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Poppins Italics" panose="020B0604020202020204" charset="0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Hans"/>
              <a:t>点击编辑主标题样式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Hans"/>
              <a:t>点击编辑主字幕样式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/>
              <a:t>点击编辑主标题样式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Hans"/>
              <a:t>点击编辑主标题样式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/>
              <a:t>点击编辑主标题样式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Hans"/>
              <a:t>点击编辑主标题样式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Hans"/>
              <a:t>点击编辑主文本样式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/>
              <a:t>点击编辑主标题样式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Hans"/>
              <a:t>点击编辑主标题样式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Hans"/>
              <a:t>点击编辑主文本样式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Hans"/>
              <a:t>点击编辑主文本样式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/>
              <a:t>点击编辑主标题样式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Hans"/>
              <a:t>点击编辑主标题样式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Hans"/>
              <a:t>点击编辑主文本样式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Hans"/>
              <a:t>点击编辑主标题样式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Hans"/>
              <a:t>点击编辑主文本样式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Hans"/>
              <a:t>点击编辑主标题样式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Hans"/>
              <a:t>点击编辑主文本样式</a:t>
            </a:r>
          </a:p>
          <a:p>
            <a:pPr lvl="1"/>
            <a:r>
              <a:rPr lang="zh-Hans"/>
              <a:t>第二层</a:t>
            </a:r>
          </a:p>
          <a:p>
            <a:pPr lvl="2"/>
            <a:r>
              <a:rPr lang="zh-Hans"/>
              <a:t>第三层</a:t>
            </a:r>
          </a:p>
          <a:p>
            <a:pPr lvl="3"/>
            <a:r>
              <a:rPr lang="zh-Hans"/>
              <a:t>第四级</a:t>
            </a:r>
          </a:p>
          <a:p>
            <a:pPr lvl="4"/>
            <a:r>
              <a:rPr lang="zh-Han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5945" y="5143500"/>
            <a:ext cx="9979945" cy="6352686"/>
            <a:chOff x="0" y="0"/>
            <a:chExt cx="2628463" cy="16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8463" cy="1673135"/>
            </a:xfrm>
            <a:custGeom>
              <a:avLst/>
              <a:gdLst/>
              <a:ahLst/>
              <a:cxnLst/>
              <a:rect l="l" t="t" r="r" b="b"/>
              <a:pathLst>
                <a:path w="2628463" h="1673135">
                  <a:moveTo>
                    <a:pt x="0" y="0"/>
                  </a:moveTo>
                  <a:lnTo>
                    <a:pt x="2628463" y="0"/>
                  </a:lnTo>
                  <a:lnTo>
                    <a:pt x="2628463" y="1673135"/>
                  </a:lnTo>
                  <a:lnTo>
                    <a:pt x="0" y="1673135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628463" cy="1739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5143500"/>
            <a:ext cx="9489282" cy="6007404"/>
            <a:chOff x="0" y="0"/>
            <a:chExt cx="2499235" cy="1582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-863904"/>
            <a:ext cx="9489282" cy="6007404"/>
            <a:chOff x="0" y="0"/>
            <a:chExt cx="2499235" cy="158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08936" y="-863904"/>
            <a:ext cx="9452936" cy="6007404"/>
            <a:chOff x="0" y="0"/>
            <a:chExt cx="2489662" cy="15821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9662" cy="1582197"/>
            </a:xfrm>
            <a:custGeom>
              <a:avLst/>
              <a:gdLst/>
              <a:ahLst/>
              <a:cxnLst/>
              <a:rect l="l" t="t" r="r" b="b"/>
              <a:pathLst>
                <a:path w="2489662" h="1582197">
                  <a:moveTo>
                    <a:pt x="0" y="0"/>
                  </a:moveTo>
                  <a:lnTo>
                    <a:pt x="2489662" y="0"/>
                  </a:lnTo>
                  <a:lnTo>
                    <a:pt x="2489662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489662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27889" y="2327389"/>
            <a:ext cx="5632222" cy="5632222"/>
            <a:chOff x="0" y="0"/>
            <a:chExt cx="7509629" cy="75096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09629" cy="7509629"/>
            </a:xfrm>
            <a:custGeom>
              <a:avLst/>
              <a:gdLst/>
              <a:ahLst/>
              <a:cxnLst/>
              <a:rect l="l" t="t" r="r" b="b"/>
              <a:pathLst>
                <a:path w="7509629" h="7509629">
                  <a:moveTo>
                    <a:pt x="0" y="0"/>
                  </a:moveTo>
                  <a:lnTo>
                    <a:pt x="7509629" y="0"/>
                  </a:lnTo>
                  <a:lnTo>
                    <a:pt x="7509629" y="7509629"/>
                  </a:lnTo>
                  <a:lnTo>
                    <a:pt x="0" y="750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38704" y="938704"/>
              <a:ext cx="5632222" cy="563222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67939" y="2862350"/>
              <a:ext cx="5373751" cy="1584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81"/>
                </a:lnSpc>
                <a:spcBef>
                  <a:spcPct val="0"/>
                </a:spcBef>
              </a:pPr>
              <a:r>
                <a:rPr lang="zh-Hans" sz="6843" b="1">
                  <a:solidFill>
                    <a:srgbClr val="00438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 B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45631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zh-Hans" sz="579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浮力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16740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zh-Hans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平衡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5631" y="7200900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zh-Hans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身体姿势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3011" y="7265803"/>
            <a:ext cx="7271260" cy="88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7"/>
              </a:lnSpc>
            </a:pPr>
            <a:r>
              <a:rPr lang="zh-Hans" sz="578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呼吸控制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63523" y="1958346"/>
            <a:ext cx="8115967" cy="4818855"/>
          </a:xfrm>
          <a:custGeom>
            <a:avLst/>
            <a:gdLst/>
            <a:ahLst/>
            <a:cxnLst/>
            <a:rect l="l" t="t" r="r" b="b"/>
            <a:pathLst>
              <a:path w="8115967" h="4818855">
                <a:moveTo>
                  <a:pt x="0" y="0"/>
                </a:moveTo>
                <a:lnTo>
                  <a:pt x="8115967" y="0"/>
                </a:lnTo>
                <a:lnTo>
                  <a:pt x="8115967" y="4818855"/>
                </a:lnTo>
                <a:lnTo>
                  <a:pt x="0" y="4818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zh-Han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浮力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zh-Han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学会利用身体和水来保持自己浮出水面的能力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3891050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教练/教练应该能够......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7743" y="4860017"/>
            <a:ext cx="14101559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解释并演示水中浮力位置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zh-Han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浮力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52596" y="5080351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157743" y="5458822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zh-Han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垂直浮力测试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zh-Han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俯卧姿势（面朝下）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7743" y="6834867"/>
            <a:ext cx="14101559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理解浮力、平衡、身体姿势和呼吸控制之间的关系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57743" y="8129905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zh-Han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吸气不错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zh-Han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放松的身体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01686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每个人对他们的影响都不同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52596" y="7053225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58503" y="2184334"/>
            <a:ext cx="6014887" cy="4401137"/>
          </a:xfrm>
          <a:custGeom>
            <a:avLst/>
            <a:gdLst/>
            <a:ahLst/>
            <a:cxnLst/>
            <a:rect l="l" t="t" r="r" b="b"/>
            <a:pathLst>
              <a:path w="6014887" h="4401137">
                <a:moveTo>
                  <a:pt x="0" y="0"/>
                </a:moveTo>
                <a:lnTo>
                  <a:pt x="6014888" y="0"/>
                </a:lnTo>
                <a:lnTo>
                  <a:pt x="6014888" y="4401138"/>
                </a:lnTo>
                <a:lnTo>
                  <a:pt x="0" y="440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66675" cap="sq">
            <a:solidFill>
              <a:srgbClr val="004385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zh-Han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平衡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zh-Han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利用浮力和身体姿势来保持水中姿势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zh-Han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平衡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790538"/>
            <a:ext cx="10595897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站立平衡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重心转移的应用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翻滚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738883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前平衡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反平衡 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侧平衡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翻滚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2998969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帮助教授平衡的旱地锻炼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99712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水下平衡钻机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835653" y="2460314"/>
            <a:ext cx="7192388" cy="4127626"/>
          </a:xfrm>
          <a:custGeom>
            <a:avLst/>
            <a:gdLst/>
            <a:ahLst/>
            <a:cxnLst/>
            <a:rect l="l" t="t" r="r" b="b"/>
            <a:pathLst>
              <a:path w="7192388" h="4127626">
                <a:moveTo>
                  <a:pt x="0" y="0"/>
                </a:moveTo>
                <a:lnTo>
                  <a:pt x="7192389" y="0"/>
                </a:lnTo>
                <a:lnTo>
                  <a:pt x="7192389" y="4127626"/>
                </a:lnTo>
                <a:lnTo>
                  <a:pt x="0" y="4127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zh-Han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身体姿势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zh-Han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流线型是每次划桨的准备位置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zh-Han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身体姿势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4179952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干旱地：下半身超人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21236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旱地：后髋抬举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33883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前流线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41861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背流线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2596" y="74493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侧平衡与踢腿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6717" y="824309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干旱地：前方广场的定位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21780" y="2460314"/>
            <a:ext cx="7237520" cy="3716287"/>
          </a:xfrm>
          <a:custGeom>
            <a:avLst/>
            <a:gdLst/>
            <a:ahLst/>
            <a:cxnLst/>
            <a:rect l="l" t="t" r="r" b="b"/>
            <a:pathLst>
              <a:path w="7237520" h="3716287">
                <a:moveTo>
                  <a:pt x="0" y="0"/>
                </a:moveTo>
                <a:lnTo>
                  <a:pt x="7237520" y="0"/>
                </a:lnTo>
                <a:lnTo>
                  <a:pt x="7237520" y="3716287"/>
                </a:lnTo>
                <a:lnTo>
                  <a:pt x="0" y="3716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zh-Han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呼吸控制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zh-Han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在水中能够舒适地呼吸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zh-Han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呼吸控制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979927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想象</a:t>
            </a:r>
            <a:r>
              <a:rPr lang="zh-Hans" sz="38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一下哼唱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放松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不要脸颊鼓鼓的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不许着急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2596" y="31978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用嘴吸气，从鼻子呼出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72588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zh-Han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水中呼吸控制练习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6717" y="8052594"/>
            <a:ext cx="10595897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受控浮水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zh-Han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地板推车/垂直浮球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58028-CDC5-4A12-AB42-92BB469B7B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0202E8-8D14-4F91-8A18-804AD70F0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387D4-9F91-4D91-B34F-F314F5900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国际医学二级培训</dc:title>
  <dc:creator>Jack Duffy</dc:creator>
  <cp:lastModifiedBy>Jack Duffy</cp:lastModifiedBy>
  <cp:revision>3</cp:revision>
  <dcterms:created xsi:type="dcterms:W3CDTF">2006-08-16T00:00:00Z</dcterms:created>
  <dcterms:modified xsi:type="dcterms:W3CDTF">2026-03-27T12:10:51Z</dcterms:modified>
  <dc:identifier>DAGtKI-4uOs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8A447AA2-7BDA-43EB-8F40-8FA15CDB5C72</vt:lpwstr>
  </property>
  <property fmtid="{D5CDD505-2E9C-101B-9397-08002B2CF9AE}" pid="3" name="ArticulatePath">
    <vt:lpwstr>IM-Coach-Level-2-Training (4)</vt:lpwstr>
  </property>
</Properties>
</file>