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8288000" cy="10287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pitchFamily="2" charset="0"/>
      <p:regular r:id="rId18"/>
      <p:bold r:id="rId19"/>
    </p:embeddedFont>
    <p:embeddedFont>
      <p:font typeface="Poppins Italics" panose="020B0604020202020204" charset="0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"/>
              <a:t>Cliquez pour modifier le style du titre maître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"/>
              <a:t>Cliquez pour modifier le style de sous-titres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du titre maître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"/>
              <a:t>Cliquez pour modifier les styles de texte Master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"/>
              <a:t>Cliquez pour modifier le style du titre maître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"/>
              <a:t>Cliquez pour modifier les styles de texte Master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du titre maître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"/>
              <a:t>Cliquez pour modifier les styles de texte Master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"/>
              <a:t>Cliquez pour modifier le style du titre maître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de texte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du titre maître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"/>
              <a:t>Cliquez pour modifier les styles de texte Master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"/>
              <a:t>Cliquez pour modifier les styles de texte Master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"/>
              <a:t>Cliquez pour modifier le style du titre maître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"/>
              <a:t>Cliquez pour modifier les styles de texte Master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"/>
              <a:t>Cliquez pour modifier les styles de texte Master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du titre maître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"/>
              <a:t>Cliquez pour modifier le style du titre maître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"/>
              <a:t>Cliquez pour modifier les styles de texte Master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de texte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"/>
              <a:t>Cliquez pour modifier le style du titre maître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de texte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"/>
              <a:t>Cliquez pour modifier le style du titre maître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"/>
              <a:t>Cliquez pour modifier les styles de texte Master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5945" y="5143500"/>
            <a:ext cx="9979945" cy="6352686"/>
            <a:chOff x="0" y="0"/>
            <a:chExt cx="2628463" cy="16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8463" cy="1673135"/>
            </a:xfrm>
            <a:custGeom>
              <a:avLst/>
              <a:gdLst/>
              <a:ahLst/>
              <a:cxnLst/>
              <a:rect l="l" t="t" r="r" b="b"/>
              <a:pathLst>
                <a:path w="2628463" h="1673135">
                  <a:moveTo>
                    <a:pt x="0" y="0"/>
                  </a:moveTo>
                  <a:lnTo>
                    <a:pt x="2628463" y="0"/>
                  </a:lnTo>
                  <a:lnTo>
                    <a:pt x="2628463" y="1673135"/>
                  </a:lnTo>
                  <a:lnTo>
                    <a:pt x="0" y="1673135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628463" cy="1739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5143500"/>
            <a:ext cx="9489282" cy="6007404"/>
            <a:chOff x="0" y="0"/>
            <a:chExt cx="2499235" cy="1582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-863904"/>
            <a:ext cx="9489282" cy="6007404"/>
            <a:chOff x="0" y="0"/>
            <a:chExt cx="2499235" cy="1582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08936" y="-863904"/>
            <a:ext cx="9452936" cy="6007404"/>
            <a:chOff x="0" y="0"/>
            <a:chExt cx="2489662" cy="15821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9662" cy="1582197"/>
            </a:xfrm>
            <a:custGeom>
              <a:avLst/>
              <a:gdLst/>
              <a:ahLst/>
              <a:cxnLst/>
              <a:rect l="l" t="t" r="r" b="b"/>
              <a:pathLst>
                <a:path w="2489662" h="1582197">
                  <a:moveTo>
                    <a:pt x="0" y="0"/>
                  </a:moveTo>
                  <a:lnTo>
                    <a:pt x="2489662" y="0"/>
                  </a:lnTo>
                  <a:lnTo>
                    <a:pt x="2489662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489662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27889" y="2327389"/>
            <a:ext cx="5632222" cy="5632222"/>
            <a:chOff x="0" y="0"/>
            <a:chExt cx="7509629" cy="75096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09629" cy="7509629"/>
            </a:xfrm>
            <a:custGeom>
              <a:avLst/>
              <a:gdLst/>
              <a:ahLst/>
              <a:cxnLst/>
              <a:rect l="l" t="t" r="r" b="b"/>
              <a:pathLst>
                <a:path w="7509629" h="7509629">
                  <a:moveTo>
                    <a:pt x="0" y="0"/>
                  </a:moveTo>
                  <a:lnTo>
                    <a:pt x="7509629" y="0"/>
                  </a:lnTo>
                  <a:lnTo>
                    <a:pt x="7509629" y="7509629"/>
                  </a:lnTo>
                  <a:lnTo>
                    <a:pt x="0" y="750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38704" y="938704"/>
              <a:ext cx="5632222" cy="563222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67939" y="2862350"/>
              <a:ext cx="5373751" cy="1584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81"/>
                </a:lnSpc>
                <a:spcBef>
                  <a:spcPct val="0"/>
                </a:spcBef>
              </a:pPr>
              <a:r>
                <a:rPr lang="fr" sz="6843" b="1">
                  <a:solidFill>
                    <a:srgbClr val="00438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Les 4 B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45631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fr" sz="579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FLOTTABILITÉ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16740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fr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ÉQUILIBRE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5631" y="7200900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fr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POSITION DU CORPS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53011" y="7265803"/>
            <a:ext cx="7271260" cy="88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7"/>
              </a:lnSpc>
            </a:pPr>
            <a:r>
              <a:rPr lang="fr" sz="578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CONTRÔLE DE LA RESPIRATION</a:t>
            </a:r>
          </a:p>
        </p:txBody>
      </p:sp>
      <p:sp>
        <p:nvSpPr>
          <p:cNvPr id="24" name="Freeform 24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63523" y="1958346"/>
            <a:ext cx="8115967" cy="4818855"/>
          </a:xfrm>
          <a:custGeom>
            <a:avLst/>
            <a:gdLst/>
            <a:ahLst/>
            <a:cxnLst/>
            <a:rect l="l" t="t" r="r" b="b"/>
            <a:pathLst>
              <a:path w="8115967" h="4818855">
                <a:moveTo>
                  <a:pt x="0" y="0"/>
                </a:moveTo>
                <a:lnTo>
                  <a:pt x="8115967" y="0"/>
                </a:lnTo>
                <a:lnTo>
                  <a:pt x="8115967" y="4818855"/>
                </a:lnTo>
                <a:lnTo>
                  <a:pt x="0" y="4818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fr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FLOTTABILITÉ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fr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La capacité de découvrir comment utiliser son corps et l'eau pour se maintenir à la surface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3891050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f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Les instructeurs/entraîneurs devraient être capables...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7743" y="4860017"/>
            <a:ext cx="14101559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Expliquez et démontrez les positions de flottabilité dans l'eau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fr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FLOTTABILITÉ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52596" y="5080351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157743" y="5458822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fr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Test de flottabilité verticale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fr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Position couchée (face visible et face cachée)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7743" y="6834867"/>
            <a:ext cx="14101559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comprendre la relation entre la flottabilité, l'équilibre, la position du corps et le contrôle de la respiration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57743" y="8129905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fr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Bonne inspiration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fr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corps détendu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01686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f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Ça affecte chacun différemment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52596" y="7053225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58503" y="2184334"/>
            <a:ext cx="6014887" cy="4401137"/>
          </a:xfrm>
          <a:custGeom>
            <a:avLst/>
            <a:gdLst/>
            <a:ahLst/>
            <a:cxnLst/>
            <a:rect l="l" t="t" r="r" b="b"/>
            <a:pathLst>
              <a:path w="6014887" h="4401137">
                <a:moveTo>
                  <a:pt x="0" y="0"/>
                </a:moveTo>
                <a:lnTo>
                  <a:pt x="6014888" y="0"/>
                </a:lnTo>
                <a:lnTo>
                  <a:pt x="6014888" y="4401138"/>
                </a:lnTo>
                <a:lnTo>
                  <a:pt x="0" y="440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66675" cap="sq">
            <a:solidFill>
              <a:srgbClr val="004385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fr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ÉQUILIBRE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fr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Utilise la flottabilité et la position corporelle pour maintenir sa position dans l'eau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fr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ÉQUILIBRE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790538"/>
            <a:ext cx="10595897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Balance permanent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Utilisation du décalage du centre de gravité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Roulements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738883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Balance avant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Backbalance 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Balance latéral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Roulements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2998969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f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Exercices de terrain sec qui aident à enseigner l'équilibre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99712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f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Foreuses de balance en eau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835653" y="2460314"/>
            <a:ext cx="7192388" cy="4127626"/>
          </a:xfrm>
          <a:custGeom>
            <a:avLst/>
            <a:gdLst/>
            <a:ahLst/>
            <a:cxnLst/>
            <a:rect l="l" t="t" r="r" b="b"/>
            <a:pathLst>
              <a:path w="7192388" h="4127626">
                <a:moveTo>
                  <a:pt x="0" y="0"/>
                </a:moveTo>
                <a:lnTo>
                  <a:pt x="7192389" y="0"/>
                </a:lnTo>
                <a:lnTo>
                  <a:pt x="7192389" y="4127626"/>
                </a:lnTo>
                <a:lnTo>
                  <a:pt x="0" y="4127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fr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POSITION DU CORPS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fr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Le streamline est la position de prêt pour chaque coup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fr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POSITION DU CORPS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4179952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Terre sèche : Superman du bas du corps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21236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Terre sèche : lifting des hanches arrière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33883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f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Ligne de propulsion du front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41861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f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Ligne arrière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2596" y="74493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f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Équilibre latéral avec coup de pied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36717" y="824309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Terrain sec : positionnement sur le quadruple avant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21780" y="2460314"/>
            <a:ext cx="7237520" cy="3716287"/>
          </a:xfrm>
          <a:custGeom>
            <a:avLst/>
            <a:gdLst/>
            <a:ahLst/>
            <a:cxnLst/>
            <a:rect l="l" t="t" r="r" b="b"/>
            <a:pathLst>
              <a:path w="7237520" h="3716287">
                <a:moveTo>
                  <a:pt x="0" y="0"/>
                </a:moveTo>
                <a:lnTo>
                  <a:pt x="7237520" y="0"/>
                </a:lnTo>
                <a:lnTo>
                  <a:pt x="7237520" y="3716287"/>
                </a:lnTo>
                <a:lnTo>
                  <a:pt x="0" y="3716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fr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CONTRÔLE DE LA RESPIRATION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fr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La capacité de respirer confortablement lorsqu'il est dans l'eau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fr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CONTRÔLE DE LA RESPIRATION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979927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Pense </a:t>
            </a:r>
            <a:r>
              <a:rPr lang="fr" sz="38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à fredonner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détendu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pas de joues gonflées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Pas de précipitation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2596" y="31978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f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Inspire par la bouche et expire par le nez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72588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fr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Pratique du contrôle de la respiration dans l'eau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6717" y="8052594"/>
            <a:ext cx="10595897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Balancement contrôlé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fr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Poussées au sol / flotteurs verticaux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58028-CDC5-4A12-AB42-92BB469B7B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0202E8-8D14-4F91-8A18-804AD70F0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387D4-9F91-4D91-B34F-F314F5900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IM Niveau 2</dc:title>
  <dc:creator>Jack Duffy</dc:creator>
  <cp:lastModifiedBy>Jack Duffy</cp:lastModifiedBy>
  <cp:revision>3</cp:revision>
  <dcterms:created xsi:type="dcterms:W3CDTF">2006-08-16T00:00:00Z</dcterms:created>
  <dcterms:modified xsi:type="dcterms:W3CDTF">2026-03-27T12:10:59Z</dcterms:modified>
  <dc:identifier>DAGtKI-4uOs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8A447AA2-7BDA-43EB-8F40-8FA15CDB5C72</vt:lpwstr>
  </property>
  <property fmtid="{D5CDD505-2E9C-101B-9397-08002B2CF9AE}" pid="3" name="ArticulatePath">
    <vt:lpwstr>IM-Coach-Level-2-Training (4)</vt:lpwstr>
  </property>
</Properties>
</file>