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8288000" cy="10287000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Bold" panose="00000800000000000000" pitchFamily="2" charset="0"/>
      <p:regular r:id="rId18"/>
      <p:bold r:id="rId19"/>
    </p:embeddedFont>
    <p:embeddedFont>
      <p:font typeface="Poppins Italics" panose="020B0604020202020204" charset="0"/>
      <p:regular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3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"/>
              <a:t>Haz clic para editar el estilo de subtítulos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"/>
              <a:t>Haz clic para editar el estilo del título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"/>
              <a:t>Haz clic para editar estilos de texto maestro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"/>
              <a:t>Haz clic para editar el estilo del título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"/>
              <a:t>Haz clic para editar estilos de texto maestro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"/>
              <a:t>Haz clic para editar estilos de texto maestro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"/>
              <a:t>Haz clic para editar el estilo del título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"/>
              <a:t>Haz clic para editar estilos de texto maestro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"/>
              <a:t>Haz clic para editar el estilo del título Master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"/>
              <a:t>Haz clic para editar estilos de texto maestro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"/>
              <a:t>Haz clic para editar el estilo del título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"/>
              <a:t>Haz clic para editar estilos de texto maestro</a:t>
            </a:r>
          </a:p>
          <a:p>
            <a:pPr lvl="1"/>
            <a:r>
              <a:rPr lang="es"/>
              <a:t>Segundo nivel</a:t>
            </a:r>
          </a:p>
          <a:p>
            <a:pPr lvl="2"/>
            <a:r>
              <a:rPr lang="es"/>
              <a:t>Tercer nivel</a:t>
            </a:r>
          </a:p>
          <a:p>
            <a:pPr lvl="3"/>
            <a:r>
              <a:rPr lang="es"/>
              <a:t>Cuarto nivel</a:t>
            </a:r>
          </a:p>
          <a:p>
            <a:pPr lvl="4"/>
            <a:r>
              <a:rPr lang="e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5945" y="5143500"/>
            <a:ext cx="9979945" cy="6352686"/>
            <a:chOff x="0" y="0"/>
            <a:chExt cx="2628463" cy="16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8463" cy="1673135"/>
            </a:xfrm>
            <a:custGeom>
              <a:avLst/>
              <a:gdLst/>
              <a:ahLst/>
              <a:cxnLst/>
              <a:rect l="l" t="t" r="r" b="b"/>
              <a:pathLst>
                <a:path w="2628463" h="1673135">
                  <a:moveTo>
                    <a:pt x="0" y="0"/>
                  </a:moveTo>
                  <a:lnTo>
                    <a:pt x="2628463" y="0"/>
                  </a:lnTo>
                  <a:lnTo>
                    <a:pt x="2628463" y="1673135"/>
                  </a:lnTo>
                  <a:lnTo>
                    <a:pt x="0" y="1673135"/>
                  </a:lnTo>
                  <a:close/>
                </a:path>
              </a:pathLst>
            </a:custGeom>
            <a:solidFill>
              <a:srgbClr val="6AD1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628463" cy="1739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5143500"/>
            <a:ext cx="9489282" cy="6007404"/>
            <a:chOff x="0" y="0"/>
            <a:chExt cx="2499235" cy="15821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99235" cy="1582197"/>
            </a:xfrm>
            <a:custGeom>
              <a:avLst/>
              <a:gdLst/>
              <a:ahLst/>
              <a:cxnLst/>
              <a:rect l="l" t="t" r="r" b="b"/>
              <a:pathLst>
                <a:path w="2499235" h="1582197">
                  <a:moveTo>
                    <a:pt x="0" y="0"/>
                  </a:moveTo>
                  <a:lnTo>
                    <a:pt x="2499235" y="0"/>
                  </a:lnTo>
                  <a:lnTo>
                    <a:pt x="2499235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0043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499235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-863904"/>
            <a:ext cx="9489282" cy="6007404"/>
            <a:chOff x="0" y="0"/>
            <a:chExt cx="2499235" cy="15821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99235" cy="1582197"/>
            </a:xfrm>
            <a:custGeom>
              <a:avLst/>
              <a:gdLst/>
              <a:ahLst/>
              <a:cxnLst/>
              <a:rect l="l" t="t" r="r" b="b"/>
              <a:pathLst>
                <a:path w="2499235" h="1582197">
                  <a:moveTo>
                    <a:pt x="0" y="0"/>
                  </a:moveTo>
                  <a:lnTo>
                    <a:pt x="2499235" y="0"/>
                  </a:lnTo>
                  <a:lnTo>
                    <a:pt x="2499235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6AD1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499235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08936" y="-863904"/>
            <a:ext cx="9452936" cy="6007404"/>
            <a:chOff x="0" y="0"/>
            <a:chExt cx="2489662" cy="15821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9662" cy="1582197"/>
            </a:xfrm>
            <a:custGeom>
              <a:avLst/>
              <a:gdLst/>
              <a:ahLst/>
              <a:cxnLst/>
              <a:rect l="l" t="t" r="r" b="b"/>
              <a:pathLst>
                <a:path w="2489662" h="1582197">
                  <a:moveTo>
                    <a:pt x="0" y="0"/>
                  </a:moveTo>
                  <a:lnTo>
                    <a:pt x="2489662" y="0"/>
                  </a:lnTo>
                  <a:lnTo>
                    <a:pt x="2489662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0043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2489662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327889" y="2327389"/>
            <a:ext cx="5632222" cy="5632222"/>
            <a:chOff x="0" y="0"/>
            <a:chExt cx="7509629" cy="75096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09629" cy="7509629"/>
            </a:xfrm>
            <a:custGeom>
              <a:avLst/>
              <a:gdLst/>
              <a:ahLst/>
              <a:cxnLst/>
              <a:rect l="l" t="t" r="r" b="b"/>
              <a:pathLst>
                <a:path w="7509629" h="7509629">
                  <a:moveTo>
                    <a:pt x="0" y="0"/>
                  </a:moveTo>
                  <a:lnTo>
                    <a:pt x="7509629" y="0"/>
                  </a:lnTo>
                  <a:lnTo>
                    <a:pt x="7509629" y="7509629"/>
                  </a:lnTo>
                  <a:lnTo>
                    <a:pt x="0" y="7509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938704" y="938704"/>
              <a:ext cx="5632222" cy="563222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067939" y="2862350"/>
              <a:ext cx="5373751" cy="1584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81"/>
                </a:lnSpc>
                <a:spcBef>
                  <a:spcPct val="0"/>
                </a:spcBef>
              </a:pPr>
              <a:r>
                <a:rPr lang="es" sz="6843" b="1">
                  <a:solidFill>
                    <a:srgbClr val="00438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Los 4 B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45631" y="1791675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es" sz="579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FLOTABILIDAD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16740" y="1791675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es" sz="5790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EQUILIBRIO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5631" y="7200900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es" sz="5790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POSICIÓN DEL CUERPO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53011" y="7265803"/>
            <a:ext cx="7271260" cy="881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7"/>
              </a:lnSpc>
            </a:pPr>
            <a:r>
              <a:rPr lang="es" sz="578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CONTROL DE LA RESPIRACIÓN</a:t>
            </a:r>
          </a:p>
        </p:txBody>
      </p:sp>
      <p:sp>
        <p:nvSpPr>
          <p:cNvPr id="24" name="Freeform 24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363523" y="1958346"/>
            <a:ext cx="8115967" cy="4818855"/>
          </a:xfrm>
          <a:custGeom>
            <a:avLst/>
            <a:gdLst/>
            <a:ahLst/>
            <a:cxnLst/>
            <a:rect l="l" t="t" r="r" b="b"/>
            <a:pathLst>
              <a:path w="8115967" h="4818855">
                <a:moveTo>
                  <a:pt x="0" y="0"/>
                </a:moveTo>
                <a:lnTo>
                  <a:pt x="8115967" y="0"/>
                </a:lnTo>
                <a:lnTo>
                  <a:pt x="8115967" y="4818855"/>
                </a:lnTo>
                <a:lnTo>
                  <a:pt x="0" y="48188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s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FLOTABILIDAD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73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es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La capacidad de descubrir cómo usar tu cuerpo y el agua para mantenerte en la superficie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1001" y="2636610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3891050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Los instructores/entrenadores deberían poder...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57743" y="4860017"/>
            <a:ext cx="14101559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Explica y demuestra las posiciones de flotabilidad en el agua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s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FLOTABILIDAD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52596" y="5080351"/>
            <a:ext cx="320257" cy="358162"/>
          </a:xfrm>
          <a:custGeom>
            <a:avLst/>
            <a:gdLst/>
            <a:ahLst/>
            <a:cxnLst/>
            <a:rect l="l" t="t" r="r" b="b"/>
            <a:pathLst>
              <a:path w="320257" h="358162">
                <a:moveTo>
                  <a:pt x="0" y="0"/>
                </a:moveTo>
                <a:lnTo>
                  <a:pt x="320256" y="0"/>
                </a:lnTo>
                <a:lnTo>
                  <a:pt x="320256" y="358162"/>
                </a:lnTo>
                <a:lnTo>
                  <a:pt x="0" y="358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157743" y="5458822"/>
            <a:ext cx="10595897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Prueba de flotabilidad vertical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Posición prona (boca arriba y boca abajo)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57743" y="6834867"/>
            <a:ext cx="14101559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entender la relación entre la flotabilidad, el equilibrio, la posición corporal y el control de la respiración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57743" y="8129905"/>
            <a:ext cx="10595897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Buena inhalación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cuerpo relajado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016861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Afecta a cada persona de forma diferente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52596" y="7053225"/>
            <a:ext cx="320257" cy="358162"/>
          </a:xfrm>
          <a:custGeom>
            <a:avLst/>
            <a:gdLst/>
            <a:ahLst/>
            <a:cxnLst/>
            <a:rect l="l" t="t" r="r" b="b"/>
            <a:pathLst>
              <a:path w="320257" h="358162">
                <a:moveTo>
                  <a:pt x="0" y="0"/>
                </a:moveTo>
                <a:lnTo>
                  <a:pt x="320256" y="0"/>
                </a:lnTo>
                <a:lnTo>
                  <a:pt x="320256" y="358162"/>
                </a:lnTo>
                <a:lnTo>
                  <a:pt x="0" y="358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958503" y="2184334"/>
            <a:ext cx="6014887" cy="4401137"/>
          </a:xfrm>
          <a:custGeom>
            <a:avLst/>
            <a:gdLst/>
            <a:ahLst/>
            <a:cxnLst/>
            <a:rect l="l" t="t" r="r" b="b"/>
            <a:pathLst>
              <a:path w="6014887" h="4401137">
                <a:moveTo>
                  <a:pt x="0" y="0"/>
                </a:moveTo>
                <a:lnTo>
                  <a:pt x="6014888" y="0"/>
                </a:lnTo>
                <a:lnTo>
                  <a:pt x="6014888" y="4401138"/>
                </a:lnTo>
                <a:lnTo>
                  <a:pt x="0" y="440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66675" cap="sq">
            <a:solidFill>
              <a:srgbClr val="004385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s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EQUILIBRIO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73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es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Utiliza la flotabilidad y la posición corporal para mantener la posición en el agua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1001" y="2636610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s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EQUILIBRIO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3790538"/>
            <a:ext cx="10595897" cy="201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Balance en Pie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Uso del desplazamiento del centro de gravedad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Vuelcos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36717" y="6738883"/>
            <a:ext cx="10595897" cy="268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Balance delantero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Backbalance 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Balance lateral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Vuelcos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2998969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Ejercicios en tierra seca que ayudan a enseñar el equilibrio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2596" y="5997121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Taladros de balance en agua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835653" y="2460314"/>
            <a:ext cx="7192388" cy="4127626"/>
          </a:xfrm>
          <a:custGeom>
            <a:avLst/>
            <a:gdLst/>
            <a:ahLst/>
            <a:cxnLst/>
            <a:rect l="l" t="t" r="r" b="b"/>
            <a:pathLst>
              <a:path w="7192388" h="4127626">
                <a:moveTo>
                  <a:pt x="0" y="0"/>
                </a:moveTo>
                <a:lnTo>
                  <a:pt x="7192389" y="0"/>
                </a:lnTo>
                <a:lnTo>
                  <a:pt x="7192389" y="4127626"/>
                </a:lnTo>
                <a:lnTo>
                  <a:pt x="0" y="41276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s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POSICIÓN DEL CUERPO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1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es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Streamline es la posición de preparación para cada golpe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80321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s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POSICIÓN DEL CUERPO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4179952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Tierra seca: Superman de la parte inferior del cuerpo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36717" y="6212364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Tierra seca: elevación de cadera trasera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3388383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Línea de control frontal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2596" y="541861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Línea trasera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52596" y="744934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Equilibrio lateral con patada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36717" y="8243094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Tierra seca: posicionamiento en el quad delantero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021780" y="2460314"/>
            <a:ext cx="7237520" cy="3716287"/>
          </a:xfrm>
          <a:custGeom>
            <a:avLst/>
            <a:gdLst/>
            <a:ahLst/>
            <a:cxnLst/>
            <a:rect l="l" t="t" r="r" b="b"/>
            <a:pathLst>
              <a:path w="7237520" h="3716287">
                <a:moveTo>
                  <a:pt x="0" y="0"/>
                </a:moveTo>
                <a:lnTo>
                  <a:pt x="7237520" y="0"/>
                </a:lnTo>
                <a:lnTo>
                  <a:pt x="7237520" y="3716287"/>
                </a:lnTo>
                <a:lnTo>
                  <a:pt x="0" y="37162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s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CONTROL DE LA RESPIRACIÓN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1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es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La capacidad de respirar cómodamente cuando estás en el agua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80321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s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CONTROL DE LA RESPIRACIÓN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3979927"/>
            <a:ext cx="10595897" cy="268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Piensa </a:t>
            </a:r>
            <a:r>
              <a:rPr lang="es" sz="3800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en tararear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relajado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sin mejillas hinchadas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Sin prisas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2596" y="3197883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Inhala por la boca y sale por la nariz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725884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Práctica de control de la respiración en el agua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36717" y="8052594"/>
            <a:ext cx="10595897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Flotación controlada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Impulsos en el suelo / flotadores verticales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58028-CDC5-4A12-AB42-92BB469B7B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0202E8-8D14-4F91-8A18-804AD70F0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387D4-9F91-4D91-B34F-F314F5900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194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de Nivel 2 en Medicina Interna</dc:title>
  <dc:creator>Jack Duffy</dc:creator>
  <cp:lastModifiedBy>Jack Duffy</cp:lastModifiedBy>
  <cp:revision>5</cp:revision>
  <dcterms:created xsi:type="dcterms:W3CDTF">2006-08-16T00:00:00Z</dcterms:created>
  <dcterms:modified xsi:type="dcterms:W3CDTF">2026-03-27T12:11:13Z</dcterms:modified>
  <dc:identifier>DAGtKI-4uOs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8A447AA2-7BDA-43EB-8F40-8FA15CDB5C72</vt:lpwstr>
  </property>
  <property fmtid="{D5CDD505-2E9C-101B-9397-08002B2CF9AE}" pid="3" name="ArticulatePath">
    <vt:lpwstr>IM-Coach-Level-2-Training (4)</vt:lpwstr>
  </property>
</Properties>
</file>