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4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72" r:id="rId10"/>
  </p:sldIdLst>
  <p:sldSz cx="18288000" cy="10287000"/>
  <p:notesSz cx="6858000" cy="9144000"/>
  <p:embeddedFontLst>
    <p:embeddedFont>
      <p:font typeface="Poppins" panose="00000500000000000000" pitchFamily="2" charset="0"/>
      <p:regular r:id="rId11"/>
    </p:embeddedFont>
    <p:embeddedFont>
      <p:font typeface="Poppins Bold" panose="00000800000000000000" charset="0"/>
      <p:regular r:id="rId12"/>
    </p:embeddedFont>
    <p:embeddedFont>
      <p:font typeface="Poppins Italics" panose="020B0604020202020204" charset="0"/>
      <p:regular r:id="rId13"/>
    </p:embeddedFont>
  </p:embeddedFontLst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64" d="100"/>
          <a:sy n="64" d="100"/>
        </p:scale>
        <p:origin x="376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5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835945" y="5143500"/>
            <a:ext cx="9979945" cy="6352686"/>
            <a:chOff x="0" y="0"/>
            <a:chExt cx="2628463" cy="167313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628463" cy="1673135"/>
            </a:xfrm>
            <a:custGeom>
              <a:avLst/>
              <a:gdLst/>
              <a:ahLst/>
              <a:cxnLst/>
              <a:rect l="l" t="t" r="r" b="b"/>
              <a:pathLst>
                <a:path w="2628463" h="1673135">
                  <a:moveTo>
                    <a:pt x="0" y="0"/>
                  </a:moveTo>
                  <a:lnTo>
                    <a:pt x="2628463" y="0"/>
                  </a:lnTo>
                  <a:lnTo>
                    <a:pt x="2628463" y="1673135"/>
                  </a:lnTo>
                  <a:lnTo>
                    <a:pt x="0" y="1673135"/>
                  </a:lnTo>
                  <a:close/>
                </a:path>
              </a:pathLst>
            </a:custGeom>
            <a:solidFill>
              <a:srgbClr val="6AD1E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66675"/>
              <a:ext cx="2628463" cy="17398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07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9144000" y="5143500"/>
            <a:ext cx="9489282" cy="6007404"/>
            <a:chOff x="0" y="0"/>
            <a:chExt cx="2499235" cy="158219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499235" cy="1582197"/>
            </a:xfrm>
            <a:custGeom>
              <a:avLst/>
              <a:gdLst/>
              <a:ahLst/>
              <a:cxnLst/>
              <a:rect l="l" t="t" r="r" b="b"/>
              <a:pathLst>
                <a:path w="2499235" h="1582197">
                  <a:moveTo>
                    <a:pt x="0" y="0"/>
                  </a:moveTo>
                  <a:lnTo>
                    <a:pt x="2499235" y="0"/>
                  </a:lnTo>
                  <a:lnTo>
                    <a:pt x="2499235" y="1582197"/>
                  </a:lnTo>
                  <a:lnTo>
                    <a:pt x="0" y="1582197"/>
                  </a:lnTo>
                  <a:close/>
                </a:path>
              </a:pathLst>
            </a:custGeom>
            <a:solidFill>
              <a:srgbClr val="00438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66675"/>
              <a:ext cx="2499235" cy="16488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07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9144000" y="-863904"/>
            <a:ext cx="9489282" cy="6007404"/>
            <a:chOff x="0" y="0"/>
            <a:chExt cx="2499235" cy="158219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499235" cy="1582197"/>
            </a:xfrm>
            <a:custGeom>
              <a:avLst/>
              <a:gdLst/>
              <a:ahLst/>
              <a:cxnLst/>
              <a:rect l="l" t="t" r="r" b="b"/>
              <a:pathLst>
                <a:path w="2499235" h="1582197">
                  <a:moveTo>
                    <a:pt x="0" y="0"/>
                  </a:moveTo>
                  <a:lnTo>
                    <a:pt x="2499235" y="0"/>
                  </a:lnTo>
                  <a:lnTo>
                    <a:pt x="2499235" y="1582197"/>
                  </a:lnTo>
                  <a:lnTo>
                    <a:pt x="0" y="1582197"/>
                  </a:lnTo>
                  <a:close/>
                </a:path>
              </a:pathLst>
            </a:custGeom>
            <a:solidFill>
              <a:srgbClr val="6AD1E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66675"/>
              <a:ext cx="2499235" cy="16488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07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-308936" y="-863904"/>
            <a:ext cx="9452936" cy="6007404"/>
            <a:chOff x="0" y="0"/>
            <a:chExt cx="2489662" cy="1582197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489662" cy="1582197"/>
            </a:xfrm>
            <a:custGeom>
              <a:avLst/>
              <a:gdLst/>
              <a:ahLst/>
              <a:cxnLst/>
              <a:rect l="l" t="t" r="r" b="b"/>
              <a:pathLst>
                <a:path w="2489662" h="1582197">
                  <a:moveTo>
                    <a:pt x="0" y="0"/>
                  </a:moveTo>
                  <a:lnTo>
                    <a:pt x="2489662" y="0"/>
                  </a:lnTo>
                  <a:lnTo>
                    <a:pt x="2489662" y="1582197"/>
                  </a:lnTo>
                  <a:lnTo>
                    <a:pt x="0" y="1582197"/>
                  </a:lnTo>
                  <a:close/>
                </a:path>
              </a:pathLst>
            </a:custGeom>
            <a:solidFill>
              <a:srgbClr val="00438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66675"/>
              <a:ext cx="2489662" cy="16488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07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6327889" y="2327389"/>
            <a:ext cx="5632222" cy="5632222"/>
            <a:chOff x="0" y="0"/>
            <a:chExt cx="7509629" cy="7509629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7509629" cy="7509629"/>
            </a:xfrm>
            <a:custGeom>
              <a:avLst/>
              <a:gdLst/>
              <a:ahLst/>
              <a:cxnLst/>
              <a:rect l="l" t="t" r="r" b="b"/>
              <a:pathLst>
                <a:path w="7509629" h="7509629">
                  <a:moveTo>
                    <a:pt x="0" y="0"/>
                  </a:moveTo>
                  <a:lnTo>
                    <a:pt x="7509629" y="0"/>
                  </a:lnTo>
                  <a:lnTo>
                    <a:pt x="7509629" y="7509629"/>
                  </a:lnTo>
                  <a:lnTo>
                    <a:pt x="0" y="750962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grpSp>
          <p:nvGrpSpPr>
            <p:cNvPr id="16" name="Group 16"/>
            <p:cNvGrpSpPr/>
            <p:nvPr/>
          </p:nvGrpSpPr>
          <p:grpSpPr>
            <a:xfrm>
              <a:off x="938704" y="938704"/>
              <a:ext cx="5632222" cy="5632222"/>
              <a:chOff x="0" y="0"/>
              <a:chExt cx="812800" cy="812800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TextBox 18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sp>
          <p:nvSpPr>
            <p:cNvPr id="19" name="TextBox 19"/>
            <p:cNvSpPr txBox="1"/>
            <p:nvPr/>
          </p:nvSpPr>
          <p:spPr>
            <a:xfrm>
              <a:off x="1067939" y="2862350"/>
              <a:ext cx="5373751" cy="15849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581"/>
                </a:lnSpc>
                <a:spcBef>
                  <a:spcPct val="0"/>
                </a:spcBef>
              </a:pPr>
              <a:r>
                <a:rPr lang="en-US" sz="6843" b="1">
                  <a:solidFill>
                    <a:srgbClr val="004385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The 4 Bs</a:t>
              </a:r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1545631" y="1791675"/>
            <a:ext cx="5743802" cy="8736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69"/>
              </a:lnSpc>
            </a:pPr>
            <a:r>
              <a:rPr lang="en-US" sz="5790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BUOYANCY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1016740" y="1791675"/>
            <a:ext cx="5743802" cy="8736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69"/>
              </a:lnSpc>
            </a:pPr>
            <a:r>
              <a:rPr lang="en-US" sz="5790" b="1">
                <a:solidFill>
                  <a:srgbClr val="004385"/>
                </a:solidFill>
                <a:latin typeface="Poppins Bold"/>
                <a:ea typeface="Poppins Bold"/>
                <a:cs typeface="Poppins Bold"/>
                <a:sym typeface="Poppins Bold"/>
              </a:rPr>
              <a:t>BALANCE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545631" y="7200900"/>
            <a:ext cx="5743802" cy="8736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69"/>
              </a:lnSpc>
            </a:pPr>
            <a:r>
              <a:rPr lang="en-US" sz="5790" b="1">
                <a:solidFill>
                  <a:srgbClr val="004385"/>
                </a:solidFill>
                <a:latin typeface="Poppins Bold"/>
                <a:ea typeface="Poppins Bold"/>
                <a:cs typeface="Poppins Bold"/>
                <a:sym typeface="Poppins Bold"/>
              </a:rPr>
              <a:t>BODY POSITION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0253011" y="7265803"/>
            <a:ext cx="7271260" cy="8813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67"/>
              </a:lnSpc>
            </a:pPr>
            <a:r>
              <a:rPr lang="en-US" sz="5788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BREATH CONTROL</a:t>
            </a:r>
          </a:p>
        </p:txBody>
      </p:sp>
      <p:sp>
        <p:nvSpPr>
          <p:cNvPr id="24" name="Freeform 24"/>
          <p:cNvSpPr/>
          <p:nvPr/>
        </p:nvSpPr>
        <p:spPr>
          <a:xfrm>
            <a:off x="17028042" y="9081634"/>
            <a:ext cx="902898" cy="902898"/>
          </a:xfrm>
          <a:custGeom>
            <a:avLst/>
            <a:gdLst/>
            <a:ahLst/>
            <a:cxnLst/>
            <a:rect l="l" t="t" r="r" b="b"/>
            <a:pathLst>
              <a:path w="902898" h="902898">
                <a:moveTo>
                  <a:pt x="0" y="0"/>
                </a:moveTo>
                <a:lnTo>
                  <a:pt x="902897" y="0"/>
                </a:lnTo>
                <a:lnTo>
                  <a:pt x="902897" y="902898"/>
                </a:lnTo>
                <a:lnTo>
                  <a:pt x="0" y="90289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205584" y="6256921"/>
            <a:ext cx="20699168" cy="6002759"/>
          </a:xfrm>
          <a:custGeom>
            <a:avLst/>
            <a:gdLst/>
            <a:ahLst/>
            <a:cxnLst/>
            <a:rect l="l" t="t" r="r" b="b"/>
            <a:pathLst>
              <a:path w="20699168" h="6002759">
                <a:moveTo>
                  <a:pt x="0" y="0"/>
                </a:moveTo>
                <a:lnTo>
                  <a:pt x="20699168" y="0"/>
                </a:lnTo>
                <a:lnTo>
                  <a:pt x="20699168" y="6002758"/>
                </a:lnTo>
                <a:lnTo>
                  <a:pt x="0" y="600275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7028042" y="9081634"/>
            <a:ext cx="902898" cy="902898"/>
          </a:xfrm>
          <a:custGeom>
            <a:avLst/>
            <a:gdLst/>
            <a:ahLst/>
            <a:cxnLst/>
            <a:rect l="l" t="t" r="r" b="b"/>
            <a:pathLst>
              <a:path w="902898" h="902898">
                <a:moveTo>
                  <a:pt x="0" y="0"/>
                </a:moveTo>
                <a:lnTo>
                  <a:pt x="902897" y="0"/>
                </a:lnTo>
                <a:lnTo>
                  <a:pt x="902897" y="902898"/>
                </a:lnTo>
                <a:lnTo>
                  <a:pt x="0" y="90289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9363523" y="1958346"/>
            <a:ext cx="8115967" cy="4818855"/>
          </a:xfrm>
          <a:custGeom>
            <a:avLst/>
            <a:gdLst/>
            <a:ahLst/>
            <a:cxnLst/>
            <a:rect l="l" t="t" r="r" b="b"/>
            <a:pathLst>
              <a:path w="8115967" h="4818855">
                <a:moveTo>
                  <a:pt x="0" y="0"/>
                </a:moveTo>
                <a:lnTo>
                  <a:pt x="8115967" y="0"/>
                </a:lnTo>
                <a:lnTo>
                  <a:pt x="8115967" y="4818855"/>
                </a:lnTo>
                <a:lnTo>
                  <a:pt x="0" y="481885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1260065" y="1777371"/>
            <a:ext cx="7505524" cy="11849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239"/>
              </a:lnSpc>
              <a:spcBef>
                <a:spcPct val="0"/>
              </a:spcBef>
            </a:pPr>
            <a:r>
              <a:rPr lang="en-US" sz="6599" b="1">
                <a:solidFill>
                  <a:srgbClr val="009CD3"/>
                </a:solidFill>
                <a:latin typeface="Poppins Bold"/>
                <a:ea typeface="Poppins Bold"/>
                <a:cs typeface="Poppins Bold"/>
                <a:sym typeface="Poppins Bold"/>
              </a:rPr>
              <a:t>BUOYANCY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260065" y="3132265"/>
            <a:ext cx="7505524" cy="17374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14"/>
              </a:lnSpc>
              <a:spcBef>
                <a:spcPct val="0"/>
              </a:spcBef>
            </a:pPr>
            <a:r>
              <a:rPr lang="en-US" sz="3762">
                <a:solidFill>
                  <a:srgbClr val="009CD3"/>
                </a:solidFill>
                <a:latin typeface="Poppins"/>
                <a:ea typeface="Poppins"/>
                <a:cs typeface="Poppins"/>
                <a:sym typeface="Poppins"/>
              </a:rPr>
              <a:t>The ability to find how to use your body and the water to hold yourself at the surface</a:t>
            </a:r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71001" y="2636610"/>
            <a:ext cx="18630002" cy="8433147"/>
            <a:chOff x="0" y="0"/>
            <a:chExt cx="4906667" cy="222107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06667" cy="2221076"/>
            </a:xfrm>
            <a:custGeom>
              <a:avLst/>
              <a:gdLst/>
              <a:ahLst/>
              <a:cxnLst/>
              <a:rect l="l" t="t" r="r" b="b"/>
              <a:pathLst>
                <a:path w="4906667" h="2221076">
                  <a:moveTo>
                    <a:pt x="0" y="0"/>
                  </a:moveTo>
                  <a:lnTo>
                    <a:pt x="4906667" y="0"/>
                  </a:lnTo>
                  <a:lnTo>
                    <a:pt x="4906667" y="2221076"/>
                  </a:lnTo>
                  <a:lnTo>
                    <a:pt x="0" y="2221076"/>
                  </a:lnTo>
                  <a:close/>
                </a:path>
              </a:pathLst>
            </a:custGeom>
            <a:solidFill>
              <a:srgbClr val="009CD3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4906667" cy="227822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788873" y="0"/>
            <a:ext cx="19865747" cy="2860222"/>
            <a:chOff x="0" y="0"/>
            <a:chExt cx="5232131" cy="75331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232131" cy="753310"/>
            </a:xfrm>
            <a:custGeom>
              <a:avLst/>
              <a:gdLst/>
              <a:ahLst/>
              <a:cxnLst/>
              <a:rect l="l" t="t" r="r" b="b"/>
              <a:pathLst>
                <a:path w="5232131" h="753310">
                  <a:moveTo>
                    <a:pt x="0" y="0"/>
                  </a:moveTo>
                  <a:lnTo>
                    <a:pt x="5232131" y="0"/>
                  </a:lnTo>
                  <a:lnTo>
                    <a:pt x="5232131" y="753310"/>
                  </a:lnTo>
                  <a:lnTo>
                    <a:pt x="0" y="753310"/>
                  </a:lnTo>
                  <a:close/>
                </a:path>
              </a:pathLst>
            </a:custGeom>
            <a:solidFill>
              <a:srgbClr val="FFFFFF"/>
            </a:solidFill>
            <a:ln w="485775" cap="sq">
              <a:solidFill>
                <a:srgbClr val="004385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5232131" cy="8104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7028042" y="9081634"/>
            <a:ext cx="902898" cy="902898"/>
          </a:xfrm>
          <a:custGeom>
            <a:avLst/>
            <a:gdLst/>
            <a:ahLst/>
            <a:cxnLst/>
            <a:rect l="l" t="t" r="r" b="b"/>
            <a:pathLst>
              <a:path w="902898" h="902898">
                <a:moveTo>
                  <a:pt x="0" y="0"/>
                </a:moveTo>
                <a:lnTo>
                  <a:pt x="902897" y="0"/>
                </a:lnTo>
                <a:lnTo>
                  <a:pt x="902897" y="902898"/>
                </a:lnTo>
                <a:lnTo>
                  <a:pt x="0" y="90289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1028700" y="3891050"/>
            <a:ext cx="12689934" cy="717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  <a:spcBef>
                <a:spcPct val="0"/>
              </a:spcBef>
            </a:pPr>
            <a:r>
              <a:rPr lang="en-US" sz="399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Instructors/Coaches should be able to...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157743" y="4860017"/>
            <a:ext cx="14101559" cy="684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20"/>
              </a:lnSpc>
              <a:spcBef>
                <a:spcPct val="0"/>
              </a:spcBef>
            </a:pPr>
            <a:r>
              <a:rPr lang="en-US" sz="3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explain and demonstrate buoyancy positions in the water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28700" y="847725"/>
            <a:ext cx="7505524" cy="11849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239"/>
              </a:lnSpc>
              <a:spcBef>
                <a:spcPct val="0"/>
              </a:spcBef>
            </a:pPr>
            <a:r>
              <a:rPr lang="en-US" sz="6599" b="1">
                <a:solidFill>
                  <a:srgbClr val="004385"/>
                </a:solidFill>
                <a:latin typeface="Poppins Bold"/>
                <a:ea typeface="Poppins Bold"/>
                <a:cs typeface="Poppins Bold"/>
                <a:sym typeface="Poppins Bold"/>
              </a:rPr>
              <a:t>BUOYANCY</a:t>
            </a:r>
          </a:p>
        </p:txBody>
      </p:sp>
      <p:sp>
        <p:nvSpPr>
          <p:cNvPr id="12" name="Freeform 12"/>
          <p:cNvSpPr/>
          <p:nvPr/>
        </p:nvSpPr>
        <p:spPr>
          <a:xfrm>
            <a:off x="1652596" y="5080351"/>
            <a:ext cx="320257" cy="358162"/>
          </a:xfrm>
          <a:custGeom>
            <a:avLst/>
            <a:gdLst/>
            <a:ahLst/>
            <a:cxnLst/>
            <a:rect l="l" t="t" r="r" b="b"/>
            <a:pathLst>
              <a:path w="320257" h="358162">
                <a:moveTo>
                  <a:pt x="0" y="0"/>
                </a:moveTo>
                <a:lnTo>
                  <a:pt x="320256" y="0"/>
                </a:lnTo>
                <a:lnTo>
                  <a:pt x="320256" y="358162"/>
                </a:lnTo>
                <a:lnTo>
                  <a:pt x="0" y="35816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TextBox 13"/>
          <p:cNvSpPr txBox="1"/>
          <p:nvPr/>
        </p:nvSpPr>
        <p:spPr>
          <a:xfrm>
            <a:off x="2157743" y="5458822"/>
            <a:ext cx="10595897" cy="11283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90881" lvl="1" indent="-345440" algn="l">
              <a:lnSpc>
                <a:spcPts val="4480"/>
              </a:lnSpc>
              <a:buFont typeface="Arial"/>
              <a:buChar char="•"/>
            </a:pPr>
            <a:r>
              <a:rPr lang="en-US" sz="32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vertical buoyancy test</a:t>
            </a:r>
          </a:p>
          <a:p>
            <a:pPr marL="690881" lvl="1" indent="-345440" algn="l">
              <a:lnSpc>
                <a:spcPts val="4480"/>
              </a:lnSpc>
              <a:buFont typeface="Arial"/>
              <a:buChar char="•"/>
            </a:pPr>
            <a:r>
              <a:rPr lang="en-US" sz="32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prone position (face up and face down)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157743" y="6834867"/>
            <a:ext cx="14101559" cy="13512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20"/>
              </a:lnSpc>
              <a:spcBef>
                <a:spcPct val="0"/>
              </a:spcBef>
            </a:pPr>
            <a:r>
              <a:rPr lang="en-US" sz="3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understand the relationship between Buoyancy, Balance, Body Position, and Breath Control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157743" y="8129905"/>
            <a:ext cx="10595897" cy="11283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90881" lvl="1" indent="-345440" algn="l">
              <a:lnSpc>
                <a:spcPts val="4480"/>
              </a:lnSpc>
              <a:buFont typeface="Arial"/>
              <a:buChar char="•"/>
            </a:pPr>
            <a:r>
              <a:rPr lang="en-US" sz="32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good inhale</a:t>
            </a:r>
          </a:p>
          <a:p>
            <a:pPr marL="690881" lvl="1" indent="-345440" algn="l">
              <a:lnSpc>
                <a:spcPts val="4480"/>
              </a:lnSpc>
              <a:buFont typeface="Arial"/>
              <a:buChar char="•"/>
            </a:pPr>
            <a:r>
              <a:rPr lang="en-US" sz="32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relaxed body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28700" y="3016861"/>
            <a:ext cx="12689934" cy="717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  <a:spcBef>
                <a:spcPct val="0"/>
              </a:spcBef>
            </a:pPr>
            <a:r>
              <a:rPr lang="en-US" sz="399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Affects everyone differently</a:t>
            </a:r>
          </a:p>
        </p:txBody>
      </p:sp>
      <p:sp>
        <p:nvSpPr>
          <p:cNvPr id="17" name="Freeform 17"/>
          <p:cNvSpPr/>
          <p:nvPr/>
        </p:nvSpPr>
        <p:spPr>
          <a:xfrm>
            <a:off x="1652596" y="7053225"/>
            <a:ext cx="320257" cy="358162"/>
          </a:xfrm>
          <a:custGeom>
            <a:avLst/>
            <a:gdLst/>
            <a:ahLst/>
            <a:cxnLst/>
            <a:rect l="l" t="t" r="r" b="b"/>
            <a:pathLst>
              <a:path w="320257" h="358162">
                <a:moveTo>
                  <a:pt x="0" y="0"/>
                </a:moveTo>
                <a:lnTo>
                  <a:pt x="320256" y="0"/>
                </a:lnTo>
                <a:lnTo>
                  <a:pt x="320256" y="358162"/>
                </a:lnTo>
                <a:lnTo>
                  <a:pt x="0" y="35816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205584" y="6256921"/>
            <a:ext cx="20699168" cy="6002759"/>
          </a:xfrm>
          <a:custGeom>
            <a:avLst/>
            <a:gdLst/>
            <a:ahLst/>
            <a:cxnLst/>
            <a:rect l="l" t="t" r="r" b="b"/>
            <a:pathLst>
              <a:path w="20699168" h="6002759">
                <a:moveTo>
                  <a:pt x="0" y="0"/>
                </a:moveTo>
                <a:lnTo>
                  <a:pt x="20699168" y="0"/>
                </a:lnTo>
                <a:lnTo>
                  <a:pt x="20699168" y="6002758"/>
                </a:lnTo>
                <a:lnTo>
                  <a:pt x="0" y="600275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7028042" y="9081634"/>
            <a:ext cx="902898" cy="902898"/>
          </a:xfrm>
          <a:custGeom>
            <a:avLst/>
            <a:gdLst/>
            <a:ahLst/>
            <a:cxnLst/>
            <a:rect l="l" t="t" r="r" b="b"/>
            <a:pathLst>
              <a:path w="902898" h="902898">
                <a:moveTo>
                  <a:pt x="0" y="0"/>
                </a:moveTo>
                <a:lnTo>
                  <a:pt x="902897" y="0"/>
                </a:lnTo>
                <a:lnTo>
                  <a:pt x="902897" y="902898"/>
                </a:lnTo>
                <a:lnTo>
                  <a:pt x="0" y="90289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9958503" y="2184334"/>
            <a:ext cx="6014887" cy="4401137"/>
          </a:xfrm>
          <a:custGeom>
            <a:avLst/>
            <a:gdLst/>
            <a:ahLst/>
            <a:cxnLst/>
            <a:rect l="l" t="t" r="r" b="b"/>
            <a:pathLst>
              <a:path w="6014887" h="4401137">
                <a:moveTo>
                  <a:pt x="0" y="0"/>
                </a:moveTo>
                <a:lnTo>
                  <a:pt x="6014888" y="0"/>
                </a:lnTo>
                <a:lnTo>
                  <a:pt x="6014888" y="4401138"/>
                </a:lnTo>
                <a:lnTo>
                  <a:pt x="0" y="440113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  <a:ln w="66675" cap="sq">
            <a:solidFill>
              <a:srgbClr val="004385"/>
            </a:solidFill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1260065" y="1777371"/>
            <a:ext cx="7505524" cy="11849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239"/>
              </a:lnSpc>
              <a:spcBef>
                <a:spcPct val="0"/>
              </a:spcBef>
            </a:pPr>
            <a:r>
              <a:rPr lang="en-US" sz="6599" b="1">
                <a:solidFill>
                  <a:srgbClr val="009CD3"/>
                </a:solidFill>
                <a:latin typeface="Poppins Bold"/>
                <a:ea typeface="Poppins Bold"/>
                <a:cs typeface="Poppins Bold"/>
                <a:sym typeface="Poppins Bold"/>
              </a:rPr>
              <a:t>BALANCE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260065" y="3132265"/>
            <a:ext cx="7505524" cy="17374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14"/>
              </a:lnSpc>
              <a:spcBef>
                <a:spcPct val="0"/>
              </a:spcBef>
            </a:pPr>
            <a:r>
              <a:rPr lang="en-US" sz="3762">
                <a:solidFill>
                  <a:srgbClr val="009CD3"/>
                </a:solidFill>
                <a:latin typeface="Poppins"/>
                <a:ea typeface="Poppins"/>
                <a:cs typeface="Poppins"/>
                <a:sym typeface="Poppins"/>
              </a:rPr>
              <a:t>Uses buoyancy and body position to maintain position in the water</a:t>
            </a:r>
          </a:p>
        </p:txBody>
      </p:sp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71001" y="2636610"/>
            <a:ext cx="18630002" cy="8433147"/>
            <a:chOff x="0" y="0"/>
            <a:chExt cx="4906667" cy="222107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06667" cy="2221076"/>
            </a:xfrm>
            <a:custGeom>
              <a:avLst/>
              <a:gdLst/>
              <a:ahLst/>
              <a:cxnLst/>
              <a:rect l="l" t="t" r="r" b="b"/>
              <a:pathLst>
                <a:path w="4906667" h="2221076">
                  <a:moveTo>
                    <a:pt x="0" y="0"/>
                  </a:moveTo>
                  <a:lnTo>
                    <a:pt x="4906667" y="0"/>
                  </a:lnTo>
                  <a:lnTo>
                    <a:pt x="4906667" y="2221076"/>
                  </a:lnTo>
                  <a:lnTo>
                    <a:pt x="0" y="2221076"/>
                  </a:lnTo>
                  <a:close/>
                </a:path>
              </a:pathLst>
            </a:custGeom>
            <a:solidFill>
              <a:srgbClr val="009CD3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4906667" cy="227822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788873" y="0"/>
            <a:ext cx="19865747" cy="2860222"/>
            <a:chOff x="0" y="0"/>
            <a:chExt cx="5232131" cy="75331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232131" cy="753310"/>
            </a:xfrm>
            <a:custGeom>
              <a:avLst/>
              <a:gdLst/>
              <a:ahLst/>
              <a:cxnLst/>
              <a:rect l="l" t="t" r="r" b="b"/>
              <a:pathLst>
                <a:path w="5232131" h="753310">
                  <a:moveTo>
                    <a:pt x="0" y="0"/>
                  </a:moveTo>
                  <a:lnTo>
                    <a:pt x="5232131" y="0"/>
                  </a:lnTo>
                  <a:lnTo>
                    <a:pt x="5232131" y="753310"/>
                  </a:lnTo>
                  <a:lnTo>
                    <a:pt x="0" y="753310"/>
                  </a:lnTo>
                  <a:close/>
                </a:path>
              </a:pathLst>
            </a:custGeom>
            <a:solidFill>
              <a:srgbClr val="FFFFFF"/>
            </a:solidFill>
            <a:ln w="485775" cap="sq">
              <a:solidFill>
                <a:srgbClr val="004385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5232131" cy="8104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7028042" y="9081634"/>
            <a:ext cx="902898" cy="902898"/>
          </a:xfrm>
          <a:custGeom>
            <a:avLst/>
            <a:gdLst/>
            <a:ahLst/>
            <a:cxnLst/>
            <a:rect l="l" t="t" r="r" b="b"/>
            <a:pathLst>
              <a:path w="902898" h="902898">
                <a:moveTo>
                  <a:pt x="0" y="0"/>
                </a:moveTo>
                <a:lnTo>
                  <a:pt x="902897" y="0"/>
                </a:lnTo>
                <a:lnTo>
                  <a:pt x="902897" y="902898"/>
                </a:lnTo>
                <a:lnTo>
                  <a:pt x="0" y="90289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1028700" y="847725"/>
            <a:ext cx="7505524" cy="11849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239"/>
              </a:lnSpc>
              <a:spcBef>
                <a:spcPct val="0"/>
              </a:spcBef>
            </a:pPr>
            <a:r>
              <a:rPr lang="en-US" sz="6599" b="1">
                <a:solidFill>
                  <a:srgbClr val="004385"/>
                </a:solidFill>
                <a:latin typeface="Poppins Bold"/>
                <a:ea typeface="Poppins Bold"/>
                <a:cs typeface="Poppins Bold"/>
                <a:sym typeface="Poppins Bold"/>
              </a:rPr>
              <a:t>BALANCE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236717" y="3790538"/>
            <a:ext cx="10595897" cy="20180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20421" lvl="1" indent="-410210" algn="l">
              <a:lnSpc>
                <a:spcPts val="5320"/>
              </a:lnSpc>
              <a:buFont typeface="Arial"/>
              <a:buChar char="•"/>
            </a:pPr>
            <a:r>
              <a:rPr lang="en-US" sz="3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standing balance</a:t>
            </a:r>
          </a:p>
          <a:p>
            <a:pPr marL="820421" lvl="1" indent="-410210" algn="l">
              <a:lnSpc>
                <a:spcPts val="5320"/>
              </a:lnSpc>
              <a:buFont typeface="Arial"/>
              <a:buChar char="•"/>
            </a:pPr>
            <a:r>
              <a:rPr lang="en-US" sz="3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use of center of gravity shift</a:t>
            </a:r>
          </a:p>
          <a:p>
            <a:pPr marL="820421" lvl="1" indent="-410210" algn="l">
              <a:lnSpc>
                <a:spcPts val="5320"/>
              </a:lnSpc>
              <a:buFont typeface="Arial"/>
              <a:buChar char="•"/>
            </a:pPr>
            <a:r>
              <a:rPr lang="en-US" sz="3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roll overs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236717" y="6738883"/>
            <a:ext cx="10595897" cy="26847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20421" lvl="1" indent="-410210" algn="l">
              <a:lnSpc>
                <a:spcPts val="5320"/>
              </a:lnSpc>
              <a:buFont typeface="Arial"/>
              <a:buChar char="•"/>
            </a:pPr>
            <a:r>
              <a:rPr lang="en-US" sz="3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front balance</a:t>
            </a:r>
          </a:p>
          <a:p>
            <a:pPr marL="820421" lvl="1" indent="-410210" algn="l">
              <a:lnSpc>
                <a:spcPts val="5320"/>
              </a:lnSpc>
              <a:buFont typeface="Arial"/>
              <a:buChar char="•"/>
            </a:pPr>
            <a:r>
              <a:rPr lang="en-US" sz="3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back balance </a:t>
            </a:r>
          </a:p>
          <a:p>
            <a:pPr marL="820421" lvl="1" indent="-410210" algn="l">
              <a:lnSpc>
                <a:spcPts val="5320"/>
              </a:lnSpc>
              <a:buFont typeface="Arial"/>
              <a:buChar char="•"/>
            </a:pPr>
            <a:r>
              <a:rPr lang="en-US" sz="3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side balance</a:t>
            </a:r>
          </a:p>
          <a:p>
            <a:pPr marL="820421" lvl="1" indent="-410210" algn="l">
              <a:lnSpc>
                <a:spcPts val="5320"/>
              </a:lnSpc>
              <a:buFont typeface="Arial"/>
              <a:buChar char="•"/>
            </a:pPr>
            <a:r>
              <a:rPr lang="en-US" sz="3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roll overs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652596" y="2998969"/>
            <a:ext cx="12689934" cy="717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  <a:spcBef>
                <a:spcPct val="0"/>
              </a:spcBef>
            </a:pPr>
            <a:r>
              <a:rPr lang="en-US" sz="399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Dryland exercises that help teach balance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652596" y="5997121"/>
            <a:ext cx="12689934" cy="717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  <a:spcBef>
                <a:spcPct val="0"/>
              </a:spcBef>
            </a:pPr>
            <a:r>
              <a:rPr lang="en-US" sz="399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In-Water balance drills</a:t>
            </a:r>
          </a:p>
        </p:txBody>
      </p:sp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205584" y="6256921"/>
            <a:ext cx="20699168" cy="6002759"/>
          </a:xfrm>
          <a:custGeom>
            <a:avLst/>
            <a:gdLst/>
            <a:ahLst/>
            <a:cxnLst/>
            <a:rect l="l" t="t" r="r" b="b"/>
            <a:pathLst>
              <a:path w="20699168" h="6002759">
                <a:moveTo>
                  <a:pt x="0" y="0"/>
                </a:moveTo>
                <a:lnTo>
                  <a:pt x="20699168" y="0"/>
                </a:lnTo>
                <a:lnTo>
                  <a:pt x="20699168" y="6002758"/>
                </a:lnTo>
                <a:lnTo>
                  <a:pt x="0" y="600275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7028042" y="9081634"/>
            <a:ext cx="902898" cy="902898"/>
          </a:xfrm>
          <a:custGeom>
            <a:avLst/>
            <a:gdLst/>
            <a:ahLst/>
            <a:cxnLst/>
            <a:rect l="l" t="t" r="r" b="b"/>
            <a:pathLst>
              <a:path w="902898" h="902898">
                <a:moveTo>
                  <a:pt x="0" y="0"/>
                </a:moveTo>
                <a:lnTo>
                  <a:pt x="902897" y="0"/>
                </a:lnTo>
                <a:lnTo>
                  <a:pt x="902897" y="902898"/>
                </a:lnTo>
                <a:lnTo>
                  <a:pt x="0" y="90289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9835653" y="2460314"/>
            <a:ext cx="7192388" cy="4127626"/>
          </a:xfrm>
          <a:custGeom>
            <a:avLst/>
            <a:gdLst/>
            <a:ahLst/>
            <a:cxnLst/>
            <a:rect l="l" t="t" r="r" b="b"/>
            <a:pathLst>
              <a:path w="7192388" h="4127626">
                <a:moveTo>
                  <a:pt x="0" y="0"/>
                </a:moveTo>
                <a:lnTo>
                  <a:pt x="7192389" y="0"/>
                </a:lnTo>
                <a:lnTo>
                  <a:pt x="7192389" y="4127626"/>
                </a:lnTo>
                <a:lnTo>
                  <a:pt x="0" y="412762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1260065" y="1777371"/>
            <a:ext cx="7505524" cy="11849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239"/>
              </a:lnSpc>
              <a:spcBef>
                <a:spcPct val="0"/>
              </a:spcBef>
            </a:pPr>
            <a:r>
              <a:rPr lang="en-US" sz="6599" b="1">
                <a:solidFill>
                  <a:srgbClr val="009CD3"/>
                </a:solidFill>
                <a:latin typeface="Poppins Bold"/>
                <a:ea typeface="Poppins Bold"/>
                <a:cs typeface="Poppins Bold"/>
                <a:sym typeface="Poppins Bold"/>
              </a:rPr>
              <a:t>BODY POSITION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260065" y="3132265"/>
            <a:ext cx="7505524" cy="11710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14"/>
              </a:lnSpc>
              <a:spcBef>
                <a:spcPct val="0"/>
              </a:spcBef>
            </a:pPr>
            <a:r>
              <a:rPr lang="en-US" sz="3762">
                <a:solidFill>
                  <a:srgbClr val="009CD3"/>
                </a:solidFill>
                <a:latin typeface="Poppins"/>
                <a:ea typeface="Poppins"/>
                <a:cs typeface="Poppins"/>
                <a:sym typeface="Poppins"/>
              </a:rPr>
              <a:t>Streamline is the ready position for each stroke</a:t>
            </a:r>
          </a:p>
        </p:txBody>
      </p:sp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2680321"/>
            <a:ext cx="18630002" cy="8433147"/>
            <a:chOff x="0" y="0"/>
            <a:chExt cx="4906667" cy="222107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06667" cy="2221076"/>
            </a:xfrm>
            <a:custGeom>
              <a:avLst/>
              <a:gdLst/>
              <a:ahLst/>
              <a:cxnLst/>
              <a:rect l="l" t="t" r="r" b="b"/>
              <a:pathLst>
                <a:path w="4906667" h="2221076">
                  <a:moveTo>
                    <a:pt x="0" y="0"/>
                  </a:moveTo>
                  <a:lnTo>
                    <a:pt x="4906667" y="0"/>
                  </a:lnTo>
                  <a:lnTo>
                    <a:pt x="4906667" y="2221076"/>
                  </a:lnTo>
                  <a:lnTo>
                    <a:pt x="0" y="2221076"/>
                  </a:lnTo>
                  <a:close/>
                </a:path>
              </a:pathLst>
            </a:custGeom>
            <a:solidFill>
              <a:srgbClr val="009CD3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4906667" cy="227822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788873" y="0"/>
            <a:ext cx="19865747" cy="2860222"/>
            <a:chOff x="0" y="0"/>
            <a:chExt cx="5232131" cy="75331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232131" cy="753310"/>
            </a:xfrm>
            <a:custGeom>
              <a:avLst/>
              <a:gdLst/>
              <a:ahLst/>
              <a:cxnLst/>
              <a:rect l="l" t="t" r="r" b="b"/>
              <a:pathLst>
                <a:path w="5232131" h="753310">
                  <a:moveTo>
                    <a:pt x="0" y="0"/>
                  </a:moveTo>
                  <a:lnTo>
                    <a:pt x="5232131" y="0"/>
                  </a:lnTo>
                  <a:lnTo>
                    <a:pt x="5232131" y="753310"/>
                  </a:lnTo>
                  <a:lnTo>
                    <a:pt x="0" y="753310"/>
                  </a:lnTo>
                  <a:close/>
                </a:path>
              </a:pathLst>
            </a:custGeom>
            <a:solidFill>
              <a:srgbClr val="FFFFFF"/>
            </a:solidFill>
            <a:ln w="485775" cap="sq">
              <a:solidFill>
                <a:srgbClr val="004385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5232131" cy="8104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7028042" y="9081634"/>
            <a:ext cx="902898" cy="902898"/>
          </a:xfrm>
          <a:custGeom>
            <a:avLst/>
            <a:gdLst/>
            <a:ahLst/>
            <a:cxnLst/>
            <a:rect l="l" t="t" r="r" b="b"/>
            <a:pathLst>
              <a:path w="902898" h="902898">
                <a:moveTo>
                  <a:pt x="0" y="0"/>
                </a:moveTo>
                <a:lnTo>
                  <a:pt x="902897" y="0"/>
                </a:lnTo>
                <a:lnTo>
                  <a:pt x="902897" y="902898"/>
                </a:lnTo>
                <a:lnTo>
                  <a:pt x="0" y="90289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1028700" y="847725"/>
            <a:ext cx="7505524" cy="11849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239"/>
              </a:lnSpc>
              <a:spcBef>
                <a:spcPct val="0"/>
              </a:spcBef>
            </a:pPr>
            <a:r>
              <a:rPr lang="en-US" sz="6599" b="1">
                <a:solidFill>
                  <a:srgbClr val="004385"/>
                </a:solidFill>
                <a:latin typeface="Poppins Bold"/>
                <a:ea typeface="Poppins Bold"/>
                <a:cs typeface="Poppins Bold"/>
                <a:sym typeface="Poppins Bold"/>
              </a:rPr>
              <a:t>BODY POSITION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236717" y="4179952"/>
            <a:ext cx="10595897" cy="684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20421" lvl="1" indent="-410210" algn="l">
              <a:lnSpc>
                <a:spcPts val="5320"/>
              </a:lnSpc>
              <a:buFont typeface="Arial"/>
              <a:buChar char="•"/>
            </a:pPr>
            <a:r>
              <a:rPr lang="en-US" sz="3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dryland: lower body superman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236717" y="6212364"/>
            <a:ext cx="10595897" cy="684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20421" lvl="1" indent="-410210" algn="l">
              <a:lnSpc>
                <a:spcPts val="5320"/>
              </a:lnSpc>
              <a:buFont typeface="Arial"/>
              <a:buChar char="•"/>
            </a:pPr>
            <a:r>
              <a:rPr lang="en-US" sz="3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dryland: back hip lift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652596" y="3388383"/>
            <a:ext cx="12689934" cy="717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  <a:spcBef>
                <a:spcPct val="0"/>
              </a:spcBef>
            </a:pPr>
            <a:r>
              <a:rPr lang="en-US" sz="399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Front streamline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652596" y="5418614"/>
            <a:ext cx="12689934" cy="717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  <a:spcBef>
                <a:spcPct val="0"/>
              </a:spcBef>
            </a:pPr>
            <a:r>
              <a:rPr lang="en-US" sz="399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Back streamline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652596" y="7449344"/>
            <a:ext cx="12689934" cy="717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  <a:spcBef>
                <a:spcPct val="0"/>
              </a:spcBef>
            </a:pPr>
            <a:r>
              <a:rPr lang="en-US" sz="399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Side balance with kick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236717" y="8243094"/>
            <a:ext cx="10595897" cy="684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20421" lvl="1" indent="-410210" algn="l">
              <a:lnSpc>
                <a:spcPts val="5320"/>
              </a:lnSpc>
              <a:buFont typeface="Arial"/>
              <a:buChar char="•"/>
            </a:pPr>
            <a:r>
              <a:rPr lang="en-US" sz="3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dryland: positioning on front quad</a:t>
            </a:r>
          </a:p>
        </p:txBody>
      </p:sp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205584" y="6256921"/>
            <a:ext cx="20699168" cy="6002759"/>
          </a:xfrm>
          <a:custGeom>
            <a:avLst/>
            <a:gdLst/>
            <a:ahLst/>
            <a:cxnLst/>
            <a:rect l="l" t="t" r="r" b="b"/>
            <a:pathLst>
              <a:path w="20699168" h="6002759">
                <a:moveTo>
                  <a:pt x="0" y="0"/>
                </a:moveTo>
                <a:lnTo>
                  <a:pt x="20699168" y="0"/>
                </a:lnTo>
                <a:lnTo>
                  <a:pt x="20699168" y="6002758"/>
                </a:lnTo>
                <a:lnTo>
                  <a:pt x="0" y="600275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7028042" y="9081634"/>
            <a:ext cx="902898" cy="902898"/>
          </a:xfrm>
          <a:custGeom>
            <a:avLst/>
            <a:gdLst/>
            <a:ahLst/>
            <a:cxnLst/>
            <a:rect l="l" t="t" r="r" b="b"/>
            <a:pathLst>
              <a:path w="902898" h="902898">
                <a:moveTo>
                  <a:pt x="0" y="0"/>
                </a:moveTo>
                <a:lnTo>
                  <a:pt x="902897" y="0"/>
                </a:lnTo>
                <a:lnTo>
                  <a:pt x="902897" y="902898"/>
                </a:lnTo>
                <a:lnTo>
                  <a:pt x="0" y="90289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0021780" y="2460314"/>
            <a:ext cx="7237520" cy="3716287"/>
          </a:xfrm>
          <a:custGeom>
            <a:avLst/>
            <a:gdLst/>
            <a:ahLst/>
            <a:cxnLst/>
            <a:rect l="l" t="t" r="r" b="b"/>
            <a:pathLst>
              <a:path w="7237520" h="3716287">
                <a:moveTo>
                  <a:pt x="0" y="0"/>
                </a:moveTo>
                <a:lnTo>
                  <a:pt x="7237520" y="0"/>
                </a:lnTo>
                <a:lnTo>
                  <a:pt x="7237520" y="3716287"/>
                </a:lnTo>
                <a:lnTo>
                  <a:pt x="0" y="371628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1260065" y="1777371"/>
            <a:ext cx="7505524" cy="11849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239"/>
              </a:lnSpc>
              <a:spcBef>
                <a:spcPct val="0"/>
              </a:spcBef>
            </a:pPr>
            <a:r>
              <a:rPr lang="en-US" sz="6599" b="1">
                <a:solidFill>
                  <a:srgbClr val="009CD3"/>
                </a:solidFill>
                <a:latin typeface="Poppins Bold"/>
                <a:ea typeface="Poppins Bold"/>
                <a:cs typeface="Poppins Bold"/>
                <a:sym typeface="Poppins Bold"/>
              </a:rPr>
              <a:t>BREATH CONTROL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260065" y="3132265"/>
            <a:ext cx="7505524" cy="11710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14"/>
              </a:lnSpc>
              <a:spcBef>
                <a:spcPct val="0"/>
              </a:spcBef>
            </a:pPr>
            <a:r>
              <a:rPr lang="en-US" sz="3762">
                <a:solidFill>
                  <a:srgbClr val="009CD3"/>
                </a:solidFill>
                <a:latin typeface="Poppins"/>
                <a:ea typeface="Poppins"/>
                <a:cs typeface="Poppins"/>
                <a:sym typeface="Poppins"/>
              </a:rPr>
              <a:t>The ability to comfortably breathe when in the water</a:t>
            </a:r>
          </a:p>
        </p:txBody>
      </p:sp>
    </p:spTree>
    <p:custDataLst>
      <p:tags r:id="rId1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2680321"/>
            <a:ext cx="18630002" cy="8433147"/>
            <a:chOff x="0" y="0"/>
            <a:chExt cx="4906667" cy="222107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06667" cy="2221076"/>
            </a:xfrm>
            <a:custGeom>
              <a:avLst/>
              <a:gdLst/>
              <a:ahLst/>
              <a:cxnLst/>
              <a:rect l="l" t="t" r="r" b="b"/>
              <a:pathLst>
                <a:path w="4906667" h="2221076">
                  <a:moveTo>
                    <a:pt x="0" y="0"/>
                  </a:moveTo>
                  <a:lnTo>
                    <a:pt x="4906667" y="0"/>
                  </a:lnTo>
                  <a:lnTo>
                    <a:pt x="4906667" y="2221076"/>
                  </a:lnTo>
                  <a:lnTo>
                    <a:pt x="0" y="2221076"/>
                  </a:lnTo>
                  <a:close/>
                </a:path>
              </a:pathLst>
            </a:custGeom>
            <a:solidFill>
              <a:srgbClr val="009CD3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4906667" cy="227822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788873" y="0"/>
            <a:ext cx="19865747" cy="2860222"/>
            <a:chOff x="0" y="0"/>
            <a:chExt cx="5232131" cy="75331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232131" cy="753310"/>
            </a:xfrm>
            <a:custGeom>
              <a:avLst/>
              <a:gdLst/>
              <a:ahLst/>
              <a:cxnLst/>
              <a:rect l="l" t="t" r="r" b="b"/>
              <a:pathLst>
                <a:path w="5232131" h="753310">
                  <a:moveTo>
                    <a:pt x="0" y="0"/>
                  </a:moveTo>
                  <a:lnTo>
                    <a:pt x="5232131" y="0"/>
                  </a:lnTo>
                  <a:lnTo>
                    <a:pt x="5232131" y="753310"/>
                  </a:lnTo>
                  <a:lnTo>
                    <a:pt x="0" y="753310"/>
                  </a:lnTo>
                  <a:close/>
                </a:path>
              </a:pathLst>
            </a:custGeom>
            <a:solidFill>
              <a:srgbClr val="FFFFFF"/>
            </a:solidFill>
            <a:ln w="485775" cap="sq">
              <a:solidFill>
                <a:srgbClr val="004385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5232131" cy="8104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7028042" y="9081634"/>
            <a:ext cx="902898" cy="902898"/>
          </a:xfrm>
          <a:custGeom>
            <a:avLst/>
            <a:gdLst/>
            <a:ahLst/>
            <a:cxnLst/>
            <a:rect l="l" t="t" r="r" b="b"/>
            <a:pathLst>
              <a:path w="902898" h="902898">
                <a:moveTo>
                  <a:pt x="0" y="0"/>
                </a:moveTo>
                <a:lnTo>
                  <a:pt x="902897" y="0"/>
                </a:lnTo>
                <a:lnTo>
                  <a:pt x="902897" y="902898"/>
                </a:lnTo>
                <a:lnTo>
                  <a:pt x="0" y="90289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1028700" y="847725"/>
            <a:ext cx="7505524" cy="11849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239"/>
              </a:lnSpc>
              <a:spcBef>
                <a:spcPct val="0"/>
              </a:spcBef>
            </a:pPr>
            <a:r>
              <a:rPr lang="en-US" sz="6599" b="1">
                <a:solidFill>
                  <a:srgbClr val="004385"/>
                </a:solidFill>
                <a:latin typeface="Poppins Bold"/>
                <a:ea typeface="Poppins Bold"/>
                <a:cs typeface="Poppins Bold"/>
                <a:sym typeface="Poppins Bold"/>
              </a:rPr>
              <a:t>BREATH CONTROL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236717" y="3979927"/>
            <a:ext cx="10595897" cy="26847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20421" lvl="1" indent="-410210" algn="l">
              <a:lnSpc>
                <a:spcPts val="5320"/>
              </a:lnSpc>
              <a:buFont typeface="Arial"/>
              <a:buChar char="•"/>
            </a:pPr>
            <a:r>
              <a:rPr lang="en-US" sz="3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think </a:t>
            </a:r>
            <a:r>
              <a:rPr lang="en-US" sz="3800" i="1">
                <a:solidFill>
                  <a:srgbClr val="FFFFFF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humming</a:t>
            </a:r>
          </a:p>
          <a:p>
            <a:pPr marL="820421" lvl="1" indent="-410210" algn="l">
              <a:lnSpc>
                <a:spcPts val="5320"/>
              </a:lnSpc>
              <a:buFont typeface="Arial"/>
              <a:buChar char="•"/>
            </a:pPr>
            <a:r>
              <a:rPr lang="en-US" sz="3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relaxed</a:t>
            </a:r>
          </a:p>
          <a:p>
            <a:pPr marL="820421" lvl="1" indent="-410210" algn="l">
              <a:lnSpc>
                <a:spcPts val="5320"/>
              </a:lnSpc>
              <a:buFont typeface="Arial"/>
              <a:buChar char="•"/>
            </a:pPr>
            <a:r>
              <a:rPr lang="en-US" sz="3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no puffy cheeks</a:t>
            </a:r>
          </a:p>
          <a:p>
            <a:pPr marL="820421" lvl="1" indent="-410210" algn="l">
              <a:lnSpc>
                <a:spcPts val="5320"/>
              </a:lnSpc>
              <a:buFont typeface="Arial"/>
              <a:buChar char="•"/>
            </a:pPr>
            <a:r>
              <a:rPr lang="en-US" sz="3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no rushing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652596" y="3197883"/>
            <a:ext cx="12689934" cy="717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  <a:spcBef>
                <a:spcPct val="0"/>
              </a:spcBef>
            </a:pPr>
            <a:r>
              <a:rPr lang="en-US" sz="399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In through your mouth and out your nose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652596" y="7258844"/>
            <a:ext cx="12689934" cy="717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  <a:spcBef>
                <a:spcPct val="0"/>
              </a:spcBef>
            </a:pPr>
            <a:r>
              <a:rPr lang="en-US" sz="399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In-Water breath control practice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236717" y="8052594"/>
            <a:ext cx="10595897" cy="13512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20421" lvl="1" indent="-410210" algn="l">
              <a:lnSpc>
                <a:spcPts val="5320"/>
              </a:lnSpc>
              <a:buFont typeface="Arial"/>
              <a:buChar char="•"/>
            </a:pPr>
            <a:r>
              <a:rPr lang="en-US" sz="3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controlled bobbing</a:t>
            </a:r>
          </a:p>
          <a:p>
            <a:pPr marL="820421" lvl="1" indent="-410210" algn="l">
              <a:lnSpc>
                <a:spcPts val="5320"/>
              </a:lnSpc>
              <a:buFont typeface="Arial"/>
              <a:buChar char="•"/>
            </a:pPr>
            <a:r>
              <a:rPr lang="en-US" sz="3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floor push-offs / vertical floats</a:t>
            </a:r>
          </a:p>
        </p:txBody>
      </p:sp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194</Words>
  <Application>Microsoft Office PowerPoint</Application>
  <PresentationFormat>Custom</PresentationFormat>
  <Paragraphs>48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Poppins Italics</vt:lpstr>
      <vt:lpstr>Poppins Bold</vt:lpstr>
      <vt:lpstr>Poppins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 Level 2 Training</dc:title>
  <dc:creator>Jack Duffy</dc:creator>
  <cp:lastModifiedBy>Jack Duffy</cp:lastModifiedBy>
  <cp:revision>2</cp:revision>
  <dcterms:created xsi:type="dcterms:W3CDTF">2006-08-16T00:00:00Z</dcterms:created>
  <dcterms:modified xsi:type="dcterms:W3CDTF">2026-03-26T14:45:57Z</dcterms:modified>
  <dc:identifier>DAGtKI-4uOs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8A447AA2-7BDA-43EB-8F40-8FA15CDB5C72</vt:lpwstr>
  </property>
  <property fmtid="{D5CDD505-2E9C-101B-9397-08002B2CF9AE}" pid="3" name="ArticulatePath">
    <vt:lpwstr>IM-Coach-Level-2-Training (4)</vt:lpwstr>
  </property>
</Properties>
</file>