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8288000" cy="10287000"/>
  <p:notesSz cx="6858000" cy="9144000"/>
  <p:embeddedFontLs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Poppins Bold" panose="00000800000000000000" pitchFamily="2" charset="0"/>
      <p:regular r:id="rId18"/>
      <p:bold r:id="rId19"/>
    </p:embeddedFont>
    <p:embeddedFont>
      <p:font typeface="Poppins Italics" panose="020B0604020202020204" charset="0"/>
      <p:regular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37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rtl="1"/>
            <a:r>
              <a:rPr lang="ar">
                <a:rtl/>
              </a:rPr>
              <a:t>انقر لتحرير أسلوب عنوان الماستر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">
                <a:rtl/>
              </a:rPr>
              <a:t>انقر لتحرير أسلوب الترجمة الرئيسية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D8BD707-D9CF-40AE-B4C6-C98DA3205C09}" type="datetimeFigureOut">
              <a:rPr lang="en-US" smtClean="0"/>
              <a:pPr rtl="1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">
                <a:rtl/>
              </a:rPr>
              <a:t>انقر لتحرير أسلوب عنوان الماستر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rtl="1"/>
            <a:r>
              <a:rPr lang="ar">
                <a:rtl/>
              </a:rPr>
              <a:t>انقر لتحرير أنماط نصوص Master</a:t>
            </a:r>
          </a:p>
          <a:p>
            <a:pPr lvl="1" rtl="1"/>
            <a:r>
              <a:rPr lang="ar">
                <a:rtl/>
              </a:rPr>
              <a:t>المستوى الثاني</a:t>
            </a:r>
          </a:p>
          <a:p>
            <a:pPr lvl="2" rtl="1"/>
            <a:r>
              <a:rPr lang="ar">
                <a:rtl/>
              </a:rPr>
              <a:t>المستوى الثالث</a:t>
            </a:r>
          </a:p>
          <a:p>
            <a:pPr lvl="3" rtl="1"/>
            <a:r>
              <a:rPr lang="ar">
                <a:rtl/>
              </a:rPr>
              <a:t>المستوى الرابع</a:t>
            </a:r>
          </a:p>
          <a:p>
            <a:pPr lvl="4" rtl="1"/>
            <a:r>
              <a:rPr lang="ar">
                <a:rtl/>
              </a:rPr>
              <a:t>المستوى الخامس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D8BD707-D9CF-40AE-B4C6-C98DA3205C09}" type="datetimeFigureOut">
              <a:rPr lang="en-US" smtClean="0"/>
              <a:pPr rtl="1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rtl="1"/>
            <a:r>
              <a:rPr lang="ar">
                <a:rtl/>
              </a:rPr>
              <a:t>انقر لتحرير أسلوب عنوان الماستر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rtl="1"/>
            <a:r>
              <a:rPr lang="ar">
                <a:rtl/>
              </a:rPr>
              <a:t>انقر لتحرير أنماط نصوص Master</a:t>
            </a:r>
          </a:p>
          <a:p>
            <a:pPr lvl="1" rtl="1"/>
            <a:r>
              <a:rPr lang="ar">
                <a:rtl/>
              </a:rPr>
              <a:t>المستوى الثاني</a:t>
            </a:r>
          </a:p>
          <a:p>
            <a:pPr lvl="2" rtl="1"/>
            <a:r>
              <a:rPr lang="ar">
                <a:rtl/>
              </a:rPr>
              <a:t>المستوى الثالث</a:t>
            </a:r>
          </a:p>
          <a:p>
            <a:pPr lvl="3" rtl="1"/>
            <a:r>
              <a:rPr lang="ar">
                <a:rtl/>
              </a:rPr>
              <a:t>المستوى الرابع</a:t>
            </a:r>
          </a:p>
          <a:p>
            <a:pPr lvl="4" rtl="1"/>
            <a:r>
              <a:rPr lang="ar">
                <a:rtl/>
              </a:rPr>
              <a:t>المستوى الخامس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D8BD707-D9CF-40AE-B4C6-C98DA3205C09}" type="datetimeFigureOut">
              <a:rPr lang="en-US" smtClean="0"/>
              <a:pPr rtl="1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">
                <a:rtl/>
              </a:rPr>
              <a:t>انقر لتحرير أسلوب عنوان الماستر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1"/>
            <a:r>
              <a:rPr lang="ar">
                <a:rtl/>
              </a:rPr>
              <a:t>انقر لتحرير أنماط نصوص Master</a:t>
            </a:r>
          </a:p>
          <a:p>
            <a:pPr lvl="1" rtl="1"/>
            <a:r>
              <a:rPr lang="ar">
                <a:rtl/>
              </a:rPr>
              <a:t>المستوى الثاني</a:t>
            </a:r>
          </a:p>
          <a:p>
            <a:pPr lvl="2" rtl="1"/>
            <a:r>
              <a:rPr lang="ar">
                <a:rtl/>
              </a:rPr>
              <a:t>المستوى الثالث</a:t>
            </a:r>
          </a:p>
          <a:p>
            <a:pPr lvl="3" rtl="1"/>
            <a:r>
              <a:rPr lang="ar">
                <a:rtl/>
              </a:rPr>
              <a:t>المستوى الرابع</a:t>
            </a:r>
          </a:p>
          <a:p>
            <a:pPr lvl="4" rtl="1"/>
            <a:r>
              <a:rPr lang="ar">
                <a:rtl/>
              </a:rPr>
              <a:t>المستوى الخامس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D8BD707-D9CF-40AE-B4C6-C98DA3205C09}" type="datetimeFigureOut">
              <a:rPr lang="en-US" smtClean="0"/>
              <a:pPr rtl="1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rtl="1"/>
            <a:r>
              <a:rPr lang="ar">
                <a:rtl/>
              </a:rPr>
              <a:t>انقر لتحرير أسلوب عنوان الماستر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">
                <a:rtl/>
              </a:rPr>
              <a:t>انقر لتحرير أنماط نصوص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D8BD707-D9CF-40AE-B4C6-C98DA3205C09}" type="datetimeFigureOut">
              <a:rPr lang="en-US" smtClean="0"/>
              <a:pPr rtl="1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">
                <a:rtl/>
              </a:rPr>
              <a:t>انقر لتحرير أسلوب عنوان الماستر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1"/>
            <a:r>
              <a:rPr lang="ar">
                <a:rtl/>
              </a:rPr>
              <a:t>انقر لتحرير أنماط نصوص Master</a:t>
            </a:r>
          </a:p>
          <a:p>
            <a:pPr lvl="1" rtl="1"/>
            <a:r>
              <a:rPr lang="ar">
                <a:rtl/>
              </a:rPr>
              <a:t>المستوى الثاني</a:t>
            </a:r>
          </a:p>
          <a:p>
            <a:pPr lvl="2" rtl="1"/>
            <a:r>
              <a:rPr lang="ar">
                <a:rtl/>
              </a:rPr>
              <a:t>المستوى الثالث</a:t>
            </a:r>
          </a:p>
          <a:p>
            <a:pPr lvl="3" rtl="1"/>
            <a:r>
              <a:rPr lang="ar">
                <a:rtl/>
              </a:rPr>
              <a:t>المستوى الرابع</a:t>
            </a:r>
          </a:p>
          <a:p>
            <a:pPr lvl="4" rtl="1"/>
            <a:r>
              <a:rPr lang="ar">
                <a:rtl/>
              </a:rPr>
              <a:t>المستوى الخامس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1"/>
            <a:r>
              <a:rPr lang="ar">
                <a:rtl/>
              </a:rPr>
              <a:t>انقر لتحرير أنماط نصوص Master</a:t>
            </a:r>
          </a:p>
          <a:p>
            <a:pPr lvl="1" rtl="1"/>
            <a:r>
              <a:rPr lang="ar">
                <a:rtl/>
              </a:rPr>
              <a:t>المستوى الثاني</a:t>
            </a:r>
          </a:p>
          <a:p>
            <a:pPr lvl="2" rtl="1"/>
            <a:r>
              <a:rPr lang="ar">
                <a:rtl/>
              </a:rPr>
              <a:t>المستوى الثالث</a:t>
            </a:r>
          </a:p>
          <a:p>
            <a:pPr lvl="3" rtl="1"/>
            <a:r>
              <a:rPr lang="ar">
                <a:rtl/>
              </a:rPr>
              <a:t>المستوى الرابع</a:t>
            </a:r>
          </a:p>
          <a:p>
            <a:pPr lvl="4" rtl="1"/>
            <a:r>
              <a:rPr lang="ar">
                <a:rtl/>
              </a:rPr>
              <a:t>المستوى الخامس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D8BD707-D9CF-40AE-B4C6-C98DA3205C09}" type="datetimeFigureOut">
              <a:rPr lang="en-US" smtClean="0"/>
              <a:pPr rtl="1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rtl="1"/>
            <a:r>
              <a:rPr lang="ar">
                <a:rtl/>
              </a:rPr>
              <a:t>انقر لتحرير أسلوب عنوان الماستر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1"/>
            <a:r>
              <a:rPr lang="ar">
                <a:rtl/>
              </a:rPr>
              <a:t>انقر لتحرير أنماط نصوص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1"/>
            <a:r>
              <a:rPr lang="ar">
                <a:rtl/>
              </a:rPr>
              <a:t>انقر لتحرير أنماط نصوص Master</a:t>
            </a:r>
          </a:p>
          <a:p>
            <a:pPr lvl="1" rtl="1"/>
            <a:r>
              <a:rPr lang="ar">
                <a:rtl/>
              </a:rPr>
              <a:t>المستوى الثاني</a:t>
            </a:r>
          </a:p>
          <a:p>
            <a:pPr lvl="2" rtl="1"/>
            <a:r>
              <a:rPr lang="ar">
                <a:rtl/>
              </a:rPr>
              <a:t>المستوى الثالث</a:t>
            </a:r>
          </a:p>
          <a:p>
            <a:pPr lvl="3" rtl="1"/>
            <a:r>
              <a:rPr lang="ar">
                <a:rtl/>
              </a:rPr>
              <a:t>المستوى الرابع</a:t>
            </a:r>
          </a:p>
          <a:p>
            <a:pPr lvl="4" rtl="1"/>
            <a:r>
              <a:rPr lang="ar">
                <a:rtl/>
              </a:rPr>
              <a:t>المستوى الخامس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1"/>
            <a:r>
              <a:rPr lang="ar">
                <a:rtl/>
              </a:rPr>
              <a:t>انقر لتحرير أنماط نصوص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1"/>
            <a:r>
              <a:rPr lang="ar">
                <a:rtl/>
              </a:rPr>
              <a:t>انقر لتحرير أنماط نصوص Master</a:t>
            </a:r>
          </a:p>
          <a:p>
            <a:pPr lvl="1" rtl="1"/>
            <a:r>
              <a:rPr lang="ar">
                <a:rtl/>
              </a:rPr>
              <a:t>المستوى الثاني</a:t>
            </a:r>
          </a:p>
          <a:p>
            <a:pPr lvl="2" rtl="1"/>
            <a:r>
              <a:rPr lang="ar">
                <a:rtl/>
              </a:rPr>
              <a:t>المستوى الثالث</a:t>
            </a:r>
          </a:p>
          <a:p>
            <a:pPr lvl="3" rtl="1"/>
            <a:r>
              <a:rPr lang="ar">
                <a:rtl/>
              </a:rPr>
              <a:t>المستوى الرابع</a:t>
            </a:r>
          </a:p>
          <a:p>
            <a:pPr lvl="4" rtl="1"/>
            <a:r>
              <a:rPr lang="ar">
                <a:rtl/>
              </a:rPr>
              <a:t>المستوى الخامس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D8BD707-D9CF-40AE-B4C6-C98DA3205C09}" type="datetimeFigureOut">
              <a:rPr lang="en-US" smtClean="0"/>
              <a:pPr rtl="1"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">
                <a:rtl/>
              </a:rPr>
              <a:t>انقر لتحرير أسلوب عنوان الماستر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D8BD707-D9CF-40AE-B4C6-C98DA3205C09}" type="datetimeFigureOut">
              <a:rPr lang="en-US" smtClean="0"/>
              <a:pPr rtl="1"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D8BD707-D9CF-40AE-B4C6-C98DA3205C09}" type="datetimeFigureOut">
              <a:rPr lang="en-US" smtClean="0"/>
              <a:pPr rtl="1"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rtl="1"/>
            <a:r>
              <a:rPr lang="ar">
                <a:rtl/>
              </a:rPr>
              <a:t>انقر لتحرير أسلوب عنوان الماستر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1"/>
            <a:r>
              <a:rPr lang="ar">
                <a:rtl/>
              </a:rPr>
              <a:t>انقر لتحرير أنماط نصوص Master</a:t>
            </a:r>
          </a:p>
          <a:p>
            <a:pPr lvl="1" rtl="1"/>
            <a:r>
              <a:rPr lang="ar">
                <a:rtl/>
              </a:rPr>
              <a:t>المستوى الثاني</a:t>
            </a:r>
          </a:p>
          <a:p>
            <a:pPr lvl="2" rtl="1"/>
            <a:r>
              <a:rPr lang="ar">
                <a:rtl/>
              </a:rPr>
              <a:t>المستوى الثالث</a:t>
            </a:r>
          </a:p>
          <a:p>
            <a:pPr lvl="3" rtl="1"/>
            <a:r>
              <a:rPr lang="ar">
                <a:rtl/>
              </a:rPr>
              <a:t>المستوى الرابع</a:t>
            </a:r>
          </a:p>
          <a:p>
            <a:pPr lvl="4" rtl="1"/>
            <a:r>
              <a:rPr lang="ar">
                <a:rtl/>
              </a:rPr>
              <a:t>المستوى الخامس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1"/>
            <a:r>
              <a:rPr lang="ar">
                <a:rtl/>
              </a:rPr>
              <a:t>انقر لتحرير أنماط نصوص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D8BD707-D9CF-40AE-B4C6-C98DA3205C09}" type="datetimeFigureOut">
              <a:rPr lang="en-US" smtClean="0"/>
              <a:pPr rtl="1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rtl="1"/>
            <a:r>
              <a:rPr lang="ar">
                <a:rtl/>
              </a:rPr>
              <a:t>انقر لتحرير أسلوب عنوان الماستر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1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1"/>
            <a:r>
              <a:rPr lang="ar">
                <a:rtl/>
              </a:rPr>
              <a:t>انقر لتحرير أنماط نصوص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D8BD707-D9CF-40AE-B4C6-C98DA3205C09}" type="datetimeFigureOut">
              <a:rPr lang="en-US" smtClean="0"/>
              <a:pPr rtl="1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ar">
                <a:rtl/>
              </a:rPr>
              <a:t>انقر لتحرير أسلوب عنوان الماستر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1"/>
            <a:r>
              <a:rPr lang="ar">
                <a:rtl/>
              </a:rPr>
              <a:t>انقر لتحرير أنماط نصوص Master</a:t>
            </a:r>
          </a:p>
          <a:p>
            <a:pPr lvl="1" rtl="1"/>
            <a:r>
              <a:rPr lang="ar">
                <a:rtl/>
              </a:rPr>
              <a:t>المستوى الثاني</a:t>
            </a:r>
          </a:p>
          <a:p>
            <a:pPr lvl="2" rtl="1"/>
            <a:r>
              <a:rPr lang="ar">
                <a:rtl/>
              </a:rPr>
              <a:t>المستوى الثالث</a:t>
            </a:r>
          </a:p>
          <a:p>
            <a:pPr lvl="3" rtl="1"/>
            <a:r>
              <a:rPr lang="ar">
                <a:rtl/>
              </a:rPr>
              <a:t>المستوى الرابع</a:t>
            </a:r>
          </a:p>
          <a:p>
            <a:pPr lvl="4" rtl="1"/>
            <a:r>
              <a:rPr lang="ar">
                <a:rtl/>
              </a:rPr>
              <a:t>المستوى الخامس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D8BD707-D9CF-40AE-B4C6-C98DA3205C09}" type="datetimeFigureOut">
              <a:rPr lang="en-US" smtClean="0"/>
              <a:pPr rtl="1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5945" y="5143500"/>
            <a:ext cx="9979945" cy="6352686"/>
            <a:chOff x="0" y="0"/>
            <a:chExt cx="2628463" cy="1673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8463" cy="1673135"/>
            </a:xfrm>
            <a:custGeom>
              <a:avLst/>
              <a:gdLst/>
              <a:ahLst/>
              <a:cxnLst/>
              <a:rect l="l" t="t" r="r" b="b"/>
              <a:pathLst>
                <a:path w="2628463" h="1673135">
                  <a:moveTo>
                    <a:pt x="0" y="0"/>
                  </a:moveTo>
                  <a:lnTo>
                    <a:pt x="2628463" y="0"/>
                  </a:lnTo>
                  <a:lnTo>
                    <a:pt x="2628463" y="1673135"/>
                  </a:lnTo>
                  <a:lnTo>
                    <a:pt x="0" y="1673135"/>
                  </a:lnTo>
                  <a:close/>
                </a:path>
              </a:pathLst>
            </a:custGeom>
            <a:solidFill>
              <a:srgbClr val="6AD1E3"/>
            </a:solidFill>
          </p:spPr>
          <p:txBody>
            <a:bodyPr/>
            <a:lstStyle/>
            <a:p>
              <a:pPr rtl="1"/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628463" cy="1739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5143500"/>
            <a:ext cx="9489282" cy="6007404"/>
            <a:chOff x="0" y="0"/>
            <a:chExt cx="2499235" cy="15821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99235" cy="1582197"/>
            </a:xfrm>
            <a:custGeom>
              <a:avLst/>
              <a:gdLst/>
              <a:ahLst/>
              <a:cxnLst/>
              <a:rect l="l" t="t" r="r" b="b"/>
              <a:pathLst>
                <a:path w="2499235" h="1582197">
                  <a:moveTo>
                    <a:pt x="0" y="0"/>
                  </a:moveTo>
                  <a:lnTo>
                    <a:pt x="2499235" y="0"/>
                  </a:lnTo>
                  <a:lnTo>
                    <a:pt x="2499235" y="1582197"/>
                  </a:lnTo>
                  <a:lnTo>
                    <a:pt x="0" y="1582197"/>
                  </a:lnTo>
                  <a:close/>
                </a:path>
              </a:pathLst>
            </a:custGeom>
            <a:solidFill>
              <a:srgbClr val="004385"/>
            </a:solidFill>
          </p:spPr>
          <p:txBody>
            <a:bodyPr/>
            <a:lstStyle/>
            <a:p>
              <a:pPr rtl="1"/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2499235" cy="1648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0" y="-863904"/>
            <a:ext cx="9489282" cy="6007404"/>
            <a:chOff x="0" y="0"/>
            <a:chExt cx="2499235" cy="15821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99235" cy="1582197"/>
            </a:xfrm>
            <a:custGeom>
              <a:avLst/>
              <a:gdLst/>
              <a:ahLst/>
              <a:cxnLst/>
              <a:rect l="l" t="t" r="r" b="b"/>
              <a:pathLst>
                <a:path w="2499235" h="1582197">
                  <a:moveTo>
                    <a:pt x="0" y="0"/>
                  </a:moveTo>
                  <a:lnTo>
                    <a:pt x="2499235" y="0"/>
                  </a:lnTo>
                  <a:lnTo>
                    <a:pt x="2499235" y="1582197"/>
                  </a:lnTo>
                  <a:lnTo>
                    <a:pt x="0" y="1582197"/>
                  </a:lnTo>
                  <a:close/>
                </a:path>
              </a:pathLst>
            </a:custGeom>
            <a:solidFill>
              <a:srgbClr val="6AD1E3"/>
            </a:solidFill>
          </p:spPr>
          <p:txBody>
            <a:bodyPr/>
            <a:lstStyle/>
            <a:p>
              <a:pPr rtl="1"/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2499235" cy="1648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08936" y="-863904"/>
            <a:ext cx="9452936" cy="6007404"/>
            <a:chOff x="0" y="0"/>
            <a:chExt cx="2489662" cy="15821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89662" cy="1582197"/>
            </a:xfrm>
            <a:custGeom>
              <a:avLst/>
              <a:gdLst/>
              <a:ahLst/>
              <a:cxnLst/>
              <a:rect l="l" t="t" r="r" b="b"/>
              <a:pathLst>
                <a:path w="2489662" h="1582197">
                  <a:moveTo>
                    <a:pt x="0" y="0"/>
                  </a:moveTo>
                  <a:lnTo>
                    <a:pt x="2489662" y="0"/>
                  </a:lnTo>
                  <a:lnTo>
                    <a:pt x="2489662" y="1582197"/>
                  </a:lnTo>
                  <a:lnTo>
                    <a:pt x="0" y="1582197"/>
                  </a:lnTo>
                  <a:close/>
                </a:path>
              </a:pathLst>
            </a:custGeom>
            <a:solidFill>
              <a:srgbClr val="004385"/>
            </a:solidFill>
          </p:spPr>
          <p:txBody>
            <a:bodyPr/>
            <a:lstStyle/>
            <a:p>
              <a:pPr rtl="1"/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2489662" cy="1648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327889" y="2327389"/>
            <a:ext cx="5632222" cy="5632222"/>
            <a:chOff x="0" y="0"/>
            <a:chExt cx="7509629" cy="750962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509629" cy="7509629"/>
            </a:xfrm>
            <a:custGeom>
              <a:avLst/>
              <a:gdLst/>
              <a:ahLst/>
              <a:cxnLst/>
              <a:rect l="l" t="t" r="r" b="b"/>
              <a:pathLst>
                <a:path w="7509629" h="7509629">
                  <a:moveTo>
                    <a:pt x="0" y="0"/>
                  </a:moveTo>
                  <a:lnTo>
                    <a:pt x="7509629" y="0"/>
                  </a:lnTo>
                  <a:lnTo>
                    <a:pt x="7509629" y="7509629"/>
                  </a:lnTo>
                  <a:lnTo>
                    <a:pt x="0" y="7509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rtl="1"/>
              <a:endParaRPr lang="en-US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938704" y="938704"/>
              <a:ext cx="5632222" cy="5632222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rtl="1"/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1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067939" y="2862350"/>
              <a:ext cx="5373751" cy="1584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1">
                <a:lnSpc>
                  <a:spcPts val="9581"/>
                </a:lnSpc>
                <a:spcBef>
                  <a:spcPct val="0"/>
                </a:spcBef>
              </a:pPr>
              <a:r>
                <a:rPr lang="ar" sz="6843" b="1">
                  <a:solidFill>
                    <a:srgbClr val="004385"/>
                  </a:solidFill>
                  <a:latin typeface="Poppins Bold"/>
                  <a:ea typeface="Poppins Bold"/>
                  <a:cs typeface="Poppins Bold"/>
                  <a:sym typeface="Poppins Bold"/>
                  <a:rtl/>
                </a:rPr>
                <a:t>الأربعة Bs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545631" y="1791675"/>
            <a:ext cx="5743802" cy="87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369"/>
              </a:lnSpc>
            </a:pPr>
            <a:r>
              <a:rPr lang="ar" sz="579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  <a:rtl/>
              </a:rPr>
              <a:t>الطفو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16740" y="1791675"/>
            <a:ext cx="5743802" cy="87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369"/>
              </a:lnSpc>
            </a:pPr>
            <a:r>
              <a:rPr lang="ar" sz="5790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  <a:rtl/>
              </a:rPr>
              <a:t>التوازن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45631" y="7200900"/>
            <a:ext cx="5743802" cy="87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369"/>
              </a:lnSpc>
            </a:pPr>
            <a:r>
              <a:rPr lang="ar" sz="5790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  <a:rtl/>
              </a:rPr>
              <a:t>وضعية الجسم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53011" y="7265803"/>
            <a:ext cx="7271260" cy="881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367"/>
              </a:lnSpc>
            </a:pPr>
            <a:r>
              <a:rPr lang="ar" sz="5788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  <a:rtl/>
              </a:rPr>
              <a:t>التحكم في التنفس</a:t>
            </a:r>
          </a:p>
        </p:txBody>
      </p:sp>
      <p:sp>
        <p:nvSpPr>
          <p:cNvPr id="24" name="Freeform 24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rtl="1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rtl="1"/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rtl="1"/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363523" y="1958346"/>
            <a:ext cx="8115967" cy="4818855"/>
          </a:xfrm>
          <a:custGeom>
            <a:avLst/>
            <a:gdLst/>
            <a:ahLst/>
            <a:cxnLst/>
            <a:rect l="l" t="t" r="r" b="b"/>
            <a:pathLst>
              <a:path w="8115967" h="4818855">
                <a:moveTo>
                  <a:pt x="0" y="0"/>
                </a:moveTo>
                <a:lnTo>
                  <a:pt x="8115967" y="0"/>
                </a:lnTo>
                <a:lnTo>
                  <a:pt x="8115967" y="4818855"/>
                </a:lnTo>
                <a:lnTo>
                  <a:pt x="0" y="48188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rtl="1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9239"/>
              </a:lnSpc>
              <a:spcBef>
                <a:spcPct val="0"/>
              </a:spcBef>
            </a:pPr>
            <a:r>
              <a:rPr lang="ar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  <a:rtl/>
              </a:rPr>
              <a:t>الطفو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73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4514"/>
              </a:lnSpc>
              <a:spcBef>
                <a:spcPct val="0"/>
              </a:spcBef>
            </a:pPr>
            <a:r>
              <a:rPr lang="ar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  <a:rtl/>
              </a:rPr>
              <a:t>القدرة على إيجاد كيفية استخدام جسدك والماء للحفاظ على نفسك على السطح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1001" y="2636610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rtl="1"/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pPr rtl="1"/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rtl="1"/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3891050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5599"/>
              </a:lnSpc>
              <a:spcBef>
                <a:spcPct val="0"/>
              </a:spcBef>
            </a:pPr>
            <a:r>
              <a:rPr lang="ar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يجب أن يكون المدربون قادرين على...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57743" y="4860017"/>
            <a:ext cx="14101559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5320"/>
              </a:lnSpc>
              <a:spcBef>
                <a:spcPct val="0"/>
              </a:spcBef>
            </a:pPr>
            <a:r>
              <a:rPr lang="a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شرح وإظهار أوضاع الطفو في الماء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9239"/>
              </a:lnSpc>
              <a:spcBef>
                <a:spcPct val="0"/>
              </a:spcBef>
            </a:pPr>
            <a:r>
              <a:rPr lang="ar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  <a:rtl/>
              </a:rPr>
              <a:t>الطفو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52596" y="5080351"/>
            <a:ext cx="320257" cy="358162"/>
          </a:xfrm>
          <a:custGeom>
            <a:avLst/>
            <a:gdLst/>
            <a:ahLst/>
            <a:cxnLst/>
            <a:rect l="l" t="t" r="r" b="b"/>
            <a:pathLst>
              <a:path w="320257" h="358162">
                <a:moveTo>
                  <a:pt x="0" y="0"/>
                </a:moveTo>
                <a:lnTo>
                  <a:pt x="320256" y="0"/>
                </a:lnTo>
                <a:lnTo>
                  <a:pt x="320256" y="358162"/>
                </a:lnTo>
                <a:lnTo>
                  <a:pt x="0" y="3581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rtl="1"/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157743" y="5458822"/>
            <a:ext cx="10595897" cy="112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 rtl="1">
              <a:lnSpc>
                <a:spcPts val="4480"/>
              </a:lnSpc>
              <a:buFont typeface="Arial"/>
              <a:buChar char="•"/>
            </a:pPr>
            <a:r>
              <a:rPr lang="ar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اختبار الطفو العمودي</a:t>
            </a:r>
          </a:p>
          <a:p>
            <a:pPr marL="690881" lvl="1" indent="-345440" algn="l" rtl="1">
              <a:lnSpc>
                <a:spcPts val="4480"/>
              </a:lnSpc>
              <a:buFont typeface="Arial"/>
              <a:buChar char="•"/>
            </a:pPr>
            <a:r>
              <a:rPr lang="ar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وضعية الاستلقاء (مكشوفة ومقلوبة)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57743" y="6834867"/>
            <a:ext cx="14101559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5320"/>
              </a:lnSpc>
              <a:spcBef>
                <a:spcPct val="0"/>
              </a:spcBef>
            </a:pPr>
            <a:r>
              <a:rPr lang="a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فهم العلاقة بين الطفو، والتوازن، ووضعية الجسم، والتحكم في التنفس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57743" y="8129905"/>
            <a:ext cx="10595897" cy="112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 rtl="1">
              <a:lnSpc>
                <a:spcPts val="4480"/>
              </a:lnSpc>
              <a:buFont typeface="Arial"/>
              <a:buChar char="•"/>
            </a:pPr>
            <a:r>
              <a:rPr lang="ar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شهيق جيد</a:t>
            </a:r>
          </a:p>
          <a:p>
            <a:pPr marL="690881" lvl="1" indent="-345440" algn="l" rtl="1">
              <a:lnSpc>
                <a:spcPts val="4480"/>
              </a:lnSpc>
              <a:buFont typeface="Arial"/>
              <a:buChar char="•"/>
            </a:pPr>
            <a:r>
              <a:rPr lang="ar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جسد مسترخي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3016861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5599"/>
              </a:lnSpc>
              <a:spcBef>
                <a:spcPct val="0"/>
              </a:spcBef>
            </a:pPr>
            <a:r>
              <a:rPr lang="ar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يؤثر على كل شخص بشكل مختلف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52596" y="7053225"/>
            <a:ext cx="320257" cy="358162"/>
          </a:xfrm>
          <a:custGeom>
            <a:avLst/>
            <a:gdLst/>
            <a:ahLst/>
            <a:cxnLst/>
            <a:rect l="l" t="t" r="r" b="b"/>
            <a:pathLst>
              <a:path w="320257" h="358162">
                <a:moveTo>
                  <a:pt x="0" y="0"/>
                </a:moveTo>
                <a:lnTo>
                  <a:pt x="320256" y="0"/>
                </a:lnTo>
                <a:lnTo>
                  <a:pt x="320256" y="358162"/>
                </a:lnTo>
                <a:lnTo>
                  <a:pt x="0" y="3581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rtl="1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rtl="1"/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rtl="1"/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958503" y="2184334"/>
            <a:ext cx="6014887" cy="4401137"/>
          </a:xfrm>
          <a:custGeom>
            <a:avLst/>
            <a:gdLst/>
            <a:ahLst/>
            <a:cxnLst/>
            <a:rect l="l" t="t" r="r" b="b"/>
            <a:pathLst>
              <a:path w="6014887" h="4401137">
                <a:moveTo>
                  <a:pt x="0" y="0"/>
                </a:moveTo>
                <a:lnTo>
                  <a:pt x="6014888" y="0"/>
                </a:lnTo>
                <a:lnTo>
                  <a:pt x="6014888" y="4401138"/>
                </a:lnTo>
                <a:lnTo>
                  <a:pt x="0" y="44011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66675" cap="sq">
            <a:solidFill>
              <a:srgbClr val="004385"/>
            </a:solidFill>
            <a:prstDash val="solid"/>
            <a:miter/>
          </a:ln>
        </p:spPr>
        <p:txBody>
          <a:bodyPr/>
          <a:lstStyle/>
          <a:p>
            <a:pPr rtl="1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9239"/>
              </a:lnSpc>
              <a:spcBef>
                <a:spcPct val="0"/>
              </a:spcBef>
            </a:pPr>
            <a:r>
              <a:rPr lang="ar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  <a:rtl/>
              </a:rPr>
              <a:t>التوازن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73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4514"/>
              </a:lnSpc>
              <a:spcBef>
                <a:spcPct val="0"/>
              </a:spcBef>
            </a:pPr>
            <a:r>
              <a:rPr lang="ar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  <a:rtl/>
              </a:rPr>
              <a:t>يستخدم الطفو ووضعية الجسم للحفاظ على وضعية الماء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1001" y="2636610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rtl="1"/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pPr rtl="1"/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rtl="1"/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9239"/>
              </a:lnSpc>
              <a:spcBef>
                <a:spcPct val="0"/>
              </a:spcBef>
            </a:pPr>
            <a:r>
              <a:rPr lang="ar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  <a:rtl/>
              </a:rPr>
              <a:t>التوازن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36717" y="3790538"/>
            <a:ext cx="10595897" cy="201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 rtl="1">
              <a:lnSpc>
                <a:spcPts val="5320"/>
              </a:lnSpc>
              <a:buFont typeface="Arial"/>
              <a:buChar char="•"/>
            </a:pPr>
            <a:r>
              <a:rPr lang="a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التوازن القائم</a:t>
            </a:r>
          </a:p>
          <a:p>
            <a:pPr marL="820421" lvl="1" indent="-410210" algn="l" rtl="1">
              <a:lnSpc>
                <a:spcPts val="5320"/>
              </a:lnSpc>
              <a:buFont typeface="Arial"/>
              <a:buChar char="•"/>
            </a:pPr>
            <a:r>
              <a:rPr lang="a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استخدام إزاحة مركز الثقل</a:t>
            </a:r>
          </a:p>
          <a:p>
            <a:pPr marL="820421" lvl="1" indent="-410210" algn="l" rtl="1">
              <a:lnSpc>
                <a:spcPts val="5320"/>
              </a:lnSpc>
              <a:buFont typeface="Arial"/>
              <a:buChar char="•"/>
            </a:pPr>
            <a:r>
              <a:rPr lang="a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الانقلابات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36717" y="6738883"/>
            <a:ext cx="10595897" cy="268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 rtl="1">
              <a:lnSpc>
                <a:spcPts val="5320"/>
              </a:lnSpc>
              <a:buFont typeface="Arial"/>
              <a:buChar char="•"/>
            </a:pPr>
            <a:r>
              <a:rPr lang="a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التوازن الأمامي</a:t>
            </a:r>
          </a:p>
          <a:p>
            <a:pPr marL="820421" lvl="1" indent="-410210" algn="l" rtl="1">
              <a:lnSpc>
                <a:spcPts val="5320"/>
              </a:lnSpc>
              <a:buFont typeface="Arial"/>
              <a:buChar char="•"/>
            </a:pPr>
            <a:r>
              <a:rPr lang="a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توازن الظهر </a:t>
            </a:r>
          </a:p>
          <a:p>
            <a:pPr marL="820421" lvl="1" indent="-410210" algn="l" rtl="1">
              <a:lnSpc>
                <a:spcPts val="5320"/>
              </a:lnSpc>
              <a:buFont typeface="Arial"/>
              <a:buChar char="•"/>
            </a:pPr>
            <a:r>
              <a:rPr lang="a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توازن الجانب</a:t>
            </a:r>
          </a:p>
          <a:p>
            <a:pPr marL="820421" lvl="1" indent="-410210" algn="l" rtl="1">
              <a:lnSpc>
                <a:spcPts val="5320"/>
              </a:lnSpc>
              <a:buFont typeface="Arial"/>
              <a:buChar char="•"/>
            </a:pPr>
            <a:r>
              <a:rPr lang="a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الانقلابات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2596" y="2998969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5599"/>
              </a:lnSpc>
              <a:spcBef>
                <a:spcPct val="0"/>
              </a:spcBef>
            </a:pPr>
            <a:r>
              <a:rPr lang="ar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تمارين الأراضي الجافة التي تساعد في تعليم التوازن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52596" y="5997121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5599"/>
              </a:lnSpc>
              <a:spcBef>
                <a:spcPct val="0"/>
              </a:spcBef>
            </a:pPr>
            <a:r>
              <a:rPr lang="ar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تمارين التوازن داخل الماء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rtl="1"/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rtl="1"/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835653" y="2460314"/>
            <a:ext cx="7192388" cy="4127626"/>
          </a:xfrm>
          <a:custGeom>
            <a:avLst/>
            <a:gdLst/>
            <a:ahLst/>
            <a:cxnLst/>
            <a:rect l="l" t="t" r="r" b="b"/>
            <a:pathLst>
              <a:path w="7192388" h="4127626">
                <a:moveTo>
                  <a:pt x="0" y="0"/>
                </a:moveTo>
                <a:lnTo>
                  <a:pt x="7192389" y="0"/>
                </a:lnTo>
                <a:lnTo>
                  <a:pt x="7192389" y="4127626"/>
                </a:lnTo>
                <a:lnTo>
                  <a:pt x="0" y="41276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rtl="1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9239"/>
              </a:lnSpc>
              <a:spcBef>
                <a:spcPct val="0"/>
              </a:spcBef>
            </a:pPr>
            <a:r>
              <a:rPr lang="ar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  <a:rtl/>
              </a:rPr>
              <a:t>وضعية الجسم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17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4514"/>
              </a:lnSpc>
              <a:spcBef>
                <a:spcPct val="0"/>
              </a:spcBef>
            </a:pPr>
            <a:r>
              <a:rPr lang="ar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  <a:rtl/>
              </a:rPr>
              <a:t>المسار الانسيابي هو وضع الاستعداد لكل ضربة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680321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rtl="1"/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pPr rtl="1"/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rtl="1"/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9239"/>
              </a:lnSpc>
              <a:spcBef>
                <a:spcPct val="0"/>
              </a:spcBef>
            </a:pPr>
            <a:r>
              <a:rPr lang="ar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  <a:rtl/>
              </a:rPr>
              <a:t>وضعية الجسم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36717" y="4179952"/>
            <a:ext cx="10595897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 rtl="1">
              <a:lnSpc>
                <a:spcPts val="5320"/>
              </a:lnSpc>
              <a:buFont typeface="Arial"/>
              <a:buChar char="•"/>
            </a:pPr>
            <a:r>
              <a:rPr lang="a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جافة: سوبرمان في الجزء السفلي من الجسم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36717" y="6212364"/>
            <a:ext cx="10595897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 rtl="1">
              <a:lnSpc>
                <a:spcPts val="5320"/>
              </a:lnSpc>
              <a:buFont typeface="Arial"/>
              <a:buChar char="•"/>
            </a:pPr>
            <a:r>
              <a:rPr lang="a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جافة: رفع الورك الخلفي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2596" y="3388383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5599"/>
              </a:lnSpc>
              <a:spcBef>
                <a:spcPct val="0"/>
              </a:spcBef>
            </a:pPr>
            <a:r>
              <a:rPr lang="ar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الخط الأمامي الانسيابي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52596" y="5418614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5599"/>
              </a:lnSpc>
              <a:spcBef>
                <a:spcPct val="0"/>
              </a:spcBef>
            </a:pPr>
            <a:r>
              <a:rPr lang="ar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خط الانسيابية الخلفي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52596" y="7449344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5599"/>
              </a:lnSpc>
              <a:spcBef>
                <a:spcPct val="0"/>
              </a:spcBef>
            </a:pPr>
            <a:r>
              <a:rPr lang="ar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توازن الجانب مع ركلة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36717" y="8243094"/>
            <a:ext cx="10595897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 rtl="1">
              <a:lnSpc>
                <a:spcPts val="5320"/>
              </a:lnSpc>
              <a:buFont typeface="Arial"/>
              <a:buChar char="•"/>
            </a:pPr>
            <a:r>
              <a:rPr lang="a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اليابسة: الموقع في الساحة الأمامية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rtl="1"/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rtl="1"/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021780" y="2460314"/>
            <a:ext cx="7237520" cy="3716287"/>
          </a:xfrm>
          <a:custGeom>
            <a:avLst/>
            <a:gdLst/>
            <a:ahLst/>
            <a:cxnLst/>
            <a:rect l="l" t="t" r="r" b="b"/>
            <a:pathLst>
              <a:path w="7237520" h="3716287">
                <a:moveTo>
                  <a:pt x="0" y="0"/>
                </a:moveTo>
                <a:lnTo>
                  <a:pt x="7237520" y="0"/>
                </a:lnTo>
                <a:lnTo>
                  <a:pt x="7237520" y="3716287"/>
                </a:lnTo>
                <a:lnTo>
                  <a:pt x="0" y="37162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rtl="1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9239"/>
              </a:lnSpc>
              <a:spcBef>
                <a:spcPct val="0"/>
              </a:spcBef>
            </a:pPr>
            <a:r>
              <a:rPr lang="ar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  <a:rtl/>
              </a:rPr>
              <a:t>التحكم في التنفس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17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4514"/>
              </a:lnSpc>
              <a:spcBef>
                <a:spcPct val="0"/>
              </a:spcBef>
            </a:pPr>
            <a:r>
              <a:rPr lang="ar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  <a:rtl/>
              </a:rPr>
              <a:t>القدرة على التنفس براحة أثناء وجوده في الماء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680321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rtl="1"/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pPr rtl="1"/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rtl="1"/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9239"/>
              </a:lnSpc>
              <a:spcBef>
                <a:spcPct val="0"/>
              </a:spcBef>
            </a:pPr>
            <a:r>
              <a:rPr lang="ar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  <a:rtl/>
              </a:rPr>
              <a:t>التحكم في التنفس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36717" y="3979927"/>
            <a:ext cx="10595897" cy="268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 rtl="1">
              <a:lnSpc>
                <a:spcPts val="5320"/>
              </a:lnSpc>
              <a:buFont typeface="Arial"/>
              <a:buChar char="•"/>
            </a:pPr>
            <a:r>
              <a:rPr lang="a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فكر  في </a:t>
            </a:r>
            <a:r>
              <a:rPr lang="ar" sz="3800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  <a:rtl/>
              </a:rPr>
              <a:t>الدندنة</a:t>
            </a:r>
          </a:p>
          <a:p>
            <a:pPr marL="820421" lvl="1" indent="-410210" algn="l" rtl="1">
              <a:lnSpc>
                <a:spcPts val="5320"/>
              </a:lnSpc>
              <a:buFont typeface="Arial"/>
              <a:buChar char="•"/>
            </a:pPr>
            <a:r>
              <a:rPr lang="a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مسترخيا</a:t>
            </a:r>
          </a:p>
          <a:p>
            <a:pPr marL="820421" lvl="1" indent="-410210" algn="l" rtl="1">
              <a:lnSpc>
                <a:spcPts val="5320"/>
              </a:lnSpc>
              <a:buFont typeface="Arial"/>
              <a:buChar char="•"/>
            </a:pPr>
            <a:r>
              <a:rPr lang="a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لا يوجد وجنتان منتفختان</a:t>
            </a:r>
          </a:p>
          <a:p>
            <a:pPr marL="820421" lvl="1" indent="-410210" algn="l" rtl="1">
              <a:lnSpc>
                <a:spcPts val="5320"/>
              </a:lnSpc>
              <a:buFont typeface="Arial"/>
              <a:buChar char="•"/>
            </a:pPr>
            <a:r>
              <a:rPr lang="a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لا استعجال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52596" y="3197883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5599"/>
              </a:lnSpc>
              <a:spcBef>
                <a:spcPct val="0"/>
              </a:spcBef>
            </a:pPr>
            <a:r>
              <a:rPr lang="ar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يدخل من فمك ويخرج من أنفك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2596" y="7258844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5599"/>
              </a:lnSpc>
              <a:spcBef>
                <a:spcPct val="0"/>
              </a:spcBef>
            </a:pPr>
            <a:r>
              <a:rPr lang="ar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ممارسة التحكم في التنفس في الماء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36717" y="8052594"/>
            <a:ext cx="10595897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 rtl="1">
              <a:lnSpc>
                <a:spcPts val="5320"/>
              </a:lnSpc>
              <a:buFont typeface="Arial"/>
              <a:buChar char="•"/>
            </a:pPr>
            <a:r>
              <a:rPr lang="a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التحرك المتحكم فيه</a:t>
            </a:r>
          </a:p>
          <a:p>
            <a:pPr marL="820421" lvl="1" indent="-410210" algn="l" rtl="1">
              <a:lnSpc>
                <a:spcPts val="5320"/>
              </a:lnSpc>
              <a:buFont typeface="Arial"/>
              <a:buChar char="•"/>
            </a:pPr>
            <a:r>
              <a:rPr lang="a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rtl/>
              </a:rPr>
              <a:t>التمارين الأرضية للدفع / العوامات الرأسية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558028-CDC5-4A12-AB42-92BB469B7BC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30202E8-8D14-4F91-8A18-804AD70F0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8387D4-9F91-4D91-B34F-F314F59000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194</Words>
  <Application>Microsoft Office PowerPoint</Application>
  <PresentationFormat>Custom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تدريب المستوى الثاني للطب الصناعي</dc:title>
  <dc:creator>Jack Duffy</dc:creator>
  <cp:lastModifiedBy>Jack Duffy</cp:lastModifiedBy>
  <cp:revision>3</cp:revision>
  <dcterms:created xsi:type="dcterms:W3CDTF">2006-08-16T00:00:00Z</dcterms:created>
  <dcterms:modified xsi:type="dcterms:W3CDTF">2026-03-27T12:10:38Z</dcterms:modified>
  <dc:identifier>DAGtKI-4uOs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8A447AA2-7BDA-43EB-8F40-8FA15CDB5C72</vt:lpwstr>
  </property>
  <property fmtid="{D5CDD505-2E9C-101B-9397-08002B2CF9AE}" pid="3" name="ArticulatePath">
    <vt:lpwstr>IM-Coach-Level-2-Training (4)</vt:lpwstr>
  </property>
</Properties>
</file>