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true" saveSubsetFonts="1">
  <p:sldMasterIdLst>
    <p:sldMasterId id="2147483648" r:id="rId1"/>
  </p:sldMasterIdLst>
  <p:sldIdLst>
    <p:sldId id="256" r:id="rId6"/>
    <p:sldId id="257" r:id="rId7"/>
    <p:sldId id="258" r:id="rId8"/>
    <p:sldId id="259" r:id="rId9"/>
  </p:sldIdLst>
  <p:sldSz cx="7772400" cy="7772400"/>
  <p:notesSz cx="6858000" cy="9144000"/>
  <p:embeddedFontLst>
    <p:embeddedFont>
      <p:font typeface="Ubuntu Bold" panose="020B0804030602030204" charset="1"/>
      <p:regular r:id="rId10"/>
    </p:embeddedFont>
    <p:embeddedFont>
      <p:font typeface="Ubuntu" panose="020B0504030602030204" charset="1"/>
      <p:regular r:id="rId1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customXml" Target="../customXml/item2.xml"/><Relationship Id="rId3"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customXml" Target="../customXml/item1.xml"/><Relationship Id="rId2" Type="http://schemas.openxmlformats.org/officeDocument/2006/relationships/presProps" Target="presProps.xml"/><Relationship Id="rId1" Type="http://schemas.openxmlformats.org/officeDocument/2006/relationships/slideMaster" Target="slideMasters/slideMaster1.xml"/><Relationship Id="rId11" Type="http://schemas.openxmlformats.org/officeDocument/2006/relationships/font" Target="fonts/font11.fntdata"/><Relationship Id="rId6" Type="http://schemas.openxmlformats.org/officeDocument/2006/relationships/slide" Target="slides/slide1.xml"/><Relationship Id="rId5" Type="http://schemas.openxmlformats.org/officeDocument/2006/relationships/tableStyles" Target="tableStyles.xml"/><Relationship Id="rId10" Type="http://schemas.openxmlformats.org/officeDocument/2006/relationships/font" Target="fonts/font10.fntdata"/><Relationship Id="rId4" Type="http://schemas.openxmlformats.org/officeDocument/2006/relationships/theme" Target="theme/theme1.xml"/><Relationship Id="rId9" Type="http://schemas.openxmlformats.org/officeDocument/2006/relationships/slide" Target="slides/slide4.xml"/><Relationship Id="rId14" Type="http://schemas.openxmlformats.org/officeDocument/2006/relationships/customXml" Target="../customXml/item3.xml"/></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rtl="1"/>
            <a:r>
              <a:rPr lang="ar" smtClean="0">
                <a:rtl val="1"/>
              </a:rPr>
              <a:t>انقر لتحرير أسلوب عنوان الماستر</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1"/>
            <a:r>
              <a:rPr lang="ar" smtClean="0">
                <a:rtl val="1"/>
              </a:rPr>
              <a:t>انقر لتحرير أسلوب الترجمة الرئيسية</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smtClean="0">
                <a:rtl val="1"/>
              </a:rPr>
              <a:t>انقر لتحرير أسلوب عنوان الماستر</a:t>
            </a:r>
            <a:endParaRPr lang="en-US"/>
          </a:p>
        </p:txBody>
      </p:sp>
      <p:sp>
        <p:nvSpPr>
          <p:cNvPr id="3" name="Vertical Text Placeholder 2"/>
          <p:cNvSpPr>
            <a:spLocks noGrp="1"/>
          </p:cNvSpPr>
          <p:nvPr>
            <p:ph type="body" orient="vert" idx="1"/>
          </p:nvPr>
        </p:nvSpPr>
        <p:spPr/>
        <p:txBody>
          <a:bodyPr vert="eaVert"/>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pPr rtl="1"/>
            <a:r>
              <a:rPr lang="ar" smtClean="0">
                <a:rtl val="1"/>
              </a:rPr>
              <a:t>انقر لتحرير أسلوب عنوان الماستر</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smtClean="0">
                <a:rtl val="1"/>
              </a:rPr>
              <a:t>انقر لتحرير أسلوب عنوان الماستر</a:t>
            </a:r>
            <a:endParaRPr lang="en-US"/>
          </a:p>
        </p:txBody>
      </p:sp>
      <p:sp>
        <p:nvSpPr>
          <p:cNvPr id="3" name="Content Placeholder 2"/>
          <p:cNvSpPr>
            <a:spLocks noGrp="1"/>
          </p:cNvSpPr>
          <p:nvPr>
            <p:ph idx="1"/>
          </p:nvPr>
        </p:nvSpPr>
        <p:spPr/>
        <p:txBody>
          <a:bodyPr/>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rtl="1"/>
            <a:r>
              <a:rPr lang="ar" smtClean="0">
                <a:rtl val="1"/>
              </a:rPr>
              <a:t>انقر لتحرير أسلوب عنوان الماستر</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1"/>
            <a:r>
              <a:rPr lang="ar" smtClean="0">
                <a:rtl val="1"/>
              </a:rPr>
              <a:t>انقر لتحرير أنماط نصوص Master</a:t>
            </a:r>
          </a:p>
        </p:txBody>
      </p:sp>
      <p:sp>
        <p:nvSpPr>
          <p:cNvPr id="4" name="Date Placeholder 3"/>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smtClean="0">
                <a:rtl val="1"/>
              </a:rPr>
              <a:t>انقر لتحرير أسلوب عنوان الماستر</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5" name="Date Placeholder 4"/>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pPr rtl="1"/>
            <a:endParaRPr lang="en-US"/>
          </a:p>
        </p:txBody>
      </p:sp>
      <p:sp>
        <p:nvSpPr>
          <p:cNvPr id="7" name="Slide Number Placeholder 6"/>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pPr rtl="1"/>
            <a:r>
              <a:rPr lang="ar" smtClean="0">
                <a:rtl val="1"/>
              </a:rPr>
              <a:t>انقر لتحرير أسلوب عنوان الماستر</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1"/>
            <a:r>
              <a:rPr lang="ar" smtClean="0">
                <a:rtl val="1"/>
              </a:rPr>
              <a:t>انقر لتحرير أنماط نصوص Master</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1"/>
            <a:r>
              <a:rPr lang="ar" smtClean="0">
                <a:rtl val="1"/>
              </a:rPr>
              <a:t>انقر لتحرير أنماط نصوص Master</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7" name="Date Placeholder 6"/>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pPr rtl="1"/>
            <a:endParaRPr lang="en-US"/>
          </a:p>
        </p:txBody>
      </p:sp>
      <p:sp>
        <p:nvSpPr>
          <p:cNvPr id="9" name="Slide Number Placeholder 8"/>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smtClean="0">
                <a:rtl val="1"/>
              </a:rPr>
              <a:t>انقر لتحرير أسلوب عنوان الماستر</a:t>
            </a:r>
            <a:endParaRPr lang="en-US"/>
          </a:p>
        </p:txBody>
      </p:sp>
      <p:sp>
        <p:nvSpPr>
          <p:cNvPr id="3" name="Date Placeholder 2"/>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pPr rtl="1"/>
            <a:endParaRPr lang="en-US"/>
          </a:p>
        </p:txBody>
      </p:sp>
      <p:sp>
        <p:nvSpPr>
          <p:cNvPr id="5" name="Slide Number Placeholder 4"/>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pPr rtl="1"/>
            <a:endParaRPr lang="en-US"/>
          </a:p>
        </p:txBody>
      </p:sp>
      <p:sp>
        <p:nvSpPr>
          <p:cNvPr id="4" name="Slide Number Placeholder 3"/>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rtl="1"/>
            <a:r>
              <a:rPr lang="ar" smtClean="0">
                <a:rtl val="1"/>
              </a:rPr>
              <a:t>انقر لتحرير أسلوب عنوان الماستر</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1"/>
            <a:r>
              <a:rPr lang="ar" smtClean="0">
                <a:rtl val="1"/>
              </a:rPr>
              <a:t>انقر لتحرير أنماط نصوص Master</a:t>
            </a:r>
          </a:p>
        </p:txBody>
      </p:sp>
      <p:sp>
        <p:nvSpPr>
          <p:cNvPr id="5" name="Date Placeholder 4"/>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pPr rtl="1"/>
            <a:endParaRPr lang="en-US"/>
          </a:p>
        </p:txBody>
      </p:sp>
      <p:sp>
        <p:nvSpPr>
          <p:cNvPr id="7" name="Slide Number Placeholder 6"/>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rtl="1"/>
            <a:r>
              <a:rPr lang="ar" smtClean="0">
                <a:rtl val="1"/>
              </a:rPr>
              <a:t>انقر لتحرير أسلوب عنوان الماستر</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1"/>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1"/>
            <a:r>
              <a:rPr lang="ar" smtClean="0">
                <a:rtl val="1"/>
              </a:rPr>
              <a:t>انقر لتحرير أنماط نصوص Master</a:t>
            </a:r>
          </a:p>
        </p:txBody>
      </p:sp>
      <p:sp>
        <p:nvSpPr>
          <p:cNvPr id="5" name="Date Placeholder 4"/>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pPr rtl="1"/>
            <a:endParaRPr lang="en-US"/>
          </a:p>
        </p:txBody>
      </p:sp>
      <p:sp>
        <p:nvSpPr>
          <p:cNvPr id="7" name="Slide Number Placeholder 6"/>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pPr rtl="1"/>
            <a:r>
              <a:rPr lang="ar" smtClean="0">
                <a:rtl val="1"/>
              </a:rPr>
              <a:t>انقر لتحرير أسلوب عنوان الماستر</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1"/>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1"/>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1"/>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6.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png" Type="http://schemas.openxmlformats.org/officeDocument/2006/relationships/image"/><Relationship Id="rId4" Target="../media/image8.png" Type="http://schemas.openxmlformats.org/officeDocument/2006/relationships/image"/><Relationship Id="rId5" Target="../media/image9.png" Type="http://schemas.openxmlformats.org/officeDocument/2006/relationships/image"/><Relationship Id="rId6" Target="../media/image10.svg" Type="http://schemas.openxmlformats.org/officeDocument/2006/relationships/image"/><Relationship Id="rId7" Target="../media/image11.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id="2" name="Group 2"/>
          <p:cNvGrpSpPr/>
          <p:nvPr/>
        </p:nvGrpSpPr>
        <p:grpSpPr>
          <a:xfrm rot="0">
            <a:off x="1657826" y="7019371"/>
            <a:ext cx="3427297" cy="574196"/>
            <a:chOff x="0" y="0"/>
            <a:chExt cx="4569729" cy="765594"/>
          </a:xfrm>
        </p:grpSpPr>
        <p:sp>
          <p:nvSpPr>
            <p:cNvPr id="3" name="Freeform 3"/>
            <p:cNvSpPr/>
            <p:nvPr/>
          </p:nvSpPr>
          <p:spPr>
            <a:xfrm rot="0" flipH="false" flipV="false">
              <a:off x="2823415" y="0"/>
              <a:ext cx="1746314" cy="765594"/>
            </a:xfrm>
            <a:custGeom>
              <a:avLst/>
              <a:gdLst/>
              <a:ahLst/>
              <a:cxnLst/>
              <a:rect l="l" t="t" r="r" b="b"/>
              <a:pathLst>
                <a:path w="1746314" h="765594">
                  <a:moveTo>
                    <a:pt x="0" y="0"/>
                  </a:moveTo>
                  <a:lnTo>
                    <a:pt x="1746314" y="0"/>
                  </a:lnTo>
                  <a:lnTo>
                    <a:pt x="1746314" y="765594"/>
                  </a:lnTo>
                  <a:lnTo>
                    <a:pt x="0" y="765594"/>
                  </a:lnTo>
                  <a:lnTo>
                    <a:pt x="0" y="0"/>
                  </a:lnTo>
                  <a:close/>
                </a:path>
              </a:pathLst>
            </a:custGeom>
            <a:blipFill>
              <a:blip r:embed="rId2"/>
              <a:stretch>
                <a:fillRect l="0" t="0" r="0" b="0"/>
              </a:stretch>
            </a:blipFill>
          </p:spPr>
        </p:sp>
        <p:sp>
          <p:nvSpPr>
            <p:cNvPr id="4" name="Freeform 4"/>
            <p:cNvSpPr/>
            <p:nvPr/>
          </p:nvSpPr>
          <p:spPr>
            <a:xfrm rot="0" flipH="false" flipV="false">
              <a:off x="0" y="118313"/>
              <a:ext cx="2108854" cy="528969"/>
            </a:xfrm>
            <a:custGeom>
              <a:avLst/>
              <a:gdLst/>
              <a:ahLst/>
              <a:cxnLst/>
              <a:rect l="l" t="t" r="r" b="b"/>
              <a:pathLst>
                <a:path w="2108854" h="528969">
                  <a:moveTo>
                    <a:pt x="0" y="0"/>
                  </a:moveTo>
                  <a:lnTo>
                    <a:pt x="2108854" y="0"/>
                  </a:lnTo>
                  <a:lnTo>
                    <a:pt x="2108854" y="528969"/>
                  </a:lnTo>
                  <a:lnTo>
                    <a:pt x="0" y="528969"/>
                  </a:lnTo>
                  <a:lnTo>
                    <a:pt x="0" y="0"/>
                  </a:lnTo>
                  <a:close/>
                </a:path>
              </a:pathLst>
            </a:custGeom>
            <a:blipFill>
              <a:blip r:embed="rId3"/>
              <a:stretch>
                <a:fillRect l="0" t="0" r="0" b="0"/>
              </a:stretch>
            </a:blipFill>
          </p:spPr>
        </p:sp>
      </p:grpSp>
      <p:grpSp>
        <p:nvGrpSpPr>
          <p:cNvPr id="5" name="Group 5"/>
          <p:cNvGrpSpPr/>
          <p:nvPr/>
        </p:nvGrpSpPr>
        <p:grpSpPr>
          <a:xfrm rot="0">
            <a:off x="3003741" y="-251536"/>
            <a:ext cx="1764917" cy="1508911"/>
            <a:chOff x="0" y="0"/>
            <a:chExt cx="2353223" cy="2011882"/>
          </a:xfrm>
        </p:grpSpPr>
        <p:sp>
          <p:nvSpPr>
            <p:cNvPr id="6" name="Freeform 6"/>
            <p:cNvSpPr/>
            <p:nvPr/>
          </p:nvSpPr>
          <p:spPr>
            <a:xfrm rot="0" flipH="false" flipV="false">
              <a:off x="302920" y="0"/>
              <a:ext cx="1678909" cy="1678909"/>
            </a:xfrm>
            <a:custGeom>
              <a:avLst/>
              <a:gdLst/>
              <a:ahLst/>
              <a:cxnLst/>
              <a:rect l="l" t="t" r="r" b="b"/>
              <a:pathLst>
                <a:path w="1678909" h="1678909">
                  <a:moveTo>
                    <a:pt x="0" y="0"/>
                  </a:moveTo>
                  <a:lnTo>
                    <a:pt x="1678909" y="0"/>
                  </a:lnTo>
                  <a:lnTo>
                    <a:pt x="1678909" y="1678909"/>
                  </a:lnTo>
                  <a:lnTo>
                    <a:pt x="0" y="1678909"/>
                  </a:lnTo>
                  <a:lnTo>
                    <a:pt x="0" y="0"/>
                  </a:lnTo>
                  <a:close/>
                </a:path>
              </a:pathLst>
            </a:custGeom>
            <a:blipFill>
              <a:blip r:embed="rId4"/>
              <a:stretch>
                <a:fillRect l="0" t="0" r="0" b="0"/>
              </a:stretch>
            </a:blipFill>
          </p:spPr>
        </p:sp>
        <p:sp>
          <p:nvSpPr>
            <p:cNvPr id="7" name="Freeform 7"/>
            <p:cNvSpPr/>
            <p:nvPr/>
          </p:nvSpPr>
          <p:spPr>
            <a:xfrm rot="0" flipH="false" flipV="false">
              <a:off x="0" y="1082359"/>
              <a:ext cx="2353223" cy="929523"/>
            </a:xfrm>
            <a:custGeom>
              <a:avLst/>
              <a:gdLst/>
              <a:ahLst/>
              <a:cxnLst/>
              <a:rect l="l" t="t" r="r" b="b"/>
              <a:pathLst>
                <a:path w="2353223" h="929523">
                  <a:moveTo>
                    <a:pt x="0" y="0"/>
                  </a:moveTo>
                  <a:lnTo>
                    <a:pt x="2353223" y="0"/>
                  </a:lnTo>
                  <a:lnTo>
                    <a:pt x="2353223" y="929523"/>
                  </a:lnTo>
                  <a:lnTo>
                    <a:pt x="0" y="929523"/>
                  </a:lnTo>
                  <a:lnTo>
                    <a:pt x="0" y="0"/>
                  </a:lnTo>
                  <a:close/>
                </a:path>
              </a:pathLst>
            </a:custGeom>
            <a:blipFill>
              <a:blip r:embed="rId5"/>
              <a:stretch>
                <a:fillRect l="0" t="0" r="0" b="0"/>
              </a:stretch>
            </a:blipFill>
          </p:spPr>
        </p:sp>
      </p:grpSp>
      <p:grpSp>
        <p:nvGrpSpPr>
          <p:cNvPr id="8" name="Group 8"/>
          <p:cNvGrpSpPr/>
          <p:nvPr/>
        </p:nvGrpSpPr>
        <p:grpSpPr>
          <a:xfrm rot="0">
            <a:off x="1591416" y="1331246"/>
            <a:ext cx="4694741" cy="1896030"/>
            <a:chOff x="0" y="0"/>
            <a:chExt cx="6259654" cy="2528039"/>
          </a:xfrm>
        </p:grpSpPr>
        <p:grpSp>
          <p:nvGrpSpPr>
            <p:cNvPr id="9" name="Group 9"/>
            <p:cNvGrpSpPr/>
            <p:nvPr/>
          </p:nvGrpSpPr>
          <p:grpSpPr>
            <a:xfrm rot="0">
              <a:off x="0" y="0"/>
              <a:ext cx="6259654" cy="2409523"/>
              <a:chOff x="0" y="0"/>
              <a:chExt cx="3785249" cy="1457053"/>
            </a:xfrm>
          </p:grpSpPr>
          <p:sp>
            <p:nvSpPr>
              <p:cNvPr id="10" name="Freeform 10"/>
              <p:cNvSpPr/>
              <p:nvPr/>
            </p:nvSpPr>
            <p:spPr>
              <a:xfrm rot="0" flipH="false" flipV="false">
                <a:off x="0" y="0"/>
                <a:ext cx="3785249" cy="1457053"/>
              </a:xfrm>
              <a:custGeom>
                <a:avLst/>
                <a:gdLst/>
                <a:ahLst/>
                <a:cxnLst/>
                <a:rect l="l" t="t" r="r" b="b"/>
                <a:pathLst>
                  <a:path w="3785249" h="1457053">
                    <a:moveTo>
                      <a:pt x="21990" y="0"/>
                    </a:moveTo>
                    <a:lnTo>
                      <a:pt x="3763260" y="0"/>
                    </a:lnTo>
                    <a:cubicBezTo>
                      <a:pt x="3775404" y="0"/>
                      <a:pt x="3785249" y="9845"/>
                      <a:pt x="3785249" y="21990"/>
                    </a:cubicBezTo>
                    <a:lnTo>
                      <a:pt x="3785249" y="1435063"/>
                    </a:lnTo>
                    <a:cubicBezTo>
                      <a:pt x="3785249" y="1447208"/>
                      <a:pt x="3775404" y="1457053"/>
                      <a:pt x="3763260" y="1457053"/>
                    </a:cubicBezTo>
                    <a:lnTo>
                      <a:pt x="21990" y="1457053"/>
                    </a:lnTo>
                    <a:cubicBezTo>
                      <a:pt x="9845" y="1457053"/>
                      <a:pt x="0" y="1447208"/>
                      <a:pt x="0" y="1435063"/>
                    </a:cubicBezTo>
                    <a:lnTo>
                      <a:pt x="0" y="21990"/>
                    </a:lnTo>
                    <a:cubicBezTo>
                      <a:pt x="0" y="9845"/>
                      <a:pt x="9845" y="0"/>
                      <a:pt x="21990" y="0"/>
                    </a:cubicBezTo>
                    <a:close/>
                  </a:path>
                </a:pathLst>
              </a:custGeom>
              <a:solidFill>
                <a:srgbClr val="00BF63"/>
              </a:solidFill>
              <a:ln w="9525" cap="sq">
                <a:solidFill>
                  <a:srgbClr val="C1FF72"/>
                </a:solidFill>
                <a:prstDash val="solid"/>
                <a:miter/>
              </a:ln>
            </p:spPr>
          </p:sp>
          <p:sp>
            <p:nvSpPr>
              <p:cNvPr id="11" name="TextBox 11"/>
              <p:cNvSpPr txBox="true"/>
              <p:nvPr/>
            </p:nvSpPr>
            <p:spPr>
              <a:xfrm>
                <a:off x="0" y="-19050"/>
                <a:ext cx="3785249" cy="1476103"/>
              </a:xfrm>
              <a:prstGeom prst="rect">
                <a:avLst/>
              </a:prstGeom>
            </p:spPr>
            <p:txBody>
              <a:bodyPr lIns="22580" tIns="22580" rIns="22580" bIns="22580" rtlCol="false" anchor="ctr"/>
              <a:lstStyle/>
              <a:p>
                <a:pPr algn="ctr" rtl="1">
                  <a:lnSpc>
                    <a:spcPts val="871"/>
                  </a:lnSpc>
                </a:pPr>
              </a:p>
            </p:txBody>
          </p:sp>
        </p:grpSp>
        <p:sp>
          <p:nvSpPr>
            <p:cNvPr id="12" name="AutoShape 12"/>
            <p:cNvSpPr/>
            <p:nvPr/>
          </p:nvSpPr>
          <p:spPr>
            <a:xfrm>
              <a:off x="70115" y="518324"/>
              <a:ext cx="6044447" cy="0"/>
            </a:xfrm>
            <a:prstGeom prst="line">
              <a:avLst/>
            </a:prstGeom>
            <a:ln w="12700" cap="flat">
              <a:solidFill>
                <a:srgbClr val="C1FF72"/>
              </a:solidFill>
              <a:prstDash val="solid"/>
              <a:headEnd type="none" w="sm" len="sm"/>
              <a:tailEnd type="none" w="sm" len="sm"/>
            </a:ln>
          </p:spPr>
        </p:sp>
        <p:sp>
          <p:nvSpPr>
            <p:cNvPr id="13" name="TextBox 13"/>
            <p:cNvSpPr txBox="true"/>
            <p:nvPr/>
          </p:nvSpPr>
          <p:spPr>
            <a:xfrm rot="0">
              <a:off x="156538" y="21131"/>
              <a:ext cx="4051350" cy="481380"/>
            </a:xfrm>
            <a:prstGeom prst="rect">
              <a:avLst/>
            </a:prstGeom>
          </p:spPr>
          <p:txBody>
            <a:bodyPr lIns="0" tIns="0" rIns="0" bIns="0" rtlCol="false" anchor="t">
              <a:spAutoFit/>
            </a:bodyPr>
            <a:lstStyle/>
            <a:p>
              <a:pPr algn="l" rtl="1">
                <a:lnSpc>
                  <a:spcPts val="2940"/>
                </a:lnSpc>
              </a:pPr>
              <a:r>
                <a:rPr lang="ar" sz="2100" b="true">
                  <a:solidFill>
                    <a:srgbClr val="FFFFFF"/>
                  </a:solidFill>
                  <a:latin typeface="Ubuntu Bold"/>
                  <a:ea typeface="Ubuntu Bold"/>
                  <a:cs typeface="Ubuntu Bold"/>
                  <a:sym typeface="Ubuntu Bold"/>
                  <a:rtl val="1"/>
                </a:rPr>
                <a:t>ركلة الصدر</a:t>
              </a:r>
            </a:p>
          </p:txBody>
        </p:sp>
        <p:sp>
          <p:nvSpPr>
            <p:cNvPr id="14" name="TextBox 14"/>
            <p:cNvSpPr txBox="true"/>
            <p:nvPr/>
          </p:nvSpPr>
          <p:spPr>
            <a:xfrm rot="0">
              <a:off x="164385" y="584999"/>
              <a:ext cx="5930885" cy="1943040"/>
            </a:xfrm>
            <a:prstGeom prst="rect">
              <a:avLst/>
            </a:prstGeom>
          </p:spPr>
          <p:txBody>
            <a:bodyPr lIns="0" tIns="0" rIns="0" bIns="0" rtlCol="false" anchor="t">
              <a:spAutoFit/>
            </a:bodyPr>
            <a:lstStyle/>
            <a:p>
              <a:pPr algn="l" rtl="1">
                <a:lnSpc>
                  <a:spcPts val="1679"/>
                </a:lnSpc>
              </a:pPr>
              <a:r>
                <a:rPr lang="ar" sz="1200">
                  <a:solidFill>
                    <a:srgbClr val="FFFFFF"/>
                  </a:solidFill>
                  <a:latin typeface="Ubuntu"/>
                  <a:ea typeface="Ubuntu"/>
                  <a:cs typeface="Ubuntu"/>
                  <a:sym typeface="Ubuntu"/>
                  <a:rtl val="1"/>
                </a:rPr>
                <a:t> يجب أن تدار القدمان للخارج أثناء الجزء الدافع من الركلة. الحركات المتناوبة أو ركلات الفراشة للأسفل غير مسموح بها إلا بعد البداية وبعد كل دورة، قبل أول ركلة صدر. يسمح بكسر سطح الماء بالقدمين ما لم يتبع ذلك ركلة فراشة للأسفل.</a:t>
              </a:r>
            </a:p>
            <a:p>
              <a:pPr algn="l" rtl="1">
                <a:lnSpc>
                  <a:spcPts val="1679"/>
                </a:lnSpc>
              </a:pPr>
            </a:p>
          </p:txBody>
        </p:sp>
      </p:grpSp>
      <p:sp>
        <p:nvSpPr>
          <p:cNvPr id="15" name="TextBox 15"/>
          <p:cNvSpPr txBox="true"/>
          <p:nvPr/>
        </p:nvSpPr>
        <p:spPr>
          <a:xfrm rot="0">
            <a:off x="1371600" y="5028707"/>
            <a:ext cx="5029200" cy="283210"/>
          </a:xfrm>
          <a:prstGeom prst="rect">
            <a:avLst/>
          </a:prstGeom>
        </p:spPr>
        <p:txBody>
          <a:bodyPr lIns="0" tIns="0" rIns="0" bIns="0" rtlCol="false" anchor="t">
            <a:spAutoFit/>
          </a:bodyPr>
          <a:lstStyle/>
          <a:p>
            <a:pPr algn="ctr" rtl="1">
              <a:lnSpc>
                <a:spcPts val="2239"/>
              </a:lnSpc>
            </a:pPr>
            <a:r>
              <a:rPr lang="ar" sz="1599" b="true">
                <a:solidFill>
                  <a:srgbClr val="000000"/>
                </a:solidFill>
                <a:latin typeface="Ubuntu Bold"/>
                <a:ea typeface="Ubuntu Bold"/>
                <a:cs typeface="Ubuntu Bold"/>
                <a:sym typeface="Ubuntu Bold"/>
                <a:rtl val="1"/>
              </a:rPr>
              <a:t>عدد استبعادات ألعاب العالم 2023</a:t>
            </a:r>
          </a:p>
        </p:txBody>
      </p:sp>
      <p:grpSp>
        <p:nvGrpSpPr>
          <p:cNvPr id="16" name="Group 16"/>
          <p:cNvGrpSpPr/>
          <p:nvPr/>
        </p:nvGrpSpPr>
        <p:grpSpPr>
          <a:xfrm rot="0">
            <a:off x="1614459" y="5432146"/>
            <a:ext cx="4594706" cy="1091994"/>
            <a:chOff x="0" y="0"/>
            <a:chExt cx="6126275" cy="1455992"/>
          </a:xfrm>
        </p:grpSpPr>
        <p:grpSp>
          <p:nvGrpSpPr>
            <p:cNvPr id="17" name="Group 17"/>
            <p:cNvGrpSpPr/>
            <p:nvPr/>
          </p:nvGrpSpPr>
          <p:grpSpPr>
            <a:xfrm rot="0">
              <a:off x="0" y="0"/>
              <a:ext cx="6126275" cy="1455992"/>
              <a:chOff x="0" y="0"/>
              <a:chExt cx="9970042" cy="2369516"/>
            </a:xfrm>
          </p:grpSpPr>
          <p:sp>
            <p:nvSpPr>
              <p:cNvPr id="18" name="Freeform 18"/>
              <p:cNvSpPr/>
              <p:nvPr/>
            </p:nvSpPr>
            <p:spPr>
              <a:xfrm rot="0" flipH="false" flipV="false">
                <a:off x="0" y="0"/>
                <a:ext cx="9970042" cy="2369515"/>
              </a:xfrm>
              <a:custGeom>
                <a:avLst/>
                <a:gdLst/>
                <a:ahLst/>
                <a:cxnLst/>
                <a:rect l="l" t="t" r="r" b="b"/>
                <a:pathLst>
                  <a:path w="9970042" h="2369515">
                    <a:moveTo>
                      <a:pt x="22468" y="0"/>
                    </a:moveTo>
                    <a:lnTo>
                      <a:pt x="9947573" y="0"/>
                    </a:lnTo>
                    <a:cubicBezTo>
                      <a:pt x="9959983" y="0"/>
                      <a:pt x="9970042" y="10059"/>
                      <a:pt x="9970042" y="22468"/>
                    </a:cubicBezTo>
                    <a:lnTo>
                      <a:pt x="9970042" y="2347047"/>
                    </a:lnTo>
                    <a:cubicBezTo>
                      <a:pt x="9970042" y="2359456"/>
                      <a:pt x="9959983" y="2369515"/>
                      <a:pt x="9947573" y="2369515"/>
                    </a:cubicBezTo>
                    <a:lnTo>
                      <a:pt x="22468" y="2369515"/>
                    </a:lnTo>
                    <a:cubicBezTo>
                      <a:pt x="10059" y="2369515"/>
                      <a:pt x="0" y="2359456"/>
                      <a:pt x="0" y="2347047"/>
                    </a:cubicBezTo>
                    <a:lnTo>
                      <a:pt x="0" y="22468"/>
                    </a:lnTo>
                    <a:cubicBezTo>
                      <a:pt x="0" y="10059"/>
                      <a:pt x="10059" y="0"/>
                      <a:pt x="22468" y="0"/>
                    </a:cubicBezTo>
                    <a:close/>
                  </a:path>
                </a:pathLst>
              </a:custGeom>
              <a:solidFill>
                <a:srgbClr val="00BF63"/>
              </a:solidFill>
              <a:ln w="9525" cap="sq">
                <a:solidFill>
                  <a:srgbClr val="C1FF72"/>
                </a:solidFill>
                <a:prstDash val="solid"/>
                <a:miter/>
              </a:ln>
            </p:spPr>
          </p:sp>
          <p:sp>
            <p:nvSpPr>
              <p:cNvPr id="19" name="TextBox 19"/>
              <p:cNvSpPr txBox="true"/>
              <p:nvPr/>
            </p:nvSpPr>
            <p:spPr>
              <a:xfrm>
                <a:off x="0" y="-19050"/>
                <a:ext cx="9970042" cy="2388566"/>
              </a:xfrm>
              <a:prstGeom prst="rect">
                <a:avLst/>
              </a:prstGeom>
            </p:spPr>
            <p:txBody>
              <a:bodyPr lIns="8390" tIns="8390" rIns="8390" bIns="8390" rtlCol="false" anchor="ctr"/>
              <a:lstStyle/>
              <a:p>
                <a:pPr algn="ctr" rtl="1">
                  <a:lnSpc>
                    <a:spcPts val="871"/>
                  </a:lnSpc>
                </a:pPr>
              </a:p>
            </p:txBody>
          </p:sp>
        </p:grpSp>
        <p:sp>
          <p:nvSpPr>
            <p:cNvPr id="20" name="TextBox 20"/>
            <p:cNvSpPr txBox="true"/>
            <p:nvPr/>
          </p:nvSpPr>
          <p:spPr>
            <a:xfrm rot="0">
              <a:off x="78006" y="95314"/>
              <a:ext cx="5970262" cy="1198689"/>
            </a:xfrm>
            <a:prstGeom prst="rect">
              <a:avLst/>
            </a:prstGeom>
          </p:spPr>
          <p:txBody>
            <a:bodyPr lIns="0" tIns="0" rIns="0" bIns="0" rtlCol="false" anchor="t">
              <a:spAutoFit/>
            </a:bodyPr>
            <a:lstStyle/>
            <a:p>
              <a:pPr algn="ctr" rtl="1">
                <a:lnSpc>
                  <a:spcPts val="3612"/>
                </a:lnSpc>
              </a:pPr>
              <a:r>
                <a:rPr lang="ar" sz="2580" b="true">
                  <a:solidFill>
                    <a:srgbClr val="FFFFFF"/>
                  </a:solidFill>
                  <a:latin typeface="Ubuntu Bold"/>
                  <a:ea typeface="Ubuntu Bold"/>
                  <a:cs typeface="Ubuntu Bold"/>
                  <a:sym typeface="Ubuntu Bold"/>
                  <a:rtl val="1"/>
                </a:rPr>
                <a:t>الأقدام التي لم تخرج في سباحة الصدر - 17</a:t>
              </a:r>
            </a:p>
          </p:txBody>
        </p:sp>
      </p:grpSp>
      <p:grpSp>
        <p:nvGrpSpPr>
          <p:cNvPr id="21" name="Group 21"/>
          <p:cNvGrpSpPr/>
          <p:nvPr/>
        </p:nvGrpSpPr>
        <p:grpSpPr>
          <a:xfrm rot="0">
            <a:off x="1669401" y="3547429"/>
            <a:ext cx="4433598" cy="1096790"/>
            <a:chOff x="0" y="0"/>
            <a:chExt cx="5911464" cy="1462387"/>
          </a:xfrm>
        </p:grpSpPr>
        <p:sp>
          <p:nvSpPr>
            <p:cNvPr id="22" name="TextBox 22"/>
            <p:cNvSpPr txBox="true"/>
            <p:nvPr/>
          </p:nvSpPr>
          <p:spPr>
            <a:xfrm rot="0">
              <a:off x="0" y="-47625"/>
              <a:ext cx="5852666" cy="361739"/>
            </a:xfrm>
            <a:prstGeom prst="rect">
              <a:avLst/>
            </a:prstGeom>
          </p:spPr>
          <p:txBody>
            <a:bodyPr lIns="0" tIns="0" rIns="0" bIns="0" rtlCol="false" anchor="t">
              <a:spAutoFit/>
            </a:bodyPr>
            <a:lstStyle/>
            <a:p>
              <a:pPr algn="ctr" rtl="1">
                <a:lnSpc>
                  <a:spcPts val="2239"/>
                </a:lnSpc>
              </a:pPr>
              <a:r>
                <a:rPr lang="ar" sz="1599" b="true">
                  <a:solidFill>
                    <a:srgbClr val="000000"/>
                  </a:solidFill>
                  <a:latin typeface="Ubuntu Bold"/>
                  <a:ea typeface="Ubuntu Bold"/>
                  <a:cs typeface="Ubuntu Bold"/>
                  <a:sym typeface="Ubuntu Bold"/>
                  <a:rtl val="1"/>
                </a:rPr>
                <a:t>الاستبعادات الشائعة</a:t>
              </a:r>
            </a:p>
          </p:txBody>
        </p:sp>
        <p:sp>
          <p:nvSpPr>
            <p:cNvPr id="23" name="TextBox 23"/>
            <p:cNvSpPr txBox="true"/>
            <p:nvPr/>
          </p:nvSpPr>
          <p:spPr>
            <a:xfrm rot="0">
              <a:off x="58798" y="356852"/>
              <a:ext cx="5852666" cy="1105535"/>
            </a:xfrm>
            <a:prstGeom prst="rect">
              <a:avLst/>
            </a:prstGeom>
          </p:spPr>
          <p:txBody>
            <a:bodyPr lIns="0" tIns="0" rIns="0" bIns="0" rtlCol="false" anchor="t">
              <a:spAutoFit/>
            </a:bodyPr>
            <a:lstStyle/>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رمز DQ 7.6 - يجب تدوير القدمين للخارج أثناء الجزء الدافع من الركلة. يسمح بكسر سطح الماء بالقدمين إلا إذا تبع ذلك ركلة فراشة للأسفل. </a:t>
              </a:r>
            </a:p>
          </p:txBody>
        </p:sp>
      </p:grpSp>
      <p:pic>
        <p:nvPicPr>
          <p:cNvPr id="24" name="Picture 24"/>
          <p:cNvPicPr>
            <a:picLocks noChangeAspect="true"/>
          </p:cNvPicPr>
          <p:nvPr/>
        </p:nvPicPr>
        <p:blipFill>
          <a:blip r:embed="rId6"/>
          <a:stretch>
            <a:fillRect/>
          </a:stretch>
        </p:blipFill>
        <p:spPr>
          <a:xfrm rot="0">
            <a:off x="5464146" y="6888359"/>
            <a:ext cx="762242" cy="762242"/>
          </a:xfrm>
          <a:prstGeom prst="rect">
            <a:avLst/>
          </a:prstGeom>
        </p:spPr>
      </p:pic>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AutoShape 2"/>
          <p:cNvSpPr/>
          <p:nvPr/>
        </p:nvSpPr>
        <p:spPr>
          <a:xfrm>
            <a:off x="1512343" y="452634"/>
            <a:ext cx="4533335" cy="0"/>
          </a:xfrm>
          <a:prstGeom prst="line">
            <a:avLst/>
          </a:prstGeom>
          <a:ln w="9525" cap="flat">
            <a:solidFill>
              <a:srgbClr val="C1FF72"/>
            </a:solidFill>
            <a:prstDash val="solid"/>
            <a:headEnd type="none" w="sm" len="sm"/>
            <a:tailEnd type="none" w="sm" len="sm"/>
          </a:ln>
        </p:spPr>
      </p:sp>
      <p:sp>
        <p:nvSpPr>
          <p:cNvPr id="3" name="Freeform 3"/>
          <p:cNvSpPr/>
          <p:nvPr/>
        </p:nvSpPr>
        <p:spPr>
          <a:xfrm rot="0" flipH="false" flipV="false">
            <a:off x="3229920" y="3917536"/>
            <a:ext cx="834144" cy="1552950"/>
          </a:xfrm>
          <a:custGeom>
            <a:avLst/>
            <a:gdLst/>
            <a:ahLst/>
            <a:cxnLst/>
            <a:rect l="l" t="t" r="r" b="b"/>
            <a:pathLst>
              <a:path w="834144" h="1552950">
                <a:moveTo>
                  <a:pt x="0" y="0"/>
                </a:moveTo>
                <a:lnTo>
                  <a:pt x="834144" y="0"/>
                </a:lnTo>
                <a:lnTo>
                  <a:pt x="834144" y="1552949"/>
                </a:lnTo>
                <a:lnTo>
                  <a:pt x="0" y="1552949"/>
                </a:lnTo>
                <a:lnTo>
                  <a:pt x="0" y="0"/>
                </a:lnTo>
                <a:close/>
              </a:path>
            </a:pathLst>
          </a:custGeom>
          <a:blipFill>
            <a:blip r:embed="rId2"/>
            <a:stretch>
              <a:fillRect l="0" t="0" r="0" b="0"/>
            </a:stretch>
          </a:blipFill>
        </p:spPr>
      </p:sp>
      <p:sp>
        <p:nvSpPr>
          <p:cNvPr id="4" name="TextBox 4"/>
          <p:cNvSpPr txBox="true"/>
          <p:nvPr/>
        </p:nvSpPr>
        <p:spPr>
          <a:xfrm rot="0">
            <a:off x="1577161" y="65452"/>
            <a:ext cx="3038512" cy="375322"/>
          </a:xfrm>
          <a:prstGeom prst="rect">
            <a:avLst/>
          </a:prstGeom>
        </p:spPr>
        <p:txBody>
          <a:bodyPr lIns="0" tIns="0" rIns="0" bIns="0" rtlCol="false" anchor="t">
            <a:spAutoFit/>
          </a:bodyPr>
          <a:lstStyle/>
          <a:p>
            <a:pPr algn="l" rtl="1">
              <a:lnSpc>
                <a:spcPts val="2940"/>
              </a:lnSpc>
            </a:pPr>
            <a:r>
              <a:rPr lang="ar" sz="2100" b="true">
                <a:solidFill>
                  <a:srgbClr val="00BF63"/>
                </a:solidFill>
                <a:latin typeface="Ubuntu Bold"/>
                <a:ea typeface="Ubuntu Bold"/>
                <a:cs typeface="Ubuntu Bold"/>
                <a:sym typeface="Ubuntu Bold"/>
                <a:rtl val="1"/>
              </a:rPr>
              <a:t>ركلة الصدر</a:t>
            </a:r>
          </a:p>
        </p:txBody>
      </p:sp>
      <p:sp>
        <p:nvSpPr>
          <p:cNvPr id="5" name="TextBox 5"/>
          <p:cNvSpPr txBox="true"/>
          <p:nvPr/>
        </p:nvSpPr>
        <p:spPr>
          <a:xfrm rot="0">
            <a:off x="1512343" y="596000"/>
            <a:ext cx="4668786" cy="3141345"/>
          </a:xfrm>
          <a:prstGeom prst="rect">
            <a:avLst/>
          </a:prstGeom>
        </p:spPr>
        <p:txBody>
          <a:bodyPr lIns="0" tIns="0" rIns="0" bIns="0" rtlCol="false" anchor="t">
            <a:spAutoFit/>
          </a:bodyPr>
          <a:lstStyle/>
          <a:p>
            <a:pPr algn="l" rtl="1">
              <a:lnSpc>
                <a:spcPts val="1679"/>
              </a:lnSpc>
            </a:pPr>
            <a:r>
              <a:rPr lang="ar" sz="1200" b="true">
                <a:solidFill>
                  <a:srgbClr val="000000"/>
                </a:solidFill>
                <a:latin typeface="Ubuntu Bold"/>
                <a:ea typeface="Ubuntu Bold"/>
                <a:cs typeface="Ubuntu Bold"/>
                <a:sym typeface="Ubuntu Bold"/>
                <a:rtl val="1"/>
              </a:rPr>
              <a:t>حركة الساق</a:t>
            </a:r>
          </a:p>
          <a:p>
            <a:pPr algn="l" rtl="1">
              <a:lnSpc>
                <a:spcPts val="1679"/>
              </a:lnSpc>
            </a:pPr>
            <a:r>
              <a:rPr lang="ar" sz="1200">
                <a:solidFill>
                  <a:srgbClr val="000000"/>
                </a:solidFill>
                <a:latin typeface="Ubuntu"/>
                <a:ea typeface="Ubuntu"/>
                <a:cs typeface="Ubuntu"/>
                <a:sym typeface="Ubuntu"/>
                <a:rtl val="1"/>
              </a:rPr>
              <a:t>معظم الدفع يأتي من ركلة الساق.  ركلة الساق في سباحة الصدر تحدث في نفس الوقت وغالبا ما توصف بأنها "ركلة سوط".</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ابدأ في وضعية الانزلاق.</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ارفع الكعب إلى مؤخرتك ويجب</a:t>
            </a:r>
            <a:r>
              <a:rPr lang="ar" sz="1200">
                <a:solidFill>
                  <a:srgbClr val="000000"/>
                </a:solidFill>
                <a:latin typeface="Ubuntu"/>
                <a:ea typeface="Ubuntu"/>
                <a:cs typeface="Ubuntu"/>
                <a:sym typeface="Ubuntu"/>
                <a:rtl val="1"/>
              </a:rPr>
              <a:t> أن يكون ال k nees أكثر قليلا من عرض الورك.</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القدمان تتحركان للخارج قبل أن تركل (مثل أرجل الضفدع).</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حافظ على الركبة متقاربة وادير الكعب قليلا للخارج (ثني ظهري).</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اركل للخلف في حركة دائرية، وحافظ على القدمين مثنيتين بدلا من أن تكون مرتخية.</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ركلة النهاية مع تمديد الساقين بالكامل، والركبتين والكاحلين معا وأصابع القدم مدارجة للخارج وللأسفل.</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يجب أن يكون الجسم الآن في وضع انسيابي. </a:t>
            </a:r>
          </a:p>
        </p:txBody>
      </p:sp>
      <p:sp>
        <p:nvSpPr>
          <p:cNvPr id="6" name="TextBox 6"/>
          <p:cNvSpPr txBox="true"/>
          <p:nvPr/>
        </p:nvSpPr>
        <p:spPr>
          <a:xfrm rot="0">
            <a:off x="1439513" y="5204910"/>
            <a:ext cx="4961287" cy="2093595"/>
          </a:xfrm>
          <a:prstGeom prst="rect">
            <a:avLst/>
          </a:prstGeom>
        </p:spPr>
        <p:txBody>
          <a:bodyPr lIns="0" tIns="0" rIns="0" bIns="0" rtlCol="false" anchor="t">
            <a:spAutoFit/>
          </a:bodyPr>
          <a:lstStyle/>
          <a:p>
            <a:pPr algn="l" rtl="1">
              <a:lnSpc>
                <a:spcPts val="1679"/>
              </a:lnSpc>
            </a:pPr>
            <a:r>
              <a:rPr lang="ar" sz="1200" b="true">
                <a:solidFill>
                  <a:srgbClr val="000000"/>
                </a:solidFill>
                <a:latin typeface="Ubuntu Bold"/>
                <a:ea typeface="Ubuntu Bold"/>
                <a:cs typeface="Ubuntu Bold"/>
                <a:sym typeface="Ubuntu Bold"/>
                <a:rtl val="1"/>
              </a:rPr>
              <a:t>تطورات التدريبات</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ركلة صدرية على حافة المسبح</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ركلة صدرية - على الظهر - تظهر الحركة الصحيحة</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ركلة صدرية - في الأمام - تظهر الحركة الصحيحة</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حركة ذراع الصدر</a:t>
            </a:r>
          </a:p>
          <a:p>
            <a:pPr marL="518160" lvl="2" indent="-172720" algn="l" rtl="1">
              <a:lnSpc>
                <a:spcPts val="1679"/>
              </a:lnSpc>
              <a:buFont typeface="Arial"/>
              <a:buChar char="⚬"/>
            </a:pPr>
            <a:r>
              <a:rPr lang="ar" sz="1200">
                <a:solidFill>
                  <a:srgbClr val="000000"/>
                </a:solidFill>
                <a:latin typeface="Ubuntu"/>
                <a:ea typeface="Ubuntu"/>
                <a:cs typeface="Ubuntu"/>
                <a:sym typeface="Ubuntu"/>
                <a:rtl val="1"/>
              </a:rPr>
              <a:t>من وضعية الانزلاق، كانت الأيدي متجهة للخارج</a:t>
            </a:r>
          </a:p>
          <a:p>
            <a:pPr marL="518160" lvl="2" indent="-172720" algn="l" rtl="1">
              <a:lnSpc>
                <a:spcPts val="1679"/>
              </a:lnSpc>
              <a:buFont typeface="Arial"/>
              <a:buChar char="⚬"/>
            </a:pPr>
            <a:r>
              <a:rPr lang="ar" sz="1200">
                <a:solidFill>
                  <a:srgbClr val="000000"/>
                </a:solidFill>
                <a:latin typeface="Ubuntu"/>
                <a:ea typeface="Ubuntu"/>
                <a:cs typeface="Ubuntu"/>
                <a:sym typeface="Ubuntu"/>
                <a:rtl val="1"/>
              </a:rPr>
              <a:t>اسحب يديك للأسفل وخارجا نحو الوركين (لا تتجاوز الوركين)</a:t>
            </a:r>
          </a:p>
          <a:p>
            <a:pPr marL="518160" lvl="2" indent="-172720" algn="l" rtl="1">
              <a:lnSpc>
                <a:spcPts val="1679"/>
              </a:lnSpc>
              <a:buFont typeface="Arial"/>
              <a:buChar char="⚬"/>
            </a:pPr>
            <a:r>
              <a:rPr lang="ar" sz="1200">
                <a:solidFill>
                  <a:srgbClr val="000000"/>
                </a:solidFill>
                <a:latin typeface="Ubuntu"/>
                <a:ea typeface="Ubuntu"/>
                <a:cs typeface="Ubuntu"/>
                <a:sym typeface="Ubuntu"/>
                <a:rtl val="1"/>
              </a:rPr>
              <a:t>ضع ذراعيك أمام صدرك وتكون اليدان مسطحتين مع الإبهامين معا.  ارجع إلى وضعية الانزلاق.  </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ضربة كاملة</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AutoShape 2"/>
          <p:cNvSpPr/>
          <p:nvPr/>
        </p:nvSpPr>
        <p:spPr>
          <a:xfrm>
            <a:off x="1512343" y="452634"/>
            <a:ext cx="4533335" cy="0"/>
          </a:xfrm>
          <a:prstGeom prst="line">
            <a:avLst/>
          </a:prstGeom>
          <a:ln w="9525" cap="flat">
            <a:solidFill>
              <a:srgbClr val="C1FF72"/>
            </a:solidFill>
            <a:prstDash val="solid"/>
            <a:headEnd type="none" w="sm" len="sm"/>
            <a:tailEnd type="none" w="sm" len="sm"/>
          </a:ln>
        </p:spPr>
      </p:sp>
      <p:grpSp>
        <p:nvGrpSpPr>
          <p:cNvPr id="3" name="Group 3"/>
          <p:cNvGrpSpPr/>
          <p:nvPr/>
        </p:nvGrpSpPr>
        <p:grpSpPr>
          <a:xfrm rot="0">
            <a:off x="1556289" y="5822396"/>
            <a:ext cx="4695024" cy="1440633"/>
            <a:chOff x="0" y="0"/>
            <a:chExt cx="3785477" cy="1161546"/>
          </a:xfrm>
        </p:grpSpPr>
        <p:sp>
          <p:nvSpPr>
            <p:cNvPr id="4" name="Freeform 4"/>
            <p:cNvSpPr/>
            <p:nvPr/>
          </p:nvSpPr>
          <p:spPr>
            <a:xfrm rot="0" flipH="false" flipV="false">
              <a:off x="0" y="0"/>
              <a:ext cx="3785477" cy="1161546"/>
            </a:xfrm>
            <a:custGeom>
              <a:avLst/>
              <a:gdLst/>
              <a:ahLst/>
              <a:cxnLst/>
              <a:rect l="l" t="t" r="r" b="b"/>
              <a:pathLst>
                <a:path w="3785477" h="1161546">
                  <a:moveTo>
                    <a:pt x="21988" y="0"/>
                  </a:moveTo>
                  <a:lnTo>
                    <a:pt x="3763489" y="0"/>
                  </a:lnTo>
                  <a:cubicBezTo>
                    <a:pt x="3769321" y="0"/>
                    <a:pt x="3774914" y="2317"/>
                    <a:pt x="3779037" y="6440"/>
                  </a:cubicBezTo>
                  <a:cubicBezTo>
                    <a:pt x="3783161" y="10564"/>
                    <a:pt x="3785477" y="16157"/>
                    <a:pt x="3785477" y="21988"/>
                  </a:cubicBezTo>
                  <a:lnTo>
                    <a:pt x="3785477" y="1139558"/>
                  </a:lnTo>
                  <a:cubicBezTo>
                    <a:pt x="3785477" y="1151702"/>
                    <a:pt x="3775633" y="1161546"/>
                    <a:pt x="3763489" y="1161546"/>
                  </a:cubicBezTo>
                  <a:lnTo>
                    <a:pt x="21988" y="1161546"/>
                  </a:lnTo>
                  <a:cubicBezTo>
                    <a:pt x="16157" y="1161546"/>
                    <a:pt x="10564" y="1159229"/>
                    <a:pt x="6440" y="1155106"/>
                  </a:cubicBezTo>
                  <a:cubicBezTo>
                    <a:pt x="2317" y="1150982"/>
                    <a:pt x="0" y="1145389"/>
                    <a:pt x="0" y="1139558"/>
                  </a:cubicBezTo>
                  <a:lnTo>
                    <a:pt x="0" y="21988"/>
                  </a:lnTo>
                  <a:cubicBezTo>
                    <a:pt x="0" y="16157"/>
                    <a:pt x="2317" y="10564"/>
                    <a:pt x="6440" y="6440"/>
                  </a:cubicBezTo>
                  <a:cubicBezTo>
                    <a:pt x="10564" y="2317"/>
                    <a:pt x="16157" y="0"/>
                    <a:pt x="21988" y="0"/>
                  </a:cubicBezTo>
                  <a:close/>
                </a:path>
              </a:pathLst>
            </a:custGeom>
            <a:solidFill>
              <a:srgbClr val="00BF63"/>
            </a:solidFill>
            <a:ln w="9525" cap="sq">
              <a:solidFill>
                <a:srgbClr val="6AD1E3"/>
              </a:solidFill>
              <a:prstDash val="solid"/>
              <a:miter/>
            </a:ln>
          </p:spPr>
        </p:sp>
        <p:sp>
          <p:nvSpPr>
            <p:cNvPr id="5" name="TextBox 5"/>
            <p:cNvSpPr txBox="true"/>
            <p:nvPr/>
          </p:nvSpPr>
          <p:spPr>
            <a:xfrm>
              <a:off x="0" y="-19050"/>
              <a:ext cx="3785477" cy="1180596"/>
            </a:xfrm>
            <a:prstGeom prst="rect">
              <a:avLst/>
            </a:prstGeom>
          </p:spPr>
          <p:txBody>
            <a:bodyPr lIns="22580" tIns="22580" rIns="22580" bIns="22580" rtlCol="false" anchor="ctr"/>
            <a:lstStyle/>
            <a:p>
              <a:pPr algn="ctr" rtl="1">
                <a:lnSpc>
                  <a:spcPts val="871"/>
                </a:lnSpc>
              </a:pPr>
            </a:p>
          </p:txBody>
        </p:sp>
      </p:grpSp>
      <p:sp>
        <p:nvSpPr>
          <p:cNvPr id="6" name="TextBox 6"/>
          <p:cNvSpPr txBox="true"/>
          <p:nvPr/>
        </p:nvSpPr>
        <p:spPr>
          <a:xfrm rot="0">
            <a:off x="2216899" y="6109227"/>
            <a:ext cx="3388720" cy="1125557"/>
          </a:xfrm>
          <a:prstGeom prst="rect">
            <a:avLst/>
          </a:prstGeom>
        </p:spPr>
        <p:txBody>
          <a:bodyPr lIns="0" tIns="0" rIns="0" bIns="0" rtlCol="false" anchor="t">
            <a:spAutoFit/>
          </a:bodyPr>
          <a:lstStyle/>
          <a:p>
            <a:pPr algn="ctr" rtl="1">
              <a:lnSpc>
                <a:spcPts val="1679"/>
              </a:lnSpc>
            </a:pPr>
            <a:r>
              <a:rPr lang="ar" sz="1200" b="true">
                <a:solidFill>
                  <a:srgbClr val="FFFFFF"/>
                </a:solidFill>
                <a:latin typeface="Ubuntu Bold"/>
                <a:ea typeface="Ubuntu Bold"/>
                <a:cs typeface="Ubuntu Bold"/>
                <a:sym typeface="Ubuntu Bold"/>
                <a:rtl val="1"/>
              </a:rPr>
              <a:t>اعرف رياضيك</a:t>
            </a:r>
          </a:p>
          <a:p>
            <a:pPr algn="ctr" rtl="1">
              <a:lnSpc>
                <a:spcPts val="1260"/>
              </a:lnSpc>
            </a:pPr>
            <a:r>
              <a:rPr lang="ar" sz="900">
                <a:solidFill>
                  <a:srgbClr val="FFFFFF"/>
                </a:solidFill>
                <a:latin typeface="Ubuntu"/>
                <a:ea typeface="Ubuntu"/>
                <a:cs typeface="Ubuntu"/>
                <a:sym typeface="Ubuntu"/>
                <a:rtl val="1"/>
              </a:rPr>
              <a:t>استمتع</a:t>
            </a:r>
            <a:r>
              <a:rPr lang="ar" sz="900">
                <a:solidFill>
                  <a:srgbClr val="FFFFFF"/>
                </a:solidFill>
                <a:latin typeface="Ubuntu"/>
                <a:ea typeface="Ubuntu"/>
                <a:cs typeface="Ubuntu"/>
                <a:sym typeface="Ubuntu"/>
                <a:rtl val="1"/>
              </a:rPr>
              <a:t>بمراقبة كيف يستقبل رياضيك التعليمات ويطبقونها. قد يستفيد البعض من العروض التوضيحية، وآخرون من تجربة الحركة جسديا، وبعضهم من توجيه شفهي واضح. ابق مرنا ومبدعا في طريقة تواصلك. عندما تتكيف مع كيفية معالجة كل رياضي واستجابته للتدريب بأفضل شكل، يصبح من المرجح أن يتقدم. </a:t>
            </a:r>
          </a:p>
        </p:txBody>
      </p:sp>
      <p:sp>
        <p:nvSpPr>
          <p:cNvPr id="7" name="AutoShape 7"/>
          <p:cNvSpPr/>
          <p:nvPr/>
        </p:nvSpPr>
        <p:spPr>
          <a:xfrm>
            <a:off x="1609158" y="6110288"/>
            <a:ext cx="4533335" cy="0"/>
          </a:xfrm>
          <a:prstGeom prst="line">
            <a:avLst/>
          </a:prstGeom>
          <a:ln w="9525" cap="flat">
            <a:solidFill>
              <a:srgbClr val="C1FF72"/>
            </a:solidFill>
            <a:prstDash val="solid"/>
            <a:headEnd type="none" w="sm" len="sm"/>
            <a:tailEnd type="none" w="sm" len="sm"/>
          </a:ln>
        </p:spPr>
      </p:sp>
      <p:sp>
        <p:nvSpPr>
          <p:cNvPr id="8" name="TextBox 8"/>
          <p:cNvSpPr txBox="true"/>
          <p:nvPr/>
        </p:nvSpPr>
        <p:spPr>
          <a:xfrm rot="0">
            <a:off x="1581124" y="5765246"/>
            <a:ext cx="4691061" cy="375322"/>
          </a:xfrm>
          <a:prstGeom prst="rect">
            <a:avLst/>
          </a:prstGeom>
        </p:spPr>
        <p:txBody>
          <a:bodyPr lIns="0" tIns="0" rIns="0" bIns="0" rtlCol="false" anchor="t">
            <a:spAutoFit/>
          </a:bodyPr>
          <a:lstStyle/>
          <a:p>
            <a:pPr algn="ctr" rtl="1">
              <a:lnSpc>
                <a:spcPts val="2940"/>
              </a:lnSpc>
            </a:pPr>
            <a:r>
              <a:rPr lang="ar" sz="2100" b="true">
                <a:solidFill>
                  <a:srgbClr val="FFFFFF"/>
                </a:solidFill>
                <a:latin typeface="Ubuntu Bold"/>
                <a:ea typeface="Ubuntu Bold"/>
                <a:cs typeface="Ubuntu Bold"/>
                <a:sym typeface="Ubuntu Bold"/>
                <a:rtl val="1"/>
              </a:rPr>
              <a:t>نصائح من مايكل وكيرا</a:t>
            </a:r>
          </a:p>
        </p:txBody>
      </p:sp>
      <p:sp>
        <p:nvSpPr>
          <p:cNvPr id="9" name="Freeform 9"/>
          <p:cNvSpPr/>
          <p:nvPr/>
        </p:nvSpPr>
        <p:spPr>
          <a:xfrm rot="0" flipH="false" flipV="false">
            <a:off x="5591388" y="6044735"/>
            <a:ext cx="744060" cy="1283116"/>
          </a:xfrm>
          <a:custGeom>
            <a:avLst/>
            <a:gdLst/>
            <a:ahLst/>
            <a:cxnLst/>
            <a:rect l="l" t="t" r="r" b="b"/>
            <a:pathLst>
              <a:path w="744060" h="1283116">
                <a:moveTo>
                  <a:pt x="0" y="0"/>
                </a:moveTo>
                <a:lnTo>
                  <a:pt x="744061" y="0"/>
                </a:lnTo>
                <a:lnTo>
                  <a:pt x="744061" y="1283116"/>
                </a:lnTo>
                <a:lnTo>
                  <a:pt x="0" y="1283116"/>
                </a:lnTo>
                <a:lnTo>
                  <a:pt x="0" y="0"/>
                </a:lnTo>
                <a:close/>
              </a:path>
            </a:pathLst>
          </a:custGeom>
          <a:blipFill>
            <a:blip r:embed="rId2"/>
            <a:stretch>
              <a:fillRect l="-136284" t="0" r="-22549" b="0"/>
            </a:stretch>
          </a:blipFill>
        </p:spPr>
      </p:sp>
      <p:sp>
        <p:nvSpPr>
          <p:cNvPr id="10" name="Freeform 10"/>
          <p:cNvSpPr/>
          <p:nvPr/>
        </p:nvSpPr>
        <p:spPr>
          <a:xfrm rot="0" flipH="false" flipV="false">
            <a:off x="1328570" y="6187390"/>
            <a:ext cx="888328" cy="1124048"/>
          </a:xfrm>
          <a:custGeom>
            <a:avLst/>
            <a:gdLst/>
            <a:ahLst/>
            <a:cxnLst/>
            <a:rect l="l" t="t" r="r" b="b"/>
            <a:pathLst>
              <a:path w="888328" h="1124048">
                <a:moveTo>
                  <a:pt x="0" y="0"/>
                </a:moveTo>
                <a:lnTo>
                  <a:pt x="888329" y="0"/>
                </a:lnTo>
                <a:lnTo>
                  <a:pt x="888329" y="1124048"/>
                </a:lnTo>
                <a:lnTo>
                  <a:pt x="0" y="1124048"/>
                </a:lnTo>
                <a:lnTo>
                  <a:pt x="0" y="0"/>
                </a:lnTo>
                <a:close/>
              </a:path>
            </a:pathLst>
          </a:custGeom>
          <a:blipFill>
            <a:blip r:embed="rId2"/>
            <a:stretch>
              <a:fillRect l="0" t="0" r="-89921" b="0"/>
            </a:stretch>
          </a:blipFill>
        </p:spPr>
      </p:sp>
      <p:sp>
        <p:nvSpPr>
          <p:cNvPr id="11" name="TextBox 11"/>
          <p:cNvSpPr txBox="true"/>
          <p:nvPr/>
        </p:nvSpPr>
        <p:spPr>
          <a:xfrm rot="0">
            <a:off x="1610676" y="7299276"/>
            <a:ext cx="4618994" cy="269878"/>
          </a:xfrm>
          <a:prstGeom prst="rect">
            <a:avLst/>
          </a:prstGeom>
        </p:spPr>
        <p:txBody>
          <a:bodyPr lIns="0" tIns="0" rIns="0" bIns="0" rtlCol="false" anchor="t">
            <a:spAutoFit/>
          </a:bodyPr>
          <a:lstStyle/>
          <a:p>
            <a:pPr algn="l" rtl="1">
              <a:lnSpc>
                <a:spcPts val="700"/>
              </a:lnSpc>
            </a:pPr>
            <a:r>
              <a:rPr lang="ar" sz="500" b="true">
                <a:solidFill>
                  <a:srgbClr val="000000"/>
                </a:solidFill>
                <a:latin typeface="Ubuntu Bold"/>
                <a:ea typeface="Ubuntu Bold"/>
                <a:cs typeface="Ubuntu Bold"/>
                <a:sym typeface="Ubuntu Bold"/>
                <a:rtl val="1"/>
              </a:rPr>
              <a:t>مايكل فيلبس</a:t>
            </a:r>
            <a:r>
              <a:rPr lang="ar" sz="500">
                <a:solidFill>
                  <a:srgbClr val="000000"/>
                </a:solidFill>
                <a:latin typeface="Ubuntu"/>
                <a:ea typeface="Ubuntu"/>
                <a:cs typeface="Ubuntu"/>
                <a:sym typeface="Ubuntu"/>
                <a:rtl val="1"/>
              </a:rPr>
              <a:t> هو مؤسس مؤسسة مايكل فيلبس، وأب لأربعة أولاد، وأكثر بطل أولمبي تتويجا على الإطلاق (23 ميدالية ذهبية).</a:t>
            </a:r>
          </a:p>
          <a:p>
            <a:pPr algn="l" rtl="1">
              <a:lnSpc>
                <a:spcPts val="700"/>
              </a:lnSpc>
              <a:spcBef>
                <a:spcPct val="0"/>
              </a:spcBef>
            </a:pPr>
            <a:r>
              <a:rPr lang="ar" sz="500" b="true">
                <a:solidFill>
                  <a:srgbClr val="000000"/>
                </a:solidFill>
                <a:latin typeface="Ubuntu Bold"/>
                <a:ea typeface="Ubuntu Bold"/>
                <a:cs typeface="Ubuntu Bold"/>
                <a:sym typeface="Ubuntu Bold"/>
                <a:rtl val="1"/>
              </a:rPr>
              <a:t>كيرا بايلاند</a:t>
            </a:r>
            <a:r>
              <a:rPr lang="ar" sz="500">
                <a:solidFill>
                  <a:srgbClr val="000000"/>
                </a:solidFill>
                <a:latin typeface="Ubuntu"/>
                <a:ea typeface="Ubuntu"/>
                <a:cs typeface="Ubuntu"/>
                <a:sym typeface="Ubuntu"/>
                <a:rtl val="1"/>
              </a:rPr>
              <a:t> هي رياضي وقائدة مدرب لفريق الألعاب الأولمبية الخاصة في بريطانيا العظمى.  تشغل حاليا عضوية مجلس إدارة الألعاب الأولمبية الخاصة الدولي ورئيسة مؤتمر الرياضيين العالمي.</a:t>
            </a:r>
          </a:p>
        </p:txBody>
      </p:sp>
      <p:sp>
        <p:nvSpPr>
          <p:cNvPr id="12" name="TextBox 12"/>
          <p:cNvSpPr txBox="true"/>
          <p:nvPr/>
        </p:nvSpPr>
        <p:spPr>
          <a:xfrm rot="0">
            <a:off x="1577161" y="65452"/>
            <a:ext cx="4468518" cy="375322"/>
          </a:xfrm>
          <a:prstGeom prst="rect">
            <a:avLst/>
          </a:prstGeom>
        </p:spPr>
        <p:txBody>
          <a:bodyPr lIns="0" tIns="0" rIns="0" bIns="0" rtlCol="false" anchor="t">
            <a:spAutoFit/>
          </a:bodyPr>
          <a:lstStyle/>
          <a:p>
            <a:pPr algn="l" rtl="1">
              <a:lnSpc>
                <a:spcPts val="2940"/>
              </a:lnSpc>
            </a:pPr>
            <a:r>
              <a:rPr lang="ar" sz="2100" b="true">
                <a:solidFill>
                  <a:srgbClr val="00BF63"/>
                </a:solidFill>
                <a:latin typeface="Ubuntu Bold"/>
                <a:ea typeface="Ubuntu Bold"/>
                <a:cs typeface="Ubuntu Bold"/>
                <a:sym typeface="Ubuntu Bold"/>
                <a:rtl val="1"/>
              </a:rPr>
              <a:t>تدريبات لتجنب رمز DQ 7.5.1</a:t>
            </a:r>
          </a:p>
        </p:txBody>
      </p:sp>
      <p:sp>
        <p:nvSpPr>
          <p:cNvPr id="13" name="TextBox 13"/>
          <p:cNvSpPr txBox="true"/>
          <p:nvPr/>
        </p:nvSpPr>
        <p:spPr>
          <a:xfrm rot="0">
            <a:off x="1577161" y="832125"/>
            <a:ext cx="4468518" cy="381635"/>
          </a:xfrm>
          <a:prstGeom prst="rect">
            <a:avLst/>
          </a:prstGeom>
        </p:spPr>
        <p:txBody>
          <a:bodyPr lIns="0" tIns="0" rIns="0" bIns="0" rtlCol="false" anchor="t">
            <a:spAutoFit/>
          </a:bodyPr>
          <a:lstStyle/>
          <a:p>
            <a:pPr marL="237492" lvl="1" indent="-118746" algn="l" rtl="1">
              <a:lnSpc>
                <a:spcPts val="1540"/>
              </a:lnSpc>
              <a:buFont typeface="Arial"/>
              <a:buChar char="•"/>
            </a:pPr>
            <a:r>
              <a:rPr lang="ar" sz="1100">
                <a:solidFill>
                  <a:srgbClr val="000000"/>
                </a:solidFill>
                <a:latin typeface="Ubuntu"/>
                <a:ea typeface="Ubuntu"/>
                <a:cs typeface="Ubuntu"/>
                <a:sym typeface="Ubuntu"/>
                <a:rtl val="1"/>
              </a:rPr>
              <a:t>اشرح ركلة سباحة الصدر.  أضف عروضا بصرية من الفيديوهات، مع التركيز على القواعد.</a:t>
            </a:r>
          </a:p>
        </p:txBody>
      </p:sp>
      <p:sp>
        <p:nvSpPr>
          <p:cNvPr id="14" name="TextBox 14"/>
          <p:cNvSpPr txBox="true"/>
          <p:nvPr/>
        </p:nvSpPr>
        <p:spPr>
          <a:xfrm rot="0">
            <a:off x="1470185" y="567027"/>
            <a:ext cx="4802000" cy="284149"/>
          </a:xfrm>
          <a:prstGeom prst="rect">
            <a:avLst/>
          </a:prstGeom>
        </p:spPr>
        <p:txBody>
          <a:bodyPr lIns="0" tIns="0" rIns="0" bIns="0" rtlCol="false" anchor="t">
            <a:spAutoFit/>
          </a:bodyPr>
          <a:lstStyle/>
          <a:p>
            <a:pPr algn="l" rtl="1">
              <a:lnSpc>
                <a:spcPts val="2188"/>
              </a:lnSpc>
            </a:pPr>
            <a:r>
              <a:rPr lang="ar" sz="1563" b="true">
                <a:solidFill>
                  <a:srgbClr val="00BF63"/>
                </a:solidFill>
                <a:latin typeface="Ubuntu Bold"/>
                <a:ea typeface="Ubuntu Bold"/>
                <a:cs typeface="Ubuntu Bold"/>
                <a:sym typeface="Ubuntu Bold"/>
                <a:rtl val="1"/>
              </a:rPr>
              <a:t>التقدم 1: شرح على السطح/الفيديوهات</a:t>
            </a:r>
          </a:p>
        </p:txBody>
      </p:sp>
      <p:sp>
        <p:nvSpPr>
          <p:cNvPr id="15" name="TextBox 15"/>
          <p:cNvSpPr txBox="true"/>
          <p:nvPr/>
        </p:nvSpPr>
        <p:spPr>
          <a:xfrm rot="0">
            <a:off x="1512343" y="2315493"/>
            <a:ext cx="4717326" cy="3620135"/>
          </a:xfrm>
          <a:prstGeom prst="rect">
            <a:avLst/>
          </a:prstGeom>
        </p:spPr>
        <p:txBody>
          <a:bodyPr lIns="0" tIns="0" rIns="0" bIns="0" rtlCol="false" anchor="t">
            <a:spAutoFit/>
          </a:bodyPr>
          <a:lstStyle/>
          <a:p>
            <a:pPr marL="237492" lvl="1" indent="-118746" algn="l" rtl="1">
              <a:lnSpc>
                <a:spcPts val="1540"/>
              </a:lnSpc>
              <a:buFont typeface="Arial"/>
              <a:buChar char="•"/>
            </a:pPr>
            <a:r>
              <a:rPr lang="ar" sz="1100">
                <a:solidFill>
                  <a:srgbClr val="000000"/>
                </a:solidFill>
                <a:latin typeface="Ubuntu"/>
                <a:ea typeface="Ubuntu"/>
                <a:cs typeface="Ubuntu"/>
                <a:sym typeface="Ubuntu"/>
                <a:rtl val="1"/>
              </a:rPr>
              <a:t>تمرين الركل: استلقى على ظهرهم على السطح مع قرب مؤخرتهم من الحافة، والساقان والقدمين في الماء. "اثنوا الركب، والكعب على الحائط" - ثني ركبهم وجلبوا كعبهم إلى الجدار مع الحفاظ على ركبتيهما معا. "أصابع القدم للأعلى" - اقلب أصابع القدم للأعلى. "ركلة" - ركلة تجمع القدمين والساقين معا مع توجيه أصابع القدم.</a:t>
            </a:r>
          </a:p>
          <a:p>
            <a:pPr marL="237492" lvl="1" indent="-118746" algn="l" rtl="1">
              <a:lnSpc>
                <a:spcPts val="1540"/>
              </a:lnSpc>
              <a:buFont typeface="Arial"/>
              <a:buChar char="•"/>
            </a:pPr>
            <a:r>
              <a:rPr lang="ar" sz="1100">
                <a:solidFill>
                  <a:srgbClr val="000000"/>
                </a:solidFill>
                <a:latin typeface="Ubuntu"/>
                <a:ea typeface="Ubuntu"/>
                <a:cs typeface="Ubuntu"/>
                <a:sym typeface="Ubuntu"/>
                <a:rtl val="1"/>
              </a:rPr>
              <a:t>الركل على الجدار: مع ذراعيهم مطويتين في المجاري، وبطونهم مستقيمة على الجانب، وأرجلهم مستقيمة، دع السباحين يبدأون الركل. انحني عند الركبتين، وجه أصابع القدم للخارج، ثم اركل للأسفل وحول الركبتين. لا تجبر السباحين على إبقاء ركبهم متماسكة؛ التركيز الرئيسي هو على الشعور بالماء من داخل القدم وأسفل ربلة الساق.</a:t>
            </a:r>
          </a:p>
          <a:p>
            <a:pPr marL="237492" lvl="1" indent="-118746" algn="l" rtl="1">
              <a:lnSpc>
                <a:spcPts val="1540"/>
              </a:lnSpc>
              <a:buFont typeface="Arial"/>
              <a:buChar char="•"/>
            </a:pPr>
            <a:r>
              <a:rPr lang="ar" sz="1100">
                <a:solidFill>
                  <a:srgbClr val="000000"/>
                </a:solidFill>
                <a:latin typeface="Ubuntu"/>
                <a:ea typeface="Ubuntu"/>
                <a:cs typeface="Ubuntu"/>
                <a:sym typeface="Ubuntu"/>
                <a:rtl val="1"/>
              </a:rPr>
              <a:t>اركل على الظهر: اجعل السباحين يحتضنون لوح الركل إلى صدرهم أثناء ركلهم على ظهورهم. هذا تطور طبيعي من الركل على الحائط. سيشعرون بدعم اللوح بدلا من الجدار. كما سيساعد ذلك في الحفاظ على راحة الجسم على السطح. بمجرد أن يتمكن من الركل بشكل متماثل مع توجيه أصابع القدم، اجعله يركل على لوح. التركيز على المسافة لكل ركلة؛ القدمان ترفع بسرعة إلى المؤخرة، وأصابع القدم موجهة، والقدمان تتحركان بسرعة بضغط وانزلاق بينما تلتقي الأرجل.</a:t>
            </a:r>
          </a:p>
          <a:p>
            <a:pPr marL="237492" lvl="1" indent="-118746" algn="l" rtl="1">
              <a:lnSpc>
                <a:spcPts val="1540"/>
              </a:lnSpc>
              <a:buFont typeface="Arial"/>
              <a:buChar char="•"/>
            </a:pPr>
          </a:p>
        </p:txBody>
      </p:sp>
      <p:sp>
        <p:nvSpPr>
          <p:cNvPr id="16" name="TextBox 16"/>
          <p:cNvSpPr txBox="true"/>
          <p:nvPr/>
        </p:nvSpPr>
        <p:spPr>
          <a:xfrm rot="0">
            <a:off x="1470185" y="1241661"/>
            <a:ext cx="4802000" cy="284186"/>
          </a:xfrm>
          <a:prstGeom prst="rect">
            <a:avLst/>
          </a:prstGeom>
        </p:spPr>
        <p:txBody>
          <a:bodyPr lIns="0" tIns="0" rIns="0" bIns="0" rtlCol="false" anchor="t">
            <a:spAutoFit/>
          </a:bodyPr>
          <a:lstStyle/>
          <a:p>
            <a:pPr algn="l" rtl="1">
              <a:lnSpc>
                <a:spcPts val="2188"/>
              </a:lnSpc>
            </a:pPr>
            <a:r>
              <a:rPr lang="ar" sz="1563" b="true">
                <a:solidFill>
                  <a:srgbClr val="00BF63"/>
                </a:solidFill>
                <a:latin typeface="Ubuntu Bold"/>
                <a:ea typeface="Ubuntu Bold"/>
                <a:cs typeface="Ubuntu Bold"/>
                <a:sym typeface="Ubuntu Bold"/>
                <a:rtl val="1"/>
              </a:rPr>
              <a:t>التقدم 2: عرض ركلة الصدر</a:t>
            </a:r>
          </a:p>
        </p:txBody>
      </p:sp>
      <p:sp>
        <p:nvSpPr>
          <p:cNvPr id="17" name="TextBox 17"/>
          <p:cNvSpPr txBox="true"/>
          <p:nvPr/>
        </p:nvSpPr>
        <p:spPr>
          <a:xfrm rot="0">
            <a:off x="1556289" y="1573472"/>
            <a:ext cx="4468518" cy="381635"/>
          </a:xfrm>
          <a:prstGeom prst="rect">
            <a:avLst/>
          </a:prstGeom>
        </p:spPr>
        <p:txBody>
          <a:bodyPr lIns="0" tIns="0" rIns="0" bIns="0" rtlCol="false" anchor="t">
            <a:spAutoFit/>
          </a:bodyPr>
          <a:lstStyle/>
          <a:p>
            <a:pPr marL="237492" lvl="1" indent="-118746" algn="l" rtl="1">
              <a:lnSpc>
                <a:spcPts val="1540"/>
              </a:lnSpc>
              <a:buFont typeface="Arial"/>
              <a:buChar char="•"/>
            </a:pPr>
            <a:r>
              <a:rPr lang="ar" sz="1100">
                <a:solidFill>
                  <a:srgbClr val="000000"/>
                </a:solidFill>
                <a:latin typeface="Ubuntu"/>
                <a:ea typeface="Ubuntu"/>
                <a:cs typeface="Ubuntu"/>
                <a:sym typeface="Ubuntu"/>
                <a:rtl val="1"/>
              </a:rPr>
              <a:t>اشرح ركلة الصدر مرة أخرى وأظهر الخروج من الماء وداخل الماء.</a:t>
            </a:r>
          </a:p>
        </p:txBody>
      </p:sp>
      <p:sp>
        <p:nvSpPr>
          <p:cNvPr id="18" name="TextBox 18"/>
          <p:cNvSpPr txBox="true"/>
          <p:nvPr/>
        </p:nvSpPr>
        <p:spPr>
          <a:xfrm rot="0">
            <a:off x="1512343" y="1983682"/>
            <a:ext cx="4802000" cy="284186"/>
          </a:xfrm>
          <a:prstGeom prst="rect">
            <a:avLst/>
          </a:prstGeom>
        </p:spPr>
        <p:txBody>
          <a:bodyPr lIns="0" tIns="0" rIns="0" bIns="0" rtlCol="false" anchor="t">
            <a:spAutoFit/>
          </a:bodyPr>
          <a:lstStyle/>
          <a:p>
            <a:pPr algn="l" rtl="1">
              <a:lnSpc>
                <a:spcPts val="2188"/>
              </a:lnSpc>
            </a:pPr>
            <a:r>
              <a:rPr lang="ar" sz="1563" b="true">
                <a:solidFill>
                  <a:srgbClr val="00BF63"/>
                </a:solidFill>
                <a:latin typeface="Ubuntu Bold"/>
                <a:ea typeface="Ubuntu Bold"/>
                <a:cs typeface="Ubuntu Bold"/>
                <a:sym typeface="Ubuntu Bold"/>
                <a:rtl val="1"/>
              </a:rPr>
              <a:t>التقدم 3: التدريبات</a:t>
            </a:r>
          </a:p>
        </p:txBody>
      </p:sp>
    </p:spTree>
  </p:cSld>
  <p:clrMapOvr>
    <a:masterClrMapping/>
  </p:clrMapOvr>
</p:sld>
</file>

<file path=ppt/slides/slide4.xml><?xml version="1.0" encoding="utf-8"?>
<p:sld xmlns:asvg="http://schemas.microsoft.com/office/drawing/2016/SVG/main"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AutoShape 2"/>
          <p:cNvSpPr/>
          <p:nvPr/>
        </p:nvSpPr>
        <p:spPr>
          <a:xfrm>
            <a:off x="1512343" y="673751"/>
            <a:ext cx="4533335" cy="0"/>
          </a:xfrm>
          <a:prstGeom prst="line">
            <a:avLst/>
          </a:prstGeom>
          <a:ln w="9525" cap="flat">
            <a:solidFill>
              <a:srgbClr val="C1FF72"/>
            </a:solidFill>
            <a:prstDash val="solid"/>
            <a:headEnd type="none" w="sm" len="sm"/>
            <a:tailEnd type="none" w="sm" len="sm"/>
          </a:ln>
        </p:spPr>
      </p:sp>
      <p:sp>
        <p:nvSpPr>
          <p:cNvPr id="3" name="TextBox 3"/>
          <p:cNvSpPr txBox="true"/>
          <p:nvPr/>
        </p:nvSpPr>
        <p:spPr>
          <a:xfrm rot="0">
            <a:off x="1651941" y="252057"/>
            <a:ext cx="4468518" cy="375285"/>
          </a:xfrm>
          <a:prstGeom prst="rect">
            <a:avLst/>
          </a:prstGeom>
        </p:spPr>
        <p:txBody>
          <a:bodyPr lIns="0" tIns="0" rIns="0" bIns="0" rtlCol="false" anchor="t">
            <a:spAutoFit/>
          </a:bodyPr>
          <a:lstStyle/>
          <a:p>
            <a:pPr algn="l" rtl="1">
              <a:lnSpc>
                <a:spcPts val="2940"/>
              </a:lnSpc>
            </a:pPr>
            <a:r>
              <a:rPr lang="ar" sz="2100" b="true">
                <a:solidFill>
                  <a:srgbClr val="00BF63"/>
                </a:solidFill>
                <a:latin typeface="Ubuntu Bold"/>
                <a:ea typeface="Ubuntu Bold"/>
                <a:cs typeface="Ubuntu Bold"/>
                <a:sym typeface="Ubuntu Bold"/>
                <a:rtl val="1"/>
              </a:rPr>
              <a:t>موارد إضافية</a:t>
            </a:r>
          </a:p>
        </p:txBody>
      </p:sp>
      <p:sp>
        <p:nvSpPr>
          <p:cNvPr id="4" name="TextBox 4"/>
          <p:cNvSpPr txBox="true"/>
          <p:nvPr/>
        </p:nvSpPr>
        <p:spPr>
          <a:xfrm rot="0">
            <a:off x="1691205" y="6578600"/>
            <a:ext cx="4617190" cy="690880"/>
          </a:xfrm>
          <a:prstGeom prst="rect">
            <a:avLst/>
          </a:prstGeom>
        </p:spPr>
        <p:txBody>
          <a:bodyPr lIns="0" tIns="0" rIns="0" bIns="0" rtlCol="false" anchor="t">
            <a:spAutoFit/>
          </a:bodyPr>
          <a:lstStyle/>
          <a:p>
            <a:pPr marL="280671" lvl="1" indent="-140336" algn="l" rtl="1">
              <a:lnSpc>
                <a:spcPts val="1820"/>
              </a:lnSpc>
              <a:buFont typeface="Arial"/>
              <a:buChar char="•"/>
            </a:pPr>
            <a:r>
              <a:rPr lang="ar" sz="1300">
                <a:solidFill>
                  <a:srgbClr val="000000"/>
                </a:solidFill>
                <a:latin typeface="Ubuntu"/>
                <a:ea typeface="Ubuntu"/>
                <a:cs typeface="Ubuntu"/>
                <a:sym typeface="Ubuntu"/>
                <a:rtl val="1"/>
              </a:rPr>
              <a:t>معايير المدربين الجدد</a:t>
            </a:r>
          </a:p>
          <a:p>
            <a:pPr marL="280671" lvl="1" indent="-140336" algn="l" rtl="1">
              <a:lnSpc>
                <a:spcPts val="1820"/>
              </a:lnSpc>
              <a:buFont typeface="Arial"/>
              <a:buChar char="•"/>
            </a:pPr>
            <a:r>
              <a:rPr lang="ar" sz="1300">
                <a:solidFill>
                  <a:srgbClr val="000000"/>
                </a:solidFill>
                <a:latin typeface="Ubuntu"/>
                <a:ea typeface="Ubuntu"/>
                <a:cs typeface="Ubuntu"/>
                <a:sym typeface="Ubuntu"/>
                <a:rtl val="1"/>
              </a:rPr>
              <a:t>بيانات DQ</a:t>
            </a:r>
          </a:p>
          <a:p>
            <a:pPr marL="280671" lvl="1" indent="-140336" algn="l" rtl="1">
              <a:lnSpc>
                <a:spcPts val="1820"/>
              </a:lnSpc>
              <a:spcBef>
                <a:spcPct val="0"/>
              </a:spcBef>
              <a:buFont typeface="Arial"/>
              <a:buChar char="•"/>
            </a:pPr>
            <a:r>
              <a:rPr lang="ar" sz="1300">
                <a:solidFill>
                  <a:srgbClr val="000000"/>
                </a:solidFill>
                <a:latin typeface="Ubuntu"/>
                <a:ea typeface="Ubuntu"/>
                <a:cs typeface="Ubuntu"/>
                <a:sym typeface="Ubuntu"/>
                <a:rtl val="1"/>
              </a:rPr>
              <a:t>فيديوهات التدريب</a:t>
            </a:r>
          </a:p>
        </p:txBody>
      </p:sp>
      <p:sp>
        <p:nvSpPr>
          <p:cNvPr id="5" name="TextBox 5"/>
          <p:cNvSpPr txBox="true"/>
          <p:nvPr/>
        </p:nvSpPr>
        <p:spPr>
          <a:xfrm rot="0">
            <a:off x="1598800" y="6237301"/>
            <a:ext cx="4802000" cy="307644"/>
          </a:xfrm>
          <a:prstGeom prst="rect">
            <a:avLst/>
          </a:prstGeom>
        </p:spPr>
        <p:txBody>
          <a:bodyPr lIns="0" tIns="0" rIns="0" bIns="0" rtlCol="false" anchor="t">
            <a:spAutoFit/>
          </a:bodyPr>
          <a:lstStyle/>
          <a:p>
            <a:pPr algn="l" rtl="1">
              <a:lnSpc>
                <a:spcPts val="2468"/>
              </a:lnSpc>
            </a:pPr>
            <a:r>
              <a:rPr lang="ar" sz="1763" b="true">
                <a:solidFill>
                  <a:srgbClr val="00BF63"/>
                </a:solidFill>
                <a:latin typeface="Ubuntu Bold"/>
                <a:ea typeface="Ubuntu Bold"/>
                <a:cs typeface="Ubuntu Bold"/>
                <a:sym typeface="Ubuntu Bold"/>
                <a:rtl val="1"/>
              </a:rPr>
              <a:t>اجعل كل سباق ذا قيمة على موقع إلكتروني</a:t>
            </a:r>
          </a:p>
        </p:txBody>
      </p:sp>
      <p:grpSp>
        <p:nvGrpSpPr>
          <p:cNvPr id="6" name="Group 6"/>
          <p:cNvGrpSpPr/>
          <p:nvPr/>
        </p:nvGrpSpPr>
        <p:grpSpPr>
          <a:xfrm rot="0">
            <a:off x="5181325" y="0"/>
            <a:ext cx="733778" cy="627342"/>
            <a:chOff x="0" y="0"/>
            <a:chExt cx="978371" cy="836456"/>
          </a:xfrm>
        </p:grpSpPr>
        <p:sp>
          <p:nvSpPr>
            <p:cNvPr id="7" name="Freeform 7"/>
            <p:cNvSpPr/>
            <p:nvPr/>
          </p:nvSpPr>
          <p:spPr>
            <a:xfrm rot="0" flipH="false" flipV="false">
              <a:off x="125942" y="0"/>
              <a:ext cx="698019" cy="698019"/>
            </a:xfrm>
            <a:custGeom>
              <a:avLst/>
              <a:gdLst/>
              <a:ahLst/>
              <a:cxnLst/>
              <a:rect l="l" t="t" r="r" b="b"/>
              <a:pathLst>
                <a:path w="698019" h="698019">
                  <a:moveTo>
                    <a:pt x="0" y="0"/>
                  </a:moveTo>
                  <a:lnTo>
                    <a:pt x="698019" y="0"/>
                  </a:lnTo>
                  <a:lnTo>
                    <a:pt x="698019" y="698019"/>
                  </a:lnTo>
                  <a:lnTo>
                    <a:pt x="0" y="698019"/>
                  </a:lnTo>
                  <a:lnTo>
                    <a:pt x="0" y="0"/>
                  </a:lnTo>
                  <a:close/>
                </a:path>
              </a:pathLst>
            </a:custGeom>
            <a:blipFill>
              <a:blip r:embed="rId2"/>
              <a:stretch>
                <a:fillRect l="0" t="0" r="0" b="0"/>
              </a:stretch>
            </a:blipFill>
          </p:spPr>
        </p:sp>
        <p:sp>
          <p:nvSpPr>
            <p:cNvPr id="8" name="Freeform 8"/>
            <p:cNvSpPr/>
            <p:nvPr/>
          </p:nvSpPr>
          <p:spPr>
            <a:xfrm rot="0" flipH="false" flipV="false">
              <a:off x="0" y="449999"/>
              <a:ext cx="978371" cy="386456"/>
            </a:xfrm>
            <a:custGeom>
              <a:avLst/>
              <a:gdLst/>
              <a:ahLst/>
              <a:cxnLst/>
              <a:rect l="l" t="t" r="r" b="b"/>
              <a:pathLst>
                <a:path w="978371" h="386456">
                  <a:moveTo>
                    <a:pt x="0" y="0"/>
                  </a:moveTo>
                  <a:lnTo>
                    <a:pt x="978371" y="0"/>
                  </a:lnTo>
                  <a:lnTo>
                    <a:pt x="978371" y="386457"/>
                  </a:lnTo>
                  <a:lnTo>
                    <a:pt x="0" y="386457"/>
                  </a:lnTo>
                  <a:lnTo>
                    <a:pt x="0" y="0"/>
                  </a:lnTo>
                  <a:close/>
                </a:path>
              </a:pathLst>
            </a:custGeom>
            <a:blipFill>
              <a:blip r:embed="rId3"/>
              <a:stretch>
                <a:fillRect l="0" t="0" r="0" b="0"/>
              </a:stretch>
            </a:blipFill>
          </p:spPr>
        </p:sp>
      </p:grpSp>
      <p:sp>
        <p:nvSpPr>
          <p:cNvPr id="9" name="Freeform 9"/>
          <p:cNvSpPr/>
          <p:nvPr/>
        </p:nvSpPr>
        <p:spPr>
          <a:xfrm rot="0" flipH="false" flipV="false">
            <a:off x="2689273" y="2432993"/>
            <a:ext cx="2481105" cy="3586414"/>
          </a:xfrm>
          <a:custGeom>
            <a:avLst/>
            <a:gdLst/>
            <a:ahLst/>
            <a:cxnLst/>
            <a:rect l="l" t="t" r="r" b="b"/>
            <a:pathLst>
              <a:path w="2481105" h="3586414">
                <a:moveTo>
                  <a:pt x="0" y="0"/>
                </a:moveTo>
                <a:lnTo>
                  <a:pt x="2481105" y="0"/>
                </a:lnTo>
                <a:lnTo>
                  <a:pt x="2481105" y="3586414"/>
                </a:lnTo>
                <a:lnTo>
                  <a:pt x="0" y="3586414"/>
                </a:lnTo>
                <a:lnTo>
                  <a:pt x="0" y="0"/>
                </a:lnTo>
                <a:close/>
              </a:path>
            </a:pathLst>
          </a:custGeom>
          <a:blipFill>
            <a:blip r:embed="rId4"/>
            <a:stretch>
              <a:fillRect l="0" t="0" r="-1184" b="0"/>
            </a:stretch>
          </a:blipFill>
        </p:spPr>
      </p:sp>
      <p:sp>
        <p:nvSpPr>
          <p:cNvPr id="10" name="Freeform 10" descr="صورة رمز QR"/>
          <p:cNvSpPr/>
          <p:nvPr/>
        </p:nvSpPr>
        <p:spPr>
          <a:xfrm rot="0" flipH="false" flipV="false">
            <a:off x="5170378" y="944033"/>
            <a:ext cx="663859" cy="663859"/>
          </a:xfrm>
          <a:custGeom>
            <a:avLst/>
            <a:gdLst/>
            <a:ahLst/>
            <a:cxnLst/>
            <a:rect l="l" t="t" r="r" b="b"/>
            <a:pathLst>
              <a:path w="663859" h="663859">
                <a:moveTo>
                  <a:pt x="0" y="0"/>
                </a:moveTo>
                <a:lnTo>
                  <a:pt x="663859" y="0"/>
                </a:lnTo>
                <a:lnTo>
                  <a:pt x="663859" y="663860"/>
                </a:lnTo>
                <a:lnTo>
                  <a:pt x="0" y="663860"/>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id="11" name="TextBox 11"/>
          <p:cNvSpPr txBox="true"/>
          <p:nvPr/>
        </p:nvSpPr>
        <p:spPr>
          <a:xfrm rot="0">
            <a:off x="1794557" y="1269565"/>
            <a:ext cx="4617190" cy="919629"/>
          </a:xfrm>
          <a:prstGeom prst="rect">
            <a:avLst/>
          </a:prstGeom>
        </p:spPr>
        <p:txBody>
          <a:bodyPr lIns="0" tIns="0" rIns="0" bIns="0" rtlCol="false" anchor="t">
            <a:spAutoFit/>
          </a:bodyPr>
          <a:lstStyle/>
          <a:p>
            <a:pPr marL="280671" lvl="1" indent="-140336" algn="l" rtl="1">
              <a:lnSpc>
                <a:spcPts val="1820"/>
              </a:lnSpc>
              <a:buFont typeface="Arial"/>
              <a:buChar char="•"/>
            </a:pPr>
            <a:r>
              <a:rPr lang="ar" sz="1300">
                <a:solidFill>
                  <a:srgbClr val="000000"/>
                </a:solidFill>
                <a:latin typeface="Ubuntu"/>
                <a:ea typeface="Ubuntu"/>
                <a:cs typeface="Ubuntu"/>
                <a:sym typeface="Ubuntu"/>
                <a:rtl val="1"/>
              </a:rPr>
              <a:t>تطورات أكثر تحديدا في التدريبات</a:t>
            </a:r>
          </a:p>
          <a:p>
            <a:pPr marL="280671" lvl="1" indent="-140336" algn="l" rtl="1">
              <a:lnSpc>
                <a:spcPts val="1820"/>
              </a:lnSpc>
              <a:buFont typeface="Arial"/>
              <a:buChar char="•"/>
            </a:pPr>
            <a:r>
              <a:rPr lang="ar" sz="1300">
                <a:solidFill>
                  <a:srgbClr val="000000"/>
                </a:solidFill>
                <a:latin typeface="Ubuntu"/>
                <a:ea typeface="Ubuntu"/>
                <a:cs typeface="Ubuntu"/>
                <a:sym typeface="Ubuntu"/>
                <a:rtl val="1"/>
              </a:rPr>
              <a:t>أعمال أكثر تفصيلا على الضربات</a:t>
            </a:r>
          </a:p>
          <a:p>
            <a:pPr marL="280671" lvl="1" indent="-140336" algn="l" rtl="1">
              <a:lnSpc>
                <a:spcPts val="1820"/>
              </a:lnSpc>
              <a:spcBef>
                <a:spcPct val="0"/>
              </a:spcBef>
              <a:buFont typeface="Arial"/>
              <a:buChar char="•"/>
            </a:pPr>
            <a:r>
              <a:rPr lang="ar" sz="1300">
                <a:solidFill>
                  <a:srgbClr val="000000"/>
                </a:solidFill>
                <a:latin typeface="Ubuntu"/>
                <a:ea typeface="Ubuntu"/>
                <a:cs typeface="Ubuntu"/>
                <a:sym typeface="Ubuntu"/>
                <a:rtl val="1"/>
              </a:rPr>
              <a:t>معلومات إضافية عن تدريب الألعاب الأولمبية الخاصة</a:t>
            </a:r>
          </a:p>
        </p:txBody>
      </p:sp>
      <p:sp>
        <p:nvSpPr>
          <p:cNvPr id="12" name="TextBox 12"/>
          <p:cNvSpPr txBox="true"/>
          <p:nvPr/>
        </p:nvSpPr>
        <p:spPr>
          <a:xfrm rot="0">
            <a:off x="1587853" y="915458"/>
            <a:ext cx="4802000" cy="333679"/>
          </a:xfrm>
          <a:prstGeom prst="rect">
            <a:avLst/>
          </a:prstGeom>
        </p:spPr>
        <p:txBody>
          <a:bodyPr lIns="0" tIns="0" rIns="0" bIns="0" rtlCol="false" anchor="t">
            <a:spAutoFit/>
          </a:bodyPr>
          <a:lstStyle/>
          <a:p>
            <a:pPr algn="l" rtl="1">
              <a:lnSpc>
                <a:spcPts val="2608"/>
              </a:lnSpc>
            </a:pPr>
            <a:r>
              <a:rPr lang="ar" sz="1863" b="true">
                <a:solidFill>
                  <a:srgbClr val="00BF63"/>
                </a:solidFill>
                <a:latin typeface="Ubuntu Bold"/>
                <a:ea typeface="Ubuntu Bold"/>
                <a:cs typeface="Ubuntu Bold"/>
                <a:sym typeface="Ubuntu Bold"/>
                <a:rtl val="1"/>
              </a:rPr>
              <a:t>دليل تدريب السباحة</a:t>
            </a:r>
          </a:p>
        </p:txBody>
      </p:sp>
      <p:pic>
        <p:nvPicPr>
          <p:cNvPr id="13" name="Picture 13"/>
          <p:cNvPicPr>
            <a:picLocks noChangeAspect="true"/>
          </p:cNvPicPr>
          <p:nvPr/>
        </p:nvPicPr>
        <p:blipFill>
          <a:blip r:embed="rId7"/>
          <a:stretch>
            <a:fillRect/>
          </a:stretch>
        </p:blipFill>
        <p:spPr>
          <a:xfrm rot="0">
            <a:off x="5453116" y="6351416"/>
            <a:ext cx="762242" cy="762242"/>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F643D04-13DB-4A19-87EC-74A46FEEB263}"/>
</file>

<file path=customXml/itemProps2.xml><?xml version="1.0" encoding="utf-8"?>
<ds:datastoreItem xmlns:ds="http://schemas.openxmlformats.org/officeDocument/2006/customXml" ds:itemID="{A7600E43-5657-48D6-9D4D-8009C2D8B0BC}"/>
</file>

<file path=customXml/itemProps3.xml><?xml version="1.0" encoding="utf-8"?>
<ds:datastoreItem xmlns:ds="http://schemas.openxmlformats.org/officeDocument/2006/customXml" ds:itemID="{98DEB6D7-0F6C-40D1-8C7B-D85E46441FF2}"/>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oreProperties xmlns:dc="http://purl.org/dc/elements/1.1/" xmlns:dcterms="http://purl.org/dc/terms/" xmlns:xsi="http://www.w3.org/2001/XMLSchema-instance" xmlns="http://schemas.openxmlformats.org/package/2006/metadata/core-properties">
  <dc:title>مرتزق - لمسة بيدين</dc:title>
  <revision>1</revision>
  <dcterms:created xsi:type="dcterms:W3CDTF">2006-08-16T00:00:00.0000000Z</dcterms:created>
  <dcterms:modified xsi:type="dcterms:W3CDTF">2011-08-01T06:04:30.0000000Z</dcterms:modified>
  <dc:identifier>DAHFFQNplyw</dc:identifier>
</coreProperties>
</file>