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7772400" cy="7772400"/>
  <p:notesSz cx="6858000" cy="9144000"/>
  <p:embeddedFontLst>
    <p:embeddedFont>
      <p:font typeface="Ubuntu" panose="020B0504030602030204" pitchFamily="34" charset="0"/>
      <p:regular r:id="rId9"/>
      <p:bold r:id="rId10"/>
      <p:italic r:id="rId11"/>
      <p:boldItalic r:id="rId12"/>
    </p:embeddedFont>
    <p:embeddedFont>
      <p:font typeface="Ubuntu Bold" panose="020B0804030602030204" pitchFamily="3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rtl="1"/>
            <a:r>
              <a:rPr lang="ar">
                <a:rtl/>
              </a:rPr>
              <a:t>انقر لتحرير أسلوب عنوان الماستر</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1"/>
            <a:r>
              <a:rPr lang="ar">
                <a:rtl/>
              </a:rPr>
              <a:t>انقر لتحرير أسلوب الترجمة الرئيسية</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idx="1"/>
          </p:nvPr>
        </p:nvSpPr>
        <p:spPr/>
        <p:txBody>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1"/>
            <a:r>
              <a:rPr lang="ar">
                <a:rtl/>
              </a:rPr>
              <a:t>انقر لتحرير أنماط نصوص Master</a:t>
            </a:r>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7" name="Date Placeholder 6"/>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8" name="Footer Placeholder 7"/>
          <p:cNvSpPr>
            <a:spLocks noGrp="1"/>
          </p:cNvSpPr>
          <p:nvPr>
            <p:ph type="ftr" sz="quarter" idx="11"/>
          </p:nvPr>
        </p:nvSpPr>
        <p:spPr/>
        <p:txBody>
          <a:bodyPr/>
          <a:lstStyle/>
          <a:p>
            <a:pPr rtl="1"/>
            <a:endParaRPr lang="en-US"/>
          </a:p>
        </p:txBody>
      </p:sp>
      <p:sp>
        <p:nvSpPr>
          <p:cNvPr id="9" name="Slide Number Placeholder 8"/>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Date Placeholder 2"/>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4" name="Footer Placeholder 3"/>
          <p:cNvSpPr>
            <a:spLocks noGrp="1"/>
          </p:cNvSpPr>
          <p:nvPr>
            <p:ph type="ftr" sz="quarter" idx="11"/>
          </p:nvPr>
        </p:nvSpPr>
        <p:spPr/>
        <p:txBody>
          <a:bodyPr/>
          <a:lstStyle/>
          <a:p>
            <a:pPr rtl="1"/>
            <a:endParaRPr lang="en-US"/>
          </a:p>
        </p:txBody>
      </p:sp>
      <p:sp>
        <p:nvSpPr>
          <p:cNvPr id="5" name="Slide Number Placeholder 4"/>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3" name="Footer Placeholder 2"/>
          <p:cNvSpPr>
            <a:spLocks noGrp="1"/>
          </p:cNvSpPr>
          <p:nvPr>
            <p:ph type="ftr" sz="quarter" idx="11"/>
          </p:nvPr>
        </p:nvSpPr>
        <p:spPr/>
        <p:txBody>
          <a:bodyPr/>
          <a:lstStyle/>
          <a:p>
            <a:pPr rtl="1"/>
            <a:endParaRPr lang="en-US"/>
          </a:p>
        </p:txBody>
      </p:sp>
      <p:sp>
        <p:nvSpPr>
          <p:cNvPr id="4" name="Slide Number Placeholder 3"/>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rtl="1"/>
            <a:r>
              <a:rPr lang="ar">
                <a:rtl/>
              </a:rPr>
              <a:t>انقر لتحرير أسلوب عنوان الماستر</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rtl="1"/>
            <a:r>
              <a:rPr lang="ar">
                <a:rtl/>
              </a:rPr>
              <a:t>انقر لتحرير أسلوب عنوان الماستر</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1"/>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7826" y="7019371"/>
            <a:ext cx="3427297" cy="574196"/>
            <a:chOff x="0" y="0"/>
            <a:chExt cx="4569729" cy="765594"/>
          </a:xfrm>
        </p:grpSpPr>
        <p:sp>
          <p:nvSpPr>
            <p:cNvPr id="3" name="Freeform 3"/>
            <p:cNvSpPr/>
            <p:nvPr/>
          </p:nvSpPr>
          <p:spPr>
            <a:xfrm>
              <a:off x="2823415" y="0"/>
              <a:ext cx="1746314" cy="765594"/>
            </a:xfrm>
            <a:custGeom>
              <a:avLst/>
              <a:gdLst/>
              <a:ahLst/>
              <a:cxnLst/>
              <a:rect l="l" t="t" r="r" b="b"/>
              <a:pathLst>
                <a:path w="1746314" h="765594">
                  <a:moveTo>
                    <a:pt x="0" y="0"/>
                  </a:moveTo>
                  <a:lnTo>
                    <a:pt x="1746314" y="0"/>
                  </a:lnTo>
                  <a:lnTo>
                    <a:pt x="1746314" y="765594"/>
                  </a:lnTo>
                  <a:lnTo>
                    <a:pt x="0" y="765594"/>
                  </a:lnTo>
                  <a:lnTo>
                    <a:pt x="0" y="0"/>
                  </a:lnTo>
                  <a:close/>
                </a:path>
              </a:pathLst>
            </a:custGeom>
            <a:blipFill>
              <a:blip r:embed="rId2"/>
              <a:stretch>
                <a:fillRect/>
              </a:stretch>
            </a:blipFill>
          </p:spPr>
        </p:sp>
        <p:sp>
          <p:nvSpPr>
            <p:cNvPr id="4" name="Freeform 4"/>
            <p:cNvSpPr/>
            <p:nvPr/>
          </p:nvSpPr>
          <p:spPr>
            <a:xfrm>
              <a:off x="0" y="118313"/>
              <a:ext cx="2108854" cy="528969"/>
            </a:xfrm>
            <a:custGeom>
              <a:avLst/>
              <a:gdLst/>
              <a:ahLst/>
              <a:cxnLst/>
              <a:rect l="l" t="t" r="r" b="b"/>
              <a:pathLst>
                <a:path w="2108854" h="528969">
                  <a:moveTo>
                    <a:pt x="0" y="0"/>
                  </a:moveTo>
                  <a:lnTo>
                    <a:pt x="2108854" y="0"/>
                  </a:lnTo>
                  <a:lnTo>
                    <a:pt x="2108854" y="528969"/>
                  </a:lnTo>
                  <a:lnTo>
                    <a:pt x="0" y="528969"/>
                  </a:lnTo>
                  <a:lnTo>
                    <a:pt x="0" y="0"/>
                  </a:lnTo>
                  <a:close/>
                </a:path>
              </a:pathLst>
            </a:custGeom>
            <a:blipFill>
              <a:blip r:embed="rId3"/>
              <a:stretch>
                <a:fillRect/>
              </a:stretch>
            </a:blipFill>
          </p:spPr>
        </p:sp>
      </p:grpSp>
      <p:grpSp>
        <p:nvGrpSpPr>
          <p:cNvPr id="5" name="Group 5"/>
          <p:cNvGrpSpPr/>
          <p:nvPr/>
        </p:nvGrpSpPr>
        <p:grpSpPr>
          <a:xfrm>
            <a:off x="3003741" y="-251536"/>
            <a:ext cx="1764917" cy="1508911"/>
            <a:chOff x="0" y="0"/>
            <a:chExt cx="2353223" cy="2011882"/>
          </a:xfrm>
        </p:grpSpPr>
        <p:sp>
          <p:nvSpPr>
            <p:cNvPr id="6" name="Freeform 6"/>
            <p:cNvSpPr/>
            <p:nvPr/>
          </p:nvSpPr>
          <p:spPr>
            <a:xfrm>
              <a:off x="302920" y="0"/>
              <a:ext cx="1678909" cy="1678909"/>
            </a:xfrm>
            <a:custGeom>
              <a:avLst/>
              <a:gdLst/>
              <a:ahLst/>
              <a:cxnLst/>
              <a:rect l="l" t="t" r="r" b="b"/>
              <a:pathLst>
                <a:path w="1678909" h="1678909">
                  <a:moveTo>
                    <a:pt x="0" y="0"/>
                  </a:moveTo>
                  <a:lnTo>
                    <a:pt x="1678909" y="0"/>
                  </a:lnTo>
                  <a:lnTo>
                    <a:pt x="1678909" y="1678909"/>
                  </a:lnTo>
                  <a:lnTo>
                    <a:pt x="0" y="1678909"/>
                  </a:lnTo>
                  <a:lnTo>
                    <a:pt x="0" y="0"/>
                  </a:lnTo>
                  <a:close/>
                </a:path>
              </a:pathLst>
            </a:custGeom>
            <a:blipFill>
              <a:blip r:embed="rId4"/>
              <a:stretch>
                <a:fillRect/>
              </a:stretch>
            </a:blipFill>
          </p:spPr>
        </p:sp>
        <p:sp>
          <p:nvSpPr>
            <p:cNvPr id="7" name="Freeform 7"/>
            <p:cNvSpPr/>
            <p:nvPr/>
          </p:nvSpPr>
          <p:spPr>
            <a:xfrm>
              <a:off x="0" y="1082359"/>
              <a:ext cx="2353223" cy="929523"/>
            </a:xfrm>
            <a:custGeom>
              <a:avLst/>
              <a:gdLst/>
              <a:ahLst/>
              <a:cxnLst/>
              <a:rect l="l" t="t" r="r" b="b"/>
              <a:pathLst>
                <a:path w="2353223" h="929523">
                  <a:moveTo>
                    <a:pt x="0" y="0"/>
                  </a:moveTo>
                  <a:lnTo>
                    <a:pt x="2353223" y="0"/>
                  </a:lnTo>
                  <a:lnTo>
                    <a:pt x="2353223" y="929523"/>
                  </a:lnTo>
                  <a:lnTo>
                    <a:pt x="0" y="929523"/>
                  </a:lnTo>
                  <a:lnTo>
                    <a:pt x="0" y="0"/>
                  </a:lnTo>
                  <a:close/>
                </a:path>
              </a:pathLst>
            </a:custGeom>
            <a:blipFill>
              <a:blip r:embed="rId5"/>
              <a:stretch>
                <a:fillRect/>
              </a:stretch>
            </a:blipFill>
          </p:spPr>
        </p:sp>
      </p:grpSp>
      <p:grpSp>
        <p:nvGrpSpPr>
          <p:cNvPr id="8" name="Group 8"/>
          <p:cNvGrpSpPr/>
          <p:nvPr/>
        </p:nvGrpSpPr>
        <p:grpSpPr>
          <a:xfrm>
            <a:off x="1591416" y="1328917"/>
            <a:ext cx="4694741" cy="1190807"/>
            <a:chOff x="0" y="0"/>
            <a:chExt cx="3785249" cy="960118"/>
          </a:xfrm>
        </p:grpSpPr>
        <p:sp>
          <p:nvSpPr>
            <p:cNvPr id="9" name="Freeform 9"/>
            <p:cNvSpPr/>
            <p:nvPr/>
          </p:nvSpPr>
          <p:spPr>
            <a:xfrm>
              <a:off x="0" y="0"/>
              <a:ext cx="3785249" cy="960118"/>
            </a:xfrm>
            <a:custGeom>
              <a:avLst/>
              <a:gdLst/>
              <a:ahLst/>
              <a:cxnLst/>
              <a:rect l="l" t="t" r="r" b="b"/>
              <a:pathLst>
                <a:path w="3785249" h="960118">
                  <a:moveTo>
                    <a:pt x="21990" y="0"/>
                  </a:moveTo>
                  <a:lnTo>
                    <a:pt x="3763260" y="0"/>
                  </a:lnTo>
                  <a:cubicBezTo>
                    <a:pt x="3775404" y="0"/>
                    <a:pt x="3785249" y="9845"/>
                    <a:pt x="3785249" y="21990"/>
                  </a:cubicBezTo>
                  <a:lnTo>
                    <a:pt x="3785249" y="938128"/>
                  </a:lnTo>
                  <a:cubicBezTo>
                    <a:pt x="3785249" y="950273"/>
                    <a:pt x="3775404" y="960118"/>
                    <a:pt x="3763260" y="960118"/>
                  </a:cubicBezTo>
                  <a:lnTo>
                    <a:pt x="21990" y="960118"/>
                  </a:lnTo>
                  <a:cubicBezTo>
                    <a:pt x="9845" y="960118"/>
                    <a:pt x="0" y="950273"/>
                    <a:pt x="0" y="938128"/>
                  </a:cubicBezTo>
                  <a:lnTo>
                    <a:pt x="0" y="21990"/>
                  </a:lnTo>
                  <a:cubicBezTo>
                    <a:pt x="0" y="9845"/>
                    <a:pt x="9845" y="0"/>
                    <a:pt x="21990" y="0"/>
                  </a:cubicBezTo>
                  <a:close/>
                </a:path>
              </a:pathLst>
            </a:custGeom>
            <a:solidFill>
              <a:srgbClr val="F87407"/>
            </a:solidFill>
            <a:ln w="9525" cap="sq">
              <a:solidFill>
                <a:srgbClr val="6AD1E3"/>
              </a:solidFill>
              <a:prstDash val="solid"/>
              <a:miter/>
            </a:ln>
          </p:spPr>
        </p:sp>
        <p:sp>
          <p:nvSpPr>
            <p:cNvPr id="10" name="TextBox 10"/>
            <p:cNvSpPr txBox="1"/>
            <p:nvPr/>
          </p:nvSpPr>
          <p:spPr>
            <a:xfrm>
              <a:off x="0" y="-19050"/>
              <a:ext cx="3785249" cy="979168"/>
            </a:xfrm>
            <a:prstGeom prst="rect">
              <a:avLst/>
            </a:prstGeom>
          </p:spPr>
          <p:txBody>
            <a:bodyPr lIns="22580" tIns="22580" rIns="22580" bIns="22580" rtlCol="0" anchor="ctr"/>
            <a:lstStyle/>
            <a:p>
              <a:pPr algn="ctr" rtl="1">
                <a:lnSpc>
                  <a:spcPts val="871"/>
                </a:lnSpc>
              </a:pPr>
              <a:endParaRPr/>
            </a:p>
          </p:txBody>
        </p:sp>
      </p:grpSp>
      <p:sp>
        <p:nvSpPr>
          <p:cNvPr id="11" name="AutoShape 11"/>
          <p:cNvSpPr/>
          <p:nvPr/>
        </p:nvSpPr>
        <p:spPr>
          <a:xfrm>
            <a:off x="1644002" y="1717660"/>
            <a:ext cx="4533335" cy="0"/>
          </a:xfrm>
          <a:prstGeom prst="line">
            <a:avLst/>
          </a:prstGeom>
          <a:ln w="9525" cap="flat">
            <a:solidFill>
              <a:srgbClr val="6AD1E3"/>
            </a:solidFill>
            <a:prstDash val="solid"/>
            <a:headEnd type="none" w="sm" len="sm"/>
            <a:tailEnd type="none" w="sm" len="sm"/>
          </a:ln>
        </p:spPr>
      </p:sp>
      <p:sp>
        <p:nvSpPr>
          <p:cNvPr id="12" name="TextBox 12"/>
          <p:cNvSpPr txBox="1"/>
          <p:nvPr/>
        </p:nvSpPr>
        <p:spPr>
          <a:xfrm>
            <a:off x="1708819" y="1330478"/>
            <a:ext cx="3038512" cy="375285"/>
          </a:xfrm>
          <a:prstGeom prst="rect">
            <a:avLst/>
          </a:prstGeom>
        </p:spPr>
        <p:txBody>
          <a:bodyPr lIns="0" tIns="0" rIns="0" bIns="0" rtlCol="0" anchor="t">
            <a:spAutoFit/>
          </a:bodyPr>
          <a:lstStyle/>
          <a:p>
            <a:pPr algn="l" rtl="1">
              <a:lnSpc>
                <a:spcPts val="2940"/>
              </a:lnSpc>
            </a:pPr>
            <a:r>
              <a:rPr lang="ar" sz="2100" b="1">
                <a:solidFill>
                  <a:srgbClr val="FFFFFF"/>
                </a:solidFill>
                <a:latin typeface="Ubuntu Bold"/>
                <a:ea typeface="Ubuntu Bold"/>
                <a:cs typeface="Ubuntu Bold"/>
                <a:sym typeface="Ubuntu Bold"/>
                <a:rtl/>
              </a:rPr>
              <a:t>لمسة اليدين</a:t>
            </a:r>
          </a:p>
        </p:txBody>
      </p:sp>
      <p:sp>
        <p:nvSpPr>
          <p:cNvPr id="13" name="TextBox 13"/>
          <p:cNvSpPr txBox="1"/>
          <p:nvPr/>
        </p:nvSpPr>
        <p:spPr>
          <a:xfrm>
            <a:off x="1714704" y="1760522"/>
            <a:ext cx="4448164" cy="836295"/>
          </a:xfrm>
          <a:prstGeom prst="rect">
            <a:avLst/>
          </a:prstGeom>
        </p:spPr>
        <p:txBody>
          <a:bodyPr lIns="0" tIns="0" rIns="0" bIns="0" rtlCol="0" anchor="t">
            <a:spAutoFit/>
          </a:bodyPr>
          <a:lstStyle/>
          <a:p>
            <a:pPr algn="l" rtl="1">
              <a:lnSpc>
                <a:spcPts val="1679"/>
              </a:lnSpc>
            </a:pPr>
            <a:r>
              <a:rPr lang="ar" sz="1200">
                <a:solidFill>
                  <a:srgbClr val="FFFFFF"/>
                </a:solidFill>
                <a:latin typeface="Ubuntu"/>
                <a:ea typeface="Ubuntu"/>
                <a:cs typeface="Ubuntu"/>
                <a:sym typeface="Ubuntu"/>
                <a:rtl/>
              </a:rPr>
              <a:t>في كل منعطف وفي نهاية السباق، يجب أن يتم اللمس بكلتا اليدين منفصلتين وفي نفس الوقت، فوق أو فوق أو تحت سطح الماء. </a:t>
            </a:r>
          </a:p>
          <a:p>
            <a:pPr algn="l" rtl="1">
              <a:lnSpc>
                <a:spcPts val="1679"/>
              </a:lnSpc>
            </a:pPr>
            <a:endParaRPr lang="ar" sz="1200">
              <a:solidFill>
                <a:srgbClr val="FFFFFF"/>
              </a:solidFill>
              <a:latin typeface="Ubuntu"/>
              <a:ea typeface="Ubuntu"/>
              <a:cs typeface="Ubuntu"/>
              <a:sym typeface="Ubuntu"/>
              <a:rtl/>
            </a:endParaRPr>
          </a:p>
        </p:txBody>
      </p:sp>
      <p:grpSp>
        <p:nvGrpSpPr>
          <p:cNvPr id="14" name="Group 14"/>
          <p:cNvGrpSpPr/>
          <p:nvPr/>
        </p:nvGrpSpPr>
        <p:grpSpPr>
          <a:xfrm>
            <a:off x="1657826" y="2606342"/>
            <a:ext cx="4433598" cy="3006870"/>
            <a:chOff x="0" y="0"/>
            <a:chExt cx="5911464" cy="4009160"/>
          </a:xfrm>
        </p:grpSpPr>
        <p:sp>
          <p:nvSpPr>
            <p:cNvPr id="15" name="TextBox 15"/>
            <p:cNvSpPr txBox="1"/>
            <p:nvPr/>
          </p:nvSpPr>
          <p:spPr>
            <a:xfrm>
              <a:off x="0" y="-47625"/>
              <a:ext cx="5852666" cy="361739"/>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الاستبعادات الشائعة</a:t>
              </a:r>
            </a:p>
          </p:txBody>
        </p:sp>
        <p:sp>
          <p:nvSpPr>
            <p:cNvPr id="16" name="TextBox 16"/>
            <p:cNvSpPr txBox="1"/>
            <p:nvPr/>
          </p:nvSpPr>
          <p:spPr>
            <a:xfrm>
              <a:off x="58798" y="347327"/>
              <a:ext cx="5852666" cy="3661833"/>
            </a:xfrm>
            <a:prstGeom prst="rect">
              <a:avLst/>
            </a:prstGeom>
          </p:spPr>
          <p:txBody>
            <a:bodyPr lIns="0" tIns="0" rIns="0" bIns="0" rtlCol="0" anchor="t">
              <a:spAutoFit/>
            </a:bodyPr>
            <a:lstStyle/>
            <a:p>
              <a:pPr marL="215901" lvl="1" indent="-107951" algn="l" rtl="1">
                <a:lnSpc>
                  <a:spcPts val="1400"/>
                </a:lnSpc>
                <a:buFont typeface="Arial"/>
                <a:buChar char="•"/>
              </a:pPr>
              <a:r>
                <a:rPr lang="ar" sz="1000" b="1">
                  <a:solidFill>
                    <a:srgbClr val="000000"/>
                  </a:solidFill>
                  <a:latin typeface="Ubuntu Bold"/>
                  <a:ea typeface="Ubuntu Bold"/>
                  <a:cs typeface="Ubuntu Bold"/>
                  <a:sym typeface="Ubuntu Bold"/>
                  <a:rtl/>
                </a:rPr>
                <a:t>رمز الاستبعاد 7.7</a:t>
              </a:r>
              <a:r>
                <a:rPr lang="ar" sz="1000">
                  <a:solidFill>
                    <a:srgbClr val="000000"/>
                  </a:solidFill>
                  <a:latin typeface="Ubuntu"/>
                  <a:ea typeface="Ubuntu"/>
                  <a:cs typeface="Ubuntu"/>
                  <a:sym typeface="Ubuntu"/>
                  <a:rtl/>
                </a:rPr>
                <a:t> - في كل منعطف وفي نهاية السباق، يجب تنفيذ اللمسة بكلتا اليدين منفصلتين وفي نفس الوقت، فوق أو فوق أو تحت سطح الماء. في هذه المقالة، تعني كلمة "منفصلة" أن اليدين لا يمكن تكديسهما فوق بعضهما (ليس من الضروري رؤية المسافة بين اليدين، ويسمح بالتلامس العرضي عند الأصابع). في الضربة الأخيرة قبل كل منعطف وفي النهاية، يسمح بضربة الذراع التي لا تليها ركلة الساق. قد يغمر الرأس بعد آخر سحب للذراع قبل اللمس، بشرط أن ينكسر سطح الماء في نقطة ما خلال الدورة المكتملة أو غير المكتملة التي تسبق اللمس. </a:t>
              </a:r>
            </a:p>
            <a:p>
              <a:pPr marL="215901" lvl="1" indent="-107951" algn="l" rtl="1">
                <a:lnSpc>
                  <a:spcPts val="1400"/>
                </a:lnSpc>
                <a:buFont typeface="Arial"/>
                <a:buChar char="•"/>
              </a:pPr>
              <a:r>
                <a:rPr lang="ar" sz="1000" b="1">
                  <a:solidFill>
                    <a:srgbClr val="000000"/>
                  </a:solidFill>
                  <a:latin typeface="Ubuntu Bold"/>
                  <a:ea typeface="Ubuntu Bold"/>
                  <a:cs typeface="Ubuntu Bold"/>
                  <a:sym typeface="Ubuntu Bold"/>
                  <a:rtl/>
                </a:rPr>
                <a:t>رمز الخروج 8.5</a:t>
              </a:r>
              <a:r>
                <a:rPr lang="ar" sz="1000">
                  <a:solidFill>
                    <a:srgbClr val="000000"/>
                  </a:solidFill>
                  <a:latin typeface="Ubuntu"/>
                  <a:ea typeface="Ubuntu"/>
                  <a:cs typeface="Ubuntu"/>
                  <a:sym typeface="Ubuntu"/>
                  <a:rtl/>
                </a:rPr>
                <a:t> - في كل منعطف وفي نهاية السباق، يجب أن يتم اللمس بكلتا اليدين منفصلتين وفي نفس الوقت، عند، فوق، أو تحت سطح الماء. في هذه المقالة، تعني كلمة "منفصلة" أن اليدين لا يمكن تكديسهما فوق بعضهما (ليس من الضروري رؤية المسافة بين اليدين، ويسمح بالتلامس العرضي عند الأصابع). </a:t>
              </a:r>
            </a:p>
          </p:txBody>
        </p:sp>
      </p:grpSp>
      <p:sp>
        <p:nvSpPr>
          <p:cNvPr id="17" name="Freeform 17"/>
          <p:cNvSpPr/>
          <p:nvPr/>
        </p:nvSpPr>
        <p:spPr>
          <a:xfrm>
            <a:off x="2842324" y="5679887"/>
            <a:ext cx="2087753" cy="798565"/>
          </a:xfrm>
          <a:custGeom>
            <a:avLst/>
            <a:gdLst/>
            <a:ahLst/>
            <a:cxnLst/>
            <a:rect l="l" t="t" r="r" b="b"/>
            <a:pathLst>
              <a:path w="2087753" h="798565">
                <a:moveTo>
                  <a:pt x="0" y="0"/>
                </a:moveTo>
                <a:lnTo>
                  <a:pt x="2087752" y="0"/>
                </a:lnTo>
                <a:lnTo>
                  <a:pt x="2087752" y="798566"/>
                </a:lnTo>
                <a:lnTo>
                  <a:pt x="0" y="798566"/>
                </a:lnTo>
                <a:lnTo>
                  <a:pt x="0" y="0"/>
                </a:lnTo>
                <a:close/>
              </a:path>
            </a:pathLst>
          </a:custGeom>
          <a:blipFill>
            <a:blip r:embed="rId6"/>
            <a:stretch>
              <a:fillRect/>
            </a:stretch>
          </a:blipFill>
          <a:ln w="38100" cap="sq">
            <a:solidFill>
              <a:srgbClr val="000000"/>
            </a:solidFill>
            <a:prstDash val="solid"/>
            <a:miter/>
          </a:ln>
        </p:spPr>
      </p:sp>
      <p:grpSp>
        <p:nvGrpSpPr>
          <p:cNvPr id="18" name="Group 18"/>
          <p:cNvGrpSpPr/>
          <p:nvPr/>
        </p:nvGrpSpPr>
        <p:grpSpPr>
          <a:xfrm>
            <a:off x="1538830" y="6520524"/>
            <a:ext cx="4694741" cy="285690"/>
            <a:chOff x="0" y="0"/>
            <a:chExt cx="3785249" cy="230345"/>
          </a:xfrm>
        </p:grpSpPr>
        <p:sp>
          <p:nvSpPr>
            <p:cNvPr id="19" name="Freeform 19"/>
            <p:cNvSpPr/>
            <p:nvPr/>
          </p:nvSpPr>
          <p:spPr>
            <a:xfrm>
              <a:off x="0" y="0"/>
              <a:ext cx="3785249" cy="230345"/>
            </a:xfrm>
            <a:custGeom>
              <a:avLst/>
              <a:gdLst/>
              <a:ahLst/>
              <a:cxnLst/>
              <a:rect l="l" t="t" r="r" b="b"/>
              <a:pathLst>
                <a:path w="3785249" h="230345">
                  <a:moveTo>
                    <a:pt x="21990" y="0"/>
                  </a:moveTo>
                  <a:lnTo>
                    <a:pt x="3763260" y="0"/>
                  </a:lnTo>
                  <a:cubicBezTo>
                    <a:pt x="3775404" y="0"/>
                    <a:pt x="3785249" y="9845"/>
                    <a:pt x="3785249" y="21990"/>
                  </a:cubicBezTo>
                  <a:lnTo>
                    <a:pt x="3785249" y="208355"/>
                  </a:lnTo>
                  <a:cubicBezTo>
                    <a:pt x="3785249" y="220500"/>
                    <a:pt x="3775404" y="230345"/>
                    <a:pt x="3763260" y="230345"/>
                  </a:cubicBezTo>
                  <a:lnTo>
                    <a:pt x="21990" y="230345"/>
                  </a:lnTo>
                  <a:cubicBezTo>
                    <a:pt x="9845" y="230345"/>
                    <a:pt x="0" y="220500"/>
                    <a:pt x="0" y="208355"/>
                  </a:cubicBezTo>
                  <a:lnTo>
                    <a:pt x="0" y="21990"/>
                  </a:lnTo>
                  <a:cubicBezTo>
                    <a:pt x="0" y="9845"/>
                    <a:pt x="9845" y="0"/>
                    <a:pt x="21990" y="0"/>
                  </a:cubicBezTo>
                  <a:close/>
                </a:path>
              </a:pathLst>
            </a:custGeom>
            <a:solidFill>
              <a:srgbClr val="F87407"/>
            </a:solidFill>
            <a:ln w="9525" cap="sq">
              <a:solidFill>
                <a:srgbClr val="6AD1E3"/>
              </a:solidFill>
              <a:prstDash val="solid"/>
              <a:miter/>
            </a:ln>
          </p:spPr>
        </p:sp>
        <p:sp>
          <p:nvSpPr>
            <p:cNvPr id="20" name="TextBox 20"/>
            <p:cNvSpPr txBox="1"/>
            <p:nvPr/>
          </p:nvSpPr>
          <p:spPr>
            <a:xfrm>
              <a:off x="0" y="-19050"/>
              <a:ext cx="3785249" cy="249395"/>
            </a:xfrm>
            <a:prstGeom prst="rect">
              <a:avLst/>
            </a:prstGeom>
          </p:spPr>
          <p:txBody>
            <a:bodyPr lIns="22580" tIns="22580" rIns="22580" bIns="22580" rtlCol="0" anchor="ctr"/>
            <a:lstStyle/>
            <a:p>
              <a:pPr algn="ctr" rtl="1">
                <a:lnSpc>
                  <a:spcPts val="871"/>
                </a:lnSpc>
              </a:pPr>
              <a:endParaRPr/>
            </a:p>
          </p:txBody>
        </p:sp>
      </p:grpSp>
      <p:sp>
        <p:nvSpPr>
          <p:cNvPr id="21" name="TextBox 21"/>
          <p:cNvSpPr txBox="1"/>
          <p:nvPr/>
        </p:nvSpPr>
        <p:spPr>
          <a:xfrm>
            <a:off x="1740480" y="6583228"/>
            <a:ext cx="4268291" cy="158104"/>
          </a:xfrm>
          <a:prstGeom prst="rect">
            <a:avLst/>
          </a:prstGeom>
        </p:spPr>
        <p:txBody>
          <a:bodyPr lIns="0" tIns="0" rIns="0" bIns="0" rtlCol="0" anchor="t">
            <a:spAutoFit/>
          </a:bodyPr>
          <a:lstStyle/>
          <a:p>
            <a:pPr algn="ctr" rtl="1">
              <a:lnSpc>
                <a:spcPts val="1260"/>
              </a:lnSpc>
            </a:pPr>
            <a:r>
              <a:rPr lang="ar" sz="900" b="1">
                <a:solidFill>
                  <a:srgbClr val="FFFFFF"/>
                </a:solidFill>
                <a:latin typeface="Ubuntu Bold"/>
                <a:ea typeface="Ubuntu Bold"/>
                <a:cs typeface="Ubuntu Bold"/>
                <a:sym typeface="Ubuntu Bold"/>
                <a:rtl/>
              </a:rPr>
              <a:t>عدد حالات الاستبعاد في ألعاب العالم 2023 - 25 حالة من اللمسات الثنائية المفقودة</a:t>
            </a:r>
          </a:p>
        </p:txBody>
      </p:sp>
      <p:pic>
        <p:nvPicPr>
          <p:cNvPr id="22" name="Picture 22"/>
          <p:cNvPicPr>
            <a:picLocks noChangeAspect="1"/>
          </p:cNvPicPr>
          <p:nvPr/>
        </p:nvPicPr>
        <p:blipFill>
          <a:blip r:embed="rId7"/>
          <a:stretch>
            <a:fillRect/>
          </a:stretch>
        </p:blipFill>
        <p:spPr>
          <a:xfrm>
            <a:off x="5482408" y="6911310"/>
            <a:ext cx="762242" cy="76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FAB009"/>
            </a:solidFill>
            <a:prstDash val="solid"/>
            <a:headEnd type="none" w="sm" len="sm"/>
            <a:tailEnd type="none" w="sm" len="sm"/>
          </a:ln>
        </p:spPr>
      </p:sp>
      <p:sp>
        <p:nvSpPr>
          <p:cNvPr id="3" name="Freeform 3"/>
          <p:cNvSpPr/>
          <p:nvPr/>
        </p:nvSpPr>
        <p:spPr>
          <a:xfrm>
            <a:off x="3013542" y="3132500"/>
            <a:ext cx="1880573" cy="1880573"/>
          </a:xfrm>
          <a:custGeom>
            <a:avLst/>
            <a:gdLst/>
            <a:ahLst/>
            <a:cxnLst/>
            <a:rect l="l" t="t" r="r" b="b"/>
            <a:pathLst>
              <a:path w="1880573" h="1880573">
                <a:moveTo>
                  <a:pt x="0" y="0"/>
                </a:moveTo>
                <a:lnTo>
                  <a:pt x="1880573" y="0"/>
                </a:lnTo>
                <a:lnTo>
                  <a:pt x="1880573" y="1880573"/>
                </a:lnTo>
                <a:lnTo>
                  <a:pt x="0" y="1880573"/>
                </a:lnTo>
                <a:lnTo>
                  <a:pt x="0" y="0"/>
                </a:lnTo>
                <a:close/>
              </a:path>
            </a:pathLst>
          </a:custGeom>
          <a:blipFill>
            <a:blip r:embed="rId2"/>
            <a:stretch>
              <a:fillRect/>
            </a:stretch>
          </a:blipFill>
        </p:spPr>
      </p:sp>
      <p:sp>
        <p:nvSpPr>
          <p:cNvPr id="4" name="TextBox 4"/>
          <p:cNvSpPr txBox="1"/>
          <p:nvPr/>
        </p:nvSpPr>
        <p:spPr>
          <a:xfrm>
            <a:off x="1577161" y="65452"/>
            <a:ext cx="3038512" cy="375285"/>
          </a:xfrm>
          <a:prstGeom prst="rect">
            <a:avLst/>
          </a:prstGeom>
        </p:spPr>
        <p:txBody>
          <a:bodyPr lIns="0" tIns="0" rIns="0" bIns="0" rtlCol="0" anchor="t">
            <a:spAutoFit/>
          </a:bodyPr>
          <a:lstStyle/>
          <a:p>
            <a:pPr algn="l" rtl="1">
              <a:lnSpc>
                <a:spcPts val="2940"/>
              </a:lnSpc>
            </a:pPr>
            <a:r>
              <a:rPr lang="ar" sz="2100" b="1">
                <a:solidFill>
                  <a:srgbClr val="F87407"/>
                </a:solidFill>
                <a:latin typeface="Ubuntu Bold"/>
                <a:ea typeface="Ubuntu Bold"/>
                <a:cs typeface="Ubuntu Bold"/>
                <a:sym typeface="Ubuntu Bold"/>
                <a:rtl/>
              </a:rPr>
              <a:t>المنعطفات والنهايات</a:t>
            </a:r>
          </a:p>
        </p:txBody>
      </p:sp>
      <p:sp>
        <p:nvSpPr>
          <p:cNvPr id="5" name="TextBox 5"/>
          <p:cNvSpPr txBox="1"/>
          <p:nvPr/>
        </p:nvSpPr>
        <p:spPr>
          <a:xfrm>
            <a:off x="1512343" y="596000"/>
            <a:ext cx="4668786" cy="16744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دوران الفراشة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اسبح فراشة نحو الجدار.</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المس الحائط في نفس الوقت بكلتا يديك.</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ابدأ بتدوير الجسم.</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اجمع الركبتين إلى الصدر وثبت قدميك على الحائط.</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ادفع بقوة بكلتا القدمين واتخذ وضعية 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استأنف حركة الفراشة. </a:t>
            </a:r>
          </a:p>
        </p:txBody>
      </p:sp>
      <p:sp>
        <p:nvSpPr>
          <p:cNvPr id="6" name="TextBox 6"/>
          <p:cNvSpPr txBox="1"/>
          <p:nvPr/>
        </p:nvSpPr>
        <p:spPr>
          <a:xfrm>
            <a:off x="1551807" y="2325692"/>
            <a:ext cx="4668786" cy="1045473"/>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نهاية الفراشة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مد يديكم للأمام ولمس الحائط بكلتا يديك في نفس الوقت.</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يجب أن تكون الكتفان على نفس المستوى.</a:t>
            </a:r>
          </a:p>
          <a:p>
            <a:pPr algn="l" rtl="1">
              <a:lnSpc>
                <a:spcPts val="1679"/>
              </a:lnSpc>
            </a:pPr>
            <a:endParaRPr lang="ar" sz="1200">
              <a:solidFill>
                <a:srgbClr val="000000"/>
              </a:solidFill>
              <a:latin typeface="Ubuntu"/>
              <a:ea typeface="Ubuntu"/>
              <a:cs typeface="Ubuntu"/>
              <a:sym typeface="Ubuntu"/>
              <a:rtl/>
            </a:endParaRPr>
          </a:p>
        </p:txBody>
      </p:sp>
      <p:sp>
        <p:nvSpPr>
          <p:cNvPr id="7" name="TextBox 7"/>
          <p:cNvSpPr txBox="1"/>
          <p:nvPr/>
        </p:nvSpPr>
        <p:spPr>
          <a:xfrm>
            <a:off x="1472880" y="4858742"/>
            <a:ext cx="4668786" cy="16744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دوران الصدر</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صدر باتجاه الحائط.</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المس الحائط في نفس الوقت بكلتا يديك.</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ابدأ بتدوير الجسم.</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اجمع الركبتين إلى الصدر وثبت قدميك على الحائط.</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ادفع بقوة بكلتا القدمين واتخذ وضعية 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استأنف سباحة الصدر. </a:t>
            </a:r>
          </a:p>
        </p:txBody>
      </p:sp>
      <p:sp>
        <p:nvSpPr>
          <p:cNvPr id="8" name="TextBox 8"/>
          <p:cNvSpPr txBox="1"/>
          <p:nvPr/>
        </p:nvSpPr>
        <p:spPr>
          <a:xfrm>
            <a:off x="1512343" y="6588434"/>
            <a:ext cx="4668786" cy="1045473"/>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نهاية سباحة الصدر</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مد يديكم للأمام ولمس الحائط بكلتا يديك في نفس الوقت.</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يجب أن تكون الكتفان على نفس المستوى.</a:t>
            </a:r>
          </a:p>
          <a:p>
            <a:pPr algn="l" rtl="1">
              <a:lnSpc>
                <a:spcPts val="1679"/>
              </a:lnSpc>
            </a:pPr>
            <a:endParaRPr lang="ar" sz="1200">
              <a:solidFill>
                <a:srgbClr val="000000"/>
              </a:solidFill>
              <a:latin typeface="Ubuntu"/>
              <a:ea typeface="Ubuntu"/>
              <a:cs typeface="Ubuntu"/>
              <a:sym typeface="Ubuntu"/>
              <a:rt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FAB009"/>
            </a:solidFill>
            <a:prstDash val="solid"/>
            <a:headEnd type="none" w="sm" len="sm"/>
            <a:tailEnd type="none" w="sm" len="sm"/>
          </a:ln>
        </p:spPr>
      </p:sp>
      <p:grpSp>
        <p:nvGrpSpPr>
          <p:cNvPr id="3" name="Group 3"/>
          <p:cNvGrpSpPr/>
          <p:nvPr/>
        </p:nvGrpSpPr>
        <p:grpSpPr>
          <a:xfrm>
            <a:off x="1556289" y="5822396"/>
            <a:ext cx="4695024" cy="1440633"/>
            <a:chOff x="0" y="0"/>
            <a:chExt cx="3785477" cy="1161546"/>
          </a:xfrm>
        </p:grpSpPr>
        <p:sp>
          <p:nvSpPr>
            <p:cNvPr id="4" name="Freeform 4"/>
            <p:cNvSpPr/>
            <p:nvPr/>
          </p:nvSpPr>
          <p:spPr>
            <a:xfrm>
              <a:off x="0" y="0"/>
              <a:ext cx="3785477" cy="1161546"/>
            </a:xfrm>
            <a:custGeom>
              <a:avLst/>
              <a:gdLst/>
              <a:ahLst/>
              <a:cxnLst/>
              <a:rect l="l" t="t" r="r" b="b"/>
              <a:pathLst>
                <a:path w="3785477" h="1161546">
                  <a:moveTo>
                    <a:pt x="21988" y="0"/>
                  </a:moveTo>
                  <a:lnTo>
                    <a:pt x="3763489" y="0"/>
                  </a:lnTo>
                  <a:cubicBezTo>
                    <a:pt x="3769321" y="0"/>
                    <a:pt x="3774914" y="2317"/>
                    <a:pt x="3779037" y="6440"/>
                  </a:cubicBezTo>
                  <a:cubicBezTo>
                    <a:pt x="3783161" y="10564"/>
                    <a:pt x="3785477" y="16157"/>
                    <a:pt x="3785477" y="21988"/>
                  </a:cubicBezTo>
                  <a:lnTo>
                    <a:pt x="3785477" y="1139558"/>
                  </a:lnTo>
                  <a:cubicBezTo>
                    <a:pt x="3785477" y="1151702"/>
                    <a:pt x="3775633" y="1161546"/>
                    <a:pt x="3763489" y="1161546"/>
                  </a:cubicBezTo>
                  <a:lnTo>
                    <a:pt x="21988" y="1161546"/>
                  </a:lnTo>
                  <a:cubicBezTo>
                    <a:pt x="16157" y="1161546"/>
                    <a:pt x="10564" y="1159229"/>
                    <a:pt x="6440" y="1155106"/>
                  </a:cubicBezTo>
                  <a:cubicBezTo>
                    <a:pt x="2317" y="1150982"/>
                    <a:pt x="0" y="1145389"/>
                    <a:pt x="0" y="1139558"/>
                  </a:cubicBezTo>
                  <a:lnTo>
                    <a:pt x="0" y="21988"/>
                  </a:lnTo>
                  <a:cubicBezTo>
                    <a:pt x="0" y="16157"/>
                    <a:pt x="2317" y="10564"/>
                    <a:pt x="6440" y="6440"/>
                  </a:cubicBezTo>
                  <a:cubicBezTo>
                    <a:pt x="10564" y="2317"/>
                    <a:pt x="16157" y="0"/>
                    <a:pt x="21988" y="0"/>
                  </a:cubicBezTo>
                  <a:close/>
                </a:path>
              </a:pathLst>
            </a:custGeom>
            <a:solidFill>
              <a:srgbClr val="F87407"/>
            </a:solidFill>
            <a:ln w="9525" cap="sq">
              <a:solidFill>
                <a:srgbClr val="6AD1E3"/>
              </a:solidFill>
              <a:prstDash val="solid"/>
              <a:miter/>
            </a:ln>
          </p:spPr>
        </p:sp>
        <p:sp>
          <p:nvSpPr>
            <p:cNvPr id="5" name="TextBox 5"/>
            <p:cNvSpPr txBox="1"/>
            <p:nvPr/>
          </p:nvSpPr>
          <p:spPr>
            <a:xfrm>
              <a:off x="0" y="-19050"/>
              <a:ext cx="3785477" cy="1180596"/>
            </a:xfrm>
            <a:prstGeom prst="rect">
              <a:avLst/>
            </a:prstGeom>
          </p:spPr>
          <p:txBody>
            <a:bodyPr lIns="22580" tIns="22580" rIns="22580" bIns="22580" rtlCol="0" anchor="ctr"/>
            <a:lstStyle/>
            <a:p>
              <a:pPr algn="ctr" rtl="1">
                <a:lnSpc>
                  <a:spcPts val="871"/>
                </a:lnSpc>
              </a:pPr>
              <a:endParaRPr/>
            </a:p>
          </p:txBody>
        </p:sp>
      </p:grpSp>
      <p:sp>
        <p:nvSpPr>
          <p:cNvPr id="6" name="TextBox 6"/>
          <p:cNvSpPr txBox="1"/>
          <p:nvPr/>
        </p:nvSpPr>
        <p:spPr>
          <a:xfrm>
            <a:off x="2146473" y="6185278"/>
            <a:ext cx="3510267" cy="973455"/>
          </a:xfrm>
          <a:prstGeom prst="rect">
            <a:avLst/>
          </a:prstGeom>
        </p:spPr>
        <p:txBody>
          <a:bodyPr lIns="0" tIns="0" rIns="0" bIns="0" rtlCol="0" anchor="t">
            <a:spAutoFit/>
          </a:bodyPr>
          <a:lstStyle/>
          <a:p>
            <a:pPr algn="ctr" rtl="1">
              <a:lnSpc>
                <a:spcPts val="1679"/>
              </a:lnSpc>
            </a:pPr>
            <a:r>
              <a:rPr lang="ar" sz="1200" b="1">
                <a:solidFill>
                  <a:srgbClr val="FFFFFF"/>
                </a:solidFill>
                <a:latin typeface="Ubuntu Bold"/>
                <a:ea typeface="Ubuntu Bold"/>
                <a:cs typeface="Ubuntu Bold"/>
                <a:sym typeface="Ubuntu Bold"/>
                <a:rtl/>
              </a:rPr>
              <a:t>التدريب والتدريب باستمرار</a:t>
            </a:r>
          </a:p>
          <a:p>
            <a:pPr algn="ctr" rtl="1">
              <a:lnSpc>
                <a:spcPts val="1260"/>
              </a:lnSpc>
            </a:pPr>
            <a:r>
              <a:rPr lang="ar" sz="900">
                <a:solidFill>
                  <a:srgbClr val="FFFFFF"/>
                </a:solidFill>
                <a:latin typeface="Ubuntu"/>
                <a:ea typeface="Ubuntu"/>
                <a:cs typeface="Ubuntu"/>
                <a:sym typeface="Ubuntu"/>
                <a:rtl/>
              </a:rPr>
              <a:t>لا يمكنك توقع أداء مثالي في يوم السباق إذا قبلت الضربات العشوائية أثناء التدريب. كل تمرين، وكل طول، قم به بشكل صحيح. مع مرور الوقت، يبني ذلك سلوكا تلقائيا. لا تردد، لا تخمين. مجرد سباحة نظيفة وقانونية. كمدرب، من المهم تقديم ملاحظات لمساعدة رياضي على التقدم باستخدام التقنية الصحيحة.</a:t>
            </a:r>
          </a:p>
        </p:txBody>
      </p:sp>
      <p:sp>
        <p:nvSpPr>
          <p:cNvPr id="7" name="AutoShape 7"/>
          <p:cNvSpPr/>
          <p:nvPr/>
        </p:nvSpPr>
        <p:spPr>
          <a:xfrm>
            <a:off x="1609158" y="6166215"/>
            <a:ext cx="4533335" cy="0"/>
          </a:xfrm>
          <a:prstGeom prst="line">
            <a:avLst/>
          </a:prstGeom>
          <a:ln w="9525" cap="flat">
            <a:solidFill>
              <a:srgbClr val="FAB009"/>
            </a:solidFill>
            <a:prstDash val="solid"/>
            <a:headEnd type="none" w="sm" len="sm"/>
            <a:tailEnd type="none" w="sm" len="sm"/>
          </a:ln>
        </p:spPr>
      </p:sp>
      <p:sp>
        <p:nvSpPr>
          <p:cNvPr id="8" name="TextBox 8"/>
          <p:cNvSpPr txBox="1"/>
          <p:nvPr/>
        </p:nvSpPr>
        <p:spPr>
          <a:xfrm>
            <a:off x="1574643" y="5793055"/>
            <a:ext cx="4691061" cy="375285"/>
          </a:xfrm>
          <a:prstGeom prst="rect">
            <a:avLst/>
          </a:prstGeom>
        </p:spPr>
        <p:txBody>
          <a:bodyPr lIns="0" tIns="0" rIns="0" bIns="0" rtlCol="0" anchor="t">
            <a:spAutoFit/>
          </a:bodyPr>
          <a:lstStyle/>
          <a:p>
            <a:pPr algn="ctr" rtl="1">
              <a:lnSpc>
                <a:spcPts val="2940"/>
              </a:lnSpc>
            </a:pPr>
            <a:r>
              <a:rPr lang="ar" sz="2100" b="1">
                <a:solidFill>
                  <a:srgbClr val="FFFFFF"/>
                </a:solidFill>
                <a:latin typeface="Ubuntu Bold"/>
                <a:ea typeface="Ubuntu Bold"/>
                <a:cs typeface="Ubuntu Bold"/>
                <a:sym typeface="Ubuntu Bold"/>
                <a:rtl/>
              </a:rPr>
              <a:t>نصائح من مايكل وكيرا</a:t>
            </a:r>
          </a:p>
        </p:txBody>
      </p:sp>
      <p:sp>
        <p:nvSpPr>
          <p:cNvPr id="9" name="Freeform 9"/>
          <p:cNvSpPr/>
          <p:nvPr/>
        </p:nvSpPr>
        <p:spPr>
          <a:xfrm>
            <a:off x="5591388" y="6044735"/>
            <a:ext cx="744060" cy="1283116"/>
          </a:xfrm>
          <a:custGeom>
            <a:avLst/>
            <a:gdLst/>
            <a:ahLst/>
            <a:cxnLst/>
            <a:rect l="l" t="t" r="r" b="b"/>
            <a:pathLst>
              <a:path w="744060" h="1283116">
                <a:moveTo>
                  <a:pt x="0" y="0"/>
                </a:moveTo>
                <a:lnTo>
                  <a:pt x="744061" y="0"/>
                </a:lnTo>
                <a:lnTo>
                  <a:pt x="744061" y="1283116"/>
                </a:lnTo>
                <a:lnTo>
                  <a:pt x="0" y="1283116"/>
                </a:lnTo>
                <a:lnTo>
                  <a:pt x="0" y="0"/>
                </a:lnTo>
                <a:close/>
              </a:path>
            </a:pathLst>
          </a:custGeom>
          <a:blipFill>
            <a:blip r:embed="rId2"/>
            <a:stretch>
              <a:fillRect l="-136284" r="-22549"/>
            </a:stretch>
          </a:blipFill>
        </p:spPr>
      </p:sp>
      <p:sp>
        <p:nvSpPr>
          <p:cNvPr id="10" name="Freeform 10"/>
          <p:cNvSpPr/>
          <p:nvPr/>
        </p:nvSpPr>
        <p:spPr>
          <a:xfrm>
            <a:off x="1328570" y="6187390"/>
            <a:ext cx="888328" cy="1124048"/>
          </a:xfrm>
          <a:custGeom>
            <a:avLst/>
            <a:gdLst/>
            <a:ahLst/>
            <a:cxnLst/>
            <a:rect l="l" t="t" r="r" b="b"/>
            <a:pathLst>
              <a:path w="888328" h="1124048">
                <a:moveTo>
                  <a:pt x="0" y="0"/>
                </a:moveTo>
                <a:lnTo>
                  <a:pt x="888329" y="0"/>
                </a:lnTo>
                <a:lnTo>
                  <a:pt x="888329" y="1124048"/>
                </a:lnTo>
                <a:lnTo>
                  <a:pt x="0" y="1124048"/>
                </a:lnTo>
                <a:lnTo>
                  <a:pt x="0" y="0"/>
                </a:lnTo>
                <a:close/>
              </a:path>
            </a:pathLst>
          </a:custGeom>
          <a:blipFill>
            <a:blip r:embed="rId2"/>
            <a:stretch>
              <a:fillRect r="-89921"/>
            </a:stretch>
          </a:blipFill>
        </p:spPr>
      </p:sp>
      <p:sp>
        <p:nvSpPr>
          <p:cNvPr id="11" name="TextBox 11"/>
          <p:cNvSpPr txBox="1"/>
          <p:nvPr/>
        </p:nvSpPr>
        <p:spPr>
          <a:xfrm>
            <a:off x="1610676" y="7299276"/>
            <a:ext cx="4618994" cy="269878"/>
          </a:xfrm>
          <a:prstGeom prst="rect">
            <a:avLst/>
          </a:prstGeom>
        </p:spPr>
        <p:txBody>
          <a:bodyPr lIns="0" tIns="0" rIns="0" bIns="0" rtlCol="0" anchor="t">
            <a:spAutoFit/>
          </a:bodyPr>
          <a:lstStyle/>
          <a:p>
            <a:pPr algn="l" rtl="1">
              <a:lnSpc>
                <a:spcPts val="700"/>
              </a:lnSpc>
            </a:pPr>
            <a:r>
              <a:rPr lang="ar" sz="500" b="1">
                <a:solidFill>
                  <a:srgbClr val="000000"/>
                </a:solidFill>
                <a:latin typeface="Ubuntu Bold"/>
                <a:ea typeface="Ubuntu Bold"/>
                <a:cs typeface="Ubuntu Bold"/>
                <a:sym typeface="Ubuntu Bold"/>
                <a:rtl/>
              </a:rPr>
              <a:t>مايكل فيلبس</a:t>
            </a:r>
            <a:r>
              <a:rPr lang="ar" sz="500">
                <a:solidFill>
                  <a:srgbClr val="000000"/>
                </a:solidFill>
                <a:latin typeface="Ubuntu"/>
                <a:ea typeface="Ubuntu"/>
                <a:cs typeface="Ubuntu"/>
                <a:sym typeface="Ubuntu"/>
                <a:rtl/>
              </a:rPr>
              <a:t> هو مؤسس مؤسسة مايكل فيلبس، وأب لأربعة أولاد، وأكثر بطل أولمبي تتويجا على الإطلاق (23 ميدالية ذهبية).</a:t>
            </a:r>
          </a:p>
          <a:p>
            <a:pPr algn="l" rtl="1">
              <a:lnSpc>
                <a:spcPts val="700"/>
              </a:lnSpc>
              <a:spcBef>
                <a:spcPct val="0"/>
              </a:spcBef>
            </a:pPr>
            <a:r>
              <a:rPr lang="ar" sz="500" b="1">
                <a:solidFill>
                  <a:srgbClr val="000000"/>
                </a:solidFill>
                <a:latin typeface="Ubuntu Bold"/>
                <a:ea typeface="Ubuntu Bold"/>
                <a:cs typeface="Ubuntu Bold"/>
                <a:sym typeface="Ubuntu Bold"/>
                <a:rtl/>
              </a:rPr>
              <a:t>كيرا بايلاند</a:t>
            </a:r>
            <a:r>
              <a:rPr lang="ar" sz="500">
                <a:solidFill>
                  <a:srgbClr val="000000"/>
                </a:solidFill>
                <a:latin typeface="Ubuntu"/>
                <a:ea typeface="Ubuntu"/>
                <a:cs typeface="Ubuntu"/>
                <a:sym typeface="Ubuntu"/>
                <a:rtl/>
              </a:rPr>
              <a:t> هي رياضي وقائدة مدرب لفريق الألعاب الأولمبية الخاصة في بريطانيا العظمى.  تشغل حاليا عضوية مجلس إدارة الألعاب الأولمبية الخاصة الدولي ورئيسة مؤتمر الرياضيين العالمي.</a:t>
            </a:r>
          </a:p>
        </p:txBody>
      </p:sp>
      <p:sp>
        <p:nvSpPr>
          <p:cNvPr id="12" name="TextBox 12"/>
          <p:cNvSpPr txBox="1"/>
          <p:nvPr/>
        </p:nvSpPr>
        <p:spPr>
          <a:xfrm>
            <a:off x="1577161" y="3651899"/>
            <a:ext cx="4468518" cy="381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أكد على أهمية اللمسات بيدين في أي حضن من سباحة الصدر أو الفراشة.  تدرب على كيفية المنافسة!</a:t>
            </a:r>
          </a:p>
        </p:txBody>
      </p:sp>
      <p:sp>
        <p:nvSpPr>
          <p:cNvPr id="13" name="TextBox 13"/>
          <p:cNvSpPr txBox="1"/>
          <p:nvPr/>
        </p:nvSpPr>
        <p:spPr>
          <a:xfrm>
            <a:off x="1577161" y="65452"/>
            <a:ext cx="4468518" cy="375285"/>
          </a:xfrm>
          <a:prstGeom prst="rect">
            <a:avLst/>
          </a:prstGeom>
        </p:spPr>
        <p:txBody>
          <a:bodyPr lIns="0" tIns="0" rIns="0" bIns="0" rtlCol="0" anchor="t">
            <a:spAutoFit/>
          </a:bodyPr>
          <a:lstStyle/>
          <a:p>
            <a:pPr algn="l" rtl="1">
              <a:lnSpc>
                <a:spcPts val="2940"/>
              </a:lnSpc>
            </a:pPr>
            <a:r>
              <a:rPr lang="ar" sz="2100" b="1">
                <a:solidFill>
                  <a:srgbClr val="F87407"/>
                </a:solidFill>
                <a:latin typeface="Ubuntu Bold"/>
                <a:ea typeface="Ubuntu Bold"/>
                <a:cs typeface="Ubuntu Bold"/>
                <a:sym typeface="Ubuntu Bold"/>
                <a:rtl/>
              </a:rPr>
              <a:t>تدريبات لتجنب رمز DQ 7.7/8.5</a:t>
            </a:r>
          </a:p>
        </p:txBody>
      </p:sp>
      <p:sp>
        <p:nvSpPr>
          <p:cNvPr id="14" name="TextBox 14"/>
          <p:cNvSpPr txBox="1"/>
          <p:nvPr/>
        </p:nvSpPr>
        <p:spPr>
          <a:xfrm>
            <a:off x="1577161" y="832125"/>
            <a:ext cx="4468518" cy="13341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اشرح طريقة إنهاء سباحة الصدر.  أضف عروضا بصرية من الفيديوهات، مع التركيز على القواعد والحاجة للتأكد من أن اليدين تلامسان بعضهما في نفس الوقت.  </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على لمس الحائط بيدين في نفس الوقت، باستخدام سحب الصدر المعدل من الماء.</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مرة أخرى على حركة ذراع الفراشة.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ركز على أهمية التوقيت.</a:t>
            </a:r>
          </a:p>
        </p:txBody>
      </p:sp>
      <p:sp>
        <p:nvSpPr>
          <p:cNvPr id="15" name="TextBox 15"/>
          <p:cNvSpPr txBox="1"/>
          <p:nvPr/>
        </p:nvSpPr>
        <p:spPr>
          <a:xfrm>
            <a:off x="1470185" y="567027"/>
            <a:ext cx="4802000" cy="284149"/>
          </a:xfrm>
          <a:prstGeom prst="rect">
            <a:avLst/>
          </a:prstGeom>
        </p:spPr>
        <p:txBody>
          <a:bodyPr lIns="0" tIns="0" rIns="0" bIns="0" rtlCol="0" anchor="t">
            <a:spAutoFit/>
          </a:bodyPr>
          <a:lstStyle/>
          <a:p>
            <a:pPr algn="l" rtl="1">
              <a:lnSpc>
                <a:spcPts val="2188"/>
              </a:lnSpc>
            </a:pPr>
            <a:r>
              <a:rPr lang="ar" sz="1563" b="1">
                <a:solidFill>
                  <a:srgbClr val="F87407"/>
                </a:solidFill>
                <a:latin typeface="Ubuntu Bold"/>
                <a:ea typeface="Ubuntu Bold"/>
                <a:cs typeface="Ubuntu Bold"/>
                <a:sym typeface="Ubuntu Bold"/>
                <a:rtl/>
              </a:rPr>
              <a:t>التقدم 1: شرح على السطح/الفيديوهات</a:t>
            </a:r>
          </a:p>
        </p:txBody>
      </p:sp>
      <p:sp>
        <p:nvSpPr>
          <p:cNvPr id="16" name="TextBox 16"/>
          <p:cNvSpPr txBox="1"/>
          <p:nvPr/>
        </p:nvSpPr>
        <p:spPr>
          <a:xfrm>
            <a:off x="1570680" y="2528915"/>
            <a:ext cx="4468518" cy="762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ابدأ على بعد حوالي 15 مترا من الجدار، وسبح الصدر داخل الجدار، وأظهر إنهاء الضربة الثنائية باليد.</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ابدأ على بعد حوالي 15 مترا من الجدار، اسبح كالفراشة إلى الحائط، وعرض لمسة نهائية بيدين.</a:t>
            </a:r>
          </a:p>
        </p:txBody>
      </p:sp>
      <p:sp>
        <p:nvSpPr>
          <p:cNvPr id="17" name="TextBox 17"/>
          <p:cNvSpPr txBox="1"/>
          <p:nvPr/>
        </p:nvSpPr>
        <p:spPr>
          <a:xfrm>
            <a:off x="1463704" y="2263817"/>
            <a:ext cx="4802000" cy="284186"/>
          </a:xfrm>
          <a:prstGeom prst="rect">
            <a:avLst/>
          </a:prstGeom>
        </p:spPr>
        <p:txBody>
          <a:bodyPr lIns="0" tIns="0" rIns="0" bIns="0" rtlCol="0" anchor="t">
            <a:spAutoFit/>
          </a:bodyPr>
          <a:lstStyle/>
          <a:p>
            <a:pPr algn="l" rtl="1">
              <a:lnSpc>
                <a:spcPts val="2188"/>
              </a:lnSpc>
            </a:pPr>
            <a:r>
              <a:rPr lang="ar" sz="1563" b="1">
                <a:solidFill>
                  <a:srgbClr val="F87407"/>
                </a:solidFill>
                <a:latin typeface="Ubuntu Bold"/>
                <a:ea typeface="Ubuntu Bold"/>
                <a:cs typeface="Ubuntu Bold"/>
                <a:sym typeface="Ubuntu Bold"/>
                <a:rtl/>
              </a:rPr>
              <a:t>التقدم 2: إظهار لمسة اليدين</a:t>
            </a:r>
          </a:p>
        </p:txBody>
      </p:sp>
      <p:sp>
        <p:nvSpPr>
          <p:cNvPr id="18" name="TextBox 18"/>
          <p:cNvSpPr txBox="1"/>
          <p:nvPr/>
        </p:nvSpPr>
        <p:spPr>
          <a:xfrm>
            <a:off x="1470185" y="3386800"/>
            <a:ext cx="4802000" cy="284149"/>
          </a:xfrm>
          <a:prstGeom prst="rect">
            <a:avLst/>
          </a:prstGeom>
        </p:spPr>
        <p:txBody>
          <a:bodyPr lIns="0" tIns="0" rIns="0" bIns="0" rtlCol="0" anchor="t">
            <a:spAutoFit/>
          </a:bodyPr>
          <a:lstStyle/>
          <a:p>
            <a:pPr algn="l" rtl="1">
              <a:lnSpc>
                <a:spcPts val="2188"/>
              </a:lnSpc>
            </a:pPr>
            <a:r>
              <a:rPr lang="ar" sz="1563" b="1">
                <a:solidFill>
                  <a:srgbClr val="F87407"/>
                </a:solidFill>
                <a:latin typeface="Ubuntu Bold"/>
                <a:ea typeface="Ubuntu Bold"/>
                <a:cs typeface="Ubuntu Bold"/>
                <a:sym typeface="Ubuntu Bold"/>
                <a:rtl/>
              </a:rPr>
              <a:t>التقدم 3: الممارسة، الممارسة، الممارسة</a:t>
            </a:r>
          </a:p>
        </p:txBody>
      </p:sp>
      <p:sp>
        <p:nvSpPr>
          <p:cNvPr id="19" name="Freeform 19"/>
          <p:cNvSpPr/>
          <p:nvPr/>
        </p:nvSpPr>
        <p:spPr>
          <a:xfrm>
            <a:off x="2366982" y="4382406"/>
            <a:ext cx="3106383" cy="1091117"/>
          </a:xfrm>
          <a:custGeom>
            <a:avLst/>
            <a:gdLst/>
            <a:ahLst/>
            <a:cxnLst/>
            <a:rect l="l" t="t" r="r" b="b"/>
            <a:pathLst>
              <a:path w="3106383" h="1091117">
                <a:moveTo>
                  <a:pt x="0" y="0"/>
                </a:moveTo>
                <a:lnTo>
                  <a:pt x="3106382" y="0"/>
                </a:lnTo>
                <a:lnTo>
                  <a:pt x="3106382" y="1091117"/>
                </a:lnTo>
                <a:lnTo>
                  <a:pt x="0" y="1091117"/>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673751"/>
            <a:ext cx="4533335" cy="0"/>
          </a:xfrm>
          <a:prstGeom prst="line">
            <a:avLst/>
          </a:prstGeom>
          <a:ln w="9525" cap="flat">
            <a:solidFill>
              <a:srgbClr val="FAB009"/>
            </a:solidFill>
            <a:prstDash val="solid"/>
            <a:headEnd type="none" w="sm" len="sm"/>
            <a:tailEnd type="none" w="sm" len="sm"/>
          </a:ln>
        </p:spPr>
      </p:sp>
      <p:sp>
        <p:nvSpPr>
          <p:cNvPr id="3" name="TextBox 3"/>
          <p:cNvSpPr txBox="1"/>
          <p:nvPr/>
        </p:nvSpPr>
        <p:spPr>
          <a:xfrm>
            <a:off x="1651941" y="252057"/>
            <a:ext cx="4468518" cy="375285"/>
          </a:xfrm>
          <a:prstGeom prst="rect">
            <a:avLst/>
          </a:prstGeom>
        </p:spPr>
        <p:txBody>
          <a:bodyPr lIns="0" tIns="0" rIns="0" bIns="0" rtlCol="0" anchor="t">
            <a:spAutoFit/>
          </a:bodyPr>
          <a:lstStyle/>
          <a:p>
            <a:pPr algn="l" rtl="1">
              <a:lnSpc>
                <a:spcPts val="2940"/>
              </a:lnSpc>
            </a:pPr>
            <a:r>
              <a:rPr lang="ar" sz="2100" b="1">
                <a:solidFill>
                  <a:srgbClr val="F87407"/>
                </a:solidFill>
                <a:latin typeface="Ubuntu Bold"/>
                <a:ea typeface="Ubuntu Bold"/>
                <a:cs typeface="Ubuntu Bold"/>
                <a:sym typeface="Ubuntu Bold"/>
                <a:rtl/>
              </a:rPr>
              <a:t>موارد إضافية</a:t>
            </a:r>
          </a:p>
        </p:txBody>
      </p:sp>
      <p:sp>
        <p:nvSpPr>
          <p:cNvPr id="4" name="TextBox 4"/>
          <p:cNvSpPr txBox="1"/>
          <p:nvPr/>
        </p:nvSpPr>
        <p:spPr>
          <a:xfrm>
            <a:off x="1691205" y="6578600"/>
            <a:ext cx="4617190" cy="690880"/>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معايير المدربين الجدد</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بيانات DQ</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فيديوهات التدريب</a:t>
            </a:r>
          </a:p>
        </p:txBody>
      </p:sp>
      <p:sp>
        <p:nvSpPr>
          <p:cNvPr id="5" name="TextBox 5"/>
          <p:cNvSpPr txBox="1"/>
          <p:nvPr/>
        </p:nvSpPr>
        <p:spPr>
          <a:xfrm>
            <a:off x="1598800" y="6237301"/>
            <a:ext cx="4802000" cy="307644"/>
          </a:xfrm>
          <a:prstGeom prst="rect">
            <a:avLst/>
          </a:prstGeom>
        </p:spPr>
        <p:txBody>
          <a:bodyPr lIns="0" tIns="0" rIns="0" bIns="0" rtlCol="0" anchor="t">
            <a:spAutoFit/>
          </a:bodyPr>
          <a:lstStyle/>
          <a:p>
            <a:pPr algn="l" rtl="1">
              <a:lnSpc>
                <a:spcPts val="2468"/>
              </a:lnSpc>
            </a:pPr>
            <a:r>
              <a:rPr lang="ar" sz="1763" b="1">
                <a:solidFill>
                  <a:srgbClr val="F87407"/>
                </a:solidFill>
                <a:latin typeface="Ubuntu Bold"/>
                <a:ea typeface="Ubuntu Bold"/>
                <a:cs typeface="Ubuntu Bold"/>
                <a:sym typeface="Ubuntu Bold"/>
                <a:rtl/>
              </a:rPr>
              <a:t>اجعل كل سباق ذا قيمة على موقع إلكتروني</a:t>
            </a:r>
          </a:p>
        </p:txBody>
      </p:sp>
      <p:grpSp>
        <p:nvGrpSpPr>
          <p:cNvPr id="6" name="Group 6"/>
          <p:cNvGrpSpPr/>
          <p:nvPr/>
        </p:nvGrpSpPr>
        <p:grpSpPr>
          <a:xfrm>
            <a:off x="5181325" y="0"/>
            <a:ext cx="733778" cy="627342"/>
            <a:chOff x="0" y="0"/>
            <a:chExt cx="978371" cy="836456"/>
          </a:xfrm>
        </p:grpSpPr>
        <p:sp>
          <p:nvSpPr>
            <p:cNvPr id="7" name="Freeform 7"/>
            <p:cNvSpPr/>
            <p:nvPr/>
          </p:nvSpPr>
          <p:spPr>
            <a:xfrm>
              <a:off x="125942" y="0"/>
              <a:ext cx="698019" cy="698019"/>
            </a:xfrm>
            <a:custGeom>
              <a:avLst/>
              <a:gdLst/>
              <a:ahLst/>
              <a:cxnLst/>
              <a:rect l="l" t="t" r="r" b="b"/>
              <a:pathLst>
                <a:path w="698019" h="698019">
                  <a:moveTo>
                    <a:pt x="0" y="0"/>
                  </a:moveTo>
                  <a:lnTo>
                    <a:pt x="698019" y="0"/>
                  </a:lnTo>
                  <a:lnTo>
                    <a:pt x="698019" y="698019"/>
                  </a:lnTo>
                  <a:lnTo>
                    <a:pt x="0" y="698019"/>
                  </a:lnTo>
                  <a:lnTo>
                    <a:pt x="0" y="0"/>
                  </a:lnTo>
                  <a:close/>
                </a:path>
              </a:pathLst>
            </a:custGeom>
            <a:blipFill>
              <a:blip r:embed="rId2"/>
              <a:stretch>
                <a:fillRect/>
              </a:stretch>
            </a:blipFill>
          </p:spPr>
        </p:sp>
        <p:sp>
          <p:nvSpPr>
            <p:cNvPr id="8" name="Freeform 8"/>
            <p:cNvSpPr/>
            <p:nvPr/>
          </p:nvSpPr>
          <p:spPr>
            <a:xfrm>
              <a:off x="0" y="449999"/>
              <a:ext cx="978371" cy="386456"/>
            </a:xfrm>
            <a:custGeom>
              <a:avLst/>
              <a:gdLst/>
              <a:ahLst/>
              <a:cxnLst/>
              <a:rect l="l" t="t" r="r" b="b"/>
              <a:pathLst>
                <a:path w="978371" h="386456">
                  <a:moveTo>
                    <a:pt x="0" y="0"/>
                  </a:moveTo>
                  <a:lnTo>
                    <a:pt x="978371" y="0"/>
                  </a:lnTo>
                  <a:lnTo>
                    <a:pt x="978371" y="386457"/>
                  </a:lnTo>
                  <a:lnTo>
                    <a:pt x="0" y="386457"/>
                  </a:lnTo>
                  <a:lnTo>
                    <a:pt x="0" y="0"/>
                  </a:lnTo>
                  <a:close/>
                </a:path>
              </a:pathLst>
            </a:custGeom>
            <a:blipFill>
              <a:blip r:embed="rId3"/>
              <a:stretch>
                <a:fillRect/>
              </a:stretch>
            </a:blipFill>
          </p:spPr>
        </p:sp>
      </p:grpSp>
      <p:sp>
        <p:nvSpPr>
          <p:cNvPr id="9" name="Freeform 9"/>
          <p:cNvSpPr/>
          <p:nvPr/>
        </p:nvSpPr>
        <p:spPr>
          <a:xfrm>
            <a:off x="2689273" y="2432993"/>
            <a:ext cx="2481105" cy="3586414"/>
          </a:xfrm>
          <a:custGeom>
            <a:avLst/>
            <a:gdLst/>
            <a:ahLst/>
            <a:cxnLst/>
            <a:rect l="l" t="t" r="r" b="b"/>
            <a:pathLst>
              <a:path w="2481105" h="3586414">
                <a:moveTo>
                  <a:pt x="0" y="0"/>
                </a:moveTo>
                <a:lnTo>
                  <a:pt x="2481105" y="0"/>
                </a:lnTo>
                <a:lnTo>
                  <a:pt x="2481105" y="3586414"/>
                </a:lnTo>
                <a:lnTo>
                  <a:pt x="0" y="3586414"/>
                </a:lnTo>
                <a:lnTo>
                  <a:pt x="0" y="0"/>
                </a:lnTo>
                <a:close/>
              </a:path>
            </a:pathLst>
          </a:custGeom>
          <a:blipFill>
            <a:blip r:embed="rId4"/>
            <a:stretch>
              <a:fillRect r="-1184"/>
            </a:stretch>
          </a:blipFill>
        </p:spPr>
      </p:sp>
      <p:sp>
        <p:nvSpPr>
          <p:cNvPr id="10" name="Freeform 10" descr="صورة رمز QR"/>
          <p:cNvSpPr/>
          <p:nvPr/>
        </p:nvSpPr>
        <p:spPr>
          <a:xfrm>
            <a:off x="5170378" y="944033"/>
            <a:ext cx="663859" cy="663859"/>
          </a:xfrm>
          <a:custGeom>
            <a:avLst/>
            <a:gdLst/>
            <a:ahLst/>
            <a:cxnLst/>
            <a:rect l="l" t="t" r="r" b="b"/>
            <a:pathLst>
              <a:path w="663859" h="663859">
                <a:moveTo>
                  <a:pt x="0" y="0"/>
                </a:moveTo>
                <a:lnTo>
                  <a:pt x="663859" y="0"/>
                </a:lnTo>
                <a:lnTo>
                  <a:pt x="663859" y="663860"/>
                </a:lnTo>
                <a:lnTo>
                  <a:pt x="0" y="66386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794557" y="1269565"/>
            <a:ext cx="4617190" cy="919480"/>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تطورات أكثر تحديدا في التدريبات</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أعمال أكثر تفصيلا على الضربات</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معلومات إضافية عن تدريب السباحة في الألعاب الأولمبية الخاصة.</a:t>
            </a:r>
          </a:p>
        </p:txBody>
      </p:sp>
      <p:sp>
        <p:nvSpPr>
          <p:cNvPr id="12" name="TextBox 12"/>
          <p:cNvSpPr txBox="1"/>
          <p:nvPr/>
        </p:nvSpPr>
        <p:spPr>
          <a:xfrm>
            <a:off x="1587853" y="915458"/>
            <a:ext cx="4802000" cy="333679"/>
          </a:xfrm>
          <a:prstGeom prst="rect">
            <a:avLst/>
          </a:prstGeom>
        </p:spPr>
        <p:txBody>
          <a:bodyPr lIns="0" tIns="0" rIns="0" bIns="0" rtlCol="0" anchor="t">
            <a:spAutoFit/>
          </a:bodyPr>
          <a:lstStyle/>
          <a:p>
            <a:pPr algn="l" rtl="1">
              <a:lnSpc>
                <a:spcPts val="2608"/>
              </a:lnSpc>
            </a:pPr>
            <a:r>
              <a:rPr lang="ar" sz="1863" b="1">
                <a:solidFill>
                  <a:srgbClr val="F87407"/>
                </a:solidFill>
                <a:latin typeface="Ubuntu Bold"/>
                <a:ea typeface="Ubuntu Bold"/>
                <a:cs typeface="Ubuntu Bold"/>
                <a:sym typeface="Ubuntu Bold"/>
                <a:rtl/>
              </a:rPr>
              <a:t>دليل تدريب السباحة</a:t>
            </a:r>
          </a:p>
        </p:txBody>
      </p:sp>
      <p:pic>
        <p:nvPicPr>
          <p:cNvPr id="13" name="Picture 13"/>
          <p:cNvPicPr>
            <a:picLocks noChangeAspect="1"/>
          </p:cNvPicPr>
          <p:nvPr/>
        </p:nvPicPr>
        <p:blipFill>
          <a:blip r:embed="rId6"/>
          <a:stretch>
            <a:fillRect/>
          </a:stretch>
        </p:blipFill>
        <p:spPr>
          <a:xfrm>
            <a:off x="5453116" y="6481425"/>
            <a:ext cx="762242" cy="7622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17143-86E9-452B-8C1D-A66AF699F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AD862A3-4174-4AFF-9201-0A9254800F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5974CE6-3608-4FD3-8BFE-EFEF25556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مركيس 3 - لمسة بيدين</dc:title>
  <cp:revision>2</cp:revision>
  <dcterms:created xsi:type="dcterms:W3CDTF">2006-08-16T00:00:00Z</dcterms:created>
  <dcterms:modified xsi:type="dcterms:W3CDTF">2026-03-31T13:19:14Z</dcterms:modified>
  <dc:identifier>DAHFFQNplyw</dc:identifier>
</cp:coreProperties>
</file>