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Lst>
  <p:sldSz cx="7772400" cy="7772400"/>
  <p:notesSz cx="6858000" cy="9144000"/>
  <p:embeddedFontLst>
    <p:embeddedFont>
      <p:font typeface="Ubuntu" panose="020B0504030602030204" pitchFamily="34" charset="0"/>
      <p:regular r:id="rId9"/>
      <p:bold r:id="rId10"/>
      <p:italic r:id="rId11"/>
      <p:boldItalic r:id="rId12"/>
    </p:embeddedFont>
    <p:embeddedFont>
      <p:font typeface="Ubuntu Bold" panose="020B0804030602030204" pitchFamily="3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rtl="1"/>
            <a:r>
              <a:rPr lang="ar">
                <a:rtl/>
              </a:rPr>
              <a:t>انقر لتحرير أسلوب عنوان الماستر</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1"/>
            <a:r>
              <a:rPr lang="ar">
                <a:rtl/>
              </a:rPr>
              <a:t>انقر لتحرير أسلوب الترجمة الرئيسية</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Vertical Text Placeholder 2"/>
          <p:cNvSpPr>
            <a:spLocks noGrp="1"/>
          </p:cNvSpPr>
          <p:nvPr>
            <p:ph type="body" orient="vert" idx="1"/>
          </p:nvPr>
        </p:nvSpPr>
        <p:spPr/>
        <p:txBody>
          <a:bodyPr vert="eaVert"/>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rtl="1"/>
            <a:r>
              <a:rPr lang="ar">
                <a:rtl/>
              </a:rPr>
              <a:t>انقر لتحرير أسلوب عنوان الماستر</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Content Placeholder 2"/>
          <p:cNvSpPr>
            <a:spLocks noGrp="1"/>
          </p:cNvSpPr>
          <p:nvPr>
            <p:ph idx="1"/>
          </p:nvPr>
        </p:nvSpPr>
        <p:spPr/>
        <p:txBody>
          <a:body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1"/>
            <a:r>
              <a:rPr lang="ar">
                <a:rtl/>
              </a:rPr>
              <a:t>انقر لتحرير أنماط نصوص Master</a:t>
            </a:r>
          </a:p>
        </p:txBody>
      </p:sp>
      <p:sp>
        <p:nvSpPr>
          <p:cNvPr id="4" name="Date Placeholder 3"/>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11"/>
          </p:nvPr>
        </p:nvSpPr>
        <p:spPr/>
        <p:txBody>
          <a:bodyPr/>
          <a:lstStyle/>
          <a:p>
            <a:pPr rtl="1"/>
            <a:endParaRPr lang="en-US"/>
          </a:p>
        </p:txBody>
      </p:sp>
      <p:sp>
        <p:nvSpPr>
          <p:cNvPr id="6" name="Slide Number Placeholder 5"/>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a:rtl/>
              </a:rPr>
              <a:t>انقر لتحرير أنماط نصوص Master</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1"/>
            <a:r>
              <a:rPr lang="ar">
                <a:rtl/>
              </a:rPr>
              <a:t>انقر لتحرير أنماط نصوص Master</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7" name="Date Placeholder 6"/>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8" name="Footer Placeholder 7"/>
          <p:cNvSpPr>
            <a:spLocks noGrp="1"/>
          </p:cNvSpPr>
          <p:nvPr>
            <p:ph type="ftr" sz="quarter" idx="11"/>
          </p:nvPr>
        </p:nvSpPr>
        <p:spPr/>
        <p:txBody>
          <a:bodyPr/>
          <a:lstStyle/>
          <a:p>
            <a:pPr rtl="1"/>
            <a:endParaRPr lang="en-US"/>
          </a:p>
        </p:txBody>
      </p:sp>
      <p:sp>
        <p:nvSpPr>
          <p:cNvPr id="9" name="Slide Number Placeholder 8"/>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
                <a:rtl/>
              </a:rPr>
              <a:t>انقر لتحرير أسلوب عنوان الماستر</a:t>
            </a:r>
            <a:endParaRPr lang="en-US"/>
          </a:p>
        </p:txBody>
      </p:sp>
      <p:sp>
        <p:nvSpPr>
          <p:cNvPr id="3" name="Date Placeholder 2"/>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4" name="Footer Placeholder 3"/>
          <p:cNvSpPr>
            <a:spLocks noGrp="1"/>
          </p:cNvSpPr>
          <p:nvPr>
            <p:ph type="ftr" sz="quarter" idx="11"/>
          </p:nvPr>
        </p:nvSpPr>
        <p:spPr/>
        <p:txBody>
          <a:bodyPr/>
          <a:lstStyle/>
          <a:p>
            <a:pPr rtl="1"/>
            <a:endParaRPr lang="en-US"/>
          </a:p>
        </p:txBody>
      </p:sp>
      <p:sp>
        <p:nvSpPr>
          <p:cNvPr id="5" name="Slide Number Placeholder 4"/>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3" name="Footer Placeholder 2"/>
          <p:cNvSpPr>
            <a:spLocks noGrp="1"/>
          </p:cNvSpPr>
          <p:nvPr>
            <p:ph type="ftr" sz="quarter" idx="11"/>
          </p:nvPr>
        </p:nvSpPr>
        <p:spPr/>
        <p:txBody>
          <a:bodyPr/>
          <a:lstStyle/>
          <a:p>
            <a:pPr rtl="1"/>
            <a:endParaRPr lang="en-US"/>
          </a:p>
        </p:txBody>
      </p:sp>
      <p:sp>
        <p:nvSpPr>
          <p:cNvPr id="4" name="Slide Number Placeholder 3"/>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rtl="1"/>
            <a:r>
              <a:rPr lang="ar">
                <a:rtl/>
              </a:rPr>
              <a:t>انقر لتحرير أسلوب عنوان الماستر</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a:rtl/>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rtl="1"/>
            <a:r>
              <a:rPr lang="ar">
                <a:rtl/>
              </a:rPr>
              <a:t>انقر لتحرير أسلوب عنوان الماستر</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1"/>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1"/>
            <a:r>
              <a:rPr lang="ar">
                <a:rtl/>
              </a:rPr>
              <a:t>انقر لتحرير أنماط نصوص Master</a:t>
            </a:r>
          </a:p>
        </p:txBody>
      </p:sp>
      <p:sp>
        <p:nvSpPr>
          <p:cNvPr id="5" name="Date Placeholder 4"/>
          <p:cNvSpPr>
            <a:spLocks noGrp="1"/>
          </p:cNvSpPr>
          <p:nvPr>
            <p:ph type="dt" sz="half" idx="10"/>
          </p:nvPr>
        </p:nvSpPr>
        <p:spPr/>
        <p:txBody>
          <a:bodyPr/>
          <a:lstStyle/>
          <a:p>
            <a:pPr rtl="1"/>
            <a:fld id="{1D8BD707-D9CF-40AE-B4C6-C98DA3205C09}" type="datetimeFigureOut">
              <a:rPr lang="en-US" smtClean="0"/>
              <a:pPr rtl="1"/>
              <a:t>3/31/2026</a:t>
            </a:fld>
            <a:endParaRPr lang="en-US"/>
          </a:p>
        </p:txBody>
      </p:sp>
      <p:sp>
        <p:nvSpPr>
          <p:cNvPr id="6" name="Footer Placeholder 5"/>
          <p:cNvSpPr>
            <a:spLocks noGrp="1"/>
          </p:cNvSpPr>
          <p:nvPr>
            <p:ph type="ftr" sz="quarter" idx="11"/>
          </p:nvPr>
        </p:nvSpPr>
        <p:spPr/>
        <p:txBody>
          <a:bodyPr/>
          <a:lstStyle/>
          <a:p>
            <a:pPr rtl="1"/>
            <a:endParaRPr lang="en-US"/>
          </a:p>
        </p:txBody>
      </p:sp>
      <p:sp>
        <p:nvSpPr>
          <p:cNvPr id="7" name="Slide Number Placeholder 6"/>
          <p:cNvSpPr>
            <a:spLocks noGrp="1"/>
          </p:cNvSpPr>
          <p:nvPr>
            <p:ph type="sldNum" sz="quarter" idx="12"/>
          </p:nvPr>
        </p:nvSpPr>
        <p:spPr/>
        <p:txBody>
          <a:bodyPr/>
          <a:lstStyle/>
          <a:p>
            <a:pPr rtl="1"/>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1"/>
            <a:r>
              <a:rPr lang="ar">
                <a:rtl/>
              </a:rPr>
              <a:t>انقر لتحرير أسلوب عنوان الماستر</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1"/>
            <a:r>
              <a:rPr lang="ar">
                <a:rtl/>
              </a:rPr>
              <a:t>انقر لتحرير أنماط نصوص Master</a:t>
            </a:r>
          </a:p>
          <a:p>
            <a:pPr lvl="1" rtl="1"/>
            <a:r>
              <a:rPr lang="ar">
                <a:rtl/>
              </a:rPr>
              <a:t>المستوى الثاني</a:t>
            </a:r>
          </a:p>
          <a:p>
            <a:pPr lvl="2" rtl="1"/>
            <a:r>
              <a:rPr lang="ar">
                <a:rtl/>
              </a:rPr>
              <a:t>المستوى الثالث</a:t>
            </a:r>
          </a:p>
          <a:p>
            <a:pPr lvl="3" rtl="1"/>
            <a:r>
              <a:rPr lang="ar">
                <a:rtl/>
              </a:rPr>
              <a:t>المستوى الرابع</a:t>
            </a:r>
          </a:p>
          <a:p>
            <a:pPr lvl="4" rtl="1"/>
            <a:r>
              <a:rPr lang="ar">
                <a:rtl/>
              </a:rPr>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1"/>
            <a:fld id="{1D8BD707-D9CF-40AE-B4C6-C98DA3205C09}" type="datetimeFigureOut">
              <a:rPr lang="en-US" smtClean="0"/>
              <a:pPr rtl="1"/>
              <a:t>3/31/2026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1"/>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1"/>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7826" y="7019371"/>
            <a:ext cx="3427297" cy="574196"/>
            <a:chOff x="0" y="0"/>
            <a:chExt cx="4569729" cy="765594"/>
          </a:xfrm>
        </p:grpSpPr>
        <p:sp>
          <p:nvSpPr>
            <p:cNvPr id="3" name="Freeform 3"/>
            <p:cNvSpPr/>
            <p:nvPr/>
          </p:nvSpPr>
          <p:spPr>
            <a:xfrm>
              <a:off x="2823415" y="0"/>
              <a:ext cx="1746314" cy="765594"/>
            </a:xfrm>
            <a:custGeom>
              <a:avLst/>
              <a:gdLst/>
              <a:ahLst/>
              <a:cxnLst/>
              <a:rect l="l" t="t" r="r" b="b"/>
              <a:pathLst>
                <a:path w="1746314" h="765594">
                  <a:moveTo>
                    <a:pt x="0" y="0"/>
                  </a:moveTo>
                  <a:lnTo>
                    <a:pt x="1746314" y="0"/>
                  </a:lnTo>
                  <a:lnTo>
                    <a:pt x="1746314" y="765594"/>
                  </a:lnTo>
                  <a:lnTo>
                    <a:pt x="0" y="765594"/>
                  </a:lnTo>
                  <a:lnTo>
                    <a:pt x="0" y="0"/>
                  </a:lnTo>
                  <a:close/>
                </a:path>
              </a:pathLst>
            </a:custGeom>
            <a:blipFill>
              <a:blip r:embed="rId2"/>
              <a:stretch>
                <a:fillRect/>
              </a:stretch>
            </a:blipFill>
          </p:spPr>
        </p:sp>
        <p:sp>
          <p:nvSpPr>
            <p:cNvPr id="4" name="Freeform 4"/>
            <p:cNvSpPr/>
            <p:nvPr/>
          </p:nvSpPr>
          <p:spPr>
            <a:xfrm>
              <a:off x="0" y="118313"/>
              <a:ext cx="2108854" cy="528969"/>
            </a:xfrm>
            <a:custGeom>
              <a:avLst/>
              <a:gdLst/>
              <a:ahLst/>
              <a:cxnLst/>
              <a:rect l="l" t="t" r="r" b="b"/>
              <a:pathLst>
                <a:path w="2108854" h="528969">
                  <a:moveTo>
                    <a:pt x="0" y="0"/>
                  </a:moveTo>
                  <a:lnTo>
                    <a:pt x="2108854" y="0"/>
                  </a:lnTo>
                  <a:lnTo>
                    <a:pt x="2108854" y="528969"/>
                  </a:lnTo>
                  <a:lnTo>
                    <a:pt x="0" y="528969"/>
                  </a:lnTo>
                  <a:lnTo>
                    <a:pt x="0" y="0"/>
                  </a:lnTo>
                  <a:close/>
                </a:path>
              </a:pathLst>
            </a:custGeom>
            <a:blipFill>
              <a:blip r:embed="rId3"/>
              <a:stretch>
                <a:fillRect/>
              </a:stretch>
            </a:blipFill>
          </p:spPr>
        </p:sp>
      </p:grpSp>
      <p:grpSp>
        <p:nvGrpSpPr>
          <p:cNvPr id="5" name="Group 5"/>
          <p:cNvGrpSpPr/>
          <p:nvPr/>
        </p:nvGrpSpPr>
        <p:grpSpPr>
          <a:xfrm>
            <a:off x="3003741" y="-251536"/>
            <a:ext cx="1764917" cy="1508911"/>
            <a:chOff x="0" y="0"/>
            <a:chExt cx="2353223" cy="2011882"/>
          </a:xfrm>
        </p:grpSpPr>
        <p:sp>
          <p:nvSpPr>
            <p:cNvPr id="6" name="Freeform 6"/>
            <p:cNvSpPr/>
            <p:nvPr/>
          </p:nvSpPr>
          <p:spPr>
            <a:xfrm>
              <a:off x="302920" y="0"/>
              <a:ext cx="1678909" cy="1678909"/>
            </a:xfrm>
            <a:custGeom>
              <a:avLst/>
              <a:gdLst/>
              <a:ahLst/>
              <a:cxnLst/>
              <a:rect l="l" t="t" r="r" b="b"/>
              <a:pathLst>
                <a:path w="1678909" h="1678909">
                  <a:moveTo>
                    <a:pt x="0" y="0"/>
                  </a:moveTo>
                  <a:lnTo>
                    <a:pt x="1678909" y="0"/>
                  </a:lnTo>
                  <a:lnTo>
                    <a:pt x="1678909" y="1678909"/>
                  </a:lnTo>
                  <a:lnTo>
                    <a:pt x="0" y="1678909"/>
                  </a:lnTo>
                  <a:lnTo>
                    <a:pt x="0" y="0"/>
                  </a:lnTo>
                  <a:close/>
                </a:path>
              </a:pathLst>
            </a:custGeom>
            <a:blipFill>
              <a:blip r:embed="rId4"/>
              <a:stretch>
                <a:fillRect/>
              </a:stretch>
            </a:blipFill>
          </p:spPr>
        </p:sp>
        <p:sp>
          <p:nvSpPr>
            <p:cNvPr id="7" name="Freeform 7"/>
            <p:cNvSpPr/>
            <p:nvPr/>
          </p:nvSpPr>
          <p:spPr>
            <a:xfrm>
              <a:off x="0" y="1082359"/>
              <a:ext cx="2353223" cy="929523"/>
            </a:xfrm>
            <a:custGeom>
              <a:avLst/>
              <a:gdLst/>
              <a:ahLst/>
              <a:cxnLst/>
              <a:rect l="l" t="t" r="r" b="b"/>
              <a:pathLst>
                <a:path w="2353223" h="929523">
                  <a:moveTo>
                    <a:pt x="0" y="0"/>
                  </a:moveTo>
                  <a:lnTo>
                    <a:pt x="2353223" y="0"/>
                  </a:lnTo>
                  <a:lnTo>
                    <a:pt x="2353223" y="929523"/>
                  </a:lnTo>
                  <a:lnTo>
                    <a:pt x="0" y="929523"/>
                  </a:lnTo>
                  <a:lnTo>
                    <a:pt x="0" y="0"/>
                  </a:lnTo>
                  <a:close/>
                </a:path>
              </a:pathLst>
            </a:custGeom>
            <a:blipFill>
              <a:blip r:embed="rId5"/>
              <a:stretch>
                <a:fillRect/>
              </a:stretch>
            </a:blipFill>
          </p:spPr>
        </p:sp>
      </p:grpSp>
      <p:grpSp>
        <p:nvGrpSpPr>
          <p:cNvPr id="8" name="Group 8"/>
          <p:cNvGrpSpPr/>
          <p:nvPr/>
        </p:nvGrpSpPr>
        <p:grpSpPr>
          <a:xfrm>
            <a:off x="1591416" y="1328917"/>
            <a:ext cx="4694741" cy="2278833"/>
            <a:chOff x="0" y="0"/>
            <a:chExt cx="6259654" cy="3038445"/>
          </a:xfrm>
        </p:grpSpPr>
        <p:grpSp>
          <p:nvGrpSpPr>
            <p:cNvPr id="9" name="Group 9"/>
            <p:cNvGrpSpPr/>
            <p:nvPr/>
          </p:nvGrpSpPr>
          <p:grpSpPr>
            <a:xfrm>
              <a:off x="0" y="0"/>
              <a:ext cx="6259654" cy="3038445"/>
              <a:chOff x="0" y="0"/>
              <a:chExt cx="3785249" cy="1837365"/>
            </a:xfrm>
          </p:grpSpPr>
          <p:sp>
            <p:nvSpPr>
              <p:cNvPr id="10" name="Freeform 10"/>
              <p:cNvSpPr/>
              <p:nvPr/>
            </p:nvSpPr>
            <p:spPr>
              <a:xfrm>
                <a:off x="0" y="0"/>
                <a:ext cx="3785249" cy="1837365"/>
              </a:xfrm>
              <a:custGeom>
                <a:avLst/>
                <a:gdLst/>
                <a:ahLst/>
                <a:cxnLst/>
                <a:rect l="l" t="t" r="r" b="b"/>
                <a:pathLst>
                  <a:path w="3785249" h="1837365">
                    <a:moveTo>
                      <a:pt x="21990" y="0"/>
                    </a:moveTo>
                    <a:lnTo>
                      <a:pt x="3763260" y="0"/>
                    </a:lnTo>
                    <a:cubicBezTo>
                      <a:pt x="3775404" y="0"/>
                      <a:pt x="3785249" y="9845"/>
                      <a:pt x="3785249" y="21990"/>
                    </a:cubicBezTo>
                    <a:lnTo>
                      <a:pt x="3785249" y="1815376"/>
                    </a:lnTo>
                    <a:cubicBezTo>
                      <a:pt x="3785249" y="1827520"/>
                      <a:pt x="3775404" y="1837365"/>
                      <a:pt x="3763260" y="1837365"/>
                    </a:cubicBezTo>
                    <a:lnTo>
                      <a:pt x="21990" y="1837365"/>
                    </a:lnTo>
                    <a:cubicBezTo>
                      <a:pt x="9845" y="1837365"/>
                      <a:pt x="0" y="1827520"/>
                      <a:pt x="0" y="1815376"/>
                    </a:cubicBezTo>
                    <a:lnTo>
                      <a:pt x="0" y="21990"/>
                    </a:lnTo>
                    <a:cubicBezTo>
                      <a:pt x="0" y="9845"/>
                      <a:pt x="9845" y="0"/>
                      <a:pt x="21990" y="0"/>
                    </a:cubicBezTo>
                    <a:close/>
                  </a:path>
                </a:pathLst>
              </a:custGeom>
              <a:solidFill>
                <a:srgbClr val="009CD3"/>
              </a:solidFill>
              <a:ln w="9525" cap="sq">
                <a:solidFill>
                  <a:srgbClr val="6AD1E3"/>
                </a:solidFill>
                <a:prstDash val="solid"/>
                <a:miter/>
              </a:ln>
            </p:spPr>
          </p:sp>
          <p:sp>
            <p:nvSpPr>
              <p:cNvPr id="11" name="TextBox 11"/>
              <p:cNvSpPr txBox="1"/>
              <p:nvPr/>
            </p:nvSpPr>
            <p:spPr>
              <a:xfrm>
                <a:off x="0" y="-19050"/>
                <a:ext cx="3785249" cy="1856415"/>
              </a:xfrm>
              <a:prstGeom prst="rect">
                <a:avLst/>
              </a:prstGeom>
            </p:spPr>
            <p:txBody>
              <a:bodyPr lIns="22580" tIns="22580" rIns="22580" bIns="22580" rtlCol="0" anchor="ctr"/>
              <a:lstStyle/>
              <a:p>
                <a:pPr algn="ctr" rtl="1">
                  <a:lnSpc>
                    <a:spcPts val="871"/>
                  </a:lnSpc>
                </a:pPr>
                <a:endParaRPr/>
              </a:p>
            </p:txBody>
          </p:sp>
        </p:grpSp>
        <p:sp>
          <p:nvSpPr>
            <p:cNvPr id="12" name="AutoShape 12"/>
            <p:cNvSpPr/>
            <p:nvPr/>
          </p:nvSpPr>
          <p:spPr>
            <a:xfrm>
              <a:off x="70115" y="518324"/>
              <a:ext cx="6044447" cy="0"/>
            </a:xfrm>
            <a:prstGeom prst="line">
              <a:avLst/>
            </a:prstGeom>
            <a:ln w="12700" cap="flat">
              <a:solidFill>
                <a:srgbClr val="6AD1E3"/>
              </a:solidFill>
              <a:prstDash val="solid"/>
              <a:headEnd type="none" w="sm" len="sm"/>
              <a:tailEnd type="none" w="sm" len="sm"/>
            </a:ln>
          </p:spPr>
        </p:sp>
        <p:sp>
          <p:nvSpPr>
            <p:cNvPr id="13" name="TextBox 13"/>
            <p:cNvSpPr txBox="1"/>
            <p:nvPr/>
          </p:nvSpPr>
          <p:spPr>
            <a:xfrm>
              <a:off x="156538" y="21131"/>
              <a:ext cx="4051350" cy="481330"/>
            </a:xfrm>
            <a:prstGeom prst="rect">
              <a:avLst/>
            </a:prstGeom>
          </p:spPr>
          <p:txBody>
            <a:bodyPr lIns="0" tIns="0" rIns="0" bIns="0" rtlCol="0" anchor="t">
              <a:spAutoFit/>
            </a:bodyPr>
            <a:lstStyle/>
            <a:p>
              <a:pPr algn="l" rtl="1">
                <a:lnSpc>
                  <a:spcPts val="2940"/>
                </a:lnSpc>
              </a:pPr>
              <a:r>
                <a:rPr lang="ar" sz="2100" b="1">
                  <a:solidFill>
                    <a:srgbClr val="FFFFFF"/>
                  </a:solidFill>
                  <a:latin typeface="Ubuntu Bold"/>
                  <a:ea typeface="Ubuntu Bold"/>
                  <a:cs typeface="Ubuntu Bold"/>
                  <a:sym typeface="Ubuntu Bold"/>
                  <a:rtl/>
                </a:rPr>
                <a:t>بداية التتابع</a:t>
              </a:r>
            </a:p>
          </p:txBody>
        </p:sp>
        <p:sp>
          <p:nvSpPr>
            <p:cNvPr id="14" name="TextBox 14"/>
            <p:cNvSpPr txBox="1"/>
            <p:nvPr/>
          </p:nvSpPr>
          <p:spPr>
            <a:xfrm>
              <a:off x="164385" y="584999"/>
              <a:ext cx="5930885" cy="2223135"/>
            </a:xfrm>
            <a:prstGeom prst="rect">
              <a:avLst/>
            </a:prstGeom>
          </p:spPr>
          <p:txBody>
            <a:bodyPr lIns="0" tIns="0" rIns="0" bIns="0" rtlCol="0" anchor="t">
              <a:spAutoFit/>
            </a:bodyPr>
            <a:lstStyle/>
            <a:p>
              <a:pPr algn="l" rtl="1">
                <a:lnSpc>
                  <a:spcPts val="1679"/>
                </a:lnSpc>
              </a:pPr>
              <a:r>
                <a:rPr lang="ar" sz="1200">
                  <a:solidFill>
                    <a:srgbClr val="FFFFFF"/>
                  </a:solidFill>
                  <a:latin typeface="Ubuntu"/>
                  <a:ea typeface="Ubuntu"/>
                  <a:cs typeface="Ubuntu"/>
                  <a:sym typeface="Ubuntu"/>
                  <a:rtl/>
                </a:rPr>
                <a:t>يعد بداية السباق جانبا مهما جدا في السباحة التنافسية، ووفقا لقاعدة العالم للألعاب المائية 10.4.5، حتى يلمس رياضي الجدار لإكمال ربع مسافته، يجب أن تبقى أقدام رياضي في نفس فريق التتابع التالي لإكمال السباق على اتصال بمنصة أو جدار البداية.  كن على علم بالحالات الطبية التي قد تقيد الانطلاقات خارج الماء، لكن تأكد من ممارسة البدايات التي سيتنافس بها الرياضيون.</a:t>
              </a:r>
            </a:p>
          </p:txBody>
        </p:sp>
      </p:grpSp>
      <p:sp>
        <p:nvSpPr>
          <p:cNvPr id="15" name="TextBox 15"/>
          <p:cNvSpPr txBox="1"/>
          <p:nvPr/>
        </p:nvSpPr>
        <p:spPr>
          <a:xfrm>
            <a:off x="1371600" y="5510514"/>
            <a:ext cx="5029200" cy="283210"/>
          </a:xfrm>
          <a:prstGeom prst="rect">
            <a:avLst/>
          </a:prstGeom>
        </p:spPr>
        <p:txBody>
          <a:bodyPr lIns="0" tIns="0" rIns="0" bIns="0" rtlCol="0" anchor="t">
            <a:spAutoFit/>
          </a:bodyPr>
          <a:lstStyle/>
          <a:p>
            <a:pPr algn="ctr" rtl="1">
              <a:lnSpc>
                <a:spcPts val="2239"/>
              </a:lnSpc>
            </a:pPr>
            <a:r>
              <a:rPr lang="ar" sz="1599" b="1">
                <a:solidFill>
                  <a:srgbClr val="000000"/>
                </a:solidFill>
                <a:latin typeface="Ubuntu Bold"/>
                <a:ea typeface="Ubuntu Bold"/>
                <a:cs typeface="Ubuntu Bold"/>
                <a:sym typeface="Ubuntu Bold"/>
                <a:rtl/>
              </a:rPr>
              <a:t>عدد استبعادات ألعاب العالم 2023</a:t>
            </a:r>
          </a:p>
        </p:txBody>
      </p:sp>
      <p:grpSp>
        <p:nvGrpSpPr>
          <p:cNvPr id="16" name="Group 16"/>
          <p:cNvGrpSpPr/>
          <p:nvPr/>
        </p:nvGrpSpPr>
        <p:grpSpPr>
          <a:xfrm>
            <a:off x="1614459" y="5913953"/>
            <a:ext cx="4594706" cy="634645"/>
            <a:chOff x="0" y="0"/>
            <a:chExt cx="6126275" cy="846194"/>
          </a:xfrm>
        </p:grpSpPr>
        <p:grpSp>
          <p:nvGrpSpPr>
            <p:cNvPr id="17" name="Group 17"/>
            <p:cNvGrpSpPr/>
            <p:nvPr/>
          </p:nvGrpSpPr>
          <p:grpSpPr>
            <a:xfrm>
              <a:off x="0" y="0"/>
              <a:ext cx="6126275" cy="846194"/>
              <a:chOff x="0" y="0"/>
              <a:chExt cx="9970042" cy="1377115"/>
            </a:xfrm>
          </p:grpSpPr>
          <p:sp>
            <p:nvSpPr>
              <p:cNvPr id="18" name="Freeform 18"/>
              <p:cNvSpPr/>
              <p:nvPr/>
            </p:nvSpPr>
            <p:spPr>
              <a:xfrm>
                <a:off x="0" y="0"/>
                <a:ext cx="9970042" cy="1377115"/>
              </a:xfrm>
              <a:custGeom>
                <a:avLst/>
                <a:gdLst/>
                <a:ahLst/>
                <a:cxnLst/>
                <a:rect l="l" t="t" r="r" b="b"/>
                <a:pathLst>
                  <a:path w="9970042" h="1377115">
                    <a:moveTo>
                      <a:pt x="22468" y="0"/>
                    </a:moveTo>
                    <a:lnTo>
                      <a:pt x="9947573" y="0"/>
                    </a:lnTo>
                    <a:cubicBezTo>
                      <a:pt x="9959983" y="0"/>
                      <a:pt x="9970042" y="10059"/>
                      <a:pt x="9970042" y="22468"/>
                    </a:cubicBezTo>
                    <a:lnTo>
                      <a:pt x="9970042" y="1354647"/>
                    </a:lnTo>
                    <a:cubicBezTo>
                      <a:pt x="9970042" y="1367056"/>
                      <a:pt x="9959983" y="1377115"/>
                      <a:pt x="9947573" y="1377115"/>
                    </a:cubicBezTo>
                    <a:lnTo>
                      <a:pt x="22468" y="1377115"/>
                    </a:lnTo>
                    <a:cubicBezTo>
                      <a:pt x="10059" y="1377115"/>
                      <a:pt x="0" y="1367056"/>
                      <a:pt x="0" y="1354647"/>
                    </a:cubicBezTo>
                    <a:lnTo>
                      <a:pt x="0" y="22468"/>
                    </a:lnTo>
                    <a:cubicBezTo>
                      <a:pt x="0" y="10059"/>
                      <a:pt x="10059" y="0"/>
                      <a:pt x="22468" y="0"/>
                    </a:cubicBezTo>
                    <a:close/>
                  </a:path>
                </a:pathLst>
              </a:custGeom>
              <a:solidFill>
                <a:srgbClr val="009CD3"/>
              </a:solidFill>
              <a:ln w="9525" cap="sq">
                <a:solidFill>
                  <a:srgbClr val="6AD1E3"/>
                </a:solidFill>
                <a:prstDash val="solid"/>
                <a:miter/>
              </a:ln>
            </p:spPr>
          </p:sp>
          <p:sp>
            <p:nvSpPr>
              <p:cNvPr id="19" name="TextBox 19"/>
              <p:cNvSpPr txBox="1"/>
              <p:nvPr/>
            </p:nvSpPr>
            <p:spPr>
              <a:xfrm>
                <a:off x="0" y="-19050"/>
                <a:ext cx="9970042" cy="1396165"/>
              </a:xfrm>
              <a:prstGeom prst="rect">
                <a:avLst/>
              </a:prstGeom>
            </p:spPr>
            <p:txBody>
              <a:bodyPr lIns="8390" tIns="8390" rIns="8390" bIns="8390" rtlCol="0" anchor="ctr"/>
              <a:lstStyle/>
              <a:p>
                <a:pPr algn="ctr" rtl="1">
                  <a:lnSpc>
                    <a:spcPts val="871"/>
                  </a:lnSpc>
                </a:pPr>
                <a:endParaRPr/>
              </a:p>
            </p:txBody>
          </p:sp>
        </p:grpSp>
        <p:sp>
          <p:nvSpPr>
            <p:cNvPr id="20" name="TextBox 20"/>
            <p:cNvSpPr txBox="1"/>
            <p:nvPr/>
          </p:nvSpPr>
          <p:spPr>
            <a:xfrm>
              <a:off x="78006" y="95314"/>
              <a:ext cx="5970262" cy="588890"/>
            </a:xfrm>
            <a:prstGeom prst="rect">
              <a:avLst/>
            </a:prstGeom>
          </p:spPr>
          <p:txBody>
            <a:bodyPr lIns="0" tIns="0" rIns="0" bIns="0" rtlCol="0" anchor="t">
              <a:spAutoFit/>
            </a:bodyPr>
            <a:lstStyle/>
            <a:p>
              <a:pPr algn="ctr" rtl="1">
                <a:lnSpc>
                  <a:spcPts val="3612"/>
                </a:lnSpc>
              </a:pPr>
              <a:r>
                <a:rPr lang="ar" sz="2580" b="1">
                  <a:solidFill>
                    <a:srgbClr val="FFFFFF"/>
                  </a:solidFill>
                  <a:latin typeface="Ubuntu Bold"/>
                  <a:ea typeface="Ubuntu Bold"/>
                  <a:cs typeface="Ubuntu Bold"/>
                  <a:sym typeface="Ubuntu Bold"/>
                  <a:rtl/>
                </a:rPr>
                <a:t>بداية خاطئة في التتابع - 32</a:t>
              </a:r>
            </a:p>
          </p:txBody>
        </p:sp>
      </p:grpSp>
      <p:grpSp>
        <p:nvGrpSpPr>
          <p:cNvPr id="21" name="Group 21"/>
          <p:cNvGrpSpPr/>
          <p:nvPr/>
        </p:nvGrpSpPr>
        <p:grpSpPr>
          <a:xfrm>
            <a:off x="1775567" y="3886200"/>
            <a:ext cx="4433598" cy="887240"/>
            <a:chOff x="0" y="0"/>
            <a:chExt cx="5911464" cy="1182987"/>
          </a:xfrm>
        </p:grpSpPr>
        <p:sp>
          <p:nvSpPr>
            <p:cNvPr id="22" name="TextBox 22"/>
            <p:cNvSpPr txBox="1"/>
            <p:nvPr/>
          </p:nvSpPr>
          <p:spPr>
            <a:xfrm>
              <a:off x="0" y="-47625"/>
              <a:ext cx="5852666" cy="361739"/>
            </a:xfrm>
            <a:prstGeom prst="rect">
              <a:avLst/>
            </a:prstGeom>
          </p:spPr>
          <p:txBody>
            <a:bodyPr lIns="0" tIns="0" rIns="0" bIns="0" rtlCol="0" anchor="t">
              <a:spAutoFit/>
            </a:bodyPr>
            <a:lstStyle/>
            <a:p>
              <a:pPr algn="ctr" rtl="1">
                <a:lnSpc>
                  <a:spcPts val="2239"/>
                </a:lnSpc>
              </a:pPr>
              <a:r>
                <a:rPr lang="ar" sz="1599" b="1">
                  <a:solidFill>
                    <a:srgbClr val="000000"/>
                  </a:solidFill>
                  <a:latin typeface="Ubuntu Bold"/>
                  <a:ea typeface="Ubuntu Bold"/>
                  <a:cs typeface="Ubuntu Bold"/>
                  <a:sym typeface="Ubuntu Bold"/>
                  <a:rtl/>
                </a:rPr>
                <a:t>الاستبعادات الشائعة</a:t>
              </a:r>
            </a:p>
          </p:txBody>
        </p:sp>
        <p:sp>
          <p:nvSpPr>
            <p:cNvPr id="23" name="TextBox 23"/>
            <p:cNvSpPr txBox="1"/>
            <p:nvPr/>
          </p:nvSpPr>
          <p:spPr>
            <a:xfrm>
              <a:off x="58798" y="356852"/>
              <a:ext cx="5852666" cy="826135"/>
            </a:xfrm>
            <a:prstGeom prst="rect">
              <a:avLst/>
            </a:prstGeom>
          </p:spPr>
          <p:txBody>
            <a:bodyPr lIns="0" tIns="0" rIns="0" bIns="0" rtlCol="0" anchor="t">
              <a:spAutoFit/>
            </a:bodyPr>
            <a:lstStyle/>
            <a:p>
              <a:pPr marL="259080" lvl="1" indent="-129540" algn="l" rtl="1">
                <a:lnSpc>
                  <a:spcPts val="1679"/>
                </a:lnSpc>
                <a:buFont typeface="Arial"/>
                <a:buChar char="•"/>
              </a:pPr>
              <a:r>
                <a:rPr lang="ar" sz="1200">
                  <a:solidFill>
                    <a:srgbClr val="000000"/>
                  </a:solidFill>
                  <a:latin typeface="Ubuntu"/>
                  <a:ea typeface="Ubuntu"/>
                  <a:cs typeface="Ubuntu"/>
                  <a:sym typeface="Ubuntu"/>
                  <a:rtl/>
                </a:rPr>
                <a:t>رمز الاستسلام 10.11 - انطلاق تتابع خاطئ - يحدث عندما تغادر أقدام السباح التالي منصة الانطلاق قبل أن يلمس السباح القادم الجدار.</a:t>
              </a:r>
            </a:p>
          </p:txBody>
        </p:sp>
      </p:grpSp>
      <p:pic>
        <p:nvPicPr>
          <p:cNvPr id="24" name="Picture 24"/>
          <p:cNvPicPr>
            <a:picLocks noChangeAspect="1"/>
          </p:cNvPicPr>
          <p:nvPr/>
        </p:nvPicPr>
        <p:blipFill>
          <a:blip r:embed="rId6"/>
          <a:stretch>
            <a:fillRect/>
          </a:stretch>
        </p:blipFill>
        <p:spPr>
          <a:xfrm>
            <a:off x="5510443" y="6888359"/>
            <a:ext cx="762242" cy="762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452634"/>
            <a:ext cx="4533335" cy="0"/>
          </a:xfrm>
          <a:prstGeom prst="line">
            <a:avLst/>
          </a:prstGeom>
          <a:ln w="9525" cap="flat">
            <a:solidFill>
              <a:srgbClr val="6AD1E3"/>
            </a:solidFill>
            <a:prstDash val="solid"/>
            <a:headEnd type="none" w="sm" len="sm"/>
            <a:tailEnd type="none" w="sm" len="sm"/>
          </a:ln>
        </p:spPr>
      </p:sp>
      <p:sp>
        <p:nvSpPr>
          <p:cNvPr id="3" name="Freeform 3"/>
          <p:cNvSpPr/>
          <p:nvPr/>
        </p:nvSpPr>
        <p:spPr>
          <a:xfrm>
            <a:off x="4815755" y="2510498"/>
            <a:ext cx="1519693" cy="1570775"/>
          </a:xfrm>
          <a:custGeom>
            <a:avLst/>
            <a:gdLst/>
            <a:ahLst/>
            <a:cxnLst/>
            <a:rect l="l" t="t" r="r" b="b"/>
            <a:pathLst>
              <a:path w="1519693" h="1570775">
                <a:moveTo>
                  <a:pt x="0" y="0"/>
                </a:moveTo>
                <a:lnTo>
                  <a:pt x="1519694" y="0"/>
                </a:lnTo>
                <a:lnTo>
                  <a:pt x="1519694" y="1570775"/>
                </a:lnTo>
                <a:lnTo>
                  <a:pt x="0" y="1570775"/>
                </a:lnTo>
                <a:lnTo>
                  <a:pt x="0" y="0"/>
                </a:lnTo>
                <a:close/>
              </a:path>
            </a:pathLst>
          </a:custGeom>
          <a:blipFill>
            <a:blip r:embed="rId2"/>
            <a:stretch>
              <a:fillRect/>
            </a:stretch>
          </a:blipFill>
        </p:spPr>
      </p:sp>
      <p:sp>
        <p:nvSpPr>
          <p:cNvPr id="4" name="Freeform 4"/>
          <p:cNvSpPr/>
          <p:nvPr/>
        </p:nvSpPr>
        <p:spPr>
          <a:xfrm>
            <a:off x="1399562" y="753261"/>
            <a:ext cx="1696855" cy="924786"/>
          </a:xfrm>
          <a:custGeom>
            <a:avLst/>
            <a:gdLst/>
            <a:ahLst/>
            <a:cxnLst/>
            <a:rect l="l" t="t" r="r" b="b"/>
            <a:pathLst>
              <a:path w="1696855" h="924786">
                <a:moveTo>
                  <a:pt x="0" y="0"/>
                </a:moveTo>
                <a:lnTo>
                  <a:pt x="1696855" y="0"/>
                </a:lnTo>
                <a:lnTo>
                  <a:pt x="1696855" y="924786"/>
                </a:lnTo>
                <a:lnTo>
                  <a:pt x="0" y="924786"/>
                </a:lnTo>
                <a:lnTo>
                  <a:pt x="0" y="0"/>
                </a:lnTo>
                <a:close/>
              </a:path>
            </a:pathLst>
          </a:custGeom>
          <a:blipFill>
            <a:blip r:embed="rId3"/>
            <a:stretch>
              <a:fillRect/>
            </a:stretch>
          </a:blipFill>
        </p:spPr>
      </p:sp>
      <p:sp>
        <p:nvSpPr>
          <p:cNvPr id="5" name="Freeform 5"/>
          <p:cNvSpPr/>
          <p:nvPr/>
        </p:nvSpPr>
        <p:spPr>
          <a:xfrm>
            <a:off x="3026531" y="4452830"/>
            <a:ext cx="1719338" cy="960680"/>
          </a:xfrm>
          <a:custGeom>
            <a:avLst/>
            <a:gdLst/>
            <a:ahLst/>
            <a:cxnLst/>
            <a:rect l="l" t="t" r="r" b="b"/>
            <a:pathLst>
              <a:path w="1719338" h="960680">
                <a:moveTo>
                  <a:pt x="0" y="0"/>
                </a:moveTo>
                <a:lnTo>
                  <a:pt x="1719338" y="0"/>
                </a:lnTo>
                <a:lnTo>
                  <a:pt x="1719338" y="960680"/>
                </a:lnTo>
                <a:lnTo>
                  <a:pt x="0" y="960680"/>
                </a:lnTo>
                <a:lnTo>
                  <a:pt x="0" y="0"/>
                </a:lnTo>
                <a:close/>
              </a:path>
            </a:pathLst>
          </a:custGeom>
          <a:blipFill>
            <a:blip r:embed="rId4"/>
            <a:stretch>
              <a:fillRect/>
            </a:stretch>
          </a:blipFill>
        </p:spPr>
      </p:sp>
      <p:sp>
        <p:nvSpPr>
          <p:cNvPr id="6" name="TextBox 6"/>
          <p:cNvSpPr txBox="1"/>
          <p:nvPr/>
        </p:nvSpPr>
        <p:spPr>
          <a:xfrm>
            <a:off x="1577161" y="65452"/>
            <a:ext cx="3038512" cy="375285"/>
          </a:xfrm>
          <a:prstGeom prst="rect">
            <a:avLst/>
          </a:prstGeom>
        </p:spPr>
        <p:txBody>
          <a:bodyPr lIns="0" tIns="0" rIns="0" bIns="0" rtlCol="0" anchor="t">
            <a:spAutoFit/>
          </a:bodyPr>
          <a:lstStyle/>
          <a:p>
            <a:pPr algn="l" rtl="1">
              <a:lnSpc>
                <a:spcPts val="2940"/>
              </a:lnSpc>
            </a:pPr>
            <a:r>
              <a:rPr lang="ar" sz="2100" b="1">
                <a:solidFill>
                  <a:srgbClr val="009CD3"/>
                </a:solidFill>
                <a:latin typeface="Ubuntu Bold"/>
                <a:ea typeface="Ubuntu Bold"/>
                <a:cs typeface="Ubuntu Bold"/>
                <a:sym typeface="Ubuntu Bold"/>
                <a:rtl/>
              </a:rPr>
              <a:t>يبدأ</a:t>
            </a:r>
          </a:p>
        </p:txBody>
      </p:sp>
      <p:sp>
        <p:nvSpPr>
          <p:cNvPr id="7" name="TextBox 7"/>
          <p:cNvSpPr txBox="1"/>
          <p:nvPr/>
        </p:nvSpPr>
        <p:spPr>
          <a:xfrm>
            <a:off x="2431043" y="533596"/>
            <a:ext cx="3904406" cy="251269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البداية الواقفة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يمكن أن تكون خارج البلوك أو من الجانب</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انحناء أصابع القدم فوق الحافة الأمامية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عند إشارة البادئ (البادئ الأول)، ادفع خارج البلوك/الكونكورس</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ادخل الماء في وضع الانسيابية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الفريستايل/الفراشة - ركلة إلى السطح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الصدر - قد يقوم السباح بالسحب أو الانزلاق</a:t>
            </a: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a:p>
            <a:pPr algn="l" rtl="1">
              <a:lnSpc>
                <a:spcPts val="1679"/>
              </a:lnSpc>
            </a:pPr>
            <a:endParaRPr lang="ar" sz="1200">
              <a:solidFill>
                <a:srgbClr val="000000"/>
              </a:solidFill>
              <a:latin typeface="Ubuntu"/>
              <a:ea typeface="Ubuntu"/>
              <a:cs typeface="Ubuntu"/>
              <a:sym typeface="Ubuntu"/>
              <a:rtl/>
            </a:endParaRPr>
          </a:p>
        </p:txBody>
      </p:sp>
      <p:sp>
        <p:nvSpPr>
          <p:cNvPr id="8" name="TextBox 8"/>
          <p:cNvSpPr txBox="1"/>
          <p:nvPr/>
        </p:nvSpPr>
        <p:spPr>
          <a:xfrm>
            <a:off x="1577161" y="2643684"/>
            <a:ext cx="3424315" cy="167449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البدء الجالس.</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اجلس في ممر المسبح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عند إشارة البادئ (البادئ الأول)، ادفع من الجدار إلى وضعية الجسم الانسيابية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الفريستايل/الفراشة - ركلة إلى السطح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الصدر - قد يقوم السباح بالسحب أو الانزلاق</a:t>
            </a:r>
          </a:p>
          <a:p>
            <a:pPr algn="l" rtl="1">
              <a:lnSpc>
                <a:spcPts val="1679"/>
              </a:lnSpc>
            </a:pPr>
            <a:endParaRPr lang="ar" sz="1200">
              <a:solidFill>
                <a:srgbClr val="000000"/>
              </a:solidFill>
              <a:latin typeface="Ubuntu"/>
              <a:ea typeface="Ubuntu"/>
              <a:cs typeface="Ubuntu"/>
              <a:sym typeface="Ubuntu"/>
              <a:rtl/>
            </a:endParaRPr>
          </a:p>
        </p:txBody>
      </p:sp>
      <p:sp>
        <p:nvSpPr>
          <p:cNvPr id="9" name="TextBox 9"/>
          <p:cNvSpPr txBox="1"/>
          <p:nvPr/>
        </p:nvSpPr>
        <p:spPr>
          <a:xfrm>
            <a:off x="1512343" y="5283817"/>
            <a:ext cx="4668786" cy="2303145"/>
          </a:xfrm>
          <a:prstGeom prst="rect">
            <a:avLst/>
          </a:prstGeom>
        </p:spPr>
        <p:txBody>
          <a:bodyPr lIns="0" tIns="0" rIns="0" bIns="0" rtlCol="0" anchor="t">
            <a:spAutoFit/>
          </a:bodyPr>
          <a:lstStyle/>
          <a:p>
            <a:pPr algn="l" rtl="1">
              <a:lnSpc>
                <a:spcPts val="1679"/>
              </a:lnSpc>
            </a:pPr>
            <a:r>
              <a:rPr lang="ar" sz="1200" b="1">
                <a:solidFill>
                  <a:srgbClr val="000000"/>
                </a:solidFill>
                <a:latin typeface="Ubuntu Bold"/>
                <a:ea typeface="Ubuntu Bold"/>
                <a:cs typeface="Ubuntu Bold"/>
                <a:sym typeface="Ubuntu Bold"/>
                <a:rtl/>
              </a:rPr>
              <a:t>الانطلاق في الماء</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أمسك بجانب المسبح أثناء وجودك في الماء بكلتا يديك</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ضع قدميك على الحائط، مع ثني الركبتين قليلا</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مد اليد الأخرى في الماء باتجاه يسافر أو إلى الطرف الآخر من المسبح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تنتظر الطرف الآخر من المسبح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عند إشارة البادئ (البادئ التشغيلي)، ادفع من الجانب إلى وضعية الجسم الانسيابية</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الفريستايل/الفراشة - ركلة إلى السطح</a:t>
            </a:r>
          </a:p>
          <a:p>
            <a:pPr marL="259080" lvl="1" indent="-129540" algn="l" rtl="1">
              <a:lnSpc>
                <a:spcPts val="1679"/>
              </a:lnSpc>
              <a:buFont typeface="Arial"/>
              <a:buChar char="•"/>
            </a:pPr>
            <a:r>
              <a:rPr lang="ar" sz="1200">
                <a:solidFill>
                  <a:srgbClr val="000000"/>
                </a:solidFill>
                <a:latin typeface="Ubuntu"/>
                <a:ea typeface="Ubuntu"/>
                <a:cs typeface="Ubuntu"/>
                <a:sym typeface="Ubuntu"/>
                <a:rtl/>
              </a:rPr>
              <a:t>سباحة الصدر - قد يقوم السباح بالسحب أو الانزلاق</a:t>
            </a:r>
          </a:p>
          <a:p>
            <a:pPr algn="l" rtl="1">
              <a:lnSpc>
                <a:spcPts val="1679"/>
              </a:lnSpc>
            </a:pPr>
            <a:endParaRPr lang="ar" sz="1200">
              <a:solidFill>
                <a:srgbClr val="000000"/>
              </a:solidFill>
              <a:latin typeface="Ubuntu"/>
              <a:ea typeface="Ubuntu"/>
              <a:cs typeface="Ubuntu"/>
              <a:sym typeface="Ubuntu"/>
              <a:rt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452634"/>
            <a:ext cx="4533335" cy="0"/>
          </a:xfrm>
          <a:prstGeom prst="line">
            <a:avLst/>
          </a:prstGeom>
          <a:ln w="9525" cap="flat">
            <a:solidFill>
              <a:srgbClr val="6AD1E3"/>
            </a:solidFill>
            <a:prstDash val="solid"/>
            <a:headEnd type="none" w="sm" len="sm"/>
            <a:tailEnd type="none" w="sm" len="sm"/>
          </a:ln>
        </p:spPr>
      </p:sp>
      <p:grpSp>
        <p:nvGrpSpPr>
          <p:cNvPr id="3" name="Group 3"/>
          <p:cNvGrpSpPr/>
          <p:nvPr/>
        </p:nvGrpSpPr>
        <p:grpSpPr>
          <a:xfrm>
            <a:off x="1328570" y="5822396"/>
            <a:ext cx="5006878" cy="1746758"/>
            <a:chOff x="0" y="0"/>
            <a:chExt cx="6675838" cy="2329010"/>
          </a:xfrm>
        </p:grpSpPr>
        <p:grpSp>
          <p:nvGrpSpPr>
            <p:cNvPr id="4" name="Group 4"/>
            <p:cNvGrpSpPr/>
            <p:nvPr/>
          </p:nvGrpSpPr>
          <p:grpSpPr>
            <a:xfrm>
              <a:off x="303625" y="0"/>
              <a:ext cx="6260031" cy="1920845"/>
              <a:chOff x="0" y="0"/>
              <a:chExt cx="3785477" cy="1161546"/>
            </a:xfrm>
          </p:grpSpPr>
          <p:sp>
            <p:nvSpPr>
              <p:cNvPr id="5" name="Freeform 5"/>
              <p:cNvSpPr/>
              <p:nvPr/>
            </p:nvSpPr>
            <p:spPr>
              <a:xfrm>
                <a:off x="0" y="0"/>
                <a:ext cx="3785477" cy="1161546"/>
              </a:xfrm>
              <a:custGeom>
                <a:avLst/>
                <a:gdLst/>
                <a:ahLst/>
                <a:cxnLst/>
                <a:rect l="l" t="t" r="r" b="b"/>
                <a:pathLst>
                  <a:path w="3785477" h="1161546">
                    <a:moveTo>
                      <a:pt x="21988" y="0"/>
                    </a:moveTo>
                    <a:lnTo>
                      <a:pt x="3763489" y="0"/>
                    </a:lnTo>
                    <a:cubicBezTo>
                      <a:pt x="3769321" y="0"/>
                      <a:pt x="3774914" y="2317"/>
                      <a:pt x="3779037" y="6440"/>
                    </a:cubicBezTo>
                    <a:cubicBezTo>
                      <a:pt x="3783161" y="10564"/>
                      <a:pt x="3785477" y="16157"/>
                      <a:pt x="3785477" y="21988"/>
                    </a:cubicBezTo>
                    <a:lnTo>
                      <a:pt x="3785477" y="1139558"/>
                    </a:lnTo>
                    <a:cubicBezTo>
                      <a:pt x="3785477" y="1151702"/>
                      <a:pt x="3775633" y="1161546"/>
                      <a:pt x="3763489" y="1161546"/>
                    </a:cubicBezTo>
                    <a:lnTo>
                      <a:pt x="21988" y="1161546"/>
                    </a:lnTo>
                    <a:cubicBezTo>
                      <a:pt x="16157" y="1161546"/>
                      <a:pt x="10564" y="1159229"/>
                      <a:pt x="6440" y="1155106"/>
                    </a:cubicBezTo>
                    <a:cubicBezTo>
                      <a:pt x="2317" y="1150982"/>
                      <a:pt x="0" y="1145389"/>
                      <a:pt x="0" y="1139558"/>
                    </a:cubicBezTo>
                    <a:lnTo>
                      <a:pt x="0" y="21988"/>
                    </a:lnTo>
                    <a:cubicBezTo>
                      <a:pt x="0" y="16157"/>
                      <a:pt x="2317" y="10564"/>
                      <a:pt x="6440" y="6440"/>
                    </a:cubicBezTo>
                    <a:cubicBezTo>
                      <a:pt x="10564" y="2317"/>
                      <a:pt x="16157" y="0"/>
                      <a:pt x="21988" y="0"/>
                    </a:cubicBezTo>
                    <a:close/>
                  </a:path>
                </a:pathLst>
              </a:custGeom>
              <a:solidFill>
                <a:srgbClr val="009CD3"/>
              </a:solidFill>
              <a:ln w="9525" cap="sq">
                <a:solidFill>
                  <a:srgbClr val="6AD1E3"/>
                </a:solidFill>
                <a:prstDash val="solid"/>
                <a:miter/>
              </a:ln>
            </p:spPr>
          </p:sp>
          <p:sp>
            <p:nvSpPr>
              <p:cNvPr id="6" name="TextBox 6"/>
              <p:cNvSpPr txBox="1"/>
              <p:nvPr/>
            </p:nvSpPr>
            <p:spPr>
              <a:xfrm>
                <a:off x="0" y="-19050"/>
                <a:ext cx="3785477" cy="1180596"/>
              </a:xfrm>
              <a:prstGeom prst="rect">
                <a:avLst/>
              </a:prstGeom>
            </p:spPr>
            <p:txBody>
              <a:bodyPr lIns="22580" tIns="22580" rIns="22580" bIns="22580" rtlCol="0" anchor="ctr"/>
              <a:lstStyle/>
              <a:p>
                <a:pPr algn="ctr" rtl="1">
                  <a:lnSpc>
                    <a:spcPts val="871"/>
                  </a:lnSpc>
                </a:pPr>
                <a:endParaRPr/>
              </a:p>
            </p:txBody>
          </p:sp>
        </p:grpSp>
        <p:sp>
          <p:nvSpPr>
            <p:cNvPr id="7" name="TextBox 7"/>
            <p:cNvSpPr txBox="1"/>
            <p:nvPr/>
          </p:nvSpPr>
          <p:spPr>
            <a:xfrm>
              <a:off x="1156536" y="493368"/>
              <a:ext cx="4527221" cy="1288415"/>
            </a:xfrm>
            <a:prstGeom prst="rect">
              <a:avLst/>
            </a:prstGeom>
          </p:spPr>
          <p:txBody>
            <a:bodyPr lIns="0" tIns="0" rIns="0" bIns="0" rtlCol="0" anchor="t">
              <a:spAutoFit/>
            </a:bodyPr>
            <a:lstStyle/>
            <a:p>
              <a:pPr algn="ctr" rtl="1">
                <a:lnSpc>
                  <a:spcPts val="1679"/>
                </a:lnSpc>
              </a:pPr>
              <a:r>
                <a:rPr lang="ar" sz="1200" b="1">
                  <a:solidFill>
                    <a:srgbClr val="FFFFFF"/>
                  </a:solidFill>
                  <a:latin typeface="Ubuntu Bold"/>
                  <a:ea typeface="Ubuntu Bold"/>
                  <a:cs typeface="Ubuntu Bold"/>
                  <a:sym typeface="Ubuntu Bold"/>
                  <a:rtl/>
                </a:rPr>
                <a:t>كن محققا</a:t>
              </a:r>
            </a:p>
            <a:p>
              <a:pPr algn="ctr" rtl="1">
                <a:lnSpc>
                  <a:spcPts val="1260"/>
                </a:lnSpc>
              </a:pPr>
              <a:r>
                <a:rPr lang="ar" sz="900">
                  <a:solidFill>
                    <a:srgbClr val="FFFFFF"/>
                  </a:solidFill>
                  <a:latin typeface="Ubuntu"/>
                  <a:ea typeface="Ubuntu"/>
                  <a:cs typeface="Ubuntu"/>
                  <a:sym typeface="Ubuntu"/>
                  <a:rtl/>
                </a:rPr>
                <a:t>مدربون، كونوا محققين.  راقب جيدا.  لاحظ أنماط رياضي، ومشاعرهم، وكيف يتعاملون مع التصحيحات.  ثم اعمل على تدريبات وأنشطة وجلسات تدريبية تبني علاقتك العملية لمنع وتجنب الاستبعاد.  كلما راقبت أكثر، كلما استطعت مدرب بشكل فعال.</a:t>
              </a:r>
            </a:p>
          </p:txBody>
        </p:sp>
        <p:sp>
          <p:nvSpPr>
            <p:cNvPr id="8" name="AutoShape 8"/>
            <p:cNvSpPr/>
            <p:nvPr/>
          </p:nvSpPr>
          <p:spPr>
            <a:xfrm>
              <a:off x="374117" y="458425"/>
              <a:ext cx="6044447" cy="0"/>
            </a:xfrm>
            <a:prstGeom prst="line">
              <a:avLst/>
            </a:prstGeom>
            <a:ln w="12700" cap="flat">
              <a:solidFill>
                <a:srgbClr val="6AD1E3"/>
              </a:solidFill>
              <a:prstDash val="solid"/>
              <a:headEnd type="none" w="sm" len="sm"/>
              <a:tailEnd type="none" w="sm" len="sm"/>
            </a:ln>
          </p:spPr>
        </p:sp>
        <p:sp>
          <p:nvSpPr>
            <p:cNvPr id="9" name="TextBox 9"/>
            <p:cNvSpPr txBox="1"/>
            <p:nvPr/>
          </p:nvSpPr>
          <p:spPr>
            <a:xfrm>
              <a:off x="308909" y="-16555"/>
              <a:ext cx="6254748" cy="481330"/>
            </a:xfrm>
            <a:prstGeom prst="rect">
              <a:avLst/>
            </a:prstGeom>
          </p:spPr>
          <p:txBody>
            <a:bodyPr lIns="0" tIns="0" rIns="0" bIns="0" rtlCol="0" anchor="t">
              <a:spAutoFit/>
            </a:bodyPr>
            <a:lstStyle/>
            <a:p>
              <a:pPr algn="ctr" rtl="1">
                <a:lnSpc>
                  <a:spcPts val="2940"/>
                </a:lnSpc>
              </a:pPr>
              <a:r>
                <a:rPr lang="ar" sz="2100" b="1">
                  <a:solidFill>
                    <a:srgbClr val="FFFFFF"/>
                  </a:solidFill>
                  <a:latin typeface="Ubuntu Bold"/>
                  <a:ea typeface="Ubuntu Bold"/>
                  <a:cs typeface="Ubuntu Bold"/>
                  <a:sym typeface="Ubuntu Bold"/>
                  <a:rtl/>
                </a:rPr>
                <a:t>نصائح من مايكل وكيرا</a:t>
              </a:r>
            </a:p>
          </p:txBody>
        </p:sp>
        <p:sp>
          <p:nvSpPr>
            <p:cNvPr id="10" name="Freeform 10"/>
            <p:cNvSpPr/>
            <p:nvPr/>
          </p:nvSpPr>
          <p:spPr>
            <a:xfrm>
              <a:off x="5683757" y="296453"/>
              <a:ext cx="992081" cy="1710821"/>
            </a:xfrm>
            <a:custGeom>
              <a:avLst/>
              <a:gdLst/>
              <a:ahLst/>
              <a:cxnLst/>
              <a:rect l="l" t="t" r="r" b="b"/>
              <a:pathLst>
                <a:path w="992081" h="1710821">
                  <a:moveTo>
                    <a:pt x="0" y="0"/>
                  </a:moveTo>
                  <a:lnTo>
                    <a:pt x="992081" y="0"/>
                  </a:lnTo>
                  <a:lnTo>
                    <a:pt x="992081" y="1710820"/>
                  </a:lnTo>
                  <a:lnTo>
                    <a:pt x="0" y="1710820"/>
                  </a:lnTo>
                  <a:lnTo>
                    <a:pt x="0" y="0"/>
                  </a:lnTo>
                  <a:close/>
                </a:path>
              </a:pathLst>
            </a:custGeom>
            <a:blipFill>
              <a:blip r:embed="rId2"/>
              <a:stretch>
                <a:fillRect l="-136284" r="-22549"/>
              </a:stretch>
            </a:blipFill>
          </p:spPr>
        </p:sp>
        <p:sp>
          <p:nvSpPr>
            <p:cNvPr id="11" name="Freeform 11"/>
            <p:cNvSpPr/>
            <p:nvPr/>
          </p:nvSpPr>
          <p:spPr>
            <a:xfrm>
              <a:off x="0" y="486659"/>
              <a:ext cx="1184438" cy="1498731"/>
            </a:xfrm>
            <a:custGeom>
              <a:avLst/>
              <a:gdLst/>
              <a:ahLst/>
              <a:cxnLst/>
              <a:rect l="l" t="t" r="r" b="b"/>
              <a:pathLst>
                <a:path w="1184438" h="1498731">
                  <a:moveTo>
                    <a:pt x="0" y="0"/>
                  </a:moveTo>
                  <a:lnTo>
                    <a:pt x="1184438" y="0"/>
                  </a:lnTo>
                  <a:lnTo>
                    <a:pt x="1184438" y="1498731"/>
                  </a:lnTo>
                  <a:lnTo>
                    <a:pt x="0" y="1498731"/>
                  </a:lnTo>
                  <a:lnTo>
                    <a:pt x="0" y="0"/>
                  </a:lnTo>
                  <a:close/>
                </a:path>
              </a:pathLst>
            </a:custGeom>
            <a:blipFill>
              <a:blip r:embed="rId2"/>
              <a:stretch>
                <a:fillRect r="-89921"/>
              </a:stretch>
            </a:blipFill>
          </p:spPr>
        </p:sp>
        <p:sp>
          <p:nvSpPr>
            <p:cNvPr id="12" name="TextBox 12"/>
            <p:cNvSpPr txBox="1"/>
            <p:nvPr/>
          </p:nvSpPr>
          <p:spPr>
            <a:xfrm>
              <a:off x="376141" y="1978698"/>
              <a:ext cx="6158658" cy="350312"/>
            </a:xfrm>
            <a:prstGeom prst="rect">
              <a:avLst/>
            </a:prstGeom>
          </p:spPr>
          <p:txBody>
            <a:bodyPr lIns="0" tIns="0" rIns="0" bIns="0" rtlCol="0" anchor="t">
              <a:spAutoFit/>
            </a:bodyPr>
            <a:lstStyle/>
            <a:p>
              <a:pPr algn="l" rtl="1">
                <a:lnSpc>
                  <a:spcPts val="700"/>
                </a:lnSpc>
              </a:pPr>
              <a:r>
                <a:rPr lang="ar" sz="500" b="1">
                  <a:solidFill>
                    <a:srgbClr val="000000"/>
                  </a:solidFill>
                  <a:latin typeface="Ubuntu Bold"/>
                  <a:ea typeface="Ubuntu Bold"/>
                  <a:cs typeface="Ubuntu Bold"/>
                  <a:sym typeface="Ubuntu Bold"/>
                  <a:rtl/>
                </a:rPr>
                <a:t>مايكل فيلبس</a:t>
              </a:r>
              <a:r>
                <a:rPr lang="ar" sz="500">
                  <a:solidFill>
                    <a:srgbClr val="000000"/>
                  </a:solidFill>
                  <a:latin typeface="Ubuntu"/>
                  <a:ea typeface="Ubuntu"/>
                  <a:cs typeface="Ubuntu"/>
                  <a:sym typeface="Ubuntu"/>
                  <a:rtl/>
                </a:rPr>
                <a:t> هو مؤسس مؤسسة مايكل فيلبس، وأب لأربعة أولاد، وأكثر بطل أولمبي تتويجا على الإطلاق (23 ميدالية ذهبية).</a:t>
              </a:r>
            </a:p>
            <a:p>
              <a:pPr algn="l" rtl="1">
                <a:lnSpc>
                  <a:spcPts val="700"/>
                </a:lnSpc>
                <a:spcBef>
                  <a:spcPct val="0"/>
                </a:spcBef>
              </a:pPr>
              <a:r>
                <a:rPr lang="ar" sz="500" b="1">
                  <a:solidFill>
                    <a:srgbClr val="000000"/>
                  </a:solidFill>
                  <a:latin typeface="Ubuntu Bold"/>
                  <a:ea typeface="Ubuntu Bold"/>
                  <a:cs typeface="Ubuntu Bold"/>
                  <a:sym typeface="Ubuntu Bold"/>
                  <a:rtl/>
                </a:rPr>
                <a:t>كيرا بايلاند</a:t>
              </a:r>
              <a:r>
                <a:rPr lang="ar" sz="500">
                  <a:solidFill>
                    <a:srgbClr val="000000"/>
                  </a:solidFill>
                  <a:latin typeface="Ubuntu"/>
                  <a:ea typeface="Ubuntu"/>
                  <a:cs typeface="Ubuntu"/>
                  <a:sym typeface="Ubuntu"/>
                  <a:rtl/>
                </a:rPr>
                <a:t> هي رياضي وقائدة مدرب لفريق الألعاب الأولمبية الخاصة في بريطانيا العظمى.  تشغل حاليا عضوية مجلس إدارة الألعاب الأولمبية الخاصة الدولي ورئيسة مؤتمر الرياضيين العالمي.</a:t>
              </a:r>
            </a:p>
          </p:txBody>
        </p:sp>
      </p:grpSp>
      <p:sp>
        <p:nvSpPr>
          <p:cNvPr id="13" name="TextBox 13"/>
          <p:cNvSpPr txBox="1"/>
          <p:nvPr/>
        </p:nvSpPr>
        <p:spPr>
          <a:xfrm>
            <a:off x="1592176" y="2836753"/>
            <a:ext cx="4468518" cy="15246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حدد أي بداية تناسب كل رياضي.  انظر التقدم في الصفحة 2 لكل بداية.</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بمجرد أن يشعر رياضي بالراحة مع البدايات، تدرب على تتابع كروس أوفر.</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تدرب على إنهاء السباق ولاعبين مختلفين في البدايات المتقاطعة.  </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عند إدخال التتابعات، ضع في اعتبارك نتائج التدريب لتحديد مواقعها الأساسية.  تدرب على كيفية المنافسة!</a:t>
            </a:r>
          </a:p>
        </p:txBody>
      </p:sp>
      <p:sp>
        <p:nvSpPr>
          <p:cNvPr id="14" name="Freeform 14"/>
          <p:cNvSpPr/>
          <p:nvPr/>
        </p:nvSpPr>
        <p:spPr>
          <a:xfrm>
            <a:off x="2820582" y="4456638"/>
            <a:ext cx="2316133" cy="1262292"/>
          </a:xfrm>
          <a:custGeom>
            <a:avLst/>
            <a:gdLst/>
            <a:ahLst/>
            <a:cxnLst/>
            <a:rect l="l" t="t" r="r" b="b"/>
            <a:pathLst>
              <a:path w="2316133" h="1262292">
                <a:moveTo>
                  <a:pt x="0" y="0"/>
                </a:moveTo>
                <a:lnTo>
                  <a:pt x="2316133" y="0"/>
                </a:lnTo>
                <a:lnTo>
                  <a:pt x="2316133" y="1262292"/>
                </a:lnTo>
                <a:lnTo>
                  <a:pt x="0" y="1262292"/>
                </a:lnTo>
                <a:lnTo>
                  <a:pt x="0" y="0"/>
                </a:lnTo>
                <a:close/>
              </a:path>
            </a:pathLst>
          </a:custGeom>
          <a:blipFill>
            <a:blip r:embed="rId3"/>
            <a:stretch>
              <a:fillRect/>
            </a:stretch>
          </a:blipFill>
          <a:ln w="19050" cap="sq">
            <a:solidFill>
              <a:srgbClr val="6AD1E3"/>
            </a:solidFill>
            <a:prstDash val="solid"/>
            <a:miter/>
          </a:ln>
        </p:spPr>
      </p:sp>
      <p:sp>
        <p:nvSpPr>
          <p:cNvPr id="15" name="TextBox 15"/>
          <p:cNvSpPr txBox="1"/>
          <p:nvPr/>
        </p:nvSpPr>
        <p:spPr>
          <a:xfrm>
            <a:off x="1577161" y="65452"/>
            <a:ext cx="4468518" cy="375285"/>
          </a:xfrm>
          <a:prstGeom prst="rect">
            <a:avLst/>
          </a:prstGeom>
        </p:spPr>
        <p:txBody>
          <a:bodyPr lIns="0" tIns="0" rIns="0" bIns="0" rtlCol="0" anchor="t">
            <a:spAutoFit/>
          </a:bodyPr>
          <a:lstStyle/>
          <a:p>
            <a:pPr algn="l" rtl="1">
              <a:lnSpc>
                <a:spcPts val="2940"/>
              </a:lnSpc>
            </a:pPr>
            <a:r>
              <a:rPr lang="ar" sz="2100" b="1">
                <a:solidFill>
                  <a:srgbClr val="009CD3"/>
                </a:solidFill>
                <a:latin typeface="Ubuntu Bold"/>
                <a:ea typeface="Ubuntu Bold"/>
                <a:cs typeface="Ubuntu Bold"/>
                <a:sym typeface="Ubuntu Bold"/>
                <a:rtl/>
              </a:rPr>
              <a:t>تدريبات لتجنب رمز DQ 10.11</a:t>
            </a:r>
          </a:p>
        </p:txBody>
      </p:sp>
      <p:sp>
        <p:nvSpPr>
          <p:cNvPr id="16" name="TextBox 16"/>
          <p:cNvSpPr txBox="1"/>
          <p:nvPr/>
        </p:nvSpPr>
        <p:spPr>
          <a:xfrm>
            <a:off x="1577161" y="832125"/>
            <a:ext cx="4468518" cy="7626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اشرح كيف يعمل تبادل المرحل.  أضف عروضا بصرية من الفيديوهات، مع التركيز على القواعد والحاجة للتأكد من أن رياضي سابق يلمس الجدار قبل أن يغادر رياضي المنصة أو الجدار التالي.</a:t>
            </a:r>
          </a:p>
        </p:txBody>
      </p:sp>
      <p:sp>
        <p:nvSpPr>
          <p:cNvPr id="17" name="TextBox 17"/>
          <p:cNvSpPr txBox="1"/>
          <p:nvPr/>
        </p:nvSpPr>
        <p:spPr>
          <a:xfrm>
            <a:off x="1470185" y="567027"/>
            <a:ext cx="4802000" cy="284149"/>
          </a:xfrm>
          <a:prstGeom prst="rect">
            <a:avLst/>
          </a:prstGeom>
        </p:spPr>
        <p:txBody>
          <a:bodyPr lIns="0" tIns="0" rIns="0" bIns="0" rtlCol="0" anchor="t">
            <a:spAutoFit/>
          </a:bodyPr>
          <a:lstStyle/>
          <a:p>
            <a:pPr algn="l" rtl="1">
              <a:lnSpc>
                <a:spcPts val="2188"/>
              </a:lnSpc>
            </a:pPr>
            <a:r>
              <a:rPr lang="ar" sz="1563" b="1">
                <a:solidFill>
                  <a:srgbClr val="009CD3"/>
                </a:solidFill>
                <a:latin typeface="Ubuntu Bold"/>
                <a:ea typeface="Ubuntu Bold"/>
                <a:cs typeface="Ubuntu Bold"/>
                <a:sym typeface="Ubuntu Bold"/>
                <a:rtl/>
              </a:rPr>
              <a:t>التقدم 1: شرح على السطح/الفيديوهات</a:t>
            </a:r>
          </a:p>
        </p:txBody>
      </p:sp>
      <p:sp>
        <p:nvSpPr>
          <p:cNvPr id="18" name="TextBox 18"/>
          <p:cNvSpPr txBox="1"/>
          <p:nvPr/>
        </p:nvSpPr>
        <p:spPr>
          <a:xfrm>
            <a:off x="1592176" y="1950928"/>
            <a:ext cx="4468518" cy="572135"/>
          </a:xfrm>
          <a:prstGeom prst="rect">
            <a:avLst/>
          </a:prstGeom>
        </p:spPr>
        <p:txBody>
          <a:bodyPr lIns="0" tIns="0" rIns="0" bIns="0" rtlCol="0" anchor="t">
            <a:spAutoFit/>
          </a:bodyPr>
          <a:lstStyle/>
          <a:p>
            <a:pPr marL="237492" lvl="1" indent="-118746" algn="l" rtl="1">
              <a:lnSpc>
                <a:spcPts val="1540"/>
              </a:lnSpc>
              <a:buFont typeface="Arial"/>
              <a:buChar char="•"/>
            </a:pPr>
            <a:r>
              <a:rPr lang="ar" sz="1100">
                <a:solidFill>
                  <a:srgbClr val="000000"/>
                </a:solidFill>
                <a:latin typeface="Ubuntu"/>
                <a:ea typeface="Ubuntu"/>
                <a:cs typeface="Ubuntu"/>
                <a:sym typeface="Ubuntu"/>
                <a:rtl/>
              </a:rPr>
              <a:t>حدد تقاطع التتابع لكل بداية قانونية.</a:t>
            </a:r>
          </a:p>
          <a:p>
            <a:pPr marL="237492" lvl="1" indent="-118746" algn="l" rtl="1">
              <a:lnSpc>
                <a:spcPts val="1540"/>
              </a:lnSpc>
              <a:buFont typeface="Arial"/>
              <a:buChar char="•"/>
            </a:pPr>
            <a:r>
              <a:rPr lang="ar" sz="1100">
                <a:solidFill>
                  <a:srgbClr val="000000"/>
                </a:solidFill>
                <a:latin typeface="Ubuntu"/>
                <a:ea typeface="Ubuntu"/>
                <a:cs typeface="Ubuntu"/>
                <a:sym typeface="Ubuntu"/>
                <a:rtl/>
              </a:rPr>
              <a:t>أكد على ضرورة الثبات حتى يصل السباح السابق إلى الجدار.</a:t>
            </a:r>
          </a:p>
        </p:txBody>
      </p:sp>
      <p:sp>
        <p:nvSpPr>
          <p:cNvPr id="19" name="TextBox 19"/>
          <p:cNvSpPr txBox="1"/>
          <p:nvPr/>
        </p:nvSpPr>
        <p:spPr>
          <a:xfrm>
            <a:off x="1485200" y="1685829"/>
            <a:ext cx="4802000" cy="284149"/>
          </a:xfrm>
          <a:prstGeom prst="rect">
            <a:avLst/>
          </a:prstGeom>
        </p:spPr>
        <p:txBody>
          <a:bodyPr lIns="0" tIns="0" rIns="0" bIns="0" rtlCol="0" anchor="t">
            <a:spAutoFit/>
          </a:bodyPr>
          <a:lstStyle/>
          <a:p>
            <a:pPr algn="l" rtl="1">
              <a:lnSpc>
                <a:spcPts val="2188"/>
              </a:lnSpc>
            </a:pPr>
            <a:r>
              <a:rPr lang="ar" sz="1563" b="1">
                <a:solidFill>
                  <a:srgbClr val="009CD3"/>
                </a:solidFill>
                <a:latin typeface="Ubuntu Bold"/>
                <a:ea typeface="Ubuntu Bold"/>
                <a:cs typeface="Ubuntu Bold"/>
                <a:sym typeface="Ubuntu Bold"/>
                <a:rtl/>
              </a:rPr>
              <a:t>التقدم 2: عرض عبور التتابع</a:t>
            </a:r>
          </a:p>
        </p:txBody>
      </p:sp>
      <p:sp>
        <p:nvSpPr>
          <p:cNvPr id="20" name="TextBox 20"/>
          <p:cNvSpPr txBox="1"/>
          <p:nvPr/>
        </p:nvSpPr>
        <p:spPr>
          <a:xfrm>
            <a:off x="1485200" y="2571654"/>
            <a:ext cx="4802000" cy="284149"/>
          </a:xfrm>
          <a:prstGeom prst="rect">
            <a:avLst/>
          </a:prstGeom>
        </p:spPr>
        <p:txBody>
          <a:bodyPr lIns="0" tIns="0" rIns="0" bIns="0" rtlCol="0" anchor="t">
            <a:spAutoFit/>
          </a:bodyPr>
          <a:lstStyle/>
          <a:p>
            <a:pPr algn="l" rtl="1">
              <a:lnSpc>
                <a:spcPts val="2188"/>
              </a:lnSpc>
            </a:pPr>
            <a:r>
              <a:rPr lang="ar" sz="1563" b="1">
                <a:solidFill>
                  <a:srgbClr val="009CD3"/>
                </a:solidFill>
                <a:latin typeface="Ubuntu Bold"/>
                <a:ea typeface="Ubuntu Bold"/>
                <a:cs typeface="Ubuntu Bold"/>
                <a:sym typeface="Ubuntu Bold"/>
                <a:rtl/>
              </a:rPr>
              <a:t>التقدم 3: الممارسة، الممارسة، الممارسة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12343" y="673751"/>
            <a:ext cx="4533335" cy="0"/>
          </a:xfrm>
          <a:prstGeom prst="line">
            <a:avLst/>
          </a:prstGeom>
          <a:ln w="9525" cap="flat">
            <a:solidFill>
              <a:srgbClr val="6AD1E3"/>
            </a:solidFill>
            <a:prstDash val="solid"/>
            <a:headEnd type="none" w="sm" len="sm"/>
            <a:tailEnd type="none" w="sm" len="sm"/>
          </a:ln>
        </p:spPr>
      </p:sp>
      <p:sp>
        <p:nvSpPr>
          <p:cNvPr id="3" name="TextBox 3"/>
          <p:cNvSpPr txBox="1"/>
          <p:nvPr/>
        </p:nvSpPr>
        <p:spPr>
          <a:xfrm>
            <a:off x="1651941" y="252057"/>
            <a:ext cx="4468518" cy="375285"/>
          </a:xfrm>
          <a:prstGeom prst="rect">
            <a:avLst/>
          </a:prstGeom>
        </p:spPr>
        <p:txBody>
          <a:bodyPr lIns="0" tIns="0" rIns="0" bIns="0" rtlCol="0" anchor="t">
            <a:spAutoFit/>
          </a:bodyPr>
          <a:lstStyle/>
          <a:p>
            <a:pPr algn="l" rtl="1">
              <a:lnSpc>
                <a:spcPts val="2940"/>
              </a:lnSpc>
            </a:pPr>
            <a:r>
              <a:rPr lang="ar" sz="2100" b="1">
                <a:solidFill>
                  <a:srgbClr val="009CD3"/>
                </a:solidFill>
                <a:latin typeface="Ubuntu Bold"/>
                <a:ea typeface="Ubuntu Bold"/>
                <a:cs typeface="Ubuntu Bold"/>
                <a:sym typeface="Ubuntu Bold"/>
                <a:rtl/>
              </a:rPr>
              <a:t>موارد إضافية</a:t>
            </a:r>
          </a:p>
        </p:txBody>
      </p:sp>
      <p:sp>
        <p:nvSpPr>
          <p:cNvPr id="4" name="TextBox 4"/>
          <p:cNvSpPr txBox="1"/>
          <p:nvPr/>
        </p:nvSpPr>
        <p:spPr>
          <a:xfrm>
            <a:off x="1691205" y="6578600"/>
            <a:ext cx="4617190" cy="690880"/>
          </a:xfrm>
          <a:prstGeom prst="rect">
            <a:avLst/>
          </a:prstGeom>
        </p:spPr>
        <p:txBody>
          <a:bodyPr lIns="0" tIns="0" rIns="0" bIns="0" rtlCol="0" anchor="t">
            <a:spAutoFit/>
          </a:bodyPr>
          <a:lstStyle/>
          <a:p>
            <a:pPr marL="280671" lvl="1" indent="-140336" algn="l" rtl="1">
              <a:lnSpc>
                <a:spcPts val="1820"/>
              </a:lnSpc>
              <a:buFont typeface="Arial"/>
              <a:buChar char="•"/>
            </a:pPr>
            <a:r>
              <a:rPr lang="ar" sz="1300">
                <a:solidFill>
                  <a:srgbClr val="000000"/>
                </a:solidFill>
                <a:latin typeface="Ubuntu"/>
                <a:ea typeface="Ubuntu"/>
                <a:cs typeface="Ubuntu"/>
                <a:sym typeface="Ubuntu"/>
                <a:rtl/>
              </a:rPr>
              <a:t>معايير المدربين الجدد</a:t>
            </a:r>
          </a:p>
          <a:p>
            <a:pPr marL="280671" lvl="1" indent="-140336" algn="l" rtl="1">
              <a:lnSpc>
                <a:spcPts val="1820"/>
              </a:lnSpc>
              <a:buFont typeface="Arial"/>
              <a:buChar char="•"/>
            </a:pPr>
            <a:r>
              <a:rPr lang="ar" sz="1300">
                <a:solidFill>
                  <a:srgbClr val="000000"/>
                </a:solidFill>
                <a:latin typeface="Ubuntu"/>
                <a:ea typeface="Ubuntu"/>
                <a:cs typeface="Ubuntu"/>
                <a:sym typeface="Ubuntu"/>
                <a:rtl/>
              </a:rPr>
              <a:t>بيانات DQ</a:t>
            </a:r>
          </a:p>
          <a:p>
            <a:pPr marL="280671" lvl="1" indent="-140336" algn="l" rtl="1">
              <a:lnSpc>
                <a:spcPts val="1820"/>
              </a:lnSpc>
              <a:spcBef>
                <a:spcPct val="0"/>
              </a:spcBef>
              <a:buFont typeface="Arial"/>
              <a:buChar char="•"/>
            </a:pPr>
            <a:r>
              <a:rPr lang="ar" sz="1300">
                <a:solidFill>
                  <a:srgbClr val="000000"/>
                </a:solidFill>
                <a:latin typeface="Ubuntu"/>
                <a:ea typeface="Ubuntu"/>
                <a:cs typeface="Ubuntu"/>
                <a:sym typeface="Ubuntu"/>
                <a:rtl/>
              </a:rPr>
              <a:t>فيديوهات التدريب</a:t>
            </a:r>
          </a:p>
        </p:txBody>
      </p:sp>
      <p:sp>
        <p:nvSpPr>
          <p:cNvPr id="5" name="TextBox 5"/>
          <p:cNvSpPr txBox="1"/>
          <p:nvPr/>
        </p:nvSpPr>
        <p:spPr>
          <a:xfrm>
            <a:off x="1598800" y="6237301"/>
            <a:ext cx="4802000" cy="307644"/>
          </a:xfrm>
          <a:prstGeom prst="rect">
            <a:avLst/>
          </a:prstGeom>
        </p:spPr>
        <p:txBody>
          <a:bodyPr lIns="0" tIns="0" rIns="0" bIns="0" rtlCol="0" anchor="t">
            <a:spAutoFit/>
          </a:bodyPr>
          <a:lstStyle/>
          <a:p>
            <a:pPr algn="l" rtl="1">
              <a:lnSpc>
                <a:spcPts val="2468"/>
              </a:lnSpc>
            </a:pPr>
            <a:r>
              <a:rPr lang="ar" sz="1763" b="1">
                <a:solidFill>
                  <a:srgbClr val="009CD3"/>
                </a:solidFill>
                <a:latin typeface="Ubuntu Bold"/>
                <a:ea typeface="Ubuntu Bold"/>
                <a:cs typeface="Ubuntu Bold"/>
                <a:sym typeface="Ubuntu Bold"/>
                <a:rtl/>
              </a:rPr>
              <a:t>اجعل كل سباق ذا قيمة على موقع إلكتروني</a:t>
            </a:r>
          </a:p>
        </p:txBody>
      </p:sp>
      <p:grpSp>
        <p:nvGrpSpPr>
          <p:cNvPr id="6" name="Group 6"/>
          <p:cNvGrpSpPr/>
          <p:nvPr/>
        </p:nvGrpSpPr>
        <p:grpSpPr>
          <a:xfrm>
            <a:off x="5181325" y="0"/>
            <a:ext cx="733778" cy="627342"/>
            <a:chOff x="0" y="0"/>
            <a:chExt cx="978371" cy="836456"/>
          </a:xfrm>
        </p:grpSpPr>
        <p:sp>
          <p:nvSpPr>
            <p:cNvPr id="7" name="Freeform 7"/>
            <p:cNvSpPr/>
            <p:nvPr/>
          </p:nvSpPr>
          <p:spPr>
            <a:xfrm>
              <a:off x="125942" y="0"/>
              <a:ext cx="698019" cy="698019"/>
            </a:xfrm>
            <a:custGeom>
              <a:avLst/>
              <a:gdLst/>
              <a:ahLst/>
              <a:cxnLst/>
              <a:rect l="l" t="t" r="r" b="b"/>
              <a:pathLst>
                <a:path w="698019" h="698019">
                  <a:moveTo>
                    <a:pt x="0" y="0"/>
                  </a:moveTo>
                  <a:lnTo>
                    <a:pt x="698019" y="0"/>
                  </a:lnTo>
                  <a:lnTo>
                    <a:pt x="698019" y="698019"/>
                  </a:lnTo>
                  <a:lnTo>
                    <a:pt x="0" y="698019"/>
                  </a:lnTo>
                  <a:lnTo>
                    <a:pt x="0" y="0"/>
                  </a:lnTo>
                  <a:close/>
                </a:path>
              </a:pathLst>
            </a:custGeom>
            <a:blipFill>
              <a:blip r:embed="rId2"/>
              <a:stretch>
                <a:fillRect/>
              </a:stretch>
            </a:blipFill>
          </p:spPr>
        </p:sp>
        <p:sp>
          <p:nvSpPr>
            <p:cNvPr id="8" name="Freeform 8"/>
            <p:cNvSpPr/>
            <p:nvPr/>
          </p:nvSpPr>
          <p:spPr>
            <a:xfrm>
              <a:off x="0" y="449999"/>
              <a:ext cx="978371" cy="386456"/>
            </a:xfrm>
            <a:custGeom>
              <a:avLst/>
              <a:gdLst/>
              <a:ahLst/>
              <a:cxnLst/>
              <a:rect l="l" t="t" r="r" b="b"/>
              <a:pathLst>
                <a:path w="978371" h="386456">
                  <a:moveTo>
                    <a:pt x="0" y="0"/>
                  </a:moveTo>
                  <a:lnTo>
                    <a:pt x="978371" y="0"/>
                  </a:lnTo>
                  <a:lnTo>
                    <a:pt x="978371" y="386457"/>
                  </a:lnTo>
                  <a:lnTo>
                    <a:pt x="0" y="386457"/>
                  </a:lnTo>
                  <a:lnTo>
                    <a:pt x="0" y="0"/>
                  </a:lnTo>
                  <a:close/>
                </a:path>
              </a:pathLst>
            </a:custGeom>
            <a:blipFill>
              <a:blip r:embed="rId3"/>
              <a:stretch>
                <a:fillRect/>
              </a:stretch>
            </a:blipFill>
          </p:spPr>
        </p:sp>
      </p:grpSp>
      <p:sp>
        <p:nvSpPr>
          <p:cNvPr id="9" name="Freeform 9"/>
          <p:cNvSpPr/>
          <p:nvPr/>
        </p:nvSpPr>
        <p:spPr>
          <a:xfrm>
            <a:off x="2689273" y="2432993"/>
            <a:ext cx="2481105" cy="3586414"/>
          </a:xfrm>
          <a:custGeom>
            <a:avLst/>
            <a:gdLst/>
            <a:ahLst/>
            <a:cxnLst/>
            <a:rect l="l" t="t" r="r" b="b"/>
            <a:pathLst>
              <a:path w="2481105" h="3586414">
                <a:moveTo>
                  <a:pt x="0" y="0"/>
                </a:moveTo>
                <a:lnTo>
                  <a:pt x="2481105" y="0"/>
                </a:lnTo>
                <a:lnTo>
                  <a:pt x="2481105" y="3586414"/>
                </a:lnTo>
                <a:lnTo>
                  <a:pt x="0" y="3586414"/>
                </a:lnTo>
                <a:lnTo>
                  <a:pt x="0" y="0"/>
                </a:lnTo>
                <a:close/>
              </a:path>
            </a:pathLst>
          </a:custGeom>
          <a:blipFill>
            <a:blip r:embed="rId4"/>
            <a:stretch>
              <a:fillRect r="-1184"/>
            </a:stretch>
          </a:blipFill>
        </p:spPr>
      </p:sp>
      <p:sp>
        <p:nvSpPr>
          <p:cNvPr id="10" name="Freeform 10" descr="صورة رمز QR"/>
          <p:cNvSpPr/>
          <p:nvPr/>
        </p:nvSpPr>
        <p:spPr>
          <a:xfrm>
            <a:off x="5170378" y="944033"/>
            <a:ext cx="663859" cy="663859"/>
          </a:xfrm>
          <a:custGeom>
            <a:avLst/>
            <a:gdLst/>
            <a:ahLst/>
            <a:cxnLst/>
            <a:rect l="l" t="t" r="r" b="b"/>
            <a:pathLst>
              <a:path w="663859" h="663859">
                <a:moveTo>
                  <a:pt x="0" y="0"/>
                </a:moveTo>
                <a:lnTo>
                  <a:pt x="663859" y="0"/>
                </a:lnTo>
                <a:lnTo>
                  <a:pt x="663859" y="663860"/>
                </a:lnTo>
                <a:lnTo>
                  <a:pt x="0" y="663860"/>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1794557" y="1269565"/>
            <a:ext cx="4617190" cy="919480"/>
          </a:xfrm>
          <a:prstGeom prst="rect">
            <a:avLst/>
          </a:prstGeom>
        </p:spPr>
        <p:txBody>
          <a:bodyPr lIns="0" tIns="0" rIns="0" bIns="0" rtlCol="0" anchor="t">
            <a:spAutoFit/>
          </a:bodyPr>
          <a:lstStyle/>
          <a:p>
            <a:pPr marL="280671" lvl="1" indent="-140336" algn="l" rtl="1">
              <a:lnSpc>
                <a:spcPts val="1820"/>
              </a:lnSpc>
              <a:buFont typeface="Arial"/>
              <a:buChar char="•"/>
            </a:pPr>
            <a:r>
              <a:rPr lang="ar" sz="1300">
                <a:solidFill>
                  <a:srgbClr val="000000"/>
                </a:solidFill>
                <a:latin typeface="Ubuntu"/>
                <a:ea typeface="Ubuntu"/>
                <a:cs typeface="Ubuntu"/>
                <a:sym typeface="Ubuntu"/>
                <a:rtl/>
              </a:rPr>
              <a:t>تطورات أكثر تحديدا في التدريبات</a:t>
            </a:r>
          </a:p>
          <a:p>
            <a:pPr marL="280671" lvl="1" indent="-140336" algn="l" rtl="1">
              <a:lnSpc>
                <a:spcPts val="1820"/>
              </a:lnSpc>
              <a:buFont typeface="Arial"/>
              <a:buChar char="•"/>
            </a:pPr>
            <a:r>
              <a:rPr lang="ar" sz="1300">
                <a:solidFill>
                  <a:srgbClr val="000000"/>
                </a:solidFill>
                <a:latin typeface="Ubuntu"/>
                <a:ea typeface="Ubuntu"/>
                <a:cs typeface="Ubuntu"/>
                <a:sym typeface="Ubuntu"/>
                <a:rtl/>
              </a:rPr>
              <a:t>أعمال أكثر تفصيلا على الضربات</a:t>
            </a:r>
          </a:p>
          <a:p>
            <a:pPr marL="280671" lvl="1" indent="-140336" algn="l" rtl="1">
              <a:lnSpc>
                <a:spcPts val="1820"/>
              </a:lnSpc>
              <a:spcBef>
                <a:spcPct val="0"/>
              </a:spcBef>
              <a:buFont typeface="Arial"/>
              <a:buChar char="•"/>
            </a:pPr>
            <a:r>
              <a:rPr lang="ar" sz="1300">
                <a:solidFill>
                  <a:srgbClr val="000000"/>
                </a:solidFill>
                <a:latin typeface="Ubuntu"/>
                <a:ea typeface="Ubuntu"/>
                <a:cs typeface="Ubuntu"/>
                <a:sym typeface="Ubuntu"/>
                <a:rtl/>
              </a:rPr>
              <a:t>معلومات إضافية عن تدريب السباحة في الألعاب الأولمبية الخاصة.</a:t>
            </a:r>
          </a:p>
        </p:txBody>
      </p:sp>
      <p:sp>
        <p:nvSpPr>
          <p:cNvPr id="12" name="TextBox 12"/>
          <p:cNvSpPr txBox="1"/>
          <p:nvPr/>
        </p:nvSpPr>
        <p:spPr>
          <a:xfrm>
            <a:off x="1587853" y="915458"/>
            <a:ext cx="4802000" cy="333679"/>
          </a:xfrm>
          <a:prstGeom prst="rect">
            <a:avLst/>
          </a:prstGeom>
        </p:spPr>
        <p:txBody>
          <a:bodyPr lIns="0" tIns="0" rIns="0" bIns="0" rtlCol="0" anchor="t">
            <a:spAutoFit/>
          </a:bodyPr>
          <a:lstStyle/>
          <a:p>
            <a:pPr algn="l" rtl="1">
              <a:lnSpc>
                <a:spcPts val="2608"/>
              </a:lnSpc>
            </a:pPr>
            <a:r>
              <a:rPr lang="ar" sz="1863" b="1">
                <a:solidFill>
                  <a:srgbClr val="009CD3"/>
                </a:solidFill>
                <a:latin typeface="Ubuntu Bold"/>
                <a:ea typeface="Ubuntu Bold"/>
                <a:cs typeface="Ubuntu Bold"/>
                <a:sym typeface="Ubuntu Bold"/>
                <a:rtl/>
              </a:rPr>
              <a:t>دليل تدريب السباحة</a:t>
            </a:r>
          </a:p>
        </p:txBody>
      </p:sp>
      <p:pic>
        <p:nvPicPr>
          <p:cNvPr id="13" name="Picture 13"/>
          <p:cNvPicPr>
            <a:picLocks noChangeAspect="1"/>
          </p:cNvPicPr>
          <p:nvPr/>
        </p:nvPicPr>
        <p:blipFill>
          <a:blip r:embed="rId6"/>
          <a:stretch>
            <a:fillRect/>
          </a:stretch>
        </p:blipFill>
        <p:spPr>
          <a:xfrm>
            <a:off x="5421737" y="6351416"/>
            <a:ext cx="762242" cy="76224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7EE7A2-2C8E-4F74-8065-89C9E17295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EE71DD9-857D-4B41-83D4-D2086F517AB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7FC36CB-54DC-4E63-A5A0-F38F1DB5C7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مركيس 2 - انطلاق التتابع</dc:title>
  <cp:revision>2</cp:revision>
  <dcterms:created xsi:type="dcterms:W3CDTF">2006-08-16T00:00:00Z</dcterms:created>
  <dcterms:modified xsi:type="dcterms:W3CDTF">2026-03-31T13:21:03Z</dcterms:modified>
  <dc:identifier>DAHFFQNplyw</dc:identifier>
</cp:coreProperties>
</file>