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7772400" cy="7772400"/>
  <p:notesSz cx="6858000" cy="9144000"/>
  <p:embeddedFontLst>
    <p:embeddedFont>
      <p:font typeface="Ubuntu" panose="020B0504030602030204" pitchFamily="34" charset="0"/>
      <p:regular r:id="rId9"/>
      <p:bold r:id="rId10"/>
      <p:italic r:id="rId11"/>
      <p:boldItalic r:id="rId12"/>
    </p:embeddedFont>
    <p:embeddedFont>
      <p:font typeface="Ubuntu Bold" panose="020B0804030602030204" pitchFamily="3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rtl="1"/>
            <a:r>
              <a:rPr lang="ar">
                <a:rtl/>
              </a:rPr>
              <a:t>انقر لتحرير أسلوب عنوان الماستر</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1"/>
            <a:r>
              <a:rPr lang="ar">
                <a:rtl/>
              </a:rPr>
              <a:t>انقر لتحرير أسلوب الترجمة الرئيسية</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idx="1"/>
          </p:nvPr>
        </p:nvSpPr>
        <p:spPr/>
        <p:txBody>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1"/>
            <a:r>
              <a:rPr lang="ar">
                <a:rtl/>
              </a:rPr>
              <a:t>انقر لتحرير أنماط نصوص Master</a:t>
            </a:r>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7" name="Date Placeholder 6"/>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8" name="Footer Placeholder 7"/>
          <p:cNvSpPr>
            <a:spLocks noGrp="1"/>
          </p:cNvSpPr>
          <p:nvPr>
            <p:ph type="ftr" sz="quarter" idx="11"/>
          </p:nvPr>
        </p:nvSpPr>
        <p:spPr/>
        <p:txBody>
          <a:bodyPr/>
          <a:lstStyle/>
          <a:p>
            <a:pPr rtl="1"/>
            <a:endParaRPr lang="en-US"/>
          </a:p>
        </p:txBody>
      </p:sp>
      <p:sp>
        <p:nvSpPr>
          <p:cNvPr id="9" name="Slide Number Placeholder 8"/>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Date Placeholder 2"/>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4" name="Footer Placeholder 3"/>
          <p:cNvSpPr>
            <a:spLocks noGrp="1"/>
          </p:cNvSpPr>
          <p:nvPr>
            <p:ph type="ftr" sz="quarter" idx="11"/>
          </p:nvPr>
        </p:nvSpPr>
        <p:spPr/>
        <p:txBody>
          <a:bodyPr/>
          <a:lstStyle/>
          <a:p>
            <a:pPr rtl="1"/>
            <a:endParaRPr lang="en-US"/>
          </a:p>
        </p:txBody>
      </p:sp>
      <p:sp>
        <p:nvSpPr>
          <p:cNvPr id="5" name="Slide Number Placeholder 4"/>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3" name="Footer Placeholder 2"/>
          <p:cNvSpPr>
            <a:spLocks noGrp="1"/>
          </p:cNvSpPr>
          <p:nvPr>
            <p:ph type="ftr" sz="quarter" idx="11"/>
          </p:nvPr>
        </p:nvSpPr>
        <p:spPr/>
        <p:txBody>
          <a:bodyPr/>
          <a:lstStyle/>
          <a:p>
            <a:pPr rtl="1"/>
            <a:endParaRPr lang="en-US"/>
          </a:p>
        </p:txBody>
      </p:sp>
      <p:sp>
        <p:nvSpPr>
          <p:cNvPr id="4" name="Slide Number Placeholder 3"/>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rtl="1"/>
            <a:r>
              <a:rPr lang="ar">
                <a:rtl/>
              </a:rPr>
              <a:t>انقر لتحرير أسلوب عنوان الماستر</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rtl="1"/>
            <a:r>
              <a:rPr lang="ar">
                <a:rtl/>
              </a:rPr>
              <a:t>انقر لتحرير أسلوب عنوان الماستر</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1"/>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7826" y="7019371"/>
            <a:ext cx="3427297" cy="574196"/>
            <a:chOff x="0" y="0"/>
            <a:chExt cx="4569729" cy="765594"/>
          </a:xfrm>
        </p:grpSpPr>
        <p:sp>
          <p:nvSpPr>
            <p:cNvPr id="3" name="Freeform 3"/>
            <p:cNvSpPr/>
            <p:nvPr/>
          </p:nvSpPr>
          <p:spPr>
            <a:xfrm>
              <a:off x="2823415" y="0"/>
              <a:ext cx="1746314" cy="765594"/>
            </a:xfrm>
            <a:custGeom>
              <a:avLst/>
              <a:gdLst/>
              <a:ahLst/>
              <a:cxnLst/>
              <a:rect l="l" t="t" r="r" b="b"/>
              <a:pathLst>
                <a:path w="1746314" h="765594">
                  <a:moveTo>
                    <a:pt x="0" y="0"/>
                  </a:moveTo>
                  <a:lnTo>
                    <a:pt x="1746314" y="0"/>
                  </a:lnTo>
                  <a:lnTo>
                    <a:pt x="1746314" y="765594"/>
                  </a:lnTo>
                  <a:lnTo>
                    <a:pt x="0" y="765594"/>
                  </a:lnTo>
                  <a:lnTo>
                    <a:pt x="0" y="0"/>
                  </a:lnTo>
                  <a:close/>
                </a:path>
              </a:pathLst>
            </a:custGeom>
            <a:blipFill>
              <a:blip r:embed="rId2"/>
              <a:stretch>
                <a:fillRect/>
              </a:stretch>
            </a:blipFill>
          </p:spPr>
        </p:sp>
        <p:sp>
          <p:nvSpPr>
            <p:cNvPr id="4" name="Freeform 4"/>
            <p:cNvSpPr/>
            <p:nvPr/>
          </p:nvSpPr>
          <p:spPr>
            <a:xfrm>
              <a:off x="0" y="118313"/>
              <a:ext cx="2108854" cy="528969"/>
            </a:xfrm>
            <a:custGeom>
              <a:avLst/>
              <a:gdLst/>
              <a:ahLst/>
              <a:cxnLst/>
              <a:rect l="l" t="t" r="r" b="b"/>
              <a:pathLst>
                <a:path w="2108854" h="528969">
                  <a:moveTo>
                    <a:pt x="0" y="0"/>
                  </a:moveTo>
                  <a:lnTo>
                    <a:pt x="2108854" y="0"/>
                  </a:lnTo>
                  <a:lnTo>
                    <a:pt x="2108854" y="528969"/>
                  </a:lnTo>
                  <a:lnTo>
                    <a:pt x="0" y="528969"/>
                  </a:lnTo>
                  <a:lnTo>
                    <a:pt x="0" y="0"/>
                  </a:lnTo>
                  <a:close/>
                </a:path>
              </a:pathLst>
            </a:custGeom>
            <a:blipFill>
              <a:blip r:embed="rId3"/>
              <a:stretch>
                <a:fillRect/>
              </a:stretch>
            </a:blipFill>
          </p:spPr>
        </p:sp>
      </p:grpSp>
      <p:grpSp>
        <p:nvGrpSpPr>
          <p:cNvPr id="5" name="Group 5"/>
          <p:cNvGrpSpPr/>
          <p:nvPr/>
        </p:nvGrpSpPr>
        <p:grpSpPr>
          <a:xfrm>
            <a:off x="3003741" y="-251536"/>
            <a:ext cx="1764917" cy="1508911"/>
            <a:chOff x="0" y="0"/>
            <a:chExt cx="2353223" cy="2011882"/>
          </a:xfrm>
        </p:grpSpPr>
        <p:sp>
          <p:nvSpPr>
            <p:cNvPr id="6" name="Freeform 6"/>
            <p:cNvSpPr/>
            <p:nvPr/>
          </p:nvSpPr>
          <p:spPr>
            <a:xfrm>
              <a:off x="302920" y="0"/>
              <a:ext cx="1678909" cy="1678909"/>
            </a:xfrm>
            <a:custGeom>
              <a:avLst/>
              <a:gdLst/>
              <a:ahLst/>
              <a:cxnLst/>
              <a:rect l="l" t="t" r="r" b="b"/>
              <a:pathLst>
                <a:path w="1678909" h="1678909">
                  <a:moveTo>
                    <a:pt x="0" y="0"/>
                  </a:moveTo>
                  <a:lnTo>
                    <a:pt x="1678909" y="0"/>
                  </a:lnTo>
                  <a:lnTo>
                    <a:pt x="1678909" y="1678909"/>
                  </a:lnTo>
                  <a:lnTo>
                    <a:pt x="0" y="1678909"/>
                  </a:lnTo>
                  <a:lnTo>
                    <a:pt x="0" y="0"/>
                  </a:lnTo>
                  <a:close/>
                </a:path>
              </a:pathLst>
            </a:custGeom>
            <a:blipFill>
              <a:blip r:embed="rId4"/>
              <a:stretch>
                <a:fillRect/>
              </a:stretch>
            </a:blipFill>
          </p:spPr>
        </p:sp>
        <p:sp>
          <p:nvSpPr>
            <p:cNvPr id="7" name="Freeform 7"/>
            <p:cNvSpPr/>
            <p:nvPr/>
          </p:nvSpPr>
          <p:spPr>
            <a:xfrm>
              <a:off x="0" y="1082359"/>
              <a:ext cx="2353223" cy="929523"/>
            </a:xfrm>
            <a:custGeom>
              <a:avLst/>
              <a:gdLst/>
              <a:ahLst/>
              <a:cxnLst/>
              <a:rect l="l" t="t" r="r" b="b"/>
              <a:pathLst>
                <a:path w="2353223" h="929523">
                  <a:moveTo>
                    <a:pt x="0" y="0"/>
                  </a:moveTo>
                  <a:lnTo>
                    <a:pt x="2353223" y="0"/>
                  </a:lnTo>
                  <a:lnTo>
                    <a:pt x="2353223" y="929523"/>
                  </a:lnTo>
                  <a:lnTo>
                    <a:pt x="0" y="929523"/>
                  </a:lnTo>
                  <a:lnTo>
                    <a:pt x="0" y="0"/>
                  </a:lnTo>
                  <a:close/>
                </a:path>
              </a:pathLst>
            </a:custGeom>
            <a:blipFill>
              <a:blip r:embed="rId5"/>
              <a:stretch>
                <a:fillRect/>
              </a:stretch>
            </a:blipFill>
          </p:spPr>
        </p:sp>
      </p:grpSp>
      <p:grpSp>
        <p:nvGrpSpPr>
          <p:cNvPr id="8" name="Group 8"/>
          <p:cNvGrpSpPr/>
          <p:nvPr/>
        </p:nvGrpSpPr>
        <p:grpSpPr>
          <a:xfrm>
            <a:off x="1591416" y="1328917"/>
            <a:ext cx="4694741" cy="1650183"/>
            <a:chOff x="0" y="0"/>
            <a:chExt cx="6259654" cy="2200245"/>
          </a:xfrm>
        </p:grpSpPr>
        <p:grpSp>
          <p:nvGrpSpPr>
            <p:cNvPr id="9" name="Group 9"/>
            <p:cNvGrpSpPr/>
            <p:nvPr/>
          </p:nvGrpSpPr>
          <p:grpSpPr>
            <a:xfrm>
              <a:off x="0" y="0"/>
              <a:ext cx="6259654" cy="2200245"/>
              <a:chOff x="0" y="0"/>
              <a:chExt cx="3785249" cy="1330501"/>
            </a:xfrm>
          </p:grpSpPr>
          <p:sp>
            <p:nvSpPr>
              <p:cNvPr id="10" name="Freeform 10"/>
              <p:cNvSpPr/>
              <p:nvPr/>
            </p:nvSpPr>
            <p:spPr>
              <a:xfrm>
                <a:off x="0" y="0"/>
                <a:ext cx="3785249" cy="1330501"/>
              </a:xfrm>
              <a:custGeom>
                <a:avLst/>
                <a:gdLst/>
                <a:ahLst/>
                <a:cxnLst/>
                <a:rect l="l" t="t" r="r" b="b"/>
                <a:pathLst>
                  <a:path w="3785249" h="1330501">
                    <a:moveTo>
                      <a:pt x="21990" y="0"/>
                    </a:moveTo>
                    <a:lnTo>
                      <a:pt x="3763260" y="0"/>
                    </a:lnTo>
                    <a:cubicBezTo>
                      <a:pt x="3775404" y="0"/>
                      <a:pt x="3785249" y="9845"/>
                      <a:pt x="3785249" y="21990"/>
                    </a:cubicBezTo>
                    <a:lnTo>
                      <a:pt x="3785249" y="1308511"/>
                    </a:lnTo>
                    <a:cubicBezTo>
                      <a:pt x="3785249" y="1320656"/>
                      <a:pt x="3775404" y="1330501"/>
                      <a:pt x="3763260" y="1330501"/>
                    </a:cubicBezTo>
                    <a:lnTo>
                      <a:pt x="21990" y="1330501"/>
                    </a:lnTo>
                    <a:cubicBezTo>
                      <a:pt x="9845" y="1330501"/>
                      <a:pt x="0" y="1320656"/>
                      <a:pt x="0" y="1308511"/>
                    </a:cubicBezTo>
                    <a:lnTo>
                      <a:pt x="0" y="21990"/>
                    </a:lnTo>
                    <a:cubicBezTo>
                      <a:pt x="0" y="9845"/>
                      <a:pt x="9845" y="0"/>
                      <a:pt x="21990" y="0"/>
                    </a:cubicBezTo>
                    <a:close/>
                  </a:path>
                </a:pathLst>
              </a:custGeom>
              <a:solidFill>
                <a:srgbClr val="EC1C24"/>
              </a:solidFill>
              <a:ln w="9525" cap="sq">
                <a:solidFill>
                  <a:srgbClr val="FF0000"/>
                </a:solidFill>
                <a:prstDash val="solid"/>
                <a:miter/>
              </a:ln>
            </p:spPr>
          </p:sp>
          <p:sp>
            <p:nvSpPr>
              <p:cNvPr id="11" name="TextBox 11"/>
              <p:cNvSpPr txBox="1"/>
              <p:nvPr/>
            </p:nvSpPr>
            <p:spPr>
              <a:xfrm>
                <a:off x="0" y="-19050"/>
                <a:ext cx="3785249" cy="1349551"/>
              </a:xfrm>
              <a:prstGeom prst="rect">
                <a:avLst/>
              </a:prstGeom>
            </p:spPr>
            <p:txBody>
              <a:bodyPr lIns="22580" tIns="22580" rIns="22580" bIns="22580" rtlCol="0" anchor="ctr"/>
              <a:lstStyle/>
              <a:p>
                <a:pPr algn="ctr" rtl="1">
                  <a:lnSpc>
                    <a:spcPts val="871"/>
                  </a:lnSpc>
                </a:pPr>
                <a:endParaRPr/>
              </a:p>
            </p:txBody>
          </p:sp>
        </p:grpSp>
        <p:sp>
          <p:nvSpPr>
            <p:cNvPr id="12" name="AutoShape 12"/>
            <p:cNvSpPr/>
            <p:nvPr/>
          </p:nvSpPr>
          <p:spPr>
            <a:xfrm>
              <a:off x="70115" y="518324"/>
              <a:ext cx="6044447" cy="0"/>
            </a:xfrm>
            <a:prstGeom prst="line">
              <a:avLst/>
            </a:prstGeom>
            <a:ln w="12700" cap="flat">
              <a:solidFill>
                <a:srgbClr val="FFFFFF"/>
              </a:solidFill>
              <a:prstDash val="solid"/>
              <a:headEnd type="none" w="sm" len="sm"/>
              <a:tailEnd type="none" w="sm" len="sm"/>
            </a:ln>
          </p:spPr>
        </p:sp>
        <p:sp>
          <p:nvSpPr>
            <p:cNvPr id="13" name="TextBox 13"/>
            <p:cNvSpPr txBox="1"/>
            <p:nvPr/>
          </p:nvSpPr>
          <p:spPr>
            <a:xfrm>
              <a:off x="156538" y="21131"/>
              <a:ext cx="4051350" cy="481330"/>
            </a:xfrm>
            <a:prstGeom prst="rect">
              <a:avLst/>
            </a:prstGeom>
          </p:spPr>
          <p:txBody>
            <a:bodyPr lIns="0" tIns="0" rIns="0" bIns="0" rtlCol="0" anchor="t">
              <a:spAutoFit/>
            </a:bodyPr>
            <a:lstStyle/>
            <a:p>
              <a:pPr algn="l" rtl="1">
                <a:lnSpc>
                  <a:spcPts val="2940"/>
                </a:lnSpc>
              </a:pPr>
              <a:r>
                <a:rPr lang="ar" sz="2100" b="1">
                  <a:solidFill>
                    <a:srgbClr val="FFFFFF"/>
                  </a:solidFill>
                  <a:latin typeface="Ubuntu Bold"/>
                  <a:ea typeface="Ubuntu Bold"/>
                  <a:cs typeface="Ubuntu Bold"/>
                  <a:sym typeface="Ubuntu Bold"/>
                  <a:rtl/>
                </a:rPr>
                <a:t>يبدأ</a:t>
              </a:r>
            </a:p>
          </p:txBody>
        </p:sp>
        <p:sp>
          <p:nvSpPr>
            <p:cNvPr id="14" name="TextBox 14"/>
            <p:cNvSpPr txBox="1"/>
            <p:nvPr/>
          </p:nvSpPr>
          <p:spPr>
            <a:xfrm>
              <a:off x="164385" y="584999"/>
              <a:ext cx="5930885" cy="1384935"/>
            </a:xfrm>
            <a:prstGeom prst="rect">
              <a:avLst/>
            </a:prstGeom>
          </p:spPr>
          <p:txBody>
            <a:bodyPr lIns="0" tIns="0" rIns="0" bIns="0" rtlCol="0" anchor="t">
              <a:spAutoFit/>
            </a:bodyPr>
            <a:lstStyle/>
            <a:p>
              <a:pPr algn="l" rtl="1">
                <a:lnSpc>
                  <a:spcPts val="1679"/>
                </a:lnSpc>
              </a:pPr>
              <a:r>
                <a:rPr lang="ar" sz="1200">
                  <a:solidFill>
                    <a:srgbClr val="FFFFFF"/>
                  </a:solidFill>
                  <a:latin typeface="Ubuntu"/>
                  <a:ea typeface="Ubuntu"/>
                  <a:cs typeface="Ubuntu"/>
                  <a:sym typeface="Ubuntu"/>
                  <a:rtl/>
                </a:rPr>
                <a:t>انطلاق السباق هو جانب مهم جدا من السباحة التنافسية، ووفقا لقواعد الاتحاد الدولي للألعاب المائية، يتم تطبيق قاعدة الانطلاق الواحد.  كن على علم بالحالات الطبية التي قد تقيد الانطلاقات خارج الماء، لكن تأكد من ممارسة البدايات التي سيتنافس بها الرياضيون.</a:t>
              </a:r>
            </a:p>
          </p:txBody>
        </p:sp>
      </p:grpSp>
      <p:sp>
        <p:nvSpPr>
          <p:cNvPr id="15" name="TextBox 15"/>
          <p:cNvSpPr txBox="1"/>
          <p:nvPr/>
        </p:nvSpPr>
        <p:spPr>
          <a:xfrm>
            <a:off x="1754511" y="3089592"/>
            <a:ext cx="4389499" cy="283210"/>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الاستبعادات الشائعة</a:t>
            </a:r>
          </a:p>
        </p:txBody>
      </p:sp>
      <p:sp>
        <p:nvSpPr>
          <p:cNvPr id="16" name="TextBox 16"/>
          <p:cNvSpPr txBox="1"/>
          <p:nvPr/>
        </p:nvSpPr>
        <p:spPr>
          <a:xfrm>
            <a:off x="1371600" y="5215770"/>
            <a:ext cx="5029200" cy="283210"/>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عدد استبعادات ألعاب العالم 2023</a:t>
            </a:r>
          </a:p>
        </p:txBody>
      </p:sp>
      <p:grpSp>
        <p:nvGrpSpPr>
          <p:cNvPr id="17" name="Group 17"/>
          <p:cNvGrpSpPr/>
          <p:nvPr/>
        </p:nvGrpSpPr>
        <p:grpSpPr>
          <a:xfrm>
            <a:off x="1805771" y="5606117"/>
            <a:ext cx="4167982" cy="772856"/>
            <a:chOff x="0" y="0"/>
            <a:chExt cx="7175341" cy="1330501"/>
          </a:xfrm>
        </p:grpSpPr>
        <p:sp>
          <p:nvSpPr>
            <p:cNvPr id="18" name="Freeform 18"/>
            <p:cNvSpPr/>
            <p:nvPr/>
          </p:nvSpPr>
          <p:spPr>
            <a:xfrm>
              <a:off x="0" y="0"/>
              <a:ext cx="7175340" cy="1330501"/>
            </a:xfrm>
            <a:custGeom>
              <a:avLst/>
              <a:gdLst/>
              <a:ahLst/>
              <a:cxnLst/>
              <a:rect l="l" t="t" r="r" b="b"/>
              <a:pathLst>
                <a:path w="7175340" h="1330501">
                  <a:moveTo>
                    <a:pt x="24769" y="0"/>
                  </a:moveTo>
                  <a:lnTo>
                    <a:pt x="7150572" y="0"/>
                  </a:lnTo>
                  <a:cubicBezTo>
                    <a:pt x="7164251" y="0"/>
                    <a:pt x="7175340" y="11089"/>
                    <a:pt x="7175340" y="24769"/>
                  </a:cubicBezTo>
                  <a:lnTo>
                    <a:pt x="7175340" y="1305732"/>
                  </a:lnTo>
                  <a:cubicBezTo>
                    <a:pt x="7175340" y="1319412"/>
                    <a:pt x="7164251" y="1330501"/>
                    <a:pt x="7150572" y="1330501"/>
                  </a:cubicBezTo>
                  <a:lnTo>
                    <a:pt x="24769" y="1330501"/>
                  </a:lnTo>
                  <a:cubicBezTo>
                    <a:pt x="11089" y="1330501"/>
                    <a:pt x="0" y="1319412"/>
                    <a:pt x="0" y="1305732"/>
                  </a:cubicBezTo>
                  <a:lnTo>
                    <a:pt x="0" y="24769"/>
                  </a:lnTo>
                  <a:cubicBezTo>
                    <a:pt x="0" y="11089"/>
                    <a:pt x="11089" y="0"/>
                    <a:pt x="24769" y="0"/>
                  </a:cubicBezTo>
                  <a:close/>
                </a:path>
              </a:pathLst>
            </a:custGeom>
            <a:solidFill>
              <a:srgbClr val="EC1C24"/>
            </a:solidFill>
            <a:ln w="9525" cap="sq">
              <a:solidFill>
                <a:srgbClr val="FF0000"/>
              </a:solidFill>
              <a:prstDash val="solid"/>
              <a:miter/>
            </a:ln>
          </p:spPr>
        </p:sp>
        <p:sp>
          <p:nvSpPr>
            <p:cNvPr id="19" name="TextBox 19"/>
            <p:cNvSpPr txBox="1"/>
            <p:nvPr/>
          </p:nvSpPr>
          <p:spPr>
            <a:xfrm>
              <a:off x="0" y="-19050"/>
              <a:ext cx="7175341" cy="1349551"/>
            </a:xfrm>
            <a:prstGeom prst="rect">
              <a:avLst/>
            </a:prstGeom>
          </p:spPr>
          <p:txBody>
            <a:bodyPr lIns="8390" tIns="8390" rIns="8390" bIns="8390" rtlCol="0" anchor="ctr"/>
            <a:lstStyle/>
            <a:p>
              <a:pPr algn="l" rtl="1">
                <a:lnSpc>
                  <a:spcPts val="871"/>
                </a:lnSpc>
              </a:pPr>
              <a:endParaRPr/>
            </a:p>
          </p:txBody>
        </p:sp>
      </p:grpSp>
      <p:sp>
        <p:nvSpPr>
          <p:cNvPr id="20" name="TextBox 20"/>
          <p:cNvSpPr txBox="1"/>
          <p:nvPr/>
        </p:nvSpPr>
        <p:spPr>
          <a:xfrm>
            <a:off x="2015632" y="5669512"/>
            <a:ext cx="3748260" cy="569866"/>
          </a:xfrm>
          <a:prstGeom prst="rect">
            <a:avLst/>
          </a:prstGeom>
        </p:spPr>
        <p:txBody>
          <a:bodyPr lIns="0" tIns="0" rIns="0" bIns="0" rtlCol="0" anchor="t">
            <a:spAutoFit/>
          </a:bodyPr>
          <a:lstStyle/>
          <a:p>
            <a:pPr algn="l" rtl="1">
              <a:lnSpc>
                <a:spcPts val="4553"/>
              </a:lnSpc>
            </a:pPr>
            <a:r>
              <a:rPr lang="ar" sz="3252" b="1">
                <a:solidFill>
                  <a:srgbClr val="FFFFFF"/>
                </a:solidFill>
                <a:latin typeface="Ubuntu Bold"/>
                <a:ea typeface="Ubuntu Bold"/>
                <a:cs typeface="Ubuntu Bold"/>
                <a:sym typeface="Ubuntu Bold"/>
                <a:rtl/>
              </a:rPr>
              <a:t>بداية خاطئة - 39</a:t>
            </a:r>
          </a:p>
        </p:txBody>
      </p:sp>
      <p:sp>
        <p:nvSpPr>
          <p:cNvPr id="21" name="TextBox 21"/>
          <p:cNvSpPr txBox="1"/>
          <p:nvPr/>
        </p:nvSpPr>
        <p:spPr>
          <a:xfrm>
            <a:off x="1739111" y="3506153"/>
            <a:ext cx="4389499" cy="417195"/>
          </a:xfrm>
          <a:prstGeom prst="rect">
            <a:avLst/>
          </a:prstGeom>
        </p:spPr>
        <p:txBody>
          <a:bodyPr lIns="0" tIns="0" rIns="0" bIns="0" rtlCol="0" anchor="t">
            <a:spAutoFit/>
          </a:bodyPr>
          <a:lstStyle/>
          <a:p>
            <a:pPr marL="259080" lvl="1" indent="-129540" algn="l" rtl="1">
              <a:lnSpc>
                <a:spcPts val="1679"/>
              </a:lnSpc>
              <a:buFont typeface="Arial"/>
              <a:buChar char="•"/>
            </a:pPr>
            <a:r>
              <a:rPr lang="ar" sz="1200">
                <a:solidFill>
                  <a:srgbClr val="000000"/>
                </a:solidFill>
                <a:latin typeface="Ubuntu"/>
                <a:ea typeface="Ubuntu"/>
                <a:cs typeface="Ubuntu"/>
                <a:sym typeface="Ubuntu"/>
                <a:rtl/>
              </a:rPr>
              <a:t>رمز الاستبعاد 4.4 - أي رياضي يبدأ البداية قبل الإشارة قد يستبعد.  </a:t>
            </a:r>
          </a:p>
        </p:txBody>
      </p:sp>
      <p:sp>
        <p:nvSpPr>
          <p:cNvPr id="22" name="Freeform 22"/>
          <p:cNvSpPr/>
          <p:nvPr/>
        </p:nvSpPr>
        <p:spPr>
          <a:xfrm>
            <a:off x="3371475" y="4209098"/>
            <a:ext cx="1308509" cy="1001160"/>
          </a:xfrm>
          <a:custGeom>
            <a:avLst/>
            <a:gdLst/>
            <a:ahLst/>
            <a:cxnLst/>
            <a:rect l="l" t="t" r="r" b="b"/>
            <a:pathLst>
              <a:path w="1308509" h="1001160">
                <a:moveTo>
                  <a:pt x="0" y="0"/>
                </a:moveTo>
                <a:lnTo>
                  <a:pt x="1308508" y="0"/>
                </a:lnTo>
                <a:lnTo>
                  <a:pt x="1308508" y="1001160"/>
                </a:lnTo>
                <a:lnTo>
                  <a:pt x="0" y="1001160"/>
                </a:lnTo>
                <a:lnTo>
                  <a:pt x="0" y="0"/>
                </a:lnTo>
                <a:close/>
              </a:path>
            </a:pathLst>
          </a:custGeom>
          <a:blipFill>
            <a:blip r:embed="rId6"/>
            <a:stretch>
              <a:fillRect r="-40388"/>
            </a:stretch>
          </a:blipFill>
        </p:spPr>
      </p:sp>
      <p:pic>
        <p:nvPicPr>
          <p:cNvPr id="23" name="Picture 23"/>
          <p:cNvPicPr>
            <a:picLocks noChangeAspect="1"/>
          </p:cNvPicPr>
          <p:nvPr/>
        </p:nvPicPr>
        <p:blipFill>
          <a:blip r:embed="rId7"/>
          <a:stretch>
            <a:fillRect/>
          </a:stretch>
        </p:blipFill>
        <p:spPr>
          <a:xfrm>
            <a:off x="5464146" y="6888359"/>
            <a:ext cx="762242" cy="76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EC1C24"/>
            </a:solidFill>
            <a:prstDash val="solid"/>
            <a:headEnd type="none" w="sm" len="sm"/>
            <a:tailEnd type="none" w="sm" len="sm"/>
          </a:ln>
        </p:spPr>
      </p:sp>
      <p:sp>
        <p:nvSpPr>
          <p:cNvPr id="3" name="Freeform 3"/>
          <p:cNvSpPr/>
          <p:nvPr/>
        </p:nvSpPr>
        <p:spPr>
          <a:xfrm>
            <a:off x="4815755" y="2510498"/>
            <a:ext cx="1519693" cy="1570775"/>
          </a:xfrm>
          <a:custGeom>
            <a:avLst/>
            <a:gdLst/>
            <a:ahLst/>
            <a:cxnLst/>
            <a:rect l="l" t="t" r="r" b="b"/>
            <a:pathLst>
              <a:path w="1519693" h="1570775">
                <a:moveTo>
                  <a:pt x="0" y="0"/>
                </a:moveTo>
                <a:lnTo>
                  <a:pt x="1519694" y="0"/>
                </a:lnTo>
                <a:lnTo>
                  <a:pt x="1519694" y="1570775"/>
                </a:lnTo>
                <a:lnTo>
                  <a:pt x="0" y="1570775"/>
                </a:lnTo>
                <a:lnTo>
                  <a:pt x="0" y="0"/>
                </a:lnTo>
                <a:close/>
              </a:path>
            </a:pathLst>
          </a:custGeom>
          <a:blipFill>
            <a:blip r:embed="rId2"/>
            <a:stretch>
              <a:fillRect/>
            </a:stretch>
          </a:blipFill>
        </p:spPr>
      </p:sp>
      <p:sp>
        <p:nvSpPr>
          <p:cNvPr id="4" name="Freeform 4"/>
          <p:cNvSpPr/>
          <p:nvPr/>
        </p:nvSpPr>
        <p:spPr>
          <a:xfrm>
            <a:off x="1399562" y="753261"/>
            <a:ext cx="1696855" cy="924786"/>
          </a:xfrm>
          <a:custGeom>
            <a:avLst/>
            <a:gdLst/>
            <a:ahLst/>
            <a:cxnLst/>
            <a:rect l="l" t="t" r="r" b="b"/>
            <a:pathLst>
              <a:path w="1696855" h="924786">
                <a:moveTo>
                  <a:pt x="0" y="0"/>
                </a:moveTo>
                <a:lnTo>
                  <a:pt x="1696855" y="0"/>
                </a:lnTo>
                <a:lnTo>
                  <a:pt x="1696855" y="924786"/>
                </a:lnTo>
                <a:lnTo>
                  <a:pt x="0" y="924786"/>
                </a:lnTo>
                <a:lnTo>
                  <a:pt x="0" y="0"/>
                </a:lnTo>
                <a:close/>
              </a:path>
            </a:pathLst>
          </a:custGeom>
          <a:blipFill>
            <a:blip r:embed="rId3"/>
            <a:stretch>
              <a:fillRect/>
            </a:stretch>
          </a:blipFill>
        </p:spPr>
      </p:sp>
      <p:sp>
        <p:nvSpPr>
          <p:cNvPr id="5" name="Freeform 5"/>
          <p:cNvSpPr/>
          <p:nvPr/>
        </p:nvSpPr>
        <p:spPr>
          <a:xfrm>
            <a:off x="3026531" y="4452830"/>
            <a:ext cx="1719338" cy="960680"/>
          </a:xfrm>
          <a:custGeom>
            <a:avLst/>
            <a:gdLst/>
            <a:ahLst/>
            <a:cxnLst/>
            <a:rect l="l" t="t" r="r" b="b"/>
            <a:pathLst>
              <a:path w="1719338" h="960680">
                <a:moveTo>
                  <a:pt x="0" y="0"/>
                </a:moveTo>
                <a:lnTo>
                  <a:pt x="1719338" y="0"/>
                </a:lnTo>
                <a:lnTo>
                  <a:pt x="1719338" y="960680"/>
                </a:lnTo>
                <a:lnTo>
                  <a:pt x="0" y="960680"/>
                </a:lnTo>
                <a:lnTo>
                  <a:pt x="0" y="0"/>
                </a:lnTo>
                <a:close/>
              </a:path>
            </a:pathLst>
          </a:custGeom>
          <a:blipFill>
            <a:blip r:embed="rId4"/>
            <a:stretch>
              <a:fillRect/>
            </a:stretch>
          </a:blipFill>
        </p:spPr>
      </p:sp>
      <p:sp>
        <p:nvSpPr>
          <p:cNvPr id="6" name="TextBox 6"/>
          <p:cNvSpPr txBox="1"/>
          <p:nvPr/>
        </p:nvSpPr>
        <p:spPr>
          <a:xfrm>
            <a:off x="1577161" y="65452"/>
            <a:ext cx="3038512" cy="375285"/>
          </a:xfrm>
          <a:prstGeom prst="rect">
            <a:avLst/>
          </a:prstGeom>
        </p:spPr>
        <p:txBody>
          <a:bodyPr lIns="0" tIns="0" rIns="0" bIns="0" rtlCol="0" anchor="t">
            <a:spAutoFit/>
          </a:bodyPr>
          <a:lstStyle/>
          <a:p>
            <a:pPr algn="l" rtl="1">
              <a:lnSpc>
                <a:spcPts val="2940"/>
              </a:lnSpc>
            </a:pPr>
            <a:r>
              <a:rPr lang="ar" sz="2100" b="1">
                <a:solidFill>
                  <a:srgbClr val="FF0000"/>
                </a:solidFill>
                <a:latin typeface="Ubuntu Bold"/>
                <a:ea typeface="Ubuntu Bold"/>
                <a:cs typeface="Ubuntu Bold"/>
                <a:sym typeface="Ubuntu Bold"/>
                <a:rtl/>
              </a:rPr>
              <a:t>يبدأ</a:t>
            </a:r>
          </a:p>
        </p:txBody>
      </p:sp>
      <p:sp>
        <p:nvSpPr>
          <p:cNvPr id="7" name="TextBox 7"/>
          <p:cNvSpPr txBox="1"/>
          <p:nvPr/>
        </p:nvSpPr>
        <p:spPr>
          <a:xfrm>
            <a:off x="2431043" y="533596"/>
            <a:ext cx="3904406" cy="25126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البداية الواقفة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يمكن أن تكون خارج البلوك أو من الجانب</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انحناء أصابع القدم فوق الحافة الأمامية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الأول)، ادفع خارج البلوك/الكونكورس</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ادخل الماء في وضع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p:txBody>
      </p:sp>
      <p:sp>
        <p:nvSpPr>
          <p:cNvPr id="8" name="TextBox 8"/>
          <p:cNvSpPr txBox="1"/>
          <p:nvPr/>
        </p:nvSpPr>
        <p:spPr>
          <a:xfrm>
            <a:off x="1577161" y="2643684"/>
            <a:ext cx="3424315" cy="16744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البدء الجالس.</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اجلس في ممر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الأول)، ادفع من الجدار إلى وضعية الجسم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p:txBody>
      </p:sp>
      <p:sp>
        <p:nvSpPr>
          <p:cNvPr id="9" name="TextBox 9"/>
          <p:cNvSpPr txBox="1"/>
          <p:nvPr/>
        </p:nvSpPr>
        <p:spPr>
          <a:xfrm>
            <a:off x="1512343" y="5283817"/>
            <a:ext cx="4668786" cy="230314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الانطلاق في الماء</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أمسك بجانب المسبح أثناء وجودك في الماء بكلتا يديك</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ضع قدميك على الحائط، مع ثني الركبتين قليلا</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مد اليد الأخرى في الماء باتجاه يسافر أو إلى الطرف الآخر من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تنتظر الطرف الآخر من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التشغيلي)، ادفع من الجانب إلى وضعية الجسم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EC1C24"/>
            </a:solidFill>
            <a:prstDash val="solid"/>
            <a:headEnd type="none" w="sm" len="sm"/>
            <a:tailEnd type="none" w="sm" len="sm"/>
          </a:ln>
        </p:spPr>
      </p:sp>
      <p:grpSp>
        <p:nvGrpSpPr>
          <p:cNvPr id="3" name="Group 3"/>
          <p:cNvGrpSpPr/>
          <p:nvPr/>
        </p:nvGrpSpPr>
        <p:grpSpPr>
          <a:xfrm>
            <a:off x="1328570" y="5822396"/>
            <a:ext cx="5006878" cy="1746758"/>
            <a:chOff x="0" y="0"/>
            <a:chExt cx="6675838" cy="2329010"/>
          </a:xfrm>
        </p:grpSpPr>
        <p:grpSp>
          <p:nvGrpSpPr>
            <p:cNvPr id="4" name="Group 4"/>
            <p:cNvGrpSpPr/>
            <p:nvPr/>
          </p:nvGrpSpPr>
          <p:grpSpPr>
            <a:xfrm>
              <a:off x="303625" y="0"/>
              <a:ext cx="6260031" cy="1920845"/>
              <a:chOff x="0" y="0"/>
              <a:chExt cx="3785477" cy="1161546"/>
            </a:xfrm>
          </p:grpSpPr>
          <p:sp>
            <p:nvSpPr>
              <p:cNvPr id="5" name="Freeform 5"/>
              <p:cNvSpPr/>
              <p:nvPr/>
            </p:nvSpPr>
            <p:spPr>
              <a:xfrm>
                <a:off x="0" y="0"/>
                <a:ext cx="3785477" cy="1161546"/>
              </a:xfrm>
              <a:custGeom>
                <a:avLst/>
                <a:gdLst/>
                <a:ahLst/>
                <a:cxnLst/>
                <a:rect l="l" t="t" r="r" b="b"/>
                <a:pathLst>
                  <a:path w="3785477" h="1161546">
                    <a:moveTo>
                      <a:pt x="21988" y="0"/>
                    </a:moveTo>
                    <a:lnTo>
                      <a:pt x="3763489" y="0"/>
                    </a:lnTo>
                    <a:cubicBezTo>
                      <a:pt x="3769321" y="0"/>
                      <a:pt x="3774914" y="2317"/>
                      <a:pt x="3779037" y="6440"/>
                    </a:cubicBezTo>
                    <a:cubicBezTo>
                      <a:pt x="3783161" y="10564"/>
                      <a:pt x="3785477" y="16157"/>
                      <a:pt x="3785477" y="21988"/>
                    </a:cubicBezTo>
                    <a:lnTo>
                      <a:pt x="3785477" y="1139558"/>
                    </a:lnTo>
                    <a:cubicBezTo>
                      <a:pt x="3785477" y="1151702"/>
                      <a:pt x="3775633" y="1161546"/>
                      <a:pt x="3763489" y="1161546"/>
                    </a:cubicBezTo>
                    <a:lnTo>
                      <a:pt x="21988" y="1161546"/>
                    </a:lnTo>
                    <a:cubicBezTo>
                      <a:pt x="16157" y="1161546"/>
                      <a:pt x="10564" y="1159229"/>
                      <a:pt x="6440" y="1155106"/>
                    </a:cubicBezTo>
                    <a:cubicBezTo>
                      <a:pt x="2317" y="1150982"/>
                      <a:pt x="0" y="1145389"/>
                      <a:pt x="0" y="1139558"/>
                    </a:cubicBezTo>
                    <a:lnTo>
                      <a:pt x="0" y="21988"/>
                    </a:lnTo>
                    <a:cubicBezTo>
                      <a:pt x="0" y="16157"/>
                      <a:pt x="2317" y="10564"/>
                      <a:pt x="6440" y="6440"/>
                    </a:cubicBezTo>
                    <a:cubicBezTo>
                      <a:pt x="10564" y="2317"/>
                      <a:pt x="16157" y="0"/>
                      <a:pt x="21988" y="0"/>
                    </a:cubicBezTo>
                    <a:close/>
                  </a:path>
                </a:pathLst>
              </a:custGeom>
              <a:solidFill>
                <a:srgbClr val="EC1C24"/>
              </a:solidFill>
              <a:ln w="9525" cap="sq">
                <a:solidFill>
                  <a:srgbClr val="FF0000"/>
                </a:solidFill>
                <a:prstDash val="solid"/>
                <a:miter/>
              </a:ln>
            </p:spPr>
          </p:sp>
          <p:sp>
            <p:nvSpPr>
              <p:cNvPr id="6" name="TextBox 6"/>
              <p:cNvSpPr txBox="1"/>
              <p:nvPr/>
            </p:nvSpPr>
            <p:spPr>
              <a:xfrm>
                <a:off x="0" y="-19050"/>
                <a:ext cx="3785477" cy="1180596"/>
              </a:xfrm>
              <a:prstGeom prst="rect">
                <a:avLst/>
              </a:prstGeom>
            </p:spPr>
            <p:txBody>
              <a:bodyPr lIns="22580" tIns="22580" rIns="22580" bIns="22580" rtlCol="0" anchor="ctr"/>
              <a:lstStyle/>
              <a:p>
                <a:pPr algn="ctr" rtl="1">
                  <a:lnSpc>
                    <a:spcPts val="871"/>
                  </a:lnSpc>
                </a:pPr>
                <a:endParaRPr/>
              </a:p>
            </p:txBody>
          </p:sp>
        </p:grpSp>
        <p:sp>
          <p:nvSpPr>
            <p:cNvPr id="7" name="TextBox 7"/>
            <p:cNvSpPr txBox="1"/>
            <p:nvPr/>
          </p:nvSpPr>
          <p:spPr>
            <a:xfrm>
              <a:off x="1090537" y="493368"/>
              <a:ext cx="4680356" cy="1288415"/>
            </a:xfrm>
            <a:prstGeom prst="rect">
              <a:avLst/>
            </a:prstGeom>
          </p:spPr>
          <p:txBody>
            <a:bodyPr lIns="0" tIns="0" rIns="0" bIns="0" rtlCol="0" anchor="t">
              <a:spAutoFit/>
            </a:bodyPr>
            <a:lstStyle/>
            <a:p>
              <a:pPr algn="ctr" rtl="1">
                <a:lnSpc>
                  <a:spcPts val="1679"/>
                </a:lnSpc>
              </a:pPr>
              <a:r>
                <a:rPr lang="ar" sz="1200" b="1">
                  <a:solidFill>
                    <a:srgbClr val="FFFFFF"/>
                  </a:solidFill>
                  <a:latin typeface="Ubuntu Bold"/>
                  <a:ea typeface="Ubuntu Bold"/>
                  <a:cs typeface="Ubuntu Bold"/>
                  <a:sym typeface="Ubuntu Bold"/>
                  <a:rtl/>
                </a:rPr>
                <a:t>تخيل السباق</a:t>
              </a:r>
            </a:p>
            <a:p>
              <a:pPr algn="ctr" rtl="1">
                <a:lnSpc>
                  <a:spcPts val="1260"/>
                </a:lnSpc>
              </a:pPr>
              <a:r>
                <a:rPr lang="ar" sz="900">
                  <a:solidFill>
                    <a:srgbClr val="FFFFFF"/>
                  </a:solidFill>
                  <a:latin typeface="Ubuntu"/>
                  <a:ea typeface="Ubuntu"/>
                  <a:cs typeface="Ubuntu"/>
                  <a:sym typeface="Ubuntu"/>
                  <a:rtl/>
                </a:rPr>
                <a:t>يساعد التصور الرياضيين على التدرب على النجاح.  اجعلهم يغمضون أعينهم، ويمشون في كل جزء من السباق (الانطلاق/الضربات/المنعطفات/النهاية).  عندما يمارسون الروتين ذهنيا، يكونون أكثر هدوءا تحت الضغط وأقل عرضة لارتكاب الأخطاء.  الأمر مهم بقدر أهمية التدريب البدني.</a:t>
              </a:r>
            </a:p>
          </p:txBody>
        </p:sp>
        <p:sp>
          <p:nvSpPr>
            <p:cNvPr id="8" name="AutoShape 8"/>
            <p:cNvSpPr/>
            <p:nvPr/>
          </p:nvSpPr>
          <p:spPr>
            <a:xfrm>
              <a:off x="374117" y="458425"/>
              <a:ext cx="6044447" cy="0"/>
            </a:xfrm>
            <a:prstGeom prst="line">
              <a:avLst/>
            </a:prstGeom>
            <a:ln w="12700" cap="flat">
              <a:solidFill>
                <a:srgbClr val="FFFFFF"/>
              </a:solidFill>
              <a:prstDash val="solid"/>
              <a:headEnd type="none" w="sm" len="sm"/>
              <a:tailEnd type="none" w="sm" len="sm"/>
            </a:ln>
          </p:spPr>
        </p:sp>
        <p:sp>
          <p:nvSpPr>
            <p:cNvPr id="9" name="TextBox 9"/>
            <p:cNvSpPr txBox="1"/>
            <p:nvPr/>
          </p:nvSpPr>
          <p:spPr>
            <a:xfrm>
              <a:off x="308909" y="-16555"/>
              <a:ext cx="6254748" cy="481330"/>
            </a:xfrm>
            <a:prstGeom prst="rect">
              <a:avLst/>
            </a:prstGeom>
          </p:spPr>
          <p:txBody>
            <a:bodyPr lIns="0" tIns="0" rIns="0" bIns="0" rtlCol="0" anchor="t">
              <a:spAutoFit/>
            </a:bodyPr>
            <a:lstStyle/>
            <a:p>
              <a:pPr algn="ctr" rtl="1">
                <a:lnSpc>
                  <a:spcPts val="2940"/>
                </a:lnSpc>
              </a:pPr>
              <a:r>
                <a:rPr lang="ar" sz="2100" b="1">
                  <a:solidFill>
                    <a:srgbClr val="FFFFFF"/>
                  </a:solidFill>
                  <a:latin typeface="Ubuntu Bold"/>
                  <a:ea typeface="Ubuntu Bold"/>
                  <a:cs typeface="Ubuntu Bold"/>
                  <a:sym typeface="Ubuntu Bold"/>
                  <a:rtl/>
                </a:rPr>
                <a:t>نصائح من مايكل وكيرا</a:t>
              </a:r>
            </a:p>
          </p:txBody>
        </p:sp>
        <p:sp>
          <p:nvSpPr>
            <p:cNvPr id="10" name="Freeform 10"/>
            <p:cNvSpPr/>
            <p:nvPr/>
          </p:nvSpPr>
          <p:spPr>
            <a:xfrm>
              <a:off x="5683757" y="296453"/>
              <a:ext cx="992081" cy="1710821"/>
            </a:xfrm>
            <a:custGeom>
              <a:avLst/>
              <a:gdLst/>
              <a:ahLst/>
              <a:cxnLst/>
              <a:rect l="l" t="t" r="r" b="b"/>
              <a:pathLst>
                <a:path w="992081" h="1710821">
                  <a:moveTo>
                    <a:pt x="0" y="0"/>
                  </a:moveTo>
                  <a:lnTo>
                    <a:pt x="992081" y="0"/>
                  </a:lnTo>
                  <a:lnTo>
                    <a:pt x="992081" y="1710820"/>
                  </a:lnTo>
                  <a:lnTo>
                    <a:pt x="0" y="1710820"/>
                  </a:lnTo>
                  <a:lnTo>
                    <a:pt x="0" y="0"/>
                  </a:lnTo>
                  <a:close/>
                </a:path>
              </a:pathLst>
            </a:custGeom>
            <a:blipFill>
              <a:blip r:embed="rId2"/>
              <a:stretch>
                <a:fillRect l="-136284" r="-22549"/>
              </a:stretch>
            </a:blipFill>
          </p:spPr>
        </p:sp>
        <p:sp>
          <p:nvSpPr>
            <p:cNvPr id="11" name="Freeform 11"/>
            <p:cNvSpPr/>
            <p:nvPr/>
          </p:nvSpPr>
          <p:spPr>
            <a:xfrm>
              <a:off x="0" y="486659"/>
              <a:ext cx="1184438" cy="1498731"/>
            </a:xfrm>
            <a:custGeom>
              <a:avLst/>
              <a:gdLst/>
              <a:ahLst/>
              <a:cxnLst/>
              <a:rect l="l" t="t" r="r" b="b"/>
              <a:pathLst>
                <a:path w="1184438" h="1498731">
                  <a:moveTo>
                    <a:pt x="0" y="0"/>
                  </a:moveTo>
                  <a:lnTo>
                    <a:pt x="1184438" y="0"/>
                  </a:lnTo>
                  <a:lnTo>
                    <a:pt x="1184438" y="1498731"/>
                  </a:lnTo>
                  <a:lnTo>
                    <a:pt x="0" y="1498731"/>
                  </a:lnTo>
                  <a:lnTo>
                    <a:pt x="0" y="0"/>
                  </a:lnTo>
                  <a:close/>
                </a:path>
              </a:pathLst>
            </a:custGeom>
            <a:blipFill>
              <a:blip r:embed="rId2"/>
              <a:stretch>
                <a:fillRect r="-89921"/>
              </a:stretch>
            </a:blipFill>
          </p:spPr>
        </p:sp>
        <p:sp>
          <p:nvSpPr>
            <p:cNvPr id="12" name="TextBox 12"/>
            <p:cNvSpPr txBox="1"/>
            <p:nvPr/>
          </p:nvSpPr>
          <p:spPr>
            <a:xfrm>
              <a:off x="376141" y="1978698"/>
              <a:ext cx="6158658" cy="350312"/>
            </a:xfrm>
            <a:prstGeom prst="rect">
              <a:avLst/>
            </a:prstGeom>
          </p:spPr>
          <p:txBody>
            <a:bodyPr lIns="0" tIns="0" rIns="0" bIns="0" rtlCol="0" anchor="t">
              <a:spAutoFit/>
            </a:bodyPr>
            <a:lstStyle/>
            <a:p>
              <a:pPr algn="l" rtl="1">
                <a:lnSpc>
                  <a:spcPts val="700"/>
                </a:lnSpc>
              </a:pPr>
              <a:r>
                <a:rPr lang="ar" sz="500" b="1">
                  <a:solidFill>
                    <a:srgbClr val="000000"/>
                  </a:solidFill>
                  <a:latin typeface="Ubuntu Bold"/>
                  <a:ea typeface="Ubuntu Bold"/>
                  <a:cs typeface="Ubuntu Bold"/>
                  <a:sym typeface="Ubuntu Bold"/>
                  <a:rtl/>
                </a:rPr>
                <a:t>مايكل فيلبس</a:t>
              </a:r>
              <a:r>
                <a:rPr lang="ar" sz="500">
                  <a:solidFill>
                    <a:srgbClr val="000000"/>
                  </a:solidFill>
                  <a:latin typeface="Ubuntu"/>
                  <a:ea typeface="Ubuntu"/>
                  <a:cs typeface="Ubuntu"/>
                  <a:sym typeface="Ubuntu"/>
                  <a:rtl/>
                </a:rPr>
                <a:t> هو مؤسس مؤسسة مايكل فيلبس، وأب لأربعة أولاد، وأكثر بطل أولمبي تتويجا على الإطلاق (23 ميدالية ذهبية).</a:t>
              </a:r>
            </a:p>
            <a:p>
              <a:pPr algn="l" rtl="1">
                <a:lnSpc>
                  <a:spcPts val="700"/>
                </a:lnSpc>
                <a:spcBef>
                  <a:spcPct val="0"/>
                </a:spcBef>
              </a:pPr>
              <a:r>
                <a:rPr lang="ar" sz="500" b="1">
                  <a:solidFill>
                    <a:srgbClr val="000000"/>
                  </a:solidFill>
                  <a:latin typeface="Ubuntu Bold"/>
                  <a:ea typeface="Ubuntu Bold"/>
                  <a:cs typeface="Ubuntu Bold"/>
                  <a:sym typeface="Ubuntu Bold"/>
                  <a:rtl/>
                </a:rPr>
                <a:t>كيرا بايلاند</a:t>
              </a:r>
              <a:r>
                <a:rPr lang="ar" sz="500">
                  <a:solidFill>
                    <a:srgbClr val="000000"/>
                  </a:solidFill>
                  <a:latin typeface="Ubuntu"/>
                  <a:ea typeface="Ubuntu"/>
                  <a:cs typeface="Ubuntu"/>
                  <a:sym typeface="Ubuntu"/>
                  <a:rtl/>
                </a:rPr>
                <a:t> هي رياضي وقائدة مدرب لفريق الألعاب الأولمبية الخاصة في بريطانيا العظمى.  تشغل حاليا عضوية مجلس إدارة الألعاب الأولمبية الخاصة الدولي ورئيسة مؤتمر الرياضيين العالمي.</a:t>
              </a:r>
            </a:p>
          </p:txBody>
        </p:sp>
      </p:grpSp>
      <p:sp>
        <p:nvSpPr>
          <p:cNvPr id="13" name="TextBox 13"/>
          <p:cNvSpPr txBox="1"/>
          <p:nvPr/>
        </p:nvSpPr>
        <p:spPr>
          <a:xfrm>
            <a:off x="1577161" y="65452"/>
            <a:ext cx="4468518" cy="375285"/>
          </a:xfrm>
          <a:prstGeom prst="rect">
            <a:avLst/>
          </a:prstGeom>
        </p:spPr>
        <p:txBody>
          <a:bodyPr lIns="0" tIns="0" rIns="0" bIns="0" rtlCol="0" anchor="t">
            <a:spAutoFit/>
          </a:bodyPr>
          <a:lstStyle/>
          <a:p>
            <a:pPr algn="l" rtl="1">
              <a:lnSpc>
                <a:spcPts val="2940"/>
              </a:lnSpc>
            </a:pPr>
            <a:r>
              <a:rPr lang="ar" sz="2100" b="1">
                <a:solidFill>
                  <a:srgbClr val="FF0000"/>
                </a:solidFill>
                <a:latin typeface="Ubuntu Bold"/>
                <a:ea typeface="Ubuntu Bold"/>
                <a:cs typeface="Ubuntu Bold"/>
                <a:sym typeface="Ubuntu Bold"/>
                <a:rtl/>
              </a:rPr>
              <a:t>تدريبات لتجنب رمز DQ 4.4</a:t>
            </a:r>
          </a:p>
        </p:txBody>
      </p:sp>
      <p:sp>
        <p:nvSpPr>
          <p:cNvPr id="14" name="TextBox 14"/>
          <p:cNvSpPr txBox="1"/>
          <p:nvPr/>
        </p:nvSpPr>
        <p:spPr>
          <a:xfrm>
            <a:off x="1577161" y="832125"/>
            <a:ext cx="4468518" cy="762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اشرح كيف تبدأ عملية البداية.  أضف عروضا بصرية من الفيديوهات، مع التركيز على قواعد وتوقيت الأصوات البدائية.  اعرض كل طريقة للبدء (الكتل، الجوانب، في الماء).</a:t>
            </a:r>
          </a:p>
        </p:txBody>
      </p:sp>
      <p:sp>
        <p:nvSpPr>
          <p:cNvPr id="15" name="TextBox 15"/>
          <p:cNvSpPr txBox="1"/>
          <p:nvPr/>
        </p:nvSpPr>
        <p:spPr>
          <a:xfrm>
            <a:off x="1470185" y="567027"/>
            <a:ext cx="4802000" cy="284149"/>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1: شرح على السطح/الفيديوهات</a:t>
            </a:r>
          </a:p>
        </p:txBody>
      </p:sp>
      <p:sp>
        <p:nvSpPr>
          <p:cNvPr id="16" name="TextBox 16"/>
          <p:cNvSpPr txBox="1"/>
          <p:nvPr/>
        </p:nvSpPr>
        <p:spPr>
          <a:xfrm>
            <a:off x="1577161" y="1897959"/>
            <a:ext cx="4468518" cy="762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بعد عرض كل انطلاقة، حدد أي بداية هي الأنسب للرياضي.  انظر التقدم في الصفحة 2 لكل بداية.  اجعل رياضي يتدرب حتى يصبح مرتاحا مع مهارة البداية.</a:t>
            </a:r>
          </a:p>
        </p:txBody>
      </p:sp>
      <p:sp>
        <p:nvSpPr>
          <p:cNvPr id="17" name="TextBox 17"/>
          <p:cNvSpPr txBox="1"/>
          <p:nvPr/>
        </p:nvSpPr>
        <p:spPr>
          <a:xfrm>
            <a:off x="1470185" y="1632860"/>
            <a:ext cx="4802000" cy="284149"/>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2: تعليم مدخل الماء</a:t>
            </a:r>
          </a:p>
        </p:txBody>
      </p:sp>
      <p:grpSp>
        <p:nvGrpSpPr>
          <p:cNvPr id="18" name="Group 18"/>
          <p:cNvGrpSpPr/>
          <p:nvPr/>
        </p:nvGrpSpPr>
        <p:grpSpPr>
          <a:xfrm>
            <a:off x="1470185" y="2746319"/>
            <a:ext cx="4802000" cy="2123108"/>
            <a:chOff x="0" y="0"/>
            <a:chExt cx="6402666" cy="2830811"/>
          </a:xfrm>
        </p:grpSpPr>
        <p:sp>
          <p:nvSpPr>
            <p:cNvPr id="19" name="TextBox 19"/>
            <p:cNvSpPr txBox="1"/>
            <p:nvPr/>
          </p:nvSpPr>
          <p:spPr>
            <a:xfrm>
              <a:off x="142635" y="299490"/>
              <a:ext cx="5958024" cy="2531321"/>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صافرة البداية هي سلسلة من التغريدات القصيرة والسريعة من الحكم، التي تشير إلى السباحين للاستعداد والوقوف خلف نقاط البداية.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يتبع ذلك صفارة واحدة طويلة، توجه السباحين للوقوف على البلوك، أو ثني أصابع القدم فوق الحافة، أو دخول الماء، حسب البداية المختارة.  تتضمن حركة الظهر صفارة طويلة ثانية تشير إلى عودة السباحين إلى وضعهم البدائي.</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ثم يقول المبتدئ "خذ علامتك" مما يشير إلى السباحين للتحرك إلى وضعية البداية والثبات تماما.  </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البداية هي صوت الصفير المسموع و/أو الوميض البصري.</a:t>
              </a:r>
            </a:p>
            <a:p>
              <a:pPr algn="l" rtl="1">
                <a:lnSpc>
                  <a:spcPts val="1540"/>
                </a:lnSpc>
                <a:spcBef>
                  <a:spcPct val="0"/>
                </a:spcBef>
              </a:pPr>
              <a:endParaRPr lang="ar" sz="1100">
                <a:solidFill>
                  <a:srgbClr val="000000"/>
                </a:solidFill>
                <a:latin typeface="Ubuntu"/>
                <a:ea typeface="Ubuntu"/>
                <a:cs typeface="Ubuntu"/>
                <a:sym typeface="Ubuntu"/>
                <a:rtl/>
              </a:endParaRPr>
            </a:p>
          </p:txBody>
        </p:sp>
        <p:sp>
          <p:nvSpPr>
            <p:cNvPr id="20" name="TextBox 20"/>
            <p:cNvSpPr txBox="1"/>
            <p:nvPr/>
          </p:nvSpPr>
          <p:spPr>
            <a:xfrm>
              <a:off x="0" y="-47625"/>
              <a:ext cx="6402666" cy="362990"/>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3: تعليم إشارات المبتدئ</a:t>
              </a:r>
            </a:p>
          </p:txBody>
        </p:sp>
      </p:grpSp>
      <p:grpSp>
        <p:nvGrpSpPr>
          <p:cNvPr id="21" name="Group 21"/>
          <p:cNvGrpSpPr/>
          <p:nvPr/>
        </p:nvGrpSpPr>
        <p:grpSpPr>
          <a:xfrm>
            <a:off x="1470185" y="4754563"/>
            <a:ext cx="4982256" cy="1170608"/>
            <a:chOff x="0" y="0"/>
            <a:chExt cx="6643008" cy="1560811"/>
          </a:xfrm>
        </p:grpSpPr>
        <p:sp>
          <p:nvSpPr>
            <p:cNvPr id="22" name="TextBox 22"/>
            <p:cNvSpPr txBox="1"/>
            <p:nvPr/>
          </p:nvSpPr>
          <p:spPr>
            <a:xfrm>
              <a:off x="142635" y="299490"/>
              <a:ext cx="6500373" cy="1261321"/>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على إشارات البداية المختلفة. ليس كل المسابقات سيكون لديها إمكانية الوصول إلى أجهزة أو أنظمة بدء إلكترونية.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في أوقات مختلفة للحفاظ على مواقع البداية (بدون حركة).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على مواجهة المواقف أثناء التدريب (مع أو بدون أنظمة البدء).</a:t>
              </a:r>
            </a:p>
            <a:p>
              <a:pPr algn="l" rtl="1">
                <a:lnSpc>
                  <a:spcPts val="1540"/>
                </a:lnSpc>
                <a:spcBef>
                  <a:spcPct val="0"/>
                </a:spcBef>
              </a:pPr>
              <a:endParaRPr lang="ar" sz="1100">
                <a:solidFill>
                  <a:srgbClr val="000000"/>
                </a:solidFill>
                <a:latin typeface="Ubuntu"/>
                <a:ea typeface="Ubuntu"/>
                <a:cs typeface="Ubuntu"/>
                <a:sym typeface="Ubuntu"/>
                <a:rtl/>
              </a:endParaRPr>
            </a:p>
          </p:txBody>
        </p:sp>
        <p:sp>
          <p:nvSpPr>
            <p:cNvPr id="23" name="TextBox 23"/>
            <p:cNvSpPr txBox="1"/>
            <p:nvPr/>
          </p:nvSpPr>
          <p:spPr>
            <a:xfrm>
              <a:off x="0" y="-47625"/>
              <a:ext cx="6402666" cy="362990"/>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4: الممارسة، الممارسة، الممارسة</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673751"/>
            <a:ext cx="4533335" cy="0"/>
          </a:xfrm>
          <a:prstGeom prst="line">
            <a:avLst/>
          </a:prstGeom>
          <a:ln w="9525" cap="flat">
            <a:solidFill>
              <a:srgbClr val="EC1C24"/>
            </a:solidFill>
            <a:prstDash val="solid"/>
            <a:headEnd type="none" w="sm" len="sm"/>
            <a:tailEnd type="none" w="sm" len="sm"/>
          </a:ln>
        </p:spPr>
      </p:sp>
      <p:sp>
        <p:nvSpPr>
          <p:cNvPr id="3" name="TextBox 3"/>
          <p:cNvSpPr txBox="1"/>
          <p:nvPr/>
        </p:nvSpPr>
        <p:spPr>
          <a:xfrm>
            <a:off x="1651941" y="252057"/>
            <a:ext cx="4468518" cy="375285"/>
          </a:xfrm>
          <a:prstGeom prst="rect">
            <a:avLst/>
          </a:prstGeom>
        </p:spPr>
        <p:txBody>
          <a:bodyPr lIns="0" tIns="0" rIns="0" bIns="0" rtlCol="0" anchor="t">
            <a:spAutoFit/>
          </a:bodyPr>
          <a:lstStyle/>
          <a:p>
            <a:pPr algn="l" rtl="1">
              <a:lnSpc>
                <a:spcPts val="2940"/>
              </a:lnSpc>
            </a:pPr>
            <a:r>
              <a:rPr lang="ar" sz="2100" b="1">
                <a:solidFill>
                  <a:srgbClr val="FF0000"/>
                </a:solidFill>
                <a:latin typeface="Ubuntu Bold"/>
                <a:ea typeface="Ubuntu Bold"/>
                <a:cs typeface="Ubuntu Bold"/>
                <a:sym typeface="Ubuntu Bold"/>
                <a:rtl/>
              </a:rPr>
              <a:t>موارد إضافية</a:t>
            </a:r>
          </a:p>
        </p:txBody>
      </p:sp>
      <p:sp>
        <p:nvSpPr>
          <p:cNvPr id="4" name="TextBox 4"/>
          <p:cNvSpPr txBox="1"/>
          <p:nvPr/>
        </p:nvSpPr>
        <p:spPr>
          <a:xfrm>
            <a:off x="1691205" y="6578600"/>
            <a:ext cx="4617190" cy="690880"/>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معايير المدربين الجدد</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بيانات DQ</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فيديوهات التدريب</a:t>
            </a:r>
          </a:p>
        </p:txBody>
      </p:sp>
      <p:sp>
        <p:nvSpPr>
          <p:cNvPr id="5" name="TextBox 5"/>
          <p:cNvSpPr txBox="1"/>
          <p:nvPr/>
        </p:nvSpPr>
        <p:spPr>
          <a:xfrm>
            <a:off x="1598800" y="6237301"/>
            <a:ext cx="4802000" cy="307644"/>
          </a:xfrm>
          <a:prstGeom prst="rect">
            <a:avLst/>
          </a:prstGeom>
        </p:spPr>
        <p:txBody>
          <a:bodyPr lIns="0" tIns="0" rIns="0" bIns="0" rtlCol="0" anchor="t">
            <a:spAutoFit/>
          </a:bodyPr>
          <a:lstStyle/>
          <a:p>
            <a:pPr algn="l" rtl="1">
              <a:lnSpc>
                <a:spcPts val="2468"/>
              </a:lnSpc>
            </a:pPr>
            <a:r>
              <a:rPr lang="ar" sz="1763" b="1">
                <a:solidFill>
                  <a:srgbClr val="FF0000"/>
                </a:solidFill>
                <a:latin typeface="Ubuntu Bold"/>
                <a:ea typeface="Ubuntu Bold"/>
                <a:cs typeface="Ubuntu Bold"/>
                <a:sym typeface="Ubuntu Bold"/>
                <a:rtl/>
              </a:rPr>
              <a:t>اجعل كل سباق ذا قيمة على موقع إلكتروني</a:t>
            </a:r>
          </a:p>
        </p:txBody>
      </p:sp>
      <p:grpSp>
        <p:nvGrpSpPr>
          <p:cNvPr id="6" name="Group 6"/>
          <p:cNvGrpSpPr/>
          <p:nvPr/>
        </p:nvGrpSpPr>
        <p:grpSpPr>
          <a:xfrm>
            <a:off x="5181325" y="0"/>
            <a:ext cx="733778" cy="627342"/>
            <a:chOff x="0" y="0"/>
            <a:chExt cx="978371" cy="836456"/>
          </a:xfrm>
        </p:grpSpPr>
        <p:sp>
          <p:nvSpPr>
            <p:cNvPr id="7" name="Freeform 7"/>
            <p:cNvSpPr/>
            <p:nvPr/>
          </p:nvSpPr>
          <p:spPr>
            <a:xfrm>
              <a:off x="125942" y="0"/>
              <a:ext cx="698019" cy="698019"/>
            </a:xfrm>
            <a:custGeom>
              <a:avLst/>
              <a:gdLst/>
              <a:ahLst/>
              <a:cxnLst/>
              <a:rect l="l" t="t" r="r" b="b"/>
              <a:pathLst>
                <a:path w="698019" h="698019">
                  <a:moveTo>
                    <a:pt x="0" y="0"/>
                  </a:moveTo>
                  <a:lnTo>
                    <a:pt x="698019" y="0"/>
                  </a:lnTo>
                  <a:lnTo>
                    <a:pt x="698019" y="698019"/>
                  </a:lnTo>
                  <a:lnTo>
                    <a:pt x="0" y="698019"/>
                  </a:lnTo>
                  <a:lnTo>
                    <a:pt x="0" y="0"/>
                  </a:lnTo>
                  <a:close/>
                </a:path>
              </a:pathLst>
            </a:custGeom>
            <a:blipFill>
              <a:blip r:embed="rId2"/>
              <a:stretch>
                <a:fillRect/>
              </a:stretch>
            </a:blipFill>
          </p:spPr>
        </p:sp>
        <p:sp>
          <p:nvSpPr>
            <p:cNvPr id="8" name="Freeform 8"/>
            <p:cNvSpPr/>
            <p:nvPr/>
          </p:nvSpPr>
          <p:spPr>
            <a:xfrm>
              <a:off x="0" y="449999"/>
              <a:ext cx="978371" cy="386456"/>
            </a:xfrm>
            <a:custGeom>
              <a:avLst/>
              <a:gdLst/>
              <a:ahLst/>
              <a:cxnLst/>
              <a:rect l="l" t="t" r="r" b="b"/>
              <a:pathLst>
                <a:path w="978371" h="386456">
                  <a:moveTo>
                    <a:pt x="0" y="0"/>
                  </a:moveTo>
                  <a:lnTo>
                    <a:pt x="978371" y="0"/>
                  </a:lnTo>
                  <a:lnTo>
                    <a:pt x="978371" y="386457"/>
                  </a:lnTo>
                  <a:lnTo>
                    <a:pt x="0" y="386457"/>
                  </a:lnTo>
                  <a:lnTo>
                    <a:pt x="0" y="0"/>
                  </a:lnTo>
                  <a:close/>
                </a:path>
              </a:pathLst>
            </a:custGeom>
            <a:blipFill>
              <a:blip r:embed="rId3"/>
              <a:stretch>
                <a:fillRect/>
              </a:stretch>
            </a:blipFill>
          </p:spPr>
        </p:sp>
      </p:grpSp>
      <p:grpSp>
        <p:nvGrpSpPr>
          <p:cNvPr id="9" name="Group 9"/>
          <p:cNvGrpSpPr/>
          <p:nvPr/>
        </p:nvGrpSpPr>
        <p:grpSpPr>
          <a:xfrm>
            <a:off x="1587853" y="944033"/>
            <a:ext cx="4823895" cy="5075374"/>
            <a:chOff x="0" y="0"/>
            <a:chExt cx="6431860" cy="6767165"/>
          </a:xfrm>
        </p:grpSpPr>
        <p:sp>
          <p:nvSpPr>
            <p:cNvPr id="10" name="Freeform 10"/>
            <p:cNvSpPr/>
            <p:nvPr/>
          </p:nvSpPr>
          <p:spPr>
            <a:xfrm>
              <a:off x="1468560" y="1985279"/>
              <a:ext cx="3308140" cy="4781886"/>
            </a:xfrm>
            <a:custGeom>
              <a:avLst/>
              <a:gdLst/>
              <a:ahLst/>
              <a:cxnLst/>
              <a:rect l="l" t="t" r="r" b="b"/>
              <a:pathLst>
                <a:path w="3308140" h="4781886">
                  <a:moveTo>
                    <a:pt x="0" y="0"/>
                  </a:moveTo>
                  <a:lnTo>
                    <a:pt x="3308140" y="0"/>
                  </a:lnTo>
                  <a:lnTo>
                    <a:pt x="3308140" y="4781886"/>
                  </a:lnTo>
                  <a:lnTo>
                    <a:pt x="0" y="4781886"/>
                  </a:lnTo>
                  <a:lnTo>
                    <a:pt x="0" y="0"/>
                  </a:lnTo>
                  <a:close/>
                </a:path>
              </a:pathLst>
            </a:custGeom>
            <a:blipFill>
              <a:blip r:embed="rId4"/>
              <a:stretch>
                <a:fillRect r="-1184"/>
              </a:stretch>
            </a:blipFill>
          </p:spPr>
        </p:sp>
        <p:sp>
          <p:nvSpPr>
            <p:cNvPr id="11" name="Freeform 11" descr="صورة رمز QR"/>
            <p:cNvSpPr/>
            <p:nvPr/>
          </p:nvSpPr>
          <p:spPr>
            <a:xfrm>
              <a:off x="4776700" y="0"/>
              <a:ext cx="885146" cy="885146"/>
            </a:xfrm>
            <a:custGeom>
              <a:avLst/>
              <a:gdLst/>
              <a:ahLst/>
              <a:cxnLst/>
              <a:rect l="l" t="t" r="r" b="b"/>
              <a:pathLst>
                <a:path w="885146" h="885146">
                  <a:moveTo>
                    <a:pt x="0" y="0"/>
                  </a:moveTo>
                  <a:lnTo>
                    <a:pt x="885146" y="0"/>
                  </a:lnTo>
                  <a:lnTo>
                    <a:pt x="885146" y="885146"/>
                  </a:lnTo>
                  <a:lnTo>
                    <a:pt x="0" y="885146"/>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275606" y="446742"/>
              <a:ext cx="6156254" cy="1213273"/>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تطورات أكثر تحديدا في التدريبات</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أعمال أكثر تفصيلا على الضربات</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معلومات إضافية عن تدريب السباحة في الألعاب الأولمبية الخاصة.</a:t>
              </a:r>
            </a:p>
          </p:txBody>
        </p:sp>
        <p:sp>
          <p:nvSpPr>
            <p:cNvPr id="13" name="TextBox 13"/>
            <p:cNvSpPr txBox="1"/>
            <p:nvPr/>
          </p:nvSpPr>
          <p:spPr>
            <a:xfrm>
              <a:off x="0" y="-19050"/>
              <a:ext cx="6402666" cy="425855"/>
            </a:xfrm>
            <a:prstGeom prst="rect">
              <a:avLst/>
            </a:prstGeom>
          </p:spPr>
          <p:txBody>
            <a:bodyPr lIns="0" tIns="0" rIns="0" bIns="0" rtlCol="0" anchor="t">
              <a:spAutoFit/>
            </a:bodyPr>
            <a:lstStyle/>
            <a:p>
              <a:pPr algn="l" rtl="1">
                <a:lnSpc>
                  <a:spcPts val="2608"/>
                </a:lnSpc>
              </a:pPr>
              <a:r>
                <a:rPr lang="ar" sz="1863" b="1">
                  <a:solidFill>
                    <a:srgbClr val="FF0000"/>
                  </a:solidFill>
                  <a:latin typeface="Ubuntu Bold"/>
                  <a:ea typeface="Ubuntu Bold"/>
                  <a:cs typeface="Ubuntu Bold"/>
                  <a:sym typeface="Ubuntu Bold"/>
                  <a:rtl/>
                </a:rPr>
                <a:t>دليل تدريب السباحة</a:t>
              </a:r>
            </a:p>
          </p:txBody>
        </p:sp>
      </p:grpSp>
      <p:pic>
        <p:nvPicPr>
          <p:cNvPr id="14" name="Picture 14"/>
          <p:cNvPicPr>
            <a:picLocks noChangeAspect="1"/>
          </p:cNvPicPr>
          <p:nvPr/>
        </p:nvPicPr>
        <p:blipFill>
          <a:blip r:embed="rId6"/>
          <a:stretch>
            <a:fillRect/>
          </a:stretch>
        </p:blipFill>
        <p:spPr>
          <a:xfrm>
            <a:off x="5421737" y="6481425"/>
            <a:ext cx="762242" cy="7622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9031D-9D09-49B5-A6E3-EEC795339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38E8EAC-AFA1-49FA-B037-E68F3856D8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3F9339-124F-4D7D-94DC-F980EDA4C6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مركيس 4 - ركلة صدرية</dc:title>
  <cp:revision>2</cp:revision>
  <dcterms:created xsi:type="dcterms:W3CDTF">2006-08-16T00:00:00Z</dcterms:created>
  <dcterms:modified xsi:type="dcterms:W3CDTF">2026-03-31T13:17:38Z</dcterms:modified>
  <dc:identifier>DAHFFQNplyw</dc:identifier>
</cp:coreProperties>
</file>