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true" saveSubsetFonts="1">
  <p:sldMasterIdLst>
    <p:sldMasterId id="2147483648" r:id="rId1"/>
  </p:sldMasterIdLst>
  <p:sldIdLst>
    <p:sldId id="256" r:id="rId6"/>
    <p:sldId id="257" r:id="rId7"/>
    <p:sldId id="258" r:id="rId8"/>
    <p:sldId id="259" r:id="rId9"/>
  </p:sldIdLst>
  <p:sldSz cx="7772400" cy="7772400"/>
  <p:notesSz cx="6858000" cy="9144000"/>
  <p:embeddedFontLst>
    <p:embeddedFont>
      <p:font typeface="Ubuntu" panose="020B0504030602030204" charset="1"/>
      <p:regular r:id="rId10"/>
    </p:embeddedFont>
    <p:embeddedFont>
      <p:font typeface="Ubuntu Bold" panose="020B0804030602030204" charset="1"/>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ustomXml" Target="../customXml/item2.xml"/><Relationship Id="rId3"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customXml" Target="../customXml/item1.xml"/><Relationship Id="rId2" Type="http://schemas.openxmlformats.org/officeDocument/2006/relationships/presProps" Target="presProps.xml"/><Relationship Id="rId1" Type="http://schemas.openxmlformats.org/officeDocument/2006/relationships/slideMaster" Target="slideMasters/slideMaster1.xml"/><Relationship Id="rId11" Type="http://schemas.openxmlformats.org/officeDocument/2006/relationships/font" Target="fonts/font11.fntdata"/><Relationship Id="rId6" Type="http://schemas.openxmlformats.org/officeDocument/2006/relationships/slide" Target="slides/slide1.xml"/><Relationship Id="rId5" Type="http://schemas.openxmlformats.org/officeDocument/2006/relationships/tableStyles" Target="tableStyles.xml"/><Relationship Id="rId10" Type="http://schemas.openxmlformats.org/officeDocument/2006/relationships/font" Target="fonts/font10.fntdata"/><Relationship Id="rId4" Type="http://schemas.openxmlformats.org/officeDocument/2006/relationships/theme" Target="theme/theme1.xml"/><Relationship Id="rId9" Type="http://schemas.openxmlformats.org/officeDocument/2006/relationships/slide" Target="slides/slide4.xml"/><Relationship Id="rId14" Type="http://schemas.openxmlformats.org/officeDocument/2006/relationships/customXml" Target="../customXml/item3.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rtl="1"/>
            <a:r>
              <a:rPr lang="ar" smtClean="0">
                <a:rtl val="1"/>
              </a:rPr>
              <a:t>انقر لتحرير أسلوب عنوان الماستر</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1"/>
            <a:r>
              <a:rPr lang="ar" smtClean="0">
                <a:rtl val="1"/>
              </a:rPr>
              <a:t>انقر لتحرير أسلوب الترجمة الرئيسية</a:t>
            </a:r>
            <a:endParaRPr lang="en-US"/>
          </a:p>
        </p:txBody>
      </p:sp>
      <p:sp>
        <p:nvSpPr>
          <p:cNvPr id="4" name="Date Placeholder 3"/>
          <p:cNvSpPr>
            <a:spLocks noGrp="1"/>
          </p:cNvSpPr>
          <p:nvPr>
            <p:ph type="dt" sz="half" idx="10"/>
          </p:nvPr>
        </p:nvSpPr>
        <p:spPr/>
        <p:txBody>
          <a:bodyPr/>
          <a:lstStyle/>
          <a:p>
            <a:pPr rtl="1"/>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 smtClean="0">
                <a:rtl val="1"/>
              </a:rPr>
              <a:t>انقر لتحرير أسلوب عنوان الماستر</a:t>
            </a:r>
            <a:endParaRPr lang="en-US"/>
          </a:p>
        </p:txBody>
      </p:sp>
      <p:sp>
        <p:nvSpPr>
          <p:cNvPr id="3" name="Vertical Text Placeholder 2"/>
          <p:cNvSpPr>
            <a:spLocks noGrp="1"/>
          </p:cNvSpPr>
          <p:nvPr>
            <p:ph type="body" orient="vert" idx="1"/>
          </p:nvPr>
        </p:nvSpPr>
        <p:spPr/>
        <p:txBody>
          <a:bodyPr vert="eaVert"/>
          <a:lstStyle/>
          <a:p>
            <a:pPr lvl="0" rtl="1"/>
            <a:r>
              <a:rPr lang="ar" smtClean="0">
                <a:rtl val="1"/>
              </a:rPr>
              <a:t>انقر لتحرير أنماط نصوص Master</a:t>
            </a:r>
          </a:p>
          <a:p>
            <a:pPr lvl="1" rtl="1"/>
            <a:r>
              <a:rPr lang="ar" smtClean="0">
                <a:rtl val="1"/>
              </a:rPr>
              <a:t>المستوى الثاني</a:t>
            </a:r>
          </a:p>
          <a:p>
            <a:pPr lvl="2" rtl="1"/>
            <a:r>
              <a:rPr lang="ar" smtClean="0">
                <a:rtl val="1"/>
              </a:rPr>
              <a:t>المستوى الثالث</a:t>
            </a:r>
          </a:p>
          <a:p>
            <a:pPr lvl="3" rtl="1"/>
            <a:r>
              <a:rPr lang="ar" smtClean="0">
                <a:rtl val="1"/>
              </a:rPr>
              <a:t>المستوى الرابع</a:t>
            </a:r>
          </a:p>
          <a:p>
            <a:pPr lvl="4" rtl="1"/>
            <a:r>
              <a:rPr lang="ar" smtClean="0">
                <a:rtl val="1"/>
              </a:rPr>
              <a:t>المستوى الخامس</a:t>
            </a:r>
            <a:endParaRPr lang="en-US"/>
          </a:p>
        </p:txBody>
      </p:sp>
      <p:sp>
        <p:nvSpPr>
          <p:cNvPr id="4" name="Date Placeholder 3"/>
          <p:cNvSpPr>
            <a:spLocks noGrp="1"/>
          </p:cNvSpPr>
          <p:nvPr>
            <p:ph type="dt" sz="half" idx="10"/>
          </p:nvPr>
        </p:nvSpPr>
        <p:spPr/>
        <p:txBody>
          <a:bodyPr/>
          <a:lstStyle/>
          <a:p>
            <a:pPr rtl="1"/>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rtl="1"/>
            <a:r>
              <a:rPr lang="ar" smtClean="0">
                <a:rtl val="1"/>
              </a:rPr>
              <a:t>انقر لتحرير أسلوب عنوان الماستر</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rtl="1"/>
            <a:r>
              <a:rPr lang="ar" smtClean="0">
                <a:rtl val="1"/>
              </a:rPr>
              <a:t>انقر لتحرير أنماط نصوص Master</a:t>
            </a:r>
          </a:p>
          <a:p>
            <a:pPr lvl="1" rtl="1"/>
            <a:r>
              <a:rPr lang="ar" smtClean="0">
                <a:rtl val="1"/>
              </a:rPr>
              <a:t>المستوى الثاني</a:t>
            </a:r>
          </a:p>
          <a:p>
            <a:pPr lvl="2" rtl="1"/>
            <a:r>
              <a:rPr lang="ar" smtClean="0">
                <a:rtl val="1"/>
              </a:rPr>
              <a:t>المستوى الثالث</a:t>
            </a:r>
          </a:p>
          <a:p>
            <a:pPr lvl="3" rtl="1"/>
            <a:r>
              <a:rPr lang="ar" smtClean="0">
                <a:rtl val="1"/>
              </a:rPr>
              <a:t>المستوى الرابع</a:t>
            </a:r>
          </a:p>
          <a:p>
            <a:pPr lvl="4" rtl="1"/>
            <a:r>
              <a:rPr lang="ar" smtClean="0">
                <a:rtl val="1"/>
              </a:rPr>
              <a:t>المستوى الخامس</a:t>
            </a:r>
            <a:endParaRPr lang="en-US"/>
          </a:p>
        </p:txBody>
      </p:sp>
      <p:sp>
        <p:nvSpPr>
          <p:cNvPr id="4" name="Date Placeholder 3"/>
          <p:cNvSpPr>
            <a:spLocks noGrp="1"/>
          </p:cNvSpPr>
          <p:nvPr>
            <p:ph type="dt" sz="half" idx="10"/>
          </p:nvPr>
        </p:nvSpPr>
        <p:spPr/>
        <p:txBody>
          <a:bodyPr/>
          <a:lstStyle/>
          <a:p>
            <a:pPr rtl="1"/>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 smtClean="0">
                <a:rtl val="1"/>
              </a:rPr>
              <a:t>انقر لتحرير أسلوب عنوان الماستر</a:t>
            </a:r>
            <a:endParaRPr lang="en-US"/>
          </a:p>
        </p:txBody>
      </p:sp>
      <p:sp>
        <p:nvSpPr>
          <p:cNvPr id="3" name="Content Placeholder 2"/>
          <p:cNvSpPr>
            <a:spLocks noGrp="1"/>
          </p:cNvSpPr>
          <p:nvPr>
            <p:ph idx="1"/>
          </p:nvPr>
        </p:nvSpPr>
        <p:spPr/>
        <p:txBody>
          <a:bodyPr/>
          <a:lstStyle/>
          <a:p>
            <a:pPr lvl="0" rtl="1"/>
            <a:r>
              <a:rPr lang="ar" smtClean="0">
                <a:rtl val="1"/>
              </a:rPr>
              <a:t>انقر لتحرير أنماط نصوص Master</a:t>
            </a:r>
          </a:p>
          <a:p>
            <a:pPr lvl="1" rtl="1"/>
            <a:r>
              <a:rPr lang="ar" smtClean="0">
                <a:rtl val="1"/>
              </a:rPr>
              <a:t>المستوى الثاني</a:t>
            </a:r>
          </a:p>
          <a:p>
            <a:pPr lvl="2" rtl="1"/>
            <a:r>
              <a:rPr lang="ar" smtClean="0">
                <a:rtl val="1"/>
              </a:rPr>
              <a:t>المستوى الثالث</a:t>
            </a:r>
          </a:p>
          <a:p>
            <a:pPr lvl="3" rtl="1"/>
            <a:r>
              <a:rPr lang="ar" smtClean="0">
                <a:rtl val="1"/>
              </a:rPr>
              <a:t>المستوى الرابع</a:t>
            </a:r>
          </a:p>
          <a:p>
            <a:pPr lvl="4" rtl="1"/>
            <a:r>
              <a:rPr lang="ar" smtClean="0">
                <a:rtl val="1"/>
              </a:rPr>
              <a:t>المستوى الخامس</a:t>
            </a:r>
            <a:endParaRPr lang="en-US"/>
          </a:p>
        </p:txBody>
      </p:sp>
      <p:sp>
        <p:nvSpPr>
          <p:cNvPr id="4" name="Date Placeholder 3"/>
          <p:cNvSpPr>
            <a:spLocks noGrp="1"/>
          </p:cNvSpPr>
          <p:nvPr>
            <p:ph type="dt" sz="half" idx="10"/>
          </p:nvPr>
        </p:nvSpPr>
        <p:spPr/>
        <p:txBody>
          <a:bodyPr/>
          <a:lstStyle/>
          <a:p>
            <a:pPr rtl="1"/>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rtl="1"/>
            <a:r>
              <a:rPr lang="ar" smtClean="0">
                <a:rtl val="1"/>
              </a:rPr>
              <a:t>انقر لتحرير أسلوب عنوان الماستر</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1"/>
            <a:r>
              <a:rPr lang="ar" smtClean="0">
                <a:rtl val="1"/>
              </a:rPr>
              <a:t>انقر لتحرير أنماط نصوص Master</a:t>
            </a:r>
          </a:p>
        </p:txBody>
      </p:sp>
      <p:sp>
        <p:nvSpPr>
          <p:cNvPr id="4" name="Date Placeholder 3"/>
          <p:cNvSpPr>
            <a:spLocks noGrp="1"/>
          </p:cNvSpPr>
          <p:nvPr>
            <p:ph type="dt" sz="half" idx="10"/>
          </p:nvPr>
        </p:nvSpPr>
        <p:spPr/>
        <p:txBody>
          <a:bodyPr/>
          <a:lstStyle/>
          <a:p>
            <a:pPr rtl="1"/>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 smtClean="0">
                <a:rtl val="1"/>
              </a:rPr>
              <a:t>انقر لتحرير أسلوب عنوان الماستر</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1"/>
            <a:r>
              <a:rPr lang="ar" smtClean="0">
                <a:rtl val="1"/>
              </a:rPr>
              <a:t>انقر لتحرير أنماط نصوص Master</a:t>
            </a:r>
          </a:p>
          <a:p>
            <a:pPr lvl="1" rtl="1"/>
            <a:r>
              <a:rPr lang="ar" smtClean="0">
                <a:rtl val="1"/>
              </a:rPr>
              <a:t>المستوى الثاني</a:t>
            </a:r>
          </a:p>
          <a:p>
            <a:pPr lvl="2" rtl="1"/>
            <a:r>
              <a:rPr lang="ar" smtClean="0">
                <a:rtl val="1"/>
              </a:rPr>
              <a:t>المستوى الثالث</a:t>
            </a:r>
          </a:p>
          <a:p>
            <a:pPr lvl="3" rtl="1"/>
            <a:r>
              <a:rPr lang="ar" smtClean="0">
                <a:rtl val="1"/>
              </a:rPr>
              <a:t>المستوى الرابع</a:t>
            </a:r>
          </a:p>
          <a:p>
            <a:pPr lvl="4" rtl="1"/>
            <a:r>
              <a:rPr lang="ar" smtClean="0">
                <a:rtl val="1"/>
              </a:rPr>
              <a:t>المستوى الخامس</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1"/>
            <a:r>
              <a:rPr lang="ar" smtClean="0">
                <a:rtl val="1"/>
              </a:rPr>
              <a:t>انقر لتحرير أنماط نصوص Master</a:t>
            </a:r>
          </a:p>
          <a:p>
            <a:pPr lvl="1" rtl="1"/>
            <a:r>
              <a:rPr lang="ar" smtClean="0">
                <a:rtl val="1"/>
              </a:rPr>
              <a:t>المستوى الثاني</a:t>
            </a:r>
          </a:p>
          <a:p>
            <a:pPr lvl="2" rtl="1"/>
            <a:r>
              <a:rPr lang="ar" smtClean="0">
                <a:rtl val="1"/>
              </a:rPr>
              <a:t>المستوى الثالث</a:t>
            </a:r>
          </a:p>
          <a:p>
            <a:pPr lvl="3" rtl="1"/>
            <a:r>
              <a:rPr lang="ar" smtClean="0">
                <a:rtl val="1"/>
              </a:rPr>
              <a:t>المستوى الرابع</a:t>
            </a:r>
          </a:p>
          <a:p>
            <a:pPr lvl="4" rtl="1"/>
            <a:r>
              <a:rPr lang="ar" smtClean="0">
                <a:rtl val="1"/>
              </a:rPr>
              <a:t>المستوى الخامس</a:t>
            </a:r>
            <a:endParaRPr lang="en-US"/>
          </a:p>
        </p:txBody>
      </p:sp>
      <p:sp>
        <p:nvSpPr>
          <p:cNvPr id="5" name="Date Placeholder 4"/>
          <p:cNvSpPr>
            <a:spLocks noGrp="1"/>
          </p:cNvSpPr>
          <p:nvPr>
            <p:ph type="dt" sz="half" idx="10"/>
          </p:nvPr>
        </p:nvSpPr>
        <p:spPr/>
        <p:txBody>
          <a:bodyPr/>
          <a:lstStyle/>
          <a:p>
            <a:pPr rtl="1"/>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pPr rtl="1"/>
            <a:endParaRPr lang="en-US"/>
          </a:p>
        </p:txBody>
      </p:sp>
      <p:sp>
        <p:nvSpPr>
          <p:cNvPr id="7" name="Slide Number Placeholder 6"/>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rtl="1"/>
            <a:r>
              <a:rPr lang="ar" smtClean="0">
                <a:rtl val="1"/>
              </a:rPr>
              <a:t>انقر لتحرير أسلوب عنوان الماستر</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1"/>
            <a:r>
              <a:rPr lang="ar" smtClean="0">
                <a:rtl val="1"/>
              </a:rPr>
              <a:t>انقر لتحرير أنماط نصوص Master</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1"/>
            <a:r>
              <a:rPr lang="ar" smtClean="0">
                <a:rtl val="1"/>
              </a:rPr>
              <a:t>انقر لتحرير أنماط نصوص Master</a:t>
            </a:r>
          </a:p>
          <a:p>
            <a:pPr lvl="1" rtl="1"/>
            <a:r>
              <a:rPr lang="ar" smtClean="0">
                <a:rtl val="1"/>
              </a:rPr>
              <a:t>المستوى الثاني</a:t>
            </a:r>
          </a:p>
          <a:p>
            <a:pPr lvl="2" rtl="1"/>
            <a:r>
              <a:rPr lang="ar" smtClean="0">
                <a:rtl val="1"/>
              </a:rPr>
              <a:t>المستوى الثالث</a:t>
            </a:r>
          </a:p>
          <a:p>
            <a:pPr lvl="3" rtl="1"/>
            <a:r>
              <a:rPr lang="ar" smtClean="0">
                <a:rtl val="1"/>
              </a:rPr>
              <a:t>المستوى الرابع</a:t>
            </a:r>
          </a:p>
          <a:p>
            <a:pPr lvl="4" rtl="1"/>
            <a:r>
              <a:rPr lang="ar" smtClean="0">
                <a:rtl val="1"/>
              </a:rPr>
              <a:t>المستوى الخامس</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1"/>
            <a:r>
              <a:rPr lang="ar" smtClean="0">
                <a:rtl val="1"/>
              </a:rPr>
              <a:t>انقر لتحرير أنماط نصوص Master</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1"/>
            <a:r>
              <a:rPr lang="ar" smtClean="0">
                <a:rtl val="1"/>
              </a:rPr>
              <a:t>انقر لتحرير أنماط نصوص Master</a:t>
            </a:r>
          </a:p>
          <a:p>
            <a:pPr lvl="1" rtl="1"/>
            <a:r>
              <a:rPr lang="ar" smtClean="0">
                <a:rtl val="1"/>
              </a:rPr>
              <a:t>المستوى الثاني</a:t>
            </a:r>
          </a:p>
          <a:p>
            <a:pPr lvl="2" rtl="1"/>
            <a:r>
              <a:rPr lang="ar" smtClean="0">
                <a:rtl val="1"/>
              </a:rPr>
              <a:t>المستوى الثالث</a:t>
            </a:r>
          </a:p>
          <a:p>
            <a:pPr lvl="3" rtl="1"/>
            <a:r>
              <a:rPr lang="ar" smtClean="0">
                <a:rtl val="1"/>
              </a:rPr>
              <a:t>المستوى الرابع</a:t>
            </a:r>
          </a:p>
          <a:p>
            <a:pPr lvl="4" rtl="1"/>
            <a:r>
              <a:rPr lang="ar" smtClean="0">
                <a:rtl val="1"/>
              </a:rPr>
              <a:t>المستوى الخامس</a:t>
            </a:r>
            <a:endParaRPr lang="en-US"/>
          </a:p>
        </p:txBody>
      </p:sp>
      <p:sp>
        <p:nvSpPr>
          <p:cNvPr id="7" name="Date Placeholder 6"/>
          <p:cNvSpPr>
            <a:spLocks noGrp="1"/>
          </p:cNvSpPr>
          <p:nvPr>
            <p:ph type="dt" sz="half" idx="10"/>
          </p:nvPr>
        </p:nvSpPr>
        <p:spPr/>
        <p:txBody>
          <a:bodyPr/>
          <a:lstStyle/>
          <a:p>
            <a:pPr rtl="1"/>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pPr rtl="1"/>
            <a:endParaRPr lang="en-US"/>
          </a:p>
        </p:txBody>
      </p:sp>
      <p:sp>
        <p:nvSpPr>
          <p:cNvPr id="9" name="Slide Number Placeholder 8"/>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 smtClean="0">
                <a:rtl val="1"/>
              </a:rPr>
              <a:t>انقر لتحرير أسلوب عنوان الماستر</a:t>
            </a:r>
            <a:endParaRPr lang="en-US"/>
          </a:p>
        </p:txBody>
      </p:sp>
      <p:sp>
        <p:nvSpPr>
          <p:cNvPr id="3" name="Date Placeholder 2"/>
          <p:cNvSpPr>
            <a:spLocks noGrp="1"/>
          </p:cNvSpPr>
          <p:nvPr>
            <p:ph type="dt" sz="half" idx="10"/>
          </p:nvPr>
        </p:nvSpPr>
        <p:spPr/>
        <p:txBody>
          <a:bodyPr/>
          <a:lstStyle/>
          <a:p>
            <a:pPr rtl="1"/>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pPr rtl="1"/>
            <a:endParaRPr lang="en-US"/>
          </a:p>
        </p:txBody>
      </p:sp>
      <p:sp>
        <p:nvSpPr>
          <p:cNvPr id="5" name="Slide Number Placeholder 4"/>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pPr rtl="1"/>
            <a:endParaRPr lang="en-US"/>
          </a:p>
        </p:txBody>
      </p:sp>
      <p:sp>
        <p:nvSpPr>
          <p:cNvPr id="4" name="Slide Number Placeholder 3"/>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rtl="1"/>
            <a:r>
              <a:rPr lang="ar" smtClean="0">
                <a:rtl val="1"/>
              </a:rPr>
              <a:t>انقر لتحرير أسلوب عنوان الماستر</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1"/>
            <a:r>
              <a:rPr lang="ar" smtClean="0">
                <a:rtl val="1"/>
              </a:rPr>
              <a:t>انقر لتحرير أنماط نصوص Master</a:t>
            </a:r>
          </a:p>
          <a:p>
            <a:pPr lvl="1" rtl="1"/>
            <a:r>
              <a:rPr lang="ar" smtClean="0">
                <a:rtl val="1"/>
              </a:rPr>
              <a:t>المستوى الثاني</a:t>
            </a:r>
          </a:p>
          <a:p>
            <a:pPr lvl="2" rtl="1"/>
            <a:r>
              <a:rPr lang="ar" smtClean="0">
                <a:rtl val="1"/>
              </a:rPr>
              <a:t>المستوى الثالث</a:t>
            </a:r>
          </a:p>
          <a:p>
            <a:pPr lvl="3" rtl="1"/>
            <a:r>
              <a:rPr lang="ar" smtClean="0">
                <a:rtl val="1"/>
              </a:rPr>
              <a:t>المستوى الرابع</a:t>
            </a:r>
          </a:p>
          <a:p>
            <a:pPr lvl="4" rtl="1"/>
            <a:r>
              <a:rPr lang="ar" smtClean="0">
                <a:rtl val="1"/>
              </a:rPr>
              <a:t>المستوى الخامس</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1"/>
            <a:r>
              <a:rPr lang="ar" smtClean="0">
                <a:rtl val="1"/>
              </a:rPr>
              <a:t>انقر لتحرير أنماط نصوص Master</a:t>
            </a:r>
          </a:p>
        </p:txBody>
      </p:sp>
      <p:sp>
        <p:nvSpPr>
          <p:cNvPr id="5" name="Date Placeholder 4"/>
          <p:cNvSpPr>
            <a:spLocks noGrp="1"/>
          </p:cNvSpPr>
          <p:nvPr>
            <p:ph type="dt" sz="half" idx="10"/>
          </p:nvPr>
        </p:nvSpPr>
        <p:spPr/>
        <p:txBody>
          <a:bodyPr/>
          <a:lstStyle/>
          <a:p>
            <a:pPr rtl="1"/>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pPr rtl="1"/>
            <a:endParaRPr lang="en-US"/>
          </a:p>
        </p:txBody>
      </p:sp>
      <p:sp>
        <p:nvSpPr>
          <p:cNvPr id="7" name="Slide Number Placeholder 6"/>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rtl="1"/>
            <a:r>
              <a:rPr lang="ar" smtClean="0">
                <a:rtl val="1"/>
              </a:rPr>
              <a:t>انقر لتحرير أسلوب عنوان الماستر</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1"/>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1"/>
            <a:r>
              <a:rPr lang="ar" smtClean="0">
                <a:rtl val="1"/>
              </a:rPr>
              <a:t>انقر لتحرير أنماط نصوص Master</a:t>
            </a:r>
          </a:p>
        </p:txBody>
      </p:sp>
      <p:sp>
        <p:nvSpPr>
          <p:cNvPr id="5" name="Date Placeholder 4"/>
          <p:cNvSpPr>
            <a:spLocks noGrp="1"/>
          </p:cNvSpPr>
          <p:nvPr>
            <p:ph type="dt" sz="half" idx="10"/>
          </p:nvPr>
        </p:nvSpPr>
        <p:spPr/>
        <p:txBody>
          <a:bodyPr/>
          <a:lstStyle/>
          <a:p>
            <a:pPr rtl="1"/>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pPr rtl="1"/>
            <a:endParaRPr lang="en-US"/>
          </a:p>
        </p:txBody>
      </p:sp>
      <p:sp>
        <p:nvSpPr>
          <p:cNvPr id="7" name="Slide Number Placeholder 6"/>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1"/>
            <a:r>
              <a:rPr lang="ar" smtClean="0">
                <a:rtl val="1"/>
              </a:rPr>
              <a:t>انقر لتحرير أسلوب عنوان الماستر</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1"/>
            <a:r>
              <a:rPr lang="ar" smtClean="0">
                <a:rtl val="1"/>
              </a:rPr>
              <a:t>انقر لتحرير أنماط نصوص Master</a:t>
            </a:r>
          </a:p>
          <a:p>
            <a:pPr lvl="1" rtl="1"/>
            <a:r>
              <a:rPr lang="ar" smtClean="0">
                <a:rtl val="1"/>
              </a:rPr>
              <a:t>المستوى الثاني</a:t>
            </a:r>
          </a:p>
          <a:p>
            <a:pPr lvl="2" rtl="1"/>
            <a:r>
              <a:rPr lang="ar" smtClean="0">
                <a:rtl val="1"/>
              </a:rPr>
              <a:t>المستوى الثالث</a:t>
            </a:r>
          </a:p>
          <a:p>
            <a:pPr lvl="3" rtl="1"/>
            <a:r>
              <a:rPr lang="ar" smtClean="0">
                <a:rtl val="1"/>
              </a:rPr>
              <a:t>المستوى الرابع</a:t>
            </a:r>
          </a:p>
          <a:p>
            <a:pPr lvl="4" rtl="1"/>
            <a:r>
              <a:rPr lang="ar" smtClean="0">
                <a:rtl val="1"/>
              </a:rPr>
              <a:t>المستوى الخامس</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1"/>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1"/>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1"/>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5.pn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5.pn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5.pn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2" name="Group 2"/>
          <p:cNvGrpSpPr/>
          <p:nvPr/>
        </p:nvGrpSpPr>
        <p:grpSpPr>
          <a:xfrm rot="0">
            <a:off x="1479895" y="874149"/>
            <a:ext cx="4840431" cy="1099829"/>
            <a:chOff x="0" y="0"/>
            <a:chExt cx="3902716" cy="886764"/>
          </a:xfrm>
        </p:grpSpPr>
        <p:sp>
          <p:nvSpPr>
            <p:cNvPr id="3" name="Freeform 3"/>
            <p:cNvSpPr/>
            <p:nvPr/>
          </p:nvSpPr>
          <p:spPr>
            <a:xfrm rot="0" flipH="false" flipV="false">
              <a:off x="0" y="0"/>
              <a:ext cx="3902716" cy="886764"/>
            </a:xfrm>
            <a:custGeom>
              <a:avLst/>
              <a:gdLst/>
              <a:ahLst/>
              <a:cxnLst/>
              <a:rect l="l" t="t" r="r" b="b"/>
              <a:pathLst>
                <a:path w="3902716" h="886764">
                  <a:moveTo>
                    <a:pt x="21328" y="0"/>
                  </a:moveTo>
                  <a:lnTo>
                    <a:pt x="3881388" y="0"/>
                  </a:lnTo>
                  <a:cubicBezTo>
                    <a:pt x="3893167" y="0"/>
                    <a:pt x="3902716" y="9549"/>
                    <a:pt x="3902716" y="21328"/>
                  </a:cubicBezTo>
                  <a:lnTo>
                    <a:pt x="3902716" y="865436"/>
                  </a:lnTo>
                  <a:cubicBezTo>
                    <a:pt x="3902716" y="877215"/>
                    <a:pt x="3893167" y="886764"/>
                    <a:pt x="3881388" y="886764"/>
                  </a:cubicBezTo>
                  <a:lnTo>
                    <a:pt x="21328" y="886764"/>
                  </a:lnTo>
                  <a:cubicBezTo>
                    <a:pt x="9549" y="886764"/>
                    <a:pt x="0" y="877215"/>
                    <a:pt x="0" y="865436"/>
                  </a:cubicBezTo>
                  <a:lnTo>
                    <a:pt x="0" y="21328"/>
                  </a:lnTo>
                  <a:cubicBezTo>
                    <a:pt x="0" y="9549"/>
                    <a:pt x="9549" y="0"/>
                    <a:pt x="21328" y="0"/>
                  </a:cubicBezTo>
                  <a:close/>
                </a:path>
              </a:pathLst>
            </a:custGeom>
            <a:solidFill>
              <a:srgbClr val="EC1C24"/>
            </a:solidFill>
            <a:ln w="9525" cap="sq">
              <a:solidFill>
                <a:srgbClr val="FF0000"/>
              </a:solidFill>
              <a:prstDash val="solid"/>
              <a:miter/>
            </a:ln>
          </p:spPr>
        </p:sp>
        <p:sp>
          <p:nvSpPr>
            <p:cNvPr id="4" name="TextBox 4"/>
            <p:cNvSpPr txBox="true"/>
            <p:nvPr/>
          </p:nvSpPr>
          <p:spPr>
            <a:xfrm>
              <a:off x="0" y="-19050"/>
              <a:ext cx="3902716" cy="905814"/>
            </a:xfrm>
            <a:prstGeom prst="rect">
              <a:avLst/>
            </a:prstGeom>
          </p:spPr>
          <p:txBody>
            <a:bodyPr lIns="22580" tIns="22580" rIns="22580" bIns="22580" rtlCol="false" anchor="ctr"/>
            <a:lstStyle/>
            <a:p>
              <a:pPr algn="ctr" rtl="1">
                <a:lnSpc>
                  <a:spcPts val="871"/>
                </a:lnSpc>
              </a:pPr>
            </a:p>
          </p:txBody>
        </p:sp>
      </p:grpSp>
      <p:sp>
        <p:nvSpPr>
          <p:cNvPr id="5" name="Freeform 5"/>
          <p:cNvSpPr/>
          <p:nvPr/>
        </p:nvSpPr>
        <p:spPr>
          <a:xfrm rot="0" flipH="false" flipV="false">
            <a:off x="5033557" y="138028"/>
            <a:ext cx="1309736" cy="574196"/>
          </a:xfrm>
          <a:custGeom>
            <a:avLst/>
            <a:gdLst/>
            <a:ahLst/>
            <a:cxnLst/>
            <a:rect l="l" t="t" r="r" b="b"/>
            <a:pathLst>
              <a:path w="1309736" h="574196">
                <a:moveTo>
                  <a:pt x="0" y="0"/>
                </a:moveTo>
                <a:lnTo>
                  <a:pt x="1309736" y="0"/>
                </a:lnTo>
                <a:lnTo>
                  <a:pt x="1309736" y="574196"/>
                </a:lnTo>
                <a:lnTo>
                  <a:pt x="0" y="574196"/>
                </a:lnTo>
                <a:lnTo>
                  <a:pt x="0" y="0"/>
                </a:lnTo>
                <a:close/>
              </a:path>
            </a:pathLst>
          </a:custGeom>
          <a:blipFill>
            <a:blip r:embed="rId2"/>
            <a:stretch>
              <a:fillRect l="0" t="0" r="0" b="0"/>
            </a:stretch>
          </a:blipFill>
        </p:spPr>
      </p:sp>
      <p:sp>
        <p:nvSpPr>
          <p:cNvPr id="6" name="Freeform 6"/>
          <p:cNvSpPr/>
          <p:nvPr/>
        </p:nvSpPr>
        <p:spPr>
          <a:xfrm rot="0" flipH="false" flipV="false">
            <a:off x="1420394" y="226763"/>
            <a:ext cx="1581640" cy="396727"/>
          </a:xfrm>
          <a:custGeom>
            <a:avLst/>
            <a:gdLst/>
            <a:ahLst/>
            <a:cxnLst/>
            <a:rect l="l" t="t" r="r" b="b"/>
            <a:pathLst>
              <a:path w="1581640" h="396727">
                <a:moveTo>
                  <a:pt x="0" y="0"/>
                </a:moveTo>
                <a:lnTo>
                  <a:pt x="1581640" y="0"/>
                </a:lnTo>
                <a:lnTo>
                  <a:pt x="1581640" y="396727"/>
                </a:lnTo>
                <a:lnTo>
                  <a:pt x="0" y="396727"/>
                </a:lnTo>
                <a:lnTo>
                  <a:pt x="0" y="0"/>
                </a:lnTo>
                <a:close/>
              </a:path>
            </a:pathLst>
          </a:custGeom>
          <a:blipFill>
            <a:blip r:embed="rId3"/>
            <a:stretch>
              <a:fillRect l="0" t="0" r="0" b="0"/>
            </a:stretch>
          </a:blipFill>
        </p:spPr>
      </p:sp>
      <p:sp>
        <p:nvSpPr>
          <p:cNvPr id="7" name="AutoShape 7"/>
          <p:cNvSpPr/>
          <p:nvPr/>
        </p:nvSpPr>
        <p:spPr>
          <a:xfrm>
            <a:off x="1769293" y="4151220"/>
            <a:ext cx="4459985" cy="0"/>
          </a:xfrm>
          <a:prstGeom prst="line">
            <a:avLst/>
          </a:prstGeom>
          <a:ln w="9525" cap="flat">
            <a:solidFill>
              <a:srgbClr val="FFFFFF"/>
            </a:solidFill>
            <a:prstDash val="solid"/>
            <a:headEnd type="none" w="sm" len="sm"/>
            <a:tailEnd type="none" w="sm" len="sm"/>
          </a:ln>
        </p:spPr>
      </p:sp>
      <p:sp>
        <p:nvSpPr>
          <p:cNvPr id="8" name="TextBox 8"/>
          <p:cNvSpPr txBox="true"/>
          <p:nvPr/>
        </p:nvSpPr>
        <p:spPr>
          <a:xfrm rot="0">
            <a:off x="1511806" y="2212103"/>
            <a:ext cx="4808520" cy="1884045"/>
          </a:xfrm>
          <a:prstGeom prst="rect">
            <a:avLst/>
          </a:prstGeom>
        </p:spPr>
        <p:txBody>
          <a:bodyPr lIns="0" tIns="0" rIns="0" bIns="0" rtlCol="false" anchor="t">
            <a:spAutoFit/>
          </a:bodyPr>
          <a:lstStyle/>
          <a:p>
            <a:pPr algn="l" rtl="1">
              <a:lnSpc>
                <a:spcPts val="1679"/>
              </a:lnSpc>
            </a:pPr>
            <a:r>
              <a:rPr lang="ar" sz="1200">
                <a:solidFill>
                  <a:srgbClr val="000000"/>
                </a:solidFill>
                <a:latin typeface="Ubuntu"/>
                <a:ea typeface="Ubuntu"/>
                <a:cs typeface="Ubuntu"/>
                <a:sym typeface="Ubuntu"/>
                <a:rtl val="1"/>
              </a:rPr>
              <a:t>بالنسبة للعديد من الرياضيين في الألعاب الأولمبية الخاصة، قد يكون الاستبعاد مربكا أو مخيبا للآمال أو محبطا. كيف يستجيب مدرب في تلك اللحظة يمكن أن يشكل كيف ينظر رياضي إلى التجربة، سواء كانتكاسة أو كفرصة للتعلم. من المهم للمدربين أن يفهم أن نهج 'مقاس واحد يناسب الجميع' لا ينجح دائما في الألعاب الأولمبية الخاصة. كن محققا! افهم كيف يتواصل كل رياضي من رياضيك ويتلقى المعلومات! اسأل دائما أسئلة لفهم أسلوب تعلم رياضييك!</a:t>
            </a:r>
          </a:p>
          <a:p>
            <a:pPr algn="l" rtl="1">
              <a:lnSpc>
                <a:spcPts val="1679"/>
              </a:lnSpc>
            </a:pPr>
          </a:p>
        </p:txBody>
      </p:sp>
      <p:sp>
        <p:nvSpPr>
          <p:cNvPr id="9" name="AutoShape 9"/>
          <p:cNvSpPr/>
          <p:nvPr/>
        </p:nvSpPr>
        <p:spPr>
          <a:xfrm>
            <a:off x="1534538" y="793187"/>
            <a:ext cx="4533335" cy="0"/>
          </a:xfrm>
          <a:prstGeom prst="line">
            <a:avLst/>
          </a:prstGeom>
          <a:ln w="9525" cap="flat">
            <a:solidFill>
              <a:srgbClr val="EC1C24"/>
            </a:solidFill>
            <a:prstDash val="solid"/>
            <a:headEnd type="none" w="sm" len="sm"/>
            <a:tailEnd type="none" w="sm" len="sm"/>
          </a:ln>
        </p:spPr>
      </p:sp>
      <p:sp>
        <p:nvSpPr>
          <p:cNvPr id="10" name="AutoShape 10"/>
          <p:cNvSpPr/>
          <p:nvPr/>
        </p:nvSpPr>
        <p:spPr>
          <a:xfrm>
            <a:off x="1579881" y="3986174"/>
            <a:ext cx="4533335" cy="0"/>
          </a:xfrm>
          <a:prstGeom prst="line">
            <a:avLst/>
          </a:prstGeom>
          <a:ln w="9525" cap="flat">
            <a:solidFill>
              <a:srgbClr val="EC1C24"/>
            </a:solidFill>
            <a:prstDash val="solid"/>
            <a:headEnd type="none" w="sm" len="sm"/>
            <a:tailEnd type="none" w="sm" len="sm"/>
          </a:ln>
        </p:spPr>
      </p:sp>
      <p:sp>
        <p:nvSpPr>
          <p:cNvPr id="11" name="Freeform 11"/>
          <p:cNvSpPr/>
          <p:nvPr/>
        </p:nvSpPr>
        <p:spPr>
          <a:xfrm rot="0" flipH="false" flipV="false">
            <a:off x="3147005" y="81164"/>
            <a:ext cx="1741581" cy="687924"/>
          </a:xfrm>
          <a:custGeom>
            <a:avLst/>
            <a:gdLst/>
            <a:ahLst/>
            <a:cxnLst/>
            <a:rect l="l" t="t" r="r" b="b"/>
            <a:pathLst>
              <a:path w="1741581" h="687924">
                <a:moveTo>
                  <a:pt x="0" y="0"/>
                </a:moveTo>
                <a:lnTo>
                  <a:pt x="1741581" y="0"/>
                </a:lnTo>
                <a:lnTo>
                  <a:pt x="1741581" y="687924"/>
                </a:lnTo>
                <a:lnTo>
                  <a:pt x="0" y="687924"/>
                </a:lnTo>
                <a:lnTo>
                  <a:pt x="0" y="0"/>
                </a:lnTo>
                <a:close/>
              </a:path>
            </a:pathLst>
          </a:custGeom>
          <a:blipFill>
            <a:blip r:embed="rId4"/>
            <a:stretch>
              <a:fillRect l="0" t="0" r="0" b="0"/>
            </a:stretch>
          </a:blipFill>
        </p:spPr>
      </p:sp>
      <p:sp>
        <p:nvSpPr>
          <p:cNvPr id="12" name="Freeform 12"/>
          <p:cNvSpPr/>
          <p:nvPr/>
        </p:nvSpPr>
        <p:spPr>
          <a:xfrm rot="0" flipH="true" flipV="false">
            <a:off x="4670612" y="5552602"/>
            <a:ext cx="1777877" cy="2624319"/>
          </a:xfrm>
          <a:custGeom>
            <a:avLst/>
            <a:gdLst/>
            <a:ahLst/>
            <a:cxnLst/>
            <a:rect l="l" t="t" r="r" b="b"/>
            <a:pathLst>
              <a:path w="1777877" h="2624319">
                <a:moveTo>
                  <a:pt x="1777877" y="0"/>
                </a:moveTo>
                <a:lnTo>
                  <a:pt x="0" y="0"/>
                </a:lnTo>
                <a:lnTo>
                  <a:pt x="0" y="2624319"/>
                </a:lnTo>
                <a:lnTo>
                  <a:pt x="1777877" y="2624319"/>
                </a:lnTo>
                <a:lnTo>
                  <a:pt x="1777877" y="0"/>
                </a:lnTo>
                <a:close/>
              </a:path>
            </a:pathLst>
          </a:custGeom>
          <a:blipFill>
            <a:blip r:embed="rId5"/>
            <a:stretch>
              <a:fillRect l="0" t="0" r="-121414" b="0"/>
            </a:stretch>
          </a:blipFill>
        </p:spPr>
      </p:sp>
      <p:sp>
        <p:nvSpPr>
          <p:cNvPr id="13" name="TextBox 13"/>
          <p:cNvSpPr txBox="true"/>
          <p:nvPr/>
        </p:nvSpPr>
        <p:spPr>
          <a:xfrm rot="0">
            <a:off x="1593910" y="846956"/>
            <a:ext cx="4635368" cy="1051452"/>
          </a:xfrm>
          <a:prstGeom prst="rect">
            <a:avLst/>
          </a:prstGeom>
        </p:spPr>
        <p:txBody>
          <a:bodyPr lIns="0" tIns="0" rIns="0" bIns="0" rtlCol="false" anchor="t">
            <a:spAutoFit/>
          </a:bodyPr>
          <a:lstStyle/>
          <a:p>
            <a:pPr algn="ctr" rtl="1">
              <a:lnSpc>
                <a:spcPts val="2781"/>
              </a:lnSpc>
            </a:pPr>
            <a:r>
              <a:rPr lang="ar" sz="1986" b="true">
                <a:solidFill>
                  <a:srgbClr val="FFFFFF"/>
                </a:solidFill>
                <a:latin typeface="Ubuntu Bold"/>
                <a:ea typeface="Ubuntu Bold"/>
                <a:cs typeface="Ubuntu Bold"/>
                <a:sym typeface="Ubuntu Bold"/>
                <a:rtl val="1"/>
              </a:rPr>
              <a:t>كيف يمكن للمدربين مساعدة الرياضيين الأولمبيين الخاصين على الاستجابة لاستبعاد السباحة (DQ)؟ </a:t>
            </a:r>
          </a:p>
        </p:txBody>
      </p:sp>
      <p:sp>
        <p:nvSpPr>
          <p:cNvPr id="14" name="TextBox 14"/>
          <p:cNvSpPr txBox="true"/>
          <p:nvPr/>
        </p:nvSpPr>
        <p:spPr>
          <a:xfrm rot="0">
            <a:off x="1511806" y="1926353"/>
            <a:ext cx="4635368" cy="349588"/>
          </a:xfrm>
          <a:prstGeom prst="rect">
            <a:avLst/>
          </a:prstGeom>
        </p:spPr>
        <p:txBody>
          <a:bodyPr lIns="0" tIns="0" rIns="0" bIns="0" rtlCol="false" anchor="t">
            <a:spAutoFit/>
          </a:bodyPr>
          <a:lstStyle/>
          <a:p>
            <a:pPr algn="l" rtl="1">
              <a:lnSpc>
                <a:spcPts val="2781"/>
              </a:lnSpc>
            </a:pPr>
            <a:r>
              <a:rPr lang="ar" sz="1986" b="true">
                <a:solidFill>
                  <a:srgbClr val="FF0000"/>
                </a:solidFill>
                <a:latin typeface="Ubuntu Bold"/>
                <a:ea typeface="Ubuntu Bold"/>
                <a:cs typeface="Ubuntu Bold"/>
                <a:sym typeface="Ubuntu Bold"/>
                <a:rtl val="1"/>
              </a:rPr>
              <a:t>لماذا الاستجابة مدرب مهمة!</a:t>
            </a:r>
          </a:p>
        </p:txBody>
      </p:sp>
      <p:sp>
        <p:nvSpPr>
          <p:cNvPr id="15" name="TextBox 15"/>
          <p:cNvSpPr txBox="true"/>
          <p:nvPr/>
        </p:nvSpPr>
        <p:spPr>
          <a:xfrm rot="0">
            <a:off x="1479895" y="4232182"/>
            <a:ext cx="5169344" cy="1255395"/>
          </a:xfrm>
          <a:prstGeom prst="rect">
            <a:avLst/>
          </a:prstGeom>
        </p:spPr>
        <p:txBody>
          <a:bodyPr lIns="0" tIns="0" rIns="0" bIns="0" rtlCol="false" anchor="t">
            <a:spAutoFit/>
          </a:bodyPr>
          <a:lstStyle/>
          <a:p>
            <a:pPr algn="l" rtl="1">
              <a:lnSpc>
                <a:spcPts val="1679"/>
              </a:lnSpc>
            </a:pPr>
            <a:r>
              <a:rPr lang="ar" sz="1200">
                <a:solidFill>
                  <a:srgbClr val="000000"/>
                </a:solidFill>
                <a:latin typeface="Ubuntu"/>
                <a:ea typeface="Ubuntu"/>
                <a:cs typeface="Ubuntu"/>
                <a:sym typeface="Ubuntu"/>
                <a:rtl val="1"/>
              </a:rPr>
              <a:t>رد</a:t>
            </a:r>
            <a:r>
              <a:rPr lang="ar" sz="1200">
                <a:solidFill>
                  <a:srgbClr val="000000"/>
                </a:solidFill>
                <a:latin typeface="Ubuntu"/>
                <a:ea typeface="Ubuntu"/>
                <a:cs typeface="Ubuntu"/>
                <a:sym typeface="Ubuntu"/>
                <a:rtl val="1"/>
              </a:rPr>
              <a:t>فعلنا هو من يحدد النغمة. </a:t>
            </a:r>
          </a:p>
          <a:p>
            <a:pPr marL="259080" lvl="1" indent="-129540" algn="l" rtl="1">
              <a:lnSpc>
                <a:spcPts val="1679"/>
              </a:lnSpc>
              <a:buFont typeface="Arial"/>
              <a:buChar char="•"/>
            </a:pPr>
            <a:r>
              <a:rPr lang="ar" sz="1200">
                <a:solidFill>
                  <a:srgbClr val="000000"/>
                </a:solidFill>
                <a:latin typeface="Ubuntu"/>
                <a:ea typeface="Ubuntu"/>
                <a:cs typeface="Ubuntu"/>
                <a:sym typeface="Ubuntu"/>
                <a:rtl val="1"/>
              </a:rPr>
              <a:t>ابق هادئا ومحايدا عند مناقشة قضية الاستبعاد</a:t>
            </a:r>
          </a:p>
          <a:p>
            <a:pPr marL="259080" lvl="1" indent="-129540" algn="l" rtl="1">
              <a:lnSpc>
                <a:spcPts val="1679"/>
              </a:lnSpc>
              <a:buFont typeface="Arial"/>
              <a:buChar char="•"/>
            </a:pPr>
            <a:r>
              <a:rPr lang="ar" sz="1200">
                <a:solidFill>
                  <a:srgbClr val="000000"/>
                </a:solidFill>
                <a:latin typeface="Ubuntu"/>
                <a:ea typeface="Ubuntu"/>
                <a:cs typeface="Ubuntu"/>
                <a:sym typeface="Ubuntu"/>
                <a:rtl val="1"/>
              </a:rPr>
              <a:t>تجنب إظهار الإحباط أو خيبة الأمل</a:t>
            </a:r>
          </a:p>
          <a:p>
            <a:pPr marL="259080" lvl="1" indent="-129540" algn="l" rtl="1">
              <a:lnSpc>
                <a:spcPts val="1679"/>
              </a:lnSpc>
              <a:buFont typeface="Arial"/>
              <a:buChar char="•"/>
            </a:pPr>
            <a:r>
              <a:rPr lang="ar" sz="1200">
                <a:solidFill>
                  <a:srgbClr val="000000"/>
                </a:solidFill>
                <a:latin typeface="Ubuntu"/>
                <a:ea typeface="Ubuntu"/>
                <a:cs typeface="Ubuntu"/>
                <a:sym typeface="Ubuntu"/>
                <a:rtl val="1"/>
              </a:rPr>
              <a:t>استخدم صوتا ثابتا ولغة جسد إيجابية</a:t>
            </a:r>
          </a:p>
          <a:p>
            <a:pPr algn="l" rtl="1">
              <a:lnSpc>
                <a:spcPts val="1679"/>
              </a:lnSpc>
            </a:pPr>
            <a:r>
              <a:rPr lang="ar" sz="1200">
                <a:solidFill>
                  <a:srgbClr val="000000"/>
                </a:solidFill>
                <a:latin typeface="Ubuntu"/>
                <a:ea typeface="Ubuntu"/>
                <a:cs typeface="Ubuntu"/>
                <a:sym typeface="Ubuntu"/>
                <a:rtl val="1"/>
              </a:rPr>
              <a:t>بالإضافة إلى ما سبق، معرفة الأساليب والاستراتيجيات التي تساعد رياضي على التعلم بأكثر الطرق فعالية! مثال أدناه:</a:t>
            </a:r>
          </a:p>
        </p:txBody>
      </p:sp>
      <p:sp>
        <p:nvSpPr>
          <p:cNvPr id="16" name="TextBox 16"/>
          <p:cNvSpPr txBox="true"/>
          <p:nvPr/>
        </p:nvSpPr>
        <p:spPr>
          <a:xfrm rot="0">
            <a:off x="1371600" y="3985424"/>
            <a:ext cx="4042964" cy="283967"/>
          </a:xfrm>
          <a:prstGeom prst="rect">
            <a:avLst/>
          </a:prstGeom>
        </p:spPr>
        <p:txBody>
          <a:bodyPr lIns="0" tIns="0" rIns="0" bIns="0" rtlCol="false" anchor="t">
            <a:spAutoFit/>
          </a:bodyPr>
          <a:lstStyle/>
          <a:p>
            <a:pPr marL="339006" lvl="1" indent="-169503" algn="l" rtl="1">
              <a:lnSpc>
                <a:spcPts val="2198"/>
              </a:lnSpc>
              <a:buAutoNum type="arabicPeriod" startAt="1"/>
            </a:pPr>
            <a:r>
              <a:rPr lang="ar" sz="1570" b="true">
                <a:solidFill>
                  <a:srgbClr val="FF0000"/>
                </a:solidFill>
                <a:latin typeface="Ubuntu Bold"/>
                <a:ea typeface="Ubuntu Bold"/>
                <a:cs typeface="Ubuntu Bold"/>
                <a:sym typeface="Ubuntu Bold"/>
                <a:rtl val="1"/>
              </a:rPr>
              <a:t>رد بهدوء وإيجابية</a:t>
            </a:r>
          </a:p>
        </p:txBody>
      </p:sp>
      <p:sp>
        <p:nvSpPr>
          <p:cNvPr id="17" name="TextBox 17"/>
          <p:cNvSpPr txBox="true"/>
          <p:nvPr/>
        </p:nvSpPr>
        <p:spPr>
          <a:xfrm rot="0">
            <a:off x="1479895" y="5355241"/>
            <a:ext cx="3307008" cy="2303145"/>
          </a:xfrm>
          <a:prstGeom prst="rect">
            <a:avLst/>
          </a:prstGeom>
        </p:spPr>
        <p:txBody>
          <a:bodyPr lIns="0" tIns="0" rIns="0" bIns="0" rtlCol="false" anchor="t">
            <a:spAutoFit/>
          </a:bodyPr>
          <a:lstStyle/>
          <a:p>
            <a:pPr algn="l" rtl="1">
              <a:lnSpc>
                <a:spcPts val="1680"/>
              </a:lnSpc>
              <a:spcBef>
                <a:spcPct val="0"/>
              </a:spcBef>
            </a:pPr>
          </a:p>
          <a:p>
            <a:pPr algn="l" rtl="1">
              <a:lnSpc>
                <a:spcPts val="1680"/>
              </a:lnSpc>
              <a:spcBef>
                <a:spcPct val="0"/>
              </a:spcBef>
            </a:pPr>
            <a:r>
              <a:rPr lang="ar" sz="1200">
                <a:solidFill>
                  <a:srgbClr val="000000"/>
                </a:solidFill>
                <a:latin typeface="Ubuntu"/>
                <a:ea typeface="Ubuntu"/>
                <a:cs typeface="Ubuntu"/>
                <a:sym typeface="Ubuntu"/>
                <a:rtl val="1"/>
              </a:rPr>
              <a:t>"هيا، دعنا نأخذ نفسا معا للحظة. الحكم أعلن انطلاقة مبكرة، وهذا يعني فقط أن قدميك غادرتا المربع قبل اللمس. هذا لا يحدد جهدك أو تقدمك اليوم. ما أعجبني حقا هو استعدادك والتزامك بالسباق، التوقيت كان عدوانيا، مما يدل على الثقة. الآن نعمل فقط على تحسين جزء التحكم والوعي. الجميع يتعلم توقيت الترحيل من خلال لحظات كهذه."</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Freeform 2"/>
          <p:cNvSpPr/>
          <p:nvPr/>
        </p:nvSpPr>
        <p:spPr>
          <a:xfrm rot="0" flipH="false" flipV="false">
            <a:off x="4794563" y="158280"/>
            <a:ext cx="757255" cy="299116"/>
          </a:xfrm>
          <a:custGeom>
            <a:avLst/>
            <a:gdLst/>
            <a:ahLst/>
            <a:cxnLst/>
            <a:rect l="l" t="t" r="r" b="b"/>
            <a:pathLst>
              <a:path w="757255" h="299116">
                <a:moveTo>
                  <a:pt x="0" y="0"/>
                </a:moveTo>
                <a:lnTo>
                  <a:pt x="757255" y="0"/>
                </a:lnTo>
                <a:lnTo>
                  <a:pt x="757255" y="299116"/>
                </a:lnTo>
                <a:lnTo>
                  <a:pt x="0" y="299116"/>
                </a:lnTo>
                <a:lnTo>
                  <a:pt x="0" y="0"/>
                </a:lnTo>
                <a:close/>
              </a:path>
            </a:pathLst>
          </a:custGeom>
          <a:blipFill>
            <a:blip r:embed="rId2"/>
            <a:stretch>
              <a:fillRect l="0" t="0" r="0" b="0"/>
            </a:stretch>
          </a:blipFill>
        </p:spPr>
      </p:sp>
      <p:sp>
        <p:nvSpPr>
          <p:cNvPr id="3" name="Freeform 3"/>
          <p:cNvSpPr/>
          <p:nvPr/>
        </p:nvSpPr>
        <p:spPr>
          <a:xfrm rot="0" flipH="false" flipV="false">
            <a:off x="5668158" y="78116"/>
            <a:ext cx="459444" cy="459444"/>
          </a:xfrm>
          <a:custGeom>
            <a:avLst/>
            <a:gdLst/>
            <a:ahLst/>
            <a:cxnLst/>
            <a:rect l="l" t="t" r="r" b="b"/>
            <a:pathLst>
              <a:path w="459444" h="459444">
                <a:moveTo>
                  <a:pt x="0" y="0"/>
                </a:moveTo>
                <a:lnTo>
                  <a:pt x="459444" y="0"/>
                </a:lnTo>
                <a:lnTo>
                  <a:pt x="459444" y="459444"/>
                </a:lnTo>
                <a:lnTo>
                  <a:pt x="0" y="459444"/>
                </a:lnTo>
                <a:lnTo>
                  <a:pt x="0" y="0"/>
                </a:lnTo>
                <a:close/>
              </a:path>
            </a:pathLst>
          </a:custGeom>
          <a:blipFill>
            <a:blip r:embed="rId3"/>
            <a:stretch>
              <a:fillRect l="0" t="0" r="0" b="0"/>
            </a:stretch>
          </a:blipFill>
        </p:spPr>
      </p:sp>
      <p:sp>
        <p:nvSpPr>
          <p:cNvPr id="4" name="Freeform 4"/>
          <p:cNvSpPr/>
          <p:nvPr/>
        </p:nvSpPr>
        <p:spPr>
          <a:xfrm rot="0" flipH="false" flipV="false">
            <a:off x="2625476" y="78116"/>
            <a:ext cx="995492" cy="436430"/>
          </a:xfrm>
          <a:custGeom>
            <a:avLst/>
            <a:gdLst/>
            <a:ahLst/>
            <a:cxnLst/>
            <a:rect l="l" t="t" r="r" b="b"/>
            <a:pathLst>
              <a:path w="995492" h="436430">
                <a:moveTo>
                  <a:pt x="0" y="0"/>
                </a:moveTo>
                <a:lnTo>
                  <a:pt x="995492" y="0"/>
                </a:lnTo>
                <a:lnTo>
                  <a:pt x="995492" y="436430"/>
                </a:lnTo>
                <a:lnTo>
                  <a:pt x="0" y="436430"/>
                </a:lnTo>
                <a:lnTo>
                  <a:pt x="0" y="0"/>
                </a:lnTo>
                <a:close/>
              </a:path>
            </a:pathLst>
          </a:custGeom>
          <a:blipFill>
            <a:blip r:embed="rId4"/>
            <a:stretch>
              <a:fillRect l="0" t="0" r="0" b="0"/>
            </a:stretch>
          </a:blipFill>
        </p:spPr>
      </p:sp>
      <p:sp>
        <p:nvSpPr>
          <p:cNvPr id="5" name="Freeform 5"/>
          <p:cNvSpPr/>
          <p:nvPr/>
        </p:nvSpPr>
        <p:spPr>
          <a:xfrm rot="0" flipH="false" flipV="false">
            <a:off x="1441739" y="103573"/>
            <a:ext cx="1144781" cy="287148"/>
          </a:xfrm>
          <a:custGeom>
            <a:avLst/>
            <a:gdLst/>
            <a:ahLst/>
            <a:cxnLst/>
            <a:rect l="l" t="t" r="r" b="b"/>
            <a:pathLst>
              <a:path w="1144781" h="287148">
                <a:moveTo>
                  <a:pt x="0" y="0"/>
                </a:moveTo>
                <a:lnTo>
                  <a:pt x="1144781" y="0"/>
                </a:lnTo>
                <a:lnTo>
                  <a:pt x="1144781" y="287148"/>
                </a:lnTo>
                <a:lnTo>
                  <a:pt x="0" y="287148"/>
                </a:lnTo>
                <a:lnTo>
                  <a:pt x="0" y="0"/>
                </a:lnTo>
                <a:close/>
              </a:path>
            </a:pathLst>
          </a:custGeom>
          <a:blipFill>
            <a:blip r:embed="rId5"/>
            <a:stretch>
              <a:fillRect l="0" t="0" r="0" b="0"/>
            </a:stretch>
          </a:blipFill>
        </p:spPr>
      </p:sp>
      <p:sp>
        <p:nvSpPr>
          <p:cNvPr id="6" name="AutoShape 6"/>
          <p:cNvSpPr/>
          <p:nvPr/>
        </p:nvSpPr>
        <p:spPr>
          <a:xfrm>
            <a:off x="1512343" y="566934"/>
            <a:ext cx="4533335" cy="0"/>
          </a:xfrm>
          <a:prstGeom prst="line">
            <a:avLst/>
          </a:prstGeom>
          <a:ln w="9525" cap="flat">
            <a:solidFill>
              <a:srgbClr val="EC1C24"/>
            </a:solidFill>
            <a:prstDash val="solid"/>
            <a:headEnd type="none" w="sm" len="sm"/>
            <a:tailEnd type="none" w="sm" len="sm"/>
          </a:ln>
        </p:spPr>
      </p:sp>
      <p:sp>
        <p:nvSpPr>
          <p:cNvPr id="7" name="Freeform 7"/>
          <p:cNvSpPr/>
          <p:nvPr/>
        </p:nvSpPr>
        <p:spPr>
          <a:xfrm rot="0" flipH="false" flipV="false">
            <a:off x="1371600" y="4843005"/>
            <a:ext cx="2385259" cy="3142701"/>
          </a:xfrm>
          <a:custGeom>
            <a:avLst/>
            <a:gdLst/>
            <a:ahLst/>
            <a:cxnLst/>
            <a:rect l="l" t="t" r="r" b="b"/>
            <a:pathLst>
              <a:path w="2385259" h="3142701">
                <a:moveTo>
                  <a:pt x="0" y="0"/>
                </a:moveTo>
                <a:lnTo>
                  <a:pt x="2385259" y="0"/>
                </a:lnTo>
                <a:lnTo>
                  <a:pt x="2385259" y="3142701"/>
                </a:lnTo>
                <a:lnTo>
                  <a:pt x="0" y="3142701"/>
                </a:lnTo>
                <a:lnTo>
                  <a:pt x="0" y="0"/>
                </a:lnTo>
                <a:close/>
              </a:path>
            </a:pathLst>
          </a:custGeom>
          <a:blipFill>
            <a:blip r:embed="rId6"/>
            <a:stretch>
              <a:fillRect l="0" t="0" r="-97632" b="0"/>
            </a:stretch>
          </a:blipFill>
        </p:spPr>
      </p:sp>
      <p:sp>
        <p:nvSpPr>
          <p:cNvPr id="8" name="Freeform 8"/>
          <p:cNvSpPr/>
          <p:nvPr/>
        </p:nvSpPr>
        <p:spPr>
          <a:xfrm rot="0" flipH="true" flipV="false">
            <a:off x="3996296" y="4361992"/>
            <a:ext cx="2615670" cy="3487560"/>
          </a:xfrm>
          <a:custGeom>
            <a:avLst/>
            <a:gdLst/>
            <a:ahLst/>
            <a:cxnLst/>
            <a:rect l="l" t="t" r="r" b="b"/>
            <a:pathLst>
              <a:path w="2615670" h="3487560">
                <a:moveTo>
                  <a:pt x="2615670" y="0"/>
                </a:moveTo>
                <a:lnTo>
                  <a:pt x="0" y="0"/>
                </a:lnTo>
                <a:lnTo>
                  <a:pt x="0" y="3487560"/>
                </a:lnTo>
                <a:lnTo>
                  <a:pt x="2615670" y="3487560"/>
                </a:lnTo>
                <a:lnTo>
                  <a:pt x="2615670" y="0"/>
                </a:lnTo>
                <a:close/>
              </a:path>
            </a:pathLst>
          </a:custGeom>
          <a:blipFill>
            <a:blip r:embed="rId6"/>
            <a:stretch>
              <a:fillRect l="-99999" t="0" r="0" b="0"/>
            </a:stretch>
          </a:blipFill>
        </p:spPr>
      </p:sp>
      <p:sp>
        <p:nvSpPr>
          <p:cNvPr id="9" name="TextBox 9"/>
          <p:cNvSpPr txBox="true"/>
          <p:nvPr/>
        </p:nvSpPr>
        <p:spPr>
          <a:xfrm rot="0">
            <a:off x="1465984" y="913307"/>
            <a:ext cx="4840431" cy="3979545"/>
          </a:xfrm>
          <a:prstGeom prst="rect">
            <a:avLst/>
          </a:prstGeom>
        </p:spPr>
        <p:txBody>
          <a:bodyPr lIns="0" tIns="0" rIns="0" bIns="0" rtlCol="false" anchor="t">
            <a:spAutoFit/>
          </a:bodyPr>
          <a:lstStyle/>
          <a:p>
            <a:pPr algn="l" rtl="1">
              <a:lnSpc>
                <a:spcPts val="1679"/>
              </a:lnSpc>
            </a:pPr>
            <a:r>
              <a:rPr lang="ar" sz="1200">
                <a:solidFill>
                  <a:srgbClr val="000000"/>
                </a:solidFill>
                <a:latin typeface="Ubuntu"/>
                <a:ea typeface="Ubuntu"/>
                <a:cs typeface="Ubuntu"/>
                <a:sym typeface="Ubuntu"/>
                <a:rtl val="1"/>
              </a:rPr>
              <a:t>اجعل الأمر واضحا أن الاستبعاد يتعلق بقاعدة، وليس رياضي كشخص. ابدأ بسؤال رياضي إذا كان يعرف سبب الاستبعاد؟ من المهم أن نضع تركيزا على سيطرة الرياضيين على سباحةهم. إذا كانوا على علم بما حدث، فلا حاجة للمدربين لمناقشة هذا الأمر أكثر. إذا لم يكن كذلك، فمن المهم أن تخبر رياضي بأنك ستدعمه في تقنيته وكيفية تصحيحها للبقاء ضمن القواعد.</a:t>
            </a:r>
          </a:p>
          <a:p>
            <a:pPr algn="l" rtl="1">
              <a:lnSpc>
                <a:spcPts val="1679"/>
              </a:lnSpc>
            </a:pPr>
          </a:p>
          <a:p>
            <a:pPr algn="l" rtl="1">
              <a:lnSpc>
                <a:spcPts val="1679"/>
              </a:lnSpc>
            </a:pPr>
            <a:r>
              <a:rPr lang="ar" sz="1200">
                <a:solidFill>
                  <a:srgbClr val="000000"/>
                </a:solidFill>
                <a:latin typeface="Ubuntu"/>
                <a:ea typeface="Ubuntu"/>
                <a:cs typeface="Ubuntu"/>
                <a:sym typeface="Ubuntu"/>
                <a:rtl val="1"/>
              </a:rPr>
              <a:t>انظر رد فعل مثال أدناه:</a:t>
            </a:r>
          </a:p>
          <a:p>
            <a:pPr marL="259080" lvl="1" indent="-129540" algn="l" rtl="1">
              <a:lnSpc>
                <a:spcPts val="1679"/>
              </a:lnSpc>
              <a:buFont typeface="Arial"/>
              <a:buChar char="•"/>
            </a:pPr>
            <a:r>
              <a:rPr lang="ar" sz="1200">
                <a:solidFill>
                  <a:srgbClr val="000000"/>
                </a:solidFill>
                <a:latin typeface="Ubuntu"/>
                <a:ea typeface="Ubuntu"/>
                <a:cs typeface="Ubuntu"/>
                <a:sym typeface="Ubuntu"/>
                <a:rtl val="1"/>
              </a:rPr>
              <a:t>قل: "لقد سبحت جيدا. يجب أن نتأكد من أنك تسبح ضمن القواعد - سأعمل معك لتحسين تقنيتك لضمان التزامك بقواعد هذه الضربة".</a:t>
            </a:r>
          </a:p>
          <a:p>
            <a:pPr algn="l" rtl="1">
              <a:lnSpc>
                <a:spcPts val="1679"/>
              </a:lnSpc>
            </a:pPr>
          </a:p>
          <a:p>
            <a:pPr algn="l" rtl="1">
              <a:lnSpc>
                <a:spcPts val="1679"/>
              </a:lnSpc>
            </a:pPr>
            <a:r>
              <a:rPr lang="ar" sz="1200">
                <a:solidFill>
                  <a:srgbClr val="000000"/>
                </a:solidFill>
                <a:latin typeface="Ubuntu"/>
                <a:ea typeface="Ubuntu"/>
                <a:cs typeface="Ubuntu"/>
                <a:sym typeface="Ubuntu"/>
                <a:rtl val="1"/>
              </a:rPr>
              <a:t>هذا يساعد رياضي على تعزيز ثقة  وتقديره لذاته، ويسمح لهم بتركيز انتباههم على الجوانب التقنية للاستبعاد. إحدى الطرق الفعالة هي مراجعة تتابع آخر مع سباحك، واستخدامه كفرصة تعليمية لشرح النقاط الرئيسية.</a:t>
            </a:r>
          </a:p>
          <a:p>
            <a:pPr algn="l" rtl="1">
              <a:lnSpc>
                <a:spcPts val="1679"/>
              </a:lnSpc>
            </a:pPr>
          </a:p>
        </p:txBody>
      </p:sp>
      <p:sp>
        <p:nvSpPr>
          <p:cNvPr id="10" name="TextBox 10"/>
          <p:cNvSpPr txBox="true"/>
          <p:nvPr/>
        </p:nvSpPr>
        <p:spPr>
          <a:xfrm rot="0">
            <a:off x="1443718" y="600765"/>
            <a:ext cx="4315684" cy="283967"/>
          </a:xfrm>
          <a:prstGeom prst="rect">
            <a:avLst/>
          </a:prstGeom>
        </p:spPr>
        <p:txBody>
          <a:bodyPr lIns="0" tIns="0" rIns="0" bIns="0" rtlCol="false" anchor="t">
            <a:spAutoFit/>
          </a:bodyPr>
          <a:lstStyle/>
          <a:p>
            <a:pPr marL="339006" lvl="1" indent="-169503" algn="l" rtl="1">
              <a:lnSpc>
                <a:spcPts val="2198"/>
              </a:lnSpc>
              <a:buAutoNum type="arabicPeriod" startAt="1"/>
            </a:pPr>
            <a:r>
              <a:rPr lang="ar" sz="1570" b="true">
                <a:solidFill>
                  <a:srgbClr val="FF0000"/>
                </a:solidFill>
                <a:latin typeface="Ubuntu Bold"/>
                <a:ea typeface="Ubuntu Bold"/>
                <a:cs typeface="Ubuntu Bold"/>
                <a:sym typeface="Ubuntu Bold"/>
                <a:rtl val="1"/>
              </a:rPr>
              <a:t>إيجاد 'السبب' في الاستبعاد</a:t>
            </a:r>
          </a:p>
        </p:txBody>
      </p:sp>
      <p:sp>
        <p:nvSpPr>
          <p:cNvPr id="11" name="AutoShape 11"/>
          <p:cNvSpPr/>
          <p:nvPr/>
        </p:nvSpPr>
        <p:spPr>
          <a:xfrm flipV="true">
            <a:off x="3991534" y="5002812"/>
            <a:ext cx="0" cy="4533335"/>
          </a:xfrm>
          <a:prstGeom prst="line">
            <a:avLst/>
          </a:prstGeom>
          <a:ln w="9525" cap="flat">
            <a:solidFill>
              <a:srgbClr val="EC1C24"/>
            </a:solidFill>
            <a:prstDash val="solid"/>
            <a:headEnd type="none" w="sm" len="sm"/>
            <a:tailEnd type="none" w="sm" len="sm"/>
          </a:ln>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Freeform 2"/>
          <p:cNvSpPr/>
          <p:nvPr/>
        </p:nvSpPr>
        <p:spPr>
          <a:xfrm rot="0" flipH="false" flipV="false">
            <a:off x="4794563" y="158280"/>
            <a:ext cx="757255" cy="299116"/>
          </a:xfrm>
          <a:custGeom>
            <a:avLst/>
            <a:gdLst/>
            <a:ahLst/>
            <a:cxnLst/>
            <a:rect l="l" t="t" r="r" b="b"/>
            <a:pathLst>
              <a:path w="757255" h="299116">
                <a:moveTo>
                  <a:pt x="0" y="0"/>
                </a:moveTo>
                <a:lnTo>
                  <a:pt x="757255" y="0"/>
                </a:lnTo>
                <a:lnTo>
                  <a:pt x="757255" y="299116"/>
                </a:lnTo>
                <a:lnTo>
                  <a:pt x="0" y="299116"/>
                </a:lnTo>
                <a:lnTo>
                  <a:pt x="0" y="0"/>
                </a:lnTo>
                <a:close/>
              </a:path>
            </a:pathLst>
          </a:custGeom>
          <a:blipFill>
            <a:blip r:embed="rId2"/>
            <a:stretch>
              <a:fillRect l="0" t="0" r="0" b="0"/>
            </a:stretch>
          </a:blipFill>
        </p:spPr>
      </p:sp>
      <p:sp>
        <p:nvSpPr>
          <p:cNvPr id="3" name="AutoShape 3"/>
          <p:cNvSpPr/>
          <p:nvPr/>
        </p:nvSpPr>
        <p:spPr>
          <a:xfrm>
            <a:off x="1512343" y="566934"/>
            <a:ext cx="4533335" cy="0"/>
          </a:xfrm>
          <a:prstGeom prst="line">
            <a:avLst/>
          </a:prstGeom>
          <a:ln w="9525" cap="flat">
            <a:solidFill>
              <a:srgbClr val="EC1C24"/>
            </a:solidFill>
            <a:prstDash val="solid"/>
            <a:headEnd type="none" w="sm" len="sm"/>
            <a:tailEnd type="none" w="sm" len="sm"/>
          </a:ln>
        </p:spPr>
      </p:sp>
      <p:sp>
        <p:nvSpPr>
          <p:cNvPr id="4" name="Freeform 4"/>
          <p:cNvSpPr/>
          <p:nvPr/>
        </p:nvSpPr>
        <p:spPr>
          <a:xfrm rot="0" flipH="false" flipV="false">
            <a:off x="5668158" y="78116"/>
            <a:ext cx="459444" cy="459444"/>
          </a:xfrm>
          <a:custGeom>
            <a:avLst/>
            <a:gdLst/>
            <a:ahLst/>
            <a:cxnLst/>
            <a:rect l="l" t="t" r="r" b="b"/>
            <a:pathLst>
              <a:path w="459444" h="459444">
                <a:moveTo>
                  <a:pt x="0" y="0"/>
                </a:moveTo>
                <a:lnTo>
                  <a:pt x="459444" y="0"/>
                </a:lnTo>
                <a:lnTo>
                  <a:pt x="459444" y="459444"/>
                </a:lnTo>
                <a:lnTo>
                  <a:pt x="0" y="459444"/>
                </a:lnTo>
                <a:lnTo>
                  <a:pt x="0" y="0"/>
                </a:lnTo>
                <a:close/>
              </a:path>
            </a:pathLst>
          </a:custGeom>
          <a:blipFill>
            <a:blip r:embed="rId3"/>
            <a:stretch>
              <a:fillRect l="0" t="0" r="0" b="0"/>
            </a:stretch>
          </a:blipFill>
        </p:spPr>
      </p:sp>
      <p:sp>
        <p:nvSpPr>
          <p:cNvPr id="5" name="TextBox 5"/>
          <p:cNvSpPr txBox="true"/>
          <p:nvPr/>
        </p:nvSpPr>
        <p:spPr>
          <a:xfrm rot="0">
            <a:off x="1512343" y="860701"/>
            <a:ext cx="4763914" cy="4189095"/>
          </a:xfrm>
          <a:prstGeom prst="rect">
            <a:avLst/>
          </a:prstGeom>
        </p:spPr>
        <p:txBody>
          <a:bodyPr lIns="0" tIns="0" rIns="0" bIns="0" rtlCol="false" anchor="t">
            <a:spAutoFit/>
          </a:bodyPr>
          <a:lstStyle/>
          <a:p>
            <a:pPr algn="l" rtl="1">
              <a:lnSpc>
                <a:spcPts val="1679"/>
              </a:lnSpc>
            </a:pPr>
            <a:r>
              <a:rPr lang="ar" sz="1200">
                <a:solidFill>
                  <a:srgbClr val="000000"/>
                </a:solidFill>
                <a:latin typeface="Ubuntu"/>
                <a:ea typeface="Ubuntu"/>
                <a:cs typeface="Ubuntu"/>
                <a:sym typeface="Ubuntu"/>
                <a:rtl val="1"/>
              </a:rPr>
              <a:t>في حدث لم يكن رياضي متأكدا من الرفض الذي تم تقديمه، افعل كل ما بوسعك لنقل المعلومات إلى رياضي بطريقة بسيطة وفعالة. اجعل الشروحات قصيرة وسهلة الفهم.</a:t>
            </a:r>
          </a:p>
          <a:p>
            <a:pPr marL="259080" lvl="1" indent="-129540" algn="l" rtl="1">
              <a:lnSpc>
                <a:spcPts val="1679"/>
              </a:lnSpc>
              <a:buFont typeface="Arial"/>
              <a:buChar char="•"/>
            </a:pPr>
            <a:r>
              <a:rPr lang="ar" sz="1200">
                <a:solidFill>
                  <a:srgbClr val="000000"/>
                </a:solidFill>
                <a:latin typeface="Ubuntu"/>
                <a:ea typeface="Ubuntu"/>
                <a:cs typeface="Ubuntu"/>
                <a:sym typeface="Ubuntu"/>
                <a:rtl val="1"/>
              </a:rPr>
              <a:t>اشرح بالضبط ما الذي حدث لسبب الاستبعاد، وليس كل التفاصيل في كتاب القواعد. إذا لم تكن متأكدا من سبب الرفض - احصل على اطلاع! لا تقدم تفسيرا دون معرفة ذلك فقد يسبب لك الالتباس.</a:t>
            </a:r>
          </a:p>
          <a:p>
            <a:pPr marL="259080" lvl="1" indent="-129540" algn="l" rtl="1">
              <a:lnSpc>
                <a:spcPts val="1679"/>
              </a:lnSpc>
              <a:buFont typeface="Arial"/>
              <a:buChar char="•"/>
            </a:pPr>
            <a:r>
              <a:rPr lang="ar" sz="1200">
                <a:solidFill>
                  <a:srgbClr val="000000"/>
                </a:solidFill>
                <a:latin typeface="Ubuntu"/>
                <a:ea typeface="Ubuntu"/>
                <a:cs typeface="Ubuntu"/>
                <a:sym typeface="Ubuntu"/>
                <a:rtl val="1"/>
              </a:rPr>
              <a:t>إذا أراد رياضي الشخص مناقشة هذا فورا وأنت غير متأكد - كن صريحا وطمأنه بأنك ستجد المعلومات الصحيحة وستعمل معه لوضع يخطط تصحيح.</a:t>
            </a:r>
          </a:p>
          <a:p>
            <a:pPr marL="259080" lvl="1" indent="-129540" algn="l" rtl="1">
              <a:lnSpc>
                <a:spcPts val="1679"/>
              </a:lnSpc>
              <a:buFont typeface="Arial"/>
              <a:buChar char="•"/>
            </a:pPr>
            <a:r>
              <a:rPr lang="ar" sz="1200">
                <a:solidFill>
                  <a:srgbClr val="000000"/>
                </a:solidFill>
                <a:latin typeface="Ubuntu"/>
                <a:ea typeface="Ubuntu"/>
                <a:cs typeface="Ubuntu"/>
                <a:sym typeface="Ubuntu"/>
                <a:rtl val="1"/>
              </a:rPr>
              <a:t>إذا كانت لديك المعلومات الصحيحة، ركز على نقطة تدريب رئيسية يمكن للرياضي تذكرها للمرة القادمة، استخدم العروض التوضيحية أو الرسومات أو الإيماءات للمساعدة في ذلك.</a:t>
            </a:r>
          </a:p>
          <a:p>
            <a:pPr algn="l" rtl="1">
              <a:lnSpc>
                <a:spcPts val="1679"/>
              </a:lnSpc>
            </a:pPr>
          </a:p>
          <a:p>
            <a:pPr algn="l" rtl="1">
              <a:lnSpc>
                <a:spcPts val="1679"/>
              </a:lnSpc>
            </a:pPr>
            <a:r>
              <a:rPr lang="ar" sz="1200">
                <a:solidFill>
                  <a:srgbClr val="000000"/>
                </a:solidFill>
                <a:latin typeface="Ubuntu"/>
                <a:ea typeface="Ubuntu"/>
                <a:cs typeface="Ubuntu"/>
                <a:sym typeface="Ubuntu"/>
                <a:rtl val="1"/>
              </a:rPr>
              <a:t>مثال</a:t>
            </a:r>
          </a:p>
          <a:p>
            <a:pPr algn="l" rtl="1">
              <a:lnSpc>
                <a:spcPts val="1679"/>
              </a:lnSpc>
            </a:pPr>
            <a:r>
              <a:rPr lang="ar" sz="1200">
                <a:solidFill>
                  <a:srgbClr val="000000"/>
                </a:solidFill>
                <a:latin typeface="Ubuntu"/>
                <a:ea typeface="Ubuntu"/>
                <a:cs typeface="Ubuntu"/>
                <a:sym typeface="Ubuntu"/>
                <a:rtl val="1"/>
              </a:rPr>
              <a:t>قل: "في بريستروك، يجب أن تلمس كلتا اليدين الجدار معا. لمست يد واحدة أولا هذه المرة في سباقك. الآن نعرف هذا، دعونا نطبقها هنا على الجدار قبل أن نعود إلى المسبح!"</a:t>
            </a:r>
          </a:p>
        </p:txBody>
      </p:sp>
      <p:sp>
        <p:nvSpPr>
          <p:cNvPr id="6" name="Freeform 6"/>
          <p:cNvSpPr/>
          <p:nvPr/>
        </p:nvSpPr>
        <p:spPr>
          <a:xfrm rot="0" flipH="false" flipV="false">
            <a:off x="2625476" y="78116"/>
            <a:ext cx="995492" cy="436430"/>
          </a:xfrm>
          <a:custGeom>
            <a:avLst/>
            <a:gdLst/>
            <a:ahLst/>
            <a:cxnLst/>
            <a:rect l="l" t="t" r="r" b="b"/>
            <a:pathLst>
              <a:path w="995492" h="436430">
                <a:moveTo>
                  <a:pt x="0" y="0"/>
                </a:moveTo>
                <a:lnTo>
                  <a:pt x="995492" y="0"/>
                </a:lnTo>
                <a:lnTo>
                  <a:pt x="995492" y="436430"/>
                </a:lnTo>
                <a:lnTo>
                  <a:pt x="0" y="436430"/>
                </a:lnTo>
                <a:lnTo>
                  <a:pt x="0" y="0"/>
                </a:lnTo>
                <a:close/>
              </a:path>
            </a:pathLst>
          </a:custGeom>
          <a:blipFill>
            <a:blip r:embed="rId4"/>
            <a:stretch>
              <a:fillRect l="0" t="0" r="0" b="0"/>
            </a:stretch>
          </a:blipFill>
        </p:spPr>
      </p:sp>
      <p:sp>
        <p:nvSpPr>
          <p:cNvPr id="7" name="Freeform 7"/>
          <p:cNvSpPr/>
          <p:nvPr/>
        </p:nvSpPr>
        <p:spPr>
          <a:xfrm rot="0" flipH="false" flipV="false">
            <a:off x="1441739" y="103573"/>
            <a:ext cx="1144781" cy="287148"/>
          </a:xfrm>
          <a:custGeom>
            <a:avLst/>
            <a:gdLst/>
            <a:ahLst/>
            <a:cxnLst/>
            <a:rect l="l" t="t" r="r" b="b"/>
            <a:pathLst>
              <a:path w="1144781" h="287148">
                <a:moveTo>
                  <a:pt x="0" y="0"/>
                </a:moveTo>
                <a:lnTo>
                  <a:pt x="1144781" y="0"/>
                </a:lnTo>
                <a:lnTo>
                  <a:pt x="1144781" y="287148"/>
                </a:lnTo>
                <a:lnTo>
                  <a:pt x="0" y="287148"/>
                </a:lnTo>
                <a:lnTo>
                  <a:pt x="0" y="0"/>
                </a:lnTo>
                <a:close/>
              </a:path>
            </a:pathLst>
          </a:custGeom>
          <a:blipFill>
            <a:blip r:embed="rId5"/>
            <a:stretch>
              <a:fillRect l="0" t="0" r="0" b="0"/>
            </a:stretch>
          </a:blipFill>
        </p:spPr>
      </p:sp>
      <p:sp>
        <p:nvSpPr>
          <p:cNvPr id="8" name="Freeform 8"/>
          <p:cNvSpPr/>
          <p:nvPr/>
        </p:nvSpPr>
        <p:spPr>
          <a:xfrm rot="0" flipH="false" flipV="false">
            <a:off x="1328570" y="5278397"/>
            <a:ext cx="5276322" cy="3457267"/>
          </a:xfrm>
          <a:custGeom>
            <a:avLst/>
            <a:gdLst/>
            <a:ahLst/>
            <a:cxnLst/>
            <a:rect l="l" t="t" r="r" b="b"/>
            <a:pathLst>
              <a:path w="5276322" h="3457267">
                <a:moveTo>
                  <a:pt x="0" y="0"/>
                </a:moveTo>
                <a:lnTo>
                  <a:pt x="5276323" y="0"/>
                </a:lnTo>
                <a:lnTo>
                  <a:pt x="5276323" y="3457266"/>
                </a:lnTo>
                <a:lnTo>
                  <a:pt x="0" y="3457266"/>
                </a:lnTo>
                <a:lnTo>
                  <a:pt x="0" y="0"/>
                </a:lnTo>
                <a:close/>
              </a:path>
            </a:pathLst>
          </a:custGeom>
          <a:blipFill>
            <a:blip r:embed="rId6"/>
            <a:stretch>
              <a:fillRect l="0" t="-871" r="0" b="-871"/>
            </a:stretch>
          </a:blipFill>
        </p:spPr>
      </p:sp>
      <p:sp>
        <p:nvSpPr>
          <p:cNvPr id="9" name="TextBox 9"/>
          <p:cNvSpPr txBox="true"/>
          <p:nvPr/>
        </p:nvSpPr>
        <p:spPr>
          <a:xfrm rot="0">
            <a:off x="1328570" y="571696"/>
            <a:ext cx="4042964" cy="274920"/>
          </a:xfrm>
          <a:prstGeom prst="rect">
            <a:avLst/>
          </a:prstGeom>
        </p:spPr>
        <p:txBody>
          <a:bodyPr lIns="0" tIns="0" rIns="0" bIns="0" rtlCol="false" anchor="t">
            <a:spAutoFit/>
          </a:bodyPr>
          <a:lstStyle/>
          <a:p>
            <a:pPr marL="334945" lvl="1" indent="-167473" algn="l" rtl="1">
              <a:lnSpc>
                <a:spcPts val="2171"/>
              </a:lnSpc>
              <a:buAutoNum type="arabicPeriod" startAt="1"/>
            </a:pPr>
            <a:r>
              <a:rPr lang="ar" sz="1551" b="true">
                <a:solidFill>
                  <a:srgbClr val="FF0000"/>
                </a:solidFill>
                <a:latin typeface="Ubuntu Bold"/>
                <a:ea typeface="Ubuntu Bold"/>
                <a:cs typeface="Ubuntu Bold"/>
                <a:sym typeface="Ubuntu Bold"/>
                <a:rtl val="1"/>
              </a:rPr>
              <a:t>اشرح حالة الاستبعاد ببساطة ووضوح</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Freeform 2"/>
          <p:cNvSpPr/>
          <p:nvPr/>
        </p:nvSpPr>
        <p:spPr>
          <a:xfrm rot="0" flipH="false" flipV="false">
            <a:off x="4794563" y="158280"/>
            <a:ext cx="757255" cy="299116"/>
          </a:xfrm>
          <a:custGeom>
            <a:avLst/>
            <a:gdLst/>
            <a:ahLst/>
            <a:cxnLst/>
            <a:rect l="l" t="t" r="r" b="b"/>
            <a:pathLst>
              <a:path w="757255" h="299116">
                <a:moveTo>
                  <a:pt x="0" y="0"/>
                </a:moveTo>
                <a:lnTo>
                  <a:pt x="757255" y="0"/>
                </a:lnTo>
                <a:lnTo>
                  <a:pt x="757255" y="299116"/>
                </a:lnTo>
                <a:lnTo>
                  <a:pt x="0" y="299116"/>
                </a:lnTo>
                <a:lnTo>
                  <a:pt x="0" y="0"/>
                </a:lnTo>
                <a:close/>
              </a:path>
            </a:pathLst>
          </a:custGeom>
          <a:blipFill>
            <a:blip r:embed="rId2"/>
            <a:stretch>
              <a:fillRect l="0" t="0" r="0" b="0"/>
            </a:stretch>
          </a:blipFill>
        </p:spPr>
      </p:sp>
      <p:sp>
        <p:nvSpPr>
          <p:cNvPr id="3" name="AutoShape 3"/>
          <p:cNvSpPr/>
          <p:nvPr/>
        </p:nvSpPr>
        <p:spPr>
          <a:xfrm>
            <a:off x="1512343" y="566934"/>
            <a:ext cx="4533335" cy="0"/>
          </a:xfrm>
          <a:prstGeom prst="line">
            <a:avLst/>
          </a:prstGeom>
          <a:ln w="9525" cap="flat">
            <a:solidFill>
              <a:srgbClr val="EC1C24"/>
            </a:solidFill>
            <a:prstDash val="solid"/>
            <a:headEnd type="none" w="sm" len="sm"/>
            <a:tailEnd type="none" w="sm" len="sm"/>
          </a:ln>
        </p:spPr>
      </p:sp>
      <p:sp>
        <p:nvSpPr>
          <p:cNvPr id="4" name="Freeform 4"/>
          <p:cNvSpPr/>
          <p:nvPr/>
        </p:nvSpPr>
        <p:spPr>
          <a:xfrm rot="0" flipH="true" flipV="false">
            <a:off x="2328927" y="3846848"/>
            <a:ext cx="3900743" cy="2598870"/>
          </a:xfrm>
          <a:custGeom>
            <a:avLst/>
            <a:gdLst/>
            <a:ahLst/>
            <a:cxnLst/>
            <a:rect l="l" t="t" r="r" b="b"/>
            <a:pathLst>
              <a:path w="3900743" h="2598870">
                <a:moveTo>
                  <a:pt x="3900743" y="0"/>
                </a:moveTo>
                <a:lnTo>
                  <a:pt x="0" y="0"/>
                </a:lnTo>
                <a:lnTo>
                  <a:pt x="0" y="2598870"/>
                </a:lnTo>
                <a:lnTo>
                  <a:pt x="3900743" y="2598870"/>
                </a:lnTo>
                <a:lnTo>
                  <a:pt x="3900743" y="0"/>
                </a:lnTo>
                <a:close/>
              </a:path>
            </a:pathLst>
          </a:custGeom>
          <a:blipFill>
            <a:blip r:embed="rId3"/>
            <a:stretch>
              <a:fillRect l="0" t="0" r="0" b="0"/>
            </a:stretch>
          </a:blipFill>
        </p:spPr>
      </p:sp>
      <p:grpSp>
        <p:nvGrpSpPr>
          <p:cNvPr id="5" name="Group 5"/>
          <p:cNvGrpSpPr/>
          <p:nvPr/>
        </p:nvGrpSpPr>
        <p:grpSpPr>
          <a:xfrm rot="0">
            <a:off x="1556289" y="5939960"/>
            <a:ext cx="4695024" cy="1440633"/>
            <a:chOff x="0" y="0"/>
            <a:chExt cx="3785477" cy="1161546"/>
          </a:xfrm>
        </p:grpSpPr>
        <p:sp>
          <p:nvSpPr>
            <p:cNvPr id="6" name="Freeform 6"/>
            <p:cNvSpPr/>
            <p:nvPr/>
          </p:nvSpPr>
          <p:spPr>
            <a:xfrm rot="0" flipH="false" flipV="false">
              <a:off x="0" y="0"/>
              <a:ext cx="3785477" cy="1161546"/>
            </a:xfrm>
            <a:custGeom>
              <a:avLst/>
              <a:gdLst/>
              <a:ahLst/>
              <a:cxnLst/>
              <a:rect l="l" t="t" r="r" b="b"/>
              <a:pathLst>
                <a:path w="3785477" h="1161546">
                  <a:moveTo>
                    <a:pt x="21988" y="0"/>
                  </a:moveTo>
                  <a:lnTo>
                    <a:pt x="3763489" y="0"/>
                  </a:lnTo>
                  <a:cubicBezTo>
                    <a:pt x="3769321" y="0"/>
                    <a:pt x="3774914" y="2317"/>
                    <a:pt x="3779037" y="6440"/>
                  </a:cubicBezTo>
                  <a:cubicBezTo>
                    <a:pt x="3783161" y="10564"/>
                    <a:pt x="3785477" y="16157"/>
                    <a:pt x="3785477" y="21988"/>
                  </a:cubicBezTo>
                  <a:lnTo>
                    <a:pt x="3785477" y="1139558"/>
                  </a:lnTo>
                  <a:cubicBezTo>
                    <a:pt x="3785477" y="1151702"/>
                    <a:pt x="3775633" y="1161546"/>
                    <a:pt x="3763489" y="1161546"/>
                  </a:cubicBezTo>
                  <a:lnTo>
                    <a:pt x="21988" y="1161546"/>
                  </a:lnTo>
                  <a:cubicBezTo>
                    <a:pt x="16157" y="1161546"/>
                    <a:pt x="10564" y="1159229"/>
                    <a:pt x="6440" y="1155106"/>
                  </a:cubicBezTo>
                  <a:cubicBezTo>
                    <a:pt x="2317" y="1150982"/>
                    <a:pt x="0" y="1145389"/>
                    <a:pt x="0" y="1139558"/>
                  </a:cubicBezTo>
                  <a:lnTo>
                    <a:pt x="0" y="21988"/>
                  </a:lnTo>
                  <a:cubicBezTo>
                    <a:pt x="0" y="16157"/>
                    <a:pt x="2317" y="10564"/>
                    <a:pt x="6440" y="6440"/>
                  </a:cubicBezTo>
                  <a:cubicBezTo>
                    <a:pt x="10564" y="2317"/>
                    <a:pt x="16157" y="0"/>
                    <a:pt x="21988" y="0"/>
                  </a:cubicBezTo>
                  <a:close/>
                </a:path>
              </a:pathLst>
            </a:custGeom>
            <a:solidFill>
              <a:srgbClr val="EC1C24"/>
            </a:solidFill>
            <a:ln w="9525" cap="sq">
              <a:solidFill>
                <a:srgbClr val="FF0000"/>
              </a:solidFill>
              <a:prstDash val="solid"/>
              <a:miter/>
            </a:ln>
          </p:spPr>
        </p:sp>
        <p:sp>
          <p:nvSpPr>
            <p:cNvPr id="7" name="TextBox 7"/>
            <p:cNvSpPr txBox="true"/>
            <p:nvPr/>
          </p:nvSpPr>
          <p:spPr>
            <a:xfrm>
              <a:off x="0" y="-19050"/>
              <a:ext cx="3785477" cy="1180596"/>
            </a:xfrm>
            <a:prstGeom prst="rect">
              <a:avLst/>
            </a:prstGeom>
          </p:spPr>
          <p:txBody>
            <a:bodyPr lIns="22580" tIns="22580" rIns="22580" bIns="22580" rtlCol="false" anchor="ctr"/>
            <a:lstStyle/>
            <a:p>
              <a:pPr algn="ctr" rtl="1">
                <a:lnSpc>
                  <a:spcPts val="871"/>
                </a:lnSpc>
              </a:pPr>
            </a:p>
          </p:txBody>
        </p:sp>
      </p:grpSp>
      <p:sp>
        <p:nvSpPr>
          <p:cNvPr id="8" name="TextBox 8"/>
          <p:cNvSpPr txBox="true"/>
          <p:nvPr/>
        </p:nvSpPr>
        <p:spPr>
          <a:xfrm rot="0">
            <a:off x="2146473" y="6302843"/>
            <a:ext cx="3510267" cy="973455"/>
          </a:xfrm>
          <a:prstGeom prst="rect">
            <a:avLst/>
          </a:prstGeom>
        </p:spPr>
        <p:txBody>
          <a:bodyPr lIns="0" tIns="0" rIns="0" bIns="0" rtlCol="false" anchor="t">
            <a:spAutoFit/>
          </a:bodyPr>
          <a:lstStyle/>
          <a:p>
            <a:pPr algn="ctr" rtl="1">
              <a:lnSpc>
                <a:spcPts val="1679"/>
              </a:lnSpc>
            </a:pPr>
            <a:r>
              <a:rPr lang="ar" sz="1200" b="true">
                <a:solidFill>
                  <a:srgbClr val="FFFFFF"/>
                </a:solidFill>
                <a:latin typeface="Ubuntu Bold"/>
                <a:ea typeface="Ubuntu Bold"/>
                <a:cs typeface="Ubuntu Bold"/>
                <a:sym typeface="Ubuntu Bold"/>
                <a:rtl val="1"/>
              </a:rPr>
              <a:t>تخيل السباق</a:t>
            </a:r>
          </a:p>
          <a:p>
            <a:pPr algn="ctr" rtl="1">
              <a:lnSpc>
                <a:spcPts val="1260"/>
              </a:lnSpc>
            </a:pPr>
            <a:r>
              <a:rPr lang="ar" sz="900">
                <a:solidFill>
                  <a:srgbClr val="FFFFFF"/>
                </a:solidFill>
                <a:latin typeface="Ubuntu"/>
                <a:ea typeface="Ubuntu"/>
                <a:cs typeface="Ubuntu"/>
                <a:sym typeface="Ubuntu"/>
                <a:rtl val="1"/>
              </a:rPr>
              <a:t>يساعد التصور الرياضيين على التدرب على النجاح.  اجعلهم يغمضون أعينهم، ويمشون في كل جزء من السباق (الانطلاق/الضربات/المنعطفات/النهاية).  عندما يمارسون الروتين ذهنيا، يكونون أكثر هدوءا تحت الضغط وأقل عرضة لارتكاب الأخطاء.  الأمر مهم بقدر أهمية التدريب البدني.</a:t>
            </a:r>
          </a:p>
        </p:txBody>
      </p:sp>
      <p:sp>
        <p:nvSpPr>
          <p:cNvPr id="9" name="AutoShape 9"/>
          <p:cNvSpPr/>
          <p:nvPr/>
        </p:nvSpPr>
        <p:spPr>
          <a:xfrm>
            <a:off x="1609158" y="6283779"/>
            <a:ext cx="4533335" cy="0"/>
          </a:xfrm>
          <a:prstGeom prst="line">
            <a:avLst/>
          </a:prstGeom>
          <a:ln w="9525" cap="flat">
            <a:solidFill>
              <a:srgbClr val="FFFFFF"/>
            </a:solidFill>
            <a:prstDash val="solid"/>
            <a:headEnd type="none" w="sm" len="sm"/>
            <a:tailEnd type="none" w="sm" len="sm"/>
          </a:ln>
        </p:spPr>
      </p:sp>
      <p:sp>
        <p:nvSpPr>
          <p:cNvPr id="10" name="TextBox 10"/>
          <p:cNvSpPr txBox="true"/>
          <p:nvPr/>
        </p:nvSpPr>
        <p:spPr>
          <a:xfrm rot="0">
            <a:off x="1560252" y="5913257"/>
            <a:ext cx="4691061" cy="375285"/>
          </a:xfrm>
          <a:prstGeom prst="rect">
            <a:avLst/>
          </a:prstGeom>
        </p:spPr>
        <p:txBody>
          <a:bodyPr lIns="0" tIns="0" rIns="0" bIns="0" rtlCol="false" anchor="t">
            <a:spAutoFit/>
          </a:bodyPr>
          <a:lstStyle/>
          <a:p>
            <a:pPr algn="ctr" rtl="1">
              <a:lnSpc>
                <a:spcPts val="2940"/>
              </a:lnSpc>
            </a:pPr>
            <a:r>
              <a:rPr lang="ar" sz="2100" b="true">
                <a:solidFill>
                  <a:srgbClr val="FFFFFF"/>
                </a:solidFill>
                <a:latin typeface="Ubuntu Bold"/>
                <a:ea typeface="Ubuntu Bold"/>
                <a:cs typeface="Ubuntu Bold"/>
                <a:sym typeface="Ubuntu Bold"/>
                <a:rtl val="1"/>
              </a:rPr>
              <a:t>نصائح من مايكل وكيرا</a:t>
            </a:r>
          </a:p>
        </p:txBody>
      </p:sp>
      <p:sp>
        <p:nvSpPr>
          <p:cNvPr id="11" name="Freeform 11"/>
          <p:cNvSpPr/>
          <p:nvPr/>
        </p:nvSpPr>
        <p:spPr>
          <a:xfrm rot="0" flipH="false" flipV="false">
            <a:off x="5591388" y="6162300"/>
            <a:ext cx="744060" cy="1283116"/>
          </a:xfrm>
          <a:custGeom>
            <a:avLst/>
            <a:gdLst/>
            <a:ahLst/>
            <a:cxnLst/>
            <a:rect l="l" t="t" r="r" b="b"/>
            <a:pathLst>
              <a:path w="744060" h="1283116">
                <a:moveTo>
                  <a:pt x="0" y="0"/>
                </a:moveTo>
                <a:lnTo>
                  <a:pt x="744061" y="0"/>
                </a:lnTo>
                <a:lnTo>
                  <a:pt x="744061" y="1283115"/>
                </a:lnTo>
                <a:lnTo>
                  <a:pt x="0" y="1283115"/>
                </a:lnTo>
                <a:lnTo>
                  <a:pt x="0" y="0"/>
                </a:lnTo>
                <a:close/>
              </a:path>
            </a:pathLst>
          </a:custGeom>
          <a:blipFill>
            <a:blip r:embed="rId4"/>
            <a:stretch>
              <a:fillRect l="-136284" t="0" r="-22549" b="0"/>
            </a:stretch>
          </a:blipFill>
        </p:spPr>
      </p:sp>
      <p:sp>
        <p:nvSpPr>
          <p:cNvPr id="12" name="Freeform 12"/>
          <p:cNvSpPr/>
          <p:nvPr/>
        </p:nvSpPr>
        <p:spPr>
          <a:xfrm rot="0" flipH="false" flipV="false">
            <a:off x="1371600" y="6261663"/>
            <a:ext cx="935512" cy="1183752"/>
          </a:xfrm>
          <a:custGeom>
            <a:avLst/>
            <a:gdLst/>
            <a:ahLst/>
            <a:cxnLst/>
            <a:rect l="l" t="t" r="r" b="b"/>
            <a:pathLst>
              <a:path w="935512" h="1183752">
                <a:moveTo>
                  <a:pt x="0" y="0"/>
                </a:moveTo>
                <a:lnTo>
                  <a:pt x="935512" y="0"/>
                </a:lnTo>
                <a:lnTo>
                  <a:pt x="935512" y="1183752"/>
                </a:lnTo>
                <a:lnTo>
                  <a:pt x="0" y="1183752"/>
                </a:lnTo>
                <a:lnTo>
                  <a:pt x="0" y="0"/>
                </a:lnTo>
                <a:close/>
              </a:path>
            </a:pathLst>
          </a:custGeom>
          <a:blipFill>
            <a:blip r:embed="rId4"/>
            <a:stretch>
              <a:fillRect l="0" t="0" r="-89921" b="0"/>
            </a:stretch>
          </a:blipFill>
        </p:spPr>
      </p:sp>
      <p:sp>
        <p:nvSpPr>
          <p:cNvPr id="13" name="Freeform 13"/>
          <p:cNvSpPr/>
          <p:nvPr/>
        </p:nvSpPr>
        <p:spPr>
          <a:xfrm rot="0" flipH="false" flipV="false">
            <a:off x="5668158" y="78116"/>
            <a:ext cx="459444" cy="459444"/>
          </a:xfrm>
          <a:custGeom>
            <a:avLst/>
            <a:gdLst/>
            <a:ahLst/>
            <a:cxnLst/>
            <a:rect l="l" t="t" r="r" b="b"/>
            <a:pathLst>
              <a:path w="459444" h="459444">
                <a:moveTo>
                  <a:pt x="0" y="0"/>
                </a:moveTo>
                <a:lnTo>
                  <a:pt x="459444" y="0"/>
                </a:lnTo>
                <a:lnTo>
                  <a:pt x="459444" y="459444"/>
                </a:lnTo>
                <a:lnTo>
                  <a:pt x="0" y="459444"/>
                </a:lnTo>
                <a:lnTo>
                  <a:pt x="0" y="0"/>
                </a:lnTo>
                <a:close/>
              </a:path>
            </a:pathLst>
          </a:custGeom>
          <a:blipFill>
            <a:blip r:embed="rId5"/>
            <a:stretch>
              <a:fillRect l="0" t="0" r="0" b="0"/>
            </a:stretch>
          </a:blipFill>
        </p:spPr>
      </p:sp>
      <p:sp>
        <p:nvSpPr>
          <p:cNvPr id="14" name="Freeform 14"/>
          <p:cNvSpPr/>
          <p:nvPr/>
        </p:nvSpPr>
        <p:spPr>
          <a:xfrm rot="0" flipH="false" flipV="false">
            <a:off x="2625476" y="78116"/>
            <a:ext cx="995492" cy="436430"/>
          </a:xfrm>
          <a:custGeom>
            <a:avLst/>
            <a:gdLst/>
            <a:ahLst/>
            <a:cxnLst/>
            <a:rect l="l" t="t" r="r" b="b"/>
            <a:pathLst>
              <a:path w="995492" h="436430">
                <a:moveTo>
                  <a:pt x="0" y="0"/>
                </a:moveTo>
                <a:lnTo>
                  <a:pt x="995492" y="0"/>
                </a:lnTo>
                <a:lnTo>
                  <a:pt x="995492" y="436430"/>
                </a:lnTo>
                <a:lnTo>
                  <a:pt x="0" y="436430"/>
                </a:lnTo>
                <a:lnTo>
                  <a:pt x="0" y="0"/>
                </a:lnTo>
                <a:close/>
              </a:path>
            </a:pathLst>
          </a:custGeom>
          <a:blipFill>
            <a:blip r:embed="rId6"/>
            <a:stretch>
              <a:fillRect l="0" t="0" r="0" b="0"/>
            </a:stretch>
          </a:blipFill>
        </p:spPr>
      </p:sp>
      <p:sp>
        <p:nvSpPr>
          <p:cNvPr id="15" name="Freeform 15"/>
          <p:cNvSpPr/>
          <p:nvPr/>
        </p:nvSpPr>
        <p:spPr>
          <a:xfrm rot="0" flipH="false" flipV="false">
            <a:off x="1441739" y="103573"/>
            <a:ext cx="1144781" cy="287148"/>
          </a:xfrm>
          <a:custGeom>
            <a:avLst/>
            <a:gdLst/>
            <a:ahLst/>
            <a:cxnLst/>
            <a:rect l="l" t="t" r="r" b="b"/>
            <a:pathLst>
              <a:path w="1144781" h="287148">
                <a:moveTo>
                  <a:pt x="0" y="0"/>
                </a:moveTo>
                <a:lnTo>
                  <a:pt x="1144781" y="0"/>
                </a:lnTo>
                <a:lnTo>
                  <a:pt x="1144781" y="287148"/>
                </a:lnTo>
                <a:lnTo>
                  <a:pt x="0" y="287148"/>
                </a:lnTo>
                <a:lnTo>
                  <a:pt x="0" y="0"/>
                </a:lnTo>
                <a:close/>
              </a:path>
            </a:pathLst>
          </a:custGeom>
          <a:blipFill>
            <a:blip r:embed="rId7"/>
            <a:stretch>
              <a:fillRect l="0" t="0" r="0" b="0"/>
            </a:stretch>
          </a:blipFill>
        </p:spPr>
      </p:sp>
      <p:sp>
        <p:nvSpPr>
          <p:cNvPr id="16" name="TextBox 16"/>
          <p:cNvSpPr txBox="true"/>
          <p:nvPr/>
        </p:nvSpPr>
        <p:spPr>
          <a:xfrm rot="0">
            <a:off x="1610676" y="7416840"/>
            <a:ext cx="4618994" cy="269878"/>
          </a:xfrm>
          <a:prstGeom prst="rect">
            <a:avLst/>
          </a:prstGeom>
        </p:spPr>
        <p:txBody>
          <a:bodyPr lIns="0" tIns="0" rIns="0" bIns="0" rtlCol="false" anchor="t">
            <a:spAutoFit/>
          </a:bodyPr>
          <a:lstStyle/>
          <a:p>
            <a:pPr algn="l" rtl="1">
              <a:lnSpc>
                <a:spcPts val="700"/>
              </a:lnSpc>
            </a:pPr>
            <a:r>
              <a:rPr lang="ar" sz="500" b="true">
                <a:solidFill>
                  <a:srgbClr val="000000"/>
                </a:solidFill>
                <a:latin typeface="Ubuntu Bold"/>
                <a:ea typeface="Ubuntu Bold"/>
                <a:cs typeface="Ubuntu Bold"/>
                <a:sym typeface="Ubuntu Bold"/>
                <a:rtl val="1"/>
              </a:rPr>
              <a:t>مايكل فيلبس</a:t>
            </a:r>
            <a:r>
              <a:rPr lang="ar" sz="500">
                <a:solidFill>
                  <a:srgbClr val="000000"/>
                </a:solidFill>
                <a:latin typeface="Ubuntu"/>
                <a:ea typeface="Ubuntu"/>
                <a:cs typeface="Ubuntu"/>
                <a:sym typeface="Ubuntu"/>
                <a:rtl val="1"/>
              </a:rPr>
              <a:t> هو مؤسس مؤسسة مايكل فيلبس، وأب لأربعة أولاد، وأكثر بطل أولمبي تتويجا على الإطلاق (23 ميدالية ذهبية).</a:t>
            </a:r>
          </a:p>
          <a:p>
            <a:pPr algn="l" rtl="1">
              <a:lnSpc>
                <a:spcPts val="700"/>
              </a:lnSpc>
              <a:spcBef>
                <a:spcPct val="0"/>
              </a:spcBef>
            </a:pPr>
            <a:r>
              <a:rPr lang="ar" sz="500" b="true">
                <a:solidFill>
                  <a:srgbClr val="000000"/>
                </a:solidFill>
                <a:latin typeface="Ubuntu Bold"/>
                <a:ea typeface="Ubuntu Bold"/>
                <a:cs typeface="Ubuntu Bold"/>
                <a:sym typeface="Ubuntu Bold"/>
                <a:rtl val="1"/>
              </a:rPr>
              <a:t>كيرا بايلاند</a:t>
            </a:r>
            <a:r>
              <a:rPr lang="ar" sz="500">
                <a:solidFill>
                  <a:srgbClr val="000000"/>
                </a:solidFill>
                <a:latin typeface="Ubuntu"/>
                <a:ea typeface="Ubuntu"/>
                <a:cs typeface="Ubuntu"/>
                <a:sym typeface="Ubuntu"/>
                <a:rtl val="1"/>
              </a:rPr>
              <a:t> هي رياضي وقائدة مدرب لفريق الألعاب الأولمبية الخاصة في بريطانيا العظمى.  تشغل حاليا عضوية مجلس إدارة الألعاب الأولمبية الخاصة الدولي ورئيسة مؤتمر الرياضيين العالمي.</a:t>
            </a:r>
          </a:p>
        </p:txBody>
      </p:sp>
      <p:sp>
        <p:nvSpPr>
          <p:cNvPr id="17" name="TextBox 17"/>
          <p:cNvSpPr txBox="true"/>
          <p:nvPr/>
        </p:nvSpPr>
        <p:spPr>
          <a:xfrm rot="0">
            <a:off x="1474083" y="998538"/>
            <a:ext cx="4863399" cy="3141345"/>
          </a:xfrm>
          <a:prstGeom prst="rect">
            <a:avLst/>
          </a:prstGeom>
        </p:spPr>
        <p:txBody>
          <a:bodyPr lIns="0" tIns="0" rIns="0" bIns="0" rtlCol="false" anchor="t">
            <a:spAutoFit/>
          </a:bodyPr>
          <a:lstStyle/>
          <a:p>
            <a:pPr algn="l" rtl="1">
              <a:lnSpc>
                <a:spcPts val="1679"/>
              </a:lnSpc>
            </a:pPr>
            <a:r>
              <a:rPr lang="ar" sz="1200">
                <a:solidFill>
                  <a:srgbClr val="000000"/>
                </a:solidFill>
                <a:latin typeface="Ubuntu"/>
                <a:ea typeface="Ubuntu"/>
                <a:cs typeface="Ubuntu"/>
                <a:sym typeface="Ubuntu"/>
                <a:rtl val="1"/>
              </a:rPr>
              <a:t>بعد</a:t>
            </a:r>
            <a:r>
              <a:rPr lang="ar" sz="1200">
                <a:solidFill>
                  <a:srgbClr val="000000"/>
                </a:solidFill>
                <a:latin typeface="Ubuntu"/>
                <a:ea typeface="Ubuntu"/>
                <a:cs typeface="Ubuntu"/>
                <a:sym typeface="Ubuntu"/>
                <a:rtl val="1"/>
              </a:rPr>
              <a:t>الاستبعاد، قد يواجه العديد من الرياضيين أنفسهم في إعادة استرجاع تلك اللحظة في إعلانهم</a:t>
            </a:r>
            <a:r>
              <a:rPr lang="ar" sz="1200">
                <a:solidFill>
                  <a:srgbClr val="000000"/>
                </a:solidFill>
                <a:latin typeface="Ubuntu"/>
                <a:ea typeface="Ubuntu"/>
                <a:cs typeface="Ubuntu"/>
                <a:sym typeface="Ubuntu"/>
                <a:rtl val="1"/>
              </a:rPr>
              <a:t/>
            </a:r>
            <a:r>
              <a:rPr lang="ar" sz="1200">
                <a:solidFill>
                  <a:srgbClr val="000000"/>
                </a:solidFill>
                <a:latin typeface="Ubuntu"/>
                <a:ea typeface="Ubuntu"/>
                <a:cs typeface="Ubuntu"/>
                <a:sym typeface="Ubuntu"/>
                <a:rtl val="1"/>
              </a:rPr>
              <a:t>. هذا</a:t>
            </a:r>
            <a:r>
              <a:rPr lang="ar" sz="1200">
                <a:solidFill>
                  <a:srgbClr val="000000"/>
                </a:solidFill>
                <a:latin typeface="Ubuntu"/>
                <a:ea typeface="Ubuntu"/>
                <a:cs typeface="Ubuntu"/>
                <a:sym typeface="Ubuntu"/>
                <a:rtl val="1"/>
              </a:rPr>
              <a:t> يرى </a:t>
            </a:r>
            <a:r>
              <a:rPr lang="ar" sz="1200">
                <a:solidFill>
                  <a:srgbClr val="000000"/>
                </a:solidFill>
                <a:latin typeface="Ubuntu"/>
                <a:ea typeface="Ubuntu"/>
                <a:cs typeface="Ubuntu"/>
                <a:sym typeface="Ubuntu"/>
                <a:rtl val="1"/>
              </a:rPr>
              <a:t/>
            </a:r>
            <a:r>
              <a:rPr lang="ar" sz="1200">
                <a:solidFill>
                  <a:srgbClr val="000000"/>
                </a:solidFill>
                <a:latin typeface="Ubuntu"/>
                <a:ea typeface="Ubuntu"/>
                <a:cs typeface="Ubuntu"/>
                <a:sym typeface="Ubuntu"/>
                <a:rtl val="1"/>
              </a:rPr>
              <a:t/>
            </a:r>
            <a:r>
              <a:rPr lang="ar" sz="1200">
                <a:solidFill>
                  <a:srgbClr val="000000"/>
                </a:solidFill>
                <a:latin typeface="Ubuntu"/>
                <a:ea typeface="Ubuntu"/>
                <a:cs typeface="Ubuntu"/>
                <a:sym typeface="Ubuntu"/>
                <a:rtl val="1"/>
              </a:rPr>
              <a:t/>
            </a:r>
            <a:r>
              <a:rPr lang="ar" sz="1200">
                <a:solidFill>
                  <a:srgbClr val="000000"/>
                </a:solidFill>
                <a:latin typeface="Ubuntu"/>
                <a:ea typeface="Ubuntu"/>
                <a:cs typeface="Ubuntu"/>
                <a:sym typeface="Ubuntu"/>
                <a:rtl val="1"/>
              </a:rPr>
              <a:t/>
            </a:r>
            <a:r>
              <a:rPr lang="ar" sz="1200">
                <a:solidFill>
                  <a:srgbClr val="000000"/>
                </a:solidFill>
                <a:latin typeface="Ubuntu"/>
                <a:ea typeface="Ubuntu"/>
                <a:cs typeface="Ubuntu"/>
                <a:sym typeface="Ubuntu"/>
                <a:rtl val="1"/>
              </a:rPr>
              <a:t/>
            </a:r>
            <a:r>
              <a:rPr lang="ar" sz="1200">
                <a:solidFill>
                  <a:srgbClr val="000000"/>
                </a:solidFill>
                <a:latin typeface="Ubuntu"/>
                <a:ea typeface="Ubuntu"/>
                <a:cs typeface="Ubuntu"/>
                <a:sym typeface="Ubuntu"/>
                <a:rtl val="1"/>
              </a:rPr>
              <a:t/>
            </a:r>
            <a:r>
              <a:rPr lang="ar" sz="1200">
                <a:solidFill>
                  <a:srgbClr val="000000"/>
                </a:solidFill>
                <a:latin typeface="Ubuntu"/>
                <a:ea typeface="Ubuntu"/>
                <a:cs typeface="Ubuntu"/>
                <a:sym typeface="Ubuntu"/>
                <a:rtl val="1"/>
              </a:rPr>
              <a:t/>
            </a:r>
            <a:r>
              <a:rPr lang="ar" sz="1200">
                <a:solidFill>
                  <a:srgbClr val="000000"/>
                </a:solidFill>
                <a:latin typeface="Ubuntu"/>
                <a:ea typeface="Ubuntu"/>
                <a:cs typeface="Ubuntu"/>
                <a:sym typeface="Ubuntu"/>
                <a:rtl val="1"/>
              </a:rPr>
              <a:t/>
            </a:r>
            <a:r>
              <a:rPr lang="ar" sz="1200">
                <a:solidFill>
                  <a:srgbClr val="000000"/>
                </a:solidFill>
                <a:latin typeface="Ubuntu"/>
                <a:ea typeface="Ubuntu"/>
                <a:cs typeface="Ubuntu"/>
                <a:sym typeface="Ubuntu"/>
                <a:rtl val="1"/>
              </a:rPr>
              <a:t/>
            </a:r>
            <a:r>
              <a:rPr lang="ar" sz="1200">
                <a:solidFill>
                  <a:srgbClr val="000000"/>
                </a:solidFill>
                <a:latin typeface="Ubuntu"/>
                <a:ea typeface="Ubuntu"/>
                <a:cs typeface="Ubuntu"/>
                <a:sym typeface="Ubuntu"/>
                <a:rtl val="1"/>
              </a:rPr>
              <a:t/>
            </a:r>
            <a:r>
              <a:rPr lang="ar" sz="1200">
                <a:solidFill>
                  <a:srgbClr val="000000"/>
                </a:solidFill>
                <a:latin typeface="Ubuntu"/>
                <a:ea typeface="Ubuntu"/>
                <a:cs typeface="Ubuntu"/>
                <a:sym typeface="Ubuntu"/>
                <a:rtl val="1"/>
              </a:rPr>
              <a:t/>
            </a:r>
            <a:r>
              <a:rPr lang="ar" sz="1200">
                <a:solidFill>
                  <a:srgbClr val="000000"/>
                </a:solidFill>
                <a:latin typeface="Ubuntu"/>
                <a:ea typeface="Ubuntu"/>
                <a:cs typeface="Ubuntu"/>
                <a:sym typeface="Ubuntu"/>
                <a:rtl val="1"/>
              </a:rPr>
              <a:t/>
            </a:r>
            <a:r>
              <a:rPr lang="ar" sz="1200">
                <a:solidFill>
                  <a:srgbClr val="000000"/>
                </a:solidFill>
                <a:latin typeface="Ubuntu"/>
                <a:ea typeface="Ubuntu"/>
                <a:cs typeface="Ubuntu"/>
                <a:sym typeface="Ubuntu"/>
                <a:rtl val="1"/>
              </a:rPr>
              <a:t/>
            </a:r>
            <a:r>
              <a:rPr lang="ar" sz="1200">
                <a:solidFill>
                  <a:srgbClr val="000000"/>
                </a:solidFill>
                <a:latin typeface="Ubuntu"/>
                <a:ea typeface="Ubuntu"/>
                <a:cs typeface="Ubuntu"/>
                <a:sym typeface="Ubuntu"/>
                <a:rtl val="1"/>
              </a:rPr>
              <a:t/>
            </a:r>
            <a:r>
              <a:rPr lang="ar" sz="1200">
                <a:solidFill>
                  <a:srgbClr val="000000"/>
                </a:solidFill>
                <a:latin typeface="Ubuntu"/>
                <a:ea typeface="Ubuntu"/>
                <a:cs typeface="Ubuntu"/>
                <a:sym typeface="Ubuntu"/>
                <a:rtl val="1"/>
              </a:rPr>
              <a:t/>
            </a:r>
            <a:r>
              <a:rPr lang="ar" sz="1200">
                <a:solidFill>
                  <a:srgbClr val="000000"/>
                </a:solidFill>
                <a:latin typeface="Ubuntu"/>
                <a:ea typeface="Ubuntu"/>
                <a:cs typeface="Ubuntu"/>
                <a:sym typeface="Ubuntu"/>
                <a:rtl val="1"/>
              </a:rPr>
              <a:t/>
            </a:r>
            <a:r>
              <a:rPr lang="ar" sz="1200">
                <a:solidFill>
                  <a:srgbClr val="000000"/>
                </a:solidFill>
                <a:latin typeface="Ubuntu"/>
                <a:ea typeface="Ubuntu"/>
                <a:cs typeface="Ubuntu"/>
                <a:sym typeface="Ubuntu"/>
                <a:rtl val="1"/>
              </a:rPr>
              <a:t/>
            </a:r>
            <a:r>
              <a:rPr lang="ar" sz="1200">
                <a:solidFill>
                  <a:srgbClr val="000000"/>
                </a:solidFill>
                <a:latin typeface="Ubuntu"/>
                <a:ea typeface="Ubuntu"/>
                <a:cs typeface="Ubuntu"/>
                <a:sym typeface="Ubuntu"/>
                <a:rtl val="1"/>
              </a:rPr>
              <a:t/>
            </a:r>
            <a:r>
              <a:rPr lang="ar" sz="1200">
                <a:solidFill>
                  <a:srgbClr val="000000"/>
                </a:solidFill>
                <a:latin typeface="Ubuntu"/>
                <a:ea typeface="Ubuntu"/>
                <a:cs typeface="Ubuntu"/>
                <a:sym typeface="Ubuntu"/>
                <a:rtl val="1"/>
              </a:rPr>
              <a:t/>
            </a:r>
            <a:r>
              <a:rPr lang="ar" sz="1200">
                <a:solidFill>
                  <a:srgbClr val="000000"/>
                </a:solidFill>
                <a:latin typeface="Ubuntu"/>
                <a:ea typeface="Ubuntu"/>
                <a:cs typeface="Ubuntu"/>
                <a:sym typeface="Ubuntu"/>
                <a:rtl val="1"/>
              </a:rPr>
              <a:t/>
            </a:r>
            <a:r>
              <a:rPr lang="ar" sz="1200">
                <a:solidFill>
                  <a:srgbClr val="000000"/>
                </a:solidFill>
                <a:latin typeface="Ubuntu"/>
                <a:ea typeface="Ubuntu"/>
                <a:cs typeface="Ubuntu"/>
                <a:sym typeface="Ubuntu"/>
                <a:rtl val="1"/>
              </a:rPr>
              <a:t>النهاية</a:t>
            </a:r>
            <a:r>
              <a:rPr lang="ar" sz="1200">
                <a:solidFill>
                  <a:srgbClr val="000000"/>
                </a:solidFill>
                <a:latin typeface="Ubuntu"/>
                <a:ea typeface="Ubuntu"/>
                <a:cs typeface="Ubuntu"/>
                <a:sym typeface="Ubuntu"/>
                <a:rtl val="1"/>
              </a:rPr>
              <a:t/>
            </a:r>
            <a:r>
              <a:rPr lang="ar" sz="1200">
                <a:solidFill>
                  <a:srgbClr val="000000"/>
                </a:solidFill>
                <a:latin typeface="Ubuntu"/>
                <a:ea typeface="Ubuntu"/>
                <a:cs typeface="Ubuntu"/>
                <a:sym typeface="Ubuntu"/>
                <a:rtl val="1"/>
              </a:rPr>
              <a:t> وأنت تذهب إلى النهاية وأن يبقى الباقي على الموت ويستطيع الانتهاء من اللحظة التي تذهب إليها </a:t>
            </a:r>
            <a:r>
              <a:rPr lang="ar" sz="1200">
                <a:solidFill>
                  <a:srgbClr val="000000"/>
                </a:solidFill>
                <a:latin typeface="Ubuntu"/>
                <a:ea typeface="Ubuntu"/>
                <a:cs typeface="Ubuntu"/>
                <a:sym typeface="Ubuntu"/>
                <a:rtl val="1"/>
              </a:rPr>
              <a:t/>
            </a:r>
            <a:r>
              <a:rPr lang="ar" sz="1200">
                <a:solidFill>
                  <a:srgbClr val="000000"/>
                </a:solidFill>
                <a:latin typeface="Ubuntu"/>
                <a:ea typeface="Ubuntu"/>
                <a:cs typeface="Ubuntu"/>
                <a:sym typeface="Ubuntu"/>
                <a:rtl val="1"/>
              </a:rPr>
              <a:t>بالفرح</a:t>
            </a:r>
            <a:r>
              <a:rPr lang="ar" sz="1200">
                <a:solidFill>
                  <a:srgbClr val="000000"/>
                </a:solidFill>
                <a:latin typeface="Ubuntu"/>
                <a:ea typeface="Ubuntu"/>
                <a:cs typeface="Ubuntu"/>
                <a:sym typeface="Ubuntu"/>
                <a:rtl val="1"/>
              </a:rPr>
              <a:t>والراحة</a:t>
            </a:r>
            <a:r>
              <a:rPr lang="ar" sz="1200">
                <a:solidFill>
                  <a:srgbClr val="000000"/>
                </a:solidFill>
                <a:latin typeface="Ubuntu"/>
                <a:ea typeface="Ubuntu"/>
                <a:cs typeface="Ubuntu"/>
                <a:sym typeface="Ubuntu"/>
                <a:rtl val="1"/>
              </a:rPr>
              <a:t>في اللحظة الأخيرة. يمكن للمدربين المساعدة من خلال اكتساب فهم كامل للاعبهم رياضي وردود أفعاله قبل مسابقة. عند تحديد الإجراءات المستقبلية ضع في اعتبارك: </a:t>
            </a:r>
          </a:p>
          <a:p>
            <a:pPr marL="259080" lvl="1" indent="-129540" algn="l" rtl="1">
              <a:lnSpc>
                <a:spcPts val="1679"/>
              </a:lnSpc>
              <a:buFont typeface="Arial"/>
              <a:buChar char="•"/>
            </a:pPr>
            <a:r>
              <a:rPr lang="ar" sz="1200">
                <a:solidFill>
                  <a:srgbClr val="000000"/>
                </a:solidFill>
                <a:latin typeface="Ubuntu"/>
                <a:ea typeface="Ubuntu"/>
                <a:cs typeface="Ubuntu"/>
                <a:sym typeface="Ubuntu"/>
                <a:rtl val="1"/>
              </a:rPr>
              <a:t>استخدام لغة هادئة ومطمئنة لتحويل الانتباه</a:t>
            </a:r>
          </a:p>
          <a:p>
            <a:pPr marL="259080" lvl="1" indent="-129540" algn="l" rtl="1">
              <a:lnSpc>
                <a:spcPts val="1679"/>
              </a:lnSpc>
              <a:buFont typeface="Arial"/>
              <a:buChar char="•"/>
            </a:pPr>
            <a:r>
              <a:rPr lang="ar" sz="1200">
                <a:solidFill>
                  <a:srgbClr val="000000"/>
                </a:solidFill>
                <a:latin typeface="Ubuntu"/>
                <a:ea typeface="Ubuntu"/>
                <a:cs typeface="Ubuntu"/>
                <a:sym typeface="Ubuntu"/>
                <a:rtl val="1"/>
              </a:rPr>
              <a:t>مع معرفة التفضيل، اختر طريقة لتقديم يخطط عملية رياضي</a:t>
            </a:r>
          </a:p>
          <a:p>
            <a:pPr marL="259080" lvl="1" indent="-129540" algn="l" rtl="1">
              <a:lnSpc>
                <a:spcPts val="1679"/>
              </a:lnSpc>
              <a:buFont typeface="Arial"/>
              <a:buChar char="•"/>
            </a:pPr>
            <a:r>
              <a:rPr lang="ar" sz="1200">
                <a:solidFill>
                  <a:srgbClr val="000000"/>
                </a:solidFill>
                <a:latin typeface="Ubuntu"/>
                <a:ea typeface="Ubuntu"/>
                <a:cs typeface="Ubuntu"/>
                <a:sym typeface="Ubuntu"/>
                <a:rtl val="1"/>
              </a:rPr>
              <a:t>بدعمك، ما الخطوات التي يمكنهم اتخاذها فورا (قبل السباق القادم) أو ما هي الخطوات التي يمكنهم اتخاذها في التدريب لمنع تكرار ذلك؟</a:t>
            </a:r>
          </a:p>
          <a:p>
            <a:pPr algn="l" rtl="1">
              <a:lnSpc>
                <a:spcPts val="1679"/>
              </a:lnSpc>
            </a:pPr>
          </a:p>
          <a:p>
            <a:pPr algn="l" rtl="1">
              <a:lnSpc>
                <a:spcPts val="1679"/>
              </a:lnSpc>
            </a:pPr>
            <a:r>
              <a:rPr lang="ar" sz="1200">
                <a:solidFill>
                  <a:srgbClr val="000000"/>
                </a:solidFill>
                <a:latin typeface="Ubuntu"/>
                <a:ea typeface="Ubuntu"/>
                <a:cs typeface="Ubuntu"/>
                <a:sym typeface="Ubuntu"/>
                <a:rtl val="1"/>
              </a:rPr>
              <a:t>قم بكل ما سبق في الوقت المناسب لضمان ألا يبقى التركيز على السباق السابق، بل على الفرصة التالية للسباحة وتصحيح هذا الاستبعاد.</a:t>
            </a:r>
          </a:p>
        </p:txBody>
      </p:sp>
      <p:sp>
        <p:nvSpPr>
          <p:cNvPr id="18" name="TextBox 18"/>
          <p:cNvSpPr txBox="true"/>
          <p:nvPr/>
        </p:nvSpPr>
        <p:spPr>
          <a:xfrm rot="0">
            <a:off x="1401509" y="695521"/>
            <a:ext cx="4315684" cy="283967"/>
          </a:xfrm>
          <a:prstGeom prst="rect">
            <a:avLst/>
          </a:prstGeom>
        </p:spPr>
        <p:txBody>
          <a:bodyPr lIns="0" tIns="0" rIns="0" bIns="0" rtlCol="false" anchor="t">
            <a:spAutoFit/>
          </a:bodyPr>
          <a:lstStyle/>
          <a:p>
            <a:pPr marL="339006" lvl="1" indent="-169503" algn="l" rtl="1">
              <a:lnSpc>
                <a:spcPts val="2198"/>
              </a:lnSpc>
              <a:buAutoNum type="arabicPeriod" startAt="1"/>
            </a:pPr>
            <a:r>
              <a:rPr lang="ar" sz="1570" b="true">
                <a:solidFill>
                  <a:srgbClr val="FF0000"/>
                </a:solidFill>
                <a:latin typeface="Ubuntu Bold"/>
                <a:ea typeface="Ubuntu Bold"/>
                <a:cs typeface="Ubuntu Bold"/>
                <a:sym typeface="Ubuntu Bold"/>
                <a:rtl val="1"/>
              </a:rPr>
              <a:t>ركز على الخطوة التالية!</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7E0CEB-286E-40AE-AFB1-F4364AF9EDEE}"/>
</file>

<file path=customXml/itemProps2.xml><?xml version="1.0" encoding="utf-8"?>
<ds:datastoreItem xmlns:ds="http://schemas.openxmlformats.org/officeDocument/2006/customXml" ds:itemID="{9D2EEC45-ECC4-4F00-A918-DFA47F13580E}"/>
</file>

<file path=customXml/itemProps3.xml><?xml version="1.0" encoding="utf-8"?>
<ds:datastoreItem xmlns:ds="http://schemas.openxmlformats.org/officeDocument/2006/customXml" ds:itemID="{00678A50-160A-478D-BCAD-2BF12F25EE98}"/>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oreProperties xmlns:dc="http://purl.org/dc/elements/1.1/" xmlns:dcterms="http://purl.org/dc/terms/" xmlns:xsi="http://www.w3.org/2001/XMLSchema-instance" xmlns="http://schemas.openxmlformats.org/package/2006/metadata/core-properties">
  <dc:title>ادعم رياضي بعد حدوث الاستبعاد</dc:title>
  <revision>1</revision>
  <dcterms:created xsi:type="dcterms:W3CDTF">2006-08-16T00:00:00.0000000Z</dcterms:created>
  <dcterms:modified xsi:type="dcterms:W3CDTF">2011-08-01T06:04:30.0000000Z</dcterms:modified>
  <dc:identifier>DAG_og4XI2s</dc:identifier>
</coreProperties>
</file>