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true" saveSubsetFonts="1">
  <p:sldMasterIdLst>
    <p:sldMasterId id="2147483648" r:id="rId1"/>
  </p:sldMasterIdLst>
  <p:sldIdLst>
    <p:sldId id="256" r:id="rId6"/>
    <p:sldId id="257" r:id="rId7"/>
  </p:sldIdLst>
  <p:sldSz cx="7772400" cy="7772400"/>
  <p:notesSz cx="6858000" cy="9144000"/>
  <p:embeddedFontLst>
    <p:embeddedFont>
      <p:font typeface="Ubuntu" panose="020B0504030602030204" charset="1"/>
      <p:regular r:id="rId8"/>
    </p:embeddedFont>
    <p:embeddedFont>
      <p:font typeface="Ubuntu Bold" panose="020B0804030602030204" charset="1"/>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8.fntdata"/><Relationship Id="rId3"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customXml" Target="../customXml/item3.xml"/><Relationship Id="rId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customXml" Target="../customXml/item2.xml"/><Relationship Id="rId5" Type="http://schemas.openxmlformats.org/officeDocument/2006/relationships/tableStyles" Target="tableStyles.xml"/><Relationship Id="rId10" Type="http://schemas.openxmlformats.org/officeDocument/2006/relationships/customXml" Target="../customXml/item1.xml"/><Relationship Id="rId4" Type="http://schemas.openxmlformats.org/officeDocument/2006/relationships/theme" Target="theme/theme1.xml"/><Relationship Id="rId9" Type="http://schemas.openxmlformats.org/officeDocument/2006/relationships/font" Target="fonts/font9.fntdata"/></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smtClean="0">
                <a:rtl val="1"/>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smtClean="0">
                <a:rtl val="1"/>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smtClean="0">
                <a:rtl val="1"/>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id="2" name="Group 2"/>
          <p:cNvGrpSpPr/>
          <p:nvPr/>
        </p:nvGrpSpPr>
        <p:grpSpPr>
          <a:xfrm rot="0">
            <a:off x="1538830" y="174224"/>
            <a:ext cx="4694741" cy="1569680"/>
            <a:chOff x="0" y="0"/>
            <a:chExt cx="3785249" cy="1265593"/>
          </a:xfrm>
        </p:grpSpPr>
        <p:sp>
          <p:nvSpPr>
            <p:cNvPr id="3" name="Freeform 3"/>
            <p:cNvSpPr/>
            <p:nvPr/>
          </p:nvSpPr>
          <p:spPr>
            <a:xfrm rot="0" flipH="false" flipV="false">
              <a:off x="0" y="0"/>
              <a:ext cx="3785249" cy="1265593"/>
            </a:xfrm>
            <a:custGeom>
              <a:avLst/>
              <a:gdLst/>
              <a:ahLst/>
              <a:cxnLst/>
              <a:rect l="l" t="t" r="r" b="b"/>
              <a:pathLst>
                <a:path w="3785249" h="1265593">
                  <a:moveTo>
                    <a:pt x="21990" y="0"/>
                  </a:moveTo>
                  <a:lnTo>
                    <a:pt x="3763260" y="0"/>
                  </a:lnTo>
                  <a:cubicBezTo>
                    <a:pt x="3775404" y="0"/>
                    <a:pt x="3785249" y="9845"/>
                    <a:pt x="3785249" y="21990"/>
                  </a:cubicBezTo>
                  <a:lnTo>
                    <a:pt x="3785249" y="1243604"/>
                  </a:lnTo>
                  <a:cubicBezTo>
                    <a:pt x="3785249" y="1255748"/>
                    <a:pt x="3775404" y="1265593"/>
                    <a:pt x="3763260" y="1265593"/>
                  </a:cubicBezTo>
                  <a:lnTo>
                    <a:pt x="21990" y="1265593"/>
                  </a:lnTo>
                  <a:cubicBezTo>
                    <a:pt x="9845" y="1265593"/>
                    <a:pt x="0" y="1255748"/>
                    <a:pt x="0" y="1243604"/>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id="4" name="TextBox 4"/>
            <p:cNvSpPr txBox="true"/>
            <p:nvPr/>
          </p:nvSpPr>
          <p:spPr>
            <a:xfrm>
              <a:off x="0" y="-19050"/>
              <a:ext cx="3785249" cy="1284643"/>
            </a:xfrm>
            <a:prstGeom prst="rect">
              <a:avLst/>
            </a:prstGeom>
          </p:spPr>
          <p:txBody>
            <a:bodyPr lIns="22580" tIns="22580" rIns="22580" bIns="22580" rtlCol="false" anchor="ctr"/>
            <a:lstStyle/>
            <a:p>
              <a:pPr algn="ctr" rtl="1">
                <a:lnSpc>
                  <a:spcPts val="871"/>
                </a:lnSpc>
              </a:pPr>
            </a:p>
          </p:txBody>
        </p:sp>
      </p:grpSp>
      <p:sp>
        <p:nvSpPr>
          <p:cNvPr id="5" name="TextBox 5"/>
          <p:cNvSpPr txBox="true"/>
          <p:nvPr/>
        </p:nvSpPr>
        <p:spPr>
          <a:xfrm rot="0">
            <a:off x="1662118" y="605829"/>
            <a:ext cx="4448164" cy="1045845"/>
          </a:xfrm>
          <a:prstGeom prst="rect">
            <a:avLst/>
          </a:prstGeom>
        </p:spPr>
        <p:txBody>
          <a:bodyPr lIns="0" tIns="0" rIns="0" bIns="0" rtlCol="false" anchor="t">
            <a:spAutoFit/>
          </a:bodyPr>
          <a:lstStyle/>
          <a:p>
            <a:pPr algn="l" rtl="1">
              <a:lnSpc>
                <a:spcPts val="1679"/>
              </a:lnSpc>
            </a:pPr>
            <a:r>
              <a:rPr lang="ar" sz="1200">
                <a:solidFill>
                  <a:srgbClr val="FFFFFF"/>
                </a:solidFill>
                <a:latin typeface="Ubuntu"/>
                <a:ea typeface="Ubuntu"/>
                <a:cs typeface="Ubuntu"/>
                <a:sym typeface="Ubuntu"/>
                <a:rtl val="1"/>
              </a:rPr>
              <a:t>الأسرع من بين الضربات الأربع الرئيسية، باستخدام مزيج من ضربات الذراع المتناوبة وركلات الساق لتحقيق مستوى أعلى من السرعة.  تقنيا، يشير السباحة الحرة إلى أسلوب سباحة يتمتع فيه السباح بحرية اختيار ضربته الخاصة.</a:t>
            </a:r>
          </a:p>
        </p:txBody>
      </p:sp>
      <p:sp>
        <p:nvSpPr>
          <p:cNvPr id="6" name="TextBox 6"/>
          <p:cNvSpPr txBox="true"/>
          <p:nvPr/>
        </p:nvSpPr>
        <p:spPr>
          <a:xfrm rot="0">
            <a:off x="1657826" y="2562433"/>
            <a:ext cx="4389499" cy="25126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قواعد الألعاب المائية العالمية الرئيسية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5.1: يمكن للسباح السباحة في أي أسلوب، باستثناء أنه في مسابقات التتابع المختلطة أو المختلطة الفردية، تعني السباحة الحرة أي أسلوب غير السباحة الظهرية أو الصدر أو الفراشة.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5.2: يجب أن يلمس جزء من السباح الجدار عند إكمال كل طول وعند النهاية.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5.3: يجب أن يخرج جزء من السباح عن سطح الماء طوال السباق، إلا أنه يجوز أن يغمر السباح تماما أثناء المنعطف ولمسافة لا تزيد عن 15 مترا بعد بداية كل منعطف.  بحلول تلك اللحظة، لا بد أن الرأس قد انكسر السطح. </a:t>
            </a:r>
          </a:p>
        </p:txBody>
      </p:sp>
      <p:sp>
        <p:nvSpPr>
          <p:cNvPr id="7" name="AutoShape 7"/>
          <p:cNvSpPr/>
          <p:nvPr/>
        </p:nvSpPr>
        <p:spPr>
          <a:xfrm>
            <a:off x="1591416" y="562967"/>
            <a:ext cx="4533335" cy="0"/>
          </a:xfrm>
          <a:prstGeom prst="line">
            <a:avLst/>
          </a:prstGeom>
          <a:ln w="9525" cap="flat">
            <a:solidFill>
              <a:srgbClr val="FFFFFF"/>
            </a:solidFill>
            <a:prstDash val="solid"/>
            <a:headEnd type="none" w="sm" len="sm"/>
            <a:tailEnd type="none" w="sm" len="sm"/>
          </a:ln>
        </p:spPr>
      </p:sp>
      <p:sp>
        <p:nvSpPr>
          <p:cNvPr id="8" name="TextBox 8"/>
          <p:cNvSpPr txBox="true"/>
          <p:nvPr/>
        </p:nvSpPr>
        <p:spPr>
          <a:xfrm rot="0">
            <a:off x="1656233" y="175785"/>
            <a:ext cx="3038512" cy="375285"/>
          </a:xfrm>
          <a:prstGeom prst="rect">
            <a:avLst/>
          </a:prstGeom>
        </p:spPr>
        <p:txBody>
          <a:bodyPr lIns="0" tIns="0" rIns="0" bIns="0" rtlCol="false" anchor="t">
            <a:spAutoFit/>
          </a:bodyPr>
          <a:lstStyle/>
          <a:p>
            <a:pPr algn="l" rtl="1">
              <a:lnSpc>
                <a:spcPts val="2940"/>
              </a:lnSpc>
            </a:pPr>
            <a:r>
              <a:rPr lang="ar" sz="2100" b="true">
                <a:solidFill>
                  <a:srgbClr val="FFFFFF"/>
                </a:solidFill>
                <a:latin typeface="Ubuntu Bold"/>
                <a:ea typeface="Ubuntu Bold"/>
                <a:cs typeface="Ubuntu Bold"/>
                <a:sym typeface="Ubuntu Bold"/>
                <a:rtl val="1"/>
              </a:rPr>
              <a:t>السباحة الحرة</a:t>
            </a:r>
          </a:p>
        </p:txBody>
      </p:sp>
      <p:sp>
        <p:nvSpPr>
          <p:cNvPr id="9" name="TextBox 9"/>
          <p:cNvSpPr txBox="true"/>
          <p:nvPr/>
        </p:nvSpPr>
        <p:spPr>
          <a:xfrm rot="0">
            <a:off x="1662118" y="5175172"/>
            <a:ext cx="4389499" cy="8362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الاستبعادات الشائعة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استخدام خط المسار/أسفل المسبح للدفع</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لم يخرج الرأس من السطح عند علامة 15 مترا</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بداية خاطئة</a:t>
            </a:r>
          </a:p>
        </p:txBody>
      </p:sp>
      <p:sp>
        <p:nvSpPr>
          <p:cNvPr id="10" name="Freeform 10"/>
          <p:cNvSpPr/>
          <p:nvPr/>
        </p:nvSpPr>
        <p:spPr>
          <a:xfrm rot="0" flipH="false" flipV="false">
            <a:off x="3335342" y="1829629"/>
            <a:ext cx="1101717" cy="705153"/>
          </a:xfrm>
          <a:custGeom>
            <a:avLst/>
            <a:gdLst/>
            <a:ahLst/>
            <a:cxnLst/>
            <a:rect l="l" t="t" r="r" b="b"/>
            <a:pathLst>
              <a:path w="1101717" h="705153">
                <a:moveTo>
                  <a:pt x="0" y="0"/>
                </a:moveTo>
                <a:lnTo>
                  <a:pt x="1101716" y="0"/>
                </a:lnTo>
                <a:lnTo>
                  <a:pt x="1101716" y="705153"/>
                </a:lnTo>
                <a:lnTo>
                  <a:pt x="0" y="705153"/>
                </a:lnTo>
                <a:lnTo>
                  <a:pt x="0" y="0"/>
                </a:lnTo>
                <a:close/>
              </a:path>
            </a:pathLst>
          </a:custGeom>
          <a:blipFill>
            <a:blip r:embed="rId2"/>
            <a:stretch>
              <a:fillRect l="-21861" t="-20740" r="-158892" b="-171689"/>
            </a:stretch>
          </a:blipFill>
        </p:spPr>
      </p:sp>
      <p:sp>
        <p:nvSpPr>
          <p:cNvPr id="11" name="Freeform 11"/>
          <p:cNvSpPr/>
          <p:nvPr/>
        </p:nvSpPr>
        <p:spPr>
          <a:xfrm rot="0" flipH="false" flipV="false">
            <a:off x="3061756" y="7071117"/>
            <a:ext cx="1581640" cy="396727"/>
          </a:xfrm>
          <a:custGeom>
            <a:avLst/>
            <a:gdLst/>
            <a:ahLst/>
            <a:cxnLst/>
            <a:rect l="l" t="t" r="r" b="b"/>
            <a:pathLst>
              <a:path w="1581640" h="396727">
                <a:moveTo>
                  <a:pt x="0" y="0"/>
                </a:moveTo>
                <a:lnTo>
                  <a:pt x="1581640" y="0"/>
                </a:lnTo>
                <a:lnTo>
                  <a:pt x="1581640" y="396726"/>
                </a:lnTo>
                <a:lnTo>
                  <a:pt x="0" y="396726"/>
                </a:lnTo>
                <a:lnTo>
                  <a:pt x="0" y="0"/>
                </a:lnTo>
                <a:close/>
              </a:path>
            </a:pathLst>
          </a:custGeom>
          <a:blipFill>
            <a:blip r:embed="rId3"/>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AutoShape 2"/>
          <p:cNvSpPr/>
          <p:nvPr/>
        </p:nvSpPr>
        <p:spPr>
          <a:xfrm>
            <a:off x="1512343" y="566934"/>
            <a:ext cx="4533335" cy="0"/>
          </a:xfrm>
          <a:prstGeom prst="line">
            <a:avLst/>
          </a:prstGeom>
          <a:ln w="9525" cap="flat">
            <a:solidFill>
              <a:srgbClr val="004385"/>
            </a:solidFill>
            <a:prstDash val="solid"/>
            <a:headEnd type="none" w="sm" len="sm"/>
            <a:tailEnd type="none" w="sm" len="sm"/>
          </a:ln>
        </p:spPr>
      </p:sp>
      <p:sp>
        <p:nvSpPr>
          <p:cNvPr id="3" name="TextBox 3"/>
          <p:cNvSpPr txBox="true"/>
          <p:nvPr/>
        </p:nvSpPr>
        <p:spPr>
          <a:xfrm rot="0">
            <a:off x="1577161" y="179752"/>
            <a:ext cx="3038512" cy="375285"/>
          </a:xfrm>
          <a:prstGeom prst="rect">
            <a:avLst/>
          </a:prstGeom>
        </p:spPr>
        <p:txBody>
          <a:bodyPr lIns="0" tIns="0" rIns="0" bIns="0" rtlCol="false" anchor="t">
            <a:spAutoFit/>
          </a:bodyPr>
          <a:lstStyle/>
          <a:p>
            <a:pPr algn="l" rtl="1">
              <a:lnSpc>
                <a:spcPts val="2940"/>
              </a:lnSpc>
            </a:pPr>
            <a:r>
              <a:rPr lang="ar" sz="2100" b="true">
                <a:solidFill>
                  <a:srgbClr val="004385"/>
                </a:solidFill>
                <a:latin typeface="Ubuntu Bold"/>
                <a:ea typeface="Ubuntu Bold"/>
                <a:cs typeface="Ubuntu Bold"/>
                <a:sym typeface="Ubuntu Bold"/>
                <a:rtl val="1"/>
              </a:rPr>
              <a:t>تدريبات الفريستايل</a:t>
            </a:r>
          </a:p>
        </p:txBody>
      </p:sp>
      <p:sp>
        <p:nvSpPr>
          <p:cNvPr id="4" name="TextBox 4"/>
          <p:cNvSpPr txBox="true"/>
          <p:nvPr/>
        </p:nvSpPr>
        <p:spPr>
          <a:xfrm rot="0">
            <a:off x="1506280" y="762196"/>
            <a:ext cx="4759841" cy="12553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لحقنا بالركب.</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يبقى ذراع واحدة ممدودة حتى تنزلق اليد الثانية بجانبها في الماء.</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توقيت حركة الذراعين للأمام سيساعد على تعلم التوازن، وسيجبر على الوصول الكامل للأمام في كل ضربة.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طور مهارات الالتقاط والانزلاق اليدوي في الماء أولا.</a:t>
            </a:r>
          </a:p>
        </p:txBody>
      </p:sp>
      <p:pic>
        <p:nvPicPr>
          <p:cNvPr id="5" name="Picture 5"/>
          <p:cNvPicPr>
            <a:picLocks noChangeAspect="true"/>
          </p:cNvPicPr>
          <p:nvPr/>
        </p:nvPicPr>
        <p:blipFill>
          <a:blip r:embed="rId2"/>
          <a:stretch>
            <a:fillRect/>
          </a:stretch>
        </p:blipFill>
        <p:spPr>
          <a:xfrm rot="0">
            <a:off x="2974646" y="5405194"/>
            <a:ext cx="1823107" cy="1823107"/>
          </a:xfrm>
          <a:prstGeom prst="rect">
            <a:avLst/>
          </a:prstGeom>
        </p:spPr>
      </p:pic>
      <p:sp>
        <p:nvSpPr>
          <p:cNvPr id="6" name="TextBox 6"/>
          <p:cNvSpPr txBox="true"/>
          <p:nvPr/>
        </p:nvSpPr>
        <p:spPr>
          <a:xfrm rot="0">
            <a:off x="1577161" y="2112841"/>
            <a:ext cx="4759841" cy="8362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ستريت آرمز</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سبح حرة وذراعيك مستقيمتان من طرف إصبع إلى آخر.</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يعزز الحركة للأمام، حيث أن ذراعا واحدة ستسحب الماء دائما.</a:t>
            </a:r>
          </a:p>
        </p:txBody>
      </p:sp>
      <p:sp>
        <p:nvSpPr>
          <p:cNvPr id="7" name="TextBox 7"/>
          <p:cNvSpPr txBox="true"/>
          <p:nvPr/>
        </p:nvSpPr>
        <p:spPr>
          <a:xfrm rot="0">
            <a:off x="1521686" y="3044386"/>
            <a:ext cx="4759841" cy="10458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تدريبات الذراع الواحدة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أي مزيج من الضربات اليمنى واليسرى ثم الضربات الكاملة.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أبق الذراع المقابلة على الجانب وتنفس إلى اليد المعاكسة أو التي لا تسحبها.</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يعزز نمط السحب ودوران الجسم بشكل جيد.</a:t>
            </a:r>
          </a:p>
        </p:txBody>
      </p:sp>
      <p:sp>
        <p:nvSpPr>
          <p:cNvPr id="8" name="TextBox 8"/>
          <p:cNvSpPr txBox="true"/>
          <p:nvPr/>
        </p:nvSpPr>
        <p:spPr>
          <a:xfrm rot="0">
            <a:off x="1521686" y="4185481"/>
            <a:ext cx="4759841" cy="10458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غو دريل</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دع السباحين يتخيلون أنهم يدخلون يدهم في المادة اللزجة، ويلتقطون بعضها، ويدفعونها نحو أقدامهم.</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لا يمكنك التقاط قطعة ماء، لكن يمكنك إزعاجها بيديك.</a:t>
            </a:r>
            <a:r>
              <a:rPr lang="ar" sz="1200" b="true">
                <a:solidFill>
                  <a:srgbClr val="000000"/>
                </a:solidFill>
                <a:latin typeface="Ubuntu Bold"/>
                <a:ea typeface="Ubuntu Bold"/>
                <a:cs typeface="Ubuntu Bold"/>
                <a:sym typeface="Ubuntu Bold"/>
                <a:rtl val="1"/>
              </a:rPr>
              <a:t> </a:t>
            </a:r>
          </a:p>
        </p:txBody>
      </p:sp>
      <p:sp>
        <p:nvSpPr>
          <p:cNvPr id="9" name="TextBox 9"/>
          <p:cNvSpPr txBox="true"/>
          <p:nvPr/>
        </p:nvSpPr>
        <p:spPr>
          <a:xfrm rot="0">
            <a:off x="3044000" y="7341585"/>
            <a:ext cx="1684400" cy="310355"/>
          </a:xfrm>
          <a:prstGeom prst="rect">
            <a:avLst/>
          </a:prstGeom>
        </p:spPr>
        <p:txBody>
          <a:bodyPr lIns="0" tIns="0" rIns="0" bIns="0" rtlCol="false" anchor="t">
            <a:spAutoFit/>
          </a:bodyPr>
          <a:lstStyle/>
          <a:p>
            <a:pPr algn="ctr" rtl="1">
              <a:lnSpc>
                <a:spcPts val="1218"/>
              </a:lnSpc>
            </a:pPr>
            <a:r>
              <a:rPr lang="ar" sz="870">
                <a:solidFill>
                  <a:srgbClr val="009CD3"/>
                </a:solidFill>
                <a:latin typeface="Ubuntu"/>
                <a:ea typeface="Ubuntu"/>
                <a:cs typeface="Ubuntu"/>
                <a:sym typeface="Ubuntu"/>
                <a:rtl val="1"/>
              </a:rPr>
              <a:t>امسح ضوئيا لمعرفة المزيد عن مؤسسة مايكل فيلبس</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B194DE-D525-4D6D-8DDF-4D294E954190}"/>
</file>

<file path=customXml/itemProps2.xml><?xml version="1.0" encoding="utf-8"?>
<ds:datastoreItem xmlns:ds="http://schemas.openxmlformats.org/officeDocument/2006/customXml" ds:itemID="{DE4C4F20-7137-4C7E-B0EE-E6F9992A3E6F}"/>
</file>

<file path=customXml/itemProps3.xml><?xml version="1.0" encoding="utf-8"?>
<ds:datastoreItem xmlns:ds="http://schemas.openxmlformats.org/officeDocument/2006/customXml" ds:itemID="{547EF7EF-8424-48F8-8954-EC119E2B95A8}"/>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oreProperties xmlns:dc="http://purl.org/dc/elements/1.1/" xmlns:dcterms="http://purl.org/dc/terms/" xmlns:xsi="http://www.w3.org/2001/XMLSchema-instance" xmlns="http://schemas.openxmlformats.org/package/2006/metadata/core-properties">
  <dc:title>بطاقات المدربين - الضربات (8.5 × 5.5 بوصة)</dc:title>
  <revision>1</revision>
  <dcterms:created xsi:type="dcterms:W3CDTF">2006-08-16T00:00:00.0000000Z</dcterms:created>
  <dcterms:modified xsi:type="dcterms:W3CDTF">2011-08-01T06:04:30.0000000Z</dcterms:modified>
  <dc:identifier>DAHAv10o-YQ</dc:identifier>
</coreProperties>
</file>