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Lst>
  <p:sldSz cx="7772400" cy="7772400"/>
  <p:notesSz cx="6858000" cy="9144000"/>
  <p:embeddedFontLst>
    <p:embeddedFont>
      <p:font typeface="Ubuntu" charset="1" panose="020B0504030602030204"/>
      <p:regular r:id="rId8"/>
    </p:embeddedFont>
    <p:embeddedFont>
      <p:font typeface="Ubuntu Bold" charset="1" panose="020B0804030602030204"/>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fonts/font8.fntdata" Type="http://schemas.openxmlformats.org/officeDocument/2006/relationships/font"/><Relationship Id="rId9" Target="fonts/font9.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538830" y="225617"/>
            <a:ext cx="4694741" cy="1440633"/>
            <a:chOff x="0" y="0"/>
            <a:chExt cx="3785249" cy="1161546"/>
          </a:xfrm>
        </p:grpSpPr>
        <p:sp>
          <p:nvSpPr>
            <p:cNvPr name="Freeform 3" id="3"/>
            <p:cNvSpPr/>
            <p:nvPr/>
          </p:nvSpPr>
          <p:spPr>
            <a:xfrm flipH="false" flipV="false" rot="0">
              <a:off x="0" y="0"/>
              <a:ext cx="3785249" cy="1161546"/>
            </a:xfrm>
            <a:custGeom>
              <a:avLst/>
              <a:gdLst/>
              <a:ahLst/>
              <a:cxnLst/>
              <a:rect r="r" b="b" t="t" l="l"/>
              <a:pathLst>
                <a:path h="1161546" w="3785249">
                  <a:moveTo>
                    <a:pt x="21990" y="0"/>
                  </a:moveTo>
                  <a:lnTo>
                    <a:pt x="3763260" y="0"/>
                  </a:lnTo>
                  <a:cubicBezTo>
                    <a:pt x="3775404" y="0"/>
                    <a:pt x="3785249" y="9845"/>
                    <a:pt x="3785249" y="21990"/>
                  </a:cubicBezTo>
                  <a:lnTo>
                    <a:pt x="3785249" y="1139556"/>
                  </a:lnTo>
                  <a:cubicBezTo>
                    <a:pt x="3785249" y="1151701"/>
                    <a:pt x="3775404" y="1161546"/>
                    <a:pt x="3763260" y="1161546"/>
                  </a:cubicBezTo>
                  <a:lnTo>
                    <a:pt x="21990" y="1161546"/>
                  </a:lnTo>
                  <a:cubicBezTo>
                    <a:pt x="9845" y="1161546"/>
                    <a:pt x="0" y="1151701"/>
                    <a:pt x="0" y="1139556"/>
                  </a:cubicBezTo>
                  <a:lnTo>
                    <a:pt x="0" y="21990"/>
                  </a:lnTo>
                  <a:cubicBezTo>
                    <a:pt x="0" y="9845"/>
                    <a:pt x="9845" y="0"/>
                    <a:pt x="21990" y="0"/>
                  </a:cubicBezTo>
                  <a:close/>
                </a:path>
              </a:pathLst>
            </a:custGeom>
            <a:solidFill>
              <a:srgbClr val="004385"/>
            </a:solidFill>
            <a:ln w="9525" cap="sq">
              <a:solidFill>
                <a:srgbClr val="009CD3"/>
              </a:solidFill>
              <a:prstDash val="solid"/>
              <a:miter/>
            </a:ln>
          </p:spPr>
        </p:sp>
        <p:sp>
          <p:nvSpPr>
            <p:cNvPr name="TextBox 4" id="4"/>
            <p:cNvSpPr txBox="true"/>
            <p:nvPr/>
          </p:nvSpPr>
          <p:spPr>
            <a:xfrm>
              <a:off x="0" y="-19050"/>
              <a:ext cx="3785249" cy="1180596"/>
            </a:xfrm>
            <a:prstGeom prst="rect">
              <a:avLst/>
            </a:prstGeom>
          </p:spPr>
          <p:txBody>
            <a:bodyPr anchor="ctr" rtlCol="false" tIns="22580" lIns="22580" bIns="22580" rIns="22580"/>
            <a:lstStyle/>
            <a:p>
              <a:pPr algn="ctr">
                <a:lnSpc>
                  <a:spcPts val="871"/>
                </a:lnSpc>
              </a:pPr>
            </a:p>
          </p:txBody>
        </p:sp>
      </p:grpSp>
      <p:sp>
        <p:nvSpPr>
          <p:cNvPr name="Freeform 5" id="5"/>
          <p:cNvSpPr/>
          <p:nvPr/>
        </p:nvSpPr>
        <p:spPr>
          <a:xfrm flipH="false" flipV="false" rot="0">
            <a:off x="3061756" y="7071117"/>
            <a:ext cx="1581640" cy="396727"/>
          </a:xfrm>
          <a:custGeom>
            <a:avLst/>
            <a:gdLst/>
            <a:ahLst/>
            <a:cxnLst/>
            <a:rect r="r" b="b" t="t" l="l"/>
            <a:pathLst>
              <a:path h="396727" w="1581640">
                <a:moveTo>
                  <a:pt x="0" y="0"/>
                </a:moveTo>
                <a:lnTo>
                  <a:pt x="1581640" y="0"/>
                </a:lnTo>
                <a:lnTo>
                  <a:pt x="1581640" y="396726"/>
                </a:lnTo>
                <a:lnTo>
                  <a:pt x="0" y="396726"/>
                </a:lnTo>
                <a:lnTo>
                  <a:pt x="0" y="0"/>
                </a:lnTo>
                <a:close/>
              </a:path>
            </a:pathLst>
          </a:custGeom>
          <a:blipFill>
            <a:blip r:embed="rId2"/>
            <a:stretch>
              <a:fillRect l="0" t="0" r="0" b="0"/>
            </a:stretch>
          </a:blipFill>
        </p:spPr>
      </p:sp>
      <p:sp>
        <p:nvSpPr>
          <p:cNvPr name="TextBox 6" id="6"/>
          <p:cNvSpPr txBox="true"/>
          <p:nvPr/>
        </p:nvSpPr>
        <p:spPr>
          <a:xfrm rot="0">
            <a:off x="1662118" y="657223"/>
            <a:ext cx="4448164" cy="836295"/>
          </a:xfrm>
          <a:prstGeom prst="rect">
            <a:avLst/>
          </a:prstGeom>
        </p:spPr>
        <p:txBody>
          <a:bodyPr anchor="t" rtlCol="false" tIns="0" lIns="0" bIns="0" rIns="0">
            <a:spAutoFit/>
          </a:bodyPr>
          <a:lstStyle/>
          <a:p>
            <a:pPr algn="l">
              <a:lnSpc>
                <a:spcPts val="1679"/>
              </a:lnSpc>
            </a:pPr>
            <a:r>
              <a:rPr lang="en-US" sz="1200">
                <a:solidFill>
                  <a:srgbClr val="FFFFFF"/>
                </a:solidFill>
                <a:latin typeface="Ubuntu"/>
                <a:ea typeface="Ubuntu"/>
                <a:cs typeface="Ubuntu"/>
                <a:sym typeface="Ubuntu"/>
              </a:rPr>
              <a:t>A swimming stroke executed in a prone position by coordinating a kick in which the legs are brought forward with the knees together and the feet are turned outward and whipped back with a glide and a backward sweeping movement of the arms.</a:t>
            </a:r>
          </a:p>
        </p:txBody>
      </p:sp>
      <p:sp>
        <p:nvSpPr>
          <p:cNvPr name="TextBox 7" id="7"/>
          <p:cNvSpPr txBox="true"/>
          <p:nvPr/>
        </p:nvSpPr>
        <p:spPr>
          <a:xfrm rot="0">
            <a:off x="1598328" y="2278257"/>
            <a:ext cx="4575744" cy="3141345"/>
          </a:xfrm>
          <a:prstGeom prst="rect">
            <a:avLst/>
          </a:prstGeom>
        </p:spPr>
        <p:txBody>
          <a:bodyPr anchor="t" rtlCol="false" tIns="0" lIns="0" bIns="0" rIns="0">
            <a:spAutoFit/>
          </a:bodyPr>
          <a:lstStyle/>
          <a:p>
            <a:pPr algn="l">
              <a:lnSpc>
                <a:spcPts val="1679"/>
              </a:lnSpc>
            </a:pPr>
            <a:r>
              <a:rPr lang="en-US" sz="1200" b="true">
                <a:solidFill>
                  <a:srgbClr val="000000"/>
                </a:solidFill>
                <a:latin typeface="Ubuntu Bold"/>
                <a:ea typeface="Ubuntu Bold"/>
                <a:cs typeface="Ubuntu Bold"/>
                <a:sym typeface="Ubuntu Bold"/>
              </a:rPr>
              <a:t>Key World Aquatics Rules</a:t>
            </a:r>
          </a:p>
          <a:p>
            <a:pPr algn="l" marL="259080" indent="-129540" lvl="1">
              <a:lnSpc>
                <a:spcPts val="1679"/>
              </a:lnSpc>
              <a:buFont typeface="Arial"/>
              <a:buChar char="•"/>
            </a:pPr>
            <a:r>
              <a:rPr lang="en-US" sz="1200">
                <a:solidFill>
                  <a:srgbClr val="000000"/>
                </a:solidFill>
                <a:latin typeface="Ubuntu"/>
                <a:ea typeface="Ubuntu"/>
                <a:cs typeface="Ubuntu"/>
                <a:sym typeface="Ubuntu"/>
              </a:rPr>
              <a:t>7.1:  After the start and after each turn, the swimmer may take one arm stroke completely back to the legs during which the swimmer may be submerged...The head must break the surface of the water before the hands turn inward at the widest part of the second stroke.</a:t>
            </a:r>
          </a:p>
          <a:p>
            <a:pPr algn="l" marL="259080" indent="-129540" lvl="1">
              <a:lnSpc>
                <a:spcPts val="1679"/>
              </a:lnSpc>
              <a:buFont typeface="Arial"/>
              <a:buChar char="•"/>
            </a:pPr>
            <a:r>
              <a:rPr lang="en-US" sz="1200">
                <a:solidFill>
                  <a:srgbClr val="000000"/>
                </a:solidFill>
                <a:latin typeface="Ubuntu"/>
                <a:ea typeface="Ubuntu"/>
                <a:cs typeface="Ubuntu"/>
                <a:sym typeface="Ubuntu"/>
              </a:rPr>
              <a:t>7.4: During each complete cycle, some part of the swimmer’s head must break the surface of the water.  All movements of the legs shall be simultaneous without alternating movement.</a:t>
            </a:r>
          </a:p>
          <a:p>
            <a:pPr algn="l" marL="259080" indent="-129540" lvl="1">
              <a:lnSpc>
                <a:spcPts val="1679"/>
              </a:lnSpc>
              <a:buFont typeface="Arial"/>
              <a:buChar char="•"/>
            </a:pPr>
            <a:r>
              <a:rPr lang="en-US" sz="1200">
                <a:solidFill>
                  <a:srgbClr val="000000"/>
                </a:solidFill>
                <a:latin typeface="Ubuntu"/>
                <a:ea typeface="Ubuntu"/>
                <a:cs typeface="Ubuntu"/>
                <a:sym typeface="Ubuntu"/>
              </a:rPr>
              <a:t>7.5:  The feet must be turned outwards during the propulsive part of the kick. </a:t>
            </a:r>
          </a:p>
          <a:p>
            <a:pPr algn="l" marL="259080" indent="-129540" lvl="1">
              <a:lnSpc>
                <a:spcPts val="1679"/>
              </a:lnSpc>
              <a:buFont typeface="Arial"/>
              <a:buChar char="•"/>
            </a:pPr>
            <a:r>
              <a:rPr lang="en-US" sz="1200">
                <a:solidFill>
                  <a:srgbClr val="000000"/>
                </a:solidFill>
                <a:latin typeface="Ubuntu"/>
                <a:ea typeface="Ubuntu"/>
                <a:cs typeface="Ubuntu"/>
                <a:sym typeface="Ubuntu"/>
              </a:rPr>
              <a:t>7.6:  At each turn and at the finish of the race, the touch shall be made with both hands separated and simultaneously at, above, or below the water level.  Separated means that the hands cannot be stacked one on top of the other. </a:t>
            </a:r>
          </a:p>
        </p:txBody>
      </p:sp>
      <p:grpSp>
        <p:nvGrpSpPr>
          <p:cNvPr name="Group 8" id="8"/>
          <p:cNvGrpSpPr/>
          <p:nvPr/>
        </p:nvGrpSpPr>
        <p:grpSpPr>
          <a:xfrm rot="0">
            <a:off x="1591416" y="284328"/>
            <a:ext cx="4533335" cy="334795"/>
            <a:chOff x="0" y="0"/>
            <a:chExt cx="6044447" cy="446393"/>
          </a:xfrm>
        </p:grpSpPr>
        <p:sp>
          <p:nvSpPr>
            <p:cNvPr name="AutoShape 9" id="9"/>
            <p:cNvSpPr/>
            <p:nvPr/>
          </p:nvSpPr>
          <p:spPr>
            <a:xfrm>
              <a:off x="0" y="440043"/>
              <a:ext cx="6044447" cy="0"/>
            </a:xfrm>
            <a:prstGeom prst="line">
              <a:avLst/>
            </a:prstGeom>
            <a:ln cap="flat" w="12700">
              <a:solidFill>
                <a:srgbClr val="FFFFFF"/>
              </a:solidFill>
              <a:prstDash val="solid"/>
              <a:headEnd type="none" len="sm" w="sm"/>
              <a:tailEnd type="none" len="sm" w="sm"/>
            </a:ln>
          </p:spPr>
        </p:sp>
        <p:sp>
          <p:nvSpPr>
            <p:cNvPr name="TextBox 10" id="10"/>
            <p:cNvSpPr txBox="true"/>
            <p:nvPr/>
          </p:nvSpPr>
          <p:spPr>
            <a:xfrm rot="0">
              <a:off x="86423" y="-57150"/>
              <a:ext cx="4051350" cy="481330"/>
            </a:xfrm>
            <a:prstGeom prst="rect">
              <a:avLst/>
            </a:prstGeom>
          </p:spPr>
          <p:txBody>
            <a:bodyPr anchor="t" rtlCol="false" tIns="0" lIns="0" bIns="0" rIns="0">
              <a:spAutoFit/>
            </a:bodyPr>
            <a:lstStyle/>
            <a:p>
              <a:pPr algn="l">
                <a:lnSpc>
                  <a:spcPts val="2940"/>
                </a:lnSpc>
              </a:pPr>
              <a:r>
                <a:rPr lang="en-US" sz="2100" b="true">
                  <a:solidFill>
                    <a:srgbClr val="FFFFFF"/>
                  </a:solidFill>
                  <a:latin typeface="Ubuntu Bold"/>
                  <a:ea typeface="Ubuntu Bold"/>
                  <a:cs typeface="Ubuntu Bold"/>
                  <a:sym typeface="Ubuntu Bold"/>
                </a:rPr>
                <a:t>BREASTSTROKE</a:t>
              </a:r>
            </a:p>
          </p:txBody>
        </p:sp>
      </p:grpSp>
      <p:sp>
        <p:nvSpPr>
          <p:cNvPr name="TextBox 11" id="11"/>
          <p:cNvSpPr txBox="true"/>
          <p:nvPr/>
        </p:nvSpPr>
        <p:spPr>
          <a:xfrm rot="0">
            <a:off x="1657826" y="5528028"/>
            <a:ext cx="4389499" cy="1464945"/>
          </a:xfrm>
          <a:prstGeom prst="rect">
            <a:avLst/>
          </a:prstGeom>
        </p:spPr>
        <p:txBody>
          <a:bodyPr anchor="t" rtlCol="false" tIns="0" lIns="0" bIns="0" rIns="0">
            <a:spAutoFit/>
          </a:bodyPr>
          <a:lstStyle/>
          <a:p>
            <a:pPr algn="l">
              <a:lnSpc>
                <a:spcPts val="1679"/>
              </a:lnSpc>
            </a:pPr>
            <a:r>
              <a:rPr lang="en-US" sz="1200" b="true">
                <a:solidFill>
                  <a:srgbClr val="000000"/>
                </a:solidFill>
                <a:latin typeface="Ubuntu Bold"/>
                <a:ea typeface="Ubuntu Bold"/>
                <a:cs typeface="Ubuntu Bold"/>
                <a:sym typeface="Ubuntu Bold"/>
              </a:rPr>
              <a:t>Common Disqualifications</a:t>
            </a:r>
          </a:p>
          <a:p>
            <a:pPr algn="l" marL="259080" indent="-129540" lvl="1">
              <a:lnSpc>
                <a:spcPts val="1679"/>
              </a:lnSpc>
              <a:buFont typeface="Arial"/>
              <a:buChar char="•"/>
            </a:pPr>
            <a:r>
              <a:rPr lang="en-US" sz="1200">
                <a:solidFill>
                  <a:srgbClr val="000000"/>
                </a:solidFill>
                <a:latin typeface="Ubuntu"/>
                <a:ea typeface="Ubuntu"/>
                <a:cs typeface="Ubuntu"/>
                <a:sym typeface="Ubuntu"/>
              </a:rPr>
              <a:t>Touching wall with one hand at turn and/or finish</a:t>
            </a:r>
          </a:p>
          <a:p>
            <a:pPr algn="l" marL="259080" indent="-129540" lvl="1">
              <a:lnSpc>
                <a:spcPts val="1679"/>
              </a:lnSpc>
              <a:buFont typeface="Arial"/>
              <a:buChar char="•"/>
            </a:pPr>
            <a:r>
              <a:rPr lang="en-US" sz="1200">
                <a:solidFill>
                  <a:srgbClr val="000000"/>
                </a:solidFill>
                <a:latin typeface="Ubuntu"/>
                <a:ea typeface="Ubuntu"/>
                <a:cs typeface="Ubuntu"/>
                <a:sym typeface="Ubuntu"/>
              </a:rPr>
              <a:t>Incorrect breaststroke kick action or swimmer does not demonstrate turning feet out during kick</a:t>
            </a:r>
          </a:p>
          <a:p>
            <a:pPr algn="l" marL="259080" indent="-129540" lvl="1">
              <a:lnSpc>
                <a:spcPts val="1679"/>
              </a:lnSpc>
              <a:buFont typeface="Arial"/>
              <a:buChar char="•"/>
            </a:pPr>
            <a:r>
              <a:rPr lang="en-US" sz="1200">
                <a:solidFill>
                  <a:srgbClr val="000000"/>
                </a:solidFill>
                <a:latin typeface="Ubuntu"/>
                <a:ea typeface="Ubuntu"/>
                <a:cs typeface="Ubuntu"/>
                <a:sym typeface="Ubuntu"/>
              </a:rPr>
              <a:t>Breaststroke kick action not simultaneous</a:t>
            </a:r>
          </a:p>
          <a:p>
            <a:pPr algn="l" marL="259080" indent="-129540" lvl="1">
              <a:lnSpc>
                <a:spcPts val="1679"/>
              </a:lnSpc>
              <a:buFont typeface="Arial"/>
              <a:buChar char="•"/>
            </a:pPr>
            <a:r>
              <a:rPr lang="en-US" sz="1200">
                <a:solidFill>
                  <a:srgbClr val="000000"/>
                </a:solidFill>
                <a:latin typeface="Ubuntu"/>
                <a:ea typeface="Ubuntu"/>
                <a:cs typeface="Ubuntu"/>
                <a:sym typeface="Ubuntu"/>
              </a:rPr>
              <a:t>Arms extending below hip line</a:t>
            </a:r>
          </a:p>
          <a:p>
            <a:pPr algn="l" marL="259080" indent="-129540" lvl="1">
              <a:lnSpc>
                <a:spcPts val="1679"/>
              </a:lnSpc>
              <a:buFont typeface="Arial"/>
              <a:buChar char="•"/>
            </a:pPr>
            <a:r>
              <a:rPr lang="en-US" sz="1200">
                <a:solidFill>
                  <a:srgbClr val="000000"/>
                </a:solidFill>
                <a:latin typeface="Ubuntu"/>
                <a:ea typeface="Ubuntu"/>
                <a:cs typeface="Ubuntu"/>
                <a:sym typeface="Ubuntu"/>
              </a:rPr>
              <a:t>False start</a:t>
            </a:r>
          </a:p>
        </p:txBody>
      </p:sp>
      <p:sp>
        <p:nvSpPr>
          <p:cNvPr name="Freeform 12" id="12"/>
          <p:cNvSpPr/>
          <p:nvPr/>
        </p:nvSpPr>
        <p:spPr>
          <a:xfrm flipH="false" flipV="false" rot="0">
            <a:off x="3386460" y="1732926"/>
            <a:ext cx="1084246" cy="549877"/>
          </a:xfrm>
          <a:custGeom>
            <a:avLst/>
            <a:gdLst/>
            <a:ahLst/>
            <a:cxnLst/>
            <a:rect r="r" b="b" t="t" l="l"/>
            <a:pathLst>
              <a:path h="549877" w="1084246">
                <a:moveTo>
                  <a:pt x="0" y="0"/>
                </a:moveTo>
                <a:lnTo>
                  <a:pt x="1084246" y="0"/>
                </a:lnTo>
                <a:lnTo>
                  <a:pt x="1084246" y="549877"/>
                </a:lnTo>
                <a:lnTo>
                  <a:pt x="0" y="549877"/>
                </a:lnTo>
                <a:lnTo>
                  <a:pt x="0" y="0"/>
                </a:lnTo>
                <a:close/>
              </a:path>
            </a:pathLst>
          </a:custGeom>
          <a:blipFill>
            <a:blip r:embed="rId3"/>
            <a:stretch>
              <a:fillRect l="-18477" t="-170254" r="-125745" b="-50784"/>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AutoShape 2" id="2"/>
          <p:cNvSpPr/>
          <p:nvPr/>
        </p:nvSpPr>
        <p:spPr>
          <a:xfrm>
            <a:off x="1512343" y="566934"/>
            <a:ext cx="4533335" cy="0"/>
          </a:xfrm>
          <a:prstGeom prst="line">
            <a:avLst/>
          </a:prstGeom>
          <a:ln cap="flat" w="9525">
            <a:solidFill>
              <a:srgbClr val="009CD3"/>
            </a:solidFill>
            <a:prstDash val="solid"/>
            <a:headEnd type="none" len="sm" w="sm"/>
            <a:tailEnd type="none" len="sm" w="sm"/>
          </a:ln>
        </p:spPr>
      </p:sp>
      <p:sp>
        <p:nvSpPr>
          <p:cNvPr name="TextBox 3" id="3"/>
          <p:cNvSpPr txBox="true"/>
          <p:nvPr/>
        </p:nvSpPr>
        <p:spPr>
          <a:xfrm rot="0">
            <a:off x="1577161" y="179752"/>
            <a:ext cx="3217402" cy="375285"/>
          </a:xfrm>
          <a:prstGeom prst="rect">
            <a:avLst/>
          </a:prstGeom>
        </p:spPr>
        <p:txBody>
          <a:bodyPr anchor="t" rtlCol="false" tIns="0" lIns="0" bIns="0" rIns="0">
            <a:spAutoFit/>
          </a:bodyPr>
          <a:lstStyle/>
          <a:p>
            <a:pPr algn="l">
              <a:lnSpc>
                <a:spcPts val="2940"/>
              </a:lnSpc>
            </a:pPr>
            <a:r>
              <a:rPr lang="en-US" sz="2100" b="true">
                <a:solidFill>
                  <a:srgbClr val="004385"/>
                </a:solidFill>
                <a:latin typeface="Ubuntu Bold"/>
                <a:ea typeface="Ubuntu Bold"/>
                <a:cs typeface="Ubuntu Bold"/>
                <a:sym typeface="Ubuntu Bold"/>
              </a:rPr>
              <a:t>BREASTSTROKE DRILLS</a:t>
            </a:r>
          </a:p>
        </p:txBody>
      </p:sp>
      <p:sp>
        <p:nvSpPr>
          <p:cNvPr name="TextBox 4" id="4"/>
          <p:cNvSpPr txBox="true"/>
          <p:nvPr/>
        </p:nvSpPr>
        <p:spPr>
          <a:xfrm rot="0">
            <a:off x="1506280" y="647896"/>
            <a:ext cx="4759841" cy="1045845"/>
          </a:xfrm>
          <a:prstGeom prst="rect">
            <a:avLst/>
          </a:prstGeom>
        </p:spPr>
        <p:txBody>
          <a:bodyPr anchor="t" rtlCol="false" tIns="0" lIns="0" bIns="0" rIns="0">
            <a:spAutoFit/>
          </a:bodyPr>
          <a:lstStyle/>
          <a:p>
            <a:pPr algn="l">
              <a:lnSpc>
                <a:spcPts val="1679"/>
              </a:lnSpc>
            </a:pPr>
            <a:r>
              <a:rPr lang="en-US" sz="1200" b="true">
                <a:solidFill>
                  <a:srgbClr val="000000"/>
                </a:solidFill>
                <a:latin typeface="Ubuntu Bold"/>
                <a:ea typeface="Ubuntu Bold"/>
                <a:cs typeface="Ubuntu Bold"/>
                <a:sym typeface="Ubuntu Bold"/>
              </a:rPr>
              <a:t>Kick-Kick-Pull</a:t>
            </a:r>
          </a:p>
          <a:p>
            <a:pPr algn="l" marL="259080" indent="-129540" lvl="1">
              <a:lnSpc>
                <a:spcPts val="1679"/>
              </a:lnSpc>
              <a:buFont typeface="Arial"/>
              <a:buChar char="•"/>
            </a:pPr>
            <a:r>
              <a:rPr lang="en-US" sz="1200">
                <a:solidFill>
                  <a:srgbClr val="000000"/>
                </a:solidFill>
                <a:latin typeface="Ubuntu"/>
                <a:ea typeface="Ubuntu"/>
                <a:cs typeface="Ubuntu"/>
                <a:sym typeface="Ubuntu"/>
              </a:rPr>
              <a:t>Swim two breaststroke kicks followed by 1 pull.</a:t>
            </a:r>
          </a:p>
          <a:p>
            <a:pPr algn="l" marL="259080" indent="-129540" lvl="1">
              <a:lnSpc>
                <a:spcPts val="1679"/>
              </a:lnSpc>
              <a:buFont typeface="Arial"/>
              <a:buChar char="•"/>
            </a:pPr>
            <a:r>
              <a:rPr lang="en-US" sz="1200">
                <a:solidFill>
                  <a:srgbClr val="000000"/>
                </a:solidFill>
                <a:latin typeface="Ubuntu"/>
                <a:ea typeface="Ubuntu"/>
                <a:cs typeface="Ubuntu"/>
                <a:sym typeface="Ubuntu"/>
              </a:rPr>
              <a:t>The pull should be small with hands pulling out slightly beyond the shoulders and elbows coming in sharply below the chin and then the fingers shooting forward.</a:t>
            </a:r>
          </a:p>
        </p:txBody>
      </p:sp>
      <p:sp>
        <p:nvSpPr>
          <p:cNvPr name="TextBox 5" id="5"/>
          <p:cNvSpPr txBox="true"/>
          <p:nvPr/>
        </p:nvSpPr>
        <p:spPr>
          <a:xfrm rot="0">
            <a:off x="1512343" y="1769941"/>
            <a:ext cx="4759841" cy="1255395"/>
          </a:xfrm>
          <a:prstGeom prst="rect">
            <a:avLst/>
          </a:prstGeom>
        </p:spPr>
        <p:txBody>
          <a:bodyPr anchor="t" rtlCol="false" tIns="0" lIns="0" bIns="0" rIns="0">
            <a:spAutoFit/>
          </a:bodyPr>
          <a:lstStyle/>
          <a:p>
            <a:pPr algn="l">
              <a:lnSpc>
                <a:spcPts val="1679"/>
              </a:lnSpc>
            </a:pPr>
            <a:r>
              <a:rPr lang="en-US" sz="1200" b="true">
                <a:solidFill>
                  <a:srgbClr val="000000"/>
                </a:solidFill>
                <a:latin typeface="Ubuntu Bold"/>
                <a:ea typeface="Ubuntu Bold"/>
                <a:cs typeface="Ubuntu Bold"/>
                <a:sym typeface="Ubuntu Bold"/>
              </a:rPr>
              <a:t>Single-Double-Single</a:t>
            </a:r>
          </a:p>
          <a:p>
            <a:pPr algn="l" marL="259080" indent="-129540" lvl="1">
              <a:lnSpc>
                <a:spcPts val="1679"/>
              </a:lnSpc>
              <a:buFont typeface="Arial"/>
              <a:buChar char="•"/>
            </a:pPr>
            <a:r>
              <a:rPr lang="en-US" sz="1200">
                <a:solidFill>
                  <a:srgbClr val="000000"/>
                </a:solidFill>
                <a:latin typeface="Ubuntu"/>
                <a:ea typeface="Ubuntu"/>
                <a:cs typeface="Ubuntu"/>
                <a:sym typeface="Ubuntu"/>
              </a:rPr>
              <a:t>Execute a single arm pull with the opposite arm outstretched for support, then a normal stroke, followed by a single with the other arm.  </a:t>
            </a:r>
          </a:p>
          <a:p>
            <a:pPr algn="l" marL="259080" indent="-129540" lvl="1">
              <a:lnSpc>
                <a:spcPts val="1679"/>
              </a:lnSpc>
              <a:buFont typeface="Arial"/>
              <a:buChar char="•"/>
            </a:pPr>
            <a:r>
              <a:rPr lang="en-US" sz="1200">
                <a:solidFill>
                  <a:srgbClr val="000000"/>
                </a:solidFill>
                <a:latin typeface="Ubuntu"/>
                <a:ea typeface="Ubuntu"/>
                <a:cs typeface="Ubuntu"/>
                <a:sym typeface="Ubuntu"/>
              </a:rPr>
              <a:t>Helps reinforce a fast pull and forces a small pull with the single arm.</a:t>
            </a:r>
          </a:p>
        </p:txBody>
      </p:sp>
      <p:sp>
        <p:nvSpPr>
          <p:cNvPr name="TextBox 6" id="6"/>
          <p:cNvSpPr txBox="true"/>
          <p:nvPr/>
        </p:nvSpPr>
        <p:spPr>
          <a:xfrm rot="0">
            <a:off x="1506280" y="3059902"/>
            <a:ext cx="4759841" cy="1255395"/>
          </a:xfrm>
          <a:prstGeom prst="rect">
            <a:avLst/>
          </a:prstGeom>
        </p:spPr>
        <p:txBody>
          <a:bodyPr anchor="t" rtlCol="false" tIns="0" lIns="0" bIns="0" rIns="0">
            <a:spAutoFit/>
          </a:bodyPr>
          <a:lstStyle/>
          <a:p>
            <a:pPr algn="l">
              <a:lnSpc>
                <a:spcPts val="1679"/>
              </a:lnSpc>
            </a:pPr>
            <a:r>
              <a:rPr lang="en-US" sz="1200" b="true">
                <a:solidFill>
                  <a:srgbClr val="000000"/>
                </a:solidFill>
                <a:latin typeface="Ubuntu Bold"/>
                <a:ea typeface="Ubuntu Bold"/>
                <a:cs typeface="Ubuntu Bold"/>
                <a:sym typeface="Ubuntu Bold"/>
              </a:rPr>
              <a:t>Long Glide</a:t>
            </a:r>
          </a:p>
          <a:p>
            <a:pPr algn="l" marL="259080" indent="-129540" lvl="1">
              <a:lnSpc>
                <a:spcPts val="1679"/>
              </a:lnSpc>
              <a:buFont typeface="Arial"/>
              <a:buChar char="•"/>
            </a:pPr>
            <a:r>
              <a:rPr lang="en-US" sz="1200">
                <a:solidFill>
                  <a:srgbClr val="000000"/>
                </a:solidFill>
                <a:latin typeface="Ubuntu"/>
                <a:ea typeface="Ubuntu"/>
                <a:cs typeface="Ubuntu"/>
                <a:sym typeface="Ubuntu"/>
              </a:rPr>
              <a:t>Pause with hands stretched forward and count to 3, giving feet enough time to come together completely.</a:t>
            </a:r>
          </a:p>
          <a:p>
            <a:pPr algn="l" marL="259080" indent="-129540" lvl="1">
              <a:lnSpc>
                <a:spcPts val="1679"/>
              </a:lnSpc>
              <a:buFont typeface="Arial"/>
              <a:buChar char="•"/>
            </a:pPr>
            <a:r>
              <a:rPr lang="en-US" sz="1200">
                <a:solidFill>
                  <a:srgbClr val="000000"/>
                </a:solidFill>
                <a:latin typeface="Ubuntu"/>
                <a:ea typeface="Ubuntu"/>
                <a:cs typeface="Ubuntu"/>
                <a:sym typeface="Ubuntu"/>
              </a:rPr>
              <a:t>Clap feet together and then begin counting.</a:t>
            </a:r>
          </a:p>
          <a:p>
            <a:pPr algn="l" marL="259080" indent="-129540" lvl="1">
              <a:lnSpc>
                <a:spcPts val="1679"/>
              </a:lnSpc>
              <a:buFont typeface="Arial"/>
              <a:buChar char="•"/>
            </a:pPr>
            <a:r>
              <a:rPr lang="en-US" sz="1200">
                <a:solidFill>
                  <a:srgbClr val="000000"/>
                </a:solidFill>
                <a:latin typeface="Ubuntu"/>
                <a:ea typeface="Ubuntu"/>
                <a:cs typeface="Ubuntu"/>
                <a:sym typeface="Ubuntu"/>
              </a:rPr>
              <a:t>Helps swimmers learn to finish each “cycle” completely before beginning the next.</a:t>
            </a:r>
          </a:p>
        </p:txBody>
      </p:sp>
      <p:pic>
        <p:nvPicPr>
          <p:cNvPr name="Picture 7" id="7"/>
          <p:cNvPicPr>
            <a:picLocks noChangeAspect="true"/>
          </p:cNvPicPr>
          <p:nvPr/>
        </p:nvPicPr>
        <p:blipFill>
          <a:blip r:embed="rId2"/>
          <a:stretch>
            <a:fillRect/>
          </a:stretch>
        </p:blipFill>
        <p:spPr>
          <a:xfrm rot="0">
            <a:off x="2980710" y="5523541"/>
            <a:ext cx="1823107" cy="1823107"/>
          </a:xfrm>
          <a:prstGeom prst="rect">
            <a:avLst/>
          </a:prstGeom>
        </p:spPr>
      </p:pic>
      <p:sp>
        <p:nvSpPr>
          <p:cNvPr name="TextBox 8" id="8"/>
          <p:cNvSpPr txBox="true"/>
          <p:nvPr/>
        </p:nvSpPr>
        <p:spPr>
          <a:xfrm rot="0">
            <a:off x="1506280" y="4410547"/>
            <a:ext cx="4759841" cy="1255395"/>
          </a:xfrm>
          <a:prstGeom prst="rect">
            <a:avLst/>
          </a:prstGeom>
        </p:spPr>
        <p:txBody>
          <a:bodyPr anchor="t" rtlCol="false" tIns="0" lIns="0" bIns="0" rIns="0">
            <a:spAutoFit/>
          </a:bodyPr>
          <a:lstStyle/>
          <a:p>
            <a:pPr algn="l">
              <a:lnSpc>
                <a:spcPts val="1679"/>
              </a:lnSpc>
            </a:pPr>
            <a:r>
              <a:rPr lang="en-US" sz="1200" b="true">
                <a:solidFill>
                  <a:srgbClr val="000000"/>
                </a:solidFill>
                <a:latin typeface="Ubuntu Bold"/>
                <a:ea typeface="Ubuntu Bold"/>
                <a:cs typeface="Ubuntu Bold"/>
                <a:sym typeface="Ubuntu Bold"/>
              </a:rPr>
              <a:t>Dolphin Pull</a:t>
            </a:r>
          </a:p>
          <a:p>
            <a:pPr algn="l" marL="259080" indent="-129540" lvl="1">
              <a:lnSpc>
                <a:spcPts val="1679"/>
              </a:lnSpc>
              <a:buFont typeface="Arial"/>
              <a:buChar char="•"/>
            </a:pPr>
            <a:r>
              <a:rPr lang="en-US" sz="1200">
                <a:solidFill>
                  <a:srgbClr val="000000"/>
                </a:solidFill>
                <a:latin typeface="Ubuntu"/>
                <a:ea typeface="Ubuntu"/>
                <a:cs typeface="Ubuntu"/>
                <a:sym typeface="Ubuntu"/>
              </a:rPr>
              <a:t>Execute a full arm cycle of breaststroke, and use a dolphin kick</a:t>
            </a:r>
            <a:r>
              <a:rPr lang="en-US" sz="1200">
                <a:solidFill>
                  <a:srgbClr val="000000"/>
                </a:solidFill>
                <a:latin typeface="Ubuntu"/>
                <a:ea typeface="Ubuntu"/>
                <a:cs typeface="Ubuntu"/>
                <a:sym typeface="Ubuntu"/>
              </a:rPr>
              <a:t>.</a:t>
            </a:r>
          </a:p>
          <a:p>
            <a:pPr algn="l" marL="259080" indent="-129540" lvl="1">
              <a:lnSpc>
                <a:spcPts val="1679"/>
              </a:lnSpc>
              <a:buFont typeface="Arial"/>
              <a:buChar char="•"/>
            </a:pPr>
            <a:r>
              <a:rPr lang="en-US" sz="1200">
                <a:solidFill>
                  <a:srgbClr val="000000"/>
                </a:solidFill>
                <a:latin typeface="Ubuntu"/>
                <a:ea typeface="Ubuntu"/>
                <a:cs typeface="Ubuntu"/>
                <a:sym typeface="Ubuntu"/>
              </a:rPr>
              <a:t>An advanced drill that teaches rhythm and undulation of breaststroke.</a:t>
            </a:r>
          </a:p>
          <a:p>
            <a:pPr algn="l" marL="259080" indent="-129540" lvl="1">
              <a:lnSpc>
                <a:spcPts val="1679"/>
              </a:lnSpc>
              <a:buFont typeface="Arial"/>
              <a:buChar char="•"/>
            </a:pPr>
            <a:r>
              <a:rPr lang="en-US" sz="1200">
                <a:solidFill>
                  <a:srgbClr val="000000"/>
                </a:solidFill>
                <a:latin typeface="Ubuntu"/>
                <a:ea typeface="Ubuntu"/>
                <a:cs typeface="Ubuntu"/>
                <a:sym typeface="Ubuntu"/>
              </a:rPr>
              <a:t>You may use one or two dolphin kicks per stroke focusing on how to use arm correctly.</a:t>
            </a:r>
          </a:p>
        </p:txBody>
      </p:sp>
      <p:sp>
        <p:nvSpPr>
          <p:cNvPr name="TextBox 9" id="9"/>
          <p:cNvSpPr txBox="true"/>
          <p:nvPr/>
        </p:nvSpPr>
        <p:spPr>
          <a:xfrm rot="0">
            <a:off x="3044000" y="7341585"/>
            <a:ext cx="1684400" cy="310355"/>
          </a:xfrm>
          <a:prstGeom prst="rect">
            <a:avLst/>
          </a:prstGeom>
        </p:spPr>
        <p:txBody>
          <a:bodyPr anchor="t" rtlCol="false" tIns="0" lIns="0" bIns="0" rIns="0">
            <a:spAutoFit/>
          </a:bodyPr>
          <a:lstStyle/>
          <a:p>
            <a:pPr algn="ctr">
              <a:lnSpc>
                <a:spcPts val="1218"/>
              </a:lnSpc>
            </a:pPr>
            <a:r>
              <a:rPr lang="en-US" sz="870">
                <a:solidFill>
                  <a:srgbClr val="009CD3"/>
                </a:solidFill>
                <a:latin typeface="Ubuntu"/>
                <a:ea typeface="Ubuntu"/>
                <a:cs typeface="Ubuntu"/>
                <a:sym typeface="Ubuntu"/>
              </a:rPr>
              <a:t>Scan to find out more about the Michael Phelps Foundation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DAHAv10o-YQ</dc:identifier>
  <dcterms:modified xsi:type="dcterms:W3CDTF">2011-08-01T06:04:30Z</dcterms:modified>
  <cp:revision>1</cp:revision>
  <dc:title>Coaches Cards - Strokes  (8.5 x 5.5 in)</dc:title>
</cp:coreProperties>
</file>