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true" saveSubsetFonts="1">
  <p:sldMasterIdLst>
    <p:sldMasterId id="2147483648" r:id="rId1"/>
  </p:sldMasterIdLst>
  <p:sldIdLst>
    <p:sldId id="256" r:id="rId6"/>
    <p:sldId id="257" r:id="rId7"/>
  </p:sldIdLst>
  <p:sldSz cx="7772400" cy="7772400"/>
  <p:notesSz cx="6858000" cy="9144000"/>
  <p:embeddedFontLst>
    <p:embeddedFont>
      <p:font typeface="Ubuntu" panose="020B0504030602030204" charset="1"/>
      <p:regular r:id="rId8"/>
    </p:embeddedFont>
    <p:embeddedFont>
      <p:font typeface="Ubuntu Bold" panose="020B0804030602030204" charset="1"/>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8.fntdata"/><Relationship Id="rId3"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customXml" Target="../customXml/item3.xml"/><Relationship Id="rId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customXml" Target="../customXml/item2.xml"/><Relationship Id="rId5" Type="http://schemas.openxmlformats.org/officeDocument/2006/relationships/tableStyles" Target="tableStyles.xml"/><Relationship Id="rId10" Type="http://schemas.openxmlformats.org/officeDocument/2006/relationships/customXml" Target="../customXml/item1.xml"/><Relationship Id="rId4" Type="http://schemas.openxmlformats.org/officeDocument/2006/relationships/theme" Target="theme/theme1.xml"/><Relationship Id="rId9" Type="http://schemas.openxmlformats.org/officeDocument/2006/relationships/font" Target="fonts/font9.fntdata"/></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pPr rtl="1"/>
            <a:r>
              <a:rPr lang="ar" smtClean="0">
                <a:rtl val="1"/>
              </a:rPr>
              <a:t>انقر لتحرير أسلوب عنوان الماستر</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1"/>
            <a:r>
              <a:rPr lang="ar" smtClean="0">
                <a:rtl val="1"/>
              </a:rPr>
              <a:t>انقر لتحرير أسلوب الترجمة الرئيسية</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pPr rtl="1"/>
            <a:r>
              <a:rPr lang="ar" smtClean="0">
                <a:rtl val="1"/>
              </a:rPr>
              <a:t>انقر لتحرير أسلوب عنوان الماستر</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p:txBody>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1"/>
            <a:r>
              <a:rPr lang="ar" smtClean="0">
                <a:rtl val="1"/>
              </a:rPr>
              <a:t>انقر لتحرير أنماط نصوص Master</a:t>
            </a:r>
          </a:p>
        </p:txBody>
      </p:sp>
      <p:sp>
        <p:nvSpPr>
          <p:cNvPr id="4" name="Date Placeholder 3"/>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pPr rtl="1"/>
            <a:endParaRPr lang="en-US"/>
          </a:p>
        </p:txBody>
      </p:sp>
      <p:sp>
        <p:nvSpPr>
          <p:cNvPr id="6" name="Slide Number Placeholder 5"/>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1"/>
            <a:r>
              <a:rPr lang="ar" smtClean="0">
                <a:rtl val="1"/>
              </a:rPr>
              <a:t>انقر لتحرير أنماط نصوص Master</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7" name="Date Placeholder 6"/>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pPr rtl="1"/>
            <a:endParaRPr lang="en-US"/>
          </a:p>
        </p:txBody>
      </p:sp>
      <p:sp>
        <p:nvSpPr>
          <p:cNvPr id="9" name="Slide Number Placeholder 8"/>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 smtClean="0">
                <a:rtl val="1"/>
              </a:rPr>
              <a:t>انقر لتحرير أسلوب عنوان الماستر</a:t>
            </a:r>
            <a:endParaRPr lang="en-US"/>
          </a:p>
        </p:txBody>
      </p:sp>
      <p:sp>
        <p:nvSpPr>
          <p:cNvPr id="3" name="Date Placeholder 2"/>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pPr rtl="1"/>
            <a:endParaRPr lang="en-US"/>
          </a:p>
        </p:txBody>
      </p:sp>
      <p:sp>
        <p:nvSpPr>
          <p:cNvPr id="5" name="Slide Number Placeholder 4"/>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pPr rtl="1"/>
            <a:endParaRPr lang="en-US"/>
          </a:p>
        </p:txBody>
      </p:sp>
      <p:sp>
        <p:nvSpPr>
          <p:cNvPr id="4" name="Slide Number Placeholder 3"/>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pPr rtl="1"/>
            <a:r>
              <a:rPr lang="ar" smtClean="0">
                <a:rtl val="1"/>
              </a:rPr>
              <a:t>انقر لتحرير أسلوب عنوان الماستر</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1"/>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1"/>
            <a:r>
              <a:rPr lang="ar" smtClean="0">
                <a:rtl val="1"/>
              </a:rPr>
              <a:t>انقر لتحرير أنماط نصوص Master</a:t>
            </a:r>
          </a:p>
        </p:txBody>
      </p:sp>
      <p:sp>
        <p:nvSpPr>
          <p:cNvPr id="5" name="Date Placeholder 4"/>
          <p:cNvSpPr>
            <a:spLocks noGrp="1"/>
          </p:cNvSpPr>
          <p:nvPr>
            <p:ph type="dt" sz="half" idx="10"/>
          </p:nvPr>
        </p:nvSpPr>
        <p:spPr/>
        <p:txBody>
          <a:bodyPr/>
          <a:lstStyle/>
          <a:p>
            <a:pPr rtl="1"/>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pPr rtl="1"/>
            <a:endParaRPr lang="en-US"/>
          </a:p>
        </p:txBody>
      </p:sp>
      <p:sp>
        <p:nvSpPr>
          <p:cNvPr id="7" name="Slide Number Placeholder 6"/>
          <p:cNvSpPr>
            <a:spLocks noGrp="1"/>
          </p:cNvSpPr>
          <p:nvPr>
            <p:ph type="sldNum" sz="quarter" idx="12"/>
          </p:nvPr>
        </p:nvSpPr>
        <p:spPr/>
        <p:txBody>
          <a:bodyPr/>
          <a:lstStyle/>
          <a:p>
            <a:pPr rtl="1"/>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pPr rtl="1"/>
            <a:r>
              <a:rPr lang="ar" smtClean="0">
                <a:rtl val="1"/>
              </a:rPr>
              <a:t>انقر لتحرير أسلوب عنوان الماستر</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rtl="1"/>
            <a:r>
              <a:rPr lang="ar" smtClean="0">
                <a:rtl val="1"/>
              </a:rPr>
              <a:t>انقر لتحرير أنماط نصوص Master</a:t>
            </a:r>
          </a:p>
          <a:p>
            <a:pPr lvl="1" rtl="1"/>
            <a:r>
              <a:rPr lang="ar" smtClean="0">
                <a:rtl val="1"/>
              </a:rPr>
              <a:t>المستوى الثاني</a:t>
            </a:r>
          </a:p>
          <a:p>
            <a:pPr lvl="2" rtl="1"/>
            <a:r>
              <a:rPr lang="ar" smtClean="0">
                <a:rtl val="1"/>
              </a:rPr>
              <a:t>المستوى الثالث</a:t>
            </a:r>
          </a:p>
          <a:p>
            <a:pPr lvl="3" rtl="1"/>
            <a:r>
              <a:rPr lang="ar" smtClean="0">
                <a:rtl val="1"/>
              </a:rPr>
              <a:t>المستوى الرابع</a:t>
            </a:r>
          </a:p>
          <a:p>
            <a:pPr lvl="4" rtl="1"/>
            <a:r>
              <a:rPr lang="ar" smtClean="0">
                <a:rtl val="1"/>
              </a:rPr>
              <a:t>المستوى الخامس</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1"/>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1"/>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1"/>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id="2" name="Group 2"/>
          <p:cNvGrpSpPr/>
          <p:nvPr/>
        </p:nvGrpSpPr>
        <p:grpSpPr>
          <a:xfrm rot="0">
            <a:off x="1538830" y="225617"/>
            <a:ext cx="4694741" cy="1440633"/>
            <a:chOff x="0" y="0"/>
            <a:chExt cx="3785249" cy="1161546"/>
          </a:xfrm>
        </p:grpSpPr>
        <p:sp>
          <p:nvSpPr>
            <p:cNvPr id="3" name="Freeform 3"/>
            <p:cNvSpPr/>
            <p:nvPr/>
          </p:nvSpPr>
          <p:spPr>
            <a:xfrm rot="0" flipH="false" flipV="false">
              <a:off x="0" y="0"/>
              <a:ext cx="3785249" cy="1161546"/>
            </a:xfrm>
            <a:custGeom>
              <a:avLst/>
              <a:gdLst/>
              <a:ahLst/>
              <a:cxnLst/>
              <a:rect l="l" t="t" r="r" b="b"/>
              <a:pathLst>
                <a:path w="3785249" h="1161546">
                  <a:moveTo>
                    <a:pt x="21990" y="0"/>
                  </a:moveTo>
                  <a:lnTo>
                    <a:pt x="3763260" y="0"/>
                  </a:lnTo>
                  <a:cubicBezTo>
                    <a:pt x="3775404" y="0"/>
                    <a:pt x="3785249" y="9845"/>
                    <a:pt x="3785249" y="21990"/>
                  </a:cubicBezTo>
                  <a:lnTo>
                    <a:pt x="3785249" y="1139556"/>
                  </a:lnTo>
                  <a:cubicBezTo>
                    <a:pt x="3785249" y="1151701"/>
                    <a:pt x="3775404" y="1161546"/>
                    <a:pt x="3763260" y="1161546"/>
                  </a:cubicBezTo>
                  <a:lnTo>
                    <a:pt x="21990" y="1161546"/>
                  </a:lnTo>
                  <a:cubicBezTo>
                    <a:pt x="9845" y="1161546"/>
                    <a:pt x="0" y="1151701"/>
                    <a:pt x="0" y="1139556"/>
                  </a:cubicBezTo>
                  <a:lnTo>
                    <a:pt x="0" y="21990"/>
                  </a:lnTo>
                  <a:cubicBezTo>
                    <a:pt x="0" y="9845"/>
                    <a:pt x="9845" y="0"/>
                    <a:pt x="21990" y="0"/>
                  </a:cubicBezTo>
                  <a:close/>
                </a:path>
              </a:pathLst>
            </a:custGeom>
            <a:solidFill>
              <a:srgbClr val="004385"/>
            </a:solidFill>
            <a:ln w="9525" cap="sq">
              <a:solidFill>
                <a:srgbClr val="009CD3"/>
              </a:solidFill>
              <a:prstDash val="solid"/>
              <a:miter/>
            </a:ln>
          </p:spPr>
        </p:sp>
        <p:sp>
          <p:nvSpPr>
            <p:cNvPr id="4" name="TextBox 4"/>
            <p:cNvSpPr txBox="true"/>
            <p:nvPr/>
          </p:nvSpPr>
          <p:spPr>
            <a:xfrm>
              <a:off x="0" y="-19050"/>
              <a:ext cx="3785249" cy="1180596"/>
            </a:xfrm>
            <a:prstGeom prst="rect">
              <a:avLst/>
            </a:prstGeom>
          </p:spPr>
          <p:txBody>
            <a:bodyPr lIns="22580" tIns="22580" rIns="22580" bIns="22580" rtlCol="false" anchor="ctr"/>
            <a:lstStyle/>
            <a:p>
              <a:pPr algn="ctr" rtl="1">
                <a:lnSpc>
                  <a:spcPts val="871"/>
                </a:lnSpc>
              </a:pPr>
            </a:p>
          </p:txBody>
        </p:sp>
      </p:grpSp>
      <p:sp>
        <p:nvSpPr>
          <p:cNvPr id="5" name="Freeform 5"/>
          <p:cNvSpPr/>
          <p:nvPr/>
        </p:nvSpPr>
        <p:spPr>
          <a:xfrm rot="0" flipH="false" flipV="false">
            <a:off x="3061756" y="7071117"/>
            <a:ext cx="1581640" cy="396727"/>
          </a:xfrm>
          <a:custGeom>
            <a:avLst/>
            <a:gdLst/>
            <a:ahLst/>
            <a:cxnLst/>
            <a:rect l="l" t="t" r="r" b="b"/>
            <a:pathLst>
              <a:path w="1581640" h="396727">
                <a:moveTo>
                  <a:pt x="0" y="0"/>
                </a:moveTo>
                <a:lnTo>
                  <a:pt x="1581640" y="0"/>
                </a:lnTo>
                <a:lnTo>
                  <a:pt x="1581640" y="396726"/>
                </a:lnTo>
                <a:lnTo>
                  <a:pt x="0" y="396726"/>
                </a:lnTo>
                <a:lnTo>
                  <a:pt x="0" y="0"/>
                </a:lnTo>
                <a:close/>
              </a:path>
            </a:pathLst>
          </a:custGeom>
          <a:blipFill>
            <a:blip r:embed="rId2"/>
            <a:stretch>
              <a:fillRect l="0" t="0" r="0" b="0"/>
            </a:stretch>
          </a:blipFill>
        </p:spPr>
      </p:sp>
      <p:sp>
        <p:nvSpPr>
          <p:cNvPr id="6" name="TextBox 6"/>
          <p:cNvSpPr txBox="true"/>
          <p:nvPr/>
        </p:nvSpPr>
        <p:spPr>
          <a:xfrm rot="0">
            <a:off x="1662118" y="657223"/>
            <a:ext cx="4448164" cy="836295"/>
          </a:xfrm>
          <a:prstGeom prst="rect">
            <a:avLst/>
          </a:prstGeom>
        </p:spPr>
        <p:txBody>
          <a:bodyPr lIns="0" tIns="0" rIns="0" bIns="0" rtlCol="false" anchor="t">
            <a:spAutoFit/>
          </a:bodyPr>
          <a:lstStyle/>
          <a:p>
            <a:pPr algn="l" rtl="1">
              <a:lnSpc>
                <a:spcPts val="1679"/>
              </a:lnSpc>
            </a:pPr>
            <a:r>
              <a:rPr lang="ar" sz="1200">
                <a:solidFill>
                  <a:srgbClr val="FFFFFF"/>
                </a:solidFill>
                <a:latin typeface="Ubuntu"/>
                <a:ea typeface="Ubuntu"/>
                <a:cs typeface="Ubuntu"/>
                <a:sym typeface="Ubuntu"/>
                <a:rtl val="1"/>
              </a:rPr>
              <a:t>ضربة سباحة تنفذ في وضعية الاستلقاء عن طريق تنسيق ركلة حيث تدفع الساقان للأمام مع معا الركبتين معا وتدار القدمان للخارج وتدفعان للخلف مع حركة انزلاق وحركة خلفية للذراعين.</a:t>
            </a:r>
          </a:p>
        </p:txBody>
      </p:sp>
      <p:sp>
        <p:nvSpPr>
          <p:cNvPr id="7" name="TextBox 7"/>
          <p:cNvSpPr txBox="true"/>
          <p:nvPr/>
        </p:nvSpPr>
        <p:spPr>
          <a:xfrm rot="0">
            <a:off x="1598328" y="2278257"/>
            <a:ext cx="4575744" cy="31413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قواعد الألعاب المائية العالمية الرئيسية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7.1: بعد البداية وبعد كل دورة، يمكن للسباح أن يأخذ حركة ذراع واحدة بالكامل إلى الساقين وخلالها يمكن أن يغمر السباح... يجب أن يكسر الرأس سطح الماء قبل أن تتحرك اليدان إلى الداخل في أوسع جزء من الضربة الثانية.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7.4: خلال كل دورة كاملة، يجب أن يخرج جزء من رأس السباح عن سطح الماء.  يجب أن تكون جميع حركات الساقين متزامنة دون تناوب في الحركة.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7.5: يجب تدوير القدمين للخارج أثناء الجزء الدافع من الركلة. </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7.6: في كل منعطف وعند نهاية السباق، يجب أن تتم اللمسة بفصل اليدين وبشكل متزامن عند أو فوق أو تحت مستوى الماء.  الفصل يعني أن اليدين لا يمكن تكديسهما فوق بعضهما البعض. </a:t>
            </a:r>
          </a:p>
        </p:txBody>
      </p:sp>
      <p:grpSp>
        <p:nvGrpSpPr>
          <p:cNvPr id="8" name="Group 8"/>
          <p:cNvGrpSpPr/>
          <p:nvPr/>
        </p:nvGrpSpPr>
        <p:grpSpPr>
          <a:xfrm rot="0">
            <a:off x="1591416" y="284328"/>
            <a:ext cx="4533335" cy="334795"/>
            <a:chOff x="0" y="0"/>
            <a:chExt cx="6044447" cy="446393"/>
          </a:xfrm>
        </p:grpSpPr>
        <p:sp>
          <p:nvSpPr>
            <p:cNvPr id="9" name="AutoShape 9"/>
            <p:cNvSpPr/>
            <p:nvPr/>
          </p:nvSpPr>
          <p:spPr>
            <a:xfrm>
              <a:off x="0" y="440043"/>
              <a:ext cx="6044447" cy="0"/>
            </a:xfrm>
            <a:prstGeom prst="line">
              <a:avLst/>
            </a:prstGeom>
            <a:ln w="12700" cap="flat">
              <a:solidFill>
                <a:srgbClr val="FFFFFF"/>
              </a:solidFill>
              <a:prstDash val="solid"/>
              <a:headEnd type="none" w="sm" len="sm"/>
              <a:tailEnd type="none" w="sm" len="sm"/>
            </a:ln>
          </p:spPr>
        </p:sp>
        <p:sp>
          <p:nvSpPr>
            <p:cNvPr id="10" name="TextBox 10"/>
            <p:cNvSpPr txBox="true"/>
            <p:nvPr/>
          </p:nvSpPr>
          <p:spPr>
            <a:xfrm rot="0">
              <a:off x="86423" y="-57150"/>
              <a:ext cx="4051350" cy="481330"/>
            </a:xfrm>
            <a:prstGeom prst="rect">
              <a:avLst/>
            </a:prstGeom>
          </p:spPr>
          <p:txBody>
            <a:bodyPr lIns="0" tIns="0" rIns="0" bIns="0" rtlCol="false" anchor="t">
              <a:spAutoFit/>
            </a:bodyPr>
            <a:lstStyle/>
            <a:p>
              <a:pPr algn="l" rtl="1">
                <a:lnSpc>
                  <a:spcPts val="2940"/>
                </a:lnSpc>
              </a:pPr>
              <a:r>
                <a:rPr lang="ar" sz="2100" b="true">
                  <a:solidFill>
                    <a:srgbClr val="FFFFFF"/>
                  </a:solidFill>
                  <a:latin typeface="Ubuntu Bold"/>
                  <a:ea typeface="Ubuntu Bold"/>
                  <a:cs typeface="Ubuntu Bold"/>
                  <a:sym typeface="Ubuntu Bold"/>
                  <a:rtl val="1"/>
                </a:rPr>
                <a:t>سباحة الصدر</a:t>
              </a:r>
            </a:p>
          </p:txBody>
        </p:sp>
      </p:grpSp>
      <p:sp>
        <p:nvSpPr>
          <p:cNvPr id="11" name="TextBox 11"/>
          <p:cNvSpPr txBox="true"/>
          <p:nvPr/>
        </p:nvSpPr>
        <p:spPr>
          <a:xfrm rot="0">
            <a:off x="1657826" y="5528028"/>
            <a:ext cx="4389499" cy="14649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الاستبعادات الشائعة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لمس الحائط بيد واحدة عند الانعطاف و/أو النهاية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حركة ركلة الصدر الخاطئة أو حركة السباح الخاطئة لا تظهر أن القدم تخرج للخارج أثناء الركل</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حركة ركلة الصدر ليست متزامنة</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الذراعان تمتدان تحت خط الورك</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بداية خاطئة</a:t>
            </a:r>
          </a:p>
        </p:txBody>
      </p:sp>
      <p:sp>
        <p:nvSpPr>
          <p:cNvPr id="12" name="Freeform 12"/>
          <p:cNvSpPr/>
          <p:nvPr/>
        </p:nvSpPr>
        <p:spPr>
          <a:xfrm rot="0" flipH="false" flipV="false">
            <a:off x="3386460" y="1732926"/>
            <a:ext cx="1084246" cy="549877"/>
          </a:xfrm>
          <a:custGeom>
            <a:avLst/>
            <a:gdLst/>
            <a:ahLst/>
            <a:cxnLst/>
            <a:rect l="l" t="t" r="r" b="b"/>
            <a:pathLst>
              <a:path w="1084246" h="549877">
                <a:moveTo>
                  <a:pt x="0" y="0"/>
                </a:moveTo>
                <a:lnTo>
                  <a:pt x="1084246" y="0"/>
                </a:lnTo>
                <a:lnTo>
                  <a:pt x="1084246" y="549877"/>
                </a:lnTo>
                <a:lnTo>
                  <a:pt x="0" y="549877"/>
                </a:lnTo>
                <a:lnTo>
                  <a:pt x="0" y="0"/>
                </a:lnTo>
                <a:close/>
              </a:path>
            </a:pathLst>
          </a:custGeom>
          <a:blipFill>
            <a:blip r:embed="rId3"/>
            <a:stretch>
              <a:fillRect l="-18477" t="-170254" r="-125745" b="-50784"/>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id="2" name="AutoShape 2"/>
          <p:cNvSpPr/>
          <p:nvPr/>
        </p:nvSpPr>
        <p:spPr>
          <a:xfrm>
            <a:off x="1512343" y="566934"/>
            <a:ext cx="4533335" cy="0"/>
          </a:xfrm>
          <a:prstGeom prst="line">
            <a:avLst/>
          </a:prstGeom>
          <a:ln w="9525" cap="flat">
            <a:solidFill>
              <a:srgbClr val="009CD3"/>
            </a:solidFill>
            <a:prstDash val="solid"/>
            <a:headEnd type="none" w="sm" len="sm"/>
            <a:tailEnd type="none" w="sm" len="sm"/>
          </a:ln>
        </p:spPr>
      </p:sp>
      <p:sp>
        <p:nvSpPr>
          <p:cNvPr id="3" name="TextBox 3"/>
          <p:cNvSpPr txBox="true"/>
          <p:nvPr/>
        </p:nvSpPr>
        <p:spPr>
          <a:xfrm rot="0">
            <a:off x="1577161" y="179752"/>
            <a:ext cx="3217402" cy="375285"/>
          </a:xfrm>
          <a:prstGeom prst="rect">
            <a:avLst/>
          </a:prstGeom>
        </p:spPr>
        <p:txBody>
          <a:bodyPr lIns="0" tIns="0" rIns="0" bIns="0" rtlCol="false" anchor="t">
            <a:spAutoFit/>
          </a:bodyPr>
          <a:lstStyle/>
          <a:p>
            <a:pPr algn="l" rtl="1">
              <a:lnSpc>
                <a:spcPts val="2940"/>
              </a:lnSpc>
            </a:pPr>
            <a:r>
              <a:rPr lang="ar" sz="2100" b="true">
                <a:solidFill>
                  <a:srgbClr val="004385"/>
                </a:solidFill>
                <a:latin typeface="Ubuntu Bold"/>
                <a:ea typeface="Ubuntu Bold"/>
                <a:cs typeface="Ubuntu Bold"/>
                <a:sym typeface="Ubuntu Bold"/>
                <a:rtl val="1"/>
              </a:rPr>
              <a:t>تدريبات سباحة الصدر</a:t>
            </a:r>
          </a:p>
        </p:txBody>
      </p:sp>
      <p:sp>
        <p:nvSpPr>
          <p:cNvPr id="4" name="TextBox 4"/>
          <p:cNvSpPr txBox="true"/>
          <p:nvPr/>
        </p:nvSpPr>
        <p:spPr>
          <a:xfrm rot="0">
            <a:off x="1506280" y="647896"/>
            <a:ext cx="4759841" cy="104584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ركل-ركل-سحب</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اسبح بركلة صدر مرتين تليها سحب واحد.</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يجب أن يكون السحب صغيرا مع سحب الأيدي قليلا خارج الكتفين والمرفقين يدخلان بقوة تحت الذقن ثم الأصابع تتحرك للأمام.</a:t>
            </a:r>
          </a:p>
        </p:txBody>
      </p:sp>
      <p:sp>
        <p:nvSpPr>
          <p:cNvPr id="5" name="TextBox 5"/>
          <p:cNvSpPr txBox="true"/>
          <p:nvPr/>
        </p:nvSpPr>
        <p:spPr>
          <a:xfrm rot="0">
            <a:off x="1512343" y="1769941"/>
            <a:ext cx="4759841" cy="12553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سينغل-دبل-سينجل</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نفذ سحب ذراع واحدة مع مد الذراع الأخرى للدعم، ثم حركة عادية، تليها حركة فردية بالذراع الأخرى.  </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يساعد في تعزيز السحب السريع ويجبر على سحب صغير بذراع واحدة.</a:t>
            </a:r>
          </a:p>
        </p:txBody>
      </p:sp>
      <p:sp>
        <p:nvSpPr>
          <p:cNvPr id="6" name="TextBox 6"/>
          <p:cNvSpPr txBox="true"/>
          <p:nvPr/>
        </p:nvSpPr>
        <p:spPr>
          <a:xfrm rot="0">
            <a:off x="1506280" y="3059902"/>
            <a:ext cx="4759841" cy="12553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الانزلاق الطويل</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توقف ويداك ممدودتان للأمام وعد حتى 3، مما يمنح قدميك وقتا كافيا لتتجمع تماما.</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صفق قدميك معا ثم ابدأ العد.</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يساعد السباحين على تعلم إنهاء كل "دورة" بالكامل قبل بدء التالية.</a:t>
            </a:r>
          </a:p>
        </p:txBody>
      </p:sp>
      <p:pic>
        <p:nvPicPr>
          <p:cNvPr id="7" name="Picture 7"/>
          <p:cNvPicPr>
            <a:picLocks noChangeAspect="true"/>
          </p:cNvPicPr>
          <p:nvPr/>
        </p:nvPicPr>
        <p:blipFill>
          <a:blip r:embed="rId2"/>
          <a:stretch>
            <a:fillRect/>
          </a:stretch>
        </p:blipFill>
        <p:spPr>
          <a:xfrm rot="0">
            <a:off x="2980710" y="5523541"/>
            <a:ext cx="1823107" cy="1823107"/>
          </a:xfrm>
          <a:prstGeom prst="rect">
            <a:avLst/>
          </a:prstGeom>
        </p:spPr>
      </p:pic>
      <p:sp>
        <p:nvSpPr>
          <p:cNvPr id="8" name="TextBox 8"/>
          <p:cNvSpPr txBox="true"/>
          <p:nvPr/>
        </p:nvSpPr>
        <p:spPr>
          <a:xfrm rot="0">
            <a:off x="1506280" y="4410547"/>
            <a:ext cx="4759841" cy="1255395"/>
          </a:xfrm>
          <a:prstGeom prst="rect">
            <a:avLst/>
          </a:prstGeom>
        </p:spPr>
        <p:txBody>
          <a:bodyPr lIns="0" tIns="0" rIns="0" bIns="0" rtlCol="false" anchor="t">
            <a:spAutoFit/>
          </a:bodyPr>
          <a:lstStyle/>
          <a:p>
            <a:pPr algn="l" rtl="1">
              <a:lnSpc>
                <a:spcPts val="1679"/>
              </a:lnSpc>
            </a:pPr>
            <a:r>
              <a:rPr lang="ar" sz="1200" b="true">
                <a:solidFill>
                  <a:srgbClr val="000000"/>
                </a:solidFill>
                <a:latin typeface="Ubuntu Bold"/>
                <a:ea typeface="Ubuntu Bold"/>
                <a:cs typeface="Ubuntu Bold"/>
                <a:sym typeface="Ubuntu Bold"/>
                <a:rtl val="1"/>
              </a:rPr>
              <a:t>سحب الدلافين</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نفذ دورة كاملة من سباحة الصدر بالذراع، واستخدم ركلة الدولفين.</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تمرين متقدم يعلم الإيقاع والتموجات في سباحة الصدر.</a:t>
            </a:r>
          </a:p>
          <a:p>
            <a:pPr marL="259080" lvl="1" indent="-129540" algn="l" rtl="1">
              <a:lnSpc>
                <a:spcPts val="1679"/>
              </a:lnSpc>
              <a:buFont typeface="Arial"/>
              <a:buChar char="•"/>
            </a:pPr>
            <a:r>
              <a:rPr lang="ar" sz="1200">
                <a:solidFill>
                  <a:srgbClr val="000000"/>
                </a:solidFill>
                <a:latin typeface="Ubuntu"/>
                <a:ea typeface="Ubuntu"/>
                <a:cs typeface="Ubuntu"/>
                <a:sym typeface="Ubuntu"/>
                <a:rtl val="1"/>
              </a:rPr>
              <a:t>يمكنك استخدام ركلة أو اثنتين من الدلفين في كل ضربة مع التركيز على كيفية استخدام الذراع بشكل صحيح.</a:t>
            </a:r>
          </a:p>
        </p:txBody>
      </p:sp>
      <p:sp>
        <p:nvSpPr>
          <p:cNvPr id="9" name="TextBox 9"/>
          <p:cNvSpPr txBox="true"/>
          <p:nvPr/>
        </p:nvSpPr>
        <p:spPr>
          <a:xfrm rot="0">
            <a:off x="3044000" y="7341585"/>
            <a:ext cx="1684400" cy="310355"/>
          </a:xfrm>
          <a:prstGeom prst="rect">
            <a:avLst/>
          </a:prstGeom>
        </p:spPr>
        <p:txBody>
          <a:bodyPr lIns="0" tIns="0" rIns="0" bIns="0" rtlCol="false" anchor="t">
            <a:spAutoFit/>
          </a:bodyPr>
          <a:lstStyle/>
          <a:p>
            <a:pPr algn="ctr" rtl="1">
              <a:lnSpc>
                <a:spcPts val="1218"/>
              </a:lnSpc>
            </a:pPr>
            <a:r>
              <a:rPr lang="ar" sz="870">
                <a:solidFill>
                  <a:srgbClr val="009CD3"/>
                </a:solidFill>
                <a:latin typeface="Ubuntu"/>
                <a:ea typeface="Ubuntu"/>
                <a:cs typeface="Ubuntu"/>
                <a:sym typeface="Ubuntu"/>
                <a:rtl val="1"/>
              </a:rPr>
              <a:t>امسح ضوئيا لمعرفة المزيد عن مؤسسة مايكل فيلبس</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Unknown Document Type" ma:contentTypeID="0x010104" ma:contentTypeVersion="0" ma:contentTypeDescription="" ma:contentTypeScope="" ma:versionID="05d83ceaa0bbd2e3bc716e6e66bd857a">
  <xsd:schema xmlns:xsd="http://www.w3.org/2001/XMLSchema" xmlns:xs="http://www.w3.org/2001/XMLSchema" xmlns:p="http://schemas.microsoft.com/office/2006/metadata/properties" targetNamespace="http://schemas.microsoft.com/office/2006/metadata/properties" ma:root="true" ma:fieldsID="b3d69fe45253d5ff147bb69036b756a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4FB372D-678C-41FE-B5EB-C7EB91BE7E1C}"/>
</file>

<file path=customXml/itemProps2.xml><?xml version="1.0" encoding="utf-8"?>
<ds:datastoreItem xmlns:ds="http://schemas.openxmlformats.org/officeDocument/2006/customXml" ds:itemID="{61A8C8C5-F475-441E-9B7A-58CE36610B24}"/>
</file>

<file path=customXml/itemProps3.xml><?xml version="1.0" encoding="utf-8"?>
<ds:datastoreItem xmlns:ds="http://schemas.openxmlformats.org/officeDocument/2006/customXml" ds:itemID="{4EDF7DE9-5F14-4E68-A3A5-2354D4A484E4}"/>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oreProperties xmlns:dc="http://purl.org/dc/elements/1.1/" xmlns:dcterms="http://purl.org/dc/terms/" xmlns:xsi="http://www.w3.org/2001/XMLSchema-instance" xmlns="http://schemas.openxmlformats.org/package/2006/metadata/core-properties">
  <dc:title>بطاقات المدربين - الضربات (8.5 × 5.5 بوصة)</dc:title>
  <revision>1</revision>
  <dcterms:created xsi:type="dcterms:W3CDTF">2006-08-16T00:00:00.0000000Z</dcterms:created>
  <dcterms:modified xsi:type="dcterms:W3CDTF">2011-08-01T06:04:30.0000000Z</dcterms:modified>
  <dc:identifier>DAHAv10o-YQ</dc:identifier>
</coreProperties>
</file>