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57" r:id="rId6"/>
  </p:sldIdLst>
  <p:sldSz cx="7772400" cy="7772400"/>
  <p:notesSz cx="6858000" cy="9144000"/>
  <p:embeddedFontLst>
    <p:embeddedFont>
      <p:font typeface="Ubuntu" panose="020B0504030602030204" pitchFamily="34" charset="0"/>
      <p:regular r:id="rId7"/>
      <p:bold r:id="rId8"/>
      <p:italic r:id="rId9"/>
      <p:boldItalic r:id="rId10"/>
    </p:embeddedFont>
    <p:embeddedFont>
      <p:font typeface="Ubuntu Bold" panose="020B0804030602030204" pitchFamily="34" charset="0"/>
      <p:regular r:id="rId11"/>
      <p:bold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font" Target="fonts/font6.fntdata"/><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5.fntdata"/><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font" Target="fonts/font3.fntdata"/><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rtl="1"/>
            <a:r>
              <a:rPr lang="ar">
                <a:rtl/>
              </a:rPr>
              <a:t>انقر لتحرير أسلوب عنوان الماستر</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1"/>
            <a:r>
              <a:rPr lang="ar">
                <a:rtl/>
              </a:rPr>
              <a:t>انقر لتحرير أسلوب الترجمة الرئيسية</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Vertical Text Placeholder 2"/>
          <p:cNvSpPr>
            <a:spLocks noGrp="1"/>
          </p:cNvSpPr>
          <p:nvPr>
            <p:ph type="body" orient="vert" idx="1"/>
          </p:nvPr>
        </p:nvSpPr>
        <p:spPr/>
        <p:txBody>
          <a:bodyPr vert="eaVert"/>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rtl="1"/>
            <a:r>
              <a:rPr lang="ar">
                <a:rtl/>
              </a:rPr>
              <a:t>انقر لتحرير أسلوب عنوان الماستر</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Content Placeholder 2"/>
          <p:cNvSpPr>
            <a:spLocks noGrp="1"/>
          </p:cNvSpPr>
          <p:nvPr>
            <p:ph idx="1"/>
          </p:nvPr>
        </p:nvSpPr>
        <p:spPr/>
        <p:txBody>
          <a:body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rtl="1"/>
            <a:r>
              <a:rPr lang="ar">
                <a:rtl/>
              </a:rPr>
              <a:t>انقر لتحرير أسلوب عنوان الماستر</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1"/>
            <a:r>
              <a:rPr lang="ar">
                <a:rtl/>
              </a:rPr>
              <a:t>انقر لتحرير أنماط نصوص Master</a:t>
            </a:r>
          </a:p>
        </p:txBody>
      </p:sp>
      <p:sp>
        <p:nvSpPr>
          <p:cNvPr id="4" name="Date Placeholder 3"/>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5" name="Date Placeholder 4"/>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rtl="1"/>
            <a:r>
              <a:rPr lang="ar">
                <a:rtl/>
              </a:rPr>
              <a:t>انقر لتحرير أسلوب عنوان الماستر</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a:rtl/>
              </a:rPr>
              <a:t>انقر لتحرير أنماط نصوص Master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a:rtl/>
              </a:rPr>
              <a:t>انقر لتحرير أنماط نصوص Master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7" name="Date Placeholder 6"/>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8" name="Footer Placeholder 7"/>
          <p:cNvSpPr>
            <a:spLocks noGrp="1"/>
          </p:cNvSpPr>
          <p:nvPr>
            <p:ph type="ftr" sz="quarter" idx="11"/>
          </p:nvPr>
        </p:nvSpPr>
        <p:spPr/>
        <p:txBody>
          <a:bodyPr/>
          <a:lstStyle/>
          <a:p>
            <a:pPr rtl="1"/>
            <a:endParaRPr lang="en-US"/>
          </a:p>
        </p:txBody>
      </p:sp>
      <p:sp>
        <p:nvSpPr>
          <p:cNvPr id="9" name="Slide Number Placeholder 8"/>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a:rtl/>
              </a:rPr>
              <a:t>انقر لتحرير أسلوب عنوان الماستر</a:t>
            </a:r>
            <a:endParaRPr lang="en-US"/>
          </a:p>
        </p:txBody>
      </p:sp>
      <p:sp>
        <p:nvSpPr>
          <p:cNvPr id="3" name="Date Placeholder 2"/>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4" name="Footer Placeholder 3"/>
          <p:cNvSpPr>
            <a:spLocks noGrp="1"/>
          </p:cNvSpPr>
          <p:nvPr>
            <p:ph type="ftr" sz="quarter" idx="11"/>
          </p:nvPr>
        </p:nvSpPr>
        <p:spPr/>
        <p:txBody>
          <a:bodyPr/>
          <a:lstStyle/>
          <a:p>
            <a:pPr rtl="1"/>
            <a:endParaRPr lang="en-US"/>
          </a:p>
        </p:txBody>
      </p:sp>
      <p:sp>
        <p:nvSpPr>
          <p:cNvPr id="5" name="Slide Number Placeholder 4"/>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3" name="Footer Placeholder 2"/>
          <p:cNvSpPr>
            <a:spLocks noGrp="1"/>
          </p:cNvSpPr>
          <p:nvPr>
            <p:ph type="ftr" sz="quarter" idx="11"/>
          </p:nvPr>
        </p:nvSpPr>
        <p:spPr/>
        <p:txBody>
          <a:bodyPr/>
          <a:lstStyle/>
          <a:p>
            <a:pPr rtl="1"/>
            <a:endParaRPr lang="en-US"/>
          </a:p>
        </p:txBody>
      </p:sp>
      <p:sp>
        <p:nvSpPr>
          <p:cNvPr id="4" name="Slide Number Placeholder 3"/>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rtl="1"/>
            <a:r>
              <a:rPr lang="ar">
                <a:rtl/>
              </a:rPr>
              <a:t>انقر لتحرير أسلوب عنوان الماستر</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a:rtl/>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rtl="1"/>
            <a:r>
              <a:rPr lang="ar">
                <a:rtl/>
              </a:rPr>
              <a:t>انقر لتحرير أسلوب عنوان الماستر</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1"/>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a:rtl/>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rtl="1"/>
              <a:t>3/31/2026</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rtl="1"/>
            <a:r>
              <a:rPr lang="ar">
                <a:rtl/>
              </a:rPr>
              <a:t>انقر لتحرير أسلوب عنوان الماستر</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rtl="1"/>
            <a:r>
              <a:rPr lang="ar">
                <a:rtl/>
              </a:rPr>
              <a:t>انقر لتحرير أنماط نصوص Master</a:t>
            </a:r>
          </a:p>
          <a:p>
            <a:pPr lvl="1" rtl="1"/>
            <a:r>
              <a:rPr lang="ar">
                <a:rtl/>
              </a:rPr>
              <a:t>المستوى الثاني</a:t>
            </a:r>
          </a:p>
          <a:p>
            <a:pPr lvl="2" rtl="1"/>
            <a:r>
              <a:rPr lang="ar">
                <a:rtl/>
              </a:rPr>
              <a:t>المستوى الثالث</a:t>
            </a:r>
          </a:p>
          <a:p>
            <a:pPr lvl="3" rtl="1"/>
            <a:r>
              <a:rPr lang="ar">
                <a:rtl/>
              </a:rPr>
              <a:t>المستوى الرابع</a:t>
            </a:r>
          </a:p>
          <a:p>
            <a:pPr lvl="4" rtl="1"/>
            <a:r>
              <a:rPr lang="ar">
                <a:rtl/>
              </a:rPr>
              <a:t>المستوى الخامس</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1"/>
            <a:fld id="{1D8BD707-D9CF-40AE-B4C6-C98DA3205C09}" type="datetimeFigureOut">
              <a:rPr lang="en-US" smtClean="0"/>
              <a:pPr rtl="1"/>
              <a:t>3/31/2026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1"/>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1"/>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3255608" y="1204812"/>
            <a:ext cx="1300906" cy="814994"/>
          </a:xfrm>
          <a:custGeom>
            <a:avLst/>
            <a:gdLst/>
            <a:ahLst/>
            <a:cxnLst/>
            <a:rect l="l" t="t" r="r" b="b"/>
            <a:pathLst>
              <a:path w="1300906" h="814994">
                <a:moveTo>
                  <a:pt x="0" y="0"/>
                </a:moveTo>
                <a:lnTo>
                  <a:pt x="1300906" y="0"/>
                </a:lnTo>
                <a:lnTo>
                  <a:pt x="1300906" y="814994"/>
                </a:lnTo>
                <a:lnTo>
                  <a:pt x="0" y="814994"/>
                </a:lnTo>
                <a:lnTo>
                  <a:pt x="0" y="0"/>
                </a:lnTo>
                <a:close/>
              </a:path>
            </a:pathLst>
          </a:custGeom>
          <a:blipFill>
            <a:blip r:embed="rId2"/>
            <a:stretch>
              <a:fillRect l="-121127" r="-13446" b="-149620"/>
            </a:stretch>
          </a:blipFill>
        </p:spPr>
      </p:sp>
      <p:grpSp>
        <p:nvGrpSpPr>
          <p:cNvPr id="3" name="Group 3"/>
          <p:cNvGrpSpPr/>
          <p:nvPr/>
        </p:nvGrpSpPr>
        <p:grpSpPr>
          <a:xfrm>
            <a:off x="1538830" y="337913"/>
            <a:ext cx="4694741" cy="967881"/>
            <a:chOff x="0" y="0"/>
            <a:chExt cx="3785249" cy="780378"/>
          </a:xfrm>
        </p:grpSpPr>
        <p:sp>
          <p:nvSpPr>
            <p:cNvPr id="4" name="Freeform 4"/>
            <p:cNvSpPr/>
            <p:nvPr/>
          </p:nvSpPr>
          <p:spPr>
            <a:xfrm>
              <a:off x="0" y="0"/>
              <a:ext cx="3785249" cy="780378"/>
            </a:xfrm>
            <a:custGeom>
              <a:avLst/>
              <a:gdLst/>
              <a:ahLst/>
              <a:cxnLst/>
              <a:rect l="l" t="t" r="r" b="b"/>
              <a:pathLst>
                <a:path w="3785249" h="780378">
                  <a:moveTo>
                    <a:pt x="21990" y="0"/>
                  </a:moveTo>
                  <a:lnTo>
                    <a:pt x="3763260" y="0"/>
                  </a:lnTo>
                  <a:cubicBezTo>
                    <a:pt x="3775404" y="0"/>
                    <a:pt x="3785249" y="9845"/>
                    <a:pt x="3785249" y="21990"/>
                  </a:cubicBezTo>
                  <a:lnTo>
                    <a:pt x="3785249" y="758388"/>
                  </a:lnTo>
                  <a:cubicBezTo>
                    <a:pt x="3785249" y="770533"/>
                    <a:pt x="3775404" y="780378"/>
                    <a:pt x="3763260" y="780378"/>
                  </a:cubicBezTo>
                  <a:lnTo>
                    <a:pt x="21990" y="780378"/>
                  </a:lnTo>
                  <a:cubicBezTo>
                    <a:pt x="9845" y="780378"/>
                    <a:pt x="0" y="770533"/>
                    <a:pt x="0" y="758388"/>
                  </a:cubicBezTo>
                  <a:lnTo>
                    <a:pt x="0" y="21990"/>
                  </a:lnTo>
                  <a:cubicBezTo>
                    <a:pt x="0" y="9845"/>
                    <a:pt x="9845" y="0"/>
                    <a:pt x="21990" y="0"/>
                  </a:cubicBezTo>
                  <a:close/>
                </a:path>
              </a:pathLst>
            </a:custGeom>
            <a:solidFill>
              <a:srgbClr val="004385"/>
            </a:solidFill>
            <a:ln w="9525" cap="sq">
              <a:solidFill>
                <a:srgbClr val="009CD3"/>
              </a:solidFill>
              <a:prstDash val="solid"/>
              <a:miter/>
            </a:ln>
          </p:spPr>
        </p:sp>
        <p:sp>
          <p:nvSpPr>
            <p:cNvPr id="5" name="TextBox 5"/>
            <p:cNvSpPr txBox="1"/>
            <p:nvPr/>
          </p:nvSpPr>
          <p:spPr>
            <a:xfrm>
              <a:off x="0" y="-19050"/>
              <a:ext cx="3785249" cy="799428"/>
            </a:xfrm>
            <a:prstGeom prst="rect">
              <a:avLst/>
            </a:prstGeom>
          </p:spPr>
          <p:txBody>
            <a:bodyPr lIns="22580" tIns="22580" rIns="22580" bIns="22580" rtlCol="0" anchor="ctr"/>
            <a:lstStyle/>
            <a:p>
              <a:pPr algn="ctr" rtl="1">
                <a:lnSpc>
                  <a:spcPts val="871"/>
                </a:lnSpc>
              </a:pPr>
              <a:endParaRPr/>
            </a:p>
          </p:txBody>
        </p:sp>
      </p:grpSp>
      <p:sp>
        <p:nvSpPr>
          <p:cNvPr id="6" name="Freeform 6"/>
          <p:cNvSpPr/>
          <p:nvPr/>
        </p:nvSpPr>
        <p:spPr>
          <a:xfrm>
            <a:off x="3061756" y="7071117"/>
            <a:ext cx="1581640" cy="396727"/>
          </a:xfrm>
          <a:custGeom>
            <a:avLst/>
            <a:gdLst/>
            <a:ahLst/>
            <a:cxnLst/>
            <a:rect l="l" t="t" r="r" b="b"/>
            <a:pathLst>
              <a:path w="1581640" h="396727">
                <a:moveTo>
                  <a:pt x="0" y="0"/>
                </a:moveTo>
                <a:lnTo>
                  <a:pt x="1581640" y="0"/>
                </a:lnTo>
                <a:lnTo>
                  <a:pt x="1581640" y="396726"/>
                </a:lnTo>
                <a:lnTo>
                  <a:pt x="0" y="396726"/>
                </a:lnTo>
                <a:lnTo>
                  <a:pt x="0" y="0"/>
                </a:lnTo>
                <a:close/>
              </a:path>
            </a:pathLst>
          </a:custGeom>
          <a:blipFill>
            <a:blip r:embed="rId3"/>
            <a:stretch>
              <a:fillRect/>
            </a:stretch>
          </a:blipFill>
        </p:spPr>
      </p:sp>
      <p:sp>
        <p:nvSpPr>
          <p:cNvPr id="7" name="TextBox 7"/>
          <p:cNvSpPr txBox="1"/>
          <p:nvPr/>
        </p:nvSpPr>
        <p:spPr>
          <a:xfrm>
            <a:off x="1663334" y="2057906"/>
            <a:ext cx="4389499" cy="335089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قواعد الألعاب المائية العالمية الرئيسية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6.2: يجب على السباح دفع نفسه للسباحة على ظهره طوال السباق باستثناء تنفيذ الدوران.  يمكن أن تتضمن الوضعية على الظهر حركة دحرجة للجسم حتى 90 درجة من الأفق، ولكن لا تشمل ذلك. </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6.3: يجب على جزء من السباح أن يخترق سطح الماء طوال السباق، باستثناء آخر 5 أمتار قبل النهاية، قد يكون السباح غارقا بالكامل.  يمكن أن يغمر السباح تماما أثناء الدوران، ولمسافة لا تزيد عن 15 مترا بعد البداية وكل منعطف.</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6.4: خلال الدوران قد تقلب الكتفين عموديا إلى الصدر، وبعدها يمكن استخدام سحب مستمر فوري بذراع واحدة أو مزدوجة لبدء الدوران.  يبدو أن السباح عاد إلى الخلف عند مغادرته الجدار.</a:t>
            </a:r>
          </a:p>
        </p:txBody>
      </p:sp>
      <p:grpSp>
        <p:nvGrpSpPr>
          <p:cNvPr id="8" name="Group 8"/>
          <p:cNvGrpSpPr/>
          <p:nvPr/>
        </p:nvGrpSpPr>
        <p:grpSpPr>
          <a:xfrm>
            <a:off x="1591416" y="396624"/>
            <a:ext cx="4533335" cy="334795"/>
            <a:chOff x="0" y="0"/>
            <a:chExt cx="6044447" cy="446393"/>
          </a:xfrm>
        </p:grpSpPr>
        <p:sp>
          <p:nvSpPr>
            <p:cNvPr id="9" name="AutoShape 9"/>
            <p:cNvSpPr/>
            <p:nvPr/>
          </p:nvSpPr>
          <p:spPr>
            <a:xfrm>
              <a:off x="0" y="440043"/>
              <a:ext cx="6044447" cy="0"/>
            </a:xfrm>
            <a:prstGeom prst="line">
              <a:avLst/>
            </a:prstGeom>
            <a:ln w="12700" cap="flat">
              <a:solidFill>
                <a:srgbClr val="FFFFFF"/>
              </a:solidFill>
              <a:prstDash val="solid"/>
              <a:headEnd type="none" w="sm" len="sm"/>
              <a:tailEnd type="none" w="sm" len="sm"/>
            </a:ln>
          </p:spPr>
        </p:sp>
        <p:sp>
          <p:nvSpPr>
            <p:cNvPr id="10" name="TextBox 10"/>
            <p:cNvSpPr txBox="1"/>
            <p:nvPr/>
          </p:nvSpPr>
          <p:spPr>
            <a:xfrm>
              <a:off x="86423" y="-57150"/>
              <a:ext cx="4051350" cy="481330"/>
            </a:xfrm>
            <a:prstGeom prst="rect">
              <a:avLst/>
            </a:prstGeom>
          </p:spPr>
          <p:txBody>
            <a:bodyPr lIns="0" tIns="0" rIns="0" bIns="0" rtlCol="0" anchor="t">
              <a:spAutoFit/>
            </a:bodyPr>
            <a:lstStyle/>
            <a:p>
              <a:pPr algn="l" rtl="1">
                <a:lnSpc>
                  <a:spcPts val="2940"/>
                </a:lnSpc>
              </a:pPr>
              <a:r>
                <a:rPr lang="ar" sz="2100" b="1">
                  <a:solidFill>
                    <a:srgbClr val="FFFFFF"/>
                  </a:solidFill>
                  <a:latin typeface="Ubuntu Bold"/>
                  <a:ea typeface="Ubuntu Bold"/>
                  <a:cs typeface="Ubuntu Bold"/>
                  <a:sym typeface="Ubuntu Bold"/>
                  <a:rtl/>
                </a:rPr>
                <a:t>سباحة الظهر</a:t>
              </a:r>
            </a:p>
          </p:txBody>
        </p:sp>
      </p:grpSp>
      <p:sp>
        <p:nvSpPr>
          <p:cNvPr id="11" name="TextBox 11"/>
          <p:cNvSpPr txBox="1"/>
          <p:nvPr/>
        </p:nvSpPr>
        <p:spPr>
          <a:xfrm>
            <a:off x="1662118" y="769519"/>
            <a:ext cx="4448164" cy="417195"/>
          </a:xfrm>
          <a:prstGeom prst="rect">
            <a:avLst/>
          </a:prstGeom>
        </p:spPr>
        <p:txBody>
          <a:bodyPr lIns="0" tIns="0" rIns="0" bIns="0" rtlCol="0" anchor="t">
            <a:spAutoFit/>
          </a:bodyPr>
          <a:lstStyle/>
          <a:p>
            <a:pPr algn="l" rtl="1">
              <a:lnSpc>
                <a:spcPts val="1679"/>
              </a:lnSpc>
            </a:pPr>
            <a:r>
              <a:rPr lang="ar" sz="1200">
                <a:solidFill>
                  <a:srgbClr val="FFFFFF"/>
                </a:solidFill>
                <a:latin typeface="Ubuntu"/>
                <a:ea typeface="Ubuntu"/>
                <a:cs typeface="Ubuntu"/>
                <a:sym typeface="Ubuntu"/>
                <a:rtl/>
              </a:rPr>
              <a:t>ضربة سباحة تنفذ على الظهر وغالبا ما تتكون من سحب دائري متناوب للذراع وركلة رفرفة</a:t>
            </a:r>
          </a:p>
        </p:txBody>
      </p:sp>
      <p:sp>
        <p:nvSpPr>
          <p:cNvPr id="12" name="TextBox 12"/>
          <p:cNvSpPr txBox="1"/>
          <p:nvPr/>
        </p:nvSpPr>
        <p:spPr>
          <a:xfrm>
            <a:off x="1663334" y="5502727"/>
            <a:ext cx="4487885" cy="125539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الاستبعادات الشائعة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الانعطاف بعد العمودية (التدحرج على البطن) قبل إكمال سباق من لفة واحدة أو في نهاية سباق متعدد اللفات  </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السحب على خط المسار لكسب الأفضلية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استخدام ركلة الصدر أو المقص</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لم يخرج الرأس من السطح عند علامة 15 مترا</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512343" y="566934"/>
            <a:ext cx="4533335" cy="0"/>
          </a:xfrm>
          <a:prstGeom prst="line">
            <a:avLst/>
          </a:prstGeom>
          <a:ln w="9525" cap="flat">
            <a:solidFill>
              <a:srgbClr val="004385"/>
            </a:solidFill>
            <a:prstDash val="solid"/>
            <a:headEnd type="none" w="sm" len="sm"/>
            <a:tailEnd type="none" w="sm" len="sm"/>
          </a:ln>
        </p:spPr>
      </p:sp>
      <p:sp>
        <p:nvSpPr>
          <p:cNvPr id="3" name="TextBox 3"/>
          <p:cNvSpPr txBox="1"/>
          <p:nvPr/>
        </p:nvSpPr>
        <p:spPr>
          <a:xfrm>
            <a:off x="1577161" y="179752"/>
            <a:ext cx="3038512" cy="375285"/>
          </a:xfrm>
          <a:prstGeom prst="rect">
            <a:avLst/>
          </a:prstGeom>
        </p:spPr>
        <p:txBody>
          <a:bodyPr lIns="0" tIns="0" rIns="0" bIns="0" rtlCol="0" anchor="t">
            <a:spAutoFit/>
          </a:bodyPr>
          <a:lstStyle/>
          <a:p>
            <a:pPr algn="l" rtl="1">
              <a:lnSpc>
                <a:spcPts val="2940"/>
              </a:lnSpc>
            </a:pPr>
            <a:r>
              <a:rPr lang="ar" sz="2100" b="1">
                <a:solidFill>
                  <a:srgbClr val="004385"/>
                </a:solidFill>
                <a:latin typeface="Ubuntu Bold"/>
                <a:ea typeface="Ubuntu Bold"/>
                <a:cs typeface="Ubuntu Bold"/>
                <a:sym typeface="Ubuntu Bold"/>
                <a:rtl/>
              </a:rPr>
              <a:t>تدريبات الظهر</a:t>
            </a:r>
          </a:p>
        </p:txBody>
      </p:sp>
      <p:sp>
        <p:nvSpPr>
          <p:cNvPr id="4" name="TextBox 4"/>
          <p:cNvSpPr txBox="1"/>
          <p:nvPr/>
        </p:nvSpPr>
        <p:spPr>
          <a:xfrm>
            <a:off x="1506280" y="647896"/>
            <a:ext cx="4759841" cy="835997"/>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مثقاب الإبهام بالإبهام الصغير</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ادفع من الجدار من الخلف، وابدأ السباحة الظهرية.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الذراع السفلية تخرج من الماء، وتخرج الإبهام، وتمسك الذراع اليسرى ممدودة أمام الجسم.</a:t>
            </a:r>
          </a:p>
        </p:txBody>
      </p:sp>
      <p:sp>
        <p:nvSpPr>
          <p:cNvPr id="5" name="TextBox 5"/>
          <p:cNvSpPr txBox="1"/>
          <p:nvPr/>
        </p:nvSpPr>
        <p:spPr>
          <a:xfrm>
            <a:off x="1521686" y="3176338"/>
            <a:ext cx="4759841" cy="2512695"/>
          </a:xfrm>
          <a:prstGeom prst="rect">
            <a:avLst/>
          </a:prstGeom>
        </p:spPr>
        <p:txBody>
          <a:bodyPr lIns="0" tIns="0" rIns="0" bIns="0" rtlCol="0" anchor="t">
            <a:spAutoFit/>
          </a:bodyPr>
          <a:lstStyle/>
          <a:p>
            <a:pPr algn="l" rtl="1">
              <a:lnSpc>
                <a:spcPts val="1679"/>
              </a:lnSpc>
            </a:pPr>
            <a:r>
              <a:rPr lang="ar" sz="1200" b="1">
                <a:solidFill>
                  <a:srgbClr val="000000"/>
                </a:solidFill>
                <a:latin typeface="Ubuntu Bold"/>
                <a:ea typeface="Ubuntu Bold"/>
                <a:cs typeface="Ubuntu Bold"/>
                <a:sym typeface="Ubuntu Bold"/>
                <a:rtl/>
              </a:rPr>
              <a:t>سباحة الظهر 7 و7</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ادفع من الحائط على الظهر، مع استرخاء الذراع العلوي من الجانب والذراع السفلية ممدودة أمامك في وضعية انسيابية.</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ادفع وابدأ 7 عدات.  قم بتدوير نصف سباحة ظهر، وتوقف على الجانب الآخر.</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خذ 7 ركلات على الجانب الآخر وقم بتدوير نصف ظهر آخر إلى الجانب الأصلي.  </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استمر في تبديل الجوانب كل 7 عدات.  يجب أن يظهر الكتف على الجانب المقابل أثناء المداعبة، ويجب أن يدور الورك بتزامن مع الكتفين.</a:t>
            </a:r>
          </a:p>
          <a:p>
            <a:pPr marL="259080" lvl="1" indent="-129540" algn="l" rtl="1">
              <a:lnSpc>
                <a:spcPts val="1679"/>
              </a:lnSpc>
              <a:buFont typeface="Arial"/>
              <a:buChar char="•"/>
            </a:pPr>
            <a:r>
              <a:rPr lang="ar" sz="1200">
                <a:solidFill>
                  <a:srgbClr val="000000"/>
                </a:solidFill>
                <a:latin typeface="Ubuntu"/>
                <a:ea typeface="Ubuntu"/>
                <a:cs typeface="Ubuntu"/>
                <a:sym typeface="Ubuntu"/>
                <a:rtl/>
              </a:rPr>
              <a:t>افرط في التركيز على حركة حركة الكتف أثناء السباحة الظهرية.  يمكنك استخدام الزعانف إذا رغبت.</a:t>
            </a:r>
          </a:p>
        </p:txBody>
      </p:sp>
      <p:pic>
        <p:nvPicPr>
          <p:cNvPr id="6" name="Picture 6"/>
          <p:cNvPicPr>
            <a:picLocks noChangeAspect="1"/>
          </p:cNvPicPr>
          <p:nvPr/>
        </p:nvPicPr>
        <p:blipFill>
          <a:blip r:embed="rId2"/>
          <a:stretch>
            <a:fillRect/>
          </a:stretch>
        </p:blipFill>
        <p:spPr>
          <a:xfrm>
            <a:off x="2974646" y="5641882"/>
            <a:ext cx="1823107" cy="1823107"/>
          </a:xfrm>
          <a:prstGeom prst="rect">
            <a:avLst/>
          </a:prstGeom>
        </p:spPr>
      </p:pic>
      <p:sp>
        <p:nvSpPr>
          <p:cNvPr id="7" name="Freeform 7"/>
          <p:cNvSpPr/>
          <p:nvPr/>
        </p:nvSpPr>
        <p:spPr>
          <a:xfrm>
            <a:off x="3004866" y="1738684"/>
            <a:ext cx="1762668" cy="1104280"/>
          </a:xfrm>
          <a:custGeom>
            <a:avLst/>
            <a:gdLst/>
            <a:ahLst/>
            <a:cxnLst/>
            <a:rect l="l" t="t" r="r" b="b"/>
            <a:pathLst>
              <a:path w="1762668" h="1104280">
                <a:moveTo>
                  <a:pt x="0" y="0"/>
                </a:moveTo>
                <a:lnTo>
                  <a:pt x="1762668" y="0"/>
                </a:lnTo>
                <a:lnTo>
                  <a:pt x="1762668" y="1104279"/>
                </a:lnTo>
                <a:lnTo>
                  <a:pt x="0" y="1104279"/>
                </a:lnTo>
                <a:lnTo>
                  <a:pt x="0" y="0"/>
                </a:lnTo>
                <a:close/>
              </a:path>
            </a:pathLst>
          </a:custGeom>
          <a:blipFill>
            <a:blip r:embed="rId3"/>
            <a:stretch>
              <a:fillRect l="-121127" r="-13446" b="-149620"/>
            </a:stretch>
          </a:blipFill>
        </p:spPr>
      </p:sp>
      <p:sp>
        <p:nvSpPr>
          <p:cNvPr id="8" name="TextBox 8"/>
          <p:cNvSpPr txBox="1"/>
          <p:nvPr/>
        </p:nvSpPr>
        <p:spPr>
          <a:xfrm>
            <a:off x="3044000" y="7341585"/>
            <a:ext cx="1684400" cy="310355"/>
          </a:xfrm>
          <a:prstGeom prst="rect">
            <a:avLst/>
          </a:prstGeom>
        </p:spPr>
        <p:txBody>
          <a:bodyPr lIns="0" tIns="0" rIns="0" bIns="0" rtlCol="0" anchor="t">
            <a:spAutoFit/>
          </a:bodyPr>
          <a:lstStyle/>
          <a:p>
            <a:pPr algn="ctr" rtl="1">
              <a:lnSpc>
                <a:spcPts val="1218"/>
              </a:lnSpc>
            </a:pPr>
            <a:r>
              <a:rPr lang="ar" sz="870">
                <a:solidFill>
                  <a:srgbClr val="009CD3"/>
                </a:solidFill>
                <a:latin typeface="Ubuntu"/>
                <a:ea typeface="Ubuntu"/>
                <a:cs typeface="Ubuntu"/>
                <a:sym typeface="Ubuntu"/>
                <a:rtl/>
              </a:rPr>
              <a:t>امسح ضوئيا لمعرفة المزيد عن مؤسسة مايكل فيلبس</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305EB2-E735-4B62-A32D-9BD8B46A8489}">
  <ds:schemaRefs>
    <ds:schemaRef ds:uri="http://schemas.microsoft.com/sharepoint/v3/contenttype/forms"/>
  </ds:schemaRefs>
</ds:datastoreItem>
</file>

<file path=customXml/itemProps2.xml><?xml version="1.0" encoding="utf-8"?>
<ds:datastoreItem xmlns:ds="http://schemas.openxmlformats.org/officeDocument/2006/customXml" ds:itemID="{6DABE21A-96BD-4DC0-B39A-2E378FD72D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BDED2042-8428-482A-B3D6-E3F1241A68E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Custom</PresentationFormat>
  <Paragraphs>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بطاقات المدربين - الضربات (8.5 × 5.5 بوصة)</dc:title>
  <cp:revision>2</cp:revision>
  <dcterms:created xsi:type="dcterms:W3CDTF">2006-08-16T00:00:00Z</dcterms:created>
  <dcterms:modified xsi:type="dcterms:W3CDTF">2026-03-31T13:22:18Z</dcterms:modified>
  <dc:identifier>DAHAv10o-YQ</dc:identifier>
</cp:coreProperties>
</file>