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Canva Sans" panose="020B0604020202020204" charset="0"/>
      <p:regular r:id="rId15"/>
    </p:embeddedFont>
    <p:embeddedFont>
      <p:font typeface="Cooper Hewitt Italics" panose="020B0604020202020204" charset="0"/>
      <p:regular r:id="rId16"/>
    </p:embeddedFont>
    <p:embeddedFont>
      <p:font typeface="Poppins Bold" panose="020B0604020202020204" charset="0"/>
      <p:regular r:id="rId17"/>
      <p:bold r:id="rId18"/>
    </p:embeddedFont>
    <p:embeddedFont>
      <p:font typeface="Ubuntu" panose="020B0504030602030204" pitchFamily="34" charset="0"/>
      <p:regular r:id="rId19"/>
      <p:bold r:id="rId20"/>
      <p:italic r:id="rId21"/>
      <p:boldItalic r:id="rId22"/>
    </p:embeddedFont>
    <p:embeddedFont>
      <p:font typeface="Ubuntu Bold" panose="020B0804030602030204" pitchFamily="34" charset="0"/>
      <p:regular r:id="rId23"/>
      <p:bold r:id="rId24"/>
    </p:embeddedFont>
    <p:embeddedFont>
      <p:font typeface="Ubuntu Bold Italics" panose="020B0604020202020204" charset="0"/>
      <p:regular r:id="rId25"/>
    </p:embeddedFont>
    <p:embeddedFont>
      <p:font typeface="Ubuntu Italics"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3" d="100"/>
          <a:sy n="63" d="100"/>
        </p:scale>
        <p:origin x="48" y="2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nah Henry" userId="S::ahenry@specialolympics.org::d7c94676-8361-4a33-b0ce-321260eddef4" providerId="AD" clId="Web-{787B29E5-2E5F-4575-A42D-66A7A3C0D75D}"/>
    <pc:docChg chg="modSld">
      <pc:chgData name="Ninah Henry" userId="S::ahenry@specialolympics.org::d7c94676-8361-4a33-b0ce-321260eddef4" providerId="AD" clId="Web-{787B29E5-2E5F-4575-A42D-66A7A3C0D75D}" dt="2025-02-12T16:42:53.593" v="4" actId="20577"/>
      <pc:docMkLst>
        <pc:docMk/>
      </pc:docMkLst>
      <pc:sldChg chg="modSp">
        <pc:chgData name="Ninah Henry" userId="S::ahenry@specialolympics.org::d7c94676-8361-4a33-b0ce-321260eddef4" providerId="AD" clId="Web-{787B29E5-2E5F-4575-A42D-66A7A3C0D75D}" dt="2025-02-12T16:42:53.593" v="4" actId="20577"/>
        <pc:sldMkLst>
          <pc:docMk/>
          <pc:sldMk cId="0" sldId="264"/>
        </pc:sldMkLst>
        <pc:spChg chg="mod">
          <ac:chgData name="Ninah Henry" userId="S::ahenry@specialolympics.org::d7c94676-8361-4a33-b0ce-321260eddef4" providerId="AD" clId="Web-{787B29E5-2E5F-4575-A42D-66A7A3C0D75D}" dt="2025-02-12T16:42:53.593" v="4" actId="20577"/>
          <ac:spMkLst>
            <pc:docMk/>
            <pc:sldMk cId="0" sldId="264"/>
            <ac:spMk id="11" creationId="{00000000-0000-0000-0000-000000000000}"/>
          </ac:spMkLst>
        </pc:spChg>
      </pc:sldChg>
    </pc:docChg>
  </pc:docChgLst>
  <pc:docChgLst>
    <pc:chgData name="Jack Duffy" userId="4c65a2b3-a41c-4096-8771-bb9a8ead4f16" providerId="ADAL" clId="{F5E11D43-7C15-4DB6-8CF8-8495213481C5}"/>
    <pc:docChg chg="modSld">
      <pc:chgData name="Jack Duffy" userId="4c65a2b3-a41c-4096-8771-bb9a8ead4f16" providerId="ADAL" clId="{F5E11D43-7C15-4DB6-8CF8-8495213481C5}" dt="2025-02-12T16:25:16.259" v="28" actId="1038"/>
      <pc:docMkLst>
        <pc:docMk/>
      </pc:docMkLst>
      <pc:sldChg chg="modSp mod">
        <pc:chgData name="Jack Duffy" userId="4c65a2b3-a41c-4096-8771-bb9a8ead4f16" providerId="ADAL" clId="{F5E11D43-7C15-4DB6-8CF8-8495213481C5}" dt="2025-02-12T16:25:16.259" v="28" actId="1038"/>
        <pc:sldMkLst>
          <pc:docMk/>
          <pc:sldMk cId="0" sldId="260"/>
        </pc:sldMkLst>
        <pc:spChg chg="mod">
          <ac:chgData name="Jack Duffy" userId="4c65a2b3-a41c-4096-8771-bb9a8ead4f16" providerId="ADAL" clId="{F5E11D43-7C15-4DB6-8CF8-8495213481C5}" dt="2025-02-12T16:25:16.259" v="28" actId="1038"/>
          <ac:spMkLst>
            <pc:docMk/>
            <pc:sldMk cId="0" sldId="260"/>
            <ac:spMk id="82" creationId="{00000000-0000-0000-0000-000000000000}"/>
          </ac:spMkLst>
        </pc:spChg>
        <pc:spChg chg="mod">
          <ac:chgData name="Jack Duffy" userId="4c65a2b3-a41c-4096-8771-bb9a8ead4f16" providerId="ADAL" clId="{F5E11D43-7C15-4DB6-8CF8-8495213481C5}" dt="2025-02-12T16:25:06.273" v="24" actId="1037"/>
          <ac:spMkLst>
            <pc:docMk/>
            <pc:sldMk cId="0" sldId="260"/>
            <ac:spMk id="83" creationId="{00000000-0000-0000-0000-000000000000}"/>
          </ac:spMkLst>
        </pc:spChg>
        <pc:spChg chg="mod">
          <ac:chgData name="Jack Duffy" userId="4c65a2b3-a41c-4096-8771-bb9a8ead4f16" providerId="ADAL" clId="{F5E11D43-7C15-4DB6-8CF8-8495213481C5}" dt="2025-02-12T16:25:10.192" v="25" actId="1038"/>
          <ac:spMkLst>
            <pc:docMk/>
            <pc:sldMk cId="0" sldId="260"/>
            <ac:spMk id="84" creationId="{00000000-0000-0000-0000-000000000000}"/>
          </ac:spMkLst>
        </pc:spChg>
      </pc:sldChg>
      <pc:sldChg chg="modSp mod">
        <pc:chgData name="Jack Duffy" userId="4c65a2b3-a41c-4096-8771-bb9a8ead4f16" providerId="ADAL" clId="{F5E11D43-7C15-4DB6-8CF8-8495213481C5}" dt="2025-02-12T16:24:13.153" v="18" actId="207"/>
        <pc:sldMkLst>
          <pc:docMk/>
          <pc:sldMk cId="0" sldId="263"/>
        </pc:sldMkLst>
        <pc:spChg chg="mod">
          <ac:chgData name="Jack Duffy" userId="4c65a2b3-a41c-4096-8771-bb9a8ead4f16" providerId="ADAL" clId="{F5E11D43-7C15-4DB6-8CF8-8495213481C5}" dt="2025-02-12T16:24:13.153" v="18" actId="207"/>
          <ac:spMkLst>
            <pc:docMk/>
            <pc:sldMk cId="0" sldId="263"/>
            <ac:spMk id="14" creationId="{00000000-0000-0000-0000-000000000000}"/>
          </ac:spMkLst>
        </pc:spChg>
        <pc:spChg chg="mod">
          <ac:chgData name="Jack Duffy" userId="4c65a2b3-a41c-4096-8771-bb9a8ead4f16" providerId="ADAL" clId="{F5E11D43-7C15-4DB6-8CF8-8495213481C5}" dt="2025-02-12T16:24:05.637" v="17" actId="207"/>
          <ac:spMkLst>
            <pc:docMk/>
            <pc:sldMk cId="0" sldId="263"/>
            <ac:spMk id="15" creationId="{00000000-0000-0000-0000-000000000000}"/>
          </ac:spMkLst>
        </pc:spChg>
        <pc:spChg chg="mod">
          <ac:chgData name="Jack Duffy" userId="4c65a2b3-a41c-4096-8771-bb9a8ead4f16" providerId="ADAL" clId="{F5E11D43-7C15-4DB6-8CF8-8495213481C5}" dt="2025-02-12T16:24:13.153" v="18" actId="207"/>
          <ac:spMkLst>
            <pc:docMk/>
            <pc:sldMk cId="0" sldId="263"/>
            <ac:spMk id="16" creationId="{00000000-0000-0000-0000-000000000000}"/>
          </ac:spMkLst>
        </pc:spChg>
        <pc:spChg chg="mod">
          <ac:chgData name="Jack Duffy" userId="4c65a2b3-a41c-4096-8771-bb9a8ead4f16" providerId="ADAL" clId="{F5E11D43-7C15-4DB6-8CF8-8495213481C5}" dt="2025-02-12T16:23:12.253" v="0" actId="14100"/>
          <ac:spMkLst>
            <pc:docMk/>
            <pc:sldMk cId="0" sldId="263"/>
            <ac:spMk id="26" creationId="{00000000-0000-0000-0000-000000000000}"/>
          </ac:spMkLst>
        </pc:spChg>
        <pc:grpChg chg="mod">
          <ac:chgData name="Jack Duffy" userId="4c65a2b3-a41c-4096-8771-bb9a8ead4f16" providerId="ADAL" clId="{F5E11D43-7C15-4DB6-8CF8-8495213481C5}" dt="2025-02-12T16:23:35.519" v="16" actId="1038"/>
          <ac:grpSpMkLst>
            <pc:docMk/>
            <pc:sldMk cId="0" sldId="263"/>
            <ac:grpSpMk id="5" creationId="{00000000-0000-0000-0000-000000000000}"/>
          </ac:grpSpMkLst>
        </pc:grpChg>
        <pc:grpChg chg="mod">
          <ac:chgData name="Jack Duffy" userId="4c65a2b3-a41c-4096-8771-bb9a8ead4f16" providerId="ADAL" clId="{F5E11D43-7C15-4DB6-8CF8-8495213481C5}" dt="2025-02-12T16:23:28.568" v="14" actId="14100"/>
          <ac:grpSpMkLst>
            <pc:docMk/>
            <pc:sldMk cId="0" sldId="263"/>
            <ac:grpSpMk id="23" creationId="{00000000-0000-0000-0000-000000000000}"/>
          </ac:grpSpMkLst>
        </pc:grpChg>
      </pc:sldChg>
      <pc:sldChg chg="modSp mod">
        <pc:chgData name="Jack Duffy" userId="4c65a2b3-a41c-4096-8771-bb9a8ead4f16" providerId="ADAL" clId="{F5E11D43-7C15-4DB6-8CF8-8495213481C5}" dt="2025-02-12T16:24:21.744" v="19" actId="207"/>
        <pc:sldMkLst>
          <pc:docMk/>
          <pc:sldMk cId="0" sldId="264"/>
        </pc:sldMkLst>
        <pc:spChg chg="mod">
          <ac:chgData name="Jack Duffy" userId="4c65a2b3-a41c-4096-8771-bb9a8ead4f16" providerId="ADAL" clId="{F5E11D43-7C15-4DB6-8CF8-8495213481C5}" dt="2025-02-12T16:24:21.744" v="19" actId="207"/>
          <ac:spMkLst>
            <pc:docMk/>
            <pc:sldMk cId="0" sldId="264"/>
            <ac:spMk id="54" creationId="{00000000-0000-0000-0000-000000000000}"/>
          </ac:spMkLst>
        </pc:spChg>
      </pc:sldChg>
    </pc:docChg>
  </pc:docChgLst>
  <pc:docChgLst>
    <pc:chgData name="Maggie Brennan" userId="3db7500a-58b7-47af-a2aa-f1a2ab12b42f" providerId="ADAL" clId="{78B63334-5EE2-4CB9-AEF2-24E353DEC05B}"/>
    <pc:docChg chg="undo custSel modSld">
      <pc:chgData name="Maggie Brennan" userId="3db7500a-58b7-47af-a2aa-f1a2ab12b42f" providerId="ADAL" clId="{78B63334-5EE2-4CB9-AEF2-24E353DEC05B}" dt="2025-04-07T14:05:04.617" v="33" actId="20577"/>
      <pc:docMkLst>
        <pc:docMk/>
      </pc:docMkLst>
      <pc:sldChg chg="delSp mod">
        <pc:chgData name="Maggie Brennan" userId="3db7500a-58b7-47af-a2aa-f1a2ab12b42f" providerId="ADAL" clId="{78B63334-5EE2-4CB9-AEF2-24E353DEC05B}" dt="2025-04-07T14:03:38.264" v="3" actId="478"/>
        <pc:sldMkLst>
          <pc:docMk/>
          <pc:sldMk cId="0" sldId="256"/>
        </pc:sldMkLst>
        <pc:spChg chg="del">
          <ac:chgData name="Maggie Brennan" userId="3db7500a-58b7-47af-a2aa-f1a2ab12b42f" providerId="ADAL" clId="{78B63334-5EE2-4CB9-AEF2-24E353DEC05B}" dt="2025-04-07T14:03:37.400" v="2" actId="478"/>
          <ac:spMkLst>
            <pc:docMk/>
            <pc:sldMk cId="0" sldId="256"/>
            <ac:spMk id="14" creationId="{00000000-0000-0000-0000-000000000000}"/>
          </ac:spMkLst>
        </pc:spChg>
        <pc:spChg chg="del">
          <ac:chgData name="Maggie Brennan" userId="3db7500a-58b7-47af-a2aa-f1a2ab12b42f" providerId="ADAL" clId="{78B63334-5EE2-4CB9-AEF2-24E353DEC05B}" dt="2025-04-07T14:03:38.264" v="3" actId="478"/>
          <ac:spMkLst>
            <pc:docMk/>
            <pc:sldMk cId="0" sldId="256"/>
            <ac:spMk id="15" creationId="{00000000-0000-0000-0000-000000000000}"/>
          </ac:spMkLst>
        </pc:spChg>
      </pc:sldChg>
      <pc:sldChg chg="addSp delSp mod">
        <pc:chgData name="Maggie Brennan" userId="3db7500a-58b7-47af-a2aa-f1a2ab12b42f" providerId="ADAL" clId="{78B63334-5EE2-4CB9-AEF2-24E353DEC05B}" dt="2025-04-07T14:04:28.840" v="12" actId="478"/>
        <pc:sldMkLst>
          <pc:docMk/>
          <pc:sldMk cId="0" sldId="257"/>
        </pc:sldMkLst>
        <pc:grpChg chg="add del">
          <ac:chgData name="Maggie Brennan" userId="3db7500a-58b7-47af-a2aa-f1a2ab12b42f" providerId="ADAL" clId="{78B63334-5EE2-4CB9-AEF2-24E353DEC05B}" dt="2025-04-07T14:04:28.840" v="12" actId="478"/>
          <ac:grpSpMkLst>
            <pc:docMk/>
            <pc:sldMk cId="0" sldId="257"/>
            <ac:grpSpMk id="55" creationId="{00000000-0000-0000-0000-000000000000}"/>
          </ac:grpSpMkLst>
        </pc:grpChg>
      </pc:sldChg>
      <pc:sldChg chg="delSp mod">
        <pc:chgData name="Maggie Brennan" userId="3db7500a-58b7-47af-a2aa-f1a2ab12b42f" providerId="ADAL" clId="{78B63334-5EE2-4CB9-AEF2-24E353DEC05B}" dt="2025-04-07T14:04:31.151" v="13" actId="478"/>
        <pc:sldMkLst>
          <pc:docMk/>
          <pc:sldMk cId="0" sldId="258"/>
        </pc:sldMkLst>
        <pc:spChg chg="del">
          <ac:chgData name="Maggie Brennan" userId="3db7500a-58b7-47af-a2aa-f1a2ab12b42f" providerId="ADAL" clId="{78B63334-5EE2-4CB9-AEF2-24E353DEC05B}" dt="2025-04-07T14:04:31.151" v="13" actId="478"/>
          <ac:spMkLst>
            <pc:docMk/>
            <pc:sldMk cId="0" sldId="258"/>
            <ac:spMk id="21" creationId="{00000000-0000-0000-0000-000000000000}"/>
          </ac:spMkLst>
        </pc:spChg>
      </pc:sldChg>
      <pc:sldChg chg="delSp mod">
        <pc:chgData name="Maggie Brennan" userId="3db7500a-58b7-47af-a2aa-f1a2ab12b42f" providerId="ADAL" clId="{78B63334-5EE2-4CB9-AEF2-24E353DEC05B}" dt="2025-04-07T14:04:01.624" v="4" actId="478"/>
        <pc:sldMkLst>
          <pc:docMk/>
          <pc:sldMk cId="0" sldId="263"/>
        </pc:sldMkLst>
        <pc:spChg chg="del">
          <ac:chgData name="Maggie Brennan" userId="3db7500a-58b7-47af-a2aa-f1a2ab12b42f" providerId="ADAL" clId="{78B63334-5EE2-4CB9-AEF2-24E353DEC05B}" dt="2025-04-07T14:04:01.624" v="4" actId="478"/>
          <ac:spMkLst>
            <pc:docMk/>
            <pc:sldMk cId="0" sldId="263"/>
            <ac:spMk id="11" creationId="{00000000-0000-0000-0000-000000000000}"/>
          </ac:spMkLst>
        </pc:spChg>
      </pc:sldChg>
      <pc:sldChg chg="delSp modSp mod">
        <pc:chgData name="Maggie Brennan" userId="3db7500a-58b7-47af-a2aa-f1a2ab12b42f" providerId="ADAL" clId="{78B63334-5EE2-4CB9-AEF2-24E353DEC05B}" dt="2025-04-07T14:04:09.928" v="8" actId="14100"/>
        <pc:sldMkLst>
          <pc:docMk/>
          <pc:sldMk cId="0" sldId="264"/>
        </pc:sldMkLst>
        <pc:spChg chg="del">
          <ac:chgData name="Maggie Brennan" userId="3db7500a-58b7-47af-a2aa-f1a2ab12b42f" providerId="ADAL" clId="{78B63334-5EE2-4CB9-AEF2-24E353DEC05B}" dt="2025-04-07T14:04:04.350" v="5" actId="478"/>
          <ac:spMkLst>
            <pc:docMk/>
            <pc:sldMk cId="0" sldId="264"/>
            <ac:spMk id="12" creationId="{00000000-0000-0000-0000-000000000000}"/>
          </ac:spMkLst>
        </pc:spChg>
        <pc:spChg chg="del">
          <ac:chgData name="Maggie Brennan" userId="3db7500a-58b7-47af-a2aa-f1a2ab12b42f" providerId="ADAL" clId="{78B63334-5EE2-4CB9-AEF2-24E353DEC05B}" dt="2025-04-07T14:04:05.855" v="6" actId="478"/>
          <ac:spMkLst>
            <pc:docMk/>
            <pc:sldMk cId="0" sldId="264"/>
            <ac:spMk id="13" creationId="{00000000-0000-0000-0000-000000000000}"/>
          </ac:spMkLst>
        </pc:spChg>
        <pc:spChg chg="mod">
          <ac:chgData name="Maggie Brennan" userId="3db7500a-58b7-47af-a2aa-f1a2ab12b42f" providerId="ADAL" clId="{78B63334-5EE2-4CB9-AEF2-24E353DEC05B}" dt="2025-04-07T14:04:08.274" v="7" actId="14100"/>
          <ac:spMkLst>
            <pc:docMk/>
            <pc:sldMk cId="0" sldId="264"/>
            <ac:spMk id="34" creationId="{00000000-0000-0000-0000-000000000000}"/>
          </ac:spMkLst>
        </pc:spChg>
        <pc:spChg chg="mod">
          <ac:chgData name="Maggie Brennan" userId="3db7500a-58b7-47af-a2aa-f1a2ab12b42f" providerId="ADAL" clId="{78B63334-5EE2-4CB9-AEF2-24E353DEC05B}" dt="2025-04-07T14:04:09.928" v="8" actId="14100"/>
          <ac:spMkLst>
            <pc:docMk/>
            <pc:sldMk cId="0" sldId="264"/>
            <ac:spMk id="44" creationId="{00000000-0000-0000-0000-000000000000}"/>
          </ac:spMkLst>
        </pc:spChg>
      </pc:sldChg>
      <pc:sldChg chg="delSp mod">
        <pc:chgData name="Maggie Brennan" userId="3db7500a-58b7-47af-a2aa-f1a2ab12b42f" providerId="ADAL" clId="{78B63334-5EE2-4CB9-AEF2-24E353DEC05B}" dt="2025-04-07T14:04:15.224" v="9" actId="478"/>
        <pc:sldMkLst>
          <pc:docMk/>
          <pc:sldMk cId="0" sldId="265"/>
        </pc:sldMkLst>
        <pc:spChg chg="del">
          <ac:chgData name="Maggie Brennan" userId="3db7500a-58b7-47af-a2aa-f1a2ab12b42f" providerId="ADAL" clId="{78B63334-5EE2-4CB9-AEF2-24E353DEC05B}" dt="2025-04-07T14:04:15.224" v="9" actId="478"/>
          <ac:spMkLst>
            <pc:docMk/>
            <pc:sldMk cId="0" sldId="265"/>
            <ac:spMk id="28" creationId="{00000000-0000-0000-0000-000000000000}"/>
          </ac:spMkLst>
        </pc:spChg>
      </pc:sldChg>
      <pc:sldChg chg="delSp modSp mod">
        <pc:chgData name="Maggie Brennan" userId="3db7500a-58b7-47af-a2aa-f1a2ab12b42f" providerId="ADAL" clId="{78B63334-5EE2-4CB9-AEF2-24E353DEC05B}" dt="2025-04-07T14:05:04.617" v="33" actId="20577"/>
        <pc:sldMkLst>
          <pc:docMk/>
          <pc:sldMk cId="0" sldId="266"/>
        </pc:sldMkLst>
        <pc:spChg chg="mod">
          <ac:chgData name="Maggie Brennan" userId="3db7500a-58b7-47af-a2aa-f1a2ab12b42f" providerId="ADAL" clId="{78B63334-5EE2-4CB9-AEF2-24E353DEC05B}" dt="2025-04-07T14:05:02.229" v="30" actId="20577"/>
          <ac:spMkLst>
            <pc:docMk/>
            <pc:sldMk cId="0" sldId="266"/>
            <ac:spMk id="29" creationId="{00000000-0000-0000-0000-000000000000}"/>
          </ac:spMkLst>
        </pc:spChg>
        <pc:spChg chg="mod">
          <ac:chgData name="Maggie Brennan" userId="3db7500a-58b7-47af-a2aa-f1a2ab12b42f" providerId="ADAL" clId="{78B63334-5EE2-4CB9-AEF2-24E353DEC05B}" dt="2025-04-07T14:05:04.617" v="33" actId="20577"/>
          <ac:spMkLst>
            <pc:docMk/>
            <pc:sldMk cId="0" sldId="266"/>
            <ac:spMk id="30" creationId="{00000000-0000-0000-0000-000000000000}"/>
          </ac:spMkLst>
        </pc:spChg>
        <pc:spChg chg="del">
          <ac:chgData name="Maggie Brennan" userId="3db7500a-58b7-47af-a2aa-f1a2ab12b42f" providerId="ADAL" clId="{78B63334-5EE2-4CB9-AEF2-24E353DEC05B}" dt="2025-04-07T14:04:20.013" v="10" actId="478"/>
          <ac:spMkLst>
            <pc:docMk/>
            <pc:sldMk cId="0" sldId="266"/>
            <ac:spMk id="32" creationId="{00000000-0000-0000-0000-000000000000}"/>
          </ac:spMkLst>
        </pc:spChg>
      </pc:sldChg>
      <pc:sldChg chg="delSp modSp mod">
        <pc:chgData name="Maggie Brennan" userId="3db7500a-58b7-47af-a2aa-f1a2ab12b42f" providerId="ADAL" clId="{78B63334-5EE2-4CB9-AEF2-24E353DEC05B}" dt="2025-04-07T14:04:53.440" v="27" actId="20577"/>
        <pc:sldMkLst>
          <pc:docMk/>
          <pc:sldMk cId="0" sldId="267"/>
        </pc:sldMkLst>
        <pc:spChg chg="del">
          <ac:chgData name="Maggie Brennan" userId="3db7500a-58b7-47af-a2aa-f1a2ab12b42f" providerId="ADAL" clId="{78B63334-5EE2-4CB9-AEF2-24E353DEC05B}" dt="2025-04-07T14:04:22.590" v="11" actId="478"/>
          <ac:spMkLst>
            <pc:docMk/>
            <pc:sldMk cId="0" sldId="267"/>
            <ac:spMk id="34" creationId="{00000000-0000-0000-0000-000000000000}"/>
          </ac:spMkLst>
        </pc:spChg>
        <pc:spChg chg="mod">
          <ac:chgData name="Maggie Brennan" userId="3db7500a-58b7-47af-a2aa-f1a2ab12b42f" providerId="ADAL" clId="{78B63334-5EE2-4CB9-AEF2-24E353DEC05B}" dt="2025-04-07T14:04:53.440" v="27" actId="20577"/>
          <ac:spMkLst>
            <pc:docMk/>
            <pc:sldMk cId="0" sldId="267"/>
            <ac:spMk id="35" creationId="{00000000-0000-0000-0000-000000000000}"/>
          </ac:spMkLst>
        </pc:spChg>
        <pc:spChg chg="mod">
          <ac:chgData name="Maggie Brennan" userId="3db7500a-58b7-47af-a2aa-f1a2ab12b42f" providerId="ADAL" clId="{78B63334-5EE2-4CB9-AEF2-24E353DEC05B}" dt="2025-04-07T14:04:48.882" v="23" actId="20577"/>
          <ac:spMkLst>
            <pc:docMk/>
            <pc:sldMk cId="0" sldId="267"/>
            <ac:spMk id="36"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8.svg"/><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slide" Target="slide11.xml"/><Relationship Id="rId18" Type="http://schemas.openxmlformats.org/officeDocument/2006/relationships/slide" Target="slide3.xml"/><Relationship Id="rId3" Type="http://schemas.openxmlformats.org/officeDocument/2006/relationships/image" Target="../media/image2.png"/><Relationship Id="rId7" Type="http://schemas.openxmlformats.org/officeDocument/2006/relationships/image" Target="../media/image10.svg"/><Relationship Id="rId12" Type="http://schemas.openxmlformats.org/officeDocument/2006/relationships/slide" Target="slide10.xml"/><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8.sv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4.svg"/><Relationship Id="rId15" Type="http://schemas.openxmlformats.org/officeDocument/2006/relationships/slide" Target="slide4.xml"/><Relationship Id="rId10" Type="http://schemas.openxmlformats.org/officeDocument/2006/relationships/image" Target="../media/image13.png"/><Relationship Id="rId19"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12.svg"/><Relationship Id="rId14" Type="http://schemas.openxmlformats.org/officeDocument/2006/relationships/slide" Target="slide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3.pn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2.png"/><Relationship Id="rId2" Type="http://schemas.openxmlformats.org/officeDocument/2006/relationships/image" Target="../media/image17.png"/><Relationship Id="rId16" Type="http://schemas.openxmlformats.org/officeDocument/2006/relationships/image" Target="../media/image8.sv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5" Type="http://schemas.openxmlformats.org/officeDocument/2006/relationships/image" Target="../media/image7.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4.svg"/></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svg"/><Relationship Id="rId10" Type="http://schemas.openxmlformats.org/officeDocument/2006/relationships/image" Target="../media/image8.svg"/><Relationship Id="rId4" Type="http://schemas.openxmlformats.org/officeDocument/2006/relationships/image" Target="../media/image29.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svg"/><Relationship Id="rId10" Type="http://schemas.openxmlformats.org/officeDocument/2006/relationships/image" Target="../media/image8.svg"/><Relationship Id="rId4" Type="http://schemas.openxmlformats.org/officeDocument/2006/relationships/image" Target="../media/image29.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1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7.png"/><Relationship Id="rId2" Type="http://schemas.openxmlformats.org/officeDocument/2006/relationships/image" Target="../media/image2.png"/><Relationship Id="rId16"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jpeg"/><Relationship Id="rId10" Type="http://schemas.openxmlformats.org/officeDocument/2006/relationships/image" Target="../media/image39.png"/><Relationship Id="rId4" Type="http://schemas.openxmlformats.org/officeDocument/2006/relationships/image" Target="../media/image4.svg"/><Relationship Id="rId9" Type="http://schemas.openxmlformats.org/officeDocument/2006/relationships/image" Target="../media/image38.png"/><Relationship Id="rId14" Type="http://schemas.openxmlformats.org/officeDocument/2006/relationships/image" Target="../media/image43.png"/></Relationships>
</file>

<file path=ppt/slides/_rels/slide8.xml.rels><?xml version="1.0" encoding="UTF-8" standalone="yes"?>
<Relationships xmlns="http://schemas.openxmlformats.org/package/2006/relationships"><Relationship Id="rId8" Type="http://schemas.openxmlformats.org/officeDocument/2006/relationships/hyperlink" Target="https://youtu.be/oOFkQssMM8U?si=zpKQxnZJIfa4yMqJ" TargetMode="External"/><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hyperlink" Target="https://media.specialolympics.org/resources/sports-essentials/sport-rules/Sports-Essentials-Swimming-Rules-2024.pdf?_gl=1*ycx8fx*_gcl_au*MjAzMTM4NzY4My4xNzMxMTUxODI0*_ga*NDcwNjQ1MDY2LjE3MjMyMDkxNjI.*_ga_KTMLJ70DKD*MTczODI1ODYyNi4xMjEuMS4xNzM4MjU5MTQyLjYwLjAuMA.." TargetMode="External"/><Relationship Id="rId12" Type="http://schemas.openxmlformats.org/officeDocument/2006/relationships/hyperlink" Target="https://resources.specialolympics.org/sports-essentials/sports-and-coaching/swimming?_gl=1*1xl9kbq*_gcl_au*MjAzMTM4NzY4My4xNzMxMTUxODI0*_ga*NDcwNjQ1MDY2LjE3MjMyMDkxNjI.*_ga_KTMLJ70DKD*MTczODI1ODYyNi4xMjEuMS4xNzM4MjU4NjcyLjE0LjAuMA.." TargetMode="External"/><Relationship Id="rId2" Type="http://schemas.openxmlformats.org/officeDocument/2006/relationships/slideLayout" Target="../slideLayouts/slideLayout7.xml"/><Relationship Id="rId1" Type="http://schemas.openxmlformats.org/officeDocument/2006/relationships/video" Target="https://youtu.be/oOFkQssMM8U?si=zpKQxnZJIfa4yMqJ" TargetMode="External"/><Relationship Id="rId6" Type="http://schemas.openxmlformats.org/officeDocument/2006/relationships/hyperlink" Target="https://media.specialolympics.org/resources/sports-essentials/competition-management/Sport-Impact-Standards-Swimming-2022.pdf?_gl=1*9fxgse*_gcl_au*MjAzMTM4NzY4My4xNzMxMTUxODI0*_ga*NDcwNjQ1MDY2LjE3MjMyMDkxNjI.*_ga_KTMLJ70DKD*MTczODI1ODYyNi4xMjEuMS4xNzM4MjU4NzAxLjU5LjAuMA.." TargetMode="External"/><Relationship Id="rId11" Type="http://schemas.openxmlformats.org/officeDocument/2006/relationships/image" Target="../media/image46.jpeg"/><Relationship Id="rId5" Type="http://schemas.openxmlformats.org/officeDocument/2006/relationships/image" Target="../media/image4.svg"/><Relationship Id="rId10" Type="http://schemas.openxmlformats.org/officeDocument/2006/relationships/image" Target="../media/image6.svg"/><Relationship Id="rId4" Type="http://schemas.openxmlformats.org/officeDocument/2006/relationships/image" Target="../media/image3.png"/><Relationship Id="rId9" Type="http://schemas.openxmlformats.org/officeDocument/2006/relationships/image" Target="../media/image5.png"/><Relationship Id="rId14"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6.svg"/><Relationship Id="rId3" Type="http://schemas.openxmlformats.org/officeDocument/2006/relationships/image" Target="../media/image2.png"/><Relationship Id="rId7" Type="http://schemas.openxmlformats.org/officeDocument/2006/relationships/image" Target="../media/image48.svg"/><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2.svg"/><Relationship Id="rId5" Type="http://schemas.openxmlformats.org/officeDocument/2006/relationships/image" Target="../media/image4.svg"/><Relationship Id="rId15" Type="http://schemas.openxmlformats.org/officeDocument/2006/relationships/image" Target="../media/image8.svg"/><Relationship Id="rId10" Type="http://schemas.openxmlformats.org/officeDocument/2006/relationships/image" Target="../media/image51.png"/><Relationship Id="rId4" Type="http://schemas.openxmlformats.org/officeDocument/2006/relationships/image" Target="../media/image3.png"/><Relationship Id="rId9" Type="http://schemas.openxmlformats.org/officeDocument/2006/relationships/image" Target="../media/image50.png"/><Relationship Id="rId1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319992" y="-1680508"/>
            <a:ext cx="13648016" cy="13648016"/>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CDDC6"/>
            </a:solidFill>
          </p:spPr>
          <p:txBody>
            <a:bodyPr/>
            <a:lstStyle/>
            <a:p>
              <a:endParaRPr lang="en-US"/>
            </a:p>
          </p:txBody>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3640768" y="-164456"/>
            <a:ext cx="11725929" cy="11711272"/>
          </a:xfrm>
          <a:custGeom>
            <a:avLst/>
            <a:gdLst/>
            <a:ahLst/>
            <a:cxnLst/>
            <a:rect l="l" t="t" r="r" b="b"/>
            <a:pathLst>
              <a:path w="11725929" h="11711272">
                <a:moveTo>
                  <a:pt x="0" y="0"/>
                </a:moveTo>
                <a:lnTo>
                  <a:pt x="11725929" y="0"/>
                </a:lnTo>
                <a:lnTo>
                  <a:pt x="11725929" y="11711272"/>
                </a:lnTo>
                <a:lnTo>
                  <a:pt x="0" y="11711272"/>
                </a:lnTo>
                <a:lnTo>
                  <a:pt x="0" y="0"/>
                </a:lnTo>
                <a:close/>
              </a:path>
            </a:pathLst>
          </a:custGeom>
          <a:blipFill>
            <a:blip r:embed="rId2"/>
            <a:stretch>
              <a:fillRect/>
            </a:stretch>
          </a:blipFill>
        </p:spPr>
        <p:txBody>
          <a:bodyPr/>
          <a:lstStyle/>
          <a:p>
            <a:endParaRPr lang="en-US"/>
          </a:p>
        </p:txBody>
      </p:sp>
      <p:grpSp>
        <p:nvGrpSpPr>
          <p:cNvPr id="6" name="Group 6"/>
          <p:cNvGrpSpPr/>
          <p:nvPr/>
        </p:nvGrpSpPr>
        <p:grpSpPr>
          <a:xfrm>
            <a:off x="3367381" y="-633119"/>
            <a:ext cx="11553237" cy="11553237"/>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7772000" y="7254700"/>
            <a:ext cx="3463465" cy="1341175"/>
            <a:chOff x="0" y="0"/>
            <a:chExt cx="2098984" cy="812800"/>
          </a:xfrm>
        </p:grpSpPr>
        <p:sp>
          <p:nvSpPr>
            <p:cNvPr id="10" name="Freeform 10"/>
            <p:cNvSpPr/>
            <p:nvPr/>
          </p:nvSpPr>
          <p:spPr>
            <a:xfrm>
              <a:off x="0" y="0"/>
              <a:ext cx="2098984" cy="812800"/>
            </a:xfrm>
            <a:custGeom>
              <a:avLst/>
              <a:gdLst/>
              <a:ahLst/>
              <a:cxnLst/>
              <a:rect l="l" t="t" r="r" b="b"/>
              <a:pathLst>
                <a:path w="2098984" h="812800">
                  <a:moveTo>
                    <a:pt x="223531" y="0"/>
                  </a:moveTo>
                  <a:lnTo>
                    <a:pt x="1875453" y="0"/>
                  </a:lnTo>
                  <a:cubicBezTo>
                    <a:pt x="1998906" y="0"/>
                    <a:pt x="2098984" y="100078"/>
                    <a:pt x="2098984" y="223531"/>
                  </a:cubicBezTo>
                  <a:lnTo>
                    <a:pt x="2098984" y="589269"/>
                  </a:lnTo>
                  <a:cubicBezTo>
                    <a:pt x="2098984" y="712722"/>
                    <a:pt x="1998906" y="812800"/>
                    <a:pt x="1875453" y="812800"/>
                  </a:cubicBezTo>
                  <a:lnTo>
                    <a:pt x="223531" y="812800"/>
                  </a:lnTo>
                  <a:cubicBezTo>
                    <a:pt x="100078" y="812800"/>
                    <a:pt x="0" y="712722"/>
                    <a:pt x="0" y="589269"/>
                  </a:cubicBezTo>
                  <a:lnTo>
                    <a:pt x="0" y="223531"/>
                  </a:lnTo>
                  <a:cubicBezTo>
                    <a:pt x="0" y="100078"/>
                    <a:pt x="100078" y="0"/>
                    <a:pt x="223531" y="0"/>
                  </a:cubicBezTo>
                  <a:close/>
                </a:path>
              </a:pathLst>
            </a:custGeom>
            <a:solidFill>
              <a:srgbClr val="8E8F8F"/>
            </a:solidFill>
          </p:spPr>
          <p:txBody>
            <a:bodyPr/>
            <a:lstStyle/>
            <a:p>
              <a:endParaRPr lang="en-US"/>
            </a:p>
          </p:txBody>
        </p:sp>
        <p:sp>
          <p:nvSpPr>
            <p:cNvPr id="11" name="TextBox 11"/>
            <p:cNvSpPr txBox="1"/>
            <p:nvPr/>
          </p:nvSpPr>
          <p:spPr>
            <a:xfrm>
              <a:off x="0" y="-38100"/>
              <a:ext cx="2098984" cy="85090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4639098" y="1359978"/>
            <a:ext cx="3382627" cy="1482963"/>
          </a:xfrm>
          <a:custGeom>
            <a:avLst/>
            <a:gdLst/>
            <a:ahLst/>
            <a:cxnLst/>
            <a:rect l="l" t="t" r="r" b="b"/>
            <a:pathLst>
              <a:path w="3382627" h="1482963">
                <a:moveTo>
                  <a:pt x="0" y="0"/>
                </a:moveTo>
                <a:lnTo>
                  <a:pt x="3382627" y="0"/>
                </a:lnTo>
                <a:lnTo>
                  <a:pt x="3382627" y="1482963"/>
                </a:lnTo>
                <a:lnTo>
                  <a:pt x="0" y="1482963"/>
                </a:lnTo>
                <a:lnTo>
                  <a:pt x="0" y="0"/>
                </a:lnTo>
                <a:close/>
              </a:path>
            </a:pathLst>
          </a:custGeom>
          <a:blipFill>
            <a:blip r:embed="rId3"/>
            <a:stretch>
              <a:fillRect/>
            </a:stretch>
          </a:blipFill>
        </p:spPr>
        <p:txBody>
          <a:bodyPr/>
          <a:lstStyle/>
          <a:p>
            <a:endParaRPr lang="en-US"/>
          </a:p>
        </p:txBody>
      </p:sp>
      <p:sp>
        <p:nvSpPr>
          <p:cNvPr id="13" name="Freeform 13"/>
          <p:cNvSpPr/>
          <p:nvPr/>
        </p:nvSpPr>
        <p:spPr>
          <a:xfrm>
            <a:off x="8144546" y="1501970"/>
            <a:ext cx="1628484" cy="1025945"/>
          </a:xfrm>
          <a:custGeom>
            <a:avLst/>
            <a:gdLst/>
            <a:ahLst/>
            <a:cxnLst/>
            <a:rect l="l" t="t" r="r" b="b"/>
            <a:pathLst>
              <a:path w="1628484" h="1025945">
                <a:moveTo>
                  <a:pt x="0" y="0"/>
                </a:moveTo>
                <a:lnTo>
                  <a:pt x="1628484" y="0"/>
                </a:lnTo>
                <a:lnTo>
                  <a:pt x="1628484" y="1025945"/>
                </a:lnTo>
                <a:lnTo>
                  <a:pt x="0" y="10259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TextBox 16"/>
          <p:cNvSpPr txBox="1"/>
          <p:nvPr/>
        </p:nvSpPr>
        <p:spPr>
          <a:xfrm>
            <a:off x="3757405" y="2983226"/>
            <a:ext cx="10773189" cy="3499828"/>
          </a:xfrm>
          <a:prstGeom prst="rect">
            <a:avLst/>
          </a:prstGeom>
        </p:spPr>
        <p:txBody>
          <a:bodyPr lIns="0" tIns="0" rIns="0" bIns="0" rtlCol="0" anchor="t">
            <a:spAutoFit/>
          </a:bodyPr>
          <a:lstStyle/>
          <a:p>
            <a:pPr algn="ctr">
              <a:lnSpc>
                <a:spcPts val="13946"/>
              </a:lnSpc>
            </a:pPr>
            <a:r>
              <a:rPr lang="en-US" sz="9961" b="1">
                <a:solidFill>
                  <a:srgbClr val="ED1C24"/>
                </a:solidFill>
                <a:latin typeface="Ubuntu Bold"/>
                <a:ea typeface="Ubuntu Bold"/>
                <a:cs typeface="Ubuntu Bold"/>
                <a:sym typeface="Ubuntu Bold"/>
              </a:rPr>
              <a:t>Partnership</a:t>
            </a:r>
          </a:p>
          <a:p>
            <a:pPr algn="ctr">
              <a:lnSpc>
                <a:spcPts val="13946"/>
              </a:lnSpc>
              <a:spcBef>
                <a:spcPct val="0"/>
              </a:spcBef>
            </a:pPr>
            <a:r>
              <a:rPr lang="en-US" sz="9961" b="1">
                <a:solidFill>
                  <a:srgbClr val="ED1C24"/>
                </a:solidFill>
                <a:latin typeface="Ubuntu Bold"/>
                <a:ea typeface="Ubuntu Bold"/>
                <a:cs typeface="Ubuntu Bold"/>
                <a:sym typeface="Ubuntu Bold"/>
              </a:rPr>
              <a:t>Overview</a:t>
            </a:r>
          </a:p>
        </p:txBody>
      </p:sp>
      <p:sp>
        <p:nvSpPr>
          <p:cNvPr id="17" name="Freeform 17"/>
          <p:cNvSpPr/>
          <p:nvPr/>
        </p:nvSpPr>
        <p:spPr>
          <a:xfrm>
            <a:off x="10832106" y="8058686"/>
            <a:ext cx="1094907" cy="1074378"/>
          </a:xfrm>
          <a:custGeom>
            <a:avLst/>
            <a:gdLst/>
            <a:ahLst/>
            <a:cxnLst/>
            <a:rect l="l" t="t" r="r" b="b"/>
            <a:pathLst>
              <a:path w="1094907" h="1074378">
                <a:moveTo>
                  <a:pt x="0" y="0"/>
                </a:moveTo>
                <a:lnTo>
                  <a:pt x="1094907" y="0"/>
                </a:lnTo>
                <a:lnTo>
                  <a:pt x="1094907" y="1074378"/>
                </a:lnTo>
                <a:lnTo>
                  <a:pt x="0" y="10743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8" name="TextBox 18"/>
          <p:cNvSpPr txBox="1"/>
          <p:nvPr/>
        </p:nvSpPr>
        <p:spPr>
          <a:xfrm>
            <a:off x="7772000" y="7596239"/>
            <a:ext cx="3463465" cy="538737"/>
          </a:xfrm>
          <a:prstGeom prst="rect">
            <a:avLst/>
          </a:prstGeom>
        </p:spPr>
        <p:txBody>
          <a:bodyPr lIns="0" tIns="0" rIns="0" bIns="0" rtlCol="0" anchor="t">
            <a:spAutoFit/>
          </a:bodyPr>
          <a:lstStyle/>
          <a:p>
            <a:pPr algn="ctr">
              <a:lnSpc>
                <a:spcPts val="4676"/>
              </a:lnSpc>
              <a:spcBef>
                <a:spcPct val="0"/>
              </a:spcBef>
            </a:pPr>
            <a:r>
              <a:rPr lang="en-US" sz="3340" b="1" u="sng" dirty="0">
                <a:solidFill>
                  <a:schemeClr val="bg1"/>
                </a:solidFill>
                <a:latin typeface="Ubuntu Bold"/>
                <a:ea typeface="Ubuntu Bold"/>
                <a:cs typeface="Ubuntu Bold"/>
                <a:sym typeface="Ubuntu Bold"/>
                <a:hlinkClick r:id="rId8" action="ppaction://hlinksldjump">
                  <a:extLst>
                    <a:ext uri="{A12FA001-AC4F-418D-AE19-62706E023703}">
                      <ahyp:hlinkClr xmlns:ahyp="http://schemas.microsoft.com/office/drawing/2018/hyperlinkcolor" val="tx"/>
                    </a:ext>
                  </a:extLst>
                </a:hlinkClick>
              </a:rPr>
              <a:t>Explore Now</a:t>
            </a:r>
          </a:p>
        </p:txBody>
      </p:sp>
      <p:grpSp>
        <p:nvGrpSpPr>
          <p:cNvPr id="19" name="Group 19"/>
          <p:cNvGrpSpPr/>
          <p:nvPr/>
        </p:nvGrpSpPr>
        <p:grpSpPr>
          <a:xfrm>
            <a:off x="10152018" y="1711351"/>
            <a:ext cx="2455083" cy="728950"/>
            <a:chOff x="0" y="0"/>
            <a:chExt cx="646606" cy="191987"/>
          </a:xfrm>
        </p:grpSpPr>
        <p:sp>
          <p:nvSpPr>
            <p:cNvPr id="20" name="Freeform 20"/>
            <p:cNvSpPr/>
            <p:nvPr/>
          </p:nvSpPr>
          <p:spPr>
            <a:xfrm>
              <a:off x="0" y="0"/>
              <a:ext cx="646606" cy="191987"/>
            </a:xfrm>
            <a:custGeom>
              <a:avLst/>
              <a:gdLst/>
              <a:ahLst/>
              <a:cxnLst/>
              <a:rect l="l" t="t" r="r" b="b"/>
              <a:pathLst>
                <a:path w="646606" h="191987">
                  <a:moveTo>
                    <a:pt x="95993" y="0"/>
                  </a:moveTo>
                  <a:lnTo>
                    <a:pt x="550613" y="0"/>
                  </a:lnTo>
                  <a:cubicBezTo>
                    <a:pt x="603629" y="0"/>
                    <a:pt x="646606" y="42978"/>
                    <a:pt x="646606" y="95993"/>
                  </a:cubicBezTo>
                  <a:lnTo>
                    <a:pt x="646606" y="95993"/>
                  </a:lnTo>
                  <a:cubicBezTo>
                    <a:pt x="646606" y="149009"/>
                    <a:pt x="603629" y="191987"/>
                    <a:pt x="550613" y="191987"/>
                  </a:cubicBezTo>
                  <a:lnTo>
                    <a:pt x="95993" y="191987"/>
                  </a:lnTo>
                  <a:cubicBezTo>
                    <a:pt x="42978" y="191987"/>
                    <a:pt x="0" y="149009"/>
                    <a:pt x="0" y="95993"/>
                  </a:cubicBezTo>
                  <a:lnTo>
                    <a:pt x="0" y="95993"/>
                  </a:lnTo>
                  <a:cubicBezTo>
                    <a:pt x="0" y="42978"/>
                    <a:pt x="42978" y="0"/>
                    <a:pt x="95993" y="0"/>
                  </a:cubicBezTo>
                  <a:close/>
                </a:path>
              </a:pathLst>
            </a:custGeom>
            <a:solidFill>
              <a:srgbClr val="FFFFFF">
                <a:alpha val="49804"/>
              </a:srgbClr>
            </a:solidFill>
            <a:ln w="38100" cap="rnd">
              <a:solidFill>
                <a:srgbClr val="000000">
                  <a:alpha val="49804"/>
                </a:srgbClr>
              </a:solidFill>
              <a:prstDash val="solid"/>
              <a:round/>
            </a:ln>
          </p:spPr>
          <p:txBody>
            <a:bodyPr/>
            <a:lstStyle/>
            <a:p>
              <a:endParaRPr lang="en-US"/>
            </a:p>
          </p:txBody>
        </p:sp>
        <p:sp>
          <p:nvSpPr>
            <p:cNvPr id="21" name="TextBox 21"/>
            <p:cNvSpPr txBox="1"/>
            <p:nvPr/>
          </p:nvSpPr>
          <p:spPr>
            <a:xfrm>
              <a:off x="0" y="-38100"/>
              <a:ext cx="646606" cy="230087"/>
            </a:xfrm>
            <a:prstGeom prst="rect">
              <a:avLst/>
            </a:prstGeom>
          </p:spPr>
          <p:txBody>
            <a:bodyPr lIns="50800" tIns="50800" rIns="50800" bIns="50800" rtlCol="0" anchor="ctr"/>
            <a:lstStyle/>
            <a:p>
              <a:pPr algn="ctr">
                <a:lnSpc>
                  <a:spcPts val="3416"/>
                </a:lnSpc>
              </a:pPr>
              <a:r>
                <a:rPr lang="en-US" sz="2669" b="1">
                  <a:solidFill>
                    <a:srgbClr val="000000">
                      <a:alpha val="49804"/>
                    </a:srgbClr>
                  </a:solidFill>
                  <a:latin typeface="Ubuntu Bold"/>
                  <a:ea typeface="Ubuntu Bold"/>
                  <a:cs typeface="Ubuntu Bold"/>
                  <a:sym typeface="Ubuntu Bold"/>
                </a:rPr>
                <a:t>Partner Logo</a:t>
              </a:r>
            </a:p>
          </p:txBody>
        </p:sp>
      </p:grpSp>
      <p:grpSp>
        <p:nvGrpSpPr>
          <p:cNvPr id="22" name="Group 22"/>
          <p:cNvGrpSpPr/>
          <p:nvPr/>
        </p:nvGrpSpPr>
        <p:grpSpPr>
          <a:xfrm>
            <a:off x="5102870" y="510635"/>
            <a:ext cx="2455083" cy="728950"/>
            <a:chOff x="0" y="0"/>
            <a:chExt cx="646606" cy="191987"/>
          </a:xfrm>
        </p:grpSpPr>
        <p:sp>
          <p:nvSpPr>
            <p:cNvPr id="23" name="Freeform 23"/>
            <p:cNvSpPr/>
            <p:nvPr/>
          </p:nvSpPr>
          <p:spPr>
            <a:xfrm>
              <a:off x="0" y="0"/>
              <a:ext cx="646606" cy="191987"/>
            </a:xfrm>
            <a:custGeom>
              <a:avLst/>
              <a:gdLst/>
              <a:ahLst/>
              <a:cxnLst/>
              <a:rect l="l" t="t" r="r" b="b"/>
              <a:pathLst>
                <a:path w="646606" h="191987">
                  <a:moveTo>
                    <a:pt x="95993" y="0"/>
                  </a:moveTo>
                  <a:lnTo>
                    <a:pt x="550613" y="0"/>
                  </a:lnTo>
                  <a:cubicBezTo>
                    <a:pt x="603629" y="0"/>
                    <a:pt x="646606" y="42978"/>
                    <a:pt x="646606" y="95993"/>
                  </a:cubicBezTo>
                  <a:lnTo>
                    <a:pt x="646606" y="95993"/>
                  </a:lnTo>
                  <a:cubicBezTo>
                    <a:pt x="646606" y="149009"/>
                    <a:pt x="603629" y="191987"/>
                    <a:pt x="550613" y="191987"/>
                  </a:cubicBezTo>
                  <a:lnTo>
                    <a:pt x="95993" y="191987"/>
                  </a:lnTo>
                  <a:cubicBezTo>
                    <a:pt x="42978" y="191987"/>
                    <a:pt x="0" y="149009"/>
                    <a:pt x="0" y="95993"/>
                  </a:cubicBezTo>
                  <a:lnTo>
                    <a:pt x="0" y="95993"/>
                  </a:lnTo>
                  <a:cubicBezTo>
                    <a:pt x="0" y="42978"/>
                    <a:pt x="42978" y="0"/>
                    <a:pt x="95993" y="0"/>
                  </a:cubicBezTo>
                  <a:close/>
                </a:path>
              </a:pathLst>
            </a:custGeom>
            <a:solidFill>
              <a:srgbClr val="FFFFFF">
                <a:alpha val="49804"/>
              </a:srgbClr>
            </a:solidFill>
            <a:ln w="38100" cap="rnd">
              <a:solidFill>
                <a:srgbClr val="000000">
                  <a:alpha val="49804"/>
                </a:srgbClr>
              </a:solidFill>
              <a:prstDash val="solid"/>
              <a:round/>
            </a:ln>
          </p:spPr>
          <p:txBody>
            <a:bodyPr/>
            <a:lstStyle/>
            <a:p>
              <a:endParaRPr lang="en-US"/>
            </a:p>
          </p:txBody>
        </p:sp>
        <p:sp>
          <p:nvSpPr>
            <p:cNvPr id="24" name="TextBox 24"/>
            <p:cNvSpPr txBox="1"/>
            <p:nvPr/>
          </p:nvSpPr>
          <p:spPr>
            <a:xfrm>
              <a:off x="0" y="-38100"/>
              <a:ext cx="646606" cy="230087"/>
            </a:xfrm>
            <a:prstGeom prst="rect">
              <a:avLst/>
            </a:prstGeom>
          </p:spPr>
          <p:txBody>
            <a:bodyPr lIns="50800" tIns="50800" rIns="50800" bIns="50800" rtlCol="0" anchor="ctr"/>
            <a:lstStyle/>
            <a:p>
              <a:pPr algn="ctr">
                <a:lnSpc>
                  <a:spcPts val="3416"/>
                </a:lnSpc>
              </a:pPr>
              <a:r>
                <a:rPr lang="en-US" sz="2669" b="1">
                  <a:solidFill>
                    <a:srgbClr val="000000">
                      <a:alpha val="49804"/>
                    </a:srgbClr>
                  </a:solidFill>
                  <a:latin typeface="Ubuntu Bold"/>
                  <a:ea typeface="Ubuntu Bold"/>
                  <a:cs typeface="Ubuntu Bold"/>
                  <a:sym typeface="Ubuntu Bold"/>
                </a:rPr>
                <a:t>Your Logo</a:t>
              </a:r>
            </a:p>
          </p:txBody>
        </p:sp>
      </p:grpSp>
      <p:sp>
        <p:nvSpPr>
          <p:cNvPr id="25" name="Freeform 25"/>
          <p:cNvSpPr/>
          <p:nvPr/>
        </p:nvSpPr>
        <p:spPr>
          <a:xfrm rot="-8517282">
            <a:off x="12478213" y="7709518"/>
            <a:ext cx="469080" cy="1421455"/>
          </a:xfrm>
          <a:custGeom>
            <a:avLst/>
            <a:gdLst/>
            <a:ahLst/>
            <a:cxnLst/>
            <a:rect l="l" t="t" r="r" b="b"/>
            <a:pathLst>
              <a:path w="469080" h="1421455">
                <a:moveTo>
                  <a:pt x="0" y="0"/>
                </a:moveTo>
                <a:lnTo>
                  <a:pt x="469080" y="0"/>
                </a:lnTo>
                <a:lnTo>
                  <a:pt x="469080" y="1421455"/>
                </a:lnTo>
                <a:lnTo>
                  <a:pt x="0" y="1421455"/>
                </a:lnTo>
                <a:lnTo>
                  <a:pt x="0" y="0"/>
                </a:lnTo>
                <a:close/>
              </a:path>
            </a:pathLst>
          </a:custGeom>
          <a:blipFill>
            <a:blip r:embed="rId9">
              <a:alphaModFix amt="51000"/>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6" name="TextBox 26"/>
          <p:cNvSpPr txBox="1"/>
          <p:nvPr/>
        </p:nvSpPr>
        <p:spPr>
          <a:xfrm>
            <a:off x="11246391" y="6455476"/>
            <a:ext cx="2402511" cy="1202365"/>
          </a:xfrm>
          <a:prstGeom prst="rect">
            <a:avLst/>
          </a:prstGeom>
        </p:spPr>
        <p:txBody>
          <a:bodyPr lIns="0" tIns="0" rIns="0" bIns="0" rtlCol="0" anchor="t">
            <a:spAutoFit/>
          </a:bodyPr>
          <a:lstStyle/>
          <a:p>
            <a:pPr algn="ctr">
              <a:lnSpc>
                <a:spcPts val="2381"/>
              </a:lnSpc>
              <a:spcBef>
                <a:spcPct val="0"/>
              </a:spcBef>
            </a:pPr>
            <a:r>
              <a:rPr lang="en-US" sz="1701" b="1" i="1">
                <a:solidFill>
                  <a:srgbClr val="FF1914">
                    <a:alpha val="50980"/>
                  </a:srgbClr>
                </a:solidFill>
                <a:latin typeface="Ubuntu Bold Italics"/>
                <a:ea typeface="Ubuntu Bold Italics"/>
                <a:cs typeface="Ubuntu Bold Italics"/>
                <a:sym typeface="Ubuntu Bold Italics"/>
              </a:rPr>
              <a:t>Use clickable links for user ease and to insert more information in a concise manner</a:t>
            </a:r>
          </a:p>
        </p:txBody>
      </p:sp>
      <p:sp>
        <p:nvSpPr>
          <p:cNvPr id="27" name="Freeform 27"/>
          <p:cNvSpPr/>
          <p:nvPr/>
        </p:nvSpPr>
        <p:spPr>
          <a:xfrm rot="-4071950">
            <a:off x="3630106" y="3217105"/>
            <a:ext cx="883596" cy="2677565"/>
          </a:xfrm>
          <a:custGeom>
            <a:avLst/>
            <a:gdLst/>
            <a:ahLst/>
            <a:cxnLst/>
            <a:rect l="l" t="t" r="r" b="b"/>
            <a:pathLst>
              <a:path w="883596" h="2677565">
                <a:moveTo>
                  <a:pt x="0" y="0"/>
                </a:moveTo>
                <a:lnTo>
                  <a:pt x="883597" y="0"/>
                </a:lnTo>
                <a:lnTo>
                  <a:pt x="883597" y="2677564"/>
                </a:lnTo>
                <a:lnTo>
                  <a:pt x="0" y="2677564"/>
                </a:lnTo>
                <a:lnTo>
                  <a:pt x="0" y="0"/>
                </a:lnTo>
                <a:close/>
              </a:path>
            </a:pathLst>
          </a:custGeom>
          <a:blipFill>
            <a:blip r:embed="rId9">
              <a:alphaModFix amt="51000"/>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8" name="TextBox 28"/>
          <p:cNvSpPr txBox="1"/>
          <p:nvPr/>
        </p:nvSpPr>
        <p:spPr>
          <a:xfrm>
            <a:off x="451252" y="981787"/>
            <a:ext cx="3474070" cy="2604104"/>
          </a:xfrm>
          <a:prstGeom prst="rect">
            <a:avLst/>
          </a:prstGeom>
        </p:spPr>
        <p:txBody>
          <a:bodyPr lIns="0" tIns="0" rIns="0" bIns="0" rtlCol="0" anchor="t">
            <a:spAutoFit/>
          </a:bodyPr>
          <a:lstStyle/>
          <a:p>
            <a:pPr algn="ctr">
              <a:lnSpc>
                <a:spcPts val="2941"/>
              </a:lnSpc>
              <a:spcBef>
                <a:spcPct val="0"/>
              </a:spcBef>
            </a:pPr>
            <a:r>
              <a:rPr lang="en-US" sz="2101" b="1" i="1">
                <a:solidFill>
                  <a:srgbClr val="FF1914">
                    <a:alpha val="50980"/>
                  </a:srgbClr>
                </a:solidFill>
                <a:latin typeface="Ubuntu Bold Italics"/>
                <a:ea typeface="Ubuntu Bold Italics"/>
                <a:cs typeface="Ubuntu Bold Italics"/>
                <a:sym typeface="Ubuntu Bold Italics"/>
              </a:rPr>
              <a:t>This example is from a Swimming specific partnership overview. Use the arrows and text to amend this presentation for any sport that you are focusing a partnership on!</a:t>
            </a:r>
          </a:p>
        </p:txBody>
      </p:sp>
      <p:sp>
        <p:nvSpPr>
          <p:cNvPr id="29" name="TextBox 29"/>
          <p:cNvSpPr txBox="1"/>
          <p:nvPr/>
        </p:nvSpPr>
        <p:spPr>
          <a:xfrm>
            <a:off x="9592333" y="241773"/>
            <a:ext cx="7486270" cy="1118204"/>
          </a:xfrm>
          <a:prstGeom prst="rect">
            <a:avLst/>
          </a:prstGeom>
        </p:spPr>
        <p:txBody>
          <a:bodyPr lIns="0" tIns="0" rIns="0" bIns="0" rtlCol="0" anchor="t">
            <a:spAutoFit/>
          </a:bodyPr>
          <a:lstStyle/>
          <a:p>
            <a:pPr algn="ctr">
              <a:lnSpc>
                <a:spcPts val="2941"/>
              </a:lnSpc>
              <a:spcBef>
                <a:spcPct val="0"/>
              </a:spcBef>
            </a:pPr>
            <a:r>
              <a:rPr lang="en-US" sz="2101" b="1" i="1">
                <a:solidFill>
                  <a:srgbClr val="FF1914">
                    <a:alpha val="50980"/>
                  </a:srgbClr>
                </a:solidFill>
                <a:latin typeface="Ubuntu Bold Italics"/>
                <a:ea typeface="Ubuntu Bold Italics"/>
                <a:cs typeface="Ubuntu Bold Italics"/>
                <a:sym typeface="Ubuntu Bold Italics"/>
              </a:rPr>
              <a:t>Find the red messages throughout this presentation, accompanied by the directional arrows to help explain each aspect of the slide deck.</a:t>
            </a:r>
          </a:p>
        </p:txBody>
      </p:sp>
      <p:sp>
        <p:nvSpPr>
          <p:cNvPr id="30" name="Freeform 30"/>
          <p:cNvSpPr/>
          <p:nvPr/>
        </p:nvSpPr>
        <p:spPr>
          <a:xfrm rot="-8517282" flipH="1">
            <a:off x="8909460" y="164383"/>
            <a:ext cx="469080" cy="1421455"/>
          </a:xfrm>
          <a:custGeom>
            <a:avLst/>
            <a:gdLst/>
            <a:ahLst/>
            <a:cxnLst/>
            <a:rect l="l" t="t" r="r" b="b"/>
            <a:pathLst>
              <a:path w="469080" h="1421455">
                <a:moveTo>
                  <a:pt x="469080" y="0"/>
                </a:moveTo>
                <a:lnTo>
                  <a:pt x="0" y="0"/>
                </a:lnTo>
                <a:lnTo>
                  <a:pt x="0" y="1421455"/>
                </a:lnTo>
                <a:lnTo>
                  <a:pt x="469080" y="1421455"/>
                </a:lnTo>
                <a:lnTo>
                  <a:pt x="469080" y="0"/>
                </a:lnTo>
                <a:close/>
              </a:path>
            </a:pathLst>
          </a:custGeom>
          <a:blipFill>
            <a:blip r:embed="rId9">
              <a:alphaModFix amt="51000"/>
              <a:extLst>
                <a:ext uri="{96DAC541-7B7A-43D3-8B79-37D633B846F1}">
                  <asvg:svgBlip xmlns:asvg="http://schemas.microsoft.com/office/drawing/2016/SVG/main" r:embed="rId10"/>
                </a:ext>
              </a:extLst>
            </a:blip>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8329426" y="2358903"/>
            <a:ext cx="2754945" cy="877738"/>
          </a:xfrm>
          <a:prstGeom prst="line">
            <a:avLst/>
          </a:prstGeom>
          <a:ln w="28575" cap="flat">
            <a:solidFill>
              <a:srgbClr val="DCDDC6"/>
            </a:solidFill>
            <a:prstDash val="solid"/>
            <a:headEnd type="none" w="sm" len="sm"/>
            <a:tailEnd type="none" w="sm" len="sm"/>
          </a:ln>
        </p:spPr>
        <p:txBody>
          <a:bodyPr/>
          <a:lstStyle/>
          <a:p>
            <a:endParaRPr lang="en-US"/>
          </a:p>
        </p:txBody>
      </p:sp>
      <p:sp>
        <p:nvSpPr>
          <p:cNvPr id="3" name="AutoShape 3"/>
          <p:cNvSpPr/>
          <p:nvPr/>
        </p:nvSpPr>
        <p:spPr>
          <a:xfrm>
            <a:off x="8590205" y="4492900"/>
            <a:ext cx="2754945" cy="0"/>
          </a:xfrm>
          <a:prstGeom prst="line">
            <a:avLst/>
          </a:prstGeom>
          <a:ln w="28575" cap="flat">
            <a:solidFill>
              <a:srgbClr val="DCDDC6"/>
            </a:solidFill>
            <a:prstDash val="solid"/>
            <a:headEnd type="none" w="sm" len="sm"/>
            <a:tailEnd type="none" w="sm" len="sm"/>
          </a:ln>
        </p:spPr>
        <p:txBody>
          <a:bodyPr/>
          <a:lstStyle/>
          <a:p>
            <a:endParaRPr lang="en-US"/>
          </a:p>
        </p:txBody>
      </p:sp>
      <p:sp>
        <p:nvSpPr>
          <p:cNvPr id="4" name="AutoShape 4"/>
          <p:cNvSpPr/>
          <p:nvPr/>
        </p:nvSpPr>
        <p:spPr>
          <a:xfrm>
            <a:off x="8590205" y="5899564"/>
            <a:ext cx="2754945" cy="0"/>
          </a:xfrm>
          <a:prstGeom prst="line">
            <a:avLst/>
          </a:prstGeom>
          <a:ln w="28575" cap="flat">
            <a:solidFill>
              <a:srgbClr val="DCDDC6"/>
            </a:solidFill>
            <a:prstDash val="solid"/>
            <a:headEnd type="none" w="sm" len="sm"/>
            <a:tailEnd type="none" w="sm" len="sm"/>
          </a:ln>
        </p:spPr>
        <p:txBody>
          <a:bodyPr/>
          <a:lstStyle/>
          <a:p>
            <a:endParaRPr lang="en-US"/>
          </a:p>
        </p:txBody>
      </p:sp>
      <p:grpSp>
        <p:nvGrpSpPr>
          <p:cNvPr id="5" name="Group 5"/>
          <p:cNvGrpSpPr/>
          <p:nvPr/>
        </p:nvGrpSpPr>
        <p:grpSpPr>
          <a:xfrm>
            <a:off x="11126808" y="2249732"/>
            <a:ext cx="218342" cy="21834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0000"/>
            </a:solidFill>
          </p:spPr>
          <p:txBody>
            <a:bodyPr/>
            <a:lstStyle/>
            <a:p>
              <a:endParaRPr lang="en-US"/>
            </a:p>
          </p:txBody>
        </p:sp>
        <p:sp>
          <p:nvSpPr>
            <p:cNvPr id="7" name="TextBox 7"/>
            <p:cNvSpPr txBox="1"/>
            <p:nvPr/>
          </p:nvSpPr>
          <p:spPr>
            <a:xfrm>
              <a:off x="76200" y="38100"/>
              <a:ext cx="660400" cy="698500"/>
            </a:xfrm>
            <a:prstGeom prst="rect">
              <a:avLst/>
            </a:prstGeom>
          </p:spPr>
          <p:txBody>
            <a:bodyPr lIns="47086" tIns="47086" rIns="47086" bIns="47086" rtlCol="0" anchor="ctr"/>
            <a:lstStyle/>
            <a:p>
              <a:pPr algn="ctr">
                <a:lnSpc>
                  <a:spcPts val="2659"/>
                </a:lnSpc>
                <a:spcBef>
                  <a:spcPct val="0"/>
                </a:spcBef>
              </a:pPr>
              <a:endParaRPr/>
            </a:p>
          </p:txBody>
        </p:sp>
      </p:grpSp>
      <p:grpSp>
        <p:nvGrpSpPr>
          <p:cNvPr id="8" name="Group 8"/>
          <p:cNvGrpSpPr/>
          <p:nvPr/>
        </p:nvGrpSpPr>
        <p:grpSpPr>
          <a:xfrm>
            <a:off x="11345150" y="4383729"/>
            <a:ext cx="218342" cy="218342"/>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0000"/>
            </a:solidFill>
          </p:spPr>
          <p:txBody>
            <a:bodyPr/>
            <a:lstStyle/>
            <a:p>
              <a:endParaRPr lang="en-US"/>
            </a:p>
          </p:txBody>
        </p:sp>
        <p:sp>
          <p:nvSpPr>
            <p:cNvPr id="10" name="TextBox 10"/>
            <p:cNvSpPr txBox="1"/>
            <p:nvPr/>
          </p:nvSpPr>
          <p:spPr>
            <a:xfrm>
              <a:off x="76200" y="38100"/>
              <a:ext cx="660400" cy="698500"/>
            </a:xfrm>
            <a:prstGeom prst="rect">
              <a:avLst/>
            </a:prstGeom>
          </p:spPr>
          <p:txBody>
            <a:bodyPr lIns="47086" tIns="47086" rIns="47086" bIns="47086" rtlCol="0" anchor="ctr"/>
            <a:lstStyle/>
            <a:p>
              <a:pPr algn="ctr">
                <a:lnSpc>
                  <a:spcPts val="2659"/>
                </a:lnSpc>
                <a:spcBef>
                  <a:spcPct val="0"/>
                </a:spcBef>
              </a:pPr>
              <a:endParaRPr/>
            </a:p>
          </p:txBody>
        </p:sp>
      </p:grpSp>
      <p:grpSp>
        <p:nvGrpSpPr>
          <p:cNvPr id="11" name="Group 11"/>
          <p:cNvGrpSpPr/>
          <p:nvPr/>
        </p:nvGrpSpPr>
        <p:grpSpPr>
          <a:xfrm>
            <a:off x="11345150" y="5739587"/>
            <a:ext cx="218342" cy="218342"/>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0000"/>
            </a:solidFill>
          </p:spPr>
          <p:txBody>
            <a:bodyPr/>
            <a:lstStyle/>
            <a:p>
              <a:endParaRPr lang="en-US"/>
            </a:p>
          </p:txBody>
        </p:sp>
        <p:sp>
          <p:nvSpPr>
            <p:cNvPr id="13" name="TextBox 13"/>
            <p:cNvSpPr txBox="1"/>
            <p:nvPr/>
          </p:nvSpPr>
          <p:spPr>
            <a:xfrm>
              <a:off x="76200" y="38100"/>
              <a:ext cx="660400" cy="698500"/>
            </a:xfrm>
            <a:prstGeom prst="rect">
              <a:avLst/>
            </a:prstGeom>
          </p:spPr>
          <p:txBody>
            <a:bodyPr lIns="47086" tIns="47086" rIns="47086" bIns="47086" rtlCol="0" anchor="ctr"/>
            <a:lstStyle/>
            <a:p>
              <a:pPr algn="ctr">
                <a:lnSpc>
                  <a:spcPts val="2659"/>
                </a:lnSpc>
                <a:spcBef>
                  <a:spcPct val="0"/>
                </a:spcBef>
              </a:pPr>
              <a:endParaRPr/>
            </a:p>
          </p:txBody>
        </p:sp>
      </p:grpSp>
      <p:grpSp>
        <p:nvGrpSpPr>
          <p:cNvPr id="14" name="Group 14"/>
          <p:cNvGrpSpPr/>
          <p:nvPr/>
        </p:nvGrpSpPr>
        <p:grpSpPr>
          <a:xfrm>
            <a:off x="-6294949" y="-1998481"/>
            <a:ext cx="14585483" cy="14585483"/>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CDDC6"/>
            </a:solidFill>
          </p:spPr>
          <p:txBody>
            <a:bodyPr/>
            <a:lstStyle/>
            <a:p>
              <a:endParaRPr lang="en-US"/>
            </a:p>
          </p:txBody>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7" name="Freeform 17"/>
          <p:cNvSpPr/>
          <p:nvPr/>
        </p:nvSpPr>
        <p:spPr>
          <a:xfrm>
            <a:off x="-4593262" y="-529054"/>
            <a:ext cx="12531371" cy="12515707"/>
          </a:xfrm>
          <a:custGeom>
            <a:avLst/>
            <a:gdLst/>
            <a:ahLst/>
            <a:cxnLst/>
            <a:rect l="l" t="t" r="r" b="b"/>
            <a:pathLst>
              <a:path w="12531371" h="12515707">
                <a:moveTo>
                  <a:pt x="0" y="0"/>
                </a:moveTo>
                <a:lnTo>
                  <a:pt x="12531371" y="0"/>
                </a:lnTo>
                <a:lnTo>
                  <a:pt x="12531371" y="12515706"/>
                </a:lnTo>
                <a:lnTo>
                  <a:pt x="0" y="12515706"/>
                </a:lnTo>
                <a:lnTo>
                  <a:pt x="0" y="0"/>
                </a:lnTo>
                <a:close/>
              </a:path>
            </a:pathLst>
          </a:custGeom>
          <a:blipFill>
            <a:blip r:embed="rId2"/>
            <a:stretch>
              <a:fillRect/>
            </a:stretch>
          </a:blipFill>
        </p:spPr>
        <p:txBody>
          <a:bodyPr/>
          <a:lstStyle/>
          <a:p>
            <a:endParaRPr lang="en-US"/>
          </a:p>
        </p:txBody>
      </p:sp>
      <p:grpSp>
        <p:nvGrpSpPr>
          <p:cNvPr id="18" name="Group 18"/>
          <p:cNvGrpSpPr/>
          <p:nvPr/>
        </p:nvGrpSpPr>
        <p:grpSpPr>
          <a:xfrm>
            <a:off x="-5175616" y="-879148"/>
            <a:ext cx="12346817" cy="12346817"/>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20" name="TextBox 20"/>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a:off x="962342" y="8112476"/>
            <a:ext cx="4203560" cy="1272624"/>
            <a:chOff x="0" y="0"/>
            <a:chExt cx="860407" cy="260488"/>
          </a:xfrm>
        </p:grpSpPr>
        <p:sp>
          <p:nvSpPr>
            <p:cNvPr id="22" name="Freeform 22"/>
            <p:cNvSpPr/>
            <p:nvPr/>
          </p:nvSpPr>
          <p:spPr>
            <a:xfrm>
              <a:off x="0" y="0"/>
              <a:ext cx="860407" cy="260488"/>
            </a:xfrm>
            <a:custGeom>
              <a:avLst/>
              <a:gdLst/>
              <a:ahLst/>
              <a:cxnLst/>
              <a:rect l="l" t="t" r="r" b="b"/>
              <a:pathLst>
                <a:path w="860407" h="260488">
                  <a:moveTo>
                    <a:pt x="130244" y="0"/>
                  </a:moveTo>
                  <a:lnTo>
                    <a:pt x="730163" y="0"/>
                  </a:lnTo>
                  <a:cubicBezTo>
                    <a:pt x="802095" y="0"/>
                    <a:pt x="860407" y="58312"/>
                    <a:pt x="860407" y="130244"/>
                  </a:cubicBezTo>
                  <a:lnTo>
                    <a:pt x="860407" y="130244"/>
                  </a:lnTo>
                  <a:cubicBezTo>
                    <a:pt x="860407" y="164787"/>
                    <a:pt x="846685" y="197915"/>
                    <a:pt x="822260" y="222340"/>
                  </a:cubicBezTo>
                  <a:cubicBezTo>
                    <a:pt x="797834" y="246766"/>
                    <a:pt x="764706" y="260488"/>
                    <a:pt x="730163" y="260488"/>
                  </a:cubicBezTo>
                  <a:lnTo>
                    <a:pt x="130244" y="260488"/>
                  </a:lnTo>
                  <a:cubicBezTo>
                    <a:pt x="95701" y="260488"/>
                    <a:pt x="62573" y="246766"/>
                    <a:pt x="38148" y="222340"/>
                  </a:cubicBezTo>
                  <a:cubicBezTo>
                    <a:pt x="13722" y="197915"/>
                    <a:pt x="0" y="164787"/>
                    <a:pt x="0" y="130244"/>
                  </a:cubicBezTo>
                  <a:lnTo>
                    <a:pt x="0" y="130244"/>
                  </a:lnTo>
                  <a:cubicBezTo>
                    <a:pt x="0" y="95701"/>
                    <a:pt x="13722" y="62573"/>
                    <a:pt x="38148" y="38148"/>
                  </a:cubicBezTo>
                  <a:cubicBezTo>
                    <a:pt x="62573" y="13722"/>
                    <a:pt x="95701" y="0"/>
                    <a:pt x="130244" y="0"/>
                  </a:cubicBezTo>
                  <a:close/>
                </a:path>
              </a:pathLst>
            </a:custGeom>
            <a:solidFill>
              <a:srgbClr val="DCDDC6"/>
            </a:solidFill>
          </p:spPr>
          <p:txBody>
            <a:bodyPr/>
            <a:lstStyle/>
            <a:p>
              <a:endParaRPr lang="en-US"/>
            </a:p>
          </p:txBody>
        </p:sp>
        <p:sp>
          <p:nvSpPr>
            <p:cNvPr id="23" name="TextBox 23"/>
            <p:cNvSpPr txBox="1"/>
            <p:nvPr/>
          </p:nvSpPr>
          <p:spPr>
            <a:xfrm>
              <a:off x="0" y="-38100"/>
              <a:ext cx="860407" cy="298588"/>
            </a:xfrm>
            <a:prstGeom prst="rect">
              <a:avLst/>
            </a:prstGeom>
          </p:spPr>
          <p:txBody>
            <a:bodyPr lIns="47086" tIns="47086" rIns="47086" bIns="47086" rtlCol="0" anchor="ctr"/>
            <a:lstStyle/>
            <a:p>
              <a:pPr algn="ctr">
                <a:lnSpc>
                  <a:spcPts val="2659"/>
                </a:lnSpc>
              </a:pPr>
              <a:endParaRPr/>
            </a:p>
          </p:txBody>
        </p:sp>
      </p:grpSp>
      <p:sp>
        <p:nvSpPr>
          <p:cNvPr id="24" name="Freeform 24"/>
          <p:cNvSpPr/>
          <p:nvPr/>
        </p:nvSpPr>
        <p:spPr>
          <a:xfrm>
            <a:off x="1135384" y="8268839"/>
            <a:ext cx="1026728" cy="1025445"/>
          </a:xfrm>
          <a:custGeom>
            <a:avLst/>
            <a:gdLst/>
            <a:ahLst/>
            <a:cxnLst/>
            <a:rect l="l" t="t" r="r" b="b"/>
            <a:pathLst>
              <a:path w="1026728" h="1025445">
                <a:moveTo>
                  <a:pt x="0" y="0"/>
                </a:moveTo>
                <a:lnTo>
                  <a:pt x="1026728" y="0"/>
                </a:lnTo>
                <a:lnTo>
                  <a:pt x="1026728" y="1025445"/>
                </a:lnTo>
                <a:lnTo>
                  <a:pt x="0" y="1025445"/>
                </a:lnTo>
                <a:lnTo>
                  <a:pt x="0" y="0"/>
                </a:lnTo>
                <a:close/>
              </a:path>
            </a:pathLst>
          </a:custGeom>
          <a:blipFill>
            <a:blip r:embed="rId2"/>
            <a:stretch>
              <a:fillRect/>
            </a:stretch>
          </a:blipFill>
        </p:spPr>
        <p:txBody>
          <a:bodyPr/>
          <a:lstStyle/>
          <a:p>
            <a:endParaRPr lang="en-US"/>
          </a:p>
        </p:txBody>
      </p:sp>
      <p:grpSp>
        <p:nvGrpSpPr>
          <p:cNvPr id="25" name="Group 25"/>
          <p:cNvGrpSpPr/>
          <p:nvPr/>
        </p:nvGrpSpPr>
        <p:grpSpPr>
          <a:xfrm>
            <a:off x="1111446" y="8227803"/>
            <a:ext cx="1011607" cy="1011607"/>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27" name="TextBox 27"/>
            <p:cNvSpPr txBox="1"/>
            <p:nvPr/>
          </p:nvSpPr>
          <p:spPr>
            <a:xfrm>
              <a:off x="76200" y="38100"/>
              <a:ext cx="660400" cy="698500"/>
            </a:xfrm>
            <a:prstGeom prst="rect">
              <a:avLst/>
            </a:prstGeom>
          </p:spPr>
          <p:txBody>
            <a:bodyPr lIns="47086" tIns="47086" rIns="47086" bIns="47086" rtlCol="0" anchor="ctr"/>
            <a:lstStyle/>
            <a:p>
              <a:pPr algn="ctr">
                <a:lnSpc>
                  <a:spcPts val="2659"/>
                </a:lnSpc>
                <a:spcBef>
                  <a:spcPct val="0"/>
                </a:spcBef>
              </a:pPr>
              <a:endParaRPr/>
            </a:p>
          </p:txBody>
        </p:sp>
      </p:grpSp>
      <p:sp>
        <p:nvSpPr>
          <p:cNvPr id="29" name="Freeform 29"/>
          <p:cNvSpPr/>
          <p:nvPr/>
        </p:nvSpPr>
        <p:spPr>
          <a:xfrm>
            <a:off x="7171201" y="126925"/>
            <a:ext cx="2272497" cy="996276"/>
          </a:xfrm>
          <a:custGeom>
            <a:avLst/>
            <a:gdLst/>
            <a:ahLst/>
            <a:cxnLst/>
            <a:rect l="l" t="t" r="r" b="b"/>
            <a:pathLst>
              <a:path w="2272497" h="996276">
                <a:moveTo>
                  <a:pt x="0" y="0"/>
                </a:moveTo>
                <a:lnTo>
                  <a:pt x="2272497" y="0"/>
                </a:lnTo>
                <a:lnTo>
                  <a:pt x="2272497" y="996276"/>
                </a:lnTo>
                <a:lnTo>
                  <a:pt x="0" y="996276"/>
                </a:lnTo>
                <a:lnTo>
                  <a:pt x="0" y="0"/>
                </a:lnTo>
                <a:close/>
              </a:path>
            </a:pathLst>
          </a:custGeom>
          <a:blipFill>
            <a:blip r:embed="rId3"/>
            <a:stretch>
              <a:fillRect/>
            </a:stretch>
          </a:blipFill>
        </p:spPr>
        <p:txBody>
          <a:bodyPr/>
          <a:lstStyle/>
          <a:p>
            <a:endParaRPr lang="en-US"/>
          </a:p>
        </p:txBody>
      </p:sp>
      <p:sp>
        <p:nvSpPr>
          <p:cNvPr id="30" name="Freeform 30"/>
          <p:cNvSpPr/>
          <p:nvPr/>
        </p:nvSpPr>
        <p:spPr>
          <a:xfrm>
            <a:off x="9526210" y="222317"/>
            <a:ext cx="1094039" cy="689244"/>
          </a:xfrm>
          <a:custGeom>
            <a:avLst/>
            <a:gdLst/>
            <a:ahLst/>
            <a:cxnLst/>
            <a:rect l="l" t="t" r="r" b="b"/>
            <a:pathLst>
              <a:path w="1094039" h="689244">
                <a:moveTo>
                  <a:pt x="0" y="0"/>
                </a:moveTo>
                <a:lnTo>
                  <a:pt x="1094039" y="0"/>
                </a:lnTo>
                <a:lnTo>
                  <a:pt x="1094039" y="689245"/>
                </a:lnTo>
                <a:lnTo>
                  <a:pt x="0" y="6892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1" name="TextBox 31"/>
          <p:cNvSpPr txBox="1"/>
          <p:nvPr/>
        </p:nvSpPr>
        <p:spPr>
          <a:xfrm>
            <a:off x="1987773" y="5000625"/>
            <a:ext cx="4711602" cy="1927093"/>
          </a:xfrm>
          <a:prstGeom prst="rect">
            <a:avLst/>
          </a:prstGeom>
        </p:spPr>
        <p:txBody>
          <a:bodyPr lIns="0" tIns="0" rIns="0" bIns="0" rtlCol="0" anchor="t">
            <a:spAutoFit/>
          </a:bodyPr>
          <a:lstStyle/>
          <a:p>
            <a:pPr algn="ctr">
              <a:lnSpc>
                <a:spcPts val="7618"/>
              </a:lnSpc>
              <a:spcBef>
                <a:spcPct val="0"/>
              </a:spcBef>
            </a:pPr>
            <a:r>
              <a:rPr lang="en-US" sz="5441" b="1">
                <a:solidFill>
                  <a:srgbClr val="FF0000"/>
                </a:solidFill>
                <a:latin typeface="Ubuntu Bold"/>
                <a:ea typeface="Ubuntu Bold"/>
                <a:cs typeface="Ubuntu Bold"/>
                <a:sym typeface="Ubuntu Bold"/>
              </a:rPr>
              <a:t>Events &amp; Competition</a:t>
            </a:r>
          </a:p>
        </p:txBody>
      </p:sp>
      <p:sp>
        <p:nvSpPr>
          <p:cNvPr id="32" name="AutoShape 32"/>
          <p:cNvSpPr/>
          <p:nvPr/>
        </p:nvSpPr>
        <p:spPr>
          <a:xfrm>
            <a:off x="8594542" y="7108592"/>
            <a:ext cx="2489828" cy="1059549"/>
          </a:xfrm>
          <a:prstGeom prst="line">
            <a:avLst/>
          </a:prstGeom>
          <a:ln w="28575" cap="flat">
            <a:solidFill>
              <a:srgbClr val="DCDDC6"/>
            </a:solidFill>
            <a:prstDash val="solid"/>
            <a:headEnd type="none" w="sm" len="sm"/>
            <a:tailEnd type="none" w="sm" len="sm"/>
          </a:ln>
        </p:spPr>
        <p:txBody>
          <a:bodyPr/>
          <a:lstStyle/>
          <a:p>
            <a:endParaRPr lang="en-US"/>
          </a:p>
        </p:txBody>
      </p:sp>
      <p:grpSp>
        <p:nvGrpSpPr>
          <p:cNvPr id="33" name="Group 33"/>
          <p:cNvGrpSpPr/>
          <p:nvPr/>
        </p:nvGrpSpPr>
        <p:grpSpPr>
          <a:xfrm>
            <a:off x="11084371" y="8060022"/>
            <a:ext cx="218342" cy="218342"/>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0000"/>
            </a:solidFill>
          </p:spPr>
          <p:txBody>
            <a:bodyPr/>
            <a:lstStyle/>
            <a:p>
              <a:endParaRPr lang="en-US"/>
            </a:p>
          </p:txBody>
        </p:sp>
        <p:sp>
          <p:nvSpPr>
            <p:cNvPr id="35" name="TextBox 35"/>
            <p:cNvSpPr txBox="1"/>
            <p:nvPr/>
          </p:nvSpPr>
          <p:spPr>
            <a:xfrm>
              <a:off x="76200" y="38100"/>
              <a:ext cx="660400" cy="698500"/>
            </a:xfrm>
            <a:prstGeom prst="rect">
              <a:avLst/>
            </a:prstGeom>
          </p:spPr>
          <p:txBody>
            <a:bodyPr lIns="47086" tIns="47086" rIns="47086" bIns="47086" rtlCol="0" anchor="ctr"/>
            <a:lstStyle/>
            <a:p>
              <a:pPr algn="ctr">
                <a:lnSpc>
                  <a:spcPts val="2659"/>
                </a:lnSpc>
                <a:spcBef>
                  <a:spcPct val="0"/>
                </a:spcBef>
              </a:pPr>
              <a:endParaRPr/>
            </a:p>
          </p:txBody>
        </p:sp>
      </p:grpSp>
      <p:grpSp>
        <p:nvGrpSpPr>
          <p:cNvPr id="36" name="Group 36"/>
          <p:cNvGrpSpPr/>
          <p:nvPr/>
        </p:nvGrpSpPr>
        <p:grpSpPr>
          <a:xfrm>
            <a:off x="10816827" y="202464"/>
            <a:ext cx="2455083" cy="728950"/>
            <a:chOff x="0" y="0"/>
            <a:chExt cx="646606" cy="191987"/>
          </a:xfrm>
        </p:grpSpPr>
        <p:sp>
          <p:nvSpPr>
            <p:cNvPr id="37" name="Freeform 37"/>
            <p:cNvSpPr/>
            <p:nvPr/>
          </p:nvSpPr>
          <p:spPr>
            <a:xfrm>
              <a:off x="0" y="0"/>
              <a:ext cx="646606" cy="191987"/>
            </a:xfrm>
            <a:custGeom>
              <a:avLst/>
              <a:gdLst/>
              <a:ahLst/>
              <a:cxnLst/>
              <a:rect l="l" t="t" r="r" b="b"/>
              <a:pathLst>
                <a:path w="646606" h="191987">
                  <a:moveTo>
                    <a:pt x="95993" y="0"/>
                  </a:moveTo>
                  <a:lnTo>
                    <a:pt x="550613" y="0"/>
                  </a:lnTo>
                  <a:cubicBezTo>
                    <a:pt x="603629" y="0"/>
                    <a:pt x="646606" y="42978"/>
                    <a:pt x="646606" y="95993"/>
                  </a:cubicBezTo>
                  <a:lnTo>
                    <a:pt x="646606" y="95993"/>
                  </a:lnTo>
                  <a:cubicBezTo>
                    <a:pt x="646606" y="149009"/>
                    <a:pt x="603629" y="191987"/>
                    <a:pt x="550613" y="191987"/>
                  </a:cubicBezTo>
                  <a:lnTo>
                    <a:pt x="95993" y="191987"/>
                  </a:lnTo>
                  <a:cubicBezTo>
                    <a:pt x="42978" y="191987"/>
                    <a:pt x="0" y="149009"/>
                    <a:pt x="0" y="95993"/>
                  </a:cubicBezTo>
                  <a:lnTo>
                    <a:pt x="0" y="95993"/>
                  </a:lnTo>
                  <a:cubicBezTo>
                    <a:pt x="0" y="42978"/>
                    <a:pt x="42978" y="0"/>
                    <a:pt x="95993" y="0"/>
                  </a:cubicBezTo>
                  <a:close/>
                </a:path>
              </a:pathLst>
            </a:custGeom>
            <a:solidFill>
              <a:srgbClr val="FFFFFF">
                <a:alpha val="49804"/>
              </a:srgbClr>
            </a:solidFill>
            <a:ln w="38100" cap="rnd">
              <a:solidFill>
                <a:srgbClr val="000000">
                  <a:alpha val="49804"/>
                </a:srgbClr>
              </a:solidFill>
              <a:prstDash val="solid"/>
              <a:round/>
            </a:ln>
          </p:spPr>
          <p:txBody>
            <a:bodyPr/>
            <a:lstStyle/>
            <a:p>
              <a:endParaRPr lang="en-US"/>
            </a:p>
          </p:txBody>
        </p:sp>
        <p:sp>
          <p:nvSpPr>
            <p:cNvPr id="38" name="TextBox 38"/>
            <p:cNvSpPr txBox="1"/>
            <p:nvPr/>
          </p:nvSpPr>
          <p:spPr>
            <a:xfrm>
              <a:off x="0" y="-38100"/>
              <a:ext cx="646606" cy="230087"/>
            </a:xfrm>
            <a:prstGeom prst="rect">
              <a:avLst/>
            </a:prstGeom>
          </p:spPr>
          <p:txBody>
            <a:bodyPr lIns="50800" tIns="50800" rIns="50800" bIns="50800" rtlCol="0" anchor="ctr"/>
            <a:lstStyle/>
            <a:p>
              <a:pPr algn="ctr">
                <a:lnSpc>
                  <a:spcPts val="3416"/>
                </a:lnSpc>
              </a:pPr>
              <a:r>
                <a:rPr lang="en-US" sz="2669" b="1">
                  <a:solidFill>
                    <a:srgbClr val="000000">
                      <a:alpha val="49804"/>
                    </a:srgbClr>
                  </a:solidFill>
                  <a:latin typeface="Ubuntu Bold"/>
                  <a:ea typeface="Ubuntu Bold"/>
                  <a:cs typeface="Ubuntu Bold"/>
                  <a:sym typeface="Ubuntu Bold"/>
                </a:rPr>
                <a:t>Partner Logo</a:t>
              </a:r>
            </a:p>
          </p:txBody>
        </p:sp>
      </p:grpSp>
      <p:sp>
        <p:nvSpPr>
          <p:cNvPr id="39" name="Freeform 39"/>
          <p:cNvSpPr/>
          <p:nvPr/>
        </p:nvSpPr>
        <p:spPr>
          <a:xfrm rot="1331787">
            <a:off x="1548553" y="5728799"/>
            <a:ext cx="484578" cy="1468418"/>
          </a:xfrm>
          <a:custGeom>
            <a:avLst/>
            <a:gdLst/>
            <a:ahLst/>
            <a:cxnLst/>
            <a:rect l="l" t="t" r="r" b="b"/>
            <a:pathLst>
              <a:path w="484578" h="1468418">
                <a:moveTo>
                  <a:pt x="0" y="0"/>
                </a:moveTo>
                <a:lnTo>
                  <a:pt x="484579" y="0"/>
                </a:lnTo>
                <a:lnTo>
                  <a:pt x="484579" y="1468419"/>
                </a:lnTo>
                <a:lnTo>
                  <a:pt x="0" y="1468419"/>
                </a:lnTo>
                <a:lnTo>
                  <a:pt x="0" y="0"/>
                </a:lnTo>
                <a:close/>
              </a:path>
            </a:pathLst>
          </a:custGeom>
          <a:blipFill>
            <a:blip r:embed="rId6">
              <a:alphaModFix amt="51000"/>
              <a:extLst>
                <a:ext uri="{96DAC541-7B7A-43D3-8B79-37D633B846F1}">
                  <asvg:svgBlip xmlns:asvg="http://schemas.microsoft.com/office/drawing/2016/SVG/main" r:embed="rId7"/>
                </a:ext>
              </a:extLst>
            </a:blip>
            <a:stretch>
              <a:fillRect/>
            </a:stretch>
          </a:blipFill>
        </p:spPr>
        <p:txBody>
          <a:bodyPr/>
          <a:lstStyle/>
          <a:p>
            <a:endParaRPr lang="en-US"/>
          </a:p>
        </p:txBody>
      </p:sp>
      <p:sp>
        <p:nvSpPr>
          <p:cNvPr id="40" name="Freeform 40"/>
          <p:cNvSpPr/>
          <p:nvPr/>
        </p:nvSpPr>
        <p:spPr>
          <a:xfrm rot="-4251480" flipH="1">
            <a:off x="5649816" y="7737691"/>
            <a:ext cx="484578" cy="1468418"/>
          </a:xfrm>
          <a:custGeom>
            <a:avLst/>
            <a:gdLst/>
            <a:ahLst/>
            <a:cxnLst/>
            <a:rect l="l" t="t" r="r" b="b"/>
            <a:pathLst>
              <a:path w="484578" h="1468418">
                <a:moveTo>
                  <a:pt x="484578" y="0"/>
                </a:moveTo>
                <a:lnTo>
                  <a:pt x="0" y="0"/>
                </a:lnTo>
                <a:lnTo>
                  <a:pt x="0" y="1468418"/>
                </a:lnTo>
                <a:lnTo>
                  <a:pt x="484578" y="1468418"/>
                </a:lnTo>
                <a:lnTo>
                  <a:pt x="484578" y="0"/>
                </a:lnTo>
                <a:close/>
              </a:path>
            </a:pathLst>
          </a:custGeom>
          <a:blipFill>
            <a:blip r:embed="rId6">
              <a:alphaModFix amt="51000"/>
              <a:extLst>
                <a:ext uri="{96DAC541-7B7A-43D3-8B79-37D633B846F1}">
                  <asvg:svgBlip xmlns:asvg="http://schemas.microsoft.com/office/drawing/2016/SVG/main" r:embed="rId7"/>
                </a:ext>
              </a:extLst>
            </a:blip>
            <a:stretch>
              <a:fillRect/>
            </a:stretch>
          </a:blipFill>
        </p:spPr>
        <p:txBody>
          <a:bodyPr/>
          <a:lstStyle/>
          <a:p>
            <a:endParaRPr lang="en-US"/>
          </a:p>
        </p:txBody>
      </p:sp>
      <p:sp>
        <p:nvSpPr>
          <p:cNvPr id="41" name="Freeform 41"/>
          <p:cNvSpPr/>
          <p:nvPr/>
        </p:nvSpPr>
        <p:spPr>
          <a:xfrm rot="-2512866" flipH="1">
            <a:off x="4707504" y="1250519"/>
            <a:ext cx="411797" cy="1247870"/>
          </a:xfrm>
          <a:custGeom>
            <a:avLst/>
            <a:gdLst/>
            <a:ahLst/>
            <a:cxnLst/>
            <a:rect l="l" t="t" r="r" b="b"/>
            <a:pathLst>
              <a:path w="411797" h="1247870">
                <a:moveTo>
                  <a:pt x="411797" y="0"/>
                </a:moveTo>
                <a:lnTo>
                  <a:pt x="0" y="0"/>
                </a:lnTo>
                <a:lnTo>
                  <a:pt x="0" y="1247870"/>
                </a:lnTo>
                <a:lnTo>
                  <a:pt x="411797" y="1247870"/>
                </a:lnTo>
                <a:lnTo>
                  <a:pt x="411797" y="0"/>
                </a:lnTo>
                <a:close/>
              </a:path>
            </a:pathLst>
          </a:custGeom>
          <a:blipFill>
            <a:blip r:embed="rId6">
              <a:alphaModFix amt="51000"/>
              <a:extLst>
                <a:ext uri="{96DAC541-7B7A-43D3-8B79-37D633B846F1}">
                  <asvg:svgBlip xmlns:asvg="http://schemas.microsoft.com/office/drawing/2016/SVG/main" r:embed="rId7"/>
                </a:ext>
              </a:extLst>
            </a:blip>
            <a:stretch>
              <a:fillRect/>
            </a:stretch>
          </a:blipFill>
        </p:spPr>
        <p:txBody>
          <a:bodyPr/>
          <a:lstStyle/>
          <a:p>
            <a:endParaRPr lang="en-US"/>
          </a:p>
        </p:txBody>
      </p:sp>
      <p:sp>
        <p:nvSpPr>
          <p:cNvPr id="42" name="TextBox 42"/>
          <p:cNvSpPr txBox="1"/>
          <p:nvPr/>
        </p:nvSpPr>
        <p:spPr>
          <a:xfrm>
            <a:off x="2162112" y="8167133"/>
            <a:ext cx="2712015" cy="1171707"/>
          </a:xfrm>
          <a:prstGeom prst="rect">
            <a:avLst/>
          </a:prstGeom>
        </p:spPr>
        <p:txBody>
          <a:bodyPr lIns="0" tIns="0" rIns="0" bIns="0" rtlCol="0" anchor="t">
            <a:spAutoFit/>
          </a:bodyPr>
          <a:lstStyle/>
          <a:p>
            <a:pPr algn="ctr">
              <a:lnSpc>
                <a:spcPts val="3142"/>
              </a:lnSpc>
              <a:spcBef>
                <a:spcPct val="0"/>
              </a:spcBef>
            </a:pPr>
            <a:r>
              <a:rPr lang="en-US" sz="2244" b="1">
                <a:solidFill>
                  <a:srgbClr val="000000"/>
                </a:solidFill>
                <a:latin typeface="Ubuntu Bold"/>
                <a:ea typeface="Ubuntu Bold"/>
                <a:cs typeface="Ubuntu Bold"/>
                <a:sym typeface="Ubuntu Bold"/>
              </a:rPr>
              <a:t>Traditional Competitions in 2024</a:t>
            </a:r>
          </a:p>
        </p:txBody>
      </p:sp>
      <p:sp>
        <p:nvSpPr>
          <p:cNvPr id="43" name="TextBox 43"/>
          <p:cNvSpPr txBox="1"/>
          <p:nvPr/>
        </p:nvSpPr>
        <p:spPr>
          <a:xfrm>
            <a:off x="1246726" y="8500991"/>
            <a:ext cx="741046" cy="398628"/>
          </a:xfrm>
          <a:prstGeom prst="rect">
            <a:avLst/>
          </a:prstGeom>
        </p:spPr>
        <p:txBody>
          <a:bodyPr lIns="0" tIns="0" rIns="0" bIns="0" rtlCol="0" anchor="t">
            <a:spAutoFit/>
          </a:bodyPr>
          <a:lstStyle/>
          <a:p>
            <a:pPr algn="ctr">
              <a:lnSpc>
                <a:spcPts val="3055"/>
              </a:lnSpc>
              <a:spcBef>
                <a:spcPct val="0"/>
              </a:spcBef>
            </a:pPr>
            <a:r>
              <a:rPr lang="en-US" sz="2182" b="1">
                <a:solidFill>
                  <a:srgbClr val="FF0000"/>
                </a:solidFill>
                <a:latin typeface="Poppins Bold"/>
                <a:ea typeface="Poppins Bold"/>
                <a:cs typeface="Poppins Bold"/>
                <a:sym typeface="Poppins Bold"/>
              </a:rPr>
              <a:t>2274</a:t>
            </a:r>
          </a:p>
        </p:txBody>
      </p:sp>
      <p:sp>
        <p:nvSpPr>
          <p:cNvPr id="44" name="TextBox 44"/>
          <p:cNvSpPr txBox="1"/>
          <p:nvPr/>
        </p:nvSpPr>
        <p:spPr>
          <a:xfrm>
            <a:off x="11670134" y="1765520"/>
            <a:ext cx="6446993" cy="1190625"/>
          </a:xfrm>
          <a:prstGeom prst="rect">
            <a:avLst/>
          </a:prstGeom>
        </p:spPr>
        <p:txBody>
          <a:bodyPr lIns="0" tIns="0" rIns="0" bIns="0" rtlCol="0" anchor="t">
            <a:spAutoFit/>
          </a:bodyPr>
          <a:lstStyle/>
          <a:p>
            <a:pPr algn="l">
              <a:lnSpc>
                <a:spcPts val="2335"/>
              </a:lnSpc>
            </a:pPr>
            <a:r>
              <a:rPr lang="en-US" sz="1946" i="1">
                <a:solidFill>
                  <a:srgbClr val="000000">
                    <a:alpha val="63922"/>
                  </a:srgbClr>
                </a:solidFill>
                <a:latin typeface="Ubuntu Italics"/>
                <a:ea typeface="Ubuntu Italics"/>
                <a:cs typeface="Ubuntu Italics"/>
                <a:sym typeface="Ubuntu Italics"/>
              </a:rPr>
              <a:t>Use this space to give detail to your proposal objective. This can be used to give all detail, or used as a prompt for you when presenting, to give the details in person to the potential partner.</a:t>
            </a:r>
          </a:p>
        </p:txBody>
      </p:sp>
      <p:sp>
        <p:nvSpPr>
          <p:cNvPr id="45" name="TextBox 45"/>
          <p:cNvSpPr txBox="1"/>
          <p:nvPr/>
        </p:nvSpPr>
        <p:spPr>
          <a:xfrm>
            <a:off x="11670134" y="1310137"/>
            <a:ext cx="6297550" cy="304800"/>
          </a:xfrm>
          <a:prstGeom prst="rect">
            <a:avLst/>
          </a:prstGeom>
        </p:spPr>
        <p:txBody>
          <a:bodyPr lIns="0" tIns="0" rIns="0" bIns="0" rtlCol="0" anchor="t">
            <a:spAutoFit/>
          </a:bodyPr>
          <a:lstStyle/>
          <a:p>
            <a:pPr algn="l">
              <a:lnSpc>
                <a:spcPts val="2335"/>
              </a:lnSpc>
            </a:pPr>
            <a:r>
              <a:rPr lang="en-US" sz="1946" b="1" i="1">
                <a:solidFill>
                  <a:srgbClr val="000000">
                    <a:alpha val="63922"/>
                  </a:srgbClr>
                </a:solidFill>
                <a:latin typeface="Ubuntu Bold Italics"/>
                <a:ea typeface="Ubuntu Bold Italics"/>
                <a:cs typeface="Ubuntu Bold Italics"/>
                <a:sym typeface="Ubuntu Bold Italics"/>
              </a:rPr>
              <a:t>Partnership Pillar Proposal Objective 1</a:t>
            </a:r>
          </a:p>
        </p:txBody>
      </p:sp>
      <p:sp>
        <p:nvSpPr>
          <p:cNvPr id="46" name="TextBox 46"/>
          <p:cNvSpPr txBox="1"/>
          <p:nvPr/>
        </p:nvSpPr>
        <p:spPr>
          <a:xfrm>
            <a:off x="11744855" y="3452856"/>
            <a:ext cx="6297550" cy="304800"/>
          </a:xfrm>
          <a:prstGeom prst="rect">
            <a:avLst/>
          </a:prstGeom>
        </p:spPr>
        <p:txBody>
          <a:bodyPr lIns="0" tIns="0" rIns="0" bIns="0" rtlCol="0" anchor="t">
            <a:spAutoFit/>
          </a:bodyPr>
          <a:lstStyle/>
          <a:p>
            <a:pPr algn="l">
              <a:lnSpc>
                <a:spcPts val="2335"/>
              </a:lnSpc>
            </a:pPr>
            <a:r>
              <a:rPr lang="en-US" sz="1946" b="1" i="1">
                <a:solidFill>
                  <a:srgbClr val="000000">
                    <a:alpha val="63922"/>
                  </a:srgbClr>
                </a:solidFill>
                <a:latin typeface="Ubuntu Bold Italics"/>
                <a:ea typeface="Ubuntu Bold Italics"/>
                <a:cs typeface="Ubuntu Bold Italics"/>
                <a:sym typeface="Ubuntu Bold Italics"/>
              </a:rPr>
              <a:t>Partnership Pillar Proposal Objective 2</a:t>
            </a:r>
          </a:p>
        </p:txBody>
      </p:sp>
      <p:sp>
        <p:nvSpPr>
          <p:cNvPr id="47" name="TextBox 47"/>
          <p:cNvSpPr txBox="1"/>
          <p:nvPr/>
        </p:nvSpPr>
        <p:spPr>
          <a:xfrm>
            <a:off x="11670134" y="5853479"/>
            <a:ext cx="6297550" cy="304800"/>
          </a:xfrm>
          <a:prstGeom prst="rect">
            <a:avLst/>
          </a:prstGeom>
        </p:spPr>
        <p:txBody>
          <a:bodyPr lIns="0" tIns="0" rIns="0" bIns="0" rtlCol="0" anchor="t">
            <a:spAutoFit/>
          </a:bodyPr>
          <a:lstStyle/>
          <a:p>
            <a:pPr algn="l">
              <a:lnSpc>
                <a:spcPts val="2335"/>
              </a:lnSpc>
            </a:pPr>
            <a:r>
              <a:rPr lang="en-US" sz="1946" b="1" i="1">
                <a:solidFill>
                  <a:srgbClr val="000000">
                    <a:alpha val="63922"/>
                  </a:srgbClr>
                </a:solidFill>
                <a:latin typeface="Ubuntu Bold Italics"/>
                <a:ea typeface="Ubuntu Bold Italics"/>
                <a:cs typeface="Ubuntu Bold Italics"/>
                <a:sym typeface="Ubuntu Bold Italics"/>
              </a:rPr>
              <a:t>Partnership Pillar Proposal Objective 3</a:t>
            </a:r>
          </a:p>
        </p:txBody>
      </p:sp>
      <p:sp>
        <p:nvSpPr>
          <p:cNvPr id="48" name="TextBox 48"/>
          <p:cNvSpPr txBox="1"/>
          <p:nvPr/>
        </p:nvSpPr>
        <p:spPr>
          <a:xfrm>
            <a:off x="11597988" y="8136495"/>
            <a:ext cx="6297550" cy="304800"/>
          </a:xfrm>
          <a:prstGeom prst="rect">
            <a:avLst/>
          </a:prstGeom>
        </p:spPr>
        <p:txBody>
          <a:bodyPr lIns="0" tIns="0" rIns="0" bIns="0" rtlCol="0" anchor="t">
            <a:spAutoFit/>
          </a:bodyPr>
          <a:lstStyle/>
          <a:p>
            <a:pPr algn="l">
              <a:lnSpc>
                <a:spcPts val="2335"/>
              </a:lnSpc>
            </a:pPr>
            <a:r>
              <a:rPr lang="en-US" sz="1946" b="1" i="1">
                <a:solidFill>
                  <a:srgbClr val="000000">
                    <a:alpha val="63922"/>
                  </a:srgbClr>
                </a:solidFill>
                <a:latin typeface="Ubuntu Bold Italics"/>
                <a:ea typeface="Ubuntu Bold Italics"/>
                <a:cs typeface="Ubuntu Bold Italics"/>
                <a:sym typeface="Ubuntu Bold Italics"/>
              </a:rPr>
              <a:t>Partnership Pillar Proposal Objective 4</a:t>
            </a:r>
          </a:p>
        </p:txBody>
      </p:sp>
      <p:sp>
        <p:nvSpPr>
          <p:cNvPr id="49" name="TextBox 49"/>
          <p:cNvSpPr txBox="1"/>
          <p:nvPr/>
        </p:nvSpPr>
        <p:spPr>
          <a:xfrm>
            <a:off x="11744855" y="6213663"/>
            <a:ext cx="6446993" cy="1190625"/>
          </a:xfrm>
          <a:prstGeom prst="rect">
            <a:avLst/>
          </a:prstGeom>
        </p:spPr>
        <p:txBody>
          <a:bodyPr lIns="0" tIns="0" rIns="0" bIns="0" rtlCol="0" anchor="t">
            <a:spAutoFit/>
          </a:bodyPr>
          <a:lstStyle/>
          <a:p>
            <a:pPr algn="l">
              <a:lnSpc>
                <a:spcPts val="2335"/>
              </a:lnSpc>
            </a:pPr>
            <a:r>
              <a:rPr lang="en-US" sz="1946" i="1">
                <a:solidFill>
                  <a:srgbClr val="000000">
                    <a:alpha val="63922"/>
                  </a:srgbClr>
                </a:solidFill>
                <a:latin typeface="Ubuntu Italics"/>
                <a:ea typeface="Ubuntu Italics"/>
                <a:cs typeface="Ubuntu Italics"/>
                <a:sym typeface="Ubuntu Italics"/>
              </a:rPr>
              <a:t>Use this space to give detail to your proposal objective. This can be used to give all detail, or used as a prompt for you when presenting, to give the details in person to the potential partner.</a:t>
            </a:r>
          </a:p>
        </p:txBody>
      </p:sp>
      <p:sp>
        <p:nvSpPr>
          <p:cNvPr id="50" name="TextBox 50"/>
          <p:cNvSpPr txBox="1"/>
          <p:nvPr/>
        </p:nvSpPr>
        <p:spPr>
          <a:xfrm>
            <a:off x="11744855" y="3910056"/>
            <a:ext cx="6446993" cy="1190625"/>
          </a:xfrm>
          <a:prstGeom prst="rect">
            <a:avLst/>
          </a:prstGeom>
        </p:spPr>
        <p:txBody>
          <a:bodyPr lIns="0" tIns="0" rIns="0" bIns="0" rtlCol="0" anchor="t">
            <a:spAutoFit/>
          </a:bodyPr>
          <a:lstStyle/>
          <a:p>
            <a:pPr algn="l">
              <a:lnSpc>
                <a:spcPts val="2335"/>
              </a:lnSpc>
            </a:pPr>
            <a:r>
              <a:rPr lang="en-US" sz="1946" i="1">
                <a:solidFill>
                  <a:srgbClr val="000000">
                    <a:alpha val="63922"/>
                  </a:srgbClr>
                </a:solidFill>
                <a:latin typeface="Ubuntu Italics"/>
                <a:ea typeface="Ubuntu Italics"/>
                <a:cs typeface="Ubuntu Italics"/>
                <a:sym typeface="Ubuntu Italics"/>
              </a:rPr>
              <a:t>Use this space to give detail to your proposal objective. This can be used to give all detail, or used as a prompt for you when presenting, to give the details in person to the potential partner.</a:t>
            </a:r>
          </a:p>
        </p:txBody>
      </p:sp>
      <p:sp>
        <p:nvSpPr>
          <p:cNvPr id="51" name="TextBox 51"/>
          <p:cNvSpPr txBox="1"/>
          <p:nvPr/>
        </p:nvSpPr>
        <p:spPr>
          <a:xfrm>
            <a:off x="11670134" y="8517270"/>
            <a:ext cx="6446993" cy="1190625"/>
          </a:xfrm>
          <a:prstGeom prst="rect">
            <a:avLst/>
          </a:prstGeom>
        </p:spPr>
        <p:txBody>
          <a:bodyPr lIns="0" tIns="0" rIns="0" bIns="0" rtlCol="0" anchor="t">
            <a:spAutoFit/>
          </a:bodyPr>
          <a:lstStyle/>
          <a:p>
            <a:pPr algn="l">
              <a:lnSpc>
                <a:spcPts val="2335"/>
              </a:lnSpc>
            </a:pPr>
            <a:r>
              <a:rPr lang="en-US" sz="1946" i="1">
                <a:solidFill>
                  <a:srgbClr val="000000">
                    <a:alpha val="63922"/>
                  </a:srgbClr>
                </a:solidFill>
                <a:latin typeface="Ubuntu Italics"/>
                <a:ea typeface="Ubuntu Italics"/>
                <a:cs typeface="Ubuntu Italics"/>
                <a:sym typeface="Ubuntu Italics"/>
              </a:rPr>
              <a:t>Use this space to give detail to your proposal objective. This can be used to give all detail, or used as a prompt for you when presenting, to give the details in person to the potential partner.</a:t>
            </a:r>
          </a:p>
        </p:txBody>
      </p:sp>
      <p:sp>
        <p:nvSpPr>
          <p:cNvPr id="52" name="TextBox 52"/>
          <p:cNvSpPr txBox="1"/>
          <p:nvPr/>
        </p:nvSpPr>
        <p:spPr>
          <a:xfrm>
            <a:off x="380445" y="7286222"/>
            <a:ext cx="3963129" cy="415781"/>
          </a:xfrm>
          <a:prstGeom prst="rect">
            <a:avLst/>
          </a:prstGeom>
        </p:spPr>
        <p:txBody>
          <a:bodyPr lIns="0" tIns="0" rIns="0" bIns="0" rtlCol="0" anchor="t">
            <a:spAutoFit/>
          </a:bodyPr>
          <a:lstStyle/>
          <a:p>
            <a:pPr algn="ctr">
              <a:lnSpc>
                <a:spcPts val="3332"/>
              </a:lnSpc>
              <a:spcBef>
                <a:spcPct val="0"/>
              </a:spcBef>
            </a:pPr>
            <a:r>
              <a:rPr lang="en-US" sz="2380" b="1" i="1">
                <a:solidFill>
                  <a:srgbClr val="FF1914">
                    <a:alpha val="50980"/>
                  </a:srgbClr>
                </a:solidFill>
                <a:latin typeface="Ubuntu Bold Italics"/>
                <a:ea typeface="Ubuntu Bold Italics"/>
                <a:cs typeface="Ubuntu Bold Italics"/>
                <a:sym typeface="Ubuntu Bold Italics"/>
              </a:rPr>
              <a:t>Area of Engagement</a:t>
            </a:r>
          </a:p>
        </p:txBody>
      </p:sp>
      <p:sp>
        <p:nvSpPr>
          <p:cNvPr id="53" name="TextBox 53"/>
          <p:cNvSpPr txBox="1"/>
          <p:nvPr/>
        </p:nvSpPr>
        <p:spPr>
          <a:xfrm>
            <a:off x="5246213" y="8887209"/>
            <a:ext cx="3083213" cy="1253981"/>
          </a:xfrm>
          <a:prstGeom prst="rect">
            <a:avLst/>
          </a:prstGeom>
        </p:spPr>
        <p:txBody>
          <a:bodyPr lIns="0" tIns="0" rIns="0" bIns="0" rtlCol="0" anchor="t">
            <a:spAutoFit/>
          </a:bodyPr>
          <a:lstStyle/>
          <a:p>
            <a:pPr algn="ctr">
              <a:lnSpc>
                <a:spcPts val="3332"/>
              </a:lnSpc>
            </a:pPr>
            <a:r>
              <a:rPr lang="en-US" sz="2380" b="1" i="1">
                <a:solidFill>
                  <a:srgbClr val="FF1914">
                    <a:alpha val="50980"/>
                  </a:srgbClr>
                </a:solidFill>
                <a:latin typeface="Ubuntu Bold Italics"/>
                <a:ea typeface="Ubuntu Bold Italics"/>
                <a:cs typeface="Ubuntu Bold Italics"/>
                <a:sym typeface="Ubuntu Bold Italics"/>
              </a:rPr>
              <a:t>Interesting Fact/</a:t>
            </a:r>
          </a:p>
          <a:p>
            <a:pPr algn="ctr">
              <a:lnSpc>
                <a:spcPts val="3332"/>
              </a:lnSpc>
              <a:spcBef>
                <a:spcPct val="0"/>
              </a:spcBef>
            </a:pPr>
            <a:r>
              <a:rPr lang="en-US" sz="2380" b="1" i="1">
                <a:solidFill>
                  <a:srgbClr val="FF1914">
                    <a:alpha val="50980"/>
                  </a:srgbClr>
                </a:solidFill>
                <a:latin typeface="Ubuntu Bold Italics"/>
                <a:ea typeface="Ubuntu Bold Italics"/>
                <a:cs typeface="Ubuntu Bold Italics"/>
                <a:sym typeface="Ubuntu Bold Italics"/>
              </a:rPr>
              <a:t>Statistic on this Area of Engagement</a:t>
            </a:r>
          </a:p>
        </p:txBody>
      </p:sp>
      <p:sp>
        <p:nvSpPr>
          <p:cNvPr id="54" name="TextBox 54"/>
          <p:cNvSpPr txBox="1"/>
          <p:nvPr/>
        </p:nvSpPr>
        <p:spPr>
          <a:xfrm>
            <a:off x="4764185" y="2392123"/>
            <a:ext cx="2837910" cy="1253981"/>
          </a:xfrm>
          <a:prstGeom prst="rect">
            <a:avLst/>
          </a:prstGeom>
        </p:spPr>
        <p:txBody>
          <a:bodyPr lIns="0" tIns="0" rIns="0" bIns="0" rtlCol="0" anchor="t">
            <a:spAutoFit/>
          </a:bodyPr>
          <a:lstStyle/>
          <a:p>
            <a:pPr algn="ctr">
              <a:lnSpc>
                <a:spcPts val="3332"/>
              </a:lnSpc>
              <a:spcBef>
                <a:spcPct val="0"/>
              </a:spcBef>
            </a:pPr>
            <a:r>
              <a:rPr lang="en-US" sz="2380" b="1" i="1">
                <a:solidFill>
                  <a:srgbClr val="FF1914">
                    <a:alpha val="50980"/>
                  </a:srgbClr>
                </a:solidFill>
                <a:latin typeface="Ubuntu Bold Italics"/>
                <a:ea typeface="Ubuntu Bold Italics"/>
                <a:cs typeface="Ubuntu Bold Italics"/>
                <a:sym typeface="Ubuntu Bold Italics"/>
              </a:rPr>
              <a:t>Area of Engagement related image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H="1">
            <a:off x="6644070" y="6890077"/>
            <a:ext cx="2754945" cy="877738"/>
          </a:xfrm>
          <a:prstGeom prst="line">
            <a:avLst/>
          </a:prstGeom>
          <a:ln w="28575" cap="flat">
            <a:solidFill>
              <a:srgbClr val="DCDDC6"/>
            </a:solidFill>
            <a:prstDash val="solid"/>
            <a:headEnd type="none" w="sm" len="sm"/>
            <a:tailEnd type="none" w="sm" len="sm"/>
          </a:ln>
        </p:spPr>
        <p:txBody>
          <a:bodyPr/>
          <a:lstStyle/>
          <a:p>
            <a:endParaRPr lang="en-US"/>
          </a:p>
        </p:txBody>
      </p:sp>
      <p:sp>
        <p:nvSpPr>
          <p:cNvPr id="3" name="AutoShape 3"/>
          <p:cNvSpPr/>
          <p:nvPr/>
        </p:nvSpPr>
        <p:spPr>
          <a:xfrm flipH="1">
            <a:off x="6383291" y="4922893"/>
            <a:ext cx="2754945" cy="0"/>
          </a:xfrm>
          <a:prstGeom prst="line">
            <a:avLst/>
          </a:prstGeom>
          <a:ln w="28575" cap="flat">
            <a:solidFill>
              <a:srgbClr val="DCDDC6"/>
            </a:solidFill>
            <a:prstDash val="solid"/>
            <a:headEnd type="none" w="sm" len="sm"/>
            <a:tailEnd type="none" w="sm" len="sm"/>
          </a:ln>
        </p:spPr>
        <p:txBody>
          <a:bodyPr/>
          <a:lstStyle/>
          <a:p>
            <a:endParaRPr lang="en-US"/>
          </a:p>
        </p:txBody>
      </p:sp>
      <p:sp>
        <p:nvSpPr>
          <p:cNvPr id="4" name="Freeform 4"/>
          <p:cNvSpPr/>
          <p:nvPr/>
        </p:nvSpPr>
        <p:spPr>
          <a:xfrm>
            <a:off x="11668246" y="-689339"/>
            <a:ext cx="12531371" cy="12515707"/>
          </a:xfrm>
          <a:custGeom>
            <a:avLst/>
            <a:gdLst/>
            <a:ahLst/>
            <a:cxnLst/>
            <a:rect l="l" t="t" r="r" b="b"/>
            <a:pathLst>
              <a:path w="12531371" h="12515707">
                <a:moveTo>
                  <a:pt x="0" y="0"/>
                </a:moveTo>
                <a:lnTo>
                  <a:pt x="12531371" y="0"/>
                </a:lnTo>
                <a:lnTo>
                  <a:pt x="12531371" y="12515706"/>
                </a:lnTo>
                <a:lnTo>
                  <a:pt x="0" y="12515706"/>
                </a:lnTo>
                <a:lnTo>
                  <a:pt x="0" y="0"/>
                </a:lnTo>
                <a:close/>
              </a:path>
            </a:pathLst>
          </a:custGeom>
          <a:blipFill>
            <a:blip r:embed="rId2"/>
            <a:stretch>
              <a:fillRect/>
            </a:stretch>
          </a:blipFill>
        </p:spPr>
        <p:txBody>
          <a:bodyPr/>
          <a:lstStyle/>
          <a:p>
            <a:endParaRPr lang="en-US"/>
          </a:p>
        </p:txBody>
      </p:sp>
      <p:grpSp>
        <p:nvGrpSpPr>
          <p:cNvPr id="5" name="Group 5"/>
          <p:cNvGrpSpPr/>
          <p:nvPr/>
        </p:nvGrpSpPr>
        <p:grpSpPr>
          <a:xfrm>
            <a:off x="9966558" y="-2158767"/>
            <a:ext cx="14585483" cy="14585483"/>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CDDC6"/>
            </a:solidFill>
          </p:spPr>
          <p:txBody>
            <a:bodyPr/>
            <a:lstStyle/>
            <a:p>
              <a:endParaRPr lang="en-US"/>
            </a:p>
          </p:txBody>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1085892" y="-1039433"/>
            <a:ext cx="12346817" cy="12346817"/>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6463828" y="1830356"/>
            <a:ext cx="218342" cy="218342"/>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0000"/>
            </a:solidFill>
          </p:spPr>
          <p:txBody>
            <a:bodyPr/>
            <a:lstStyle/>
            <a:p>
              <a:endParaRPr lang="en-US"/>
            </a:p>
          </p:txBody>
        </p:sp>
        <p:sp>
          <p:nvSpPr>
            <p:cNvPr id="13" name="TextBox 13"/>
            <p:cNvSpPr txBox="1"/>
            <p:nvPr/>
          </p:nvSpPr>
          <p:spPr>
            <a:xfrm>
              <a:off x="76200" y="38100"/>
              <a:ext cx="660400" cy="698500"/>
            </a:xfrm>
            <a:prstGeom prst="rect">
              <a:avLst/>
            </a:prstGeom>
          </p:spPr>
          <p:txBody>
            <a:bodyPr lIns="47086" tIns="47086" rIns="47086" bIns="47086" rtlCol="0" anchor="ctr"/>
            <a:lstStyle/>
            <a:p>
              <a:pPr algn="ctr">
                <a:lnSpc>
                  <a:spcPts val="2659"/>
                </a:lnSpc>
                <a:spcBef>
                  <a:spcPct val="0"/>
                </a:spcBef>
              </a:pPr>
              <a:endParaRPr/>
            </a:p>
          </p:txBody>
        </p:sp>
      </p:grpSp>
      <p:grpSp>
        <p:nvGrpSpPr>
          <p:cNvPr id="14" name="Group 14"/>
          <p:cNvGrpSpPr/>
          <p:nvPr/>
        </p:nvGrpSpPr>
        <p:grpSpPr>
          <a:xfrm>
            <a:off x="6250499" y="4788314"/>
            <a:ext cx="218342" cy="218342"/>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0000"/>
            </a:solidFill>
          </p:spPr>
          <p:txBody>
            <a:bodyPr/>
            <a:lstStyle/>
            <a:p>
              <a:endParaRPr lang="en-US"/>
            </a:p>
          </p:txBody>
        </p:sp>
        <p:sp>
          <p:nvSpPr>
            <p:cNvPr id="16" name="TextBox 16"/>
            <p:cNvSpPr txBox="1"/>
            <p:nvPr/>
          </p:nvSpPr>
          <p:spPr>
            <a:xfrm>
              <a:off x="76200" y="38100"/>
              <a:ext cx="660400" cy="698500"/>
            </a:xfrm>
            <a:prstGeom prst="rect">
              <a:avLst/>
            </a:prstGeom>
          </p:spPr>
          <p:txBody>
            <a:bodyPr lIns="47086" tIns="47086" rIns="47086" bIns="47086" rtlCol="0" anchor="ctr"/>
            <a:lstStyle/>
            <a:p>
              <a:pPr algn="ctr">
                <a:lnSpc>
                  <a:spcPts val="2659"/>
                </a:lnSpc>
                <a:spcBef>
                  <a:spcPct val="0"/>
                </a:spcBef>
              </a:pPr>
              <a:endParaRPr/>
            </a:p>
          </p:txBody>
        </p:sp>
      </p:grpSp>
      <p:grpSp>
        <p:nvGrpSpPr>
          <p:cNvPr id="17" name="Group 17"/>
          <p:cNvGrpSpPr/>
          <p:nvPr/>
        </p:nvGrpSpPr>
        <p:grpSpPr>
          <a:xfrm>
            <a:off x="7482430" y="7989811"/>
            <a:ext cx="4976020" cy="1325639"/>
            <a:chOff x="0" y="0"/>
            <a:chExt cx="1018519" cy="271339"/>
          </a:xfrm>
        </p:grpSpPr>
        <p:sp>
          <p:nvSpPr>
            <p:cNvPr id="18" name="Freeform 18"/>
            <p:cNvSpPr/>
            <p:nvPr/>
          </p:nvSpPr>
          <p:spPr>
            <a:xfrm>
              <a:off x="0" y="0"/>
              <a:ext cx="1018519" cy="271339"/>
            </a:xfrm>
            <a:custGeom>
              <a:avLst/>
              <a:gdLst/>
              <a:ahLst/>
              <a:cxnLst/>
              <a:rect l="l" t="t" r="r" b="b"/>
              <a:pathLst>
                <a:path w="1018519" h="271339">
                  <a:moveTo>
                    <a:pt x="135670" y="0"/>
                  </a:moveTo>
                  <a:lnTo>
                    <a:pt x="882849" y="0"/>
                  </a:lnTo>
                  <a:cubicBezTo>
                    <a:pt x="957777" y="0"/>
                    <a:pt x="1018519" y="60741"/>
                    <a:pt x="1018519" y="135670"/>
                  </a:cubicBezTo>
                  <a:lnTo>
                    <a:pt x="1018519" y="135670"/>
                  </a:lnTo>
                  <a:cubicBezTo>
                    <a:pt x="1018519" y="210598"/>
                    <a:pt x="957777" y="271339"/>
                    <a:pt x="882849" y="271339"/>
                  </a:cubicBezTo>
                  <a:lnTo>
                    <a:pt x="135670" y="271339"/>
                  </a:lnTo>
                  <a:cubicBezTo>
                    <a:pt x="60741" y="271339"/>
                    <a:pt x="0" y="210598"/>
                    <a:pt x="0" y="135670"/>
                  </a:cubicBezTo>
                  <a:lnTo>
                    <a:pt x="0" y="135670"/>
                  </a:lnTo>
                  <a:cubicBezTo>
                    <a:pt x="0" y="60741"/>
                    <a:pt x="60741" y="0"/>
                    <a:pt x="135670" y="0"/>
                  </a:cubicBezTo>
                  <a:close/>
                </a:path>
              </a:pathLst>
            </a:custGeom>
            <a:solidFill>
              <a:srgbClr val="DCDDC6"/>
            </a:solidFill>
          </p:spPr>
          <p:txBody>
            <a:bodyPr/>
            <a:lstStyle/>
            <a:p>
              <a:endParaRPr lang="en-US"/>
            </a:p>
          </p:txBody>
        </p:sp>
        <p:sp>
          <p:nvSpPr>
            <p:cNvPr id="19" name="TextBox 19"/>
            <p:cNvSpPr txBox="1"/>
            <p:nvPr/>
          </p:nvSpPr>
          <p:spPr>
            <a:xfrm>
              <a:off x="0" y="-38100"/>
              <a:ext cx="1018519" cy="309439"/>
            </a:xfrm>
            <a:prstGeom prst="rect">
              <a:avLst/>
            </a:prstGeom>
          </p:spPr>
          <p:txBody>
            <a:bodyPr lIns="47086" tIns="47086" rIns="47086" bIns="47086" rtlCol="0" anchor="ctr"/>
            <a:lstStyle/>
            <a:p>
              <a:pPr algn="ctr">
                <a:lnSpc>
                  <a:spcPts val="2659"/>
                </a:lnSpc>
              </a:pPr>
              <a:endParaRPr/>
            </a:p>
          </p:txBody>
        </p:sp>
      </p:grpSp>
      <p:grpSp>
        <p:nvGrpSpPr>
          <p:cNvPr id="20" name="Group 20"/>
          <p:cNvGrpSpPr/>
          <p:nvPr/>
        </p:nvGrpSpPr>
        <p:grpSpPr>
          <a:xfrm>
            <a:off x="7631534" y="8144072"/>
            <a:ext cx="1011607" cy="1011607"/>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22" name="TextBox 22"/>
            <p:cNvSpPr txBox="1"/>
            <p:nvPr/>
          </p:nvSpPr>
          <p:spPr>
            <a:xfrm>
              <a:off x="76200" y="38100"/>
              <a:ext cx="660400" cy="698500"/>
            </a:xfrm>
            <a:prstGeom prst="rect">
              <a:avLst/>
            </a:prstGeom>
          </p:spPr>
          <p:txBody>
            <a:bodyPr lIns="47086" tIns="47086" rIns="47086" bIns="47086" rtlCol="0" anchor="ctr"/>
            <a:lstStyle/>
            <a:p>
              <a:pPr algn="ctr">
                <a:lnSpc>
                  <a:spcPts val="2659"/>
                </a:lnSpc>
                <a:spcBef>
                  <a:spcPct val="0"/>
                </a:spcBef>
              </a:pPr>
              <a:endParaRPr/>
            </a:p>
          </p:txBody>
        </p:sp>
      </p:grpSp>
      <p:sp>
        <p:nvSpPr>
          <p:cNvPr id="23" name="Freeform 23"/>
          <p:cNvSpPr/>
          <p:nvPr/>
        </p:nvSpPr>
        <p:spPr>
          <a:xfrm>
            <a:off x="6069420" y="165513"/>
            <a:ext cx="1883376" cy="825683"/>
          </a:xfrm>
          <a:custGeom>
            <a:avLst/>
            <a:gdLst/>
            <a:ahLst/>
            <a:cxnLst/>
            <a:rect l="l" t="t" r="r" b="b"/>
            <a:pathLst>
              <a:path w="1883376" h="825683">
                <a:moveTo>
                  <a:pt x="0" y="0"/>
                </a:moveTo>
                <a:lnTo>
                  <a:pt x="1883377" y="0"/>
                </a:lnTo>
                <a:lnTo>
                  <a:pt x="1883377" y="825683"/>
                </a:lnTo>
                <a:lnTo>
                  <a:pt x="0" y="825683"/>
                </a:lnTo>
                <a:lnTo>
                  <a:pt x="0" y="0"/>
                </a:lnTo>
                <a:close/>
              </a:path>
            </a:pathLst>
          </a:custGeom>
          <a:blipFill>
            <a:blip r:embed="rId3"/>
            <a:stretch>
              <a:fillRect/>
            </a:stretch>
          </a:blipFill>
        </p:spPr>
        <p:txBody>
          <a:bodyPr/>
          <a:lstStyle/>
          <a:p>
            <a:endParaRPr lang="en-US"/>
          </a:p>
        </p:txBody>
      </p:sp>
      <p:sp>
        <p:nvSpPr>
          <p:cNvPr id="24" name="Freeform 24"/>
          <p:cNvSpPr/>
          <p:nvPr/>
        </p:nvSpPr>
        <p:spPr>
          <a:xfrm>
            <a:off x="8021181" y="244571"/>
            <a:ext cx="906706" cy="571225"/>
          </a:xfrm>
          <a:custGeom>
            <a:avLst/>
            <a:gdLst/>
            <a:ahLst/>
            <a:cxnLst/>
            <a:rect l="l" t="t" r="r" b="b"/>
            <a:pathLst>
              <a:path w="906706" h="571225">
                <a:moveTo>
                  <a:pt x="0" y="0"/>
                </a:moveTo>
                <a:lnTo>
                  <a:pt x="906706" y="0"/>
                </a:lnTo>
                <a:lnTo>
                  <a:pt x="906706" y="571225"/>
                </a:lnTo>
                <a:lnTo>
                  <a:pt x="0" y="5712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5" name="AutoShape 25"/>
          <p:cNvSpPr/>
          <p:nvPr/>
        </p:nvSpPr>
        <p:spPr>
          <a:xfrm flipH="1" flipV="1">
            <a:off x="6644070" y="1958577"/>
            <a:ext cx="2489828" cy="1059549"/>
          </a:xfrm>
          <a:prstGeom prst="line">
            <a:avLst/>
          </a:prstGeom>
          <a:ln w="28575" cap="flat">
            <a:solidFill>
              <a:srgbClr val="DCDDC6"/>
            </a:solidFill>
            <a:prstDash val="solid"/>
            <a:headEnd type="none" w="sm" len="sm"/>
            <a:tailEnd type="none" w="sm" len="sm"/>
          </a:ln>
        </p:spPr>
        <p:txBody>
          <a:bodyPr/>
          <a:lstStyle/>
          <a:p>
            <a:endParaRPr lang="en-US"/>
          </a:p>
        </p:txBody>
      </p:sp>
      <p:grpSp>
        <p:nvGrpSpPr>
          <p:cNvPr id="26" name="Group 26"/>
          <p:cNvGrpSpPr/>
          <p:nvPr/>
        </p:nvGrpSpPr>
        <p:grpSpPr>
          <a:xfrm>
            <a:off x="6463828" y="7692667"/>
            <a:ext cx="218342" cy="218342"/>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0000"/>
            </a:solidFill>
          </p:spPr>
          <p:txBody>
            <a:bodyPr/>
            <a:lstStyle/>
            <a:p>
              <a:endParaRPr lang="en-US"/>
            </a:p>
          </p:txBody>
        </p:sp>
        <p:sp>
          <p:nvSpPr>
            <p:cNvPr id="28" name="TextBox 28"/>
            <p:cNvSpPr txBox="1"/>
            <p:nvPr/>
          </p:nvSpPr>
          <p:spPr>
            <a:xfrm>
              <a:off x="76200" y="38100"/>
              <a:ext cx="660400" cy="698500"/>
            </a:xfrm>
            <a:prstGeom prst="rect">
              <a:avLst/>
            </a:prstGeom>
          </p:spPr>
          <p:txBody>
            <a:bodyPr lIns="47086" tIns="47086" rIns="47086" bIns="47086" rtlCol="0" anchor="ctr"/>
            <a:lstStyle/>
            <a:p>
              <a:pPr algn="ctr">
                <a:lnSpc>
                  <a:spcPts val="2659"/>
                </a:lnSpc>
                <a:spcBef>
                  <a:spcPct val="0"/>
                </a:spcBef>
              </a:pPr>
              <a:endParaRPr/>
            </a:p>
          </p:txBody>
        </p:sp>
      </p:grpSp>
      <p:sp>
        <p:nvSpPr>
          <p:cNvPr id="29" name="TextBox 29"/>
          <p:cNvSpPr txBox="1"/>
          <p:nvPr/>
        </p:nvSpPr>
        <p:spPr>
          <a:xfrm>
            <a:off x="8607884" y="8047727"/>
            <a:ext cx="3611632" cy="1171707"/>
          </a:xfrm>
          <a:prstGeom prst="rect">
            <a:avLst/>
          </a:prstGeom>
        </p:spPr>
        <p:txBody>
          <a:bodyPr lIns="0" tIns="0" rIns="0" bIns="0" rtlCol="0" anchor="t">
            <a:spAutoFit/>
          </a:bodyPr>
          <a:lstStyle/>
          <a:p>
            <a:pPr algn="ctr">
              <a:lnSpc>
                <a:spcPts val="3142"/>
              </a:lnSpc>
              <a:spcBef>
                <a:spcPct val="0"/>
              </a:spcBef>
            </a:pPr>
            <a:r>
              <a:rPr lang="en-US" sz="2244" b="1" dirty="0">
                <a:solidFill>
                  <a:srgbClr val="000000"/>
                </a:solidFill>
                <a:latin typeface="Ubuntu Bold"/>
                <a:ea typeface="Ubuntu Bold"/>
                <a:cs typeface="Ubuntu Bold"/>
                <a:sym typeface="Ubuntu Bold"/>
              </a:rPr>
              <a:t>x% of our programs have a National Federation Partnership.</a:t>
            </a:r>
          </a:p>
        </p:txBody>
      </p:sp>
      <p:sp>
        <p:nvSpPr>
          <p:cNvPr id="30" name="TextBox 30"/>
          <p:cNvSpPr txBox="1"/>
          <p:nvPr/>
        </p:nvSpPr>
        <p:spPr>
          <a:xfrm>
            <a:off x="7300746" y="8273146"/>
            <a:ext cx="1685999" cy="609269"/>
          </a:xfrm>
          <a:prstGeom prst="rect">
            <a:avLst/>
          </a:prstGeom>
        </p:spPr>
        <p:txBody>
          <a:bodyPr lIns="0" tIns="0" rIns="0" bIns="0" rtlCol="0" anchor="t">
            <a:spAutoFit/>
          </a:bodyPr>
          <a:lstStyle/>
          <a:p>
            <a:pPr algn="ctr">
              <a:lnSpc>
                <a:spcPts val="5005"/>
              </a:lnSpc>
              <a:spcBef>
                <a:spcPct val="0"/>
              </a:spcBef>
            </a:pPr>
            <a:r>
              <a:rPr lang="en-US" sz="3575" b="1" dirty="0">
                <a:solidFill>
                  <a:srgbClr val="FF0000"/>
                </a:solidFill>
                <a:latin typeface="Poppins Bold"/>
                <a:ea typeface="Poppins Bold"/>
                <a:cs typeface="Poppins Bold"/>
                <a:sym typeface="Poppins Bold"/>
              </a:rPr>
              <a:t>x</a:t>
            </a:r>
          </a:p>
        </p:txBody>
      </p:sp>
      <p:sp>
        <p:nvSpPr>
          <p:cNvPr id="31" name="TextBox 31"/>
          <p:cNvSpPr txBox="1"/>
          <p:nvPr/>
        </p:nvSpPr>
        <p:spPr>
          <a:xfrm>
            <a:off x="12990892" y="304338"/>
            <a:ext cx="4711602" cy="2893073"/>
          </a:xfrm>
          <a:prstGeom prst="rect">
            <a:avLst/>
          </a:prstGeom>
        </p:spPr>
        <p:txBody>
          <a:bodyPr lIns="0" tIns="0" rIns="0" bIns="0" rtlCol="0" anchor="t">
            <a:spAutoFit/>
          </a:bodyPr>
          <a:lstStyle/>
          <a:p>
            <a:pPr algn="ctr">
              <a:lnSpc>
                <a:spcPts val="7618"/>
              </a:lnSpc>
              <a:spcBef>
                <a:spcPct val="0"/>
              </a:spcBef>
            </a:pPr>
            <a:r>
              <a:rPr lang="en-US" sz="5441" b="1">
                <a:solidFill>
                  <a:srgbClr val="FF0000"/>
                </a:solidFill>
                <a:latin typeface="Ubuntu Bold"/>
                <a:ea typeface="Ubuntu Bold"/>
                <a:cs typeface="Ubuntu Bold"/>
                <a:sym typeface="Ubuntu Bold"/>
              </a:rPr>
              <a:t>National Federation Partnerships</a:t>
            </a:r>
          </a:p>
        </p:txBody>
      </p:sp>
      <p:sp>
        <p:nvSpPr>
          <p:cNvPr id="33" name="TextBox 33"/>
          <p:cNvSpPr txBox="1"/>
          <p:nvPr/>
        </p:nvSpPr>
        <p:spPr>
          <a:xfrm>
            <a:off x="189190" y="2494556"/>
            <a:ext cx="5812858" cy="1190625"/>
          </a:xfrm>
          <a:prstGeom prst="rect">
            <a:avLst/>
          </a:prstGeom>
        </p:spPr>
        <p:txBody>
          <a:bodyPr lIns="0" tIns="0" rIns="0" bIns="0" rtlCol="0" anchor="t">
            <a:spAutoFit/>
          </a:bodyPr>
          <a:lstStyle/>
          <a:p>
            <a:pPr algn="l">
              <a:lnSpc>
                <a:spcPts val="2335"/>
              </a:lnSpc>
            </a:pPr>
            <a:r>
              <a:rPr lang="en-US" sz="1946" i="1">
                <a:solidFill>
                  <a:srgbClr val="000000">
                    <a:alpha val="63922"/>
                  </a:srgbClr>
                </a:solidFill>
                <a:latin typeface="Ubuntu Italics"/>
                <a:ea typeface="Ubuntu Italics"/>
                <a:cs typeface="Ubuntu Italics"/>
                <a:sym typeface="Ubuntu Italics"/>
              </a:rPr>
              <a:t>Use this space to give detail to your proposal objective. This can be used to give all detail, or used as a prompt for you when presenting, to give the details in person to the potential partner.</a:t>
            </a:r>
          </a:p>
        </p:txBody>
      </p:sp>
      <p:sp>
        <p:nvSpPr>
          <p:cNvPr id="34" name="TextBox 34"/>
          <p:cNvSpPr txBox="1"/>
          <p:nvPr/>
        </p:nvSpPr>
        <p:spPr>
          <a:xfrm>
            <a:off x="189190" y="2039173"/>
            <a:ext cx="5678114" cy="304800"/>
          </a:xfrm>
          <a:prstGeom prst="rect">
            <a:avLst/>
          </a:prstGeom>
        </p:spPr>
        <p:txBody>
          <a:bodyPr lIns="0" tIns="0" rIns="0" bIns="0" rtlCol="0" anchor="t">
            <a:spAutoFit/>
          </a:bodyPr>
          <a:lstStyle/>
          <a:p>
            <a:pPr algn="l">
              <a:lnSpc>
                <a:spcPts val="2335"/>
              </a:lnSpc>
            </a:pPr>
            <a:r>
              <a:rPr lang="en-US" sz="1946" b="1" i="1">
                <a:solidFill>
                  <a:srgbClr val="000000">
                    <a:alpha val="63922"/>
                  </a:srgbClr>
                </a:solidFill>
                <a:latin typeface="Ubuntu Bold Italics"/>
                <a:ea typeface="Ubuntu Bold Italics"/>
                <a:cs typeface="Ubuntu Bold Italics"/>
                <a:sym typeface="Ubuntu Bold Italics"/>
              </a:rPr>
              <a:t>Partnership Pillar Proposal Objective 1</a:t>
            </a:r>
          </a:p>
        </p:txBody>
      </p:sp>
      <p:sp>
        <p:nvSpPr>
          <p:cNvPr id="35" name="TextBox 35"/>
          <p:cNvSpPr txBox="1"/>
          <p:nvPr/>
        </p:nvSpPr>
        <p:spPr>
          <a:xfrm>
            <a:off x="256562" y="4181892"/>
            <a:ext cx="5678114" cy="304800"/>
          </a:xfrm>
          <a:prstGeom prst="rect">
            <a:avLst/>
          </a:prstGeom>
        </p:spPr>
        <p:txBody>
          <a:bodyPr lIns="0" tIns="0" rIns="0" bIns="0" rtlCol="0" anchor="t">
            <a:spAutoFit/>
          </a:bodyPr>
          <a:lstStyle/>
          <a:p>
            <a:pPr algn="l">
              <a:lnSpc>
                <a:spcPts val="2335"/>
              </a:lnSpc>
            </a:pPr>
            <a:r>
              <a:rPr lang="en-US" sz="1946" b="1" i="1">
                <a:solidFill>
                  <a:srgbClr val="000000">
                    <a:alpha val="63922"/>
                  </a:srgbClr>
                </a:solidFill>
                <a:latin typeface="Ubuntu Bold Italics"/>
                <a:ea typeface="Ubuntu Bold Italics"/>
                <a:cs typeface="Ubuntu Bold Italics"/>
                <a:sym typeface="Ubuntu Bold Italics"/>
              </a:rPr>
              <a:t>Partnership Pillar Proposal Objective 2</a:t>
            </a:r>
          </a:p>
        </p:txBody>
      </p:sp>
      <p:sp>
        <p:nvSpPr>
          <p:cNvPr id="36" name="TextBox 36"/>
          <p:cNvSpPr txBox="1"/>
          <p:nvPr/>
        </p:nvSpPr>
        <p:spPr>
          <a:xfrm>
            <a:off x="189190" y="6582515"/>
            <a:ext cx="5678114" cy="304800"/>
          </a:xfrm>
          <a:prstGeom prst="rect">
            <a:avLst/>
          </a:prstGeom>
        </p:spPr>
        <p:txBody>
          <a:bodyPr lIns="0" tIns="0" rIns="0" bIns="0" rtlCol="0" anchor="t">
            <a:spAutoFit/>
          </a:bodyPr>
          <a:lstStyle/>
          <a:p>
            <a:pPr algn="l">
              <a:lnSpc>
                <a:spcPts val="2335"/>
              </a:lnSpc>
            </a:pPr>
            <a:r>
              <a:rPr lang="en-US" sz="1946" b="1" i="1">
                <a:solidFill>
                  <a:srgbClr val="000000">
                    <a:alpha val="63922"/>
                  </a:srgbClr>
                </a:solidFill>
                <a:latin typeface="Ubuntu Bold Italics"/>
                <a:ea typeface="Ubuntu Bold Italics"/>
                <a:cs typeface="Ubuntu Bold Italics"/>
                <a:sym typeface="Ubuntu Bold Italics"/>
              </a:rPr>
              <a:t>Partnership Pillar Proposal Objective 3</a:t>
            </a:r>
          </a:p>
        </p:txBody>
      </p:sp>
      <p:sp>
        <p:nvSpPr>
          <p:cNvPr id="37" name="TextBox 37"/>
          <p:cNvSpPr txBox="1"/>
          <p:nvPr/>
        </p:nvSpPr>
        <p:spPr>
          <a:xfrm>
            <a:off x="256562" y="6942699"/>
            <a:ext cx="5812858" cy="1190625"/>
          </a:xfrm>
          <a:prstGeom prst="rect">
            <a:avLst/>
          </a:prstGeom>
        </p:spPr>
        <p:txBody>
          <a:bodyPr lIns="0" tIns="0" rIns="0" bIns="0" rtlCol="0" anchor="t">
            <a:spAutoFit/>
          </a:bodyPr>
          <a:lstStyle/>
          <a:p>
            <a:pPr algn="l">
              <a:lnSpc>
                <a:spcPts val="2335"/>
              </a:lnSpc>
            </a:pPr>
            <a:r>
              <a:rPr lang="en-US" sz="1946" i="1">
                <a:solidFill>
                  <a:srgbClr val="000000">
                    <a:alpha val="63922"/>
                  </a:srgbClr>
                </a:solidFill>
                <a:latin typeface="Ubuntu Italics"/>
                <a:ea typeface="Ubuntu Italics"/>
                <a:cs typeface="Ubuntu Italics"/>
                <a:sym typeface="Ubuntu Italics"/>
              </a:rPr>
              <a:t>Use this space to give detail to your proposal objective. This can be used to give all detail, or used as a prompt for you when presenting, to give the details in person to the potential partner.</a:t>
            </a:r>
          </a:p>
        </p:txBody>
      </p:sp>
      <p:sp>
        <p:nvSpPr>
          <p:cNvPr id="38" name="TextBox 38"/>
          <p:cNvSpPr txBox="1"/>
          <p:nvPr/>
        </p:nvSpPr>
        <p:spPr>
          <a:xfrm>
            <a:off x="256562" y="4639092"/>
            <a:ext cx="5812858" cy="1190625"/>
          </a:xfrm>
          <a:prstGeom prst="rect">
            <a:avLst/>
          </a:prstGeom>
        </p:spPr>
        <p:txBody>
          <a:bodyPr lIns="0" tIns="0" rIns="0" bIns="0" rtlCol="0" anchor="t">
            <a:spAutoFit/>
          </a:bodyPr>
          <a:lstStyle/>
          <a:p>
            <a:pPr algn="l">
              <a:lnSpc>
                <a:spcPts val="2335"/>
              </a:lnSpc>
            </a:pPr>
            <a:r>
              <a:rPr lang="en-US" sz="1946" i="1">
                <a:solidFill>
                  <a:srgbClr val="000000">
                    <a:alpha val="63922"/>
                  </a:srgbClr>
                </a:solidFill>
                <a:latin typeface="Ubuntu Italics"/>
                <a:ea typeface="Ubuntu Italics"/>
                <a:cs typeface="Ubuntu Italics"/>
                <a:sym typeface="Ubuntu Italics"/>
              </a:rPr>
              <a:t>Use this space to give detail to your proposal objective. This can be used to give all detail, or used as a prompt for you when presenting, to give the details in person to the potential partner.</a:t>
            </a:r>
          </a:p>
        </p:txBody>
      </p:sp>
      <p:sp>
        <p:nvSpPr>
          <p:cNvPr id="39" name="Freeform 39"/>
          <p:cNvSpPr/>
          <p:nvPr/>
        </p:nvSpPr>
        <p:spPr>
          <a:xfrm rot="1408236">
            <a:off x="12348240" y="2408301"/>
            <a:ext cx="484578" cy="1468418"/>
          </a:xfrm>
          <a:custGeom>
            <a:avLst/>
            <a:gdLst/>
            <a:ahLst/>
            <a:cxnLst/>
            <a:rect l="l" t="t" r="r" b="b"/>
            <a:pathLst>
              <a:path w="484578" h="1468418">
                <a:moveTo>
                  <a:pt x="0" y="0"/>
                </a:moveTo>
                <a:lnTo>
                  <a:pt x="484578" y="0"/>
                </a:lnTo>
                <a:lnTo>
                  <a:pt x="484578" y="1468419"/>
                </a:lnTo>
                <a:lnTo>
                  <a:pt x="0" y="1468419"/>
                </a:lnTo>
                <a:lnTo>
                  <a:pt x="0" y="0"/>
                </a:lnTo>
                <a:close/>
              </a:path>
            </a:pathLst>
          </a:custGeom>
          <a:blipFill>
            <a:blip r:embed="rId6">
              <a:alphaModFix amt="51000"/>
              <a:extLst>
                <a:ext uri="{96DAC541-7B7A-43D3-8B79-37D633B846F1}">
                  <asvg:svgBlip xmlns:asvg="http://schemas.microsoft.com/office/drawing/2016/SVG/main" r:embed="rId7"/>
                </a:ext>
              </a:extLst>
            </a:blip>
            <a:stretch>
              <a:fillRect/>
            </a:stretch>
          </a:blipFill>
        </p:spPr>
        <p:txBody>
          <a:bodyPr/>
          <a:lstStyle/>
          <a:p>
            <a:endParaRPr lang="en-US"/>
          </a:p>
        </p:txBody>
      </p:sp>
      <p:sp>
        <p:nvSpPr>
          <p:cNvPr id="40" name="TextBox 40"/>
          <p:cNvSpPr txBox="1"/>
          <p:nvPr/>
        </p:nvSpPr>
        <p:spPr>
          <a:xfrm>
            <a:off x="10827987" y="3901396"/>
            <a:ext cx="2934424" cy="415781"/>
          </a:xfrm>
          <a:prstGeom prst="rect">
            <a:avLst/>
          </a:prstGeom>
        </p:spPr>
        <p:txBody>
          <a:bodyPr lIns="0" tIns="0" rIns="0" bIns="0" rtlCol="0" anchor="t">
            <a:spAutoFit/>
          </a:bodyPr>
          <a:lstStyle/>
          <a:p>
            <a:pPr algn="ctr">
              <a:lnSpc>
                <a:spcPts val="3332"/>
              </a:lnSpc>
              <a:spcBef>
                <a:spcPct val="0"/>
              </a:spcBef>
            </a:pPr>
            <a:r>
              <a:rPr lang="en-US" sz="2380" b="1" i="1">
                <a:solidFill>
                  <a:srgbClr val="FF1914">
                    <a:alpha val="50980"/>
                  </a:srgbClr>
                </a:solidFill>
                <a:latin typeface="Ubuntu Bold Italics"/>
                <a:ea typeface="Ubuntu Bold Italics"/>
                <a:cs typeface="Ubuntu Bold Italics"/>
                <a:sym typeface="Ubuntu Bold Italics"/>
              </a:rPr>
              <a:t>Area of Engagement</a:t>
            </a:r>
          </a:p>
        </p:txBody>
      </p:sp>
      <p:sp>
        <p:nvSpPr>
          <p:cNvPr id="41" name="Freeform 41"/>
          <p:cNvSpPr/>
          <p:nvPr/>
        </p:nvSpPr>
        <p:spPr>
          <a:xfrm rot="4714324">
            <a:off x="6392675" y="7782073"/>
            <a:ext cx="484578" cy="1468418"/>
          </a:xfrm>
          <a:custGeom>
            <a:avLst/>
            <a:gdLst/>
            <a:ahLst/>
            <a:cxnLst/>
            <a:rect l="l" t="t" r="r" b="b"/>
            <a:pathLst>
              <a:path w="484578" h="1468418">
                <a:moveTo>
                  <a:pt x="0" y="0"/>
                </a:moveTo>
                <a:lnTo>
                  <a:pt x="484578" y="0"/>
                </a:lnTo>
                <a:lnTo>
                  <a:pt x="484578" y="1468418"/>
                </a:lnTo>
                <a:lnTo>
                  <a:pt x="0" y="1468418"/>
                </a:lnTo>
                <a:lnTo>
                  <a:pt x="0" y="0"/>
                </a:lnTo>
                <a:close/>
              </a:path>
            </a:pathLst>
          </a:custGeom>
          <a:blipFill>
            <a:blip r:embed="rId6">
              <a:alphaModFix amt="51000"/>
              <a:extLst>
                <a:ext uri="{96DAC541-7B7A-43D3-8B79-37D633B846F1}">
                  <asvg:svgBlip xmlns:asvg="http://schemas.microsoft.com/office/drawing/2016/SVG/main" r:embed="rId7"/>
                </a:ext>
              </a:extLst>
            </a:blip>
            <a:stretch>
              <a:fillRect/>
            </a:stretch>
          </a:blipFill>
        </p:spPr>
        <p:txBody>
          <a:bodyPr/>
          <a:lstStyle/>
          <a:p>
            <a:endParaRPr lang="en-US"/>
          </a:p>
        </p:txBody>
      </p:sp>
      <p:sp>
        <p:nvSpPr>
          <p:cNvPr id="42" name="TextBox 42"/>
          <p:cNvSpPr txBox="1"/>
          <p:nvPr/>
        </p:nvSpPr>
        <p:spPr>
          <a:xfrm>
            <a:off x="4462837" y="8857416"/>
            <a:ext cx="3168698" cy="1253981"/>
          </a:xfrm>
          <a:prstGeom prst="rect">
            <a:avLst/>
          </a:prstGeom>
        </p:spPr>
        <p:txBody>
          <a:bodyPr lIns="0" tIns="0" rIns="0" bIns="0" rtlCol="0" anchor="t">
            <a:spAutoFit/>
          </a:bodyPr>
          <a:lstStyle/>
          <a:p>
            <a:pPr algn="ctr">
              <a:lnSpc>
                <a:spcPts val="3332"/>
              </a:lnSpc>
            </a:pPr>
            <a:r>
              <a:rPr lang="en-US" sz="2380" b="1" i="1">
                <a:solidFill>
                  <a:srgbClr val="FF1914">
                    <a:alpha val="50980"/>
                  </a:srgbClr>
                </a:solidFill>
                <a:latin typeface="Ubuntu Bold Italics"/>
                <a:ea typeface="Ubuntu Bold Italics"/>
                <a:cs typeface="Ubuntu Bold Italics"/>
                <a:sym typeface="Ubuntu Bold Italics"/>
              </a:rPr>
              <a:t>Interesting Fact/</a:t>
            </a:r>
          </a:p>
          <a:p>
            <a:pPr algn="ctr">
              <a:lnSpc>
                <a:spcPts val="3332"/>
              </a:lnSpc>
              <a:spcBef>
                <a:spcPct val="0"/>
              </a:spcBef>
            </a:pPr>
            <a:r>
              <a:rPr lang="en-US" sz="2380" b="1" i="1">
                <a:solidFill>
                  <a:srgbClr val="FF1914">
                    <a:alpha val="50980"/>
                  </a:srgbClr>
                </a:solidFill>
                <a:latin typeface="Ubuntu Bold Italics"/>
                <a:ea typeface="Ubuntu Bold Italics"/>
                <a:cs typeface="Ubuntu Bold Italics"/>
                <a:sym typeface="Ubuntu Bold Italics"/>
              </a:rPr>
              <a:t>Statistic on this Area of Engagement</a:t>
            </a:r>
          </a:p>
        </p:txBody>
      </p:sp>
      <p:sp>
        <p:nvSpPr>
          <p:cNvPr id="43" name="Freeform 43"/>
          <p:cNvSpPr/>
          <p:nvPr/>
        </p:nvSpPr>
        <p:spPr>
          <a:xfrm rot="4431113">
            <a:off x="12603653" y="5205782"/>
            <a:ext cx="411797" cy="1247870"/>
          </a:xfrm>
          <a:custGeom>
            <a:avLst/>
            <a:gdLst/>
            <a:ahLst/>
            <a:cxnLst/>
            <a:rect l="l" t="t" r="r" b="b"/>
            <a:pathLst>
              <a:path w="411797" h="1247870">
                <a:moveTo>
                  <a:pt x="0" y="0"/>
                </a:moveTo>
                <a:lnTo>
                  <a:pt x="411797" y="0"/>
                </a:lnTo>
                <a:lnTo>
                  <a:pt x="411797" y="1247870"/>
                </a:lnTo>
                <a:lnTo>
                  <a:pt x="0" y="1247870"/>
                </a:lnTo>
                <a:lnTo>
                  <a:pt x="0" y="0"/>
                </a:lnTo>
                <a:close/>
              </a:path>
            </a:pathLst>
          </a:custGeom>
          <a:blipFill>
            <a:blip r:embed="rId6">
              <a:alphaModFix amt="51000"/>
              <a:extLst>
                <a:ext uri="{96DAC541-7B7A-43D3-8B79-37D633B846F1}">
                  <asvg:svgBlip xmlns:asvg="http://schemas.microsoft.com/office/drawing/2016/SVG/main" r:embed="rId7"/>
                </a:ext>
              </a:extLst>
            </a:blip>
            <a:stretch>
              <a:fillRect/>
            </a:stretch>
          </a:blipFill>
        </p:spPr>
        <p:txBody>
          <a:bodyPr/>
          <a:lstStyle/>
          <a:p>
            <a:endParaRPr lang="en-US"/>
          </a:p>
        </p:txBody>
      </p:sp>
      <p:sp>
        <p:nvSpPr>
          <p:cNvPr id="44" name="TextBox 44"/>
          <p:cNvSpPr txBox="1"/>
          <p:nvPr/>
        </p:nvSpPr>
        <p:spPr>
          <a:xfrm>
            <a:off x="10152982" y="5936475"/>
            <a:ext cx="2837910" cy="1253981"/>
          </a:xfrm>
          <a:prstGeom prst="rect">
            <a:avLst/>
          </a:prstGeom>
        </p:spPr>
        <p:txBody>
          <a:bodyPr lIns="0" tIns="0" rIns="0" bIns="0" rtlCol="0" anchor="t">
            <a:spAutoFit/>
          </a:bodyPr>
          <a:lstStyle/>
          <a:p>
            <a:pPr algn="ctr">
              <a:lnSpc>
                <a:spcPts val="3332"/>
              </a:lnSpc>
              <a:spcBef>
                <a:spcPct val="0"/>
              </a:spcBef>
            </a:pPr>
            <a:r>
              <a:rPr lang="en-US" sz="2380" b="1" i="1">
                <a:solidFill>
                  <a:srgbClr val="FF1914">
                    <a:alpha val="50980"/>
                  </a:srgbClr>
                </a:solidFill>
                <a:latin typeface="Ubuntu Bold Italics"/>
                <a:ea typeface="Ubuntu Bold Italics"/>
                <a:cs typeface="Ubuntu Bold Italics"/>
                <a:sym typeface="Ubuntu Bold Italics"/>
              </a:rPr>
              <a:t>Area of Engagement related image</a:t>
            </a:r>
          </a:p>
        </p:txBody>
      </p:sp>
      <p:grpSp>
        <p:nvGrpSpPr>
          <p:cNvPr id="45" name="Group 45"/>
          <p:cNvGrpSpPr/>
          <p:nvPr/>
        </p:nvGrpSpPr>
        <p:grpSpPr>
          <a:xfrm>
            <a:off x="9070525" y="165709"/>
            <a:ext cx="2455083" cy="728950"/>
            <a:chOff x="0" y="0"/>
            <a:chExt cx="646606" cy="191987"/>
          </a:xfrm>
        </p:grpSpPr>
        <p:sp>
          <p:nvSpPr>
            <p:cNvPr id="46" name="Freeform 46"/>
            <p:cNvSpPr/>
            <p:nvPr/>
          </p:nvSpPr>
          <p:spPr>
            <a:xfrm>
              <a:off x="0" y="0"/>
              <a:ext cx="646606" cy="191987"/>
            </a:xfrm>
            <a:custGeom>
              <a:avLst/>
              <a:gdLst/>
              <a:ahLst/>
              <a:cxnLst/>
              <a:rect l="l" t="t" r="r" b="b"/>
              <a:pathLst>
                <a:path w="646606" h="191987">
                  <a:moveTo>
                    <a:pt x="95993" y="0"/>
                  </a:moveTo>
                  <a:lnTo>
                    <a:pt x="550613" y="0"/>
                  </a:lnTo>
                  <a:cubicBezTo>
                    <a:pt x="603629" y="0"/>
                    <a:pt x="646606" y="42978"/>
                    <a:pt x="646606" y="95993"/>
                  </a:cubicBezTo>
                  <a:lnTo>
                    <a:pt x="646606" y="95993"/>
                  </a:lnTo>
                  <a:cubicBezTo>
                    <a:pt x="646606" y="149009"/>
                    <a:pt x="603629" y="191987"/>
                    <a:pt x="550613" y="191987"/>
                  </a:cubicBezTo>
                  <a:lnTo>
                    <a:pt x="95993" y="191987"/>
                  </a:lnTo>
                  <a:cubicBezTo>
                    <a:pt x="42978" y="191987"/>
                    <a:pt x="0" y="149009"/>
                    <a:pt x="0" y="95993"/>
                  </a:cubicBezTo>
                  <a:lnTo>
                    <a:pt x="0" y="95993"/>
                  </a:lnTo>
                  <a:cubicBezTo>
                    <a:pt x="0" y="42978"/>
                    <a:pt x="42978" y="0"/>
                    <a:pt x="95993" y="0"/>
                  </a:cubicBezTo>
                  <a:close/>
                </a:path>
              </a:pathLst>
            </a:custGeom>
            <a:solidFill>
              <a:srgbClr val="FFFFFF">
                <a:alpha val="49804"/>
              </a:srgbClr>
            </a:solidFill>
            <a:ln w="38100" cap="rnd">
              <a:solidFill>
                <a:srgbClr val="000000">
                  <a:alpha val="49804"/>
                </a:srgbClr>
              </a:solidFill>
              <a:prstDash val="solid"/>
              <a:round/>
            </a:ln>
          </p:spPr>
          <p:txBody>
            <a:bodyPr/>
            <a:lstStyle/>
            <a:p>
              <a:endParaRPr lang="en-US"/>
            </a:p>
          </p:txBody>
        </p:sp>
        <p:sp>
          <p:nvSpPr>
            <p:cNvPr id="47" name="TextBox 47"/>
            <p:cNvSpPr txBox="1"/>
            <p:nvPr/>
          </p:nvSpPr>
          <p:spPr>
            <a:xfrm>
              <a:off x="0" y="-38100"/>
              <a:ext cx="646606" cy="230087"/>
            </a:xfrm>
            <a:prstGeom prst="rect">
              <a:avLst/>
            </a:prstGeom>
          </p:spPr>
          <p:txBody>
            <a:bodyPr lIns="50800" tIns="50800" rIns="50800" bIns="50800" rtlCol="0" anchor="ctr"/>
            <a:lstStyle/>
            <a:p>
              <a:pPr algn="ctr">
                <a:lnSpc>
                  <a:spcPts val="3416"/>
                </a:lnSpc>
              </a:pPr>
              <a:r>
                <a:rPr lang="en-US" sz="2669" b="1">
                  <a:solidFill>
                    <a:srgbClr val="000000">
                      <a:alpha val="49804"/>
                    </a:srgbClr>
                  </a:solidFill>
                  <a:latin typeface="Ubuntu Bold"/>
                  <a:ea typeface="Ubuntu Bold"/>
                  <a:cs typeface="Ubuntu Bold"/>
                  <a:sym typeface="Ubuntu Bold"/>
                </a:rPr>
                <a:t>Partner Logo</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8329426" y="2358903"/>
            <a:ext cx="2754945" cy="877738"/>
          </a:xfrm>
          <a:prstGeom prst="line">
            <a:avLst/>
          </a:prstGeom>
          <a:ln w="28575" cap="flat">
            <a:solidFill>
              <a:srgbClr val="DCDDC6"/>
            </a:solidFill>
            <a:prstDash val="solid"/>
            <a:headEnd type="none" w="sm" len="sm"/>
            <a:tailEnd type="none" w="sm" len="sm"/>
          </a:ln>
        </p:spPr>
        <p:txBody>
          <a:bodyPr/>
          <a:lstStyle/>
          <a:p>
            <a:endParaRPr lang="en-US"/>
          </a:p>
        </p:txBody>
      </p:sp>
      <p:sp>
        <p:nvSpPr>
          <p:cNvPr id="3" name="AutoShape 3"/>
          <p:cNvSpPr/>
          <p:nvPr/>
        </p:nvSpPr>
        <p:spPr>
          <a:xfrm>
            <a:off x="8590205" y="4492900"/>
            <a:ext cx="2754945" cy="0"/>
          </a:xfrm>
          <a:prstGeom prst="line">
            <a:avLst/>
          </a:prstGeom>
          <a:ln w="28575" cap="flat">
            <a:solidFill>
              <a:srgbClr val="DCDDC6"/>
            </a:solidFill>
            <a:prstDash val="solid"/>
            <a:headEnd type="none" w="sm" len="sm"/>
            <a:tailEnd type="none" w="sm" len="sm"/>
          </a:ln>
        </p:spPr>
        <p:txBody>
          <a:bodyPr/>
          <a:lstStyle/>
          <a:p>
            <a:endParaRPr lang="en-US"/>
          </a:p>
        </p:txBody>
      </p:sp>
      <p:sp>
        <p:nvSpPr>
          <p:cNvPr id="4" name="AutoShape 4"/>
          <p:cNvSpPr/>
          <p:nvPr/>
        </p:nvSpPr>
        <p:spPr>
          <a:xfrm>
            <a:off x="8590205" y="6251581"/>
            <a:ext cx="2754945" cy="0"/>
          </a:xfrm>
          <a:prstGeom prst="line">
            <a:avLst/>
          </a:prstGeom>
          <a:ln w="28575" cap="flat">
            <a:solidFill>
              <a:srgbClr val="DCDDC6"/>
            </a:solidFill>
            <a:prstDash val="solid"/>
            <a:headEnd type="none" w="sm" len="sm"/>
            <a:tailEnd type="none" w="sm" len="sm"/>
          </a:ln>
        </p:spPr>
        <p:txBody>
          <a:bodyPr/>
          <a:lstStyle/>
          <a:p>
            <a:endParaRPr lang="en-US"/>
          </a:p>
        </p:txBody>
      </p:sp>
      <p:grpSp>
        <p:nvGrpSpPr>
          <p:cNvPr id="5" name="Group 5"/>
          <p:cNvGrpSpPr/>
          <p:nvPr/>
        </p:nvGrpSpPr>
        <p:grpSpPr>
          <a:xfrm>
            <a:off x="11126808" y="2249732"/>
            <a:ext cx="218342" cy="21834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0000"/>
            </a:solidFill>
          </p:spPr>
          <p:txBody>
            <a:bodyPr/>
            <a:lstStyle/>
            <a:p>
              <a:endParaRPr lang="en-US"/>
            </a:p>
          </p:txBody>
        </p:sp>
        <p:sp>
          <p:nvSpPr>
            <p:cNvPr id="7" name="TextBox 7"/>
            <p:cNvSpPr txBox="1"/>
            <p:nvPr/>
          </p:nvSpPr>
          <p:spPr>
            <a:xfrm>
              <a:off x="76200" y="38100"/>
              <a:ext cx="660400" cy="698500"/>
            </a:xfrm>
            <a:prstGeom prst="rect">
              <a:avLst/>
            </a:prstGeom>
          </p:spPr>
          <p:txBody>
            <a:bodyPr lIns="47086" tIns="47086" rIns="47086" bIns="47086" rtlCol="0" anchor="ctr"/>
            <a:lstStyle/>
            <a:p>
              <a:pPr algn="ctr">
                <a:lnSpc>
                  <a:spcPts val="2659"/>
                </a:lnSpc>
                <a:spcBef>
                  <a:spcPct val="0"/>
                </a:spcBef>
              </a:pPr>
              <a:endParaRPr/>
            </a:p>
          </p:txBody>
        </p:sp>
      </p:grpSp>
      <p:grpSp>
        <p:nvGrpSpPr>
          <p:cNvPr id="8" name="Group 8"/>
          <p:cNvGrpSpPr/>
          <p:nvPr/>
        </p:nvGrpSpPr>
        <p:grpSpPr>
          <a:xfrm>
            <a:off x="11345150" y="4383729"/>
            <a:ext cx="218342" cy="218342"/>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0000"/>
            </a:solidFill>
          </p:spPr>
          <p:txBody>
            <a:bodyPr/>
            <a:lstStyle/>
            <a:p>
              <a:endParaRPr lang="en-US"/>
            </a:p>
          </p:txBody>
        </p:sp>
        <p:sp>
          <p:nvSpPr>
            <p:cNvPr id="10" name="TextBox 10"/>
            <p:cNvSpPr txBox="1"/>
            <p:nvPr/>
          </p:nvSpPr>
          <p:spPr>
            <a:xfrm>
              <a:off x="76200" y="38100"/>
              <a:ext cx="660400" cy="698500"/>
            </a:xfrm>
            <a:prstGeom prst="rect">
              <a:avLst/>
            </a:prstGeom>
          </p:spPr>
          <p:txBody>
            <a:bodyPr lIns="47086" tIns="47086" rIns="47086" bIns="47086" rtlCol="0" anchor="ctr"/>
            <a:lstStyle/>
            <a:p>
              <a:pPr algn="ctr">
                <a:lnSpc>
                  <a:spcPts val="2659"/>
                </a:lnSpc>
                <a:spcBef>
                  <a:spcPct val="0"/>
                </a:spcBef>
              </a:pPr>
              <a:endParaRPr/>
            </a:p>
          </p:txBody>
        </p:sp>
      </p:grpSp>
      <p:grpSp>
        <p:nvGrpSpPr>
          <p:cNvPr id="11" name="Group 11"/>
          <p:cNvGrpSpPr/>
          <p:nvPr/>
        </p:nvGrpSpPr>
        <p:grpSpPr>
          <a:xfrm>
            <a:off x="11345150" y="6091604"/>
            <a:ext cx="218342" cy="218342"/>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0000"/>
            </a:solidFill>
          </p:spPr>
          <p:txBody>
            <a:bodyPr/>
            <a:lstStyle/>
            <a:p>
              <a:endParaRPr lang="en-US"/>
            </a:p>
          </p:txBody>
        </p:sp>
        <p:sp>
          <p:nvSpPr>
            <p:cNvPr id="13" name="TextBox 13"/>
            <p:cNvSpPr txBox="1"/>
            <p:nvPr/>
          </p:nvSpPr>
          <p:spPr>
            <a:xfrm>
              <a:off x="76200" y="38100"/>
              <a:ext cx="660400" cy="698500"/>
            </a:xfrm>
            <a:prstGeom prst="rect">
              <a:avLst/>
            </a:prstGeom>
          </p:spPr>
          <p:txBody>
            <a:bodyPr lIns="47086" tIns="47086" rIns="47086" bIns="47086" rtlCol="0" anchor="ctr"/>
            <a:lstStyle/>
            <a:p>
              <a:pPr algn="ctr">
                <a:lnSpc>
                  <a:spcPts val="2659"/>
                </a:lnSpc>
                <a:spcBef>
                  <a:spcPct val="0"/>
                </a:spcBef>
              </a:pPr>
              <a:endParaRPr/>
            </a:p>
          </p:txBody>
        </p:sp>
      </p:grpSp>
      <p:grpSp>
        <p:nvGrpSpPr>
          <p:cNvPr id="14" name="Group 14"/>
          <p:cNvGrpSpPr/>
          <p:nvPr/>
        </p:nvGrpSpPr>
        <p:grpSpPr>
          <a:xfrm>
            <a:off x="-6294949" y="-1998481"/>
            <a:ext cx="14585483" cy="14585483"/>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CDDC6"/>
            </a:solidFill>
          </p:spPr>
          <p:txBody>
            <a:bodyPr/>
            <a:lstStyle/>
            <a:p>
              <a:endParaRPr lang="en-US"/>
            </a:p>
          </p:txBody>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7" name="Freeform 17"/>
          <p:cNvSpPr/>
          <p:nvPr/>
        </p:nvSpPr>
        <p:spPr>
          <a:xfrm>
            <a:off x="-4593262" y="-529054"/>
            <a:ext cx="12531371" cy="12515707"/>
          </a:xfrm>
          <a:custGeom>
            <a:avLst/>
            <a:gdLst/>
            <a:ahLst/>
            <a:cxnLst/>
            <a:rect l="l" t="t" r="r" b="b"/>
            <a:pathLst>
              <a:path w="12531371" h="12515707">
                <a:moveTo>
                  <a:pt x="0" y="0"/>
                </a:moveTo>
                <a:lnTo>
                  <a:pt x="12531371" y="0"/>
                </a:lnTo>
                <a:lnTo>
                  <a:pt x="12531371" y="12515706"/>
                </a:lnTo>
                <a:lnTo>
                  <a:pt x="0" y="12515706"/>
                </a:lnTo>
                <a:lnTo>
                  <a:pt x="0" y="0"/>
                </a:lnTo>
                <a:close/>
              </a:path>
            </a:pathLst>
          </a:custGeom>
          <a:blipFill>
            <a:blip r:embed="rId2"/>
            <a:stretch>
              <a:fillRect/>
            </a:stretch>
          </a:blipFill>
        </p:spPr>
        <p:txBody>
          <a:bodyPr/>
          <a:lstStyle/>
          <a:p>
            <a:endParaRPr lang="en-US"/>
          </a:p>
        </p:txBody>
      </p:sp>
      <p:grpSp>
        <p:nvGrpSpPr>
          <p:cNvPr id="18" name="Group 18"/>
          <p:cNvGrpSpPr/>
          <p:nvPr/>
        </p:nvGrpSpPr>
        <p:grpSpPr>
          <a:xfrm>
            <a:off x="-5175616" y="-879148"/>
            <a:ext cx="12346817" cy="12346817"/>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20" name="TextBox 20"/>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a:off x="2555637" y="2861180"/>
            <a:ext cx="4203560" cy="1272624"/>
            <a:chOff x="0" y="0"/>
            <a:chExt cx="860407" cy="260488"/>
          </a:xfrm>
        </p:grpSpPr>
        <p:sp>
          <p:nvSpPr>
            <p:cNvPr id="22" name="Freeform 22"/>
            <p:cNvSpPr/>
            <p:nvPr/>
          </p:nvSpPr>
          <p:spPr>
            <a:xfrm>
              <a:off x="0" y="0"/>
              <a:ext cx="860407" cy="260488"/>
            </a:xfrm>
            <a:custGeom>
              <a:avLst/>
              <a:gdLst/>
              <a:ahLst/>
              <a:cxnLst/>
              <a:rect l="l" t="t" r="r" b="b"/>
              <a:pathLst>
                <a:path w="860407" h="260488">
                  <a:moveTo>
                    <a:pt x="130244" y="0"/>
                  </a:moveTo>
                  <a:lnTo>
                    <a:pt x="730163" y="0"/>
                  </a:lnTo>
                  <a:cubicBezTo>
                    <a:pt x="802095" y="0"/>
                    <a:pt x="860407" y="58312"/>
                    <a:pt x="860407" y="130244"/>
                  </a:cubicBezTo>
                  <a:lnTo>
                    <a:pt x="860407" y="130244"/>
                  </a:lnTo>
                  <a:cubicBezTo>
                    <a:pt x="860407" y="164787"/>
                    <a:pt x="846685" y="197915"/>
                    <a:pt x="822260" y="222340"/>
                  </a:cubicBezTo>
                  <a:cubicBezTo>
                    <a:pt x="797834" y="246766"/>
                    <a:pt x="764706" y="260488"/>
                    <a:pt x="730163" y="260488"/>
                  </a:cubicBezTo>
                  <a:lnTo>
                    <a:pt x="130244" y="260488"/>
                  </a:lnTo>
                  <a:cubicBezTo>
                    <a:pt x="95701" y="260488"/>
                    <a:pt x="62573" y="246766"/>
                    <a:pt x="38148" y="222340"/>
                  </a:cubicBezTo>
                  <a:cubicBezTo>
                    <a:pt x="13722" y="197915"/>
                    <a:pt x="0" y="164787"/>
                    <a:pt x="0" y="130244"/>
                  </a:cubicBezTo>
                  <a:lnTo>
                    <a:pt x="0" y="130244"/>
                  </a:lnTo>
                  <a:cubicBezTo>
                    <a:pt x="0" y="95701"/>
                    <a:pt x="13722" y="62573"/>
                    <a:pt x="38148" y="38148"/>
                  </a:cubicBezTo>
                  <a:cubicBezTo>
                    <a:pt x="62573" y="13722"/>
                    <a:pt x="95701" y="0"/>
                    <a:pt x="130244" y="0"/>
                  </a:cubicBezTo>
                  <a:close/>
                </a:path>
              </a:pathLst>
            </a:custGeom>
            <a:solidFill>
              <a:srgbClr val="DCDDC6"/>
            </a:solidFill>
          </p:spPr>
          <p:txBody>
            <a:bodyPr/>
            <a:lstStyle/>
            <a:p>
              <a:endParaRPr lang="en-US"/>
            </a:p>
          </p:txBody>
        </p:sp>
        <p:sp>
          <p:nvSpPr>
            <p:cNvPr id="23" name="TextBox 23"/>
            <p:cNvSpPr txBox="1"/>
            <p:nvPr/>
          </p:nvSpPr>
          <p:spPr>
            <a:xfrm>
              <a:off x="0" y="-38100"/>
              <a:ext cx="860407" cy="298588"/>
            </a:xfrm>
            <a:prstGeom prst="rect">
              <a:avLst/>
            </a:prstGeom>
          </p:spPr>
          <p:txBody>
            <a:bodyPr lIns="47086" tIns="47086" rIns="47086" bIns="47086" rtlCol="0" anchor="ctr"/>
            <a:lstStyle/>
            <a:p>
              <a:pPr algn="ctr">
                <a:lnSpc>
                  <a:spcPts val="2659"/>
                </a:lnSpc>
              </a:pPr>
              <a:endParaRPr/>
            </a:p>
          </p:txBody>
        </p:sp>
      </p:grpSp>
      <p:sp>
        <p:nvSpPr>
          <p:cNvPr id="24" name="Freeform 24"/>
          <p:cNvSpPr/>
          <p:nvPr/>
        </p:nvSpPr>
        <p:spPr>
          <a:xfrm>
            <a:off x="2728679" y="3017544"/>
            <a:ext cx="1026728" cy="1025445"/>
          </a:xfrm>
          <a:custGeom>
            <a:avLst/>
            <a:gdLst/>
            <a:ahLst/>
            <a:cxnLst/>
            <a:rect l="l" t="t" r="r" b="b"/>
            <a:pathLst>
              <a:path w="1026728" h="1025445">
                <a:moveTo>
                  <a:pt x="0" y="0"/>
                </a:moveTo>
                <a:lnTo>
                  <a:pt x="1026728" y="0"/>
                </a:lnTo>
                <a:lnTo>
                  <a:pt x="1026728" y="1025445"/>
                </a:lnTo>
                <a:lnTo>
                  <a:pt x="0" y="1025445"/>
                </a:lnTo>
                <a:lnTo>
                  <a:pt x="0" y="0"/>
                </a:lnTo>
                <a:close/>
              </a:path>
            </a:pathLst>
          </a:custGeom>
          <a:blipFill>
            <a:blip r:embed="rId2"/>
            <a:stretch>
              <a:fillRect/>
            </a:stretch>
          </a:blipFill>
        </p:spPr>
        <p:txBody>
          <a:bodyPr/>
          <a:lstStyle/>
          <a:p>
            <a:endParaRPr lang="en-US"/>
          </a:p>
        </p:txBody>
      </p:sp>
      <p:grpSp>
        <p:nvGrpSpPr>
          <p:cNvPr id="25" name="Group 25"/>
          <p:cNvGrpSpPr/>
          <p:nvPr/>
        </p:nvGrpSpPr>
        <p:grpSpPr>
          <a:xfrm>
            <a:off x="2704741" y="2976507"/>
            <a:ext cx="1333920" cy="1011607"/>
            <a:chOff x="0" y="0"/>
            <a:chExt cx="1071770" cy="812800"/>
          </a:xfrm>
        </p:grpSpPr>
        <p:sp>
          <p:nvSpPr>
            <p:cNvPr id="26" name="Freeform 26"/>
            <p:cNvSpPr/>
            <p:nvPr/>
          </p:nvSpPr>
          <p:spPr>
            <a:xfrm>
              <a:off x="0" y="0"/>
              <a:ext cx="1071770" cy="812800"/>
            </a:xfrm>
            <a:custGeom>
              <a:avLst/>
              <a:gdLst/>
              <a:ahLst/>
              <a:cxnLst/>
              <a:rect l="l" t="t" r="r" b="b"/>
              <a:pathLst>
                <a:path w="1071770" h="812800">
                  <a:moveTo>
                    <a:pt x="535885" y="0"/>
                  </a:moveTo>
                  <a:cubicBezTo>
                    <a:pt x="239924" y="0"/>
                    <a:pt x="0" y="181951"/>
                    <a:pt x="0" y="406400"/>
                  </a:cubicBezTo>
                  <a:cubicBezTo>
                    <a:pt x="0" y="630849"/>
                    <a:pt x="239924" y="812800"/>
                    <a:pt x="535885" y="812800"/>
                  </a:cubicBezTo>
                  <a:cubicBezTo>
                    <a:pt x="831846" y="812800"/>
                    <a:pt x="1071770" y="630849"/>
                    <a:pt x="1071770" y="406400"/>
                  </a:cubicBezTo>
                  <a:cubicBezTo>
                    <a:pt x="1071770" y="181951"/>
                    <a:pt x="831846" y="0"/>
                    <a:pt x="535885" y="0"/>
                  </a:cubicBezTo>
                  <a:close/>
                </a:path>
              </a:pathLst>
            </a:custGeom>
            <a:solidFill>
              <a:srgbClr val="FFFFFF"/>
            </a:solidFill>
          </p:spPr>
          <p:txBody>
            <a:bodyPr/>
            <a:lstStyle/>
            <a:p>
              <a:endParaRPr lang="en-US"/>
            </a:p>
          </p:txBody>
        </p:sp>
        <p:sp>
          <p:nvSpPr>
            <p:cNvPr id="27" name="TextBox 27"/>
            <p:cNvSpPr txBox="1"/>
            <p:nvPr/>
          </p:nvSpPr>
          <p:spPr>
            <a:xfrm>
              <a:off x="100478" y="38100"/>
              <a:ext cx="870813" cy="698500"/>
            </a:xfrm>
            <a:prstGeom prst="rect">
              <a:avLst/>
            </a:prstGeom>
          </p:spPr>
          <p:txBody>
            <a:bodyPr lIns="47086" tIns="47086" rIns="47086" bIns="47086" rtlCol="0" anchor="ctr"/>
            <a:lstStyle/>
            <a:p>
              <a:pPr algn="ctr">
                <a:lnSpc>
                  <a:spcPts val="2659"/>
                </a:lnSpc>
                <a:spcBef>
                  <a:spcPct val="0"/>
                </a:spcBef>
              </a:pPr>
              <a:endParaRPr/>
            </a:p>
          </p:txBody>
        </p:sp>
      </p:grpSp>
      <p:sp>
        <p:nvSpPr>
          <p:cNvPr id="28" name="Freeform 28"/>
          <p:cNvSpPr/>
          <p:nvPr/>
        </p:nvSpPr>
        <p:spPr>
          <a:xfrm>
            <a:off x="7402392" y="201103"/>
            <a:ext cx="2272497" cy="996276"/>
          </a:xfrm>
          <a:custGeom>
            <a:avLst/>
            <a:gdLst/>
            <a:ahLst/>
            <a:cxnLst/>
            <a:rect l="l" t="t" r="r" b="b"/>
            <a:pathLst>
              <a:path w="2272497" h="996276">
                <a:moveTo>
                  <a:pt x="0" y="0"/>
                </a:moveTo>
                <a:lnTo>
                  <a:pt x="2272497" y="0"/>
                </a:lnTo>
                <a:lnTo>
                  <a:pt x="2272497" y="996276"/>
                </a:lnTo>
                <a:lnTo>
                  <a:pt x="0" y="996276"/>
                </a:lnTo>
                <a:lnTo>
                  <a:pt x="0" y="0"/>
                </a:lnTo>
                <a:close/>
              </a:path>
            </a:pathLst>
          </a:custGeom>
          <a:blipFill>
            <a:blip r:embed="rId3"/>
            <a:stretch>
              <a:fillRect/>
            </a:stretch>
          </a:blipFill>
        </p:spPr>
        <p:txBody>
          <a:bodyPr/>
          <a:lstStyle/>
          <a:p>
            <a:endParaRPr lang="en-US"/>
          </a:p>
        </p:txBody>
      </p:sp>
      <p:sp>
        <p:nvSpPr>
          <p:cNvPr id="29" name="Freeform 29"/>
          <p:cNvSpPr/>
          <p:nvPr/>
        </p:nvSpPr>
        <p:spPr>
          <a:xfrm>
            <a:off x="9757401" y="296495"/>
            <a:ext cx="1094039" cy="689244"/>
          </a:xfrm>
          <a:custGeom>
            <a:avLst/>
            <a:gdLst/>
            <a:ahLst/>
            <a:cxnLst/>
            <a:rect l="l" t="t" r="r" b="b"/>
            <a:pathLst>
              <a:path w="1094039" h="689244">
                <a:moveTo>
                  <a:pt x="0" y="0"/>
                </a:moveTo>
                <a:lnTo>
                  <a:pt x="1094039" y="0"/>
                </a:lnTo>
                <a:lnTo>
                  <a:pt x="1094039" y="689245"/>
                </a:lnTo>
                <a:lnTo>
                  <a:pt x="0" y="6892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0" name="AutoShape 30"/>
          <p:cNvSpPr/>
          <p:nvPr/>
        </p:nvSpPr>
        <p:spPr>
          <a:xfrm>
            <a:off x="8565967" y="7381746"/>
            <a:ext cx="2489828" cy="1059549"/>
          </a:xfrm>
          <a:prstGeom prst="line">
            <a:avLst/>
          </a:prstGeom>
          <a:ln w="28575" cap="flat">
            <a:solidFill>
              <a:srgbClr val="DCDDC6"/>
            </a:solidFill>
            <a:prstDash val="solid"/>
            <a:headEnd type="none" w="sm" len="sm"/>
            <a:tailEnd type="none" w="sm" len="sm"/>
          </a:ln>
        </p:spPr>
        <p:txBody>
          <a:bodyPr/>
          <a:lstStyle/>
          <a:p>
            <a:endParaRPr lang="en-US"/>
          </a:p>
        </p:txBody>
      </p:sp>
      <p:grpSp>
        <p:nvGrpSpPr>
          <p:cNvPr id="31" name="Group 31"/>
          <p:cNvGrpSpPr/>
          <p:nvPr/>
        </p:nvGrpSpPr>
        <p:grpSpPr>
          <a:xfrm>
            <a:off x="11055796" y="8333177"/>
            <a:ext cx="218342" cy="218342"/>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0000"/>
            </a:solidFill>
          </p:spPr>
          <p:txBody>
            <a:bodyPr/>
            <a:lstStyle/>
            <a:p>
              <a:endParaRPr lang="en-US"/>
            </a:p>
          </p:txBody>
        </p:sp>
        <p:sp>
          <p:nvSpPr>
            <p:cNvPr id="33" name="TextBox 33"/>
            <p:cNvSpPr txBox="1"/>
            <p:nvPr/>
          </p:nvSpPr>
          <p:spPr>
            <a:xfrm>
              <a:off x="76200" y="38100"/>
              <a:ext cx="660400" cy="698500"/>
            </a:xfrm>
            <a:prstGeom prst="rect">
              <a:avLst/>
            </a:prstGeom>
          </p:spPr>
          <p:txBody>
            <a:bodyPr lIns="47086" tIns="47086" rIns="47086" bIns="47086" rtlCol="0" anchor="ctr"/>
            <a:lstStyle/>
            <a:p>
              <a:pPr algn="ctr">
                <a:lnSpc>
                  <a:spcPts val="2659"/>
                </a:lnSpc>
                <a:spcBef>
                  <a:spcPct val="0"/>
                </a:spcBef>
              </a:pPr>
              <a:endParaRPr/>
            </a:p>
          </p:txBody>
        </p:sp>
      </p:grpSp>
      <p:sp>
        <p:nvSpPr>
          <p:cNvPr id="35" name="TextBox 35"/>
          <p:cNvSpPr txBox="1"/>
          <p:nvPr/>
        </p:nvSpPr>
        <p:spPr>
          <a:xfrm>
            <a:off x="3921287" y="3063145"/>
            <a:ext cx="2712015" cy="356380"/>
          </a:xfrm>
          <a:prstGeom prst="rect">
            <a:avLst/>
          </a:prstGeom>
        </p:spPr>
        <p:txBody>
          <a:bodyPr lIns="0" tIns="0" rIns="0" bIns="0" rtlCol="0" anchor="t">
            <a:spAutoFit/>
          </a:bodyPr>
          <a:lstStyle/>
          <a:p>
            <a:pPr algn="ctr">
              <a:lnSpc>
                <a:spcPts val="3142"/>
              </a:lnSpc>
            </a:pPr>
            <a:r>
              <a:rPr lang="en-US" sz="2244" b="1" dirty="0">
                <a:solidFill>
                  <a:srgbClr val="000000"/>
                </a:solidFill>
                <a:latin typeface="Ubuntu Bold"/>
                <a:ea typeface="Ubuntu Bold"/>
                <a:cs typeface="Ubuntu Bold"/>
                <a:sym typeface="Ubuntu Bold"/>
              </a:rPr>
              <a:t>Coaches</a:t>
            </a:r>
          </a:p>
        </p:txBody>
      </p:sp>
      <p:sp>
        <p:nvSpPr>
          <p:cNvPr id="36" name="TextBox 36"/>
          <p:cNvSpPr txBox="1"/>
          <p:nvPr/>
        </p:nvSpPr>
        <p:spPr>
          <a:xfrm>
            <a:off x="2840021" y="3249695"/>
            <a:ext cx="1081265" cy="376513"/>
          </a:xfrm>
          <a:prstGeom prst="rect">
            <a:avLst/>
          </a:prstGeom>
        </p:spPr>
        <p:txBody>
          <a:bodyPr lIns="0" tIns="0" rIns="0" bIns="0" rtlCol="0" anchor="t">
            <a:spAutoFit/>
          </a:bodyPr>
          <a:lstStyle/>
          <a:p>
            <a:pPr algn="ctr">
              <a:lnSpc>
                <a:spcPts val="3055"/>
              </a:lnSpc>
              <a:spcBef>
                <a:spcPct val="0"/>
              </a:spcBef>
            </a:pPr>
            <a:r>
              <a:rPr lang="en-US" sz="2182" b="1" dirty="0">
                <a:solidFill>
                  <a:srgbClr val="FF0000"/>
                </a:solidFill>
                <a:latin typeface="Poppins Bold"/>
                <a:ea typeface="Poppins Bold"/>
                <a:cs typeface="Poppins Bold"/>
                <a:sym typeface="Poppins Bold"/>
              </a:rPr>
              <a:t>XX,XXX</a:t>
            </a:r>
          </a:p>
        </p:txBody>
      </p:sp>
      <p:sp>
        <p:nvSpPr>
          <p:cNvPr id="37" name="TextBox 37"/>
          <p:cNvSpPr txBox="1"/>
          <p:nvPr/>
        </p:nvSpPr>
        <p:spPr>
          <a:xfrm>
            <a:off x="689312" y="565891"/>
            <a:ext cx="4711602" cy="1927093"/>
          </a:xfrm>
          <a:prstGeom prst="rect">
            <a:avLst/>
          </a:prstGeom>
        </p:spPr>
        <p:txBody>
          <a:bodyPr lIns="0" tIns="0" rIns="0" bIns="0" rtlCol="0" anchor="t">
            <a:spAutoFit/>
          </a:bodyPr>
          <a:lstStyle/>
          <a:p>
            <a:pPr algn="ctr">
              <a:lnSpc>
                <a:spcPts val="7618"/>
              </a:lnSpc>
              <a:spcBef>
                <a:spcPct val="0"/>
              </a:spcBef>
            </a:pPr>
            <a:r>
              <a:rPr lang="en-US" sz="5441" b="1">
                <a:solidFill>
                  <a:srgbClr val="FF0000"/>
                </a:solidFill>
                <a:latin typeface="Ubuntu Bold"/>
                <a:ea typeface="Ubuntu Bold"/>
                <a:cs typeface="Ubuntu Bold"/>
                <a:sym typeface="Ubuntu Bold"/>
              </a:rPr>
              <a:t>Coach Development</a:t>
            </a:r>
          </a:p>
        </p:txBody>
      </p:sp>
      <p:sp>
        <p:nvSpPr>
          <p:cNvPr id="38" name="TextBox 38"/>
          <p:cNvSpPr txBox="1"/>
          <p:nvPr/>
        </p:nvSpPr>
        <p:spPr>
          <a:xfrm>
            <a:off x="11670134" y="1765520"/>
            <a:ext cx="6446993" cy="1190625"/>
          </a:xfrm>
          <a:prstGeom prst="rect">
            <a:avLst/>
          </a:prstGeom>
        </p:spPr>
        <p:txBody>
          <a:bodyPr lIns="0" tIns="0" rIns="0" bIns="0" rtlCol="0" anchor="t">
            <a:spAutoFit/>
          </a:bodyPr>
          <a:lstStyle/>
          <a:p>
            <a:pPr algn="l">
              <a:lnSpc>
                <a:spcPts val="2335"/>
              </a:lnSpc>
            </a:pPr>
            <a:r>
              <a:rPr lang="en-US" sz="1946" i="1">
                <a:solidFill>
                  <a:srgbClr val="000000">
                    <a:alpha val="63922"/>
                  </a:srgbClr>
                </a:solidFill>
                <a:latin typeface="Ubuntu Italics"/>
                <a:ea typeface="Ubuntu Italics"/>
                <a:cs typeface="Ubuntu Italics"/>
                <a:sym typeface="Ubuntu Italics"/>
              </a:rPr>
              <a:t>Use this space to give detail to your proposal objective. This can be used to give all detail, or used as a prompt for you when presenting, to give the details in person to the potential partner.</a:t>
            </a:r>
          </a:p>
        </p:txBody>
      </p:sp>
      <p:sp>
        <p:nvSpPr>
          <p:cNvPr id="39" name="TextBox 39"/>
          <p:cNvSpPr txBox="1"/>
          <p:nvPr/>
        </p:nvSpPr>
        <p:spPr>
          <a:xfrm>
            <a:off x="11670134" y="1310137"/>
            <a:ext cx="6297550" cy="304800"/>
          </a:xfrm>
          <a:prstGeom prst="rect">
            <a:avLst/>
          </a:prstGeom>
        </p:spPr>
        <p:txBody>
          <a:bodyPr lIns="0" tIns="0" rIns="0" bIns="0" rtlCol="0" anchor="t">
            <a:spAutoFit/>
          </a:bodyPr>
          <a:lstStyle/>
          <a:p>
            <a:pPr algn="l">
              <a:lnSpc>
                <a:spcPts val="2335"/>
              </a:lnSpc>
            </a:pPr>
            <a:r>
              <a:rPr lang="en-US" sz="1946" b="1" i="1">
                <a:solidFill>
                  <a:srgbClr val="000000">
                    <a:alpha val="63922"/>
                  </a:srgbClr>
                </a:solidFill>
                <a:latin typeface="Ubuntu Bold Italics"/>
                <a:ea typeface="Ubuntu Bold Italics"/>
                <a:cs typeface="Ubuntu Bold Italics"/>
                <a:sym typeface="Ubuntu Bold Italics"/>
              </a:rPr>
              <a:t>Partnership Pillar Proposal Objective 1</a:t>
            </a:r>
          </a:p>
        </p:txBody>
      </p:sp>
      <p:sp>
        <p:nvSpPr>
          <p:cNvPr id="40" name="Freeform 40"/>
          <p:cNvSpPr/>
          <p:nvPr/>
        </p:nvSpPr>
        <p:spPr>
          <a:xfrm>
            <a:off x="447023" y="2519696"/>
            <a:ext cx="484578" cy="1468418"/>
          </a:xfrm>
          <a:custGeom>
            <a:avLst/>
            <a:gdLst/>
            <a:ahLst/>
            <a:cxnLst/>
            <a:rect l="l" t="t" r="r" b="b"/>
            <a:pathLst>
              <a:path w="484578" h="1468418">
                <a:moveTo>
                  <a:pt x="0" y="0"/>
                </a:moveTo>
                <a:lnTo>
                  <a:pt x="484578" y="0"/>
                </a:lnTo>
                <a:lnTo>
                  <a:pt x="484578" y="1468419"/>
                </a:lnTo>
                <a:lnTo>
                  <a:pt x="0" y="1468419"/>
                </a:lnTo>
                <a:lnTo>
                  <a:pt x="0" y="0"/>
                </a:lnTo>
                <a:close/>
              </a:path>
            </a:pathLst>
          </a:custGeom>
          <a:blipFill>
            <a:blip r:embed="rId6">
              <a:alphaModFix amt="51000"/>
              <a:extLst>
                <a:ext uri="{96DAC541-7B7A-43D3-8B79-37D633B846F1}">
                  <asvg:svgBlip xmlns:asvg="http://schemas.microsoft.com/office/drawing/2016/SVG/main" r:embed="rId7"/>
                </a:ext>
              </a:extLst>
            </a:blip>
            <a:stretch>
              <a:fillRect/>
            </a:stretch>
          </a:blipFill>
        </p:spPr>
        <p:txBody>
          <a:bodyPr/>
          <a:lstStyle/>
          <a:p>
            <a:endParaRPr lang="en-US"/>
          </a:p>
        </p:txBody>
      </p:sp>
      <p:sp>
        <p:nvSpPr>
          <p:cNvPr id="41" name="TextBox 41"/>
          <p:cNvSpPr txBox="1"/>
          <p:nvPr/>
        </p:nvSpPr>
        <p:spPr>
          <a:xfrm>
            <a:off x="-374825" y="4076654"/>
            <a:ext cx="2612852" cy="834881"/>
          </a:xfrm>
          <a:prstGeom prst="rect">
            <a:avLst/>
          </a:prstGeom>
        </p:spPr>
        <p:txBody>
          <a:bodyPr lIns="0" tIns="0" rIns="0" bIns="0" rtlCol="0" anchor="t">
            <a:spAutoFit/>
          </a:bodyPr>
          <a:lstStyle/>
          <a:p>
            <a:pPr algn="ctr">
              <a:lnSpc>
                <a:spcPts val="3332"/>
              </a:lnSpc>
              <a:spcBef>
                <a:spcPct val="0"/>
              </a:spcBef>
            </a:pPr>
            <a:r>
              <a:rPr lang="en-US" sz="2380" b="1" i="1">
                <a:solidFill>
                  <a:srgbClr val="FF1914">
                    <a:alpha val="50980"/>
                  </a:srgbClr>
                </a:solidFill>
                <a:latin typeface="Ubuntu Bold Italics"/>
                <a:ea typeface="Ubuntu Bold Italics"/>
                <a:cs typeface="Ubuntu Bold Italics"/>
                <a:sym typeface="Ubuntu Bold Italics"/>
              </a:rPr>
              <a:t>Area of Engagement</a:t>
            </a:r>
          </a:p>
        </p:txBody>
      </p:sp>
      <p:sp>
        <p:nvSpPr>
          <p:cNvPr id="42" name="Freeform 42"/>
          <p:cNvSpPr/>
          <p:nvPr/>
        </p:nvSpPr>
        <p:spPr>
          <a:xfrm>
            <a:off x="5089395" y="3970762"/>
            <a:ext cx="484578" cy="1468418"/>
          </a:xfrm>
          <a:custGeom>
            <a:avLst/>
            <a:gdLst/>
            <a:ahLst/>
            <a:cxnLst/>
            <a:rect l="l" t="t" r="r" b="b"/>
            <a:pathLst>
              <a:path w="484578" h="1468418">
                <a:moveTo>
                  <a:pt x="0" y="0"/>
                </a:moveTo>
                <a:lnTo>
                  <a:pt x="484578" y="0"/>
                </a:lnTo>
                <a:lnTo>
                  <a:pt x="484578" y="1468419"/>
                </a:lnTo>
                <a:lnTo>
                  <a:pt x="0" y="1468419"/>
                </a:lnTo>
                <a:lnTo>
                  <a:pt x="0" y="0"/>
                </a:lnTo>
                <a:close/>
              </a:path>
            </a:pathLst>
          </a:custGeom>
          <a:blipFill>
            <a:blip r:embed="rId6">
              <a:alphaModFix amt="51000"/>
              <a:extLst>
                <a:ext uri="{96DAC541-7B7A-43D3-8B79-37D633B846F1}">
                  <asvg:svgBlip xmlns:asvg="http://schemas.microsoft.com/office/drawing/2016/SVG/main" r:embed="rId7"/>
                </a:ext>
              </a:extLst>
            </a:blip>
            <a:stretch>
              <a:fillRect/>
            </a:stretch>
          </a:blipFill>
        </p:spPr>
        <p:txBody>
          <a:bodyPr/>
          <a:lstStyle/>
          <a:p>
            <a:endParaRPr lang="en-US"/>
          </a:p>
        </p:txBody>
      </p:sp>
      <p:sp>
        <p:nvSpPr>
          <p:cNvPr id="43" name="TextBox 43"/>
          <p:cNvSpPr txBox="1"/>
          <p:nvPr/>
        </p:nvSpPr>
        <p:spPr>
          <a:xfrm>
            <a:off x="4140841" y="5436038"/>
            <a:ext cx="2837910" cy="2092181"/>
          </a:xfrm>
          <a:prstGeom prst="rect">
            <a:avLst/>
          </a:prstGeom>
        </p:spPr>
        <p:txBody>
          <a:bodyPr lIns="0" tIns="0" rIns="0" bIns="0" rtlCol="0" anchor="t">
            <a:spAutoFit/>
          </a:bodyPr>
          <a:lstStyle/>
          <a:p>
            <a:pPr algn="ctr">
              <a:lnSpc>
                <a:spcPts val="3332"/>
              </a:lnSpc>
            </a:pPr>
            <a:r>
              <a:rPr lang="en-US" sz="2380" b="1" i="1">
                <a:solidFill>
                  <a:srgbClr val="FF1914">
                    <a:alpha val="50980"/>
                  </a:srgbClr>
                </a:solidFill>
                <a:latin typeface="Ubuntu Bold Italics"/>
                <a:ea typeface="Ubuntu Bold Italics"/>
                <a:cs typeface="Ubuntu Bold Italics"/>
                <a:sym typeface="Ubuntu Bold Italics"/>
              </a:rPr>
              <a:t>Interesting Fact/</a:t>
            </a:r>
          </a:p>
          <a:p>
            <a:pPr algn="ctr">
              <a:lnSpc>
                <a:spcPts val="3332"/>
              </a:lnSpc>
            </a:pPr>
            <a:r>
              <a:rPr lang="en-US" sz="2380" b="1" i="1">
                <a:solidFill>
                  <a:srgbClr val="FF1914">
                    <a:alpha val="50980"/>
                  </a:srgbClr>
                </a:solidFill>
                <a:latin typeface="Ubuntu Bold Italics"/>
                <a:ea typeface="Ubuntu Bold Italics"/>
                <a:cs typeface="Ubuntu Bold Italics"/>
                <a:sym typeface="Ubuntu Bold Italics"/>
              </a:rPr>
              <a:t>Statistic on this Area of Engagement</a:t>
            </a:r>
          </a:p>
          <a:p>
            <a:pPr algn="ctr">
              <a:lnSpc>
                <a:spcPts val="3332"/>
              </a:lnSpc>
              <a:spcBef>
                <a:spcPct val="0"/>
              </a:spcBef>
            </a:pPr>
            <a:endParaRPr lang="en-US" sz="2380" b="1" i="1">
              <a:solidFill>
                <a:srgbClr val="FF1914">
                  <a:alpha val="50980"/>
                </a:srgbClr>
              </a:solidFill>
              <a:latin typeface="Ubuntu Bold Italics"/>
              <a:ea typeface="Ubuntu Bold Italics"/>
              <a:cs typeface="Ubuntu Bold Italics"/>
              <a:sym typeface="Ubuntu Bold Italics"/>
            </a:endParaRPr>
          </a:p>
        </p:txBody>
      </p:sp>
      <p:sp>
        <p:nvSpPr>
          <p:cNvPr id="44" name="Freeform 44"/>
          <p:cNvSpPr/>
          <p:nvPr/>
        </p:nvSpPr>
        <p:spPr>
          <a:xfrm rot="-2512866" flipH="1">
            <a:off x="5695614" y="7834265"/>
            <a:ext cx="411797" cy="1247870"/>
          </a:xfrm>
          <a:custGeom>
            <a:avLst/>
            <a:gdLst/>
            <a:ahLst/>
            <a:cxnLst/>
            <a:rect l="l" t="t" r="r" b="b"/>
            <a:pathLst>
              <a:path w="411797" h="1247870">
                <a:moveTo>
                  <a:pt x="411797" y="0"/>
                </a:moveTo>
                <a:lnTo>
                  <a:pt x="0" y="0"/>
                </a:lnTo>
                <a:lnTo>
                  <a:pt x="0" y="1247870"/>
                </a:lnTo>
                <a:lnTo>
                  <a:pt x="411797" y="1247870"/>
                </a:lnTo>
                <a:lnTo>
                  <a:pt x="411797" y="0"/>
                </a:lnTo>
                <a:close/>
              </a:path>
            </a:pathLst>
          </a:custGeom>
          <a:blipFill>
            <a:blip r:embed="rId6">
              <a:alphaModFix amt="51000"/>
              <a:extLst>
                <a:ext uri="{96DAC541-7B7A-43D3-8B79-37D633B846F1}">
                  <asvg:svgBlip xmlns:asvg="http://schemas.microsoft.com/office/drawing/2016/SVG/main" r:embed="rId7"/>
                </a:ext>
              </a:extLst>
            </a:blip>
            <a:stretch>
              <a:fillRect/>
            </a:stretch>
          </a:blipFill>
        </p:spPr>
        <p:txBody>
          <a:bodyPr/>
          <a:lstStyle/>
          <a:p>
            <a:endParaRPr lang="en-US"/>
          </a:p>
        </p:txBody>
      </p:sp>
      <p:sp>
        <p:nvSpPr>
          <p:cNvPr id="45" name="TextBox 45"/>
          <p:cNvSpPr txBox="1"/>
          <p:nvPr/>
        </p:nvSpPr>
        <p:spPr>
          <a:xfrm>
            <a:off x="5512171" y="8699795"/>
            <a:ext cx="2837910" cy="1253981"/>
          </a:xfrm>
          <a:prstGeom prst="rect">
            <a:avLst/>
          </a:prstGeom>
        </p:spPr>
        <p:txBody>
          <a:bodyPr lIns="0" tIns="0" rIns="0" bIns="0" rtlCol="0" anchor="t">
            <a:spAutoFit/>
          </a:bodyPr>
          <a:lstStyle/>
          <a:p>
            <a:pPr algn="ctr">
              <a:lnSpc>
                <a:spcPts val="3332"/>
              </a:lnSpc>
              <a:spcBef>
                <a:spcPct val="0"/>
              </a:spcBef>
            </a:pPr>
            <a:r>
              <a:rPr lang="en-US" sz="2380" b="1" i="1">
                <a:solidFill>
                  <a:srgbClr val="FF1914">
                    <a:alpha val="50980"/>
                  </a:srgbClr>
                </a:solidFill>
                <a:latin typeface="Ubuntu Bold Italics"/>
                <a:ea typeface="Ubuntu Bold Italics"/>
                <a:cs typeface="Ubuntu Bold Italics"/>
                <a:sym typeface="Ubuntu Bold Italics"/>
              </a:rPr>
              <a:t>Area of Engagement related image</a:t>
            </a:r>
          </a:p>
        </p:txBody>
      </p:sp>
      <p:grpSp>
        <p:nvGrpSpPr>
          <p:cNvPr id="46" name="Group 46"/>
          <p:cNvGrpSpPr/>
          <p:nvPr/>
        </p:nvGrpSpPr>
        <p:grpSpPr>
          <a:xfrm>
            <a:off x="11126808" y="276643"/>
            <a:ext cx="2455083" cy="728950"/>
            <a:chOff x="0" y="0"/>
            <a:chExt cx="646606" cy="191987"/>
          </a:xfrm>
        </p:grpSpPr>
        <p:sp>
          <p:nvSpPr>
            <p:cNvPr id="47" name="Freeform 47"/>
            <p:cNvSpPr/>
            <p:nvPr/>
          </p:nvSpPr>
          <p:spPr>
            <a:xfrm>
              <a:off x="0" y="0"/>
              <a:ext cx="646606" cy="191987"/>
            </a:xfrm>
            <a:custGeom>
              <a:avLst/>
              <a:gdLst/>
              <a:ahLst/>
              <a:cxnLst/>
              <a:rect l="l" t="t" r="r" b="b"/>
              <a:pathLst>
                <a:path w="646606" h="191987">
                  <a:moveTo>
                    <a:pt x="95993" y="0"/>
                  </a:moveTo>
                  <a:lnTo>
                    <a:pt x="550613" y="0"/>
                  </a:lnTo>
                  <a:cubicBezTo>
                    <a:pt x="603629" y="0"/>
                    <a:pt x="646606" y="42978"/>
                    <a:pt x="646606" y="95993"/>
                  </a:cubicBezTo>
                  <a:lnTo>
                    <a:pt x="646606" y="95993"/>
                  </a:lnTo>
                  <a:cubicBezTo>
                    <a:pt x="646606" y="149009"/>
                    <a:pt x="603629" y="191987"/>
                    <a:pt x="550613" y="191987"/>
                  </a:cubicBezTo>
                  <a:lnTo>
                    <a:pt x="95993" y="191987"/>
                  </a:lnTo>
                  <a:cubicBezTo>
                    <a:pt x="42978" y="191987"/>
                    <a:pt x="0" y="149009"/>
                    <a:pt x="0" y="95993"/>
                  </a:cubicBezTo>
                  <a:lnTo>
                    <a:pt x="0" y="95993"/>
                  </a:lnTo>
                  <a:cubicBezTo>
                    <a:pt x="0" y="42978"/>
                    <a:pt x="42978" y="0"/>
                    <a:pt x="95993" y="0"/>
                  </a:cubicBezTo>
                  <a:close/>
                </a:path>
              </a:pathLst>
            </a:custGeom>
            <a:solidFill>
              <a:srgbClr val="FFFFFF">
                <a:alpha val="49804"/>
              </a:srgbClr>
            </a:solidFill>
            <a:ln w="38100" cap="rnd">
              <a:solidFill>
                <a:srgbClr val="000000">
                  <a:alpha val="49804"/>
                </a:srgbClr>
              </a:solidFill>
              <a:prstDash val="solid"/>
              <a:round/>
            </a:ln>
          </p:spPr>
          <p:txBody>
            <a:bodyPr/>
            <a:lstStyle/>
            <a:p>
              <a:endParaRPr lang="en-US"/>
            </a:p>
          </p:txBody>
        </p:sp>
        <p:sp>
          <p:nvSpPr>
            <p:cNvPr id="48" name="TextBox 48"/>
            <p:cNvSpPr txBox="1"/>
            <p:nvPr/>
          </p:nvSpPr>
          <p:spPr>
            <a:xfrm>
              <a:off x="0" y="-38100"/>
              <a:ext cx="646606" cy="230087"/>
            </a:xfrm>
            <a:prstGeom prst="rect">
              <a:avLst/>
            </a:prstGeom>
          </p:spPr>
          <p:txBody>
            <a:bodyPr lIns="50800" tIns="50800" rIns="50800" bIns="50800" rtlCol="0" anchor="ctr"/>
            <a:lstStyle/>
            <a:p>
              <a:pPr algn="ctr">
                <a:lnSpc>
                  <a:spcPts val="3416"/>
                </a:lnSpc>
              </a:pPr>
              <a:r>
                <a:rPr lang="en-US" sz="2669" b="1">
                  <a:solidFill>
                    <a:srgbClr val="000000">
                      <a:alpha val="49804"/>
                    </a:srgbClr>
                  </a:solidFill>
                  <a:latin typeface="Ubuntu Bold"/>
                  <a:ea typeface="Ubuntu Bold"/>
                  <a:cs typeface="Ubuntu Bold"/>
                  <a:sym typeface="Ubuntu Bold"/>
                </a:rPr>
                <a:t>Partner Logo</a:t>
              </a:r>
            </a:p>
          </p:txBody>
        </p:sp>
      </p:grpSp>
      <p:sp>
        <p:nvSpPr>
          <p:cNvPr id="49" name="TextBox 49"/>
          <p:cNvSpPr txBox="1"/>
          <p:nvPr/>
        </p:nvSpPr>
        <p:spPr>
          <a:xfrm>
            <a:off x="11744855" y="3452856"/>
            <a:ext cx="6297550" cy="304800"/>
          </a:xfrm>
          <a:prstGeom prst="rect">
            <a:avLst/>
          </a:prstGeom>
        </p:spPr>
        <p:txBody>
          <a:bodyPr lIns="0" tIns="0" rIns="0" bIns="0" rtlCol="0" anchor="t">
            <a:spAutoFit/>
          </a:bodyPr>
          <a:lstStyle/>
          <a:p>
            <a:pPr algn="l">
              <a:lnSpc>
                <a:spcPts val="2335"/>
              </a:lnSpc>
            </a:pPr>
            <a:r>
              <a:rPr lang="en-US" sz="1946" b="1" i="1">
                <a:solidFill>
                  <a:srgbClr val="000000">
                    <a:alpha val="63922"/>
                  </a:srgbClr>
                </a:solidFill>
                <a:latin typeface="Ubuntu Bold Italics"/>
                <a:ea typeface="Ubuntu Bold Italics"/>
                <a:cs typeface="Ubuntu Bold Italics"/>
                <a:sym typeface="Ubuntu Bold Italics"/>
              </a:rPr>
              <a:t>Partnership Pillar Proposal Objective 2</a:t>
            </a:r>
          </a:p>
        </p:txBody>
      </p:sp>
      <p:sp>
        <p:nvSpPr>
          <p:cNvPr id="50" name="TextBox 50"/>
          <p:cNvSpPr txBox="1"/>
          <p:nvPr/>
        </p:nvSpPr>
        <p:spPr>
          <a:xfrm>
            <a:off x="11670134" y="5853479"/>
            <a:ext cx="6297550" cy="304800"/>
          </a:xfrm>
          <a:prstGeom prst="rect">
            <a:avLst/>
          </a:prstGeom>
        </p:spPr>
        <p:txBody>
          <a:bodyPr lIns="0" tIns="0" rIns="0" bIns="0" rtlCol="0" anchor="t">
            <a:spAutoFit/>
          </a:bodyPr>
          <a:lstStyle/>
          <a:p>
            <a:pPr algn="l">
              <a:lnSpc>
                <a:spcPts val="2335"/>
              </a:lnSpc>
            </a:pPr>
            <a:r>
              <a:rPr lang="en-US" sz="1946" b="1" i="1">
                <a:solidFill>
                  <a:srgbClr val="000000">
                    <a:alpha val="63922"/>
                  </a:srgbClr>
                </a:solidFill>
                <a:latin typeface="Ubuntu Bold Italics"/>
                <a:ea typeface="Ubuntu Bold Italics"/>
                <a:cs typeface="Ubuntu Bold Italics"/>
                <a:sym typeface="Ubuntu Bold Italics"/>
              </a:rPr>
              <a:t>Partnership Pillar Proposal Objective 3</a:t>
            </a:r>
          </a:p>
        </p:txBody>
      </p:sp>
      <p:sp>
        <p:nvSpPr>
          <p:cNvPr id="51" name="TextBox 51"/>
          <p:cNvSpPr txBox="1"/>
          <p:nvPr/>
        </p:nvSpPr>
        <p:spPr>
          <a:xfrm>
            <a:off x="11597988" y="8136495"/>
            <a:ext cx="6297550" cy="304800"/>
          </a:xfrm>
          <a:prstGeom prst="rect">
            <a:avLst/>
          </a:prstGeom>
        </p:spPr>
        <p:txBody>
          <a:bodyPr lIns="0" tIns="0" rIns="0" bIns="0" rtlCol="0" anchor="t">
            <a:spAutoFit/>
          </a:bodyPr>
          <a:lstStyle/>
          <a:p>
            <a:pPr algn="l">
              <a:lnSpc>
                <a:spcPts val="2335"/>
              </a:lnSpc>
            </a:pPr>
            <a:r>
              <a:rPr lang="en-US" sz="1946" b="1" i="1">
                <a:solidFill>
                  <a:srgbClr val="000000">
                    <a:alpha val="63922"/>
                  </a:srgbClr>
                </a:solidFill>
                <a:latin typeface="Ubuntu Bold Italics"/>
                <a:ea typeface="Ubuntu Bold Italics"/>
                <a:cs typeface="Ubuntu Bold Italics"/>
                <a:sym typeface="Ubuntu Bold Italics"/>
              </a:rPr>
              <a:t>Partnership Pillar Proposal Objective 4</a:t>
            </a:r>
          </a:p>
        </p:txBody>
      </p:sp>
      <p:sp>
        <p:nvSpPr>
          <p:cNvPr id="52" name="TextBox 52"/>
          <p:cNvSpPr txBox="1"/>
          <p:nvPr/>
        </p:nvSpPr>
        <p:spPr>
          <a:xfrm>
            <a:off x="11744855" y="6213663"/>
            <a:ext cx="6446993" cy="1190625"/>
          </a:xfrm>
          <a:prstGeom prst="rect">
            <a:avLst/>
          </a:prstGeom>
        </p:spPr>
        <p:txBody>
          <a:bodyPr lIns="0" tIns="0" rIns="0" bIns="0" rtlCol="0" anchor="t">
            <a:spAutoFit/>
          </a:bodyPr>
          <a:lstStyle/>
          <a:p>
            <a:pPr algn="l">
              <a:lnSpc>
                <a:spcPts val="2335"/>
              </a:lnSpc>
            </a:pPr>
            <a:r>
              <a:rPr lang="en-US" sz="1946" i="1">
                <a:solidFill>
                  <a:srgbClr val="000000">
                    <a:alpha val="63922"/>
                  </a:srgbClr>
                </a:solidFill>
                <a:latin typeface="Ubuntu Italics"/>
                <a:ea typeface="Ubuntu Italics"/>
                <a:cs typeface="Ubuntu Italics"/>
                <a:sym typeface="Ubuntu Italics"/>
              </a:rPr>
              <a:t>Use this space to give detail to your proposal objective. This can be used to give all detail, or used as a prompt for you when presenting, to give the details in person to the potential partner.</a:t>
            </a:r>
          </a:p>
        </p:txBody>
      </p:sp>
      <p:sp>
        <p:nvSpPr>
          <p:cNvPr id="53" name="TextBox 53"/>
          <p:cNvSpPr txBox="1"/>
          <p:nvPr/>
        </p:nvSpPr>
        <p:spPr>
          <a:xfrm>
            <a:off x="11744855" y="3910056"/>
            <a:ext cx="6446993" cy="1190625"/>
          </a:xfrm>
          <a:prstGeom prst="rect">
            <a:avLst/>
          </a:prstGeom>
        </p:spPr>
        <p:txBody>
          <a:bodyPr lIns="0" tIns="0" rIns="0" bIns="0" rtlCol="0" anchor="t">
            <a:spAutoFit/>
          </a:bodyPr>
          <a:lstStyle/>
          <a:p>
            <a:pPr algn="l">
              <a:lnSpc>
                <a:spcPts val="2335"/>
              </a:lnSpc>
            </a:pPr>
            <a:r>
              <a:rPr lang="en-US" sz="1946" i="1">
                <a:solidFill>
                  <a:srgbClr val="000000">
                    <a:alpha val="63922"/>
                  </a:srgbClr>
                </a:solidFill>
                <a:latin typeface="Ubuntu Italics"/>
                <a:ea typeface="Ubuntu Italics"/>
                <a:cs typeface="Ubuntu Italics"/>
                <a:sym typeface="Ubuntu Italics"/>
              </a:rPr>
              <a:t>Use this space to give detail to your proposal objective. This can be used to give all detail, or used as a prompt for you when presenting, to give the details in person to the potential partner.</a:t>
            </a:r>
          </a:p>
        </p:txBody>
      </p:sp>
      <p:sp>
        <p:nvSpPr>
          <p:cNvPr id="54" name="TextBox 54"/>
          <p:cNvSpPr txBox="1"/>
          <p:nvPr/>
        </p:nvSpPr>
        <p:spPr>
          <a:xfrm>
            <a:off x="11670134" y="8517270"/>
            <a:ext cx="6446993" cy="1190625"/>
          </a:xfrm>
          <a:prstGeom prst="rect">
            <a:avLst/>
          </a:prstGeom>
        </p:spPr>
        <p:txBody>
          <a:bodyPr lIns="0" tIns="0" rIns="0" bIns="0" rtlCol="0" anchor="t">
            <a:spAutoFit/>
          </a:bodyPr>
          <a:lstStyle/>
          <a:p>
            <a:pPr algn="l">
              <a:lnSpc>
                <a:spcPts val="2335"/>
              </a:lnSpc>
            </a:pPr>
            <a:r>
              <a:rPr lang="en-US" sz="1946" i="1">
                <a:solidFill>
                  <a:srgbClr val="000000">
                    <a:alpha val="63922"/>
                  </a:srgbClr>
                </a:solidFill>
                <a:latin typeface="Ubuntu Italics"/>
                <a:ea typeface="Ubuntu Italics"/>
                <a:cs typeface="Ubuntu Italics"/>
                <a:sym typeface="Ubuntu Italics"/>
              </a:rPr>
              <a:t>Use this space to give detail to your proposal objective. This can be used to give all detail, or used as a prompt for you when presenting, to give the details in person to the potential partner.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955225" y="3401684"/>
            <a:ext cx="5041530" cy="3176164"/>
          </a:xfrm>
          <a:custGeom>
            <a:avLst/>
            <a:gdLst/>
            <a:ahLst/>
            <a:cxnLst/>
            <a:rect l="l" t="t" r="r" b="b"/>
            <a:pathLst>
              <a:path w="5041530" h="3176164">
                <a:moveTo>
                  <a:pt x="0" y="0"/>
                </a:moveTo>
                <a:lnTo>
                  <a:pt x="5041530" y="0"/>
                </a:lnTo>
                <a:lnTo>
                  <a:pt x="5041530" y="3176164"/>
                </a:lnTo>
                <a:lnTo>
                  <a:pt x="0" y="31761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4129829" y="-1993586"/>
            <a:ext cx="14585483" cy="14585483"/>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CDDC6"/>
            </a:solidFill>
          </p:spPr>
          <p:txBody>
            <a:bodyPr/>
            <a:lstStyle/>
            <a:p>
              <a:endParaRPr lang="en-US"/>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2428142" y="-524158"/>
            <a:ext cx="12531371" cy="12515707"/>
          </a:xfrm>
          <a:custGeom>
            <a:avLst/>
            <a:gdLst/>
            <a:ahLst/>
            <a:cxnLst/>
            <a:rect l="l" t="t" r="r" b="b"/>
            <a:pathLst>
              <a:path w="12531371" h="12515707">
                <a:moveTo>
                  <a:pt x="0" y="0"/>
                </a:moveTo>
                <a:lnTo>
                  <a:pt x="12531371" y="0"/>
                </a:lnTo>
                <a:lnTo>
                  <a:pt x="12531371" y="12515706"/>
                </a:lnTo>
                <a:lnTo>
                  <a:pt x="0" y="12515706"/>
                </a:lnTo>
                <a:lnTo>
                  <a:pt x="0" y="0"/>
                </a:lnTo>
                <a:close/>
              </a:path>
            </a:pathLst>
          </a:custGeom>
          <a:blipFill>
            <a:blip r:embed="rId4"/>
            <a:stretch>
              <a:fillRect/>
            </a:stretch>
          </a:blipFill>
        </p:spPr>
        <p:txBody>
          <a:bodyPr/>
          <a:lstStyle/>
          <a:p>
            <a:endParaRPr lang="en-US"/>
          </a:p>
        </p:txBody>
      </p:sp>
      <p:grpSp>
        <p:nvGrpSpPr>
          <p:cNvPr id="7" name="Group 7"/>
          <p:cNvGrpSpPr/>
          <p:nvPr/>
        </p:nvGrpSpPr>
        <p:grpSpPr>
          <a:xfrm>
            <a:off x="-3010496" y="-874252"/>
            <a:ext cx="12346817" cy="12346817"/>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a:off x="12830037" y="7298501"/>
            <a:ext cx="3086100" cy="1389316"/>
            <a:chOff x="0" y="0"/>
            <a:chExt cx="812800" cy="365910"/>
          </a:xfrm>
        </p:grpSpPr>
        <p:sp>
          <p:nvSpPr>
            <p:cNvPr id="11" name="Freeform 11"/>
            <p:cNvSpPr/>
            <p:nvPr/>
          </p:nvSpPr>
          <p:spPr>
            <a:xfrm>
              <a:off x="0" y="0"/>
              <a:ext cx="812800" cy="365910"/>
            </a:xfrm>
            <a:custGeom>
              <a:avLst/>
              <a:gdLst/>
              <a:ahLst/>
              <a:cxnLst/>
              <a:rect l="l" t="t" r="r" b="b"/>
              <a:pathLst>
                <a:path w="812800" h="365910">
                  <a:moveTo>
                    <a:pt x="100346" y="0"/>
                  </a:moveTo>
                  <a:lnTo>
                    <a:pt x="712454" y="0"/>
                  </a:lnTo>
                  <a:cubicBezTo>
                    <a:pt x="767874" y="0"/>
                    <a:pt x="812800" y="44926"/>
                    <a:pt x="812800" y="100346"/>
                  </a:cubicBezTo>
                  <a:lnTo>
                    <a:pt x="812800" y="265565"/>
                  </a:lnTo>
                  <a:cubicBezTo>
                    <a:pt x="812800" y="320984"/>
                    <a:pt x="767874" y="365910"/>
                    <a:pt x="712454" y="365910"/>
                  </a:cubicBezTo>
                  <a:lnTo>
                    <a:pt x="100346" y="365910"/>
                  </a:lnTo>
                  <a:cubicBezTo>
                    <a:pt x="44926" y="365910"/>
                    <a:pt x="0" y="320984"/>
                    <a:pt x="0" y="265565"/>
                  </a:cubicBezTo>
                  <a:lnTo>
                    <a:pt x="0" y="100346"/>
                  </a:lnTo>
                  <a:cubicBezTo>
                    <a:pt x="0" y="44926"/>
                    <a:pt x="44926" y="0"/>
                    <a:pt x="100346" y="0"/>
                  </a:cubicBezTo>
                  <a:close/>
                </a:path>
              </a:pathLst>
            </a:custGeom>
            <a:solidFill>
              <a:srgbClr val="FFFFFF"/>
            </a:solidFill>
            <a:ln w="38100" cap="rnd">
              <a:solidFill>
                <a:srgbClr val="000000"/>
              </a:solidFill>
              <a:prstDash val="solid"/>
              <a:round/>
            </a:ln>
          </p:spPr>
          <p:txBody>
            <a:bodyPr/>
            <a:lstStyle/>
            <a:p>
              <a:endParaRPr lang="en-US"/>
            </a:p>
          </p:txBody>
        </p:sp>
        <p:sp>
          <p:nvSpPr>
            <p:cNvPr id="12" name="TextBox 12"/>
            <p:cNvSpPr txBox="1"/>
            <p:nvPr/>
          </p:nvSpPr>
          <p:spPr>
            <a:xfrm>
              <a:off x="0" y="-38100"/>
              <a:ext cx="812800" cy="404010"/>
            </a:xfrm>
            <a:prstGeom prst="rect">
              <a:avLst/>
            </a:prstGeom>
          </p:spPr>
          <p:txBody>
            <a:bodyPr lIns="50800" tIns="50800" rIns="50800" bIns="50800" rtlCol="0" anchor="ctr"/>
            <a:lstStyle/>
            <a:p>
              <a:pPr algn="ctr">
                <a:lnSpc>
                  <a:spcPts val="3416"/>
                </a:lnSpc>
              </a:pPr>
              <a:r>
                <a:rPr lang="en-US" sz="2669" b="1">
                  <a:solidFill>
                    <a:srgbClr val="000000"/>
                  </a:solidFill>
                  <a:latin typeface="Ubuntu Bold"/>
                  <a:ea typeface="Ubuntu Bold"/>
                  <a:cs typeface="Ubuntu Bold"/>
                  <a:sym typeface="Ubuntu Bold"/>
                </a:rPr>
                <a:t>Partner Logo</a:t>
              </a:r>
            </a:p>
          </p:txBody>
        </p:sp>
      </p:grpSp>
      <p:grpSp>
        <p:nvGrpSpPr>
          <p:cNvPr id="13" name="Group 13"/>
          <p:cNvGrpSpPr/>
          <p:nvPr/>
        </p:nvGrpSpPr>
        <p:grpSpPr>
          <a:xfrm>
            <a:off x="13114535" y="1028700"/>
            <a:ext cx="3086100" cy="1389316"/>
            <a:chOff x="0" y="0"/>
            <a:chExt cx="812800" cy="365910"/>
          </a:xfrm>
        </p:grpSpPr>
        <p:sp>
          <p:nvSpPr>
            <p:cNvPr id="14" name="Freeform 14"/>
            <p:cNvSpPr/>
            <p:nvPr/>
          </p:nvSpPr>
          <p:spPr>
            <a:xfrm>
              <a:off x="0" y="0"/>
              <a:ext cx="812800" cy="365910"/>
            </a:xfrm>
            <a:custGeom>
              <a:avLst/>
              <a:gdLst/>
              <a:ahLst/>
              <a:cxnLst/>
              <a:rect l="l" t="t" r="r" b="b"/>
              <a:pathLst>
                <a:path w="812800" h="365910">
                  <a:moveTo>
                    <a:pt x="100346" y="0"/>
                  </a:moveTo>
                  <a:lnTo>
                    <a:pt x="712454" y="0"/>
                  </a:lnTo>
                  <a:cubicBezTo>
                    <a:pt x="767874" y="0"/>
                    <a:pt x="812800" y="44926"/>
                    <a:pt x="812800" y="100346"/>
                  </a:cubicBezTo>
                  <a:lnTo>
                    <a:pt x="812800" y="265565"/>
                  </a:lnTo>
                  <a:cubicBezTo>
                    <a:pt x="812800" y="320984"/>
                    <a:pt x="767874" y="365910"/>
                    <a:pt x="712454" y="365910"/>
                  </a:cubicBezTo>
                  <a:lnTo>
                    <a:pt x="100346" y="365910"/>
                  </a:lnTo>
                  <a:cubicBezTo>
                    <a:pt x="44926" y="365910"/>
                    <a:pt x="0" y="320984"/>
                    <a:pt x="0" y="265565"/>
                  </a:cubicBezTo>
                  <a:lnTo>
                    <a:pt x="0" y="100346"/>
                  </a:lnTo>
                  <a:cubicBezTo>
                    <a:pt x="0" y="44926"/>
                    <a:pt x="44926" y="0"/>
                    <a:pt x="100346" y="0"/>
                  </a:cubicBezTo>
                  <a:close/>
                </a:path>
              </a:pathLst>
            </a:custGeom>
            <a:solidFill>
              <a:srgbClr val="FFFFFF"/>
            </a:solidFill>
            <a:ln w="38100" cap="rnd">
              <a:solidFill>
                <a:srgbClr val="000000"/>
              </a:solidFill>
              <a:prstDash val="solid"/>
              <a:round/>
            </a:ln>
          </p:spPr>
          <p:txBody>
            <a:bodyPr/>
            <a:lstStyle/>
            <a:p>
              <a:endParaRPr lang="en-US"/>
            </a:p>
          </p:txBody>
        </p:sp>
        <p:sp>
          <p:nvSpPr>
            <p:cNvPr id="15" name="TextBox 15"/>
            <p:cNvSpPr txBox="1"/>
            <p:nvPr/>
          </p:nvSpPr>
          <p:spPr>
            <a:xfrm>
              <a:off x="0" y="-38100"/>
              <a:ext cx="812800" cy="404010"/>
            </a:xfrm>
            <a:prstGeom prst="rect">
              <a:avLst/>
            </a:prstGeom>
          </p:spPr>
          <p:txBody>
            <a:bodyPr lIns="50800" tIns="50800" rIns="50800" bIns="50800" rtlCol="0" anchor="ctr"/>
            <a:lstStyle/>
            <a:p>
              <a:pPr algn="ctr">
                <a:lnSpc>
                  <a:spcPts val="3416"/>
                </a:lnSpc>
              </a:pPr>
              <a:r>
                <a:rPr lang="en-US" sz="2669" b="1">
                  <a:solidFill>
                    <a:srgbClr val="000000"/>
                  </a:solidFill>
                  <a:latin typeface="Ubuntu Bold"/>
                  <a:ea typeface="Ubuntu Bold"/>
                  <a:cs typeface="Ubuntu Bold"/>
                  <a:sym typeface="Ubuntu Bold"/>
                </a:rPr>
                <a:t>Your Logo</a:t>
              </a:r>
            </a:p>
          </p:txBody>
        </p:sp>
      </p:grpSp>
      <p:sp>
        <p:nvSpPr>
          <p:cNvPr id="16" name="Freeform 16"/>
          <p:cNvSpPr/>
          <p:nvPr/>
        </p:nvSpPr>
        <p:spPr>
          <a:xfrm flipH="1">
            <a:off x="16200635" y="5639516"/>
            <a:ext cx="1357884" cy="4114800"/>
          </a:xfrm>
          <a:custGeom>
            <a:avLst/>
            <a:gdLst/>
            <a:ahLst/>
            <a:cxnLst/>
            <a:rect l="l" t="t" r="r" b="b"/>
            <a:pathLst>
              <a:path w="1357884" h="4114800">
                <a:moveTo>
                  <a:pt x="1357884" y="0"/>
                </a:moveTo>
                <a:lnTo>
                  <a:pt x="0" y="0"/>
                </a:lnTo>
                <a:lnTo>
                  <a:pt x="0" y="4114800"/>
                </a:lnTo>
                <a:lnTo>
                  <a:pt x="1357884" y="4114800"/>
                </a:lnTo>
                <a:lnTo>
                  <a:pt x="1357884"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7" name="TextBox 17"/>
          <p:cNvSpPr txBox="1"/>
          <p:nvPr/>
        </p:nvSpPr>
        <p:spPr>
          <a:xfrm>
            <a:off x="809439" y="2939868"/>
            <a:ext cx="7122214" cy="4033122"/>
          </a:xfrm>
          <a:prstGeom prst="rect">
            <a:avLst/>
          </a:prstGeom>
        </p:spPr>
        <p:txBody>
          <a:bodyPr lIns="0" tIns="0" rIns="0" bIns="0" rtlCol="0" anchor="t">
            <a:spAutoFit/>
          </a:bodyPr>
          <a:lstStyle/>
          <a:p>
            <a:pPr algn="ctr">
              <a:lnSpc>
                <a:spcPts val="3976"/>
              </a:lnSpc>
            </a:pPr>
            <a:r>
              <a:rPr lang="en-US" sz="2840" i="1">
                <a:solidFill>
                  <a:srgbClr val="000000"/>
                </a:solidFill>
                <a:latin typeface="Ubuntu Italics"/>
                <a:ea typeface="Ubuntu Italics"/>
                <a:cs typeface="Ubuntu Italics"/>
                <a:sym typeface="Ubuntu Italics"/>
              </a:rPr>
              <a:t>Use this space to give a closing statement to your proposal/pitch. Consider combining the following elements to create this final statement: </a:t>
            </a:r>
          </a:p>
          <a:p>
            <a:pPr marL="613302" lvl="1" indent="-306651" algn="ctr">
              <a:lnSpc>
                <a:spcPts val="3976"/>
              </a:lnSpc>
              <a:buAutoNum type="arabicPeriod"/>
            </a:pPr>
            <a:r>
              <a:rPr lang="en-US" sz="2840" i="1">
                <a:solidFill>
                  <a:srgbClr val="000000"/>
                </a:solidFill>
                <a:latin typeface="Ubuntu Italics"/>
                <a:ea typeface="Ubuntu Italics"/>
                <a:cs typeface="Ubuntu Italics"/>
                <a:sym typeface="Ubuntu Italics"/>
              </a:rPr>
              <a:t>Partner Strategic Objectives </a:t>
            </a:r>
          </a:p>
          <a:p>
            <a:pPr marL="613302" lvl="1" indent="-306651" algn="ctr">
              <a:lnSpc>
                <a:spcPts val="3976"/>
              </a:lnSpc>
              <a:buAutoNum type="arabicPeriod"/>
            </a:pPr>
            <a:r>
              <a:rPr lang="en-US" sz="2840" i="1">
                <a:solidFill>
                  <a:srgbClr val="000000"/>
                </a:solidFill>
                <a:latin typeface="Ubuntu Italics"/>
                <a:ea typeface="Ubuntu Italics"/>
                <a:cs typeface="Ubuntu Italics"/>
                <a:sym typeface="Ubuntu Italics"/>
              </a:rPr>
              <a:t>Partner Mission/Vision Statement</a:t>
            </a:r>
          </a:p>
          <a:p>
            <a:pPr marL="613302" lvl="1" indent="-306651" algn="ctr">
              <a:lnSpc>
                <a:spcPts val="3976"/>
              </a:lnSpc>
              <a:buAutoNum type="arabicPeriod"/>
            </a:pPr>
            <a:r>
              <a:rPr lang="en-US" sz="2840" i="1">
                <a:solidFill>
                  <a:srgbClr val="000000"/>
                </a:solidFill>
                <a:latin typeface="Ubuntu Italics"/>
                <a:ea typeface="Ubuntu Italics"/>
                <a:cs typeface="Ubuntu Italics"/>
                <a:sym typeface="Ubuntu Italics"/>
              </a:rPr>
              <a:t>Your Strategic Goals/Objectives</a:t>
            </a:r>
          </a:p>
          <a:p>
            <a:pPr marL="613302" lvl="1" indent="-306651" algn="ctr">
              <a:lnSpc>
                <a:spcPts val="3976"/>
              </a:lnSpc>
              <a:spcBef>
                <a:spcPct val="0"/>
              </a:spcBef>
              <a:buAutoNum type="arabicPeriod"/>
            </a:pPr>
            <a:r>
              <a:rPr lang="en-US" sz="2840" i="1">
                <a:solidFill>
                  <a:srgbClr val="000000"/>
                </a:solidFill>
                <a:latin typeface="Ubuntu Italics"/>
                <a:ea typeface="Ubuntu Italics"/>
                <a:cs typeface="Ubuntu Italics"/>
                <a:sym typeface="Ubuntu Italics"/>
              </a:rPr>
              <a:t>Your Mission/Vision Statement</a:t>
            </a:r>
          </a:p>
        </p:txBody>
      </p:sp>
      <p:sp>
        <p:nvSpPr>
          <p:cNvPr id="18" name="TextBox 18"/>
          <p:cNvSpPr txBox="1"/>
          <p:nvPr/>
        </p:nvSpPr>
        <p:spPr>
          <a:xfrm>
            <a:off x="10811980" y="9345042"/>
            <a:ext cx="7122214" cy="499347"/>
          </a:xfrm>
          <a:prstGeom prst="rect">
            <a:avLst/>
          </a:prstGeom>
        </p:spPr>
        <p:txBody>
          <a:bodyPr lIns="0" tIns="0" rIns="0" bIns="0" rtlCol="0" anchor="t">
            <a:spAutoFit/>
          </a:bodyPr>
          <a:lstStyle/>
          <a:p>
            <a:pPr algn="ctr">
              <a:lnSpc>
                <a:spcPts val="3976"/>
              </a:lnSpc>
              <a:spcBef>
                <a:spcPct val="0"/>
              </a:spcBef>
            </a:pPr>
            <a:r>
              <a:rPr lang="en-US" sz="2840" b="1" i="1">
                <a:solidFill>
                  <a:srgbClr val="FF1914"/>
                </a:solidFill>
                <a:latin typeface="Ubuntu Bold Italics"/>
                <a:ea typeface="Ubuntu Bold Italics"/>
                <a:cs typeface="Ubuntu Bold Italics"/>
                <a:sym typeface="Ubuntu Bold Italics"/>
              </a:rPr>
              <a:t>Use Partner Colors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8314040" y="2497113"/>
            <a:ext cx="1898560" cy="1304496"/>
          </a:xfrm>
          <a:prstGeom prst="line">
            <a:avLst/>
          </a:prstGeom>
          <a:ln w="28575" cap="flat">
            <a:solidFill>
              <a:srgbClr val="DCDDC6"/>
            </a:solidFill>
            <a:prstDash val="solid"/>
            <a:headEnd type="none" w="sm" len="sm"/>
            <a:tailEnd type="none" w="sm" len="sm"/>
          </a:ln>
        </p:spPr>
        <p:txBody>
          <a:bodyPr/>
          <a:lstStyle/>
          <a:p>
            <a:endParaRPr lang="en-US"/>
          </a:p>
        </p:txBody>
      </p:sp>
      <p:sp>
        <p:nvSpPr>
          <p:cNvPr id="3" name="AutoShape 3"/>
          <p:cNvSpPr/>
          <p:nvPr/>
        </p:nvSpPr>
        <p:spPr>
          <a:xfrm flipH="1" flipV="1">
            <a:off x="7354389" y="7277845"/>
            <a:ext cx="3059195" cy="1153587"/>
          </a:xfrm>
          <a:prstGeom prst="line">
            <a:avLst/>
          </a:prstGeom>
          <a:ln w="28575" cap="flat">
            <a:solidFill>
              <a:srgbClr val="DCDDC6"/>
            </a:solidFill>
            <a:prstDash val="solid"/>
            <a:headEnd type="none" w="sm" len="sm"/>
            <a:tailEnd type="none" w="sm" len="sm"/>
          </a:ln>
        </p:spPr>
        <p:txBody>
          <a:bodyPr/>
          <a:lstStyle/>
          <a:p>
            <a:endParaRPr lang="en-US"/>
          </a:p>
        </p:txBody>
      </p:sp>
      <p:sp>
        <p:nvSpPr>
          <p:cNvPr id="4" name="AutoShape 4"/>
          <p:cNvSpPr/>
          <p:nvPr/>
        </p:nvSpPr>
        <p:spPr>
          <a:xfrm>
            <a:off x="8374946" y="5417340"/>
            <a:ext cx="2544180" cy="98975"/>
          </a:xfrm>
          <a:prstGeom prst="line">
            <a:avLst/>
          </a:prstGeom>
          <a:ln w="28575" cap="flat">
            <a:solidFill>
              <a:srgbClr val="DCDDC6"/>
            </a:solidFill>
            <a:prstDash val="solid"/>
            <a:headEnd type="none" w="sm" len="sm"/>
            <a:tailEnd type="none" w="sm" len="sm"/>
          </a:ln>
        </p:spPr>
        <p:txBody>
          <a:bodyPr/>
          <a:lstStyle/>
          <a:p>
            <a:endParaRPr lang="en-US"/>
          </a:p>
        </p:txBody>
      </p:sp>
      <p:sp>
        <p:nvSpPr>
          <p:cNvPr id="5" name="AutoShape 5"/>
          <p:cNvSpPr/>
          <p:nvPr/>
        </p:nvSpPr>
        <p:spPr>
          <a:xfrm>
            <a:off x="8242378" y="6481917"/>
            <a:ext cx="2639203" cy="544180"/>
          </a:xfrm>
          <a:prstGeom prst="line">
            <a:avLst/>
          </a:prstGeom>
          <a:ln w="28575" cap="flat">
            <a:solidFill>
              <a:srgbClr val="DCDDC6"/>
            </a:solidFill>
            <a:prstDash val="solid"/>
            <a:headEnd type="none" w="sm" len="sm"/>
            <a:tailEnd type="none" w="sm" len="sm"/>
          </a:ln>
        </p:spPr>
        <p:txBody>
          <a:bodyPr/>
          <a:lstStyle/>
          <a:p>
            <a:endParaRPr lang="en-US"/>
          </a:p>
        </p:txBody>
      </p:sp>
      <p:grpSp>
        <p:nvGrpSpPr>
          <p:cNvPr id="6" name="Group 6"/>
          <p:cNvGrpSpPr/>
          <p:nvPr/>
        </p:nvGrpSpPr>
        <p:grpSpPr>
          <a:xfrm>
            <a:off x="1792023" y="1731496"/>
            <a:ext cx="6824008" cy="6824008"/>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CDDC6"/>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a:off x="2511981" y="2489522"/>
            <a:ext cx="5862965" cy="5855636"/>
          </a:xfrm>
          <a:custGeom>
            <a:avLst/>
            <a:gdLst/>
            <a:ahLst/>
            <a:cxnLst/>
            <a:rect l="l" t="t" r="r" b="b"/>
            <a:pathLst>
              <a:path w="5862965" h="5855636">
                <a:moveTo>
                  <a:pt x="0" y="0"/>
                </a:moveTo>
                <a:lnTo>
                  <a:pt x="5862965" y="0"/>
                </a:lnTo>
                <a:lnTo>
                  <a:pt x="5862965" y="5855636"/>
                </a:lnTo>
                <a:lnTo>
                  <a:pt x="0" y="5855636"/>
                </a:lnTo>
                <a:lnTo>
                  <a:pt x="0" y="0"/>
                </a:lnTo>
                <a:close/>
              </a:path>
            </a:pathLst>
          </a:custGeom>
          <a:blipFill>
            <a:blip r:embed="rId2"/>
            <a:stretch>
              <a:fillRect/>
            </a:stretch>
          </a:blipFill>
        </p:spPr>
        <p:txBody>
          <a:bodyPr/>
          <a:lstStyle/>
          <a:p>
            <a:endParaRPr lang="en-US"/>
          </a:p>
        </p:txBody>
      </p:sp>
      <p:grpSp>
        <p:nvGrpSpPr>
          <p:cNvPr id="10" name="Group 10"/>
          <p:cNvGrpSpPr/>
          <p:nvPr/>
        </p:nvGrpSpPr>
        <p:grpSpPr>
          <a:xfrm>
            <a:off x="2315717" y="2255191"/>
            <a:ext cx="5776619" cy="5776619"/>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a:off x="10647893" y="1855723"/>
            <a:ext cx="4950613" cy="1272624"/>
            <a:chOff x="0" y="0"/>
            <a:chExt cx="1013318" cy="260488"/>
          </a:xfrm>
        </p:grpSpPr>
        <p:sp>
          <p:nvSpPr>
            <p:cNvPr id="14" name="Freeform 14"/>
            <p:cNvSpPr/>
            <p:nvPr/>
          </p:nvSpPr>
          <p:spPr>
            <a:xfrm>
              <a:off x="0" y="0"/>
              <a:ext cx="1013318" cy="260488"/>
            </a:xfrm>
            <a:custGeom>
              <a:avLst/>
              <a:gdLst/>
              <a:ahLst/>
              <a:cxnLst/>
              <a:rect l="l" t="t" r="r" b="b"/>
              <a:pathLst>
                <a:path w="1013318" h="260488">
                  <a:moveTo>
                    <a:pt x="130244" y="0"/>
                  </a:moveTo>
                  <a:lnTo>
                    <a:pt x="883074" y="0"/>
                  </a:lnTo>
                  <a:cubicBezTo>
                    <a:pt x="917617" y="0"/>
                    <a:pt x="950745" y="13722"/>
                    <a:pt x="975171" y="38148"/>
                  </a:cubicBezTo>
                  <a:cubicBezTo>
                    <a:pt x="999596" y="62573"/>
                    <a:pt x="1013318" y="95701"/>
                    <a:pt x="1013318" y="130244"/>
                  </a:cubicBezTo>
                  <a:lnTo>
                    <a:pt x="1013318" y="130244"/>
                  </a:lnTo>
                  <a:cubicBezTo>
                    <a:pt x="1013318" y="202175"/>
                    <a:pt x="955006" y="260488"/>
                    <a:pt x="883074" y="260488"/>
                  </a:cubicBezTo>
                  <a:lnTo>
                    <a:pt x="130244" y="260488"/>
                  </a:lnTo>
                  <a:cubicBezTo>
                    <a:pt x="95701" y="260488"/>
                    <a:pt x="62573" y="246766"/>
                    <a:pt x="38148" y="222340"/>
                  </a:cubicBezTo>
                  <a:cubicBezTo>
                    <a:pt x="13722" y="197915"/>
                    <a:pt x="0" y="164787"/>
                    <a:pt x="0" y="130244"/>
                  </a:cubicBezTo>
                  <a:lnTo>
                    <a:pt x="0" y="130244"/>
                  </a:lnTo>
                  <a:cubicBezTo>
                    <a:pt x="0" y="95701"/>
                    <a:pt x="13722" y="62573"/>
                    <a:pt x="38148" y="38148"/>
                  </a:cubicBezTo>
                  <a:cubicBezTo>
                    <a:pt x="62573" y="13722"/>
                    <a:pt x="95701" y="0"/>
                    <a:pt x="130244" y="0"/>
                  </a:cubicBezTo>
                  <a:close/>
                </a:path>
              </a:pathLst>
            </a:custGeom>
            <a:solidFill>
              <a:srgbClr val="F8F8F8"/>
            </a:solidFill>
          </p:spPr>
          <p:txBody>
            <a:bodyPr/>
            <a:lstStyle/>
            <a:p>
              <a:endParaRPr lang="en-US"/>
            </a:p>
          </p:txBody>
        </p:sp>
        <p:sp>
          <p:nvSpPr>
            <p:cNvPr id="15" name="TextBox 15"/>
            <p:cNvSpPr txBox="1"/>
            <p:nvPr/>
          </p:nvSpPr>
          <p:spPr>
            <a:xfrm>
              <a:off x="0" y="-38100"/>
              <a:ext cx="1013318" cy="298588"/>
            </a:xfrm>
            <a:prstGeom prst="rect">
              <a:avLst/>
            </a:prstGeom>
          </p:spPr>
          <p:txBody>
            <a:bodyPr lIns="47086" tIns="47086" rIns="47086" bIns="47086" rtlCol="0" anchor="ctr"/>
            <a:lstStyle/>
            <a:p>
              <a:pPr algn="ctr">
                <a:lnSpc>
                  <a:spcPts val="2659"/>
                </a:lnSpc>
              </a:pPr>
              <a:endParaRPr/>
            </a:p>
          </p:txBody>
        </p:sp>
      </p:grpSp>
      <p:sp>
        <p:nvSpPr>
          <p:cNvPr id="16" name="Freeform 16"/>
          <p:cNvSpPr/>
          <p:nvPr/>
        </p:nvSpPr>
        <p:spPr>
          <a:xfrm>
            <a:off x="10820934" y="2012087"/>
            <a:ext cx="1026728" cy="1025445"/>
          </a:xfrm>
          <a:custGeom>
            <a:avLst/>
            <a:gdLst/>
            <a:ahLst/>
            <a:cxnLst/>
            <a:rect l="l" t="t" r="r" b="b"/>
            <a:pathLst>
              <a:path w="1026728" h="1025445">
                <a:moveTo>
                  <a:pt x="0" y="0"/>
                </a:moveTo>
                <a:lnTo>
                  <a:pt x="1026729" y="0"/>
                </a:lnTo>
                <a:lnTo>
                  <a:pt x="1026729" y="1025445"/>
                </a:lnTo>
                <a:lnTo>
                  <a:pt x="0" y="1025445"/>
                </a:lnTo>
                <a:lnTo>
                  <a:pt x="0" y="0"/>
                </a:lnTo>
                <a:close/>
              </a:path>
            </a:pathLst>
          </a:custGeom>
          <a:blipFill>
            <a:blip r:embed="rId2"/>
            <a:stretch>
              <a:fillRect/>
            </a:stretch>
          </a:blipFill>
        </p:spPr>
        <p:txBody>
          <a:bodyPr/>
          <a:lstStyle/>
          <a:p>
            <a:endParaRPr lang="en-US"/>
          </a:p>
        </p:txBody>
      </p:sp>
      <p:grpSp>
        <p:nvGrpSpPr>
          <p:cNvPr id="17" name="Group 17"/>
          <p:cNvGrpSpPr/>
          <p:nvPr/>
        </p:nvGrpSpPr>
        <p:grpSpPr>
          <a:xfrm>
            <a:off x="10796997" y="1971051"/>
            <a:ext cx="1011607" cy="1011607"/>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9" name="TextBox 19"/>
            <p:cNvSpPr txBox="1"/>
            <p:nvPr/>
          </p:nvSpPr>
          <p:spPr>
            <a:xfrm>
              <a:off x="76200" y="38100"/>
              <a:ext cx="660400" cy="698500"/>
            </a:xfrm>
            <a:prstGeom prst="rect">
              <a:avLst/>
            </a:prstGeom>
          </p:spPr>
          <p:txBody>
            <a:bodyPr lIns="47086" tIns="47086" rIns="47086" bIns="47086" rtlCol="0" anchor="ctr"/>
            <a:lstStyle/>
            <a:p>
              <a:pPr algn="ctr">
                <a:lnSpc>
                  <a:spcPts val="2659"/>
                </a:lnSpc>
                <a:spcBef>
                  <a:spcPct val="0"/>
                </a:spcBef>
              </a:pPr>
              <a:endParaRPr/>
            </a:p>
          </p:txBody>
        </p:sp>
      </p:grpSp>
      <p:grpSp>
        <p:nvGrpSpPr>
          <p:cNvPr id="20" name="Group 20"/>
          <p:cNvGrpSpPr/>
          <p:nvPr/>
        </p:nvGrpSpPr>
        <p:grpSpPr>
          <a:xfrm>
            <a:off x="10104764" y="2367684"/>
            <a:ext cx="218342" cy="218342"/>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1C24"/>
            </a:solidFill>
          </p:spPr>
          <p:txBody>
            <a:bodyPr/>
            <a:lstStyle/>
            <a:p>
              <a:endParaRPr lang="en-US"/>
            </a:p>
          </p:txBody>
        </p:sp>
        <p:sp>
          <p:nvSpPr>
            <p:cNvPr id="22" name="TextBox 22"/>
            <p:cNvSpPr txBox="1"/>
            <p:nvPr/>
          </p:nvSpPr>
          <p:spPr>
            <a:xfrm>
              <a:off x="76200" y="38100"/>
              <a:ext cx="660400" cy="698500"/>
            </a:xfrm>
            <a:prstGeom prst="rect">
              <a:avLst/>
            </a:prstGeom>
          </p:spPr>
          <p:txBody>
            <a:bodyPr lIns="47086" tIns="47086" rIns="47086" bIns="47086" rtlCol="0" anchor="ctr"/>
            <a:lstStyle/>
            <a:p>
              <a:pPr algn="ctr">
                <a:lnSpc>
                  <a:spcPts val="2659"/>
                </a:lnSpc>
                <a:spcBef>
                  <a:spcPct val="0"/>
                </a:spcBef>
              </a:pPr>
              <a:endParaRPr/>
            </a:p>
          </p:txBody>
        </p:sp>
      </p:grpSp>
      <p:grpSp>
        <p:nvGrpSpPr>
          <p:cNvPr id="23" name="Group 23"/>
          <p:cNvGrpSpPr/>
          <p:nvPr/>
        </p:nvGrpSpPr>
        <p:grpSpPr>
          <a:xfrm>
            <a:off x="11295850" y="4919312"/>
            <a:ext cx="4950613" cy="1272624"/>
            <a:chOff x="0" y="0"/>
            <a:chExt cx="1013318" cy="260488"/>
          </a:xfrm>
        </p:grpSpPr>
        <p:sp>
          <p:nvSpPr>
            <p:cNvPr id="24" name="Freeform 24"/>
            <p:cNvSpPr/>
            <p:nvPr/>
          </p:nvSpPr>
          <p:spPr>
            <a:xfrm>
              <a:off x="0" y="0"/>
              <a:ext cx="1013318" cy="260488"/>
            </a:xfrm>
            <a:custGeom>
              <a:avLst/>
              <a:gdLst/>
              <a:ahLst/>
              <a:cxnLst/>
              <a:rect l="l" t="t" r="r" b="b"/>
              <a:pathLst>
                <a:path w="1013318" h="260488">
                  <a:moveTo>
                    <a:pt x="130244" y="0"/>
                  </a:moveTo>
                  <a:lnTo>
                    <a:pt x="883074" y="0"/>
                  </a:lnTo>
                  <a:cubicBezTo>
                    <a:pt x="917617" y="0"/>
                    <a:pt x="950745" y="13722"/>
                    <a:pt x="975171" y="38148"/>
                  </a:cubicBezTo>
                  <a:cubicBezTo>
                    <a:pt x="999596" y="62573"/>
                    <a:pt x="1013318" y="95701"/>
                    <a:pt x="1013318" y="130244"/>
                  </a:cubicBezTo>
                  <a:lnTo>
                    <a:pt x="1013318" y="130244"/>
                  </a:lnTo>
                  <a:cubicBezTo>
                    <a:pt x="1013318" y="202175"/>
                    <a:pt x="955006" y="260488"/>
                    <a:pt x="883074" y="260488"/>
                  </a:cubicBezTo>
                  <a:lnTo>
                    <a:pt x="130244" y="260488"/>
                  </a:lnTo>
                  <a:cubicBezTo>
                    <a:pt x="95701" y="260488"/>
                    <a:pt x="62573" y="246766"/>
                    <a:pt x="38148" y="222340"/>
                  </a:cubicBezTo>
                  <a:cubicBezTo>
                    <a:pt x="13722" y="197915"/>
                    <a:pt x="0" y="164787"/>
                    <a:pt x="0" y="130244"/>
                  </a:cubicBezTo>
                  <a:lnTo>
                    <a:pt x="0" y="130244"/>
                  </a:lnTo>
                  <a:cubicBezTo>
                    <a:pt x="0" y="95701"/>
                    <a:pt x="13722" y="62573"/>
                    <a:pt x="38148" y="38148"/>
                  </a:cubicBezTo>
                  <a:cubicBezTo>
                    <a:pt x="62573" y="13722"/>
                    <a:pt x="95701" y="0"/>
                    <a:pt x="130244" y="0"/>
                  </a:cubicBezTo>
                  <a:close/>
                </a:path>
              </a:pathLst>
            </a:custGeom>
            <a:solidFill>
              <a:srgbClr val="F8F8F8"/>
            </a:solidFill>
          </p:spPr>
          <p:txBody>
            <a:bodyPr/>
            <a:lstStyle/>
            <a:p>
              <a:endParaRPr lang="en-US"/>
            </a:p>
          </p:txBody>
        </p:sp>
        <p:sp>
          <p:nvSpPr>
            <p:cNvPr id="25" name="TextBox 25"/>
            <p:cNvSpPr txBox="1"/>
            <p:nvPr/>
          </p:nvSpPr>
          <p:spPr>
            <a:xfrm>
              <a:off x="0" y="-38100"/>
              <a:ext cx="1013318" cy="298588"/>
            </a:xfrm>
            <a:prstGeom prst="rect">
              <a:avLst/>
            </a:prstGeom>
          </p:spPr>
          <p:txBody>
            <a:bodyPr lIns="47086" tIns="47086" rIns="47086" bIns="47086" rtlCol="0" anchor="ctr"/>
            <a:lstStyle/>
            <a:p>
              <a:pPr algn="ctr">
                <a:lnSpc>
                  <a:spcPts val="2659"/>
                </a:lnSpc>
              </a:pPr>
              <a:endParaRPr/>
            </a:p>
          </p:txBody>
        </p:sp>
      </p:grpSp>
      <p:sp>
        <p:nvSpPr>
          <p:cNvPr id="26" name="Freeform 26"/>
          <p:cNvSpPr/>
          <p:nvPr/>
        </p:nvSpPr>
        <p:spPr>
          <a:xfrm>
            <a:off x="11468892" y="5075676"/>
            <a:ext cx="1026728" cy="1025445"/>
          </a:xfrm>
          <a:custGeom>
            <a:avLst/>
            <a:gdLst/>
            <a:ahLst/>
            <a:cxnLst/>
            <a:rect l="l" t="t" r="r" b="b"/>
            <a:pathLst>
              <a:path w="1026728" h="1025445">
                <a:moveTo>
                  <a:pt x="0" y="0"/>
                </a:moveTo>
                <a:lnTo>
                  <a:pt x="1026728" y="0"/>
                </a:lnTo>
                <a:lnTo>
                  <a:pt x="1026728" y="1025445"/>
                </a:lnTo>
                <a:lnTo>
                  <a:pt x="0" y="1025445"/>
                </a:lnTo>
                <a:lnTo>
                  <a:pt x="0" y="0"/>
                </a:lnTo>
                <a:close/>
              </a:path>
            </a:pathLst>
          </a:custGeom>
          <a:blipFill>
            <a:blip r:embed="rId2"/>
            <a:stretch>
              <a:fillRect/>
            </a:stretch>
          </a:blipFill>
        </p:spPr>
        <p:txBody>
          <a:bodyPr/>
          <a:lstStyle/>
          <a:p>
            <a:endParaRPr lang="en-US"/>
          </a:p>
        </p:txBody>
      </p:sp>
      <p:grpSp>
        <p:nvGrpSpPr>
          <p:cNvPr id="27" name="Group 27"/>
          <p:cNvGrpSpPr/>
          <p:nvPr/>
        </p:nvGrpSpPr>
        <p:grpSpPr>
          <a:xfrm>
            <a:off x="11444954" y="5034640"/>
            <a:ext cx="1011607" cy="1011607"/>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29" name="TextBox 29"/>
            <p:cNvSpPr txBox="1"/>
            <p:nvPr/>
          </p:nvSpPr>
          <p:spPr>
            <a:xfrm>
              <a:off x="76200" y="38100"/>
              <a:ext cx="660400" cy="698500"/>
            </a:xfrm>
            <a:prstGeom prst="rect">
              <a:avLst/>
            </a:prstGeom>
          </p:spPr>
          <p:txBody>
            <a:bodyPr lIns="47086" tIns="47086" rIns="47086" bIns="47086" rtlCol="0" anchor="ctr"/>
            <a:lstStyle/>
            <a:p>
              <a:pPr algn="ctr">
                <a:lnSpc>
                  <a:spcPts val="2659"/>
                </a:lnSpc>
                <a:spcBef>
                  <a:spcPct val="0"/>
                </a:spcBef>
              </a:pPr>
              <a:endParaRPr/>
            </a:p>
          </p:txBody>
        </p:sp>
      </p:grpSp>
      <p:grpSp>
        <p:nvGrpSpPr>
          <p:cNvPr id="30" name="Group 30"/>
          <p:cNvGrpSpPr/>
          <p:nvPr/>
        </p:nvGrpSpPr>
        <p:grpSpPr>
          <a:xfrm>
            <a:off x="10833853" y="5412222"/>
            <a:ext cx="218342" cy="218342"/>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1C24"/>
            </a:solidFill>
          </p:spPr>
          <p:txBody>
            <a:bodyPr/>
            <a:lstStyle/>
            <a:p>
              <a:endParaRPr lang="en-US"/>
            </a:p>
          </p:txBody>
        </p:sp>
        <p:sp>
          <p:nvSpPr>
            <p:cNvPr id="32" name="TextBox 32"/>
            <p:cNvSpPr txBox="1"/>
            <p:nvPr/>
          </p:nvSpPr>
          <p:spPr>
            <a:xfrm>
              <a:off x="76200" y="38100"/>
              <a:ext cx="660400" cy="698500"/>
            </a:xfrm>
            <a:prstGeom prst="rect">
              <a:avLst/>
            </a:prstGeom>
          </p:spPr>
          <p:txBody>
            <a:bodyPr lIns="47086" tIns="47086" rIns="47086" bIns="47086" rtlCol="0" anchor="ctr"/>
            <a:lstStyle/>
            <a:p>
              <a:pPr algn="ctr">
                <a:lnSpc>
                  <a:spcPts val="2659"/>
                </a:lnSpc>
                <a:spcBef>
                  <a:spcPct val="0"/>
                </a:spcBef>
              </a:pPr>
              <a:endParaRPr/>
            </a:p>
          </p:txBody>
        </p:sp>
      </p:grpSp>
      <p:grpSp>
        <p:nvGrpSpPr>
          <p:cNvPr id="33" name="Group 33"/>
          <p:cNvGrpSpPr/>
          <p:nvPr/>
        </p:nvGrpSpPr>
        <p:grpSpPr>
          <a:xfrm>
            <a:off x="11295850" y="6458636"/>
            <a:ext cx="4950613" cy="1272624"/>
            <a:chOff x="0" y="0"/>
            <a:chExt cx="1013318" cy="260488"/>
          </a:xfrm>
        </p:grpSpPr>
        <p:sp>
          <p:nvSpPr>
            <p:cNvPr id="34" name="Freeform 34"/>
            <p:cNvSpPr/>
            <p:nvPr/>
          </p:nvSpPr>
          <p:spPr>
            <a:xfrm>
              <a:off x="0" y="0"/>
              <a:ext cx="1013318" cy="260488"/>
            </a:xfrm>
            <a:custGeom>
              <a:avLst/>
              <a:gdLst/>
              <a:ahLst/>
              <a:cxnLst/>
              <a:rect l="l" t="t" r="r" b="b"/>
              <a:pathLst>
                <a:path w="1013318" h="260488">
                  <a:moveTo>
                    <a:pt x="130244" y="0"/>
                  </a:moveTo>
                  <a:lnTo>
                    <a:pt x="883074" y="0"/>
                  </a:lnTo>
                  <a:cubicBezTo>
                    <a:pt x="917617" y="0"/>
                    <a:pt x="950745" y="13722"/>
                    <a:pt x="975171" y="38148"/>
                  </a:cubicBezTo>
                  <a:cubicBezTo>
                    <a:pt x="999596" y="62573"/>
                    <a:pt x="1013318" y="95701"/>
                    <a:pt x="1013318" y="130244"/>
                  </a:cubicBezTo>
                  <a:lnTo>
                    <a:pt x="1013318" y="130244"/>
                  </a:lnTo>
                  <a:cubicBezTo>
                    <a:pt x="1013318" y="202175"/>
                    <a:pt x="955006" y="260488"/>
                    <a:pt x="883074" y="260488"/>
                  </a:cubicBezTo>
                  <a:lnTo>
                    <a:pt x="130244" y="260488"/>
                  </a:lnTo>
                  <a:cubicBezTo>
                    <a:pt x="95701" y="260488"/>
                    <a:pt x="62573" y="246766"/>
                    <a:pt x="38148" y="222340"/>
                  </a:cubicBezTo>
                  <a:cubicBezTo>
                    <a:pt x="13722" y="197915"/>
                    <a:pt x="0" y="164787"/>
                    <a:pt x="0" y="130244"/>
                  </a:cubicBezTo>
                  <a:lnTo>
                    <a:pt x="0" y="130244"/>
                  </a:lnTo>
                  <a:cubicBezTo>
                    <a:pt x="0" y="95701"/>
                    <a:pt x="13722" y="62573"/>
                    <a:pt x="38148" y="38148"/>
                  </a:cubicBezTo>
                  <a:cubicBezTo>
                    <a:pt x="62573" y="13722"/>
                    <a:pt x="95701" y="0"/>
                    <a:pt x="130244" y="0"/>
                  </a:cubicBezTo>
                  <a:close/>
                </a:path>
              </a:pathLst>
            </a:custGeom>
            <a:solidFill>
              <a:srgbClr val="F8F8F8"/>
            </a:solidFill>
          </p:spPr>
          <p:txBody>
            <a:bodyPr/>
            <a:lstStyle/>
            <a:p>
              <a:endParaRPr lang="en-US"/>
            </a:p>
          </p:txBody>
        </p:sp>
        <p:sp>
          <p:nvSpPr>
            <p:cNvPr id="35" name="TextBox 35"/>
            <p:cNvSpPr txBox="1"/>
            <p:nvPr/>
          </p:nvSpPr>
          <p:spPr>
            <a:xfrm>
              <a:off x="0" y="-38100"/>
              <a:ext cx="1013318" cy="298588"/>
            </a:xfrm>
            <a:prstGeom prst="rect">
              <a:avLst/>
            </a:prstGeom>
          </p:spPr>
          <p:txBody>
            <a:bodyPr lIns="47086" tIns="47086" rIns="47086" bIns="47086" rtlCol="0" anchor="ctr"/>
            <a:lstStyle/>
            <a:p>
              <a:pPr algn="ctr">
                <a:lnSpc>
                  <a:spcPts val="2659"/>
                </a:lnSpc>
              </a:pPr>
              <a:endParaRPr/>
            </a:p>
          </p:txBody>
        </p:sp>
      </p:grpSp>
      <p:sp>
        <p:nvSpPr>
          <p:cNvPr id="36" name="Freeform 36"/>
          <p:cNvSpPr/>
          <p:nvPr/>
        </p:nvSpPr>
        <p:spPr>
          <a:xfrm>
            <a:off x="11468892" y="6615000"/>
            <a:ext cx="1026728" cy="1025445"/>
          </a:xfrm>
          <a:custGeom>
            <a:avLst/>
            <a:gdLst/>
            <a:ahLst/>
            <a:cxnLst/>
            <a:rect l="l" t="t" r="r" b="b"/>
            <a:pathLst>
              <a:path w="1026728" h="1025445">
                <a:moveTo>
                  <a:pt x="0" y="0"/>
                </a:moveTo>
                <a:lnTo>
                  <a:pt x="1026728" y="0"/>
                </a:lnTo>
                <a:lnTo>
                  <a:pt x="1026728" y="1025445"/>
                </a:lnTo>
                <a:lnTo>
                  <a:pt x="0" y="1025445"/>
                </a:lnTo>
                <a:lnTo>
                  <a:pt x="0" y="0"/>
                </a:lnTo>
                <a:close/>
              </a:path>
            </a:pathLst>
          </a:custGeom>
          <a:blipFill>
            <a:blip r:embed="rId2"/>
            <a:stretch>
              <a:fillRect/>
            </a:stretch>
          </a:blipFill>
        </p:spPr>
        <p:txBody>
          <a:bodyPr/>
          <a:lstStyle/>
          <a:p>
            <a:endParaRPr lang="en-US"/>
          </a:p>
        </p:txBody>
      </p:sp>
      <p:grpSp>
        <p:nvGrpSpPr>
          <p:cNvPr id="37" name="Group 37"/>
          <p:cNvGrpSpPr/>
          <p:nvPr/>
        </p:nvGrpSpPr>
        <p:grpSpPr>
          <a:xfrm>
            <a:off x="11444954" y="6573964"/>
            <a:ext cx="1011607" cy="1011607"/>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39" name="TextBox 39"/>
            <p:cNvSpPr txBox="1"/>
            <p:nvPr/>
          </p:nvSpPr>
          <p:spPr>
            <a:xfrm>
              <a:off x="76200" y="38100"/>
              <a:ext cx="660400" cy="698500"/>
            </a:xfrm>
            <a:prstGeom prst="rect">
              <a:avLst/>
            </a:prstGeom>
          </p:spPr>
          <p:txBody>
            <a:bodyPr lIns="47086" tIns="47086" rIns="47086" bIns="47086" rtlCol="0" anchor="ctr"/>
            <a:lstStyle/>
            <a:p>
              <a:pPr algn="ctr">
                <a:lnSpc>
                  <a:spcPts val="2659"/>
                </a:lnSpc>
                <a:spcBef>
                  <a:spcPct val="0"/>
                </a:spcBef>
              </a:pPr>
              <a:endParaRPr/>
            </a:p>
          </p:txBody>
        </p:sp>
      </p:grpSp>
      <p:grpSp>
        <p:nvGrpSpPr>
          <p:cNvPr id="40" name="Group 40"/>
          <p:cNvGrpSpPr/>
          <p:nvPr/>
        </p:nvGrpSpPr>
        <p:grpSpPr>
          <a:xfrm>
            <a:off x="10772708" y="6909381"/>
            <a:ext cx="218342" cy="218342"/>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1C24"/>
            </a:solidFill>
          </p:spPr>
          <p:txBody>
            <a:bodyPr/>
            <a:lstStyle/>
            <a:p>
              <a:endParaRPr lang="en-US"/>
            </a:p>
          </p:txBody>
        </p:sp>
        <p:sp>
          <p:nvSpPr>
            <p:cNvPr id="42" name="TextBox 42"/>
            <p:cNvSpPr txBox="1"/>
            <p:nvPr/>
          </p:nvSpPr>
          <p:spPr>
            <a:xfrm>
              <a:off x="76200" y="38100"/>
              <a:ext cx="660400" cy="698500"/>
            </a:xfrm>
            <a:prstGeom prst="rect">
              <a:avLst/>
            </a:prstGeom>
          </p:spPr>
          <p:txBody>
            <a:bodyPr lIns="47086" tIns="47086" rIns="47086" bIns="47086" rtlCol="0" anchor="ctr"/>
            <a:lstStyle/>
            <a:p>
              <a:pPr algn="ctr">
                <a:lnSpc>
                  <a:spcPts val="2659"/>
                </a:lnSpc>
                <a:spcBef>
                  <a:spcPct val="0"/>
                </a:spcBef>
              </a:pPr>
              <a:endParaRPr/>
            </a:p>
          </p:txBody>
        </p:sp>
      </p:grpSp>
      <p:grpSp>
        <p:nvGrpSpPr>
          <p:cNvPr id="43" name="Group 43"/>
          <p:cNvGrpSpPr/>
          <p:nvPr/>
        </p:nvGrpSpPr>
        <p:grpSpPr>
          <a:xfrm>
            <a:off x="11133816" y="7997961"/>
            <a:ext cx="4950613" cy="1272624"/>
            <a:chOff x="0" y="0"/>
            <a:chExt cx="1013318" cy="260488"/>
          </a:xfrm>
        </p:grpSpPr>
        <p:sp>
          <p:nvSpPr>
            <p:cNvPr id="44" name="Freeform 44"/>
            <p:cNvSpPr/>
            <p:nvPr/>
          </p:nvSpPr>
          <p:spPr>
            <a:xfrm>
              <a:off x="0" y="0"/>
              <a:ext cx="1013318" cy="260488"/>
            </a:xfrm>
            <a:custGeom>
              <a:avLst/>
              <a:gdLst/>
              <a:ahLst/>
              <a:cxnLst/>
              <a:rect l="l" t="t" r="r" b="b"/>
              <a:pathLst>
                <a:path w="1013318" h="260488">
                  <a:moveTo>
                    <a:pt x="130244" y="0"/>
                  </a:moveTo>
                  <a:lnTo>
                    <a:pt x="883074" y="0"/>
                  </a:lnTo>
                  <a:cubicBezTo>
                    <a:pt x="917617" y="0"/>
                    <a:pt x="950745" y="13722"/>
                    <a:pt x="975171" y="38148"/>
                  </a:cubicBezTo>
                  <a:cubicBezTo>
                    <a:pt x="999596" y="62573"/>
                    <a:pt x="1013318" y="95701"/>
                    <a:pt x="1013318" y="130244"/>
                  </a:cubicBezTo>
                  <a:lnTo>
                    <a:pt x="1013318" y="130244"/>
                  </a:lnTo>
                  <a:cubicBezTo>
                    <a:pt x="1013318" y="202175"/>
                    <a:pt x="955006" y="260488"/>
                    <a:pt x="883074" y="260488"/>
                  </a:cubicBezTo>
                  <a:lnTo>
                    <a:pt x="130244" y="260488"/>
                  </a:lnTo>
                  <a:cubicBezTo>
                    <a:pt x="95701" y="260488"/>
                    <a:pt x="62573" y="246766"/>
                    <a:pt x="38148" y="222340"/>
                  </a:cubicBezTo>
                  <a:cubicBezTo>
                    <a:pt x="13722" y="197915"/>
                    <a:pt x="0" y="164787"/>
                    <a:pt x="0" y="130244"/>
                  </a:cubicBezTo>
                  <a:lnTo>
                    <a:pt x="0" y="130244"/>
                  </a:lnTo>
                  <a:cubicBezTo>
                    <a:pt x="0" y="95701"/>
                    <a:pt x="13722" y="62573"/>
                    <a:pt x="38148" y="38148"/>
                  </a:cubicBezTo>
                  <a:cubicBezTo>
                    <a:pt x="62573" y="13722"/>
                    <a:pt x="95701" y="0"/>
                    <a:pt x="130244" y="0"/>
                  </a:cubicBezTo>
                  <a:close/>
                </a:path>
              </a:pathLst>
            </a:custGeom>
            <a:solidFill>
              <a:srgbClr val="F8F8F8"/>
            </a:solidFill>
          </p:spPr>
          <p:txBody>
            <a:bodyPr/>
            <a:lstStyle/>
            <a:p>
              <a:endParaRPr lang="en-US"/>
            </a:p>
          </p:txBody>
        </p:sp>
        <p:sp>
          <p:nvSpPr>
            <p:cNvPr id="45" name="TextBox 45"/>
            <p:cNvSpPr txBox="1"/>
            <p:nvPr/>
          </p:nvSpPr>
          <p:spPr>
            <a:xfrm>
              <a:off x="0" y="-38100"/>
              <a:ext cx="1013318" cy="298588"/>
            </a:xfrm>
            <a:prstGeom prst="rect">
              <a:avLst/>
            </a:prstGeom>
          </p:spPr>
          <p:txBody>
            <a:bodyPr lIns="47086" tIns="47086" rIns="47086" bIns="47086" rtlCol="0" anchor="ctr"/>
            <a:lstStyle/>
            <a:p>
              <a:pPr algn="ctr">
                <a:lnSpc>
                  <a:spcPts val="2659"/>
                </a:lnSpc>
              </a:pPr>
              <a:endParaRPr/>
            </a:p>
          </p:txBody>
        </p:sp>
      </p:grpSp>
      <p:sp>
        <p:nvSpPr>
          <p:cNvPr id="46" name="Freeform 46"/>
          <p:cNvSpPr/>
          <p:nvPr/>
        </p:nvSpPr>
        <p:spPr>
          <a:xfrm>
            <a:off x="11306857" y="8154324"/>
            <a:ext cx="1026728" cy="1025445"/>
          </a:xfrm>
          <a:custGeom>
            <a:avLst/>
            <a:gdLst/>
            <a:ahLst/>
            <a:cxnLst/>
            <a:rect l="l" t="t" r="r" b="b"/>
            <a:pathLst>
              <a:path w="1026728" h="1025445">
                <a:moveTo>
                  <a:pt x="0" y="0"/>
                </a:moveTo>
                <a:lnTo>
                  <a:pt x="1026729" y="0"/>
                </a:lnTo>
                <a:lnTo>
                  <a:pt x="1026729" y="1025445"/>
                </a:lnTo>
                <a:lnTo>
                  <a:pt x="0" y="1025445"/>
                </a:lnTo>
                <a:lnTo>
                  <a:pt x="0" y="0"/>
                </a:lnTo>
                <a:close/>
              </a:path>
            </a:pathLst>
          </a:custGeom>
          <a:blipFill>
            <a:blip r:embed="rId2"/>
            <a:stretch>
              <a:fillRect/>
            </a:stretch>
          </a:blipFill>
        </p:spPr>
        <p:txBody>
          <a:bodyPr/>
          <a:lstStyle/>
          <a:p>
            <a:endParaRPr lang="en-US"/>
          </a:p>
        </p:txBody>
      </p:sp>
      <p:grpSp>
        <p:nvGrpSpPr>
          <p:cNvPr id="47" name="Group 47"/>
          <p:cNvGrpSpPr/>
          <p:nvPr/>
        </p:nvGrpSpPr>
        <p:grpSpPr>
          <a:xfrm>
            <a:off x="11282919" y="8113288"/>
            <a:ext cx="1011607" cy="1011607"/>
            <a:chOff x="0" y="0"/>
            <a:chExt cx="812800" cy="812800"/>
          </a:xfrm>
        </p:grpSpPr>
        <p:sp>
          <p:nvSpPr>
            <p:cNvPr id="48" name="Freeform 4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49" name="TextBox 49"/>
            <p:cNvSpPr txBox="1"/>
            <p:nvPr/>
          </p:nvSpPr>
          <p:spPr>
            <a:xfrm>
              <a:off x="76200" y="38100"/>
              <a:ext cx="660400" cy="698500"/>
            </a:xfrm>
            <a:prstGeom prst="rect">
              <a:avLst/>
            </a:prstGeom>
          </p:spPr>
          <p:txBody>
            <a:bodyPr lIns="47086" tIns="47086" rIns="47086" bIns="47086" rtlCol="0" anchor="ctr"/>
            <a:lstStyle/>
            <a:p>
              <a:pPr algn="ctr">
                <a:lnSpc>
                  <a:spcPts val="2659"/>
                </a:lnSpc>
                <a:spcBef>
                  <a:spcPct val="0"/>
                </a:spcBef>
              </a:pPr>
              <a:endParaRPr/>
            </a:p>
          </p:txBody>
        </p:sp>
      </p:grpSp>
      <p:grpSp>
        <p:nvGrpSpPr>
          <p:cNvPr id="50" name="Group 50"/>
          <p:cNvGrpSpPr/>
          <p:nvPr/>
        </p:nvGrpSpPr>
        <p:grpSpPr>
          <a:xfrm>
            <a:off x="10516564" y="8415931"/>
            <a:ext cx="218342" cy="218342"/>
            <a:chOff x="0" y="0"/>
            <a:chExt cx="812800" cy="812800"/>
          </a:xfrm>
        </p:grpSpPr>
        <p:sp>
          <p:nvSpPr>
            <p:cNvPr id="51" name="Freeform 5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1C24"/>
            </a:solidFill>
          </p:spPr>
          <p:txBody>
            <a:bodyPr/>
            <a:lstStyle/>
            <a:p>
              <a:endParaRPr lang="en-US"/>
            </a:p>
          </p:txBody>
        </p:sp>
        <p:sp>
          <p:nvSpPr>
            <p:cNvPr id="52" name="TextBox 52"/>
            <p:cNvSpPr txBox="1"/>
            <p:nvPr/>
          </p:nvSpPr>
          <p:spPr>
            <a:xfrm>
              <a:off x="76200" y="38100"/>
              <a:ext cx="660400" cy="698500"/>
            </a:xfrm>
            <a:prstGeom prst="rect">
              <a:avLst/>
            </a:prstGeom>
          </p:spPr>
          <p:txBody>
            <a:bodyPr lIns="47086" tIns="47086" rIns="47086" bIns="47086" rtlCol="0" anchor="ctr"/>
            <a:lstStyle/>
            <a:p>
              <a:pPr algn="ctr">
                <a:lnSpc>
                  <a:spcPts val="2659"/>
                </a:lnSpc>
                <a:spcBef>
                  <a:spcPct val="0"/>
                </a:spcBef>
              </a:pPr>
              <a:endParaRPr/>
            </a:p>
          </p:txBody>
        </p:sp>
      </p:grpSp>
      <p:sp>
        <p:nvSpPr>
          <p:cNvPr id="53" name="Freeform 53"/>
          <p:cNvSpPr/>
          <p:nvPr/>
        </p:nvSpPr>
        <p:spPr>
          <a:xfrm>
            <a:off x="315546" y="146680"/>
            <a:ext cx="2919706" cy="1280016"/>
          </a:xfrm>
          <a:custGeom>
            <a:avLst/>
            <a:gdLst/>
            <a:ahLst/>
            <a:cxnLst/>
            <a:rect l="l" t="t" r="r" b="b"/>
            <a:pathLst>
              <a:path w="2919706" h="1280016">
                <a:moveTo>
                  <a:pt x="0" y="0"/>
                </a:moveTo>
                <a:lnTo>
                  <a:pt x="2919706" y="0"/>
                </a:lnTo>
                <a:lnTo>
                  <a:pt x="2919706" y="1280016"/>
                </a:lnTo>
                <a:lnTo>
                  <a:pt x="0" y="1280016"/>
                </a:lnTo>
                <a:lnTo>
                  <a:pt x="0" y="0"/>
                </a:lnTo>
                <a:close/>
              </a:path>
            </a:pathLst>
          </a:custGeom>
          <a:blipFill>
            <a:blip r:embed="rId3"/>
            <a:stretch>
              <a:fillRect/>
            </a:stretch>
          </a:blipFill>
        </p:spPr>
        <p:txBody>
          <a:bodyPr/>
          <a:lstStyle/>
          <a:p>
            <a:endParaRPr lang="en-US"/>
          </a:p>
        </p:txBody>
      </p:sp>
      <p:sp>
        <p:nvSpPr>
          <p:cNvPr id="54" name="Freeform 54"/>
          <p:cNvSpPr/>
          <p:nvPr/>
        </p:nvSpPr>
        <p:spPr>
          <a:xfrm>
            <a:off x="3341265" y="269240"/>
            <a:ext cx="1405622" cy="885542"/>
          </a:xfrm>
          <a:custGeom>
            <a:avLst/>
            <a:gdLst/>
            <a:ahLst/>
            <a:cxnLst/>
            <a:rect l="l" t="t" r="r" b="b"/>
            <a:pathLst>
              <a:path w="1405622" h="885542">
                <a:moveTo>
                  <a:pt x="0" y="0"/>
                </a:moveTo>
                <a:lnTo>
                  <a:pt x="1405622" y="0"/>
                </a:lnTo>
                <a:lnTo>
                  <a:pt x="1405622" y="885542"/>
                </a:lnTo>
                <a:lnTo>
                  <a:pt x="0" y="8855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7" name="Freeform 57"/>
          <p:cNvSpPr/>
          <p:nvPr/>
        </p:nvSpPr>
        <p:spPr>
          <a:xfrm>
            <a:off x="11693265" y="5195281"/>
            <a:ext cx="514986" cy="716503"/>
          </a:xfrm>
          <a:custGeom>
            <a:avLst/>
            <a:gdLst/>
            <a:ahLst/>
            <a:cxnLst/>
            <a:rect l="l" t="t" r="r" b="b"/>
            <a:pathLst>
              <a:path w="514986" h="716503">
                <a:moveTo>
                  <a:pt x="0" y="0"/>
                </a:moveTo>
                <a:lnTo>
                  <a:pt x="514986" y="0"/>
                </a:lnTo>
                <a:lnTo>
                  <a:pt x="514986" y="716502"/>
                </a:lnTo>
                <a:lnTo>
                  <a:pt x="0" y="7165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8" name="Freeform 58"/>
          <p:cNvSpPr/>
          <p:nvPr/>
        </p:nvSpPr>
        <p:spPr>
          <a:xfrm>
            <a:off x="11500429" y="6675808"/>
            <a:ext cx="907775" cy="807920"/>
          </a:xfrm>
          <a:custGeom>
            <a:avLst/>
            <a:gdLst/>
            <a:ahLst/>
            <a:cxnLst/>
            <a:rect l="l" t="t" r="r" b="b"/>
            <a:pathLst>
              <a:path w="907775" h="807920">
                <a:moveTo>
                  <a:pt x="0" y="0"/>
                </a:moveTo>
                <a:lnTo>
                  <a:pt x="907775" y="0"/>
                </a:lnTo>
                <a:lnTo>
                  <a:pt x="907775" y="807920"/>
                </a:lnTo>
                <a:lnTo>
                  <a:pt x="0" y="80792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59" name="Freeform 59"/>
          <p:cNvSpPr/>
          <p:nvPr/>
        </p:nvSpPr>
        <p:spPr>
          <a:xfrm>
            <a:off x="11418682" y="8183752"/>
            <a:ext cx="740083" cy="809940"/>
          </a:xfrm>
          <a:custGeom>
            <a:avLst/>
            <a:gdLst/>
            <a:ahLst/>
            <a:cxnLst/>
            <a:rect l="l" t="t" r="r" b="b"/>
            <a:pathLst>
              <a:path w="740083" h="809940">
                <a:moveTo>
                  <a:pt x="0" y="0"/>
                </a:moveTo>
                <a:lnTo>
                  <a:pt x="740083" y="0"/>
                </a:lnTo>
                <a:lnTo>
                  <a:pt x="740083" y="809940"/>
                </a:lnTo>
                <a:lnTo>
                  <a:pt x="0" y="80994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60" name="TextBox 60"/>
          <p:cNvSpPr txBox="1"/>
          <p:nvPr/>
        </p:nvSpPr>
        <p:spPr>
          <a:xfrm>
            <a:off x="12797474" y="5347864"/>
            <a:ext cx="3448990" cy="390657"/>
          </a:xfrm>
          <a:prstGeom prst="rect">
            <a:avLst/>
          </a:prstGeom>
        </p:spPr>
        <p:txBody>
          <a:bodyPr lIns="0" tIns="0" rIns="0" bIns="0" rtlCol="0" anchor="t">
            <a:spAutoFit/>
          </a:bodyPr>
          <a:lstStyle/>
          <a:p>
            <a:pPr algn="l">
              <a:lnSpc>
                <a:spcPts val="3142"/>
              </a:lnSpc>
              <a:spcBef>
                <a:spcPct val="0"/>
              </a:spcBef>
            </a:pPr>
            <a:r>
              <a:rPr lang="en-US" sz="2244" u="sng">
                <a:solidFill>
                  <a:srgbClr val="3B3B3B"/>
                </a:solidFill>
                <a:latin typeface="Ubuntu"/>
                <a:ea typeface="Ubuntu"/>
                <a:cs typeface="Ubuntu"/>
                <a:sym typeface="Ubuntu"/>
                <a:hlinkClick r:id="rId12" action="ppaction://hlinksldjump"/>
              </a:rPr>
              <a:t>Events &amp; Competition</a:t>
            </a:r>
          </a:p>
        </p:txBody>
      </p:sp>
      <p:sp>
        <p:nvSpPr>
          <p:cNvPr id="61" name="TextBox 61"/>
          <p:cNvSpPr txBox="1"/>
          <p:nvPr/>
        </p:nvSpPr>
        <p:spPr>
          <a:xfrm>
            <a:off x="12797474" y="6887188"/>
            <a:ext cx="3448990" cy="390657"/>
          </a:xfrm>
          <a:prstGeom prst="rect">
            <a:avLst/>
          </a:prstGeom>
        </p:spPr>
        <p:txBody>
          <a:bodyPr lIns="0" tIns="0" rIns="0" bIns="0" rtlCol="0" anchor="t">
            <a:spAutoFit/>
          </a:bodyPr>
          <a:lstStyle/>
          <a:p>
            <a:pPr algn="l">
              <a:lnSpc>
                <a:spcPts val="3142"/>
              </a:lnSpc>
              <a:spcBef>
                <a:spcPct val="0"/>
              </a:spcBef>
            </a:pPr>
            <a:r>
              <a:rPr lang="en-US" sz="2244" u="sng">
                <a:solidFill>
                  <a:srgbClr val="3B3B3B"/>
                </a:solidFill>
                <a:latin typeface="Ubuntu"/>
                <a:ea typeface="Ubuntu"/>
                <a:cs typeface="Ubuntu"/>
                <a:sym typeface="Ubuntu"/>
                <a:hlinkClick r:id="rId13" action="ppaction://hlinksldjump"/>
              </a:rPr>
              <a:t>National Federations</a:t>
            </a:r>
          </a:p>
        </p:txBody>
      </p:sp>
      <p:sp>
        <p:nvSpPr>
          <p:cNvPr id="62" name="TextBox 62"/>
          <p:cNvSpPr txBox="1"/>
          <p:nvPr/>
        </p:nvSpPr>
        <p:spPr>
          <a:xfrm>
            <a:off x="12635439" y="8426512"/>
            <a:ext cx="3448990" cy="390657"/>
          </a:xfrm>
          <a:prstGeom prst="rect">
            <a:avLst/>
          </a:prstGeom>
        </p:spPr>
        <p:txBody>
          <a:bodyPr lIns="0" tIns="0" rIns="0" bIns="0" rtlCol="0" anchor="t">
            <a:spAutoFit/>
          </a:bodyPr>
          <a:lstStyle/>
          <a:p>
            <a:pPr algn="l">
              <a:lnSpc>
                <a:spcPts val="3142"/>
              </a:lnSpc>
              <a:spcBef>
                <a:spcPct val="0"/>
              </a:spcBef>
            </a:pPr>
            <a:r>
              <a:rPr lang="en-US" sz="2244" u="sng">
                <a:solidFill>
                  <a:srgbClr val="3B3B3B"/>
                </a:solidFill>
                <a:latin typeface="Ubuntu"/>
                <a:ea typeface="Ubuntu"/>
                <a:cs typeface="Ubuntu"/>
                <a:sym typeface="Ubuntu"/>
                <a:hlinkClick r:id="rId14" action="ppaction://hlinksldjump"/>
              </a:rPr>
              <a:t>Coach Development</a:t>
            </a:r>
          </a:p>
        </p:txBody>
      </p:sp>
      <p:sp>
        <p:nvSpPr>
          <p:cNvPr id="63" name="TextBox 63"/>
          <p:cNvSpPr txBox="1"/>
          <p:nvPr/>
        </p:nvSpPr>
        <p:spPr>
          <a:xfrm>
            <a:off x="1673454" y="8763109"/>
            <a:ext cx="7420877" cy="755110"/>
          </a:xfrm>
          <a:prstGeom prst="rect">
            <a:avLst/>
          </a:prstGeom>
        </p:spPr>
        <p:txBody>
          <a:bodyPr lIns="0" tIns="0" rIns="0" bIns="0" rtlCol="0" anchor="t">
            <a:spAutoFit/>
          </a:bodyPr>
          <a:lstStyle/>
          <a:p>
            <a:pPr algn="ctr">
              <a:lnSpc>
                <a:spcPts val="6097"/>
              </a:lnSpc>
              <a:spcBef>
                <a:spcPct val="0"/>
              </a:spcBef>
            </a:pPr>
            <a:r>
              <a:rPr lang="en-US" sz="4355" b="1">
                <a:solidFill>
                  <a:srgbClr val="8E8F8F"/>
                </a:solidFill>
                <a:latin typeface="Ubuntu Bold"/>
                <a:ea typeface="Ubuntu Bold"/>
                <a:cs typeface="Ubuntu Bold"/>
                <a:sym typeface="Ubuntu Bold"/>
              </a:rPr>
              <a:t>Proposal Contents</a:t>
            </a:r>
          </a:p>
        </p:txBody>
      </p:sp>
      <p:sp>
        <p:nvSpPr>
          <p:cNvPr id="64" name="AutoShape 64"/>
          <p:cNvSpPr/>
          <p:nvPr/>
        </p:nvSpPr>
        <p:spPr>
          <a:xfrm flipV="1">
            <a:off x="8198729" y="4042902"/>
            <a:ext cx="2635124" cy="563602"/>
          </a:xfrm>
          <a:prstGeom prst="line">
            <a:avLst/>
          </a:prstGeom>
          <a:ln w="28575" cap="flat">
            <a:solidFill>
              <a:srgbClr val="DCDDC6"/>
            </a:solidFill>
            <a:prstDash val="solid"/>
            <a:headEnd type="none" w="sm" len="sm"/>
            <a:tailEnd type="none" w="sm" len="sm"/>
          </a:ln>
        </p:spPr>
        <p:txBody>
          <a:bodyPr/>
          <a:lstStyle/>
          <a:p>
            <a:endParaRPr lang="en-US"/>
          </a:p>
        </p:txBody>
      </p:sp>
      <p:grpSp>
        <p:nvGrpSpPr>
          <p:cNvPr id="65" name="Group 65"/>
          <p:cNvGrpSpPr/>
          <p:nvPr/>
        </p:nvGrpSpPr>
        <p:grpSpPr>
          <a:xfrm>
            <a:off x="11260623" y="3397043"/>
            <a:ext cx="4950613" cy="1272624"/>
            <a:chOff x="0" y="0"/>
            <a:chExt cx="1013318" cy="260488"/>
          </a:xfrm>
        </p:grpSpPr>
        <p:sp>
          <p:nvSpPr>
            <p:cNvPr id="66" name="Freeform 66"/>
            <p:cNvSpPr/>
            <p:nvPr/>
          </p:nvSpPr>
          <p:spPr>
            <a:xfrm>
              <a:off x="0" y="0"/>
              <a:ext cx="1013318" cy="260488"/>
            </a:xfrm>
            <a:custGeom>
              <a:avLst/>
              <a:gdLst/>
              <a:ahLst/>
              <a:cxnLst/>
              <a:rect l="l" t="t" r="r" b="b"/>
              <a:pathLst>
                <a:path w="1013318" h="260488">
                  <a:moveTo>
                    <a:pt x="130244" y="0"/>
                  </a:moveTo>
                  <a:lnTo>
                    <a:pt x="883074" y="0"/>
                  </a:lnTo>
                  <a:cubicBezTo>
                    <a:pt x="917617" y="0"/>
                    <a:pt x="950745" y="13722"/>
                    <a:pt x="975171" y="38148"/>
                  </a:cubicBezTo>
                  <a:cubicBezTo>
                    <a:pt x="999596" y="62573"/>
                    <a:pt x="1013318" y="95701"/>
                    <a:pt x="1013318" y="130244"/>
                  </a:cubicBezTo>
                  <a:lnTo>
                    <a:pt x="1013318" y="130244"/>
                  </a:lnTo>
                  <a:cubicBezTo>
                    <a:pt x="1013318" y="202175"/>
                    <a:pt x="955006" y="260488"/>
                    <a:pt x="883074" y="260488"/>
                  </a:cubicBezTo>
                  <a:lnTo>
                    <a:pt x="130244" y="260488"/>
                  </a:lnTo>
                  <a:cubicBezTo>
                    <a:pt x="95701" y="260488"/>
                    <a:pt x="62573" y="246766"/>
                    <a:pt x="38148" y="222340"/>
                  </a:cubicBezTo>
                  <a:cubicBezTo>
                    <a:pt x="13722" y="197915"/>
                    <a:pt x="0" y="164787"/>
                    <a:pt x="0" y="130244"/>
                  </a:cubicBezTo>
                  <a:lnTo>
                    <a:pt x="0" y="130244"/>
                  </a:lnTo>
                  <a:cubicBezTo>
                    <a:pt x="0" y="95701"/>
                    <a:pt x="13722" y="62573"/>
                    <a:pt x="38148" y="38148"/>
                  </a:cubicBezTo>
                  <a:cubicBezTo>
                    <a:pt x="62573" y="13722"/>
                    <a:pt x="95701" y="0"/>
                    <a:pt x="130244" y="0"/>
                  </a:cubicBezTo>
                  <a:close/>
                </a:path>
              </a:pathLst>
            </a:custGeom>
            <a:solidFill>
              <a:srgbClr val="F8F8F8"/>
            </a:solidFill>
          </p:spPr>
          <p:txBody>
            <a:bodyPr/>
            <a:lstStyle/>
            <a:p>
              <a:endParaRPr lang="en-US"/>
            </a:p>
          </p:txBody>
        </p:sp>
        <p:sp>
          <p:nvSpPr>
            <p:cNvPr id="67" name="TextBox 67"/>
            <p:cNvSpPr txBox="1"/>
            <p:nvPr/>
          </p:nvSpPr>
          <p:spPr>
            <a:xfrm>
              <a:off x="0" y="-38100"/>
              <a:ext cx="1013318" cy="298588"/>
            </a:xfrm>
            <a:prstGeom prst="rect">
              <a:avLst/>
            </a:prstGeom>
          </p:spPr>
          <p:txBody>
            <a:bodyPr lIns="47086" tIns="47086" rIns="47086" bIns="47086" rtlCol="0" anchor="ctr"/>
            <a:lstStyle/>
            <a:p>
              <a:pPr algn="ctr">
                <a:lnSpc>
                  <a:spcPts val="2659"/>
                </a:lnSpc>
              </a:pPr>
              <a:endParaRPr/>
            </a:p>
          </p:txBody>
        </p:sp>
      </p:grpSp>
      <p:sp>
        <p:nvSpPr>
          <p:cNvPr id="68" name="TextBox 68"/>
          <p:cNvSpPr txBox="1"/>
          <p:nvPr/>
        </p:nvSpPr>
        <p:spPr>
          <a:xfrm>
            <a:off x="12630704" y="3743512"/>
            <a:ext cx="3782530" cy="390657"/>
          </a:xfrm>
          <a:prstGeom prst="rect">
            <a:avLst/>
          </a:prstGeom>
        </p:spPr>
        <p:txBody>
          <a:bodyPr lIns="0" tIns="0" rIns="0" bIns="0" rtlCol="0" anchor="t">
            <a:spAutoFit/>
          </a:bodyPr>
          <a:lstStyle/>
          <a:p>
            <a:pPr algn="l">
              <a:lnSpc>
                <a:spcPts val="3142"/>
              </a:lnSpc>
              <a:spcBef>
                <a:spcPct val="0"/>
              </a:spcBef>
            </a:pPr>
            <a:r>
              <a:rPr lang="en-US" sz="2244" u="sng">
                <a:solidFill>
                  <a:srgbClr val="3B3B3B"/>
                </a:solidFill>
                <a:latin typeface="Ubuntu"/>
                <a:ea typeface="Ubuntu"/>
                <a:cs typeface="Ubuntu"/>
                <a:sym typeface="Ubuntu"/>
                <a:hlinkClick r:id="rId15" action="ppaction://hlinksldjump"/>
              </a:rPr>
              <a:t>Current Positioning</a:t>
            </a:r>
          </a:p>
        </p:txBody>
      </p:sp>
      <p:sp>
        <p:nvSpPr>
          <p:cNvPr id="69" name="Freeform 69"/>
          <p:cNvSpPr/>
          <p:nvPr/>
        </p:nvSpPr>
        <p:spPr>
          <a:xfrm>
            <a:off x="11433665" y="3553407"/>
            <a:ext cx="1026728" cy="1025445"/>
          </a:xfrm>
          <a:custGeom>
            <a:avLst/>
            <a:gdLst/>
            <a:ahLst/>
            <a:cxnLst/>
            <a:rect l="l" t="t" r="r" b="b"/>
            <a:pathLst>
              <a:path w="1026728" h="1025445">
                <a:moveTo>
                  <a:pt x="0" y="0"/>
                </a:moveTo>
                <a:lnTo>
                  <a:pt x="1026728" y="0"/>
                </a:lnTo>
                <a:lnTo>
                  <a:pt x="1026728" y="1025445"/>
                </a:lnTo>
                <a:lnTo>
                  <a:pt x="0" y="1025445"/>
                </a:lnTo>
                <a:lnTo>
                  <a:pt x="0" y="0"/>
                </a:lnTo>
                <a:close/>
              </a:path>
            </a:pathLst>
          </a:custGeom>
          <a:blipFill>
            <a:blip r:embed="rId2"/>
            <a:stretch>
              <a:fillRect/>
            </a:stretch>
          </a:blipFill>
        </p:spPr>
        <p:txBody>
          <a:bodyPr/>
          <a:lstStyle/>
          <a:p>
            <a:endParaRPr lang="en-US"/>
          </a:p>
        </p:txBody>
      </p:sp>
      <p:grpSp>
        <p:nvGrpSpPr>
          <p:cNvPr id="70" name="Group 70"/>
          <p:cNvGrpSpPr/>
          <p:nvPr/>
        </p:nvGrpSpPr>
        <p:grpSpPr>
          <a:xfrm>
            <a:off x="11409727" y="3512370"/>
            <a:ext cx="1011607" cy="1011607"/>
            <a:chOff x="0" y="0"/>
            <a:chExt cx="812800" cy="812800"/>
          </a:xfrm>
        </p:grpSpPr>
        <p:sp>
          <p:nvSpPr>
            <p:cNvPr id="71" name="Freeform 7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72" name="TextBox 72"/>
            <p:cNvSpPr txBox="1"/>
            <p:nvPr/>
          </p:nvSpPr>
          <p:spPr>
            <a:xfrm>
              <a:off x="76200" y="38100"/>
              <a:ext cx="660400" cy="698500"/>
            </a:xfrm>
            <a:prstGeom prst="rect">
              <a:avLst/>
            </a:prstGeom>
          </p:spPr>
          <p:txBody>
            <a:bodyPr lIns="47086" tIns="47086" rIns="47086" bIns="47086" rtlCol="0" anchor="ctr"/>
            <a:lstStyle/>
            <a:p>
              <a:pPr algn="ctr">
                <a:lnSpc>
                  <a:spcPts val="2659"/>
                </a:lnSpc>
                <a:spcBef>
                  <a:spcPct val="0"/>
                </a:spcBef>
              </a:pPr>
              <a:endParaRPr/>
            </a:p>
          </p:txBody>
        </p:sp>
      </p:grpSp>
      <p:sp>
        <p:nvSpPr>
          <p:cNvPr id="73" name="Freeform 73"/>
          <p:cNvSpPr/>
          <p:nvPr/>
        </p:nvSpPr>
        <p:spPr>
          <a:xfrm>
            <a:off x="11499930" y="3601577"/>
            <a:ext cx="863555" cy="863555"/>
          </a:xfrm>
          <a:custGeom>
            <a:avLst/>
            <a:gdLst/>
            <a:ahLst/>
            <a:cxnLst/>
            <a:rect l="l" t="t" r="r" b="b"/>
            <a:pathLst>
              <a:path w="863555" h="863555">
                <a:moveTo>
                  <a:pt x="0" y="0"/>
                </a:moveTo>
                <a:lnTo>
                  <a:pt x="863556" y="0"/>
                </a:lnTo>
                <a:lnTo>
                  <a:pt x="863556" y="863555"/>
                </a:lnTo>
                <a:lnTo>
                  <a:pt x="0" y="86355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grpSp>
        <p:nvGrpSpPr>
          <p:cNvPr id="74" name="Group 74"/>
          <p:cNvGrpSpPr/>
          <p:nvPr/>
        </p:nvGrpSpPr>
        <p:grpSpPr>
          <a:xfrm>
            <a:off x="10727020" y="3910935"/>
            <a:ext cx="218342" cy="218342"/>
            <a:chOff x="0" y="0"/>
            <a:chExt cx="812800" cy="812800"/>
          </a:xfrm>
        </p:grpSpPr>
        <p:sp>
          <p:nvSpPr>
            <p:cNvPr id="75" name="Freeform 7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D1C24"/>
            </a:solidFill>
          </p:spPr>
          <p:txBody>
            <a:bodyPr/>
            <a:lstStyle/>
            <a:p>
              <a:endParaRPr lang="en-US"/>
            </a:p>
          </p:txBody>
        </p:sp>
        <p:sp>
          <p:nvSpPr>
            <p:cNvPr id="76" name="TextBox 76"/>
            <p:cNvSpPr txBox="1"/>
            <p:nvPr/>
          </p:nvSpPr>
          <p:spPr>
            <a:xfrm>
              <a:off x="76200" y="38100"/>
              <a:ext cx="660400" cy="698500"/>
            </a:xfrm>
            <a:prstGeom prst="rect">
              <a:avLst/>
            </a:prstGeom>
          </p:spPr>
          <p:txBody>
            <a:bodyPr lIns="47086" tIns="47086" rIns="47086" bIns="47086" rtlCol="0" anchor="ctr"/>
            <a:lstStyle/>
            <a:p>
              <a:pPr algn="ctr">
                <a:lnSpc>
                  <a:spcPts val="2659"/>
                </a:lnSpc>
                <a:spcBef>
                  <a:spcPct val="0"/>
                </a:spcBef>
              </a:pPr>
              <a:endParaRPr/>
            </a:p>
          </p:txBody>
        </p:sp>
      </p:grpSp>
      <p:sp>
        <p:nvSpPr>
          <p:cNvPr id="77" name="Freeform 77"/>
          <p:cNvSpPr/>
          <p:nvPr/>
        </p:nvSpPr>
        <p:spPr>
          <a:xfrm>
            <a:off x="10841541" y="1994150"/>
            <a:ext cx="922518" cy="955954"/>
          </a:xfrm>
          <a:custGeom>
            <a:avLst/>
            <a:gdLst/>
            <a:ahLst/>
            <a:cxnLst/>
            <a:rect l="l" t="t" r="r" b="b"/>
            <a:pathLst>
              <a:path w="922518" h="955954">
                <a:moveTo>
                  <a:pt x="0" y="0"/>
                </a:moveTo>
                <a:lnTo>
                  <a:pt x="922518" y="0"/>
                </a:lnTo>
                <a:lnTo>
                  <a:pt x="922518" y="955953"/>
                </a:lnTo>
                <a:lnTo>
                  <a:pt x="0" y="955953"/>
                </a:lnTo>
                <a:lnTo>
                  <a:pt x="0" y="0"/>
                </a:lnTo>
                <a:close/>
              </a:path>
            </a:pathLst>
          </a:custGeom>
          <a:blipFill>
            <a:blip r:embed="rId3"/>
            <a:stretch>
              <a:fillRect l="-136366"/>
            </a:stretch>
          </a:blipFill>
        </p:spPr>
        <p:txBody>
          <a:bodyPr/>
          <a:lstStyle/>
          <a:p>
            <a:endParaRPr lang="en-US"/>
          </a:p>
        </p:txBody>
      </p:sp>
      <p:sp>
        <p:nvSpPr>
          <p:cNvPr id="78" name="TextBox 78"/>
          <p:cNvSpPr txBox="1"/>
          <p:nvPr/>
        </p:nvSpPr>
        <p:spPr>
          <a:xfrm>
            <a:off x="11982256" y="2198041"/>
            <a:ext cx="3782530" cy="390657"/>
          </a:xfrm>
          <a:prstGeom prst="rect">
            <a:avLst/>
          </a:prstGeom>
        </p:spPr>
        <p:txBody>
          <a:bodyPr lIns="0" tIns="0" rIns="0" bIns="0" rtlCol="0" anchor="t">
            <a:spAutoFit/>
          </a:bodyPr>
          <a:lstStyle/>
          <a:p>
            <a:pPr algn="l">
              <a:lnSpc>
                <a:spcPts val="3142"/>
              </a:lnSpc>
              <a:spcBef>
                <a:spcPct val="0"/>
              </a:spcBef>
            </a:pPr>
            <a:r>
              <a:rPr lang="en-US" sz="2244" u="sng">
                <a:solidFill>
                  <a:srgbClr val="3B3B3B"/>
                </a:solidFill>
                <a:latin typeface="Ubuntu"/>
                <a:ea typeface="Ubuntu"/>
                <a:cs typeface="Ubuntu"/>
                <a:sym typeface="Ubuntu"/>
                <a:hlinkClick r:id="rId18" action="ppaction://hlinksldjump"/>
              </a:rPr>
              <a:t>Our Story</a:t>
            </a:r>
          </a:p>
        </p:txBody>
      </p:sp>
      <p:sp>
        <p:nvSpPr>
          <p:cNvPr id="79" name="Freeform 79"/>
          <p:cNvSpPr/>
          <p:nvPr/>
        </p:nvSpPr>
        <p:spPr>
          <a:xfrm rot="-8517282">
            <a:off x="14531364" y="1229582"/>
            <a:ext cx="469080" cy="1421455"/>
          </a:xfrm>
          <a:custGeom>
            <a:avLst/>
            <a:gdLst/>
            <a:ahLst/>
            <a:cxnLst/>
            <a:rect l="l" t="t" r="r" b="b"/>
            <a:pathLst>
              <a:path w="469080" h="1421455">
                <a:moveTo>
                  <a:pt x="0" y="0"/>
                </a:moveTo>
                <a:lnTo>
                  <a:pt x="469080" y="0"/>
                </a:lnTo>
                <a:lnTo>
                  <a:pt x="469080" y="1421455"/>
                </a:lnTo>
                <a:lnTo>
                  <a:pt x="0" y="1421455"/>
                </a:lnTo>
                <a:lnTo>
                  <a:pt x="0" y="0"/>
                </a:lnTo>
                <a:close/>
              </a:path>
            </a:pathLst>
          </a:custGeom>
          <a:blipFill>
            <a:blip r:embed="rId19">
              <a:alphaModFix amt="51000"/>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80" name="TextBox 80"/>
          <p:cNvSpPr txBox="1"/>
          <p:nvPr/>
        </p:nvSpPr>
        <p:spPr>
          <a:xfrm>
            <a:off x="12544505" y="489322"/>
            <a:ext cx="4442797" cy="746729"/>
          </a:xfrm>
          <a:prstGeom prst="rect">
            <a:avLst/>
          </a:prstGeom>
        </p:spPr>
        <p:txBody>
          <a:bodyPr lIns="0" tIns="0" rIns="0" bIns="0" rtlCol="0" anchor="t">
            <a:spAutoFit/>
          </a:bodyPr>
          <a:lstStyle/>
          <a:p>
            <a:pPr algn="ctr">
              <a:lnSpc>
                <a:spcPts val="2941"/>
              </a:lnSpc>
              <a:spcBef>
                <a:spcPct val="0"/>
              </a:spcBef>
            </a:pPr>
            <a:r>
              <a:rPr lang="en-US" sz="2101" b="1" i="1">
                <a:solidFill>
                  <a:srgbClr val="FF1914">
                    <a:alpha val="50980"/>
                  </a:srgbClr>
                </a:solidFill>
                <a:latin typeface="Ubuntu Bold Italics"/>
                <a:ea typeface="Ubuntu Bold Italics"/>
                <a:cs typeface="Ubuntu Bold Italics"/>
                <a:sym typeface="Ubuntu Bold Italics"/>
              </a:rPr>
              <a:t>Special Olympics Overview for new partners to the movement.</a:t>
            </a:r>
          </a:p>
        </p:txBody>
      </p:sp>
      <p:sp>
        <p:nvSpPr>
          <p:cNvPr id="81" name="Freeform 81"/>
          <p:cNvSpPr/>
          <p:nvPr/>
        </p:nvSpPr>
        <p:spPr>
          <a:xfrm rot="-5400000">
            <a:off x="15530247" y="3707345"/>
            <a:ext cx="469080" cy="1421455"/>
          </a:xfrm>
          <a:custGeom>
            <a:avLst/>
            <a:gdLst/>
            <a:ahLst/>
            <a:cxnLst/>
            <a:rect l="l" t="t" r="r" b="b"/>
            <a:pathLst>
              <a:path w="469080" h="1421455">
                <a:moveTo>
                  <a:pt x="0" y="0"/>
                </a:moveTo>
                <a:lnTo>
                  <a:pt x="469080" y="0"/>
                </a:lnTo>
                <a:lnTo>
                  <a:pt x="469080" y="1421455"/>
                </a:lnTo>
                <a:lnTo>
                  <a:pt x="0" y="1421455"/>
                </a:lnTo>
                <a:lnTo>
                  <a:pt x="0" y="0"/>
                </a:lnTo>
                <a:close/>
              </a:path>
            </a:pathLst>
          </a:custGeom>
          <a:blipFill>
            <a:blip r:embed="rId19">
              <a:alphaModFix amt="51000"/>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82" name="TextBox 82"/>
          <p:cNvSpPr txBox="1"/>
          <p:nvPr/>
        </p:nvSpPr>
        <p:spPr>
          <a:xfrm>
            <a:off x="14426719" y="2764355"/>
            <a:ext cx="3741376" cy="1288072"/>
          </a:xfrm>
          <a:prstGeom prst="rect">
            <a:avLst/>
          </a:prstGeom>
        </p:spPr>
        <p:txBody>
          <a:bodyPr lIns="0" tIns="0" rIns="0" bIns="0" rtlCol="0" anchor="t">
            <a:spAutoFit/>
          </a:bodyPr>
          <a:lstStyle/>
          <a:p>
            <a:pPr algn="ctr">
              <a:lnSpc>
                <a:spcPts val="2527"/>
              </a:lnSpc>
              <a:spcBef>
                <a:spcPct val="0"/>
              </a:spcBef>
            </a:pPr>
            <a:r>
              <a:rPr lang="en-US" sz="1805" b="1" i="1">
                <a:solidFill>
                  <a:srgbClr val="FF1914">
                    <a:alpha val="50980"/>
                  </a:srgbClr>
                </a:solidFill>
                <a:latin typeface="Ubuntu Bold Italics"/>
                <a:ea typeface="Ubuntu Bold Italics"/>
                <a:cs typeface="Ubuntu Bold Italics"/>
                <a:sym typeface="Ubuntu Bold Italics"/>
              </a:rPr>
              <a:t>Give a sport specific overview of the status and details of the current position in your region/country.</a:t>
            </a:r>
          </a:p>
        </p:txBody>
      </p:sp>
      <p:sp>
        <p:nvSpPr>
          <p:cNvPr id="83" name="TextBox 83"/>
          <p:cNvSpPr txBox="1"/>
          <p:nvPr/>
        </p:nvSpPr>
        <p:spPr>
          <a:xfrm>
            <a:off x="15704010" y="5631692"/>
            <a:ext cx="2297132" cy="4160830"/>
          </a:xfrm>
          <a:prstGeom prst="rect">
            <a:avLst/>
          </a:prstGeom>
        </p:spPr>
        <p:txBody>
          <a:bodyPr lIns="0" tIns="0" rIns="0" bIns="0" rtlCol="0" anchor="t">
            <a:spAutoFit/>
          </a:bodyPr>
          <a:lstStyle/>
          <a:p>
            <a:pPr algn="ctr">
              <a:lnSpc>
                <a:spcPts val="2527"/>
              </a:lnSpc>
              <a:spcBef>
                <a:spcPct val="0"/>
              </a:spcBef>
            </a:pPr>
            <a:r>
              <a:rPr lang="en-US" sz="1805" b="1" i="1">
                <a:solidFill>
                  <a:srgbClr val="FF1914">
                    <a:alpha val="50980"/>
                  </a:srgbClr>
                </a:solidFill>
                <a:latin typeface="Ubuntu Bold Italics"/>
                <a:ea typeface="Ubuntu Bold Italics"/>
                <a:cs typeface="Ubuntu Bold Italics"/>
                <a:sym typeface="Ubuntu Bold Italics"/>
              </a:rPr>
              <a:t>Areas of Engagement (AOE) - Tell the story of your proposal through ‘areas of engagement’! Use no more than 4 AOE’s in your first communication. Within each AOE, list a maximum of 4 proposal objectives to drive home your partnership needs.</a:t>
            </a:r>
          </a:p>
        </p:txBody>
      </p:sp>
      <p:sp>
        <p:nvSpPr>
          <p:cNvPr id="84" name="Freeform 84"/>
          <p:cNvSpPr/>
          <p:nvPr/>
        </p:nvSpPr>
        <p:spPr>
          <a:xfrm rot="-3800676">
            <a:off x="14872312" y="5931168"/>
            <a:ext cx="363494" cy="1101496"/>
          </a:xfrm>
          <a:custGeom>
            <a:avLst/>
            <a:gdLst/>
            <a:ahLst/>
            <a:cxnLst/>
            <a:rect l="l" t="t" r="r" b="b"/>
            <a:pathLst>
              <a:path w="363494" h="1101496">
                <a:moveTo>
                  <a:pt x="0" y="0"/>
                </a:moveTo>
                <a:lnTo>
                  <a:pt x="363494" y="0"/>
                </a:lnTo>
                <a:lnTo>
                  <a:pt x="363494" y="1101497"/>
                </a:lnTo>
                <a:lnTo>
                  <a:pt x="0" y="1101497"/>
                </a:lnTo>
                <a:lnTo>
                  <a:pt x="0" y="0"/>
                </a:lnTo>
                <a:close/>
              </a:path>
            </a:pathLst>
          </a:custGeom>
          <a:blipFill>
            <a:blip r:embed="rId19">
              <a:alphaModFix amt="51000"/>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85" name="Freeform 85"/>
          <p:cNvSpPr/>
          <p:nvPr/>
        </p:nvSpPr>
        <p:spPr>
          <a:xfrm rot="-3800676">
            <a:off x="14872312" y="7269957"/>
            <a:ext cx="363494" cy="1101496"/>
          </a:xfrm>
          <a:custGeom>
            <a:avLst/>
            <a:gdLst/>
            <a:ahLst/>
            <a:cxnLst/>
            <a:rect l="l" t="t" r="r" b="b"/>
            <a:pathLst>
              <a:path w="363494" h="1101496">
                <a:moveTo>
                  <a:pt x="0" y="0"/>
                </a:moveTo>
                <a:lnTo>
                  <a:pt x="363494" y="0"/>
                </a:lnTo>
                <a:lnTo>
                  <a:pt x="363494" y="1101496"/>
                </a:lnTo>
                <a:lnTo>
                  <a:pt x="0" y="1101496"/>
                </a:lnTo>
                <a:lnTo>
                  <a:pt x="0" y="0"/>
                </a:lnTo>
                <a:close/>
              </a:path>
            </a:pathLst>
          </a:custGeom>
          <a:blipFill>
            <a:blip r:embed="rId19">
              <a:alphaModFix amt="51000"/>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86" name="Freeform 86"/>
          <p:cNvSpPr/>
          <p:nvPr/>
        </p:nvSpPr>
        <p:spPr>
          <a:xfrm rot="-3800676">
            <a:off x="14872312" y="8914056"/>
            <a:ext cx="363494" cy="1101496"/>
          </a:xfrm>
          <a:custGeom>
            <a:avLst/>
            <a:gdLst/>
            <a:ahLst/>
            <a:cxnLst/>
            <a:rect l="l" t="t" r="r" b="b"/>
            <a:pathLst>
              <a:path w="363494" h="1101496">
                <a:moveTo>
                  <a:pt x="0" y="0"/>
                </a:moveTo>
                <a:lnTo>
                  <a:pt x="363494" y="0"/>
                </a:lnTo>
                <a:lnTo>
                  <a:pt x="363494" y="1101496"/>
                </a:lnTo>
                <a:lnTo>
                  <a:pt x="0" y="1101496"/>
                </a:lnTo>
                <a:lnTo>
                  <a:pt x="0" y="0"/>
                </a:lnTo>
                <a:close/>
              </a:path>
            </a:pathLst>
          </a:custGeom>
          <a:blipFill>
            <a:blip r:embed="rId19">
              <a:alphaModFix amt="51000"/>
              <a:extLst>
                <a:ext uri="{96DAC541-7B7A-43D3-8B79-37D633B846F1}">
                  <asvg:svgBlip xmlns:asvg="http://schemas.microsoft.com/office/drawing/2016/SVG/main" r:embed="rId20"/>
                </a:ext>
              </a:extLst>
            </a:blip>
            <a:stretch>
              <a:fillRect/>
            </a:stretch>
          </a:blipFill>
        </p:spPr>
        <p:txBody>
          <a:bodyPr/>
          <a:lstStyle/>
          <a:p>
            <a:endParaRPr lang="en-US"/>
          </a:p>
        </p:txBody>
      </p:sp>
      <p:grpSp>
        <p:nvGrpSpPr>
          <p:cNvPr id="87" name="Group 87"/>
          <p:cNvGrpSpPr/>
          <p:nvPr/>
        </p:nvGrpSpPr>
        <p:grpSpPr>
          <a:xfrm>
            <a:off x="5050232" y="347536"/>
            <a:ext cx="2455083" cy="728950"/>
            <a:chOff x="0" y="0"/>
            <a:chExt cx="646606" cy="191987"/>
          </a:xfrm>
        </p:grpSpPr>
        <p:sp>
          <p:nvSpPr>
            <p:cNvPr id="88" name="Freeform 88"/>
            <p:cNvSpPr/>
            <p:nvPr/>
          </p:nvSpPr>
          <p:spPr>
            <a:xfrm>
              <a:off x="0" y="0"/>
              <a:ext cx="646606" cy="191987"/>
            </a:xfrm>
            <a:custGeom>
              <a:avLst/>
              <a:gdLst/>
              <a:ahLst/>
              <a:cxnLst/>
              <a:rect l="l" t="t" r="r" b="b"/>
              <a:pathLst>
                <a:path w="646606" h="191987">
                  <a:moveTo>
                    <a:pt x="95993" y="0"/>
                  </a:moveTo>
                  <a:lnTo>
                    <a:pt x="550613" y="0"/>
                  </a:lnTo>
                  <a:cubicBezTo>
                    <a:pt x="603629" y="0"/>
                    <a:pt x="646606" y="42978"/>
                    <a:pt x="646606" y="95993"/>
                  </a:cubicBezTo>
                  <a:lnTo>
                    <a:pt x="646606" y="95993"/>
                  </a:lnTo>
                  <a:cubicBezTo>
                    <a:pt x="646606" y="149009"/>
                    <a:pt x="603629" y="191987"/>
                    <a:pt x="550613" y="191987"/>
                  </a:cubicBezTo>
                  <a:lnTo>
                    <a:pt x="95993" y="191987"/>
                  </a:lnTo>
                  <a:cubicBezTo>
                    <a:pt x="42978" y="191987"/>
                    <a:pt x="0" y="149009"/>
                    <a:pt x="0" y="95993"/>
                  </a:cubicBezTo>
                  <a:lnTo>
                    <a:pt x="0" y="95993"/>
                  </a:lnTo>
                  <a:cubicBezTo>
                    <a:pt x="0" y="42978"/>
                    <a:pt x="42978" y="0"/>
                    <a:pt x="95993" y="0"/>
                  </a:cubicBezTo>
                  <a:close/>
                </a:path>
              </a:pathLst>
            </a:custGeom>
            <a:solidFill>
              <a:srgbClr val="FFFFFF">
                <a:alpha val="49804"/>
              </a:srgbClr>
            </a:solidFill>
            <a:ln w="38100" cap="rnd">
              <a:solidFill>
                <a:srgbClr val="000000">
                  <a:alpha val="49804"/>
                </a:srgbClr>
              </a:solidFill>
              <a:prstDash val="solid"/>
              <a:round/>
            </a:ln>
          </p:spPr>
          <p:txBody>
            <a:bodyPr/>
            <a:lstStyle/>
            <a:p>
              <a:endParaRPr lang="en-US"/>
            </a:p>
          </p:txBody>
        </p:sp>
        <p:sp>
          <p:nvSpPr>
            <p:cNvPr id="89" name="TextBox 89"/>
            <p:cNvSpPr txBox="1"/>
            <p:nvPr/>
          </p:nvSpPr>
          <p:spPr>
            <a:xfrm>
              <a:off x="0" y="-38100"/>
              <a:ext cx="646606" cy="230087"/>
            </a:xfrm>
            <a:prstGeom prst="rect">
              <a:avLst/>
            </a:prstGeom>
          </p:spPr>
          <p:txBody>
            <a:bodyPr lIns="50800" tIns="50800" rIns="50800" bIns="50800" rtlCol="0" anchor="ctr"/>
            <a:lstStyle/>
            <a:p>
              <a:pPr algn="ctr">
                <a:lnSpc>
                  <a:spcPts val="3416"/>
                </a:lnSpc>
              </a:pPr>
              <a:r>
                <a:rPr lang="en-US" sz="2669" b="1">
                  <a:solidFill>
                    <a:srgbClr val="000000">
                      <a:alpha val="49804"/>
                    </a:srgbClr>
                  </a:solidFill>
                  <a:latin typeface="Ubuntu Bold"/>
                  <a:ea typeface="Ubuntu Bold"/>
                  <a:cs typeface="Ubuntu Bold"/>
                  <a:sym typeface="Ubuntu Bold"/>
                </a:rPr>
                <a:t>Partner Logo</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382504" y="-2517892"/>
            <a:ext cx="14585483" cy="14585483"/>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CDDC6"/>
            </a:solidFill>
          </p:spPr>
          <p:txBody>
            <a:bodyPr/>
            <a:lstStyle/>
            <a:p>
              <a:endParaRPr lang="en-US"/>
            </a:p>
          </p:txBody>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8352881" y="-1398558"/>
            <a:ext cx="12346817" cy="12346817"/>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8" name="AutoShape 8"/>
          <p:cNvSpPr/>
          <p:nvPr/>
        </p:nvSpPr>
        <p:spPr>
          <a:xfrm>
            <a:off x="0" y="10019470"/>
            <a:ext cx="18288000" cy="0"/>
          </a:xfrm>
          <a:prstGeom prst="line">
            <a:avLst/>
          </a:prstGeom>
          <a:ln w="19050" cap="flat">
            <a:solidFill>
              <a:srgbClr val="8E8F8F"/>
            </a:solidFill>
            <a:prstDash val="solid"/>
            <a:headEnd type="none" w="sm" len="sm"/>
            <a:tailEnd type="none" w="sm" len="sm"/>
          </a:ln>
        </p:spPr>
        <p:txBody>
          <a:bodyPr/>
          <a:lstStyle/>
          <a:p>
            <a:endParaRPr lang="en-US"/>
          </a:p>
        </p:txBody>
      </p:sp>
      <p:sp>
        <p:nvSpPr>
          <p:cNvPr id="9" name="Freeform 9"/>
          <p:cNvSpPr/>
          <p:nvPr/>
        </p:nvSpPr>
        <p:spPr>
          <a:xfrm>
            <a:off x="11375404" y="8722062"/>
            <a:ext cx="2272497" cy="996276"/>
          </a:xfrm>
          <a:custGeom>
            <a:avLst/>
            <a:gdLst/>
            <a:ahLst/>
            <a:cxnLst/>
            <a:rect l="l" t="t" r="r" b="b"/>
            <a:pathLst>
              <a:path w="2272497" h="996276">
                <a:moveTo>
                  <a:pt x="0" y="0"/>
                </a:moveTo>
                <a:lnTo>
                  <a:pt x="2272497" y="0"/>
                </a:lnTo>
                <a:lnTo>
                  <a:pt x="2272497" y="996276"/>
                </a:lnTo>
                <a:lnTo>
                  <a:pt x="0" y="996276"/>
                </a:lnTo>
                <a:lnTo>
                  <a:pt x="0" y="0"/>
                </a:lnTo>
                <a:close/>
              </a:path>
            </a:pathLst>
          </a:custGeom>
          <a:blipFill>
            <a:blip r:embed="rId2"/>
            <a:stretch>
              <a:fillRect/>
            </a:stretch>
          </a:blipFill>
        </p:spPr>
        <p:txBody>
          <a:bodyPr/>
          <a:lstStyle/>
          <a:p>
            <a:endParaRPr lang="en-US"/>
          </a:p>
        </p:txBody>
      </p:sp>
      <p:sp>
        <p:nvSpPr>
          <p:cNvPr id="10" name="Freeform 10"/>
          <p:cNvSpPr/>
          <p:nvPr/>
        </p:nvSpPr>
        <p:spPr>
          <a:xfrm>
            <a:off x="13730414" y="8817454"/>
            <a:ext cx="1094039" cy="689244"/>
          </a:xfrm>
          <a:custGeom>
            <a:avLst/>
            <a:gdLst/>
            <a:ahLst/>
            <a:cxnLst/>
            <a:rect l="l" t="t" r="r" b="b"/>
            <a:pathLst>
              <a:path w="1094039" h="689244">
                <a:moveTo>
                  <a:pt x="0" y="0"/>
                </a:moveTo>
                <a:lnTo>
                  <a:pt x="1094039" y="0"/>
                </a:lnTo>
                <a:lnTo>
                  <a:pt x="1094039" y="689245"/>
                </a:lnTo>
                <a:lnTo>
                  <a:pt x="0" y="68924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AutoShape 11"/>
          <p:cNvSpPr/>
          <p:nvPr/>
        </p:nvSpPr>
        <p:spPr>
          <a:xfrm>
            <a:off x="439159" y="1894645"/>
            <a:ext cx="7556362" cy="0"/>
          </a:xfrm>
          <a:prstGeom prst="line">
            <a:avLst/>
          </a:prstGeom>
          <a:ln w="19050" cap="flat">
            <a:solidFill>
              <a:srgbClr val="8E8F8F"/>
            </a:solidFill>
            <a:prstDash val="solid"/>
            <a:headEnd type="none" w="sm" len="sm"/>
            <a:tailEnd type="none" w="sm" len="sm"/>
          </a:ln>
        </p:spPr>
        <p:txBody>
          <a:bodyPr/>
          <a:lstStyle/>
          <a:p>
            <a:endParaRPr lang="en-US"/>
          </a:p>
        </p:txBody>
      </p:sp>
      <p:sp>
        <p:nvSpPr>
          <p:cNvPr id="12" name="TextBox 12"/>
          <p:cNvSpPr txBox="1"/>
          <p:nvPr/>
        </p:nvSpPr>
        <p:spPr>
          <a:xfrm>
            <a:off x="10911761" y="6034831"/>
            <a:ext cx="6556773" cy="962025"/>
          </a:xfrm>
          <a:prstGeom prst="rect">
            <a:avLst/>
          </a:prstGeom>
        </p:spPr>
        <p:txBody>
          <a:bodyPr lIns="0" tIns="0" rIns="0" bIns="0" rtlCol="0" anchor="t">
            <a:spAutoFit/>
          </a:bodyPr>
          <a:lstStyle/>
          <a:p>
            <a:pPr algn="ctr">
              <a:lnSpc>
                <a:spcPts val="2500"/>
              </a:lnSpc>
            </a:pPr>
            <a:r>
              <a:rPr lang="en-US" sz="2083">
                <a:solidFill>
                  <a:srgbClr val="8E8F8F"/>
                </a:solidFill>
                <a:latin typeface="Ubuntu"/>
                <a:ea typeface="Ubuntu"/>
                <a:cs typeface="Ubuntu"/>
                <a:sym typeface="Ubuntu"/>
              </a:rPr>
              <a:t>Help to cater to the 76% of our athletes wishing for more training time, and 82% wanting more competitions. </a:t>
            </a:r>
          </a:p>
        </p:txBody>
      </p:sp>
      <p:sp>
        <p:nvSpPr>
          <p:cNvPr id="13" name="TextBox 13"/>
          <p:cNvSpPr txBox="1"/>
          <p:nvPr/>
        </p:nvSpPr>
        <p:spPr>
          <a:xfrm>
            <a:off x="9453725" y="150882"/>
            <a:ext cx="9176395" cy="830193"/>
          </a:xfrm>
          <a:prstGeom prst="rect">
            <a:avLst/>
          </a:prstGeom>
        </p:spPr>
        <p:txBody>
          <a:bodyPr lIns="0" tIns="0" rIns="0" bIns="0" rtlCol="0" anchor="t">
            <a:spAutoFit/>
          </a:bodyPr>
          <a:lstStyle/>
          <a:p>
            <a:pPr marL="0" lvl="0" indent="0" algn="ctr">
              <a:lnSpc>
                <a:spcPts val="6246"/>
              </a:lnSpc>
            </a:pPr>
            <a:r>
              <a:rPr lang="en-US" sz="5527" b="1" spc="276">
                <a:solidFill>
                  <a:srgbClr val="FF0000"/>
                </a:solidFill>
                <a:latin typeface="Ubuntu Bold"/>
                <a:ea typeface="Ubuntu Bold"/>
                <a:cs typeface="Ubuntu Bold"/>
                <a:sym typeface="Ubuntu Bold"/>
              </a:rPr>
              <a:t>OUR PARTNERSHIP</a:t>
            </a:r>
          </a:p>
        </p:txBody>
      </p:sp>
      <p:sp>
        <p:nvSpPr>
          <p:cNvPr id="14" name="TextBox 14"/>
          <p:cNvSpPr txBox="1"/>
          <p:nvPr/>
        </p:nvSpPr>
        <p:spPr>
          <a:xfrm>
            <a:off x="-709457" y="85725"/>
            <a:ext cx="9176395" cy="830193"/>
          </a:xfrm>
          <a:prstGeom prst="rect">
            <a:avLst/>
          </a:prstGeom>
        </p:spPr>
        <p:txBody>
          <a:bodyPr lIns="0" tIns="0" rIns="0" bIns="0" rtlCol="0" anchor="t">
            <a:spAutoFit/>
          </a:bodyPr>
          <a:lstStyle/>
          <a:p>
            <a:pPr marL="0" lvl="0" indent="0" algn="ctr">
              <a:lnSpc>
                <a:spcPts val="6246"/>
              </a:lnSpc>
            </a:pPr>
            <a:r>
              <a:rPr lang="en-US" sz="5527" b="1" spc="276">
                <a:solidFill>
                  <a:srgbClr val="FF0000"/>
                </a:solidFill>
                <a:latin typeface="Ubuntu Bold"/>
                <a:ea typeface="Ubuntu Bold"/>
                <a:cs typeface="Ubuntu Bold"/>
                <a:sym typeface="Ubuntu Bold"/>
              </a:rPr>
              <a:t>OUR STORY</a:t>
            </a:r>
          </a:p>
        </p:txBody>
      </p:sp>
      <p:sp>
        <p:nvSpPr>
          <p:cNvPr id="15" name="TextBox 15"/>
          <p:cNvSpPr txBox="1"/>
          <p:nvPr/>
        </p:nvSpPr>
        <p:spPr>
          <a:xfrm>
            <a:off x="124125" y="1151379"/>
            <a:ext cx="7871396" cy="600075"/>
          </a:xfrm>
          <a:prstGeom prst="rect">
            <a:avLst/>
          </a:prstGeom>
        </p:spPr>
        <p:txBody>
          <a:bodyPr lIns="0" tIns="0" rIns="0" bIns="0" rtlCol="0" anchor="t">
            <a:spAutoFit/>
          </a:bodyPr>
          <a:lstStyle/>
          <a:p>
            <a:pPr algn="ctr">
              <a:lnSpc>
                <a:spcPts val="2378"/>
              </a:lnSpc>
            </a:pPr>
            <a:r>
              <a:rPr lang="en-US" sz="1981" i="1">
                <a:solidFill>
                  <a:srgbClr val="8E8F8F"/>
                </a:solidFill>
                <a:latin typeface="Ubuntu Italics"/>
                <a:ea typeface="Ubuntu Italics"/>
                <a:cs typeface="Ubuntu Italics"/>
                <a:sym typeface="Ubuntu Italics"/>
              </a:rPr>
              <a:t>We are driven by our unyielding sense of purpose: to create an inclusive world in which people with intellectual disabilities can thrive.</a:t>
            </a:r>
          </a:p>
        </p:txBody>
      </p:sp>
      <p:sp>
        <p:nvSpPr>
          <p:cNvPr id="16" name="TextBox 16"/>
          <p:cNvSpPr txBox="1"/>
          <p:nvPr/>
        </p:nvSpPr>
        <p:spPr>
          <a:xfrm>
            <a:off x="92509" y="2008945"/>
            <a:ext cx="7299520" cy="7677150"/>
          </a:xfrm>
          <a:prstGeom prst="rect">
            <a:avLst/>
          </a:prstGeom>
        </p:spPr>
        <p:txBody>
          <a:bodyPr lIns="0" tIns="0" rIns="0" bIns="0" rtlCol="0" anchor="t">
            <a:spAutoFit/>
          </a:bodyPr>
          <a:lstStyle/>
          <a:p>
            <a:pPr algn="ctr">
              <a:lnSpc>
                <a:spcPts val="2680"/>
              </a:lnSpc>
            </a:pPr>
            <a:r>
              <a:rPr lang="en-US" sz="2233">
                <a:solidFill>
                  <a:srgbClr val="000000"/>
                </a:solidFill>
                <a:latin typeface="Ubuntu"/>
                <a:ea typeface="Ubuntu"/>
                <a:cs typeface="Ubuntu"/>
                <a:sym typeface="Ubuntu"/>
              </a:rPr>
              <a:t>The Special Olympics mission remains as vital today as it did when the movement was founded in 1968. As the world’s largest sport for development organization Special Olympics strives to create a better world by fostering the acceptance and inclusion of all people. </a:t>
            </a:r>
          </a:p>
          <a:p>
            <a:pPr algn="ctr">
              <a:lnSpc>
                <a:spcPts val="2680"/>
              </a:lnSpc>
            </a:pPr>
            <a:endParaRPr lang="en-US" sz="2233">
              <a:solidFill>
                <a:srgbClr val="000000"/>
              </a:solidFill>
              <a:latin typeface="Ubuntu"/>
              <a:ea typeface="Ubuntu"/>
              <a:cs typeface="Ubuntu"/>
              <a:sym typeface="Ubuntu"/>
            </a:endParaRPr>
          </a:p>
          <a:p>
            <a:pPr algn="ctr">
              <a:lnSpc>
                <a:spcPts val="2680"/>
              </a:lnSpc>
            </a:pPr>
            <a:r>
              <a:rPr lang="en-US" sz="2233">
                <a:solidFill>
                  <a:srgbClr val="000000"/>
                </a:solidFill>
                <a:latin typeface="Ubuntu"/>
                <a:ea typeface="Ubuntu"/>
                <a:cs typeface="Ubuntu"/>
                <a:sym typeface="Ubuntu"/>
              </a:rPr>
              <a:t>Through the power of sports, people with intellectual disabilities discover new strengths and abilities, skills and success. Our athletes find joy, confidence and fulfillment—on the playing field and in life. They also inspire people in their communities and elsewhere to open their hearts to a wider world of human talents and potential. </a:t>
            </a:r>
          </a:p>
          <a:p>
            <a:pPr algn="ctr">
              <a:lnSpc>
                <a:spcPts val="2680"/>
              </a:lnSpc>
            </a:pPr>
            <a:endParaRPr lang="en-US" sz="2233">
              <a:solidFill>
                <a:srgbClr val="000000"/>
              </a:solidFill>
              <a:latin typeface="Ubuntu"/>
              <a:ea typeface="Ubuntu"/>
              <a:cs typeface="Ubuntu"/>
              <a:sym typeface="Ubuntu"/>
            </a:endParaRPr>
          </a:p>
          <a:p>
            <a:pPr algn="ctr">
              <a:lnSpc>
                <a:spcPts val="2680"/>
              </a:lnSpc>
            </a:pPr>
            <a:r>
              <a:rPr lang="en-US" sz="2233">
                <a:solidFill>
                  <a:srgbClr val="000000"/>
                </a:solidFill>
                <a:latin typeface="Ubuntu"/>
                <a:ea typeface="Ubuntu"/>
                <a:cs typeface="Ubuntu"/>
                <a:sym typeface="Ubuntu"/>
              </a:rPr>
              <a:t>There are as many as 200 million people with intellectual disabilities around the world. Our goal is to reach out to every one of them—and their families as well. Special Olympics does this through a wide range of trainings, competitions, health screenings and fund-raising events. We also create opportunities for families, community members, local leaders, businesses, law enforcement, celebrities, dignitaries and others to band together to change attitudes and support athletes.</a:t>
            </a:r>
          </a:p>
        </p:txBody>
      </p:sp>
      <p:sp>
        <p:nvSpPr>
          <p:cNvPr id="17" name="TextBox 17"/>
          <p:cNvSpPr txBox="1"/>
          <p:nvPr/>
        </p:nvSpPr>
        <p:spPr>
          <a:xfrm>
            <a:off x="10532848" y="1314450"/>
            <a:ext cx="7145025" cy="2343150"/>
          </a:xfrm>
          <a:prstGeom prst="rect">
            <a:avLst/>
          </a:prstGeom>
        </p:spPr>
        <p:txBody>
          <a:bodyPr lIns="0" tIns="0" rIns="0" bIns="0" rtlCol="0" anchor="t">
            <a:spAutoFit/>
          </a:bodyPr>
          <a:lstStyle/>
          <a:p>
            <a:pPr algn="ctr">
              <a:lnSpc>
                <a:spcPts val="2680"/>
              </a:lnSpc>
            </a:pPr>
            <a:r>
              <a:rPr lang="en-US" sz="2233">
                <a:solidFill>
                  <a:srgbClr val="000000"/>
                </a:solidFill>
                <a:latin typeface="Ubuntu"/>
                <a:ea typeface="Ubuntu"/>
                <a:cs typeface="Ubuntu"/>
                <a:sym typeface="Ubuntu"/>
              </a:rPr>
              <a:t>Your support, along with National Federation Partnerships can help us transform (INSERT SPORT) into a true catalyst for inclusion. Together, we can create lasting change that ripples from the pools to the oceans across the world!</a:t>
            </a:r>
          </a:p>
          <a:p>
            <a:pPr algn="ctr">
              <a:lnSpc>
                <a:spcPts val="2680"/>
              </a:lnSpc>
            </a:pPr>
            <a:endParaRPr lang="en-US" sz="2233">
              <a:solidFill>
                <a:srgbClr val="000000"/>
              </a:solidFill>
              <a:latin typeface="Ubuntu"/>
              <a:ea typeface="Ubuntu"/>
              <a:cs typeface="Ubuntu"/>
              <a:sym typeface="Ubuntu"/>
            </a:endParaRPr>
          </a:p>
          <a:p>
            <a:pPr algn="ctr">
              <a:lnSpc>
                <a:spcPts val="2680"/>
              </a:lnSpc>
            </a:pPr>
            <a:r>
              <a:rPr lang="en-US" sz="2233">
                <a:solidFill>
                  <a:srgbClr val="000000"/>
                </a:solidFill>
                <a:latin typeface="Ubuntu"/>
                <a:ea typeface="Ubuntu"/>
                <a:cs typeface="Ubuntu"/>
                <a:sym typeface="Ubuntu"/>
              </a:rPr>
              <a:t>By Partnering with Special Olympics, you will:</a:t>
            </a:r>
          </a:p>
        </p:txBody>
      </p:sp>
      <p:sp>
        <p:nvSpPr>
          <p:cNvPr id="18" name="TextBox 18"/>
          <p:cNvSpPr txBox="1"/>
          <p:nvPr/>
        </p:nvSpPr>
        <p:spPr>
          <a:xfrm>
            <a:off x="10911761" y="5196631"/>
            <a:ext cx="6262769" cy="647700"/>
          </a:xfrm>
          <a:prstGeom prst="rect">
            <a:avLst/>
          </a:prstGeom>
        </p:spPr>
        <p:txBody>
          <a:bodyPr lIns="0" tIns="0" rIns="0" bIns="0" rtlCol="0" anchor="t">
            <a:spAutoFit/>
          </a:bodyPr>
          <a:lstStyle/>
          <a:p>
            <a:pPr algn="ctr">
              <a:lnSpc>
                <a:spcPts val="2500"/>
              </a:lnSpc>
            </a:pPr>
            <a:r>
              <a:rPr lang="en-US" sz="2083">
                <a:solidFill>
                  <a:srgbClr val="8E8F8F"/>
                </a:solidFill>
                <a:latin typeface="Ubuntu"/>
                <a:ea typeface="Ubuntu"/>
                <a:cs typeface="Ubuntu"/>
                <a:sym typeface="Ubuntu"/>
              </a:rPr>
              <a:t>Join the 90% of coaches who marked improvements in athletes' social skills and self-esteem.</a:t>
            </a:r>
          </a:p>
        </p:txBody>
      </p:sp>
      <p:sp>
        <p:nvSpPr>
          <p:cNvPr id="19" name="TextBox 19"/>
          <p:cNvSpPr txBox="1"/>
          <p:nvPr/>
        </p:nvSpPr>
        <p:spPr>
          <a:xfrm>
            <a:off x="10911761" y="3729781"/>
            <a:ext cx="6864437" cy="1276350"/>
          </a:xfrm>
          <a:prstGeom prst="rect">
            <a:avLst/>
          </a:prstGeom>
        </p:spPr>
        <p:txBody>
          <a:bodyPr lIns="0" tIns="0" rIns="0" bIns="0" rtlCol="0" anchor="t">
            <a:spAutoFit/>
          </a:bodyPr>
          <a:lstStyle/>
          <a:p>
            <a:pPr algn="ctr">
              <a:lnSpc>
                <a:spcPts val="2500"/>
              </a:lnSpc>
            </a:pPr>
            <a:r>
              <a:rPr lang="en-US" sz="2083">
                <a:solidFill>
                  <a:srgbClr val="8E8F8F"/>
                </a:solidFill>
                <a:latin typeface="Ubuntu"/>
                <a:ea typeface="Ubuntu"/>
                <a:cs typeface="Ubuntu"/>
                <a:sym typeface="Ubuntu"/>
              </a:rPr>
              <a:t>Join us in making (INSERT SPORT HERE) accessible to everyone while helping athletes improve their skills—94% of our participants report improved skills through programming and competition.</a:t>
            </a:r>
          </a:p>
        </p:txBody>
      </p:sp>
      <p:sp>
        <p:nvSpPr>
          <p:cNvPr id="20" name="TextBox 20"/>
          <p:cNvSpPr txBox="1"/>
          <p:nvPr/>
        </p:nvSpPr>
        <p:spPr>
          <a:xfrm>
            <a:off x="10787337" y="7187356"/>
            <a:ext cx="7113285" cy="1276350"/>
          </a:xfrm>
          <a:prstGeom prst="rect">
            <a:avLst/>
          </a:prstGeom>
        </p:spPr>
        <p:txBody>
          <a:bodyPr lIns="0" tIns="0" rIns="0" bIns="0" rtlCol="0" anchor="t">
            <a:spAutoFit/>
          </a:bodyPr>
          <a:lstStyle/>
          <a:p>
            <a:pPr algn="ctr">
              <a:lnSpc>
                <a:spcPts val="2500"/>
              </a:lnSpc>
            </a:pPr>
            <a:r>
              <a:rPr lang="en-US" sz="2083">
                <a:solidFill>
                  <a:srgbClr val="8E8F8F"/>
                </a:solidFill>
                <a:latin typeface="Ubuntu"/>
                <a:ea typeface="Ubuntu"/>
                <a:cs typeface="Ubuntu"/>
                <a:sym typeface="Ubuntu"/>
              </a:rPr>
              <a:t>Champion Inclusion and equity on a global scale to join 79% of unified teammates without disabilities reporting an increased understanding of their teammates with intellectual disabilities. </a:t>
            </a:r>
          </a:p>
        </p:txBody>
      </p:sp>
      <p:sp>
        <p:nvSpPr>
          <p:cNvPr id="22" name="Freeform 22"/>
          <p:cNvSpPr/>
          <p:nvPr/>
        </p:nvSpPr>
        <p:spPr>
          <a:xfrm>
            <a:off x="10183223" y="7208747"/>
            <a:ext cx="632777" cy="626309"/>
          </a:xfrm>
          <a:custGeom>
            <a:avLst/>
            <a:gdLst/>
            <a:ahLst/>
            <a:cxnLst/>
            <a:rect l="l" t="t" r="r" b="b"/>
            <a:pathLst>
              <a:path w="632777" h="626309">
                <a:moveTo>
                  <a:pt x="0" y="0"/>
                </a:moveTo>
                <a:lnTo>
                  <a:pt x="632777" y="0"/>
                </a:lnTo>
                <a:lnTo>
                  <a:pt x="632777" y="626309"/>
                </a:lnTo>
                <a:lnTo>
                  <a:pt x="0" y="626309"/>
                </a:lnTo>
                <a:lnTo>
                  <a:pt x="0" y="0"/>
                </a:lnTo>
                <a:close/>
              </a:path>
            </a:pathLst>
          </a:custGeom>
          <a:blipFill>
            <a:blip r:embed="rId2"/>
            <a:stretch>
              <a:fillRect l="-136366" t="-2347" b="-2347"/>
            </a:stretch>
          </a:blipFill>
        </p:spPr>
        <p:txBody>
          <a:bodyPr/>
          <a:lstStyle/>
          <a:p>
            <a:endParaRPr lang="en-US"/>
          </a:p>
        </p:txBody>
      </p:sp>
      <p:sp>
        <p:nvSpPr>
          <p:cNvPr id="23" name="Freeform 23"/>
          <p:cNvSpPr/>
          <p:nvPr/>
        </p:nvSpPr>
        <p:spPr>
          <a:xfrm>
            <a:off x="10183223" y="3770222"/>
            <a:ext cx="604403" cy="626309"/>
          </a:xfrm>
          <a:custGeom>
            <a:avLst/>
            <a:gdLst/>
            <a:ahLst/>
            <a:cxnLst/>
            <a:rect l="l" t="t" r="r" b="b"/>
            <a:pathLst>
              <a:path w="604403" h="626309">
                <a:moveTo>
                  <a:pt x="0" y="0"/>
                </a:moveTo>
                <a:lnTo>
                  <a:pt x="604403" y="0"/>
                </a:lnTo>
                <a:lnTo>
                  <a:pt x="604403" y="626309"/>
                </a:lnTo>
                <a:lnTo>
                  <a:pt x="0" y="626309"/>
                </a:lnTo>
                <a:lnTo>
                  <a:pt x="0" y="0"/>
                </a:lnTo>
                <a:close/>
              </a:path>
            </a:pathLst>
          </a:custGeom>
          <a:blipFill>
            <a:blip r:embed="rId2"/>
            <a:stretch>
              <a:fillRect l="-136366"/>
            </a:stretch>
          </a:blipFill>
        </p:spPr>
        <p:txBody>
          <a:bodyPr/>
          <a:lstStyle/>
          <a:p>
            <a:endParaRPr lang="en-US"/>
          </a:p>
        </p:txBody>
      </p:sp>
      <p:sp>
        <p:nvSpPr>
          <p:cNvPr id="24" name="Freeform 24"/>
          <p:cNvSpPr/>
          <p:nvPr/>
        </p:nvSpPr>
        <p:spPr>
          <a:xfrm>
            <a:off x="10211596" y="5069799"/>
            <a:ext cx="604403" cy="626309"/>
          </a:xfrm>
          <a:custGeom>
            <a:avLst/>
            <a:gdLst/>
            <a:ahLst/>
            <a:cxnLst/>
            <a:rect l="l" t="t" r="r" b="b"/>
            <a:pathLst>
              <a:path w="604403" h="626309">
                <a:moveTo>
                  <a:pt x="0" y="0"/>
                </a:moveTo>
                <a:lnTo>
                  <a:pt x="604404" y="0"/>
                </a:lnTo>
                <a:lnTo>
                  <a:pt x="604404" y="626309"/>
                </a:lnTo>
                <a:lnTo>
                  <a:pt x="0" y="626309"/>
                </a:lnTo>
                <a:lnTo>
                  <a:pt x="0" y="0"/>
                </a:lnTo>
                <a:close/>
              </a:path>
            </a:pathLst>
          </a:custGeom>
          <a:blipFill>
            <a:blip r:embed="rId2"/>
            <a:stretch>
              <a:fillRect l="-136366"/>
            </a:stretch>
          </a:blipFill>
        </p:spPr>
        <p:txBody>
          <a:bodyPr/>
          <a:lstStyle/>
          <a:p>
            <a:endParaRPr lang="en-US"/>
          </a:p>
        </p:txBody>
      </p:sp>
      <p:sp>
        <p:nvSpPr>
          <p:cNvPr id="25" name="Freeform 25"/>
          <p:cNvSpPr/>
          <p:nvPr/>
        </p:nvSpPr>
        <p:spPr>
          <a:xfrm>
            <a:off x="10183223" y="6053881"/>
            <a:ext cx="632777" cy="626309"/>
          </a:xfrm>
          <a:custGeom>
            <a:avLst/>
            <a:gdLst/>
            <a:ahLst/>
            <a:cxnLst/>
            <a:rect l="l" t="t" r="r" b="b"/>
            <a:pathLst>
              <a:path w="632777" h="626309">
                <a:moveTo>
                  <a:pt x="0" y="0"/>
                </a:moveTo>
                <a:lnTo>
                  <a:pt x="632777" y="0"/>
                </a:lnTo>
                <a:lnTo>
                  <a:pt x="632777" y="626309"/>
                </a:lnTo>
                <a:lnTo>
                  <a:pt x="0" y="626309"/>
                </a:lnTo>
                <a:lnTo>
                  <a:pt x="0" y="0"/>
                </a:lnTo>
                <a:close/>
              </a:path>
            </a:pathLst>
          </a:custGeom>
          <a:blipFill>
            <a:blip r:embed="rId2"/>
            <a:stretch>
              <a:fillRect l="-136366" t="-2347" b="-2347"/>
            </a:stretch>
          </a:blipFill>
        </p:spPr>
        <p:txBody>
          <a:bodyPr/>
          <a:lstStyle/>
          <a:p>
            <a:endParaRPr lang="en-US"/>
          </a:p>
        </p:txBody>
      </p:sp>
      <p:grpSp>
        <p:nvGrpSpPr>
          <p:cNvPr id="26" name="Group 26"/>
          <p:cNvGrpSpPr/>
          <p:nvPr/>
        </p:nvGrpSpPr>
        <p:grpSpPr>
          <a:xfrm>
            <a:off x="15013451" y="8855725"/>
            <a:ext cx="2455083" cy="728950"/>
            <a:chOff x="0" y="0"/>
            <a:chExt cx="646606" cy="191987"/>
          </a:xfrm>
        </p:grpSpPr>
        <p:sp>
          <p:nvSpPr>
            <p:cNvPr id="27" name="Freeform 27"/>
            <p:cNvSpPr/>
            <p:nvPr/>
          </p:nvSpPr>
          <p:spPr>
            <a:xfrm>
              <a:off x="0" y="0"/>
              <a:ext cx="646606" cy="191987"/>
            </a:xfrm>
            <a:custGeom>
              <a:avLst/>
              <a:gdLst/>
              <a:ahLst/>
              <a:cxnLst/>
              <a:rect l="l" t="t" r="r" b="b"/>
              <a:pathLst>
                <a:path w="646606" h="191987">
                  <a:moveTo>
                    <a:pt x="95993" y="0"/>
                  </a:moveTo>
                  <a:lnTo>
                    <a:pt x="550613" y="0"/>
                  </a:lnTo>
                  <a:cubicBezTo>
                    <a:pt x="603629" y="0"/>
                    <a:pt x="646606" y="42978"/>
                    <a:pt x="646606" y="95993"/>
                  </a:cubicBezTo>
                  <a:lnTo>
                    <a:pt x="646606" y="95993"/>
                  </a:lnTo>
                  <a:cubicBezTo>
                    <a:pt x="646606" y="149009"/>
                    <a:pt x="603629" y="191987"/>
                    <a:pt x="550613" y="191987"/>
                  </a:cubicBezTo>
                  <a:lnTo>
                    <a:pt x="95993" y="191987"/>
                  </a:lnTo>
                  <a:cubicBezTo>
                    <a:pt x="42978" y="191987"/>
                    <a:pt x="0" y="149009"/>
                    <a:pt x="0" y="95993"/>
                  </a:cubicBezTo>
                  <a:lnTo>
                    <a:pt x="0" y="95993"/>
                  </a:lnTo>
                  <a:cubicBezTo>
                    <a:pt x="0" y="42978"/>
                    <a:pt x="42978" y="0"/>
                    <a:pt x="95993" y="0"/>
                  </a:cubicBezTo>
                  <a:close/>
                </a:path>
              </a:pathLst>
            </a:custGeom>
            <a:solidFill>
              <a:srgbClr val="FFFFFF">
                <a:alpha val="49804"/>
              </a:srgbClr>
            </a:solidFill>
            <a:ln w="38100" cap="rnd">
              <a:solidFill>
                <a:srgbClr val="000000">
                  <a:alpha val="49804"/>
                </a:srgbClr>
              </a:solidFill>
              <a:prstDash val="solid"/>
              <a:round/>
            </a:ln>
          </p:spPr>
          <p:txBody>
            <a:bodyPr/>
            <a:lstStyle/>
            <a:p>
              <a:endParaRPr lang="en-US"/>
            </a:p>
          </p:txBody>
        </p:sp>
        <p:sp>
          <p:nvSpPr>
            <p:cNvPr id="28" name="TextBox 28"/>
            <p:cNvSpPr txBox="1"/>
            <p:nvPr/>
          </p:nvSpPr>
          <p:spPr>
            <a:xfrm>
              <a:off x="0" y="-38100"/>
              <a:ext cx="646606" cy="230087"/>
            </a:xfrm>
            <a:prstGeom prst="rect">
              <a:avLst/>
            </a:prstGeom>
          </p:spPr>
          <p:txBody>
            <a:bodyPr lIns="50800" tIns="50800" rIns="50800" bIns="50800" rtlCol="0" anchor="ctr"/>
            <a:lstStyle/>
            <a:p>
              <a:pPr algn="ctr">
                <a:lnSpc>
                  <a:spcPts val="3416"/>
                </a:lnSpc>
              </a:pPr>
              <a:r>
                <a:rPr lang="en-US" sz="2669" b="1">
                  <a:solidFill>
                    <a:srgbClr val="000000">
                      <a:alpha val="49804"/>
                    </a:srgbClr>
                  </a:solidFill>
                  <a:latin typeface="Ubuntu Bold"/>
                  <a:ea typeface="Ubuntu Bold"/>
                  <a:cs typeface="Ubuntu Bold"/>
                  <a:sym typeface="Ubuntu Bold"/>
                </a:rPr>
                <a:t>Partner Logo</a:t>
              </a:r>
            </a:p>
          </p:txBody>
        </p:sp>
      </p:grpSp>
      <p:sp>
        <p:nvSpPr>
          <p:cNvPr id="29" name="Freeform 29"/>
          <p:cNvSpPr/>
          <p:nvPr/>
        </p:nvSpPr>
        <p:spPr>
          <a:xfrm rot="2622781">
            <a:off x="9699532" y="282458"/>
            <a:ext cx="411797" cy="1247870"/>
          </a:xfrm>
          <a:custGeom>
            <a:avLst/>
            <a:gdLst/>
            <a:ahLst/>
            <a:cxnLst/>
            <a:rect l="l" t="t" r="r" b="b"/>
            <a:pathLst>
              <a:path w="411797" h="1247870">
                <a:moveTo>
                  <a:pt x="0" y="0"/>
                </a:moveTo>
                <a:lnTo>
                  <a:pt x="411797" y="0"/>
                </a:lnTo>
                <a:lnTo>
                  <a:pt x="411797" y="1247870"/>
                </a:lnTo>
                <a:lnTo>
                  <a:pt x="0" y="1247870"/>
                </a:lnTo>
                <a:lnTo>
                  <a:pt x="0" y="0"/>
                </a:lnTo>
                <a:close/>
              </a:path>
            </a:pathLst>
          </a:custGeom>
          <a:blipFill>
            <a:blip r:embed="rId5">
              <a:alphaModFix amt="51000"/>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0" name="TextBox 30"/>
          <p:cNvSpPr txBox="1"/>
          <p:nvPr/>
        </p:nvSpPr>
        <p:spPr>
          <a:xfrm>
            <a:off x="7672067" y="1499665"/>
            <a:ext cx="2981920" cy="2054716"/>
          </a:xfrm>
          <a:prstGeom prst="rect">
            <a:avLst/>
          </a:prstGeom>
        </p:spPr>
        <p:txBody>
          <a:bodyPr lIns="0" tIns="0" rIns="0" bIns="0" rtlCol="0" anchor="t">
            <a:spAutoFit/>
          </a:bodyPr>
          <a:lstStyle/>
          <a:p>
            <a:pPr algn="ctr">
              <a:lnSpc>
                <a:spcPts val="2772"/>
              </a:lnSpc>
              <a:spcBef>
                <a:spcPct val="0"/>
              </a:spcBef>
            </a:pPr>
            <a:r>
              <a:rPr lang="en-US" sz="1980" b="1" i="1">
                <a:solidFill>
                  <a:srgbClr val="FF1914">
                    <a:alpha val="50980"/>
                  </a:srgbClr>
                </a:solidFill>
                <a:latin typeface="Ubuntu Bold Italics"/>
                <a:ea typeface="Ubuntu Bold Italics"/>
                <a:cs typeface="Ubuntu Bold Italics"/>
                <a:sym typeface="Ubuntu Bold Italics"/>
              </a:rPr>
              <a:t>Open the presentation with a statement of intent, including some relevant data points that help show the partnership content!</a:t>
            </a:r>
          </a:p>
        </p:txBody>
      </p:sp>
      <p:sp>
        <p:nvSpPr>
          <p:cNvPr id="31" name="TextBox 31"/>
          <p:cNvSpPr txBox="1"/>
          <p:nvPr/>
        </p:nvSpPr>
        <p:spPr>
          <a:xfrm>
            <a:off x="6343120" y="28575"/>
            <a:ext cx="2981920" cy="1026016"/>
          </a:xfrm>
          <a:prstGeom prst="rect">
            <a:avLst/>
          </a:prstGeom>
        </p:spPr>
        <p:txBody>
          <a:bodyPr lIns="0" tIns="0" rIns="0" bIns="0" rtlCol="0" anchor="t">
            <a:spAutoFit/>
          </a:bodyPr>
          <a:lstStyle/>
          <a:p>
            <a:pPr algn="ctr">
              <a:lnSpc>
                <a:spcPts val="2772"/>
              </a:lnSpc>
              <a:spcBef>
                <a:spcPct val="0"/>
              </a:spcBef>
            </a:pPr>
            <a:r>
              <a:rPr lang="en-US" sz="1980" b="1" i="1">
                <a:solidFill>
                  <a:srgbClr val="FF1914">
                    <a:alpha val="50980"/>
                  </a:srgbClr>
                </a:solidFill>
                <a:latin typeface="Ubuntu Bold Italics"/>
                <a:ea typeface="Ubuntu Bold Italics"/>
                <a:cs typeface="Ubuntu Bold Italics"/>
                <a:sym typeface="Ubuntu Bold Italics"/>
              </a:rPr>
              <a:t>Special Olympics Overview - Make local to your region/country.</a:t>
            </a:r>
          </a:p>
        </p:txBody>
      </p:sp>
      <p:sp>
        <p:nvSpPr>
          <p:cNvPr id="32" name="Freeform 32"/>
          <p:cNvSpPr/>
          <p:nvPr/>
        </p:nvSpPr>
        <p:spPr>
          <a:xfrm rot="-5617785">
            <a:off x="5803846" y="366665"/>
            <a:ext cx="411797" cy="1247870"/>
          </a:xfrm>
          <a:custGeom>
            <a:avLst/>
            <a:gdLst/>
            <a:ahLst/>
            <a:cxnLst/>
            <a:rect l="l" t="t" r="r" b="b"/>
            <a:pathLst>
              <a:path w="411797" h="1247870">
                <a:moveTo>
                  <a:pt x="0" y="0"/>
                </a:moveTo>
                <a:lnTo>
                  <a:pt x="411797" y="0"/>
                </a:lnTo>
                <a:lnTo>
                  <a:pt x="411797" y="1247870"/>
                </a:lnTo>
                <a:lnTo>
                  <a:pt x="0" y="1247870"/>
                </a:lnTo>
                <a:lnTo>
                  <a:pt x="0" y="0"/>
                </a:lnTo>
                <a:close/>
              </a:path>
            </a:pathLst>
          </a:custGeom>
          <a:blipFill>
            <a:blip r:embed="rId5">
              <a:alphaModFix amt="51000"/>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788123" y="-2149242"/>
            <a:ext cx="14585483" cy="14585483"/>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CDDC6"/>
            </a:solidFill>
          </p:spPr>
          <p:txBody>
            <a:bodyPr/>
            <a:lstStyle/>
            <a:p>
              <a:endParaRPr lang="en-US"/>
            </a:p>
          </p:txBody>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4668789" y="-1029908"/>
            <a:ext cx="12346817" cy="12346817"/>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8" name="AutoShape 8"/>
          <p:cNvSpPr/>
          <p:nvPr/>
        </p:nvSpPr>
        <p:spPr>
          <a:xfrm>
            <a:off x="0" y="10070719"/>
            <a:ext cx="18288000" cy="0"/>
          </a:xfrm>
          <a:prstGeom prst="line">
            <a:avLst/>
          </a:prstGeom>
          <a:ln w="19050" cap="flat">
            <a:solidFill>
              <a:srgbClr val="8E8F8F"/>
            </a:solidFill>
            <a:prstDash val="solid"/>
            <a:headEnd type="none" w="sm" len="sm"/>
            <a:tailEnd type="none" w="sm" len="sm"/>
          </a:ln>
        </p:spPr>
        <p:txBody>
          <a:bodyPr/>
          <a:lstStyle/>
          <a:p>
            <a:endParaRPr lang="en-US"/>
          </a:p>
        </p:txBody>
      </p:sp>
      <p:sp>
        <p:nvSpPr>
          <p:cNvPr id="9" name="AutoShape 9"/>
          <p:cNvSpPr/>
          <p:nvPr/>
        </p:nvSpPr>
        <p:spPr>
          <a:xfrm>
            <a:off x="9732308" y="1602569"/>
            <a:ext cx="8965822" cy="0"/>
          </a:xfrm>
          <a:prstGeom prst="line">
            <a:avLst/>
          </a:prstGeom>
          <a:ln w="19050" cap="flat">
            <a:solidFill>
              <a:srgbClr val="8E8F8F"/>
            </a:solidFill>
            <a:prstDash val="solid"/>
            <a:headEnd type="none" w="sm" len="sm"/>
            <a:tailEnd type="none" w="sm" len="sm"/>
          </a:ln>
        </p:spPr>
        <p:txBody>
          <a:bodyPr/>
          <a:lstStyle/>
          <a:p>
            <a:endParaRPr lang="en-US"/>
          </a:p>
        </p:txBody>
      </p:sp>
      <p:sp>
        <p:nvSpPr>
          <p:cNvPr id="10" name="Freeform 10"/>
          <p:cNvSpPr/>
          <p:nvPr/>
        </p:nvSpPr>
        <p:spPr>
          <a:xfrm>
            <a:off x="152272" y="2299016"/>
            <a:ext cx="1372235" cy="2263480"/>
          </a:xfrm>
          <a:custGeom>
            <a:avLst/>
            <a:gdLst/>
            <a:ahLst/>
            <a:cxnLst/>
            <a:rect l="l" t="t" r="r" b="b"/>
            <a:pathLst>
              <a:path w="1372235" h="2263480">
                <a:moveTo>
                  <a:pt x="0" y="0"/>
                </a:moveTo>
                <a:lnTo>
                  <a:pt x="1372235" y="0"/>
                </a:lnTo>
                <a:lnTo>
                  <a:pt x="1372235" y="2263479"/>
                </a:lnTo>
                <a:lnTo>
                  <a:pt x="0" y="22634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1" name="Group 11"/>
          <p:cNvGrpSpPr/>
          <p:nvPr/>
        </p:nvGrpSpPr>
        <p:grpSpPr>
          <a:xfrm>
            <a:off x="16058729" y="8129138"/>
            <a:ext cx="2077891" cy="1431475"/>
            <a:chOff x="0" y="0"/>
            <a:chExt cx="2770521" cy="1908634"/>
          </a:xfrm>
        </p:grpSpPr>
        <p:sp>
          <p:nvSpPr>
            <p:cNvPr id="12" name="Freeform 12"/>
            <p:cNvSpPr/>
            <p:nvPr/>
          </p:nvSpPr>
          <p:spPr>
            <a:xfrm>
              <a:off x="0" y="0"/>
              <a:ext cx="1489169" cy="1749391"/>
            </a:xfrm>
            <a:custGeom>
              <a:avLst/>
              <a:gdLst/>
              <a:ahLst/>
              <a:cxnLst/>
              <a:rect l="l" t="t" r="r" b="b"/>
              <a:pathLst>
                <a:path w="1489169" h="1749391">
                  <a:moveTo>
                    <a:pt x="0" y="0"/>
                  </a:moveTo>
                  <a:lnTo>
                    <a:pt x="1489169" y="0"/>
                  </a:lnTo>
                  <a:lnTo>
                    <a:pt x="1489169" y="1749391"/>
                  </a:lnTo>
                  <a:lnTo>
                    <a:pt x="0" y="17493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a:off x="1231598" y="144825"/>
              <a:ext cx="1538923" cy="1763809"/>
            </a:xfrm>
            <a:custGeom>
              <a:avLst/>
              <a:gdLst/>
              <a:ahLst/>
              <a:cxnLst/>
              <a:rect l="l" t="t" r="r" b="b"/>
              <a:pathLst>
                <a:path w="1538923" h="1763809">
                  <a:moveTo>
                    <a:pt x="0" y="0"/>
                  </a:moveTo>
                  <a:lnTo>
                    <a:pt x="1538923" y="0"/>
                  </a:lnTo>
                  <a:lnTo>
                    <a:pt x="1538923" y="1763809"/>
                  </a:lnTo>
                  <a:lnTo>
                    <a:pt x="0" y="176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grpSp>
        <p:nvGrpSpPr>
          <p:cNvPr id="14" name="Group 14"/>
          <p:cNvGrpSpPr/>
          <p:nvPr/>
        </p:nvGrpSpPr>
        <p:grpSpPr>
          <a:xfrm>
            <a:off x="16097624" y="4265776"/>
            <a:ext cx="2038996" cy="1322857"/>
            <a:chOff x="0" y="0"/>
            <a:chExt cx="2718661" cy="1763809"/>
          </a:xfrm>
        </p:grpSpPr>
        <p:sp>
          <p:nvSpPr>
            <p:cNvPr id="15" name="Freeform 15"/>
            <p:cNvSpPr/>
            <p:nvPr/>
          </p:nvSpPr>
          <p:spPr>
            <a:xfrm>
              <a:off x="0" y="0"/>
              <a:ext cx="1470576" cy="1763809"/>
            </a:xfrm>
            <a:custGeom>
              <a:avLst/>
              <a:gdLst/>
              <a:ahLst/>
              <a:cxnLst/>
              <a:rect l="l" t="t" r="r" b="b"/>
              <a:pathLst>
                <a:path w="1470576" h="1763809">
                  <a:moveTo>
                    <a:pt x="0" y="0"/>
                  </a:moveTo>
                  <a:lnTo>
                    <a:pt x="1470576" y="0"/>
                  </a:lnTo>
                  <a:lnTo>
                    <a:pt x="1470576" y="1763809"/>
                  </a:lnTo>
                  <a:lnTo>
                    <a:pt x="0" y="176380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6" name="Freeform 16"/>
            <p:cNvSpPr/>
            <p:nvPr/>
          </p:nvSpPr>
          <p:spPr>
            <a:xfrm>
              <a:off x="1229493" y="0"/>
              <a:ext cx="1489169" cy="1749391"/>
            </a:xfrm>
            <a:custGeom>
              <a:avLst/>
              <a:gdLst/>
              <a:ahLst/>
              <a:cxnLst/>
              <a:rect l="l" t="t" r="r" b="b"/>
              <a:pathLst>
                <a:path w="1489169" h="1749391">
                  <a:moveTo>
                    <a:pt x="0" y="0"/>
                  </a:moveTo>
                  <a:lnTo>
                    <a:pt x="1489168" y="0"/>
                  </a:lnTo>
                  <a:lnTo>
                    <a:pt x="1489168" y="1749391"/>
                  </a:lnTo>
                  <a:lnTo>
                    <a:pt x="0" y="17493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sp>
        <p:nvSpPr>
          <p:cNvPr id="17" name="Freeform 17"/>
          <p:cNvSpPr/>
          <p:nvPr/>
        </p:nvSpPr>
        <p:spPr>
          <a:xfrm>
            <a:off x="8679464" y="2299016"/>
            <a:ext cx="1261308" cy="1552378"/>
          </a:xfrm>
          <a:custGeom>
            <a:avLst/>
            <a:gdLst/>
            <a:ahLst/>
            <a:cxnLst/>
            <a:rect l="l" t="t" r="r" b="b"/>
            <a:pathLst>
              <a:path w="1261308" h="1552378">
                <a:moveTo>
                  <a:pt x="0" y="0"/>
                </a:moveTo>
                <a:lnTo>
                  <a:pt x="1261308" y="0"/>
                </a:lnTo>
                <a:lnTo>
                  <a:pt x="1261308" y="1552378"/>
                </a:lnTo>
                <a:lnTo>
                  <a:pt x="0" y="155237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8" name="Freeform 18"/>
          <p:cNvSpPr/>
          <p:nvPr/>
        </p:nvSpPr>
        <p:spPr>
          <a:xfrm>
            <a:off x="9676881" y="2377599"/>
            <a:ext cx="1254568" cy="1473795"/>
          </a:xfrm>
          <a:custGeom>
            <a:avLst/>
            <a:gdLst/>
            <a:ahLst/>
            <a:cxnLst/>
            <a:rect l="l" t="t" r="r" b="b"/>
            <a:pathLst>
              <a:path w="1254568" h="1473795">
                <a:moveTo>
                  <a:pt x="0" y="0"/>
                </a:moveTo>
                <a:lnTo>
                  <a:pt x="1254569" y="0"/>
                </a:lnTo>
                <a:lnTo>
                  <a:pt x="1254569" y="1473795"/>
                </a:lnTo>
                <a:lnTo>
                  <a:pt x="0" y="14737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9" name="Group 19"/>
          <p:cNvGrpSpPr/>
          <p:nvPr/>
        </p:nvGrpSpPr>
        <p:grpSpPr>
          <a:xfrm>
            <a:off x="9045011" y="6143148"/>
            <a:ext cx="2077891" cy="1431475"/>
            <a:chOff x="0" y="0"/>
            <a:chExt cx="2770521" cy="1908634"/>
          </a:xfrm>
        </p:grpSpPr>
        <p:sp>
          <p:nvSpPr>
            <p:cNvPr id="20" name="Freeform 20"/>
            <p:cNvSpPr/>
            <p:nvPr/>
          </p:nvSpPr>
          <p:spPr>
            <a:xfrm>
              <a:off x="0" y="0"/>
              <a:ext cx="1489169" cy="1749391"/>
            </a:xfrm>
            <a:custGeom>
              <a:avLst/>
              <a:gdLst/>
              <a:ahLst/>
              <a:cxnLst/>
              <a:rect l="l" t="t" r="r" b="b"/>
              <a:pathLst>
                <a:path w="1489169" h="1749391">
                  <a:moveTo>
                    <a:pt x="0" y="0"/>
                  </a:moveTo>
                  <a:lnTo>
                    <a:pt x="1489169" y="0"/>
                  </a:lnTo>
                  <a:lnTo>
                    <a:pt x="1489169" y="1749391"/>
                  </a:lnTo>
                  <a:lnTo>
                    <a:pt x="0" y="17493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1" name="Freeform 21"/>
            <p:cNvSpPr/>
            <p:nvPr/>
          </p:nvSpPr>
          <p:spPr>
            <a:xfrm>
              <a:off x="1231598" y="144825"/>
              <a:ext cx="1538923" cy="1763809"/>
            </a:xfrm>
            <a:custGeom>
              <a:avLst/>
              <a:gdLst/>
              <a:ahLst/>
              <a:cxnLst/>
              <a:rect l="l" t="t" r="r" b="b"/>
              <a:pathLst>
                <a:path w="1538923" h="1763809">
                  <a:moveTo>
                    <a:pt x="0" y="0"/>
                  </a:moveTo>
                  <a:lnTo>
                    <a:pt x="1538923" y="0"/>
                  </a:lnTo>
                  <a:lnTo>
                    <a:pt x="1538923" y="1763809"/>
                  </a:lnTo>
                  <a:lnTo>
                    <a:pt x="0" y="176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sp>
        <p:nvSpPr>
          <p:cNvPr id="22" name="TextBox 22"/>
          <p:cNvSpPr txBox="1"/>
          <p:nvPr/>
        </p:nvSpPr>
        <p:spPr>
          <a:xfrm>
            <a:off x="7809236" y="109480"/>
            <a:ext cx="10186707" cy="908171"/>
          </a:xfrm>
          <a:prstGeom prst="rect">
            <a:avLst/>
          </a:prstGeom>
        </p:spPr>
        <p:txBody>
          <a:bodyPr lIns="0" tIns="0" rIns="0" bIns="0" rtlCol="0" anchor="t">
            <a:spAutoFit/>
          </a:bodyPr>
          <a:lstStyle/>
          <a:p>
            <a:pPr marL="0" lvl="0" indent="0" algn="r">
              <a:lnSpc>
                <a:spcPts val="6934"/>
              </a:lnSpc>
            </a:pPr>
            <a:r>
              <a:rPr lang="en-US" sz="6136" b="1" spc="306">
                <a:solidFill>
                  <a:srgbClr val="FF0000"/>
                </a:solidFill>
                <a:latin typeface="Ubuntu Bold"/>
                <a:ea typeface="Ubuntu Bold"/>
                <a:cs typeface="Ubuntu Bold"/>
                <a:sym typeface="Ubuntu Bold"/>
              </a:rPr>
              <a:t>CURRENT POSITIONING</a:t>
            </a:r>
          </a:p>
        </p:txBody>
      </p:sp>
      <p:sp>
        <p:nvSpPr>
          <p:cNvPr id="23" name="TextBox 23"/>
          <p:cNvSpPr txBox="1"/>
          <p:nvPr/>
        </p:nvSpPr>
        <p:spPr>
          <a:xfrm>
            <a:off x="8695659" y="916769"/>
            <a:ext cx="9309809" cy="676275"/>
          </a:xfrm>
          <a:prstGeom prst="rect">
            <a:avLst/>
          </a:prstGeom>
        </p:spPr>
        <p:txBody>
          <a:bodyPr lIns="0" tIns="0" rIns="0" bIns="0" rtlCol="0" anchor="t">
            <a:spAutoFit/>
          </a:bodyPr>
          <a:lstStyle/>
          <a:p>
            <a:pPr algn="r">
              <a:lnSpc>
                <a:spcPts val="2640"/>
              </a:lnSpc>
            </a:pPr>
            <a:r>
              <a:rPr lang="en-US" sz="2200" i="1">
                <a:solidFill>
                  <a:srgbClr val="8E8F8F"/>
                </a:solidFill>
                <a:latin typeface="Ubuntu Italics"/>
                <a:ea typeface="Ubuntu Italics"/>
                <a:cs typeface="Ubuntu Italics"/>
                <a:sym typeface="Ubuntu Italics"/>
              </a:rPr>
              <a:t>The current positioning of (INSERT SPORT) participation across the movement.</a:t>
            </a:r>
          </a:p>
        </p:txBody>
      </p:sp>
      <p:sp>
        <p:nvSpPr>
          <p:cNvPr id="24" name="TextBox 24"/>
          <p:cNvSpPr txBox="1"/>
          <p:nvPr/>
        </p:nvSpPr>
        <p:spPr>
          <a:xfrm>
            <a:off x="-1622572" y="1783544"/>
            <a:ext cx="11563344" cy="627888"/>
          </a:xfrm>
          <a:prstGeom prst="rect">
            <a:avLst/>
          </a:prstGeom>
        </p:spPr>
        <p:txBody>
          <a:bodyPr lIns="0" tIns="0" rIns="0" bIns="0" rtlCol="0" anchor="t">
            <a:spAutoFit/>
          </a:bodyPr>
          <a:lstStyle/>
          <a:p>
            <a:pPr marL="0" lvl="0" indent="0" algn="ctr">
              <a:lnSpc>
                <a:spcPts val="4745"/>
              </a:lnSpc>
            </a:pPr>
            <a:r>
              <a:rPr lang="en-US" sz="4200" b="1" spc="210">
                <a:solidFill>
                  <a:srgbClr val="FF0000"/>
                </a:solidFill>
                <a:latin typeface="Ubuntu Bold"/>
                <a:ea typeface="Ubuntu Bold"/>
                <a:cs typeface="Ubuntu Bold"/>
                <a:sym typeface="Ubuntu Bold"/>
              </a:rPr>
              <a:t>CLASSIFICATION</a:t>
            </a:r>
          </a:p>
        </p:txBody>
      </p:sp>
      <p:sp>
        <p:nvSpPr>
          <p:cNvPr id="25" name="TextBox 25"/>
          <p:cNvSpPr txBox="1"/>
          <p:nvPr/>
        </p:nvSpPr>
        <p:spPr>
          <a:xfrm>
            <a:off x="1828559" y="2514024"/>
            <a:ext cx="5199290" cy="1890379"/>
          </a:xfrm>
          <a:prstGeom prst="rect">
            <a:avLst/>
          </a:prstGeom>
        </p:spPr>
        <p:txBody>
          <a:bodyPr lIns="0" tIns="0" rIns="0" bIns="0" rtlCol="0" anchor="t">
            <a:spAutoFit/>
          </a:bodyPr>
          <a:lstStyle/>
          <a:p>
            <a:pPr algn="l">
              <a:lnSpc>
                <a:spcPts val="2935"/>
              </a:lnSpc>
            </a:pPr>
            <a:r>
              <a:rPr lang="en-US" sz="2446" i="1" dirty="0">
                <a:solidFill>
                  <a:srgbClr val="000000"/>
                </a:solidFill>
                <a:latin typeface="Ubuntu" panose="020B0504030602030204" pitchFamily="34" charset="0"/>
                <a:ea typeface="Cooper Hewitt Italics"/>
                <a:cs typeface="Cooper Hewitt Italics"/>
                <a:sym typeface="Cooper Hewitt Italics"/>
              </a:rPr>
              <a:t>Swimming is a Level 1 sport in Special Olympics sport classification. The following justifications make swimming a Level 1 sport across the movement.</a:t>
            </a:r>
          </a:p>
        </p:txBody>
      </p:sp>
      <p:sp>
        <p:nvSpPr>
          <p:cNvPr id="26" name="TextBox 26"/>
          <p:cNvSpPr txBox="1"/>
          <p:nvPr/>
        </p:nvSpPr>
        <p:spPr>
          <a:xfrm>
            <a:off x="1828559" y="4495820"/>
            <a:ext cx="5199290" cy="4078824"/>
          </a:xfrm>
          <a:prstGeom prst="rect">
            <a:avLst/>
          </a:prstGeom>
        </p:spPr>
        <p:txBody>
          <a:bodyPr lIns="0" tIns="0" rIns="0" bIns="0" rtlCol="0" anchor="t">
            <a:spAutoFit/>
          </a:bodyPr>
          <a:lstStyle/>
          <a:p>
            <a:pPr marL="528199" lvl="1" indent="-264100" algn="l">
              <a:lnSpc>
                <a:spcPts val="2935"/>
              </a:lnSpc>
              <a:buFont typeface="Arial"/>
              <a:buChar char="•"/>
            </a:pPr>
            <a:r>
              <a:rPr lang="en-US" sz="2446" i="1">
                <a:solidFill>
                  <a:srgbClr val="000000"/>
                </a:solidFill>
                <a:latin typeface="Ubuntu" panose="020B0504030602030204" pitchFamily="34" charset="0"/>
                <a:ea typeface="Cooper Hewitt Italics"/>
                <a:cs typeface="Cooper Hewitt Italics"/>
                <a:sym typeface="Cooper Hewitt Italics"/>
              </a:rPr>
              <a:t>Automatic Inclusion into a World Games</a:t>
            </a:r>
          </a:p>
          <a:p>
            <a:pPr marL="528199" lvl="1" indent="-264100" algn="l">
              <a:lnSpc>
                <a:spcPts val="2935"/>
              </a:lnSpc>
              <a:buFont typeface="Arial"/>
              <a:buChar char="•"/>
            </a:pPr>
            <a:r>
              <a:rPr lang="en-US" sz="2446" i="1">
                <a:solidFill>
                  <a:srgbClr val="000000"/>
                </a:solidFill>
                <a:latin typeface="Ubuntu" panose="020B0504030602030204" pitchFamily="34" charset="0"/>
                <a:ea typeface="Cooper Hewitt Italics"/>
                <a:cs typeface="Cooper Hewitt Italics"/>
                <a:sym typeface="Cooper Hewitt Italics"/>
              </a:rPr>
              <a:t>At least 110 Accredited Programs** conduct this summer sport at Program level Games and those Programs represent 7 Regions.</a:t>
            </a:r>
          </a:p>
          <a:p>
            <a:pPr marL="528199" lvl="1" indent="-264100" algn="l">
              <a:lnSpc>
                <a:spcPts val="2935"/>
              </a:lnSpc>
              <a:buFont typeface="Arial"/>
              <a:buChar char="•"/>
            </a:pPr>
            <a:r>
              <a:rPr lang="en-US" sz="2446" i="1">
                <a:solidFill>
                  <a:srgbClr val="000000"/>
                </a:solidFill>
                <a:latin typeface="Ubuntu" panose="020B0504030602030204" pitchFamily="34" charset="0"/>
                <a:ea typeface="Cooper Hewitt Italics"/>
                <a:cs typeface="Cooper Hewitt Italics"/>
                <a:sym typeface="Cooper Hewitt Italics"/>
              </a:rPr>
              <a:t>Participation numbers are over the minimum 100k.</a:t>
            </a:r>
          </a:p>
          <a:p>
            <a:pPr marL="528199" lvl="1" indent="-264100" algn="l">
              <a:lnSpc>
                <a:spcPts val="2935"/>
              </a:lnSpc>
              <a:buFont typeface="Arial"/>
              <a:buChar char="•"/>
            </a:pPr>
            <a:r>
              <a:rPr lang="en-US" sz="2446" i="1">
                <a:solidFill>
                  <a:srgbClr val="000000"/>
                </a:solidFill>
                <a:latin typeface="Ubuntu" panose="020B0504030602030204" pitchFamily="34" charset="0"/>
                <a:ea typeface="Cooper Hewitt Italics"/>
                <a:cs typeface="Cooper Hewitt Italics"/>
                <a:sym typeface="Cooper Hewitt Italics"/>
              </a:rPr>
              <a:t>Approved SOI Coaching Guide</a:t>
            </a:r>
          </a:p>
          <a:p>
            <a:pPr marL="528199" lvl="1" indent="-264100" algn="l">
              <a:lnSpc>
                <a:spcPts val="2935"/>
              </a:lnSpc>
              <a:buFont typeface="Arial"/>
              <a:buChar char="•"/>
            </a:pPr>
            <a:r>
              <a:rPr lang="en-US" sz="2446" i="1">
                <a:solidFill>
                  <a:srgbClr val="000000"/>
                </a:solidFill>
                <a:latin typeface="Ubuntu" panose="020B0504030602030204" pitchFamily="34" charset="0"/>
                <a:ea typeface="Cooper Hewitt Italics"/>
                <a:cs typeface="Cooper Hewitt Italics"/>
                <a:sym typeface="Cooper Hewitt Italics"/>
              </a:rPr>
              <a:t>Safety Risk Assessment in place</a:t>
            </a:r>
          </a:p>
        </p:txBody>
      </p:sp>
      <p:sp>
        <p:nvSpPr>
          <p:cNvPr id="27" name="TextBox 27"/>
          <p:cNvSpPr txBox="1"/>
          <p:nvPr/>
        </p:nvSpPr>
        <p:spPr>
          <a:xfrm>
            <a:off x="7809236" y="1783544"/>
            <a:ext cx="11563344" cy="627888"/>
          </a:xfrm>
          <a:prstGeom prst="rect">
            <a:avLst/>
          </a:prstGeom>
        </p:spPr>
        <p:txBody>
          <a:bodyPr lIns="0" tIns="0" rIns="0" bIns="0" rtlCol="0" anchor="t">
            <a:spAutoFit/>
          </a:bodyPr>
          <a:lstStyle/>
          <a:p>
            <a:pPr marL="0" lvl="0" indent="0" algn="ctr">
              <a:lnSpc>
                <a:spcPts val="4745"/>
              </a:lnSpc>
            </a:pPr>
            <a:r>
              <a:rPr lang="en-US" sz="4200" b="1" spc="210">
                <a:solidFill>
                  <a:srgbClr val="FF0000"/>
                </a:solidFill>
                <a:latin typeface="Ubuntu Bold"/>
                <a:ea typeface="Ubuntu Bold"/>
                <a:cs typeface="Ubuntu Bold"/>
                <a:sym typeface="Ubuntu Bold"/>
              </a:rPr>
              <a:t>PARTNERSHIPS</a:t>
            </a:r>
          </a:p>
        </p:txBody>
      </p:sp>
      <p:sp>
        <p:nvSpPr>
          <p:cNvPr id="28" name="TextBox 28"/>
          <p:cNvSpPr txBox="1"/>
          <p:nvPr/>
        </p:nvSpPr>
        <p:spPr>
          <a:xfrm>
            <a:off x="11092191" y="2379065"/>
            <a:ext cx="6284156" cy="1500037"/>
          </a:xfrm>
          <a:prstGeom prst="rect">
            <a:avLst/>
          </a:prstGeom>
        </p:spPr>
        <p:txBody>
          <a:bodyPr lIns="0" tIns="0" rIns="0" bIns="0" rtlCol="0" anchor="t">
            <a:spAutoFit/>
          </a:bodyPr>
          <a:lstStyle/>
          <a:p>
            <a:pPr algn="l">
              <a:lnSpc>
                <a:spcPts val="2865"/>
              </a:lnSpc>
            </a:pPr>
            <a:r>
              <a:rPr lang="en-US" sz="2387" i="1">
                <a:solidFill>
                  <a:srgbClr val="000000"/>
                </a:solidFill>
                <a:latin typeface="Ubuntu" panose="020B0504030602030204" pitchFamily="34" charset="0"/>
                <a:ea typeface="Cooper Hewitt Italics"/>
                <a:cs typeface="Cooper Hewitt Italics"/>
                <a:sym typeface="Cooper Hewitt Italics"/>
              </a:rPr>
              <a:t>Partnerships have a criteria of 10 different impact areas and are categorized into Level 1, 2 or 3 depending on how many of these impact areas the partnership contributes to. </a:t>
            </a:r>
          </a:p>
        </p:txBody>
      </p:sp>
      <p:sp>
        <p:nvSpPr>
          <p:cNvPr id="29" name="TextBox 29"/>
          <p:cNvSpPr txBox="1"/>
          <p:nvPr/>
        </p:nvSpPr>
        <p:spPr>
          <a:xfrm>
            <a:off x="10083956" y="4277515"/>
            <a:ext cx="5877081" cy="1084656"/>
          </a:xfrm>
          <a:prstGeom prst="rect">
            <a:avLst/>
          </a:prstGeom>
        </p:spPr>
        <p:txBody>
          <a:bodyPr lIns="0" tIns="0" rIns="0" bIns="0" rtlCol="0" anchor="t">
            <a:spAutoFit/>
          </a:bodyPr>
          <a:lstStyle/>
          <a:p>
            <a:pPr algn="r">
              <a:lnSpc>
                <a:spcPts val="2865"/>
              </a:lnSpc>
            </a:pPr>
            <a:r>
              <a:rPr lang="en-US" sz="2387" i="1">
                <a:solidFill>
                  <a:srgbClr val="000000"/>
                </a:solidFill>
                <a:latin typeface="Ubuntu" panose="020B0504030602030204" pitchFamily="34" charset="0"/>
                <a:ea typeface="Cooper Hewitt Italics"/>
                <a:cs typeface="Cooper Hewitt Italics"/>
                <a:sym typeface="Cooper Hewitt Italics"/>
              </a:rPr>
              <a:t>There are currently 32 </a:t>
            </a:r>
            <a:r>
              <a:rPr lang="en-US" sz="2387" b="1" i="1">
                <a:solidFill>
                  <a:srgbClr val="000000"/>
                </a:solidFill>
                <a:latin typeface="Ubuntu" panose="020B0504030602030204" pitchFamily="34" charset="0"/>
                <a:ea typeface="Cooper Hewitt Bold Italics"/>
                <a:cs typeface="Cooper Hewitt Bold Italics"/>
                <a:sym typeface="Cooper Hewitt Bold Italics"/>
              </a:rPr>
              <a:t>Level 1</a:t>
            </a:r>
            <a:r>
              <a:rPr lang="en-US" sz="2387" i="1">
                <a:solidFill>
                  <a:srgbClr val="000000"/>
                </a:solidFill>
                <a:latin typeface="Ubuntu" panose="020B0504030602030204" pitchFamily="34" charset="0"/>
                <a:ea typeface="Cooper Hewitt Italics"/>
                <a:cs typeface="Cooper Hewitt Italics"/>
                <a:sym typeface="Cooper Hewitt Italics"/>
              </a:rPr>
              <a:t> partnerships across the movement, engaging in at least 1 impact area across the movement.</a:t>
            </a:r>
          </a:p>
        </p:txBody>
      </p:sp>
      <p:sp>
        <p:nvSpPr>
          <p:cNvPr id="30" name="TextBox 30"/>
          <p:cNvSpPr txBox="1"/>
          <p:nvPr/>
        </p:nvSpPr>
        <p:spPr>
          <a:xfrm>
            <a:off x="11449839" y="6248747"/>
            <a:ext cx="5926508" cy="1084656"/>
          </a:xfrm>
          <a:prstGeom prst="rect">
            <a:avLst/>
          </a:prstGeom>
        </p:spPr>
        <p:txBody>
          <a:bodyPr lIns="0" tIns="0" rIns="0" bIns="0" rtlCol="0" anchor="t">
            <a:spAutoFit/>
          </a:bodyPr>
          <a:lstStyle/>
          <a:p>
            <a:pPr algn="l">
              <a:lnSpc>
                <a:spcPts val="2865"/>
              </a:lnSpc>
            </a:pPr>
            <a:r>
              <a:rPr lang="en-US" sz="2387" i="1">
                <a:solidFill>
                  <a:srgbClr val="000000"/>
                </a:solidFill>
                <a:latin typeface="Ubuntu" panose="020B0504030602030204" pitchFamily="34" charset="0"/>
                <a:ea typeface="Cooper Hewitt Italics"/>
                <a:cs typeface="Cooper Hewitt Italics"/>
                <a:sym typeface="Cooper Hewitt Italics"/>
              </a:rPr>
              <a:t>There are currently 25 </a:t>
            </a:r>
            <a:r>
              <a:rPr lang="en-US" sz="2387" b="1" i="1">
                <a:solidFill>
                  <a:srgbClr val="000000"/>
                </a:solidFill>
                <a:latin typeface="Ubuntu" panose="020B0504030602030204" pitchFamily="34" charset="0"/>
                <a:ea typeface="Cooper Hewitt Bold Italics"/>
                <a:cs typeface="Cooper Hewitt Bold Italics"/>
                <a:sym typeface="Cooper Hewitt Bold Italics"/>
              </a:rPr>
              <a:t>Level 2</a:t>
            </a:r>
            <a:r>
              <a:rPr lang="en-US" sz="2387" i="1">
                <a:solidFill>
                  <a:srgbClr val="000000"/>
                </a:solidFill>
                <a:latin typeface="Ubuntu" panose="020B0504030602030204" pitchFamily="34" charset="0"/>
                <a:ea typeface="Cooper Hewitt Italics"/>
                <a:cs typeface="Cooper Hewitt Italics"/>
                <a:sym typeface="Cooper Hewitt Italics"/>
              </a:rPr>
              <a:t> partnerships across the movement, engaging in at least 3 impact area across the movement.</a:t>
            </a:r>
          </a:p>
        </p:txBody>
      </p:sp>
      <p:sp>
        <p:nvSpPr>
          <p:cNvPr id="31" name="TextBox 31"/>
          <p:cNvSpPr txBox="1"/>
          <p:nvPr/>
        </p:nvSpPr>
        <p:spPr>
          <a:xfrm>
            <a:off x="10083956" y="8234737"/>
            <a:ext cx="5877081" cy="1084656"/>
          </a:xfrm>
          <a:prstGeom prst="rect">
            <a:avLst/>
          </a:prstGeom>
        </p:spPr>
        <p:txBody>
          <a:bodyPr lIns="0" tIns="0" rIns="0" bIns="0" rtlCol="0" anchor="t">
            <a:spAutoFit/>
          </a:bodyPr>
          <a:lstStyle/>
          <a:p>
            <a:pPr algn="r">
              <a:lnSpc>
                <a:spcPts val="2865"/>
              </a:lnSpc>
            </a:pPr>
            <a:r>
              <a:rPr lang="en-US" sz="2387" i="1">
                <a:solidFill>
                  <a:srgbClr val="000000"/>
                </a:solidFill>
                <a:latin typeface="Ubuntu" panose="020B0504030602030204" pitchFamily="34" charset="0"/>
                <a:ea typeface="Cooper Hewitt Italics"/>
                <a:cs typeface="Cooper Hewitt Italics"/>
                <a:sym typeface="Cooper Hewitt Italics"/>
              </a:rPr>
              <a:t>There are currently 25 </a:t>
            </a:r>
            <a:r>
              <a:rPr lang="en-US" sz="2387" b="1" i="1">
                <a:solidFill>
                  <a:srgbClr val="000000"/>
                </a:solidFill>
                <a:latin typeface="Ubuntu" panose="020B0504030602030204" pitchFamily="34" charset="0"/>
                <a:ea typeface="Cooper Hewitt Bold Italics"/>
                <a:cs typeface="Cooper Hewitt Bold Italics"/>
                <a:sym typeface="Cooper Hewitt Bold Italics"/>
              </a:rPr>
              <a:t>Level 3</a:t>
            </a:r>
            <a:r>
              <a:rPr lang="en-US" sz="2387" i="1">
                <a:solidFill>
                  <a:srgbClr val="000000"/>
                </a:solidFill>
                <a:latin typeface="Ubuntu" panose="020B0504030602030204" pitchFamily="34" charset="0"/>
                <a:ea typeface="Cooper Hewitt Italics"/>
                <a:cs typeface="Cooper Hewitt Italics"/>
                <a:sym typeface="Cooper Hewitt Italics"/>
              </a:rPr>
              <a:t> partnerships across the movement, engaging in more than 3 impact area across the movement.</a:t>
            </a:r>
          </a:p>
        </p:txBody>
      </p:sp>
      <p:sp>
        <p:nvSpPr>
          <p:cNvPr id="32" name="Freeform 32"/>
          <p:cNvSpPr/>
          <p:nvPr/>
        </p:nvSpPr>
        <p:spPr>
          <a:xfrm>
            <a:off x="-38100" y="351467"/>
            <a:ext cx="2272497" cy="996276"/>
          </a:xfrm>
          <a:custGeom>
            <a:avLst/>
            <a:gdLst/>
            <a:ahLst/>
            <a:cxnLst/>
            <a:rect l="l" t="t" r="r" b="b"/>
            <a:pathLst>
              <a:path w="2272497" h="996276">
                <a:moveTo>
                  <a:pt x="0" y="0"/>
                </a:moveTo>
                <a:lnTo>
                  <a:pt x="2272497" y="0"/>
                </a:lnTo>
                <a:lnTo>
                  <a:pt x="2272497" y="996276"/>
                </a:lnTo>
                <a:lnTo>
                  <a:pt x="0" y="996276"/>
                </a:lnTo>
                <a:lnTo>
                  <a:pt x="0" y="0"/>
                </a:lnTo>
                <a:close/>
              </a:path>
            </a:pathLst>
          </a:custGeom>
          <a:blipFill>
            <a:blip r:embed="rId12"/>
            <a:stretch>
              <a:fillRect/>
            </a:stretch>
          </a:blipFill>
        </p:spPr>
        <p:txBody>
          <a:bodyPr/>
          <a:lstStyle/>
          <a:p>
            <a:endParaRPr lang="en-US"/>
          </a:p>
        </p:txBody>
      </p:sp>
      <p:sp>
        <p:nvSpPr>
          <p:cNvPr id="33" name="Freeform 33"/>
          <p:cNvSpPr/>
          <p:nvPr/>
        </p:nvSpPr>
        <p:spPr>
          <a:xfrm>
            <a:off x="2316910" y="446860"/>
            <a:ext cx="1094039" cy="689244"/>
          </a:xfrm>
          <a:custGeom>
            <a:avLst/>
            <a:gdLst/>
            <a:ahLst/>
            <a:cxnLst/>
            <a:rect l="l" t="t" r="r" b="b"/>
            <a:pathLst>
              <a:path w="1094039" h="689244">
                <a:moveTo>
                  <a:pt x="0" y="0"/>
                </a:moveTo>
                <a:lnTo>
                  <a:pt x="1094038" y="0"/>
                </a:lnTo>
                <a:lnTo>
                  <a:pt x="1094038" y="689244"/>
                </a:lnTo>
                <a:lnTo>
                  <a:pt x="0" y="68924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34" name="TextBox 34"/>
          <p:cNvSpPr txBox="1"/>
          <p:nvPr/>
        </p:nvSpPr>
        <p:spPr>
          <a:xfrm>
            <a:off x="152272" y="8679419"/>
            <a:ext cx="5468345" cy="1362075"/>
          </a:xfrm>
          <a:prstGeom prst="rect">
            <a:avLst/>
          </a:prstGeom>
        </p:spPr>
        <p:txBody>
          <a:bodyPr lIns="0" tIns="0" rIns="0" bIns="0" rtlCol="0" anchor="t">
            <a:spAutoFit/>
          </a:bodyPr>
          <a:lstStyle/>
          <a:p>
            <a:pPr algn="l">
              <a:lnSpc>
                <a:spcPts val="1735"/>
              </a:lnSpc>
            </a:pPr>
            <a:r>
              <a:rPr lang="en-US" sz="1446" i="1">
                <a:solidFill>
                  <a:srgbClr val="FF0000"/>
                </a:solidFill>
                <a:latin typeface="Cooper Hewitt Italics"/>
                <a:ea typeface="Cooper Hewitt Italics"/>
                <a:cs typeface="Cooper Hewitt Italics"/>
                <a:sym typeface="Cooper Hewitt Italics"/>
              </a:rPr>
              <a:t>Sport Classification System = A Sport Development system that categorizes our sports in a clear pathway based on participation and performance of that sport. Level 1 being the highest and 4 being the lowest.</a:t>
            </a:r>
          </a:p>
          <a:p>
            <a:pPr algn="l">
              <a:lnSpc>
                <a:spcPts val="1735"/>
              </a:lnSpc>
            </a:pPr>
            <a:endParaRPr lang="en-US" sz="1446" i="1">
              <a:solidFill>
                <a:srgbClr val="FF0000"/>
              </a:solidFill>
              <a:latin typeface="Cooper Hewitt Italics"/>
              <a:ea typeface="Cooper Hewitt Italics"/>
              <a:cs typeface="Cooper Hewitt Italics"/>
              <a:sym typeface="Cooper Hewitt Italics"/>
            </a:endParaRPr>
          </a:p>
          <a:p>
            <a:pPr algn="l">
              <a:lnSpc>
                <a:spcPts val="1735"/>
              </a:lnSpc>
            </a:pPr>
            <a:r>
              <a:rPr lang="en-US" sz="1446" i="1">
                <a:solidFill>
                  <a:srgbClr val="FF0000"/>
                </a:solidFill>
                <a:latin typeface="Cooper Hewitt Italics"/>
                <a:ea typeface="Cooper Hewitt Italics"/>
                <a:cs typeface="Cooper Hewitt Italics"/>
                <a:sym typeface="Cooper Hewitt Italics"/>
              </a:rPr>
              <a:t>**Accredited Programs = National Organization / Federation </a:t>
            </a:r>
          </a:p>
        </p:txBody>
      </p:sp>
      <p:grpSp>
        <p:nvGrpSpPr>
          <p:cNvPr id="35" name="Group 35"/>
          <p:cNvGrpSpPr/>
          <p:nvPr/>
        </p:nvGrpSpPr>
        <p:grpSpPr>
          <a:xfrm>
            <a:off x="3612100" y="485130"/>
            <a:ext cx="2455083" cy="728950"/>
            <a:chOff x="0" y="0"/>
            <a:chExt cx="646606" cy="191987"/>
          </a:xfrm>
        </p:grpSpPr>
        <p:sp>
          <p:nvSpPr>
            <p:cNvPr id="36" name="Freeform 36"/>
            <p:cNvSpPr/>
            <p:nvPr/>
          </p:nvSpPr>
          <p:spPr>
            <a:xfrm>
              <a:off x="0" y="0"/>
              <a:ext cx="646606" cy="191987"/>
            </a:xfrm>
            <a:custGeom>
              <a:avLst/>
              <a:gdLst/>
              <a:ahLst/>
              <a:cxnLst/>
              <a:rect l="l" t="t" r="r" b="b"/>
              <a:pathLst>
                <a:path w="646606" h="191987">
                  <a:moveTo>
                    <a:pt x="95993" y="0"/>
                  </a:moveTo>
                  <a:lnTo>
                    <a:pt x="550613" y="0"/>
                  </a:lnTo>
                  <a:cubicBezTo>
                    <a:pt x="603629" y="0"/>
                    <a:pt x="646606" y="42978"/>
                    <a:pt x="646606" y="95993"/>
                  </a:cubicBezTo>
                  <a:lnTo>
                    <a:pt x="646606" y="95993"/>
                  </a:lnTo>
                  <a:cubicBezTo>
                    <a:pt x="646606" y="149009"/>
                    <a:pt x="603629" y="191987"/>
                    <a:pt x="550613" y="191987"/>
                  </a:cubicBezTo>
                  <a:lnTo>
                    <a:pt x="95993" y="191987"/>
                  </a:lnTo>
                  <a:cubicBezTo>
                    <a:pt x="42978" y="191987"/>
                    <a:pt x="0" y="149009"/>
                    <a:pt x="0" y="95993"/>
                  </a:cubicBezTo>
                  <a:lnTo>
                    <a:pt x="0" y="95993"/>
                  </a:lnTo>
                  <a:cubicBezTo>
                    <a:pt x="0" y="42978"/>
                    <a:pt x="42978" y="0"/>
                    <a:pt x="95993" y="0"/>
                  </a:cubicBezTo>
                  <a:close/>
                </a:path>
              </a:pathLst>
            </a:custGeom>
            <a:solidFill>
              <a:srgbClr val="FFFFFF">
                <a:alpha val="49804"/>
              </a:srgbClr>
            </a:solidFill>
            <a:ln w="38100" cap="rnd">
              <a:solidFill>
                <a:srgbClr val="000000">
                  <a:alpha val="49804"/>
                </a:srgbClr>
              </a:solidFill>
              <a:prstDash val="solid"/>
              <a:round/>
            </a:ln>
          </p:spPr>
          <p:txBody>
            <a:bodyPr/>
            <a:lstStyle/>
            <a:p>
              <a:endParaRPr lang="en-US"/>
            </a:p>
          </p:txBody>
        </p:sp>
        <p:sp>
          <p:nvSpPr>
            <p:cNvPr id="37" name="TextBox 37"/>
            <p:cNvSpPr txBox="1"/>
            <p:nvPr/>
          </p:nvSpPr>
          <p:spPr>
            <a:xfrm>
              <a:off x="0" y="-38100"/>
              <a:ext cx="646606" cy="230087"/>
            </a:xfrm>
            <a:prstGeom prst="rect">
              <a:avLst/>
            </a:prstGeom>
          </p:spPr>
          <p:txBody>
            <a:bodyPr lIns="50800" tIns="50800" rIns="50800" bIns="50800" rtlCol="0" anchor="ctr"/>
            <a:lstStyle/>
            <a:p>
              <a:pPr algn="ctr">
                <a:lnSpc>
                  <a:spcPts val="3416"/>
                </a:lnSpc>
              </a:pPr>
              <a:r>
                <a:rPr lang="en-US" sz="2669" b="1">
                  <a:solidFill>
                    <a:srgbClr val="000000">
                      <a:alpha val="49804"/>
                    </a:srgbClr>
                  </a:solidFill>
                  <a:latin typeface="Ubuntu Bold"/>
                  <a:ea typeface="Ubuntu Bold"/>
                  <a:cs typeface="Ubuntu Bold"/>
                  <a:sym typeface="Ubuntu Bold"/>
                </a:rPr>
                <a:t>Partner Logo</a:t>
              </a:r>
            </a:p>
          </p:txBody>
        </p:sp>
      </p:grpSp>
      <p:sp>
        <p:nvSpPr>
          <p:cNvPr id="38" name="TextBox 38"/>
          <p:cNvSpPr txBox="1"/>
          <p:nvPr/>
        </p:nvSpPr>
        <p:spPr>
          <a:xfrm>
            <a:off x="6328198" y="1095331"/>
            <a:ext cx="2981920" cy="1026016"/>
          </a:xfrm>
          <a:prstGeom prst="rect">
            <a:avLst/>
          </a:prstGeom>
        </p:spPr>
        <p:txBody>
          <a:bodyPr lIns="0" tIns="0" rIns="0" bIns="0" rtlCol="0" anchor="t">
            <a:spAutoFit/>
          </a:bodyPr>
          <a:lstStyle/>
          <a:p>
            <a:pPr algn="ctr">
              <a:lnSpc>
                <a:spcPts val="2772"/>
              </a:lnSpc>
              <a:spcBef>
                <a:spcPct val="0"/>
              </a:spcBef>
            </a:pPr>
            <a:r>
              <a:rPr lang="en-US" sz="1980" b="1" i="1">
                <a:solidFill>
                  <a:srgbClr val="FF1914">
                    <a:alpha val="50980"/>
                  </a:srgbClr>
                </a:solidFill>
                <a:latin typeface="Ubuntu Bold Italics"/>
                <a:ea typeface="Ubuntu Bold Italics"/>
                <a:cs typeface="Ubuntu Bold Italics"/>
                <a:sym typeface="Ubuntu Bold Italics"/>
              </a:rPr>
              <a:t>Include sport specific information! Change to the sport in focus.</a:t>
            </a:r>
          </a:p>
        </p:txBody>
      </p:sp>
      <p:sp>
        <p:nvSpPr>
          <p:cNvPr id="39" name="Freeform 39"/>
          <p:cNvSpPr/>
          <p:nvPr/>
        </p:nvSpPr>
        <p:spPr>
          <a:xfrm rot="-8370974">
            <a:off x="6821951" y="2198586"/>
            <a:ext cx="411797" cy="1247870"/>
          </a:xfrm>
          <a:custGeom>
            <a:avLst/>
            <a:gdLst/>
            <a:ahLst/>
            <a:cxnLst/>
            <a:rect l="l" t="t" r="r" b="b"/>
            <a:pathLst>
              <a:path w="411797" h="1247870">
                <a:moveTo>
                  <a:pt x="0" y="0"/>
                </a:moveTo>
                <a:lnTo>
                  <a:pt x="411797" y="0"/>
                </a:lnTo>
                <a:lnTo>
                  <a:pt x="411797" y="1247870"/>
                </a:lnTo>
                <a:lnTo>
                  <a:pt x="0" y="1247870"/>
                </a:lnTo>
                <a:lnTo>
                  <a:pt x="0" y="0"/>
                </a:lnTo>
                <a:close/>
              </a:path>
            </a:pathLst>
          </a:custGeom>
          <a:blipFill>
            <a:blip r:embed="rId15">
              <a:alphaModFix amt="51000"/>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40" name="TextBox 40"/>
          <p:cNvSpPr txBox="1"/>
          <p:nvPr/>
        </p:nvSpPr>
        <p:spPr>
          <a:xfrm>
            <a:off x="7188504" y="7546048"/>
            <a:ext cx="2981920" cy="2397616"/>
          </a:xfrm>
          <a:prstGeom prst="rect">
            <a:avLst/>
          </a:prstGeom>
        </p:spPr>
        <p:txBody>
          <a:bodyPr lIns="0" tIns="0" rIns="0" bIns="0" rtlCol="0" anchor="t">
            <a:spAutoFit/>
          </a:bodyPr>
          <a:lstStyle/>
          <a:p>
            <a:pPr algn="ctr">
              <a:lnSpc>
                <a:spcPts val="2772"/>
              </a:lnSpc>
              <a:spcBef>
                <a:spcPct val="0"/>
              </a:spcBef>
            </a:pPr>
            <a:r>
              <a:rPr lang="en-US" sz="1980" b="1" i="1">
                <a:solidFill>
                  <a:srgbClr val="FF1914">
                    <a:alpha val="50980"/>
                  </a:srgbClr>
                </a:solidFill>
                <a:latin typeface="Ubuntu Bold Italics"/>
                <a:ea typeface="Ubuntu Bold Italics"/>
                <a:cs typeface="Ubuntu Bold Italics"/>
                <a:sym typeface="Ubuntu Bold Italics"/>
              </a:rPr>
              <a:t>Review your sport partnership survey data to showcase the current positioning of partnerships in the sport of focus within your region!</a:t>
            </a:r>
          </a:p>
        </p:txBody>
      </p:sp>
      <p:sp>
        <p:nvSpPr>
          <p:cNvPr id="41" name="Freeform 41"/>
          <p:cNvSpPr/>
          <p:nvPr/>
        </p:nvSpPr>
        <p:spPr>
          <a:xfrm rot="-9101201" flipH="1">
            <a:off x="8496582" y="4938603"/>
            <a:ext cx="825435" cy="2501320"/>
          </a:xfrm>
          <a:custGeom>
            <a:avLst/>
            <a:gdLst/>
            <a:ahLst/>
            <a:cxnLst/>
            <a:rect l="l" t="t" r="r" b="b"/>
            <a:pathLst>
              <a:path w="825435" h="2501320">
                <a:moveTo>
                  <a:pt x="825436" y="0"/>
                </a:moveTo>
                <a:lnTo>
                  <a:pt x="0" y="0"/>
                </a:lnTo>
                <a:lnTo>
                  <a:pt x="0" y="2501320"/>
                </a:lnTo>
                <a:lnTo>
                  <a:pt x="825436" y="2501320"/>
                </a:lnTo>
                <a:lnTo>
                  <a:pt x="825436" y="0"/>
                </a:lnTo>
                <a:close/>
              </a:path>
            </a:pathLst>
          </a:custGeom>
          <a:blipFill>
            <a:blip r:embed="rId15">
              <a:alphaModFix amt="51000"/>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42" name="TextBox 42"/>
          <p:cNvSpPr txBox="1"/>
          <p:nvPr/>
        </p:nvSpPr>
        <p:spPr>
          <a:xfrm>
            <a:off x="-38100" y="6012384"/>
            <a:ext cx="2184675" cy="1026016"/>
          </a:xfrm>
          <a:prstGeom prst="rect">
            <a:avLst/>
          </a:prstGeom>
        </p:spPr>
        <p:txBody>
          <a:bodyPr lIns="0" tIns="0" rIns="0" bIns="0" rtlCol="0" anchor="t">
            <a:spAutoFit/>
          </a:bodyPr>
          <a:lstStyle/>
          <a:p>
            <a:pPr algn="ctr">
              <a:lnSpc>
                <a:spcPts val="2772"/>
              </a:lnSpc>
              <a:spcBef>
                <a:spcPct val="0"/>
              </a:spcBef>
            </a:pPr>
            <a:r>
              <a:rPr lang="en-US" sz="1980" b="1" i="1">
                <a:solidFill>
                  <a:srgbClr val="FF1914">
                    <a:alpha val="50980"/>
                  </a:srgbClr>
                </a:solidFill>
                <a:latin typeface="Ubuntu Bold Italics"/>
                <a:ea typeface="Ubuntu Bold Italics"/>
                <a:cs typeface="Ubuntu Bold Italics"/>
                <a:sym typeface="Ubuntu Bold Italics"/>
              </a:rPr>
              <a:t>Explain Special Olympics specific language!</a:t>
            </a:r>
          </a:p>
        </p:txBody>
      </p:sp>
      <p:sp>
        <p:nvSpPr>
          <p:cNvPr id="43" name="Freeform 43"/>
          <p:cNvSpPr/>
          <p:nvPr/>
        </p:nvSpPr>
        <p:spPr>
          <a:xfrm rot="-10604497" flipH="1">
            <a:off x="100170" y="7061527"/>
            <a:ext cx="504270" cy="1528091"/>
          </a:xfrm>
          <a:custGeom>
            <a:avLst/>
            <a:gdLst/>
            <a:ahLst/>
            <a:cxnLst/>
            <a:rect l="l" t="t" r="r" b="b"/>
            <a:pathLst>
              <a:path w="504270" h="1528091">
                <a:moveTo>
                  <a:pt x="504270" y="0"/>
                </a:moveTo>
                <a:lnTo>
                  <a:pt x="0" y="0"/>
                </a:lnTo>
                <a:lnTo>
                  <a:pt x="0" y="1528091"/>
                </a:lnTo>
                <a:lnTo>
                  <a:pt x="504270" y="1528091"/>
                </a:lnTo>
                <a:lnTo>
                  <a:pt x="504270" y="0"/>
                </a:lnTo>
                <a:close/>
              </a:path>
            </a:pathLst>
          </a:custGeom>
          <a:blipFill>
            <a:blip r:embed="rId15">
              <a:alphaModFix amt="51000"/>
              <a:extLst>
                <a:ext uri="{96DAC541-7B7A-43D3-8B79-37D633B846F1}">
                  <asvg:svgBlip xmlns:asvg="http://schemas.microsoft.com/office/drawing/2016/SVG/main" r:embed="rId16"/>
                </a:ext>
              </a:extLst>
            </a:blip>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a:off x="311347" y="1377354"/>
            <a:ext cx="17707586" cy="8757206"/>
          </a:xfrm>
          <a:custGeom>
            <a:avLst/>
            <a:gdLst/>
            <a:ahLst/>
            <a:cxnLst/>
            <a:rect l="l" t="t" r="r" b="b"/>
            <a:pathLst>
              <a:path w="17707586" h="8757206">
                <a:moveTo>
                  <a:pt x="0" y="0"/>
                </a:moveTo>
                <a:lnTo>
                  <a:pt x="17707587" y="0"/>
                </a:lnTo>
                <a:lnTo>
                  <a:pt x="17707587" y="8757207"/>
                </a:lnTo>
                <a:lnTo>
                  <a:pt x="0" y="8757207"/>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6462429" y="2995706"/>
            <a:ext cx="5405423" cy="5405423"/>
          </a:xfrm>
          <a:custGeom>
            <a:avLst/>
            <a:gdLst/>
            <a:ahLst/>
            <a:cxnLst/>
            <a:rect l="l" t="t" r="r" b="b"/>
            <a:pathLst>
              <a:path w="5405423" h="5405423">
                <a:moveTo>
                  <a:pt x="0" y="0"/>
                </a:moveTo>
                <a:lnTo>
                  <a:pt x="5405423" y="0"/>
                </a:lnTo>
                <a:lnTo>
                  <a:pt x="5405423" y="5405424"/>
                </a:lnTo>
                <a:lnTo>
                  <a:pt x="0" y="5405424"/>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grpSp>
        <p:nvGrpSpPr>
          <p:cNvPr id="4" name="Group 4"/>
          <p:cNvGrpSpPr/>
          <p:nvPr/>
        </p:nvGrpSpPr>
        <p:grpSpPr>
          <a:xfrm>
            <a:off x="7211740" y="3784393"/>
            <a:ext cx="3906802" cy="3828049"/>
            <a:chOff x="0" y="0"/>
            <a:chExt cx="812800" cy="796416"/>
          </a:xfrm>
        </p:grpSpPr>
        <p:sp>
          <p:nvSpPr>
            <p:cNvPr id="5" name="Freeform 5"/>
            <p:cNvSpPr/>
            <p:nvPr/>
          </p:nvSpPr>
          <p:spPr>
            <a:xfrm>
              <a:off x="0" y="0"/>
              <a:ext cx="812800" cy="796416"/>
            </a:xfrm>
            <a:custGeom>
              <a:avLst/>
              <a:gdLst/>
              <a:ahLst/>
              <a:cxnLst/>
              <a:rect l="l" t="t" r="r" b="b"/>
              <a:pathLst>
                <a:path w="812800" h="796416">
                  <a:moveTo>
                    <a:pt x="406400" y="0"/>
                  </a:moveTo>
                  <a:cubicBezTo>
                    <a:pt x="181951" y="0"/>
                    <a:pt x="0" y="178284"/>
                    <a:pt x="0" y="398208"/>
                  </a:cubicBezTo>
                  <a:cubicBezTo>
                    <a:pt x="0" y="618132"/>
                    <a:pt x="181951" y="796416"/>
                    <a:pt x="406400" y="796416"/>
                  </a:cubicBezTo>
                  <a:cubicBezTo>
                    <a:pt x="630849" y="796416"/>
                    <a:pt x="812800" y="618132"/>
                    <a:pt x="812800" y="398208"/>
                  </a:cubicBezTo>
                  <a:cubicBezTo>
                    <a:pt x="812800" y="178284"/>
                    <a:pt x="630849" y="0"/>
                    <a:pt x="406400" y="0"/>
                  </a:cubicBezTo>
                  <a:close/>
                </a:path>
              </a:pathLst>
            </a:custGeom>
            <a:solidFill>
              <a:srgbClr val="FEFEFE"/>
            </a:solidFill>
            <a:ln w="38100" cap="sq">
              <a:solidFill>
                <a:srgbClr val="FFFFFF"/>
              </a:solidFill>
              <a:prstDash val="solid"/>
              <a:miter/>
            </a:ln>
          </p:spPr>
          <p:txBody>
            <a:bodyPr/>
            <a:lstStyle/>
            <a:p>
              <a:endParaRPr lang="en-US"/>
            </a:p>
          </p:txBody>
        </p:sp>
        <p:sp>
          <p:nvSpPr>
            <p:cNvPr id="6" name="TextBox 6"/>
            <p:cNvSpPr txBox="1"/>
            <p:nvPr/>
          </p:nvSpPr>
          <p:spPr>
            <a:xfrm>
              <a:off x="76200" y="36564"/>
              <a:ext cx="660400" cy="685188"/>
            </a:xfrm>
            <a:prstGeom prst="rect">
              <a:avLst/>
            </a:prstGeom>
          </p:spPr>
          <p:txBody>
            <a:bodyPr lIns="50800" tIns="50800" rIns="50800" bIns="50800" rtlCol="0" anchor="ctr"/>
            <a:lstStyle/>
            <a:p>
              <a:pPr algn="ctr">
                <a:lnSpc>
                  <a:spcPts val="2756"/>
                </a:lnSpc>
              </a:pPr>
              <a:endParaRPr/>
            </a:p>
          </p:txBody>
        </p:sp>
      </p:grpSp>
      <p:grpSp>
        <p:nvGrpSpPr>
          <p:cNvPr id="7" name="Group 7"/>
          <p:cNvGrpSpPr/>
          <p:nvPr/>
        </p:nvGrpSpPr>
        <p:grpSpPr>
          <a:xfrm>
            <a:off x="7187748" y="3721025"/>
            <a:ext cx="3954786" cy="3954786"/>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EFE">
                <a:alpha val="49804"/>
              </a:srgbClr>
            </a:solidFill>
            <a:ln w="38100" cap="sq">
              <a:solidFill>
                <a:srgbClr val="636359">
                  <a:alpha val="49804"/>
                </a:srgbClr>
              </a:solidFill>
              <a:prstDash val="solid"/>
              <a:miter/>
            </a:ln>
          </p:spPr>
          <p:txBody>
            <a:bodyPr/>
            <a:lstStyle/>
            <a:p>
              <a:endParaRPr lang="en-US"/>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756"/>
                </a:lnSpc>
              </a:pPr>
              <a:endParaRPr/>
            </a:p>
          </p:txBody>
        </p:sp>
      </p:grpSp>
      <p:grpSp>
        <p:nvGrpSpPr>
          <p:cNvPr id="10" name="Group 10"/>
          <p:cNvGrpSpPr/>
          <p:nvPr/>
        </p:nvGrpSpPr>
        <p:grpSpPr>
          <a:xfrm>
            <a:off x="11504671" y="4604081"/>
            <a:ext cx="448604" cy="448604"/>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66675" cap="sq">
              <a:solidFill>
                <a:srgbClr val="ED1C24"/>
              </a:solidFill>
              <a:prstDash val="solid"/>
              <a:miter/>
            </a:ln>
          </p:spPr>
          <p:txBody>
            <a:bodyPr/>
            <a:lstStyle/>
            <a:p>
              <a:endParaRPr lang="en-US"/>
            </a:p>
          </p:txBody>
        </p:sp>
        <p:sp>
          <p:nvSpPr>
            <p:cNvPr id="12" name="TextBox 12"/>
            <p:cNvSpPr txBox="1"/>
            <p:nvPr/>
          </p:nvSpPr>
          <p:spPr>
            <a:xfrm>
              <a:off x="76200" y="38100"/>
              <a:ext cx="660400" cy="698500"/>
            </a:xfrm>
            <a:prstGeom prst="rect">
              <a:avLst/>
            </a:prstGeom>
          </p:spPr>
          <p:txBody>
            <a:bodyPr lIns="50800" tIns="50800" rIns="50800" bIns="50800" rtlCol="0" anchor="ctr"/>
            <a:lstStyle/>
            <a:p>
              <a:pPr marL="0" lvl="0" indent="0" algn="ctr">
                <a:lnSpc>
                  <a:spcPts val="2756"/>
                </a:lnSpc>
                <a:spcBef>
                  <a:spcPct val="0"/>
                </a:spcBef>
              </a:pPr>
              <a:endParaRPr/>
            </a:p>
          </p:txBody>
        </p:sp>
      </p:grpSp>
      <p:grpSp>
        <p:nvGrpSpPr>
          <p:cNvPr id="13" name="Group 13"/>
          <p:cNvGrpSpPr/>
          <p:nvPr/>
        </p:nvGrpSpPr>
        <p:grpSpPr>
          <a:xfrm>
            <a:off x="10251911" y="3113595"/>
            <a:ext cx="448604" cy="448604"/>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66675" cap="sq">
              <a:solidFill>
                <a:srgbClr val="ED1C24"/>
              </a:solidFill>
              <a:prstDash val="solid"/>
              <a:miter/>
            </a:ln>
          </p:spPr>
          <p:txBody>
            <a:bodyPr/>
            <a:lstStyle/>
            <a:p>
              <a:endParaRPr lang="en-US"/>
            </a:p>
          </p:txBody>
        </p:sp>
        <p:sp>
          <p:nvSpPr>
            <p:cNvPr id="15" name="TextBox 15"/>
            <p:cNvSpPr txBox="1"/>
            <p:nvPr/>
          </p:nvSpPr>
          <p:spPr>
            <a:xfrm>
              <a:off x="76200" y="38100"/>
              <a:ext cx="660400" cy="698500"/>
            </a:xfrm>
            <a:prstGeom prst="rect">
              <a:avLst/>
            </a:prstGeom>
          </p:spPr>
          <p:txBody>
            <a:bodyPr lIns="50800" tIns="50800" rIns="50800" bIns="50800" rtlCol="0" anchor="ctr"/>
            <a:lstStyle/>
            <a:p>
              <a:pPr marL="0" lvl="0" indent="0" algn="ctr">
                <a:lnSpc>
                  <a:spcPts val="2756"/>
                </a:lnSpc>
                <a:spcBef>
                  <a:spcPct val="0"/>
                </a:spcBef>
              </a:pPr>
              <a:endParaRPr/>
            </a:p>
          </p:txBody>
        </p:sp>
      </p:grpSp>
      <p:grpSp>
        <p:nvGrpSpPr>
          <p:cNvPr id="16" name="Group 16"/>
          <p:cNvGrpSpPr/>
          <p:nvPr/>
        </p:nvGrpSpPr>
        <p:grpSpPr>
          <a:xfrm>
            <a:off x="6377774" y="4622112"/>
            <a:ext cx="448604" cy="448604"/>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66675" cap="sq">
              <a:solidFill>
                <a:srgbClr val="ED1C24"/>
              </a:solidFill>
              <a:prstDash val="solid"/>
              <a:miter/>
            </a:ln>
          </p:spPr>
          <p:txBody>
            <a:bodyPr/>
            <a:lstStyle/>
            <a:p>
              <a:endParaRPr lang="en-US"/>
            </a:p>
          </p:txBody>
        </p:sp>
        <p:sp>
          <p:nvSpPr>
            <p:cNvPr id="18" name="TextBox 18"/>
            <p:cNvSpPr txBox="1"/>
            <p:nvPr/>
          </p:nvSpPr>
          <p:spPr>
            <a:xfrm>
              <a:off x="76200" y="38100"/>
              <a:ext cx="660400" cy="698500"/>
            </a:xfrm>
            <a:prstGeom prst="rect">
              <a:avLst/>
            </a:prstGeom>
          </p:spPr>
          <p:txBody>
            <a:bodyPr lIns="50800" tIns="50800" rIns="50800" bIns="50800" rtlCol="0" anchor="ctr"/>
            <a:lstStyle/>
            <a:p>
              <a:pPr marL="0" lvl="0" indent="0" algn="ctr">
                <a:lnSpc>
                  <a:spcPts val="2756"/>
                </a:lnSpc>
                <a:spcBef>
                  <a:spcPct val="0"/>
                </a:spcBef>
              </a:pPr>
              <a:endParaRPr/>
            </a:p>
          </p:txBody>
        </p:sp>
      </p:grpSp>
      <p:grpSp>
        <p:nvGrpSpPr>
          <p:cNvPr id="19" name="Group 19"/>
          <p:cNvGrpSpPr/>
          <p:nvPr/>
        </p:nvGrpSpPr>
        <p:grpSpPr>
          <a:xfrm>
            <a:off x="6377774" y="6421081"/>
            <a:ext cx="448604" cy="448604"/>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66675" cap="sq">
              <a:solidFill>
                <a:srgbClr val="ED1C24"/>
              </a:solidFill>
              <a:prstDash val="solid"/>
              <a:miter/>
            </a:ln>
          </p:spPr>
          <p:txBody>
            <a:bodyPr/>
            <a:lstStyle/>
            <a:p>
              <a:endParaRPr lang="en-US"/>
            </a:p>
          </p:txBody>
        </p:sp>
        <p:sp>
          <p:nvSpPr>
            <p:cNvPr id="21" name="TextBox 21"/>
            <p:cNvSpPr txBox="1"/>
            <p:nvPr/>
          </p:nvSpPr>
          <p:spPr>
            <a:xfrm>
              <a:off x="76200" y="38100"/>
              <a:ext cx="660400" cy="698500"/>
            </a:xfrm>
            <a:prstGeom prst="rect">
              <a:avLst/>
            </a:prstGeom>
          </p:spPr>
          <p:txBody>
            <a:bodyPr lIns="50800" tIns="50800" rIns="50800" bIns="50800" rtlCol="0" anchor="ctr"/>
            <a:lstStyle/>
            <a:p>
              <a:pPr marL="0" lvl="0" indent="0" algn="ctr">
                <a:lnSpc>
                  <a:spcPts val="2756"/>
                </a:lnSpc>
                <a:spcBef>
                  <a:spcPct val="0"/>
                </a:spcBef>
              </a:pPr>
              <a:endParaRPr/>
            </a:p>
          </p:txBody>
        </p:sp>
      </p:grpSp>
      <p:grpSp>
        <p:nvGrpSpPr>
          <p:cNvPr id="22" name="Group 22"/>
          <p:cNvGrpSpPr/>
          <p:nvPr/>
        </p:nvGrpSpPr>
        <p:grpSpPr>
          <a:xfrm>
            <a:off x="2098844" y="2277481"/>
            <a:ext cx="5092985" cy="1570395"/>
            <a:chOff x="0" y="0"/>
            <a:chExt cx="1467458" cy="452483"/>
          </a:xfrm>
        </p:grpSpPr>
        <p:sp>
          <p:nvSpPr>
            <p:cNvPr id="23" name="Freeform 23"/>
            <p:cNvSpPr/>
            <p:nvPr/>
          </p:nvSpPr>
          <p:spPr>
            <a:xfrm>
              <a:off x="0" y="0"/>
              <a:ext cx="1467458" cy="452483"/>
            </a:xfrm>
            <a:custGeom>
              <a:avLst/>
              <a:gdLst/>
              <a:ahLst/>
              <a:cxnLst/>
              <a:rect l="l" t="t" r="r" b="b"/>
              <a:pathLst>
                <a:path w="1467458" h="452483">
                  <a:moveTo>
                    <a:pt x="1264258" y="0"/>
                  </a:moveTo>
                  <a:cubicBezTo>
                    <a:pt x="1376482" y="0"/>
                    <a:pt x="1467458" y="101292"/>
                    <a:pt x="1467458" y="226241"/>
                  </a:cubicBezTo>
                  <a:cubicBezTo>
                    <a:pt x="1467458" y="351191"/>
                    <a:pt x="1376482" y="452483"/>
                    <a:pt x="1264258" y="452483"/>
                  </a:cubicBezTo>
                  <a:lnTo>
                    <a:pt x="203200" y="452483"/>
                  </a:lnTo>
                  <a:cubicBezTo>
                    <a:pt x="90976" y="452483"/>
                    <a:pt x="0" y="351191"/>
                    <a:pt x="0" y="226241"/>
                  </a:cubicBezTo>
                  <a:cubicBezTo>
                    <a:pt x="0" y="101292"/>
                    <a:pt x="90976" y="0"/>
                    <a:pt x="203200" y="0"/>
                  </a:cubicBezTo>
                  <a:close/>
                </a:path>
              </a:pathLst>
            </a:custGeom>
            <a:solidFill>
              <a:srgbClr val="FFFFFF"/>
            </a:solidFill>
            <a:ln w="66675" cap="sq">
              <a:solidFill>
                <a:srgbClr val="ED1C24"/>
              </a:solidFill>
              <a:prstDash val="solid"/>
              <a:miter/>
            </a:ln>
          </p:spPr>
          <p:txBody>
            <a:bodyPr/>
            <a:lstStyle/>
            <a:p>
              <a:endParaRPr lang="en-US"/>
            </a:p>
          </p:txBody>
        </p:sp>
        <p:sp>
          <p:nvSpPr>
            <p:cNvPr id="24" name="TextBox 24"/>
            <p:cNvSpPr txBox="1"/>
            <p:nvPr/>
          </p:nvSpPr>
          <p:spPr>
            <a:xfrm>
              <a:off x="0" y="-38100"/>
              <a:ext cx="1467458" cy="490583"/>
            </a:xfrm>
            <a:prstGeom prst="rect">
              <a:avLst/>
            </a:prstGeom>
          </p:spPr>
          <p:txBody>
            <a:bodyPr lIns="50800" tIns="50800" rIns="50800" bIns="50800" rtlCol="0" anchor="ctr"/>
            <a:lstStyle/>
            <a:p>
              <a:pPr marL="0" lvl="0" indent="0" algn="ctr">
                <a:lnSpc>
                  <a:spcPts val="2756"/>
                </a:lnSpc>
                <a:spcBef>
                  <a:spcPct val="0"/>
                </a:spcBef>
              </a:pPr>
              <a:endParaRPr/>
            </a:p>
          </p:txBody>
        </p:sp>
      </p:grpSp>
      <p:grpSp>
        <p:nvGrpSpPr>
          <p:cNvPr id="25" name="Group 25"/>
          <p:cNvGrpSpPr/>
          <p:nvPr/>
        </p:nvGrpSpPr>
        <p:grpSpPr>
          <a:xfrm rot="-10800000">
            <a:off x="6269658" y="2568207"/>
            <a:ext cx="1191843" cy="1027481"/>
            <a:chOff x="0" y="0"/>
            <a:chExt cx="1290485" cy="1112520"/>
          </a:xfrm>
        </p:grpSpPr>
        <p:sp>
          <p:nvSpPr>
            <p:cNvPr id="26" name="Freeform 26"/>
            <p:cNvSpPr/>
            <p:nvPr/>
          </p:nvSpPr>
          <p:spPr>
            <a:xfrm>
              <a:off x="0" y="0"/>
              <a:ext cx="1290485" cy="1113790"/>
            </a:xfrm>
            <a:custGeom>
              <a:avLst/>
              <a:gdLst/>
              <a:ahLst/>
              <a:cxnLst/>
              <a:rect l="l" t="t" r="r" b="b"/>
              <a:pathLst>
                <a:path w="1290485" h="1113790">
                  <a:moveTo>
                    <a:pt x="738035" y="0"/>
                  </a:moveTo>
                  <a:lnTo>
                    <a:pt x="553720" y="0"/>
                  </a:lnTo>
                  <a:cubicBezTo>
                    <a:pt x="247650" y="0"/>
                    <a:pt x="0" y="247650"/>
                    <a:pt x="0" y="553720"/>
                  </a:cubicBezTo>
                  <a:cubicBezTo>
                    <a:pt x="0" y="859790"/>
                    <a:pt x="247650" y="1107440"/>
                    <a:pt x="553720" y="1107440"/>
                  </a:cubicBezTo>
                  <a:lnTo>
                    <a:pt x="738035" y="1113790"/>
                  </a:lnTo>
                  <a:lnTo>
                    <a:pt x="1290485" y="558800"/>
                  </a:lnTo>
                  <a:lnTo>
                    <a:pt x="738035" y="0"/>
                  </a:lnTo>
                  <a:close/>
                </a:path>
              </a:pathLst>
            </a:custGeom>
            <a:solidFill>
              <a:srgbClr val="ED1C24"/>
            </a:solidFill>
          </p:spPr>
          <p:txBody>
            <a:bodyPr/>
            <a:lstStyle/>
            <a:p>
              <a:endParaRPr lang="en-US"/>
            </a:p>
          </p:txBody>
        </p:sp>
      </p:grpSp>
      <p:grpSp>
        <p:nvGrpSpPr>
          <p:cNvPr id="27" name="Group 27"/>
          <p:cNvGrpSpPr/>
          <p:nvPr/>
        </p:nvGrpSpPr>
        <p:grpSpPr>
          <a:xfrm>
            <a:off x="7618939" y="3129906"/>
            <a:ext cx="448604" cy="448604"/>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8F8"/>
            </a:solidFill>
            <a:ln w="66675" cap="sq">
              <a:solidFill>
                <a:srgbClr val="ED1C24"/>
              </a:solidFill>
              <a:prstDash val="solid"/>
              <a:miter/>
            </a:ln>
          </p:spPr>
          <p:txBody>
            <a:bodyPr/>
            <a:lstStyle/>
            <a:p>
              <a:endParaRPr lang="en-US"/>
            </a:p>
          </p:txBody>
        </p:sp>
        <p:sp>
          <p:nvSpPr>
            <p:cNvPr id="29" name="TextBox 29"/>
            <p:cNvSpPr txBox="1"/>
            <p:nvPr/>
          </p:nvSpPr>
          <p:spPr>
            <a:xfrm>
              <a:off x="76200" y="38100"/>
              <a:ext cx="660400" cy="698500"/>
            </a:xfrm>
            <a:prstGeom prst="rect">
              <a:avLst/>
            </a:prstGeom>
          </p:spPr>
          <p:txBody>
            <a:bodyPr lIns="50800" tIns="50800" rIns="50800" bIns="50800" rtlCol="0" anchor="ctr"/>
            <a:lstStyle/>
            <a:p>
              <a:pPr marL="0" lvl="0" indent="0" algn="ctr">
                <a:lnSpc>
                  <a:spcPts val="2756"/>
                </a:lnSpc>
                <a:spcBef>
                  <a:spcPct val="0"/>
                </a:spcBef>
              </a:pPr>
              <a:endParaRPr/>
            </a:p>
          </p:txBody>
        </p:sp>
      </p:grpSp>
      <p:grpSp>
        <p:nvGrpSpPr>
          <p:cNvPr id="30" name="Group 30"/>
          <p:cNvGrpSpPr/>
          <p:nvPr/>
        </p:nvGrpSpPr>
        <p:grpSpPr>
          <a:xfrm>
            <a:off x="7618939" y="7811989"/>
            <a:ext cx="448604" cy="448604"/>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66675" cap="sq">
              <a:solidFill>
                <a:srgbClr val="ED1C24"/>
              </a:solidFill>
              <a:prstDash val="solid"/>
              <a:miter/>
            </a:ln>
          </p:spPr>
          <p:txBody>
            <a:bodyPr/>
            <a:lstStyle/>
            <a:p>
              <a:endParaRPr lang="en-US"/>
            </a:p>
          </p:txBody>
        </p:sp>
        <p:sp>
          <p:nvSpPr>
            <p:cNvPr id="32" name="TextBox 32"/>
            <p:cNvSpPr txBox="1"/>
            <p:nvPr/>
          </p:nvSpPr>
          <p:spPr>
            <a:xfrm>
              <a:off x="76200" y="38100"/>
              <a:ext cx="660400" cy="698500"/>
            </a:xfrm>
            <a:prstGeom prst="rect">
              <a:avLst/>
            </a:prstGeom>
          </p:spPr>
          <p:txBody>
            <a:bodyPr lIns="50800" tIns="50800" rIns="50800" bIns="50800" rtlCol="0" anchor="ctr"/>
            <a:lstStyle/>
            <a:p>
              <a:pPr marL="0" lvl="0" indent="0" algn="ctr">
                <a:lnSpc>
                  <a:spcPts val="2756"/>
                </a:lnSpc>
                <a:spcBef>
                  <a:spcPct val="0"/>
                </a:spcBef>
              </a:pPr>
              <a:endParaRPr/>
            </a:p>
          </p:txBody>
        </p:sp>
      </p:grpSp>
      <p:grpSp>
        <p:nvGrpSpPr>
          <p:cNvPr id="33" name="Group 33"/>
          <p:cNvGrpSpPr/>
          <p:nvPr/>
        </p:nvGrpSpPr>
        <p:grpSpPr>
          <a:xfrm>
            <a:off x="11504671" y="6421081"/>
            <a:ext cx="448604" cy="448604"/>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66675" cap="sq">
              <a:solidFill>
                <a:srgbClr val="ED1C24"/>
              </a:solidFill>
              <a:prstDash val="solid"/>
              <a:miter/>
            </a:ln>
          </p:spPr>
          <p:txBody>
            <a:bodyPr/>
            <a:lstStyle/>
            <a:p>
              <a:endParaRPr lang="en-US"/>
            </a:p>
          </p:txBody>
        </p:sp>
        <p:sp>
          <p:nvSpPr>
            <p:cNvPr id="35" name="TextBox 35"/>
            <p:cNvSpPr txBox="1"/>
            <p:nvPr/>
          </p:nvSpPr>
          <p:spPr>
            <a:xfrm>
              <a:off x="76200" y="38100"/>
              <a:ext cx="660400" cy="698500"/>
            </a:xfrm>
            <a:prstGeom prst="rect">
              <a:avLst/>
            </a:prstGeom>
          </p:spPr>
          <p:txBody>
            <a:bodyPr lIns="50800" tIns="50800" rIns="50800" bIns="50800" rtlCol="0" anchor="ctr"/>
            <a:lstStyle/>
            <a:p>
              <a:pPr marL="0" lvl="0" indent="0" algn="ctr">
                <a:lnSpc>
                  <a:spcPts val="2756"/>
                </a:lnSpc>
                <a:spcBef>
                  <a:spcPct val="0"/>
                </a:spcBef>
              </a:pPr>
              <a:endParaRPr/>
            </a:p>
          </p:txBody>
        </p:sp>
      </p:grpSp>
      <p:sp>
        <p:nvSpPr>
          <p:cNvPr id="36" name="Freeform 36"/>
          <p:cNvSpPr/>
          <p:nvPr/>
        </p:nvSpPr>
        <p:spPr>
          <a:xfrm>
            <a:off x="15533873" y="3948008"/>
            <a:ext cx="824748" cy="824748"/>
          </a:xfrm>
          <a:custGeom>
            <a:avLst/>
            <a:gdLst/>
            <a:ahLst/>
            <a:cxnLst/>
            <a:rect l="l" t="t" r="r" b="b"/>
            <a:pathLst>
              <a:path w="824748" h="824748">
                <a:moveTo>
                  <a:pt x="0" y="0"/>
                </a:moveTo>
                <a:lnTo>
                  <a:pt x="824748" y="0"/>
                </a:lnTo>
                <a:lnTo>
                  <a:pt x="824748" y="824748"/>
                </a:lnTo>
                <a:lnTo>
                  <a:pt x="0" y="824748"/>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US"/>
          </a:p>
        </p:txBody>
      </p:sp>
      <p:grpSp>
        <p:nvGrpSpPr>
          <p:cNvPr id="37" name="Group 37"/>
          <p:cNvGrpSpPr/>
          <p:nvPr/>
        </p:nvGrpSpPr>
        <p:grpSpPr>
          <a:xfrm>
            <a:off x="867238" y="4066950"/>
            <a:ext cx="5092985" cy="1570395"/>
            <a:chOff x="0" y="0"/>
            <a:chExt cx="1467458" cy="452483"/>
          </a:xfrm>
        </p:grpSpPr>
        <p:sp>
          <p:nvSpPr>
            <p:cNvPr id="38" name="Freeform 38"/>
            <p:cNvSpPr/>
            <p:nvPr/>
          </p:nvSpPr>
          <p:spPr>
            <a:xfrm>
              <a:off x="0" y="0"/>
              <a:ext cx="1467458" cy="452483"/>
            </a:xfrm>
            <a:custGeom>
              <a:avLst/>
              <a:gdLst/>
              <a:ahLst/>
              <a:cxnLst/>
              <a:rect l="l" t="t" r="r" b="b"/>
              <a:pathLst>
                <a:path w="1467458" h="452483">
                  <a:moveTo>
                    <a:pt x="1264258" y="0"/>
                  </a:moveTo>
                  <a:cubicBezTo>
                    <a:pt x="1376482" y="0"/>
                    <a:pt x="1467458" y="101292"/>
                    <a:pt x="1467458" y="226241"/>
                  </a:cubicBezTo>
                  <a:cubicBezTo>
                    <a:pt x="1467458" y="351191"/>
                    <a:pt x="1376482" y="452483"/>
                    <a:pt x="1264258" y="452483"/>
                  </a:cubicBezTo>
                  <a:lnTo>
                    <a:pt x="203200" y="452483"/>
                  </a:lnTo>
                  <a:cubicBezTo>
                    <a:pt x="90976" y="452483"/>
                    <a:pt x="0" y="351191"/>
                    <a:pt x="0" y="226241"/>
                  </a:cubicBezTo>
                  <a:cubicBezTo>
                    <a:pt x="0" y="101292"/>
                    <a:pt x="90976" y="0"/>
                    <a:pt x="203200" y="0"/>
                  </a:cubicBezTo>
                  <a:close/>
                </a:path>
              </a:pathLst>
            </a:custGeom>
            <a:solidFill>
              <a:srgbClr val="FFFFFF"/>
            </a:solidFill>
            <a:ln w="66675" cap="sq">
              <a:solidFill>
                <a:srgbClr val="ED1C24"/>
              </a:solidFill>
              <a:prstDash val="solid"/>
              <a:miter/>
            </a:ln>
          </p:spPr>
          <p:txBody>
            <a:bodyPr/>
            <a:lstStyle/>
            <a:p>
              <a:endParaRPr lang="en-US"/>
            </a:p>
          </p:txBody>
        </p:sp>
        <p:sp>
          <p:nvSpPr>
            <p:cNvPr id="39" name="TextBox 39"/>
            <p:cNvSpPr txBox="1"/>
            <p:nvPr/>
          </p:nvSpPr>
          <p:spPr>
            <a:xfrm>
              <a:off x="0" y="-38100"/>
              <a:ext cx="1467458" cy="490583"/>
            </a:xfrm>
            <a:prstGeom prst="rect">
              <a:avLst/>
            </a:prstGeom>
          </p:spPr>
          <p:txBody>
            <a:bodyPr lIns="50800" tIns="50800" rIns="50800" bIns="50800" rtlCol="0" anchor="ctr"/>
            <a:lstStyle/>
            <a:p>
              <a:pPr marL="0" lvl="0" indent="0" algn="ctr">
                <a:lnSpc>
                  <a:spcPts val="2756"/>
                </a:lnSpc>
                <a:spcBef>
                  <a:spcPct val="0"/>
                </a:spcBef>
              </a:pPr>
              <a:endParaRPr/>
            </a:p>
          </p:txBody>
        </p:sp>
      </p:grpSp>
      <p:grpSp>
        <p:nvGrpSpPr>
          <p:cNvPr id="40" name="Group 40"/>
          <p:cNvGrpSpPr/>
          <p:nvPr/>
        </p:nvGrpSpPr>
        <p:grpSpPr>
          <a:xfrm rot="-10800000">
            <a:off x="5038052" y="4357677"/>
            <a:ext cx="1191843" cy="1027481"/>
            <a:chOff x="0" y="0"/>
            <a:chExt cx="1290485" cy="1112520"/>
          </a:xfrm>
        </p:grpSpPr>
        <p:sp>
          <p:nvSpPr>
            <p:cNvPr id="41" name="Freeform 41"/>
            <p:cNvSpPr/>
            <p:nvPr/>
          </p:nvSpPr>
          <p:spPr>
            <a:xfrm>
              <a:off x="0" y="0"/>
              <a:ext cx="1290485" cy="1113790"/>
            </a:xfrm>
            <a:custGeom>
              <a:avLst/>
              <a:gdLst/>
              <a:ahLst/>
              <a:cxnLst/>
              <a:rect l="l" t="t" r="r" b="b"/>
              <a:pathLst>
                <a:path w="1290485" h="1113790">
                  <a:moveTo>
                    <a:pt x="738035" y="0"/>
                  </a:moveTo>
                  <a:lnTo>
                    <a:pt x="553720" y="0"/>
                  </a:lnTo>
                  <a:cubicBezTo>
                    <a:pt x="247650" y="0"/>
                    <a:pt x="0" y="247650"/>
                    <a:pt x="0" y="553720"/>
                  </a:cubicBezTo>
                  <a:cubicBezTo>
                    <a:pt x="0" y="859790"/>
                    <a:pt x="247650" y="1107440"/>
                    <a:pt x="553720" y="1107440"/>
                  </a:cubicBezTo>
                  <a:lnTo>
                    <a:pt x="738035" y="1113790"/>
                  </a:lnTo>
                  <a:lnTo>
                    <a:pt x="1290485" y="558800"/>
                  </a:lnTo>
                  <a:lnTo>
                    <a:pt x="738035" y="0"/>
                  </a:lnTo>
                  <a:close/>
                </a:path>
              </a:pathLst>
            </a:custGeom>
            <a:solidFill>
              <a:srgbClr val="ED1C24"/>
            </a:solidFill>
          </p:spPr>
          <p:txBody>
            <a:bodyPr/>
            <a:lstStyle/>
            <a:p>
              <a:endParaRPr lang="en-US"/>
            </a:p>
          </p:txBody>
        </p:sp>
      </p:grpSp>
      <p:grpSp>
        <p:nvGrpSpPr>
          <p:cNvPr id="42" name="Group 42"/>
          <p:cNvGrpSpPr/>
          <p:nvPr/>
        </p:nvGrpSpPr>
        <p:grpSpPr>
          <a:xfrm>
            <a:off x="867238" y="5860186"/>
            <a:ext cx="5092985" cy="1570395"/>
            <a:chOff x="0" y="0"/>
            <a:chExt cx="1467458" cy="452483"/>
          </a:xfrm>
        </p:grpSpPr>
        <p:sp>
          <p:nvSpPr>
            <p:cNvPr id="43" name="Freeform 43"/>
            <p:cNvSpPr/>
            <p:nvPr/>
          </p:nvSpPr>
          <p:spPr>
            <a:xfrm>
              <a:off x="0" y="0"/>
              <a:ext cx="1467458" cy="452483"/>
            </a:xfrm>
            <a:custGeom>
              <a:avLst/>
              <a:gdLst/>
              <a:ahLst/>
              <a:cxnLst/>
              <a:rect l="l" t="t" r="r" b="b"/>
              <a:pathLst>
                <a:path w="1467458" h="452483">
                  <a:moveTo>
                    <a:pt x="1264258" y="0"/>
                  </a:moveTo>
                  <a:cubicBezTo>
                    <a:pt x="1376482" y="0"/>
                    <a:pt x="1467458" y="101292"/>
                    <a:pt x="1467458" y="226241"/>
                  </a:cubicBezTo>
                  <a:cubicBezTo>
                    <a:pt x="1467458" y="351191"/>
                    <a:pt x="1376482" y="452483"/>
                    <a:pt x="1264258" y="452483"/>
                  </a:cubicBezTo>
                  <a:lnTo>
                    <a:pt x="203200" y="452483"/>
                  </a:lnTo>
                  <a:cubicBezTo>
                    <a:pt x="90976" y="452483"/>
                    <a:pt x="0" y="351191"/>
                    <a:pt x="0" y="226241"/>
                  </a:cubicBezTo>
                  <a:cubicBezTo>
                    <a:pt x="0" y="101292"/>
                    <a:pt x="90976" y="0"/>
                    <a:pt x="203200" y="0"/>
                  </a:cubicBezTo>
                  <a:close/>
                </a:path>
              </a:pathLst>
            </a:custGeom>
            <a:solidFill>
              <a:srgbClr val="FFFFFF"/>
            </a:solidFill>
            <a:ln w="66675" cap="sq">
              <a:solidFill>
                <a:srgbClr val="ED1C24"/>
              </a:solidFill>
              <a:prstDash val="solid"/>
              <a:miter/>
            </a:ln>
          </p:spPr>
          <p:txBody>
            <a:bodyPr/>
            <a:lstStyle/>
            <a:p>
              <a:endParaRPr lang="en-US"/>
            </a:p>
          </p:txBody>
        </p:sp>
        <p:sp>
          <p:nvSpPr>
            <p:cNvPr id="44" name="TextBox 44"/>
            <p:cNvSpPr txBox="1"/>
            <p:nvPr/>
          </p:nvSpPr>
          <p:spPr>
            <a:xfrm>
              <a:off x="0" y="-38100"/>
              <a:ext cx="1467458" cy="490583"/>
            </a:xfrm>
            <a:prstGeom prst="rect">
              <a:avLst/>
            </a:prstGeom>
          </p:spPr>
          <p:txBody>
            <a:bodyPr lIns="50800" tIns="50800" rIns="50800" bIns="50800" rtlCol="0" anchor="ctr"/>
            <a:lstStyle/>
            <a:p>
              <a:pPr marL="0" lvl="0" indent="0" algn="ctr">
                <a:lnSpc>
                  <a:spcPts val="2756"/>
                </a:lnSpc>
                <a:spcBef>
                  <a:spcPct val="0"/>
                </a:spcBef>
              </a:pPr>
              <a:endParaRPr/>
            </a:p>
          </p:txBody>
        </p:sp>
      </p:grpSp>
      <p:grpSp>
        <p:nvGrpSpPr>
          <p:cNvPr id="45" name="Group 45"/>
          <p:cNvGrpSpPr/>
          <p:nvPr/>
        </p:nvGrpSpPr>
        <p:grpSpPr>
          <a:xfrm rot="-10800000">
            <a:off x="5038052" y="6150912"/>
            <a:ext cx="1191843" cy="1027481"/>
            <a:chOff x="0" y="0"/>
            <a:chExt cx="1290485" cy="1112520"/>
          </a:xfrm>
        </p:grpSpPr>
        <p:sp>
          <p:nvSpPr>
            <p:cNvPr id="46" name="Freeform 46"/>
            <p:cNvSpPr/>
            <p:nvPr/>
          </p:nvSpPr>
          <p:spPr>
            <a:xfrm>
              <a:off x="0" y="0"/>
              <a:ext cx="1290485" cy="1113790"/>
            </a:xfrm>
            <a:custGeom>
              <a:avLst/>
              <a:gdLst/>
              <a:ahLst/>
              <a:cxnLst/>
              <a:rect l="l" t="t" r="r" b="b"/>
              <a:pathLst>
                <a:path w="1290485" h="1113790">
                  <a:moveTo>
                    <a:pt x="738035" y="0"/>
                  </a:moveTo>
                  <a:lnTo>
                    <a:pt x="553720" y="0"/>
                  </a:lnTo>
                  <a:cubicBezTo>
                    <a:pt x="247650" y="0"/>
                    <a:pt x="0" y="247650"/>
                    <a:pt x="0" y="553720"/>
                  </a:cubicBezTo>
                  <a:cubicBezTo>
                    <a:pt x="0" y="859790"/>
                    <a:pt x="247650" y="1107440"/>
                    <a:pt x="553720" y="1107440"/>
                  </a:cubicBezTo>
                  <a:lnTo>
                    <a:pt x="738035" y="1113790"/>
                  </a:lnTo>
                  <a:lnTo>
                    <a:pt x="1290485" y="558800"/>
                  </a:lnTo>
                  <a:lnTo>
                    <a:pt x="738035" y="0"/>
                  </a:lnTo>
                  <a:close/>
                </a:path>
              </a:pathLst>
            </a:custGeom>
            <a:solidFill>
              <a:srgbClr val="ED1C24"/>
            </a:solidFill>
          </p:spPr>
          <p:txBody>
            <a:bodyPr/>
            <a:lstStyle/>
            <a:p>
              <a:endParaRPr lang="en-US"/>
            </a:p>
          </p:txBody>
        </p:sp>
      </p:grpSp>
      <p:grpSp>
        <p:nvGrpSpPr>
          <p:cNvPr id="47" name="Group 47"/>
          <p:cNvGrpSpPr/>
          <p:nvPr/>
        </p:nvGrpSpPr>
        <p:grpSpPr>
          <a:xfrm>
            <a:off x="2233680" y="7649656"/>
            <a:ext cx="5092985" cy="1570395"/>
            <a:chOff x="0" y="0"/>
            <a:chExt cx="1467458" cy="452483"/>
          </a:xfrm>
        </p:grpSpPr>
        <p:sp>
          <p:nvSpPr>
            <p:cNvPr id="48" name="Freeform 48"/>
            <p:cNvSpPr/>
            <p:nvPr/>
          </p:nvSpPr>
          <p:spPr>
            <a:xfrm>
              <a:off x="0" y="0"/>
              <a:ext cx="1467458" cy="452483"/>
            </a:xfrm>
            <a:custGeom>
              <a:avLst/>
              <a:gdLst/>
              <a:ahLst/>
              <a:cxnLst/>
              <a:rect l="l" t="t" r="r" b="b"/>
              <a:pathLst>
                <a:path w="1467458" h="452483">
                  <a:moveTo>
                    <a:pt x="1264258" y="0"/>
                  </a:moveTo>
                  <a:cubicBezTo>
                    <a:pt x="1376482" y="0"/>
                    <a:pt x="1467458" y="101292"/>
                    <a:pt x="1467458" y="226241"/>
                  </a:cubicBezTo>
                  <a:cubicBezTo>
                    <a:pt x="1467458" y="351191"/>
                    <a:pt x="1376482" y="452483"/>
                    <a:pt x="1264258" y="452483"/>
                  </a:cubicBezTo>
                  <a:lnTo>
                    <a:pt x="203200" y="452483"/>
                  </a:lnTo>
                  <a:cubicBezTo>
                    <a:pt x="90976" y="452483"/>
                    <a:pt x="0" y="351191"/>
                    <a:pt x="0" y="226241"/>
                  </a:cubicBezTo>
                  <a:cubicBezTo>
                    <a:pt x="0" y="101292"/>
                    <a:pt x="90976" y="0"/>
                    <a:pt x="203200" y="0"/>
                  </a:cubicBezTo>
                  <a:close/>
                </a:path>
              </a:pathLst>
            </a:custGeom>
            <a:solidFill>
              <a:srgbClr val="FFFFFF"/>
            </a:solidFill>
            <a:ln w="66675" cap="sq">
              <a:solidFill>
                <a:srgbClr val="ED1C24"/>
              </a:solidFill>
              <a:prstDash val="solid"/>
              <a:miter/>
            </a:ln>
          </p:spPr>
          <p:txBody>
            <a:bodyPr/>
            <a:lstStyle/>
            <a:p>
              <a:endParaRPr lang="en-US"/>
            </a:p>
          </p:txBody>
        </p:sp>
        <p:sp>
          <p:nvSpPr>
            <p:cNvPr id="49" name="TextBox 49"/>
            <p:cNvSpPr txBox="1"/>
            <p:nvPr/>
          </p:nvSpPr>
          <p:spPr>
            <a:xfrm>
              <a:off x="0" y="-38100"/>
              <a:ext cx="1467458" cy="490583"/>
            </a:xfrm>
            <a:prstGeom prst="rect">
              <a:avLst/>
            </a:prstGeom>
          </p:spPr>
          <p:txBody>
            <a:bodyPr lIns="50800" tIns="50800" rIns="50800" bIns="50800" rtlCol="0" anchor="ctr"/>
            <a:lstStyle/>
            <a:p>
              <a:pPr marL="0" lvl="0" indent="0" algn="ctr">
                <a:lnSpc>
                  <a:spcPts val="2756"/>
                </a:lnSpc>
                <a:spcBef>
                  <a:spcPct val="0"/>
                </a:spcBef>
              </a:pPr>
              <a:endParaRPr/>
            </a:p>
          </p:txBody>
        </p:sp>
      </p:grpSp>
      <p:grpSp>
        <p:nvGrpSpPr>
          <p:cNvPr id="50" name="Group 50"/>
          <p:cNvGrpSpPr/>
          <p:nvPr/>
        </p:nvGrpSpPr>
        <p:grpSpPr>
          <a:xfrm rot="-10800000">
            <a:off x="6404494" y="7940382"/>
            <a:ext cx="1191843" cy="1027481"/>
            <a:chOff x="0" y="0"/>
            <a:chExt cx="1290485" cy="1112520"/>
          </a:xfrm>
        </p:grpSpPr>
        <p:sp>
          <p:nvSpPr>
            <p:cNvPr id="51" name="Freeform 51"/>
            <p:cNvSpPr/>
            <p:nvPr/>
          </p:nvSpPr>
          <p:spPr>
            <a:xfrm>
              <a:off x="0" y="0"/>
              <a:ext cx="1290485" cy="1113790"/>
            </a:xfrm>
            <a:custGeom>
              <a:avLst/>
              <a:gdLst/>
              <a:ahLst/>
              <a:cxnLst/>
              <a:rect l="l" t="t" r="r" b="b"/>
              <a:pathLst>
                <a:path w="1290485" h="1113790">
                  <a:moveTo>
                    <a:pt x="738035" y="0"/>
                  </a:moveTo>
                  <a:lnTo>
                    <a:pt x="553720" y="0"/>
                  </a:lnTo>
                  <a:cubicBezTo>
                    <a:pt x="247650" y="0"/>
                    <a:pt x="0" y="247650"/>
                    <a:pt x="0" y="553720"/>
                  </a:cubicBezTo>
                  <a:cubicBezTo>
                    <a:pt x="0" y="859790"/>
                    <a:pt x="247650" y="1107440"/>
                    <a:pt x="553720" y="1107440"/>
                  </a:cubicBezTo>
                  <a:lnTo>
                    <a:pt x="738035" y="1113790"/>
                  </a:lnTo>
                  <a:lnTo>
                    <a:pt x="1290485" y="558800"/>
                  </a:lnTo>
                  <a:lnTo>
                    <a:pt x="738035" y="0"/>
                  </a:lnTo>
                  <a:close/>
                </a:path>
              </a:pathLst>
            </a:custGeom>
            <a:solidFill>
              <a:srgbClr val="ED1C24"/>
            </a:solidFill>
          </p:spPr>
          <p:txBody>
            <a:bodyPr/>
            <a:lstStyle/>
            <a:p>
              <a:endParaRPr lang="en-US"/>
            </a:p>
          </p:txBody>
        </p:sp>
      </p:grpSp>
      <p:grpSp>
        <p:nvGrpSpPr>
          <p:cNvPr id="52" name="Group 52"/>
          <p:cNvGrpSpPr/>
          <p:nvPr/>
        </p:nvGrpSpPr>
        <p:grpSpPr>
          <a:xfrm>
            <a:off x="11157889" y="2277481"/>
            <a:ext cx="5092985" cy="1570395"/>
            <a:chOff x="0" y="0"/>
            <a:chExt cx="1467458" cy="452483"/>
          </a:xfrm>
        </p:grpSpPr>
        <p:sp>
          <p:nvSpPr>
            <p:cNvPr id="53" name="Freeform 53"/>
            <p:cNvSpPr/>
            <p:nvPr/>
          </p:nvSpPr>
          <p:spPr>
            <a:xfrm>
              <a:off x="0" y="0"/>
              <a:ext cx="1467458" cy="452483"/>
            </a:xfrm>
            <a:custGeom>
              <a:avLst/>
              <a:gdLst/>
              <a:ahLst/>
              <a:cxnLst/>
              <a:rect l="l" t="t" r="r" b="b"/>
              <a:pathLst>
                <a:path w="1467458" h="452483">
                  <a:moveTo>
                    <a:pt x="1264258" y="0"/>
                  </a:moveTo>
                  <a:cubicBezTo>
                    <a:pt x="1376482" y="0"/>
                    <a:pt x="1467458" y="101292"/>
                    <a:pt x="1467458" y="226241"/>
                  </a:cubicBezTo>
                  <a:cubicBezTo>
                    <a:pt x="1467458" y="351191"/>
                    <a:pt x="1376482" y="452483"/>
                    <a:pt x="1264258" y="452483"/>
                  </a:cubicBezTo>
                  <a:lnTo>
                    <a:pt x="203200" y="452483"/>
                  </a:lnTo>
                  <a:cubicBezTo>
                    <a:pt x="90976" y="452483"/>
                    <a:pt x="0" y="351191"/>
                    <a:pt x="0" y="226241"/>
                  </a:cubicBezTo>
                  <a:cubicBezTo>
                    <a:pt x="0" y="101292"/>
                    <a:pt x="90976" y="0"/>
                    <a:pt x="203200" y="0"/>
                  </a:cubicBezTo>
                  <a:close/>
                </a:path>
              </a:pathLst>
            </a:custGeom>
            <a:solidFill>
              <a:srgbClr val="FFFFFF"/>
            </a:solidFill>
            <a:ln w="66675" cap="sq">
              <a:solidFill>
                <a:srgbClr val="ED1C24"/>
              </a:solidFill>
              <a:prstDash val="solid"/>
              <a:miter/>
            </a:ln>
          </p:spPr>
          <p:txBody>
            <a:bodyPr/>
            <a:lstStyle/>
            <a:p>
              <a:endParaRPr lang="en-US"/>
            </a:p>
          </p:txBody>
        </p:sp>
        <p:sp>
          <p:nvSpPr>
            <p:cNvPr id="54" name="TextBox 54"/>
            <p:cNvSpPr txBox="1"/>
            <p:nvPr/>
          </p:nvSpPr>
          <p:spPr>
            <a:xfrm>
              <a:off x="0" y="-38100"/>
              <a:ext cx="1467458" cy="490583"/>
            </a:xfrm>
            <a:prstGeom prst="rect">
              <a:avLst/>
            </a:prstGeom>
          </p:spPr>
          <p:txBody>
            <a:bodyPr lIns="50800" tIns="50800" rIns="50800" bIns="50800" rtlCol="0" anchor="ctr"/>
            <a:lstStyle/>
            <a:p>
              <a:pPr marL="0" lvl="0" indent="0" algn="ctr">
                <a:lnSpc>
                  <a:spcPts val="2756"/>
                </a:lnSpc>
                <a:spcBef>
                  <a:spcPct val="0"/>
                </a:spcBef>
              </a:pPr>
              <a:endParaRPr/>
            </a:p>
          </p:txBody>
        </p:sp>
      </p:grpSp>
      <p:grpSp>
        <p:nvGrpSpPr>
          <p:cNvPr id="55" name="Group 55"/>
          <p:cNvGrpSpPr/>
          <p:nvPr/>
        </p:nvGrpSpPr>
        <p:grpSpPr>
          <a:xfrm>
            <a:off x="10862440" y="2568207"/>
            <a:ext cx="1191843" cy="1027481"/>
            <a:chOff x="0" y="0"/>
            <a:chExt cx="1290485" cy="1112520"/>
          </a:xfrm>
        </p:grpSpPr>
        <p:sp>
          <p:nvSpPr>
            <p:cNvPr id="56" name="Freeform 56"/>
            <p:cNvSpPr/>
            <p:nvPr/>
          </p:nvSpPr>
          <p:spPr>
            <a:xfrm>
              <a:off x="0" y="0"/>
              <a:ext cx="1290485" cy="1113790"/>
            </a:xfrm>
            <a:custGeom>
              <a:avLst/>
              <a:gdLst/>
              <a:ahLst/>
              <a:cxnLst/>
              <a:rect l="l" t="t" r="r" b="b"/>
              <a:pathLst>
                <a:path w="1290485" h="1113790">
                  <a:moveTo>
                    <a:pt x="738035" y="0"/>
                  </a:moveTo>
                  <a:lnTo>
                    <a:pt x="553720" y="0"/>
                  </a:lnTo>
                  <a:cubicBezTo>
                    <a:pt x="247650" y="0"/>
                    <a:pt x="0" y="247650"/>
                    <a:pt x="0" y="553720"/>
                  </a:cubicBezTo>
                  <a:cubicBezTo>
                    <a:pt x="0" y="859790"/>
                    <a:pt x="247650" y="1107440"/>
                    <a:pt x="553720" y="1107440"/>
                  </a:cubicBezTo>
                  <a:lnTo>
                    <a:pt x="738035" y="1113790"/>
                  </a:lnTo>
                  <a:lnTo>
                    <a:pt x="1290485" y="558800"/>
                  </a:lnTo>
                  <a:lnTo>
                    <a:pt x="738035" y="0"/>
                  </a:lnTo>
                  <a:close/>
                </a:path>
              </a:pathLst>
            </a:custGeom>
            <a:solidFill>
              <a:srgbClr val="ED1C24"/>
            </a:solidFill>
          </p:spPr>
          <p:txBody>
            <a:bodyPr/>
            <a:lstStyle/>
            <a:p>
              <a:endParaRPr lang="en-US"/>
            </a:p>
          </p:txBody>
        </p:sp>
      </p:grpSp>
      <p:grpSp>
        <p:nvGrpSpPr>
          <p:cNvPr id="57" name="Group 57"/>
          <p:cNvGrpSpPr/>
          <p:nvPr/>
        </p:nvGrpSpPr>
        <p:grpSpPr>
          <a:xfrm>
            <a:off x="12392487" y="4086220"/>
            <a:ext cx="5092985" cy="1570395"/>
            <a:chOff x="0" y="0"/>
            <a:chExt cx="1467458" cy="452483"/>
          </a:xfrm>
        </p:grpSpPr>
        <p:sp>
          <p:nvSpPr>
            <p:cNvPr id="58" name="Freeform 58"/>
            <p:cNvSpPr/>
            <p:nvPr/>
          </p:nvSpPr>
          <p:spPr>
            <a:xfrm>
              <a:off x="0" y="0"/>
              <a:ext cx="1467458" cy="452483"/>
            </a:xfrm>
            <a:custGeom>
              <a:avLst/>
              <a:gdLst/>
              <a:ahLst/>
              <a:cxnLst/>
              <a:rect l="l" t="t" r="r" b="b"/>
              <a:pathLst>
                <a:path w="1467458" h="452483">
                  <a:moveTo>
                    <a:pt x="1264258" y="0"/>
                  </a:moveTo>
                  <a:cubicBezTo>
                    <a:pt x="1376482" y="0"/>
                    <a:pt x="1467458" y="101292"/>
                    <a:pt x="1467458" y="226241"/>
                  </a:cubicBezTo>
                  <a:cubicBezTo>
                    <a:pt x="1467458" y="351191"/>
                    <a:pt x="1376482" y="452483"/>
                    <a:pt x="1264258" y="452483"/>
                  </a:cubicBezTo>
                  <a:lnTo>
                    <a:pt x="203200" y="452483"/>
                  </a:lnTo>
                  <a:cubicBezTo>
                    <a:pt x="90976" y="452483"/>
                    <a:pt x="0" y="351191"/>
                    <a:pt x="0" y="226241"/>
                  </a:cubicBezTo>
                  <a:cubicBezTo>
                    <a:pt x="0" y="101292"/>
                    <a:pt x="90976" y="0"/>
                    <a:pt x="203200" y="0"/>
                  </a:cubicBezTo>
                  <a:close/>
                </a:path>
              </a:pathLst>
            </a:custGeom>
            <a:solidFill>
              <a:srgbClr val="FFFFFF"/>
            </a:solidFill>
            <a:ln w="66675" cap="sq">
              <a:solidFill>
                <a:srgbClr val="ED1C24"/>
              </a:solidFill>
              <a:prstDash val="solid"/>
              <a:miter/>
            </a:ln>
          </p:spPr>
          <p:txBody>
            <a:bodyPr/>
            <a:lstStyle/>
            <a:p>
              <a:endParaRPr lang="en-US"/>
            </a:p>
          </p:txBody>
        </p:sp>
        <p:sp>
          <p:nvSpPr>
            <p:cNvPr id="59" name="TextBox 59"/>
            <p:cNvSpPr txBox="1"/>
            <p:nvPr/>
          </p:nvSpPr>
          <p:spPr>
            <a:xfrm>
              <a:off x="0" y="-38100"/>
              <a:ext cx="1467458" cy="490583"/>
            </a:xfrm>
            <a:prstGeom prst="rect">
              <a:avLst/>
            </a:prstGeom>
          </p:spPr>
          <p:txBody>
            <a:bodyPr lIns="50800" tIns="50800" rIns="50800" bIns="50800" rtlCol="0" anchor="ctr"/>
            <a:lstStyle/>
            <a:p>
              <a:pPr marL="0" lvl="0" indent="0" algn="ctr">
                <a:lnSpc>
                  <a:spcPts val="2756"/>
                </a:lnSpc>
                <a:spcBef>
                  <a:spcPct val="0"/>
                </a:spcBef>
              </a:pPr>
              <a:endParaRPr/>
            </a:p>
          </p:txBody>
        </p:sp>
      </p:grpSp>
      <p:grpSp>
        <p:nvGrpSpPr>
          <p:cNvPr id="60" name="Group 60"/>
          <p:cNvGrpSpPr/>
          <p:nvPr/>
        </p:nvGrpSpPr>
        <p:grpSpPr>
          <a:xfrm>
            <a:off x="12097039" y="4376946"/>
            <a:ext cx="1191843" cy="1027481"/>
            <a:chOff x="0" y="0"/>
            <a:chExt cx="1290485" cy="1112520"/>
          </a:xfrm>
        </p:grpSpPr>
        <p:sp>
          <p:nvSpPr>
            <p:cNvPr id="61" name="Freeform 61"/>
            <p:cNvSpPr/>
            <p:nvPr/>
          </p:nvSpPr>
          <p:spPr>
            <a:xfrm>
              <a:off x="0" y="0"/>
              <a:ext cx="1290485" cy="1113790"/>
            </a:xfrm>
            <a:custGeom>
              <a:avLst/>
              <a:gdLst/>
              <a:ahLst/>
              <a:cxnLst/>
              <a:rect l="l" t="t" r="r" b="b"/>
              <a:pathLst>
                <a:path w="1290485" h="1113790">
                  <a:moveTo>
                    <a:pt x="738035" y="0"/>
                  </a:moveTo>
                  <a:lnTo>
                    <a:pt x="553720" y="0"/>
                  </a:lnTo>
                  <a:cubicBezTo>
                    <a:pt x="247650" y="0"/>
                    <a:pt x="0" y="247650"/>
                    <a:pt x="0" y="553720"/>
                  </a:cubicBezTo>
                  <a:cubicBezTo>
                    <a:pt x="0" y="859790"/>
                    <a:pt x="247650" y="1107440"/>
                    <a:pt x="553720" y="1107440"/>
                  </a:cubicBezTo>
                  <a:lnTo>
                    <a:pt x="738035" y="1113790"/>
                  </a:lnTo>
                  <a:lnTo>
                    <a:pt x="1290485" y="558800"/>
                  </a:lnTo>
                  <a:lnTo>
                    <a:pt x="738035" y="0"/>
                  </a:lnTo>
                  <a:close/>
                </a:path>
              </a:pathLst>
            </a:custGeom>
            <a:solidFill>
              <a:srgbClr val="ED1C24"/>
            </a:solidFill>
          </p:spPr>
          <p:txBody>
            <a:bodyPr/>
            <a:lstStyle/>
            <a:p>
              <a:endParaRPr lang="en-US"/>
            </a:p>
          </p:txBody>
        </p:sp>
      </p:grpSp>
      <p:grpSp>
        <p:nvGrpSpPr>
          <p:cNvPr id="62" name="Group 62"/>
          <p:cNvGrpSpPr/>
          <p:nvPr/>
        </p:nvGrpSpPr>
        <p:grpSpPr>
          <a:xfrm>
            <a:off x="12401123" y="5894739"/>
            <a:ext cx="5092985" cy="1570395"/>
            <a:chOff x="0" y="0"/>
            <a:chExt cx="1467458" cy="452483"/>
          </a:xfrm>
        </p:grpSpPr>
        <p:sp>
          <p:nvSpPr>
            <p:cNvPr id="63" name="Freeform 63"/>
            <p:cNvSpPr/>
            <p:nvPr/>
          </p:nvSpPr>
          <p:spPr>
            <a:xfrm>
              <a:off x="0" y="0"/>
              <a:ext cx="1467458" cy="452483"/>
            </a:xfrm>
            <a:custGeom>
              <a:avLst/>
              <a:gdLst/>
              <a:ahLst/>
              <a:cxnLst/>
              <a:rect l="l" t="t" r="r" b="b"/>
              <a:pathLst>
                <a:path w="1467458" h="452483">
                  <a:moveTo>
                    <a:pt x="1264258" y="0"/>
                  </a:moveTo>
                  <a:cubicBezTo>
                    <a:pt x="1376482" y="0"/>
                    <a:pt x="1467458" y="101292"/>
                    <a:pt x="1467458" y="226241"/>
                  </a:cubicBezTo>
                  <a:cubicBezTo>
                    <a:pt x="1467458" y="351191"/>
                    <a:pt x="1376482" y="452483"/>
                    <a:pt x="1264258" y="452483"/>
                  </a:cubicBezTo>
                  <a:lnTo>
                    <a:pt x="203200" y="452483"/>
                  </a:lnTo>
                  <a:cubicBezTo>
                    <a:pt x="90976" y="452483"/>
                    <a:pt x="0" y="351191"/>
                    <a:pt x="0" y="226241"/>
                  </a:cubicBezTo>
                  <a:cubicBezTo>
                    <a:pt x="0" y="101292"/>
                    <a:pt x="90976" y="0"/>
                    <a:pt x="203200" y="0"/>
                  </a:cubicBezTo>
                  <a:close/>
                </a:path>
              </a:pathLst>
            </a:custGeom>
            <a:solidFill>
              <a:srgbClr val="FFFFFF"/>
            </a:solidFill>
            <a:ln w="66675" cap="sq">
              <a:solidFill>
                <a:srgbClr val="ED1C24"/>
              </a:solidFill>
              <a:prstDash val="solid"/>
              <a:miter/>
            </a:ln>
          </p:spPr>
          <p:txBody>
            <a:bodyPr/>
            <a:lstStyle/>
            <a:p>
              <a:endParaRPr lang="en-US"/>
            </a:p>
          </p:txBody>
        </p:sp>
        <p:sp>
          <p:nvSpPr>
            <p:cNvPr id="64" name="TextBox 64"/>
            <p:cNvSpPr txBox="1"/>
            <p:nvPr/>
          </p:nvSpPr>
          <p:spPr>
            <a:xfrm>
              <a:off x="0" y="-38100"/>
              <a:ext cx="1467458" cy="490583"/>
            </a:xfrm>
            <a:prstGeom prst="rect">
              <a:avLst/>
            </a:prstGeom>
          </p:spPr>
          <p:txBody>
            <a:bodyPr lIns="50800" tIns="50800" rIns="50800" bIns="50800" rtlCol="0" anchor="ctr"/>
            <a:lstStyle/>
            <a:p>
              <a:pPr marL="0" lvl="0" indent="0" algn="ctr">
                <a:lnSpc>
                  <a:spcPts val="2756"/>
                </a:lnSpc>
                <a:spcBef>
                  <a:spcPct val="0"/>
                </a:spcBef>
              </a:pPr>
              <a:endParaRPr/>
            </a:p>
          </p:txBody>
        </p:sp>
      </p:grpSp>
      <p:grpSp>
        <p:nvGrpSpPr>
          <p:cNvPr id="65" name="Group 65"/>
          <p:cNvGrpSpPr/>
          <p:nvPr/>
        </p:nvGrpSpPr>
        <p:grpSpPr>
          <a:xfrm>
            <a:off x="12105675" y="6185466"/>
            <a:ext cx="1191843" cy="1027481"/>
            <a:chOff x="0" y="0"/>
            <a:chExt cx="1290485" cy="1112520"/>
          </a:xfrm>
        </p:grpSpPr>
        <p:sp>
          <p:nvSpPr>
            <p:cNvPr id="66" name="Freeform 66"/>
            <p:cNvSpPr/>
            <p:nvPr/>
          </p:nvSpPr>
          <p:spPr>
            <a:xfrm>
              <a:off x="0" y="0"/>
              <a:ext cx="1290485" cy="1113790"/>
            </a:xfrm>
            <a:custGeom>
              <a:avLst/>
              <a:gdLst/>
              <a:ahLst/>
              <a:cxnLst/>
              <a:rect l="l" t="t" r="r" b="b"/>
              <a:pathLst>
                <a:path w="1290485" h="1113790">
                  <a:moveTo>
                    <a:pt x="738035" y="0"/>
                  </a:moveTo>
                  <a:lnTo>
                    <a:pt x="553720" y="0"/>
                  </a:lnTo>
                  <a:cubicBezTo>
                    <a:pt x="247650" y="0"/>
                    <a:pt x="0" y="247650"/>
                    <a:pt x="0" y="553720"/>
                  </a:cubicBezTo>
                  <a:cubicBezTo>
                    <a:pt x="0" y="859790"/>
                    <a:pt x="247650" y="1107440"/>
                    <a:pt x="553720" y="1107440"/>
                  </a:cubicBezTo>
                  <a:lnTo>
                    <a:pt x="738035" y="1113790"/>
                  </a:lnTo>
                  <a:lnTo>
                    <a:pt x="1290485" y="558800"/>
                  </a:lnTo>
                  <a:lnTo>
                    <a:pt x="738035" y="0"/>
                  </a:lnTo>
                  <a:close/>
                </a:path>
              </a:pathLst>
            </a:custGeom>
            <a:solidFill>
              <a:srgbClr val="ED1C24"/>
            </a:solidFill>
          </p:spPr>
          <p:txBody>
            <a:bodyPr/>
            <a:lstStyle/>
            <a:p>
              <a:endParaRPr lang="en-US"/>
            </a:p>
          </p:txBody>
        </p:sp>
      </p:grpSp>
      <p:sp>
        <p:nvSpPr>
          <p:cNvPr id="67" name="TextBox 67"/>
          <p:cNvSpPr txBox="1"/>
          <p:nvPr/>
        </p:nvSpPr>
        <p:spPr>
          <a:xfrm>
            <a:off x="2541325" y="2326256"/>
            <a:ext cx="2109177" cy="457406"/>
          </a:xfrm>
          <a:prstGeom prst="rect">
            <a:avLst/>
          </a:prstGeom>
        </p:spPr>
        <p:txBody>
          <a:bodyPr lIns="0" tIns="0" rIns="0" bIns="0" rtlCol="0" anchor="t">
            <a:spAutoFit/>
          </a:bodyPr>
          <a:lstStyle/>
          <a:p>
            <a:pPr marL="0" lvl="0" indent="0" algn="l">
              <a:lnSpc>
                <a:spcPts val="3568"/>
              </a:lnSpc>
              <a:spcBef>
                <a:spcPct val="0"/>
              </a:spcBef>
            </a:pPr>
            <a:r>
              <a:rPr lang="en-US" sz="2788" b="1">
                <a:solidFill>
                  <a:srgbClr val="231F20"/>
                </a:solidFill>
                <a:latin typeface="Ubuntu Bold"/>
                <a:ea typeface="Ubuntu Bold"/>
                <a:cs typeface="Ubuntu Bold"/>
                <a:sym typeface="Ubuntu Bold"/>
              </a:rPr>
              <a:t>SO Africa</a:t>
            </a:r>
          </a:p>
        </p:txBody>
      </p:sp>
      <p:sp>
        <p:nvSpPr>
          <p:cNvPr id="68" name="TextBox 68"/>
          <p:cNvSpPr txBox="1"/>
          <p:nvPr/>
        </p:nvSpPr>
        <p:spPr>
          <a:xfrm>
            <a:off x="1309719" y="4115726"/>
            <a:ext cx="2372811" cy="457387"/>
          </a:xfrm>
          <a:prstGeom prst="rect">
            <a:avLst/>
          </a:prstGeom>
        </p:spPr>
        <p:txBody>
          <a:bodyPr lIns="0" tIns="0" rIns="0" bIns="0" rtlCol="0" anchor="t">
            <a:spAutoFit/>
          </a:bodyPr>
          <a:lstStyle/>
          <a:p>
            <a:pPr marL="0" lvl="0" indent="0" algn="l">
              <a:lnSpc>
                <a:spcPts val="3571"/>
              </a:lnSpc>
              <a:spcBef>
                <a:spcPct val="0"/>
              </a:spcBef>
            </a:pPr>
            <a:r>
              <a:rPr lang="en-US" sz="2790" b="1">
                <a:solidFill>
                  <a:srgbClr val="231F20"/>
                </a:solidFill>
                <a:latin typeface="Ubuntu Bold"/>
                <a:ea typeface="Ubuntu Bold"/>
                <a:cs typeface="Ubuntu Bold"/>
                <a:sym typeface="Ubuntu Bold"/>
              </a:rPr>
              <a:t>SO East Asia</a:t>
            </a:r>
          </a:p>
        </p:txBody>
      </p:sp>
      <p:sp>
        <p:nvSpPr>
          <p:cNvPr id="69" name="TextBox 69"/>
          <p:cNvSpPr txBox="1"/>
          <p:nvPr/>
        </p:nvSpPr>
        <p:spPr>
          <a:xfrm>
            <a:off x="1309719" y="5908962"/>
            <a:ext cx="3227871" cy="457387"/>
          </a:xfrm>
          <a:prstGeom prst="rect">
            <a:avLst/>
          </a:prstGeom>
        </p:spPr>
        <p:txBody>
          <a:bodyPr lIns="0" tIns="0" rIns="0" bIns="0" rtlCol="0" anchor="t">
            <a:spAutoFit/>
          </a:bodyPr>
          <a:lstStyle/>
          <a:p>
            <a:pPr marL="0" lvl="0" indent="0" algn="l">
              <a:lnSpc>
                <a:spcPts val="3571"/>
              </a:lnSpc>
              <a:spcBef>
                <a:spcPct val="0"/>
              </a:spcBef>
            </a:pPr>
            <a:r>
              <a:rPr lang="en-US" sz="2790" b="1">
                <a:solidFill>
                  <a:srgbClr val="231F20"/>
                </a:solidFill>
                <a:latin typeface="Ubuntu Bold"/>
                <a:ea typeface="Ubuntu Bold"/>
                <a:cs typeface="Ubuntu Bold"/>
                <a:sym typeface="Ubuntu Bold"/>
              </a:rPr>
              <a:t>SO Europe Eurasia</a:t>
            </a:r>
          </a:p>
        </p:txBody>
      </p:sp>
      <p:sp>
        <p:nvSpPr>
          <p:cNvPr id="70" name="TextBox 70"/>
          <p:cNvSpPr txBox="1"/>
          <p:nvPr/>
        </p:nvSpPr>
        <p:spPr>
          <a:xfrm>
            <a:off x="2653821" y="7698431"/>
            <a:ext cx="4699934" cy="457387"/>
          </a:xfrm>
          <a:prstGeom prst="rect">
            <a:avLst/>
          </a:prstGeom>
        </p:spPr>
        <p:txBody>
          <a:bodyPr lIns="0" tIns="0" rIns="0" bIns="0" rtlCol="0" anchor="t">
            <a:spAutoFit/>
          </a:bodyPr>
          <a:lstStyle/>
          <a:p>
            <a:pPr marL="0" lvl="0" indent="0" algn="l">
              <a:lnSpc>
                <a:spcPts val="3571"/>
              </a:lnSpc>
              <a:spcBef>
                <a:spcPct val="0"/>
              </a:spcBef>
            </a:pPr>
            <a:r>
              <a:rPr lang="en-US" sz="2790" b="1">
                <a:solidFill>
                  <a:srgbClr val="231F20"/>
                </a:solidFill>
                <a:latin typeface="Ubuntu Bold"/>
                <a:ea typeface="Ubuntu Bold"/>
                <a:cs typeface="Ubuntu Bold"/>
                <a:sym typeface="Ubuntu Bold"/>
              </a:rPr>
              <a:t>SO MENA</a:t>
            </a:r>
          </a:p>
        </p:txBody>
      </p:sp>
      <p:sp>
        <p:nvSpPr>
          <p:cNvPr id="71" name="TextBox 71"/>
          <p:cNvSpPr txBox="1"/>
          <p:nvPr/>
        </p:nvSpPr>
        <p:spPr>
          <a:xfrm>
            <a:off x="11931914" y="2326256"/>
            <a:ext cx="3141446" cy="457387"/>
          </a:xfrm>
          <a:prstGeom prst="rect">
            <a:avLst/>
          </a:prstGeom>
        </p:spPr>
        <p:txBody>
          <a:bodyPr lIns="0" tIns="0" rIns="0" bIns="0" rtlCol="0" anchor="t">
            <a:spAutoFit/>
          </a:bodyPr>
          <a:lstStyle/>
          <a:p>
            <a:pPr marL="0" lvl="0" indent="0" algn="l">
              <a:lnSpc>
                <a:spcPts val="3571"/>
              </a:lnSpc>
              <a:spcBef>
                <a:spcPct val="0"/>
              </a:spcBef>
            </a:pPr>
            <a:r>
              <a:rPr lang="en-US" sz="2790" b="1">
                <a:solidFill>
                  <a:srgbClr val="231F20"/>
                </a:solidFill>
                <a:latin typeface="Ubuntu Bold"/>
                <a:ea typeface="Ubuntu Bold"/>
                <a:cs typeface="Ubuntu Bold"/>
                <a:sym typeface="Ubuntu Bold"/>
              </a:rPr>
              <a:t>SO North America</a:t>
            </a:r>
          </a:p>
        </p:txBody>
      </p:sp>
      <p:sp>
        <p:nvSpPr>
          <p:cNvPr id="72" name="TextBox 72"/>
          <p:cNvSpPr txBox="1"/>
          <p:nvPr/>
        </p:nvSpPr>
        <p:spPr>
          <a:xfrm>
            <a:off x="13146329" y="4134995"/>
            <a:ext cx="3104546" cy="457387"/>
          </a:xfrm>
          <a:prstGeom prst="rect">
            <a:avLst/>
          </a:prstGeom>
        </p:spPr>
        <p:txBody>
          <a:bodyPr lIns="0" tIns="0" rIns="0" bIns="0" rtlCol="0" anchor="t">
            <a:spAutoFit/>
          </a:bodyPr>
          <a:lstStyle/>
          <a:p>
            <a:pPr marL="0" lvl="0" indent="0" algn="l">
              <a:lnSpc>
                <a:spcPts val="3571"/>
              </a:lnSpc>
              <a:spcBef>
                <a:spcPct val="0"/>
              </a:spcBef>
            </a:pPr>
            <a:r>
              <a:rPr lang="en-US" sz="2790" b="1">
                <a:solidFill>
                  <a:srgbClr val="231F20"/>
                </a:solidFill>
                <a:latin typeface="Ubuntu Bold"/>
                <a:ea typeface="Ubuntu Bold"/>
                <a:cs typeface="Ubuntu Bold"/>
                <a:sym typeface="Ubuntu Bold"/>
              </a:rPr>
              <a:t>SO Latin America</a:t>
            </a:r>
          </a:p>
        </p:txBody>
      </p:sp>
      <p:sp>
        <p:nvSpPr>
          <p:cNvPr id="73" name="TextBox 73"/>
          <p:cNvSpPr txBox="1"/>
          <p:nvPr/>
        </p:nvSpPr>
        <p:spPr>
          <a:xfrm>
            <a:off x="13154823" y="5943515"/>
            <a:ext cx="3096051" cy="457387"/>
          </a:xfrm>
          <a:prstGeom prst="rect">
            <a:avLst/>
          </a:prstGeom>
        </p:spPr>
        <p:txBody>
          <a:bodyPr lIns="0" tIns="0" rIns="0" bIns="0" rtlCol="0" anchor="t">
            <a:spAutoFit/>
          </a:bodyPr>
          <a:lstStyle/>
          <a:p>
            <a:pPr marL="0" lvl="0" indent="0" algn="l">
              <a:lnSpc>
                <a:spcPts val="3571"/>
              </a:lnSpc>
              <a:spcBef>
                <a:spcPct val="0"/>
              </a:spcBef>
            </a:pPr>
            <a:r>
              <a:rPr lang="en-US" sz="2790" b="1">
                <a:solidFill>
                  <a:srgbClr val="231F20"/>
                </a:solidFill>
                <a:latin typeface="Ubuntu Bold"/>
                <a:ea typeface="Ubuntu Bold"/>
                <a:cs typeface="Ubuntu Bold"/>
                <a:sym typeface="Ubuntu Bold"/>
              </a:rPr>
              <a:t>SO Asia Pacific</a:t>
            </a:r>
          </a:p>
        </p:txBody>
      </p:sp>
      <p:sp>
        <p:nvSpPr>
          <p:cNvPr id="74" name="TextBox 74"/>
          <p:cNvSpPr txBox="1"/>
          <p:nvPr/>
        </p:nvSpPr>
        <p:spPr>
          <a:xfrm>
            <a:off x="7496340" y="4028850"/>
            <a:ext cx="3337601" cy="1052468"/>
          </a:xfrm>
          <a:prstGeom prst="rect">
            <a:avLst/>
          </a:prstGeom>
        </p:spPr>
        <p:txBody>
          <a:bodyPr lIns="0" tIns="0" rIns="0" bIns="0" rtlCol="0" anchor="t">
            <a:spAutoFit/>
          </a:bodyPr>
          <a:lstStyle/>
          <a:p>
            <a:pPr algn="ctr">
              <a:lnSpc>
                <a:spcPts val="4184"/>
              </a:lnSpc>
            </a:pPr>
            <a:r>
              <a:rPr lang="en-US" sz="3269" b="1">
                <a:solidFill>
                  <a:srgbClr val="000000"/>
                </a:solidFill>
                <a:latin typeface="Ubuntu Bold"/>
                <a:ea typeface="Ubuntu Bold"/>
                <a:cs typeface="Ubuntu Bold"/>
                <a:sym typeface="Ubuntu Bold"/>
              </a:rPr>
              <a:t>226,681 Athletes</a:t>
            </a:r>
          </a:p>
        </p:txBody>
      </p:sp>
      <p:sp>
        <p:nvSpPr>
          <p:cNvPr id="75" name="Freeform 75"/>
          <p:cNvSpPr/>
          <p:nvPr/>
        </p:nvSpPr>
        <p:spPr>
          <a:xfrm>
            <a:off x="13013254" y="8260593"/>
            <a:ext cx="4698742" cy="2059956"/>
          </a:xfrm>
          <a:custGeom>
            <a:avLst/>
            <a:gdLst/>
            <a:ahLst/>
            <a:cxnLst/>
            <a:rect l="l" t="t" r="r" b="b"/>
            <a:pathLst>
              <a:path w="4698742" h="2059956">
                <a:moveTo>
                  <a:pt x="0" y="0"/>
                </a:moveTo>
                <a:lnTo>
                  <a:pt x="4698742" y="0"/>
                </a:lnTo>
                <a:lnTo>
                  <a:pt x="4698742" y="2059956"/>
                </a:lnTo>
                <a:lnTo>
                  <a:pt x="0" y="2059956"/>
                </a:lnTo>
                <a:lnTo>
                  <a:pt x="0" y="0"/>
                </a:lnTo>
                <a:close/>
              </a:path>
            </a:pathLst>
          </a:custGeom>
          <a:blipFill>
            <a:blip r:embed="rId8"/>
            <a:stretch>
              <a:fillRect/>
            </a:stretch>
          </a:blipFill>
        </p:spPr>
        <p:txBody>
          <a:bodyPr/>
          <a:lstStyle/>
          <a:p>
            <a:endParaRPr lang="en-US"/>
          </a:p>
        </p:txBody>
      </p:sp>
      <p:sp>
        <p:nvSpPr>
          <p:cNvPr id="76" name="TextBox 76"/>
          <p:cNvSpPr txBox="1"/>
          <p:nvPr/>
        </p:nvSpPr>
        <p:spPr>
          <a:xfrm>
            <a:off x="4013979" y="231803"/>
            <a:ext cx="10260041" cy="974101"/>
          </a:xfrm>
          <a:prstGeom prst="rect">
            <a:avLst/>
          </a:prstGeom>
        </p:spPr>
        <p:txBody>
          <a:bodyPr lIns="0" tIns="0" rIns="0" bIns="0" rtlCol="0" anchor="t">
            <a:spAutoFit/>
          </a:bodyPr>
          <a:lstStyle/>
          <a:p>
            <a:pPr algn="ctr">
              <a:lnSpc>
                <a:spcPts val="7729"/>
              </a:lnSpc>
            </a:pPr>
            <a:r>
              <a:rPr lang="en-US" sz="5521" b="1">
                <a:solidFill>
                  <a:srgbClr val="000000"/>
                </a:solidFill>
                <a:latin typeface="Ubuntu Bold"/>
                <a:ea typeface="Ubuntu Bold"/>
                <a:cs typeface="Ubuntu Bold"/>
                <a:sym typeface="Ubuntu Bold"/>
              </a:rPr>
              <a:t>Programs, Athletes &amp; Coaches </a:t>
            </a:r>
          </a:p>
        </p:txBody>
      </p:sp>
      <p:sp>
        <p:nvSpPr>
          <p:cNvPr id="77" name="TextBox 77"/>
          <p:cNvSpPr txBox="1"/>
          <p:nvPr/>
        </p:nvSpPr>
        <p:spPr>
          <a:xfrm>
            <a:off x="7508800" y="5179657"/>
            <a:ext cx="3337601" cy="528676"/>
          </a:xfrm>
          <a:prstGeom prst="rect">
            <a:avLst/>
          </a:prstGeom>
        </p:spPr>
        <p:txBody>
          <a:bodyPr lIns="0" tIns="0" rIns="0" bIns="0" rtlCol="0" anchor="t">
            <a:spAutoFit/>
          </a:bodyPr>
          <a:lstStyle/>
          <a:p>
            <a:pPr algn="ctr">
              <a:lnSpc>
                <a:spcPts val="4184"/>
              </a:lnSpc>
            </a:pPr>
            <a:r>
              <a:rPr lang="en-US" sz="3269" b="1">
                <a:solidFill>
                  <a:srgbClr val="000000"/>
                </a:solidFill>
                <a:latin typeface="Ubuntu Bold"/>
                <a:ea typeface="Ubuntu Bold"/>
                <a:cs typeface="Ubuntu Bold"/>
                <a:sym typeface="Ubuntu Bold"/>
              </a:rPr>
              <a:t>54,546 Coaches</a:t>
            </a:r>
          </a:p>
        </p:txBody>
      </p:sp>
      <p:sp>
        <p:nvSpPr>
          <p:cNvPr id="78" name="TextBox 78"/>
          <p:cNvSpPr txBox="1"/>
          <p:nvPr/>
        </p:nvSpPr>
        <p:spPr>
          <a:xfrm>
            <a:off x="7483881" y="5890006"/>
            <a:ext cx="3337601" cy="528676"/>
          </a:xfrm>
          <a:prstGeom prst="rect">
            <a:avLst/>
          </a:prstGeom>
        </p:spPr>
        <p:txBody>
          <a:bodyPr lIns="0" tIns="0" rIns="0" bIns="0" rtlCol="0" anchor="t">
            <a:spAutoFit/>
          </a:bodyPr>
          <a:lstStyle/>
          <a:p>
            <a:pPr algn="ctr">
              <a:lnSpc>
                <a:spcPts val="4184"/>
              </a:lnSpc>
            </a:pPr>
            <a:r>
              <a:rPr lang="en-US" sz="3269" b="1">
                <a:solidFill>
                  <a:srgbClr val="000000"/>
                </a:solidFill>
                <a:latin typeface="Ubuntu Bold"/>
                <a:ea typeface="Ubuntu Bold"/>
                <a:cs typeface="Ubuntu Bold"/>
                <a:sym typeface="Ubuntu Bold"/>
              </a:rPr>
              <a:t>37,448 Certified</a:t>
            </a:r>
          </a:p>
        </p:txBody>
      </p:sp>
      <p:sp>
        <p:nvSpPr>
          <p:cNvPr id="79" name="TextBox 79"/>
          <p:cNvSpPr txBox="1"/>
          <p:nvPr/>
        </p:nvSpPr>
        <p:spPr>
          <a:xfrm>
            <a:off x="1992531" y="2745543"/>
            <a:ext cx="4901624" cy="868230"/>
          </a:xfrm>
          <a:prstGeom prst="rect">
            <a:avLst/>
          </a:prstGeom>
        </p:spPr>
        <p:txBody>
          <a:bodyPr lIns="0" tIns="0" rIns="0" bIns="0" rtlCol="0" anchor="t">
            <a:spAutoFit/>
          </a:bodyPr>
          <a:lstStyle/>
          <a:p>
            <a:pPr algn="ctr">
              <a:lnSpc>
                <a:spcPts val="3416"/>
              </a:lnSpc>
            </a:pPr>
            <a:r>
              <a:rPr lang="en-US" sz="2669" b="1">
                <a:solidFill>
                  <a:srgbClr val="626258"/>
                </a:solidFill>
                <a:latin typeface="Ubuntu Bold"/>
                <a:ea typeface="Ubuntu Bold"/>
                <a:cs typeface="Ubuntu Bold"/>
                <a:sym typeface="Ubuntu Bold"/>
              </a:rPr>
              <a:t>23,718 Athletes</a:t>
            </a:r>
          </a:p>
          <a:p>
            <a:pPr algn="ctr">
              <a:lnSpc>
                <a:spcPts val="3416"/>
              </a:lnSpc>
            </a:pPr>
            <a:r>
              <a:rPr lang="en-US" sz="2669" b="1">
                <a:solidFill>
                  <a:srgbClr val="626258"/>
                </a:solidFill>
                <a:latin typeface="Ubuntu Bold"/>
                <a:ea typeface="Ubuntu Bold"/>
                <a:cs typeface="Ubuntu Bold"/>
                <a:sym typeface="Ubuntu Bold"/>
              </a:rPr>
              <a:t>2,375 Coaches / 996 CC</a:t>
            </a:r>
          </a:p>
        </p:txBody>
      </p:sp>
      <p:sp>
        <p:nvSpPr>
          <p:cNvPr id="80" name="TextBox 80"/>
          <p:cNvSpPr txBox="1"/>
          <p:nvPr/>
        </p:nvSpPr>
        <p:spPr>
          <a:xfrm>
            <a:off x="751400" y="4584012"/>
            <a:ext cx="4901624" cy="803587"/>
          </a:xfrm>
          <a:prstGeom prst="rect">
            <a:avLst/>
          </a:prstGeom>
        </p:spPr>
        <p:txBody>
          <a:bodyPr lIns="0" tIns="0" rIns="0" bIns="0" rtlCol="0" anchor="t">
            <a:spAutoFit/>
          </a:bodyPr>
          <a:lstStyle/>
          <a:p>
            <a:pPr algn="ctr">
              <a:lnSpc>
                <a:spcPts val="3160"/>
              </a:lnSpc>
            </a:pPr>
            <a:r>
              <a:rPr lang="en-US" sz="2469" b="1">
                <a:solidFill>
                  <a:srgbClr val="626258"/>
                </a:solidFill>
                <a:latin typeface="Ubuntu Bold"/>
                <a:ea typeface="Ubuntu Bold"/>
                <a:cs typeface="Ubuntu Bold"/>
                <a:sym typeface="Ubuntu Bold"/>
              </a:rPr>
              <a:t>78,174 Athletes</a:t>
            </a:r>
          </a:p>
          <a:p>
            <a:pPr algn="ctr">
              <a:lnSpc>
                <a:spcPts val="3160"/>
              </a:lnSpc>
            </a:pPr>
            <a:r>
              <a:rPr lang="en-US" sz="2469" b="1">
                <a:solidFill>
                  <a:srgbClr val="626258"/>
                </a:solidFill>
                <a:latin typeface="Ubuntu Bold"/>
                <a:ea typeface="Ubuntu Bold"/>
                <a:cs typeface="Ubuntu Bold"/>
                <a:sym typeface="Ubuntu Bold"/>
              </a:rPr>
              <a:t>11,913 Coaches / 11,389 CC</a:t>
            </a:r>
          </a:p>
        </p:txBody>
      </p:sp>
      <p:sp>
        <p:nvSpPr>
          <p:cNvPr id="81" name="TextBox 81"/>
          <p:cNvSpPr txBox="1"/>
          <p:nvPr/>
        </p:nvSpPr>
        <p:spPr>
          <a:xfrm>
            <a:off x="867238" y="6416521"/>
            <a:ext cx="4901624" cy="868230"/>
          </a:xfrm>
          <a:prstGeom prst="rect">
            <a:avLst/>
          </a:prstGeom>
        </p:spPr>
        <p:txBody>
          <a:bodyPr lIns="0" tIns="0" rIns="0" bIns="0" rtlCol="0" anchor="t">
            <a:spAutoFit/>
          </a:bodyPr>
          <a:lstStyle/>
          <a:p>
            <a:pPr algn="ctr">
              <a:lnSpc>
                <a:spcPts val="3416"/>
              </a:lnSpc>
            </a:pPr>
            <a:r>
              <a:rPr lang="en-US" sz="2669" b="1">
                <a:solidFill>
                  <a:srgbClr val="626258"/>
                </a:solidFill>
                <a:latin typeface="Ubuntu Bold"/>
                <a:ea typeface="Ubuntu Bold"/>
                <a:cs typeface="Ubuntu Bold"/>
                <a:sym typeface="Ubuntu Bold"/>
              </a:rPr>
              <a:t>43,101 Athletes</a:t>
            </a:r>
          </a:p>
          <a:p>
            <a:pPr algn="ctr">
              <a:lnSpc>
                <a:spcPts val="3416"/>
              </a:lnSpc>
            </a:pPr>
            <a:r>
              <a:rPr lang="en-US" sz="2669" b="1">
                <a:solidFill>
                  <a:srgbClr val="626258"/>
                </a:solidFill>
                <a:latin typeface="Ubuntu Bold"/>
                <a:ea typeface="Ubuntu Bold"/>
                <a:cs typeface="Ubuntu Bold"/>
                <a:sym typeface="Ubuntu Bold"/>
              </a:rPr>
              <a:t>9,785 Coaches / 4,997 CC</a:t>
            </a:r>
          </a:p>
        </p:txBody>
      </p:sp>
      <p:sp>
        <p:nvSpPr>
          <p:cNvPr id="82" name="TextBox 82"/>
          <p:cNvSpPr txBox="1"/>
          <p:nvPr/>
        </p:nvSpPr>
        <p:spPr>
          <a:xfrm>
            <a:off x="2184976" y="8174868"/>
            <a:ext cx="4901624" cy="868230"/>
          </a:xfrm>
          <a:prstGeom prst="rect">
            <a:avLst/>
          </a:prstGeom>
        </p:spPr>
        <p:txBody>
          <a:bodyPr lIns="0" tIns="0" rIns="0" bIns="0" rtlCol="0" anchor="t">
            <a:spAutoFit/>
          </a:bodyPr>
          <a:lstStyle/>
          <a:p>
            <a:pPr algn="ctr">
              <a:lnSpc>
                <a:spcPts val="3416"/>
              </a:lnSpc>
            </a:pPr>
            <a:r>
              <a:rPr lang="en-US" sz="2669" b="1" dirty="0">
                <a:solidFill>
                  <a:srgbClr val="626258"/>
                </a:solidFill>
                <a:latin typeface="Ubuntu Bold"/>
                <a:ea typeface="Ubuntu Bold"/>
                <a:cs typeface="Ubuntu Bold"/>
                <a:sym typeface="Ubuntu Bold"/>
              </a:rPr>
              <a:t>14,749 Athletes</a:t>
            </a:r>
          </a:p>
          <a:p>
            <a:pPr algn="ctr">
              <a:lnSpc>
                <a:spcPts val="3416"/>
              </a:lnSpc>
            </a:pPr>
            <a:r>
              <a:rPr lang="en-US" sz="2669" b="1" dirty="0">
                <a:solidFill>
                  <a:srgbClr val="626258"/>
                </a:solidFill>
                <a:latin typeface="Ubuntu Bold"/>
                <a:ea typeface="Ubuntu Bold"/>
                <a:cs typeface="Ubuntu Bold"/>
                <a:sym typeface="Ubuntu Bold"/>
              </a:rPr>
              <a:t>2,213 Coaches / 1,917 CC</a:t>
            </a:r>
          </a:p>
        </p:txBody>
      </p:sp>
      <p:sp>
        <p:nvSpPr>
          <p:cNvPr id="83" name="TextBox 83"/>
          <p:cNvSpPr txBox="1"/>
          <p:nvPr/>
        </p:nvSpPr>
        <p:spPr>
          <a:xfrm>
            <a:off x="11506200" y="2755929"/>
            <a:ext cx="4901624" cy="868230"/>
          </a:xfrm>
          <a:prstGeom prst="rect">
            <a:avLst/>
          </a:prstGeom>
        </p:spPr>
        <p:txBody>
          <a:bodyPr lIns="0" tIns="0" rIns="0" bIns="0" rtlCol="0" anchor="t">
            <a:spAutoFit/>
          </a:bodyPr>
          <a:lstStyle/>
          <a:p>
            <a:pPr algn="ctr">
              <a:lnSpc>
                <a:spcPts val="3416"/>
              </a:lnSpc>
            </a:pPr>
            <a:r>
              <a:rPr lang="en-US" sz="2669" b="1" dirty="0">
                <a:solidFill>
                  <a:srgbClr val="626258"/>
                </a:solidFill>
                <a:latin typeface="Ubuntu Bold"/>
                <a:ea typeface="Ubuntu Bold"/>
                <a:cs typeface="Ubuntu Bold"/>
                <a:sym typeface="Ubuntu Bold"/>
              </a:rPr>
              <a:t>28,682 Athletes</a:t>
            </a:r>
          </a:p>
          <a:p>
            <a:pPr algn="ctr">
              <a:lnSpc>
                <a:spcPts val="3416"/>
              </a:lnSpc>
            </a:pPr>
            <a:r>
              <a:rPr lang="en-US" sz="2669" b="1" dirty="0">
                <a:solidFill>
                  <a:srgbClr val="626258"/>
                </a:solidFill>
                <a:latin typeface="Ubuntu Bold"/>
                <a:ea typeface="Ubuntu Bold"/>
                <a:cs typeface="Ubuntu Bold"/>
                <a:sym typeface="Ubuntu Bold"/>
              </a:rPr>
              <a:t>16,608 Coaches / 9,706 CC</a:t>
            </a:r>
          </a:p>
        </p:txBody>
      </p:sp>
      <p:sp>
        <p:nvSpPr>
          <p:cNvPr id="84" name="TextBox 84"/>
          <p:cNvSpPr txBox="1"/>
          <p:nvPr/>
        </p:nvSpPr>
        <p:spPr>
          <a:xfrm>
            <a:off x="12624376" y="4617552"/>
            <a:ext cx="4901624" cy="868230"/>
          </a:xfrm>
          <a:prstGeom prst="rect">
            <a:avLst/>
          </a:prstGeom>
        </p:spPr>
        <p:txBody>
          <a:bodyPr lIns="0" tIns="0" rIns="0" bIns="0" rtlCol="0" anchor="t">
            <a:spAutoFit/>
          </a:bodyPr>
          <a:lstStyle/>
          <a:p>
            <a:pPr algn="ctr">
              <a:lnSpc>
                <a:spcPts val="3416"/>
              </a:lnSpc>
            </a:pPr>
            <a:r>
              <a:rPr lang="en-US" sz="2669" b="1" dirty="0">
                <a:solidFill>
                  <a:srgbClr val="626258"/>
                </a:solidFill>
                <a:latin typeface="Ubuntu Bold"/>
                <a:ea typeface="Ubuntu Bold"/>
                <a:cs typeface="Ubuntu Bold"/>
                <a:sym typeface="Ubuntu Bold"/>
              </a:rPr>
              <a:t>22,805 Athletes</a:t>
            </a:r>
          </a:p>
          <a:p>
            <a:pPr algn="ctr">
              <a:lnSpc>
                <a:spcPts val="3416"/>
              </a:lnSpc>
            </a:pPr>
            <a:r>
              <a:rPr lang="en-US" sz="2669" b="1" dirty="0">
                <a:solidFill>
                  <a:srgbClr val="626258"/>
                </a:solidFill>
                <a:latin typeface="Ubuntu Bold"/>
                <a:ea typeface="Ubuntu Bold"/>
                <a:cs typeface="Ubuntu Bold"/>
                <a:sym typeface="Ubuntu Bold"/>
              </a:rPr>
              <a:t>7,096 Coaches / 5,323 CC</a:t>
            </a:r>
          </a:p>
        </p:txBody>
      </p:sp>
      <p:sp>
        <p:nvSpPr>
          <p:cNvPr id="85" name="TextBox 85"/>
          <p:cNvSpPr txBox="1"/>
          <p:nvPr/>
        </p:nvSpPr>
        <p:spPr>
          <a:xfrm>
            <a:off x="12622549" y="6416521"/>
            <a:ext cx="4901624" cy="868230"/>
          </a:xfrm>
          <a:prstGeom prst="rect">
            <a:avLst/>
          </a:prstGeom>
        </p:spPr>
        <p:txBody>
          <a:bodyPr lIns="0" tIns="0" rIns="0" bIns="0" rtlCol="0" anchor="t">
            <a:spAutoFit/>
          </a:bodyPr>
          <a:lstStyle/>
          <a:p>
            <a:pPr algn="ctr">
              <a:lnSpc>
                <a:spcPts val="3416"/>
              </a:lnSpc>
            </a:pPr>
            <a:r>
              <a:rPr lang="en-US" sz="2669" b="1">
                <a:solidFill>
                  <a:srgbClr val="626258"/>
                </a:solidFill>
                <a:latin typeface="Ubuntu Bold"/>
                <a:ea typeface="Ubuntu Bold"/>
                <a:cs typeface="Ubuntu Bold"/>
                <a:sym typeface="Ubuntu Bold"/>
              </a:rPr>
              <a:t>15,452 Athletes</a:t>
            </a:r>
          </a:p>
          <a:p>
            <a:pPr algn="ctr">
              <a:lnSpc>
                <a:spcPts val="3416"/>
              </a:lnSpc>
            </a:pPr>
            <a:r>
              <a:rPr lang="en-US" sz="2669" b="1">
                <a:solidFill>
                  <a:srgbClr val="626258"/>
                </a:solidFill>
                <a:latin typeface="Ubuntu Bold"/>
                <a:ea typeface="Ubuntu Bold"/>
                <a:cs typeface="Ubuntu Bold"/>
                <a:sym typeface="Ubuntu Bold"/>
              </a:rPr>
              <a:t>4,556 Coaches / 3,120 CC</a:t>
            </a:r>
          </a:p>
        </p:txBody>
      </p:sp>
      <p:sp>
        <p:nvSpPr>
          <p:cNvPr id="86" name="TextBox 86"/>
          <p:cNvSpPr txBox="1"/>
          <p:nvPr/>
        </p:nvSpPr>
        <p:spPr>
          <a:xfrm>
            <a:off x="12312653" y="6451453"/>
            <a:ext cx="559664" cy="457406"/>
          </a:xfrm>
          <a:prstGeom prst="rect">
            <a:avLst/>
          </a:prstGeom>
        </p:spPr>
        <p:txBody>
          <a:bodyPr lIns="0" tIns="0" rIns="0" bIns="0" rtlCol="0" anchor="t">
            <a:spAutoFit/>
          </a:bodyPr>
          <a:lstStyle/>
          <a:p>
            <a:pPr marL="0" lvl="0" indent="0" algn="ctr">
              <a:lnSpc>
                <a:spcPts val="3568"/>
              </a:lnSpc>
              <a:spcBef>
                <a:spcPct val="0"/>
              </a:spcBef>
            </a:pPr>
            <a:r>
              <a:rPr lang="en-US" sz="2788" b="1">
                <a:solidFill>
                  <a:srgbClr val="FEFEFE"/>
                </a:solidFill>
                <a:latin typeface="Ubuntu Bold"/>
                <a:ea typeface="Ubuntu Bold"/>
                <a:cs typeface="Ubuntu Bold"/>
                <a:sym typeface="Ubuntu Bold"/>
              </a:rPr>
              <a:t>16</a:t>
            </a:r>
          </a:p>
        </p:txBody>
      </p:sp>
      <p:sp>
        <p:nvSpPr>
          <p:cNvPr id="87" name="TextBox 87"/>
          <p:cNvSpPr txBox="1"/>
          <p:nvPr/>
        </p:nvSpPr>
        <p:spPr>
          <a:xfrm>
            <a:off x="12312653" y="4598661"/>
            <a:ext cx="559664" cy="457406"/>
          </a:xfrm>
          <a:prstGeom prst="rect">
            <a:avLst/>
          </a:prstGeom>
        </p:spPr>
        <p:txBody>
          <a:bodyPr lIns="0" tIns="0" rIns="0" bIns="0" rtlCol="0" anchor="t">
            <a:spAutoFit/>
          </a:bodyPr>
          <a:lstStyle/>
          <a:p>
            <a:pPr marL="0" lvl="0" indent="0" algn="ctr">
              <a:lnSpc>
                <a:spcPts val="3568"/>
              </a:lnSpc>
              <a:spcBef>
                <a:spcPct val="0"/>
              </a:spcBef>
            </a:pPr>
            <a:r>
              <a:rPr lang="en-US" sz="2788" b="1">
                <a:solidFill>
                  <a:srgbClr val="FEFEFE"/>
                </a:solidFill>
                <a:latin typeface="Ubuntu Bold"/>
                <a:ea typeface="Ubuntu Bold"/>
                <a:cs typeface="Ubuntu Bold"/>
                <a:sym typeface="Ubuntu Bold"/>
              </a:rPr>
              <a:t>20</a:t>
            </a:r>
          </a:p>
        </p:txBody>
      </p:sp>
      <p:sp>
        <p:nvSpPr>
          <p:cNvPr id="88" name="TextBox 88"/>
          <p:cNvSpPr txBox="1"/>
          <p:nvPr/>
        </p:nvSpPr>
        <p:spPr>
          <a:xfrm>
            <a:off x="11129140" y="2814925"/>
            <a:ext cx="559664" cy="457406"/>
          </a:xfrm>
          <a:prstGeom prst="rect">
            <a:avLst/>
          </a:prstGeom>
        </p:spPr>
        <p:txBody>
          <a:bodyPr lIns="0" tIns="0" rIns="0" bIns="0" rtlCol="0" anchor="t">
            <a:spAutoFit/>
          </a:bodyPr>
          <a:lstStyle/>
          <a:p>
            <a:pPr marL="0" lvl="0" indent="0" algn="ctr">
              <a:lnSpc>
                <a:spcPts val="3568"/>
              </a:lnSpc>
              <a:spcBef>
                <a:spcPct val="0"/>
              </a:spcBef>
            </a:pPr>
            <a:r>
              <a:rPr lang="en-US" sz="2788" b="1">
                <a:solidFill>
                  <a:srgbClr val="FEFEFE"/>
                </a:solidFill>
                <a:latin typeface="Ubuntu Bold"/>
                <a:ea typeface="Ubuntu Bold"/>
                <a:cs typeface="Ubuntu Bold"/>
                <a:sym typeface="Ubuntu Bold"/>
              </a:rPr>
              <a:t>68</a:t>
            </a:r>
          </a:p>
        </p:txBody>
      </p:sp>
      <p:sp>
        <p:nvSpPr>
          <p:cNvPr id="89" name="TextBox 89"/>
          <p:cNvSpPr txBox="1"/>
          <p:nvPr/>
        </p:nvSpPr>
        <p:spPr>
          <a:xfrm>
            <a:off x="6632166" y="2814925"/>
            <a:ext cx="559664" cy="457406"/>
          </a:xfrm>
          <a:prstGeom prst="rect">
            <a:avLst/>
          </a:prstGeom>
        </p:spPr>
        <p:txBody>
          <a:bodyPr lIns="0" tIns="0" rIns="0" bIns="0" rtlCol="0" anchor="t">
            <a:spAutoFit/>
          </a:bodyPr>
          <a:lstStyle/>
          <a:p>
            <a:pPr marL="0" lvl="0" indent="0" algn="ctr">
              <a:lnSpc>
                <a:spcPts val="3568"/>
              </a:lnSpc>
              <a:spcBef>
                <a:spcPct val="0"/>
              </a:spcBef>
            </a:pPr>
            <a:r>
              <a:rPr lang="en-US" sz="2788" b="1">
                <a:solidFill>
                  <a:srgbClr val="FEFEFE"/>
                </a:solidFill>
                <a:latin typeface="Ubuntu Bold"/>
                <a:ea typeface="Ubuntu Bold"/>
                <a:cs typeface="Ubuntu Bold"/>
                <a:sym typeface="Ubuntu Bold"/>
              </a:rPr>
              <a:t>16</a:t>
            </a:r>
          </a:p>
        </p:txBody>
      </p:sp>
      <p:sp>
        <p:nvSpPr>
          <p:cNvPr id="90" name="TextBox 90"/>
          <p:cNvSpPr txBox="1"/>
          <p:nvPr/>
        </p:nvSpPr>
        <p:spPr>
          <a:xfrm>
            <a:off x="5489030" y="4613310"/>
            <a:ext cx="559664" cy="457406"/>
          </a:xfrm>
          <a:prstGeom prst="rect">
            <a:avLst/>
          </a:prstGeom>
        </p:spPr>
        <p:txBody>
          <a:bodyPr lIns="0" tIns="0" rIns="0" bIns="0" rtlCol="0" anchor="t">
            <a:spAutoFit/>
          </a:bodyPr>
          <a:lstStyle/>
          <a:p>
            <a:pPr marL="0" lvl="0" indent="0" algn="ctr">
              <a:lnSpc>
                <a:spcPts val="3568"/>
              </a:lnSpc>
              <a:spcBef>
                <a:spcPct val="0"/>
              </a:spcBef>
            </a:pPr>
            <a:r>
              <a:rPr lang="en-US" sz="2788" b="1">
                <a:solidFill>
                  <a:srgbClr val="FEFEFE"/>
                </a:solidFill>
                <a:latin typeface="Ubuntu Bold"/>
                <a:ea typeface="Ubuntu Bold"/>
                <a:cs typeface="Ubuntu Bold"/>
                <a:sym typeface="Ubuntu Bold"/>
              </a:rPr>
              <a:t>6</a:t>
            </a:r>
          </a:p>
        </p:txBody>
      </p:sp>
      <p:sp>
        <p:nvSpPr>
          <p:cNvPr id="91" name="TextBox 91"/>
          <p:cNvSpPr txBox="1"/>
          <p:nvPr/>
        </p:nvSpPr>
        <p:spPr>
          <a:xfrm>
            <a:off x="5489030" y="6395747"/>
            <a:ext cx="559664" cy="457406"/>
          </a:xfrm>
          <a:prstGeom prst="rect">
            <a:avLst/>
          </a:prstGeom>
        </p:spPr>
        <p:txBody>
          <a:bodyPr lIns="0" tIns="0" rIns="0" bIns="0" rtlCol="0" anchor="t">
            <a:spAutoFit/>
          </a:bodyPr>
          <a:lstStyle/>
          <a:p>
            <a:pPr marL="0" lvl="0" indent="0" algn="ctr">
              <a:lnSpc>
                <a:spcPts val="3568"/>
              </a:lnSpc>
              <a:spcBef>
                <a:spcPct val="0"/>
              </a:spcBef>
            </a:pPr>
            <a:r>
              <a:rPr lang="en-US" sz="2788" b="1">
                <a:solidFill>
                  <a:srgbClr val="FEFEFE"/>
                </a:solidFill>
                <a:latin typeface="Ubuntu Bold"/>
                <a:ea typeface="Ubuntu Bold"/>
                <a:cs typeface="Ubuntu Bold"/>
                <a:sym typeface="Ubuntu Bold"/>
              </a:rPr>
              <a:t>55</a:t>
            </a:r>
          </a:p>
        </p:txBody>
      </p:sp>
      <p:sp>
        <p:nvSpPr>
          <p:cNvPr id="92" name="TextBox 92"/>
          <p:cNvSpPr txBox="1"/>
          <p:nvPr/>
        </p:nvSpPr>
        <p:spPr>
          <a:xfrm>
            <a:off x="6826378" y="8187100"/>
            <a:ext cx="559664" cy="457406"/>
          </a:xfrm>
          <a:prstGeom prst="rect">
            <a:avLst/>
          </a:prstGeom>
        </p:spPr>
        <p:txBody>
          <a:bodyPr lIns="0" tIns="0" rIns="0" bIns="0" rtlCol="0" anchor="t">
            <a:spAutoFit/>
          </a:bodyPr>
          <a:lstStyle/>
          <a:p>
            <a:pPr marL="0" lvl="0" indent="0" algn="ctr">
              <a:lnSpc>
                <a:spcPts val="3568"/>
              </a:lnSpc>
              <a:spcBef>
                <a:spcPct val="0"/>
              </a:spcBef>
            </a:pPr>
            <a:r>
              <a:rPr lang="en-US" sz="2788" b="1">
                <a:solidFill>
                  <a:srgbClr val="FEFEFE"/>
                </a:solidFill>
                <a:latin typeface="Ubuntu Bold"/>
                <a:ea typeface="Ubuntu Bold"/>
                <a:cs typeface="Ubuntu Bold"/>
                <a:sym typeface="Ubuntu Bold"/>
              </a:rPr>
              <a:t>19</a:t>
            </a:r>
          </a:p>
        </p:txBody>
      </p:sp>
      <p:sp>
        <p:nvSpPr>
          <p:cNvPr id="93" name="TextBox 93"/>
          <p:cNvSpPr txBox="1"/>
          <p:nvPr/>
        </p:nvSpPr>
        <p:spPr>
          <a:xfrm>
            <a:off x="7483881" y="6586298"/>
            <a:ext cx="3337601" cy="528676"/>
          </a:xfrm>
          <a:prstGeom prst="rect">
            <a:avLst/>
          </a:prstGeom>
        </p:spPr>
        <p:txBody>
          <a:bodyPr lIns="0" tIns="0" rIns="0" bIns="0" rtlCol="0" anchor="t">
            <a:spAutoFit/>
          </a:bodyPr>
          <a:lstStyle/>
          <a:p>
            <a:pPr algn="ctr">
              <a:lnSpc>
                <a:spcPts val="4184"/>
              </a:lnSpc>
            </a:pPr>
            <a:r>
              <a:rPr lang="en-US" sz="3269" b="1">
                <a:solidFill>
                  <a:srgbClr val="000000"/>
                </a:solidFill>
                <a:latin typeface="Ubuntu Bold"/>
                <a:ea typeface="Ubuntu Bold"/>
                <a:cs typeface="Ubuntu Bold"/>
                <a:sym typeface="Ubuntu Bold"/>
              </a:rPr>
              <a:t>200 Programs</a:t>
            </a:r>
          </a:p>
        </p:txBody>
      </p:sp>
      <p:sp>
        <p:nvSpPr>
          <p:cNvPr id="94" name="AutoShape 94"/>
          <p:cNvSpPr/>
          <p:nvPr/>
        </p:nvSpPr>
        <p:spPr>
          <a:xfrm>
            <a:off x="12412737" y="6937434"/>
            <a:ext cx="0" cy="900383"/>
          </a:xfrm>
          <a:prstGeom prst="line">
            <a:avLst/>
          </a:prstGeom>
          <a:ln w="28575" cap="flat">
            <a:solidFill>
              <a:srgbClr val="000000"/>
            </a:solidFill>
            <a:prstDash val="solid"/>
            <a:headEnd type="arrow" w="med" len="sm"/>
            <a:tailEnd type="arrow" w="med" len="sm"/>
          </a:ln>
        </p:spPr>
        <p:txBody>
          <a:bodyPr/>
          <a:lstStyle/>
          <a:p>
            <a:endParaRPr lang="en-US"/>
          </a:p>
        </p:txBody>
      </p:sp>
      <p:sp>
        <p:nvSpPr>
          <p:cNvPr id="95" name="TextBox 95"/>
          <p:cNvSpPr txBox="1"/>
          <p:nvPr/>
        </p:nvSpPr>
        <p:spPr>
          <a:xfrm>
            <a:off x="11237784" y="7799717"/>
            <a:ext cx="2349907" cy="485399"/>
          </a:xfrm>
          <a:prstGeom prst="rect">
            <a:avLst/>
          </a:prstGeom>
        </p:spPr>
        <p:txBody>
          <a:bodyPr lIns="0" tIns="0" rIns="0" bIns="0" rtlCol="0" anchor="t">
            <a:spAutoFit/>
          </a:bodyPr>
          <a:lstStyle/>
          <a:p>
            <a:pPr algn="l">
              <a:lnSpc>
                <a:spcPts val="1771"/>
              </a:lnSpc>
            </a:pPr>
            <a:r>
              <a:rPr lang="en-US" sz="1475" i="1">
                <a:solidFill>
                  <a:srgbClr val="000000"/>
                </a:solidFill>
                <a:latin typeface="Cooper Hewitt Italics"/>
                <a:ea typeface="Cooper Hewitt Italics"/>
                <a:cs typeface="Cooper Hewitt Italics"/>
                <a:sym typeface="Cooper Hewitt Italics"/>
              </a:rPr>
              <a:t>Number of Swim Programs within the region.</a:t>
            </a:r>
          </a:p>
        </p:txBody>
      </p:sp>
      <p:sp>
        <p:nvSpPr>
          <p:cNvPr id="96" name="AutoShape 96"/>
          <p:cNvSpPr/>
          <p:nvPr/>
        </p:nvSpPr>
        <p:spPr>
          <a:xfrm>
            <a:off x="16111128" y="7210527"/>
            <a:ext cx="0" cy="900383"/>
          </a:xfrm>
          <a:prstGeom prst="line">
            <a:avLst/>
          </a:prstGeom>
          <a:ln w="28575" cap="flat">
            <a:solidFill>
              <a:srgbClr val="000000"/>
            </a:solidFill>
            <a:prstDash val="solid"/>
            <a:headEnd type="arrow" w="med" len="sm"/>
            <a:tailEnd type="arrow" w="med" len="sm"/>
          </a:ln>
        </p:spPr>
        <p:txBody>
          <a:bodyPr/>
          <a:lstStyle/>
          <a:p>
            <a:endParaRPr lang="en-US"/>
          </a:p>
        </p:txBody>
      </p:sp>
      <p:sp>
        <p:nvSpPr>
          <p:cNvPr id="97" name="TextBox 97"/>
          <p:cNvSpPr txBox="1"/>
          <p:nvPr/>
        </p:nvSpPr>
        <p:spPr>
          <a:xfrm>
            <a:off x="15362089" y="8066034"/>
            <a:ext cx="2349907" cy="261749"/>
          </a:xfrm>
          <a:prstGeom prst="rect">
            <a:avLst/>
          </a:prstGeom>
        </p:spPr>
        <p:txBody>
          <a:bodyPr lIns="0" tIns="0" rIns="0" bIns="0" rtlCol="0" anchor="t">
            <a:spAutoFit/>
          </a:bodyPr>
          <a:lstStyle/>
          <a:p>
            <a:pPr algn="l">
              <a:lnSpc>
                <a:spcPts val="1771"/>
              </a:lnSpc>
            </a:pPr>
            <a:r>
              <a:rPr lang="en-US" sz="1475" i="1">
                <a:solidFill>
                  <a:srgbClr val="000000"/>
                </a:solidFill>
                <a:latin typeface="Cooper Hewitt Italics"/>
                <a:ea typeface="Cooper Hewitt Italics"/>
                <a:cs typeface="Cooper Hewitt Italics"/>
                <a:sym typeface="Cooper Hewitt Italics"/>
              </a:rPr>
              <a:t>Certified Coaches</a:t>
            </a:r>
          </a:p>
        </p:txBody>
      </p:sp>
      <p:sp>
        <p:nvSpPr>
          <p:cNvPr id="98" name="Freeform 98"/>
          <p:cNvSpPr/>
          <p:nvPr/>
        </p:nvSpPr>
        <p:spPr>
          <a:xfrm rot="-10112832">
            <a:off x="16853429" y="1880197"/>
            <a:ext cx="656426" cy="1989170"/>
          </a:xfrm>
          <a:custGeom>
            <a:avLst/>
            <a:gdLst/>
            <a:ahLst/>
            <a:cxnLst/>
            <a:rect l="l" t="t" r="r" b="b"/>
            <a:pathLst>
              <a:path w="656426" h="1989170">
                <a:moveTo>
                  <a:pt x="0" y="0"/>
                </a:moveTo>
                <a:lnTo>
                  <a:pt x="656426" y="0"/>
                </a:lnTo>
                <a:lnTo>
                  <a:pt x="656426" y="1989170"/>
                </a:lnTo>
                <a:lnTo>
                  <a:pt x="0" y="1989170"/>
                </a:lnTo>
                <a:lnTo>
                  <a:pt x="0" y="0"/>
                </a:lnTo>
                <a:close/>
              </a:path>
            </a:pathLst>
          </a:custGeom>
          <a:blipFill>
            <a:blip r:embed="rId9">
              <a:alphaModFix amt="51000"/>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99" name="TextBox 99"/>
          <p:cNvSpPr txBox="1"/>
          <p:nvPr/>
        </p:nvSpPr>
        <p:spPr>
          <a:xfrm>
            <a:off x="14856018" y="828500"/>
            <a:ext cx="3362050" cy="834881"/>
          </a:xfrm>
          <a:prstGeom prst="rect">
            <a:avLst/>
          </a:prstGeom>
        </p:spPr>
        <p:txBody>
          <a:bodyPr lIns="0" tIns="0" rIns="0" bIns="0" rtlCol="0" anchor="t">
            <a:spAutoFit/>
          </a:bodyPr>
          <a:lstStyle/>
          <a:p>
            <a:pPr algn="ctr">
              <a:lnSpc>
                <a:spcPts val="3332"/>
              </a:lnSpc>
              <a:spcBef>
                <a:spcPct val="0"/>
              </a:spcBef>
            </a:pPr>
            <a:r>
              <a:rPr lang="en-US" sz="2380" b="1" i="1">
                <a:solidFill>
                  <a:srgbClr val="FF1914">
                    <a:alpha val="50980"/>
                  </a:srgbClr>
                </a:solidFill>
                <a:latin typeface="Ubuntu Bold Italics"/>
                <a:ea typeface="Ubuntu Bold Italics"/>
                <a:cs typeface="Ubuntu Bold Italics"/>
                <a:sym typeface="Ubuntu Bold Italics"/>
              </a:rPr>
              <a:t>OPTIONAL - adapt to your region/country.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Freeform 2"/>
          <p:cNvSpPr/>
          <p:nvPr/>
        </p:nvSpPr>
        <p:spPr>
          <a:xfrm>
            <a:off x="311347" y="1377354"/>
            <a:ext cx="17707586" cy="8757206"/>
          </a:xfrm>
          <a:custGeom>
            <a:avLst/>
            <a:gdLst/>
            <a:ahLst/>
            <a:cxnLst/>
            <a:rect l="l" t="t" r="r" b="b"/>
            <a:pathLst>
              <a:path w="17707586" h="8757206">
                <a:moveTo>
                  <a:pt x="0" y="0"/>
                </a:moveTo>
                <a:lnTo>
                  <a:pt x="17707587" y="0"/>
                </a:lnTo>
                <a:lnTo>
                  <a:pt x="17707587" y="8757207"/>
                </a:lnTo>
                <a:lnTo>
                  <a:pt x="0" y="8757207"/>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7211740" y="3784393"/>
            <a:ext cx="3906802" cy="3828049"/>
            <a:chOff x="0" y="0"/>
            <a:chExt cx="812800" cy="796416"/>
          </a:xfrm>
        </p:grpSpPr>
        <p:sp>
          <p:nvSpPr>
            <p:cNvPr id="4" name="Freeform 4"/>
            <p:cNvSpPr/>
            <p:nvPr/>
          </p:nvSpPr>
          <p:spPr>
            <a:xfrm>
              <a:off x="0" y="0"/>
              <a:ext cx="812800" cy="796416"/>
            </a:xfrm>
            <a:custGeom>
              <a:avLst/>
              <a:gdLst/>
              <a:ahLst/>
              <a:cxnLst/>
              <a:rect l="l" t="t" r="r" b="b"/>
              <a:pathLst>
                <a:path w="812800" h="796416">
                  <a:moveTo>
                    <a:pt x="406400" y="0"/>
                  </a:moveTo>
                  <a:cubicBezTo>
                    <a:pt x="181951" y="0"/>
                    <a:pt x="0" y="178284"/>
                    <a:pt x="0" y="398208"/>
                  </a:cubicBezTo>
                  <a:cubicBezTo>
                    <a:pt x="0" y="618132"/>
                    <a:pt x="181951" y="796416"/>
                    <a:pt x="406400" y="796416"/>
                  </a:cubicBezTo>
                  <a:cubicBezTo>
                    <a:pt x="630849" y="796416"/>
                    <a:pt x="812800" y="618132"/>
                    <a:pt x="812800" y="398208"/>
                  </a:cubicBezTo>
                  <a:cubicBezTo>
                    <a:pt x="812800" y="178284"/>
                    <a:pt x="630849" y="0"/>
                    <a:pt x="406400" y="0"/>
                  </a:cubicBezTo>
                  <a:close/>
                </a:path>
              </a:pathLst>
            </a:custGeom>
            <a:solidFill>
              <a:srgbClr val="FEFEFE"/>
            </a:solidFill>
            <a:ln w="38100" cap="sq">
              <a:solidFill>
                <a:srgbClr val="FFFFFF"/>
              </a:solidFill>
              <a:prstDash val="solid"/>
              <a:miter/>
            </a:ln>
          </p:spPr>
          <p:txBody>
            <a:bodyPr/>
            <a:lstStyle/>
            <a:p>
              <a:endParaRPr lang="en-US"/>
            </a:p>
          </p:txBody>
        </p:sp>
        <p:sp>
          <p:nvSpPr>
            <p:cNvPr id="5" name="TextBox 5"/>
            <p:cNvSpPr txBox="1"/>
            <p:nvPr/>
          </p:nvSpPr>
          <p:spPr>
            <a:xfrm>
              <a:off x="76200" y="36564"/>
              <a:ext cx="660400" cy="685188"/>
            </a:xfrm>
            <a:prstGeom prst="rect">
              <a:avLst/>
            </a:prstGeom>
          </p:spPr>
          <p:txBody>
            <a:bodyPr lIns="50800" tIns="50800" rIns="50800" bIns="50800" rtlCol="0" anchor="ctr"/>
            <a:lstStyle/>
            <a:p>
              <a:pPr algn="ctr">
                <a:lnSpc>
                  <a:spcPts val="2756"/>
                </a:lnSpc>
              </a:pPr>
              <a:endParaRPr/>
            </a:p>
          </p:txBody>
        </p:sp>
      </p:grpSp>
      <p:sp>
        <p:nvSpPr>
          <p:cNvPr id="6" name="Freeform 6"/>
          <p:cNvSpPr/>
          <p:nvPr/>
        </p:nvSpPr>
        <p:spPr>
          <a:xfrm>
            <a:off x="6462429" y="2995706"/>
            <a:ext cx="5405423" cy="5405423"/>
          </a:xfrm>
          <a:custGeom>
            <a:avLst/>
            <a:gdLst/>
            <a:ahLst/>
            <a:cxnLst/>
            <a:rect l="l" t="t" r="r" b="b"/>
            <a:pathLst>
              <a:path w="5405423" h="5405423">
                <a:moveTo>
                  <a:pt x="0" y="0"/>
                </a:moveTo>
                <a:lnTo>
                  <a:pt x="5405423" y="0"/>
                </a:lnTo>
                <a:lnTo>
                  <a:pt x="5405423" y="5405424"/>
                </a:lnTo>
                <a:lnTo>
                  <a:pt x="0" y="5405424"/>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grpSp>
        <p:nvGrpSpPr>
          <p:cNvPr id="7" name="Group 7"/>
          <p:cNvGrpSpPr/>
          <p:nvPr/>
        </p:nvGrpSpPr>
        <p:grpSpPr>
          <a:xfrm>
            <a:off x="7187748" y="3721025"/>
            <a:ext cx="3954786" cy="3954786"/>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EFE">
                <a:alpha val="49804"/>
              </a:srgbClr>
            </a:solidFill>
            <a:ln w="38100" cap="sq">
              <a:solidFill>
                <a:srgbClr val="636359">
                  <a:alpha val="49804"/>
                </a:srgbClr>
              </a:solidFill>
              <a:prstDash val="solid"/>
              <a:miter/>
            </a:ln>
          </p:spPr>
          <p:txBody>
            <a:bodyPr/>
            <a:lstStyle/>
            <a:p>
              <a:endParaRPr lang="en-US"/>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756"/>
                </a:lnSpc>
              </a:pPr>
              <a:endParaRPr/>
            </a:p>
          </p:txBody>
        </p:sp>
      </p:grpSp>
      <p:grpSp>
        <p:nvGrpSpPr>
          <p:cNvPr id="10" name="Group 10"/>
          <p:cNvGrpSpPr/>
          <p:nvPr/>
        </p:nvGrpSpPr>
        <p:grpSpPr>
          <a:xfrm>
            <a:off x="11504671" y="4604081"/>
            <a:ext cx="448604" cy="448604"/>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66675" cap="sq">
              <a:solidFill>
                <a:srgbClr val="ED1C24"/>
              </a:solidFill>
              <a:prstDash val="solid"/>
              <a:miter/>
            </a:ln>
          </p:spPr>
          <p:txBody>
            <a:bodyPr/>
            <a:lstStyle/>
            <a:p>
              <a:endParaRPr lang="en-US"/>
            </a:p>
          </p:txBody>
        </p:sp>
        <p:sp>
          <p:nvSpPr>
            <p:cNvPr id="12" name="TextBox 12"/>
            <p:cNvSpPr txBox="1"/>
            <p:nvPr/>
          </p:nvSpPr>
          <p:spPr>
            <a:xfrm>
              <a:off x="76200" y="38100"/>
              <a:ext cx="660400" cy="698500"/>
            </a:xfrm>
            <a:prstGeom prst="rect">
              <a:avLst/>
            </a:prstGeom>
          </p:spPr>
          <p:txBody>
            <a:bodyPr lIns="50800" tIns="50800" rIns="50800" bIns="50800" rtlCol="0" anchor="ctr"/>
            <a:lstStyle/>
            <a:p>
              <a:pPr marL="0" lvl="0" indent="0" algn="ctr">
                <a:lnSpc>
                  <a:spcPts val="2756"/>
                </a:lnSpc>
                <a:spcBef>
                  <a:spcPct val="0"/>
                </a:spcBef>
              </a:pPr>
              <a:endParaRPr/>
            </a:p>
          </p:txBody>
        </p:sp>
      </p:grpSp>
      <p:grpSp>
        <p:nvGrpSpPr>
          <p:cNvPr id="13" name="Group 13"/>
          <p:cNvGrpSpPr/>
          <p:nvPr/>
        </p:nvGrpSpPr>
        <p:grpSpPr>
          <a:xfrm>
            <a:off x="10251911" y="3113595"/>
            <a:ext cx="448604" cy="448604"/>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66675" cap="sq">
              <a:solidFill>
                <a:srgbClr val="ED1C24"/>
              </a:solidFill>
              <a:prstDash val="solid"/>
              <a:miter/>
            </a:ln>
          </p:spPr>
          <p:txBody>
            <a:bodyPr/>
            <a:lstStyle/>
            <a:p>
              <a:endParaRPr lang="en-US"/>
            </a:p>
          </p:txBody>
        </p:sp>
        <p:sp>
          <p:nvSpPr>
            <p:cNvPr id="15" name="TextBox 15"/>
            <p:cNvSpPr txBox="1"/>
            <p:nvPr/>
          </p:nvSpPr>
          <p:spPr>
            <a:xfrm>
              <a:off x="76200" y="38100"/>
              <a:ext cx="660400" cy="698500"/>
            </a:xfrm>
            <a:prstGeom prst="rect">
              <a:avLst/>
            </a:prstGeom>
          </p:spPr>
          <p:txBody>
            <a:bodyPr lIns="50800" tIns="50800" rIns="50800" bIns="50800" rtlCol="0" anchor="ctr"/>
            <a:lstStyle/>
            <a:p>
              <a:pPr marL="0" lvl="0" indent="0" algn="ctr">
                <a:lnSpc>
                  <a:spcPts val="2756"/>
                </a:lnSpc>
                <a:spcBef>
                  <a:spcPct val="0"/>
                </a:spcBef>
              </a:pPr>
              <a:endParaRPr/>
            </a:p>
          </p:txBody>
        </p:sp>
      </p:grpSp>
      <p:grpSp>
        <p:nvGrpSpPr>
          <p:cNvPr id="16" name="Group 16"/>
          <p:cNvGrpSpPr/>
          <p:nvPr/>
        </p:nvGrpSpPr>
        <p:grpSpPr>
          <a:xfrm>
            <a:off x="6377774" y="4622112"/>
            <a:ext cx="448604" cy="448604"/>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66675" cap="sq">
              <a:solidFill>
                <a:srgbClr val="ED1C24"/>
              </a:solidFill>
              <a:prstDash val="solid"/>
              <a:miter/>
            </a:ln>
          </p:spPr>
          <p:txBody>
            <a:bodyPr/>
            <a:lstStyle/>
            <a:p>
              <a:endParaRPr lang="en-US"/>
            </a:p>
          </p:txBody>
        </p:sp>
        <p:sp>
          <p:nvSpPr>
            <p:cNvPr id="18" name="TextBox 18"/>
            <p:cNvSpPr txBox="1"/>
            <p:nvPr/>
          </p:nvSpPr>
          <p:spPr>
            <a:xfrm>
              <a:off x="76200" y="38100"/>
              <a:ext cx="660400" cy="698500"/>
            </a:xfrm>
            <a:prstGeom prst="rect">
              <a:avLst/>
            </a:prstGeom>
          </p:spPr>
          <p:txBody>
            <a:bodyPr lIns="50800" tIns="50800" rIns="50800" bIns="50800" rtlCol="0" anchor="ctr"/>
            <a:lstStyle/>
            <a:p>
              <a:pPr marL="0" lvl="0" indent="0" algn="ctr">
                <a:lnSpc>
                  <a:spcPts val="2756"/>
                </a:lnSpc>
                <a:spcBef>
                  <a:spcPct val="0"/>
                </a:spcBef>
              </a:pPr>
              <a:endParaRPr/>
            </a:p>
          </p:txBody>
        </p:sp>
      </p:grpSp>
      <p:grpSp>
        <p:nvGrpSpPr>
          <p:cNvPr id="19" name="Group 19"/>
          <p:cNvGrpSpPr/>
          <p:nvPr/>
        </p:nvGrpSpPr>
        <p:grpSpPr>
          <a:xfrm>
            <a:off x="6377774" y="6421081"/>
            <a:ext cx="448604" cy="448604"/>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66675" cap="sq">
              <a:solidFill>
                <a:srgbClr val="ED1C24"/>
              </a:solidFill>
              <a:prstDash val="solid"/>
              <a:miter/>
            </a:ln>
          </p:spPr>
          <p:txBody>
            <a:bodyPr/>
            <a:lstStyle/>
            <a:p>
              <a:endParaRPr lang="en-US"/>
            </a:p>
          </p:txBody>
        </p:sp>
        <p:sp>
          <p:nvSpPr>
            <p:cNvPr id="21" name="TextBox 21"/>
            <p:cNvSpPr txBox="1"/>
            <p:nvPr/>
          </p:nvSpPr>
          <p:spPr>
            <a:xfrm>
              <a:off x="76200" y="38100"/>
              <a:ext cx="660400" cy="698500"/>
            </a:xfrm>
            <a:prstGeom prst="rect">
              <a:avLst/>
            </a:prstGeom>
          </p:spPr>
          <p:txBody>
            <a:bodyPr lIns="50800" tIns="50800" rIns="50800" bIns="50800" rtlCol="0" anchor="ctr"/>
            <a:lstStyle/>
            <a:p>
              <a:pPr marL="0" lvl="0" indent="0" algn="ctr">
                <a:lnSpc>
                  <a:spcPts val="2756"/>
                </a:lnSpc>
                <a:spcBef>
                  <a:spcPct val="0"/>
                </a:spcBef>
              </a:pPr>
              <a:endParaRPr/>
            </a:p>
          </p:txBody>
        </p:sp>
      </p:grpSp>
      <p:grpSp>
        <p:nvGrpSpPr>
          <p:cNvPr id="22" name="Group 22"/>
          <p:cNvGrpSpPr/>
          <p:nvPr/>
        </p:nvGrpSpPr>
        <p:grpSpPr>
          <a:xfrm>
            <a:off x="2098844" y="2277481"/>
            <a:ext cx="5092985" cy="1570395"/>
            <a:chOff x="0" y="0"/>
            <a:chExt cx="1467458" cy="452483"/>
          </a:xfrm>
        </p:grpSpPr>
        <p:sp>
          <p:nvSpPr>
            <p:cNvPr id="23" name="Freeform 23"/>
            <p:cNvSpPr/>
            <p:nvPr/>
          </p:nvSpPr>
          <p:spPr>
            <a:xfrm>
              <a:off x="0" y="0"/>
              <a:ext cx="1467458" cy="452483"/>
            </a:xfrm>
            <a:custGeom>
              <a:avLst/>
              <a:gdLst/>
              <a:ahLst/>
              <a:cxnLst/>
              <a:rect l="l" t="t" r="r" b="b"/>
              <a:pathLst>
                <a:path w="1467458" h="452483">
                  <a:moveTo>
                    <a:pt x="1264258" y="0"/>
                  </a:moveTo>
                  <a:cubicBezTo>
                    <a:pt x="1376482" y="0"/>
                    <a:pt x="1467458" y="101292"/>
                    <a:pt x="1467458" y="226241"/>
                  </a:cubicBezTo>
                  <a:cubicBezTo>
                    <a:pt x="1467458" y="351191"/>
                    <a:pt x="1376482" y="452483"/>
                    <a:pt x="1264258" y="452483"/>
                  </a:cubicBezTo>
                  <a:lnTo>
                    <a:pt x="203200" y="452483"/>
                  </a:lnTo>
                  <a:cubicBezTo>
                    <a:pt x="90976" y="452483"/>
                    <a:pt x="0" y="351191"/>
                    <a:pt x="0" y="226241"/>
                  </a:cubicBezTo>
                  <a:cubicBezTo>
                    <a:pt x="0" y="101292"/>
                    <a:pt x="90976" y="0"/>
                    <a:pt x="203200" y="0"/>
                  </a:cubicBezTo>
                  <a:close/>
                </a:path>
              </a:pathLst>
            </a:custGeom>
            <a:solidFill>
              <a:srgbClr val="FFFFFF"/>
            </a:solidFill>
            <a:ln w="66675" cap="sq">
              <a:solidFill>
                <a:srgbClr val="ED1C24"/>
              </a:solidFill>
              <a:prstDash val="solid"/>
              <a:miter/>
            </a:ln>
          </p:spPr>
          <p:txBody>
            <a:bodyPr/>
            <a:lstStyle/>
            <a:p>
              <a:endParaRPr lang="en-US"/>
            </a:p>
          </p:txBody>
        </p:sp>
        <p:sp>
          <p:nvSpPr>
            <p:cNvPr id="24" name="TextBox 24"/>
            <p:cNvSpPr txBox="1"/>
            <p:nvPr/>
          </p:nvSpPr>
          <p:spPr>
            <a:xfrm>
              <a:off x="0" y="-38100"/>
              <a:ext cx="1467458" cy="490583"/>
            </a:xfrm>
            <a:prstGeom prst="rect">
              <a:avLst/>
            </a:prstGeom>
          </p:spPr>
          <p:txBody>
            <a:bodyPr lIns="50800" tIns="50800" rIns="50800" bIns="50800" rtlCol="0" anchor="ctr"/>
            <a:lstStyle/>
            <a:p>
              <a:pPr marL="0" lvl="0" indent="0" algn="ctr">
                <a:lnSpc>
                  <a:spcPts val="2756"/>
                </a:lnSpc>
                <a:spcBef>
                  <a:spcPct val="0"/>
                </a:spcBef>
              </a:pPr>
              <a:endParaRPr/>
            </a:p>
          </p:txBody>
        </p:sp>
      </p:grpSp>
      <p:grpSp>
        <p:nvGrpSpPr>
          <p:cNvPr id="25" name="Group 25"/>
          <p:cNvGrpSpPr/>
          <p:nvPr/>
        </p:nvGrpSpPr>
        <p:grpSpPr>
          <a:xfrm rot="-10800000">
            <a:off x="6269658" y="2568207"/>
            <a:ext cx="1191843" cy="1027481"/>
            <a:chOff x="0" y="0"/>
            <a:chExt cx="1290485" cy="1112520"/>
          </a:xfrm>
        </p:grpSpPr>
        <p:sp>
          <p:nvSpPr>
            <p:cNvPr id="26" name="Freeform 26"/>
            <p:cNvSpPr/>
            <p:nvPr/>
          </p:nvSpPr>
          <p:spPr>
            <a:xfrm>
              <a:off x="0" y="0"/>
              <a:ext cx="1290485" cy="1113790"/>
            </a:xfrm>
            <a:custGeom>
              <a:avLst/>
              <a:gdLst/>
              <a:ahLst/>
              <a:cxnLst/>
              <a:rect l="l" t="t" r="r" b="b"/>
              <a:pathLst>
                <a:path w="1290485" h="1113790">
                  <a:moveTo>
                    <a:pt x="738035" y="0"/>
                  </a:moveTo>
                  <a:lnTo>
                    <a:pt x="553720" y="0"/>
                  </a:lnTo>
                  <a:cubicBezTo>
                    <a:pt x="247650" y="0"/>
                    <a:pt x="0" y="247650"/>
                    <a:pt x="0" y="553720"/>
                  </a:cubicBezTo>
                  <a:cubicBezTo>
                    <a:pt x="0" y="859790"/>
                    <a:pt x="247650" y="1107440"/>
                    <a:pt x="553720" y="1107440"/>
                  </a:cubicBezTo>
                  <a:lnTo>
                    <a:pt x="738035" y="1113790"/>
                  </a:lnTo>
                  <a:lnTo>
                    <a:pt x="1290485" y="558800"/>
                  </a:lnTo>
                  <a:lnTo>
                    <a:pt x="738035" y="0"/>
                  </a:lnTo>
                  <a:close/>
                </a:path>
              </a:pathLst>
            </a:custGeom>
            <a:solidFill>
              <a:srgbClr val="ED1C24"/>
            </a:solidFill>
          </p:spPr>
          <p:txBody>
            <a:bodyPr/>
            <a:lstStyle/>
            <a:p>
              <a:endParaRPr lang="en-US"/>
            </a:p>
          </p:txBody>
        </p:sp>
      </p:grpSp>
      <p:grpSp>
        <p:nvGrpSpPr>
          <p:cNvPr id="27" name="Group 27"/>
          <p:cNvGrpSpPr/>
          <p:nvPr/>
        </p:nvGrpSpPr>
        <p:grpSpPr>
          <a:xfrm>
            <a:off x="7618939" y="3129906"/>
            <a:ext cx="448604" cy="448604"/>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F8F8"/>
            </a:solidFill>
            <a:ln w="66675" cap="sq">
              <a:solidFill>
                <a:srgbClr val="ED1C24"/>
              </a:solidFill>
              <a:prstDash val="solid"/>
              <a:miter/>
            </a:ln>
          </p:spPr>
          <p:txBody>
            <a:bodyPr/>
            <a:lstStyle/>
            <a:p>
              <a:endParaRPr lang="en-US"/>
            </a:p>
          </p:txBody>
        </p:sp>
        <p:sp>
          <p:nvSpPr>
            <p:cNvPr id="29" name="TextBox 29"/>
            <p:cNvSpPr txBox="1"/>
            <p:nvPr/>
          </p:nvSpPr>
          <p:spPr>
            <a:xfrm>
              <a:off x="76200" y="38100"/>
              <a:ext cx="660400" cy="698500"/>
            </a:xfrm>
            <a:prstGeom prst="rect">
              <a:avLst/>
            </a:prstGeom>
          </p:spPr>
          <p:txBody>
            <a:bodyPr lIns="50800" tIns="50800" rIns="50800" bIns="50800" rtlCol="0" anchor="ctr"/>
            <a:lstStyle/>
            <a:p>
              <a:pPr marL="0" lvl="0" indent="0" algn="ctr">
                <a:lnSpc>
                  <a:spcPts val="2756"/>
                </a:lnSpc>
                <a:spcBef>
                  <a:spcPct val="0"/>
                </a:spcBef>
              </a:pPr>
              <a:endParaRPr/>
            </a:p>
          </p:txBody>
        </p:sp>
      </p:grpSp>
      <p:grpSp>
        <p:nvGrpSpPr>
          <p:cNvPr id="30" name="Group 30"/>
          <p:cNvGrpSpPr/>
          <p:nvPr/>
        </p:nvGrpSpPr>
        <p:grpSpPr>
          <a:xfrm>
            <a:off x="7618939" y="7811989"/>
            <a:ext cx="448604" cy="448604"/>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66675" cap="sq">
              <a:solidFill>
                <a:srgbClr val="ED1C24"/>
              </a:solidFill>
              <a:prstDash val="solid"/>
              <a:miter/>
            </a:ln>
          </p:spPr>
          <p:txBody>
            <a:bodyPr/>
            <a:lstStyle/>
            <a:p>
              <a:endParaRPr lang="en-US"/>
            </a:p>
          </p:txBody>
        </p:sp>
        <p:sp>
          <p:nvSpPr>
            <p:cNvPr id="32" name="TextBox 32"/>
            <p:cNvSpPr txBox="1"/>
            <p:nvPr/>
          </p:nvSpPr>
          <p:spPr>
            <a:xfrm>
              <a:off x="76200" y="38100"/>
              <a:ext cx="660400" cy="698500"/>
            </a:xfrm>
            <a:prstGeom prst="rect">
              <a:avLst/>
            </a:prstGeom>
          </p:spPr>
          <p:txBody>
            <a:bodyPr lIns="50800" tIns="50800" rIns="50800" bIns="50800" rtlCol="0" anchor="ctr"/>
            <a:lstStyle/>
            <a:p>
              <a:pPr marL="0" lvl="0" indent="0" algn="ctr">
                <a:lnSpc>
                  <a:spcPts val="2756"/>
                </a:lnSpc>
                <a:spcBef>
                  <a:spcPct val="0"/>
                </a:spcBef>
              </a:pPr>
              <a:endParaRPr/>
            </a:p>
          </p:txBody>
        </p:sp>
      </p:grpSp>
      <p:grpSp>
        <p:nvGrpSpPr>
          <p:cNvPr id="33" name="Group 33"/>
          <p:cNvGrpSpPr/>
          <p:nvPr/>
        </p:nvGrpSpPr>
        <p:grpSpPr>
          <a:xfrm>
            <a:off x="11504671" y="6421081"/>
            <a:ext cx="448604" cy="448604"/>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66675" cap="sq">
              <a:solidFill>
                <a:srgbClr val="ED1C24"/>
              </a:solidFill>
              <a:prstDash val="solid"/>
              <a:miter/>
            </a:ln>
          </p:spPr>
          <p:txBody>
            <a:bodyPr/>
            <a:lstStyle/>
            <a:p>
              <a:endParaRPr lang="en-US"/>
            </a:p>
          </p:txBody>
        </p:sp>
        <p:sp>
          <p:nvSpPr>
            <p:cNvPr id="35" name="TextBox 35"/>
            <p:cNvSpPr txBox="1"/>
            <p:nvPr/>
          </p:nvSpPr>
          <p:spPr>
            <a:xfrm>
              <a:off x="76200" y="38100"/>
              <a:ext cx="660400" cy="698500"/>
            </a:xfrm>
            <a:prstGeom prst="rect">
              <a:avLst/>
            </a:prstGeom>
          </p:spPr>
          <p:txBody>
            <a:bodyPr lIns="50800" tIns="50800" rIns="50800" bIns="50800" rtlCol="0" anchor="ctr"/>
            <a:lstStyle/>
            <a:p>
              <a:pPr marL="0" lvl="0" indent="0" algn="ctr">
                <a:lnSpc>
                  <a:spcPts val="2756"/>
                </a:lnSpc>
                <a:spcBef>
                  <a:spcPct val="0"/>
                </a:spcBef>
              </a:pPr>
              <a:endParaRPr/>
            </a:p>
          </p:txBody>
        </p:sp>
      </p:grpSp>
      <p:sp>
        <p:nvSpPr>
          <p:cNvPr id="36" name="Freeform 36"/>
          <p:cNvSpPr/>
          <p:nvPr/>
        </p:nvSpPr>
        <p:spPr>
          <a:xfrm>
            <a:off x="15533873" y="3948008"/>
            <a:ext cx="824748" cy="824748"/>
          </a:xfrm>
          <a:custGeom>
            <a:avLst/>
            <a:gdLst/>
            <a:ahLst/>
            <a:cxnLst/>
            <a:rect l="l" t="t" r="r" b="b"/>
            <a:pathLst>
              <a:path w="824748" h="824748">
                <a:moveTo>
                  <a:pt x="0" y="0"/>
                </a:moveTo>
                <a:lnTo>
                  <a:pt x="824748" y="0"/>
                </a:lnTo>
                <a:lnTo>
                  <a:pt x="824748" y="824748"/>
                </a:lnTo>
                <a:lnTo>
                  <a:pt x="0" y="824748"/>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US"/>
          </a:p>
        </p:txBody>
      </p:sp>
      <p:grpSp>
        <p:nvGrpSpPr>
          <p:cNvPr id="37" name="Group 37"/>
          <p:cNvGrpSpPr/>
          <p:nvPr/>
        </p:nvGrpSpPr>
        <p:grpSpPr>
          <a:xfrm>
            <a:off x="867238" y="4066950"/>
            <a:ext cx="5092985" cy="1570395"/>
            <a:chOff x="0" y="0"/>
            <a:chExt cx="1467458" cy="452483"/>
          </a:xfrm>
        </p:grpSpPr>
        <p:sp>
          <p:nvSpPr>
            <p:cNvPr id="38" name="Freeform 38"/>
            <p:cNvSpPr/>
            <p:nvPr/>
          </p:nvSpPr>
          <p:spPr>
            <a:xfrm>
              <a:off x="0" y="0"/>
              <a:ext cx="1467458" cy="452483"/>
            </a:xfrm>
            <a:custGeom>
              <a:avLst/>
              <a:gdLst/>
              <a:ahLst/>
              <a:cxnLst/>
              <a:rect l="l" t="t" r="r" b="b"/>
              <a:pathLst>
                <a:path w="1467458" h="452483">
                  <a:moveTo>
                    <a:pt x="1264258" y="0"/>
                  </a:moveTo>
                  <a:cubicBezTo>
                    <a:pt x="1376482" y="0"/>
                    <a:pt x="1467458" y="101292"/>
                    <a:pt x="1467458" y="226241"/>
                  </a:cubicBezTo>
                  <a:cubicBezTo>
                    <a:pt x="1467458" y="351191"/>
                    <a:pt x="1376482" y="452483"/>
                    <a:pt x="1264258" y="452483"/>
                  </a:cubicBezTo>
                  <a:lnTo>
                    <a:pt x="203200" y="452483"/>
                  </a:lnTo>
                  <a:cubicBezTo>
                    <a:pt x="90976" y="452483"/>
                    <a:pt x="0" y="351191"/>
                    <a:pt x="0" y="226241"/>
                  </a:cubicBezTo>
                  <a:cubicBezTo>
                    <a:pt x="0" y="101292"/>
                    <a:pt x="90976" y="0"/>
                    <a:pt x="203200" y="0"/>
                  </a:cubicBezTo>
                  <a:close/>
                </a:path>
              </a:pathLst>
            </a:custGeom>
            <a:solidFill>
              <a:srgbClr val="FFFFFF"/>
            </a:solidFill>
            <a:ln w="66675" cap="sq">
              <a:solidFill>
                <a:srgbClr val="ED1C24"/>
              </a:solidFill>
              <a:prstDash val="solid"/>
              <a:miter/>
            </a:ln>
          </p:spPr>
          <p:txBody>
            <a:bodyPr/>
            <a:lstStyle/>
            <a:p>
              <a:endParaRPr lang="en-US"/>
            </a:p>
          </p:txBody>
        </p:sp>
        <p:sp>
          <p:nvSpPr>
            <p:cNvPr id="39" name="TextBox 39"/>
            <p:cNvSpPr txBox="1"/>
            <p:nvPr/>
          </p:nvSpPr>
          <p:spPr>
            <a:xfrm>
              <a:off x="0" y="-38100"/>
              <a:ext cx="1467458" cy="490583"/>
            </a:xfrm>
            <a:prstGeom prst="rect">
              <a:avLst/>
            </a:prstGeom>
          </p:spPr>
          <p:txBody>
            <a:bodyPr lIns="50800" tIns="50800" rIns="50800" bIns="50800" rtlCol="0" anchor="ctr"/>
            <a:lstStyle/>
            <a:p>
              <a:pPr marL="0" lvl="0" indent="0" algn="ctr">
                <a:lnSpc>
                  <a:spcPts val="2756"/>
                </a:lnSpc>
                <a:spcBef>
                  <a:spcPct val="0"/>
                </a:spcBef>
              </a:pPr>
              <a:endParaRPr/>
            </a:p>
          </p:txBody>
        </p:sp>
      </p:grpSp>
      <p:grpSp>
        <p:nvGrpSpPr>
          <p:cNvPr id="40" name="Group 40"/>
          <p:cNvGrpSpPr/>
          <p:nvPr/>
        </p:nvGrpSpPr>
        <p:grpSpPr>
          <a:xfrm rot="-10800000">
            <a:off x="5038052" y="4357677"/>
            <a:ext cx="1191843" cy="1027481"/>
            <a:chOff x="0" y="0"/>
            <a:chExt cx="1290485" cy="1112520"/>
          </a:xfrm>
        </p:grpSpPr>
        <p:sp>
          <p:nvSpPr>
            <p:cNvPr id="41" name="Freeform 41"/>
            <p:cNvSpPr/>
            <p:nvPr/>
          </p:nvSpPr>
          <p:spPr>
            <a:xfrm>
              <a:off x="0" y="0"/>
              <a:ext cx="1290485" cy="1113790"/>
            </a:xfrm>
            <a:custGeom>
              <a:avLst/>
              <a:gdLst/>
              <a:ahLst/>
              <a:cxnLst/>
              <a:rect l="l" t="t" r="r" b="b"/>
              <a:pathLst>
                <a:path w="1290485" h="1113790">
                  <a:moveTo>
                    <a:pt x="738035" y="0"/>
                  </a:moveTo>
                  <a:lnTo>
                    <a:pt x="553720" y="0"/>
                  </a:lnTo>
                  <a:cubicBezTo>
                    <a:pt x="247650" y="0"/>
                    <a:pt x="0" y="247650"/>
                    <a:pt x="0" y="553720"/>
                  </a:cubicBezTo>
                  <a:cubicBezTo>
                    <a:pt x="0" y="859790"/>
                    <a:pt x="247650" y="1107440"/>
                    <a:pt x="553720" y="1107440"/>
                  </a:cubicBezTo>
                  <a:lnTo>
                    <a:pt x="738035" y="1113790"/>
                  </a:lnTo>
                  <a:lnTo>
                    <a:pt x="1290485" y="558800"/>
                  </a:lnTo>
                  <a:lnTo>
                    <a:pt x="738035" y="0"/>
                  </a:lnTo>
                  <a:close/>
                </a:path>
              </a:pathLst>
            </a:custGeom>
            <a:solidFill>
              <a:srgbClr val="ED1C24"/>
            </a:solidFill>
          </p:spPr>
          <p:txBody>
            <a:bodyPr/>
            <a:lstStyle/>
            <a:p>
              <a:endParaRPr lang="en-US"/>
            </a:p>
          </p:txBody>
        </p:sp>
      </p:grpSp>
      <p:grpSp>
        <p:nvGrpSpPr>
          <p:cNvPr id="42" name="Group 42"/>
          <p:cNvGrpSpPr/>
          <p:nvPr/>
        </p:nvGrpSpPr>
        <p:grpSpPr>
          <a:xfrm>
            <a:off x="867238" y="5860186"/>
            <a:ext cx="5092985" cy="1570395"/>
            <a:chOff x="0" y="0"/>
            <a:chExt cx="1467458" cy="452483"/>
          </a:xfrm>
        </p:grpSpPr>
        <p:sp>
          <p:nvSpPr>
            <p:cNvPr id="43" name="Freeform 43"/>
            <p:cNvSpPr/>
            <p:nvPr/>
          </p:nvSpPr>
          <p:spPr>
            <a:xfrm>
              <a:off x="0" y="0"/>
              <a:ext cx="1467458" cy="452483"/>
            </a:xfrm>
            <a:custGeom>
              <a:avLst/>
              <a:gdLst/>
              <a:ahLst/>
              <a:cxnLst/>
              <a:rect l="l" t="t" r="r" b="b"/>
              <a:pathLst>
                <a:path w="1467458" h="452483">
                  <a:moveTo>
                    <a:pt x="1264258" y="0"/>
                  </a:moveTo>
                  <a:cubicBezTo>
                    <a:pt x="1376482" y="0"/>
                    <a:pt x="1467458" y="101292"/>
                    <a:pt x="1467458" y="226241"/>
                  </a:cubicBezTo>
                  <a:cubicBezTo>
                    <a:pt x="1467458" y="351191"/>
                    <a:pt x="1376482" y="452483"/>
                    <a:pt x="1264258" y="452483"/>
                  </a:cubicBezTo>
                  <a:lnTo>
                    <a:pt x="203200" y="452483"/>
                  </a:lnTo>
                  <a:cubicBezTo>
                    <a:pt x="90976" y="452483"/>
                    <a:pt x="0" y="351191"/>
                    <a:pt x="0" y="226241"/>
                  </a:cubicBezTo>
                  <a:cubicBezTo>
                    <a:pt x="0" y="101292"/>
                    <a:pt x="90976" y="0"/>
                    <a:pt x="203200" y="0"/>
                  </a:cubicBezTo>
                  <a:close/>
                </a:path>
              </a:pathLst>
            </a:custGeom>
            <a:solidFill>
              <a:srgbClr val="FFFFFF"/>
            </a:solidFill>
            <a:ln w="66675" cap="sq">
              <a:solidFill>
                <a:srgbClr val="ED1C24"/>
              </a:solidFill>
              <a:prstDash val="solid"/>
              <a:miter/>
            </a:ln>
          </p:spPr>
          <p:txBody>
            <a:bodyPr/>
            <a:lstStyle/>
            <a:p>
              <a:endParaRPr lang="en-US"/>
            </a:p>
          </p:txBody>
        </p:sp>
        <p:sp>
          <p:nvSpPr>
            <p:cNvPr id="44" name="TextBox 44"/>
            <p:cNvSpPr txBox="1"/>
            <p:nvPr/>
          </p:nvSpPr>
          <p:spPr>
            <a:xfrm>
              <a:off x="0" y="-38100"/>
              <a:ext cx="1467458" cy="490583"/>
            </a:xfrm>
            <a:prstGeom prst="rect">
              <a:avLst/>
            </a:prstGeom>
          </p:spPr>
          <p:txBody>
            <a:bodyPr lIns="50800" tIns="50800" rIns="50800" bIns="50800" rtlCol="0" anchor="ctr"/>
            <a:lstStyle/>
            <a:p>
              <a:pPr marL="0" lvl="0" indent="0" algn="ctr">
                <a:lnSpc>
                  <a:spcPts val="2756"/>
                </a:lnSpc>
                <a:spcBef>
                  <a:spcPct val="0"/>
                </a:spcBef>
              </a:pPr>
              <a:endParaRPr/>
            </a:p>
          </p:txBody>
        </p:sp>
      </p:grpSp>
      <p:grpSp>
        <p:nvGrpSpPr>
          <p:cNvPr id="45" name="Group 45"/>
          <p:cNvGrpSpPr/>
          <p:nvPr/>
        </p:nvGrpSpPr>
        <p:grpSpPr>
          <a:xfrm rot="-10800000">
            <a:off x="5038052" y="6150912"/>
            <a:ext cx="1191843" cy="1027481"/>
            <a:chOff x="0" y="0"/>
            <a:chExt cx="1290485" cy="1112520"/>
          </a:xfrm>
        </p:grpSpPr>
        <p:sp>
          <p:nvSpPr>
            <p:cNvPr id="46" name="Freeform 46"/>
            <p:cNvSpPr/>
            <p:nvPr/>
          </p:nvSpPr>
          <p:spPr>
            <a:xfrm>
              <a:off x="0" y="0"/>
              <a:ext cx="1290485" cy="1113790"/>
            </a:xfrm>
            <a:custGeom>
              <a:avLst/>
              <a:gdLst/>
              <a:ahLst/>
              <a:cxnLst/>
              <a:rect l="l" t="t" r="r" b="b"/>
              <a:pathLst>
                <a:path w="1290485" h="1113790">
                  <a:moveTo>
                    <a:pt x="738035" y="0"/>
                  </a:moveTo>
                  <a:lnTo>
                    <a:pt x="553720" y="0"/>
                  </a:lnTo>
                  <a:cubicBezTo>
                    <a:pt x="247650" y="0"/>
                    <a:pt x="0" y="247650"/>
                    <a:pt x="0" y="553720"/>
                  </a:cubicBezTo>
                  <a:cubicBezTo>
                    <a:pt x="0" y="859790"/>
                    <a:pt x="247650" y="1107440"/>
                    <a:pt x="553720" y="1107440"/>
                  </a:cubicBezTo>
                  <a:lnTo>
                    <a:pt x="738035" y="1113790"/>
                  </a:lnTo>
                  <a:lnTo>
                    <a:pt x="1290485" y="558800"/>
                  </a:lnTo>
                  <a:lnTo>
                    <a:pt x="738035" y="0"/>
                  </a:lnTo>
                  <a:close/>
                </a:path>
              </a:pathLst>
            </a:custGeom>
            <a:solidFill>
              <a:srgbClr val="ED1C24"/>
            </a:solidFill>
          </p:spPr>
          <p:txBody>
            <a:bodyPr/>
            <a:lstStyle/>
            <a:p>
              <a:endParaRPr lang="en-US"/>
            </a:p>
          </p:txBody>
        </p:sp>
      </p:grpSp>
      <p:grpSp>
        <p:nvGrpSpPr>
          <p:cNvPr id="47" name="Group 47"/>
          <p:cNvGrpSpPr/>
          <p:nvPr/>
        </p:nvGrpSpPr>
        <p:grpSpPr>
          <a:xfrm>
            <a:off x="2233680" y="7649656"/>
            <a:ext cx="5092985" cy="1570395"/>
            <a:chOff x="0" y="0"/>
            <a:chExt cx="1467458" cy="452483"/>
          </a:xfrm>
        </p:grpSpPr>
        <p:sp>
          <p:nvSpPr>
            <p:cNvPr id="48" name="Freeform 48"/>
            <p:cNvSpPr/>
            <p:nvPr/>
          </p:nvSpPr>
          <p:spPr>
            <a:xfrm>
              <a:off x="0" y="0"/>
              <a:ext cx="1467458" cy="452483"/>
            </a:xfrm>
            <a:custGeom>
              <a:avLst/>
              <a:gdLst/>
              <a:ahLst/>
              <a:cxnLst/>
              <a:rect l="l" t="t" r="r" b="b"/>
              <a:pathLst>
                <a:path w="1467458" h="452483">
                  <a:moveTo>
                    <a:pt x="1264258" y="0"/>
                  </a:moveTo>
                  <a:cubicBezTo>
                    <a:pt x="1376482" y="0"/>
                    <a:pt x="1467458" y="101292"/>
                    <a:pt x="1467458" y="226241"/>
                  </a:cubicBezTo>
                  <a:cubicBezTo>
                    <a:pt x="1467458" y="351191"/>
                    <a:pt x="1376482" y="452483"/>
                    <a:pt x="1264258" y="452483"/>
                  </a:cubicBezTo>
                  <a:lnTo>
                    <a:pt x="203200" y="452483"/>
                  </a:lnTo>
                  <a:cubicBezTo>
                    <a:pt x="90976" y="452483"/>
                    <a:pt x="0" y="351191"/>
                    <a:pt x="0" y="226241"/>
                  </a:cubicBezTo>
                  <a:cubicBezTo>
                    <a:pt x="0" y="101292"/>
                    <a:pt x="90976" y="0"/>
                    <a:pt x="203200" y="0"/>
                  </a:cubicBezTo>
                  <a:close/>
                </a:path>
              </a:pathLst>
            </a:custGeom>
            <a:solidFill>
              <a:srgbClr val="FFFFFF"/>
            </a:solidFill>
            <a:ln w="66675" cap="sq">
              <a:solidFill>
                <a:srgbClr val="ED1C24"/>
              </a:solidFill>
              <a:prstDash val="solid"/>
              <a:miter/>
            </a:ln>
          </p:spPr>
          <p:txBody>
            <a:bodyPr/>
            <a:lstStyle/>
            <a:p>
              <a:endParaRPr lang="en-US"/>
            </a:p>
          </p:txBody>
        </p:sp>
        <p:sp>
          <p:nvSpPr>
            <p:cNvPr id="49" name="TextBox 49"/>
            <p:cNvSpPr txBox="1"/>
            <p:nvPr/>
          </p:nvSpPr>
          <p:spPr>
            <a:xfrm>
              <a:off x="0" y="-38100"/>
              <a:ext cx="1467458" cy="490583"/>
            </a:xfrm>
            <a:prstGeom prst="rect">
              <a:avLst/>
            </a:prstGeom>
          </p:spPr>
          <p:txBody>
            <a:bodyPr lIns="50800" tIns="50800" rIns="50800" bIns="50800" rtlCol="0" anchor="ctr"/>
            <a:lstStyle/>
            <a:p>
              <a:pPr marL="0" lvl="0" indent="0" algn="ctr">
                <a:lnSpc>
                  <a:spcPts val="2756"/>
                </a:lnSpc>
                <a:spcBef>
                  <a:spcPct val="0"/>
                </a:spcBef>
              </a:pPr>
              <a:endParaRPr/>
            </a:p>
          </p:txBody>
        </p:sp>
      </p:grpSp>
      <p:grpSp>
        <p:nvGrpSpPr>
          <p:cNvPr id="50" name="Group 50"/>
          <p:cNvGrpSpPr/>
          <p:nvPr/>
        </p:nvGrpSpPr>
        <p:grpSpPr>
          <a:xfrm rot="-10800000">
            <a:off x="6404494" y="7940382"/>
            <a:ext cx="1191843" cy="1027481"/>
            <a:chOff x="0" y="0"/>
            <a:chExt cx="1290485" cy="1112520"/>
          </a:xfrm>
        </p:grpSpPr>
        <p:sp>
          <p:nvSpPr>
            <p:cNvPr id="51" name="Freeform 51"/>
            <p:cNvSpPr/>
            <p:nvPr/>
          </p:nvSpPr>
          <p:spPr>
            <a:xfrm>
              <a:off x="0" y="0"/>
              <a:ext cx="1290485" cy="1113790"/>
            </a:xfrm>
            <a:custGeom>
              <a:avLst/>
              <a:gdLst/>
              <a:ahLst/>
              <a:cxnLst/>
              <a:rect l="l" t="t" r="r" b="b"/>
              <a:pathLst>
                <a:path w="1290485" h="1113790">
                  <a:moveTo>
                    <a:pt x="738035" y="0"/>
                  </a:moveTo>
                  <a:lnTo>
                    <a:pt x="553720" y="0"/>
                  </a:lnTo>
                  <a:cubicBezTo>
                    <a:pt x="247650" y="0"/>
                    <a:pt x="0" y="247650"/>
                    <a:pt x="0" y="553720"/>
                  </a:cubicBezTo>
                  <a:cubicBezTo>
                    <a:pt x="0" y="859790"/>
                    <a:pt x="247650" y="1107440"/>
                    <a:pt x="553720" y="1107440"/>
                  </a:cubicBezTo>
                  <a:lnTo>
                    <a:pt x="738035" y="1113790"/>
                  </a:lnTo>
                  <a:lnTo>
                    <a:pt x="1290485" y="558800"/>
                  </a:lnTo>
                  <a:lnTo>
                    <a:pt x="738035" y="0"/>
                  </a:lnTo>
                  <a:close/>
                </a:path>
              </a:pathLst>
            </a:custGeom>
            <a:solidFill>
              <a:srgbClr val="ED1C24"/>
            </a:solidFill>
          </p:spPr>
          <p:txBody>
            <a:bodyPr/>
            <a:lstStyle/>
            <a:p>
              <a:endParaRPr lang="en-US"/>
            </a:p>
          </p:txBody>
        </p:sp>
      </p:grpSp>
      <p:grpSp>
        <p:nvGrpSpPr>
          <p:cNvPr id="52" name="Group 52"/>
          <p:cNvGrpSpPr/>
          <p:nvPr/>
        </p:nvGrpSpPr>
        <p:grpSpPr>
          <a:xfrm>
            <a:off x="11157889" y="2277481"/>
            <a:ext cx="5092985" cy="1570395"/>
            <a:chOff x="0" y="0"/>
            <a:chExt cx="1467458" cy="452483"/>
          </a:xfrm>
        </p:grpSpPr>
        <p:sp>
          <p:nvSpPr>
            <p:cNvPr id="53" name="Freeform 53"/>
            <p:cNvSpPr/>
            <p:nvPr/>
          </p:nvSpPr>
          <p:spPr>
            <a:xfrm>
              <a:off x="0" y="0"/>
              <a:ext cx="1467458" cy="452483"/>
            </a:xfrm>
            <a:custGeom>
              <a:avLst/>
              <a:gdLst/>
              <a:ahLst/>
              <a:cxnLst/>
              <a:rect l="l" t="t" r="r" b="b"/>
              <a:pathLst>
                <a:path w="1467458" h="452483">
                  <a:moveTo>
                    <a:pt x="1264258" y="0"/>
                  </a:moveTo>
                  <a:cubicBezTo>
                    <a:pt x="1376482" y="0"/>
                    <a:pt x="1467458" y="101292"/>
                    <a:pt x="1467458" y="226241"/>
                  </a:cubicBezTo>
                  <a:cubicBezTo>
                    <a:pt x="1467458" y="351191"/>
                    <a:pt x="1376482" y="452483"/>
                    <a:pt x="1264258" y="452483"/>
                  </a:cubicBezTo>
                  <a:lnTo>
                    <a:pt x="203200" y="452483"/>
                  </a:lnTo>
                  <a:cubicBezTo>
                    <a:pt x="90976" y="452483"/>
                    <a:pt x="0" y="351191"/>
                    <a:pt x="0" y="226241"/>
                  </a:cubicBezTo>
                  <a:cubicBezTo>
                    <a:pt x="0" y="101292"/>
                    <a:pt x="90976" y="0"/>
                    <a:pt x="203200" y="0"/>
                  </a:cubicBezTo>
                  <a:close/>
                </a:path>
              </a:pathLst>
            </a:custGeom>
            <a:solidFill>
              <a:srgbClr val="FFFFFF"/>
            </a:solidFill>
            <a:ln w="66675" cap="sq">
              <a:solidFill>
                <a:srgbClr val="ED1C24"/>
              </a:solidFill>
              <a:prstDash val="solid"/>
              <a:miter/>
            </a:ln>
          </p:spPr>
          <p:txBody>
            <a:bodyPr/>
            <a:lstStyle/>
            <a:p>
              <a:endParaRPr lang="en-US"/>
            </a:p>
          </p:txBody>
        </p:sp>
        <p:sp>
          <p:nvSpPr>
            <p:cNvPr id="54" name="TextBox 54"/>
            <p:cNvSpPr txBox="1"/>
            <p:nvPr/>
          </p:nvSpPr>
          <p:spPr>
            <a:xfrm>
              <a:off x="0" y="-38100"/>
              <a:ext cx="1467458" cy="490583"/>
            </a:xfrm>
            <a:prstGeom prst="rect">
              <a:avLst/>
            </a:prstGeom>
          </p:spPr>
          <p:txBody>
            <a:bodyPr lIns="50800" tIns="50800" rIns="50800" bIns="50800" rtlCol="0" anchor="ctr"/>
            <a:lstStyle/>
            <a:p>
              <a:pPr marL="0" lvl="0" indent="0" algn="ctr">
                <a:lnSpc>
                  <a:spcPts val="2756"/>
                </a:lnSpc>
                <a:spcBef>
                  <a:spcPct val="0"/>
                </a:spcBef>
              </a:pPr>
              <a:endParaRPr/>
            </a:p>
          </p:txBody>
        </p:sp>
      </p:grpSp>
      <p:grpSp>
        <p:nvGrpSpPr>
          <p:cNvPr id="55" name="Group 55"/>
          <p:cNvGrpSpPr/>
          <p:nvPr/>
        </p:nvGrpSpPr>
        <p:grpSpPr>
          <a:xfrm>
            <a:off x="10862440" y="2568207"/>
            <a:ext cx="1191843" cy="1027481"/>
            <a:chOff x="0" y="0"/>
            <a:chExt cx="1290485" cy="1112520"/>
          </a:xfrm>
        </p:grpSpPr>
        <p:sp>
          <p:nvSpPr>
            <p:cNvPr id="56" name="Freeform 56"/>
            <p:cNvSpPr/>
            <p:nvPr/>
          </p:nvSpPr>
          <p:spPr>
            <a:xfrm>
              <a:off x="0" y="0"/>
              <a:ext cx="1290485" cy="1113790"/>
            </a:xfrm>
            <a:custGeom>
              <a:avLst/>
              <a:gdLst/>
              <a:ahLst/>
              <a:cxnLst/>
              <a:rect l="l" t="t" r="r" b="b"/>
              <a:pathLst>
                <a:path w="1290485" h="1113790">
                  <a:moveTo>
                    <a:pt x="738035" y="0"/>
                  </a:moveTo>
                  <a:lnTo>
                    <a:pt x="553720" y="0"/>
                  </a:lnTo>
                  <a:cubicBezTo>
                    <a:pt x="247650" y="0"/>
                    <a:pt x="0" y="247650"/>
                    <a:pt x="0" y="553720"/>
                  </a:cubicBezTo>
                  <a:cubicBezTo>
                    <a:pt x="0" y="859790"/>
                    <a:pt x="247650" y="1107440"/>
                    <a:pt x="553720" y="1107440"/>
                  </a:cubicBezTo>
                  <a:lnTo>
                    <a:pt x="738035" y="1113790"/>
                  </a:lnTo>
                  <a:lnTo>
                    <a:pt x="1290485" y="558800"/>
                  </a:lnTo>
                  <a:lnTo>
                    <a:pt x="738035" y="0"/>
                  </a:lnTo>
                  <a:close/>
                </a:path>
              </a:pathLst>
            </a:custGeom>
            <a:solidFill>
              <a:srgbClr val="ED1C24"/>
            </a:solidFill>
          </p:spPr>
          <p:txBody>
            <a:bodyPr/>
            <a:lstStyle/>
            <a:p>
              <a:endParaRPr lang="en-US"/>
            </a:p>
          </p:txBody>
        </p:sp>
      </p:grpSp>
      <p:grpSp>
        <p:nvGrpSpPr>
          <p:cNvPr id="57" name="Group 57"/>
          <p:cNvGrpSpPr/>
          <p:nvPr/>
        </p:nvGrpSpPr>
        <p:grpSpPr>
          <a:xfrm>
            <a:off x="12392487" y="4086220"/>
            <a:ext cx="5092985" cy="1570395"/>
            <a:chOff x="0" y="0"/>
            <a:chExt cx="1467458" cy="452483"/>
          </a:xfrm>
        </p:grpSpPr>
        <p:sp>
          <p:nvSpPr>
            <p:cNvPr id="58" name="Freeform 58"/>
            <p:cNvSpPr/>
            <p:nvPr/>
          </p:nvSpPr>
          <p:spPr>
            <a:xfrm>
              <a:off x="0" y="0"/>
              <a:ext cx="1467458" cy="452483"/>
            </a:xfrm>
            <a:custGeom>
              <a:avLst/>
              <a:gdLst/>
              <a:ahLst/>
              <a:cxnLst/>
              <a:rect l="l" t="t" r="r" b="b"/>
              <a:pathLst>
                <a:path w="1467458" h="452483">
                  <a:moveTo>
                    <a:pt x="1264258" y="0"/>
                  </a:moveTo>
                  <a:cubicBezTo>
                    <a:pt x="1376482" y="0"/>
                    <a:pt x="1467458" y="101292"/>
                    <a:pt x="1467458" y="226241"/>
                  </a:cubicBezTo>
                  <a:cubicBezTo>
                    <a:pt x="1467458" y="351191"/>
                    <a:pt x="1376482" y="452483"/>
                    <a:pt x="1264258" y="452483"/>
                  </a:cubicBezTo>
                  <a:lnTo>
                    <a:pt x="203200" y="452483"/>
                  </a:lnTo>
                  <a:cubicBezTo>
                    <a:pt x="90976" y="452483"/>
                    <a:pt x="0" y="351191"/>
                    <a:pt x="0" y="226241"/>
                  </a:cubicBezTo>
                  <a:cubicBezTo>
                    <a:pt x="0" y="101292"/>
                    <a:pt x="90976" y="0"/>
                    <a:pt x="203200" y="0"/>
                  </a:cubicBezTo>
                  <a:close/>
                </a:path>
              </a:pathLst>
            </a:custGeom>
            <a:solidFill>
              <a:srgbClr val="FFFFFF"/>
            </a:solidFill>
            <a:ln w="66675" cap="sq">
              <a:solidFill>
                <a:srgbClr val="ED1C24"/>
              </a:solidFill>
              <a:prstDash val="solid"/>
              <a:miter/>
            </a:ln>
          </p:spPr>
          <p:txBody>
            <a:bodyPr/>
            <a:lstStyle/>
            <a:p>
              <a:endParaRPr lang="en-US"/>
            </a:p>
          </p:txBody>
        </p:sp>
        <p:sp>
          <p:nvSpPr>
            <p:cNvPr id="59" name="TextBox 59"/>
            <p:cNvSpPr txBox="1"/>
            <p:nvPr/>
          </p:nvSpPr>
          <p:spPr>
            <a:xfrm>
              <a:off x="0" y="-38100"/>
              <a:ext cx="1467458" cy="490583"/>
            </a:xfrm>
            <a:prstGeom prst="rect">
              <a:avLst/>
            </a:prstGeom>
          </p:spPr>
          <p:txBody>
            <a:bodyPr lIns="50800" tIns="50800" rIns="50800" bIns="50800" rtlCol="0" anchor="ctr"/>
            <a:lstStyle/>
            <a:p>
              <a:pPr marL="0" lvl="0" indent="0" algn="ctr">
                <a:lnSpc>
                  <a:spcPts val="2756"/>
                </a:lnSpc>
                <a:spcBef>
                  <a:spcPct val="0"/>
                </a:spcBef>
              </a:pPr>
              <a:endParaRPr/>
            </a:p>
          </p:txBody>
        </p:sp>
      </p:grpSp>
      <p:grpSp>
        <p:nvGrpSpPr>
          <p:cNvPr id="60" name="Group 60"/>
          <p:cNvGrpSpPr/>
          <p:nvPr/>
        </p:nvGrpSpPr>
        <p:grpSpPr>
          <a:xfrm>
            <a:off x="12097039" y="4376946"/>
            <a:ext cx="1191843" cy="1027481"/>
            <a:chOff x="0" y="0"/>
            <a:chExt cx="1290485" cy="1112520"/>
          </a:xfrm>
        </p:grpSpPr>
        <p:sp>
          <p:nvSpPr>
            <p:cNvPr id="61" name="Freeform 61"/>
            <p:cNvSpPr/>
            <p:nvPr/>
          </p:nvSpPr>
          <p:spPr>
            <a:xfrm>
              <a:off x="0" y="0"/>
              <a:ext cx="1290485" cy="1113790"/>
            </a:xfrm>
            <a:custGeom>
              <a:avLst/>
              <a:gdLst/>
              <a:ahLst/>
              <a:cxnLst/>
              <a:rect l="l" t="t" r="r" b="b"/>
              <a:pathLst>
                <a:path w="1290485" h="1113790">
                  <a:moveTo>
                    <a:pt x="738035" y="0"/>
                  </a:moveTo>
                  <a:lnTo>
                    <a:pt x="553720" y="0"/>
                  </a:lnTo>
                  <a:cubicBezTo>
                    <a:pt x="247650" y="0"/>
                    <a:pt x="0" y="247650"/>
                    <a:pt x="0" y="553720"/>
                  </a:cubicBezTo>
                  <a:cubicBezTo>
                    <a:pt x="0" y="859790"/>
                    <a:pt x="247650" y="1107440"/>
                    <a:pt x="553720" y="1107440"/>
                  </a:cubicBezTo>
                  <a:lnTo>
                    <a:pt x="738035" y="1113790"/>
                  </a:lnTo>
                  <a:lnTo>
                    <a:pt x="1290485" y="558800"/>
                  </a:lnTo>
                  <a:lnTo>
                    <a:pt x="738035" y="0"/>
                  </a:lnTo>
                  <a:close/>
                </a:path>
              </a:pathLst>
            </a:custGeom>
            <a:solidFill>
              <a:srgbClr val="ED1C24"/>
            </a:solidFill>
          </p:spPr>
          <p:txBody>
            <a:bodyPr/>
            <a:lstStyle/>
            <a:p>
              <a:endParaRPr lang="en-US"/>
            </a:p>
          </p:txBody>
        </p:sp>
      </p:grpSp>
      <p:grpSp>
        <p:nvGrpSpPr>
          <p:cNvPr id="62" name="Group 62"/>
          <p:cNvGrpSpPr/>
          <p:nvPr/>
        </p:nvGrpSpPr>
        <p:grpSpPr>
          <a:xfrm>
            <a:off x="12401123" y="5894739"/>
            <a:ext cx="5092985" cy="1570395"/>
            <a:chOff x="0" y="0"/>
            <a:chExt cx="1467458" cy="452483"/>
          </a:xfrm>
        </p:grpSpPr>
        <p:sp>
          <p:nvSpPr>
            <p:cNvPr id="63" name="Freeform 63"/>
            <p:cNvSpPr/>
            <p:nvPr/>
          </p:nvSpPr>
          <p:spPr>
            <a:xfrm>
              <a:off x="0" y="0"/>
              <a:ext cx="1467458" cy="452483"/>
            </a:xfrm>
            <a:custGeom>
              <a:avLst/>
              <a:gdLst/>
              <a:ahLst/>
              <a:cxnLst/>
              <a:rect l="l" t="t" r="r" b="b"/>
              <a:pathLst>
                <a:path w="1467458" h="452483">
                  <a:moveTo>
                    <a:pt x="1264258" y="0"/>
                  </a:moveTo>
                  <a:cubicBezTo>
                    <a:pt x="1376482" y="0"/>
                    <a:pt x="1467458" y="101292"/>
                    <a:pt x="1467458" y="226241"/>
                  </a:cubicBezTo>
                  <a:cubicBezTo>
                    <a:pt x="1467458" y="351191"/>
                    <a:pt x="1376482" y="452483"/>
                    <a:pt x="1264258" y="452483"/>
                  </a:cubicBezTo>
                  <a:lnTo>
                    <a:pt x="203200" y="452483"/>
                  </a:lnTo>
                  <a:cubicBezTo>
                    <a:pt x="90976" y="452483"/>
                    <a:pt x="0" y="351191"/>
                    <a:pt x="0" y="226241"/>
                  </a:cubicBezTo>
                  <a:cubicBezTo>
                    <a:pt x="0" y="101292"/>
                    <a:pt x="90976" y="0"/>
                    <a:pt x="203200" y="0"/>
                  </a:cubicBezTo>
                  <a:close/>
                </a:path>
              </a:pathLst>
            </a:custGeom>
            <a:solidFill>
              <a:srgbClr val="FFFFFF"/>
            </a:solidFill>
            <a:ln w="66675" cap="sq">
              <a:solidFill>
                <a:srgbClr val="ED1C24"/>
              </a:solidFill>
              <a:prstDash val="solid"/>
              <a:miter/>
            </a:ln>
          </p:spPr>
          <p:txBody>
            <a:bodyPr/>
            <a:lstStyle/>
            <a:p>
              <a:endParaRPr lang="en-US"/>
            </a:p>
          </p:txBody>
        </p:sp>
        <p:sp>
          <p:nvSpPr>
            <p:cNvPr id="64" name="TextBox 64"/>
            <p:cNvSpPr txBox="1"/>
            <p:nvPr/>
          </p:nvSpPr>
          <p:spPr>
            <a:xfrm>
              <a:off x="0" y="-38100"/>
              <a:ext cx="1467458" cy="490583"/>
            </a:xfrm>
            <a:prstGeom prst="rect">
              <a:avLst/>
            </a:prstGeom>
          </p:spPr>
          <p:txBody>
            <a:bodyPr lIns="50800" tIns="50800" rIns="50800" bIns="50800" rtlCol="0" anchor="ctr"/>
            <a:lstStyle/>
            <a:p>
              <a:pPr marL="0" lvl="0" indent="0" algn="ctr">
                <a:lnSpc>
                  <a:spcPts val="2756"/>
                </a:lnSpc>
                <a:spcBef>
                  <a:spcPct val="0"/>
                </a:spcBef>
              </a:pPr>
              <a:endParaRPr/>
            </a:p>
          </p:txBody>
        </p:sp>
      </p:grpSp>
      <p:grpSp>
        <p:nvGrpSpPr>
          <p:cNvPr id="65" name="Group 65"/>
          <p:cNvGrpSpPr/>
          <p:nvPr/>
        </p:nvGrpSpPr>
        <p:grpSpPr>
          <a:xfrm>
            <a:off x="12105675" y="6185466"/>
            <a:ext cx="1191843" cy="1027481"/>
            <a:chOff x="0" y="0"/>
            <a:chExt cx="1290485" cy="1112520"/>
          </a:xfrm>
        </p:grpSpPr>
        <p:sp>
          <p:nvSpPr>
            <p:cNvPr id="66" name="Freeform 66"/>
            <p:cNvSpPr/>
            <p:nvPr/>
          </p:nvSpPr>
          <p:spPr>
            <a:xfrm>
              <a:off x="0" y="0"/>
              <a:ext cx="1290485" cy="1113790"/>
            </a:xfrm>
            <a:custGeom>
              <a:avLst/>
              <a:gdLst/>
              <a:ahLst/>
              <a:cxnLst/>
              <a:rect l="l" t="t" r="r" b="b"/>
              <a:pathLst>
                <a:path w="1290485" h="1113790">
                  <a:moveTo>
                    <a:pt x="738035" y="0"/>
                  </a:moveTo>
                  <a:lnTo>
                    <a:pt x="553720" y="0"/>
                  </a:lnTo>
                  <a:cubicBezTo>
                    <a:pt x="247650" y="0"/>
                    <a:pt x="0" y="247650"/>
                    <a:pt x="0" y="553720"/>
                  </a:cubicBezTo>
                  <a:cubicBezTo>
                    <a:pt x="0" y="859790"/>
                    <a:pt x="247650" y="1107440"/>
                    <a:pt x="553720" y="1107440"/>
                  </a:cubicBezTo>
                  <a:lnTo>
                    <a:pt x="738035" y="1113790"/>
                  </a:lnTo>
                  <a:lnTo>
                    <a:pt x="1290485" y="558800"/>
                  </a:lnTo>
                  <a:lnTo>
                    <a:pt x="738035" y="0"/>
                  </a:lnTo>
                  <a:close/>
                </a:path>
              </a:pathLst>
            </a:custGeom>
            <a:solidFill>
              <a:srgbClr val="ED1C24"/>
            </a:solidFill>
          </p:spPr>
          <p:txBody>
            <a:bodyPr/>
            <a:lstStyle/>
            <a:p>
              <a:endParaRPr lang="en-US"/>
            </a:p>
          </p:txBody>
        </p:sp>
      </p:grpSp>
      <p:sp>
        <p:nvSpPr>
          <p:cNvPr id="67" name="TextBox 67"/>
          <p:cNvSpPr txBox="1"/>
          <p:nvPr/>
        </p:nvSpPr>
        <p:spPr>
          <a:xfrm>
            <a:off x="2541325" y="2326256"/>
            <a:ext cx="2109177" cy="457406"/>
          </a:xfrm>
          <a:prstGeom prst="rect">
            <a:avLst/>
          </a:prstGeom>
        </p:spPr>
        <p:txBody>
          <a:bodyPr lIns="0" tIns="0" rIns="0" bIns="0" rtlCol="0" anchor="t">
            <a:spAutoFit/>
          </a:bodyPr>
          <a:lstStyle/>
          <a:p>
            <a:pPr marL="0" lvl="0" indent="0" algn="l">
              <a:lnSpc>
                <a:spcPts val="3568"/>
              </a:lnSpc>
              <a:spcBef>
                <a:spcPct val="0"/>
              </a:spcBef>
            </a:pPr>
            <a:r>
              <a:rPr lang="en-US" sz="2788" b="1">
                <a:solidFill>
                  <a:srgbClr val="231F20"/>
                </a:solidFill>
                <a:latin typeface="Ubuntu Bold"/>
                <a:ea typeface="Ubuntu Bold"/>
                <a:cs typeface="Ubuntu Bold"/>
                <a:sym typeface="Ubuntu Bold"/>
              </a:rPr>
              <a:t>SO Africa</a:t>
            </a:r>
          </a:p>
        </p:txBody>
      </p:sp>
      <p:sp>
        <p:nvSpPr>
          <p:cNvPr id="68" name="TextBox 68"/>
          <p:cNvSpPr txBox="1"/>
          <p:nvPr/>
        </p:nvSpPr>
        <p:spPr>
          <a:xfrm>
            <a:off x="1309719" y="4115726"/>
            <a:ext cx="2372811" cy="457387"/>
          </a:xfrm>
          <a:prstGeom prst="rect">
            <a:avLst/>
          </a:prstGeom>
        </p:spPr>
        <p:txBody>
          <a:bodyPr lIns="0" tIns="0" rIns="0" bIns="0" rtlCol="0" anchor="t">
            <a:spAutoFit/>
          </a:bodyPr>
          <a:lstStyle/>
          <a:p>
            <a:pPr marL="0" lvl="0" indent="0" algn="l">
              <a:lnSpc>
                <a:spcPts val="3571"/>
              </a:lnSpc>
              <a:spcBef>
                <a:spcPct val="0"/>
              </a:spcBef>
            </a:pPr>
            <a:r>
              <a:rPr lang="en-US" sz="2790" b="1">
                <a:solidFill>
                  <a:srgbClr val="231F20"/>
                </a:solidFill>
                <a:latin typeface="Ubuntu Bold"/>
                <a:ea typeface="Ubuntu Bold"/>
                <a:cs typeface="Ubuntu Bold"/>
                <a:sym typeface="Ubuntu Bold"/>
              </a:rPr>
              <a:t>SO East Asia</a:t>
            </a:r>
          </a:p>
        </p:txBody>
      </p:sp>
      <p:sp>
        <p:nvSpPr>
          <p:cNvPr id="69" name="TextBox 69"/>
          <p:cNvSpPr txBox="1"/>
          <p:nvPr/>
        </p:nvSpPr>
        <p:spPr>
          <a:xfrm>
            <a:off x="1309719" y="5908962"/>
            <a:ext cx="3227871" cy="457387"/>
          </a:xfrm>
          <a:prstGeom prst="rect">
            <a:avLst/>
          </a:prstGeom>
        </p:spPr>
        <p:txBody>
          <a:bodyPr lIns="0" tIns="0" rIns="0" bIns="0" rtlCol="0" anchor="t">
            <a:spAutoFit/>
          </a:bodyPr>
          <a:lstStyle/>
          <a:p>
            <a:pPr marL="0" lvl="0" indent="0" algn="l">
              <a:lnSpc>
                <a:spcPts val="3571"/>
              </a:lnSpc>
              <a:spcBef>
                <a:spcPct val="0"/>
              </a:spcBef>
            </a:pPr>
            <a:r>
              <a:rPr lang="en-US" sz="2790" b="1">
                <a:solidFill>
                  <a:srgbClr val="231F20"/>
                </a:solidFill>
                <a:latin typeface="Ubuntu Bold"/>
                <a:ea typeface="Ubuntu Bold"/>
                <a:cs typeface="Ubuntu Bold"/>
                <a:sym typeface="Ubuntu Bold"/>
              </a:rPr>
              <a:t>SO Europe Eurasia</a:t>
            </a:r>
          </a:p>
        </p:txBody>
      </p:sp>
      <p:sp>
        <p:nvSpPr>
          <p:cNvPr id="70" name="TextBox 70"/>
          <p:cNvSpPr txBox="1"/>
          <p:nvPr/>
        </p:nvSpPr>
        <p:spPr>
          <a:xfrm>
            <a:off x="2653821" y="7698431"/>
            <a:ext cx="4699934" cy="457387"/>
          </a:xfrm>
          <a:prstGeom prst="rect">
            <a:avLst/>
          </a:prstGeom>
        </p:spPr>
        <p:txBody>
          <a:bodyPr lIns="0" tIns="0" rIns="0" bIns="0" rtlCol="0" anchor="t">
            <a:spAutoFit/>
          </a:bodyPr>
          <a:lstStyle/>
          <a:p>
            <a:pPr marL="0" lvl="0" indent="0" algn="l">
              <a:lnSpc>
                <a:spcPts val="3571"/>
              </a:lnSpc>
              <a:spcBef>
                <a:spcPct val="0"/>
              </a:spcBef>
            </a:pPr>
            <a:r>
              <a:rPr lang="en-US" sz="2790" b="1">
                <a:solidFill>
                  <a:srgbClr val="231F20"/>
                </a:solidFill>
                <a:latin typeface="Ubuntu Bold"/>
                <a:ea typeface="Ubuntu Bold"/>
                <a:cs typeface="Ubuntu Bold"/>
                <a:sym typeface="Ubuntu Bold"/>
              </a:rPr>
              <a:t>SO MENA</a:t>
            </a:r>
          </a:p>
        </p:txBody>
      </p:sp>
      <p:sp>
        <p:nvSpPr>
          <p:cNvPr id="71" name="TextBox 71"/>
          <p:cNvSpPr txBox="1"/>
          <p:nvPr/>
        </p:nvSpPr>
        <p:spPr>
          <a:xfrm>
            <a:off x="11931914" y="2326256"/>
            <a:ext cx="3141446" cy="457387"/>
          </a:xfrm>
          <a:prstGeom prst="rect">
            <a:avLst/>
          </a:prstGeom>
        </p:spPr>
        <p:txBody>
          <a:bodyPr lIns="0" tIns="0" rIns="0" bIns="0" rtlCol="0" anchor="t">
            <a:spAutoFit/>
          </a:bodyPr>
          <a:lstStyle/>
          <a:p>
            <a:pPr marL="0" lvl="0" indent="0" algn="l">
              <a:lnSpc>
                <a:spcPts val="3571"/>
              </a:lnSpc>
              <a:spcBef>
                <a:spcPct val="0"/>
              </a:spcBef>
            </a:pPr>
            <a:r>
              <a:rPr lang="en-US" sz="2790" b="1">
                <a:solidFill>
                  <a:srgbClr val="231F20"/>
                </a:solidFill>
                <a:latin typeface="Ubuntu Bold"/>
                <a:ea typeface="Ubuntu Bold"/>
                <a:cs typeface="Ubuntu Bold"/>
                <a:sym typeface="Ubuntu Bold"/>
              </a:rPr>
              <a:t>SO North America</a:t>
            </a:r>
          </a:p>
        </p:txBody>
      </p:sp>
      <p:sp>
        <p:nvSpPr>
          <p:cNvPr id="72" name="TextBox 72"/>
          <p:cNvSpPr txBox="1"/>
          <p:nvPr/>
        </p:nvSpPr>
        <p:spPr>
          <a:xfrm>
            <a:off x="13146329" y="4134995"/>
            <a:ext cx="3104546" cy="457387"/>
          </a:xfrm>
          <a:prstGeom prst="rect">
            <a:avLst/>
          </a:prstGeom>
        </p:spPr>
        <p:txBody>
          <a:bodyPr lIns="0" tIns="0" rIns="0" bIns="0" rtlCol="0" anchor="t">
            <a:spAutoFit/>
          </a:bodyPr>
          <a:lstStyle/>
          <a:p>
            <a:pPr marL="0" lvl="0" indent="0" algn="l">
              <a:lnSpc>
                <a:spcPts val="3571"/>
              </a:lnSpc>
              <a:spcBef>
                <a:spcPct val="0"/>
              </a:spcBef>
            </a:pPr>
            <a:r>
              <a:rPr lang="en-US" sz="2790" b="1">
                <a:solidFill>
                  <a:srgbClr val="231F20"/>
                </a:solidFill>
                <a:latin typeface="Ubuntu Bold"/>
                <a:ea typeface="Ubuntu Bold"/>
                <a:cs typeface="Ubuntu Bold"/>
                <a:sym typeface="Ubuntu Bold"/>
              </a:rPr>
              <a:t>SO Latin America</a:t>
            </a:r>
          </a:p>
        </p:txBody>
      </p:sp>
      <p:sp>
        <p:nvSpPr>
          <p:cNvPr id="73" name="TextBox 73"/>
          <p:cNvSpPr txBox="1"/>
          <p:nvPr/>
        </p:nvSpPr>
        <p:spPr>
          <a:xfrm>
            <a:off x="13154823" y="5943515"/>
            <a:ext cx="3096051" cy="457387"/>
          </a:xfrm>
          <a:prstGeom prst="rect">
            <a:avLst/>
          </a:prstGeom>
        </p:spPr>
        <p:txBody>
          <a:bodyPr lIns="0" tIns="0" rIns="0" bIns="0" rtlCol="0" anchor="t">
            <a:spAutoFit/>
          </a:bodyPr>
          <a:lstStyle/>
          <a:p>
            <a:pPr marL="0" lvl="0" indent="0" algn="l">
              <a:lnSpc>
                <a:spcPts val="3571"/>
              </a:lnSpc>
              <a:spcBef>
                <a:spcPct val="0"/>
              </a:spcBef>
            </a:pPr>
            <a:r>
              <a:rPr lang="en-US" sz="2790" b="1">
                <a:solidFill>
                  <a:srgbClr val="231F20"/>
                </a:solidFill>
                <a:latin typeface="Ubuntu Bold"/>
                <a:ea typeface="Ubuntu Bold"/>
                <a:cs typeface="Ubuntu Bold"/>
                <a:sym typeface="Ubuntu Bold"/>
              </a:rPr>
              <a:t>SO Asia Pacific</a:t>
            </a:r>
          </a:p>
        </p:txBody>
      </p:sp>
      <p:sp>
        <p:nvSpPr>
          <p:cNvPr id="74" name="TextBox 74"/>
          <p:cNvSpPr txBox="1"/>
          <p:nvPr/>
        </p:nvSpPr>
        <p:spPr>
          <a:xfrm>
            <a:off x="7524840" y="4469920"/>
            <a:ext cx="3337601" cy="528676"/>
          </a:xfrm>
          <a:prstGeom prst="rect">
            <a:avLst/>
          </a:prstGeom>
        </p:spPr>
        <p:txBody>
          <a:bodyPr lIns="0" tIns="0" rIns="0" bIns="0" rtlCol="0" anchor="t">
            <a:spAutoFit/>
          </a:bodyPr>
          <a:lstStyle/>
          <a:p>
            <a:pPr algn="ctr">
              <a:lnSpc>
                <a:spcPts val="4184"/>
              </a:lnSpc>
            </a:pPr>
            <a:r>
              <a:rPr lang="en-US" sz="3269" b="1">
                <a:solidFill>
                  <a:srgbClr val="000000"/>
                </a:solidFill>
                <a:latin typeface="Ubuntu Bold"/>
                <a:ea typeface="Ubuntu Bold"/>
                <a:cs typeface="Ubuntu Bold"/>
                <a:sym typeface="Ubuntu Bold"/>
              </a:rPr>
              <a:t>30,571 Athletes</a:t>
            </a:r>
          </a:p>
        </p:txBody>
      </p:sp>
      <p:sp>
        <p:nvSpPr>
          <p:cNvPr id="75" name="Freeform 75"/>
          <p:cNvSpPr/>
          <p:nvPr/>
        </p:nvSpPr>
        <p:spPr>
          <a:xfrm>
            <a:off x="12737006" y="8139485"/>
            <a:ext cx="4974990" cy="2181065"/>
          </a:xfrm>
          <a:custGeom>
            <a:avLst/>
            <a:gdLst/>
            <a:ahLst/>
            <a:cxnLst/>
            <a:rect l="l" t="t" r="r" b="b"/>
            <a:pathLst>
              <a:path w="4974990" h="2181065">
                <a:moveTo>
                  <a:pt x="0" y="0"/>
                </a:moveTo>
                <a:lnTo>
                  <a:pt x="4974990" y="0"/>
                </a:lnTo>
                <a:lnTo>
                  <a:pt x="4974990" y="2181064"/>
                </a:lnTo>
                <a:lnTo>
                  <a:pt x="0" y="2181064"/>
                </a:lnTo>
                <a:lnTo>
                  <a:pt x="0" y="0"/>
                </a:lnTo>
                <a:close/>
              </a:path>
            </a:pathLst>
          </a:custGeom>
          <a:blipFill>
            <a:blip r:embed="rId8"/>
            <a:stretch>
              <a:fillRect/>
            </a:stretch>
          </a:blipFill>
        </p:spPr>
        <p:txBody>
          <a:bodyPr/>
          <a:lstStyle/>
          <a:p>
            <a:endParaRPr lang="en-US"/>
          </a:p>
        </p:txBody>
      </p:sp>
      <p:sp>
        <p:nvSpPr>
          <p:cNvPr id="76" name="TextBox 76"/>
          <p:cNvSpPr txBox="1"/>
          <p:nvPr/>
        </p:nvSpPr>
        <p:spPr>
          <a:xfrm>
            <a:off x="2202310" y="231803"/>
            <a:ext cx="12871050" cy="974101"/>
          </a:xfrm>
          <a:prstGeom prst="rect">
            <a:avLst/>
          </a:prstGeom>
        </p:spPr>
        <p:txBody>
          <a:bodyPr lIns="0" tIns="0" rIns="0" bIns="0" rtlCol="0" anchor="t">
            <a:spAutoFit/>
          </a:bodyPr>
          <a:lstStyle/>
          <a:p>
            <a:pPr algn="ctr">
              <a:lnSpc>
                <a:spcPts val="7729"/>
              </a:lnSpc>
            </a:pPr>
            <a:r>
              <a:rPr lang="en-US" sz="5521" b="1">
                <a:solidFill>
                  <a:srgbClr val="2A2A2E"/>
                </a:solidFill>
                <a:latin typeface="Ubuntu Bold"/>
                <a:ea typeface="Ubuntu Bold"/>
                <a:cs typeface="Ubuntu Bold"/>
                <a:sym typeface="Ubuntu Bold"/>
              </a:rPr>
              <a:t>Unified Programs, Athletes &amp; Coaches </a:t>
            </a:r>
          </a:p>
        </p:txBody>
      </p:sp>
      <p:sp>
        <p:nvSpPr>
          <p:cNvPr id="77" name="TextBox 77"/>
          <p:cNvSpPr txBox="1"/>
          <p:nvPr/>
        </p:nvSpPr>
        <p:spPr>
          <a:xfrm>
            <a:off x="7508800" y="5179657"/>
            <a:ext cx="3337601" cy="528676"/>
          </a:xfrm>
          <a:prstGeom prst="rect">
            <a:avLst/>
          </a:prstGeom>
        </p:spPr>
        <p:txBody>
          <a:bodyPr lIns="0" tIns="0" rIns="0" bIns="0" rtlCol="0" anchor="t">
            <a:spAutoFit/>
          </a:bodyPr>
          <a:lstStyle/>
          <a:p>
            <a:pPr algn="ctr">
              <a:lnSpc>
                <a:spcPts val="4184"/>
              </a:lnSpc>
            </a:pPr>
            <a:r>
              <a:rPr lang="en-US" sz="3269" b="1">
                <a:solidFill>
                  <a:srgbClr val="000000"/>
                </a:solidFill>
                <a:latin typeface="Ubuntu Bold"/>
                <a:ea typeface="Ubuntu Bold"/>
                <a:cs typeface="Ubuntu Bold"/>
                <a:sym typeface="Ubuntu Bold"/>
              </a:rPr>
              <a:t>33,741 Partners</a:t>
            </a:r>
          </a:p>
        </p:txBody>
      </p:sp>
      <p:sp>
        <p:nvSpPr>
          <p:cNvPr id="78" name="TextBox 78"/>
          <p:cNvSpPr txBox="1"/>
          <p:nvPr/>
        </p:nvSpPr>
        <p:spPr>
          <a:xfrm>
            <a:off x="7483881" y="5890006"/>
            <a:ext cx="3337601" cy="528676"/>
          </a:xfrm>
          <a:prstGeom prst="rect">
            <a:avLst/>
          </a:prstGeom>
        </p:spPr>
        <p:txBody>
          <a:bodyPr lIns="0" tIns="0" rIns="0" bIns="0" rtlCol="0" anchor="t">
            <a:spAutoFit/>
          </a:bodyPr>
          <a:lstStyle/>
          <a:p>
            <a:pPr algn="ctr">
              <a:lnSpc>
                <a:spcPts val="4184"/>
              </a:lnSpc>
            </a:pPr>
            <a:r>
              <a:rPr lang="en-US" sz="3269" b="1">
                <a:solidFill>
                  <a:srgbClr val="000000"/>
                </a:solidFill>
                <a:latin typeface="Ubuntu Bold"/>
                <a:ea typeface="Ubuntu Bold"/>
                <a:cs typeface="Ubuntu Bold"/>
                <a:sym typeface="Ubuntu Bold"/>
              </a:rPr>
              <a:t>18,713 Coaches</a:t>
            </a:r>
          </a:p>
        </p:txBody>
      </p:sp>
      <p:sp>
        <p:nvSpPr>
          <p:cNvPr id="79" name="TextBox 79"/>
          <p:cNvSpPr txBox="1"/>
          <p:nvPr/>
        </p:nvSpPr>
        <p:spPr>
          <a:xfrm>
            <a:off x="12592485" y="4617552"/>
            <a:ext cx="4901624" cy="868230"/>
          </a:xfrm>
          <a:prstGeom prst="rect">
            <a:avLst/>
          </a:prstGeom>
        </p:spPr>
        <p:txBody>
          <a:bodyPr lIns="0" tIns="0" rIns="0" bIns="0" rtlCol="0" anchor="t">
            <a:spAutoFit/>
          </a:bodyPr>
          <a:lstStyle/>
          <a:p>
            <a:pPr algn="ctr">
              <a:lnSpc>
                <a:spcPts val="3416"/>
              </a:lnSpc>
            </a:pPr>
            <a:r>
              <a:rPr lang="en-US" sz="2669" b="1">
                <a:solidFill>
                  <a:srgbClr val="626258"/>
                </a:solidFill>
                <a:latin typeface="Ubuntu Bold"/>
                <a:ea typeface="Ubuntu Bold"/>
                <a:cs typeface="Ubuntu Bold"/>
                <a:sym typeface="Ubuntu Bold"/>
              </a:rPr>
              <a:t>1,527 Athletes</a:t>
            </a:r>
          </a:p>
          <a:p>
            <a:pPr algn="ctr">
              <a:lnSpc>
                <a:spcPts val="3416"/>
              </a:lnSpc>
            </a:pPr>
            <a:r>
              <a:rPr lang="en-US" sz="2669" b="1">
                <a:solidFill>
                  <a:srgbClr val="626258"/>
                </a:solidFill>
                <a:latin typeface="Ubuntu Bold"/>
                <a:ea typeface="Ubuntu Bold"/>
                <a:cs typeface="Ubuntu Bold"/>
                <a:sym typeface="Ubuntu Bold"/>
              </a:rPr>
              <a:t>1,144 Partners / 569 C’s</a:t>
            </a:r>
          </a:p>
        </p:txBody>
      </p:sp>
      <p:sp>
        <p:nvSpPr>
          <p:cNvPr id="80" name="TextBox 80"/>
          <p:cNvSpPr txBox="1"/>
          <p:nvPr/>
        </p:nvSpPr>
        <p:spPr>
          <a:xfrm>
            <a:off x="12312653" y="6451453"/>
            <a:ext cx="559664" cy="457406"/>
          </a:xfrm>
          <a:prstGeom prst="rect">
            <a:avLst/>
          </a:prstGeom>
        </p:spPr>
        <p:txBody>
          <a:bodyPr lIns="0" tIns="0" rIns="0" bIns="0" rtlCol="0" anchor="t">
            <a:spAutoFit/>
          </a:bodyPr>
          <a:lstStyle/>
          <a:p>
            <a:pPr marL="0" lvl="0" indent="0" algn="ctr">
              <a:lnSpc>
                <a:spcPts val="3568"/>
              </a:lnSpc>
              <a:spcBef>
                <a:spcPct val="0"/>
              </a:spcBef>
            </a:pPr>
            <a:r>
              <a:rPr lang="en-US" sz="2788" b="1">
                <a:solidFill>
                  <a:srgbClr val="FEFEFE"/>
                </a:solidFill>
                <a:latin typeface="Ubuntu Bold"/>
                <a:ea typeface="Ubuntu Bold"/>
                <a:cs typeface="Ubuntu Bold"/>
                <a:sym typeface="Ubuntu Bold"/>
              </a:rPr>
              <a:t>4</a:t>
            </a:r>
          </a:p>
        </p:txBody>
      </p:sp>
      <p:sp>
        <p:nvSpPr>
          <p:cNvPr id="81" name="TextBox 81"/>
          <p:cNvSpPr txBox="1"/>
          <p:nvPr/>
        </p:nvSpPr>
        <p:spPr>
          <a:xfrm>
            <a:off x="12312653" y="4598661"/>
            <a:ext cx="559664" cy="457406"/>
          </a:xfrm>
          <a:prstGeom prst="rect">
            <a:avLst/>
          </a:prstGeom>
        </p:spPr>
        <p:txBody>
          <a:bodyPr lIns="0" tIns="0" rIns="0" bIns="0" rtlCol="0" anchor="t">
            <a:spAutoFit/>
          </a:bodyPr>
          <a:lstStyle/>
          <a:p>
            <a:pPr marL="0" lvl="0" indent="0" algn="ctr">
              <a:lnSpc>
                <a:spcPts val="3568"/>
              </a:lnSpc>
              <a:spcBef>
                <a:spcPct val="0"/>
              </a:spcBef>
            </a:pPr>
            <a:r>
              <a:rPr lang="en-US" sz="2788" b="1">
                <a:solidFill>
                  <a:srgbClr val="FEFEFE"/>
                </a:solidFill>
                <a:latin typeface="Ubuntu Bold"/>
                <a:ea typeface="Ubuntu Bold"/>
                <a:cs typeface="Ubuntu Bold"/>
                <a:sym typeface="Ubuntu Bold"/>
              </a:rPr>
              <a:t>12</a:t>
            </a:r>
          </a:p>
        </p:txBody>
      </p:sp>
      <p:sp>
        <p:nvSpPr>
          <p:cNvPr id="82" name="TextBox 82"/>
          <p:cNvSpPr txBox="1"/>
          <p:nvPr/>
        </p:nvSpPr>
        <p:spPr>
          <a:xfrm>
            <a:off x="11129140" y="2814925"/>
            <a:ext cx="559664" cy="457406"/>
          </a:xfrm>
          <a:prstGeom prst="rect">
            <a:avLst/>
          </a:prstGeom>
        </p:spPr>
        <p:txBody>
          <a:bodyPr lIns="0" tIns="0" rIns="0" bIns="0" rtlCol="0" anchor="t">
            <a:spAutoFit/>
          </a:bodyPr>
          <a:lstStyle/>
          <a:p>
            <a:pPr marL="0" lvl="0" indent="0" algn="ctr">
              <a:lnSpc>
                <a:spcPts val="3568"/>
              </a:lnSpc>
              <a:spcBef>
                <a:spcPct val="0"/>
              </a:spcBef>
            </a:pPr>
            <a:r>
              <a:rPr lang="en-US" sz="2788" b="1">
                <a:solidFill>
                  <a:srgbClr val="FEFEFE"/>
                </a:solidFill>
                <a:latin typeface="Ubuntu Bold"/>
                <a:ea typeface="Ubuntu Bold"/>
                <a:cs typeface="Ubuntu Bold"/>
                <a:sym typeface="Ubuntu Bold"/>
              </a:rPr>
              <a:t>33</a:t>
            </a:r>
          </a:p>
        </p:txBody>
      </p:sp>
      <p:sp>
        <p:nvSpPr>
          <p:cNvPr id="83" name="TextBox 83"/>
          <p:cNvSpPr txBox="1"/>
          <p:nvPr/>
        </p:nvSpPr>
        <p:spPr>
          <a:xfrm>
            <a:off x="6632166" y="2814925"/>
            <a:ext cx="559664" cy="457406"/>
          </a:xfrm>
          <a:prstGeom prst="rect">
            <a:avLst/>
          </a:prstGeom>
        </p:spPr>
        <p:txBody>
          <a:bodyPr lIns="0" tIns="0" rIns="0" bIns="0" rtlCol="0" anchor="t">
            <a:spAutoFit/>
          </a:bodyPr>
          <a:lstStyle/>
          <a:p>
            <a:pPr marL="0" lvl="0" indent="0" algn="ctr">
              <a:lnSpc>
                <a:spcPts val="3568"/>
              </a:lnSpc>
              <a:spcBef>
                <a:spcPct val="0"/>
              </a:spcBef>
            </a:pPr>
            <a:r>
              <a:rPr lang="en-US" sz="2788" b="1">
                <a:solidFill>
                  <a:srgbClr val="FEFEFE"/>
                </a:solidFill>
                <a:latin typeface="Ubuntu Bold"/>
                <a:ea typeface="Ubuntu Bold"/>
                <a:cs typeface="Ubuntu Bold"/>
                <a:sym typeface="Ubuntu Bold"/>
              </a:rPr>
              <a:t>7</a:t>
            </a:r>
          </a:p>
        </p:txBody>
      </p:sp>
      <p:sp>
        <p:nvSpPr>
          <p:cNvPr id="84" name="TextBox 84"/>
          <p:cNvSpPr txBox="1"/>
          <p:nvPr/>
        </p:nvSpPr>
        <p:spPr>
          <a:xfrm>
            <a:off x="5489030" y="4613310"/>
            <a:ext cx="559664" cy="457406"/>
          </a:xfrm>
          <a:prstGeom prst="rect">
            <a:avLst/>
          </a:prstGeom>
        </p:spPr>
        <p:txBody>
          <a:bodyPr lIns="0" tIns="0" rIns="0" bIns="0" rtlCol="0" anchor="t">
            <a:spAutoFit/>
          </a:bodyPr>
          <a:lstStyle/>
          <a:p>
            <a:pPr marL="0" lvl="0" indent="0" algn="ctr">
              <a:lnSpc>
                <a:spcPts val="3568"/>
              </a:lnSpc>
              <a:spcBef>
                <a:spcPct val="0"/>
              </a:spcBef>
            </a:pPr>
            <a:r>
              <a:rPr lang="en-US" sz="2788" b="1">
                <a:solidFill>
                  <a:srgbClr val="FEFEFE"/>
                </a:solidFill>
                <a:latin typeface="Ubuntu Bold"/>
                <a:ea typeface="Ubuntu Bold"/>
                <a:cs typeface="Ubuntu Bold"/>
                <a:sym typeface="Ubuntu Bold"/>
              </a:rPr>
              <a:t>3</a:t>
            </a:r>
          </a:p>
        </p:txBody>
      </p:sp>
      <p:sp>
        <p:nvSpPr>
          <p:cNvPr id="85" name="TextBox 85"/>
          <p:cNvSpPr txBox="1"/>
          <p:nvPr/>
        </p:nvSpPr>
        <p:spPr>
          <a:xfrm>
            <a:off x="5489030" y="6395747"/>
            <a:ext cx="559664" cy="457406"/>
          </a:xfrm>
          <a:prstGeom prst="rect">
            <a:avLst/>
          </a:prstGeom>
        </p:spPr>
        <p:txBody>
          <a:bodyPr lIns="0" tIns="0" rIns="0" bIns="0" rtlCol="0" anchor="t">
            <a:spAutoFit/>
          </a:bodyPr>
          <a:lstStyle/>
          <a:p>
            <a:pPr marL="0" lvl="0" indent="0" algn="ctr">
              <a:lnSpc>
                <a:spcPts val="3568"/>
              </a:lnSpc>
              <a:spcBef>
                <a:spcPct val="0"/>
              </a:spcBef>
            </a:pPr>
            <a:r>
              <a:rPr lang="en-US" sz="2788" b="1">
                <a:solidFill>
                  <a:srgbClr val="FEFEFE"/>
                </a:solidFill>
                <a:latin typeface="Ubuntu Bold"/>
                <a:ea typeface="Ubuntu Bold"/>
                <a:cs typeface="Ubuntu Bold"/>
                <a:sym typeface="Ubuntu Bold"/>
              </a:rPr>
              <a:t>13</a:t>
            </a:r>
          </a:p>
        </p:txBody>
      </p:sp>
      <p:sp>
        <p:nvSpPr>
          <p:cNvPr id="86" name="TextBox 86"/>
          <p:cNvSpPr txBox="1"/>
          <p:nvPr/>
        </p:nvSpPr>
        <p:spPr>
          <a:xfrm>
            <a:off x="6826378" y="8187100"/>
            <a:ext cx="559664" cy="457406"/>
          </a:xfrm>
          <a:prstGeom prst="rect">
            <a:avLst/>
          </a:prstGeom>
        </p:spPr>
        <p:txBody>
          <a:bodyPr lIns="0" tIns="0" rIns="0" bIns="0" rtlCol="0" anchor="t">
            <a:spAutoFit/>
          </a:bodyPr>
          <a:lstStyle/>
          <a:p>
            <a:pPr marL="0" lvl="0" indent="0" algn="ctr">
              <a:lnSpc>
                <a:spcPts val="3568"/>
              </a:lnSpc>
              <a:spcBef>
                <a:spcPct val="0"/>
              </a:spcBef>
            </a:pPr>
            <a:r>
              <a:rPr lang="en-US" sz="2788" b="1">
                <a:solidFill>
                  <a:srgbClr val="FEFEFE"/>
                </a:solidFill>
                <a:latin typeface="Ubuntu Bold"/>
                <a:ea typeface="Ubuntu Bold"/>
                <a:cs typeface="Ubuntu Bold"/>
                <a:sym typeface="Ubuntu Bold"/>
              </a:rPr>
              <a:t>4</a:t>
            </a:r>
          </a:p>
        </p:txBody>
      </p:sp>
      <p:sp>
        <p:nvSpPr>
          <p:cNvPr id="87" name="TextBox 87"/>
          <p:cNvSpPr txBox="1"/>
          <p:nvPr/>
        </p:nvSpPr>
        <p:spPr>
          <a:xfrm>
            <a:off x="7483881" y="6586298"/>
            <a:ext cx="3337601" cy="528676"/>
          </a:xfrm>
          <a:prstGeom prst="rect">
            <a:avLst/>
          </a:prstGeom>
        </p:spPr>
        <p:txBody>
          <a:bodyPr lIns="0" tIns="0" rIns="0" bIns="0" rtlCol="0" anchor="t">
            <a:spAutoFit/>
          </a:bodyPr>
          <a:lstStyle/>
          <a:p>
            <a:pPr algn="ctr">
              <a:lnSpc>
                <a:spcPts val="4184"/>
              </a:lnSpc>
            </a:pPr>
            <a:r>
              <a:rPr lang="en-US" sz="3269" b="1">
                <a:solidFill>
                  <a:srgbClr val="000000"/>
                </a:solidFill>
                <a:latin typeface="Ubuntu Bold"/>
                <a:ea typeface="Ubuntu Bold"/>
                <a:cs typeface="Ubuntu Bold"/>
                <a:sym typeface="Ubuntu Bold"/>
              </a:rPr>
              <a:t>76 U Programs</a:t>
            </a:r>
          </a:p>
        </p:txBody>
      </p:sp>
      <p:sp>
        <p:nvSpPr>
          <p:cNvPr id="88" name="TextBox 88"/>
          <p:cNvSpPr txBox="1"/>
          <p:nvPr/>
        </p:nvSpPr>
        <p:spPr>
          <a:xfrm>
            <a:off x="11418497" y="2774979"/>
            <a:ext cx="4901624" cy="868230"/>
          </a:xfrm>
          <a:prstGeom prst="rect">
            <a:avLst/>
          </a:prstGeom>
        </p:spPr>
        <p:txBody>
          <a:bodyPr lIns="0" tIns="0" rIns="0" bIns="0" rtlCol="0" anchor="t">
            <a:spAutoFit/>
          </a:bodyPr>
          <a:lstStyle/>
          <a:p>
            <a:pPr algn="ctr">
              <a:lnSpc>
                <a:spcPts val="3416"/>
              </a:lnSpc>
            </a:pPr>
            <a:r>
              <a:rPr lang="en-US" sz="2669" b="1">
                <a:solidFill>
                  <a:srgbClr val="626258"/>
                </a:solidFill>
                <a:latin typeface="Ubuntu Bold"/>
                <a:ea typeface="Ubuntu Bold"/>
                <a:cs typeface="Ubuntu Bold"/>
                <a:sym typeface="Ubuntu Bold"/>
              </a:rPr>
              <a:t>1,981 Athletes</a:t>
            </a:r>
          </a:p>
          <a:p>
            <a:pPr algn="ctr">
              <a:lnSpc>
                <a:spcPts val="3416"/>
              </a:lnSpc>
            </a:pPr>
            <a:r>
              <a:rPr lang="en-US" sz="2669" b="1">
                <a:solidFill>
                  <a:srgbClr val="626258"/>
                </a:solidFill>
                <a:latin typeface="Ubuntu Bold"/>
                <a:ea typeface="Ubuntu Bold"/>
                <a:cs typeface="Ubuntu Bold"/>
                <a:sym typeface="Ubuntu Bold"/>
              </a:rPr>
              <a:t>874 Partners / 1,425 C’s</a:t>
            </a:r>
          </a:p>
        </p:txBody>
      </p:sp>
      <p:sp>
        <p:nvSpPr>
          <p:cNvPr id="89" name="TextBox 89"/>
          <p:cNvSpPr txBox="1"/>
          <p:nvPr/>
        </p:nvSpPr>
        <p:spPr>
          <a:xfrm>
            <a:off x="12692960" y="6391377"/>
            <a:ext cx="4901624" cy="868230"/>
          </a:xfrm>
          <a:prstGeom prst="rect">
            <a:avLst/>
          </a:prstGeom>
        </p:spPr>
        <p:txBody>
          <a:bodyPr lIns="0" tIns="0" rIns="0" bIns="0" rtlCol="0" anchor="t">
            <a:spAutoFit/>
          </a:bodyPr>
          <a:lstStyle/>
          <a:p>
            <a:pPr algn="ctr">
              <a:lnSpc>
                <a:spcPts val="3416"/>
              </a:lnSpc>
            </a:pPr>
            <a:r>
              <a:rPr lang="en-US" sz="2669" b="1">
                <a:solidFill>
                  <a:srgbClr val="626258"/>
                </a:solidFill>
                <a:latin typeface="Ubuntu Bold"/>
                <a:ea typeface="Ubuntu Bold"/>
                <a:cs typeface="Ubuntu Bold"/>
                <a:sym typeface="Ubuntu Bold"/>
              </a:rPr>
              <a:t>1,339 Athletes</a:t>
            </a:r>
          </a:p>
          <a:p>
            <a:pPr algn="ctr">
              <a:lnSpc>
                <a:spcPts val="3416"/>
              </a:lnSpc>
            </a:pPr>
            <a:r>
              <a:rPr lang="en-US" sz="2669" b="1">
                <a:solidFill>
                  <a:srgbClr val="626258"/>
                </a:solidFill>
                <a:latin typeface="Ubuntu Bold"/>
                <a:ea typeface="Ubuntu Bold"/>
                <a:cs typeface="Ubuntu Bold"/>
                <a:sym typeface="Ubuntu Bold"/>
              </a:rPr>
              <a:t>1,209 Partners / 221 C’s</a:t>
            </a:r>
          </a:p>
        </p:txBody>
      </p:sp>
      <p:sp>
        <p:nvSpPr>
          <p:cNvPr id="90" name="TextBox 90"/>
          <p:cNvSpPr txBox="1"/>
          <p:nvPr/>
        </p:nvSpPr>
        <p:spPr>
          <a:xfrm>
            <a:off x="2098844" y="8099634"/>
            <a:ext cx="4901624" cy="868230"/>
          </a:xfrm>
          <a:prstGeom prst="rect">
            <a:avLst/>
          </a:prstGeom>
        </p:spPr>
        <p:txBody>
          <a:bodyPr lIns="0" tIns="0" rIns="0" bIns="0" rtlCol="0" anchor="t">
            <a:spAutoFit/>
          </a:bodyPr>
          <a:lstStyle/>
          <a:p>
            <a:pPr algn="ctr">
              <a:lnSpc>
                <a:spcPts val="3416"/>
              </a:lnSpc>
            </a:pPr>
            <a:r>
              <a:rPr lang="en-US" sz="2669" b="1">
                <a:solidFill>
                  <a:srgbClr val="626258"/>
                </a:solidFill>
                <a:latin typeface="Ubuntu Bold"/>
                <a:ea typeface="Ubuntu Bold"/>
                <a:cs typeface="Ubuntu Bold"/>
                <a:sym typeface="Ubuntu Bold"/>
              </a:rPr>
              <a:t>1,316 Athletes</a:t>
            </a:r>
          </a:p>
          <a:p>
            <a:pPr algn="ctr">
              <a:lnSpc>
                <a:spcPts val="3416"/>
              </a:lnSpc>
            </a:pPr>
            <a:r>
              <a:rPr lang="en-US" sz="2669" b="1">
                <a:solidFill>
                  <a:srgbClr val="626258"/>
                </a:solidFill>
                <a:latin typeface="Ubuntu Bold"/>
                <a:ea typeface="Ubuntu Bold"/>
                <a:cs typeface="Ubuntu Bold"/>
                <a:sym typeface="Ubuntu Bold"/>
              </a:rPr>
              <a:t>865 Partners / 292 C’s</a:t>
            </a:r>
          </a:p>
        </p:txBody>
      </p:sp>
      <p:sp>
        <p:nvSpPr>
          <p:cNvPr id="91" name="TextBox 91"/>
          <p:cNvSpPr txBox="1"/>
          <p:nvPr/>
        </p:nvSpPr>
        <p:spPr>
          <a:xfrm>
            <a:off x="733200" y="6310164"/>
            <a:ext cx="4901624" cy="868230"/>
          </a:xfrm>
          <a:prstGeom prst="rect">
            <a:avLst/>
          </a:prstGeom>
        </p:spPr>
        <p:txBody>
          <a:bodyPr lIns="0" tIns="0" rIns="0" bIns="0" rtlCol="0" anchor="t">
            <a:spAutoFit/>
          </a:bodyPr>
          <a:lstStyle/>
          <a:p>
            <a:pPr algn="ctr">
              <a:lnSpc>
                <a:spcPts val="3416"/>
              </a:lnSpc>
            </a:pPr>
            <a:r>
              <a:rPr lang="en-US" sz="2669" b="1">
                <a:solidFill>
                  <a:srgbClr val="626258"/>
                </a:solidFill>
                <a:latin typeface="Ubuntu Bold"/>
                <a:ea typeface="Ubuntu Bold"/>
                <a:cs typeface="Ubuntu Bold"/>
                <a:sym typeface="Ubuntu Bold"/>
              </a:rPr>
              <a:t>607 Athletes</a:t>
            </a:r>
          </a:p>
          <a:p>
            <a:pPr algn="ctr">
              <a:lnSpc>
                <a:spcPts val="3416"/>
              </a:lnSpc>
            </a:pPr>
            <a:r>
              <a:rPr lang="en-US" sz="2669" b="1">
                <a:solidFill>
                  <a:srgbClr val="626258"/>
                </a:solidFill>
                <a:latin typeface="Ubuntu Bold"/>
                <a:ea typeface="Ubuntu Bold"/>
                <a:cs typeface="Ubuntu Bold"/>
                <a:sym typeface="Ubuntu Bold"/>
              </a:rPr>
              <a:t>480 Partners / 200 C’s</a:t>
            </a:r>
          </a:p>
        </p:txBody>
      </p:sp>
      <p:sp>
        <p:nvSpPr>
          <p:cNvPr id="92" name="TextBox 92"/>
          <p:cNvSpPr txBox="1"/>
          <p:nvPr/>
        </p:nvSpPr>
        <p:spPr>
          <a:xfrm>
            <a:off x="1145885" y="4622835"/>
            <a:ext cx="4076253" cy="718921"/>
          </a:xfrm>
          <a:prstGeom prst="rect">
            <a:avLst/>
          </a:prstGeom>
        </p:spPr>
        <p:txBody>
          <a:bodyPr lIns="0" tIns="0" rIns="0" bIns="0" rtlCol="0" anchor="t">
            <a:spAutoFit/>
          </a:bodyPr>
          <a:lstStyle/>
          <a:p>
            <a:pPr algn="ctr">
              <a:lnSpc>
                <a:spcPts val="2841"/>
              </a:lnSpc>
            </a:pPr>
            <a:r>
              <a:rPr lang="en-US" sz="2219" b="1">
                <a:solidFill>
                  <a:srgbClr val="626258"/>
                </a:solidFill>
                <a:latin typeface="Ubuntu Bold"/>
                <a:ea typeface="Ubuntu Bold"/>
                <a:cs typeface="Ubuntu Bold"/>
                <a:sym typeface="Ubuntu Bold"/>
              </a:rPr>
              <a:t>22,459 Athletes</a:t>
            </a:r>
          </a:p>
          <a:p>
            <a:pPr algn="ctr">
              <a:lnSpc>
                <a:spcPts val="2841"/>
              </a:lnSpc>
            </a:pPr>
            <a:r>
              <a:rPr lang="en-US" sz="2219" b="1">
                <a:solidFill>
                  <a:srgbClr val="626258"/>
                </a:solidFill>
                <a:latin typeface="Ubuntu Bold"/>
                <a:ea typeface="Ubuntu Bold"/>
                <a:cs typeface="Ubuntu Bold"/>
                <a:sym typeface="Ubuntu Bold"/>
              </a:rPr>
              <a:t>28,916 Partners / 15,544 C’s</a:t>
            </a:r>
          </a:p>
        </p:txBody>
      </p:sp>
      <p:sp>
        <p:nvSpPr>
          <p:cNvPr id="93" name="TextBox 93"/>
          <p:cNvSpPr txBox="1"/>
          <p:nvPr/>
        </p:nvSpPr>
        <p:spPr>
          <a:xfrm>
            <a:off x="2002940" y="2770096"/>
            <a:ext cx="4901624" cy="868230"/>
          </a:xfrm>
          <a:prstGeom prst="rect">
            <a:avLst/>
          </a:prstGeom>
        </p:spPr>
        <p:txBody>
          <a:bodyPr lIns="0" tIns="0" rIns="0" bIns="0" rtlCol="0" anchor="t">
            <a:spAutoFit/>
          </a:bodyPr>
          <a:lstStyle/>
          <a:p>
            <a:pPr algn="ctr">
              <a:lnSpc>
                <a:spcPts val="3416"/>
              </a:lnSpc>
            </a:pPr>
            <a:r>
              <a:rPr lang="en-US" sz="2669" b="1">
                <a:solidFill>
                  <a:srgbClr val="626258"/>
                </a:solidFill>
                <a:latin typeface="Ubuntu Bold"/>
                <a:ea typeface="Ubuntu Bold"/>
                <a:cs typeface="Ubuntu Bold"/>
                <a:sym typeface="Ubuntu Bold"/>
              </a:rPr>
              <a:t>1,342 Athletes</a:t>
            </a:r>
          </a:p>
          <a:p>
            <a:pPr algn="ctr">
              <a:lnSpc>
                <a:spcPts val="3416"/>
              </a:lnSpc>
            </a:pPr>
            <a:r>
              <a:rPr lang="en-US" sz="2669" b="1">
                <a:solidFill>
                  <a:srgbClr val="626258"/>
                </a:solidFill>
                <a:latin typeface="Ubuntu Bold"/>
                <a:ea typeface="Ubuntu Bold"/>
                <a:cs typeface="Ubuntu Bold"/>
                <a:sym typeface="Ubuntu Bold"/>
              </a:rPr>
              <a:t>973 Partners / 462 C’s</a:t>
            </a:r>
          </a:p>
        </p:txBody>
      </p:sp>
      <p:sp>
        <p:nvSpPr>
          <p:cNvPr id="94" name="TextBox 94"/>
          <p:cNvSpPr txBox="1"/>
          <p:nvPr/>
        </p:nvSpPr>
        <p:spPr>
          <a:xfrm>
            <a:off x="257663" y="9460343"/>
            <a:ext cx="11610189" cy="674218"/>
          </a:xfrm>
          <a:prstGeom prst="rect">
            <a:avLst/>
          </a:prstGeom>
        </p:spPr>
        <p:txBody>
          <a:bodyPr lIns="0" tIns="0" rIns="0" bIns="0" rtlCol="0" anchor="t">
            <a:spAutoFit/>
          </a:bodyPr>
          <a:lstStyle/>
          <a:p>
            <a:pPr algn="l">
              <a:lnSpc>
                <a:spcPts val="2648"/>
              </a:lnSpc>
            </a:pPr>
            <a:r>
              <a:rPr lang="en-US" sz="2069">
                <a:solidFill>
                  <a:srgbClr val="000000"/>
                </a:solidFill>
                <a:latin typeface="Ubuntu"/>
                <a:ea typeface="Ubuntu"/>
                <a:cs typeface="Ubuntu"/>
                <a:sym typeface="Ubuntu"/>
              </a:rPr>
              <a:t>Unified partner = Person without intellectual disability who compete &amp; train with Special Olympics athletes.</a:t>
            </a:r>
          </a:p>
        </p:txBody>
      </p:sp>
      <p:sp>
        <p:nvSpPr>
          <p:cNvPr id="95" name="AutoShape 95"/>
          <p:cNvSpPr/>
          <p:nvPr/>
        </p:nvSpPr>
        <p:spPr>
          <a:xfrm>
            <a:off x="12412737" y="6937434"/>
            <a:ext cx="0" cy="900383"/>
          </a:xfrm>
          <a:prstGeom prst="line">
            <a:avLst/>
          </a:prstGeom>
          <a:ln w="28575" cap="flat">
            <a:solidFill>
              <a:srgbClr val="000000"/>
            </a:solidFill>
            <a:prstDash val="solid"/>
            <a:headEnd type="arrow" w="med" len="sm"/>
            <a:tailEnd type="arrow" w="med" len="sm"/>
          </a:ln>
        </p:spPr>
        <p:txBody>
          <a:bodyPr/>
          <a:lstStyle/>
          <a:p>
            <a:endParaRPr lang="en-US"/>
          </a:p>
        </p:txBody>
      </p:sp>
      <p:sp>
        <p:nvSpPr>
          <p:cNvPr id="96" name="TextBox 96"/>
          <p:cNvSpPr txBox="1"/>
          <p:nvPr/>
        </p:nvSpPr>
        <p:spPr>
          <a:xfrm>
            <a:off x="11237784" y="7799717"/>
            <a:ext cx="2349907" cy="485343"/>
          </a:xfrm>
          <a:prstGeom prst="rect">
            <a:avLst/>
          </a:prstGeom>
        </p:spPr>
        <p:txBody>
          <a:bodyPr lIns="0" tIns="0" rIns="0" bIns="0" rtlCol="0" anchor="t">
            <a:spAutoFit/>
          </a:bodyPr>
          <a:lstStyle/>
          <a:p>
            <a:pPr algn="l">
              <a:lnSpc>
                <a:spcPts val="1771"/>
              </a:lnSpc>
            </a:pPr>
            <a:r>
              <a:rPr lang="en-US" sz="1475" i="1">
                <a:solidFill>
                  <a:srgbClr val="000000"/>
                </a:solidFill>
                <a:latin typeface="Cooper Hewitt Italics"/>
                <a:ea typeface="Cooper Hewitt Italics"/>
                <a:cs typeface="Cooper Hewitt Italics"/>
                <a:sym typeface="Cooper Hewitt Italics"/>
              </a:rPr>
              <a:t>Number of Unified Swim Programs within the region.</a:t>
            </a:r>
          </a:p>
        </p:txBody>
      </p:sp>
      <p:sp>
        <p:nvSpPr>
          <p:cNvPr id="97" name="AutoShape 97"/>
          <p:cNvSpPr/>
          <p:nvPr/>
        </p:nvSpPr>
        <p:spPr>
          <a:xfrm>
            <a:off x="16111128" y="7210527"/>
            <a:ext cx="0" cy="900383"/>
          </a:xfrm>
          <a:prstGeom prst="line">
            <a:avLst/>
          </a:prstGeom>
          <a:ln w="28575" cap="flat">
            <a:solidFill>
              <a:srgbClr val="000000"/>
            </a:solidFill>
            <a:prstDash val="solid"/>
            <a:headEnd type="arrow" w="med" len="sm"/>
            <a:tailEnd type="arrow" w="med" len="sm"/>
          </a:ln>
        </p:spPr>
        <p:txBody>
          <a:bodyPr/>
          <a:lstStyle/>
          <a:p>
            <a:endParaRPr lang="en-US"/>
          </a:p>
        </p:txBody>
      </p:sp>
      <p:sp>
        <p:nvSpPr>
          <p:cNvPr id="98" name="TextBox 98"/>
          <p:cNvSpPr txBox="1"/>
          <p:nvPr/>
        </p:nvSpPr>
        <p:spPr>
          <a:xfrm>
            <a:off x="15362089" y="8066034"/>
            <a:ext cx="2349907" cy="261749"/>
          </a:xfrm>
          <a:prstGeom prst="rect">
            <a:avLst/>
          </a:prstGeom>
        </p:spPr>
        <p:txBody>
          <a:bodyPr lIns="0" tIns="0" rIns="0" bIns="0" rtlCol="0" anchor="t">
            <a:spAutoFit/>
          </a:bodyPr>
          <a:lstStyle/>
          <a:p>
            <a:pPr algn="l">
              <a:lnSpc>
                <a:spcPts val="1771"/>
              </a:lnSpc>
            </a:pPr>
            <a:r>
              <a:rPr lang="en-US" sz="1475" i="1">
                <a:solidFill>
                  <a:srgbClr val="000000"/>
                </a:solidFill>
                <a:latin typeface="Cooper Hewitt Italics"/>
                <a:ea typeface="Cooper Hewitt Italics"/>
                <a:cs typeface="Cooper Hewitt Italics"/>
                <a:sym typeface="Cooper Hewitt Italics"/>
              </a:rPr>
              <a:t>Unified Coaches</a:t>
            </a:r>
          </a:p>
        </p:txBody>
      </p:sp>
      <p:sp>
        <p:nvSpPr>
          <p:cNvPr id="99" name="Freeform 99"/>
          <p:cNvSpPr/>
          <p:nvPr/>
        </p:nvSpPr>
        <p:spPr>
          <a:xfrm rot="-10112832">
            <a:off x="16853429" y="1880197"/>
            <a:ext cx="656426" cy="1989170"/>
          </a:xfrm>
          <a:custGeom>
            <a:avLst/>
            <a:gdLst/>
            <a:ahLst/>
            <a:cxnLst/>
            <a:rect l="l" t="t" r="r" b="b"/>
            <a:pathLst>
              <a:path w="656426" h="1989170">
                <a:moveTo>
                  <a:pt x="0" y="0"/>
                </a:moveTo>
                <a:lnTo>
                  <a:pt x="656426" y="0"/>
                </a:lnTo>
                <a:lnTo>
                  <a:pt x="656426" y="1989170"/>
                </a:lnTo>
                <a:lnTo>
                  <a:pt x="0" y="1989170"/>
                </a:lnTo>
                <a:lnTo>
                  <a:pt x="0" y="0"/>
                </a:lnTo>
                <a:close/>
              </a:path>
            </a:pathLst>
          </a:custGeom>
          <a:blipFill>
            <a:blip r:embed="rId9">
              <a:alphaModFix amt="51000"/>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0" name="TextBox 100"/>
          <p:cNvSpPr txBox="1"/>
          <p:nvPr/>
        </p:nvSpPr>
        <p:spPr>
          <a:xfrm>
            <a:off x="14856018" y="828500"/>
            <a:ext cx="3362050" cy="834881"/>
          </a:xfrm>
          <a:prstGeom prst="rect">
            <a:avLst/>
          </a:prstGeom>
        </p:spPr>
        <p:txBody>
          <a:bodyPr lIns="0" tIns="0" rIns="0" bIns="0" rtlCol="0" anchor="t">
            <a:spAutoFit/>
          </a:bodyPr>
          <a:lstStyle/>
          <a:p>
            <a:pPr algn="ctr">
              <a:lnSpc>
                <a:spcPts val="3332"/>
              </a:lnSpc>
              <a:spcBef>
                <a:spcPct val="0"/>
              </a:spcBef>
            </a:pPr>
            <a:r>
              <a:rPr lang="en-US" sz="2380" b="1" i="1">
                <a:solidFill>
                  <a:srgbClr val="FF1914">
                    <a:alpha val="50980"/>
                  </a:srgbClr>
                </a:solidFill>
                <a:latin typeface="Ubuntu Bold Italics"/>
                <a:ea typeface="Ubuntu Bold Italics"/>
                <a:cs typeface="Ubuntu Bold Italics"/>
                <a:sym typeface="Ubuntu Bold Italics"/>
              </a:rPr>
              <a:t>OPTIONAL - adapt to your region/country.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382504" y="-2517892"/>
            <a:ext cx="14585483" cy="14585483"/>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CDDC6"/>
            </a:solidFill>
          </p:spPr>
          <p:txBody>
            <a:bodyPr/>
            <a:lstStyle/>
            <a:p>
              <a:endParaRPr lang="en-US"/>
            </a:p>
          </p:txBody>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8352881" y="-1398558"/>
            <a:ext cx="12346817" cy="12346817"/>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8" name="AutoShape 8"/>
          <p:cNvSpPr/>
          <p:nvPr/>
        </p:nvSpPr>
        <p:spPr>
          <a:xfrm>
            <a:off x="0" y="9708769"/>
            <a:ext cx="18288000" cy="0"/>
          </a:xfrm>
          <a:prstGeom prst="line">
            <a:avLst/>
          </a:prstGeom>
          <a:ln w="19050" cap="flat">
            <a:solidFill>
              <a:srgbClr val="8E8F8F"/>
            </a:solidFill>
            <a:prstDash val="solid"/>
            <a:headEnd type="none" w="sm" len="sm"/>
            <a:tailEnd type="none" w="sm" len="sm"/>
          </a:ln>
        </p:spPr>
        <p:txBody>
          <a:bodyPr/>
          <a:lstStyle/>
          <a:p>
            <a:endParaRPr lang="en-US"/>
          </a:p>
        </p:txBody>
      </p:sp>
      <p:sp>
        <p:nvSpPr>
          <p:cNvPr id="9" name="AutoShape 9"/>
          <p:cNvSpPr/>
          <p:nvPr/>
        </p:nvSpPr>
        <p:spPr>
          <a:xfrm>
            <a:off x="10621533" y="1452596"/>
            <a:ext cx="8076597" cy="0"/>
          </a:xfrm>
          <a:prstGeom prst="line">
            <a:avLst/>
          </a:prstGeom>
          <a:ln w="19050" cap="flat">
            <a:solidFill>
              <a:srgbClr val="8E8F8F"/>
            </a:solidFill>
            <a:prstDash val="solid"/>
            <a:headEnd type="none" w="sm" len="sm"/>
            <a:tailEnd type="none" w="sm" len="sm"/>
          </a:ln>
        </p:spPr>
        <p:txBody>
          <a:bodyPr/>
          <a:lstStyle/>
          <a:p>
            <a:endParaRPr lang="en-US"/>
          </a:p>
        </p:txBody>
      </p:sp>
      <p:sp>
        <p:nvSpPr>
          <p:cNvPr id="10" name="Freeform 10"/>
          <p:cNvSpPr/>
          <p:nvPr/>
        </p:nvSpPr>
        <p:spPr>
          <a:xfrm>
            <a:off x="315546" y="299080"/>
            <a:ext cx="2272497" cy="996276"/>
          </a:xfrm>
          <a:custGeom>
            <a:avLst/>
            <a:gdLst/>
            <a:ahLst/>
            <a:cxnLst/>
            <a:rect l="l" t="t" r="r" b="b"/>
            <a:pathLst>
              <a:path w="2272497" h="996276">
                <a:moveTo>
                  <a:pt x="0" y="0"/>
                </a:moveTo>
                <a:lnTo>
                  <a:pt x="2272497" y="0"/>
                </a:lnTo>
                <a:lnTo>
                  <a:pt x="2272497" y="996276"/>
                </a:lnTo>
                <a:lnTo>
                  <a:pt x="0" y="996276"/>
                </a:lnTo>
                <a:lnTo>
                  <a:pt x="0" y="0"/>
                </a:lnTo>
                <a:close/>
              </a:path>
            </a:pathLst>
          </a:custGeom>
          <a:blipFill>
            <a:blip r:embed="rId2"/>
            <a:stretch>
              <a:fillRect/>
            </a:stretch>
          </a:blipFill>
        </p:spPr>
        <p:txBody>
          <a:bodyPr/>
          <a:lstStyle/>
          <a:p>
            <a:endParaRPr lang="en-US"/>
          </a:p>
        </p:txBody>
      </p:sp>
      <p:sp>
        <p:nvSpPr>
          <p:cNvPr id="11" name="Freeform 11"/>
          <p:cNvSpPr/>
          <p:nvPr/>
        </p:nvSpPr>
        <p:spPr>
          <a:xfrm>
            <a:off x="2670556" y="394472"/>
            <a:ext cx="1094039" cy="689244"/>
          </a:xfrm>
          <a:custGeom>
            <a:avLst/>
            <a:gdLst/>
            <a:ahLst/>
            <a:cxnLst/>
            <a:rect l="l" t="t" r="r" b="b"/>
            <a:pathLst>
              <a:path w="1094039" h="689244">
                <a:moveTo>
                  <a:pt x="0" y="0"/>
                </a:moveTo>
                <a:lnTo>
                  <a:pt x="1094039" y="0"/>
                </a:lnTo>
                <a:lnTo>
                  <a:pt x="1094039" y="689245"/>
                </a:lnTo>
                <a:lnTo>
                  <a:pt x="0" y="68924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Freeform 12"/>
          <p:cNvSpPr/>
          <p:nvPr/>
        </p:nvSpPr>
        <p:spPr>
          <a:xfrm>
            <a:off x="651346" y="7472005"/>
            <a:ext cx="2293967" cy="1142803"/>
          </a:xfrm>
          <a:custGeom>
            <a:avLst/>
            <a:gdLst/>
            <a:ahLst/>
            <a:cxnLst/>
            <a:rect l="l" t="t" r="r" b="b"/>
            <a:pathLst>
              <a:path w="2293967" h="1142803">
                <a:moveTo>
                  <a:pt x="0" y="0"/>
                </a:moveTo>
                <a:lnTo>
                  <a:pt x="2293966" y="0"/>
                </a:lnTo>
                <a:lnTo>
                  <a:pt x="2293966" y="1142803"/>
                </a:lnTo>
                <a:lnTo>
                  <a:pt x="0" y="1142803"/>
                </a:lnTo>
                <a:lnTo>
                  <a:pt x="0" y="0"/>
                </a:lnTo>
                <a:close/>
              </a:path>
            </a:pathLst>
          </a:custGeom>
          <a:blipFill>
            <a:blip r:embed="rId5"/>
            <a:stretch>
              <a:fillRect l="-26689" r="-22764"/>
            </a:stretch>
          </a:blipFill>
        </p:spPr>
        <p:txBody>
          <a:bodyPr/>
          <a:lstStyle/>
          <a:p>
            <a:endParaRPr lang="en-US"/>
          </a:p>
        </p:txBody>
      </p:sp>
      <p:sp>
        <p:nvSpPr>
          <p:cNvPr id="13" name="Freeform 13"/>
          <p:cNvSpPr/>
          <p:nvPr/>
        </p:nvSpPr>
        <p:spPr>
          <a:xfrm>
            <a:off x="3187111" y="7459787"/>
            <a:ext cx="1930123" cy="1155021"/>
          </a:xfrm>
          <a:custGeom>
            <a:avLst/>
            <a:gdLst/>
            <a:ahLst/>
            <a:cxnLst/>
            <a:rect l="l" t="t" r="r" b="b"/>
            <a:pathLst>
              <a:path w="1930123" h="1155021">
                <a:moveTo>
                  <a:pt x="0" y="0"/>
                </a:moveTo>
                <a:lnTo>
                  <a:pt x="1930123" y="0"/>
                </a:lnTo>
                <a:lnTo>
                  <a:pt x="1930123" y="1155021"/>
                </a:lnTo>
                <a:lnTo>
                  <a:pt x="0" y="1155021"/>
                </a:lnTo>
                <a:lnTo>
                  <a:pt x="0" y="0"/>
                </a:lnTo>
                <a:close/>
              </a:path>
            </a:pathLst>
          </a:custGeom>
          <a:blipFill>
            <a:blip r:embed="rId6"/>
            <a:stretch>
              <a:fillRect l="-39183" r="-40341"/>
            </a:stretch>
          </a:blipFill>
        </p:spPr>
        <p:txBody>
          <a:bodyPr/>
          <a:lstStyle/>
          <a:p>
            <a:endParaRPr lang="en-US"/>
          </a:p>
        </p:txBody>
      </p:sp>
      <p:sp>
        <p:nvSpPr>
          <p:cNvPr id="14" name="Freeform 14"/>
          <p:cNvSpPr/>
          <p:nvPr/>
        </p:nvSpPr>
        <p:spPr>
          <a:xfrm>
            <a:off x="804405" y="5879765"/>
            <a:ext cx="1987848" cy="1142803"/>
          </a:xfrm>
          <a:custGeom>
            <a:avLst/>
            <a:gdLst/>
            <a:ahLst/>
            <a:cxnLst/>
            <a:rect l="l" t="t" r="r" b="b"/>
            <a:pathLst>
              <a:path w="1987848" h="1142803">
                <a:moveTo>
                  <a:pt x="0" y="0"/>
                </a:moveTo>
                <a:lnTo>
                  <a:pt x="1987848" y="0"/>
                </a:lnTo>
                <a:lnTo>
                  <a:pt x="1987848" y="1142803"/>
                </a:lnTo>
                <a:lnTo>
                  <a:pt x="0" y="1142803"/>
                </a:lnTo>
                <a:lnTo>
                  <a:pt x="0" y="0"/>
                </a:lnTo>
                <a:close/>
              </a:path>
            </a:pathLst>
          </a:custGeom>
          <a:blipFill>
            <a:blip r:embed="rId7"/>
            <a:stretch>
              <a:fillRect l="-38045" r="-34422"/>
            </a:stretch>
          </a:blipFill>
        </p:spPr>
        <p:txBody>
          <a:bodyPr/>
          <a:lstStyle/>
          <a:p>
            <a:endParaRPr lang="en-US"/>
          </a:p>
        </p:txBody>
      </p:sp>
      <p:sp>
        <p:nvSpPr>
          <p:cNvPr id="15" name="Freeform 15"/>
          <p:cNvSpPr/>
          <p:nvPr/>
        </p:nvSpPr>
        <p:spPr>
          <a:xfrm>
            <a:off x="5615766" y="2563530"/>
            <a:ext cx="1396058" cy="1274558"/>
          </a:xfrm>
          <a:custGeom>
            <a:avLst/>
            <a:gdLst/>
            <a:ahLst/>
            <a:cxnLst/>
            <a:rect l="l" t="t" r="r" b="b"/>
            <a:pathLst>
              <a:path w="1396058" h="1274558">
                <a:moveTo>
                  <a:pt x="0" y="0"/>
                </a:moveTo>
                <a:lnTo>
                  <a:pt x="1396058" y="0"/>
                </a:lnTo>
                <a:lnTo>
                  <a:pt x="1396058" y="1274558"/>
                </a:lnTo>
                <a:lnTo>
                  <a:pt x="0" y="1274558"/>
                </a:lnTo>
                <a:lnTo>
                  <a:pt x="0" y="0"/>
                </a:lnTo>
                <a:close/>
              </a:path>
            </a:pathLst>
          </a:custGeom>
          <a:blipFill>
            <a:blip r:embed="rId8"/>
            <a:stretch>
              <a:fillRect l="-84916" r="-88974"/>
            </a:stretch>
          </a:blipFill>
        </p:spPr>
        <p:txBody>
          <a:bodyPr/>
          <a:lstStyle/>
          <a:p>
            <a:endParaRPr lang="en-US"/>
          </a:p>
        </p:txBody>
      </p:sp>
      <p:sp>
        <p:nvSpPr>
          <p:cNvPr id="16" name="Freeform 16"/>
          <p:cNvSpPr/>
          <p:nvPr/>
        </p:nvSpPr>
        <p:spPr>
          <a:xfrm>
            <a:off x="5744116" y="5879765"/>
            <a:ext cx="1377792" cy="1142803"/>
          </a:xfrm>
          <a:custGeom>
            <a:avLst/>
            <a:gdLst/>
            <a:ahLst/>
            <a:cxnLst/>
            <a:rect l="l" t="t" r="r" b="b"/>
            <a:pathLst>
              <a:path w="1377792" h="1142803">
                <a:moveTo>
                  <a:pt x="0" y="0"/>
                </a:moveTo>
                <a:lnTo>
                  <a:pt x="1377791" y="0"/>
                </a:lnTo>
                <a:lnTo>
                  <a:pt x="1377791" y="1142803"/>
                </a:lnTo>
                <a:lnTo>
                  <a:pt x="0" y="1142803"/>
                </a:lnTo>
                <a:lnTo>
                  <a:pt x="0" y="0"/>
                </a:lnTo>
                <a:close/>
              </a:path>
            </a:pathLst>
          </a:custGeom>
          <a:blipFill>
            <a:blip r:embed="rId9"/>
            <a:stretch>
              <a:fillRect l="-77147" r="-71686"/>
            </a:stretch>
          </a:blipFill>
        </p:spPr>
        <p:txBody>
          <a:bodyPr/>
          <a:lstStyle/>
          <a:p>
            <a:endParaRPr lang="en-US"/>
          </a:p>
        </p:txBody>
      </p:sp>
      <p:sp>
        <p:nvSpPr>
          <p:cNvPr id="17" name="Freeform 17"/>
          <p:cNvSpPr/>
          <p:nvPr/>
        </p:nvSpPr>
        <p:spPr>
          <a:xfrm>
            <a:off x="1048578" y="4287525"/>
            <a:ext cx="1293153" cy="1142803"/>
          </a:xfrm>
          <a:custGeom>
            <a:avLst/>
            <a:gdLst/>
            <a:ahLst/>
            <a:cxnLst/>
            <a:rect l="l" t="t" r="r" b="b"/>
            <a:pathLst>
              <a:path w="1293153" h="1142803">
                <a:moveTo>
                  <a:pt x="0" y="0"/>
                </a:moveTo>
                <a:lnTo>
                  <a:pt x="1293153" y="0"/>
                </a:lnTo>
                <a:lnTo>
                  <a:pt x="1293153" y="1142803"/>
                </a:lnTo>
                <a:lnTo>
                  <a:pt x="0" y="1142803"/>
                </a:lnTo>
                <a:lnTo>
                  <a:pt x="0" y="0"/>
                </a:lnTo>
                <a:close/>
              </a:path>
            </a:pathLst>
          </a:custGeom>
          <a:blipFill>
            <a:blip r:embed="rId10"/>
            <a:stretch>
              <a:fillRect l="-88741" r="-76378"/>
            </a:stretch>
          </a:blipFill>
        </p:spPr>
        <p:txBody>
          <a:bodyPr/>
          <a:lstStyle/>
          <a:p>
            <a:endParaRPr lang="en-US"/>
          </a:p>
        </p:txBody>
      </p:sp>
      <p:sp>
        <p:nvSpPr>
          <p:cNvPr id="18" name="Freeform 18"/>
          <p:cNvSpPr/>
          <p:nvPr/>
        </p:nvSpPr>
        <p:spPr>
          <a:xfrm>
            <a:off x="2792253" y="4287525"/>
            <a:ext cx="2476413" cy="1142803"/>
          </a:xfrm>
          <a:custGeom>
            <a:avLst/>
            <a:gdLst/>
            <a:ahLst/>
            <a:cxnLst/>
            <a:rect l="l" t="t" r="r" b="b"/>
            <a:pathLst>
              <a:path w="2476413" h="1142803">
                <a:moveTo>
                  <a:pt x="0" y="0"/>
                </a:moveTo>
                <a:lnTo>
                  <a:pt x="2476413" y="0"/>
                </a:lnTo>
                <a:lnTo>
                  <a:pt x="2476413" y="1142803"/>
                </a:lnTo>
                <a:lnTo>
                  <a:pt x="0" y="1142803"/>
                </a:lnTo>
                <a:lnTo>
                  <a:pt x="0" y="0"/>
                </a:lnTo>
                <a:close/>
              </a:path>
            </a:pathLst>
          </a:custGeom>
          <a:blipFill>
            <a:blip r:embed="rId11"/>
            <a:stretch>
              <a:fillRect l="-20263" r="-18178"/>
            </a:stretch>
          </a:blipFill>
        </p:spPr>
        <p:txBody>
          <a:bodyPr/>
          <a:lstStyle/>
          <a:p>
            <a:endParaRPr lang="en-US"/>
          </a:p>
        </p:txBody>
      </p:sp>
      <p:sp>
        <p:nvSpPr>
          <p:cNvPr id="19" name="Freeform 19"/>
          <p:cNvSpPr/>
          <p:nvPr/>
        </p:nvSpPr>
        <p:spPr>
          <a:xfrm>
            <a:off x="5674019" y="4287525"/>
            <a:ext cx="1517985" cy="1142803"/>
          </a:xfrm>
          <a:custGeom>
            <a:avLst/>
            <a:gdLst/>
            <a:ahLst/>
            <a:cxnLst/>
            <a:rect l="l" t="t" r="r" b="b"/>
            <a:pathLst>
              <a:path w="1517985" h="1142803">
                <a:moveTo>
                  <a:pt x="0" y="0"/>
                </a:moveTo>
                <a:lnTo>
                  <a:pt x="1517985" y="0"/>
                </a:lnTo>
                <a:lnTo>
                  <a:pt x="1517985" y="1142803"/>
                </a:lnTo>
                <a:lnTo>
                  <a:pt x="0" y="1142803"/>
                </a:lnTo>
                <a:lnTo>
                  <a:pt x="0" y="0"/>
                </a:lnTo>
                <a:close/>
              </a:path>
            </a:pathLst>
          </a:custGeom>
          <a:blipFill>
            <a:blip r:embed="rId12"/>
            <a:stretch>
              <a:fillRect l="-60787" r="-65065"/>
            </a:stretch>
          </a:blipFill>
        </p:spPr>
        <p:txBody>
          <a:bodyPr/>
          <a:lstStyle/>
          <a:p>
            <a:endParaRPr lang="en-US"/>
          </a:p>
        </p:txBody>
      </p:sp>
      <p:sp>
        <p:nvSpPr>
          <p:cNvPr id="20" name="Freeform 20"/>
          <p:cNvSpPr/>
          <p:nvPr/>
        </p:nvSpPr>
        <p:spPr>
          <a:xfrm>
            <a:off x="1048578" y="2695286"/>
            <a:ext cx="1570898" cy="1142803"/>
          </a:xfrm>
          <a:custGeom>
            <a:avLst/>
            <a:gdLst/>
            <a:ahLst/>
            <a:cxnLst/>
            <a:rect l="l" t="t" r="r" b="b"/>
            <a:pathLst>
              <a:path w="1570898" h="1142803">
                <a:moveTo>
                  <a:pt x="0" y="0"/>
                </a:moveTo>
                <a:lnTo>
                  <a:pt x="1570898" y="0"/>
                </a:lnTo>
                <a:lnTo>
                  <a:pt x="1570898" y="1142802"/>
                </a:lnTo>
                <a:lnTo>
                  <a:pt x="0" y="1142802"/>
                </a:lnTo>
                <a:lnTo>
                  <a:pt x="0" y="0"/>
                </a:lnTo>
                <a:close/>
              </a:path>
            </a:pathLst>
          </a:custGeom>
          <a:blipFill>
            <a:blip r:embed="rId13"/>
            <a:stretch>
              <a:fillRect l="-65303" r="-52941"/>
            </a:stretch>
          </a:blipFill>
        </p:spPr>
        <p:txBody>
          <a:bodyPr/>
          <a:lstStyle/>
          <a:p>
            <a:endParaRPr lang="en-US"/>
          </a:p>
        </p:txBody>
      </p:sp>
      <p:sp>
        <p:nvSpPr>
          <p:cNvPr id="21" name="Freeform 21"/>
          <p:cNvSpPr/>
          <p:nvPr/>
        </p:nvSpPr>
        <p:spPr>
          <a:xfrm>
            <a:off x="3164965" y="2360742"/>
            <a:ext cx="1730989" cy="1477346"/>
          </a:xfrm>
          <a:custGeom>
            <a:avLst/>
            <a:gdLst/>
            <a:ahLst/>
            <a:cxnLst/>
            <a:rect l="l" t="t" r="r" b="b"/>
            <a:pathLst>
              <a:path w="1730989" h="1477346">
                <a:moveTo>
                  <a:pt x="0" y="0"/>
                </a:moveTo>
                <a:lnTo>
                  <a:pt x="1730988" y="0"/>
                </a:lnTo>
                <a:lnTo>
                  <a:pt x="1730988" y="1477346"/>
                </a:lnTo>
                <a:lnTo>
                  <a:pt x="0" y="1477346"/>
                </a:lnTo>
                <a:lnTo>
                  <a:pt x="0" y="0"/>
                </a:lnTo>
                <a:close/>
              </a:path>
            </a:pathLst>
          </a:custGeom>
          <a:blipFill>
            <a:blip r:embed="rId14"/>
            <a:stretch>
              <a:fillRect l="-82181" r="-73859"/>
            </a:stretch>
          </a:blipFill>
        </p:spPr>
        <p:txBody>
          <a:bodyPr/>
          <a:lstStyle/>
          <a:p>
            <a:endParaRPr lang="en-US"/>
          </a:p>
        </p:txBody>
      </p:sp>
      <p:sp>
        <p:nvSpPr>
          <p:cNvPr id="22" name="Freeform 22"/>
          <p:cNvSpPr/>
          <p:nvPr/>
        </p:nvSpPr>
        <p:spPr>
          <a:xfrm>
            <a:off x="3509288" y="5879765"/>
            <a:ext cx="1116493" cy="1142803"/>
          </a:xfrm>
          <a:custGeom>
            <a:avLst/>
            <a:gdLst/>
            <a:ahLst/>
            <a:cxnLst/>
            <a:rect l="l" t="t" r="r" b="b"/>
            <a:pathLst>
              <a:path w="1116493" h="1142803">
                <a:moveTo>
                  <a:pt x="0" y="0"/>
                </a:moveTo>
                <a:lnTo>
                  <a:pt x="1116493" y="0"/>
                </a:lnTo>
                <a:lnTo>
                  <a:pt x="1116493" y="1142803"/>
                </a:lnTo>
                <a:lnTo>
                  <a:pt x="0" y="1142803"/>
                </a:lnTo>
                <a:lnTo>
                  <a:pt x="0" y="0"/>
                </a:lnTo>
                <a:close/>
              </a:path>
            </a:pathLst>
          </a:custGeom>
          <a:blipFill>
            <a:blip r:embed="rId15"/>
            <a:stretch>
              <a:fillRect l="-102783" r="-104286"/>
            </a:stretch>
          </a:blipFill>
        </p:spPr>
        <p:txBody>
          <a:bodyPr/>
          <a:lstStyle/>
          <a:p>
            <a:endParaRPr lang="en-US"/>
          </a:p>
        </p:txBody>
      </p:sp>
      <p:sp>
        <p:nvSpPr>
          <p:cNvPr id="23" name="Freeform 23"/>
          <p:cNvSpPr/>
          <p:nvPr/>
        </p:nvSpPr>
        <p:spPr>
          <a:xfrm>
            <a:off x="5744116" y="7599548"/>
            <a:ext cx="2085598" cy="887716"/>
          </a:xfrm>
          <a:custGeom>
            <a:avLst/>
            <a:gdLst/>
            <a:ahLst/>
            <a:cxnLst/>
            <a:rect l="l" t="t" r="r" b="b"/>
            <a:pathLst>
              <a:path w="2085598" h="887716">
                <a:moveTo>
                  <a:pt x="0" y="0"/>
                </a:moveTo>
                <a:lnTo>
                  <a:pt x="2085598" y="0"/>
                </a:lnTo>
                <a:lnTo>
                  <a:pt x="2085598" y="887716"/>
                </a:lnTo>
                <a:lnTo>
                  <a:pt x="0" y="887716"/>
                </a:lnTo>
                <a:lnTo>
                  <a:pt x="0" y="0"/>
                </a:lnTo>
                <a:close/>
              </a:path>
            </a:pathLst>
          </a:custGeom>
          <a:blipFill>
            <a:blip r:embed="rId16"/>
            <a:stretch>
              <a:fillRect/>
            </a:stretch>
          </a:blipFill>
        </p:spPr>
        <p:txBody>
          <a:bodyPr/>
          <a:lstStyle/>
          <a:p>
            <a:endParaRPr lang="en-US"/>
          </a:p>
        </p:txBody>
      </p:sp>
      <p:sp>
        <p:nvSpPr>
          <p:cNvPr id="24" name="TextBox 24"/>
          <p:cNvSpPr txBox="1"/>
          <p:nvPr/>
        </p:nvSpPr>
        <p:spPr>
          <a:xfrm>
            <a:off x="8889190" y="99955"/>
            <a:ext cx="9176395" cy="825735"/>
          </a:xfrm>
          <a:prstGeom prst="rect">
            <a:avLst/>
          </a:prstGeom>
        </p:spPr>
        <p:txBody>
          <a:bodyPr lIns="0" tIns="0" rIns="0" bIns="0" rtlCol="0" anchor="t">
            <a:spAutoFit/>
          </a:bodyPr>
          <a:lstStyle/>
          <a:p>
            <a:pPr marL="0" lvl="0" indent="0" algn="r">
              <a:lnSpc>
                <a:spcPts val="6246"/>
              </a:lnSpc>
            </a:pPr>
            <a:r>
              <a:rPr lang="en-US" sz="5527" b="1" spc="276">
                <a:solidFill>
                  <a:srgbClr val="FF0000"/>
                </a:solidFill>
                <a:latin typeface="Ubuntu Bold"/>
                <a:ea typeface="Ubuntu Bold"/>
                <a:cs typeface="Ubuntu Bold"/>
                <a:sym typeface="Ubuntu Bold"/>
              </a:rPr>
              <a:t>CURRENT PARTNERS</a:t>
            </a:r>
          </a:p>
        </p:txBody>
      </p:sp>
      <p:sp>
        <p:nvSpPr>
          <p:cNvPr id="25" name="TextBox 25"/>
          <p:cNvSpPr txBox="1"/>
          <p:nvPr/>
        </p:nvSpPr>
        <p:spPr>
          <a:xfrm>
            <a:off x="10002401" y="1029042"/>
            <a:ext cx="8057176" cy="304800"/>
          </a:xfrm>
          <a:prstGeom prst="rect">
            <a:avLst/>
          </a:prstGeom>
        </p:spPr>
        <p:txBody>
          <a:bodyPr lIns="0" tIns="0" rIns="0" bIns="0" rtlCol="0" anchor="t">
            <a:spAutoFit/>
          </a:bodyPr>
          <a:lstStyle/>
          <a:p>
            <a:pPr algn="r">
              <a:lnSpc>
                <a:spcPts val="2378"/>
              </a:lnSpc>
            </a:pPr>
            <a:r>
              <a:rPr lang="en-US" sz="1981" i="1">
                <a:solidFill>
                  <a:srgbClr val="8E8F8F"/>
                </a:solidFill>
                <a:latin typeface="Ubuntu Italics"/>
                <a:ea typeface="Ubuntu Italics"/>
                <a:cs typeface="Ubuntu Italics"/>
                <a:sym typeface="Ubuntu Italics"/>
              </a:rPr>
              <a:t>The current International Federation Partnerships across the movement.</a:t>
            </a:r>
          </a:p>
        </p:txBody>
      </p:sp>
      <p:sp>
        <p:nvSpPr>
          <p:cNvPr id="26" name="TextBox 26"/>
          <p:cNvSpPr txBox="1"/>
          <p:nvPr/>
        </p:nvSpPr>
        <p:spPr>
          <a:xfrm>
            <a:off x="-1658074" y="1676433"/>
            <a:ext cx="11563344" cy="627888"/>
          </a:xfrm>
          <a:prstGeom prst="rect">
            <a:avLst/>
          </a:prstGeom>
        </p:spPr>
        <p:txBody>
          <a:bodyPr lIns="0" tIns="0" rIns="0" bIns="0" rtlCol="0" anchor="t">
            <a:spAutoFit/>
          </a:bodyPr>
          <a:lstStyle/>
          <a:p>
            <a:pPr marL="0" lvl="0" indent="0" algn="ctr">
              <a:lnSpc>
                <a:spcPts val="4745"/>
              </a:lnSpc>
            </a:pPr>
            <a:r>
              <a:rPr lang="en-US" sz="4200" b="1" spc="210">
                <a:solidFill>
                  <a:srgbClr val="8E8F8F"/>
                </a:solidFill>
                <a:latin typeface="Ubuntu Bold"/>
                <a:ea typeface="Ubuntu Bold"/>
                <a:cs typeface="Ubuntu Bold"/>
                <a:sym typeface="Ubuntu Bold"/>
              </a:rPr>
              <a:t>IF PARTNERS</a:t>
            </a:r>
          </a:p>
        </p:txBody>
      </p:sp>
      <p:sp>
        <p:nvSpPr>
          <p:cNvPr id="27" name="TextBox 27"/>
          <p:cNvSpPr txBox="1"/>
          <p:nvPr/>
        </p:nvSpPr>
        <p:spPr>
          <a:xfrm>
            <a:off x="8249318" y="1676433"/>
            <a:ext cx="11563344" cy="627888"/>
          </a:xfrm>
          <a:prstGeom prst="rect">
            <a:avLst/>
          </a:prstGeom>
        </p:spPr>
        <p:txBody>
          <a:bodyPr lIns="0" tIns="0" rIns="0" bIns="0" rtlCol="0" anchor="t">
            <a:spAutoFit/>
          </a:bodyPr>
          <a:lstStyle/>
          <a:p>
            <a:pPr marL="0" lvl="0" indent="0" algn="ctr">
              <a:lnSpc>
                <a:spcPts val="4745"/>
              </a:lnSpc>
            </a:pPr>
            <a:r>
              <a:rPr lang="en-US" sz="4200" b="1" spc="210">
                <a:solidFill>
                  <a:srgbClr val="8E8F8F"/>
                </a:solidFill>
                <a:latin typeface="Ubuntu Bold"/>
                <a:ea typeface="Ubuntu Bold"/>
                <a:cs typeface="Ubuntu Bold"/>
                <a:sym typeface="Ubuntu Bold"/>
              </a:rPr>
              <a:t>PARTNERSHIP EXAMPLES</a:t>
            </a:r>
          </a:p>
        </p:txBody>
      </p:sp>
      <p:sp>
        <p:nvSpPr>
          <p:cNvPr id="28" name="TextBox 28"/>
          <p:cNvSpPr txBox="1"/>
          <p:nvPr/>
        </p:nvSpPr>
        <p:spPr>
          <a:xfrm>
            <a:off x="10448195" y="2338375"/>
            <a:ext cx="7226822" cy="7051791"/>
          </a:xfrm>
          <a:prstGeom prst="rect">
            <a:avLst/>
          </a:prstGeom>
        </p:spPr>
        <p:txBody>
          <a:bodyPr lIns="0" tIns="0" rIns="0" bIns="0" rtlCol="0" anchor="t">
            <a:spAutoFit/>
          </a:bodyPr>
          <a:lstStyle/>
          <a:p>
            <a:pPr marL="457801" lvl="1" indent="-228900" algn="l">
              <a:lnSpc>
                <a:spcPts val="2968"/>
              </a:lnSpc>
              <a:buFont typeface="Arial"/>
              <a:buChar char="•"/>
            </a:pPr>
            <a:r>
              <a:rPr lang="en-US" sz="2120" dirty="0">
                <a:solidFill>
                  <a:srgbClr val="000000"/>
                </a:solidFill>
                <a:latin typeface="Ubuntu"/>
                <a:ea typeface="Ubuntu"/>
                <a:cs typeface="Ubuntu"/>
                <a:sym typeface="Ubuntu"/>
              </a:rPr>
              <a:t>Specific annual tournaments that Special Olympics are invited to participate in.</a:t>
            </a:r>
          </a:p>
          <a:p>
            <a:pPr marL="457801" lvl="1" indent="-228900" algn="l">
              <a:lnSpc>
                <a:spcPts val="2968"/>
              </a:lnSpc>
              <a:buFont typeface="Arial"/>
              <a:buChar char="•"/>
            </a:pPr>
            <a:r>
              <a:rPr lang="en-US" sz="2120" dirty="0">
                <a:solidFill>
                  <a:srgbClr val="000000"/>
                </a:solidFill>
                <a:latin typeface="Ubuntu"/>
                <a:ea typeface="Ubuntu"/>
                <a:cs typeface="Ubuntu"/>
                <a:sym typeface="Ubuntu"/>
              </a:rPr>
              <a:t>Co-Delivery of educational workshops &amp; courses.</a:t>
            </a:r>
          </a:p>
          <a:p>
            <a:pPr marL="457801" lvl="1" indent="-228900" algn="l">
              <a:lnSpc>
                <a:spcPts val="2968"/>
              </a:lnSpc>
              <a:buFont typeface="Arial"/>
              <a:buChar char="•"/>
            </a:pPr>
            <a:r>
              <a:rPr lang="en-US" sz="2120" dirty="0">
                <a:solidFill>
                  <a:srgbClr val="000000"/>
                </a:solidFill>
                <a:latin typeface="Ubuntu"/>
                <a:ea typeface="Ubuntu"/>
                <a:cs typeface="Ubuntu"/>
                <a:sym typeface="Ubuntu"/>
              </a:rPr>
              <a:t>Specific days/events of the year collaborations with emphasis on communications and tips/tricks.</a:t>
            </a:r>
          </a:p>
          <a:p>
            <a:pPr marL="457801" lvl="1" indent="-228900" algn="l">
              <a:lnSpc>
                <a:spcPts val="2968"/>
              </a:lnSpc>
              <a:buFont typeface="Arial"/>
              <a:buChar char="•"/>
            </a:pPr>
            <a:r>
              <a:rPr lang="en-US" sz="2120" dirty="0">
                <a:solidFill>
                  <a:srgbClr val="000000"/>
                </a:solidFill>
                <a:latin typeface="Ubuntu"/>
                <a:ea typeface="Ubuntu"/>
                <a:cs typeface="Ubuntu"/>
                <a:sym typeface="Ubuntu"/>
              </a:rPr>
              <a:t>Dedicating a staff member to Special Olympics and/or disability sport across the IF member groups.</a:t>
            </a:r>
          </a:p>
          <a:p>
            <a:pPr marL="457801" lvl="1" indent="-228900" algn="l">
              <a:lnSpc>
                <a:spcPts val="2968"/>
              </a:lnSpc>
              <a:buFont typeface="Arial"/>
              <a:buChar char="•"/>
            </a:pPr>
            <a:r>
              <a:rPr lang="en-US" sz="2120" dirty="0">
                <a:solidFill>
                  <a:srgbClr val="000000"/>
                </a:solidFill>
                <a:latin typeface="Ubuntu"/>
                <a:ea typeface="Ubuntu"/>
                <a:cs typeface="Ubuntu"/>
                <a:sym typeface="Ubuntu"/>
              </a:rPr>
              <a:t>Coaching levels being reviewed by athlete leaders for levels of inclusion and courses being free and accessible to Special Olympics coaches globally.</a:t>
            </a:r>
          </a:p>
          <a:p>
            <a:pPr marL="457801" lvl="1" indent="-228900" algn="l">
              <a:lnSpc>
                <a:spcPts val="2968"/>
              </a:lnSpc>
              <a:buFont typeface="Arial"/>
              <a:buChar char="•"/>
            </a:pPr>
            <a:r>
              <a:rPr lang="en-US" sz="2120" dirty="0">
                <a:solidFill>
                  <a:srgbClr val="000000"/>
                </a:solidFill>
                <a:latin typeface="Ubuntu"/>
                <a:ea typeface="Ubuntu"/>
                <a:cs typeface="Ubuntu"/>
                <a:sym typeface="Ubuntu"/>
              </a:rPr>
              <a:t>Rules development</a:t>
            </a:r>
          </a:p>
          <a:p>
            <a:pPr marL="457801" lvl="1" indent="-228900" algn="l">
              <a:lnSpc>
                <a:spcPts val="2968"/>
              </a:lnSpc>
              <a:buFont typeface="Arial"/>
              <a:buChar char="•"/>
            </a:pPr>
            <a:r>
              <a:rPr lang="en-US" sz="2120" dirty="0">
                <a:solidFill>
                  <a:srgbClr val="000000"/>
                </a:solidFill>
                <a:latin typeface="Ubuntu"/>
                <a:ea typeface="Ubuntu"/>
                <a:cs typeface="Ubuntu"/>
                <a:sym typeface="Ubuntu"/>
              </a:rPr>
              <a:t>Youth Programming creation/delivery</a:t>
            </a:r>
          </a:p>
          <a:p>
            <a:pPr marL="457801" lvl="1" indent="-228900" algn="l">
              <a:lnSpc>
                <a:spcPts val="2968"/>
              </a:lnSpc>
              <a:buFont typeface="Arial"/>
              <a:buChar char="•"/>
            </a:pPr>
            <a:r>
              <a:rPr lang="en-US" sz="2120" dirty="0">
                <a:solidFill>
                  <a:srgbClr val="000000"/>
                </a:solidFill>
                <a:latin typeface="Ubuntu"/>
                <a:ea typeface="Ubuntu"/>
                <a:cs typeface="Ubuntu"/>
                <a:sym typeface="Ubuntu"/>
              </a:rPr>
              <a:t>Special Olympic / ID specific divisions at World Level Competitions</a:t>
            </a:r>
          </a:p>
          <a:p>
            <a:pPr marL="457801" lvl="1" indent="-228900" algn="l">
              <a:lnSpc>
                <a:spcPts val="2968"/>
              </a:lnSpc>
              <a:buFont typeface="Arial"/>
              <a:buChar char="•"/>
            </a:pPr>
            <a:r>
              <a:rPr lang="en-US" sz="2120" dirty="0">
                <a:solidFill>
                  <a:srgbClr val="000000"/>
                </a:solidFill>
                <a:latin typeface="Ubuntu"/>
                <a:ea typeface="Ubuntu"/>
                <a:cs typeface="Ubuntu"/>
                <a:sym typeface="Ubuntu"/>
              </a:rPr>
              <a:t>Modification of judging software.</a:t>
            </a:r>
          </a:p>
          <a:p>
            <a:pPr marL="457801" lvl="1" indent="-228900" algn="l">
              <a:lnSpc>
                <a:spcPts val="2968"/>
              </a:lnSpc>
              <a:buFont typeface="Arial"/>
              <a:buChar char="•"/>
            </a:pPr>
            <a:r>
              <a:rPr lang="en-US" sz="2120" dirty="0">
                <a:solidFill>
                  <a:srgbClr val="000000"/>
                </a:solidFill>
                <a:latin typeface="Ubuntu"/>
                <a:ea typeface="Ubuntu"/>
                <a:cs typeface="Ubuntu"/>
                <a:sym typeface="Ubuntu"/>
              </a:rPr>
              <a:t>Equipment accessibility</a:t>
            </a:r>
          </a:p>
          <a:p>
            <a:pPr marL="457801" lvl="1" indent="-228900" algn="l">
              <a:lnSpc>
                <a:spcPts val="2968"/>
              </a:lnSpc>
              <a:buFont typeface="Arial"/>
              <a:buChar char="•"/>
            </a:pPr>
            <a:r>
              <a:rPr lang="en-US" sz="2120" dirty="0">
                <a:solidFill>
                  <a:srgbClr val="000000"/>
                </a:solidFill>
                <a:latin typeface="Ubuntu"/>
                <a:ea typeface="Ubuntu"/>
                <a:cs typeface="Ubuntu"/>
                <a:sym typeface="Ubuntu"/>
              </a:rPr>
              <a:t>Grant funding streams (IF Foundations)</a:t>
            </a:r>
          </a:p>
          <a:p>
            <a:pPr marL="457801" lvl="1" indent="-228900" algn="l">
              <a:lnSpc>
                <a:spcPts val="2968"/>
              </a:lnSpc>
              <a:buFont typeface="Arial"/>
              <a:buChar char="•"/>
            </a:pPr>
            <a:r>
              <a:rPr lang="en-US" sz="2120" dirty="0">
                <a:solidFill>
                  <a:srgbClr val="000000"/>
                </a:solidFill>
                <a:latin typeface="Ubuntu"/>
                <a:ea typeface="Ubuntu"/>
                <a:cs typeface="Ubuntu"/>
                <a:sym typeface="Ubuntu"/>
              </a:rPr>
              <a:t>Co-delivery of a global competition</a:t>
            </a:r>
          </a:p>
          <a:p>
            <a:pPr marL="457801" lvl="1" indent="-228900" algn="l">
              <a:lnSpc>
                <a:spcPts val="2968"/>
              </a:lnSpc>
              <a:buFont typeface="Arial"/>
              <a:buChar char="•"/>
            </a:pPr>
            <a:r>
              <a:rPr lang="en-US" sz="2120" dirty="0">
                <a:solidFill>
                  <a:srgbClr val="000000"/>
                </a:solidFill>
                <a:latin typeface="Ubuntu"/>
                <a:ea typeface="Ubuntu"/>
                <a:cs typeface="Ubuntu"/>
                <a:sym typeface="Ubuntu"/>
              </a:rPr>
              <a:t>Proclamation’s / MOU’s</a:t>
            </a:r>
          </a:p>
        </p:txBody>
      </p:sp>
      <p:sp>
        <p:nvSpPr>
          <p:cNvPr id="29" name="Freeform 29"/>
          <p:cNvSpPr/>
          <p:nvPr/>
        </p:nvSpPr>
        <p:spPr>
          <a:xfrm rot="-2512866" flipH="1">
            <a:off x="7623860" y="5121560"/>
            <a:ext cx="411797" cy="1247870"/>
          </a:xfrm>
          <a:custGeom>
            <a:avLst/>
            <a:gdLst/>
            <a:ahLst/>
            <a:cxnLst/>
            <a:rect l="l" t="t" r="r" b="b"/>
            <a:pathLst>
              <a:path w="411797" h="1247870">
                <a:moveTo>
                  <a:pt x="411797" y="0"/>
                </a:moveTo>
                <a:lnTo>
                  <a:pt x="0" y="0"/>
                </a:lnTo>
                <a:lnTo>
                  <a:pt x="0" y="1247869"/>
                </a:lnTo>
                <a:lnTo>
                  <a:pt x="411797" y="1247869"/>
                </a:lnTo>
                <a:lnTo>
                  <a:pt x="411797" y="0"/>
                </a:lnTo>
                <a:close/>
              </a:path>
            </a:pathLst>
          </a:custGeom>
          <a:blipFill>
            <a:blip r:embed="rId17">
              <a:alphaModFix amt="51000"/>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30" name="TextBox 30"/>
          <p:cNvSpPr txBox="1"/>
          <p:nvPr/>
        </p:nvSpPr>
        <p:spPr>
          <a:xfrm>
            <a:off x="7680541" y="6263163"/>
            <a:ext cx="2837910" cy="1673081"/>
          </a:xfrm>
          <a:prstGeom prst="rect">
            <a:avLst/>
          </a:prstGeom>
        </p:spPr>
        <p:txBody>
          <a:bodyPr lIns="0" tIns="0" rIns="0" bIns="0" rtlCol="0" anchor="t">
            <a:spAutoFit/>
          </a:bodyPr>
          <a:lstStyle/>
          <a:p>
            <a:pPr algn="ctr">
              <a:lnSpc>
                <a:spcPts val="3332"/>
              </a:lnSpc>
              <a:spcBef>
                <a:spcPct val="0"/>
              </a:spcBef>
            </a:pPr>
            <a:r>
              <a:rPr lang="en-US" sz="2380" b="1" i="1">
                <a:solidFill>
                  <a:srgbClr val="FF1914">
                    <a:alpha val="50980"/>
                  </a:srgbClr>
                </a:solidFill>
                <a:latin typeface="Ubuntu Bold Italics"/>
                <a:ea typeface="Ubuntu Bold Italics"/>
                <a:cs typeface="Ubuntu Bold Italics"/>
                <a:sym typeface="Ubuntu Bold Italics"/>
              </a:rPr>
              <a:t>Highlight any current partners you are working with! </a:t>
            </a:r>
          </a:p>
        </p:txBody>
      </p:sp>
      <p:sp>
        <p:nvSpPr>
          <p:cNvPr id="31" name="Freeform 31"/>
          <p:cNvSpPr/>
          <p:nvPr/>
        </p:nvSpPr>
        <p:spPr>
          <a:xfrm rot="3830257">
            <a:off x="9764839" y="2576874"/>
            <a:ext cx="411797" cy="1247870"/>
          </a:xfrm>
          <a:custGeom>
            <a:avLst/>
            <a:gdLst/>
            <a:ahLst/>
            <a:cxnLst/>
            <a:rect l="l" t="t" r="r" b="b"/>
            <a:pathLst>
              <a:path w="411797" h="1247870">
                <a:moveTo>
                  <a:pt x="0" y="0"/>
                </a:moveTo>
                <a:lnTo>
                  <a:pt x="411797" y="0"/>
                </a:lnTo>
                <a:lnTo>
                  <a:pt x="411797" y="1247870"/>
                </a:lnTo>
                <a:lnTo>
                  <a:pt x="0" y="1247870"/>
                </a:lnTo>
                <a:lnTo>
                  <a:pt x="0" y="0"/>
                </a:lnTo>
                <a:close/>
              </a:path>
            </a:pathLst>
          </a:custGeom>
          <a:blipFill>
            <a:blip r:embed="rId17">
              <a:alphaModFix amt="51000"/>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32" name="TextBox 32"/>
          <p:cNvSpPr txBox="1"/>
          <p:nvPr/>
        </p:nvSpPr>
        <p:spPr>
          <a:xfrm>
            <a:off x="7829714" y="3717866"/>
            <a:ext cx="2837910" cy="2092181"/>
          </a:xfrm>
          <a:prstGeom prst="rect">
            <a:avLst/>
          </a:prstGeom>
        </p:spPr>
        <p:txBody>
          <a:bodyPr lIns="0" tIns="0" rIns="0" bIns="0" rtlCol="0" anchor="t">
            <a:spAutoFit/>
          </a:bodyPr>
          <a:lstStyle/>
          <a:p>
            <a:pPr algn="ctr">
              <a:lnSpc>
                <a:spcPts val="3332"/>
              </a:lnSpc>
              <a:spcBef>
                <a:spcPct val="0"/>
              </a:spcBef>
            </a:pPr>
            <a:r>
              <a:rPr lang="en-US" sz="2380" b="1" i="1">
                <a:solidFill>
                  <a:srgbClr val="FF1914">
                    <a:alpha val="50980"/>
                  </a:srgbClr>
                </a:solidFill>
                <a:latin typeface="Ubuntu Bold Italics"/>
                <a:ea typeface="Ubuntu Bold Italics"/>
                <a:cs typeface="Ubuntu Bold Italics"/>
                <a:sym typeface="Ubuntu Bold Italics"/>
              </a:rPr>
              <a:t>Highlight methods in which partnerships are taking place currently!</a:t>
            </a:r>
          </a:p>
        </p:txBody>
      </p:sp>
      <p:grpSp>
        <p:nvGrpSpPr>
          <p:cNvPr id="33" name="Group 33"/>
          <p:cNvGrpSpPr/>
          <p:nvPr/>
        </p:nvGrpSpPr>
        <p:grpSpPr>
          <a:xfrm>
            <a:off x="4152173" y="394472"/>
            <a:ext cx="2455083" cy="728950"/>
            <a:chOff x="0" y="0"/>
            <a:chExt cx="646606" cy="191987"/>
          </a:xfrm>
        </p:grpSpPr>
        <p:sp>
          <p:nvSpPr>
            <p:cNvPr id="34" name="Freeform 34"/>
            <p:cNvSpPr/>
            <p:nvPr/>
          </p:nvSpPr>
          <p:spPr>
            <a:xfrm>
              <a:off x="0" y="0"/>
              <a:ext cx="646606" cy="191987"/>
            </a:xfrm>
            <a:custGeom>
              <a:avLst/>
              <a:gdLst/>
              <a:ahLst/>
              <a:cxnLst/>
              <a:rect l="l" t="t" r="r" b="b"/>
              <a:pathLst>
                <a:path w="646606" h="191987">
                  <a:moveTo>
                    <a:pt x="95993" y="0"/>
                  </a:moveTo>
                  <a:lnTo>
                    <a:pt x="550613" y="0"/>
                  </a:lnTo>
                  <a:cubicBezTo>
                    <a:pt x="603629" y="0"/>
                    <a:pt x="646606" y="42978"/>
                    <a:pt x="646606" y="95993"/>
                  </a:cubicBezTo>
                  <a:lnTo>
                    <a:pt x="646606" y="95993"/>
                  </a:lnTo>
                  <a:cubicBezTo>
                    <a:pt x="646606" y="149009"/>
                    <a:pt x="603629" y="191987"/>
                    <a:pt x="550613" y="191987"/>
                  </a:cubicBezTo>
                  <a:lnTo>
                    <a:pt x="95993" y="191987"/>
                  </a:lnTo>
                  <a:cubicBezTo>
                    <a:pt x="42978" y="191987"/>
                    <a:pt x="0" y="149009"/>
                    <a:pt x="0" y="95993"/>
                  </a:cubicBezTo>
                  <a:lnTo>
                    <a:pt x="0" y="95993"/>
                  </a:lnTo>
                  <a:cubicBezTo>
                    <a:pt x="0" y="42978"/>
                    <a:pt x="42978" y="0"/>
                    <a:pt x="95993" y="0"/>
                  </a:cubicBezTo>
                  <a:close/>
                </a:path>
              </a:pathLst>
            </a:custGeom>
            <a:solidFill>
              <a:srgbClr val="FFFFFF">
                <a:alpha val="49804"/>
              </a:srgbClr>
            </a:solidFill>
            <a:ln w="38100" cap="rnd">
              <a:solidFill>
                <a:srgbClr val="000000">
                  <a:alpha val="49804"/>
                </a:srgbClr>
              </a:solidFill>
              <a:prstDash val="solid"/>
              <a:round/>
            </a:ln>
          </p:spPr>
          <p:txBody>
            <a:bodyPr/>
            <a:lstStyle/>
            <a:p>
              <a:endParaRPr lang="en-US"/>
            </a:p>
          </p:txBody>
        </p:sp>
        <p:sp>
          <p:nvSpPr>
            <p:cNvPr id="35" name="TextBox 35"/>
            <p:cNvSpPr txBox="1"/>
            <p:nvPr/>
          </p:nvSpPr>
          <p:spPr>
            <a:xfrm>
              <a:off x="0" y="-38100"/>
              <a:ext cx="646606" cy="230087"/>
            </a:xfrm>
            <a:prstGeom prst="rect">
              <a:avLst/>
            </a:prstGeom>
          </p:spPr>
          <p:txBody>
            <a:bodyPr lIns="50800" tIns="50800" rIns="50800" bIns="50800" rtlCol="0" anchor="ctr"/>
            <a:lstStyle/>
            <a:p>
              <a:pPr algn="ctr">
                <a:lnSpc>
                  <a:spcPts val="3416"/>
                </a:lnSpc>
              </a:pPr>
              <a:r>
                <a:rPr lang="en-US" sz="2669" b="1">
                  <a:solidFill>
                    <a:srgbClr val="000000">
                      <a:alpha val="49804"/>
                    </a:srgbClr>
                  </a:solidFill>
                  <a:latin typeface="Ubuntu Bold"/>
                  <a:ea typeface="Ubuntu Bold"/>
                  <a:cs typeface="Ubuntu Bold"/>
                  <a:sym typeface="Ubuntu Bold"/>
                </a:rPr>
                <a:t>Partner Logo</a:t>
              </a:r>
            </a:p>
          </p:txBody>
        </p:sp>
      </p:grpSp>
      <p:sp>
        <p:nvSpPr>
          <p:cNvPr id="36" name="Freeform 36"/>
          <p:cNvSpPr/>
          <p:nvPr/>
        </p:nvSpPr>
        <p:spPr>
          <a:xfrm rot="3830257">
            <a:off x="9246180" y="-73598"/>
            <a:ext cx="411797" cy="1247870"/>
          </a:xfrm>
          <a:custGeom>
            <a:avLst/>
            <a:gdLst/>
            <a:ahLst/>
            <a:cxnLst/>
            <a:rect l="l" t="t" r="r" b="b"/>
            <a:pathLst>
              <a:path w="411797" h="1247870">
                <a:moveTo>
                  <a:pt x="0" y="0"/>
                </a:moveTo>
                <a:lnTo>
                  <a:pt x="411797" y="0"/>
                </a:lnTo>
                <a:lnTo>
                  <a:pt x="411797" y="1247870"/>
                </a:lnTo>
                <a:lnTo>
                  <a:pt x="0" y="1247870"/>
                </a:lnTo>
                <a:lnTo>
                  <a:pt x="0" y="0"/>
                </a:lnTo>
                <a:close/>
              </a:path>
            </a:pathLst>
          </a:custGeom>
          <a:blipFill>
            <a:blip r:embed="rId17">
              <a:alphaModFix amt="51000"/>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37" name="TextBox 37"/>
          <p:cNvSpPr txBox="1"/>
          <p:nvPr/>
        </p:nvSpPr>
        <p:spPr>
          <a:xfrm>
            <a:off x="6786915" y="1067394"/>
            <a:ext cx="3362050" cy="834881"/>
          </a:xfrm>
          <a:prstGeom prst="rect">
            <a:avLst/>
          </a:prstGeom>
        </p:spPr>
        <p:txBody>
          <a:bodyPr lIns="0" tIns="0" rIns="0" bIns="0" rtlCol="0" anchor="t">
            <a:spAutoFit/>
          </a:bodyPr>
          <a:lstStyle/>
          <a:p>
            <a:pPr algn="ctr">
              <a:lnSpc>
                <a:spcPts val="3332"/>
              </a:lnSpc>
              <a:spcBef>
                <a:spcPct val="0"/>
              </a:spcBef>
            </a:pPr>
            <a:r>
              <a:rPr lang="en-US" sz="2380" b="1" i="1">
                <a:solidFill>
                  <a:srgbClr val="FF1914">
                    <a:alpha val="50980"/>
                  </a:srgbClr>
                </a:solidFill>
                <a:latin typeface="Ubuntu Bold Italics"/>
                <a:ea typeface="Ubuntu Bold Italics"/>
                <a:cs typeface="Ubuntu Bold Italics"/>
                <a:sym typeface="Ubuntu Bold Italics"/>
              </a:rPr>
              <a:t>Adapt to the regional/national level.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788123" y="-2149242"/>
            <a:ext cx="14585483" cy="14585483"/>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CDDC6"/>
            </a:solidFill>
            <a:ln cap="sq">
              <a:noFill/>
              <a:prstDash val="solid"/>
              <a:miter/>
            </a:ln>
          </p:spPr>
          <p:txBody>
            <a:bodyPr/>
            <a:lstStyle/>
            <a:p>
              <a:endParaRPr lang="en-US"/>
            </a:p>
          </p:txBody>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4650617" y="-1029908"/>
            <a:ext cx="12346817" cy="12346817"/>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8" name="AutoShape 8"/>
          <p:cNvSpPr/>
          <p:nvPr/>
        </p:nvSpPr>
        <p:spPr>
          <a:xfrm>
            <a:off x="9732308" y="1447335"/>
            <a:ext cx="8965822" cy="0"/>
          </a:xfrm>
          <a:prstGeom prst="line">
            <a:avLst/>
          </a:prstGeom>
          <a:ln w="19050" cap="flat">
            <a:solidFill>
              <a:srgbClr val="8E8F8F"/>
            </a:solidFill>
            <a:prstDash val="solid"/>
            <a:headEnd type="none" w="sm" len="sm"/>
            <a:tailEnd type="none" w="sm" len="sm"/>
          </a:ln>
        </p:spPr>
        <p:txBody>
          <a:bodyPr/>
          <a:lstStyle/>
          <a:p>
            <a:endParaRPr lang="en-US"/>
          </a:p>
        </p:txBody>
      </p:sp>
      <p:sp>
        <p:nvSpPr>
          <p:cNvPr id="9" name="Freeform 9"/>
          <p:cNvSpPr/>
          <p:nvPr/>
        </p:nvSpPr>
        <p:spPr>
          <a:xfrm>
            <a:off x="-38100" y="351467"/>
            <a:ext cx="2272497" cy="996276"/>
          </a:xfrm>
          <a:custGeom>
            <a:avLst/>
            <a:gdLst/>
            <a:ahLst/>
            <a:cxnLst/>
            <a:rect l="l" t="t" r="r" b="b"/>
            <a:pathLst>
              <a:path w="2272497" h="996276">
                <a:moveTo>
                  <a:pt x="0" y="0"/>
                </a:moveTo>
                <a:lnTo>
                  <a:pt x="2272497" y="0"/>
                </a:lnTo>
                <a:lnTo>
                  <a:pt x="2272497" y="996276"/>
                </a:lnTo>
                <a:lnTo>
                  <a:pt x="0" y="996276"/>
                </a:lnTo>
                <a:lnTo>
                  <a:pt x="0" y="0"/>
                </a:lnTo>
                <a:close/>
              </a:path>
            </a:pathLst>
          </a:custGeom>
          <a:blipFill>
            <a:blip r:embed="rId3"/>
            <a:stretch>
              <a:fillRect/>
            </a:stretch>
          </a:blipFill>
        </p:spPr>
        <p:txBody>
          <a:bodyPr/>
          <a:lstStyle/>
          <a:p>
            <a:endParaRPr lang="en-US"/>
          </a:p>
        </p:txBody>
      </p:sp>
      <p:sp>
        <p:nvSpPr>
          <p:cNvPr id="10" name="Freeform 10"/>
          <p:cNvSpPr/>
          <p:nvPr/>
        </p:nvSpPr>
        <p:spPr>
          <a:xfrm>
            <a:off x="2316910" y="446860"/>
            <a:ext cx="1094039" cy="689244"/>
          </a:xfrm>
          <a:custGeom>
            <a:avLst/>
            <a:gdLst/>
            <a:ahLst/>
            <a:cxnLst/>
            <a:rect l="l" t="t" r="r" b="b"/>
            <a:pathLst>
              <a:path w="1094039" h="689244">
                <a:moveTo>
                  <a:pt x="0" y="0"/>
                </a:moveTo>
                <a:lnTo>
                  <a:pt x="1094038" y="0"/>
                </a:lnTo>
                <a:lnTo>
                  <a:pt x="1094038" y="689244"/>
                </a:lnTo>
                <a:lnTo>
                  <a:pt x="0" y="6892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TextBox 12"/>
          <p:cNvSpPr txBox="1"/>
          <p:nvPr/>
        </p:nvSpPr>
        <p:spPr>
          <a:xfrm>
            <a:off x="7809236" y="109480"/>
            <a:ext cx="10186707" cy="908171"/>
          </a:xfrm>
          <a:prstGeom prst="rect">
            <a:avLst/>
          </a:prstGeom>
        </p:spPr>
        <p:txBody>
          <a:bodyPr lIns="0" tIns="0" rIns="0" bIns="0" rtlCol="0" anchor="t">
            <a:spAutoFit/>
          </a:bodyPr>
          <a:lstStyle/>
          <a:p>
            <a:pPr marL="0" lvl="0" indent="0" algn="r">
              <a:lnSpc>
                <a:spcPts val="6934"/>
              </a:lnSpc>
            </a:pPr>
            <a:r>
              <a:rPr lang="en-US" sz="6136" b="1" spc="306">
                <a:solidFill>
                  <a:srgbClr val="FF0000"/>
                </a:solidFill>
                <a:latin typeface="Ubuntu Bold"/>
                <a:ea typeface="Ubuntu Bold"/>
                <a:cs typeface="Ubuntu Bold"/>
                <a:sym typeface="Ubuntu Bold"/>
              </a:rPr>
              <a:t>CURRENT STANDARDS</a:t>
            </a:r>
          </a:p>
        </p:txBody>
      </p:sp>
      <p:sp>
        <p:nvSpPr>
          <p:cNvPr id="13" name="TextBox 13"/>
          <p:cNvSpPr txBox="1"/>
          <p:nvPr/>
        </p:nvSpPr>
        <p:spPr>
          <a:xfrm>
            <a:off x="9045011" y="998601"/>
            <a:ext cx="8944263" cy="342900"/>
          </a:xfrm>
          <a:prstGeom prst="rect">
            <a:avLst/>
          </a:prstGeom>
        </p:spPr>
        <p:txBody>
          <a:bodyPr lIns="0" tIns="0" rIns="0" bIns="0" rtlCol="0" anchor="t">
            <a:spAutoFit/>
          </a:bodyPr>
          <a:lstStyle/>
          <a:p>
            <a:pPr algn="r">
              <a:lnSpc>
                <a:spcPts val="2640"/>
              </a:lnSpc>
            </a:pPr>
            <a:r>
              <a:rPr lang="en-US" sz="2200" i="1">
                <a:solidFill>
                  <a:srgbClr val="8E8F8F"/>
                </a:solidFill>
                <a:latin typeface="Ubuntu Italics"/>
                <a:ea typeface="Ubuntu Italics"/>
                <a:cs typeface="Ubuntu Italics"/>
                <a:sym typeface="Ubuntu Italics"/>
              </a:rPr>
              <a:t>What makes our sport programming so unique? How are we different?</a:t>
            </a:r>
          </a:p>
        </p:txBody>
      </p:sp>
      <p:sp>
        <p:nvSpPr>
          <p:cNvPr id="14" name="TextBox 14"/>
          <p:cNvSpPr txBox="1"/>
          <p:nvPr/>
        </p:nvSpPr>
        <p:spPr>
          <a:xfrm>
            <a:off x="7809236" y="1636691"/>
            <a:ext cx="11563344" cy="602729"/>
          </a:xfrm>
          <a:prstGeom prst="rect">
            <a:avLst/>
          </a:prstGeom>
        </p:spPr>
        <p:txBody>
          <a:bodyPr lIns="0" tIns="0" rIns="0" bIns="0" rtlCol="0" anchor="t">
            <a:spAutoFit/>
          </a:bodyPr>
          <a:lstStyle/>
          <a:p>
            <a:pPr marL="0" lvl="0" indent="0" algn="ctr">
              <a:lnSpc>
                <a:spcPts val="4745"/>
              </a:lnSpc>
            </a:pPr>
            <a:r>
              <a:rPr lang="en-US" sz="4200" b="1" u="sng" spc="210" dirty="0">
                <a:solidFill>
                  <a:srgbClr val="FF0000"/>
                </a:solidFill>
                <a:latin typeface="Ubuntu Bold"/>
                <a:ea typeface="Ubuntu Bold"/>
                <a:cs typeface="Ubuntu Bold"/>
                <a:sym typeface="Ubuntu Bold"/>
                <a:hlinkClick r:id="rId6" tooltip="https://media.specialolympics.org/resources/sports-essentials/competition-management/Sport-Impact-Standards-Swimming-2022.pdf?_gl=1*9fxgse*_gcl_au*MjAzMTM4NzY4My4xNzMxMTUxODI0*_ga*NDcwNjQ1MDY2LjE3MjMyMDkxNjI.*_ga_KTMLJ70DKD*MTczODI1ODYyNi4xMjEuMS4xNzM4MjU4NzAxLjU5LjAuMA..">
                  <a:extLst>
                    <a:ext uri="{A12FA001-AC4F-418D-AE19-62706E023703}">
                      <ahyp:hlinkClr xmlns:ahyp="http://schemas.microsoft.com/office/drawing/2018/hyperlinkcolor" val="tx"/>
                    </a:ext>
                  </a:extLst>
                </a:hlinkClick>
              </a:rPr>
              <a:t>SPORT IMPACT STANDARDS</a:t>
            </a:r>
          </a:p>
        </p:txBody>
      </p:sp>
      <p:sp>
        <p:nvSpPr>
          <p:cNvPr id="15" name="TextBox 15"/>
          <p:cNvSpPr txBox="1"/>
          <p:nvPr/>
        </p:nvSpPr>
        <p:spPr>
          <a:xfrm>
            <a:off x="-2288211" y="1628310"/>
            <a:ext cx="11563344" cy="602729"/>
          </a:xfrm>
          <a:prstGeom prst="rect">
            <a:avLst/>
          </a:prstGeom>
        </p:spPr>
        <p:txBody>
          <a:bodyPr lIns="0" tIns="0" rIns="0" bIns="0" rtlCol="0" anchor="t">
            <a:spAutoFit/>
          </a:bodyPr>
          <a:lstStyle/>
          <a:p>
            <a:pPr marL="0" lvl="0" indent="0" algn="ctr">
              <a:lnSpc>
                <a:spcPts val="4745"/>
              </a:lnSpc>
            </a:pPr>
            <a:r>
              <a:rPr lang="en-US" sz="4200" b="1" u="sng" spc="210" dirty="0">
                <a:solidFill>
                  <a:srgbClr val="FF0000"/>
                </a:solidFill>
                <a:latin typeface="Ubuntu Bold"/>
                <a:ea typeface="Ubuntu Bold"/>
                <a:cs typeface="Ubuntu Bold"/>
                <a:sym typeface="Ubuntu Bold"/>
                <a:hlinkClick r:id="rId7" tooltip="https://media.specialolympics.org/resources/sports-essentials/sport-rules/Sports-Essentials-Swimming-Rules-2024.pdf?_gl=1*ycx8fx*_gcl_au*MjAzMTM4NzY4My4xNzMxMTUxODI0*_ga*NDcwNjQ1MDY2LjE3MjMyMDkxNjI.*_ga_KTMLJ70DKD*MTczODI1ODYyNi4xMjEuMS4xNzM4MjU5MTQyLjYwLjAuMA..">
                  <a:extLst>
                    <a:ext uri="{A12FA001-AC4F-418D-AE19-62706E023703}">
                      <ahyp:hlinkClr xmlns:ahyp="http://schemas.microsoft.com/office/drawing/2018/hyperlinkcolor" val="tx"/>
                    </a:ext>
                  </a:extLst>
                </a:hlinkClick>
              </a:rPr>
              <a:t>SPORT RULES</a:t>
            </a:r>
          </a:p>
        </p:txBody>
      </p:sp>
      <p:sp>
        <p:nvSpPr>
          <p:cNvPr id="16" name="TextBox 16"/>
          <p:cNvSpPr txBox="1"/>
          <p:nvPr/>
        </p:nvSpPr>
        <p:spPr>
          <a:xfrm>
            <a:off x="8241565" y="5161660"/>
            <a:ext cx="11563344" cy="602729"/>
          </a:xfrm>
          <a:prstGeom prst="rect">
            <a:avLst/>
          </a:prstGeom>
        </p:spPr>
        <p:txBody>
          <a:bodyPr lIns="0" tIns="0" rIns="0" bIns="0" rtlCol="0" anchor="t">
            <a:spAutoFit/>
          </a:bodyPr>
          <a:lstStyle/>
          <a:p>
            <a:pPr marL="0" lvl="0" indent="0" algn="ctr">
              <a:lnSpc>
                <a:spcPts val="4745"/>
              </a:lnSpc>
            </a:pPr>
            <a:r>
              <a:rPr lang="en-US" sz="4200" b="1" u="sng" spc="210">
                <a:solidFill>
                  <a:srgbClr val="FF0000"/>
                </a:solidFill>
                <a:latin typeface="Ubuntu Bold"/>
                <a:ea typeface="Ubuntu Bold"/>
                <a:cs typeface="Ubuntu Bold"/>
                <a:sym typeface="Ubuntu Bold"/>
                <a:hlinkClick r:id="rId8" tooltip="https://youtu.be/oOFkQssMM8U?si=zpKQxnZJIfa4yMqJ">
                  <a:extLst>
                    <a:ext uri="{A12FA001-AC4F-418D-AE19-62706E023703}">
                      <ahyp:hlinkClr xmlns:ahyp="http://schemas.microsoft.com/office/drawing/2018/hyperlinkcolor" val="tx"/>
                    </a:ext>
                  </a:extLst>
                </a:hlinkClick>
              </a:rPr>
              <a:t>DIVISIONING</a:t>
            </a:r>
          </a:p>
        </p:txBody>
      </p:sp>
      <p:sp>
        <p:nvSpPr>
          <p:cNvPr id="17" name="Freeform 17"/>
          <p:cNvSpPr/>
          <p:nvPr/>
        </p:nvSpPr>
        <p:spPr>
          <a:xfrm>
            <a:off x="5357304" y="1907434"/>
            <a:ext cx="657511" cy="645182"/>
          </a:xfrm>
          <a:custGeom>
            <a:avLst/>
            <a:gdLst/>
            <a:ahLst/>
            <a:cxnLst/>
            <a:rect l="l" t="t" r="r" b="b"/>
            <a:pathLst>
              <a:path w="657511" h="645182">
                <a:moveTo>
                  <a:pt x="0" y="0"/>
                </a:moveTo>
                <a:lnTo>
                  <a:pt x="657511" y="0"/>
                </a:lnTo>
                <a:lnTo>
                  <a:pt x="657511" y="645183"/>
                </a:lnTo>
                <a:lnTo>
                  <a:pt x="0" y="64518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8" name="Freeform 18"/>
          <p:cNvSpPr/>
          <p:nvPr/>
        </p:nvSpPr>
        <p:spPr>
          <a:xfrm>
            <a:off x="17500357" y="1926484"/>
            <a:ext cx="657511" cy="645182"/>
          </a:xfrm>
          <a:custGeom>
            <a:avLst/>
            <a:gdLst/>
            <a:ahLst/>
            <a:cxnLst/>
            <a:rect l="l" t="t" r="r" b="b"/>
            <a:pathLst>
              <a:path w="657511" h="645182">
                <a:moveTo>
                  <a:pt x="0" y="0"/>
                </a:moveTo>
                <a:lnTo>
                  <a:pt x="657511" y="0"/>
                </a:lnTo>
                <a:lnTo>
                  <a:pt x="657511" y="645183"/>
                </a:lnTo>
                <a:lnTo>
                  <a:pt x="0" y="64518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pic>
        <p:nvPicPr>
          <p:cNvPr id="19" name="Picture 19"/>
          <p:cNvPicPr>
            <a:picLocks noChangeAspect="1"/>
          </p:cNvPicPr>
          <p:nvPr>
            <a:videoFile r:link="rId1"/>
          </p:nvPr>
        </p:nvPicPr>
        <p:blipFill>
          <a:blip r:embed="rId11"/>
          <a:stretch>
            <a:fillRect/>
          </a:stretch>
        </p:blipFill>
        <p:spPr>
          <a:xfrm>
            <a:off x="10332310" y="5865748"/>
            <a:ext cx="7381853" cy="4149051"/>
          </a:xfrm>
          <a:prstGeom prst="rect">
            <a:avLst/>
          </a:prstGeom>
        </p:spPr>
      </p:pic>
      <p:sp>
        <p:nvSpPr>
          <p:cNvPr id="20" name="Freeform 20"/>
          <p:cNvSpPr/>
          <p:nvPr/>
        </p:nvSpPr>
        <p:spPr>
          <a:xfrm>
            <a:off x="16930545" y="9336223"/>
            <a:ext cx="657511" cy="645182"/>
          </a:xfrm>
          <a:custGeom>
            <a:avLst/>
            <a:gdLst/>
            <a:ahLst/>
            <a:cxnLst/>
            <a:rect l="l" t="t" r="r" b="b"/>
            <a:pathLst>
              <a:path w="657511" h="645182">
                <a:moveTo>
                  <a:pt x="0" y="0"/>
                </a:moveTo>
                <a:lnTo>
                  <a:pt x="657510" y="0"/>
                </a:lnTo>
                <a:lnTo>
                  <a:pt x="657510" y="645182"/>
                </a:lnTo>
                <a:lnTo>
                  <a:pt x="0" y="64518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1" name="TextBox 21"/>
          <p:cNvSpPr txBox="1"/>
          <p:nvPr/>
        </p:nvSpPr>
        <p:spPr>
          <a:xfrm>
            <a:off x="9656108" y="2340779"/>
            <a:ext cx="8295065" cy="2667000"/>
          </a:xfrm>
          <a:prstGeom prst="rect">
            <a:avLst/>
          </a:prstGeom>
        </p:spPr>
        <p:txBody>
          <a:bodyPr lIns="0" tIns="0" rIns="0" bIns="0" rtlCol="0" anchor="t">
            <a:spAutoFit/>
          </a:bodyPr>
          <a:lstStyle/>
          <a:p>
            <a:pPr algn="ctr">
              <a:lnSpc>
                <a:spcPts val="2335"/>
              </a:lnSpc>
            </a:pPr>
            <a:r>
              <a:rPr lang="en-US" sz="1946">
                <a:solidFill>
                  <a:srgbClr val="000000"/>
                </a:solidFill>
                <a:latin typeface="Ubuntu"/>
                <a:ea typeface="Ubuntu"/>
                <a:cs typeface="Ubuntu"/>
                <a:sym typeface="Ubuntu"/>
              </a:rPr>
              <a:t>The Sport Impact Standards are enhanced processes of both written and implemented protocols that produce high quality sports competition. At Special Olympics World Games and International Single Sport Invitational events, the optimum athlete experience is driven by unprecedented standards of quality across four essential pillars:</a:t>
            </a:r>
          </a:p>
          <a:p>
            <a:pPr algn="ctr">
              <a:lnSpc>
                <a:spcPts val="2335"/>
              </a:lnSpc>
            </a:pPr>
            <a:r>
              <a:rPr lang="en-US" sz="1946">
                <a:solidFill>
                  <a:srgbClr val="000000"/>
                </a:solidFill>
                <a:latin typeface="Ubuntu"/>
                <a:ea typeface="Ubuntu"/>
                <a:cs typeface="Ubuntu"/>
                <a:sym typeface="Ubuntu"/>
              </a:rPr>
              <a:t> 1. Optimum Performance Environment </a:t>
            </a:r>
          </a:p>
          <a:p>
            <a:pPr algn="ctr">
              <a:lnSpc>
                <a:spcPts val="2335"/>
              </a:lnSpc>
            </a:pPr>
            <a:r>
              <a:rPr lang="en-US" sz="1946">
                <a:solidFill>
                  <a:srgbClr val="000000"/>
                </a:solidFill>
                <a:latin typeface="Ubuntu"/>
                <a:ea typeface="Ubuntu"/>
                <a:cs typeface="Ubuntu"/>
                <a:sym typeface="Ubuntu"/>
              </a:rPr>
              <a:t>2. Presentation of Competition </a:t>
            </a:r>
          </a:p>
          <a:p>
            <a:pPr algn="ctr">
              <a:lnSpc>
                <a:spcPts val="2335"/>
              </a:lnSpc>
            </a:pPr>
            <a:r>
              <a:rPr lang="en-US" sz="1946">
                <a:solidFill>
                  <a:srgbClr val="000000"/>
                </a:solidFill>
                <a:latin typeface="Ubuntu"/>
                <a:ea typeface="Ubuntu"/>
                <a:cs typeface="Ubuntu"/>
                <a:sym typeface="Ubuntu"/>
              </a:rPr>
              <a:t>3. Quota Allocation Refinement</a:t>
            </a:r>
          </a:p>
          <a:p>
            <a:pPr algn="ctr">
              <a:lnSpc>
                <a:spcPts val="2335"/>
              </a:lnSpc>
            </a:pPr>
            <a:r>
              <a:rPr lang="en-US" sz="1946">
                <a:solidFill>
                  <a:srgbClr val="000000"/>
                </a:solidFill>
                <a:latin typeface="Ubuntu"/>
                <a:ea typeface="Ubuntu"/>
                <a:cs typeface="Ubuntu"/>
                <a:sym typeface="Ubuntu"/>
              </a:rPr>
              <a:t>4. General Sport Operations. </a:t>
            </a:r>
          </a:p>
        </p:txBody>
      </p:sp>
      <p:sp>
        <p:nvSpPr>
          <p:cNvPr id="22" name="TextBox 22"/>
          <p:cNvSpPr txBox="1"/>
          <p:nvPr/>
        </p:nvSpPr>
        <p:spPr>
          <a:xfrm>
            <a:off x="416608" y="2577147"/>
            <a:ext cx="6289963" cy="2962275"/>
          </a:xfrm>
          <a:prstGeom prst="rect">
            <a:avLst/>
          </a:prstGeom>
        </p:spPr>
        <p:txBody>
          <a:bodyPr lIns="0" tIns="0" rIns="0" bIns="0" rtlCol="0" anchor="t">
            <a:spAutoFit/>
          </a:bodyPr>
          <a:lstStyle/>
          <a:p>
            <a:pPr algn="ctr">
              <a:lnSpc>
                <a:spcPts val="2335"/>
              </a:lnSpc>
            </a:pPr>
            <a:r>
              <a:rPr lang="en-US" sz="1946">
                <a:solidFill>
                  <a:srgbClr val="000000"/>
                </a:solidFill>
                <a:latin typeface="Ubuntu"/>
                <a:ea typeface="Ubuntu"/>
                <a:cs typeface="Ubuntu"/>
                <a:sym typeface="Ubuntu"/>
              </a:rPr>
              <a:t>The Official Special Olympics Sports Rules for Swimming shall govern all Special Olympics competitions. As an international sports program, Special Olympics has created these rules based upon World Aquatics rules for swimming. World Aquatics or National Governing Body (NGB) rules shall be employed except when they are in conflict with the Official Special Olympics Sports Rules for Swimming or Article I. In such cases, the Official Special Olympics Sports Rules for Swimming shall apply. </a:t>
            </a:r>
          </a:p>
        </p:txBody>
      </p:sp>
      <p:grpSp>
        <p:nvGrpSpPr>
          <p:cNvPr id="23" name="Group 23"/>
          <p:cNvGrpSpPr/>
          <p:nvPr/>
        </p:nvGrpSpPr>
        <p:grpSpPr>
          <a:xfrm>
            <a:off x="6382291" y="5620721"/>
            <a:ext cx="2837910" cy="2865129"/>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CDDC6">
                <a:alpha val="21961"/>
              </a:srgbClr>
            </a:solidFill>
            <a:ln cap="sq">
              <a:noFill/>
              <a:prstDash val="lgDash"/>
              <a:miter/>
            </a:ln>
          </p:spPr>
          <p:txBody>
            <a:bodyPr/>
            <a:lstStyle/>
            <a:p>
              <a:endParaRPr lang="en-US"/>
            </a:p>
          </p:txBody>
        </p:sp>
        <p:sp>
          <p:nvSpPr>
            <p:cNvPr id="25" name="TextBox 25"/>
            <p:cNvSpPr txBox="1"/>
            <p:nvPr/>
          </p:nvSpPr>
          <p:spPr>
            <a:xfrm>
              <a:off x="76200" y="38100"/>
              <a:ext cx="660400" cy="698500"/>
            </a:xfrm>
            <a:prstGeom prst="rect">
              <a:avLst/>
            </a:prstGeom>
          </p:spPr>
          <p:txBody>
            <a:bodyPr lIns="47086" tIns="47086" rIns="47086" bIns="47086" rtlCol="0" anchor="ctr"/>
            <a:lstStyle/>
            <a:p>
              <a:pPr algn="ctr">
                <a:lnSpc>
                  <a:spcPts val="2659"/>
                </a:lnSpc>
                <a:spcBef>
                  <a:spcPct val="0"/>
                </a:spcBef>
              </a:pPr>
              <a:endParaRPr/>
            </a:p>
          </p:txBody>
        </p:sp>
      </p:grpSp>
      <p:sp>
        <p:nvSpPr>
          <p:cNvPr id="26" name="Freeform 26">
            <a:hlinkClick r:id="rId12" tooltip="https://resources.specialolympics.org/sports-essentials/sports-and-coaching/swimming?_gl=1*1xl9kbq*_gcl_au*MjAzMTM4NzY4My4xNzMxMTUxODI0*_ga*NDcwNjQ1MDY2LjE3MjMyMDkxNjI.*_ga_KTMLJ70DKD*MTczODI1ODYyNi4xMjEuMS4xNzM4MjU4NjcyLjE0LjAuMA.."/>
          </p:cNvPr>
          <p:cNvSpPr/>
          <p:nvPr/>
        </p:nvSpPr>
        <p:spPr>
          <a:xfrm>
            <a:off x="6596060" y="6268069"/>
            <a:ext cx="2418379" cy="2192203"/>
          </a:xfrm>
          <a:custGeom>
            <a:avLst/>
            <a:gdLst/>
            <a:ahLst/>
            <a:cxnLst/>
            <a:rect l="l" t="t" r="r" b="b"/>
            <a:pathLst>
              <a:path w="2444704" h="2533311">
                <a:moveTo>
                  <a:pt x="0" y="0"/>
                </a:moveTo>
                <a:lnTo>
                  <a:pt x="2444704" y="0"/>
                </a:lnTo>
                <a:lnTo>
                  <a:pt x="2444704" y="2533310"/>
                </a:lnTo>
                <a:lnTo>
                  <a:pt x="0" y="2533310"/>
                </a:lnTo>
                <a:lnTo>
                  <a:pt x="0" y="0"/>
                </a:lnTo>
                <a:close/>
              </a:path>
            </a:pathLst>
          </a:custGeom>
          <a:blipFill>
            <a:blip r:embed="rId3"/>
            <a:stretch>
              <a:fillRect l="-136366"/>
            </a:stretch>
          </a:blipFill>
          <a:ln cap="sq">
            <a:noFill/>
            <a:prstDash val="sysDot"/>
            <a:miter/>
          </a:ln>
        </p:spPr>
        <p:txBody>
          <a:bodyPr/>
          <a:lstStyle/>
          <a:p>
            <a:endParaRPr lang="en-US"/>
          </a:p>
        </p:txBody>
      </p:sp>
      <p:sp>
        <p:nvSpPr>
          <p:cNvPr id="27" name="TextBox 27"/>
          <p:cNvSpPr txBox="1"/>
          <p:nvPr/>
        </p:nvSpPr>
        <p:spPr>
          <a:xfrm>
            <a:off x="6530924" y="5846698"/>
            <a:ext cx="2574976" cy="1096757"/>
          </a:xfrm>
          <a:prstGeom prst="rect">
            <a:avLst/>
          </a:prstGeom>
        </p:spPr>
        <p:txBody>
          <a:bodyPr lIns="0" tIns="0" rIns="0" bIns="0" rtlCol="0" anchor="t">
            <a:spAutoFit/>
          </a:bodyPr>
          <a:lstStyle/>
          <a:p>
            <a:pPr algn="ctr">
              <a:lnSpc>
                <a:spcPts val="2819"/>
              </a:lnSpc>
            </a:pPr>
            <a:r>
              <a:rPr lang="en-US" sz="2349" b="1">
                <a:solidFill>
                  <a:srgbClr val="000000"/>
                </a:solidFill>
                <a:latin typeface="Ubuntu Bold"/>
                <a:ea typeface="Ubuntu Bold"/>
                <a:cs typeface="Ubuntu Bold"/>
                <a:sym typeface="Ubuntu Bold"/>
              </a:rPr>
              <a:t>Swimming Resources</a:t>
            </a:r>
          </a:p>
        </p:txBody>
      </p:sp>
      <p:sp>
        <p:nvSpPr>
          <p:cNvPr id="28" name="Freeform 28"/>
          <p:cNvSpPr/>
          <p:nvPr/>
        </p:nvSpPr>
        <p:spPr>
          <a:xfrm>
            <a:off x="8139894" y="7952011"/>
            <a:ext cx="657511" cy="645182"/>
          </a:xfrm>
          <a:custGeom>
            <a:avLst/>
            <a:gdLst/>
            <a:ahLst/>
            <a:cxnLst/>
            <a:rect l="l" t="t" r="r" b="b"/>
            <a:pathLst>
              <a:path w="657511" h="645182">
                <a:moveTo>
                  <a:pt x="0" y="0"/>
                </a:moveTo>
                <a:lnTo>
                  <a:pt x="657510" y="0"/>
                </a:lnTo>
                <a:lnTo>
                  <a:pt x="657510" y="645182"/>
                </a:lnTo>
                <a:lnTo>
                  <a:pt x="0" y="645182"/>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ysDot"/>
            <a:miter/>
          </a:ln>
        </p:spPr>
        <p:txBody>
          <a:bodyPr/>
          <a:lstStyle/>
          <a:p>
            <a:endParaRPr lang="en-US"/>
          </a:p>
        </p:txBody>
      </p:sp>
      <p:grpSp>
        <p:nvGrpSpPr>
          <p:cNvPr id="29" name="Group 29"/>
          <p:cNvGrpSpPr/>
          <p:nvPr/>
        </p:nvGrpSpPr>
        <p:grpSpPr>
          <a:xfrm>
            <a:off x="3513964" y="475605"/>
            <a:ext cx="2455083" cy="728950"/>
            <a:chOff x="0" y="0"/>
            <a:chExt cx="646606" cy="191987"/>
          </a:xfrm>
        </p:grpSpPr>
        <p:sp>
          <p:nvSpPr>
            <p:cNvPr id="30" name="Freeform 30"/>
            <p:cNvSpPr/>
            <p:nvPr/>
          </p:nvSpPr>
          <p:spPr>
            <a:xfrm>
              <a:off x="0" y="0"/>
              <a:ext cx="646606" cy="191987"/>
            </a:xfrm>
            <a:custGeom>
              <a:avLst/>
              <a:gdLst/>
              <a:ahLst/>
              <a:cxnLst/>
              <a:rect l="l" t="t" r="r" b="b"/>
              <a:pathLst>
                <a:path w="646606" h="191987">
                  <a:moveTo>
                    <a:pt x="95993" y="0"/>
                  </a:moveTo>
                  <a:lnTo>
                    <a:pt x="550613" y="0"/>
                  </a:lnTo>
                  <a:cubicBezTo>
                    <a:pt x="603629" y="0"/>
                    <a:pt x="646606" y="42978"/>
                    <a:pt x="646606" y="95993"/>
                  </a:cubicBezTo>
                  <a:lnTo>
                    <a:pt x="646606" y="95993"/>
                  </a:lnTo>
                  <a:cubicBezTo>
                    <a:pt x="646606" y="149009"/>
                    <a:pt x="603629" y="191987"/>
                    <a:pt x="550613" y="191987"/>
                  </a:cubicBezTo>
                  <a:lnTo>
                    <a:pt x="95993" y="191987"/>
                  </a:lnTo>
                  <a:cubicBezTo>
                    <a:pt x="42978" y="191987"/>
                    <a:pt x="0" y="149009"/>
                    <a:pt x="0" y="95993"/>
                  </a:cubicBezTo>
                  <a:lnTo>
                    <a:pt x="0" y="95993"/>
                  </a:lnTo>
                  <a:cubicBezTo>
                    <a:pt x="0" y="42978"/>
                    <a:pt x="42978" y="0"/>
                    <a:pt x="95993" y="0"/>
                  </a:cubicBezTo>
                  <a:close/>
                </a:path>
              </a:pathLst>
            </a:custGeom>
            <a:solidFill>
              <a:srgbClr val="FFFFFF">
                <a:alpha val="49804"/>
              </a:srgbClr>
            </a:solidFill>
            <a:ln w="38100" cap="rnd">
              <a:solidFill>
                <a:srgbClr val="000000">
                  <a:alpha val="49804"/>
                </a:srgbClr>
              </a:solidFill>
              <a:prstDash val="solid"/>
              <a:round/>
            </a:ln>
          </p:spPr>
          <p:txBody>
            <a:bodyPr/>
            <a:lstStyle/>
            <a:p>
              <a:endParaRPr lang="en-US"/>
            </a:p>
          </p:txBody>
        </p:sp>
        <p:sp>
          <p:nvSpPr>
            <p:cNvPr id="31" name="TextBox 31"/>
            <p:cNvSpPr txBox="1"/>
            <p:nvPr/>
          </p:nvSpPr>
          <p:spPr>
            <a:xfrm>
              <a:off x="0" y="-38100"/>
              <a:ext cx="646606" cy="230087"/>
            </a:xfrm>
            <a:prstGeom prst="rect">
              <a:avLst/>
            </a:prstGeom>
          </p:spPr>
          <p:txBody>
            <a:bodyPr lIns="50800" tIns="50800" rIns="50800" bIns="50800" rtlCol="0" anchor="ctr"/>
            <a:lstStyle/>
            <a:p>
              <a:pPr algn="ctr">
                <a:lnSpc>
                  <a:spcPts val="3416"/>
                </a:lnSpc>
              </a:pPr>
              <a:r>
                <a:rPr lang="en-US" sz="2669" b="1">
                  <a:solidFill>
                    <a:srgbClr val="000000">
                      <a:alpha val="49804"/>
                    </a:srgbClr>
                  </a:solidFill>
                  <a:latin typeface="Ubuntu Bold"/>
                  <a:ea typeface="Ubuntu Bold"/>
                  <a:cs typeface="Ubuntu Bold"/>
                  <a:sym typeface="Ubuntu Bold"/>
                </a:rPr>
                <a:t>Partner Logo</a:t>
              </a:r>
            </a:p>
          </p:txBody>
        </p:sp>
      </p:grpSp>
      <p:sp>
        <p:nvSpPr>
          <p:cNvPr id="32" name="Freeform 32"/>
          <p:cNvSpPr/>
          <p:nvPr/>
        </p:nvSpPr>
        <p:spPr>
          <a:xfrm rot="-3645729" flipH="1">
            <a:off x="6249409" y="1605225"/>
            <a:ext cx="411797" cy="1247870"/>
          </a:xfrm>
          <a:custGeom>
            <a:avLst/>
            <a:gdLst/>
            <a:ahLst/>
            <a:cxnLst/>
            <a:rect l="l" t="t" r="r" b="b"/>
            <a:pathLst>
              <a:path w="411797" h="1247870">
                <a:moveTo>
                  <a:pt x="411797" y="0"/>
                </a:moveTo>
                <a:lnTo>
                  <a:pt x="0" y="0"/>
                </a:lnTo>
                <a:lnTo>
                  <a:pt x="0" y="1247870"/>
                </a:lnTo>
                <a:lnTo>
                  <a:pt x="411797" y="1247870"/>
                </a:lnTo>
                <a:lnTo>
                  <a:pt x="411797" y="0"/>
                </a:lnTo>
                <a:close/>
              </a:path>
            </a:pathLst>
          </a:custGeom>
          <a:blipFill>
            <a:blip r:embed="rId13">
              <a:alphaModFix amt="51000"/>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33" name="TextBox 33"/>
          <p:cNvSpPr txBox="1"/>
          <p:nvPr/>
        </p:nvSpPr>
        <p:spPr>
          <a:xfrm>
            <a:off x="6550760" y="2396485"/>
            <a:ext cx="2837910" cy="1253981"/>
          </a:xfrm>
          <a:prstGeom prst="rect">
            <a:avLst/>
          </a:prstGeom>
        </p:spPr>
        <p:txBody>
          <a:bodyPr lIns="0" tIns="0" rIns="0" bIns="0" rtlCol="0" anchor="t">
            <a:spAutoFit/>
          </a:bodyPr>
          <a:lstStyle/>
          <a:p>
            <a:pPr algn="ctr">
              <a:lnSpc>
                <a:spcPts val="3332"/>
              </a:lnSpc>
              <a:spcBef>
                <a:spcPct val="0"/>
              </a:spcBef>
            </a:pPr>
            <a:r>
              <a:rPr lang="en-US" sz="2380" b="1" i="1" dirty="0">
                <a:solidFill>
                  <a:srgbClr val="FF1914">
                    <a:alpha val="50980"/>
                  </a:srgbClr>
                </a:solidFill>
                <a:latin typeface="Ubuntu Bold Italics"/>
                <a:ea typeface="Ubuntu Bold Italics"/>
                <a:cs typeface="Ubuntu Bold Italics"/>
                <a:sym typeface="Ubuntu Bold Italics"/>
              </a:rPr>
              <a:t>Sport Specific Rules/ Partnership specific description</a:t>
            </a:r>
          </a:p>
        </p:txBody>
      </p:sp>
      <p:sp>
        <p:nvSpPr>
          <p:cNvPr id="34" name="Freeform 34"/>
          <p:cNvSpPr/>
          <p:nvPr/>
        </p:nvSpPr>
        <p:spPr>
          <a:xfrm rot="3010236">
            <a:off x="10384413" y="3337426"/>
            <a:ext cx="349377" cy="1058719"/>
          </a:xfrm>
          <a:custGeom>
            <a:avLst/>
            <a:gdLst/>
            <a:ahLst/>
            <a:cxnLst/>
            <a:rect l="l" t="t" r="r" b="b"/>
            <a:pathLst>
              <a:path w="349377" h="1058719">
                <a:moveTo>
                  <a:pt x="0" y="0"/>
                </a:moveTo>
                <a:lnTo>
                  <a:pt x="349378" y="0"/>
                </a:lnTo>
                <a:lnTo>
                  <a:pt x="349378" y="1058719"/>
                </a:lnTo>
                <a:lnTo>
                  <a:pt x="0" y="1058719"/>
                </a:lnTo>
                <a:lnTo>
                  <a:pt x="0" y="0"/>
                </a:lnTo>
                <a:close/>
              </a:path>
            </a:pathLst>
          </a:custGeom>
          <a:blipFill>
            <a:blip r:embed="rId13">
              <a:alphaModFix amt="51000"/>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35" name="TextBox 35"/>
          <p:cNvSpPr txBox="1"/>
          <p:nvPr/>
        </p:nvSpPr>
        <p:spPr>
          <a:xfrm>
            <a:off x="8030473" y="4282845"/>
            <a:ext cx="3736292" cy="1428140"/>
          </a:xfrm>
          <a:prstGeom prst="rect">
            <a:avLst/>
          </a:prstGeom>
        </p:spPr>
        <p:txBody>
          <a:bodyPr lIns="0" tIns="0" rIns="0" bIns="0" rtlCol="0" anchor="t">
            <a:spAutoFit/>
          </a:bodyPr>
          <a:lstStyle/>
          <a:p>
            <a:pPr algn="ctr">
              <a:lnSpc>
                <a:spcPts val="2827"/>
              </a:lnSpc>
              <a:spcBef>
                <a:spcPct val="0"/>
              </a:spcBef>
            </a:pPr>
            <a:r>
              <a:rPr lang="en-US" sz="2019" b="1" i="1">
                <a:solidFill>
                  <a:srgbClr val="FF1914">
                    <a:alpha val="50980"/>
                  </a:srgbClr>
                </a:solidFill>
                <a:latin typeface="Ubuntu Bold Italics"/>
                <a:ea typeface="Ubuntu Bold Italics"/>
                <a:cs typeface="Ubuntu Bold Italics"/>
                <a:sym typeface="Ubuntu Bold Italics"/>
              </a:rPr>
              <a:t>Include facts/important information relating to the work that you want to highlight!</a:t>
            </a:r>
          </a:p>
        </p:txBody>
      </p:sp>
      <p:sp>
        <p:nvSpPr>
          <p:cNvPr id="36" name="Freeform 36"/>
          <p:cNvSpPr/>
          <p:nvPr/>
        </p:nvSpPr>
        <p:spPr>
          <a:xfrm rot="3010236">
            <a:off x="9358959" y="7886924"/>
            <a:ext cx="411797" cy="1247870"/>
          </a:xfrm>
          <a:custGeom>
            <a:avLst/>
            <a:gdLst/>
            <a:ahLst/>
            <a:cxnLst/>
            <a:rect l="l" t="t" r="r" b="b"/>
            <a:pathLst>
              <a:path w="411797" h="1247870">
                <a:moveTo>
                  <a:pt x="0" y="0"/>
                </a:moveTo>
                <a:lnTo>
                  <a:pt x="411797" y="0"/>
                </a:lnTo>
                <a:lnTo>
                  <a:pt x="411797" y="1247870"/>
                </a:lnTo>
                <a:lnTo>
                  <a:pt x="0" y="1247870"/>
                </a:lnTo>
                <a:lnTo>
                  <a:pt x="0" y="0"/>
                </a:lnTo>
                <a:close/>
              </a:path>
            </a:pathLst>
          </a:custGeom>
          <a:blipFill>
            <a:blip r:embed="rId13">
              <a:alphaModFix amt="51000"/>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37" name="TextBox 37"/>
          <p:cNvSpPr txBox="1"/>
          <p:nvPr/>
        </p:nvSpPr>
        <p:spPr>
          <a:xfrm>
            <a:off x="7639320" y="9003249"/>
            <a:ext cx="2837910" cy="1253981"/>
          </a:xfrm>
          <a:prstGeom prst="rect">
            <a:avLst/>
          </a:prstGeom>
        </p:spPr>
        <p:txBody>
          <a:bodyPr lIns="0" tIns="0" rIns="0" bIns="0" rtlCol="0" anchor="t">
            <a:spAutoFit/>
          </a:bodyPr>
          <a:lstStyle/>
          <a:p>
            <a:pPr algn="ctr">
              <a:lnSpc>
                <a:spcPts val="3332"/>
              </a:lnSpc>
              <a:spcBef>
                <a:spcPct val="0"/>
              </a:spcBef>
            </a:pPr>
            <a:r>
              <a:rPr lang="en-US" sz="2380" b="1" i="1">
                <a:solidFill>
                  <a:srgbClr val="FF1914">
                    <a:alpha val="50980"/>
                  </a:srgbClr>
                </a:solidFill>
                <a:latin typeface="Ubuntu Bold Italics"/>
                <a:ea typeface="Ubuntu Bold Italics"/>
                <a:cs typeface="Ubuntu Bold Italics"/>
                <a:sym typeface="Ubuntu Bold Italics"/>
              </a:rPr>
              <a:t>Recommended addition for new partnerships</a:t>
            </a:r>
          </a:p>
        </p:txBody>
      </p:sp>
      <p:sp>
        <p:nvSpPr>
          <p:cNvPr id="38" name="Freeform 38"/>
          <p:cNvSpPr/>
          <p:nvPr/>
        </p:nvSpPr>
        <p:spPr>
          <a:xfrm rot="6075159">
            <a:off x="6373436" y="5135774"/>
            <a:ext cx="411797" cy="1247870"/>
          </a:xfrm>
          <a:custGeom>
            <a:avLst/>
            <a:gdLst/>
            <a:ahLst/>
            <a:cxnLst/>
            <a:rect l="l" t="t" r="r" b="b"/>
            <a:pathLst>
              <a:path w="411797" h="1247870">
                <a:moveTo>
                  <a:pt x="0" y="0"/>
                </a:moveTo>
                <a:lnTo>
                  <a:pt x="411797" y="0"/>
                </a:lnTo>
                <a:lnTo>
                  <a:pt x="411797" y="1247870"/>
                </a:lnTo>
                <a:lnTo>
                  <a:pt x="0" y="1247870"/>
                </a:lnTo>
                <a:lnTo>
                  <a:pt x="0" y="0"/>
                </a:lnTo>
                <a:close/>
              </a:path>
            </a:pathLst>
          </a:custGeom>
          <a:blipFill>
            <a:blip r:embed="rId13">
              <a:alphaModFix amt="51000"/>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39" name="TextBox 39"/>
          <p:cNvSpPr txBox="1"/>
          <p:nvPr/>
        </p:nvSpPr>
        <p:spPr>
          <a:xfrm>
            <a:off x="3912065" y="5848093"/>
            <a:ext cx="2837910" cy="2092181"/>
          </a:xfrm>
          <a:prstGeom prst="rect">
            <a:avLst/>
          </a:prstGeom>
        </p:spPr>
        <p:txBody>
          <a:bodyPr lIns="0" tIns="0" rIns="0" bIns="0" rtlCol="0" anchor="t">
            <a:spAutoFit/>
          </a:bodyPr>
          <a:lstStyle/>
          <a:p>
            <a:pPr algn="ctr">
              <a:lnSpc>
                <a:spcPts val="3332"/>
              </a:lnSpc>
              <a:spcBef>
                <a:spcPct val="0"/>
              </a:spcBef>
            </a:pPr>
            <a:r>
              <a:rPr lang="en-US" sz="2380" b="1" i="1">
                <a:solidFill>
                  <a:srgbClr val="FF1914">
                    <a:alpha val="50980"/>
                  </a:srgbClr>
                </a:solidFill>
                <a:latin typeface="Ubuntu Bold Italics"/>
                <a:ea typeface="Ubuntu Bold Italics"/>
                <a:cs typeface="Ubuntu Bold Italics"/>
                <a:sym typeface="Ubuntu Bold Italics"/>
              </a:rPr>
              <a:t>Link pages directly from your website to say more in a more concise manner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924607"/>
            <a:ext cx="16333110" cy="16333110"/>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CDDC6"/>
            </a:solidFill>
          </p:spPr>
          <p:txBody>
            <a:bodyPr/>
            <a:lstStyle/>
            <a:p>
              <a:endParaRPr lang="en-US"/>
            </a:p>
          </p:txBody>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2609324" y="-110290"/>
            <a:ext cx="14032874" cy="14015333"/>
          </a:xfrm>
          <a:custGeom>
            <a:avLst/>
            <a:gdLst/>
            <a:ahLst/>
            <a:cxnLst/>
            <a:rect l="l" t="t" r="r" b="b"/>
            <a:pathLst>
              <a:path w="14032874" h="14015333">
                <a:moveTo>
                  <a:pt x="0" y="0"/>
                </a:moveTo>
                <a:lnTo>
                  <a:pt x="14032874" y="0"/>
                </a:lnTo>
                <a:lnTo>
                  <a:pt x="14032874" y="14015334"/>
                </a:lnTo>
                <a:lnTo>
                  <a:pt x="0" y="14015334"/>
                </a:lnTo>
                <a:lnTo>
                  <a:pt x="0" y="0"/>
                </a:lnTo>
                <a:close/>
              </a:path>
            </a:pathLst>
          </a:custGeom>
          <a:blipFill>
            <a:blip r:embed="rId2"/>
            <a:stretch>
              <a:fillRect/>
            </a:stretch>
          </a:blipFill>
        </p:spPr>
        <p:txBody>
          <a:bodyPr/>
          <a:lstStyle/>
          <a:p>
            <a:endParaRPr lang="en-US"/>
          </a:p>
        </p:txBody>
      </p:sp>
      <p:grpSp>
        <p:nvGrpSpPr>
          <p:cNvPr id="6" name="Group 6"/>
          <p:cNvGrpSpPr/>
          <p:nvPr/>
        </p:nvGrpSpPr>
        <p:grpSpPr>
          <a:xfrm>
            <a:off x="2282151" y="-671156"/>
            <a:ext cx="13826207" cy="13826207"/>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pPr>
              <a:r>
                <a:rPr lang="en-US" sz="1899">
                  <a:solidFill>
                    <a:srgbClr val="FFFFFF"/>
                  </a:solidFill>
                  <a:latin typeface="Canva Sans"/>
                  <a:ea typeface="Canva Sans"/>
                  <a:cs typeface="Canva Sans"/>
                  <a:sym typeface="Canva Sans"/>
                </a:rPr>
                <a:t>282</a:t>
              </a:r>
            </a:p>
            <a:p>
              <a:pPr algn="ctr">
                <a:lnSpc>
                  <a:spcPts val="2659"/>
                </a:lnSpc>
              </a:pPr>
              <a:r>
                <a:rPr lang="en-US" sz="1899">
                  <a:solidFill>
                    <a:srgbClr val="FFFFFF"/>
                  </a:solidFill>
                  <a:latin typeface="Canva Sans"/>
                  <a:ea typeface="Canva Sans"/>
                  <a:cs typeface="Canva Sans"/>
                  <a:sym typeface="Canva Sans"/>
                </a:rPr>
                <a:t>New Special Olympics Coaches Certified</a:t>
              </a:r>
            </a:p>
            <a:p>
              <a:pPr algn="ctr">
                <a:lnSpc>
                  <a:spcPts val="2659"/>
                </a:lnSpc>
                <a:spcBef>
                  <a:spcPct val="0"/>
                </a:spcBef>
              </a:pPr>
              <a:endParaRPr lang="en-US" sz="1899">
                <a:solidFill>
                  <a:srgbClr val="FFFFFF"/>
                </a:solidFill>
                <a:latin typeface="Canva Sans"/>
                <a:ea typeface="Canva Sans"/>
                <a:cs typeface="Canva Sans"/>
                <a:sym typeface="Canva Sans"/>
              </a:endParaRPr>
            </a:p>
          </p:txBody>
        </p:sp>
      </p:grpSp>
      <p:sp>
        <p:nvSpPr>
          <p:cNvPr id="9" name="Freeform 9"/>
          <p:cNvSpPr/>
          <p:nvPr/>
        </p:nvSpPr>
        <p:spPr>
          <a:xfrm>
            <a:off x="7117613" y="8923872"/>
            <a:ext cx="2606906" cy="1142883"/>
          </a:xfrm>
          <a:custGeom>
            <a:avLst/>
            <a:gdLst/>
            <a:ahLst/>
            <a:cxnLst/>
            <a:rect l="l" t="t" r="r" b="b"/>
            <a:pathLst>
              <a:path w="2606906" h="1142883">
                <a:moveTo>
                  <a:pt x="0" y="0"/>
                </a:moveTo>
                <a:lnTo>
                  <a:pt x="2606906" y="0"/>
                </a:lnTo>
                <a:lnTo>
                  <a:pt x="2606906" y="1142883"/>
                </a:lnTo>
                <a:lnTo>
                  <a:pt x="0" y="1142883"/>
                </a:lnTo>
                <a:lnTo>
                  <a:pt x="0" y="0"/>
                </a:lnTo>
                <a:close/>
              </a:path>
            </a:pathLst>
          </a:custGeom>
          <a:blipFill>
            <a:blip r:embed="rId3"/>
            <a:stretch>
              <a:fillRect/>
            </a:stretch>
          </a:blipFill>
        </p:spPr>
        <p:txBody>
          <a:bodyPr/>
          <a:lstStyle/>
          <a:p>
            <a:endParaRPr lang="en-US"/>
          </a:p>
        </p:txBody>
      </p:sp>
      <p:sp>
        <p:nvSpPr>
          <p:cNvPr id="10" name="Freeform 10"/>
          <p:cNvSpPr/>
          <p:nvPr/>
        </p:nvSpPr>
        <p:spPr>
          <a:xfrm>
            <a:off x="9819174" y="9033302"/>
            <a:ext cx="1255032" cy="790670"/>
          </a:xfrm>
          <a:custGeom>
            <a:avLst/>
            <a:gdLst/>
            <a:ahLst/>
            <a:cxnLst/>
            <a:rect l="l" t="t" r="r" b="b"/>
            <a:pathLst>
              <a:path w="1255032" h="790670">
                <a:moveTo>
                  <a:pt x="0" y="0"/>
                </a:moveTo>
                <a:lnTo>
                  <a:pt x="1255032" y="0"/>
                </a:lnTo>
                <a:lnTo>
                  <a:pt x="1255032" y="790670"/>
                </a:lnTo>
                <a:lnTo>
                  <a:pt x="0" y="7906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TextBox 11"/>
          <p:cNvSpPr txBox="1"/>
          <p:nvPr/>
        </p:nvSpPr>
        <p:spPr>
          <a:xfrm>
            <a:off x="3862729" y="9357"/>
            <a:ext cx="10773189" cy="1295676"/>
          </a:xfrm>
          <a:prstGeom prst="rect">
            <a:avLst/>
          </a:prstGeom>
        </p:spPr>
        <p:txBody>
          <a:bodyPr lIns="0" tIns="0" rIns="0" bIns="0" rtlCol="0" anchor="t">
            <a:spAutoFit/>
          </a:bodyPr>
          <a:lstStyle/>
          <a:p>
            <a:pPr algn="ctr">
              <a:lnSpc>
                <a:spcPts val="11286"/>
              </a:lnSpc>
              <a:spcBef>
                <a:spcPct val="0"/>
              </a:spcBef>
            </a:pPr>
            <a:r>
              <a:rPr lang="en-US" sz="8050" b="1" dirty="0">
                <a:solidFill>
                  <a:srgbClr val="ED1C24"/>
                </a:solidFill>
                <a:latin typeface="Ubuntu Bold"/>
                <a:ea typeface="Ubuntu Bold"/>
                <a:cs typeface="Ubuntu Bold"/>
                <a:sym typeface="Ubuntu Bold"/>
              </a:rPr>
              <a:t>202X Highlights</a:t>
            </a:r>
          </a:p>
        </p:txBody>
      </p:sp>
      <p:sp>
        <p:nvSpPr>
          <p:cNvPr id="14" name="Freeform 14"/>
          <p:cNvSpPr/>
          <p:nvPr/>
        </p:nvSpPr>
        <p:spPr>
          <a:xfrm>
            <a:off x="4364324" y="2931753"/>
            <a:ext cx="219361" cy="215373"/>
          </a:xfrm>
          <a:custGeom>
            <a:avLst/>
            <a:gdLst/>
            <a:ahLst/>
            <a:cxnLst/>
            <a:rect l="l" t="t" r="r" b="b"/>
            <a:pathLst>
              <a:path w="219361" h="215373">
                <a:moveTo>
                  <a:pt x="0" y="0"/>
                </a:moveTo>
                <a:lnTo>
                  <a:pt x="219361" y="0"/>
                </a:lnTo>
                <a:lnTo>
                  <a:pt x="219361" y="215373"/>
                </a:lnTo>
                <a:lnTo>
                  <a:pt x="0" y="2153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5" name="TextBox 15"/>
          <p:cNvSpPr txBox="1"/>
          <p:nvPr/>
        </p:nvSpPr>
        <p:spPr>
          <a:xfrm>
            <a:off x="4474004" y="3272815"/>
            <a:ext cx="3766298" cy="419883"/>
          </a:xfrm>
          <a:prstGeom prst="rect">
            <a:avLst/>
          </a:prstGeom>
        </p:spPr>
        <p:txBody>
          <a:bodyPr lIns="0" tIns="0" rIns="0" bIns="0" rtlCol="0" anchor="t">
            <a:spAutoFit/>
          </a:bodyPr>
          <a:lstStyle/>
          <a:p>
            <a:pPr algn="ctr">
              <a:lnSpc>
                <a:spcPts val="3352"/>
              </a:lnSpc>
            </a:pPr>
            <a:r>
              <a:rPr lang="en-US" sz="2578" b="1">
                <a:solidFill>
                  <a:srgbClr val="000000"/>
                </a:solidFill>
                <a:latin typeface="Ubuntu Bold"/>
                <a:ea typeface="Ubuntu Bold"/>
                <a:cs typeface="Ubuntu Bold"/>
                <a:sym typeface="Ubuntu Bold"/>
              </a:rPr>
              <a:t>‘x’ Reach Average</a:t>
            </a:r>
          </a:p>
        </p:txBody>
      </p:sp>
      <p:sp>
        <p:nvSpPr>
          <p:cNvPr id="16" name="TextBox 16"/>
          <p:cNvSpPr txBox="1"/>
          <p:nvPr/>
        </p:nvSpPr>
        <p:spPr>
          <a:xfrm>
            <a:off x="4147049" y="4195819"/>
            <a:ext cx="3766298" cy="419883"/>
          </a:xfrm>
          <a:prstGeom prst="rect">
            <a:avLst/>
          </a:prstGeom>
        </p:spPr>
        <p:txBody>
          <a:bodyPr lIns="0" tIns="0" rIns="0" bIns="0" rtlCol="0" anchor="t">
            <a:spAutoFit/>
          </a:bodyPr>
          <a:lstStyle/>
          <a:p>
            <a:pPr algn="ctr">
              <a:lnSpc>
                <a:spcPts val="3352"/>
              </a:lnSpc>
            </a:pPr>
            <a:r>
              <a:rPr lang="en-US" sz="2578" b="1">
                <a:solidFill>
                  <a:srgbClr val="000000"/>
                </a:solidFill>
                <a:latin typeface="Ubuntu Bold"/>
                <a:ea typeface="Ubuntu Bold"/>
                <a:cs typeface="Ubuntu Bold"/>
                <a:sym typeface="Ubuntu Bold"/>
              </a:rPr>
              <a:t>‘x’ Reactions </a:t>
            </a:r>
          </a:p>
        </p:txBody>
      </p:sp>
      <p:sp>
        <p:nvSpPr>
          <p:cNvPr id="17" name="TextBox 17"/>
          <p:cNvSpPr txBox="1"/>
          <p:nvPr/>
        </p:nvSpPr>
        <p:spPr>
          <a:xfrm>
            <a:off x="4378342" y="3734317"/>
            <a:ext cx="3766298" cy="419883"/>
          </a:xfrm>
          <a:prstGeom prst="rect">
            <a:avLst/>
          </a:prstGeom>
        </p:spPr>
        <p:txBody>
          <a:bodyPr lIns="0" tIns="0" rIns="0" bIns="0" rtlCol="0" anchor="t">
            <a:spAutoFit/>
          </a:bodyPr>
          <a:lstStyle/>
          <a:p>
            <a:pPr algn="ctr">
              <a:lnSpc>
                <a:spcPts val="3352"/>
              </a:lnSpc>
            </a:pPr>
            <a:r>
              <a:rPr lang="en-US" sz="2578" b="1">
                <a:solidFill>
                  <a:srgbClr val="000000"/>
                </a:solidFill>
                <a:latin typeface="Ubuntu Bold"/>
                <a:ea typeface="Ubuntu Bold"/>
                <a:cs typeface="Ubuntu Bold"/>
                <a:sym typeface="Ubuntu Bold"/>
              </a:rPr>
              <a:t>‘x’ Engagements</a:t>
            </a:r>
          </a:p>
        </p:txBody>
      </p:sp>
      <p:sp>
        <p:nvSpPr>
          <p:cNvPr id="18" name="Freeform 18"/>
          <p:cNvSpPr/>
          <p:nvPr/>
        </p:nvSpPr>
        <p:spPr>
          <a:xfrm>
            <a:off x="4378342" y="3414416"/>
            <a:ext cx="219361" cy="215373"/>
          </a:xfrm>
          <a:custGeom>
            <a:avLst/>
            <a:gdLst/>
            <a:ahLst/>
            <a:cxnLst/>
            <a:rect l="l" t="t" r="r" b="b"/>
            <a:pathLst>
              <a:path w="219361" h="215373">
                <a:moveTo>
                  <a:pt x="0" y="0"/>
                </a:moveTo>
                <a:lnTo>
                  <a:pt x="219362" y="0"/>
                </a:lnTo>
                <a:lnTo>
                  <a:pt x="219362" y="215373"/>
                </a:lnTo>
                <a:lnTo>
                  <a:pt x="0" y="2153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9" name="Freeform 19"/>
          <p:cNvSpPr/>
          <p:nvPr/>
        </p:nvSpPr>
        <p:spPr>
          <a:xfrm>
            <a:off x="4378342" y="3855622"/>
            <a:ext cx="219361" cy="215373"/>
          </a:xfrm>
          <a:custGeom>
            <a:avLst/>
            <a:gdLst/>
            <a:ahLst/>
            <a:cxnLst/>
            <a:rect l="l" t="t" r="r" b="b"/>
            <a:pathLst>
              <a:path w="219361" h="215373">
                <a:moveTo>
                  <a:pt x="0" y="0"/>
                </a:moveTo>
                <a:lnTo>
                  <a:pt x="219362" y="0"/>
                </a:lnTo>
                <a:lnTo>
                  <a:pt x="219362" y="215373"/>
                </a:lnTo>
                <a:lnTo>
                  <a:pt x="0" y="2153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0" name="Freeform 20"/>
          <p:cNvSpPr/>
          <p:nvPr/>
        </p:nvSpPr>
        <p:spPr>
          <a:xfrm>
            <a:off x="4364324" y="4297075"/>
            <a:ext cx="219361" cy="215373"/>
          </a:xfrm>
          <a:custGeom>
            <a:avLst/>
            <a:gdLst/>
            <a:ahLst/>
            <a:cxnLst/>
            <a:rect l="l" t="t" r="r" b="b"/>
            <a:pathLst>
              <a:path w="219361" h="215373">
                <a:moveTo>
                  <a:pt x="0" y="0"/>
                </a:moveTo>
                <a:lnTo>
                  <a:pt x="219361" y="0"/>
                </a:lnTo>
                <a:lnTo>
                  <a:pt x="219361" y="215373"/>
                </a:lnTo>
                <a:lnTo>
                  <a:pt x="0" y="2153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1" name="TextBox 21"/>
          <p:cNvSpPr txBox="1"/>
          <p:nvPr/>
        </p:nvSpPr>
        <p:spPr>
          <a:xfrm>
            <a:off x="4276822" y="1652433"/>
            <a:ext cx="3237768" cy="529683"/>
          </a:xfrm>
          <a:prstGeom prst="rect">
            <a:avLst/>
          </a:prstGeom>
        </p:spPr>
        <p:txBody>
          <a:bodyPr lIns="0" tIns="0" rIns="0" bIns="0" rtlCol="0" anchor="t">
            <a:spAutoFit/>
          </a:bodyPr>
          <a:lstStyle/>
          <a:p>
            <a:pPr algn="l">
              <a:lnSpc>
                <a:spcPts val="4166"/>
              </a:lnSpc>
            </a:pPr>
            <a:r>
              <a:rPr lang="en-US" sz="3204" b="1">
                <a:solidFill>
                  <a:srgbClr val="8E8F8F"/>
                </a:solidFill>
                <a:latin typeface="Ubuntu Bold"/>
                <a:ea typeface="Ubuntu Bold"/>
                <a:cs typeface="Ubuntu Bold"/>
                <a:sym typeface="Ubuntu Bold"/>
              </a:rPr>
              <a:t>‘x’ Specific Posts</a:t>
            </a:r>
          </a:p>
        </p:txBody>
      </p:sp>
      <p:sp>
        <p:nvSpPr>
          <p:cNvPr id="22" name="Freeform 22"/>
          <p:cNvSpPr/>
          <p:nvPr/>
        </p:nvSpPr>
        <p:spPr>
          <a:xfrm rot="1903341">
            <a:off x="8540620" y="2288984"/>
            <a:ext cx="1206759" cy="2425646"/>
          </a:xfrm>
          <a:custGeom>
            <a:avLst/>
            <a:gdLst/>
            <a:ahLst/>
            <a:cxnLst/>
            <a:rect l="l" t="t" r="r" b="b"/>
            <a:pathLst>
              <a:path w="1206759" h="2425646">
                <a:moveTo>
                  <a:pt x="0" y="0"/>
                </a:moveTo>
                <a:lnTo>
                  <a:pt x="1206760" y="0"/>
                </a:lnTo>
                <a:lnTo>
                  <a:pt x="1206760" y="2425646"/>
                </a:lnTo>
                <a:lnTo>
                  <a:pt x="0" y="2425646"/>
                </a:lnTo>
                <a:lnTo>
                  <a:pt x="0" y="0"/>
                </a:lnTo>
                <a:close/>
              </a:path>
            </a:pathLst>
          </a:custGeom>
          <a:blipFill>
            <a:blip r:embed="rId8"/>
            <a:stretch>
              <a:fillRect/>
            </a:stretch>
          </a:blipFill>
        </p:spPr>
        <p:txBody>
          <a:bodyPr/>
          <a:lstStyle/>
          <a:p>
            <a:endParaRPr lang="en-US"/>
          </a:p>
        </p:txBody>
      </p:sp>
      <p:sp>
        <p:nvSpPr>
          <p:cNvPr id="23" name="TextBox 23"/>
          <p:cNvSpPr txBox="1"/>
          <p:nvPr/>
        </p:nvSpPr>
        <p:spPr>
          <a:xfrm>
            <a:off x="4147049" y="6265917"/>
            <a:ext cx="5325464" cy="681251"/>
          </a:xfrm>
          <a:prstGeom prst="rect">
            <a:avLst/>
          </a:prstGeom>
        </p:spPr>
        <p:txBody>
          <a:bodyPr lIns="0" tIns="0" rIns="0" bIns="0" rtlCol="0" anchor="t">
            <a:spAutoFit/>
          </a:bodyPr>
          <a:lstStyle/>
          <a:p>
            <a:pPr algn="ctr">
              <a:lnSpc>
                <a:spcPts val="2639"/>
              </a:lnSpc>
            </a:pPr>
            <a:r>
              <a:rPr lang="en-US" sz="2030">
                <a:solidFill>
                  <a:srgbClr val="8E8F8F"/>
                </a:solidFill>
                <a:latin typeface="Ubuntu"/>
                <a:ea typeface="Ubuntu"/>
                <a:cs typeface="Ubuntu"/>
                <a:sym typeface="Ubuntu"/>
              </a:rPr>
              <a:t>Live &amp; Available on YouTube, focused on diqualifications at World Games</a:t>
            </a:r>
          </a:p>
        </p:txBody>
      </p:sp>
      <p:sp>
        <p:nvSpPr>
          <p:cNvPr id="24" name="Freeform 24"/>
          <p:cNvSpPr/>
          <p:nvPr/>
        </p:nvSpPr>
        <p:spPr>
          <a:xfrm>
            <a:off x="4364324" y="4749052"/>
            <a:ext cx="219361" cy="215373"/>
          </a:xfrm>
          <a:custGeom>
            <a:avLst/>
            <a:gdLst/>
            <a:ahLst/>
            <a:cxnLst/>
            <a:rect l="l" t="t" r="r" b="b"/>
            <a:pathLst>
              <a:path w="219361" h="215373">
                <a:moveTo>
                  <a:pt x="0" y="0"/>
                </a:moveTo>
                <a:lnTo>
                  <a:pt x="219361" y="0"/>
                </a:lnTo>
                <a:lnTo>
                  <a:pt x="219361" y="215373"/>
                </a:lnTo>
                <a:lnTo>
                  <a:pt x="0" y="2153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5" name="AutoShape 25"/>
          <p:cNvSpPr/>
          <p:nvPr/>
        </p:nvSpPr>
        <p:spPr>
          <a:xfrm>
            <a:off x="3433225" y="5483260"/>
            <a:ext cx="12675133" cy="0"/>
          </a:xfrm>
          <a:prstGeom prst="line">
            <a:avLst/>
          </a:prstGeom>
          <a:ln w="19050" cap="flat">
            <a:solidFill>
              <a:srgbClr val="8E8F8F"/>
            </a:solidFill>
            <a:prstDash val="solid"/>
            <a:headEnd type="none" w="sm" len="sm"/>
            <a:tailEnd type="none" w="sm" len="sm"/>
          </a:ln>
        </p:spPr>
        <p:txBody>
          <a:bodyPr/>
          <a:lstStyle/>
          <a:p>
            <a:endParaRPr lang="en-US"/>
          </a:p>
        </p:txBody>
      </p:sp>
      <p:sp>
        <p:nvSpPr>
          <p:cNvPr id="26" name="AutoShape 26"/>
          <p:cNvSpPr/>
          <p:nvPr/>
        </p:nvSpPr>
        <p:spPr>
          <a:xfrm flipH="1" flipV="1">
            <a:off x="10285423" y="1261315"/>
            <a:ext cx="9522" cy="7395466"/>
          </a:xfrm>
          <a:prstGeom prst="line">
            <a:avLst/>
          </a:prstGeom>
          <a:ln w="19050" cap="flat">
            <a:solidFill>
              <a:srgbClr val="8E8F8F"/>
            </a:solidFill>
            <a:prstDash val="solid"/>
            <a:headEnd type="none" w="sm" len="sm"/>
            <a:tailEnd type="none" w="sm" len="sm"/>
          </a:ln>
        </p:spPr>
        <p:txBody>
          <a:bodyPr/>
          <a:lstStyle/>
          <a:p>
            <a:endParaRPr lang="en-US"/>
          </a:p>
        </p:txBody>
      </p:sp>
      <p:sp>
        <p:nvSpPr>
          <p:cNvPr id="27" name="Freeform 27"/>
          <p:cNvSpPr/>
          <p:nvPr/>
        </p:nvSpPr>
        <p:spPr>
          <a:xfrm>
            <a:off x="9288770" y="6435503"/>
            <a:ext cx="774366" cy="1489166"/>
          </a:xfrm>
          <a:custGeom>
            <a:avLst/>
            <a:gdLst/>
            <a:ahLst/>
            <a:cxnLst/>
            <a:rect l="l" t="t" r="r" b="b"/>
            <a:pathLst>
              <a:path w="774366" h="1489166">
                <a:moveTo>
                  <a:pt x="0" y="0"/>
                </a:moveTo>
                <a:lnTo>
                  <a:pt x="774367" y="0"/>
                </a:lnTo>
                <a:lnTo>
                  <a:pt x="774367" y="1489166"/>
                </a:lnTo>
                <a:lnTo>
                  <a:pt x="0" y="1489166"/>
                </a:lnTo>
                <a:lnTo>
                  <a:pt x="0" y="0"/>
                </a:lnTo>
                <a:close/>
              </a:path>
            </a:pathLst>
          </a:custGeom>
          <a:blipFill>
            <a:blip r:embed="rId9"/>
            <a:stretch>
              <a:fillRect/>
            </a:stretch>
          </a:blipFill>
        </p:spPr>
        <p:txBody>
          <a:bodyPr/>
          <a:lstStyle/>
          <a:p>
            <a:endParaRPr lang="en-US"/>
          </a:p>
        </p:txBody>
      </p:sp>
      <p:sp>
        <p:nvSpPr>
          <p:cNvPr id="28" name="Freeform 28"/>
          <p:cNvSpPr/>
          <p:nvPr/>
        </p:nvSpPr>
        <p:spPr>
          <a:xfrm>
            <a:off x="14309052" y="5716588"/>
            <a:ext cx="610204" cy="730784"/>
          </a:xfrm>
          <a:custGeom>
            <a:avLst/>
            <a:gdLst/>
            <a:ahLst/>
            <a:cxnLst/>
            <a:rect l="l" t="t" r="r" b="b"/>
            <a:pathLst>
              <a:path w="610204" h="730784">
                <a:moveTo>
                  <a:pt x="0" y="0"/>
                </a:moveTo>
                <a:lnTo>
                  <a:pt x="610204" y="0"/>
                </a:lnTo>
                <a:lnTo>
                  <a:pt x="610204" y="730783"/>
                </a:lnTo>
                <a:lnTo>
                  <a:pt x="0" y="73078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9" name="TextBox 29"/>
          <p:cNvSpPr txBox="1"/>
          <p:nvPr/>
        </p:nvSpPr>
        <p:spPr>
          <a:xfrm>
            <a:off x="4147049" y="2273165"/>
            <a:ext cx="4389420" cy="346783"/>
          </a:xfrm>
          <a:prstGeom prst="rect">
            <a:avLst/>
          </a:prstGeom>
        </p:spPr>
        <p:txBody>
          <a:bodyPr lIns="0" tIns="0" rIns="0" bIns="0" rtlCol="0" anchor="t">
            <a:spAutoFit/>
          </a:bodyPr>
          <a:lstStyle/>
          <a:p>
            <a:pPr algn="ctr">
              <a:lnSpc>
                <a:spcPts val="2639"/>
              </a:lnSpc>
            </a:pPr>
            <a:r>
              <a:rPr lang="en-US" sz="2030">
                <a:solidFill>
                  <a:srgbClr val="8E8F8F"/>
                </a:solidFill>
                <a:latin typeface="Ubuntu"/>
                <a:ea typeface="Ubuntu"/>
                <a:cs typeface="Ubuntu"/>
                <a:sym typeface="Ubuntu"/>
              </a:rPr>
              <a:t>Across all Social Media Platforms</a:t>
            </a:r>
          </a:p>
        </p:txBody>
      </p:sp>
      <p:sp>
        <p:nvSpPr>
          <p:cNvPr id="30" name="TextBox 30"/>
          <p:cNvSpPr txBox="1"/>
          <p:nvPr/>
        </p:nvSpPr>
        <p:spPr>
          <a:xfrm>
            <a:off x="4569667" y="2810448"/>
            <a:ext cx="3109063" cy="419883"/>
          </a:xfrm>
          <a:prstGeom prst="rect">
            <a:avLst/>
          </a:prstGeom>
        </p:spPr>
        <p:txBody>
          <a:bodyPr lIns="0" tIns="0" rIns="0" bIns="0" rtlCol="0" anchor="t">
            <a:spAutoFit/>
          </a:bodyPr>
          <a:lstStyle/>
          <a:p>
            <a:pPr algn="ctr">
              <a:lnSpc>
                <a:spcPts val="3352"/>
              </a:lnSpc>
            </a:pPr>
            <a:r>
              <a:rPr lang="en-US" sz="2578" b="1">
                <a:solidFill>
                  <a:srgbClr val="000000"/>
                </a:solidFill>
                <a:latin typeface="Ubuntu Bold"/>
                <a:ea typeface="Ubuntu Bold"/>
                <a:cs typeface="Ubuntu Bold"/>
                <a:sym typeface="Ubuntu Bold"/>
              </a:rPr>
              <a:t>‘x’ Impressions</a:t>
            </a:r>
          </a:p>
        </p:txBody>
      </p:sp>
      <p:sp>
        <p:nvSpPr>
          <p:cNvPr id="31" name="TextBox 31"/>
          <p:cNvSpPr txBox="1"/>
          <p:nvPr/>
        </p:nvSpPr>
        <p:spPr>
          <a:xfrm>
            <a:off x="4474004" y="7504785"/>
            <a:ext cx="4219626" cy="419883"/>
          </a:xfrm>
          <a:prstGeom prst="rect">
            <a:avLst/>
          </a:prstGeom>
        </p:spPr>
        <p:txBody>
          <a:bodyPr lIns="0" tIns="0" rIns="0" bIns="0" rtlCol="0" anchor="t">
            <a:spAutoFit/>
          </a:bodyPr>
          <a:lstStyle/>
          <a:p>
            <a:pPr algn="ctr">
              <a:lnSpc>
                <a:spcPts val="3352"/>
              </a:lnSpc>
            </a:pPr>
            <a:r>
              <a:rPr lang="en-US" sz="2578" b="1">
                <a:solidFill>
                  <a:srgbClr val="000000"/>
                </a:solidFill>
                <a:latin typeface="Ubuntu Bold"/>
                <a:ea typeface="Ubuntu Bold"/>
                <a:cs typeface="Ubuntu Bold"/>
                <a:sym typeface="Ubuntu Bold"/>
              </a:rPr>
              <a:t>114 Countries Registered</a:t>
            </a:r>
          </a:p>
        </p:txBody>
      </p:sp>
      <p:sp>
        <p:nvSpPr>
          <p:cNvPr id="32" name="TextBox 32"/>
          <p:cNvSpPr txBox="1"/>
          <p:nvPr/>
        </p:nvSpPr>
        <p:spPr>
          <a:xfrm>
            <a:off x="4147049" y="8427789"/>
            <a:ext cx="3766298" cy="419883"/>
          </a:xfrm>
          <a:prstGeom prst="rect">
            <a:avLst/>
          </a:prstGeom>
        </p:spPr>
        <p:txBody>
          <a:bodyPr lIns="0" tIns="0" rIns="0" bIns="0" rtlCol="0" anchor="t">
            <a:spAutoFit/>
          </a:bodyPr>
          <a:lstStyle/>
          <a:p>
            <a:pPr algn="ctr">
              <a:lnSpc>
                <a:spcPts val="3352"/>
              </a:lnSpc>
            </a:pPr>
            <a:r>
              <a:rPr lang="en-US" sz="2578" b="1">
                <a:solidFill>
                  <a:srgbClr val="000000"/>
                </a:solidFill>
                <a:latin typeface="Ubuntu Bold"/>
                <a:ea typeface="Ubuntu Bold"/>
                <a:cs typeface="Ubuntu Bold"/>
                <a:sym typeface="Ubuntu Bold"/>
              </a:rPr>
              <a:t>47,130 Reactions </a:t>
            </a:r>
          </a:p>
        </p:txBody>
      </p:sp>
      <p:sp>
        <p:nvSpPr>
          <p:cNvPr id="33" name="TextBox 33"/>
          <p:cNvSpPr txBox="1"/>
          <p:nvPr/>
        </p:nvSpPr>
        <p:spPr>
          <a:xfrm>
            <a:off x="4378342" y="7966287"/>
            <a:ext cx="5167838" cy="419883"/>
          </a:xfrm>
          <a:prstGeom prst="rect">
            <a:avLst/>
          </a:prstGeom>
        </p:spPr>
        <p:txBody>
          <a:bodyPr lIns="0" tIns="0" rIns="0" bIns="0" rtlCol="0" anchor="t">
            <a:spAutoFit/>
          </a:bodyPr>
          <a:lstStyle/>
          <a:p>
            <a:pPr algn="ctr">
              <a:lnSpc>
                <a:spcPts val="3352"/>
              </a:lnSpc>
            </a:pPr>
            <a:r>
              <a:rPr lang="en-US" sz="2578" b="1">
                <a:solidFill>
                  <a:srgbClr val="000000"/>
                </a:solidFill>
                <a:latin typeface="Ubuntu Bold"/>
                <a:ea typeface="Ubuntu Bold"/>
                <a:cs typeface="Ubuntu Bold"/>
                <a:sym typeface="Ubuntu Bold"/>
              </a:rPr>
              <a:t>7384 Viewing Minutes to date</a:t>
            </a:r>
          </a:p>
        </p:txBody>
      </p:sp>
      <p:sp>
        <p:nvSpPr>
          <p:cNvPr id="34" name="TextBox 34"/>
          <p:cNvSpPr txBox="1"/>
          <p:nvPr/>
        </p:nvSpPr>
        <p:spPr>
          <a:xfrm>
            <a:off x="4276822" y="5645185"/>
            <a:ext cx="5803249" cy="487056"/>
          </a:xfrm>
          <a:prstGeom prst="rect">
            <a:avLst/>
          </a:prstGeom>
        </p:spPr>
        <p:txBody>
          <a:bodyPr wrap="square" lIns="0" tIns="0" rIns="0" bIns="0" rtlCol="0" anchor="t">
            <a:spAutoFit/>
          </a:bodyPr>
          <a:lstStyle/>
          <a:p>
            <a:pPr algn="l">
              <a:lnSpc>
                <a:spcPts val="4166"/>
              </a:lnSpc>
            </a:pPr>
            <a:r>
              <a:rPr lang="en-US" sz="3204" b="1" dirty="0">
                <a:solidFill>
                  <a:srgbClr val="8E8F8F"/>
                </a:solidFill>
                <a:latin typeface="Ubuntu Bold"/>
                <a:ea typeface="Ubuntu Bold"/>
                <a:cs typeface="Ubuntu Bold"/>
                <a:sym typeface="Ubuntu Bold"/>
              </a:rPr>
              <a:t>Swimming Coach Webinar</a:t>
            </a:r>
          </a:p>
        </p:txBody>
      </p:sp>
      <p:sp>
        <p:nvSpPr>
          <p:cNvPr id="35" name="TextBox 35"/>
          <p:cNvSpPr txBox="1"/>
          <p:nvPr/>
        </p:nvSpPr>
        <p:spPr>
          <a:xfrm>
            <a:off x="4569667" y="7042418"/>
            <a:ext cx="4289369" cy="419883"/>
          </a:xfrm>
          <a:prstGeom prst="rect">
            <a:avLst/>
          </a:prstGeom>
        </p:spPr>
        <p:txBody>
          <a:bodyPr lIns="0" tIns="0" rIns="0" bIns="0" rtlCol="0" anchor="t">
            <a:spAutoFit/>
          </a:bodyPr>
          <a:lstStyle/>
          <a:p>
            <a:pPr algn="ctr">
              <a:lnSpc>
                <a:spcPts val="3352"/>
              </a:lnSpc>
            </a:pPr>
            <a:r>
              <a:rPr lang="en-US" sz="2578" b="1">
                <a:solidFill>
                  <a:srgbClr val="000000"/>
                </a:solidFill>
                <a:latin typeface="Ubuntu Bold"/>
                <a:ea typeface="Ubuntu Bold"/>
                <a:cs typeface="Ubuntu Bold"/>
                <a:sym typeface="Ubuntu Bold"/>
              </a:rPr>
              <a:t>250 Coaches attended Live</a:t>
            </a:r>
          </a:p>
        </p:txBody>
      </p:sp>
      <p:sp>
        <p:nvSpPr>
          <p:cNvPr id="36" name="TextBox 36"/>
          <p:cNvSpPr txBox="1"/>
          <p:nvPr/>
        </p:nvSpPr>
        <p:spPr>
          <a:xfrm>
            <a:off x="4639833" y="4653802"/>
            <a:ext cx="3504807" cy="419883"/>
          </a:xfrm>
          <a:prstGeom prst="rect">
            <a:avLst/>
          </a:prstGeom>
        </p:spPr>
        <p:txBody>
          <a:bodyPr lIns="0" tIns="0" rIns="0" bIns="0" rtlCol="0" anchor="t">
            <a:spAutoFit/>
          </a:bodyPr>
          <a:lstStyle/>
          <a:p>
            <a:pPr algn="ctr">
              <a:lnSpc>
                <a:spcPts val="3352"/>
              </a:lnSpc>
            </a:pPr>
            <a:r>
              <a:rPr lang="en-US" sz="2578" b="1">
                <a:solidFill>
                  <a:srgbClr val="000000"/>
                </a:solidFill>
                <a:latin typeface="Ubuntu Bold"/>
                <a:ea typeface="Ubuntu Bold"/>
                <a:cs typeface="Ubuntu Bold"/>
                <a:sym typeface="Ubuntu Bold"/>
              </a:rPr>
              <a:t>‘x’ YouTube Views</a:t>
            </a:r>
          </a:p>
        </p:txBody>
      </p:sp>
      <p:sp>
        <p:nvSpPr>
          <p:cNvPr id="37" name="TextBox 37"/>
          <p:cNvSpPr txBox="1"/>
          <p:nvPr/>
        </p:nvSpPr>
        <p:spPr>
          <a:xfrm>
            <a:off x="10759420" y="1652433"/>
            <a:ext cx="2075777" cy="529683"/>
          </a:xfrm>
          <a:prstGeom prst="rect">
            <a:avLst/>
          </a:prstGeom>
        </p:spPr>
        <p:txBody>
          <a:bodyPr lIns="0" tIns="0" rIns="0" bIns="0" rtlCol="0" anchor="t">
            <a:spAutoFit/>
          </a:bodyPr>
          <a:lstStyle/>
          <a:p>
            <a:pPr algn="l">
              <a:lnSpc>
                <a:spcPts val="4166"/>
              </a:lnSpc>
            </a:pPr>
            <a:r>
              <a:rPr lang="en-US" sz="3204" b="1">
                <a:solidFill>
                  <a:srgbClr val="8E8F8F"/>
                </a:solidFill>
                <a:latin typeface="Ubuntu Bold"/>
                <a:ea typeface="Ubuntu Bold"/>
                <a:cs typeface="Ubuntu Bold"/>
                <a:sym typeface="Ubuntu Bold"/>
              </a:rPr>
              <a:t>‘x’ Courses</a:t>
            </a:r>
          </a:p>
        </p:txBody>
      </p:sp>
      <p:sp>
        <p:nvSpPr>
          <p:cNvPr id="38" name="TextBox 38"/>
          <p:cNvSpPr txBox="1"/>
          <p:nvPr/>
        </p:nvSpPr>
        <p:spPr>
          <a:xfrm>
            <a:off x="9935255" y="2273165"/>
            <a:ext cx="4389420" cy="346783"/>
          </a:xfrm>
          <a:prstGeom prst="rect">
            <a:avLst/>
          </a:prstGeom>
        </p:spPr>
        <p:txBody>
          <a:bodyPr lIns="0" tIns="0" rIns="0" bIns="0" rtlCol="0" anchor="t">
            <a:spAutoFit/>
          </a:bodyPr>
          <a:lstStyle/>
          <a:p>
            <a:pPr algn="ctr">
              <a:lnSpc>
                <a:spcPts val="2639"/>
              </a:lnSpc>
            </a:pPr>
            <a:r>
              <a:rPr lang="en-US" sz="2030">
                <a:solidFill>
                  <a:srgbClr val="8E8F8F"/>
                </a:solidFill>
                <a:latin typeface="Ubuntu"/>
                <a:ea typeface="Ubuntu"/>
                <a:cs typeface="Ubuntu"/>
                <a:sym typeface="Ubuntu"/>
              </a:rPr>
              <a:t>Delivered across ‘x’ regions</a:t>
            </a:r>
          </a:p>
        </p:txBody>
      </p:sp>
      <p:sp>
        <p:nvSpPr>
          <p:cNvPr id="39" name="TextBox 39"/>
          <p:cNvSpPr txBox="1"/>
          <p:nvPr/>
        </p:nvSpPr>
        <p:spPr>
          <a:xfrm>
            <a:off x="10621901" y="3177565"/>
            <a:ext cx="4297355" cy="419883"/>
          </a:xfrm>
          <a:prstGeom prst="rect">
            <a:avLst/>
          </a:prstGeom>
        </p:spPr>
        <p:txBody>
          <a:bodyPr lIns="0" tIns="0" rIns="0" bIns="0" rtlCol="0" anchor="t">
            <a:spAutoFit/>
          </a:bodyPr>
          <a:lstStyle/>
          <a:p>
            <a:pPr algn="ctr">
              <a:lnSpc>
                <a:spcPts val="3352"/>
              </a:lnSpc>
            </a:pPr>
            <a:r>
              <a:rPr lang="en-US" sz="2578" b="1">
                <a:solidFill>
                  <a:srgbClr val="000000"/>
                </a:solidFill>
                <a:latin typeface="Ubuntu Bold"/>
                <a:ea typeface="Ubuntu Bold"/>
                <a:cs typeface="Ubuntu Bold"/>
                <a:sym typeface="Ubuntu Bold"/>
              </a:rPr>
              <a:t>‘x’ New Coaches Qualified</a:t>
            </a:r>
          </a:p>
        </p:txBody>
      </p:sp>
      <p:sp>
        <p:nvSpPr>
          <p:cNvPr id="40" name="TextBox 40"/>
          <p:cNvSpPr txBox="1"/>
          <p:nvPr/>
        </p:nvSpPr>
        <p:spPr>
          <a:xfrm>
            <a:off x="10294945" y="4100569"/>
            <a:ext cx="4259083" cy="419883"/>
          </a:xfrm>
          <a:prstGeom prst="rect">
            <a:avLst/>
          </a:prstGeom>
        </p:spPr>
        <p:txBody>
          <a:bodyPr lIns="0" tIns="0" rIns="0" bIns="0" rtlCol="0" anchor="t">
            <a:spAutoFit/>
          </a:bodyPr>
          <a:lstStyle/>
          <a:p>
            <a:pPr algn="ctr">
              <a:lnSpc>
                <a:spcPts val="3352"/>
              </a:lnSpc>
            </a:pPr>
            <a:r>
              <a:rPr lang="en-US" sz="2578" b="1">
                <a:solidFill>
                  <a:srgbClr val="000000"/>
                </a:solidFill>
                <a:latin typeface="Ubuntu Bold"/>
                <a:ea typeface="Ubuntu Bold"/>
                <a:cs typeface="Ubuntu Bold"/>
                <a:sym typeface="Ubuntu Bold"/>
              </a:rPr>
              <a:t>‘x’ Countries reached</a:t>
            </a:r>
          </a:p>
        </p:txBody>
      </p:sp>
      <p:sp>
        <p:nvSpPr>
          <p:cNvPr id="41" name="TextBox 41"/>
          <p:cNvSpPr txBox="1"/>
          <p:nvPr/>
        </p:nvSpPr>
        <p:spPr>
          <a:xfrm>
            <a:off x="10526239" y="3639067"/>
            <a:ext cx="3417585" cy="419883"/>
          </a:xfrm>
          <a:prstGeom prst="rect">
            <a:avLst/>
          </a:prstGeom>
        </p:spPr>
        <p:txBody>
          <a:bodyPr lIns="0" tIns="0" rIns="0" bIns="0" rtlCol="0" anchor="t">
            <a:spAutoFit/>
          </a:bodyPr>
          <a:lstStyle/>
          <a:p>
            <a:pPr algn="ctr">
              <a:lnSpc>
                <a:spcPts val="3352"/>
              </a:lnSpc>
            </a:pPr>
            <a:r>
              <a:rPr lang="en-US" sz="2578" b="1">
                <a:solidFill>
                  <a:srgbClr val="000000"/>
                </a:solidFill>
                <a:latin typeface="Ubuntu Bold"/>
                <a:ea typeface="Ubuntu Bold"/>
                <a:cs typeface="Ubuntu Bold"/>
                <a:sym typeface="Ubuntu Bold"/>
              </a:rPr>
              <a:t>‘x’ Coaches with ID</a:t>
            </a:r>
          </a:p>
        </p:txBody>
      </p:sp>
      <p:sp>
        <p:nvSpPr>
          <p:cNvPr id="42" name="TextBox 42"/>
          <p:cNvSpPr txBox="1"/>
          <p:nvPr/>
        </p:nvSpPr>
        <p:spPr>
          <a:xfrm>
            <a:off x="10717563" y="2715198"/>
            <a:ext cx="3343680" cy="419883"/>
          </a:xfrm>
          <a:prstGeom prst="rect">
            <a:avLst/>
          </a:prstGeom>
        </p:spPr>
        <p:txBody>
          <a:bodyPr lIns="0" tIns="0" rIns="0" bIns="0" rtlCol="0" anchor="t">
            <a:spAutoFit/>
          </a:bodyPr>
          <a:lstStyle/>
          <a:p>
            <a:pPr algn="ctr">
              <a:lnSpc>
                <a:spcPts val="3352"/>
              </a:lnSpc>
            </a:pPr>
            <a:r>
              <a:rPr lang="en-US" sz="2578" b="1">
                <a:solidFill>
                  <a:srgbClr val="000000"/>
                </a:solidFill>
                <a:latin typeface="Ubuntu Bold"/>
                <a:ea typeface="Ubuntu Bold"/>
                <a:cs typeface="Ubuntu Bold"/>
                <a:sym typeface="Ubuntu Bold"/>
              </a:rPr>
              <a:t>‘x’ Coaching Sessions</a:t>
            </a:r>
          </a:p>
        </p:txBody>
      </p:sp>
      <p:sp>
        <p:nvSpPr>
          <p:cNvPr id="43" name="TextBox 43"/>
          <p:cNvSpPr txBox="1"/>
          <p:nvPr/>
        </p:nvSpPr>
        <p:spPr>
          <a:xfrm>
            <a:off x="10787730" y="4558552"/>
            <a:ext cx="3521322" cy="419883"/>
          </a:xfrm>
          <a:prstGeom prst="rect">
            <a:avLst/>
          </a:prstGeom>
        </p:spPr>
        <p:txBody>
          <a:bodyPr lIns="0" tIns="0" rIns="0" bIns="0" rtlCol="0" anchor="t">
            <a:spAutoFit/>
          </a:bodyPr>
          <a:lstStyle/>
          <a:p>
            <a:pPr algn="ctr">
              <a:lnSpc>
                <a:spcPts val="3352"/>
              </a:lnSpc>
            </a:pPr>
            <a:r>
              <a:rPr lang="en-US" sz="2578" b="1">
                <a:solidFill>
                  <a:srgbClr val="000000"/>
                </a:solidFill>
                <a:latin typeface="Ubuntu Bold"/>
                <a:ea typeface="Ubuntu Bold"/>
                <a:cs typeface="Ubuntu Bold"/>
                <a:sym typeface="Ubuntu Bold"/>
              </a:rPr>
              <a:t>‘x’ Coaches recertified</a:t>
            </a:r>
          </a:p>
        </p:txBody>
      </p:sp>
      <p:sp>
        <p:nvSpPr>
          <p:cNvPr id="44" name="TextBox 44"/>
          <p:cNvSpPr txBox="1"/>
          <p:nvPr/>
        </p:nvSpPr>
        <p:spPr>
          <a:xfrm>
            <a:off x="10921962" y="5668963"/>
            <a:ext cx="3017841" cy="487056"/>
          </a:xfrm>
          <a:prstGeom prst="rect">
            <a:avLst/>
          </a:prstGeom>
        </p:spPr>
        <p:txBody>
          <a:bodyPr wrap="square" lIns="0" tIns="0" rIns="0" bIns="0" rtlCol="0" anchor="t">
            <a:spAutoFit/>
          </a:bodyPr>
          <a:lstStyle/>
          <a:p>
            <a:pPr algn="ctr">
              <a:lnSpc>
                <a:spcPts val="4166"/>
              </a:lnSpc>
            </a:pPr>
            <a:r>
              <a:rPr lang="en-US" sz="3204" b="1" dirty="0">
                <a:solidFill>
                  <a:srgbClr val="8E8F8F"/>
                </a:solidFill>
                <a:latin typeface="Ubuntu Bold"/>
                <a:ea typeface="Ubuntu Bold"/>
                <a:cs typeface="Ubuntu Bold"/>
                <a:sym typeface="Ubuntu Bold"/>
              </a:rPr>
              <a:t>Competitions</a:t>
            </a:r>
          </a:p>
        </p:txBody>
      </p:sp>
      <p:sp>
        <p:nvSpPr>
          <p:cNvPr id="45" name="TextBox 45"/>
          <p:cNvSpPr txBox="1"/>
          <p:nvPr/>
        </p:nvSpPr>
        <p:spPr>
          <a:xfrm>
            <a:off x="9593792" y="6243061"/>
            <a:ext cx="5325464" cy="346783"/>
          </a:xfrm>
          <a:prstGeom prst="rect">
            <a:avLst/>
          </a:prstGeom>
        </p:spPr>
        <p:txBody>
          <a:bodyPr lIns="0" tIns="0" rIns="0" bIns="0" rtlCol="0" anchor="t">
            <a:spAutoFit/>
          </a:bodyPr>
          <a:lstStyle/>
          <a:p>
            <a:pPr algn="ctr">
              <a:lnSpc>
                <a:spcPts val="2639"/>
              </a:lnSpc>
            </a:pPr>
            <a:r>
              <a:rPr lang="en-US" sz="2030">
                <a:solidFill>
                  <a:srgbClr val="8E8F8F"/>
                </a:solidFill>
                <a:latin typeface="Ubuntu"/>
                <a:ea typeface="Ubuntu"/>
                <a:cs typeface="Ubuntu"/>
                <a:sym typeface="Ubuntu"/>
              </a:rPr>
              <a:t>Local, Regional or Nationally</a:t>
            </a:r>
          </a:p>
        </p:txBody>
      </p:sp>
      <p:sp>
        <p:nvSpPr>
          <p:cNvPr id="46" name="TextBox 46"/>
          <p:cNvSpPr txBox="1"/>
          <p:nvPr/>
        </p:nvSpPr>
        <p:spPr>
          <a:xfrm>
            <a:off x="10400378" y="7049860"/>
            <a:ext cx="4359111" cy="419883"/>
          </a:xfrm>
          <a:prstGeom prst="rect">
            <a:avLst/>
          </a:prstGeom>
        </p:spPr>
        <p:txBody>
          <a:bodyPr lIns="0" tIns="0" rIns="0" bIns="0" rtlCol="0" anchor="t">
            <a:spAutoFit/>
          </a:bodyPr>
          <a:lstStyle/>
          <a:p>
            <a:pPr algn="ctr">
              <a:lnSpc>
                <a:spcPts val="3352"/>
              </a:lnSpc>
            </a:pPr>
            <a:r>
              <a:rPr lang="en-US" sz="2578" b="1">
                <a:solidFill>
                  <a:srgbClr val="000000"/>
                </a:solidFill>
                <a:latin typeface="Ubuntu Bold"/>
                <a:ea typeface="Ubuntu Bold"/>
                <a:cs typeface="Ubuntu Bold"/>
                <a:sym typeface="Ubuntu Bold"/>
              </a:rPr>
              <a:t>‘x’ Unified Competitions</a:t>
            </a:r>
          </a:p>
        </p:txBody>
      </p:sp>
      <p:sp>
        <p:nvSpPr>
          <p:cNvPr id="47" name="TextBox 47"/>
          <p:cNvSpPr txBox="1"/>
          <p:nvPr/>
        </p:nvSpPr>
        <p:spPr>
          <a:xfrm>
            <a:off x="10304716" y="7511362"/>
            <a:ext cx="4249312" cy="419883"/>
          </a:xfrm>
          <a:prstGeom prst="rect">
            <a:avLst/>
          </a:prstGeom>
        </p:spPr>
        <p:txBody>
          <a:bodyPr lIns="0" tIns="0" rIns="0" bIns="0" rtlCol="0" anchor="t">
            <a:spAutoFit/>
          </a:bodyPr>
          <a:lstStyle/>
          <a:p>
            <a:pPr algn="ctr">
              <a:lnSpc>
                <a:spcPts val="3352"/>
              </a:lnSpc>
            </a:pPr>
            <a:r>
              <a:rPr lang="en-US" sz="2578" b="1">
                <a:solidFill>
                  <a:srgbClr val="000000"/>
                </a:solidFill>
                <a:latin typeface="Ubuntu Bold"/>
                <a:ea typeface="Ubuntu Bold"/>
                <a:cs typeface="Ubuntu Bold"/>
                <a:sym typeface="Ubuntu Bold"/>
              </a:rPr>
              <a:t>‘x’ Swim Competitions</a:t>
            </a:r>
          </a:p>
        </p:txBody>
      </p:sp>
      <p:sp>
        <p:nvSpPr>
          <p:cNvPr id="48" name="TextBox 48"/>
          <p:cNvSpPr txBox="1"/>
          <p:nvPr/>
        </p:nvSpPr>
        <p:spPr>
          <a:xfrm>
            <a:off x="10496041" y="6587492"/>
            <a:ext cx="3935017" cy="419883"/>
          </a:xfrm>
          <a:prstGeom prst="rect">
            <a:avLst/>
          </a:prstGeom>
        </p:spPr>
        <p:txBody>
          <a:bodyPr lIns="0" tIns="0" rIns="0" bIns="0" rtlCol="0" anchor="t">
            <a:spAutoFit/>
          </a:bodyPr>
          <a:lstStyle/>
          <a:p>
            <a:pPr algn="ctr">
              <a:lnSpc>
                <a:spcPts val="3352"/>
              </a:lnSpc>
            </a:pPr>
            <a:r>
              <a:rPr lang="en-US" sz="2578" b="1">
                <a:solidFill>
                  <a:srgbClr val="000000"/>
                </a:solidFill>
                <a:latin typeface="Ubuntu Bold"/>
                <a:ea typeface="Ubuntu Bold"/>
                <a:cs typeface="Ubuntu Bold"/>
                <a:sym typeface="Ubuntu Bold"/>
              </a:rPr>
              <a:t>‘x’ Athletes Competed</a:t>
            </a:r>
          </a:p>
        </p:txBody>
      </p:sp>
      <p:sp>
        <p:nvSpPr>
          <p:cNvPr id="49" name="TextBox 49"/>
          <p:cNvSpPr txBox="1"/>
          <p:nvPr/>
        </p:nvSpPr>
        <p:spPr>
          <a:xfrm>
            <a:off x="10400378" y="8026495"/>
            <a:ext cx="4153650" cy="419883"/>
          </a:xfrm>
          <a:prstGeom prst="rect">
            <a:avLst/>
          </a:prstGeom>
        </p:spPr>
        <p:txBody>
          <a:bodyPr lIns="0" tIns="0" rIns="0" bIns="0" rtlCol="0" anchor="t">
            <a:spAutoFit/>
          </a:bodyPr>
          <a:lstStyle/>
          <a:p>
            <a:pPr algn="ctr">
              <a:lnSpc>
                <a:spcPts val="3352"/>
              </a:lnSpc>
            </a:pPr>
            <a:r>
              <a:rPr lang="en-US" sz="2578" b="1">
                <a:solidFill>
                  <a:srgbClr val="000000"/>
                </a:solidFill>
                <a:latin typeface="Ubuntu Bold"/>
                <a:ea typeface="Ubuntu Bold"/>
                <a:cs typeface="Ubuntu Bold"/>
                <a:sym typeface="Ubuntu Bold"/>
              </a:rPr>
              <a:t>‘x’ Female Competitors</a:t>
            </a:r>
          </a:p>
        </p:txBody>
      </p:sp>
      <p:sp>
        <p:nvSpPr>
          <p:cNvPr id="50" name="Freeform 50"/>
          <p:cNvSpPr/>
          <p:nvPr/>
        </p:nvSpPr>
        <p:spPr>
          <a:xfrm rot="-234406">
            <a:off x="17280515" y="3748404"/>
            <a:ext cx="657511" cy="645182"/>
          </a:xfrm>
          <a:custGeom>
            <a:avLst/>
            <a:gdLst/>
            <a:ahLst/>
            <a:cxnLst/>
            <a:rect l="l" t="t" r="r" b="b"/>
            <a:pathLst>
              <a:path w="657511" h="645182">
                <a:moveTo>
                  <a:pt x="0" y="0"/>
                </a:moveTo>
                <a:lnTo>
                  <a:pt x="657511" y="0"/>
                </a:lnTo>
                <a:lnTo>
                  <a:pt x="657511" y="645182"/>
                </a:lnTo>
                <a:lnTo>
                  <a:pt x="0" y="64518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grpSp>
        <p:nvGrpSpPr>
          <p:cNvPr id="51" name="Group 51"/>
          <p:cNvGrpSpPr/>
          <p:nvPr/>
        </p:nvGrpSpPr>
        <p:grpSpPr>
          <a:xfrm>
            <a:off x="15654042" y="1911181"/>
            <a:ext cx="2418379" cy="2418379"/>
            <a:chOff x="0" y="0"/>
            <a:chExt cx="812800" cy="812800"/>
          </a:xfrm>
        </p:grpSpPr>
        <p:sp>
          <p:nvSpPr>
            <p:cNvPr id="52" name="Freeform 5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CDDC6">
                <a:alpha val="21961"/>
              </a:srgbClr>
            </a:solidFill>
            <a:ln cap="sq">
              <a:noFill/>
              <a:prstDash val="lgDash"/>
              <a:miter/>
            </a:ln>
          </p:spPr>
          <p:txBody>
            <a:bodyPr/>
            <a:lstStyle/>
            <a:p>
              <a:endParaRPr lang="en-US"/>
            </a:p>
          </p:txBody>
        </p:sp>
        <p:sp>
          <p:nvSpPr>
            <p:cNvPr id="53" name="TextBox 53"/>
            <p:cNvSpPr txBox="1"/>
            <p:nvPr/>
          </p:nvSpPr>
          <p:spPr>
            <a:xfrm>
              <a:off x="76200" y="38100"/>
              <a:ext cx="660400" cy="698500"/>
            </a:xfrm>
            <a:prstGeom prst="rect">
              <a:avLst/>
            </a:prstGeom>
          </p:spPr>
          <p:txBody>
            <a:bodyPr lIns="47086" tIns="47086" rIns="47086" bIns="47086" rtlCol="0" anchor="ctr"/>
            <a:lstStyle/>
            <a:p>
              <a:pPr algn="ctr">
                <a:lnSpc>
                  <a:spcPts val="2659"/>
                </a:lnSpc>
                <a:spcBef>
                  <a:spcPct val="0"/>
                </a:spcBef>
              </a:pPr>
              <a:endParaRPr/>
            </a:p>
          </p:txBody>
        </p:sp>
      </p:grpSp>
      <p:sp>
        <p:nvSpPr>
          <p:cNvPr id="54" name="TextBox 54"/>
          <p:cNvSpPr txBox="1"/>
          <p:nvPr/>
        </p:nvSpPr>
        <p:spPr>
          <a:xfrm>
            <a:off x="15911217" y="2608354"/>
            <a:ext cx="1819842" cy="636136"/>
          </a:xfrm>
          <a:prstGeom prst="rect">
            <a:avLst/>
          </a:prstGeom>
        </p:spPr>
        <p:txBody>
          <a:bodyPr lIns="0" tIns="0" rIns="0" bIns="0" rtlCol="0" anchor="t">
            <a:spAutoFit/>
          </a:bodyPr>
          <a:lstStyle/>
          <a:p>
            <a:pPr algn="ctr">
              <a:lnSpc>
                <a:spcPts val="2639"/>
              </a:lnSpc>
            </a:pPr>
            <a:r>
              <a:rPr lang="en-US" sz="2030" b="1" dirty="0">
                <a:solidFill>
                  <a:srgbClr val="FF0000"/>
                </a:solidFill>
                <a:latin typeface="Ubuntu Bold"/>
                <a:ea typeface="Ubuntu Bold"/>
                <a:cs typeface="Ubuntu Bold"/>
                <a:sym typeface="Ubuntu Bold"/>
              </a:rPr>
              <a:t>Learn more about ‘X’.</a:t>
            </a:r>
          </a:p>
        </p:txBody>
      </p:sp>
      <p:sp>
        <p:nvSpPr>
          <p:cNvPr id="55" name="Freeform 55"/>
          <p:cNvSpPr/>
          <p:nvPr/>
        </p:nvSpPr>
        <p:spPr>
          <a:xfrm rot="6075159">
            <a:off x="4593269" y="-57194"/>
            <a:ext cx="411797" cy="1247870"/>
          </a:xfrm>
          <a:custGeom>
            <a:avLst/>
            <a:gdLst/>
            <a:ahLst/>
            <a:cxnLst/>
            <a:rect l="l" t="t" r="r" b="b"/>
            <a:pathLst>
              <a:path w="411797" h="1247870">
                <a:moveTo>
                  <a:pt x="0" y="0"/>
                </a:moveTo>
                <a:lnTo>
                  <a:pt x="411797" y="0"/>
                </a:lnTo>
                <a:lnTo>
                  <a:pt x="411797" y="1247869"/>
                </a:lnTo>
                <a:lnTo>
                  <a:pt x="0" y="1247869"/>
                </a:lnTo>
                <a:lnTo>
                  <a:pt x="0" y="0"/>
                </a:lnTo>
                <a:close/>
              </a:path>
            </a:pathLst>
          </a:custGeom>
          <a:blipFill>
            <a:blip r:embed="rId14">
              <a:alphaModFix amt="51000"/>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56" name="TextBox 56"/>
          <p:cNvSpPr txBox="1"/>
          <p:nvPr/>
        </p:nvSpPr>
        <p:spPr>
          <a:xfrm>
            <a:off x="1309139" y="509590"/>
            <a:ext cx="2837910" cy="1673081"/>
          </a:xfrm>
          <a:prstGeom prst="rect">
            <a:avLst/>
          </a:prstGeom>
        </p:spPr>
        <p:txBody>
          <a:bodyPr lIns="0" tIns="0" rIns="0" bIns="0" rtlCol="0" anchor="t">
            <a:spAutoFit/>
          </a:bodyPr>
          <a:lstStyle/>
          <a:p>
            <a:pPr algn="ctr">
              <a:lnSpc>
                <a:spcPts val="3332"/>
              </a:lnSpc>
              <a:spcBef>
                <a:spcPct val="0"/>
              </a:spcBef>
            </a:pPr>
            <a:r>
              <a:rPr lang="en-US" sz="2380" b="1" i="1">
                <a:solidFill>
                  <a:srgbClr val="FF1914">
                    <a:alpha val="50980"/>
                  </a:srgbClr>
                </a:solidFill>
                <a:latin typeface="Ubuntu Bold Italics"/>
                <a:ea typeface="Ubuntu Bold Italics"/>
                <a:cs typeface="Ubuntu Bold Italics"/>
                <a:sym typeface="Ubuntu Bold Italics"/>
              </a:rPr>
              <a:t>List highlights from your region/national sport program. </a:t>
            </a:r>
          </a:p>
        </p:txBody>
      </p:sp>
      <p:grpSp>
        <p:nvGrpSpPr>
          <p:cNvPr id="57" name="Group 57"/>
          <p:cNvGrpSpPr/>
          <p:nvPr/>
        </p:nvGrpSpPr>
        <p:grpSpPr>
          <a:xfrm>
            <a:off x="11264587" y="9130839"/>
            <a:ext cx="2455083" cy="728950"/>
            <a:chOff x="0" y="0"/>
            <a:chExt cx="646606" cy="191987"/>
          </a:xfrm>
        </p:grpSpPr>
        <p:sp>
          <p:nvSpPr>
            <p:cNvPr id="58" name="Freeform 58"/>
            <p:cNvSpPr/>
            <p:nvPr/>
          </p:nvSpPr>
          <p:spPr>
            <a:xfrm>
              <a:off x="0" y="0"/>
              <a:ext cx="646606" cy="191987"/>
            </a:xfrm>
            <a:custGeom>
              <a:avLst/>
              <a:gdLst/>
              <a:ahLst/>
              <a:cxnLst/>
              <a:rect l="l" t="t" r="r" b="b"/>
              <a:pathLst>
                <a:path w="646606" h="191987">
                  <a:moveTo>
                    <a:pt x="95993" y="0"/>
                  </a:moveTo>
                  <a:lnTo>
                    <a:pt x="550613" y="0"/>
                  </a:lnTo>
                  <a:cubicBezTo>
                    <a:pt x="603629" y="0"/>
                    <a:pt x="646606" y="42978"/>
                    <a:pt x="646606" y="95993"/>
                  </a:cubicBezTo>
                  <a:lnTo>
                    <a:pt x="646606" y="95993"/>
                  </a:lnTo>
                  <a:cubicBezTo>
                    <a:pt x="646606" y="149009"/>
                    <a:pt x="603629" y="191987"/>
                    <a:pt x="550613" y="191987"/>
                  </a:cubicBezTo>
                  <a:lnTo>
                    <a:pt x="95993" y="191987"/>
                  </a:lnTo>
                  <a:cubicBezTo>
                    <a:pt x="42978" y="191987"/>
                    <a:pt x="0" y="149009"/>
                    <a:pt x="0" y="95993"/>
                  </a:cubicBezTo>
                  <a:lnTo>
                    <a:pt x="0" y="95993"/>
                  </a:lnTo>
                  <a:cubicBezTo>
                    <a:pt x="0" y="42978"/>
                    <a:pt x="42978" y="0"/>
                    <a:pt x="95993" y="0"/>
                  </a:cubicBezTo>
                  <a:close/>
                </a:path>
              </a:pathLst>
            </a:custGeom>
            <a:solidFill>
              <a:srgbClr val="FFFFFF">
                <a:alpha val="49804"/>
              </a:srgbClr>
            </a:solidFill>
            <a:ln w="38100" cap="rnd">
              <a:solidFill>
                <a:srgbClr val="000000">
                  <a:alpha val="49804"/>
                </a:srgbClr>
              </a:solidFill>
              <a:prstDash val="solid"/>
              <a:round/>
            </a:ln>
          </p:spPr>
          <p:txBody>
            <a:bodyPr/>
            <a:lstStyle/>
            <a:p>
              <a:endParaRPr lang="en-US"/>
            </a:p>
          </p:txBody>
        </p:sp>
        <p:sp>
          <p:nvSpPr>
            <p:cNvPr id="59" name="TextBox 59"/>
            <p:cNvSpPr txBox="1"/>
            <p:nvPr/>
          </p:nvSpPr>
          <p:spPr>
            <a:xfrm>
              <a:off x="0" y="-38100"/>
              <a:ext cx="646606" cy="230087"/>
            </a:xfrm>
            <a:prstGeom prst="rect">
              <a:avLst/>
            </a:prstGeom>
          </p:spPr>
          <p:txBody>
            <a:bodyPr lIns="50800" tIns="50800" rIns="50800" bIns="50800" rtlCol="0" anchor="ctr"/>
            <a:lstStyle/>
            <a:p>
              <a:pPr algn="ctr">
                <a:lnSpc>
                  <a:spcPts val="3416"/>
                </a:lnSpc>
              </a:pPr>
              <a:r>
                <a:rPr lang="en-US" sz="2669" b="1">
                  <a:solidFill>
                    <a:srgbClr val="000000">
                      <a:alpha val="49804"/>
                    </a:srgbClr>
                  </a:solidFill>
                  <a:latin typeface="Ubuntu Bold"/>
                  <a:ea typeface="Ubuntu Bold"/>
                  <a:cs typeface="Ubuntu Bold"/>
                  <a:sym typeface="Ubuntu Bold"/>
                </a:rPr>
                <a:t>Partner Logo</a:t>
              </a:r>
            </a:p>
          </p:txBody>
        </p:sp>
      </p:grpSp>
      <p:sp>
        <p:nvSpPr>
          <p:cNvPr id="60" name="Freeform 60"/>
          <p:cNvSpPr/>
          <p:nvPr/>
        </p:nvSpPr>
        <p:spPr>
          <a:xfrm rot="6075159">
            <a:off x="4182603" y="4807047"/>
            <a:ext cx="411797" cy="1247870"/>
          </a:xfrm>
          <a:custGeom>
            <a:avLst/>
            <a:gdLst/>
            <a:ahLst/>
            <a:cxnLst/>
            <a:rect l="l" t="t" r="r" b="b"/>
            <a:pathLst>
              <a:path w="411797" h="1247870">
                <a:moveTo>
                  <a:pt x="0" y="0"/>
                </a:moveTo>
                <a:lnTo>
                  <a:pt x="411797" y="0"/>
                </a:lnTo>
                <a:lnTo>
                  <a:pt x="411797" y="1247870"/>
                </a:lnTo>
                <a:lnTo>
                  <a:pt x="0" y="1247870"/>
                </a:lnTo>
                <a:lnTo>
                  <a:pt x="0" y="0"/>
                </a:lnTo>
                <a:close/>
              </a:path>
            </a:pathLst>
          </a:custGeom>
          <a:blipFill>
            <a:blip r:embed="rId14">
              <a:alphaModFix amt="51000"/>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61" name="TextBox 61"/>
          <p:cNvSpPr txBox="1"/>
          <p:nvPr/>
        </p:nvSpPr>
        <p:spPr>
          <a:xfrm>
            <a:off x="947189" y="4408898"/>
            <a:ext cx="2837910" cy="1253981"/>
          </a:xfrm>
          <a:prstGeom prst="rect">
            <a:avLst/>
          </a:prstGeom>
        </p:spPr>
        <p:txBody>
          <a:bodyPr lIns="0" tIns="0" rIns="0" bIns="0" rtlCol="0" anchor="t">
            <a:spAutoFit/>
          </a:bodyPr>
          <a:lstStyle/>
          <a:p>
            <a:pPr algn="ctr">
              <a:lnSpc>
                <a:spcPts val="3332"/>
              </a:lnSpc>
              <a:spcBef>
                <a:spcPct val="0"/>
              </a:spcBef>
            </a:pPr>
            <a:r>
              <a:rPr lang="en-US" sz="2380" b="1" i="1">
                <a:solidFill>
                  <a:srgbClr val="FF1914">
                    <a:alpha val="50980"/>
                  </a:srgbClr>
                </a:solidFill>
                <a:latin typeface="Ubuntu Bold Italics"/>
                <a:ea typeface="Ubuntu Bold Italics"/>
                <a:cs typeface="Ubuntu Bold Italics"/>
                <a:sym typeface="Ubuntu Bold Italics"/>
              </a:rPr>
              <a:t>An example of a major event within the year.</a:t>
            </a:r>
          </a:p>
        </p:txBody>
      </p:sp>
      <p:sp>
        <p:nvSpPr>
          <p:cNvPr id="62" name="Freeform 62"/>
          <p:cNvSpPr/>
          <p:nvPr/>
        </p:nvSpPr>
        <p:spPr>
          <a:xfrm rot="8941620">
            <a:off x="17206436" y="1275359"/>
            <a:ext cx="411797" cy="1247870"/>
          </a:xfrm>
          <a:custGeom>
            <a:avLst/>
            <a:gdLst/>
            <a:ahLst/>
            <a:cxnLst/>
            <a:rect l="l" t="t" r="r" b="b"/>
            <a:pathLst>
              <a:path w="411797" h="1247870">
                <a:moveTo>
                  <a:pt x="0" y="0"/>
                </a:moveTo>
                <a:lnTo>
                  <a:pt x="411797" y="0"/>
                </a:lnTo>
                <a:lnTo>
                  <a:pt x="411797" y="1247870"/>
                </a:lnTo>
                <a:lnTo>
                  <a:pt x="0" y="1247870"/>
                </a:lnTo>
                <a:lnTo>
                  <a:pt x="0" y="0"/>
                </a:lnTo>
                <a:close/>
              </a:path>
            </a:pathLst>
          </a:custGeom>
          <a:blipFill>
            <a:blip r:embed="rId14">
              <a:alphaModFix amt="51000"/>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63" name="TextBox 63"/>
          <p:cNvSpPr txBox="1"/>
          <p:nvPr/>
        </p:nvSpPr>
        <p:spPr>
          <a:xfrm>
            <a:off x="14505650" y="495399"/>
            <a:ext cx="2837910" cy="834881"/>
          </a:xfrm>
          <a:prstGeom prst="rect">
            <a:avLst/>
          </a:prstGeom>
        </p:spPr>
        <p:txBody>
          <a:bodyPr lIns="0" tIns="0" rIns="0" bIns="0" rtlCol="0" anchor="t">
            <a:spAutoFit/>
          </a:bodyPr>
          <a:lstStyle/>
          <a:p>
            <a:pPr algn="ctr">
              <a:lnSpc>
                <a:spcPts val="3332"/>
              </a:lnSpc>
              <a:spcBef>
                <a:spcPct val="0"/>
              </a:spcBef>
            </a:pPr>
            <a:r>
              <a:rPr lang="en-US" sz="2380" b="1" i="1">
                <a:solidFill>
                  <a:srgbClr val="FF1914">
                    <a:alpha val="50980"/>
                  </a:srgbClr>
                </a:solidFill>
                <a:latin typeface="Ubuntu Bold Italics"/>
                <a:ea typeface="Ubuntu Bold Italics"/>
                <a:cs typeface="Ubuntu Bold Italics"/>
                <a:sym typeface="Ubuntu Bold Italics"/>
              </a:rPr>
              <a:t>Link evidence of your statistics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2261</Words>
  <Application>Microsoft Office PowerPoint</Application>
  <PresentationFormat>Custom</PresentationFormat>
  <Paragraphs>256</Paragraphs>
  <Slides>13</Slides>
  <Notes>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Ubuntu</vt:lpstr>
      <vt:lpstr>Poppins Bold</vt:lpstr>
      <vt:lpstr>Calibri</vt:lpstr>
      <vt:lpstr>Cooper Hewitt Italics</vt:lpstr>
      <vt:lpstr>Canva Sans</vt:lpstr>
      <vt:lpstr>Ubuntu Bold Italics</vt:lpstr>
      <vt:lpstr>Ubuntu Bold</vt:lpstr>
      <vt:lpstr>Ubuntu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Partnership Toolkit Part 2</dc:title>
  <dc:creator>Jack Duffy</dc:creator>
  <cp:lastModifiedBy>Maggie Brennan</cp:lastModifiedBy>
  <cp:revision>6</cp:revision>
  <dcterms:created xsi:type="dcterms:W3CDTF">2006-08-16T00:00:00Z</dcterms:created>
  <dcterms:modified xsi:type="dcterms:W3CDTF">2025-04-07T14:05:11Z</dcterms:modified>
  <dc:identifier>DAGeQkEiANg</dc:identifier>
</cp:coreProperties>
</file>