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Ubuntu" panose="020B0504030602030204" pitchFamily="34" charset="0"/>
      <p:regular r:id="rId8"/>
      <p:bold r:id="rId9"/>
      <p:italic r:id="rId10"/>
      <p:boldItalic r:id="rId11"/>
    </p:embeddedFont>
    <p:embeddedFont>
      <p:font typeface="Ubuntu Bold"/>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441"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Duffy" userId="4c65a2b3-a41c-4096-8771-bb9a8ead4f16" providerId="ADAL" clId="{1D2E5118-411E-4951-8E73-8FC2BEBA9AB8}"/>
    <pc:docChg chg="modSld">
      <pc:chgData name="Jack Duffy" userId="4c65a2b3-a41c-4096-8771-bb9a8ead4f16" providerId="ADAL" clId="{1D2E5118-411E-4951-8E73-8FC2BEBA9AB8}" dt="2025-02-12T16:21:03.811" v="29" actId="20577"/>
      <pc:docMkLst>
        <pc:docMk/>
      </pc:docMkLst>
      <pc:sldChg chg="modNotesTx">
        <pc:chgData name="Jack Duffy" userId="4c65a2b3-a41c-4096-8771-bb9a8ead4f16" providerId="ADAL" clId="{1D2E5118-411E-4951-8E73-8FC2BEBA9AB8}" dt="2025-02-12T16:21:03.811" v="29" actId="20577"/>
        <pc:sldMkLst>
          <pc:docMk/>
          <pc:sldMk cId="0" sldId="256"/>
        </pc:sldMkLst>
      </pc:sldChg>
      <pc:sldChg chg="modNotesTx">
        <pc:chgData name="Jack Duffy" userId="4c65a2b3-a41c-4096-8771-bb9a8ead4f16" providerId="ADAL" clId="{1D2E5118-411E-4951-8E73-8FC2BEBA9AB8}" dt="2025-02-12T16:20:58.103" v="28" actId="20577"/>
        <pc:sldMkLst>
          <pc:docMk/>
          <pc:sldMk cId="0" sldId="257"/>
        </pc:sldMkLst>
      </pc:sldChg>
      <pc:sldChg chg="modNotesTx">
        <pc:chgData name="Jack Duffy" userId="4c65a2b3-a41c-4096-8771-bb9a8ead4f16" providerId="ADAL" clId="{1D2E5118-411E-4951-8E73-8FC2BEBA9AB8}" dt="2025-02-12T16:20:53.277" v="27" actId="6549"/>
        <pc:sldMkLst>
          <pc:docMk/>
          <pc:sldMk cId="0" sldId="258"/>
        </pc:sldMkLst>
      </pc:sldChg>
      <pc:sldChg chg="modNotesTx">
        <pc:chgData name="Jack Duffy" userId="4c65a2b3-a41c-4096-8771-bb9a8ead4f16" providerId="ADAL" clId="{1D2E5118-411E-4951-8E73-8FC2BEBA9AB8}" dt="2025-02-12T16:20:45.890" v="0" actId="2057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078727" flipV="1">
            <a:off x="-1236225" y="1896865"/>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5940775" y="946396"/>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6592862" y="2226096"/>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1972873" y="5"/>
            <a:ext cx="8713725" cy="10289235"/>
            <a:chOff x="0" y="0"/>
            <a:chExt cx="21042033" cy="24846598"/>
          </a:xfrm>
        </p:grpSpPr>
        <p:sp>
          <p:nvSpPr>
            <p:cNvPr id="10" name="Freeform 10"/>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065103"/>
                  </a:lnTo>
                  <a:cubicBezTo>
                    <a:pt x="21035772" y="22316314"/>
                    <a:pt x="20592162" y="17791939"/>
                    <a:pt x="16774033" y="12121389"/>
                  </a:cubicBezTo>
                  <a:cubicBezTo>
                    <a:pt x="11671681" y="4543806"/>
                    <a:pt x="12586843" y="0"/>
                    <a:pt x="12586843" y="0"/>
                  </a:cubicBezTo>
                  <a:close/>
                </a:path>
              </a:pathLst>
            </a:custGeom>
            <a:blipFill>
              <a:blip r:embed="rId5"/>
              <a:stretch>
                <a:fillRect l="-20375" r="-57068"/>
              </a:stretch>
            </a:blipFill>
          </p:spPr>
          <p:txBody>
            <a:bodyPr/>
            <a:lstStyle/>
            <a:p>
              <a:endParaRPr lang="en-US"/>
            </a:p>
          </p:txBody>
        </p:sp>
      </p:grpSp>
      <p:grpSp>
        <p:nvGrpSpPr>
          <p:cNvPr id="11" name="Group 11"/>
          <p:cNvGrpSpPr/>
          <p:nvPr/>
        </p:nvGrpSpPr>
        <p:grpSpPr>
          <a:xfrm>
            <a:off x="5825201" y="681913"/>
            <a:ext cx="637633" cy="6376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8E8F8F"/>
              </a:solidFill>
              <a:prstDash val="solid"/>
              <a:miter/>
            </a:ln>
          </p:spPr>
          <p:txBody>
            <a:bodyPr/>
            <a:lstStyle/>
            <a:p>
              <a:endParaRPr lang="en-US"/>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4" name="Freeform 14"/>
          <p:cNvSpPr/>
          <p:nvPr/>
        </p:nvSpPr>
        <p:spPr>
          <a:xfrm>
            <a:off x="7241498" y="3012519"/>
            <a:ext cx="12874789" cy="8583193"/>
          </a:xfrm>
          <a:custGeom>
            <a:avLst/>
            <a:gdLst/>
            <a:ahLst/>
            <a:cxnLst/>
            <a:rect l="l" t="t" r="r" b="b"/>
            <a:pathLst>
              <a:path w="12874789" h="8583193">
                <a:moveTo>
                  <a:pt x="0" y="0"/>
                </a:moveTo>
                <a:lnTo>
                  <a:pt x="12874789" y="0"/>
                </a:lnTo>
                <a:lnTo>
                  <a:pt x="12874789" y="8583193"/>
                </a:lnTo>
                <a:lnTo>
                  <a:pt x="0" y="8583193"/>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9513160" y="442575"/>
            <a:ext cx="8331466" cy="2085803"/>
          </a:xfrm>
          <a:prstGeom prst="rect">
            <a:avLst/>
          </a:prstGeom>
        </p:spPr>
        <p:txBody>
          <a:bodyPr lIns="0" tIns="0" rIns="0" bIns="0" rtlCol="0" anchor="t">
            <a:spAutoFit/>
          </a:bodyPr>
          <a:lstStyle/>
          <a:p>
            <a:pPr algn="r">
              <a:lnSpc>
                <a:spcPts val="8130"/>
              </a:lnSpc>
            </a:pPr>
            <a:r>
              <a:rPr lang="en-US" sz="7195" b="1" spc="-215">
                <a:solidFill>
                  <a:srgbClr val="8E8F8F"/>
                </a:solidFill>
                <a:latin typeface="Ubuntu Bold"/>
                <a:ea typeface="Ubuntu Bold"/>
                <a:cs typeface="Ubuntu Bold"/>
                <a:sym typeface="Ubuntu Bold"/>
              </a:rPr>
              <a:t>Step 4 - Partnership Management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873092" y="2035512"/>
            <a:ext cx="8106832" cy="597618"/>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Be Creative!</a:t>
            </a:r>
          </a:p>
        </p:txBody>
      </p:sp>
      <p:sp>
        <p:nvSpPr>
          <p:cNvPr id="5" name="TextBox 5"/>
          <p:cNvSpPr txBox="1"/>
          <p:nvPr/>
        </p:nvSpPr>
        <p:spPr>
          <a:xfrm>
            <a:off x="4594533" y="185751"/>
            <a:ext cx="9098934" cy="1306830"/>
          </a:xfrm>
          <a:prstGeom prst="rect">
            <a:avLst/>
          </a:prstGeom>
        </p:spPr>
        <p:txBody>
          <a:bodyPr lIns="0" tIns="0" rIns="0" bIns="0" rtlCol="0" anchor="t">
            <a:spAutoFit/>
          </a:bodyPr>
          <a:lstStyle/>
          <a:p>
            <a:pPr algn="ctr">
              <a:lnSpc>
                <a:spcPts val="5084"/>
              </a:lnSpc>
            </a:pPr>
            <a:r>
              <a:rPr lang="en-US" sz="4499" b="1" spc="-134">
                <a:solidFill>
                  <a:srgbClr val="000000"/>
                </a:solidFill>
                <a:latin typeface="Ubuntu Bold"/>
                <a:ea typeface="Ubuntu Bold"/>
                <a:cs typeface="Ubuntu Bold"/>
                <a:sym typeface="Ubuntu Bold"/>
              </a:rPr>
              <a:t>Phase 1 - Announcing the Partnership</a:t>
            </a:r>
          </a:p>
        </p:txBody>
      </p:sp>
      <p:sp>
        <p:nvSpPr>
          <p:cNvPr id="6" name="TextBox 6"/>
          <p:cNvSpPr txBox="1"/>
          <p:nvPr/>
        </p:nvSpPr>
        <p:spPr>
          <a:xfrm>
            <a:off x="9741154" y="2035512"/>
            <a:ext cx="8106832" cy="597618"/>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Find your target market!</a:t>
            </a:r>
          </a:p>
        </p:txBody>
      </p:sp>
      <p:sp>
        <p:nvSpPr>
          <p:cNvPr id="7" name="TextBox 7"/>
          <p:cNvSpPr txBox="1"/>
          <p:nvPr/>
        </p:nvSpPr>
        <p:spPr>
          <a:xfrm>
            <a:off x="9725025" y="6109505"/>
            <a:ext cx="8106832" cy="597618"/>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Collaboration is key!</a:t>
            </a:r>
          </a:p>
        </p:txBody>
      </p:sp>
      <p:sp>
        <p:nvSpPr>
          <p:cNvPr id="8" name="TextBox 8"/>
          <p:cNvSpPr txBox="1"/>
          <p:nvPr/>
        </p:nvSpPr>
        <p:spPr>
          <a:xfrm>
            <a:off x="-733607" y="6147605"/>
            <a:ext cx="8106832" cy="597618"/>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Share far and wide!</a:t>
            </a:r>
          </a:p>
        </p:txBody>
      </p:sp>
      <p:sp>
        <p:nvSpPr>
          <p:cNvPr id="9" name="TextBox 9"/>
          <p:cNvSpPr txBox="1"/>
          <p:nvPr/>
        </p:nvSpPr>
        <p:spPr>
          <a:xfrm>
            <a:off x="846898" y="2904068"/>
            <a:ext cx="6694542" cy="2681561"/>
          </a:xfrm>
          <a:prstGeom prst="rect">
            <a:avLst/>
          </a:prstGeom>
        </p:spPr>
        <p:txBody>
          <a:bodyPr lIns="0" tIns="0" rIns="0" bIns="0" rtlCol="0" anchor="t">
            <a:spAutoFit/>
          </a:bodyPr>
          <a:lstStyle/>
          <a:p>
            <a:pPr marL="584952" lvl="1" indent="-292476" algn="l">
              <a:lnSpc>
                <a:spcPts val="3061"/>
              </a:lnSpc>
              <a:buFont typeface="Arial"/>
              <a:buChar char="•"/>
            </a:pPr>
            <a:r>
              <a:rPr lang="en-US" sz="2709" spc="-81">
                <a:solidFill>
                  <a:srgbClr val="8E8F8F"/>
                </a:solidFill>
                <a:latin typeface="Ubuntu"/>
                <a:ea typeface="Ubuntu"/>
                <a:cs typeface="Ubuntu"/>
                <a:sym typeface="Ubuntu"/>
              </a:rPr>
              <a:t>Highlight yourself and your partners features!</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Steer away from handshakes and signing photos - have more fun with it!</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Align with your partner to spark creativity</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Highlight the mission and values of the partnership in this first announcement!</a:t>
            </a:r>
          </a:p>
        </p:txBody>
      </p:sp>
      <p:sp>
        <p:nvSpPr>
          <p:cNvPr id="10" name="TextBox 10"/>
          <p:cNvSpPr txBox="1"/>
          <p:nvPr/>
        </p:nvSpPr>
        <p:spPr>
          <a:xfrm>
            <a:off x="10431170" y="2904068"/>
            <a:ext cx="6694542" cy="2681561"/>
          </a:xfrm>
          <a:prstGeom prst="rect">
            <a:avLst/>
          </a:prstGeom>
        </p:spPr>
        <p:txBody>
          <a:bodyPr lIns="0" tIns="0" rIns="0" bIns="0" rtlCol="0" anchor="t">
            <a:spAutoFit/>
          </a:bodyPr>
          <a:lstStyle/>
          <a:p>
            <a:pPr marL="584952" lvl="1" indent="-292476" algn="l">
              <a:lnSpc>
                <a:spcPts val="3061"/>
              </a:lnSpc>
              <a:buFont typeface="Arial"/>
              <a:buChar char="•"/>
            </a:pPr>
            <a:r>
              <a:rPr lang="en-US" sz="2709" spc="-81">
                <a:solidFill>
                  <a:srgbClr val="8E8F8F"/>
                </a:solidFill>
                <a:latin typeface="Ubuntu"/>
                <a:ea typeface="Ubuntu"/>
                <a:cs typeface="Ubuntu"/>
                <a:sym typeface="Ubuntu"/>
              </a:rPr>
              <a:t>Who will this partnership impact? </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Include athletes/coaches/staff in the announcement content, this helps make it relatable for viewers.</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Who benefits from the work being done in this partnership? </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Use sport as the driver for content!</a:t>
            </a:r>
          </a:p>
        </p:txBody>
      </p:sp>
      <p:sp>
        <p:nvSpPr>
          <p:cNvPr id="11" name="TextBox 11"/>
          <p:cNvSpPr txBox="1"/>
          <p:nvPr/>
        </p:nvSpPr>
        <p:spPr>
          <a:xfrm>
            <a:off x="942728" y="7011923"/>
            <a:ext cx="7601197" cy="3062561"/>
          </a:xfrm>
          <a:prstGeom prst="rect">
            <a:avLst/>
          </a:prstGeom>
        </p:spPr>
        <p:txBody>
          <a:bodyPr lIns="0" tIns="0" rIns="0" bIns="0" rtlCol="0" anchor="t">
            <a:spAutoFit/>
          </a:bodyPr>
          <a:lstStyle/>
          <a:p>
            <a:pPr marL="584952" lvl="1" indent="-292476" algn="l">
              <a:lnSpc>
                <a:spcPts val="3061"/>
              </a:lnSpc>
              <a:buFont typeface="Arial"/>
              <a:buChar char="•"/>
            </a:pPr>
            <a:r>
              <a:rPr lang="en-US" sz="2709" spc="-81">
                <a:solidFill>
                  <a:srgbClr val="8E8F8F"/>
                </a:solidFill>
                <a:latin typeface="Ubuntu"/>
                <a:ea typeface="Ubuntu"/>
                <a:cs typeface="Ubuntu"/>
                <a:sym typeface="Ubuntu"/>
              </a:rPr>
              <a:t>Utilize the networks of both you and your partners for maximum outreach!</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What is your highest performing method of communication? Use this!</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Use internal and external methods of communication. </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Connect with relevant media sources to further share the news of your partnership.</a:t>
            </a:r>
          </a:p>
        </p:txBody>
      </p:sp>
      <p:sp>
        <p:nvSpPr>
          <p:cNvPr id="12" name="TextBox 12"/>
          <p:cNvSpPr txBox="1"/>
          <p:nvPr/>
        </p:nvSpPr>
        <p:spPr>
          <a:xfrm>
            <a:off x="10527000" y="6973823"/>
            <a:ext cx="6694542" cy="3062561"/>
          </a:xfrm>
          <a:prstGeom prst="rect">
            <a:avLst/>
          </a:prstGeom>
        </p:spPr>
        <p:txBody>
          <a:bodyPr lIns="0" tIns="0" rIns="0" bIns="0" rtlCol="0" anchor="t">
            <a:spAutoFit/>
          </a:bodyPr>
          <a:lstStyle/>
          <a:p>
            <a:pPr marL="584952" lvl="1" indent="-292476" algn="l">
              <a:lnSpc>
                <a:spcPts val="3061"/>
              </a:lnSpc>
              <a:buFont typeface="Arial"/>
              <a:buChar char="•"/>
            </a:pPr>
            <a:r>
              <a:rPr lang="en-US" sz="2709" spc="-81">
                <a:solidFill>
                  <a:srgbClr val="8E8F8F"/>
                </a:solidFill>
                <a:latin typeface="Ubuntu"/>
                <a:ea typeface="Ubuntu"/>
                <a:cs typeface="Ubuntu"/>
                <a:sym typeface="Ubuntu"/>
              </a:rPr>
              <a:t>Ensure your partner is working with you on the announcement. Views from both aspects of the partnership are crucial to the story!</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Use the collaboration feature on social media to showcase the new partnership!</a:t>
            </a:r>
          </a:p>
          <a:p>
            <a:pPr marL="584952" lvl="1" indent="-292476" algn="l">
              <a:lnSpc>
                <a:spcPts val="3061"/>
              </a:lnSpc>
              <a:buFont typeface="Arial"/>
              <a:buChar char="•"/>
            </a:pPr>
            <a:r>
              <a:rPr lang="en-US" sz="2709" spc="-81">
                <a:solidFill>
                  <a:srgbClr val="8E8F8F"/>
                </a:solidFill>
                <a:latin typeface="Ubuntu"/>
                <a:ea typeface="Ubuntu"/>
                <a:cs typeface="Ubuntu"/>
                <a:sym typeface="Ubuntu"/>
              </a:rPr>
              <a:t>Feature their key components of the partnership in this announcement!</a:t>
            </a:r>
          </a:p>
        </p:txBody>
      </p:sp>
      <p:sp>
        <p:nvSpPr>
          <p:cNvPr id="13" name="AutoShape 13"/>
          <p:cNvSpPr/>
          <p:nvPr/>
        </p:nvSpPr>
        <p:spPr>
          <a:xfrm flipV="1">
            <a:off x="9144000" y="2633130"/>
            <a:ext cx="0" cy="6492240"/>
          </a:xfrm>
          <a:prstGeom prst="line">
            <a:avLst/>
          </a:prstGeom>
          <a:ln w="38100" cap="flat">
            <a:solidFill>
              <a:srgbClr val="DCDDC6"/>
            </a:solidFill>
            <a:prstDash val="solid"/>
            <a:headEnd type="none" w="sm" len="sm"/>
            <a:tailEnd type="none" w="sm" len="sm"/>
          </a:ln>
        </p:spPr>
        <p:txBody>
          <a:bodyPr/>
          <a:lstStyle/>
          <a:p>
            <a:endParaRPr lang="en-US"/>
          </a:p>
        </p:txBody>
      </p:sp>
      <p:sp>
        <p:nvSpPr>
          <p:cNvPr id="14" name="AutoShape 14"/>
          <p:cNvSpPr/>
          <p:nvPr/>
        </p:nvSpPr>
        <p:spPr>
          <a:xfrm>
            <a:off x="2847912" y="5861855"/>
            <a:ext cx="12573051" cy="0"/>
          </a:xfrm>
          <a:prstGeom prst="line">
            <a:avLst/>
          </a:prstGeom>
          <a:ln w="38100" cap="flat">
            <a:solidFill>
              <a:srgbClr val="DCDDC6"/>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908957" y="1713367"/>
            <a:ext cx="8106832" cy="594710"/>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Communications</a:t>
            </a:r>
          </a:p>
        </p:txBody>
      </p:sp>
      <p:sp>
        <p:nvSpPr>
          <p:cNvPr id="5" name="TextBox 5"/>
          <p:cNvSpPr txBox="1"/>
          <p:nvPr/>
        </p:nvSpPr>
        <p:spPr>
          <a:xfrm>
            <a:off x="2767750" y="1713367"/>
            <a:ext cx="8106832" cy="594710"/>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Working Space</a:t>
            </a:r>
          </a:p>
        </p:txBody>
      </p:sp>
      <p:sp>
        <p:nvSpPr>
          <p:cNvPr id="6" name="TextBox 6"/>
          <p:cNvSpPr txBox="1"/>
          <p:nvPr/>
        </p:nvSpPr>
        <p:spPr>
          <a:xfrm>
            <a:off x="7698725" y="1713367"/>
            <a:ext cx="8106832" cy="594710"/>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Evaluate</a:t>
            </a:r>
          </a:p>
        </p:txBody>
      </p:sp>
      <p:sp>
        <p:nvSpPr>
          <p:cNvPr id="7" name="TextBox 7"/>
          <p:cNvSpPr txBox="1"/>
          <p:nvPr/>
        </p:nvSpPr>
        <p:spPr>
          <a:xfrm>
            <a:off x="12076742" y="1722892"/>
            <a:ext cx="8106832" cy="594710"/>
          </a:xfrm>
          <a:prstGeom prst="rect">
            <a:avLst/>
          </a:prstGeom>
        </p:spPr>
        <p:txBody>
          <a:bodyPr lIns="0" tIns="0" rIns="0" bIns="0" rtlCol="0" anchor="t">
            <a:spAutoFit/>
          </a:bodyPr>
          <a:lstStyle/>
          <a:p>
            <a:pPr algn="ctr">
              <a:lnSpc>
                <a:spcPts val="4530"/>
              </a:lnSpc>
            </a:pPr>
            <a:r>
              <a:rPr lang="en-US" sz="4009" b="1" spc="-120">
                <a:solidFill>
                  <a:srgbClr val="FF0000"/>
                </a:solidFill>
                <a:latin typeface="Ubuntu Bold"/>
                <a:ea typeface="Ubuntu Bold"/>
                <a:cs typeface="Ubuntu Bold"/>
                <a:sym typeface="Ubuntu Bold"/>
              </a:rPr>
              <a:t>Reporting</a:t>
            </a:r>
          </a:p>
        </p:txBody>
      </p:sp>
      <p:sp>
        <p:nvSpPr>
          <p:cNvPr id="8" name="AutoShape 8"/>
          <p:cNvSpPr/>
          <p:nvPr/>
        </p:nvSpPr>
        <p:spPr>
          <a:xfrm flipV="1">
            <a:off x="4328261" y="1703842"/>
            <a:ext cx="0" cy="6492240"/>
          </a:xfrm>
          <a:prstGeom prst="line">
            <a:avLst/>
          </a:prstGeom>
          <a:ln w="38100" cap="flat">
            <a:solidFill>
              <a:srgbClr val="DCDDC6"/>
            </a:solidFill>
            <a:prstDash val="solid"/>
            <a:headEnd type="none" w="sm" len="sm"/>
            <a:tailEnd type="none" w="sm" len="sm"/>
          </a:ln>
        </p:spPr>
        <p:txBody>
          <a:bodyPr/>
          <a:lstStyle/>
          <a:p>
            <a:endParaRPr lang="en-US"/>
          </a:p>
        </p:txBody>
      </p:sp>
      <p:sp>
        <p:nvSpPr>
          <p:cNvPr id="9" name="AutoShape 9"/>
          <p:cNvSpPr/>
          <p:nvPr/>
        </p:nvSpPr>
        <p:spPr>
          <a:xfrm flipV="1">
            <a:off x="9367442" y="1703842"/>
            <a:ext cx="0" cy="6492240"/>
          </a:xfrm>
          <a:prstGeom prst="line">
            <a:avLst/>
          </a:prstGeom>
          <a:ln w="38100" cap="flat">
            <a:solidFill>
              <a:srgbClr val="DCDDC6"/>
            </a:solidFill>
            <a:prstDash val="solid"/>
            <a:headEnd type="none" w="sm" len="sm"/>
            <a:tailEnd type="none" w="sm" len="sm"/>
          </a:ln>
        </p:spPr>
        <p:txBody>
          <a:bodyPr/>
          <a:lstStyle/>
          <a:p>
            <a:endParaRPr lang="en-US"/>
          </a:p>
        </p:txBody>
      </p:sp>
      <p:sp>
        <p:nvSpPr>
          <p:cNvPr id="10" name="AutoShape 10"/>
          <p:cNvSpPr/>
          <p:nvPr/>
        </p:nvSpPr>
        <p:spPr>
          <a:xfrm flipV="1">
            <a:off x="13945912" y="1703842"/>
            <a:ext cx="0" cy="6492240"/>
          </a:xfrm>
          <a:prstGeom prst="line">
            <a:avLst/>
          </a:prstGeom>
          <a:ln w="38100" cap="flat">
            <a:solidFill>
              <a:srgbClr val="DCDDC6"/>
            </a:solidFill>
            <a:prstDash val="solid"/>
            <a:headEnd type="none" w="sm" len="sm"/>
            <a:tailEnd type="none" w="sm" len="sm"/>
          </a:ln>
        </p:spPr>
        <p:txBody>
          <a:bodyPr/>
          <a:lstStyle/>
          <a:p>
            <a:endParaRPr lang="en-US"/>
          </a:p>
        </p:txBody>
      </p:sp>
      <p:sp>
        <p:nvSpPr>
          <p:cNvPr id="11" name="TextBox 11"/>
          <p:cNvSpPr txBox="1"/>
          <p:nvPr/>
        </p:nvSpPr>
        <p:spPr>
          <a:xfrm>
            <a:off x="226913" y="2709356"/>
            <a:ext cx="3835092" cy="5729561"/>
          </a:xfrm>
          <a:prstGeom prst="rect">
            <a:avLst/>
          </a:prstGeom>
        </p:spPr>
        <p:txBody>
          <a:bodyPr lIns="0" tIns="0" rIns="0" bIns="0" rtlCol="0" anchor="t">
            <a:spAutoFit/>
          </a:bodyPr>
          <a:lstStyle/>
          <a:p>
            <a:pPr algn="ctr">
              <a:lnSpc>
                <a:spcPts val="3061"/>
              </a:lnSpc>
            </a:pPr>
            <a:r>
              <a:rPr lang="en-US" sz="2709" spc="-81">
                <a:solidFill>
                  <a:srgbClr val="8E8F8F"/>
                </a:solidFill>
                <a:latin typeface="Ubuntu"/>
                <a:ea typeface="Ubuntu"/>
                <a:cs typeface="Ubuntu"/>
                <a:sym typeface="Ubuntu"/>
              </a:rPr>
              <a:t>Create a meeting schedule. E.g., Bi-Weekly.</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Preset meeting agendas in advance as much as possible.</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Create a communication standard or strategy to streamline communications.</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endParaRPr lang="en-US" sz="2709" spc="-81">
              <a:solidFill>
                <a:srgbClr val="8E8F8F"/>
              </a:solidFill>
              <a:latin typeface="Ubuntu"/>
              <a:ea typeface="Ubuntu"/>
              <a:cs typeface="Ubuntu"/>
              <a:sym typeface="Ubuntu"/>
            </a:endParaRPr>
          </a:p>
          <a:p>
            <a:pPr algn="ctr">
              <a:lnSpc>
                <a:spcPts val="3061"/>
              </a:lnSpc>
            </a:pPr>
            <a:endParaRPr lang="en-US" sz="2709" spc="-81">
              <a:solidFill>
                <a:srgbClr val="8E8F8F"/>
              </a:solidFill>
              <a:latin typeface="Ubuntu"/>
              <a:ea typeface="Ubuntu"/>
              <a:cs typeface="Ubuntu"/>
              <a:sym typeface="Ubuntu"/>
            </a:endParaRPr>
          </a:p>
          <a:p>
            <a:pPr algn="ctr">
              <a:lnSpc>
                <a:spcPts val="3061"/>
              </a:lnSpc>
            </a:pPr>
            <a:endParaRPr lang="en-US" sz="2709" spc="-81">
              <a:solidFill>
                <a:srgbClr val="8E8F8F"/>
              </a:solidFill>
              <a:latin typeface="Ubuntu"/>
              <a:ea typeface="Ubuntu"/>
              <a:cs typeface="Ubuntu"/>
              <a:sym typeface="Ubuntu"/>
            </a:endParaRPr>
          </a:p>
        </p:txBody>
      </p:sp>
      <p:sp>
        <p:nvSpPr>
          <p:cNvPr id="12" name="TextBox 12"/>
          <p:cNvSpPr txBox="1"/>
          <p:nvPr/>
        </p:nvSpPr>
        <p:spPr>
          <a:xfrm>
            <a:off x="4895833" y="8482489"/>
            <a:ext cx="8106832" cy="1542117"/>
          </a:xfrm>
          <a:prstGeom prst="rect">
            <a:avLst/>
          </a:prstGeom>
        </p:spPr>
        <p:txBody>
          <a:bodyPr lIns="0" tIns="0" rIns="0" bIns="0" rtlCol="0" anchor="t">
            <a:spAutoFit/>
          </a:bodyPr>
          <a:lstStyle/>
          <a:p>
            <a:pPr algn="ctr">
              <a:lnSpc>
                <a:spcPts val="4417"/>
              </a:lnSpc>
            </a:pPr>
            <a:r>
              <a:rPr lang="en-US" sz="3909" spc="-117">
                <a:solidFill>
                  <a:srgbClr val="8E8F8F"/>
                </a:solidFill>
                <a:latin typeface="Ubuntu"/>
                <a:ea typeface="Ubuntu"/>
                <a:cs typeface="Ubuntu"/>
                <a:sym typeface="Ubuntu"/>
              </a:rPr>
              <a:t>TRANSPARENCY</a:t>
            </a:r>
          </a:p>
          <a:p>
            <a:pPr algn="ctr">
              <a:lnSpc>
                <a:spcPts val="2609"/>
              </a:lnSpc>
            </a:pPr>
            <a:r>
              <a:rPr lang="en-US" sz="2309" spc="-69">
                <a:solidFill>
                  <a:srgbClr val="8E8F8F"/>
                </a:solidFill>
                <a:latin typeface="Ubuntu"/>
                <a:ea typeface="Ubuntu"/>
                <a:cs typeface="Ubuntu"/>
                <a:sym typeface="Ubuntu"/>
              </a:rPr>
              <a:t>Always be transparent when working with a partner organization/federation. Success should be celebrated and measured, and improvements should always be discussed.</a:t>
            </a:r>
          </a:p>
        </p:txBody>
      </p:sp>
      <p:sp>
        <p:nvSpPr>
          <p:cNvPr id="13" name="AutoShape 13"/>
          <p:cNvSpPr/>
          <p:nvPr/>
        </p:nvSpPr>
        <p:spPr>
          <a:xfrm>
            <a:off x="12888365" y="9120007"/>
            <a:ext cx="4434569" cy="0"/>
          </a:xfrm>
          <a:prstGeom prst="line">
            <a:avLst/>
          </a:prstGeom>
          <a:ln w="38100" cap="flat">
            <a:solidFill>
              <a:srgbClr val="DCDDC6"/>
            </a:solidFill>
            <a:prstDash val="solid"/>
            <a:headEnd type="none" w="sm" len="sm"/>
            <a:tailEnd type="arrow" w="med" len="sm"/>
          </a:ln>
        </p:spPr>
        <p:txBody>
          <a:bodyPr/>
          <a:lstStyle/>
          <a:p>
            <a:endParaRPr lang="en-US"/>
          </a:p>
        </p:txBody>
      </p:sp>
      <p:sp>
        <p:nvSpPr>
          <p:cNvPr id="14" name="AutoShape 14"/>
          <p:cNvSpPr/>
          <p:nvPr/>
        </p:nvSpPr>
        <p:spPr>
          <a:xfrm>
            <a:off x="630627" y="9100957"/>
            <a:ext cx="4434569" cy="0"/>
          </a:xfrm>
          <a:prstGeom prst="line">
            <a:avLst/>
          </a:prstGeom>
          <a:ln w="38100" cap="flat">
            <a:solidFill>
              <a:srgbClr val="DCDDC6"/>
            </a:solidFill>
            <a:prstDash val="solid"/>
            <a:headEnd type="arrow" w="med" len="sm"/>
            <a:tailEnd type="none" w="sm" len="sm"/>
          </a:ln>
        </p:spPr>
        <p:txBody>
          <a:bodyPr/>
          <a:lstStyle/>
          <a:p>
            <a:endParaRPr lang="en-US"/>
          </a:p>
        </p:txBody>
      </p:sp>
      <p:sp>
        <p:nvSpPr>
          <p:cNvPr id="15" name="TextBox 15"/>
          <p:cNvSpPr txBox="1"/>
          <p:nvPr/>
        </p:nvSpPr>
        <p:spPr>
          <a:xfrm>
            <a:off x="5151778" y="133444"/>
            <a:ext cx="9098934" cy="668655"/>
          </a:xfrm>
          <a:prstGeom prst="rect">
            <a:avLst/>
          </a:prstGeom>
        </p:spPr>
        <p:txBody>
          <a:bodyPr lIns="0" tIns="0" rIns="0" bIns="0" rtlCol="0" anchor="t">
            <a:spAutoFit/>
          </a:bodyPr>
          <a:lstStyle/>
          <a:p>
            <a:pPr algn="ctr">
              <a:lnSpc>
                <a:spcPts val="5084"/>
              </a:lnSpc>
            </a:pPr>
            <a:r>
              <a:rPr lang="en-US" sz="4499" b="1" spc="-134">
                <a:solidFill>
                  <a:srgbClr val="000000"/>
                </a:solidFill>
                <a:latin typeface="Ubuntu Bold"/>
                <a:ea typeface="Ubuntu Bold"/>
                <a:cs typeface="Ubuntu Bold"/>
                <a:sym typeface="Ubuntu Bold"/>
              </a:rPr>
              <a:t>Phase 2 - Structure The Partnership</a:t>
            </a:r>
          </a:p>
        </p:txBody>
      </p:sp>
      <p:sp>
        <p:nvSpPr>
          <p:cNvPr id="16" name="TextBox 16"/>
          <p:cNvSpPr txBox="1"/>
          <p:nvPr/>
        </p:nvSpPr>
        <p:spPr>
          <a:xfrm>
            <a:off x="5065196" y="2691655"/>
            <a:ext cx="3835092" cy="4205561"/>
          </a:xfrm>
          <a:prstGeom prst="rect">
            <a:avLst/>
          </a:prstGeom>
        </p:spPr>
        <p:txBody>
          <a:bodyPr lIns="0" tIns="0" rIns="0" bIns="0" rtlCol="0" anchor="t">
            <a:spAutoFit/>
          </a:bodyPr>
          <a:lstStyle/>
          <a:p>
            <a:pPr algn="ctr">
              <a:lnSpc>
                <a:spcPts val="3061"/>
              </a:lnSpc>
            </a:pPr>
            <a:r>
              <a:rPr lang="en-US" sz="2709" spc="-81">
                <a:solidFill>
                  <a:srgbClr val="8E8F8F"/>
                </a:solidFill>
                <a:latin typeface="Ubuntu"/>
                <a:ea typeface="Ubuntu"/>
                <a:cs typeface="Ubuntu"/>
                <a:sym typeface="Ubuntu"/>
              </a:rPr>
              <a:t>For all communications, documents, agendas, meeting notes, create a shared filing system. Find what software works best for you and your partner.</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Ensure there is a methodology and a structure to the filing system and how it is used.</a:t>
            </a:r>
          </a:p>
        </p:txBody>
      </p:sp>
      <p:sp>
        <p:nvSpPr>
          <p:cNvPr id="17" name="TextBox 17"/>
          <p:cNvSpPr txBox="1"/>
          <p:nvPr/>
        </p:nvSpPr>
        <p:spPr>
          <a:xfrm>
            <a:off x="9701245" y="2691655"/>
            <a:ext cx="3835092" cy="4967561"/>
          </a:xfrm>
          <a:prstGeom prst="rect">
            <a:avLst/>
          </a:prstGeom>
        </p:spPr>
        <p:txBody>
          <a:bodyPr lIns="0" tIns="0" rIns="0" bIns="0" rtlCol="0" anchor="t">
            <a:spAutoFit/>
          </a:bodyPr>
          <a:lstStyle/>
          <a:p>
            <a:pPr algn="ctr">
              <a:lnSpc>
                <a:spcPts val="3061"/>
              </a:lnSpc>
            </a:pPr>
            <a:r>
              <a:rPr lang="en-US" sz="2709" spc="-81">
                <a:solidFill>
                  <a:srgbClr val="8E8F8F"/>
                </a:solidFill>
                <a:latin typeface="Ubuntu"/>
                <a:ea typeface="Ubuntu"/>
                <a:cs typeface="Ubuntu"/>
                <a:sym typeface="Ubuntu"/>
              </a:rPr>
              <a:t>Establish comprehensive evaluation methods that utilize Key Performance Indicators (KPIs) and other relevant metrics to assess progress and performance.</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Implement progress tracking methods with your partner to showcase success and areas of improvement.</a:t>
            </a:r>
          </a:p>
        </p:txBody>
      </p:sp>
      <p:sp>
        <p:nvSpPr>
          <p:cNvPr id="18" name="TextBox 18"/>
          <p:cNvSpPr txBox="1"/>
          <p:nvPr/>
        </p:nvSpPr>
        <p:spPr>
          <a:xfrm>
            <a:off x="14212612" y="2557376"/>
            <a:ext cx="3835092" cy="6110561"/>
          </a:xfrm>
          <a:prstGeom prst="rect">
            <a:avLst/>
          </a:prstGeom>
        </p:spPr>
        <p:txBody>
          <a:bodyPr lIns="0" tIns="0" rIns="0" bIns="0" rtlCol="0" anchor="t">
            <a:spAutoFit/>
          </a:bodyPr>
          <a:lstStyle/>
          <a:p>
            <a:pPr algn="ctr">
              <a:lnSpc>
                <a:spcPts val="3061"/>
              </a:lnSpc>
            </a:pPr>
            <a:r>
              <a:rPr lang="en-US" sz="2709" spc="-81">
                <a:solidFill>
                  <a:srgbClr val="8E8F8F"/>
                </a:solidFill>
                <a:latin typeface="Ubuntu"/>
                <a:ea typeface="Ubuntu"/>
                <a:cs typeface="Ubuntu"/>
                <a:sym typeface="Ubuntu"/>
              </a:rPr>
              <a:t>Schedule a set date and frequency of final reports. This be periodically during the term of the agreement or an overall report, or both!</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Where possible, always provide small reports of positivity and success. This is what partners want to see!</a:t>
            </a:r>
          </a:p>
          <a:p>
            <a:pPr algn="ctr">
              <a:lnSpc>
                <a:spcPts val="3061"/>
              </a:lnSpc>
            </a:pPr>
            <a:endParaRPr lang="en-US" sz="2709" spc="-81">
              <a:solidFill>
                <a:srgbClr val="8E8F8F"/>
              </a:solidFill>
              <a:latin typeface="Ubuntu"/>
              <a:ea typeface="Ubuntu"/>
              <a:cs typeface="Ubuntu"/>
              <a:sym typeface="Ubuntu"/>
            </a:endParaRPr>
          </a:p>
          <a:p>
            <a:pPr algn="ctr">
              <a:lnSpc>
                <a:spcPts val="3061"/>
              </a:lnSpc>
            </a:pPr>
            <a:r>
              <a:rPr lang="en-US" sz="2709" spc="-81">
                <a:solidFill>
                  <a:srgbClr val="8E8F8F"/>
                </a:solidFill>
                <a:latin typeface="Ubuntu"/>
                <a:ea typeface="Ubuntu"/>
                <a:cs typeface="Ubuntu"/>
                <a:sym typeface="Ubuntu"/>
              </a:rPr>
              <a:t>Reports should cover your areas of engagement in detail.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105031" y="1425523"/>
            <a:ext cx="1406919" cy="1403402"/>
          </a:xfrm>
          <a:custGeom>
            <a:avLst/>
            <a:gdLst/>
            <a:ahLst/>
            <a:cxnLst/>
            <a:rect l="l" t="t" r="r" b="b"/>
            <a:pathLst>
              <a:path w="1406919" h="1403402">
                <a:moveTo>
                  <a:pt x="0" y="0"/>
                </a:moveTo>
                <a:lnTo>
                  <a:pt x="1406918" y="0"/>
                </a:lnTo>
                <a:lnTo>
                  <a:pt x="1406918" y="1403402"/>
                </a:lnTo>
                <a:lnTo>
                  <a:pt x="0" y="14034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886687" y="5679559"/>
            <a:ext cx="1499865" cy="1183019"/>
          </a:xfrm>
          <a:custGeom>
            <a:avLst/>
            <a:gdLst/>
            <a:ahLst/>
            <a:cxnLst/>
            <a:rect l="l" t="t" r="r" b="b"/>
            <a:pathLst>
              <a:path w="1499865" h="1183019">
                <a:moveTo>
                  <a:pt x="0" y="0"/>
                </a:moveTo>
                <a:lnTo>
                  <a:pt x="1499865" y="0"/>
                </a:lnTo>
                <a:lnTo>
                  <a:pt x="1499865" y="1183019"/>
                </a:lnTo>
                <a:lnTo>
                  <a:pt x="0" y="11830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976284" y="7681386"/>
            <a:ext cx="1320671" cy="1279400"/>
          </a:xfrm>
          <a:custGeom>
            <a:avLst/>
            <a:gdLst/>
            <a:ahLst/>
            <a:cxnLst/>
            <a:rect l="l" t="t" r="r" b="b"/>
            <a:pathLst>
              <a:path w="1320671" h="1279400">
                <a:moveTo>
                  <a:pt x="0" y="0"/>
                </a:moveTo>
                <a:lnTo>
                  <a:pt x="1320671" y="0"/>
                </a:lnTo>
                <a:lnTo>
                  <a:pt x="1320671" y="1279400"/>
                </a:lnTo>
                <a:lnTo>
                  <a:pt x="0" y="1279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818886" y="3422432"/>
            <a:ext cx="1635467" cy="1322203"/>
          </a:xfrm>
          <a:custGeom>
            <a:avLst/>
            <a:gdLst/>
            <a:ahLst/>
            <a:cxnLst/>
            <a:rect l="l" t="t" r="r" b="b"/>
            <a:pathLst>
              <a:path w="1635467" h="1322203">
                <a:moveTo>
                  <a:pt x="0" y="0"/>
                </a:moveTo>
                <a:lnTo>
                  <a:pt x="1635467" y="0"/>
                </a:lnTo>
                <a:lnTo>
                  <a:pt x="1635467" y="1322203"/>
                </a:lnTo>
                <a:lnTo>
                  <a:pt x="0" y="1322203"/>
                </a:lnTo>
                <a:lnTo>
                  <a:pt x="0" y="0"/>
                </a:lnTo>
                <a:close/>
              </a:path>
            </a:pathLst>
          </a:custGeom>
          <a:blipFill>
            <a:blip r:embed="rId11">
              <a:extLst>
                <a:ext uri="{96DAC541-7B7A-43D3-8B79-37D633B846F1}">
                  <asvg:svgBlip xmlns:asvg="http://schemas.microsoft.com/office/drawing/2016/SVG/main" r:embed="rId12"/>
                </a:ext>
              </a:extLst>
            </a:blip>
            <a:stretch>
              <a:fillRect b="-23692"/>
            </a:stretch>
          </a:blipFill>
        </p:spPr>
        <p:txBody>
          <a:bodyPr/>
          <a:lstStyle/>
          <a:p>
            <a:endParaRPr lang="en-US"/>
          </a:p>
        </p:txBody>
      </p:sp>
      <p:sp>
        <p:nvSpPr>
          <p:cNvPr id="8" name="TextBox 8"/>
          <p:cNvSpPr txBox="1"/>
          <p:nvPr/>
        </p:nvSpPr>
        <p:spPr>
          <a:xfrm>
            <a:off x="4594533" y="133444"/>
            <a:ext cx="9098934" cy="668655"/>
          </a:xfrm>
          <a:prstGeom prst="rect">
            <a:avLst/>
          </a:prstGeom>
        </p:spPr>
        <p:txBody>
          <a:bodyPr lIns="0" tIns="0" rIns="0" bIns="0" rtlCol="0" anchor="t">
            <a:spAutoFit/>
          </a:bodyPr>
          <a:lstStyle/>
          <a:p>
            <a:pPr algn="ctr">
              <a:lnSpc>
                <a:spcPts val="5084"/>
              </a:lnSpc>
            </a:pPr>
            <a:r>
              <a:rPr lang="en-US" sz="4499" b="1" spc="-134">
                <a:solidFill>
                  <a:srgbClr val="000000"/>
                </a:solidFill>
                <a:latin typeface="Ubuntu Bold"/>
                <a:ea typeface="Ubuntu Bold"/>
                <a:cs typeface="Ubuntu Bold"/>
                <a:sym typeface="Ubuntu Bold"/>
              </a:rPr>
              <a:t>Phase 3 - Create a Strategic Plan</a:t>
            </a:r>
          </a:p>
        </p:txBody>
      </p:sp>
      <p:sp>
        <p:nvSpPr>
          <p:cNvPr id="9" name="TextBox 9"/>
          <p:cNvSpPr txBox="1"/>
          <p:nvPr/>
        </p:nvSpPr>
        <p:spPr>
          <a:xfrm>
            <a:off x="3647944" y="1646623"/>
            <a:ext cx="11974740" cy="382097"/>
          </a:xfrm>
          <a:prstGeom prst="rect">
            <a:avLst/>
          </a:prstGeom>
        </p:spPr>
        <p:txBody>
          <a:bodyPr lIns="0" tIns="0" rIns="0" bIns="0" rtlCol="0" anchor="t">
            <a:spAutoFit/>
          </a:bodyPr>
          <a:lstStyle/>
          <a:p>
            <a:pPr algn="l">
              <a:lnSpc>
                <a:spcPts val="2853"/>
              </a:lnSpc>
            </a:pPr>
            <a:r>
              <a:rPr lang="en-US" sz="2525" b="1" spc="-75">
                <a:solidFill>
                  <a:srgbClr val="FF0000"/>
                </a:solidFill>
                <a:latin typeface="Ubuntu Bold"/>
                <a:ea typeface="Ubuntu Bold"/>
                <a:cs typeface="Ubuntu Bold"/>
                <a:sym typeface="Ubuntu Bold"/>
              </a:rPr>
              <a:t>List the goals stated in your MOU/Agreement as Areas of Engagement</a:t>
            </a:r>
          </a:p>
        </p:txBody>
      </p:sp>
      <p:sp>
        <p:nvSpPr>
          <p:cNvPr id="10" name="TextBox 10"/>
          <p:cNvSpPr txBox="1"/>
          <p:nvPr/>
        </p:nvSpPr>
        <p:spPr>
          <a:xfrm>
            <a:off x="3647944" y="2127224"/>
            <a:ext cx="12694416" cy="600738"/>
          </a:xfrm>
          <a:prstGeom prst="rect">
            <a:avLst/>
          </a:prstGeom>
        </p:spPr>
        <p:txBody>
          <a:bodyPr lIns="0" tIns="0" rIns="0" bIns="0" rtlCol="0" anchor="t">
            <a:spAutoFit/>
          </a:bodyPr>
          <a:lstStyle/>
          <a:p>
            <a:pPr algn="l">
              <a:lnSpc>
                <a:spcPts val="2346"/>
              </a:lnSpc>
            </a:pPr>
            <a:r>
              <a:rPr lang="en-US" sz="2076" spc="-62">
                <a:solidFill>
                  <a:srgbClr val="8E8F8F"/>
                </a:solidFill>
                <a:latin typeface="Ubuntu"/>
                <a:ea typeface="Ubuntu"/>
                <a:cs typeface="Ubuntu"/>
                <a:sym typeface="Ubuntu"/>
              </a:rPr>
              <a:t>Categorize your strategic plan into your areas of engagement. These are the main focus areas of the partnership. This is step 1 to creating your strategic plan.</a:t>
            </a:r>
          </a:p>
        </p:txBody>
      </p:sp>
      <p:sp>
        <p:nvSpPr>
          <p:cNvPr id="11" name="TextBox 11"/>
          <p:cNvSpPr txBox="1"/>
          <p:nvPr/>
        </p:nvSpPr>
        <p:spPr>
          <a:xfrm>
            <a:off x="3647944" y="3231384"/>
            <a:ext cx="11974740" cy="382097"/>
          </a:xfrm>
          <a:prstGeom prst="rect">
            <a:avLst/>
          </a:prstGeom>
        </p:spPr>
        <p:txBody>
          <a:bodyPr lIns="0" tIns="0" rIns="0" bIns="0" rtlCol="0" anchor="t">
            <a:spAutoFit/>
          </a:bodyPr>
          <a:lstStyle/>
          <a:p>
            <a:pPr algn="l">
              <a:lnSpc>
                <a:spcPts val="2853"/>
              </a:lnSpc>
            </a:pPr>
            <a:r>
              <a:rPr lang="en-US" sz="2525" b="1" spc="-75">
                <a:solidFill>
                  <a:srgbClr val="FF0000"/>
                </a:solidFill>
                <a:latin typeface="Ubuntu Bold"/>
                <a:ea typeface="Ubuntu Bold"/>
                <a:cs typeface="Ubuntu Bold"/>
                <a:sym typeface="Ubuntu Bold"/>
              </a:rPr>
              <a:t>Set Strategic Objectives for your listed goals</a:t>
            </a:r>
          </a:p>
        </p:txBody>
      </p:sp>
      <p:sp>
        <p:nvSpPr>
          <p:cNvPr id="12" name="TextBox 12"/>
          <p:cNvSpPr txBox="1"/>
          <p:nvPr/>
        </p:nvSpPr>
        <p:spPr>
          <a:xfrm>
            <a:off x="3647944" y="3711985"/>
            <a:ext cx="12570376" cy="1183019"/>
          </a:xfrm>
          <a:prstGeom prst="rect">
            <a:avLst/>
          </a:prstGeom>
        </p:spPr>
        <p:txBody>
          <a:bodyPr lIns="0" tIns="0" rIns="0" bIns="0" rtlCol="0" anchor="t">
            <a:spAutoFit/>
          </a:bodyPr>
          <a:lstStyle/>
          <a:p>
            <a:pPr algn="l">
              <a:lnSpc>
                <a:spcPts val="2346"/>
              </a:lnSpc>
            </a:pPr>
            <a:r>
              <a:rPr lang="en-US" sz="2076" spc="-62">
                <a:solidFill>
                  <a:srgbClr val="8E8F8F"/>
                </a:solidFill>
                <a:latin typeface="Ubuntu"/>
                <a:ea typeface="Ubuntu"/>
                <a:cs typeface="Ubuntu"/>
                <a:sym typeface="Ubuntu"/>
              </a:rPr>
              <a:t>Great your partnership is now broken down into your main areas of focus. For each of these areas of engagement, now set 3-4 strategic objectives that will ensure success in each of these areas of the partnership. Metrics and measurable outcomes should be listed in your strategic objectives to ensure that you can evaluate and report on success/improvement areas. </a:t>
            </a:r>
          </a:p>
        </p:txBody>
      </p:sp>
      <p:sp>
        <p:nvSpPr>
          <p:cNvPr id="13" name="TextBox 13"/>
          <p:cNvSpPr txBox="1"/>
          <p:nvPr/>
        </p:nvSpPr>
        <p:spPr>
          <a:xfrm>
            <a:off x="3647944" y="5297463"/>
            <a:ext cx="11974740" cy="382097"/>
          </a:xfrm>
          <a:prstGeom prst="rect">
            <a:avLst/>
          </a:prstGeom>
        </p:spPr>
        <p:txBody>
          <a:bodyPr lIns="0" tIns="0" rIns="0" bIns="0" rtlCol="0" anchor="t">
            <a:spAutoFit/>
          </a:bodyPr>
          <a:lstStyle/>
          <a:p>
            <a:pPr algn="l">
              <a:lnSpc>
                <a:spcPts val="2853"/>
              </a:lnSpc>
            </a:pPr>
            <a:r>
              <a:rPr lang="en-US" sz="2525" b="1" spc="-75">
                <a:solidFill>
                  <a:srgbClr val="FF0000"/>
                </a:solidFill>
                <a:latin typeface="Ubuntu Bold"/>
                <a:ea typeface="Ubuntu Bold"/>
                <a:cs typeface="Ubuntu Bold"/>
                <a:sym typeface="Ubuntu Bold"/>
              </a:rPr>
              <a:t>Track your progress</a:t>
            </a:r>
          </a:p>
        </p:txBody>
      </p:sp>
      <p:sp>
        <p:nvSpPr>
          <p:cNvPr id="14" name="TextBox 14"/>
          <p:cNvSpPr txBox="1"/>
          <p:nvPr/>
        </p:nvSpPr>
        <p:spPr>
          <a:xfrm>
            <a:off x="3647944" y="5782315"/>
            <a:ext cx="12694416" cy="1183019"/>
          </a:xfrm>
          <a:prstGeom prst="rect">
            <a:avLst/>
          </a:prstGeom>
        </p:spPr>
        <p:txBody>
          <a:bodyPr lIns="0" tIns="0" rIns="0" bIns="0" rtlCol="0" anchor="t">
            <a:spAutoFit/>
          </a:bodyPr>
          <a:lstStyle/>
          <a:p>
            <a:pPr algn="l">
              <a:lnSpc>
                <a:spcPts val="2346"/>
              </a:lnSpc>
            </a:pPr>
            <a:r>
              <a:rPr lang="en-US" sz="2076" spc="-62">
                <a:solidFill>
                  <a:srgbClr val="8E8F8F"/>
                </a:solidFill>
                <a:latin typeface="Ubuntu"/>
                <a:ea typeface="Ubuntu"/>
                <a:cs typeface="Ubuntu"/>
                <a:sym typeface="Ubuntu"/>
              </a:rPr>
              <a:t>Within your strategic plan, it is vital to include a method of tracking progress. This will look different for everyone depending on their software, but you should create a Spreadsheet/table/Smartsheet that lists your strategic objectives, the owner of responsibility, target date of completion, notes on the objective and a measurement tool that gives an easy visual of how much of the target has been accomplished at any given time. </a:t>
            </a:r>
          </a:p>
        </p:txBody>
      </p:sp>
      <p:sp>
        <p:nvSpPr>
          <p:cNvPr id="15" name="TextBox 15"/>
          <p:cNvSpPr txBox="1"/>
          <p:nvPr/>
        </p:nvSpPr>
        <p:spPr>
          <a:xfrm>
            <a:off x="3647944" y="7299289"/>
            <a:ext cx="11974740" cy="382097"/>
          </a:xfrm>
          <a:prstGeom prst="rect">
            <a:avLst/>
          </a:prstGeom>
        </p:spPr>
        <p:txBody>
          <a:bodyPr lIns="0" tIns="0" rIns="0" bIns="0" rtlCol="0" anchor="t">
            <a:spAutoFit/>
          </a:bodyPr>
          <a:lstStyle/>
          <a:p>
            <a:pPr algn="l">
              <a:lnSpc>
                <a:spcPts val="2853"/>
              </a:lnSpc>
            </a:pPr>
            <a:r>
              <a:rPr lang="en-US" sz="2525" b="1" spc="-75">
                <a:solidFill>
                  <a:srgbClr val="FF0000"/>
                </a:solidFill>
                <a:latin typeface="Ubuntu Bold"/>
                <a:ea typeface="Ubuntu Bold"/>
                <a:cs typeface="Ubuntu Bold"/>
                <a:sym typeface="Ubuntu Bold"/>
              </a:rPr>
              <a:t>Evaluate Progress &amp; Strategic Objectives</a:t>
            </a:r>
          </a:p>
        </p:txBody>
      </p:sp>
      <p:sp>
        <p:nvSpPr>
          <p:cNvPr id="16" name="TextBox 16"/>
          <p:cNvSpPr txBox="1"/>
          <p:nvPr/>
        </p:nvSpPr>
        <p:spPr>
          <a:xfrm>
            <a:off x="3647944" y="7784141"/>
            <a:ext cx="12821170" cy="1474159"/>
          </a:xfrm>
          <a:prstGeom prst="rect">
            <a:avLst/>
          </a:prstGeom>
        </p:spPr>
        <p:txBody>
          <a:bodyPr lIns="0" tIns="0" rIns="0" bIns="0" rtlCol="0" anchor="t">
            <a:spAutoFit/>
          </a:bodyPr>
          <a:lstStyle/>
          <a:p>
            <a:pPr algn="l">
              <a:lnSpc>
                <a:spcPts val="2346"/>
              </a:lnSpc>
            </a:pPr>
            <a:r>
              <a:rPr lang="en-US" sz="2076" spc="-62">
                <a:solidFill>
                  <a:srgbClr val="8E8F8F"/>
                </a:solidFill>
                <a:latin typeface="Ubuntu"/>
                <a:ea typeface="Ubuntu"/>
                <a:cs typeface="Ubuntu"/>
                <a:sym typeface="Ubuntu"/>
              </a:rPr>
              <a:t>In an ideal world, we would have 100% success rates in achieving our strategic objectives and being happy with the goals that we have created at the start of our partnerships. This is not always the case though and it is important to set dates and timelines to evaluate the progress of all of the above. For example, in a 3- year agreement, you should evaluate after 6 months or 1 year, to ensure that the goals are still aligned and that the objectives that you gave yourself, are achievable and realistic.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55793">
            <a:off x="13971155" y="-3436160"/>
            <a:ext cx="7469616" cy="15520558"/>
            <a:chOff x="0" y="0"/>
            <a:chExt cx="1967306" cy="4087719"/>
          </a:xfrm>
        </p:grpSpPr>
        <p:sp>
          <p:nvSpPr>
            <p:cNvPr id="3" name="Freeform 3"/>
            <p:cNvSpPr/>
            <p:nvPr/>
          </p:nvSpPr>
          <p:spPr>
            <a:xfrm>
              <a:off x="0" y="0"/>
              <a:ext cx="1967306" cy="4087719"/>
            </a:xfrm>
            <a:custGeom>
              <a:avLst/>
              <a:gdLst/>
              <a:ahLst/>
              <a:cxnLst/>
              <a:rect l="l" t="t" r="r" b="b"/>
              <a:pathLst>
                <a:path w="1967306" h="4087719">
                  <a:moveTo>
                    <a:pt x="0" y="0"/>
                  </a:moveTo>
                  <a:lnTo>
                    <a:pt x="1967306" y="0"/>
                  </a:lnTo>
                  <a:lnTo>
                    <a:pt x="1967306" y="4087719"/>
                  </a:lnTo>
                  <a:lnTo>
                    <a:pt x="0" y="4087719"/>
                  </a:lnTo>
                  <a:close/>
                </a:path>
              </a:pathLst>
            </a:custGeom>
            <a:solidFill>
              <a:srgbClr val="FF0000"/>
            </a:solidFill>
          </p:spPr>
          <p:txBody>
            <a:bodyPr/>
            <a:lstStyle/>
            <a:p>
              <a:endParaRPr lang="en-US"/>
            </a:p>
          </p:txBody>
        </p:sp>
        <p:sp>
          <p:nvSpPr>
            <p:cNvPr id="4" name="TextBox 4"/>
            <p:cNvSpPr txBox="1"/>
            <p:nvPr/>
          </p:nvSpPr>
          <p:spPr>
            <a:xfrm>
              <a:off x="0" y="-57150"/>
              <a:ext cx="1967306" cy="414486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4721612">
            <a:off x="4885892" y="1896865"/>
            <a:ext cx="14314219" cy="4992084"/>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9953601" y="5"/>
            <a:ext cx="8713725" cy="10289235"/>
            <a:chOff x="0" y="0"/>
            <a:chExt cx="21042033" cy="24846598"/>
          </a:xfrm>
        </p:grpSpPr>
        <p:sp>
          <p:nvSpPr>
            <p:cNvPr id="7" name="Freeform 7"/>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4"/>
              <a:stretch>
                <a:fillRect l="-12327" r="-12327"/>
              </a:stretch>
            </a:blipFill>
          </p:spPr>
          <p:txBody>
            <a:bodyPr/>
            <a:lstStyle/>
            <a:p>
              <a:endParaRPr lang="en-US"/>
            </a:p>
          </p:txBody>
        </p:sp>
      </p:grpSp>
      <p:sp>
        <p:nvSpPr>
          <p:cNvPr id="8" name="Freeform 8"/>
          <p:cNvSpPr/>
          <p:nvPr/>
        </p:nvSpPr>
        <p:spPr>
          <a:xfrm>
            <a:off x="2880471" y="470231"/>
            <a:ext cx="6492427" cy="2846318"/>
          </a:xfrm>
          <a:custGeom>
            <a:avLst/>
            <a:gdLst/>
            <a:ahLst/>
            <a:cxnLst/>
            <a:rect l="l" t="t" r="r" b="b"/>
            <a:pathLst>
              <a:path w="6492427" h="2846318">
                <a:moveTo>
                  <a:pt x="0" y="0"/>
                </a:moveTo>
                <a:lnTo>
                  <a:pt x="6492427" y="0"/>
                </a:lnTo>
                <a:lnTo>
                  <a:pt x="6492427" y="2846318"/>
                </a:lnTo>
                <a:lnTo>
                  <a:pt x="0" y="2846318"/>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028700" y="4421482"/>
            <a:ext cx="7538244" cy="1566052"/>
          </a:xfrm>
          <a:prstGeom prst="rect">
            <a:avLst/>
          </a:prstGeom>
        </p:spPr>
        <p:txBody>
          <a:bodyPr lIns="0" tIns="0" rIns="0" bIns="0" rtlCol="0" anchor="t">
            <a:spAutoFit/>
          </a:bodyPr>
          <a:lstStyle/>
          <a:p>
            <a:pPr algn="l">
              <a:lnSpc>
                <a:spcPts val="11991"/>
              </a:lnSpc>
            </a:pPr>
            <a:r>
              <a:rPr lang="en-US" sz="10518" b="1">
                <a:solidFill>
                  <a:srgbClr val="FF0000"/>
                </a:solidFill>
                <a:latin typeface="Ubuntu Bold"/>
                <a:ea typeface="Ubuntu Bold"/>
                <a:cs typeface="Ubuntu Bold"/>
                <a:sym typeface="Ubuntu Bold"/>
              </a:rPr>
              <a:t>Good Luck!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739</Words>
  <Application>Microsoft Office PowerPoint</Application>
  <PresentationFormat>Custom</PresentationFormat>
  <Paragraphs>64</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Ubuntu Bold</vt:lpstr>
      <vt:lpstr>Arial</vt:lpstr>
      <vt:lpstr>Calibri</vt:lpstr>
      <vt:lpstr>Ubuntu</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4 Partnership Toolkit</dc:title>
  <dc:creator>Jack Duffy</dc:creator>
  <cp:lastModifiedBy>Jack Duffy</cp:lastModifiedBy>
  <cp:revision>1</cp:revision>
  <dcterms:created xsi:type="dcterms:W3CDTF">2006-08-16T00:00:00Z</dcterms:created>
  <dcterms:modified xsi:type="dcterms:W3CDTF">2025-02-12T16:21:04Z</dcterms:modified>
  <dc:identifier>DAGet4pFdN8</dc:identifier>
</cp:coreProperties>
</file>