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6"/>
  </p:notesMasterIdLst>
  <p:sldIdLst>
    <p:sldId id="318" r:id="rId5"/>
    <p:sldId id="256" r:id="rId6"/>
    <p:sldId id="317" r:id="rId7"/>
    <p:sldId id="257" r:id="rId8"/>
    <p:sldId id="258" r:id="rId9"/>
    <p:sldId id="259" r:id="rId10"/>
    <p:sldId id="260" r:id="rId11"/>
    <p:sldId id="261" r:id="rId12"/>
    <p:sldId id="262" r:id="rId13"/>
    <p:sldId id="312" r:id="rId14"/>
    <p:sldId id="304" r:id="rId15"/>
    <p:sldId id="265" r:id="rId16"/>
    <p:sldId id="266" r:id="rId17"/>
    <p:sldId id="306" r:id="rId18"/>
    <p:sldId id="305" r:id="rId19"/>
    <p:sldId id="267" r:id="rId20"/>
    <p:sldId id="268" r:id="rId21"/>
    <p:sldId id="307" r:id="rId22"/>
    <p:sldId id="314" r:id="rId23"/>
    <p:sldId id="269" r:id="rId24"/>
    <p:sldId id="272" r:id="rId25"/>
    <p:sldId id="276" r:id="rId26"/>
    <p:sldId id="313" r:id="rId27"/>
    <p:sldId id="274" r:id="rId28"/>
    <p:sldId id="275" r:id="rId29"/>
    <p:sldId id="315" r:id="rId30"/>
    <p:sldId id="280" r:id="rId31"/>
    <p:sldId id="320" r:id="rId32"/>
    <p:sldId id="273" r:id="rId33"/>
    <p:sldId id="283" r:id="rId34"/>
    <p:sldId id="310" r:id="rId35"/>
    <p:sldId id="311" r:id="rId36"/>
    <p:sldId id="286" r:id="rId37"/>
    <p:sldId id="287" r:id="rId38"/>
    <p:sldId id="288" r:id="rId39"/>
    <p:sldId id="289" r:id="rId40"/>
    <p:sldId id="290" r:id="rId41"/>
    <p:sldId id="291" r:id="rId42"/>
    <p:sldId id="292" r:id="rId43"/>
    <p:sldId id="321" r:id="rId44"/>
    <p:sldId id="293" r:id="rId45"/>
    <p:sldId id="294" r:id="rId46"/>
    <p:sldId id="295" r:id="rId47"/>
    <p:sldId id="296" r:id="rId48"/>
    <p:sldId id="316" r:id="rId49"/>
    <p:sldId id="298" r:id="rId50"/>
    <p:sldId id="299" r:id="rId51"/>
    <p:sldId id="300" r:id="rId52"/>
    <p:sldId id="301" r:id="rId53"/>
    <p:sldId id="302" r:id="rId54"/>
    <p:sldId id="303" r:id="rId55"/>
  </p:sldIdLst>
  <p:sldSz cx="18288000" cy="10287000"/>
  <p:notesSz cx="6858000" cy="9144000"/>
  <p:embeddedFontLst>
    <p:embeddedFont>
      <p:font typeface="Ubuntu" panose="020B0504030602030204" pitchFamily="34" charset="0"/>
      <p:regular r:id="rId57"/>
      <p:bold r:id="rId58"/>
      <p:italic r:id="rId59"/>
      <p:boldItalic r:id="rId60"/>
    </p:embeddedFont>
    <p:embeddedFont>
      <p:font typeface="Ubuntu Bold" panose="020B0804030602030204" pitchFamily="34" charset="0"/>
      <p:regular r:id="rId61"/>
      <p:bold r:id="rId62"/>
    </p:embeddedFont>
    <p:embeddedFont>
      <p:font typeface="Ubuntu Italics" panose="020B0604020202020204" charset="0"/>
      <p:regular r:id="rId63"/>
      <p:italic r:id="rId64"/>
    </p:embeddedFont>
    <p:embeddedFont>
      <p:font typeface="Ubuntu Light" panose="020B0304030602030204" pitchFamily="34" charset="0"/>
      <p:regular r:id="rId65"/>
      <p:italic r:id="rId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E43658-4A0A-8044-4F5B-A28595ADEC8E}" name="Lea Wiens" initials="LW" userId="a9800486bdfb21ff" providerId="Windows Live"/>
  <p188:author id="{60C07464-3167-D9CC-7FCC-8B7FDEE7D670}" name="Rebecca Ralston" initials="RR" userId="S::rralston@specialolympics.org::58117cf7-8fa2-4846-88af-9ec27d915356" providerId="AD"/>
  <p188:author id="{A57DE399-8156-B265-5635-BD715E3EF6A0}" name="Gwendolyn Apgar" initials="GA" userId="VWgBrVE9/NKIaXpxOzX91gx+O4gAdWTKFgrlEofS6lA=" providerId="None"/>
  <p188:author id="{D3E130B5-3273-6882-CB2C-3C98622C5F6B}" name="Melissa Otterbein" initials="MO" userId="S::motterbein@specialolympics.org::ca7f3c9f-f4ba-4eaf-b93e-2c9587df4e1c" providerId="AD"/>
  <p188:author id="{CECD3CBF-8A6C-EF87-748B-768A1A3EE9C7}" name="Gwendolyn Apgar" initials="GA" userId="S::gapgar@specialolympics.org::aa48452c-b0d6-4ec2-8863-50b9f7feed4b" providerId="AD"/>
  <p188:author id="{48A8B7DB-20F0-A814-18A3-B676E988CFE6}" name="leawiens1" initials="le" userId="S::leawiens1_gmail.com#ext#@soi1.onmicrosoft.com::6713dfaf-d3b3-440e-8584-9fadc9f5ed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784"/>
    <a:srgbClr val="B2D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CB2365-E6AC-4C0C-997C-353BF1354382}" v="35" dt="2026-03-31T16:42:41.6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928" autoAdjust="0"/>
    <p:restoredTop sz="61239"/>
  </p:normalViewPr>
  <p:slideViewPr>
    <p:cSldViewPr snapToGrid="0">
      <p:cViewPr>
        <p:scale>
          <a:sx n="30" d="100"/>
          <a:sy n="30" d="100"/>
        </p:scale>
        <p:origin x="1306" y="331"/>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7.fntdata"/><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openxmlformats.org/officeDocument/2006/relationships/font" Target="fonts/font10.fntdata"/><Relationship Id="rId5" Type="http://schemas.openxmlformats.org/officeDocument/2006/relationships/slide" Target="slides/slide1.xml"/><Relationship Id="rId61" Type="http://schemas.openxmlformats.org/officeDocument/2006/relationships/font" Target="fonts/font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6.fntdata"/><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31.03.2026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296111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 are the steps as outlined in the Activation guide. Let’s go through them and clarify any steps you’re unsure of and answer any questions you may have.</a:t>
            </a:r>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894CB-C2BF-859C-67F2-D65AF2DF230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D06BF9-D104-7396-E49F-6CC55BFCE8A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BB89127-DE43-A2C7-2C68-7241246F84F6}"/>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DD1E57F-87D5-F7F3-8B5E-D69501E04A1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E61F838-B87B-B6AD-3D0B-6289F83DB69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(Add your Program-specific requirements to the slide</a:t>
            </a:r>
          </a:p>
          <a:p>
            <a:r>
              <a:rPr lang="en-US" dirty="0"/>
              <a:t>(Review them and ask Fitness Coaches if they have completed these)</a:t>
            </a:r>
          </a:p>
          <a:p>
            <a:endParaRPr lang="en-US" dirty="0"/>
          </a:p>
          <a:p>
            <a:r>
              <a:rPr lang="en-US" dirty="0"/>
              <a:t>Now, let’s review your preferences and availability as a Fitness Coach.</a:t>
            </a:r>
          </a:p>
          <a:p>
            <a:r>
              <a:rPr lang="en-US" dirty="0"/>
              <a:t>Take a few moments to jot down your answers and then we can discuss</a:t>
            </a:r>
          </a:p>
          <a:p>
            <a:endParaRPr lang="en-US" dirty="0"/>
          </a:p>
          <a:p>
            <a:r>
              <a:rPr lang="en-US" dirty="0"/>
              <a:t>(Review the questions and add or edit based on your program/coach needs)</a:t>
            </a:r>
          </a:p>
          <a:p>
            <a:endParaRPr lang="en-US" dirty="0"/>
          </a:p>
          <a:p>
            <a:pPr marL="171450" lvl="0" indent="-171450">
              <a:buFont typeface="Arial" panose="020B0604020202020204" pitchFamily="34" charset="0"/>
              <a:buChar char="•"/>
            </a:pPr>
            <a:r>
              <a:rPr lang="en-US" dirty="0"/>
              <a:t>How much time do you have to offer?  How often could you attend training sessions (e.g., weekly, bi-weekly, periodic)​</a:t>
            </a:r>
          </a:p>
          <a:p>
            <a:pPr marL="171450" lvl="0" indent="-171450">
              <a:buFont typeface="Arial" panose="020B0604020202020204" pitchFamily="34" charset="0"/>
              <a:buChar char="•"/>
            </a:pPr>
            <a:r>
              <a:rPr lang="en-US" dirty="0"/>
              <a:t>Do you prefer in-person, virtually, or a mix​ (more suited to health, nutrition professionals)</a:t>
            </a:r>
          </a:p>
          <a:p>
            <a:pPr marL="171450" lvl="0" indent="-171450">
              <a:buFont typeface="Arial" panose="020B0604020202020204" pitchFamily="34" charset="0"/>
              <a:buChar char="•"/>
            </a:pPr>
            <a:r>
              <a:rPr lang="en-US" dirty="0"/>
              <a:t>Do you envision your involvement  mostly at practices, competitions or special events (if applicable)​</a:t>
            </a:r>
          </a:p>
          <a:p>
            <a:pPr marL="171450" lvl="0" indent="-171450">
              <a:buFont typeface="Arial" panose="020B0604020202020204" pitchFamily="34" charset="0"/>
              <a:buChar char="•"/>
            </a:pPr>
            <a:r>
              <a:rPr lang="en-US" dirty="0"/>
              <a:t>Could you be available for brief check-ins outside of training sessions​?</a:t>
            </a:r>
          </a:p>
          <a:p>
            <a:pPr marL="171450" lvl="0" indent="-171450">
              <a:buFont typeface="Arial" panose="020B0604020202020204" pitchFamily="34" charset="0"/>
              <a:buChar char="•"/>
            </a:pPr>
            <a:r>
              <a:rPr lang="en-US" dirty="0"/>
              <a:t>Are there specific sports or types of athletes (age, community, regional, etc.) that you are more interested in working with? (check the program website for a list of sports and programs offered)​</a:t>
            </a:r>
          </a:p>
          <a:p>
            <a:pPr marL="171450" lvl="0" indent="-171450">
              <a:buFont typeface="Arial" panose="020B0604020202020204" pitchFamily="34" charset="0"/>
              <a:buChar char="•"/>
            </a:pPr>
            <a:r>
              <a:rPr lang="en-US" dirty="0"/>
              <a:t>Would you be interested in working with one or multiple teams?​</a:t>
            </a:r>
          </a:p>
          <a:p>
            <a:endParaRPr lang="en-US" dirty="0"/>
          </a:p>
          <a:p>
            <a:r>
              <a:rPr lang="en-US" dirty="0"/>
              <a:t>(Depending on the number of participants you could have them each share a summary of their responses, provide a list of teams that are looking for a Fitness Coach, or any other information about how team assignment works)</a:t>
            </a:r>
          </a:p>
          <a:p>
            <a:endParaRPr lang="en-US" dirty="0"/>
          </a:p>
          <a:p>
            <a:r>
              <a:rPr lang="en-US" dirty="0"/>
              <a:t>​</a:t>
            </a:r>
          </a:p>
        </p:txBody>
      </p:sp>
      <p:sp>
        <p:nvSpPr>
          <p:cNvPr id="6" name="Footer Placeholder 5">
            <a:extLst>
              <a:ext uri="{FF2B5EF4-FFF2-40B4-BE49-F238E27FC236}">
                <a16:creationId xmlns:a16="http://schemas.microsoft.com/office/drawing/2014/main" id="{125279EE-9D46-5950-AC96-71B69803F85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5E1895DD-F22D-4F39-3673-BDA7E54D53E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15552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is the list of additional training courses that you have completed – has anyone not had a chance to complete these yet?</a:t>
            </a:r>
          </a:p>
          <a:p>
            <a:endParaRPr lang="en-US" dirty="0"/>
          </a:p>
          <a:p>
            <a:r>
              <a:rPr lang="en-US" dirty="0"/>
              <a:t>(Verify this has been completed and congratulate them or create a timeline for when they will be completed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You’ve had a lot of information to go through with the materials and training, so let’s just summarize some of the key points so it’s fresh in your mind as we go through the specific roles of a fitness coach.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1A7AB-1BF4-554B-3F86-7689BD6E763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610D70-521F-D85A-C419-D669096210E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B31AEAD2-C035-2B0B-9C70-00707C1772AF}"/>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84481FB-7B78-772F-B2F8-9B6A5EE71D7F}"/>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AE8E045-145F-51FD-930D-0AB5F74CC90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(Review the key points)</a:t>
            </a:r>
          </a:p>
          <a:p>
            <a:endParaRPr lang="en-US" dirty="0"/>
          </a:p>
          <a:p>
            <a:r>
              <a:rPr lang="en-US" dirty="0"/>
              <a:t>(Option to share a story or example of a fitness initiative that has benefited athletes in performance, health or well-being)</a:t>
            </a:r>
          </a:p>
        </p:txBody>
      </p:sp>
      <p:sp>
        <p:nvSpPr>
          <p:cNvPr id="6" name="Footer Placeholder 5">
            <a:extLst>
              <a:ext uri="{FF2B5EF4-FFF2-40B4-BE49-F238E27FC236}">
                <a16:creationId xmlns:a16="http://schemas.microsoft.com/office/drawing/2014/main" id="{320AFCB3-D482-6672-0C34-C1395009F2F3}"/>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592D046-4A7D-0500-1EFA-0DD364F15AAB}"/>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40047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1F90D-61C2-FF5B-26D9-315EDFC4CF7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7A1867B-E79B-F0E7-7929-1FEBF5B990A8}"/>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19ECE0C-A935-FBF4-8C94-0BD269A57C5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5AA43612-ED57-2EE6-3DF3-C0106BC5C448}"/>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9682B92A-8ECA-029F-83F3-FF765BB26F3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Since there can be several individuals supporting a team or an athlete, it is important to clarify the roles of a Fitness Coach</a:t>
            </a:r>
          </a:p>
        </p:txBody>
      </p:sp>
      <p:sp>
        <p:nvSpPr>
          <p:cNvPr id="6" name="Footer Placeholder 5">
            <a:extLst>
              <a:ext uri="{FF2B5EF4-FFF2-40B4-BE49-F238E27FC236}">
                <a16:creationId xmlns:a16="http://schemas.microsoft.com/office/drawing/2014/main" id="{DD5C1761-DE4A-1327-A91B-184F9EC61F5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E94C902-EF55-B3CD-A95C-5D4EF85DC6D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33465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You may recall from the Activation Guide that: </a:t>
            </a:r>
          </a:p>
          <a:p>
            <a:pPr marL="171450" indent="-171450">
              <a:buFont typeface="Arial" panose="020B0604020202020204" pitchFamily="34" charset="0"/>
              <a:buChar char="•"/>
            </a:pPr>
            <a:r>
              <a:rPr lang="en-US" dirty="0"/>
              <a:t>A Fitness Coach is a volunteer who partners with Head Coaches across one or multiple teams within a Program to integrate fitness activities and education into all phases of the sport experience.</a:t>
            </a:r>
          </a:p>
          <a:p>
            <a:endParaRPr lang="en-US" dirty="0"/>
          </a:p>
          <a:p>
            <a:r>
              <a:rPr lang="en-US" dirty="0"/>
              <a:t>(Briefly summarize the content on the slide) ​</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There are 3 main areas that a Fitness Coach provides support to. Fitness Coaches helps teams:</a:t>
            </a:r>
          </a:p>
          <a:p>
            <a:pPr marL="228600" indent="-228600">
              <a:buAutoNum type="arabicPeriod"/>
            </a:pPr>
            <a:r>
              <a:rPr lang="en-US" dirty="0"/>
              <a:t>Achieve the Minimum Fit Practice Standards</a:t>
            </a:r>
          </a:p>
          <a:p>
            <a:pPr marL="228600" indent="-228600">
              <a:buAutoNum type="arabicPeriod"/>
            </a:pPr>
            <a:r>
              <a:rPr lang="en-US" dirty="0"/>
              <a:t>Promote Healthy Habits</a:t>
            </a:r>
          </a:p>
          <a:p>
            <a:pPr marL="228600" indent="-228600">
              <a:buAutoNum type="arabicPeriod"/>
            </a:pPr>
            <a:r>
              <a:rPr lang="en-US" dirty="0"/>
              <a:t>And Set Goals for the sports season and practice sessions</a:t>
            </a:r>
          </a:p>
          <a:p>
            <a:pPr marL="228600" indent="-228600">
              <a:buAutoNum type="arabicPeriod"/>
            </a:pPr>
            <a:endParaRPr lang="en-US" dirty="0"/>
          </a:p>
          <a:p>
            <a:r>
              <a:rPr lang="en-US" dirty="0"/>
              <a:t>It is important to note that Fitness Coaches do not need to take on all of these roles.  Depending on your background and comfort, you are encouraged to take on roles that you feel confident in. Over time you may take on more roles as you gain more knowledge and experience.</a:t>
            </a:r>
          </a:p>
          <a:p>
            <a:endParaRPr lang="en-US" dirty="0"/>
          </a:p>
          <a:p>
            <a:r>
              <a:rPr lang="en-US" dirty="0"/>
              <a:t>For areas that you are not as comfortable with, you are encouraged to simply observe, learn and be open to opportunities to support the head coach and athletes.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0DF19-440E-58F2-AEE1-0EBD2AFBFEE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6AFDD4-57A6-3221-A643-62971BD16DC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93A9F88-BAB1-B5A7-75FA-50E5C6621EB0}"/>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4F44305-A4B5-3AC2-5F51-3B55565196E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F025138-DF1A-6CA8-421D-1D2264F8E067}"/>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Let’s start with the Minimum Fit Practice Standards</a:t>
            </a:r>
          </a:p>
        </p:txBody>
      </p:sp>
      <p:sp>
        <p:nvSpPr>
          <p:cNvPr id="6" name="Footer Placeholder 5">
            <a:extLst>
              <a:ext uri="{FF2B5EF4-FFF2-40B4-BE49-F238E27FC236}">
                <a16:creationId xmlns:a16="http://schemas.microsoft.com/office/drawing/2014/main" id="{A6C88FD1-0C3A-D137-CB02-07FEFEA679D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1C9E252-3E66-9910-7B5C-9D2B0E986948}"/>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58078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purpose of the Minimum Fit Practice Standards is to enhance the quality of a sports practice to support the performance, health and wellbeing of athletes. Embedding fitness into sports experiences is as easy as including these components!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list and pause after first 2 bullets)</a:t>
            </a:r>
          </a:p>
          <a:p>
            <a:endParaRPr lang="en-US" dirty="0"/>
          </a:p>
          <a:p>
            <a:r>
              <a:rPr lang="en-US" b="1" dirty="0"/>
              <a:t>ASK: </a:t>
            </a:r>
            <a:r>
              <a:rPr lang="en-US" dirty="0"/>
              <a:t>Can anyone explain the difference between Dynamic and Static stretching? (pause for reply)</a:t>
            </a:r>
          </a:p>
          <a:p>
            <a:endParaRPr lang="en-US" dirty="0"/>
          </a:p>
          <a:p>
            <a:r>
              <a:rPr lang="en-CA" dirty="0"/>
              <a:t>Dynamic stretching involves active, motion-based movements to warm up muscles before exercise, while static stretching involves holding fixed positions to improve flexibility afterward</a:t>
            </a:r>
            <a:r>
              <a:rPr lang="en-CA" sz="1200" b="0" i="0" u="none" strike="noStrike" kern="1200" dirty="0">
                <a:solidFill>
                  <a:schemeClr val="tx1"/>
                </a:solidFill>
                <a:effectLst/>
                <a:latin typeface="+mn-lt"/>
                <a:ea typeface="+mn-ea"/>
                <a:cs typeface="+mn-cs"/>
              </a:rPr>
              <a:t>. Use dynamic stretches (e.g., leg swings) pre-workout to boost performance, and static stretches (e.g., hamstring stretch) post-workout for recovery and long-term flexibility</a:t>
            </a: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Other components of the Minimum Fit Practice Standards are:</a:t>
            </a:r>
          </a:p>
          <a:p>
            <a:pPr marL="171450" indent="-171450">
              <a:buFont typeface="Arial" panose="020B0604020202020204" pitchFamily="34" charset="0"/>
              <a:buChar char="•"/>
            </a:pPr>
            <a:r>
              <a:rPr lang="en-CA" sz="1200" b="0" i="0" u="none" strike="noStrike" kern="1200" dirty="0">
                <a:solidFill>
                  <a:schemeClr val="tx1"/>
                </a:solidFill>
                <a:effectLst/>
                <a:latin typeface="+mn-lt"/>
                <a:ea typeface="+mn-ea"/>
                <a:cs typeface="+mn-cs"/>
              </a:rPr>
              <a:t>Conditioning</a:t>
            </a:r>
          </a:p>
          <a:p>
            <a:pPr marL="171450" indent="-171450">
              <a:buFont typeface="Arial" panose="020B0604020202020204" pitchFamily="34" charset="0"/>
              <a:buChar char="•"/>
            </a:pPr>
            <a:r>
              <a:rPr lang="en-CA" sz="1200" b="0" i="0" u="none" strike="noStrike" kern="1200" dirty="0">
                <a:solidFill>
                  <a:schemeClr val="tx1"/>
                </a:solidFill>
                <a:effectLst/>
                <a:latin typeface="+mn-lt"/>
                <a:ea typeface="+mn-ea"/>
                <a:cs typeface="+mn-cs"/>
              </a:rPr>
              <a:t>Encouraging athletes to be active and healthy outside of practice</a:t>
            </a:r>
          </a:p>
          <a:p>
            <a:pPr marL="171450" indent="-171450">
              <a:buFont typeface="Arial" panose="020B0604020202020204" pitchFamily="34" charset="0"/>
              <a:buChar char="•"/>
            </a:pPr>
            <a:r>
              <a:rPr lang="en-CA" sz="1200" b="0" i="0" u="none" strike="noStrike" kern="1200" dirty="0">
                <a:solidFill>
                  <a:schemeClr val="tx1"/>
                </a:solidFill>
                <a:effectLst/>
                <a:latin typeface="+mn-lt"/>
                <a:ea typeface="+mn-ea"/>
                <a:cs typeface="+mn-cs"/>
              </a:rPr>
              <a:t>Have an active practice by keeping movement time high, and sedentary time low</a:t>
            </a:r>
          </a:p>
          <a:p>
            <a:pPr marL="171450" indent="-171450">
              <a:buFont typeface="Arial" panose="020B0604020202020204" pitchFamily="34" charset="0"/>
              <a:buChar char="•"/>
            </a:pPr>
            <a:r>
              <a:rPr lang="en-CA" sz="1200" b="0" i="0" u="none" strike="noStrike" kern="1200" dirty="0">
                <a:solidFill>
                  <a:schemeClr val="tx1"/>
                </a:solidFill>
                <a:effectLst/>
                <a:latin typeface="+mn-lt"/>
                <a:ea typeface="+mn-ea"/>
                <a:cs typeface="+mn-cs"/>
              </a:rPr>
              <a:t>Taking water breaks every 15-20 minutes</a:t>
            </a:r>
          </a:p>
          <a:p>
            <a:pPr marL="171450" indent="-171450">
              <a:buFont typeface="Arial" panose="020B0604020202020204" pitchFamily="34" charset="0"/>
              <a:buChar char="•"/>
            </a:pPr>
            <a:r>
              <a:rPr lang="en-CA" sz="1200" b="0" i="0" u="none" strike="noStrike" kern="1200" dirty="0">
                <a:solidFill>
                  <a:schemeClr val="tx1"/>
                </a:solidFill>
                <a:effectLst/>
                <a:latin typeface="+mn-lt"/>
                <a:ea typeface="+mn-ea"/>
                <a:cs typeface="+mn-cs"/>
              </a:rPr>
              <a:t>And offering healthy foods at team functions</a:t>
            </a:r>
          </a:p>
          <a:p>
            <a:endParaRPr lang="en-US" dirty="0"/>
          </a:p>
          <a:p>
            <a:r>
              <a:rPr lang="en-US" dirty="0"/>
              <a:t>(Link to Resource: https://media.specialolympics.org/resources/sports-essentials/fitness-for-sports-coaches/Minimum-Fit-Practice-Standards.pdf?_gl=1*u88i3w*_gcl_au*ODU3MDA4MzMwLjE3Njg4NDMxMjA.*_ga*MTY0ODYxMDYwOC4xNzIwNTQ3MjY4*_ga_KTMLJ70DKD*czE3NzA4NTExMTckbzQ5OSRnMSR0MTc3MDg1MTEyMSRqNTYkbDAkaDA.)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(add your name and the date to the slide)</a:t>
            </a:r>
          </a:p>
          <a:p>
            <a:r>
              <a:rPr lang="en-US" dirty="0">
                <a:ea typeface="Calibri"/>
                <a:cs typeface="Calibri"/>
              </a:rPr>
              <a:t>(have this slide showing as participants arrive)</a:t>
            </a:r>
          </a:p>
          <a:p>
            <a:endParaRPr lang="en-US" dirty="0">
              <a:ea typeface="Calibri"/>
              <a:cs typeface="Calibri"/>
            </a:endParaRPr>
          </a:p>
          <a:p>
            <a:r>
              <a:rPr lang="en-US" dirty="0">
                <a:ea typeface="Calibri"/>
                <a:cs typeface="Calibri"/>
              </a:rPr>
              <a:t>Welcome to the Fitness Coach Training.  My name is _________________________ and I will be facilitating the workshop</a:t>
            </a:r>
          </a:p>
          <a:p>
            <a:endParaRPr lang="en-US" dirty="0">
              <a:ea typeface="Calibri"/>
              <a:cs typeface="Calibri"/>
            </a:endParaRPr>
          </a:p>
          <a:p>
            <a:r>
              <a:rPr lang="en-US" dirty="0">
                <a:ea typeface="Calibri"/>
                <a:cs typeface="Calibri"/>
              </a:rPr>
              <a:t>(add any additional information specific to your site or the context of the workshop)</a:t>
            </a: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718355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(Review the roles and add any specific examples you are aware of)</a:t>
            </a:r>
          </a:p>
          <a:p>
            <a:endParaRPr lang="en-US" dirty="0"/>
          </a:p>
          <a:p>
            <a:r>
              <a:rPr lang="en-US" dirty="0"/>
              <a:t>If in doubt, ask the head coach before adding an activity – ensure that you are both on the same page as far as when and how fitness activities will be incorporated.  We have some slides at the end that outline how roles are divided on a team</a:t>
            </a:r>
          </a:p>
          <a:p>
            <a:endParaRPr lang="en-US" dirty="0"/>
          </a:p>
          <a:p>
            <a:r>
              <a:rPr lang="en-US" dirty="0"/>
              <a:t>(Note the resources and highlight that they are also linked at the back of the Activation Guide)</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https://</a:t>
            </a:r>
            <a:r>
              <a:rPr lang="en-US" dirty="0" err="1"/>
              <a:t>resources.specialolympics.org</a:t>
            </a:r>
            <a:r>
              <a:rPr lang="en-US" dirty="0"/>
              <a:t>/health/fitness/fitness-through-sport/coach-education</a:t>
            </a:r>
          </a:p>
          <a:p>
            <a:endParaRPr lang="en-US" dirty="0"/>
          </a:p>
          <a:p>
            <a:r>
              <a:rPr lang="en-US" sz="1200" dirty="0">
                <a:latin typeface="Ubuntu" panose="020B0504030602030204" pitchFamily="34" charset="0"/>
              </a:rPr>
              <a:t>The </a:t>
            </a:r>
            <a:r>
              <a:rPr lang="en-US" sz="1200" b="1" dirty="0">
                <a:latin typeface="Ubuntu" panose="020B0504030602030204" pitchFamily="34" charset="0"/>
              </a:rPr>
              <a:t>Active Practice Overview </a:t>
            </a:r>
            <a:r>
              <a:rPr lang="en-US" sz="1200" dirty="0">
                <a:latin typeface="Ubuntu" panose="020B0504030602030204" pitchFamily="34" charset="0"/>
              </a:rPr>
              <a:t>provides strategies for infusing fitness into practice sessions through increasing athlete active engagement and reducing inactive time.   </a:t>
            </a:r>
          </a:p>
          <a:p>
            <a:endParaRPr lang="en-US" sz="1200" dirty="0">
              <a:latin typeface="Ubuntu" panose="020B05040306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Work with Head Coach to </a:t>
            </a:r>
            <a:r>
              <a:rPr lang="en-US" sz="1200" dirty="0">
                <a:latin typeface="Ubuntu" panose="020B0504030602030204" pitchFamily="34" charset="0"/>
              </a:rPr>
              <a:t>embed fitness into the </a:t>
            </a:r>
            <a:r>
              <a:rPr lang="en-US" sz="1200" b="1" dirty="0">
                <a:latin typeface="Ubuntu" panose="020B0504030602030204" pitchFamily="34" charset="0"/>
              </a:rPr>
              <a:t>Practice Organizer.</a:t>
            </a:r>
            <a:endParaRPr lang="en-US" dirty="0"/>
          </a:p>
          <a:p>
            <a:endParaRPr lang="en-US" dirty="0"/>
          </a:p>
          <a:p>
            <a:r>
              <a:rPr lang="en-US" dirty="0"/>
              <a:t>Let’s take a look at the Active Practice Organizer together.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Fit 5 is a resource of Special Olympics, designed for easy use for athletes and coaches alike. It is based on the three simple goals of exercising 5 days per week, eating 5 total fruits and vegetables per day and drinking 5 water bottles of water per day.  </a:t>
            </a:r>
          </a:p>
          <a:p>
            <a:endParaRPr lang="en-US" dirty="0"/>
          </a:p>
          <a:p>
            <a:r>
              <a:rPr lang="en-US" dirty="0"/>
              <a:t>Let’s take a look!</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https://resources.specialolympics.org/health/fitness/fit-5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FA1B-FC9A-D955-5B6F-DC785C160E7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C46F4A-1669-0869-B78C-0E6463880F8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CE5A86A-57BC-E332-3770-EBA4B6A1886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8AED228-EB2A-62FC-304A-776F29AFCC0D}"/>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C7CD0B01-66FB-5FC1-CBDB-DD9231229DA1}"/>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second role of Fitness Coaches is Promoting Healthy Habits </a:t>
            </a:r>
          </a:p>
        </p:txBody>
      </p:sp>
      <p:sp>
        <p:nvSpPr>
          <p:cNvPr id="6" name="Footer Placeholder 5">
            <a:extLst>
              <a:ext uri="{FF2B5EF4-FFF2-40B4-BE49-F238E27FC236}">
                <a16:creationId xmlns:a16="http://schemas.microsoft.com/office/drawing/2014/main" id="{34F33EBA-BDF8-3B8E-FD62-CC01E9424D7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FF666D22-603F-F7D2-DA14-35333F83E6B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69281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 with the Minimum Fit Practice Standards, it is important to plan with the Head Coach how and when you will include the healthy habit activities.</a:t>
            </a:r>
          </a:p>
          <a:p>
            <a:endParaRPr lang="en-US" dirty="0"/>
          </a:p>
          <a:p>
            <a:r>
              <a:rPr lang="en-US" dirty="0"/>
              <a:t>(Review roles list)</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Let’s take a look at the Fitness through Sport Playbook.</a:t>
            </a:r>
          </a:p>
          <a:p>
            <a:endParaRPr lang="en-US" dirty="0"/>
          </a:p>
          <a:p>
            <a:r>
              <a:rPr lang="en-US" dirty="0"/>
              <a:t>The Fitness through Sport Playbook is designed to help Special Olympics coaches introduce fitness concepts to athletes in fun and accessible ways. It includes:</a:t>
            </a:r>
          </a:p>
          <a:p>
            <a:pPr marL="171450" indent="-171450">
              <a:buFont typeface="Arial" panose="020B0604020202020204" pitchFamily="34" charset="0"/>
              <a:buChar char="•"/>
            </a:pPr>
            <a:r>
              <a:rPr lang="en-US" dirty="0"/>
              <a:t>Information to support and track healthy habits in your athletes</a:t>
            </a:r>
          </a:p>
          <a:p>
            <a:pPr marL="171450" indent="-171450">
              <a:buFont typeface="Arial" panose="020B0604020202020204" pitchFamily="34" charset="0"/>
              <a:buChar char="•"/>
            </a:pPr>
            <a:r>
              <a:rPr lang="en-US" dirty="0"/>
              <a:t>12 lesson plans in four topic areas: Introduction to Healthy Habits, Physical Activity and Exercise, Nutrition and Hydration, and Game Day Minds.</a:t>
            </a:r>
          </a:p>
          <a:p>
            <a:pPr marL="171450" indent="-171450">
              <a:buFont typeface="Arial" panose="020B0604020202020204" pitchFamily="34" charset="0"/>
              <a:buChar char="•"/>
            </a:pPr>
            <a:r>
              <a:rPr lang="en-US" dirty="0"/>
              <a:t>Each of the 12 lessons have a corresponding “</a:t>
            </a:r>
            <a:r>
              <a:rPr lang="en-US" dirty="0" err="1"/>
              <a:t>Homeplay</a:t>
            </a:r>
            <a:r>
              <a:rPr lang="en-US" dirty="0"/>
              <a:t>” activity for athletes and their caregivers to continue the learning at home. These typically require more discussion, action-planning to support the development of new healthy habits/behaviors</a:t>
            </a:r>
          </a:p>
          <a:p>
            <a:pPr marL="171450" indent="-171450">
              <a:buFont typeface="Arial" panose="020B0604020202020204" pitchFamily="34" charset="0"/>
              <a:buChar char="•"/>
            </a:pPr>
            <a:r>
              <a:rPr lang="en-US" dirty="0"/>
              <a:t>A library of supporting resources and training for coaches, athletes, and parents/caregivers</a:t>
            </a:r>
          </a:p>
          <a:p>
            <a:endParaRPr lang="en-US" dirty="0"/>
          </a:p>
          <a:p>
            <a:r>
              <a:rPr lang="en-US" dirty="0"/>
              <a:t>Each lesson is about 20-25 minutes long and uses minimal equipment. The Playbook offers flexible ways to use the content.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https://resources.specialolympics.org/health/fitness/fitness-through-sport/playbook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AC375-58F0-13CC-D4FD-CE4963668B5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147B442F-B7FC-94BF-4CCE-15D27278DFAB}"/>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2E0A291-D6D6-7BC2-2388-B0FB057A66F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291C74F-8259-6B69-8286-D0C535AE4C85}"/>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D7A82BA3-6716-965E-1B1C-E57719A09AB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Finally, let’s look at Goal Setting as the final key role for a Fitness Coach</a:t>
            </a:r>
          </a:p>
          <a:p>
            <a:endParaRPr lang="en-US" dirty="0"/>
          </a:p>
        </p:txBody>
      </p:sp>
      <p:sp>
        <p:nvSpPr>
          <p:cNvPr id="6" name="Footer Placeholder 5">
            <a:extLst>
              <a:ext uri="{FF2B5EF4-FFF2-40B4-BE49-F238E27FC236}">
                <a16:creationId xmlns:a16="http://schemas.microsoft.com/office/drawing/2014/main" id="{10053CB7-CBA3-3D8E-BD39-F850BEC95E1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A0499EF-41E7-0F2D-04C5-367AB26BAB3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71870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Goal setting can be highly motivating to Special Olympics athletes as they work to improve in their sport.</a:t>
            </a:r>
          </a:p>
          <a:p>
            <a:r>
              <a:rPr lang="en-US" dirty="0"/>
              <a:t>(Review roles list)</a:t>
            </a:r>
          </a:p>
          <a:p>
            <a:endParaRPr lang="en-US" dirty="0"/>
          </a:p>
          <a:p>
            <a:endParaRPr lang="en-US" dirty="0"/>
          </a:p>
          <a:p>
            <a:r>
              <a:rPr lang="en-US" dirty="0"/>
              <a:t>If you do not have experience with goal setting, this may be an activity you can work with the Head Coach</a:t>
            </a:r>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Taking the time to guide your athletes through the goal setting process allows them to create meaningful and more attainable goals. </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1DDCC-0E83-E2EE-61AB-09EC96AAC723}"/>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ADD69F-F717-4268-7ED7-E9070D204CA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64A7B610-47E8-FCB4-CFF0-C3203113004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409E4D81-7809-01F1-EFD1-6481B3C7FB0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2DB62A4-3461-1A70-F27C-468E56D78BDF}"/>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CA" sz="1200" kern="1200" dirty="0">
                <a:solidFill>
                  <a:schemeClr val="tx1"/>
                </a:solidFill>
                <a:effectLst/>
                <a:latin typeface="+mn-lt"/>
                <a:ea typeface="+mn-ea"/>
                <a:cs typeface="+mn-cs"/>
              </a:rPr>
              <a:t>Let's look closer at the steps for effective goal setting. </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Step 1: </a:t>
            </a:r>
            <a:r>
              <a:rPr lang="en-CA" sz="1200" kern="1200" dirty="0">
                <a:solidFill>
                  <a:schemeClr val="tx1"/>
                </a:solidFill>
                <a:effectLst/>
                <a:latin typeface="+mn-lt"/>
                <a:ea typeface="+mn-ea"/>
                <a:cs typeface="+mn-cs"/>
              </a:rPr>
              <a:t>Make Time for Goal Setting</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Organize a dedicated meeting with the athletes to discuss and set goals, making sure the environment is comfortable and open for athletes to express their goals and aspirations freely.</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Step 2: </a:t>
            </a:r>
            <a:r>
              <a:rPr lang="en-CA" sz="1200" kern="1200" dirty="0">
                <a:solidFill>
                  <a:schemeClr val="tx1"/>
                </a:solidFill>
                <a:effectLst/>
                <a:latin typeface="+mn-lt"/>
                <a:ea typeface="+mn-ea"/>
                <a:cs typeface="+mn-cs"/>
              </a:rPr>
              <a:t>Teach about Goal Setting</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Help your athletes understand goals. Teach them about the difference between: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Short-term and long-term goals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Process and outcome goals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Individual and team goals</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Breaking goals down into actionable steps</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importance of regular check-ins on goals and progress</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Step 3: </a:t>
            </a:r>
            <a:r>
              <a:rPr lang="en-CA" sz="1200" kern="1200" dirty="0">
                <a:solidFill>
                  <a:schemeClr val="tx1"/>
                </a:solidFill>
                <a:effectLst/>
                <a:latin typeface="+mn-lt"/>
                <a:ea typeface="+mn-ea"/>
                <a:cs typeface="+mn-cs"/>
              </a:rPr>
              <a:t>Help Your Athletes Identify Goals</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Help your athletes set individual and team goals and write them down. Discuss and schedule good times to review goals throughout the training season (for example, monthly). </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Step 4: </a:t>
            </a:r>
            <a:r>
              <a:rPr lang="en-CA" sz="1200" kern="1200" dirty="0">
                <a:solidFill>
                  <a:schemeClr val="tx1"/>
                </a:solidFill>
                <a:effectLst/>
                <a:latin typeface="+mn-lt"/>
                <a:ea typeface="+mn-ea"/>
                <a:cs typeface="+mn-cs"/>
              </a:rPr>
              <a:t>Provide Ongoing Support</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Ensure ongoing communication, keep athletes encouraged, give advice, and change goals if necessary during their training and competitions.</a:t>
            </a:r>
          </a:p>
        </p:txBody>
      </p:sp>
      <p:sp>
        <p:nvSpPr>
          <p:cNvPr id="6" name="Footer Placeholder 5">
            <a:extLst>
              <a:ext uri="{FF2B5EF4-FFF2-40B4-BE49-F238E27FC236}">
                <a16:creationId xmlns:a16="http://schemas.microsoft.com/office/drawing/2014/main" id="{B9FE73FA-32D2-B932-4EAC-84C84FF5042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4259E8E8-AEA3-DFBC-473F-B4C681DBB29E}"/>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549167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Let’s take a look at the Fitness Assessment Toolkits!</a:t>
            </a:r>
          </a:p>
          <a:p>
            <a:endParaRPr lang="en-US" dirty="0"/>
          </a:p>
          <a:p>
            <a:r>
              <a:rPr lang="en-US" dirty="0"/>
              <a:t>Special Olympics athletes strive for their personal best on and off the field of play. Completing fitness assessments can provide insights to help coaches, athletes, and families celebrate current abilities, target improvements, and guide practice plans and at-home activities—supporting smarter training, better health, and improved performance.</a:t>
            </a:r>
          </a:p>
          <a:p>
            <a:endParaRPr lang="en-US" dirty="0"/>
          </a:p>
          <a:p>
            <a:r>
              <a:rPr lang="en-US" dirty="0"/>
              <a:t>There are toolkits for Adult and Youth athletes. Both toolkits offers three key resources to support athlete fitness and program evaluation: a standardized Adult Fitness Assessment Manual, an Adult Lifestyle Survey, and guidance on using physical activity wearables. </a:t>
            </a:r>
            <a:r>
              <a:rPr lang="en-US" sz="1200" dirty="0">
                <a:latin typeface="Ubuntu" panose="020B0504030602030204" pitchFamily="34" charset="0"/>
              </a:rPr>
              <a:t>You can choose one, two, or all three tools to evaluate your athletes’ fitness journey and its impact on their health!</a:t>
            </a:r>
          </a:p>
          <a:p>
            <a:endParaRPr lang="en-US" dirty="0"/>
          </a:p>
          <a:p>
            <a:r>
              <a:rPr lang="en-US" dirty="0"/>
              <a:t>If you do not have a background in physical activity or fitness, this may feel intimidating - start by familiarizing yourself with the tools and observe testing sessions.  Over time you can get more involved to support the team with assessment if that is an area of interest or need.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https://resources.specialolympics.org/health/fitness/fitness-through-sport/fitness-assessment</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91306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This workshop is made possible through funding from the Golisano Foundation.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524C34-D508-4CCF-A9F5-C631378A63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2282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https://</a:t>
            </a:r>
            <a:r>
              <a:rPr lang="en-US" dirty="0" err="1"/>
              <a:t>www.dropbox.com</a:t>
            </a:r>
            <a:r>
              <a:rPr lang="en-US" dirty="0"/>
              <a:t>/</a:t>
            </a:r>
            <a:r>
              <a:rPr lang="en-US" dirty="0" err="1"/>
              <a:t>scl</a:t>
            </a:r>
            <a:r>
              <a:rPr lang="en-US" dirty="0"/>
              <a:t>/fi/c5i158fuyeedsejpyxofb/</a:t>
            </a:r>
            <a:r>
              <a:rPr lang="en-US" dirty="0" err="1"/>
              <a:t>My-Personal-Health-Goal.pdf?rlkey</a:t>
            </a:r>
            <a:r>
              <a:rPr lang="en-US" dirty="0"/>
              <a:t>=9ra1qfn03cyai8e6unuboctdw&amp;st=5ybx3uvr&amp;dl=0</a:t>
            </a:r>
          </a:p>
          <a:p>
            <a:endParaRPr lang="en-US" dirty="0"/>
          </a:p>
          <a:p>
            <a:r>
              <a:rPr lang="en-US" dirty="0"/>
              <a:t>Let’s take a look! </a:t>
            </a:r>
          </a:p>
          <a:p>
            <a:endParaRPr lang="en-US" dirty="0"/>
          </a:p>
          <a:p>
            <a:r>
              <a:rPr lang="en-US" dirty="0"/>
              <a:t>This is a simple tool that you can use to support goal setting – goal setting can range from more specific such as improving a fitness assessment result, or more general and based on discussions with the athletes such as wanting to adopt a healthy habit.</a:t>
            </a:r>
          </a:p>
          <a:p>
            <a:endParaRPr lang="en-US" dirty="0"/>
          </a:p>
          <a:p>
            <a:r>
              <a:rPr lang="en-US" dirty="0"/>
              <a:t>This template has been used at Performance Stations, in the Fitness through Sport Playbook, and many fitness challenges (health education) so it is widely adaptable.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1582F-ED63-AE32-CF68-90A45116148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255503-4EE9-9E4C-3BDD-D1817B94A01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9337799-BF79-0A12-B491-CE84AF863D1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AEC6EE0D-267D-23CE-212E-6F6C30CC8E0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82E9541-0F35-BB6E-03FF-14C56F8F4518}"/>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have covered a lot of information so far! As a reminder, this training and the Activation Guide are resources you can continue to refer to as your journey as a Fitness Coach progresses.  </a:t>
            </a:r>
          </a:p>
          <a:p>
            <a:endParaRPr lang="en-US" dirty="0"/>
          </a:p>
          <a:p>
            <a:r>
              <a:rPr lang="en-US" dirty="0"/>
              <a:t>Now, let’s take a working break and independently review some fitness resources.</a:t>
            </a:r>
          </a:p>
        </p:txBody>
      </p:sp>
      <p:sp>
        <p:nvSpPr>
          <p:cNvPr id="6" name="Footer Placeholder 5">
            <a:extLst>
              <a:ext uri="{FF2B5EF4-FFF2-40B4-BE49-F238E27FC236}">
                <a16:creationId xmlns:a16="http://schemas.microsoft.com/office/drawing/2014/main" id="{C9D196B8-EF0D-1313-9422-769EB22500F5}"/>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851BCE62-4E93-2A76-FC5F-22FC0709017D}"/>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73002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A052C-F932-7241-7150-1F583A47271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3B29A4-F881-3A97-D782-F2F9B964B856}"/>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F6F8E8FA-A190-B318-7793-D215E348637C}"/>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7E79D21A-B042-4BD9-9CE9-D9005B6C9520}"/>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90F8839-4CF3-BD03-D8C8-995F90DE5B84}"/>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Let’s take a bit of a working break.</a:t>
            </a:r>
          </a:p>
          <a:p>
            <a:endParaRPr lang="en-US" dirty="0"/>
          </a:p>
          <a:p>
            <a:r>
              <a:rPr lang="en-US" dirty="0"/>
              <a:t>Here are links to more resources that we wanted you to be aware of. The ones we already covered are here, as well as others. Take a few minutes to review a few of these and make a note of the ones you would like to return to. </a:t>
            </a:r>
          </a:p>
          <a:p>
            <a:endParaRPr lang="en-US" dirty="0"/>
          </a:p>
          <a:p>
            <a:r>
              <a:rPr lang="en-US" dirty="0"/>
              <a:t>(Give them 5-10 minutes which can also serve as a break – when they return, spend a few more minutes asking each participant to share one resource they looked at and share a bit about it with the group.)</a:t>
            </a:r>
          </a:p>
        </p:txBody>
      </p:sp>
      <p:sp>
        <p:nvSpPr>
          <p:cNvPr id="6" name="Footer Placeholder 5">
            <a:extLst>
              <a:ext uri="{FF2B5EF4-FFF2-40B4-BE49-F238E27FC236}">
                <a16:creationId xmlns:a16="http://schemas.microsoft.com/office/drawing/2014/main" id="{F14559FC-AB4F-33B4-3158-F76299845C6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2CF28E3-8939-ACFD-7A81-8E0EC4FF41D3}"/>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286232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 a Fitness Coach you will be part of a special community of caring and trained volunteers who work together to ensure a safe, quality sport experience for all athletes. ​</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Clear roles, mutual respect and clear communication are essential for the various team leaders to work well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role comparison was included in your Activation Guide. Take a moment to review this again. </a:t>
            </a:r>
          </a:p>
          <a:p>
            <a:endParaRPr lang="en-US" dirty="0"/>
          </a:p>
          <a:p>
            <a:r>
              <a:rPr lang="en-US" b="1" dirty="0"/>
              <a:t>ASK: </a:t>
            </a:r>
            <a:r>
              <a:rPr lang="en-US" dirty="0"/>
              <a:t>Are you clear on the distinction between the roles? What questions can I answer for you?</a:t>
            </a:r>
          </a:p>
          <a:p>
            <a:endParaRPr lang="en-US" dirty="0"/>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 are a few examples of how the different support roles interact with one another.  </a:t>
            </a:r>
          </a:p>
          <a:p>
            <a:endParaRPr lang="en-US" dirty="0"/>
          </a:p>
          <a:p>
            <a:r>
              <a:rPr lang="en-US" dirty="0"/>
              <a:t>First, let’s look at warm-ups. You’ll see your role at a Fitness Coach highlighted in a thicker box.</a:t>
            </a:r>
          </a:p>
          <a:p>
            <a:endParaRPr lang="en-US" dirty="0"/>
          </a:p>
          <a:p>
            <a:r>
              <a:rPr lang="en-US" dirty="0"/>
              <a:t>(Review content. Depending on the group, you could choose to give time for participants to read through on their own and then ask if there is anything they are unclear on)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let’s look at goal setting.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content. Depending on the group, you could choose to give time for participants to read through on their own and then ask if there is anything they are unclear on)</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Lastly, let’s look at team communication.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content. Depending on the group, you could choose to give time for participants to read through on their own and then ask if there is anything they are unclear on)</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Before we finish this training, let’s discuss key leadership skills you’ll use as a Fitness Coach. In your role, communication and connection are essential when working with Special Olympics athletes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 you learned in the Physical Activity for Sport coaches eLearning module, Special Olympics supports a physical literacy approach to working with athletes.​</a:t>
            </a:r>
          </a:p>
          <a:p>
            <a:endParaRPr lang="en-US" dirty="0"/>
          </a:p>
          <a:p>
            <a:r>
              <a:rPr lang="en-US" dirty="0"/>
              <a:t>The term ‘Physical Literacy’ has been used for over a hundred years to describe how movement can enhance quality of life, physical health and movement vocabulary. Developing physical literacy is a responsibility shared by many people, including coaches, educators, caregivers and more! ​</a:t>
            </a:r>
          </a:p>
          <a:p>
            <a:endParaRPr lang="en-US" dirty="0"/>
          </a:p>
          <a:p>
            <a:r>
              <a:rPr lang="en-US" dirty="0"/>
              <a:t>The International Physical Literacy Association defines physical literacy as having the motivation, confidence, physical competence (or skills), and knowledge and understanding to value and take responsibility for engagement in physical activities for life ​</a:t>
            </a:r>
          </a:p>
          <a:p>
            <a:endParaRPr lang="en-US" dirty="0"/>
          </a:p>
          <a:p>
            <a:r>
              <a:rPr lang="en-US" dirty="0"/>
              <a:t>Whenever you are planning consider how your involvement can support the skills, confidence, motivation, knowledge and understanding of sport, movement and empowering athletes to take responsibility to engage in physical activity for life.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Here are the topics we will be covering today</a:t>
            </a:r>
          </a:p>
          <a:p>
            <a:r>
              <a:rPr lang="en-US" dirty="0"/>
              <a:t>(review the agenda)</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2763581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A00A4-238E-43DF-AFCD-E50D0AE29A22}"/>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396711-0F6C-AA9D-42DC-1842FB60C33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A5F4F332-8F4A-4CE8-10A2-3191D2EBC603}"/>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67603558-A17D-9478-1332-F93D8E5FEB6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A61DE75-CBB7-F45E-2838-BFC338B6BF6D}"/>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Fitness Coach, </a:t>
            </a:r>
            <a:r>
              <a:rPr lang="en-US" sz="1200" dirty="0">
                <a:solidFill>
                  <a:srgbClr val="000000"/>
                </a:solidFill>
                <a:latin typeface="Ubuntu" panose="020B0504030602030204" pitchFamily="34" charset="0"/>
                <a:sym typeface="Ubuntu"/>
              </a:rPr>
              <a:t>a</a:t>
            </a:r>
            <a:r>
              <a:rPr lang="en-US" sz="1200" dirty="0">
                <a:solidFill>
                  <a:srgbClr val="000000"/>
                </a:solidFill>
                <a:latin typeface="Ubuntu" panose="020B0504030602030204" pitchFamily="34" charset="0"/>
                <a:ea typeface="Ubuntu"/>
                <a:cs typeface="Ubuntu"/>
                <a:sym typeface="Ubuntu"/>
              </a:rPr>
              <a:t> “Physical Literacy Approach” may help you be aware of how your activities support physical skills, as well as the athletes’ social, thinking (cognitive), and feeling (psychological) skills to engage in </a:t>
            </a:r>
            <a:r>
              <a:rPr lang="en-US" sz="1200" b="1" dirty="0">
                <a:solidFill>
                  <a:srgbClr val="000000"/>
                </a:solidFill>
                <a:latin typeface="Ubuntu" panose="020B0504030602030204" pitchFamily="34" charset="0"/>
                <a:ea typeface="Ubuntu Bold"/>
                <a:cs typeface="Ubuntu Bold"/>
                <a:sym typeface="Ubuntu Bold"/>
              </a:rPr>
              <a:t>physical activity for life.</a:t>
            </a:r>
          </a:p>
          <a:p>
            <a:endParaRPr lang="en-US" dirty="0"/>
          </a:p>
          <a:p>
            <a:pPr algn="l">
              <a:lnSpc>
                <a:spcPts val="4350"/>
              </a:lnSpc>
            </a:pPr>
            <a:r>
              <a:rPr lang="en-US" sz="1200">
                <a:solidFill>
                  <a:srgbClr val="000000"/>
                </a:solidFill>
                <a:latin typeface="Ubuntu" panose="020B0504030602030204" pitchFamily="34" charset="0"/>
                <a:ea typeface="Ubuntu"/>
                <a:cs typeface="Ubuntu"/>
                <a:sym typeface="Ubuntu"/>
              </a:rPr>
              <a:t>A “Physical Literacy Approach” may help you be aware of how your activities and coaching strategies support athlete development in four skill areas:</a:t>
            </a:r>
          </a:p>
          <a:p>
            <a:pPr marL="171450" indent="-171450">
              <a:buFont typeface="Arial" panose="020B0604020202020204" pitchFamily="34" charset="0"/>
              <a:buChar char="•"/>
            </a:pPr>
            <a:r>
              <a:rPr lang="en-US"/>
              <a:t>Physical</a:t>
            </a:r>
            <a:r>
              <a:rPr lang="en-US" dirty="0"/>
              <a:t>: ability to coordinate and apply movement skills</a:t>
            </a:r>
          </a:p>
          <a:p>
            <a:pPr marL="171450" indent="-171450">
              <a:buFont typeface="Arial" panose="020B0604020202020204" pitchFamily="34" charset="0"/>
              <a:buChar char="•"/>
            </a:pPr>
            <a:r>
              <a:rPr lang="en-US" dirty="0"/>
              <a:t>Social: Ability to interact with others and create social connections</a:t>
            </a:r>
          </a:p>
          <a:p>
            <a:pPr marL="171450" indent="-171450">
              <a:buFont typeface="Arial" panose="020B0604020202020204" pitchFamily="34" charset="0"/>
              <a:buChar char="•"/>
            </a:pPr>
            <a:r>
              <a:rPr lang="en-US" dirty="0"/>
              <a:t>Feeling: Attitudes and emotions towards movement and physical activity</a:t>
            </a:r>
          </a:p>
          <a:p>
            <a:pPr marL="171450" indent="-171450">
              <a:buFont typeface="Arial" panose="020B0604020202020204" pitchFamily="34" charset="0"/>
              <a:buChar char="•"/>
            </a:pPr>
            <a:r>
              <a:rPr lang="en-US" dirty="0"/>
              <a:t>Thinking: Understanding of how, when and why to move</a:t>
            </a:r>
          </a:p>
        </p:txBody>
      </p:sp>
      <p:sp>
        <p:nvSpPr>
          <p:cNvPr id="6" name="Footer Placeholder 5">
            <a:extLst>
              <a:ext uri="{FF2B5EF4-FFF2-40B4-BE49-F238E27FC236}">
                <a16:creationId xmlns:a16="http://schemas.microsoft.com/office/drawing/2014/main" id="{C3593C6D-7B43-3073-91AF-9FF110E1BE6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D760119F-EB97-8AB4-E563-1FFDD394C9B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84833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(review list)</a:t>
            </a:r>
          </a:p>
          <a:p>
            <a:r>
              <a:rPr lang="en-US" dirty="0"/>
              <a:t> ​</a:t>
            </a:r>
          </a:p>
          <a:p>
            <a:r>
              <a:rPr lang="en-US" dirty="0"/>
              <a:t>Fitness Coaches  should connect with athletes to be aware of their motivations and how to support this. If motivation is not nurtured, sustained engagement in physical activity will be difficult.​</a:t>
            </a:r>
          </a:p>
          <a:p>
            <a:endParaRPr lang="en-US" dirty="0"/>
          </a:p>
          <a:p>
            <a:endParaRPr lang="en-US" dirty="0"/>
          </a:p>
          <a:p>
            <a:r>
              <a:rPr lang="en-US" dirty="0"/>
              <a:t>​</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Take a look at this excerpted list from Special Olympics for tops on communicating with Special Olympics athletes.</a:t>
            </a:r>
          </a:p>
          <a:p>
            <a:endParaRPr lang="en-US" dirty="0"/>
          </a:p>
          <a:p>
            <a:r>
              <a:rPr lang="en-US" dirty="0"/>
              <a:t>(Review list.)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a:t>
            </a:r>
            <a:r>
              <a:rPr lang="en-US" sz="1200" b="0" dirty="0">
                <a:solidFill>
                  <a:srgbClr val="000000"/>
                </a:solidFill>
                <a:latin typeface="Ubuntu Bold"/>
                <a:ea typeface="Ubuntu Bold"/>
                <a:cs typeface="Ubuntu Bold"/>
                <a:sym typeface="Ubuntu Bold"/>
              </a:rPr>
              <a:t>What other ideas do you have for effective communication with Special Olympics athletes?​</a:t>
            </a:r>
          </a:p>
          <a:p>
            <a:r>
              <a:rPr lang="en-US" dirty="0"/>
              <a:t>(Pause to ask for input from participants – use the list below to prompt/add)</a:t>
            </a:r>
          </a:p>
          <a:p>
            <a:endParaRPr lang="en-US" dirty="0"/>
          </a:p>
          <a:p>
            <a:pPr marL="171450" indent="-171450">
              <a:buFont typeface="Arial" panose="020B0604020202020204" pitchFamily="34" charset="0"/>
              <a:buChar char="•"/>
            </a:pPr>
            <a:r>
              <a:rPr lang="en-US" dirty="0"/>
              <a:t>Draw boundaries​</a:t>
            </a:r>
          </a:p>
          <a:p>
            <a:pPr marL="171450" indent="-171450">
              <a:buFont typeface="Arial" panose="020B0604020202020204" pitchFamily="34" charset="0"/>
              <a:buChar char="•"/>
            </a:pPr>
            <a:r>
              <a:rPr lang="en-US" dirty="0"/>
              <a:t>Ask their thoughts and allow them to answer​</a:t>
            </a:r>
          </a:p>
          <a:p>
            <a:pPr marL="171450" indent="-171450">
              <a:buFont typeface="Arial" panose="020B0604020202020204" pitchFamily="34" charset="0"/>
              <a:buChar char="•"/>
            </a:pPr>
            <a:r>
              <a:rPr lang="en-US" dirty="0"/>
              <a:t>Ask if you can help​</a:t>
            </a:r>
          </a:p>
          <a:p>
            <a:pPr marL="171450" indent="-171450">
              <a:buFont typeface="Arial" panose="020B0604020202020204" pitchFamily="34" charset="0"/>
              <a:buChar char="•"/>
            </a:pPr>
            <a:r>
              <a:rPr lang="en-US" dirty="0"/>
              <a:t>Expect lots of questions​</a:t>
            </a:r>
          </a:p>
          <a:p>
            <a:pPr marL="171450" indent="-171450">
              <a:buFont typeface="Arial" panose="020B0604020202020204" pitchFamily="34" charset="0"/>
              <a:buChar char="•"/>
            </a:pPr>
            <a:r>
              <a:rPr lang="en-US" dirty="0"/>
              <a:t>Have fun and enjoy their candor​</a:t>
            </a:r>
          </a:p>
          <a:p>
            <a:pPr marL="171450" indent="-171450">
              <a:buFont typeface="Arial" panose="020B0604020202020204" pitchFamily="34" charset="0"/>
              <a:buChar char="•"/>
            </a:pPr>
            <a:r>
              <a:rPr lang="en-US" dirty="0"/>
              <a:t>Be enthusiastic, upbeat, and professional​</a:t>
            </a:r>
          </a:p>
          <a:p>
            <a:endParaRPr lang="en-US" dirty="0"/>
          </a:p>
          <a:p>
            <a:r>
              <a:rPr lang="en-US" dirty="0"/>
              <a:t>You can find more information and tips on the Special Olympics webpage. There is a resource on how to talk to people with IDD:</a:t>
            </a:r>
          </a:p>
          <a:p>
            <a:endParaRPr lang="en-US" dirty="0"/>
          </a:p>
          <a:p>
            <a:r>
              <a:rPr lang="en-US" dirty="0"/>
              <a:t>https://</a:t>
            </a:r>
            <a:r>
              <a:rPr lang="en-US" dirty="0" err="1"/>
              <a:t>www.specialolympics.org</a:t>
            </a:r>
            <a:r>
              <a:rPr lang="en-US" dirty="0"/>
              <a:t>/about/intellectual-disabilities/how-to-speak-with-people-with-intellectual-disabilities​</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Meaningful connection is needed to build trust and a relationship with the athletes.</a:t>
            </a:r>
          </a:p>
          <a:p>
            <a:endParaRPr lang="en-US" dirty="0"/>
          </a:p>
          <a:p>
            <a:r>
              <a:rPr lang="en-US" dirty="0"/>
              <a:t>You can create connection with the athletes and coaching team by: </a:t>
            </a:r>
          </a:p>
          <a:p>
            <a:pPr marL="190500" lvl="0" indent="-323850" algn="l">
              <a:lnSpc>
                <a:spcPts val="5100"/>
              </a:lnSpc>
              <a:buFont typeface="Arial"/>
              <a:buChar char="•"/>
            </a:pPr>
            <a:r>
              <a:rPr lang="en-US" sz="3600" dirty="0">
                <a:solidFill>
                  <a:srgbClr val="000000"/>
                </a:solidFill>
                <a:latin typeface="Ubuntu" panose="020B0504030602030204" pitchFamily="34" charset="0"/>
                <a:ea typeface="Ubuntu"/>
                <a:cs typeface="Ubuntu"/>
                <a:sym typeface="Ubuntu"/>
              </a:rPr>
              <a:t>Establishing a routine​​</a:t>
            </a:r>
          </a:p>
          <a:p>
            <a:pPr marL="190500" lvl="0" indent="-323850" algn="l">
              <a:lnSpc>
                <a:spcPts val="5100"/>
              </a:lnSpc>
              <a:buFont typeface="Arial"/>
              <a:buChar char="•"/>
            </a:pPr>
            <a:r>
              <a:rPr lang="en-US" sz="3600" dirty="0">
                <a:solidFill>
                  <a:srgbClr val="000000"/>
                </a:solidFill>
                <a:latin typeface="Ubuntu" panose="020B0504030602030204" pitchFamily="34" charset="0"/>
                <a:ea typeface="Ubuntu"/>
                <a:cs typeface="Ubuntu"/>
                <a:sym typeface="Ubuntu"/>
              </a:rPr>
              <a:t>Finding out each athlete likes​​</a:t>
            </a:r>
          </a:p>
          <a:p>
            <a:pPr marL="190500" lvl="0" indent="-323850" algn="l">
              <a:lnSpc>
                <a:spcPts val="5100"/>
              </a:lnSpc>
              <a:buFont typeface="Arial"/>
              <a:buChar char="•"/>
            </a:pPr>
            <a:r>
              <a:rPr lang="en-US" sz="3600" dirty="0">
                <a:solidFill>
                  <a:srgbClr val="000000"/>
                </a:solidFill>
                <a:latin typeface="Ubuntu" panose="020B0504030602030204" pitchFamily="34" charset="0"/>
                <a:ea typeface="Ubuntu"/>
                <a:cs typeface="Ubuntu"/>
                <a:sym typeface="Ubuntu"/>
              </a:rPr>
              <a:t>Incorporating preferences and interests </a:t>
            </a:r>
          </a:p>
          <a:p>
            <a:pPr marL="190500" lvl="0" indent="-323850" algn="l">
              <a:lnSpc>
                <a:spcPts val="5100"/>
              </a:lnSpc>
              <a:buFont typeface="Arial"/>
              <a:buChar char="•"/>
            </a:pPr>
            <a:r>
              <a:rPr lang="en-US" sz="3600" dirty="0">
                <a:solidFill>
                  <a:srgbClr val="000000"/>
                </a:solidFill>
                <a:latin typeface="Ubuntu" panose="020B0504030602030204" pitchFamily="34" charset="0"/>
                <a:ea typeface="Ubuntu"/>
                <a:cs typeface="Ubuntu"/>
                <a:sym typeface="Ubuntu"/>
              </a:rPr>
              <a:t>Sharing about yourself​​</a:t>
            </a:r>
          </a:p>
          <a:p>
            <a:pPr marL="190500" lvl="0" indent="-323850" algn="l">
              <a:lnSpc>
                <a:spcPts val="5100"/>
              </a:lnSpc>
              <a:buFont typeface="Arial"/>
              <a:buChar char="•"/>
            </a:pPr>
            <a:r>
              <a:rPr lang="en-US" sz="3600" dirty="0">
                <a:solidFill>
                  <a:srgbClr val="000000"/>
                </a:solidFill>
                <a:latin typeface="Ubuntu" panose="020B0504030602030204" pitchFamily="34" charset="0"/>
                <a:ea typeface="Ubuntu"/>
                <a:cs typeface="Ubuntu"/>
                <a:sym typeface="Ubuntu"/>
              </a:rPr>
              <a:t>Participating with the athletes​</a:t>
            </a:r>
          </a:p>
          <a:p>
            <a:pPr marL="190500" lvl="0" indent="-323850" algn="l">
              <a:lnSpc>
                <a:spcPts val="5100"/>
              </a:lnSpc>
              <a:buFont typeface="Arial"/>
              <a:buChar char="•"/>
            </a:pPr>
            <a:r>
              <a:rPr lang="en-US" sz="3600" dirty="0">
                <a:solidFill>
                  <a:srgbClr val="000000"/>
                </a:solidFill>
                <a:latin typeface="Ubuntu" panose="020B0504030602030204" pitchFamily="34" charset="0"/>
                <a:ea typeface="Ubuntu"/>
                <a:cs typeface="Ubuntu"/>
                <a:sym typeface="Ubuntu"/>
              </a:rPr>
              <a:t>Making it fun!​​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a:t>
            </a:r>
            <a:r>
              <a:rPr lang="en-US" sz="1200" b="0" dirty="0">
                <a:solidFill>
                  <a:srgbClr val="000000"/>
                </a:solidFill>
                <a:latin typeface="Ubuntu Bold"/>
                <a:ea typeface="Ubuntu Bold"/>
                <a:cs typeface="Ubuntu Bold"/>
                <a:sym typeface="Ubuntu Bold"/>
              </a:rPr>
              <a:t>What other ideas do you have for connecting with athletes?</a:t>
            </a:r>
          </a:p>
          <a:p>
            <a:r>
              <a:rPr lang="en-US" dirty="0"/>
              <a:t>(Pause to ask for input from participants – use the list below to prompt/add)</a:t>
            </a:r>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You’re almost done with your training! Let’s finish by summarizing next steps.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8733D-43CF-0E59-48C7-309828DB5B5D}"/>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A64A44-CFEE-DABC-BD8B-12FB2E6AC77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27C0738B-884F-80BF-C7D7-DC80DB4906CD}"/>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0931BD09-08C7-9639-92F6-0BB0A39287A1}"/>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37020120-535F-2B7B-134D-C1838296D19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that you’ve completed Steps 1 and 2 in your Fitness Coach journey, it’s time to meet the coaching team!</a:t>
            </a:r>
          </a:p>
          <a:p>
            <a:endParaRPr lang="en-US" dirty="0"/>
          </a:p>
          <a:p>
            <a:r>
              <a:rPr lang="en-US" dirty="0">
                <a:solidFill>
                  <a:srgbClr val="444444"/>
                </a:solidFill>
              </a:rPr>
              <a:t>(Modify/add information based on whether they know who their coaching team is.)</a:t>
            </a:r>
          </a:p>
          <a:p>
            <a:endParaRPr lang="en-US" dirty="0">
              <a:solidFill>
                <a:srgbClr val="444444"/>
              </a:solidFill>
            </a:endParaRPr>
          </a:p>
          <a:p>
            <a:r>
              <a:rPr lang="en-US" dirty="0"/>
              <a:t> </a:t>
            </a:r>
            <a:endParaRPr lang="en-US" dirty="0">
              <a:solidFill>
                <a:srgbClr val="444444"/>
              </a:solidFill>
            </a:endParaRPr>
          </a:p>
          <a:p>
            <a:endParaRPr lang="en-US" dirty="0">
              <a:ea typeface="Calibri"/>
              <a:cs typeface="Calibri"/>
            </a:endParaRPr>
          </a:p>
        </p:txBody>
      </p:sp>
      <p:sp>
        <p:nvSpPr>
          <p:cNvPr id="6" name="Footer Placeholder 5">
            <a:extLst>
              <a:ext uri="{FF2B5EF4-FFF2-40B4-BE49-F238E27FC236}">
                <a16:creationId xmlns:a16="http://schemas.microsoft.com/office/drawing/2014/main" id="{108DE2C8-196D-95F0-3302-DDB5CE42B25A}"/>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DAA1450-00FB-68C4-FEF6-44BD2BC55631}"/>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972087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Once you know what coach(es) and team(s) you’ll be working with, schedule a meeting with the coaching team.</a:t>
            </a:r>
          </a:p>
          <a:p>
            <a:endParaRPr lang="en-US" dirty="0"/>
          </a:p>
          <a:p>
            <a:r>
              <a:rPr lang="en-US" dirty="0"/>
              <a:t>Use this meeting to get to know the coaches, learn the goals for the season, discuss roles and responsibilities, and understand logistics.</a:t>
            </a:r>
          </a:p>
          <a:p>
            <a:endParaRPr lang="en-US" dirty="0"/>
          </a:p>
          <a:p>
            <a:r>
              <a:rPr lang="en-US" dirty="0"/>
              <a:t>As you get to know the coach, here are some helpful tips:</a:t>
            </a:r>
          </a:p>
          <a:p>
            <a:pPr marL="171450" indent="-171450">
              <a:buFont typeface="Arial" panose="020B0604020202020204" pitchFamily="34" charset="0"/>
              <a:buChar char="•"/>
            </a:pPr>
            <a:r>
              <a:rPr lang="en-US" dirty="0"/>
              <a:t>Respect the preferences of the coach - they have a lot on their plate! They are managing athletes, schedules, parents, and competitions. Always be kind, respectful and patient.</a:t>
            </a:r>
          </a:p>
          <a:p>
            <a:pPr marL="171450" indent="-171450">
              <a:buFont typeface="Arial" panose="020B0604020202020204" pitchFamily="34" charset="0"/>
              <a:buChar char="•"/>
            </a:pPr>
            <a:r>
              <a:rPr lang="en-US" dirty="0"/>
              <a:t>Be adaptable! Things don’t always go as planned so it’s important to be flexible and willing to adapt​.</a:t>
            </a:r>
          </a:p>
          <a:p>
            <a:endParaRPr lang="en-US" dirty="0"/>
          </a:p>
          <a:p>
            <a:endParaRPr lang="en-US" dirty="0"/>
          </a:p>
          <a:p>
            <a:r>
              <a:rPr lang="en-US" dirty="0"/>
              <a:t> ​</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Following your initial meeting, collaborate with the Head Coach to plan the season.</a:t>
            </a:r>
          </a:p>
          <a:p>
            <a:endParaRPr lang="en-US" dirty="0"/>
          </a:p>
          <a:p>
            <a:r>
              <a:rPr lang="en-US" dirty="0"/>
              <a:t>(Review list. Adapt to the context, as needed.)</a:t>
            </a:r>
          </a:p>
          <a:p>
            <a:endParaRPr lang="en-US" dirty="0"/>
          </a:p>
          <a:p>
            <a:r>
              <a:rPr lang="en-US" dirty="0"/>
              <a:t>It’s essential to plan ahead and communicate these plans with the athletes and supporters as early as possible so they know what to expect throughout the season.​</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last step is to meet the athletes! Coordinate with the Head Coach on when and how to be introduced.</a:t>
            </a:r>
          </a:p>
          <a:p>
            <a:endParaRPr lang="en-US" dirty="0"/>
          </a:p>
          <a:p>
            <a:r>
              <a:rPr lang="en-US" dirty="0"/>
              <a:t>(Review Content. Reference the Fitness Coaches: Guidance for Sport Coaches resource, as needed)</a:t>
            </a:r>
          </a:p>
          <a:p>
            <a:endParaRPr lang="en-US" dirty="0"/>
          </a:p>
          <a:p>
            <a:r>
              <a:rPr lang="en-US" dirty="0"/>
              <a:t>(Add any additional information that is specific to your Program/coaches)</a:t>
            </a:r>
          </a:p>
          <a:p>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(share a bit about yourself )</a:t>
            </a:r>
          </a:p>
          <a:p>
            <a:r>
              <a:rPr lang="en-US" dirty="0"/>
              <a:t>Now I’d like to get to know each of you.  Please share your name, a bit about your background, any experience you have with Special Olympics and why you are interested in becoming a Fitness Coach.</a:t>
            </a:r>
            <a:endParaRPr lang="en-US" dirty="0">
              <a:ea typeface="Calibri"/>
              <a:cs typeface="Calibri"/>
            </a:endParaRP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Our first section will provide an overview of Special Olympics – this should be familiar from the training you have already 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 is a reminder of the mission of Special Olympics. </a:t>
            </a:r>
          </a:p>
          <a:p>
            <a:endParaRPr lang="en-US" dirty="0"/>
          </a:p>
          <a:p>
            <a:r>
              <a:rPr lang="en-US" dirty="0"/>
              <a:t>(Review the mission, highlighting the bolded text)</a:t>
            </a:r>
          </a:p>
          <a:p>
            <a:endParaRPr lang="en-US" dirty="0"/>
          </a:p>
          <a:p>
            <a:r>
              <a:rPr lang="en-US" dirty="0">
                <a:ea typeface="Calibri"/>
                <a:cs typeface="Calibri"/>
              </a:rPr>
              <a:t>(Spend more time if most participants are new to Special Olympics)</a:t>
            </a:r>
          </a:p>
          <a:p>
            <a:endParaRPr lang="en-US" dirty="0">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(Add Program-specific data that would be valuable for the Fitness Coaches to know)</a:t>
            </a:r>
          </a:p>
          <a:p>
            <a:endParaRPr lang="en-US" dirty="0"/>
          </a:p>
          <a:p>
            <a:r>
              <a:rPr lang="en-US" dirty="0"/>
              <a:t>(Review the information) </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1727955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Our next section will review the steps to becoming a Fitness Coach.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vent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1767BAE-8A6B-4245-8072-DC7D45914492}"/>
              </a:ext>
            </a:extLst>
          </p:cNvPr>
          <p:cNvSpPr>
            <a:spLocks noGrp="1"/>
          </p:cNvSpPr>
          <p:nvPr>
            <p:ph type="pic" sz="quarter" idx="12"/>
          </p:nvPr>
        </p:nvSpPr>
        <p:spPr>
          <a:xfrm>
            <a:off x="3643313" y="2457451"/>
            <a:ext cx="14744700" cy="7339013"/>
          </a:xfrm>
        </p:spPr>
        <p:txBody>
          <a:bodyPr/>
          <a:lstStyle/>
          <a:p>
            <a:endParaRPr lang="en-US" dirty="0"/>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942976" y="804025"/>
            <a:ext cx="14416088" cy="871538"/>
          </a:xfrm>
        </p:spPr>
        <p:txBody>
          <a:bodyPr>
            <a:noAutofit/>
          </a:bodyPr>
          <a:lstStyle>
            <a:lvl1pPr marL="0" indent="0" algn="l">
              <a:buNone/>
              <a:defRPr sz="5400" b="1">
                <a:solidFill>
                  <a:schemeClr val="accent2"/>
                </a:solidFill>
                <a:latin typeface="+mn-lt"/>
              </a:defRPr>
            </a:lvl1pPr>
          </a:lstStyle>
          <a:p>
            <a:pPr lvl="0"/>
            <a:r>
              <a:rPr lang="en-US" dirty="0"/>
              <a:t>Title</a:t>
            </a:r>
          </a:p>
        </p:txBody>
      </p:sp>
      <p:pic>
        <p:nvPicPr>
          <p:cNvPr id="22" name="Picture 21" descr="Text&#10;&#10;Description automatically generated">
            <a:extLst>
              <a:ext uri="{FF2B5EF4-FFF2-40B4-BE49-F238E27FC236}">
                <a16:creationId xmlns:a16="http://schemas.microsoft.com/office/drawing/2014/main" id="{65E0366C-219D-4F6C-A98A-6EBBF0FF07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616113" y="778003"/>
            <a:ext cx="2625476" cy="923579"/>
          </a:xfrm>
          <a:prstGeom prst="rect">
            <a:avLst/>
          </a:prstGeom>
        </p:spPr>
      </p:pic>
    </p:spTree>
    <p:extLst>
      <p:ext uri="{BB962C8B-B14F-4D97-AF65-F5344CB8AC3E}">
        <p14:creationId xmlns:p14="http://schemas.microsoft.com/office/powerpoint/2010/main" val="2534127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itness@specialolympics.or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9.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2.svg"/><Relationship Id="rId4"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hyperlink" Target="https://resources.specialolympics.org/health/fitness/fitness-through-sport/coach-education"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hyperlink" Target="https://resources.specialolympics.org/health/fitness/fit-5"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6.svg"/><Relationship Id="rId4" Type="http://schemas.openxmlformats.org/officeDocument/2006/relationships/image" Target="../media/image21.svg"/></Relationships>
</file>

<file path=ppt/slides/_rels/slide25.xml.rels><?xml version="1.0" encoding="UTF-8" standalone="yes"?>
<Relationships xmlns="http://schemas.openxmlformats.org/package/2006/relationships"><Relationship Id="rId8" Type="http://schemas.openxmlformats.org/officeDocument/2006/relationships/hyperlink" Target="https://resources.specialolympics.org/health/fitness/fitness-through-sport/playbook" TargetMode="External"/><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1.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9.svg"/><Relationship Id="rId4" Type="http://schemas.openxmlformats.org/officeDocument/2006/relationships/image" Target="../media/image21.sv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9.svg"/><Relationship Id="rId4" Type="http://schemas.openxmlformats.org/officeDocument/2006/relationships/image" Target="../media/image21.svg"/></Relationships>
</file>

<file path=ppt/slides/_rels/slide29.xml.rels><?xml version="1.0" encoding="UTF-8" standalone="yes"?>
<Relationships xmlns="http://schemas.openxmlformats.org/package/2006/relationships"><Relationship Id="rId8" Type="http://schemas.openxmlformats.org/officeDocument/2006/relationships/hyperlink" Target="https://resources.specialolympics.org/health/fitness/fitness-through-sport/fitness-assessment" TargetMode="External"/><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hyperlink" Target="https://www.dropbox.com/scl/fi/c5i158fuyeedsejpyxofb/My-Personal-Health-Goal.pdf?rlkey=9ra1qfn03cyai8e6unuboctdw&amp;st=5ybx3uvr&amp;dl=0" TargetMode="External"/><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9.svg"/><Relationship Id="rId4" Type="http://schemas.openxmlformats.org/officeDocument/2006/relationships/image" Target="../media/image21.svg"/></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hyperlink" Target="https://elearn.specialolympics.org/health/learn/learning-plans/11/fitness-through-sport-learning-plan?hash=c5f411a80e85580eb4d3eeda0f710ec24a645b35&amp;generated_by=34001" TargetMode="External"/><Relationship Id="rId13" Type="http://schemas.openxmlformats.org/officeDocument/2006/relationships/hyperlink" Target="https://media.specialolympics.org/resources/leadership-excellence/leadership-and-skills-training/sports-leader/fitness-captain/independent-activities/Health-Tip-Library.pdf?_gl=1*e8jg4c*_gcl_au*MTUxNzkxOTQ0OS4xNzYwOTI1MjUy*_ga*MTY0ODYxMDYwOC4xNzIwNTQ3MjY." TargetMode="External"/><Relationship Id="rId18" Type="http://schemas.openxmlformats.org/officeDocument/2006/relationships/hyperlink" Target="https://www.specialolympics.org/snack-zone" TargetMode="External"/><Relationship Id="rId3" Type="http://schemas.openxmlformats.org/officeDocument/2006/relationships/image" Target="../media/image21.svg"/><Relationship Id="rId21" Type="http://schemas.openxmlformats.org/officeDocument/2006/relationships/hyperlink" Target="https://resources.specialolympics.org/sports-essentials/sports-and-coaching" TargetMode="External"/><Relationship Id="rId7" Type="http://schemas.openxmlformats.org/officeDocument/2006/relationships/hyperlink" Target="https://resources.specialolympics.org/health/fitness/fitness-through-sport/fitness-assessment" TargetMode="External"/><Relationship Id="rId12" Type="http://schemas.openxmlformats.org/officeDocument/2006/relationships/hyperlink" Target="https://resources.specialolympics.org/health/fitness/fitness-through-sport/playbook" TargetMode="External"/><Relationship Id="rId17" Type="http://schemas.openxmlformats.org/officeDocument/2006/relationships/hyperlink" Target="https://www.specialolympics.org/school-of-strength" TargetMode="External"/><Relationship Id="rId2" Type="http://schemas.openxmlformats.org/officeDocument/2006/relationships/notesSlide" Target="../notesSlides/notesSlide32.xml"/><Relationship Id="rId16" Type="http://schemas.openxmlformats.org/officeDocument/2006/relationships/hyperlink" Target="https://www.dropbox.com/scl/fi/c5i158fuyeedsejpyxofb/My-Personal-Health-Goal.pdf?rlkey=9ra1qfn03cyai8e6unuboctdw&amp;st=5ybx3uvr&amp;dl=0" TargetMode="External"/><Relationship Id="rId20" Type="http://schemas.openxmlformats.org/officeDocument/2006/relationships/hyperlink" Target="https://play.google.com/store/apps/details?id=com.specialolympics.fitness.app.production&amp;pcampaignid=web_share" TargetMode="External"/><Relationship Id="rId1" Type="http://schemas.openxmlformats.org/officeDocument/2006/relationships/slideLayout" Target="../slideLayouts/slideLayout7.xml"/><Relationship Id="rId6" Type="http://schemas.openxmlformats.org/officeDocument/2006/relationships/hyperlink" Target="https://media.specialolympics.org/resources/sports-essentials/fit-5/Fit-5-Guide.pdf" TargetMode="External"/><Relationship Id="rId11" Type="http://schemas.openxmlformats.org/officeDocument/2006/relationships/hyperlink" Target="https://elearn.specialolympics.org/sports/learn/courses/476/physical-activity-for-sports-coaches/lessons" TargetMode="External"/><Relationship Id="rId5" Type="http://schemas.openxmlformats.org/officeDocument/2006/relationships/hyperlink" Target="https://resources.specialolympics.org/health/fitness/fitness-through-sport/coach-education" TargetMode="External"/><Relationship Id="rId15" Type="http://schemas.openxmlformats.org/officeDocument/2006/relationships/hyperlink" Target="https://media.specialolympics.org/resources/sports-essentials/fitness-for-sports-coaches/Minimum-Fit-Practice-Standards.pdf?_gl=1*b7z8r3*_gcl_au*MTUxNzkxOTQ0OS4xNzYwOTI1MjUy*_ga*MTY0ODYxMDYwOC4xNzIwNTQ3MjY4*_ga_KTMLJ70DKD*czE3NjQwMDQ0MTEkbzQyOSRnMSR0MTc2NDAwNTAwMCRqNTQkbDAkaDA." TargetMode="External"/><Relationship Id="rId10" Type="http://schemas.openxmlformats.org/officeDocument/2006/relationships/hyperlink" Target="https://elearn.specialolympics.org/sports/learn/courses/338/sports-nutrition-for-coaches" TargetMode="External"/><Relationship Id="rId19" Type="http://schemas.openxmlformats.org/officeDocument/2006/relationships/hyperlink" Target="https://apps.apple.com/us/app/special-olympics-fitness-app/id6748924055" TargetMode="External"/><Relationship Id="rId4" Type="http://schemas.openxmlformats.org/officeDocument/2006/relationships/image" Target="../media/image29.svg"/><Relationship Id="rId9" Type="http://schemas.openxmlformats.org/officeDocument/2006/relationships/hyperlink" Target="https://elearn.specialolympics.org/sports/learn/courses/237/fitness-for-the-sport-coach" TargetMode="External"/><Relationship Id="rId14" Type="http://schemas.openxmlformats.org/officeDocument/2006/relationships/hyperlink" Target="https://elearn.specialolympics.org/sports/learn/courses/239/inclusive-fitness-online-training" TargetMode="External"/><Relationship Id="rId22" Type="http://schemas.openxmlformats.org/officeDocument/2006/relationships/hyperlink" Target="https://resources.specialolympics.org/sports-essentials/sports-and-coaching/warm-up-and-cool-down-videos"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https://www.specialolympics.org/about/intellectual-disabilities/how-to-speak-with-people-with-intellectual-disabilities&#8203;" TargetMode="External"/><Relationship Id="rId5" Type="http://schemas.openxmlformats.org/officeDocument/2006/relationships/image" Target="../media/image37.jpe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svg"/><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57E86E-2835-B203-1807-12D0976B1A33}"/>
              </a:ext>
            </a:extLst>
          </p:cNvPr>
          <p:cNvSpPr txBox="1"/>
          <p:nvPr/>
        </p:nvSpPr>
        <p:spPr>
          <a:xfrm>
            <a:off x="966993" y="432677"/>
            <a:ext cx="1476537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latin typeface="Ubuntu" panose="020B0504030602030204" pitchFamily="34" charset="0"/>
                <a:ea typeface="Calibri"/>
                <a:cs typeface="Calibri"/>
              </a:rPr>
              <a:t>Fitness Coach Training  - </a:t>
            </a:r>
            <a:r>
              <a:rPr lang="en-US" sz="4400" dirty="0">
                <a:latin typeface="Ubuntu" panose="020B0504030602030204" pitchFamily="34" charset="0"/>
                <a:ea typeface="Calibri"/>
                <a:cs typeface="Calibri"/>
              </a:rPr>
              <a:t>Notes for the Facilitator</a:t>
            </a:r>
          </a:p>
          <a:p>
            <a:endParaRPr lang="en-US" sz="2800" dirty="0">
              <a:ea typeface="Calibri"/>
              <a:cs typeface="Calibri"/>
            </a:endParaRPr>
          </a:p>
        </p:txBody>
      </p:sp>
      <p:sp>
        <p:nvSpPr>
          <p:cNvPr id="3" name="TextBox 2">
            <a:extLst>
              <a:ext uri="{FF2B5EF4-FFF2-40B4-BE49-F238E27FC236}">
                <a16:creationId xmlns:a16="http://schemas.microsoft.com/office/drawing/2014/main" id="{B45B36D8-2FE7-846D-6A30-CD84EE6BB004}"/>
              </a:ext>
            </a:extLst>
          </p:cNvPr>
          <p:cNvSpPr txBox="1"/>
          <p:nvPr/>
        </p:nvSpPr>
        <p:spPr>
          <a:xfrm>
            <a:off x="595933" y="1548867"/>
            <a:ext cx="17423125" cy="9571851"/>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Ubuntu" panose="020B0504030602030204" pitchFamily="34" charset="0"/>
              </a:rPr>
              <a:t>The intended facilitators for this workshop are Special Olympics Program staff who are leading Fitness Coach recruitment and implementation, however it is up to the discretion of the Program lead to identify a suitable facilitator.</a:t>
            </a:r>
          </a:p>
          <a:p>
            <a:pPr marL="457200" indent="-457200">
              <a:buFont typeface="Arial" panose="020B0604020202020204" pitchFamily="34" charset="0"/>
              <a:buChar char="•"/>
            </a:pPr>
            <a:r>
              <a:rPr lang="en-US" sz="2800" b="1" dirty="0">
                <a:latin typeface="Ubuntu" panose="020B0504030602030204" pitchFamily="34" charset="0"/>
              </a:rPr>
              <a:t>Preparation: </a:t>
            </a:r>
            <a:r>
              <a:rPr lang="en-US" sz="2800" dirty="0">
                <a:latin typeface="Ubuntu" panose="020B0504030602030204" pitchFamily="34" charset="0"/>
              </a:rPr>
              <a:t>familiarize yourself with the supporting resources, including the Fitness Coach Activation Guide, Program Staff Guidance, and Sport Coach Guidance materials, as well as reviewing the PowerPoint training and speaking notes ahead of time.</a:t>
            </a:r>
          </a:p>
          <a:p>
            <a:pPr marL="457200" indent="-457200">
              <a:buFont typeface="Arial" panose="020B0604020202020204" pitchFamily="34" charset="0"/>
              <a:buChar char="•"/>
            </a:pPr>
            <a:r>
              <a:rPr lang="en-US" sz="2800" b="1" dirty="0">
                <a:solidFill>
                  <a:srgbClr val="009784"/>
                </a:solidFill>
                <a:latin typeface="Ubuntu" panose="020B0504030602030204" pitchFamily="34" charset="0"/>
              </a:rPr>
              <a:t>Note that there are a few slides that require customization</a:t>
            </a:r>
            <a:r>
              <a:rPr lang="en-US" sz="2800" dirty="0">
                <a:latin typeface="Ubuntu" panose="020B0504030602030204" pitchFamily="34" charset="0"/>
              </a:rPr>
              <a:t> - Slides 2, 8,11, 46, 49.</a:t>
            </a:r>
          </a:p>
          <a:p>
            <a:pPr marL="457200" indent="-457200">
              <a:buFont typeface="Arial" panose="020B0604020202020204" pitchFamily="34" charset="0"/>
              <a:buChar char="•"/>
            </a:pPr>
            <a:r>
              <a:rPr lang="en-US" sz="2800" dirty="0">
                <a:latin typeface="Ubuntu" panose="020B0504030602030204" pitchFamily="34" charset="0"/>
              </a:rPr>
              <a:t>If possible, you are encouraged to open links to review the key resources and/or provide the participants with links so they can view them on their own device</a:t>
            </a:r>
          </a:p>
          <a:p>
            <a:pPr marL="457200" indent="-457200">
              <a:buFont typeface="Arial" panose="020B0604020202020204" pitchFamily="34" charset="0"/>
              <a:buChar char="•"/>
            </a:pPr>
            <a:r>
              <a:rPr lang="en-US" sz="2800" dirty="0">
                <a:latin typeface="Ubuntu" panose="020B0504030602030204" pitchFamily="34" charset="0"/>
              </a:rPr>
              <a:t>90 minutes is the recommended time allotment for this workshop. This will ensure ample time to cover the material with time for questions and discussion.</a:t>
            </a:r>
          </a:p>
          <a:p>
            <a:pPr marL="457200" indent="-457200">
              <a:buFont typeface="Arial" panose="020B0604020202020204" pitchFamily="34" charset="0"/>
              <a:buChar char="•"/>
            </a:pPr>
            <a:r>
              <a:rPr lang="en-US" sz="2800" dirty="0">
                <a:latin typeface="Ubuntu" panose="020B0504030602030204" pitchFamily="34" charset="0"/>
              </a:rPr>
              <a:t>This workshop is designed to be taken AFTER the Fitness Coach trainee has reviewed the Fitness Coach Activation Guide </a:t>
            </a:r>
            <a:r>
              <a:rPr lang="en-US" sz="2800" u="sng" dirty="0">
                <a:latin typeface="Ubuntu" panose="020B0504030602030204" pitchFamily="34" charset="0"/>
              </a:rPr>
              <a:t>and</a:t>
            </a:r>
            <a:r>
              <a:rPr lang="en-US" sz="2800" dirty="0">
                <a:latin typeface="Ubuntu" panose="020B0504030602030204" pitchFamily="34" charset="0"/>
              </a:rPr>
              <a:t> completed the Fitness Coach trainings, as outlined in the Activation Guide and on Slide 12. </a:t>
            </a:r>
          </a:p>
          <a:p>
            <a:pPr marL="457200" indent="-457200">
              <a:buFont typeface="Arial" panose="020B0604020202020204" pitchFamily="34" charset="0"/>
              <a:buChar char="•"/>
            </a:pPr>
            <a:r>
              <a:rPr lang="en-US" sz="2800" dirty="0">
                <a:latin typeface="Ubuntu" panose="020B0504030602030204" pitchFamily="34" charset="0"/>
              </a:rPr>
              <a:t>Recommend participants to have the Activation Guide in print or electronic version as a reference.</a:t>
            </a:r>
          </a:p>
          <a:p>
            <a:pPr marL="457200" indent="-457200">
              <a:buFont typeface="Arial" panose="020B0604020202020204" pitchFamily="34" charset="0"/>
              <a:buChar char="•"/>
            </a:pPr>
            <a:r>
              <a:rPr lang="en-US" sz="2800" dirty="0">
                <a:latin typeface="Ubuntu" panose="020B0504030602030204" pitchFamily="34" charset="0"/>
              </a:rPr>
              <a:t>In person delivery is recommended, however this session can also be delivered virtually if necessary.</a:t>
            </a:r>
          </a:p>
          <a:p>
            <a:endParaRPr lang="en-US" sz="2800" dirty="0">
              <a:latin typeface="Ubuntu" panose="020B0504030602030204" pitchFamily="34" charset="0"/>
            </a:endParaRPr>
          </a:p>
          <a:p>
            <a:r>
              <a:rPr lang="en-US" sz="2800" b="1" dirty="0">
                <a:latin typeface="Ubuntu" panose="020B0504030602030204" pitchFamily="34" charset="0"/>
              </a:rPr>
              <a:t>For support with Fitness Coach training please reach out to SOI Fitness at </a:t>
            </a:r>
            <a:r>
              <a:rPr lang="en-US" sz="2800" b="1" dirty="0">
                <a:latin typeface="Ubuntu" panose="020B0504030602030204" pitchFamily="34" charset="0"/>
                <a:hlinkClick r:id="rId3"/>
              </a:rPr>
              <a:t>fitness@specialolympics.org</a:t>
            </a:r>
            <a:endParaRPr lang="en-US" sz="2800" b="1" dirty="0">
              <a:latin typeface="Ubuntu" panose="020B0504030602030204" pitchFamily="34" charset="0"/>
            </a:endParaRPr>
          </a:p>
          <a:p>
            <a:endParaRPr lang="en-US" sz="2800" dirty="0">
              <a:latin typeface="Ubuntu" panose="020B0504030602030204" pitchFamily="34" charset="0"/>
            </a:endParaRPr>
          </a:p>
          <a:p>
            <a:pPr marL="457200" indent="-457200">
              <a:buFont typeface="Arial" panose="020B0604020202020204" pitchFamily="34" charset="0"/>
              <a:buChar char="•"/>
            </a:pPr>
            <a:endParaRPr lang="en-US" sz="2800" dirty="0">
              <a:latin typeface="Ubuntu" panose="020B0504030602030204" pitchFamily="34" charset="0"/>
            </a:endParaRPr>
          </a:p>
          <a:p>
            <a:endParaRPr lang="en-US" sz="2800" dirty="0">
              <a:latin typeface="Ubuntu" panose="020B0504030602030204" pitchFamily="34" charset="0"/>
            </a:endParaRPr>
          </a:p>
        </p:txBody>
      </p:sp>
    </p:spTree>
    <p:extLst>
      <p:ext uri="{BB962C8B-B14F-4D97-AF65-F5344CB8AC3E}">
        <p14:creationId xmlns:p14="http://schemas.microsoft.com/office/powerpoint/2010/main" val="649188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B837B1AA-4528-A9B1-4819-44EC4096D631}"/>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5" name="TextBox 5"/>
          <p:cNvSpPr txBox="1"/>
          <p:nvPr/>
        </p:nvSpPr>
        <p:spPr>
          <a:xfrm>
            <a:off x="1028700" y="838200"/>
            <a:ext cx="11709922" cy="790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YOUR JOURNEY </a:t>
            </a:r>
            <a:r>
              <a:rPr lang="en-US" sz="5000">
                <a:solidFill>
                  <a:srgbClr val="009784"/>
                </a:solidFill>
                <a:latin typeface="Ubuntu"/>
                <a:ea typeface="Ubuntu"/>
                <a:cs typeface="Ubuntu"/>
                <a:sym typeface="Ubuntu"/>
              </a:rPr>
              <a:t>SO FAR...</a:t>
            </a:r>
          </a:p>
        </p:txBody>
      </p:sp>
      <p:pic>
        <p:nvPicPr>
          <p:cNvPr id="13" name="Picture 12" descr="A blue arrows with white text&#10;&#10;AI-generated content may be incorrect.">
            <a:extLst>
              <a:ext uri="{FF2B5EF4-FFF2-40B4-BE49-F238E27FC236}">
                <a16:creationId xmlns:a16="http://schemas.microsoft.com/office/drawing/2014/main" id="{E5F22823-9EAA-8F7A-9E47-B9FF55FE0F70}"/>
              </a:ext>
            </a:extLst>
          </p:cNvPr>
          <p:cNvPicPr>
            <a:picLocks noChangeAspect="1"/>
          </p:cNvPicPr>
          <p:nvPr/>
        </p:nvPicPr>
        <p:blipFill>
          <a:blip r:embed="rId4"/>
          <a:stretch>
            <a:fillRect/>
          </a:stretch>
        </p:blipFill>
        <p:spPr>
          <a:xfrm>
            <a:off x="0" y="3757613"/>
            <a:ext cx="18288000" cy="2771775"/>
          </a:xfrm>
          <a:prstGeom prst="rect">
            <a:avLst/>
          </a:prstGeom>
        </p:spPr>
      </p:pic>
      <p:sp>
        <p:nvSpPr>
          <p:cNvPr id="4" name="Freeform 4"/>
          <p:cNvSpPr/>
          <p:nvPr/>
        </p:nvSpPr>
        <p:spPr>
          <a:xfrm>
            <a:off x="7651044" y="3311461"/>
            <a:ext cx="946289" cy="901555"/>
          </a:xfrm>
          <a:custGeom>
            <a:avLst/>
            <a:gdLst/>
            <a:ahLst/>
            <a:cxnLst/>
            <a:rect l="l" t="t" r="r" b="b"/>
            <a:pathLst>
              <a:path w="946289" h="901555">
                <a:moveTo>
                  <a:pt x="0" y="0"/>
                </a:moveTo>
                <a:lnTo>
                  <a:pt x="946289" y="0"/>
                </a:lnTo>
                <a:lnTo>
                  <a:pt x="946289" y="901555"/>
                </a:lnTo>
                <a:lnTo>
                  <a:pt x="0" y="90155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6" descr="A logo for a sports event&#10;&#10;AI-generated content may be incorrect.">
            <a:extLst>
              <a:ext uri="{FF2B5EF4-FFF2-40B4-BE49-F238E27FC236}">
                <a16:creationId xmlns:a16="http://schemas.microsoft.com/office/drawing/2014/main" id="{CB37AEDC-B07A-C96A-ED55-14F1E00318BD}"/>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291262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CD5FE-8380-984F-D30D-94FDF8E612B7}"/>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A64380BB-E2E3-908E-18FF-D56E16BC092E}"/>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3" name="TextBox 3">
            <a:extLst>
              <a:ext uri="{FF2B5EF4-FFF2-40B4-BE49-F238E27FC236}">
                <a16:creationId xmlns:a16="http://schemas.microsoft.com/office/drawing/2014/main" id="{76083A0F-B3E7-E1EE-F2AE-ED78CE616298}"/>
              </a:ext>
            </a:extLst>
          </p:cNvPr>
          <p:cNvSpPr txBox="1"/>
          <p:nvPr/>
        </p:nvSpPr>
        <p:spPr>
          <a:xfrm>
            <a:off x="1028700" y="838200"/>
            <a:ext cx="11709922" cy="790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STEP 1: </a:t>
            </a:r>
            <a:r>
              <a:rPr lang="en-US" sz="5000">
                <a:solidFill>
                  <a:srgbClr val="009784"/>
                </a:solidFill>
                <a:latin typeface="Ubuntu"/>
                <a:ea typeface="Ubuntu"/>
                <a:cs typeface="Ubuntu"/>
                <a:sym typeface="Ubuntu"/>
              </a:rPr>
              <a:t>PROGRAM REQUIREMENTS</a:t>
            </a:r>
          </a:p>
        </p:txBody>
      </p:sp>
      <p:sp>
        <p:nvSpPr>
          <p:cNvPr id="4" name="TextBox 4">
            <a:extLst>
              <a:ext uri="{FF2B5EF4-FFF2-40B4-BE49-F238E27FC236}">
                <a16:creationId xmlns:a16="http://schemas.microsoft.com/office/drawing/2014/main" id="{22B17217-50D5-19F2-5A04-770C084C45EF}"/>
              </a:ext>
            </a:extLst>
          </p:cNvPr>
          <p:cNvSpPr txBox="1"/>
          <p:nvPr/>
        </p:nvSpPr>
        <p:spPr>
          <a:xfrm>
            <a:off x="1028700" y="1974850"/>
            <a:ext cx="16230600" cy="7592848"/>
          </a:xfrm>
          <a:prstGeom prst="rect">
            <a:avLst/>
          </a:prstGeom>
        </p:spPr>
        <p:txBody>
          <a:bodyPr lIns="0" tIns="0" rIns="0" bIns="0" rtlCol="0" anchor="t">
            <a:spAutoFit/>
          </a:bodyPr>
          <a:lstStyle/>
          <a:p>
            <a:pPr algn="l">
              <a:lnSpc>
                <a:spcPts val="5950"/>
              </a:lnSpc>
            </a:pPr>
            <a:r>
              <a:rPr lang="en-US" sz="3500">
                <a:solidFill>
                  <a:srgbClr val="000000"/>
                </a:solidFill>
                <a:latin typeface="Ubuntu"/>
                <a:ea typeface="Ubuntu"/>
                <a:cs typeface="Ubuntu"/>
                <a:sym typeface="Ubuntu"/>
              </a:rPr>
              <a:t>Training and Screening Requirements completed to date:</a:t>
            </a:r>
          </a:p>
          <a:p>
            <a:pPr marL="755651" lvl="1" indent="-377825" algn="l">
              <a:lnSpc>
                <a:spcPts val="5950"/>
              </a:lnSpc>
              <a:buFont typeface="Arial"/>
              <a:buChar char="•"/>
            </a:pPr>
            <a:r>
              <a:rPr lang="en-US" sz="3500" i="1">
                <a:solidFill>
                  <a:srgbClr val="FF3131"/>
                </a:solidFill>
                <a:latin typeface="Ubuntu Italics"/>
                <a:ea typeface="Ubuntu Italics"/>
                <a:cs typeface="Ubuntu Italics"/>
                <a:sym typeface="Ubuntu Italics"/>
              </a:rPr>
              <a:t>[List Program requirements here]</a:t>
            </a:r>
          </a:p>
          <a:p>
            <a:pPr algn="l">
              <a:lnSpc>
                <a:spcPts val="5950"/>
              </a:lnSpc>
            </a:pPr>
            <a:endParaRPr lang="en-US" sz="3500" i="1">
              <a:solidFill>
                <a:srgbClr val="FF3131"/>
              </a:solidFill>
              <a:latin typeface="Ubuntu Italics"/>
              <a:ea typeface="Ubuntu Italics"/>
              <a:cs typeface="Ubuntu Italics"/>
              <a:sym typeface="Ubuntu Italics"/>
            </a:endParaRPr>
          </a:p>
          <a:p>
            <a:pPr algn="l">
              <a:lnSpc>
                <a:spcPts val="5950"/>
              </a:lnSpc>
            </a:pPr>
            <a:r>
              <a:rPr lang="en-US" sz="3500">
                <a:solidFill>
                  <a:srgbClr val="000000"/>
                </a:solidFill>
                <a:latin typeface="Ubuntu"/>
                <a:ea typeface="Ubuntu"/>
                <a:cs typeface="Ubuntu"/>
                <a:sym typeface="Ubuntu"/>
              </a:rPr>
              <a:t>Share your preferences and availability:</a:t>
            </a:r>
          </a:p>
          <a:p>
            <a:pPr marL="755650" lvl="1" indent="-377825">
              <a:lnSpc>
                <a:spcPts val="5950"/>
              </a:lnSpc>
              <a:buFont typeface="Arial"/>
              <a:buChar char="•"/>
            </a:pPr>
            <a:r>
              <a:rPr lang="en-US" sz="3500">
                <a:solidFill>
                  <a:srgbClr val="000000"/>
                </a:solidFill>
                <a:latin typeface="Ubuntu"/>
                <a:ea typeface="Ubuntu"/>
                <a:cs typeface="Ubuntu"/>
              </a:rPr>
              <a:t>Time and frequency </a:t>
            </a:r>
          </a:p>
          <a:p>
            <a:pPr marL="755650" lvl="1" indent="-377825">
              <a:lnSpc>
                <a:spcPts val="5950"/>
              </a:lnSpc>
              <a:buFont typeface="Arial"/>
              <a:buChar char="•"/>
            </a:pPr>
            <a:r>
              <a:rPr lang="en-US" sz="3500">
                <a:solidFill>
                  <a:srgbClr val="000000"/>
                </a:solidFill>
                <a:latin typeface="Ubuntu"/>
                <a:ea typeface="Ubuntu"/>
                <a:cs typeface="Ubuntu"/>
                <a:sym typeface="Ubuntu"/>
              </a:rPr>
              <a:t>In-Person or virtual</a:t>
            </a:r>
          </a:p>
          <a:p>
            <a:pPr marL="755651" lvl="1" indent="-377825" algn="l">
              <a:lnSpc>
                <a:spcPts val="5950"/>
              </a:lnSpc>
              <a:buFont typeface="Arial"/>
              <a:buChar char="•"/>
            </a:pPr>
            <a:r>
              <a:rPr lang="en-US" sz="3500">
                <a:solidFill>
                  <a:srgbClr val="000000"/>
                </a:solidFill>
                <a:latin typeface="Ubuntu"/>
                <a:ea typeface="Ubuntu"/>
                <a:cs typeface="Ubuntu"/>
                <a:sym typeface="Ubuntu"/>
              </a:rPr>
              <a:t>Practice, competitions or special events</a:t>
            </a:r>
          </a:p>
          <a:p>
            <a:pPr marL="755650" lvl="1" indent="-377825" algn="l">
              <a:lnSpc>
                <a:spcPts val="5950"/>
              </a:lnSpc>
              <a:buFont typeface="Arial"/>
              <a:buChar char="•"/>
            </a:pPr>
            <a:r>
              <a:rPr lang="en-US" sz="3500">
                <a:solidFill>
                  <a:srgbClr val="000000"/>
                </a:solidFill>
                <a:latin typeface="Ubuntu"/>
                <a:ea typeface="Ubuntu"/>
                <a:cs typeface="Ubuntu"/>
                <a:sym typeface="Ubuntu"/>
              </a:rPr>
              <a:t>Sports</a:t>
            </a:r>
            <a:endParaRPr lang="en-US" sz="3500">
              <a:solidFill>
                <a:srgbClr val="000000"/>
              </a:solidFill>
              <a:latin typeface="Ubuntu"/>
              <a:ea typeface="Ubuntu"/>
              <a:cs typeface="Ubuntu"/>
            </a:endParaRPr>
          </a:p>
          <a:p>
            <a:pPr marL="755651" lvl="1" indent="-377825" algn="l">
              <a:lnSpc>
                <a:spcPts val="5950"/>
              </a:lnSpc>
              <a:buFont typeface="Arial"/>
              <a:buChar char="•"/>
            </a:pPr>
            <a:r>
              <a:rPr lang="en-US" sz="3500">
                <a:solidFill>
                  <a:srgbClr val="000000"/>
                </a:solidFill>
                <a:latin typeface="Ubuntu"/>
                <a:ea typeface="Ubuntu"/>
                <a:cs typeface="Ubuntu"/>
                <a:sym typeface="Ubuntu"/>
              </a:rPr>
              <a:t>One or multiple teams</a:t>
            </a:r>
          </a:p>
          <a:p>
            <a:pPr algn="l">
              <a:lnSpc>
                <a:spcPts val="5950"/>
              </a:lnSpc>
            </a:pPr>
            <a:endParaRPr lang="en-US" sz="3500">
              <a:solidFill>
                <a:srgbClr val="000000"/>
              </a:solidFill>
              <a:latin typeface="Ubuntu"/>
              <a:ea typeface="Ubuntu"/>
              <a:cs typeface="Ubuntu"/>
              <a:sym typeface="Ubuntu"/>
            </a:endParaRPr>
          </a:p>
        </p:txBody>
      </p:sp>
      <p:sp>
        <p:nvSpPr>
          <p:cNvPr id="6" name="Freeform 6" descr="A logo for a sports event&#10;&#10;AI-generated content may be incorrect.">
            <a:extLst>
              <a:ext uri="{FF2B5EF4-FFF2-40B4-BE49-F238E27FC236}">
                <a16:creationId xmlns:a16="http://schemas.microsoft.com/office/drawing/2014/main" id="{36BBB054-3116-D5AE-50F4-DE2603F0A598}"/>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358137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8B8022CE-7C65-F47A-A927-003E5790B87C}"/>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6" name="TextBox 6"/>
          <p:cNvSpPr txBox="1"/>
          <p:nvPr/>
        </p:nvSpPr>
        <p:spPr>
          <a:xfrm>
            <a:off x="1028700" y="1917700"/>
            <a:ext cx="8647969" cy="7493000"/>
          </a:xfrm>
          <a:prstGeom prst="rect">
            <a:avLst/>
          </a:prstGeom>
        </p:spPr>
        <p:txBody>
          <a:bodyPr lIns="0" tIns="0" rIns="0" bIns="0" rtlCol="0" anchor="t">
            <a:spAutoFit/>
          </a:bodyPr>
          <a:lstStyle/>
          <a:p>
            <a:pPr marL="755651" lvl="1" indent="-377825" algn="l">
              <a:lnSpc>
                <a:spcPts val="5950"/>
              </a:lnSpc>
              <a:buFont typeface="Arial"/>
              <a:buChar char="•"/>
            </a:pPr>
            <a:r>
              <a:rPr lang="en-US" sz="3500" dirty="0">
                <a:solidFill>
                  <a:srgbClr val="000000"/>
                </a:solidFill>
                <a:latin typeface="Ubuntu"/>
                <a:ea typeface="Ubuntu"/>
                <a:cs typeface="Ubuntu"/>
                <a:sym typeface="Ubuntu"/>
              </a:rPr>
              <a:t>Fitness through Sport eLearning Plan</a:t>
            </a:r>
          </a:p>
          <a:p>
            <a:pPr marL="1511301" lvl="2" indent="-503767" algn="l">
              <a:lnSpc>
                <a:spcPts val="5950"/>
              </a:lnSpc>
              <a:buFont typeface="Arial"/>
              <a:buChar char="⚬"/>
            </a:pPr>
            <a:r>
              <a:rPr lang="en-US" sz="3500" dirty="0">
                <a:solidFill>
                  <a:srgbClr val="000000"/>
                </a:solidFill>
                <a:latin typeface="Ubuntu"/>
                <a:ea typeface="Ubuntu"/>
                <a:cs typeface="Ubuntu"/>
                <a:sym typeface="Ubuntu"/>
              </a:rPr>
              <a:t>Fitness for the Sports Coach</a:t>
            </a:r>
          </a:p>
          <a:p>
            <a:pPr marL="1511301" lvl="2" indent="-503767" algn="l">
              <a:lnSpc>
                <a:spcPts val="5950"/>
              </a:lnSpc>
              <a:buFont typeface="Arial"/>
              <a:buChar char="⚬"/>
            </a:pPr>
            <a:r>
              <a:rPr lang="en-US" sz="3500" dirty="0">
                <a:solidFill>
                  <a:srgbClr val="000000"/>
                </a:solidFill>
                <a:latin typeface="Ubuntu"/>
                <a:ea typeface="Ubuntu"/>
                <a:cs typeface="Ubuntu"/>
                <a:sym typeface="Ubuntu"/>
              </a:rPr>
              <a:t>Sports Nutrition for Coaches</a:t>
            </a:r>
          </a:p>
          <a:p>
            <a:pPr marL="1511301" lvl="2" indent="-503767" algn="l">
              <a:lnSpc>
                <a:spcPts val="5950"/>
              </a:lnSpc>
              <a:buFont typeface="Arial"/>
              <a:buChar char="⚬"/>
            </a:pPr>
            <a:r>
              <a:rPr lang="en-US" sz="3500" dirty="0">
                <a:solidFill>
                  <a:srgbClr val="000000"/>
                </a:solidFill>
                <a:latin typeface="Ubuntu"/>
                <a:ea typeface="Ubuntu"/>
                <a:cs typeface="Ubuntu"/>
                <a:sym typeface="Ubuntu"/>
              </a:rPr>
              <a:t>Physical Activity for Sports Coaches</a:t>
            </a:r>
          </a:p>
          <a:p>
            <a:pPr marL="755651" lvl="1" indent="-377825" algn="l">
              <a:lnSpc>
                <a:spcPts val="5950"/>
              </a:lnSpc>
              <a:buFont typeface="Arial"/>
              <a:buChar char="•"/>
            </a:pPr>
            <a:r>
              <a:rPr lang="en-US" sz="3500" dirty="0">
                <a:solidFill>
                  <a:srgbClr val="000000"/>
                </a:solidFill>
                <a:latin typeface="Ubuntu"/>
                <a:ea typeface="Ubuntu"/>
                <a:cs typeface="Ubuntu"/>
                <a:sym typeface="Ubuntu"/>
              </a:rPr>
              <a:t>Inclusive Fitness eLearning module (optional)</a:t>
            </a:r>
          </a:p>
          <a:p>
            <a:pPr marL="755651" lvl="1" indent="-377825" algn="l">
              <a:lnSpc>
                <a:spcPts val="5950"/>
              </a:lnSpc>
              <a:buFont typeface="Arial"/>
              <a:buChar char="•"/>
            </a:pPr>
            <a:r>
              <a:rPr lang="en-US" sz="3500" dirty="0">
                <a:solidFill>
                  <a:srgbClr val="000000"/>
                </a:solidFill>
                <a:latin typeface="Ubuntu"/>
                <a:ea typeface="Ubuntu"/>
                <a:cs typeface="Ubuntu"/>
                <a:sym typeface="Ubuntu"/>
              </a:rPr>
              <a:t>Complete a Fitness Coach training session with your Program (today!)</a:t>
            </a:r>
          </a:p>
          <a:p>
            <a:pPr algn="l">
              <a:lnSpc>
                <a:spcPts val="5950"/>
              </a:lnSpc>
            </a:pPr>
            <a:endParaRPr lang="en-US" sz="3500" dirty="0">
              <a:solidFill>
                <a:srgbClr val="000000"/>
              </a:solidFill>
              <a:latin typeface="Ubuntu"/>
              <a:ea typeface="Ubuntu"/>
              <a:cs typeface="Ubuntu"/>
              <a:sym typeface="Ubuntu"/>
            </a:endParaRPr>
          </a:p>
        </p:txBody>
      </p:sp>
      <p:sp>
        <p:nvSpPr>
          <p:cNvPr id="7" name="TextBox 7"/>
          <p:cNvSpPr txBox="1"/>
          <p:nvPr/>
        </p:nvSpPr>
        <p:spPr>
          <a:xfrm>
            <a:off x="1028700" y="838200"/>
            <a:ext cx="7036944" cy="790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STEP 2: </a:t>
            </a:r>
            <a:r>
              <a:rPr lang="en-US" sz="5000">
                <a:solidFill>
                  <a:srgbClr val="009784"/>
                </a:solidFill>
                <a:latin typeface="Ubuntu"/>
                <a:ea typeface="Ubuntu"/>
                <a:cs typeface="Ubuntu"/>
                <a:sym typeface="Ubuntu"/>
              </a:rPr>
              <a:t>TRAINING</a:t>
            </a:r>
          </a:p>
        </p:txBody>
      </p:sp>
      <p:pic>
        <p:nvPicPr>
          <p:cNvPr id="9" name="Picture 8">
            <a:extLst>
              <a:ext uri="{FF2B5EF4-FFF2-40B4-BE49-F238E27FC236}">
                <a16:creationId xmlns:a16="http://schemas.microsoft.com/office/drawing/2014/main" id="{C8C01067-1C73-52A0-B86C-B149CAD24F4F}"/>
              </a:ext>
            </a:extLst>
          </p:cNvPr>
          <p:cNvPicPr>
            <a:picLocks noChangeAspect="1"/>
          </p:cNvPicPr>
          <p:nvPr/>
        </p:nvPicPr>
        <p:blipFill>
          <a:blip r:embed="rId4"/>
          <a:srcRect l="28168" t="6460" r="42683" b="61666"/>
          <a:stretch>
            <a:fillRect/>
          </a:stretch>
        </p:blipFill>
        <p:spPr>
          <a:xfrm>
            <a:off x="10323036" y="-50801"/>
            <a:ext cx="7964963" cy="1033780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endParaRPr lang="en-US"/>
          </a:p>
        </p:txBody>
      </p:sp>
      <p:sp>
        <p:nvSpPr>
          <p:cNvPr id="3" name="Freeform 3"/>
          <p:cNvSpPr/>
          <p:nvPr/>
        </p:nvSpPr>
        <p:spPr>
          <a:xfrm>
            <a:off x="1758" y="0"/>
            <a:ext cx="18288000" cy="10287000"/>
          </a:xfrm>
          <a:custGeom>
            <a:avLst/>
            <a:gdLst/>
            <a:ahLst/>
            <a:cxnLst/>
            <a:rect l="l" t="t" r="r" b="b"/>
            <a:pathLst>
              <a:path w="18981299" h="10287000">
                <a:moveTo>
                  <a:pt x="0" y="0"/>
                </a:moveTo>
                <a:lnTo>
                  <a:pt x="18981299" y="0"/>
                </a:lnTo>
                <a:lnTo>
                  <a:pt x="18981299" y="10287000"/>
                </a:lnTo>
                <a:lnTo>
                  <a:pt x="0" y="10287000"/>
                </a:lnTo>
                <a:lnTo>
                  <a:pt x="0" y="0"/>
                </a:lnTo>
                <a:close/>
              </a:path>
            </a:pathLst>
          </a:custGeom>
          <a:blipFill>
            <a:blip r:embed="rId4">
              <a:alphaModFix amt="65000"/>
            </a:blip>
            <a:stretch>
              <a:fillRect l="-3792" t="-84626" r="-13462" b="-85068"/>
            </a:stretch>
          </a:blipFill>
        </p:spPr>
        <p:txBody>
          <a:bodyPr/>
          <a:lstStyle/>
          <a:p>
            <a:endParaRPr lang="en-US"/>
          </a:p>
        </p:txBody>
      </p:sp>
      <p:sp>
        <p:nvSpPr>
          <p:cNvPr id="4" name="AutoShape 4"/>
          <p:cNvSpPr/>
          <p:nvPr/>
        </p:nvSpPr>
        <p:spPr>
          <a:xfrm>
            <a:off x="5897880" y="6496919"/>
            <a:ext cx="6492240" cy="0"/>
          </a:xfrm>
          <a:prstGeom prst="line">
            <a:avLst/>
          </a:prstGeom>
          <a:ln w="57150" cap="flat">
            <a:solidFill>
              <a:srgbClr val="B2D234"/>
            </a:solidFill>
            <a:prstDash val="solid"/>
            <a:headEnd type="none" w="sm" len="sm"/>
            <a:tailEnd type="none" w="sm" len="sm"/>
          </a:ln>
        </p:spPr>
        <p:txBody>
          <a:bodyPr/>
          <a:lstStyle/>
          <a:p>
            <a:endParaRPr lang="en-US"/>
          </a:p>
        </p:txBody>
      </p:sp>
      <p:sp>
        <p:nvSpPr>
          <p:cNvPr id="5" name="TextBox 5"/>
          <p:cNvSpPr txBox="1"/>
          <p:nvPr/>
        </p:nvSpPr>
        <p:spPr>
          <a:xfrm>
            <a:off x="1028700" y="2044068"/>
            <a:ext cx="16230600" cy="4231928"/>
          </a:xfrm>
          <a:prstGeom prst="rect">
            <a:avLst/>
          </a:prstGeom>
        </p:spPr>
        <p:txBody>
          <a:bodyPr lIns="0" tIns="0" rIns="0" bIns="0" rtlCol="0" anchor="t">
            <a:spAutoFit/>
          </a:bodyPr>
          <a:lstStyle/>
          <a:p>
            <a:pPr algn="ctr">
              <a:lnSpc>
                <a:spcPts val="11040"/>
              </a:lnSpc>
            </a:pPr>
            <a:endParaRPr dirty="0"/>
          </a:p>
          <a:p>
            <a:pPr algn="ctr">
              <a:lnSpc>
                <a:spcPts val="11040"/>
              </a:lnSpc>
            </a:pPr>
            <a:r>
              <a:rPr lang="en-US" sz="9200" b="1" dirty="0">
                <a:solidFill>
                  <a:srgbClr val="FFFFFF"/>
                </a:solidFill>
                <a:latin typeface="Ubuntu Bold"/>
                <a:ea typeface="Ubuntu Bold"/>
                <a:cs typeface="Ubuntu Bold"/>
                <a:sym typeface="Ubuntu Bold"/>
              </a:rPr>
              <a:t>TRAINING SUMMARY</a:t>
            </a:r>
          </a:p>
          <a:p>
            <a:pPr algn="ctr">
              <a:lnSpc>
                <a:spcPts val="11040"/>
              </a:lnSpc>
            </a:pPr>
            <a:endParaRPr lang="en-US" sz="9200" b="1" dirty="0">
              <a:solidFill>
                <a:srgbClr val="FFFFFF"/>
              </a:solidFill>
              <a:latin typeface="Ubuntu Bold"/>
              <a:ea typeface="Ubuntu Bold"/>
              <a:cs typeface="Ubuntu Bold"/>
              <a:sym typeface="Ubuntu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81AB5-25B7-7BBF-3E88-905E666DA47B}"/>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DBB8B2F1-8FE8-37D1-C0D5-AD68E5DA28CF}"/>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3" name="TextBox 3">
            <a:extLst>
              <a:ext uri="{FF2B5EF4-FFF2-40B4-BE49-F238E27FC236}">
                <a16:creationId xmlns:a16="http://schemas.microsoft.com/office/drawing/2014/main" id="{638CCCE7-79EA-091A-4D29-23E4710645C3}"/>
              </a:ext>
            </a:extLst>
          </p:cNvPr>
          <p:cNvSpPr txBox="1"/>
          <p:nvPr/>
        </p:nvSpPr>
        <p:spPr>
          <a:xfrm>
            <a:off x="1028700" y="838200"/>
            <a:ext cx="11709922" cy="790575"/>
          </a:xfrm>
          <a:prstGeom prst="rect">
            <a:avLst/>
          </a:prstGeom>
        </p:spPr>
        <p:txBody>
          <a:bodyPr lIns="0" tIns="0" rIns="0" bIns="0" rtlCol="0" anchor="t">
            <a:spAutoFit/>
          </a:bodyPr>
          <a:lstStyle/>
          <a:p>
            <a:pPr algn="l">
              <a:lnSpc>
                <a:spcPts val="6000"/>
              </a:lnSpc>
            </a:pPr>
            <a:r>
              <a:rPr lang="en-US" sz="5000" b="1" dirty="0">
                <a:solidFill>
                  <a:srgbClr val="009784"/>
                </a:solidFill>
                <a:latin typeface="Ubuntu Bold"/>
                <a:ea typeface="Ubuntu Bold"/>
                <a:cs typeface="Ubuntu Bold"/>
                <a:sym typeface="Ubuntu Bold"/>
              </a:rPr>
              <a:t>KEY POINTS FROM TRAINING SO FAR:</a:t>
            </a:r>
            <a:endParaRPr lang="en-US" sz="5000" dirty="0">
              <a:solidFill>
                <a:srgbClr val="009784"/>
              </a:solidFill>
              <a:latin typeface="Ubuntu"/>
              <a:ea typeface="Ubuntu"/>
              <a:cs typeface="Ubuntu"/>
              <a:sym typeface="Ubuntu"/>
            </a:endParaRPr>
          </a:p>
        </p:txBody>
      </p:sp>
      <p:sp>
        <p:nvSpPr>
          <p:cNvPr id="2" name="TextBox 6">
            <a:extLst>
              <a:ext uri="{FF2B5EF4-FFF2-40B4-BE49-F238E27FC236}">
                <a16:creationId xmlns:a16="http://schemas.microsoft.com/office/drawing/2014/main" id="{AF5CD675-B5A2-A169-5FE2-10F40AC9B9CD}"/>
              </a:ext>
            </a:extLst>
          </p:cNvPr>
          <p:cNvSpPr txBox="1"/>
          <p:nvPr/>
        </p:nvSpPr>
        <p:spPr>
          <a:xfrm>
            <a:off x="1028700" y="1917700"/>
            <a:ext cx="16150093" cy="9377952"/>
          </a:xfrm>
          <a:prstGeom prst="rect">
            <a:avLst/>
          </a:prstGeom>
        </p:spPr>
        <p:txBody>
          <a:bodyPr wrap="square" lIns="0" tIns="0" rIns="0" bIns="0" rtlCol="0" anchor="t">
            <a:spAutoFit/>
          </a:bodyPr>
          <a:lstStyle/>
          <a:p>
            <a:pPr marL="755650" lvl="1" indent="-377825">
              <a:buFont typeface="Arial"/>
              <a:buChar char="•"/>
            </a:pPr>
            <a:r>
              <a:rPr lang="en-US" sz="3200" dirty="0">
                <a:solidFill>
                  <a:srgbClr val="000000"/>
                </a:solidFill>
                <a:latin typeface="Ubuntu"/>
                <a:ea typeface="Ubuntu"/>
                <a:cs typeface="Ubuntu"/>
                <a:sym typeface="Ubuntu"/>
              </a:rPr>
              <a:t>Special Olympics (SO) defines fitness as</a:t>
            </a:r>
            <a:r>
              <a:rPr lang="en-US" sz="3200" b="1" dirty="0">
                <a:solidFill>
                  <a:srgbClr val="000000"/>
                </a:solidFill>
                <a:latin typeface="Ubuntu"/>
                <a:ea typeface="Ubuntu"/>
                <a:cs typeface="Ubuntu"/>
                <a:sym typeface="Ubuntu"/>
              </a:rPr>
              <a:t> optimal health and performance through adequate physical activity, nutrition, and hydration</a:t>
            </a:r>
            <a:br>
              <a:rPr lang="en-US" sz="3200" b="1" dirty="0">
                <a:solidFill>
                  <a:srgbClr val="000000"/>
                </a:solidFill>
                <a:latin typeface="Ubuntu"/>
                <a:ea typeface="Ubuntu"/>
                <a:cs typeface="Ubuntu"/>
                <a:sym typeface="Ubuntu"/>
              </a:rPr>
            </a:br>
            <a:endParaRPr lang="en-US" sz="3200" b="1" dirty="0">
              <a:solidFill>
                <a:srgbClr val="000000"/>
              </a:solidFill>
              <a:latin typeface="Ubuntu"/>
              <a:ea typeface="Ubuntu"/>
              <a:cs typeface="Ubuntu"/>
              <a:sym typeface="Ubuntu"/>
            </a:endParaRPr>
          </a:p>
          <a:p>
            <a:pPr marL="755650" lvl="1" indent="-377825">
              <a:buFont typeface="Arial"/>
              <a:buChar char="•"/>
            </a:pPr>
            <a:r>
              <a:rPr lang="en-US" sz="3200" dirty="0">
                <a:solidFill>
                  <a:srgbClr val="000000"/>
                </a:solidFill>
                <a:latin typeface="Ubuntu"/>
              </a:rPr>
              <a:t>SO athletes are </a:t>
            </a:r>
            <a:r>
              <a:rPr lang="en-US" sz="3200" b="1" dirty="0">
                <a:solidFill>
                  <a:srgbClr val="000000"/>
                </a:solidFill>
                <a:latin typeface="Ubuntu"/>
              </a:rPr>
              <a:t>more likely to experience obesity, be less physically active, and face higher risks for health conditions</a:t>
            </a:r>
            <a:r>
              <a:rPr lang="en-US" sz="3200" dirty="0">
                <a:solidFill>
                  <a:srgbClr val="000000"/>
                </a:solidFill>
                <a:latin typeface="Ubuntu"/>
              </a:rPr>
              <a:t>, such as heart disease and diabetes. </a:t>
            </a:r>
            <a:br>
              <a:rPr lang="en-US" sz="3200" dirty="0">
                <a:solidFill>
                  <a:srgbClr val="000000"/>
                </a:solidFill>
                <a:latin typeface="Ubuntu"/>
              </a:rPr>
            </a:br>
            <a:endParaRPr lang="en-US" dirty="0"/>
          </a:p>
          <a:p>
            <a:pPr marL="755650" lvl="1" indent="-377825">
              <a:buFont typeface="Arial"/>
              <a:buChar char="•"/>
            </a:pPr>
            <a:r>
              <a:rPr lang="en-US" sz="3200" dirty="0">
                <a:solidFill>
                  <a:srgbClr val="000000"/>
                </a:solidFill>
                <a:latin typeface="Ubuntu"/>
              </a:rPr>
              <a:t>Some athletes may also have</a:t>
            </a:r>
            <a:r>
              <a:rPr lang="en-US" sz="3200" b="1" dirty="0">
                <a:solidFill>
                  <a:srgbClr val="000000"/>
                </a:solidFill>
                <a:latin typeface="Ubuntu"/>
              </a:rPr>
              <a:t> challenges with balance, coordination, and fine motor skills. </a:t>
            </a:r>
            <a:br>
              <a:rPr lang="en-US" sz="3200" b="1" dirty="0">
                <a:solidFill>
                  <a:srgbClr val="000000"/>
                </a:solidFill>
                <a:latin typeface="Ubuntu"/>
              </a:rPr>
            </a:br>
            <a:endParaRPr lang="en-US" sz="3200" b="1" dirty="0">
              <a:latin typeface="Ubuntu"/>
            </a:endParaRPr>
          </a:p>
          <a:p>
            <a:pPr marL="755650" indent="-377825">
              <a:buFont typeface="Arial"/>
              <a:buChar char="•"/>
            </a:pPr>
            <a:r>
              <a:rPr lang="en-US" sz="3200" dirty="0">
                <a:latin typeface="Ubuntu"/>
              </a:rPr>
              <a:t>The </a:t>
            </a:r>
            <a:r>
              <a:rPr lang="en-US" sz="3200" b="1" dirty="0">
                <a:latin typeface="Ubuntu"/>
              </a:rPr>
              <a:t>Fitness through Sport (FTS) </a:t>
            </a:r>
            <a:r>
              <a:rPr lang="en-US" sz="3200" dirty="0">
                <a:latin typeface="Ubuntu"/>
              </a:rPr>
              <a:t>initiative expands the reach of health and fitness programming through a focus on three connected outcomes:</a:t>
            </a:r>
            <a:endParaRPr lang="en-CA" sz="3200" dirty="0">
              <a:latin typeface="Ubuntu"/>
            </a:endParaRPr>
          </a:p>
          <a:p>
            <a:pPr marL="1292225" lvl="2" indent="-457200">
              <a:buFont typeface="Courier New"/>
              <a:buChar char="o"/>
            </a:pPr>
            <a:r>
              <a:rPr lang="en-CA" sz="3200" b="1" dirty="0">
                <a:latin typeface="Ubuntu"/>
              </a:rPr>
              <a:t>Performance: </a:t>
            </a:r>
            <a:r>
              <a:rPr lang="en-CA" sz="3200" dirty="0">
                <a:latin typeface="Ubuntu"/>
              </a:rPr>
              <a:t>endurance, speed, strength, flexibility</a:t>
            </a:r>
            <a:endParaRPr lang="en-CA" dirty="0">
              <a:latin typeface="Ubuntu"/>
              <a:ea typeface="Calibri"/>
              <a:cs typeface="Calibri"/>
            </a:endParaRPr>
          </a:p>
          <a:p>
            <a:pPr marL="1292225" lvl="2" indent="-457200">
              <a:buFont typeface="Courier New"/>
              <a:buChar char="o"/>
            </a:pPr>
            <a:r>
              <a:rPr lang="en-CA" sz="3200" b="1" dirty="0">
                <a:latin typeface="Ubuntu"/>
              </a:rPr>
              <a:t>Health: </a:t>
            </a:r>
            <a:r>
              <a:rPr lang="en-CA" sz="3200" dirty="0">
                <a:latin typeface="Ubuntu"/>
              </a:rPr>
              <a:t>energy, healthy weight, fewer injuries</a:t>
            </a:r>
            <a:endParaRPr lang="en-CA" dirty="0">
              <a:latin typeface="Calibri"/>
              <a:ea typeface="Calibri"/>
              <a:cs typeface="Calibri"/>
            </a:endParaRPr>
          </a:p>
          <a:p>
            <a:pPr marL="1292225" lvl="2" indent="-457200">
              <a:buFont typeface="Courier New"/>
              <a:buChar char="o"/>
            </a:pPr>
            <a:r>
              <a:rPr lang="en-CA" sz="3200" b="1" dirty="0">
                <a:latin typeface="Ubuntu"/>
              </a:rPr>
              <a:t>Wellbeing: </a:t>
            </a:r>
            <a:r>
              <a:rPr lang="en-CA" sz="3200" dirty="0">
                <a:latin typeface="Ubuntu"/>
              </a:rPr>
              <a:t>reduced disease risk, improved quality of life</a:t>
            </a:r>
            <a:endParaRPr lang="en-CA" dirty="0">
              <a:latin typeface="Calibri"/>
              <a:ea typeface="Calibri"/>
              <a:cs typeface="Calibri"/>
            </a:endParaRPr>
          </a:p>
          <a:p>
            <a:pPr marL="755650" lvl="1" indent="-377825">
              <a:lnSpc>
                <a:spcPts val="5950"/>
              </a:lnSpc>
              <a:buFont typeface="Arial"/>
              <a:buChar char="•"/>
            </a:pPr>
            <a:endParaRPr lang="en-CA" sz="3200" dirty="0">
              <a:latin typeface="Ubuntu" panose="020B0504030602030204" pitchFamily="34" charset="0"/>
            </a:endParaRPr>
          </a:p>
          <a:p>
            <a:pPr marL="914400" lvl="1" indent="-457200">
              <a:buFont typeface="Arial" panose="020B0604020202020204" pitchFamily="34" charset="0"/>
              <a:buChar char="•"/>
            </a:pPr>
            <a:endParaRPr lang="en-CA" sz="3200" dirty="0">
              <a:latin typeface="Ubuntu" panose="020B0504030602030204" pitchFamily="34" charset="0"/>
            </a:endParaRPr>
          </a:p>
          <a:p>
            <a:pPr marL="755651" lvl="1" indent="-377825" algn="l">
              <a:lnSpc>
                <a:spcPts val="5950"/>
              </a:lnSpc>
              <a:buFont typeface="Arial"/>
              <a:buChar char="•"/>
            </a:pPr>
            <a:endParaRPr lang="en-US" sz="3500" dirty="0">
              <a:solidFill>
                <a:srgbClr val="000000"/>
              </a:solidFill>
              <a:latin typeface="Ubuntu"/>
              <a:ea typeface="Ubuntu"/>
              <a:cs typeface="Ubuntu"/>
              <a:sym typeface="Ubuntu"/>
            </a:endParaRPr>
          </a:p>
          <a:p>
            <a:pPr algn="l">
              <a:lnSpc>
                <a:spcPts val="5950"/>
              </a:lnSpc>
            </a:pPr>
            <a:endParaRPr lang="en-US" sz="3500" dirty="0">
              <a:solidFill>
                <a:srgbClr val="000000"/>
              </a:solidFill>
              <a:latin typeface="Ubuntu"/>
              <a:ea typeface="Ubuntu"/>
              <a:cs typeface="Ubuntu"/>
              <a:sym typeface="Ubuntu"/>
            </a:endParaRPr>
          </a:p>
        </p:txBody>
      </p:sp>
      <p:sp>
        <p:nvSpPr>
          <p:cNvPr id="6" name="Freeform 6" descr="A logo for a sports event&#10;&#10;AI-generated content may be incorrect.">
            <a:extLst>
              <a:ext uri="{FF2B5EF4-FFF2-40B4-BE49-F238E27FC236}">
                <a16:creationId xmlns:a16="http://schemas.microsoft.com/office/drawing/2014/main" id="{4EF4CA6A-C9B0-0C51-613B-0B2690B318DD}"/>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592009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08338-7164-5DD0-4311-524AC33E351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022C773-C3E1-E63C-E3F2-9947836D490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endParaRPr lang="en-US"/>
          </a:p>
        </p:txBody>
      </p:sp>
      <p:sp>
        <p:nvSpPr>
          <p:cNvPr id="3" name="Freeform 3">
            <a:extLst>
              <a:ext uri="{FF2B5EF4-FFF2-40B4-BE49-F238E27FC236}">
                <a16:creationId xmlns:a16="http://schemas.microsoft.com/office/drawing/2014/main" id="{67214BEE-1EF6-2BDC-4257-B506A55296B1}"/>
              </a:ext>
            </a:extLst>
          </p:cNvPr>
          <p:cNvSpPr/>
          <p:nvPr/>
        </p:nvSpPr>
        <p:spPr>
          <a:xfrm>
            <a:off x="0" y="0"/>
            <a:ext cx="18288000" cy="10287000"/>
          </a:xfrm>
          <a:custGeom>
            <a:avLst/>
            <a:gdLst/>
            <a:ahLst/>
            <a:cxnLst/>
            <a:rect l="l" t="t" r="r" b="b"/>
            <a:pathLst>
              <a:path w="18981299" h="10287000">
                <a:moveTo>
                  <a:pt x="0" y="0"/>
                </a:moveTo>
                <a:lnTo>
                  <a:pt x="18981299" y="0"/>
                </a:lnTo>
                <a:lnTo>
                  <a:pt x="18981299" y="10287000"/>
                </a:lnTo>
                <a:lnTo>
                  <a:pt x="0" y="10287000"/>
                </a:lnTo>
                <a:lnTo>
                  <a:pt x="0" y="0"/>
                </a:lnTo>
                <a:close/>
              </a:path>
            </a:pathLst>
          </a:custGeom>
          <a:blipFill>
            <a:blip r:embed="rId4">
              <a:alphaModFix amt="65000"/>
            </a:blip>
            <a:stretch>
              <a:fillRect l="-3792" t="-84626" r="-13462" b="-85068"/>
            </a:stretch>
          </a:blipFill>
        </p:spPr>
        <p:txBody>
          <a:bodyPr/>
          <a:lstStyle/>
          <a:p>
            <a:endParaRPr lang="en-US"/>
          </a:p>
        </p:txBody>
      </p:sp>
      <p:sp>
        <p:nvSpPr>
          <p:cNvPr id="4" name="AutoShape 4">
            <a:extLst>
              <a:ext uri="{FF2B5EF4-FFF2-40B4-BE49-F238E27FC236}">
                <a16:creationId xmlns:a16="http://schemas.microsoft.com/office/drawing/2014/main" id="{11BD2ECD-CD73-309D-203A-25E553F80E96}"/>
              </a:ext>
            </a:extLst>
          </p:cNvPr>
          <p:cNvSpPr/>
          <p:nvPr/>
        </p:nvSpPr>
        <p:spPr>
          <a:xfrm>
            <a:off x="5897880" y="6496919"/>
            <a:ext cx="6492240" cy="0"/>
          </a:xfrm>
          <a:prstGeom prst="line">
            <a:avLst/>
          </a:prstGeom>
          <a:ln w="57150" cap="flat">
            <a:solidFill>
              <a:srgbClr val="B2D234"/>
            </a:solidFill>
            <a:prstDash val="solid"/>
            <a:headEnd type="none" w="sm" len="sm"/>
            <a:tailEnd type="none" w="sm" len="sm"/>
          </a:ln>
        </p:spPr>
        <p:txBody>
          <a:bodyPr/>
          <a:lstStyle/>
          <a:p>
            <a:endParaRPr lang="en-US"/>
          </a:p>
        </p:txBody>
      </p:sp>
      <p:sp>
        <p:nvSpPr>
          <p:cNvPr id="5" name="TextBox 5">
            <a:extLst>
              <a:ext uri="{FF2B5EF4-FFF2-40B4-BE49-F238E27FC236}">
                <a16:creationId xmlns:a16="http://schemas.microsoft.com/office/drawing/2014/main" id="{227C154A-301E-BE0F-AEB7-18077F0EA671}"/>
              </a:ext>
            </a:extLst>
          </p:cNvPr>
          <p:cNvSpPr txBox="1"/>
          <p:nvPr/>
        </p:nvSpPr>
        <p:spPr>
          <a:xfrm>
            <a:off x="1028700" y="3419011"/>
            <a:ext cx="16230600" cy="2838450"/>
          </a:xfrm>
          <a:prstGeom prst="rect">
            <a:avLst/>
          </a:prstGeom>
        </p:spPr>
        <p:txBody>
          <a:bodyPr lIns="0" tIns="0" rIns="0" bIns="0" rtlCol="0" anchor="t">
            <a:spAutoFit/>
          </a:bodyPr>
          <a:lstStyle/>
          <a:p>
            <a:pPr algn="ctr">
              <a:lnSpc>
                <a:spcPts val="11040"/>
              </a:lnSpc>
            </a:pPr>
            <a:endParaRPr/>
          </a:p>
          <a:p>
            <a:pPr algn="ctr">
              <a:lnSpc>
                <a:spcPts val="11040"/>
              </a:lnSpc>
            </a:pPr>
            <a:r>
              <a:rPr lang="en-US" sz="9200" b="1">
                <a:solidFill>
                  <a:srgbClr val="FFFFFF"/>
                </a:solidFill>
                <a:latin typeface="Ubuntu Bold"/>
                <a:ea typeface="Ubuntu Bold"/>
                <a:cs typeface="Ubuntu Bold"/>
                <a:sym typeface="Ubuntu Bold"/>
              </a:rPr>
              <a:t>FITNESS COACH ROLES</a:t>
            </a:r>
          </a:p>
        </p:txBody>
      </p:sp>
    </p:spTree>
    <p:extLst>
      <p:ext uri="{BB962C8B-B14F-4D97-AF65-F5344CB8AC3E}">
        <p14:creationId xmlns:p14="http://schemas.microsoft.com/office/powerpoint/2010/main" val="20246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C3EEF254-9188-C907-99FC-68DFD8FF745F}"/>
              </a:ext>
            </a:extLst>
          </p:cNvPr>
          <p:cNvSpPr/>
          <p:nvPr/>
        </p:nvSpPr>
        <p:spPr>
          <a:xfrm>
            <a:off x="0" y="6597035"/>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3" name="TextBox 3"/>
          <p:cNvSpPr txBox="1"/>
          <p:nvPr/>
        </p:nvSpPr>
        <p:spPr>
          <a:xfrm>
            <a:off x="7224003" y="2065020"/>
            <a:ext cx="10035297" cy="6061710"/>
          </a:xfrm>
          <a:prstGeom prst="rect">
            <a:avLst/>
          </a:prstGeom>
        </p:spPr>
        <p:txBody>
          <a:bodyPr lIns="0" tIns="0" rIns="0" bIns="0" rtlCol="0" anchor="t">
            <a:spAutoFit/>
          </a:bodyPr>
          <a:lstStyle/>
          <a:p>
            <a:pPr algn="l">
              <a:lnSpc>
                <a:spcPts val="4350"/>
              </a:lnSpc>
            </a:pPr>
            <a:r>
              <a:rPr lang="en-US" sz="2900" b="1">
                <a:solidFill>
                  <a:srgbClr val="000000"/>
                </a:solidFill>
                <a:latin typeface="Ubuntu Bold"/>
                <a:ea typeface="Ubuntu Bold"/>
                <a:cs typeface="Ubuntu Bold"/>
                <a:sym typeface="Ubuntu Bold"/>
              </a:rPr>
              <a:t>Fitness Coaches play a vital role in athlete development by:​</a:t>
            </a:r>
          </a:p>
          <a:p>
            <a:pPr marL="626111" lvl="1" indent="-313055" algn="l">
              <a:lnSpc>
                <a:spcPts val="4350"/>
              </a:lnSpc>
              <a:buFont typeface="Arial"/>
              <a:buChar char="•"/>
            </a:pPr>
            <a:r>
              <a:rPr lang="en-US" sz="2900">
                <a:solidFill>
                  <a:srgbClr val="000000"/>
                </a:solidFill>
                <a:latin typeface="Ubuntu"/>
                <a:ea typeface="Ubuntu"/>
                <a:cs typeface="Ubuntu"/>
                <a:sym typeface="Ubuntu"/>
              </a:rPr>
              <a:t>Integrating fitness activities and education</a:t>
            </a:r>
            <a:r>
              <a:rPr lang="en-US" sz="2900" b="1">
                <a:solidFill>
                  <a:srgbClr val="000000"/>
                </a:solidFill>
                <a:latin typeface="Ubuntu Bold"/>
                <a:ea typeface="Ubuntu Bold"/>
                <a:cs typeface="Ubuntu Bold"/>
                <a:sym typeface="Ubuntu Bold"/>
              </a:rPr>
              <a:t> </a:t>
            </a:r>
            <a:r>
              <a:rPr lang="en-US" sz="2900">
                <a:solidFill>
                  <a:srgbClr val="000000"/>
                </a:solidFill>
                <a:latin typeface="Ubuntu"/>
                <a:ea typeface="Ubuntu"/>
                <a:cs typeface="Ubuntu"/>
                <a:sym typeface="Ubuntu"/>
              </a:rPr>
              <a:t>into all phases of the sport experience​</a:t>
            </a:r>
          </a:p>
          <a:p>
            <a:pPr marL="626111" lvl="1" indent="-313055" algn="l">
              <a:lnSpc>
                <a:spcPts val="4350"/>
              </a:lnSpc>
              <a:buFont typeface="Arial"/>
              <a:buChar char="•"/>
            </a:pPr>
            <a:r>
              <a:rPr lang="en-US" sz="2900">
                <a:solidFill>
                  <a:srgbClr val="000000"/>
                </a:solidFill>
                <a:latin typeface="Ubuntu"/>
                <a:ea typeface="Ubuntu"/>
                <a:cs typeface="Ubuntu"/>
                <a:sym typeface="Ubuntu"/>
              </a:rPr>
              <a:t>Supporting athlete health and performance through physical activity, nutrition, and hydration​</a:t>
            </a:r>
          </a:p>
          <a:p>
            <a:pPr marL="626111" lvl="1" indent="-313055" algn="l">
              <a:lnSpc>
                <a:spcPts val="4350"/>
              </a:lnSpc>
              <a:buFont typeface="Arial"/>
              <a:buChar char="•"/>
            </a:pPr>
            <a:r>
              <a:rPr lang="en-US" sz="2900">
                <a:solidFill>
                  <a:srgbClr val="000000"/>
                </a:solidFill>
                <a:latin typeface="Ubuntu"/>
                <a:ea typeface="Ubuntu"/>
                <a:cs typeface="Ubuntu"/>
                <a:sym typeface="Ubuntu"/>
              </a:rPr>
              <a:t>Working collaboratively with coaches and volunteers as part of the sport team​</a:t>
            </a:r>
          </a:p>
          <a:p>
            <a:pPr marL="626111" lvl="1" indent="-313055" algn="l">
              <a:lnSpc>
                <a:spcPts val="4350"/>
              </a:lnSpc>
              <a:buFont typeface="Arial"/>
              <a:buChar char="•"/>
            </a:pPr>
            <a:r>
              <a:rPr lang="en-US" sz="2900">
                <a:solidFill>
                  <a:srgbClr val="000000"/>
                </a:solidFill>
                <a:latin typeface="Ubuntu"/>
                <a:ea typeface="Ubuntu"/>
                <a:cs typeface="Ubuntu"/>
                <a:sym typeface="Ubuntu"/>
              </a:rPr>
              <a:t>Support Head Coach capacity to focus on sport-specific skills and strategy</a:t>
            </a:r>
          </a:p>
          <a:p>
            <a:pPr algn="l">
              <a:lnSpc>
                <a:spcPts val="4350"/>
              </a:lnSpc>
            </a:pPr>
            <a:endParaRPr lang="en-US" sz="2900">
              <a:solidFill>
                <a:srgbClr val="000000"/>
              </a:solidFill>
              <a:latin typeface="Ubuntu"/>
              <a:ea typeface="Ubuntu"/>
              <a:cs typeface="Ubuntu"/>
              <a:sym typeface="Ubuntu"/>
            </a:endParaRPr>
          </a:p>
        </p:txBody>
      </p:sp>
      <p:sp>
        <p:nvSpPr>
          <p:cNvPr id="4" name="Freeform 4"/>
          <p:cNvSpPr/>
          <p:nvPr/>
        </p:nvSpPr>
        <p:spPr>
          <a:xfrm>
            <a:off x="-457200" y="2781300"/>
            <a:ext cx="10583403" cy="7505700"/>
          </a:xfrm>
          <a:custGeom>
            <a:avLst/>
            <a:gdLst/>
            <a:ahLst/>
            <a:cxnLst/>
            <a:rect l="l" t="t" r="r" b="b"/>
            <a:pathLst>
              <a:path w="12739545" h="8496300">
                <a:moveTo>
                  <a:pt x="0" y="0"/>
                </a:moveTo>
                <a:lnTo>
                  <a:pt x="12739545" y="0"/>
                </a:lnTo>
                <a:lnTo>
                  <a:pt x="12739545" y="8496300"/>
                </a:lnTo>
                <a:lnTo>
                  <a:pt x="0" y="8496300"/>
                </a:lnTo>
                <a:lnTo>
                  <a:pt x="0" y="0"/>
                </a:lnTo>
                <a:close/>
              </a:path>
            </a:pathLst>
          </a:custGeom>
          <a:blipFill>
            <a:blip r:embed="rId4"/>
            <a:stretch>
              <a:fillRect l="-144" r="-144" b="-8459"/>
            </a:stretch>
          </a:blipFill>
        </p:spPr>
        <p:txBody>
          <a:bodyPr/>
          <a:lstStyle/>
          <a:p>
            <a:endParaRPr lang="en-US"/>
          </a:p>
        </p:txBody>
      </p:sp>
      <p:sp>
        <p:nvSpPr>
          <p:cNvPr id="5" name="TextBox 5"/>
          <p:cNvSpPr txBox="1"/>
          <p:nvPr/>
        </p:nvSpPr>
        <p:spPr>
          <a:xfrm>
            <a:off x="1028700" y="1000125"/>
            <a:ext cx="9097503" cy="790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FITNESS COACH OVERVIEW</a:t>
            </a:r>
          </a:p>
        </p:txBody>
      </p:sp>
      <p:sp>
        <p:nvSpPr>
          <p:cNvPr id="7" name="Freeform 6" descr="A logo for a sports event&#10;&#10;AI-generated content may be incorrect.">
            <a:extLst>
              <a:ext uri="{FF2B5EF4-FFF2-40B4-BE49-F238E27FC236}">
                <a16:creationId xmlns:a16="http://schemas.microsoft.com/office/drawing/2014/main" id="{B73E49ED-1783-0CE7-E87C-2AFF1816B44E}"/>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F8999AD7-16A1-E586-7B87-F3311CA8C70E}"/>
              </a:ext>
            </a:extLst>
          </p:cNvPr>
          <p:cNvSpPr/>
          <p:nvPr/>
        </p:nvSpPr>
        <p:spPr>
          <a:xfrm>
            <a:off x="0" y="6608292"/>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2" name="Freeform 2"/>
          <p:cNvSpPr/>
          <p:nvPr/>
        </p:nvSpPr>
        <p:spPr>
          <a:xfrm>
            <a:off x="2066731" y="2556747"/>
            <a:ext cx="14154539" cy="4291594"/>
          </a:xfrm>
          <a:custGeom>
            <a:avLst/>
            <a:gdLst/>
            <a:ahLst/>
            <a:cxnLst/>
            <a:rect l="l" t="t" r="r" b="b"/>
            <a:pathLst>
              <a:path w="14154539" h="4291594">
                <a:moveTo>
                  <a:pt x="0" y="0"/>
                </a:moveTo>
                <a:lnTo>
                  <a:pt x="14154538" y="0"/>
                </a:lnTo>
                <a:lnTo>
                  <a:pt x="14154538" y="4291594"/>
                </a:lnTo>
                <a:lnTo>
                  <a:pt x="0" y="4291594"/>
                </a:lnTo>
                <a:lnTo>
                  <a:pt x="0" y="0"/>
                </a:lnTo>
                <a:close/>
              </a:path>
            </a:pathLst>
          </a:custGeom>
          <a:blipFill>
            <a:blip>
              <a:extLst>
                <a:ext uri="{96DAC541-7B7A-43D3-8B79-37D633B846F1}">
                  <asvg:svgBlip xmlns:asvg="http://schemas.microsoft.com/office/drawing/2016/SVG/main" r:embed="rId4"/>
                </a:ext>
              </a:extLst>
            </a:blip>
            <a:stretch>
              <a:fillRect t="-30500" b="-31110"/>
            </a:stretch>
          </a:blipFill>
        </p:spPr>
        <p:txBody>
          <a:bodyPr/>
          <a:lstStyle/>
          <a:p>
            <a:endParaRPr lang="en-US"/>
          </a:p>
        </p:txBody>
      </p:sp>
      <p:sp>
        <p:nvSpPr>
          <p:cNvPr id="4" name="Freeform 4"/>
          <p:cNvSpPr/>
          <p:nvPr/>
        </p:nvSpPr>
        <p:spPr>
          <a:xfrm>
            <a:off x="2798984" y="3093501"/>
            <a:ext cx="2600567" cy="3149021"/>
          </a:xfrm>
          <a:custGeom>
            <a:avLst/>
            <a:gdLst/>
            <a:ahLst/>
            <a:cxnLst/>
            <a:rect l="l" t="t" r="r" b="b"/>
            <a:pathLst>
              <a:path w="2600567" h="3149021">
                <a:moveTo>
                  <a:pt x="0" y="0"/>
                </a:moveTo>
                <a:lnTo>
                  <a:pt x="2600567" y="0"/>
                </a:lnTo>
                <a:lnTo>
                  <a:pt x="2600567" y="3149022"/>
                </a:lnTo>
                <a:lnTo>
                  <a:pt x="0" y="314902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7333437" y="3339962"/>
            <a:ext cx="3621127" cy="2656100"/>
          </a:xfrm>
          <a:custGeom>
            <a:avLst/>
            <a:gdLst/>
            <a:ahLst/>
            <a:cxnLst/>
            <a:rect l="l" t="t" r="r" b="b"/>
            <a:pathLst>
              <a:path w="3621127" h="2656100">
                <a:moveTo>
                  <a:pt x="0" y="0"/>
                </a:moveTo>
                <a:lnTo>
                  <a:pt x="3621126" y="0"/>
                </a:lnTo>
                <a:lnTo>
                  <a:pt x="3621126" y="2656100"/>
                </a:lnTo>
                <a:lnTo>
                  <a:pt x="0" y="2656100"/>
                </a:lnTo>
                <a:lnTo>
                  <a:pt x="0" y="0"/>
                </a:lnTo>
                <a:close/>
              </a:path>
            </a:pathLst>
          </a:custGeom>
          <a:blipFill>
            <a:blip>
              <a:extLst>
                <a:ext uri="{96DAC541-7B7A-43D3-8B79-37D633B846F1}">
                  <asvg:svgBlip xmlns:asvg="http://schemas.microsoft.com/office/drawing/2016/SVG/main" r:embed="rId6"/>
                </a:ext>
              </a:extLst>
            </a:blip>
            <a:stretch>
              <a:fillRect r="-2990" b="-37717"/>
            </a:stretch>
          </a:blipFill>
        </p:spPr>
        <p:txBody>
          <a:bodyPr/>
          <a:lstStyle/>
          <a:p>
            <a:endParaRPr lang="en-US"/>
          </a:p>
        </p:txBody>
      </p:sp>
      <p:sp>
        <p:nvSpPr>
          <p:cNvPr id="6" name="Freeform 6"/>
          <p:cNvSpPr/>
          <p:nvPr/>
        </p:nvSpPr>
        <p:spPr>
          <a:xfrm>
            <a:off x="12814822" y="3027566"/>
            <a:ext cx="2845236" cy="3214956"/>
          </a:xfrm>
          <a:custGeom>
            <a:avLst/>
            <a:gdLst/>
            <a:ahLst/>
            <a:cxnLst/>
            <a:rect l="l" t="t" r="r" b="b"/>
            <a:pathLst>
              <a:path w="2845236" h="3214956">
                <a:moveTo>
                  <a:pt x="0" y="0"/>
                </a:moveTo>
                <a:lnTo>
                  <a:pt x="2845236" y="0"/>
                </a:lnTo>
                <a:lnTo>
                  <a:pt x="2845236" y="3214957"/>
                </a:lnTo>
                <a:lnTo>
                  <a:pt x="0" y="321495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028700" y="838200"/>
            <a:ext cx="11709922" cy="790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MAIN AREAS OF SUPPORT</a:t>
            </a:r>
          </a:p>
        </p:txBody>
      </p:sp>
      <p:sp>
        <p:nvSpPr>
          <p:cNvPr id="8" name="TextBox 8"/>
          <p:cNvSpPr txBox="1"/>
          <p:nvPr/>
        </p:nvSpPr>
        <p:spPr>
          <a:xfrm>
            <a:off x="2067007" y="6786579"/>
            <a:ext cx="4064521" cy="2162175"/>
          </a:xfrm>
          <a:prstGeom prst="rect">
            <a:avLst/>
          </a:prstGeom>
        </p:spPr>
        <p:txBody>
          <a:bodyPr wrap="square" lIns="0" tIns="0" rIns="0" bIns="0" rtlCol="0" anchor="t">
            <a:spAutoFit/>
          </a:bodyPr>
          <a:lstStyle/>
          <a:p>
            <a:pPr algn="ctr">
              <a:lnSpc>
                <a:spcPts val="4200"/>
              </a:lnSpc>
            </a:pPr>
            <a:r>
              <a:rPr lang="en-US" sz="3500" dirty="0">
                <a:solidFill>
                  <a:srgbClr val="000000"/>
                </a:solidFill>
                <a:latin typeface="Ubuntu"/>
                <a:ea typeface="Ubuntu"/>
                <a:cs typeface="Ubuntu"/>
                <a:sym typeface="Ubuntu"/>
              </a:rPr>
              <a:t>Achieve the Minimum Fit Practice Standards</a:t>
            </a:r>
          </a:p>
          <a:p>
            <a:pPr algn="l">
              <a:lnSpc>
                <a:spcPts val="4200"/>
              </a:lnSpc>
            </a:pPr>
            <a:endParaRPr lang="en-US" sz="3500" dirty="0">
              <a:solidFill>
                <a:srgbClr val="000000"/>
              </a:solidFill>
              <a:latin typeface="Ubuntu"/>
              <a:ea typeface="Ubuntu"/>
              <a:cs typeface="Ubuntu"/>
              <a:sym typeface="Ubuntu"/>
            </a:endParaRPr>
          </a:p>
        </p:txBody>
      </p:sp>
      <p:sp>
        <p:nvSpPr>
          <p:cNvPr id="9" name="TextBox 9"/>
          <p:cNvSpPr txBox="1"/>
          <p:nvPr/>
        </p:nvSpPr>
        <p:spPr>
          <a:xfrm>
            <a:off x="7111740" y="6819766"/>
            <a:ext cx="4064521" cy="1095375"/>
          </a:xfrm>
          <a:prstGeom prst="rect">
            <a:avLst/>
          </a:prstGeom>
        </p:spPr>
        <p:txBody>
          <a:bodyPr lIns="0" tIns="0" rIns="0" bIns="0" rtlCol="0" anchor="t">
            <a:spAutoFit/>
          </a:bodyPr>
          <a:lstStyle/>
          <a:p>
            <a:pPr algn="ctr">
              <a:lnSpc>
                <a:spcPts val="4200"/>
              </a:lnSpc>
            </a:pPr>
            <a:r>
              <a:rPr lang="en-US" sz="3500">
                <a:solidFill>
                  <a:srgbClr val="000000"/>
                </a:solidFill>
                <a:latin typeface="Ubuntu"/>
                <a:ea typeface="Ubuntu"/>
                <a:cs typeface="Ubuntu"/>
                <a:sym typeface="Ubuntu"/>
              </a:rPr>
              <a:t>Promote Healthy Habits</a:t>
            </a:r>
          </a:p>
        </p:txBody>
      </p:sp>
      <p:sp>
        <p:nvSpPr>
          <p:cNvPr id="10" name="TextBox 10"/>
          <p:cNvSpPr txBox="1"/>
          <p:nvPr/>
        </p:nvSpPr>
        <p:spPr>
          <a:xfrm>
            <a:off x="12156749" y="6819766"/>
            <a:ext cx="4064521" cy="1095375"/>
          </a:xfrm>
          <a:prstGeom prst="rect">
            <a:avLst/>
          </a:prstGeom>
        </p:spPr>
        <p:txBody>
          <a:bodyPr lIns="0" tIns="0" rIns="0" bIns="0" rtlCol="0" anchor="t">
            <a:spAutoFit/>
          </a:bodyPr>
          <a:lstStyle/>
          <a:p>
            <a:pPr algn="ctr">
              <a:lnSpc>
                <a:spcPts val="4200"/>
              </a:lnSpc>
            </a:pPr>
            <a:r>
              <a:rPr lang="en-US" sz="3500">
                <a:solidFill>
                  <a:srgbClr val="000000"/>
                </a:solidFill>
                <a:latin typeface="Ubuntu"/>
                <a:ea typeface="Ubuntu"/>
                <a:cs typeface="Ubuntu"/>
                <a:sym typeface="Ubuntu"/>
              </a:rPr>
              <a:t>Support Goal Setting</a:t>
            </a:r>
          </a:p>
        </p:txBody>
      </p:sp>
      <p:sp>
        <p:nvSpPr>
          <p:cNvPr id="12" name="Freeform 6" descr="A logo for a sports event&#10;&#10;AI-generated content may be incorrect.">
            <a:extLst>
              <a:ext uri="{FF2B5EF4-FFF2-40B4-BE49-F238E27FC236}">
                <a16:creationId xmlns:a16="http://schemas.microsoft.com/office/drawing/2014/main" id="{3F47ADDF-BBEB-D262-78EE-2BD8FFF36BBD}"/>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2CD816F9-948F-B0A8-6843-64CBFA8E2460}"/>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089D00B6-50E1-7E44-182E-4BE15FEB2EE3}"/>
              </a:ext>
            </a:extLst>
          </p:cNvPr>
          <p:cNvSpPr txBox="1"/>
          <p:nvPr/>
        </p:nvSpPr>
        <p:spPr>
          <a:xfrm>
            <a:off x="1028700" y="2075986"/>
            <a:ext cx="16230600" cy="4231928"/>
          </a:xfrm>
          <a:prstGeom prst="rect">
            <a:avLst/>
          </a:prstGeom>
        </p:spPr>
        <p:txBody>
          <a:bodyPr lIns="0" tIns="0" rIns="0" bIns="0" rtlCol="0" anchor="t">
            <a:spAutoFit/>
          </a:bodyPr>
          <a:lstStyle/>
          <a:p>
            <a:pPr algn="ctr">
              <a:lnSpc>
                <a:spcPts val="11040"/>
              </a:lnSpc>
            </a:pPr>
            <a:endParaRPr dirty="0"/>
          </a:p>
          <a:p>
            <a:pPr algn="ctr">
              <a:lnSpc>
                <a:spcPts val="11040"/>
              </a:lnSpc>
            </a:pPr>
            <a:r>
              <a:rPr lang="en-US" sz="9200" b="1" dirty="0">
                <a:solidFill>
                  <a:srgbClr val="FFFFFF"/>
                </a:solidFill>
                <a:latin typeface="Ubuntu Bold"/>
                <a:ea typeface="Ubuntu Bold"/>
                <a:cs typeface="Ubuntu Bold"/>
                <a:sym typeface="Ubuntu Bold"/>
              </a:rPr>
              <a:t>ACHIEVE THE MINIMUM FIT PRACTICE STANDARDS</a:t>
            </a:r>
          </a:p>
        </p:txBody>
      </p:sp>
    </p:spTree>
    <p:extLst>
      <p:ext uri="{BB962C8B-B14F-4D97-AF65-F5344CB8AC3E}">
        <p14:creationId xmlns:p14="http://schemas.microsoft.com/office/powerpoint/2010/main" val="3514737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745512" y="-38100"/>
            <a:ext cx="1628647" cy="1618229"/>
            <a:chOff x="0" y="0"/>
            <a:chExt cx="2171529" cy="2157639"/>
          </a:xfrm>
        </p:grpSpPr>
        <p:sp>
          <p:nvSpPr>
            <p:cNvPr id="3" name="Freeform 3"/>
            <p:cNvSpPr/>
            <p:nvPr/>
          </p:nvSpPr>
          <p:spPr>
            <a:xfrm>
              <a:off x="0" y="0"/>
              <a:ext cx="2171529" cy="2157639"/>
            </a:xfrm>
            <a:custGeom>
              <a:avLst/>
              <a:gdLst/>
              <a:ahLst/>
              <a:cxnLst/>
              <a:rect l="l" t="t" r="r" b="b"/>
              <a:pathLst>
                <a:path w="2171529" h="2157639">
                  <a:moveTo>
                    <a:pt x="0" y="0"/>
                  </a:moveTo>
                  <a:lnTo>
                    <a:pt x="2171529" y="0"/>
                  </a:lnTo>
                  <a:lnTo>
                    <a:pt x="2171529" y="2157639"/>
                  </a:lnTo>
                  <a:lnTo>
                    <a:pt x="0" y="2157639"/>
                  </a:lnTo>
                  <a:lnTo>
                    <a:pt x="0" y="0"/>
                  </a:lnTo>
                  <a:close/>
                </a:path>
              </a:pathLst>
            </a:custGeom>
            <a:blipFill>
              <a:blip>
                <a:extLst>
                  <a:ext uri="{96DAC541-7B7A-43D3-8B79-37D633B846F1}">
                    <asvg:svgBlip xmlns:asvg="http://schemas.microsoft.com/office/drawing/2016/SVG/main" r:embed="rId3"/>
                  </a:ext>
                </a:extLst>
              </a:blip>
              <a:stretch>
                <a:fillRect t="-30223" r="-224731" b="-29919"/>
              </a:stretch>
            </a:blipFill>
          </p:spPr>
          <p:txBody>
            <a:bodyPr/>
            <a:lstStyle/>
            <a:p>
              <a:endParaRPr lang="en-US"/>
            </a:p>
          </p:txBody>
        </p:sp>
        <p:sp>
          <p:nvSpPr>
            <p:cNvPr id="4" name="Freeform 4"/>
            <p:cNvSpPr/>
            <p:nvPr/>
          </p:nvSpPr>
          <p:spPr>
            <a:xfrm>
              <a:off x="364801" y="267405"/>
              <a:ext cx="1295573" cy="1568807"/>
            </a:xfrm>
            <a:custGeom>
              <a:avLst/>
              <a:gdLst/>
              <a:ahLst/>
              <a:cxnLst/>
              <a:rect l="l" t="t" r="r" b="b"/>
              <a:pathLst>
                <a:path w="1295573" h="1568807">
                  <a:moveTo>
                    <a:pt x="0" y="0"/>
                  </a:moveTo>
                  <a:lnTo>
                    <a:pt x="1295572" y="0"/>
                  </a:lnTo>
                  <a:lnTo>
                    <a:pt x="1295572" y="1568807"/>
                  </a:lnTo>
                  <a:lnTo>
                    <a:pt x="0" y="156880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TextBox 7"/>
          <p:cNvSpPr txBox="1"/>
          <p:nvPr/>
        </p:nvSpPr>
        <p:spPr>
          <a:xfrm>
            <a:off x="920870" y="-44031"/>
            <a:ext cx="14899089" cy="1552575"/>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 </a:t>
            </a:r>
          </a:p>
          <a:p>
            <a:pPr algn="l">
              <a:lnSpc>
                <a:spcPts val="6000"/>
              </a:lnSpc>
            </a:pPr>
            <a:r>
              <a:rPr lang="en-US" sz="5000" b="1">
                <a:solidFill>
                  <a:srgbClr val="009784"/>
                </a:solidFill>
                <a:latin typeface="Ubuntu Bold"/>
                <a:ea typeface="Ubuntu Bold"/>
                <a:cs typeface="Ubuntu Bold"/>
                <a:sym typeface="Ubuntu Bold"/>
              </a:rPr>
              <a:t>MINIMUM FIT PRACTICE STANDARDS</a:t>
            </a:r>
          </a:p>
        </p:txBody>
      </p:sp>
      <p:pic>
        <p:nvPicPr>
          <p:cNvPr id="11" name="Picture 10">
            <a:extLst>
              <a:ext uri="{FF2B5EF4-FFF2-40B4-BE49-F238E27FC236}">
                <a16:creationId xmlns:a16="http://schemas.microsoft.com/office/drawing/2014/main" id="{AC838436-553A-BF74-ADDF-8013470EC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9368" y="1508544"/>
            <a:ext cx="15606144" cy="8778456"/>
          </a:xfrm>
          <a:prstGeom prst="rect">
            <a:avLst/>
          </a:prstGeom>
        </p:spPr>
      </p:pic>
    </p:spTree>
    <p:extLst>
      <p:ext uri="{BB962C8B-B14F-4D97-AF65-F5344CB8AC3E}">
        <p14:creationId xmlns:p14="http://schemas.microsoft.com/office/powerpoint/2010/main" val="126811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65000"/>
            </a:blip>
            <a:stretch>
              <a:fillRect t="-81372" r="-12971" b="-78471"/>
            </a:stretch>
          </a:blipFill>
        </p:spPr>
        <p:txBody>
          <a:bodyPr/>
          <a:lstStyle/>
          <a:p>
            <a:endParaRPr lang="en-US"/>
          </a:p>
        </p:txBody>
      </p:sp>
      <p:sp>
        <p:nvSpPr>
          <p:cNvPr id="4" name="TextBox 4"/>
          <p:cNvSpPr txBox="1"/>
          <p:nvPr/>
        </p:nvSpPr>
        <p:spPr>
          <a:xfrm>
            <a:off x="1028700" y="4943475"/>
            <a:ext cx="10798526" cy="1438275"/>
          </a:xfrm>
          <a:prstGeom prst="rect">
            <a:avLst/>
          </a:prstGeom>
        </p:spPr>
        <p:txBody>
          <a:bodyPr lIns="0" tIns="0" rIns="0" bIns="0" rtlCol="0" anchor="t">
            <a:spAutoFit/>
          </a:bodyPr>
          <a:lstStyle/>
          <a:p>
            <a:pPr algn="l">
              <a:lnSpc>
                <a:spcPts val="11039"/>
              </a:lnSpc>
            </a:pPr>
            <a:r>
              <a:rPr lang="en-US" sz="9199" dirty="0">
                <a:solidFill>
                  <a:srgbClr val="FFFFFF"/>
                </a:solidFill>
                <a:latin typeface="Ubuntu"/>
                <a:ea typeface="Ubuntu"/>
                <a:cs typeface="Ubuntu"/>
                <a:sym typeface="Ubuntu"/>
              </a:rPr>
              <a:t>TRAINING</a:t>
            </a:r>
          </a:p>
        </p:txBody>
      </p:sp>
      <p:sp>
        <p:nvSpPr>
          <p:cNvPr id="5" name="TextBox 5"/>
          <p:cNvSpPr txBox="1"/>
          <p:nvPr/>
        </p:nvSpPr>
        <p:spPr>
          <a:xfrm>
            <a:off x="1028700" y="7085817"/>
            <a:ext cx="12554256" cy="1076325"/>
          </a:xfrm>
          <a:prstGeom prst="rect">
            <a:avLst/>
          </a:prstGeom>
        </p:spPr>
        <p:txBody>
          <a:bodyPr lIns="0" tIns="0" rIns="0" bIns="0" rtlCol="0" anchor="t">
            <a:spAutoFit/>
          </a:bodyPr>
          <a:lstStyle/>
          <a:p>
            <a:pPr algn="l">
              <a:lnSpc>
                <a:spcPts val="4200"/>
              </a:lnSpc>
            </a:pPr>
            <a:r>
              <a:rPr lang="en-US" sz="3000" dirty="0">
                <a:solidFill>
                  <a:srgbClr val="FFFFFF"/>
                </a:solidFill>
                <a:latin typeface="Ubuntu"/>
                <a:ea typeface="Ubuntu"/>
                <a:cs typeface="Ubuntu"/>
                <a:sym typeface="Ubuntu"/>
              </a:rPr>
              <a:t>Facilitated By:</a:t>
            </a:r>
          </a:p>
          <a:p>
            <a:pPr algn="l">
              <a:lnSpc>
                <a:spcPts val="4200"/>
              </a:lnSpc>
              <a:spcBef>
                <a:spcPct val="0"/>
              </a:spcBef>
            </a:pPr>
            <a:r>
              <a:rPr lang="en-US" sz="3000" dirty="0">
                <a:solidFill>
                  <a:srgbClr val="FFFFFF"/>
                </a:solidFill>
                <a:latin typeface="Ubuntu"/>
                <a:ea typeface="Ubuntu"/>
                <a:cs typeface="Ubuntu"/>
                <a:sym typeface="Ubuntu"/>
              </a:rPr>
              <a:t>Date:</a:t>
            </a:r>
          </a:p>
        </p:txBody>
      </p:sp>
      <p:sp>
        <p:nvSpPr>
          <p:cNvPr id="6" name="Freeform 6"/>
          <p:cNvSpPr/>
          <p:nvPr/>
        </p:nvSpPr>
        <p:spPr>
          <a:xfrm>
            <a:off x="14277505" y="7893265"/>
            <a:ext cx="3604050" cy="1895648"/>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1028700" y="3705225"/>
            <a:ext cx="9220400" cy="1438275"/>
          </a:xfrm>
          <a:prstGeom prst="rect">
            <a:avLst/>
          </a:prstGeom>
        </p:spPr>
        <p:txBody>
          <a:bodyPr lIns="0" tIns="0" rIns="0" bIns="0" rtlCol="0" anchor="t">
            <a:spAutoFit/>
          </a:bodyPr>
          <a:lstStyle/>
          <a:p>
            <a:pPr algn="l">
              <a:lnSpc>
                <a:spcPts val="11039"/>
              </a:lnSpc>
            </a:pPr>
            <a:r>
              <a:rPr lang="en-US" sz="9199" b="1">
                <a:solidFill>
                  <a:srgbClr val="FFFFFF"/>
                </a:solidFill>
                <a:latin typeface="Ubuntu Bold"/>
                <a:ea typeface="Ubuntu Bold"/>
                <a:cs typeface="Ubuntu Bold"/>
                <a:sym typeface="Ubuntu Bold"/>
              </a:rPr>
              <a:t>FITNESS COACH</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6976F07D-91B7-9686-DF5D-1E55BF88927B}"/>
              </a:ext>
            </a:extLst>
          </p:cNvPr>
          <p:cNvSpPr/>
          <p:nvPr/>
        </p:nvSpPr>
        <p:spPr>
          <a:xfrm>
            <a:off x="0" y="6597035"/>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4" name="TextBox 4"/>
          <p:cNvSpPr txBox="1"/>
          <p:nvPr/>
        </p:nvSpPr>
        <p:spPr>
          <a:xfrm>
            <a:off x="1028700" y="838200"/>
            <a:ext cx="16473986" cy="790575"/>
          </a:xfrm>
          <a:prstGeom prst="rect">
            <a:avLst/>
          </a:prstGeom>
        </p:spPr>
        <p:txBody>
          <a:bodyPr lIns="0" tIns="0" rIns="0" bIns="0" rtlCol="0" anchor="t">
            <a:spAutoFit/>
          </a:bodyPr>
          <a:lstStyle/>
          <a:p>
            <a:pPr algn="l">
              <a:lnSpc>
                <a:spcPts val="6000"/>
              </a:lnSpc>
            </a:pPr>
            <a:r>
              <a:rPr lang="en-US" sz="5000" dirty="0">
                <a:solidFill>
                  <a:srgbClr val="009784"/>
                </a:solidFill>
                <a:latin typeface="Ubuntu"/>
                <a:ea typeface="Ubuntu"/>
                <a:cs typeface="Ubuntu"/>
                <a:sym typeface="Ubuntu"/>
              </a:rPr>
              <a:t>ACHIEVE THE </a:t>
            </a:r>
            <a:r>
              <a:rPr lang="en-US" sz="5000" b="1" dirty="0">
                <a:solidFill>
                  <a:srgbClr val="009784"/>
                </a:solidFill>
                <a:latin typeface="Ubuntu Bold"/>
                <a:ea typeface="Ubuntu Bold"/>
                <a:cs typeface="Ubuntu Bold"/>
                <a:sym typeface="Ubuntu Bold"/>
              </a:rPr>
              <a:t>MINIMUM FIT PRACTICE STANDARDS</a:t>
            </a:r>
          </a:p>
        </p:txBody>
      </p:sp>
      <p:grpSp>
        <p:nvGrpSpPr>
          <p:cNvPr id="5" name="Group 5"/>
          <p:cNvGrpSpPr/>
          <p:nvPr/>
        </p:nvGrpSpPr>
        <p:grpSpPr>
          <a:xfrm>
            <a:off x="16745512" y="-38100"/>
            <a:ext cx="1628647" cy="1618229"/>
            <a:chOff x="0" y="0"/>
            <a:chExt cx="2171529" cy="2157639"/>
          </a:xfrm>
        </p:grpSpPr>
        <p:sp>
          <p:nvSpPr>
            <p:cNvPr id="6" name="Freeform 6"/>
            <p:cNvSpPr/>
            <p:nvPr/>
          </p:nvSpPr>
          <p:spPr>
            <a:xfrm>
              <a:off x="0" y="0"/>
              <a:ext cx="2171529" cy="2157639"/>
            </a:xfrm>
            <a:custGeom>
              <a:avLst/>
              <a:gdLst/>
              <a:ahLst/>
              <a:cxnLst/>
              <a:rect l="l" t="t" r="r" b="b"/>
              <a:pathLst>
                <a:path w="2171529" h="2157639">
                  <a:moveTo>
                    <a:pt x="0" y="0"/>
                  </a:moveTo>
                  <a:lnTo>
                    <a:pt x="2171529" y="0"/>
                  </a:lnTo>
                  <a:lnTo>
                    <a:pt x="2171529" y="2157639"/>
                  </a:lnTo>
                  <a:lnTo>
                    <a:pt x="0" y="2157639"/>
                  </a:lnTo>
                  <a:lnTo>
                    <a:pt x="0" y="0"/>
                  </a:lnTo>
                  <a:close/>
                </a:path>
              </a:pathLst>
            </a:custGeom>
            <a:blipFill>
              <a:blip>
                <a:extLst>
                  <a:ext uri="{96DAC541-7B7A-43D3-8B79-37D633B846F1}">
                    <asvg:svgBlip xmlns:asvg="http://schemas.microsoft.com/office/drawing/2016/SVG/main" r:embed="rId4"/>
                  </a:ext>
                </a:extLst>
              </a:blip>
              <a:stretch>
                <a:fillRect t="-30223" r="-224731" b="-29919"/>
              </a:stretch>
            </a:blipFill>
          </p:spPr>
          <p:txBody>
            <a:bodyPr/>
            <a:lstStyle/>
            <a:p>
              <a:endParaRPr lang="en-US"/>
            </a:p>
          </p:txBody>
        </p:sp>
        <p:sp>
          <p:nvSpPr>
            <p:cNvPr id="7" name="Freeform 7"/>
            <p:cNvSpPr/>
            <p:nvPr/>
          </p:nvSpPr>
          <p:spPr>
            <a:xfrm>
              <a:off x="364801" y="267405"/>
              <a:ext cx="1295573" cy="1568807"/>
            </a:xfrm>
            <a:custGeom>
              <a:avLst/>
              <a:gdLst/>
              <a:ahLst/>
              <a:cxnLst/>
              <a:rect l="l" t="t" r="r" b="b"/>
              <a:pathLst>
                <a:path w="1295573" h="1568807">
                  <a:moveTo>
                    <a:pt x="0" y="0"/>
                  </a:moveTo>
                  <a:lnTo>
                    <a:pt x="1295572" y="0"/>
                  </a:lnTo>
                  <a:lnTo>
                    <a:pt x="1295572" y="1568807"/>
                  </a:lnTo>
                  <a:lnTo>
                    <a:pt x="0" y="156880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9" name="TextBox 3">
            <a:extLst>
              <a:ext uri="{FF2B5EF4-FFF2-40B4-BE49-F238E27FC236}">
                <a16:creationId xmlns:a16="http://schemas.microsoft.com/office/drawing/2014/main" id="{5AF7CC19-F902-858D-F8EF-F9A4F03575EA}"/>
              </a:ext>
            </a:extLst>
          </p:cNvPr>
          <p:cNvSpPr txBox="1"/>
          <p:nvPr/>
        </p:nvSpPr>
        <p:spPr>
          <a:xfrm>
            <a:off x="1028700" y="1766731"/>
            <a:ext cx="16230600" cy="6612066"/>
          </a:xfrm>
          <a:prstGeom prst="rect">
            <a:avLst/>
          </a:prstGeom>
        </p:spPr>
        <p:txBody>
          <a:bodyPr lIns="0" tIns="0" rIns="0" bIns="0" rtlCol="0" anchor="t">
            <a:spAutoFit/>
          </a:bodyPr>
          <a:lstStyle/>
          <a:p>
            <a:pPr>
              <a:lnSpc>
                <a:spcPts val="4930"/>
              </a:lnSpc>
            </a:pPr>
            <a:r>
              <a:rPr lang="en-US" sz="2900" b="1" dirty="0">
                <a:solidFill>
                  <a:srgbClr val="000000"/>
                </a:solidFill>
                <a:latin typeface="Ubuntu"/>
                <a:ea typeface="Ubuntu"/>
                <a:cs typeface="Ubuntu"/>
              </a:rPr>
              <a:t>Roles:</a:t>
            </a:r>
          </a:p>
          <a:p>
            <a:pPr marL="626110" indent="-313055">
              <a:buFont typeface="Arial,Sans-Serif"/>
              <a:buChar char="•"/>
            </a:pPr>
            <a:r>
              <a:rPr lang="en-US" sz="2900" dirty="0">
                <a:solidFill>
                  <a:srgbClr val="000000"/>
                </a:solidFill>
                <a:latin typeface="Ubuntu"/>
                <a:ea typeface="+mn-lt"/>
                <a:cs typeface="+mn-lt"/>
              </a:rPr>
              <a:t>Plan with the Head Coach to incorporate conditioning and active practice strategies in accordance with the Minimum Fit Practice Standards.</a:t>
            </a:r>
            <a:endParaRPr lang="en-US" sz="2900" dirty="0">
              <a:solidFill>
                <a:srgbClr val="000000"/>
              </a:solidFill>
              <a:latin typeface="Ubuntu"/>
            </a:endParaRPr>
          </a:p>
          <a:p>
            <a:pPr marL="626110" lvl="1" indent="-313055">
              <a:buFont typeface="Arial,Sans-Serif"/>
              <a:buChar char="•"/>
            </a:pPr>
            <a:r>
              <a:rPr lang="en-US" sz="2900" dirty="0">
                <a:solidFill>
                  <a:srgbClr val="000000"/>
                </a:solidFill>
                <a:latin typeface="Ubuntu"/>
              </a:rPr>
              <a:t>Focus on promoting fitness inside and outside of practice. </a:t>
            </a:r>
            <a:endParaRPr lang="en-US" sz="2900" dirty="0">
              <a:latin typeface="Ubuntu"/>
            </a:endParaRPr>
          </a:p>
          <a:p>
            <a:pPr marL="626110" lvl="1" indent="-313055">
              <a:buFont typeface="Arial,Sans-Serif"/>
              <a:buChar char="•"/>
            </a:pPr>
            <a:r>
              <a:rPr lang="en-US" sz="2900" dirty="0">
                <a:solidFill>
                  <a:srgbClr val="000000"/>
                </a:solidFill>
                <a:latin typeface="Ubuntu"/>
              </a:rPr>
              <a:t>Support Fitness Captains to lead warm-ups and cool-downs. Lead if there are no Fitness Captains available.</a:t>
            </a:r>
            <a:endParaRPr lang="en-US" sz="2900" dirty="0">
              <a:latin typeface="Ubuntu"/>
              <a:ea typeface="Calibri"/>
              <a:cs typeface="Calibri"/>
            </a:endParaRPr>
          </a:p>
          <a:p>
            <a:pPr marL="626110" lvl="1" indent="-313055">
              <a:buFont typeface="Arial,Sans-Serif"/>
              <a:buChar char="•"/>
            </a:pPr>
            <a:r>
              <a:rPr lang="en-US" sz="2900" dirty="0">
                <a:solidFill>
                  <a:srgbClr val="000000"/>
                </a:solidFill>
                <a:latin typeface="Ubuntu"/>
              </a:rPr>
              <a:t>Lead skill-based training that incorporates dynamic movement and injury prevention strategies.</a:t>
            </a:r>
            <a:endParaRPr lang="en-US" dirty="0"/>
          </a:p>
          <a:p>
            <a:pPr marL="626110" lvl="1" indent="-313055">
              <a:buFont typeface="Arial,Sans-Serif"/>
              <a:buChar char="•"/>
            </a:pPr>
            <a:r>
              <a:rPr lang="en-US" sz="2900" dirty="0">
                <a:solidFill>
                  <a:srgbClr val="000000"/>
                </a:solidFill>
                <a:latin typeface="Ubuntu"/>
              </a:rPr>
              <a:t>Design individual or team workouts for off-days or the off-season.</a:t>
            </a:r>
            <a:endParaRPr lang="en-US" dirty="0"/>
          </a:p>
          <a:p>
            <a:pPr marL="313055" lvl="1">
              <a:buFont typeface="Arial,Sans-Serif"/>
            </a:pPr>
            <a:endParaRPr lang="en-US" sz="2900" dirty="0">
              <a:solidFill>
                <a:srgbClr val="000000"/>
              </a:solidFill>
              <a:latin typeface="Ubuntu"/>
              <a:ea typeface="Ubuntu Bold"/>
              <a:cs typeface="Ubuntu Bold"/>
              <a:sym typeface="Ubuntu Bold"/>
            </a:endParaRPr>
          </a:p>
          <a:p>
            <a:pPr algn="l">
              <a:lnSpc>
                <a:spcPts val="4930"/>
              </a:lnSpc>
            </a:pPr>
            <a:r>
              <a:rPr lang="en-US" sz="2900" b="1" dirty="0">
                <a:solidFill>
                  <a:srgbClr val="000000"/>
                </a:solidFill>
                <a:latin typeface="Ubuntu Bold"/>
                <a:ea typeface="Ubuntu Bold"/>
                <a:cs typeface="Ubuntu Bold"/>
                <a:sym typeface="Ubuntu Bold"/>
              </a:rPr>
              <a:t>Key Resources:</a:t>
            </a:r>
            <a:endParaRPr lang="en-US" sz="2900" b="1" dirty="0">
              <a:solidFill>
                <a:srgbClr val="000000"/>
              </a:solidFill>
              <a:latin typeface="Ubuntu Bold"/>
              <a:ea typeface="Ubuntu Bold"/>
              <a:cs typeface="Ubuntu Bold"/>
            </a:endParaRPr>
          </a:p>
          <a:p>
            <a:pPr marL="626110" lvl="1" indent="-313055">
              <a:buFont typeface="Arial"/>
              <a:buChar char="•"/>
            </a:pPr>
            <a:r>
              <a:rPr lang="en-US" sz="2900" dirty="0">
                <a:solidFill>
                  <a:srgbClr val="000000"/>
                </a:solidFill>
                <a:latin typeface="Ubuntu"/>
                <a:ea typeface="Ubuntu"/>
                <a:cs typeface="Ubuntu"/>
              </a:rPr>
              <a:t>Active Practice Overview</a:t>
            </a:r>
          </a:p>
          <a:p>
            <a:pPr marL="626110" lvl="1" indent="-313055">
              <a:buFont typeface="Arial"/>
              <a:buChar char="•"/>
            </a:pPr>
            <a:r>
              <a:rPr lang="en-US" sz="2900" dirty="0">
                <a:solidFill>
                  <a:srgbClr val="000000"/>
                </a:solidFill>
                <a:latin typeface="Ubuntu"/>
                <a:ea typeface="Ubuntu"/>
                <a:cs typeface="Ubuntu"/>
              </a:rPr>
              <a:t>Active Practice Organizer </a:t>
            </a:r>
          </a:p>
          <a:p>
            <a:pPr marL="626110" lvl="1" indent="-313055">
              <a:buFont typeface="Arial"/>
              <a:buChar char="•"/>
            </a:pPr>
            <a:r>
              <a:rPr lang="en-US" sz="2900" dirty="0">
                <a:latin typeface="Ubuntu"/>
              </a:rPr>
              <a:t>Fit 5 Guide</a:t>
            </a:r>
          </a:p>
        </p:txBody>
      </p:sp>
      <p:sp>
        <p:nvSpPr>
          <p:cNvPr id="3" name="Freeform 6" descr="A logo for a sports event&#10;&#10;AI-generated content may be incorrect.">
            <a:extLst>
              <a:ext uri="{FF2B5EF4-FFF2-40B4-BE49-F238E27FC236}">
                <a16:creationId xmlns:a16="http://schemas.microsoft.com/office/drawing/2014/main" id="{7D2B0524-8F33-2109-6B21-5DF7779524AC}"/>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AB279C66-F798-2173-FA8A-082D638E26D6}"/>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11" name="Freeform 6" descr="A logo for a sports event&#10;&#10;AI-generated content may be incorrect.">
            <a:extLst>
              <a:ext uri="{FF2B5EF4-FFF2-40B4-BE49-F238E27FC236}">
                <a16:creationId xmlns:a16="http://schemas.microsoft.com/office/drawing/2014/main" id="{D6D3B934-075E-84F2-B80E-1AAAA9131726}"/>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grpSp>
        <p:nvGrpSpPr>
          <p:cNvPr id="2" name="Group 2"/>
          <p:cNvGrpSpPr/>
          <p:nvPr/>
        </p:nvGrpSpPr>
        <p:grpSpPr>
          <a:xfrm>
            <a:off x="16745512" y="-38100"/>
            <a:ext cx="1628647" cy="1618229"/>
            <a:chOff x="0" y="0"/>
            <a:chExt cx="2171529" cy="2157639"/>
          </a:xfrm>
        </p:grpSpPr>
        <p:sp>
          <p:nvSpPr>
            <p:cNvPr id="3" name="Freeform 3"/>
            <p:cNvSpPr/>
            <p:nvPr/>
          </p:nvSpPr>
          <p:spPr>
            <a:xfrm>
              <a:off x="0" y="0"/>
              <a:ext cx="2171529" cy="2157639"/>
            </a:xfrm>
            <a:custGeom>
              <a:avLst/>
              <a:gdLst/>
              <a:ahLst/>
              <a:cxnLst/>
              <a:rect l="l" t="t" r="r" b="b"/>
              <a:pathLst>
                <a:path w="2171529" h="2157639">
                  <a:moveTo>
                    <a:pt x="0" y="0"/>
                  </a:moveTo>
                  <a:lnTo>
                    <a:pt x="2171529" y="0"/>
                  </a:lnTo>
                  <a:lnTo>
                    <a:pt x="2171529" y="2157639"/>
                  </a:lnTo>
                  <a:lnTo>
                    <a:pt x="0" y="2157639"/>
                  </a:lnTo>
                  <a:lnTo>
                    <a:pt x="0" y="0"/>
                  </a:lnTo>
                  <a:close/>
                </a:path>
              </a:pathLst>
            </a:custGeom>
            <a:blipFill>
              <a:blip>
                <a:extLst>
                  <a:ext uri="{96DAC541-7B7A-43D3-8B79-37D633B846F1}">
                    <asvg:svgBlip xmlns:asvg="http://schemas.microsoft.com/office/drawing/2016/SVG/main" r:embed="rId5"/>
                  </a:ext>
                </a:extLst>
              </a:blip>
              <a:stretch>
                <a:fillRect t="-30223" r="-224731" b="-29919"/>
              </a:stretch>
            </a:blipFill>
          </p:spPr>
          <p:txBody>
            <a:bodyPr/>
            <a:lstStyle/>
            <a:p>
              <a:endParaRPr lang="en-US"/>
            </a:p>
          </p:txBody>
        </p:sp>
        <p:sp>
          <p:nvSpPr>
            <p:cNvPr id="4" name="Freeform 4"/>
            <p:cNvSpPr/>
            <p:nvPr/>
          </p:nvSpPr>
          <p:spPr>
            <a:xfrm>
              <a:off x="364801" y="267405"/>
              <a:ext cx="1295573" cy="1568807"/>
            </a:xfrm>
            <a:custGeom>
              <a:avLst/>
              <a:gdLst/>
              <a:ahLst/>
              <a:cxnLst/>
              <a:rect l="l" t="t" r="r" b="b"/>
              <a:pathLst>
                <a:path w="1295573" h="1568807">
                  <a:moveTo>
                    <a:pt x="0" y="0"/>
                  </a:moveTo>
                  <a:lnTo>
                    <a:pt x="1295572" y="0"/>
                  </a:lnTo>
                  <a:lnTo>
                    <a:pt x="1295572" y="1568807"/>
                  </a:lnTo>
                  <a:lnTo>
                    <a:pt x="0" y="156880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5" name="Freeform 5"/>
          <p:cNvSpPr/>
          <p:nvPr/>
        </p:nvSpPr>
        <p:spPr>
          <a:xfrm>
            <a:off x="1028111" y="2580771"/>
            <a:ext cx="4550240" cy="5883291"/>
          </a:xfrm>
          <a:custGeom>
            <a:avLst/>
            <a:gdLst/>
            <a:ahLst/>
            <a:cxnLst/>
            <a:rect l="l" t="t" r="r" b="b"/>
            <a:pathLst>
              <a:path w="4756029" h="6258484">
                <a:moveTo>
                  <a:pt x="0" y="0"/>
                </a:moveTo>
                <a:lnTo>
                  <a:pt x="4756029" y="0"/>
                </a:lnTo>
                <a:lnTo>
                  <a:pt x="4756029" y="6258484"/>
                </a:lnTo>
                <a:lnTo>
                  <a:pt x="0" y="6258484"/>
                </a:lnTo>
                <a:lnTo>
                  <a:pt x="0" y="0"/>
                </a:lnTo>
                <a:close/>
              </a:path>
            </a:pathLst>
          </a:custGeom>
          <a:blipFill>
            <a:blip r:embed="rId7"/>
            <a:stretch>
              <a:fillRect l="-76403" t="-12553" r="-77092" b="-7846"/>
            </a:stretch>
          </a:blipFill>
          <a:ln w="9525" cap="sq">
            <a:solidFill>
              <a:srgbClr val="009784"/>
            </a:solidFill>
            <a:prstDash val="solid"/>
            <a:miter/>
          </a:ln>
        </p:spPr>
        <p:txBody>
          <a:bodyPr/>
          <a:lstStyle/>
          <a:p>
            <a:endParaRPr lang="en-US"/>
          </a:p>
        </p:txBody>
      </p:sp>
      <p:sp>
        <p:nvSpPr>
          <p:cNvPr id="6" name="Freeform 6"/>
          <p:cNvSpPr/>
          <p:nvPr/>
        </p:nvSpPr>
        <p:spPr>
          <a:xfrm>
            <a:off x="6000531" y="2580771"/>
            <a:ext cx="4550240" cy="5883291"/>
          </a:xfrm>
          <a:custGeom>
            <a:avLst/>
            <a:gdLst/>
            <a:ahLst/>
            <a:cxnLst/>
            <a:rect l="l" t="t" r="r" b="b"/>
            <a:pathLst>
              <a:path w="6508603" h="7123287">
                <a:moveTo>
                  <a:pt x="0" y="0"/>
                </a:moveTo>
                <a:lnTo>
                  <a:pt x="6508603" y="0"/>
                </a:lnTo>
                <a:lnTo>
                  <a:pt x="6508603" y="7123287"/>
                </a:lnTo>
                <a:lnTo>
                  <a:pt x="0" y="7123287"/>
                </a:lnTo>
                <a:lnTo>
                  <a:pt x="0" y="0"/>
                </a:lnTo>
                <a:close/>
              </a:path>
            </a:pathLst>
          </a:custGeom>
          <a:blipFill>
            <a:blip r:embed="rId8"/>
            <a:stretch>
              <a:fillRect l="-85852" t="-33523" r="-84384" b="-20800"/>
            </a:stretch>
          </a:blipFill>
          <a:ln w="9525" cap="sq">
            <a:solidFill>
              <a:srgbClr val="009784"/>
            </a:solidFill>
            <a:prstDash val="solid"/>
            <a:miter/>
          </a:ln>
        </p:spPr>
        <p:txBody>
          <a:bodyPr/>
          <a:lstStyle/>
          <a:p>
            <a:endParaRPr lang="en-US" dirty="0"/>
          </a:p>
        </p:txBody>
      </p:sp>
      <p:sp>
        <p:nvSpPr>
          <p:cNvPr id="7" name="TextBox 7"/>
          <p:cNvSpPr txBox="1"/>
          <p:nvPr/>
        </p:nvSpPr>
        <p:spPr>
          <a:xfrm>
            <a:off x="1028700" y="952500"/>
            <a:ext cx="16747875" cy="1504950"/>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KEY RESOURCE: </a:t>
            </a:r>
          </a:p>
          <a:p>
            <a:pPr algn="l">
              <a:lnSpc>
                <a:spcPts val="5640"/>
              </a:lnSpc>
            </a:pPr>
            <a:r>
              <a:rPr lang="en-US" sz="4700" b="1">
                <a:solidFill>
                  <a:srgbClr val="009784"/>
                </a:solidFill>
                <a:latin typeface="Ubuntu Bold"/>
                <a:ea typeface="Ubuntu Bold"/>
                <a:cs typeface="Ubuntu Bold"/>
                <a:sym typeface="Ubuntu Bold"/>
              </a:rPr>
              <a:t>ACTIVE PRACTICE OVERVIEW AND PRACTICE ORGANIZER</a:t>
            </a:r>
          </a:p>
        </p:txBody>
      </p:sp>
      <p:sp>
        <p:nvSpPr>
          <p:cNvPr id="9" name="TextBox 8">
            <a:extLst>
              <a:ext uri="{FF2B5EF4-FFF2-40B4-BE49-F238E27FC236}">
                <a16:creationId xmlns:a16="http://schemas.microsoft.com/office/drawing/2014/main" id="{C894EE43-2CE3-1A5E-804E-D3D1F968E205}"/>
              </a:ext>
            </a:extLst>
          </p:cNvPr>
          <p:cNvSpPr txBox="1"/>
          <p:nvPr/>
        </p:nvSpPr>
        <p:spPr>
          <a:xfrm>
            <a:off x="955559" y="8550395"/>
            <a:ext cx="10838223" cy="707886"/>
          </a:xfrm>
          <a:prstGeom prst="rect">
            <a:avLst/>
          </a:prstGeom>
          <a:noFill/>
        </p:spPr>
        <p:txBody>
          <a:bodyPr wrap="none" rtlCol="0">
            <a:spAutoFit/>
          </a:bodyPr>
          <a:lstStyle/>
          <a:p>
            <a:r>
              <a:rPr lang="en-US" sz="2000" dirty="0">
                <a:latin typeface="Ubuntu" panose="020B0504030602030204" pitchFamily="34" charset="0"/>
                <a:hlinkClick r:id="rId9"/>
              </a:rPr>
              <a:t>https://resources.specialolympics.org/health/fitness/fitness-through-sport/coach-education</a:t>
            </a:r>
            <a:endParaRPr lang="en-US" sz="2000" dirty="0">
              <a:latin typeface="Ubuntu" panose="020B0504030602030204" pitchFamily="34" charset="0"/>
            </a:endParaRPr>
          </a:p>
          <a:p>
            <a:endParaRPr lang="en-US" sz="2000" dirty="0">
              <a:latin typeface="Ubuntu" panose="020B0504030602030204" pitchFamily="34" charset="0"/>
            </a:endParaRPr>
          </a:p>
        </p:txBody>
      </p:sp>
      <p:sp>
        <p:nvSpPr>
          <p:cNvPr id="10" name="TextBox 9">
            <a:extLst>
              <a:ext uri="{FF2B5EF4-FFF2-40B4-BE49-F238E27FC236}">
                <a16:creationId xmlns:a16="http://schemas.microsoft.com/office/drawing/2014/main" id="{8CCCF2D8-0DAB-EC36-FED0-426EFF39A692}"/>
              </a:ext>
            </a:extLst>
          </p:cNvPr>
          <p:cNvSpPr txBox="1"/>
          <p:nvPr/>
        </p:nvSpPr>
        <p:spPr>
          <a:xfrm>
            <a:off x="10808678" y="2570493"/>
            <a:ext cx="7072878" cy="5324535"/>
          </a:xfrm>
          <a:prstGeom prst="rect">
            <a:avLst/>
          </a:prstGeom>
          <a:noFill/>
        </p:spPr>
        <p:txBody>
          <a:bodyPr wrap="square" rtlCol="0">
            <a:spAutoFit/>
          </a:bodyPr>
          <a:lstStyle/>
          <a:p>
            <a:r>
              <a:rPr lang="en-US" sz="3200" dirty="0">
                <a:latin typeface="Ubuntu" panose="020B0504030602030204" pitchFamily="34" charset="0"/>
              </a:rPr>
              <a:t>The </a:t>
            </a:r>
            <a:r>
              <a:rPr lang="en-US" sz="3200" b="1" dirty="0">
                <a:latin typeface="Ubuntu" panose="020B0504030602030204" pitchFamily="34" charset="0"/>
              </a:rPr>
              <a:t>Active Practice Overview </a:t>
            </a:r>
            <a:r>
              <a:rPr lang="en-US" sz="3200" dirty="0">
                <a:latin typeface="Ubuntu" panose="020B0504030602030204" pitchFamily="34" charset="0"/>
              </a:rPr>
              <a:t>provides strategies for infusing fitness into practice sessions through increasing athlete active engagement and reducing inactive time.   </a:t>
            </a:r>
          </a:p>
          <a:p>
            <a:endParaRPr lang="en-US" sz="3200" dirty="0">
              <a:latin typeface="Ubuntu" panose="020B0504030602030204" pitchFamily="34" charset="0"/>
            </a:endParaRPr>
          </a:p>
          <a:p>
            <a:r>
              <a:rPr lang="en-US" sz="3200" dirty="0">
                <a:latin typeface="Ubuntu" panose="020B0504030602030204" pitchFamily="34" charset="0"/>
              </a:rPr>
              <a:t>Work with the coach to build the strategies into the </a:t>
            </a:r>
            <a:r>
              <a:rPr lang="en-US" sz="3200" b="1" dirty="0">
                <a:latin typeface="Ubuntu" panose="020B0504030602030204" pitchFamily="34" charset="0"/>
              </a:rPr>
              <a:t>Practice Organizer.</a:t>
            </a:r>
            <a:endParaRPr lang="en-CA" sz="3200" b="1" dirty="0">
              <a:latin typeface="Ubuntu" panose="020B0504030602030204" pitchFamily="34" charset="0"/>
            </a:endParaRPr>
          </a:p>
          <a:p>
            <a:endParaRPr lang="en-US"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8F5FE518-3F0A-86B7-C10C-9FB4C8289339}"/>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dirty="0"/>
          </a:p>
        </p:txBody>
      </p:sp>
      <p:grpSp>
        <p:nvGrpSpPr>
          <p:cNvPr id="2" name="Group 2"/>
          <p:cNvGrpSpPr/>
          <p:nvPr/>
        </p:nvGrpSpPr>
        <p:grpSpPr>
          <a:xfrm>
            <a:off x="16745512" y="-38100"/>
            <a:ext cx="1628647" cy="1618229"/>
            <a:chOff x="0" y="0"/>
            <a:chExt cx="2171529" cy="2157639"/>
          </a:xfrm>
        </p:grpSpPr>
        <p:sp>
          <p:nvSpPr>
            <p:cNvPr id="3" name="Freeform 3"/>
            <p:cNvSpPr/>
            <p:nvPr/>
          </p:nvSpPr>
          <p:spPr>
            <a:xfrm>
              <a:off x="0" y="0"/>
              <a:ext cx="2171529" cy="2157639"/>
            </a:xfrm>
            <a:custGeom>
              <a:avLst/>
              <a:gdLst/>
              <a:ahLst/>
              <a:cxnLst/>
              <a:rect l="l" t="t" r="r" b="b"/>
              <a:pathLst>
                <a:path w="2171529" h="2157639">
                  <a:moveTo>
                    <a:pt x="0" y="0"/>
                  </a:moveTo>
                  <a:lnTo>
                    <a:pt x="2171529" y="0"/>
                  </a:lnTo>
                  <a:lnTo>
                    <a:pt x="2171529" y="2157639"/>
                  </a:lnTo>
                  <a:lnTo>
                    <a:pt x="0" y="2157639"/>
                  </a:lnTo>
                  <a:lnTo>
                    <a:pt x="0" y="0"/>
                  </a:lnTo>
                  <a:close/>
                </a:path>
              </a:pathLst>
            </a:custGeom>
            <a:blipFill>
              <a:blip>
                <a:extLst>
                  <a:ext uri="{96DAC541-7B7A-43D3-8B79-37D633B846F1}">
                    <asvg:svgBlip xmlns:asvg="http://schemas.microsoft.com/office/drawing/2016/SVG/main" r:embed="rId4"/>
                  </a:ext>
                </a:extLst>
              </a:blip>
              <a:stretch>
                <a:fillRect t="-30223" r="-224731" b="-29919"/>
              </a:stretch>
            </a:blipFill>
          </p:spPr>
          <p:txBody>
            <a:bodyPr/>
            <a:lstStyle/>
            <a:p>
              <a:endParaRPr lang="en-US"/>
            </a:p>
          </p:txBody>
        </p:sp>
        <p:sp>
          <p:nvSpPr>
            <p:cNvPr id="4" name="Freeform 4"/>
            <p:cNvSpPr/>
            <p:nvPr/>
          </p:nvSpPr>
          <p:spPr>
            <a:xfrm>
              <a:off x="221582" y="444940"/>
              <a:ext cx="1728366" cy="1267758"/>
            </a:xfrm>
            <a:custGeom>
              <a:avLst/>
              <a:gdLst/>
              <a:ahLst/>
              <a:cxnLst/>
              <a:rect l="l" t="t" r="r" b="b"/>
              <a:pathLst>
                <a:path w="1728366" h="1267758">
                  <a:moveTo>
                    <a:pt x="0" y="0"/>
                  </a:moveTo>
                  <a:lnTo>
                    <a:pt x="1728365" y="0"/>
                  </a:lnTo>
                  <a:lnTo>
                    <a:pt x="1728365" y="1267758"/>
                  </a:lnTo>
                  <a:lnTo>
                    <a:pt x="0" y="1267758"/>
                  </a:lnTo>
                  <a:lnTo>
                    <a:pt x="0" y="0"/>
                  </a:lnTo>
                  <a:close/>
                </a:path>
              </a:pathLst>
            </a:custGeom>
            <a:blipFill>
              <a:blip>
                <a:extLst>
                  <a:ext uri="{96DAC541-7B7A-43D3-8B79-37D633B846F1}">
                    <asvg:svgBlip xmlns:asvg="http://schemas.microsoft.com/office/drawing/2016/SVG/main" r:embed="rId5"/>
                  </a:ext>
                </a:extLst>
              </a:blip>
              <a:stretch>
                <a:fillRect r="-2990" b="-37717"/>
              </a:stretch>
            </a:blipFill>
          </p:spPr>
          <p:txBody>
            <a:bodyPr/>
            <a:lstStyle/>
            <a:p>
              <a:endParaRPr lang="en-US"/>
            </a:p>
          </p:txBody>
        </p:sp>
      </p:grpSp>
      <p:sp>
        <p:nvSpPr>
          <p:cNvPr id="5" name="Freeform 5"/>
          <p:cNvSpPr/>
          <p:nvPr/>
        </p:nvSpPr>
        <p:spPr>
          <a:xfrm>
            <a:off x="1028700" y="2754073"/>
            <a:ext cx="7923466" cy="6131819"/>
          </a:xfrm>
          <a:custGeom>
            <a:avLst/>
            <a:gdLst/>
            <a:ahLst/>
            <a:cxnLst/>
            <a:rect l="l" t="t" r="r" b="b"/>
            <a:pathLst>
              <a:path w="6004182" h="4646522">
                <a:moveTo>
                  <a:pt x="0" y="0"/>
                </a:moveTo>
                <a:lnTo>
                  <a:pt x="6004182" y="0"/>
                </a:lnTo>
                <a:lnTo>
                  <a:pt x="6004182" y="4646522"/>
                </a:lnTo>
                <a:lnTo>
                  <a:pt x="0" y="4646522"/>
                </a:lnTo>
                <a:lnTo>
                  <a:pt x="0" y="0"/>
                </a:lnTo>
                <a:close/>
              </a:path>
            </a:pathLst>
          </a:custGeom>
          <a:blipFill>
            <a:blip r:embed="rId6"/>
            <a:stretch>
              <a:fillRect l="-1253" t="-25920" r="-109492" b="-44281"/>
            </a:stretch>
          </a:blipFill>
          <a:ln w="9525" cap="sq">
            <a:solidFill>
              <a:srgbClr val="009784"/>
            </a:solidFill>
            <a:prstDash val="solid"/>
            <a:miter/>
          </a:ln>
        </p:spPr>
        <p:txBody>
          <a:bodyPr/>
          <a:lstStyle/>
          <a:p>
            <a:endParaRPr lang="en-US"/>
          </a:p>
        </p:txBody>
      </p:sp>
      <p:sp>
        <p:nvSpPr>
          <p:cNvPr id="8" name="TextBox 8"/>
          <p:cNvSpPr txBox="1"/>
          <p:nvPr/>
        </p:nvSpPr>
        <p:spPr>
          <a:xfrm>
            <a:off x="1028700" y="904875"/>
            <a:ext cx="14899089" cy="1552575"/>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KEY RESOURCE: </a:t>
            </a:r>
          </a:p>
          <a:p>
            <a:pPr algn="l">
              <a:lnSpc>
                <a:spcPts val="6000"/>
              </a:lnSpc>
            </a:pPr>
            <a:r>
              <a:rPr lang="en-US" sz="5000" b="1">
                <a:solidFill>
                  <a:srgbClr val="009784"/>
                </a:solidFill>
                <a:latin typeface="Ubuntu Bold"/>
                <a:ea typeface="Ubuntu Bold"/>
                <a:cs typeface="Ubuntu Bold"/>
                <a:sym typeface="Ubuntu Bold"/>
              </a:rPr>
              <a:t>FIT 5 GUIDE</a:t>
            </a:r>
          </a:p>
        </p:txBody>
      </p:sp>
      <p:sp>
        <p:nvSpPr>
          <p:cNvPr id="10" name="TextBox 9">
            <a:extLst>
              <a:ext uri="{FF2B5EF4-FFF2-40B4-BE49-F238E27FC236}">
                <a16:creationId xmlns:a16="http://schemas.microsoft.com/office/drawing/2014/main" id="{9234160A-1164-6F72-C3B3-B011D365F2A0}"/>
              </a:ext>
            </a:extLst>
          </p:cNvPr>
          <p:cNvSpPr txBox="1"/>
          <p:nvPr/>
        </p:nvSpPr>
        <p:spPr>
          <a:xfrm>
            <a:off x="9335836" y="2728715"/>
            <a:ext cx="8545719" cy="3231654"/>
          </a:xfrm>
          <a:prstGeom prst="rect">
            <a:avLst/>
          </a:prstGeom>
          <a:noFill/>
        </p:spPr>
        <p:txBody>
          <a:bodyPr wrap="square">
            <a:spAutoFit/>
          </a:bodyPr>
          <a:lstStyle/>
          <a:p>
            <a:r>
              <a:rPr lang="en-US" sz="3400" b="1" dirty="0">
                <a:latin typeface="Ubuntu" panose="020B0504030602030204" pitchFamily="34" charset="0"/>
              </a:rPr>
              <a:t>Fit 5 </a:t>
            </a:r>
            <a:r>
              <a:rPr lang="en-US" sz="3400" dirty="0">
                <a:latin typeface="Ubuntu" panose="020B0504030602030204" pitchFamily="34" charset="0"/>
              </a:rPr>
              <a:t>is based on the three simple goals of exercising 5 days per week, eating 5 total fruits and vegetables per day, and drinking 5 water bottles of water per day.</a:t>
            </a:r>
          </a:p>
          <a:p>
            <a:endParaRPr lang="en-US" sz="3400" dirty="0">
              <a:latin typeface="Ubuntu" panose="020B0504030602030204" pitchFamily="34" charset="0"/>
            </a:endParaRPr>
          </a:p>
          <a:p>
            <a:r>
              <a:rPr lang="en-US" sz="3400" dirty="0">
                <a:latin typeface="Ubuntu" panose="020B0504030602030204" pitchFamily="34" charset="0"/>
              </a:rPr>
              <a:t>Print and video resources available.</a:t>
            </a:r>
          </a:p>
        </p:txBody>
      </p:sp>
      <p:sp>
        <p:nvSpPr>
          <p:cNvPr id="12" name="TextBox 11">
            <a:extLst>
              <a:ext uri="{FF2B5EF4-FFF2-40B4-BE49-F238E27FC236}">
                <a16:creationId xmlns:a16="http://schemas.microsoft.com/office/drawing/2014/main" id="{C1B9A8B2-CA64-0223-3347-5383B2C741EE}"/>
              </a:ext>
            </a:extLst>
          </p:cNvPr>
          <p:cNvSpPr txBox="1"/>
          <p:nvPr/>
        </p:nvSpPr>
        <p:spPr>
          <a:xfrm>
            <a:off x="9335836" y="6283094"/>
            <a:ext cx="9184340" cy="707886"/>
          </a:xfrm>
          <a:prstGeom prst="rect">
            <a:avLst/>
          </a:prstGeom>
          <a:noFill/>
        </p:spPr>
        <p:txBody>
          <a:bodyPr wrap="square">
            <a:spAutoFit/>
          </a:bodyPr>
          <a:lstStyle/>
          <a:p>
            <a:r>
              <a:rPr lang="en-US" sz="2000" dirty="0">
                <a:latin typeface="Ubuntu" panose="020B0504030602030204" pitchFamily="34" charset="0"/>
                <a:hlinkClick r:id="rId7"/>
              </a:rPr>
              <a:t>https://resources.specialolympics.org/health/fitness/fit-5</a:t>
            </a:r>
            <a:endParaRPr lang="en-US" sz="2000" dirty="0">
              <a:latin typeface="Ubuntu" panose="020B0504030602030204" pitchFamily="34" charset="0"/>
            </a:endParaRPr>
          </a:p>
          <a:p>
            <a:endParaRPr lang="en-US" sz="2000" dirty="0">
              <a:latin typeface="Ubuntu" panose="020B0504030602030204" pitchFamily="34" charset="0"/>
            </a:endParaRPr>
          </a:p>
        </p:txBody>
      </p:sp>
      <p:sp>
        <p:nvSpPr>
          <p:cNvPr id="7" name="Freeform 6" descr="A logo for a sports event&#10;&#10;AI-generated content may be incorrect.">
            <a:extLst>
              <a:ext uri="{FF2B5EF4-FFF2-40B4-BE49-F238E27FC236}">
                <a16:creationId xmlns:a16="http://schemas.microsoft.com/office/drawing/2014/main" id="{AD054437-94E3-B97D-2711-58B18E356B0C}"/>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BC2E5038-B534-68A5-700C-F112E9926FA8}"/>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D7B6A063-1F48-855E-48C2-3CBE3B424282}"/>
              </a:ext>
            </a:extLst>
          </p:cNvPr>
          <p:cNvSpPr txBox="1"/>
          <p:nvPr/>
        </p:nvSpPr>
        <p:spPr>
          <a:xfrm>
            <a:off x="1028700" y="4433424"/>
            <a:ext cx="16230600" cy="1410643"/>
          </a:xfrm>
          <a:prstGeom prst="rect">
            <a:avLst/>
          </a:prstGeom>
        </p:spPr>
        <p:txBody>
          <a:bodyPr lIns="0" tIns="0" rIns="0" bIns="0" rtlCol="0" anchor="t">
            <a:spAutoFit/>
          </a:bodyPr>
          <a:lstStyle/>
          <a:p>
            <a:pPr algn="ctr">
              <a:lnSpc>
                <a:spcPts val="11040"/>
              </a:lnSpc>
            </a:pPr>
            <a:r>
              <a:rPr lang="en-US" sz="9200" b="1" dirty="0">
                <a:solidFill>
                  <a:srgbClr val="FFFFFF"/>
                </a:solidFill>
                <a:latin typeface="Ubuntu Bold"/>
                <a:ea typeface="Calibri"/>
                <a:cs typeface="Calibri"/>
              </a:rPr>
              <a:t>PROMOTE HEALTHY HABITS</a:t>
            </a:r>
            <a:endParaRPr lang="en-US">
              <a:ea typeface="Calibri"/>
              <a:cs typeface="Calibri"/>
            </a:endParaRPr>
          </a:p>
        </p:txBody>
      </p:sp>
    </p:spTree>
    <p:extLst>
      <p:ext uri="{BB962C8B-B14F-4D97-AF65-F5344CB8AC3E}">
        <p14:creationId xmlns:p14="http://schemas.microsoft.com/office/powerpoint/2010/main" val="1289213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0E313B7B-8D39-CFBD-BA1A-9505DEA8B546}"/>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4" name="TextBox 4"/>
          <p:cNvSpPr txBox="1"/>
          <p:nvPr/>
        </p:nvSpPr>
        <p:spPr>
          <a:xfrm>
            <a:off x="1028700" y="838200"/>
            <a:ext cx="16473986" cy="790575"/>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PROMOTE </a:t>
            </a:r>
            <a:r>
              <a:rPr lang="en-US" sz="5000" b="1">
                <a:solidFill>
                  <a:srgbClr val="009784"/>
                </a:solidFill>
                <a:latin typeface="Ubuntu Bold"/>
                <a:ea typeface="Ubuntu Bold"/>
                <a:cs typeface="Ubuntu Bold"/>
                <a:sym typeface="Ubuntu Bold"/>
              </a:rPr>
              <a:t>HEALTHY HABITS</a:t>
            </a:r>
          </a:p>
        </p:txBody>
      </p:sp>
      <p:grpSp>
        <p:nvGrpSpPr>
          <p:cNvPr id="5" name="Group 5"/>
          <p:cNvGrpSpPr/>
          <p:nvPr/>
        </p:nvGrpSpPr>
        <p:grpSpPr>
          <a:xfrm>
            <a:off x="16745512" y="-38100"/>
            <a:ext cx="1628647" cy="1618229"/>
            <a:chOff x="0" y="0"/>
            <a:chExt cx="2171529" cy="2157639"/>
          </a:xfrm>
        </p:grpSpPr>
        <p:sp>
          <p:nvSpPr>
            <p:cNvPr id="6" name="Freeform 6"/>
            <p:cNvSpPr/>
            <p:nvPr/>
          </p:nvSpPr>
          <p:spPr>
            <a:xfrm>
              <a:off x="0" y="0"/>
              <a:ext cx="2171529" cy="2157639"/>
            </a:xfrm>
            <a:custGeom>
              <a:avLst/>
              <a:gdLst/>
              <a:ahLst/>
              <a:cxnLst/>
              <a:rect l="l" t="t" r="r" b="b"/>
              <a:pathLst>
                <a:path w="2171529" h="2157639">
                  <a:moveTo>
                    <a:pt x="0" y="0"/>
                  </a:moveTo>
                  <a:lnTo>
                    <a:pt x="2171529" y="0"/>
                  </a:lnTo>
                  <a:lnTo>
                    <a:pt x="2171529" y="2157639"/>
                  </a:lnTo>
                  <a:lnTo>
                    <a:pt x="0" y="2157639"/>
                  </a:lnTo>
                  <a:lnTo>
                    <a:pt x="0" y="0"/>
                  </a:lnTo>
                  <a:close/>
                </a:path>
              </a:pathLst>
            </a:custGeom>
            <a:blipFill>
              <a:blip>
                <a:extLst>
                  <a:ext uri="{96DAC541-7B7A-43D3-8B79-37D633B846F1}">
                    <asvg:svgBlip xmlns:asvg="http://schemas.microsoft.com/office/drawing/2016/SVG/main" r:embed="rId4"/>
                  </a:ext>
                </a:extLst>
              </a:blip>
              <a:stretch>
                <a:fillRect t="-30223" r="-224731" b="-29919"/>
              </a:stretch>
            </a:blipFill>
          </p:spPr>
          <p:txBody>
            <a:bodyPr/>
            <a:lstStyle/>
            <a:p>
              <a:endParaRPr lang="en-US"/>
            </a:p>
          </p:txBody>
        </p:sp>
        <p:sp>
          <p:nvSpPr>
            <p:cNvPr id="7" name="Freeform 7"/>
            <p:cNvSpPr/>
            <p:nvPr/>
          </p:nvSpPr>
          <p:spPr>
            <a:xfrm>
              <a:off x="221582" y="444940"/>
              <a:ext cx="1728366" cy="1267758"/>
            </a:xfrm>
            <a:custGeom>
              <a:avLst/>
              <a:gdLst/>
              <a:ahLst/>
              <a:cxnLst/>
              <a:rect l="l" t="t" r="r" b="b"/>
              <a:pathLst>
                <a:path w="1728366" h="1267758">
                  <a:moveTo>
                    <a:pt x="0" y="0"/>
                  </a:moveTo>
                  <a:lnTo>
                    <a:pt x="1728365" y="0"/>
                  </a:lnTo>
                  <a:lnTo>
                    <a:pt x="1728365" y="1267758"/>
                  </a:lnTo>
                  <a:lnTo>
                    <a:pt x="0" y="1267758"/>
                  </a:lnTo>
                  <a:lnTo>
                    <a:pt x="0" y="0"/>
                  </a:lnTo>
                  <a:close/>
                </a:path>
              </a:pathLst>
            </a:custGeom>
            <a:blipFill>
              <a:blip>
                <a:extLst>
                  <a:ext uri="{96DAC541-7B7A-43D3-8B79-37D633B846F1}">
                    <asvg:svgBlip xmlns:asvg="http://schemas.microsoft.com/office/drawing/2016/SVG/main" r:embed="rId5"/>
                  </a:ext>
                </a:extLst>
              </a:blip>
              <a:stretch>
                <a:fillRect r="-2990" b="-37717"/>
              </a:stretch>
            </a:blipFill>
          </p:spPr>
          <p:txBody>
            <a:bodyPr/>
            <a:lstStyle/>
            <a:p>
              <a:endParaRPr lang="en-US"/>
            </a:p>
          </p:txBody>
        </p:sp>
      </p:grpSp>
      <p:sp>
        <p:nvSpPr>
          <p:cNvPr id="9" name="TextBox 3">
            <a:extLst>
              <a:ext uri="{FF2B5EF4-FFF2-40B4-BE49-F238E27FC236}">
                <a16:creationId xmlns:a16="http://schemas.microsoft.com/office/drawing/2014/main" id="{1F8BB5C0-3BF9-1DB7-3C5D-B69C318E71BF}"/>
              </a:ext>
            </a:extLst>
          </p:cNvPr>
          <p:cNvSpPr txBox="1"/>
          <p:nvPr/>
        </p:nvSpPr>
        <p:spPr>
          <a:xfrm>
            <a:off x="1028700" y="1766731"/>
            <a:ext cx="16230600" cy="6400022"/>
          </a:xfrm>
          <a:prstGeom prst="rect">
            <a:avLst/>
          </a:prstGeom>
        </p:spPr>
        <p:txBody>
          <a:bodyPr lIns="0" tIns="0" rIns="0" bIns="0" rtlCol="0" anchor="t">
            <a:spAutoFit/>
          </a:bodyPr>
          <a:lstStyle/>
          <a:p>
            <a:pPr>
              <a:lnSpc>
                <a:spcPts val="4930"/>
              </a:lnSpc>
            </a:pPr>
            <a:r>
              <a:rPr lang="en-US" sz="2900" b="1" dirty="0">
                <a:solidFill>
                  <a:srgbClr val="000000"/>
                </a:solidFill>
                <a:latin typeface="Ubuntu"/>
                <a:ea typeface="Ubuntu"/>
                <a:cs typeface="Ubuntu"/>
              </a:rPr>
              <a:t>Roles:</a:t>
            </a:r>
          </a:p>
          <a:p>
            <a:pPr marL="626110" indent="-313055">
              <a:buFont typeface="Arial,Sans-Serif"/>
              <a:buChar char="•"/>
            </a:pPr>
            <a:r>
              <a:rPr lang="en-US" sz="2900" dirty="0">
                <a:solidFill>
                  <a:srgbClr val="000000"/>
                </a:solidFill>
                <a:latin typeface="Ubuntu"/>
              </a:rPr>
              <a:t>Lead the Fitness through Sport Playbook lessons before or after training sessions.</a:t>
            </a:r>
          </a:p>
          <a:p>
            <a:pPr marL="626110" lvl="1" indent="-313055">
              <a:buFont typeface="Arial,Sans-Serif"/>
              <a:buChar char="•"/>
            </a:pPr>
            <a:r>
              <a:rPr lang="en-US" sz="2900" dirty="0">
                <a:solidFill>
                  <a:srgbClr val="000000"/>
                </a:solidFill>
                <a:latin typeface="Ubuntu"/>
              </a:rPr>
              <a:t>Share nutrition and hydration strategies for before, during, and after training or competition, utilizing resources like Fit 5.</a:t>
            </a:r>
            <a:endParaRPr lang="en-US" dirty="0"/>
          </a:p>
          <a:p>
            <a:pPr marL="626110" lvl="1" indent="-313055">
              <a:buFont typeface="Arial,Sans-Serif"/>
              <a:buChar char="•"/>
            </a:pPr>
            <a:r>
              <a:rPr lang="en-US" sz="2900" dirty="0">
                <a:solidFill>
                  <a:srgbClr val="000000"/>
                </a:solidFill>
                <a:latin typeface="Ubuntu"/>
              </a:rPr>
              <a:t>Involve caregivers and families in supporting healthy eating and hydration routines.</a:t>
            </a:r>
            <a:endParaRPr lang="en-US" dirty="0"/>
          </a:p>
          <a:p>
            <a:pPr marL="626110" lvl="1" indent="-313055">
              <a:buFont typeface="Arial,Sans-Serif"/>
              <a:buChar char="•"/>
            </a:pPr>
            <a:r>
              <a:rPr lang="en-US" sz="2900" dirty="0">
                <a:solidFill>
                  <a:srgbClr val="000000"/>
                </a:solidFill>
                <a:latin typeface="Ubuntu"/>
              </a:rPr>
              <a:t>Offer or coordinate education sessions and resources on wellness topics throughout the season.</a:t>
            </a:r>
            <a:endParaRPr lang="en-US" dirty="0"/>
          </a:p>
          <a:p>
            <a:pPr marL="626110" lvl="1" indent="-313055">
              <a:buFont typeface="Arial,Sans-Serif"/>
              <a:buChar char="•"/>
            </a:pPr>
            <a:r>
              <a:rPr lang="en-US" sz="2900" dirty="0">
                <a:solidFill>
                  <a:srgbClr val="000000"/>
                </a:solidFill>
                <a:latin typeface="Ubuntu"/>
              </a:rPr>
              <a:t>Encourage the team to use the Special Olympics Fitness App to track healthy behavior goals, like water, fruit, and vegetable intake.</a:t>
            </a:r>
            <a:endParaRPr lang="en-US" dirty="0"/>
          </a:p>
          <a:p>
            <a:pPr marL="626110" lvl="1" indent="-313055">
              <a:buFont typeface="Arial,Sans-Serif"/>
              <a:buChar char="•"/>
            </a:pPr>
            <a:endParaRPr lang="en-US" sz="2900" dirty="0">
              <a:solidFill>
                <a:srgbClr val="000000"/>
              </a:solidFill>
              <a:latin typeface="Ubuntu"/>
              <a:ea typeface="Ubuntu Bold"/>
              <a:cs typeface="Ubuntu Bold"/>
            </a:endParaRPr>
          </a:p>
          <a:p>
            <a:pPr algn="l">
              <a:lnSpc>
                <a:spcPts val="4930"/>
              </a:lnSpc>
            </a:pPr>
            <a:r>
              <a:rPr lang="en-US" sz="2900" b="1" dirty="0">
                <a:solidFill>
                  <a:srgbClr val="000000"/>
                </a:solidFill>
                <a:latin typeface="Ubuntu Bold"/>
                <a:ea typeface="Ubuntu Bold"/>
                <a:cs typeface="Ubuntu Bold"/>
                <a:sym typeface="Ubuntu Bold"/>
              </a:rPr>
              <a:t>Key Resource:</a:t>
            </a:r>
            <a:endParaRPr lang="en-US" sz="2900" b="1" dirty="0">
              <a:solidFill>
                <a:srgbClr val="000000"/>
              </a:solidFill>
              <a:latin typeface="Ubuntu Bold"/>
              <a:ea typeface="Ubuntu Bold"/>
              <a:cs typeface="Ubuntu Bold"/>
            </a:endParaRPr>
          </a:p>
          <a:p>
            <a:pPr marL="626110" lvl="1" indent="-313055">
              <a:lnSpc>
                <a:spcPts val="4930"/>
              </a:lnSpc>
              <a:buFont typeface="Arial"/>
              <a:buChar char="•"/>
            </a:pPr>
            <a:r>
              <a:rPr lang="en-US" sz="2900" dirty="0">
                <a:solidFill>
                  <a:srgbClr val="000000"/>
                </a:solidFill>
                <a:latin typeface="Ubuntu"/>
                <a:ea typeface="Ubuntu"/>
                <a:cs typeface="Ubuntu"/>
              </a:rPr>
              <a:t>Fitness through Sport Playbook</a:t>
            </a:r>
          </a:p>
          <a:p>
            <a:pPr algn="l">
              <a:lnSpc>
                <a:spcPts val="4350"/>
              </a:lnSpc>
            </a:pPr>
            <a:endParaRPr lang="en-US" sz="2900" dirty="0">
              <a:solidFill>
                <a:srgbClr val="000000"/>
              </a:solidFill>
              <a:latin typeface="Ubuntu"/>
              <a:ea typeface="Ubuntu"/>
              <a:cs typeface="Ubuntu"/>
              <a:sym typeface="Ubuntu"/>
            </a:endParaRPr>
          </a:p>
        </p:txBody>
      </p:sp>
      <p:sp>
        <p:nvSpPr>
          <p:cNvPr id="3" name="Freeform 6" descr="A logo for a sports event&#10;&#10;AI-generated content may be incorrect.">
            <a:extLst>
              <a:ext uri="{FF2B5EF4-FFF2-40B4-BE49-F238E27FC236}">
                <a16:creationId xmlns:a16="http://schemas.microsoft.com/office/drawing/2014/main" id="{6B0CFF80-AE8E-AFA5-BE15-3E0B7DED0610}"/>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A1F7356C-AFC6-D4FB-CF2D-F658A5134AEE}"/>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7" name="Freeform 6" descr="A logo for a sports event&#10;&#10;AI-generated content may be incorrect.">
            <a:extLst>
              <a:ext uri="{FF2B5EF4-FFF2-40B4-BE49-F238E27FC236}">
                <a16:creationId xmlns:a16="http://schemas.microsoft.com/office/drawing/2014/main" id="{7C3424D9-A527-39E6-8E9A-B0F92637DD06}"/>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grpSp>
        <p:nvGrpSpPr>
          <p:cNvPr id="2" name="Group 2"/>
          <p:cNvGrpSpPr/>
          <p:nvPr/>
        </p:nvGrpSpPr>
        <p:grpSpPr>
          <a:xfrm>
            <a:off x="16745512" y="-38100"/>
            <a:ext cx="1628647" cy="1618229"/>
            <a:chOff x="0" y="0"/>
            <a:chExt cx="2171529" cy="2157639"/>
          </a:xfrm>
        </p:grpSpPr>
        <p:sp>
          <p:nvSpPr>
            <p:cNvPr id="3" name="Freeform 3"/>
            <p:cNvSpPr/>
            <p:nvPr/>
          </p:nvSpPr>
          <p:spPr>
            <a:xfrm>
              <a:off x="0" y="0"/>
              <a:ext cx="2171529" cy="2157639"/>
            </a:xfrm>
            <a:custGeom>
              <a:avLst/>
              <a:gdLst/>
              <a:ahLst/>
              <a:cxnLst/>
              <a:rect l="l" t="t" r="r" b="b"/>
              <a:pathLst>
                <a:path w="2171529" h="2157639">
                  <a:moveTo>
                    <a:pt x="0" y="0"/>
                  </a:moveTo>
                  <a:lnTo>
                    <a:pt x="2171529" y="0"/>
                  </a:lnTo>
                  <a:lnTo>
                    <a:pt x="2171529" y="2157639"/>
                  </a:lnTo>
                  <a:lnTo>
                    <a:pt x="0" y="2157639"/>
                  </a:lnTo>
                  <a:lnTo>
                    <a:pt x="0" y="0"/>
                  </a:lnTo>
                  <a:close/>
                </a:path>
              </a:pathLst>
            </a:custGeom>
            <a:blipFill>
              <a:blip>
                <a:extLst>
                  <a:ext uri="{96DAC541-7B7A-43D3-8B79-37D633B846F1}">
                    <asvg:svgBlip xmlns:asvg="http://schemas.microsoft.com/office/drawing/2016/SVG/main" r:embed="rId5"/>
                  </a:ext>
                </a:extLst>
              </a:blip>
              <a:stretch>
                <a:fillRect t="-30223" r="-224731" b="-29919"/>
              </a:stretch>
            </a:blipFill>
          </p:spPr>
          <p:txBody>
            <a:bodyPr/>
            <a:lstStyle/>
            <a:p>
              <a:endParaRPr lang="en-US"/>
            </a:p>
          </p:txBody>
        </p:sp>
        <p:sp>
          <p:nvSpPr>
            <p:cNvPr id="4" name="Freeform 4"/>
            <p:cNvSpPr/>
            <p:nvPr/>
          </p:nvSpPr>
          <p:spPr>
            <a:xfrm>
              <a:off x="221582" y="444940"/>
              <a:ext cx="1728366" cy="1267758"/>
            </a:xfrm>
            <a:custGeom>
              <a:avLst/>
              <a:gdLst/>
              <a:ahLst/>
              <a:cxnLst/>
              <a:rect l="l" t="t" r="r" b="b"/>
              <a:pathLst>
                <a:path w="1728366" h="1267758">
                  <a:moveTo>
                    <a:pt x="0" y="0"/>
                  </a:moveTo>
                  <a:lnTo>
                    <a:pt x="1728365" y="0"/>
                  </a:lnTo>
                  <a:lnTo>
                    <a:pt x="1728365" y="1267758"/>
                  </a:lnTo>
                  <a:lnTo>
                    <a:pt x="0" y="1267758"/>
                  </a:lnTo>
                  <a:lnTo>
                    <a:pt x="0" y="0"/>
                  </a:lnTo>
                  <a:close/>
                </a:path>
              </a:pathLst>
            </a:custGeom>
            <a:blipFill>
              <a:blip>
                <a:extLst>
                  <a:ext uri="{96DAC541-7B7A-43D3-8B79-37D633B846F1}">
                    <asvg:svgBlip xmlns:asvg="http://schemas.microsoft.com/office/drawing/2016/SVG/main" r:embed="rId6"/>
                  </a:ext>
                </a:extLst>
              </a:blip>
              <a:stretch>
                <a:fillRect r="-2990" b="-37717"/>
              </a:stretch>
            </a:blipFill>
          </p:spPr>
          <p:txBody>
            <a:bodyPr/>
            <a:lstStyle/>
            <a:p>
              <a:endParaRPr lang="en-US"/>
            </a:p>
          </p:txBody>
        </p:sp>
      </p:grpSp>
      <p:sp>
        <p:nvSpPr>
          <p:cNvPr id="5" name="Freeform 5"/>
          <p:cNvSpPr/>
          <p:nvPr/>
        </p:nvSpPr>
        <p:spPr>
          <a:xfrm>
            <a:off x="1028700" y="2754077"/>
            <a:ext cx="4757951" cy="6155462"/>
          </a:xfrm>
          <a:custGeom>
            <a:avLst/>
            <a:gdLst/>
            <a:ahLst/>
            <a:cxnLst/>
            <a:rect l="l" t="t" r="r" b="b"/>
            <a:pathLst>
              <a:path w="4490941" h="5810026">
                <a:moveTo>
                  <a:pt x="0" y="0"/>
                </a:moveTo>
                <a:lnTo>
                  <a:pt x="4490941" y="0"/>
                </a:lnTo>
                <a:lnTo>
                  <a:pt x="4490941" y="5810026"/>
                </a:lnTo>
                <a:lnTo>
                  <a:pt x="0" y="5810026"/>
                </a:lnTo>
                <a:lnTo>
                  <a:pt x="0" y="0"/>
                </a:lnTo>
                <a:close/>
              </a:path>
            </a:pathLst>
          </a:custGeom>
          <a:blipFill>
            <a:blip r:embed="rId7"/>
            <a:stretch>
              <a:fillRect l="-14850" t="-21606" r="-154225" b="-8100"/>
            </a:stretch>
          </a:blipFill>
          <a:ln w="9525" cap="sq">
            <a:solidFill>
              <a:srgbClr val="009784"/>
            </a:solidFill>
            <a:prstDash val="solid"/>
            <a:miter/>
          </a:ln>
        </p:spPr>
        <p:txBody>
          <a:bodyPr/>
          <a:lstStyle/>
          <a:p>
            <a:endParaRPr lang="en-US"/>
          </a:p>
        </p:txBody>
      </p:sp>
      <p:sp>
        <p:nvSpPr>
          <p:cNvPr id="9" name="TextBox 9"/>
          <p:cNvSpPr txBox="1"/>
          <p:nvPr/>
        </p:nvSpPr>
        <p:spPr>
          <a:xfrm>
            <a:off x="1028700" y="904875"/>
            <a:ext cx="14899089" cy="1552575"/>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KEY RESOURCE: </a:t>
            </a:r>
          </a:p>
          <a:p>
            <a:pPr algn="l">
              <a:lnSpc>
                <a:spcPts val="6000"/>
              </a:lnSpc>
            </a:pPr>
            <a:r>
              <a:rPr lang="en-US" sz="5000" b="1">
                <a:solidFill>
                  <a:srgbClr val="009784"/>
                </a:solidFill>
                <a:latin typeface="Ubuntu Bold"/>
                <a:ea typeface="Ubuntu Bold"/>
                <a:cs typeface="Ubuntu Bold"/>
                <a:sym typeface="Ubuntu Bold"/>
              </a:rPr>
              <a:t>FITNESS THROUGH SPORT PLAYBOOK</a:t>
            </a:r>
          </a:p>
        </p:txBody>
      </p:sp>
      <p:sp>
        <p:nvSpPr>
          <p:cNvPr id="11" name="TextBox 10">
            <a:extLst>
              <a:ext uri="{FF2B5EF4-FFF2-40B4-BE49-F238E27FC236}">
                <a16:creationId xmlns:a16="http://schemas.microsoft.com/office/drawing/2014/main" id="{AFAB773E-17C8-1964-92DA-A89A86574811}"/>
              </a:ext>
            </a:extLst>
          </p:cNvPr>
          <p:cNvSpPr txBox="1"/>
          <p:nvPr/>
        </p:nvSpPr>
        <p:spPr>
          <a:xfrm>
            <a:off x="6289535" y="7231426"/>
            <a:ext cx="11592020" cy="707886"/>
          </a:xfrm>
          <a:prstGeom prst="rect">
            <a:avLst/>
          </a:prstGeom>
          <a:noFill/>
        </p:spPr>
        <p:txBody>
          <a:bodyPr wrap="square">
            <a:spAutoFit/>
          </a:bodyPr>
          <a:lstStyle/>
          <a:p>
            <a:r>
              <a:rPr lang="en-US" sz="2000" dirty="0">
                <a:latin typeface="Ubuntu" panose="020B0504030602030204" pitchFamily="34" charset="0"/>
                <a:hlinkClick r:id="rId8"/>
              </a:rPr>
              <a:t>https://resources.specialolympics.org/health/fitness/fitness-through-sport/playbook</a:t>
            </a:r>
            <a:endParaRPr lang="en-US" sz="2000" dirty="0">
              <a:latin typeface="Ubuntu" panose="020B0504030602030204" pitchFamily="34" charset="0"/>
            </a:endParaRPr>
          </a:p>
          <a:p>
            <a:endParaRPr lang="en-US" sz="2000" dirty="0">
              <a:latin typeface="Ubuntu" panose="020B0504030602030204" pitchFamily="34" charset="0"/>
            </a:endParaRPr>
          </a:p>
        </p:txBody>
      </p:sp>
      <p:sp>
        <p:nvSpPr>
          <p:cNvPr id="12" name="TextBox 11">
            <a:extLst>
              <a:ext uri="{FF2B5EF4-FFF2-40B4-BE49-F238E27FC236}">
                <a16:creationId xmlns:a16="http://schemas.microsoft.com/office/drawing/2014/main" id="{F472FA4C-C876-FF00-334E-3A5CAB39A0E3}"/>
              </a:ext>
            </a:extLst>
          </p:cNvPr>
          <p:cNvSpPr txBox="1"/>
          <p:nvPr/>
        </p:nvSpPr>
        <p:spPr>
          <a:xfrm>
            <a:off x="5967816" y="2989064"/>
            <a:ext cx="11592019" cy="4308872"/>
          </a:xfrm>
          <a:prstGeom prst="rect">
            <a:avLst/>
          </a:prstGeom>
          <a:noFill/>
        </p:spPr>
        <p:txBody>
          <a:bodyPr wrap="square" rtlCol="0">
            <a:spAutoFit/>
          </a:bodyPr>
          <a:lstStyle/>
          <a:p>
            <a:r>
              <a:rPr lang="en-US" sz="3200" dirty="0">
                <a:latin typeface="Ubuntu" panose="020B0504030602030204" pitchFamily="34" charset="0"/>
              </a:rPr>
              <a:t>The </a:t>
            </a:r>
            <a:r>
              <a:rPr lang="en-US" sz="3200" b="1" dirty="0">
                <a:latin typeface="Ubuntu" panose="020B0504030602030204" pitchFamily="34" charset="0"/>
              </a:rPr>
              <a:t>Fitness through Sport Playbook </a:t>
            </a:r>
            <a:r>
              <a:rPr lang="en-US" sz="3200" dirty="0">
                <a:latin typeface="Ubuntu" panose="020B0504030602030204" pitchFamily="34" charset="0"/>
              </a:rPr>
              <a:t>is designed to help Special Olympics coaches introduce fitness concepts to athletes in fun and accessible ways. It includes:</a:t>
            </a:r>
          </a:p>
          <a:p>
            <a:pPr marL="457200" indent="-457200">
              <a:buFont typeface="Arial" panose="020B0604020202020204" pitchFamily="34" charset="0"/>
              <a:buChar char="•"/>
            </a:pPr>
            <a:r>
              <a:rPr lang="en-US" sz="3200" dirty="0">
                <a:latin typeface="Ubuntu" panose="020B0504030602030204" pitchFamily="34" charset="0"/>
              </a:rPr>
              <a:t>Information to support and track healthy habits in your athletes</a:t>
            </a:r>
          </a:p>
          <a:p>
            <a:pPr marL="457200" indent="-457200">
              <a:buFont typeface="Arial" panose="020B0604020202020204" pitchFamily="34" charset="0"/>
              <a:buChar char="•"/>
            </a:pPr>
            <a:r>
              <a:rPr lang="en-US" sz="3200" b="1" dirty="0">
                <a:latin typeface="Ubuntu" panose="020B0504030602030204" pitchFamily="34" charset="0"/>
              </a:rPr>
              <a:t>12 lesson plans in 4 topic areas: </a:t>
            </a:r>
            <a:r>
              <a:rPr lang="en-US" sz="3200" dirty="0">
                <a:latin typeface="Ubuntu" panose="020B0504030602030204" pitchFamily="34" charset="0"/>
              </a:rPr>
              <a:t>Introduction to Healthy Habits, Physical Activity and Exercise, Nutrition and Hydration, and Game Day Minds.</a:t>
            </a:r>
          </a:p>
          <a:p>
            <a:endParaRPr lang="en-US" dirty="0">
              <a:latin typeface="Ubuntu" panose="020B050403060203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F9A9E190-09E2-15D9-5FA0-4F5BB8AA8C53}"/>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6DAA643B-240D-1307-436F-277E7202E384}"/>
              </a:ext>
            </a:extLst>
          </p:cNvPr>
          <p:cNvSpPr txBox="1"/>
          <p:nvPr/>
        </p:nvSpPr>
        <p:spPr>
          <a:xfrm>
            <a:off x="1028700" y="4433424"/>
            <a:ext cx="16230600" cy="1410643"/>
          </a:xfrm>
          <a:prstGeom prst="rect">
            <a:avLst/>
          </a:prstGeom>
        </p:spPr>
        <p:txBody>
          <a:bodyPr lIns="0" tIns="0" rIns="0" bIns="0" rtlCol="0" anchor="t">
            <a:spAutoFit/>
          </a:bodyPr>
          <a:lstStyle/>
          <a:p>
            <a:pPr algn="ctr">
              <a:lnSpc>
                <a:spcPts val="11040"/>
              </a:lnSpc>
            </a:pPr>
            <a:r>
              <a:rPr lang="en-US" sz="9200" b="1" dirty="0">
                <a:solidFill>
                  <a:srgbClr val="FFFFFF"/>
                </a:solidFill>
                <a:latin typeface="Ubuntu Bold"/>
                <a:ea typeface="Calibri"/>
                <a:cs typeface="Calibri"/>
              </a:rPr>
              <a:t>SUPPORT GOAL SETTING</a:t>
            </a:r>
          </a:p>
        </p:txBody>
      </p:sp>
    </p:spTree>
    <p:extLst>
      <p:ext uri="{BB962C8B-B14F-4D97-AF65-F5344CB8AC3E}">
        <p14:creationId xmlns:p14="http://schemas.microsoft.com/office/powerpoint/2010/main" val="1676812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7FA11C99-FA02-B07C-E231-2B701067B6ED}"/>
              </a:ext>
            </a:extLst>
          </p:cNvPr>
          <p:cNvSpPr/>
          <p:nvPr/>
        </p:nvSpPr>
        <p:spPr>
          <a:xfrm>
            <a:off x="0" y="6597035"/>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3" name="TextBox 3"/>
          <p:cNvSpPr txBox="1"/>
          <p:nvPr/>
        </p:nvSpPr>
        <p:spPr>
          <a:xfrm>
            <a:off x="1028700" y="1766731"/>
            <a:ext cx="16230600" cy="5507470"/>
          </a:xfrm>
          <a:prstGeom prst="rect">
            <a:avLst/>
          </a:prstGeom>
        </p:spPr>
        <p:txBody>
          <a:bodyPr lIns="0" tIns="0" rIns="0" bIns="0" rtlCol="0" anchor="t">
            <a:spAutoFit/>
          </a:bodyPr>
          <a:lstStyle/>
          <a:p>
            <a:pPr>
              <a:lnSpc>
                <a:spcPts val="4930"/>
              </a:lnSpc>
            </a:pPr>
            <a:r>
              <a:rPr lang="en-US" sz="2900" b="1" dirty="0">
                <a:solidFill>
                  <a:srgbClr val="000000"/>
                </a:solidFill>
                <a:latin typeface="Ubuntu"/>
                <a:ea typeface="Ubuntu"/>
                <a:cs typeface="Ubuntu"/>
              </a:rPr>
              <a:t>Roles:</a:t>
            </a:r>
          </a:p>
          <a:p>
            <a:pPr marL="626110" lvl="1" indent="-313055">
              <a:buFont typeface="Arial,Sans-Serif"/>
              <a:buChar char="•"/>
            </a:pPr>
            <a:r>
              <a:rPr lang="en-US" sz="2900" dirty="0">
                <a:solidFill>
                  <a:srgbClr val="000000"/>
                </a:solidFill>
                <a:latin typeface="Ubuntu"/>
                <a:sym typeface="Ubuntu Bold"/>
              </a:rPr>
              <a:t>Collaborate with the Head Coach to create team and individual health and fitness goals for the season. </a:t>
            </a:r>
            <a:endParaRPr lang="en-US" sz="2900" dirty="0">
              <a:solidFill>
                <a:srgbClr val="000000"/>
              </a:solidFill>
              <a:latin typeface="Ubuntu"/>
            </a:endParaRPr>
          </a:p>
          <a:p>
            <a:pPr marL="626110" lvl="1" indent="-313055">
              <a:buFont typeface="Arial,Sans-Serif"/>
              <a:buChar char="•"/>
            </a:pPr>
            <a:r>
              <a:rPr lang="en-US" sz="2900" dirty="0">
                <a:solidFill>
                  <a:srgbClr val="000000"/>
                </a:solidFill>
                <a:latin typeface="Ubuntu"/>
                <a:sym typeface="Ubuntu Bold"/>
              </a:rPr>
              <a:t>Conduct fitness assessments to support goal setting and tracking athlete progress throughout the season.</a:t>
            </a:r>
            <a:endParaRPr lang="en-US" sz="2900" dirty="0">
              <a:solidFill>
                <a:srgbClr val="000000"/>
              </a:solidFill>
              <a:latin typeface="Ubuntu"/>
            </a:endParaRPr>
          </a:p>
          <a:p>
            <a:pPr marL="626110" lvl="1" indent="-313055">
              <a:buFont typeface="Arial,Sans-Serif"/>
              <a:buChar char="•"/>
            </a:pPr>
            <a:r>
              <a:rPr lang="en-US" sz="2900" dirty="0">
                <a:solidFill>
                  <a:srgbClr val="000000"/>
                </a:solidFill>
                <a:latin typeface="Ubuntu"/>
                <a:sym typeface="Ubuntu Bold"/>
              </a:rPr>
              <a:t>Support athletes in monitoring progress towards these goals.</a:t>
            </a:r>
            <a:endParaRPr lang="en-US" sz="2900" dirty="0">
              <a:solidFill>
                <a:srgbClr val="000000"/>
              </a:solidFill>
              <a:latin typeface="Ubuntu"/>
            </a:endParaRPr>
          </a:p>
          <a:p>
            <a:pPr marL="626110" lvl="1" indent="-313055">
              <a:buFont typeface="Arial,Sans-Serif"/>
              <a:buChar char="•"/>
            </a:pPr>
            <a:r>
              <a:rPr lang="en-US" sz="2900" dirty="0">
                <a:solidFill>
                  <a:srgbClr val="000000"/>
                </a:solidFill>
                <a:latin typeface="Ubuntu"/>
                <a:sym typeface="Ubuntu Bold"/>
              </a:rPr>
              <a:t>Offer recommendations on ways to achieve their goals.</a:t>
            </a:r>
            <a:endParaRPr lang="en-US" dirty="0">
              <a:ea typeface="Calibri"/>
              <a:cs typeface="Calibri"/>
            </a:endParaRPr>
          </a:p>
          <a:p>
            <a:pPr marL="626110" lvl="1" indent="-313055">
              <a:buFont typeface="Arial,Sans-Serif"/>
              <a:buChar char="•"/>
            </a:pPr>
            <a:endParaRPr lang="en-US" sz="2900" dirty="0">
              <a:solidFill>
                <a:srgbClr val="000000"/>
              </a:solidFill>
              <a:latin typeface="Ubuntu"/>
              <a:ea typeface="Ubuntu Bold"/>
              <a:cs typeface="Ubuntu Bold"/>
              <a:sym typeface="Ubuntu Bold"/>
            </a:endParaRPr>
          </a:p>
          <a:p>
            <a:pPr algn="l">
              <a:lnSpc>
                <a:spcPts val="4930"/>
              </a:lnSpc>
            </a:pPr>
            <a:r>
              <a:rPr lang="en-US" sz="2900" b="1" dirty="0">
                <a:solidFill>
                  <a:srgbClr val="000000"/>
                </a:solidFill>
                <a:latin typeface="Ubuntu Bold"/>
                <a:ea typeface="Ubuntu Bold"/>
                <a:cs typeface="Ubuntu Bold"/>
                <a:sym typeface="Ubuntu Bold"/>
              </a:rPr>
              <a:t>Key Resource:</a:t>
            </a:r>
            <a:endParaRPr lang="en-US" sz="2900" b="1" dirty="0">
              <a:solidFill>
                <a:srgbClr val="000000"/>
              </a:solidFill>
              <a:latin typeface="Ubuntu Bold"/>
              <a:ea typeface="Ubuntu Bold"/>
              <a:cs typeface="Ubuntu Bold"/>
            </a:endParaRPr>
          </a:p>
          <a:p>
            <a:pPr marL="626110" lvl="1" indent="-313055">
              <a:lnSpc>
                <a:spcPts val="4930"/>
              </a:lnSpc>
              <a:buFont typeface="Arial"/>
              <a:buChar char="•"/>
            </a:pPr>
            <a:r>
              <a:rPr lang="en-US" sz="2900" dirty="0">
                <a:solidFill>
                  <a:srgbClr val="000000"/>
                </a:solidFill>
                <a:latin typeface="Ubuntu"/>
                <a:ea typeface="Ubuntu"/>
                <a:cs typeface="Ubuntu"/>
              </a:rPr>
              <a:t>Adult and Youth Fitness Assessment Toolkit</a:t>
            </a:r>
          </a:p>
          <a:p>
            <a:pPr algn="l">
              <a:lnSpc>
                <a:spcPts val="4350"/>
              </a:lnSpc>
            </a:pPr>
            <a:endParaRPr lang="en-US" sz="2900" dirty="0">
              <a:solidFill>
                <a:srgbClr val="000000"/>
              </a:solidFill>
              <a:latin typeface="Ubuntu"/>
              <a:ea typeface="Ubuntu"/>
              <a:cs typeface="Ubuntu"/>
              <a:sym typeface="Ubuntu"/>
            </a:endParaRPr>
          </a:p>
        </p:txBody>
      </p:sp>
      <p:sp>
        <p:nvSpPr>
          <p:cNvPr id="4" name="TextBox 4"/>
          <p:cNvSpPr txBox="1"/>
          <p:nvPr/>
        </p:nvSpPr>
        <p:spPr>
          <a:xfrm>
            <a:off x="1028700" y="838200"/>
            <a:ext cx="16473986" cy="790575"/>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SUPPORT </a:t>
            </a:r>
            <a:r>
              <a:rPr lang="en-US" sz="5000" b="1">
                <a:solidFill>
                  <a:srgbClr val="009784"/>
                </a:solidFill>
                <a:latin typeface="Ubuntu Bold"/>
                <a:ea typeface="Ubuntu Bold"/>
                <a:cs typeface="Ubuntu Bold"/>
                <a:sym typeface="Ubuntu Bold"/>
              </a:rPr>
              <a:t>GOAL SETTING</a:t>
            </a:r>
          </a:p>
        </p:txBody>
      </p:sp>
      <p:grpSp>
        <p:nvGrpSpPr>
          <p:cNvPr id="5" name="Group 5"/>
          <p:cNvGrpSpPr/>
          <p:nvPr/>
        </p:nvGrpSpPr>
        <p:grpSpPr>
          <a:xfrm>
            <a:off x="16745512" y="-38100"/>
            <a:ext cx="1628647" cy="1618229"/>
            <a:chOff x="0" y="0"/>
            <a:chExt cx="2171529" cy="2157639"/>
          </a:xfrm>
        </p:grpSpPr>
        <p:sp>
          <p:nvSpPr>
            <p:cNvPr id="6" name="Freeform 6"/>
            <p:cNvSpPr/>
            <p:nvPr/>
          </p:nvSpPr>
          <p:spPr>
            <a:xfrm>
              <a:off x="0" y="0"/>
              <a:ext cx="2171529" cy="2157639"/>
            </a:xfrm>
            <a:custGeom>
              <a:avLst/>
              <a:gdLst/>
              <a:ahLst/>
              <a:cxnLst/>
              <a:rect l="l" t="t" r="r" b="b"/>
              <a:pathLst>
                <a:path w="2171529" h="2157639">
                  <a:moveTo>
                    <a:pt x="0" y="0"/>
                  </a:moveTo>
                  <a:lnTo>
                    <a:pt x="2171529" y="0"/>
                  </a:lnTo>
                  <a:lnTo>
                    <a:pt x="2171529" y="2157639"/>
                  </a:lnTo>
                  <a:lnTo>
                    <a:pt x="0" y="2157639"/>
                  </a:lnTo>
                  <a:lnTo>
                    <a:pt x="0" y="0"/>
                  </a:lnTo>
                  <a:close/>
                </a:path>
              </a:pathLst>
            </a:custGeom>
            <a:blipFill>
              <a:blip>
                <a:extLst>
                  <a:ext uri="{96DAC541-7B7A-43D3-8B79-37D633B846F1}">
                    <asvg:svgBlip xmlns:asvg="http://schemas.microsoft.com/office/drawing/2016/SVG/main" r:embed="rId4"/>
                  </a:ext>
                </a:extLst>
              </a:blip>
              <a:stretch>
                <a:fillRect t="-30223" r="-224731" b="-29919"/>
              </a:stretch>
            </a:blipFill>
          </p:spPr>
          <p:txBody>
            <a:bodyPr/>
            <a:lstStyle/>
            <a:p>
              <a:endParaRPr lang="en-US"/>
            </a:p>
          </p:txBody>
        </p:sp>
        <p:sp>
          <p:nvSpPr>
            <p:cNvPr id="7" name="Freeform 7"/>
            <p:cNvSpPr/>
            <p:nvPr/>
          </p:nvSpPr>
          <p:spPr>
            <a:xfrm>
              <a:off x="393325" y="239001"/>
              <a:ext cx="1486479" cy="1679637"/>
            </a:xfrm>
            <a:custGeom>
              <a:avLst/>
              <a:gdLst/>
              <a:ahLst/>
              <a:cxnLst/>
              <a:rect l="l" t="t" r="r" b="b"/>
              <a:pathLst>
                <a:path w="1486479" h="1679637">
                  <a:moveTo>
                    <a:pt x="0" y="0"/>
                  </a:moveTo>
                  <a:lnTo>
                    <a:pt x="1486479" y="0"/>
                  </a:lnTo>
                  <a:lnTo>
                    <a:pt x="1486479" y="1679637"/>
                  </a:lnTo>
                  <a:lnTo>
                    <a:pt x="0" y="167963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9" name="Freeform 6" descr="A logo for a sports event&#10;&#10;AI-generated content may be incorrect.">
            <a:extLst>
              <a:ext uri="{FF2B5EF4-FFF2-40B4-BE49-F238E27FC236}">
                <a16:creationId xmlns:a16="http://schemas.microsoft.com/office/drawing/2014/main" id="{2794DC33-0DF3-402C-0532-12F3299D5436}"/>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D6BD1-E911-6B1F-1D33-BE883E083E84}"/>
            </a:ext>
          </a:extLst>
        </p:cNvPr>
        <p:cNvGrpSpPr/>
        <p:nvPr/>
      </p:nvGrpSpPr>
      <p:grpSpPr>
        <a:xfrm>
          <a:off x="0" y="0"/>
          <a:ext cx="0" cy="0"/>
          <a:chOff x="0" y="0"/>
          <a:chExt cx="0" cy="0"/>
        </a:xfrm>
      </p:grpSpPr>
      <p:sp>
        <p:nvSpPr>
          <p:cNvPr id="8" name="Freeform 2">
            <a:extLst>
              <a:ext uri="{FF2B5EF4-FFF2-40B4-BE49-F238E27FC236}">
                <a16:creationId xmlns:a16="http://schemas.microsoft.com/office/drawing/2014/main" id="{84DEEA6A-47C1-54EF-1B12-57B01BFA2331}"/>
              </a:ext>
            </a:extLst>
          </p:cNvPr>
          <p:cNvSpPr/>
          <p:nvPr/>
        </p:nvSpPr>
        <p:spPr>
          <a:xfrm>
            <a:off x="0" y="6597035"/>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3" name="TextBox 3">
            <a:extLst>
              <a:ext uri="{FF2B5EF4-FFF2-40B4-BE49-F238E27FC236}">
                <a16:creationId xmlns:a16="http://schemas.microsoft.com/office/drawing/2014/main" id="{33167174-5131-8E77-36FE-46FBC2087A99}"/>
              </a:ext>
            </a:extLst>
          </p:cNvPr>
          <p:cNvSpPr txBox="1"/>
          <p:nvPr/>
        </p:nvSpPr>
        <p:spPr>
          <a:xfrm>
            <a:off x="1028700" y="1743285"/>
            <a:ext cx="16230600" cy="6830268"/>
          </a:xfrm>
          <a:prstGeom prst="rect">
            <a:avLst/>
          </a:prstGeom>
        </p:spPr>
        <p:txBody>
          <a:bodyPr lIns="0" tIns="0" rIns="0" bIns="0" rtlCol="0" anchor="t">
            <a:spAutoFit/>
          </a:bodyPr>
          <a:lstStyle/>
          <a:p>
            <a:pPr>
              <a:lnSpc>
                <a:spcPts val="4930"/>
              </a:lnSpc>
            </a:pPr>
            <a:r>
              <a:rPr lang="en-US" sz="2900" b="1" dirty="0">
                <a:solidFill>
                  <a:srgbClr val="000000"/>
                </a:solidFill>
                <a:latin typeface="Ubuntu"/>
                <a:ea typeface="Ubuntu"/>
                <a:cs typeface="Ubuntu"/>
              </a:rPr>
              <a:t>Step 1:</a:t>
            </a:r>
            <a:r>
              <a:rPr lang="en-US" sz="2900" b="1" dirty="0">
                <a:solidFill>
                  <a:srgbClr val="000000"/>
                </a:solidFill>
                <a:latin typeface="Ubuntu"/>
                <a:ea typeface="Ubuntu"/>
                <a:cs typeface="Ubuntu"/>
                <a:sym typeface="Ubuntu"/>
              </a:rPr>
              <a:t> </a:t>
            </a:r>
            <a:r>
              <a:rPr lang="en-US" sz="2900" dirty="0">
                <a:solidFill>
                  <a:srgbClr val="000000"/>
                </a:solidFill>
                <a:latin typeface="Ubuntu"/>
                <a:ea typeface="Ubuntu"/>
                <a:cs typeface="Ubuntu"/>
                <a:sym typeface="Ubuntu"/>
              </a:rPr>
              <a:t>Make Time for Goal Setting</a:t>
            </a:r>
            <a:br>
              <a:rPr lang="en-US" sz="2900" dirty="0">
                <a:solidFill>
                  <a:srgbClr val="000000"/>
                </a:solidFill>
                <a:latin typeface="Ubuntu"/>
                <a:ea typeface="Ubuntu"/>
                <a:cs typeface="Ubuntu"/>
                <a:sym typeface="Ubuntu"/>
              </a:rPr>
            </a:br>
            <a:endParaRPr lang="en-US" sz="2900" dirty="0">
              <a:solidFill>
                <a:srgbClr val="000000"/>
              </a:solidFill>
              <a:latin typeface="Ubuntu"/>
              <a:ea typeface="Ubuntu"/>
              <a:cs typeface="Ubuntu"/>
              <a:sym typeface="Ubuntu"/>
            </a:endParaRPr>
          </a:p>
          <a:p>
            <a:pPr>
              <a:lnSpc>
                <a:spcPts val="4930"/>
              </a:lnSpc>
            </a:pPr>
            <a:r>
              <a:rPr lang="en-US" sz="2900" b="1" dirty="0">
                <a:solidFill>
                  <a:srgbClr val="000000"/>
                </a:solidFill>
                <a:latin typeface="Ubuntu"/>
                <a:ea typeface="Ubuntu"/>
                <a:cs typeface="Ubuntu"/>
                <a:sym typeface="Ubuntu"/>
              </a:rPr>
              <a:t>Step 2: </a:t>
            </a:r>
            <a:r>
              <a:rPr lang="en-US" sz="2900" dirty="0">
                <a:solidFill>
                  <a:srgbClr val="000000"/>
                </a:solidFill>
                <a:latin typeface="Ubuntu"/>
                <a:ea typeface="Ubuntu"/>
                <a:cs typeface="Ubuntu"/>
                <a:sym typeface="Ubuntu"/>
              </a:rPr>
              <a:t>Teach about Goal Setting</a:t>
            </a:r>
          </a:p>
          <a:p>
            <a:pPr marL="914400" lvl="1" indent="-457200">
              <a:lnSpc>
                <a:spcPts val="4930"/>
              </a:lnSpc>
              <a:buFont typeface="Arial" panose="020B0604020202020204" pitchFamily="34" charset="0"/>
              <a:buChar char="•"/>
            </a:pPr>
            <a:r>
              <a:rPr lang="en-US" sz="2900" dirty="0">
                <a:solidFill>
                  <a:srgbClr val="000000"/>
                </a:solidFill>
                <a:latin typeface="Ubuntu"/>
                <a:ea typeface="Ubuntu"/>
                <a:cs typeface="Ubuntu"/>
              </a:rPr>
              <a:t>The difference between short and long-term goals</a:t>
            </a:r>
          </a:p>
          <a:p>
            <a:pPr marL="914400" lvl="1" indent="-457200">
              <a:lnSpc>
                <a:spcPts val="4930"/>
              </a:lnSpc>
              <a:buFont typeface="Arial" panose="020B0604020202020204" pitchFamily="34" charset="0"/>
              <a:buChar char="•"/>
            </a:pPr>
            <a:r>
              <a:rPr lang="en-US" sz="2900" dirty="0">
                <a:solidFill>
                  <a:srgbClr val="000000"/>
                </a:solidFill>
                <a:latin typeface="Ubuntu"/>
                <a:ea typeface="Ubuntu"/>
                <a:cs typeface="Ubuntu"/>
              </a:rPr>
              <a:t>Process and outcome goals</a:t>
            </a:r>
          </a:p>
          <a:p>
            <a:pPr marL="914400" lvl="1" indent="-457200">
              <a:lnSpc>
                <a:spcPts val="4930"/>
              </a:lnSpc>
              <a:buFont typeface="Arial" panose="020B0604020202020204" pitchFamily="34" charset="0"/>
              <a:buChar char="•"/>
            </a:pPr>
            <a:r>
              <a:rPr lang="en-US" sz="2900" dirty="0">
                <a:solidFill>
                  <a:srgbClr val="000000"/>
                </a:solidFill>
                <a:latin typeface="Ubuntu"/>
                <a:ea typeface="Ubuntu"/>
                <a:cs typeface="Ubuntu"/>
              </a:rPr>
              <a:t>Individual and team goals</a:t>
            </a:r>
          </a:p>
          <a:p>
            <a:pPr marL="914400" lvl="1" indent="-457200">
              <a:lnSpc>
                <a:spcPts val="4930"/>
              </a:lnSpc>
              <a:buFont typeface="Arial" panose="020B0604020202020204" pitchFamily="34" charset="0"/>
              <a:buChar char="•"/>
            </a:pPr>
            <a:r>
              <a:rPr lang="en-US" sz="2900" dirty="0">
                <a:solidFill>
                  <a:srgbClr val="000000"/>
                </a:solidFill>
                <a:latin typeface="Ubuntu"/>
                <a:ea typeface="Ubuntu"/>
                <a:cs typeface="Ubuntu"/>
              </a:rPr>
              <a:t>Creating actionable steps and progress tracking</a:t>
            </a:r>
            <a:br>
              <a:rPr lang="en-US" sz="2900" dirty="0">
                <a:solidFill>
                  <a:srgbClr val="000000"/>
                </a:solidFill>
                <a:latin typeface="Ubuntu"/>
                <a:ea typeface="Ubuntu"/>
                <a:cs typeface="Ubuntu"/>
              </a:rPr>
            </a:br>
            <a:endParaRPr lang="en-US" sz="2900" dirty="0">
              <a:solidFill>
                <a:srgbClr val="000000"/>
              </a:solidFill>
              <a:latin typeface="Ubuntu"/>
              <a:ea typeface="Ubuntu"/>
              <a:cs typeface="Ubuntu"/>
            </a:endParaRPr>
          </a:p>
          <a:p>
            <a:pPr>
              <a:lnSpc>
                <a:spcPts val="4930"/>
              </a:lnSpc>
            </a:pPr>
            <a:r>
              <a:rPr lang="en-US" sz="2900" b="1" dirty="0">
                <a:solidFill>
                  <a:srgbClr val="000000"/>
                </a:solidFill>
                <a:latin typeface="Ubuntu"/>
                <a:ea typeface="Ubuntu"/>
                <a:cs typeface="Ubuntu"/>
              </a:rPr>
              <a:t>Step 3: </a:t>
            </a:r>
            <a:r>
              <a:rPr lang="en-US" sz="2900" dirty="0">
                <a:solidFill>
                  <a:srgbClr val="000000"/>
                </a:solidFill>
                <a:latin typeface="Ubuntu"/>
                <a:ea typeface="Ubuntu"/>
                <a:cs typeface="Ubuntu"/>
              </a:rPr>
              <a:t>Help Your Athletes Set Goals</a:t>
            </a:r>
          </a:p>
          <a:p>
            <a:pPr>
              <a:lnSpc>
                <a:spcPts val="4930"/>
              </a:lnSpc>
            </a:pPr>
            <a:endParaRPr lang="en-US" sz="2900" dirty="0">
              <a:solidFill>
                <a:srgbClr val="000000"/>
              </a:solidFill>
              <a:latin typeface="Ubuntu"/>
              <a:ea typeface="Ubuntu"/>
              <a:cs typeface="Ubuntu"/>
            </a:endParaRPr>
          </a:p>
          <a:p>
            <a:pPr>
              <a:lnSpc>
                <a:spcPts val="4930"/>
              </a:lnSpc>
            </a:pPr>
            <a:r>
              <a:rPr lang="en-US" sz="2900" b="1" dirty="0">
                <a:solidFill>
                  <a:srgbClr val="000000"/>
                </a:solidFill>
                <a:latin typeface="Ubuntu"/>
                <a:ea typeface="Ubuntu"/>
                <a:cs typeface="Ubuntu"/>
              </a:rPr>
              <a:t>Step 4: </a:t>
            </a:r>
            <a:r>
              <a:rPr lang="en-US" sz="2900" dirty="0">
                <a:solidFill>
                  <a:srgbClr val="000000"/>
                </a:solidFill>
                <a:latin typeface="Ubuntu"/>
                <a:ea typeface="Ubuntu"/>
                <a:cs typeface="Ubuntu"/>
              </a:rPr>
              <a:t>Provide Ongoing Support</a:t>
            </a:r>
          </a:p>
        </p:txBody>
      </p:sp>
      <p:sp>
        <p:nvSpPr>
          <p:cNvPr id="4" name="TextBox 4">
            <a:extLst>
              <a:ext uri="{FF2B5EF4-FFF2-40B4-BE49-F238E27FC236}">
                <a16:creationId xmlns:a16="http://schemas.microsoft.com/office/drawing/2014/main" id="{9E9FE6B9-41F8-B517-8047-DAF0E355B340}"/>
              </a:ext>
            </a:extLst>
          </p:cNvPr>
          <p:cNvSpPr txBox="1"/>
          <p:nvPr/>
        </p:nvSpPr>
        <p:spPr>
          <a:xfrm>
            <a:off x="1028700" y="838200"/>
            <a:ext cx="16473986" cy="790575"/>
          </a:xfrm>
          <a:prstGeom prst="rect">
            <a:avLst/>
          </a:prstGeom>
        </p:spPr>
        <p:txBody>
          <a:bodyPr lIns="0" tIns="0" rIns="0" bIns="0" rtlCol="0" anchor="t">
            <a:spAutoFit/>
          </a:bodyPr>
          <a:lstStyle/>
          <a:p>
            <a:pPr algn="l">
              <a:lnSpc>
                <a:spcPts val="6000"/>
              </a:lnSpc>
            </a:pPr>
            <a:r>
              <a:rPr lang="en-US" sz="5000" dirty="0">
                <a:solidFill>
                  <a:srgbClr val="009784"/>
                </a:solidFill>
                <a:latin typeface="Ubuntu"/>
                <a:ea typeface="Ubuntu"/>
                <a:cs typeface="Ubuntu"/>
                <a:sym typeface="Ubuntu"/>
              </a:rPr>
              <a:t>STEPS FOR </a:t>
            </a:r>
            <a:r>
              <a:rPr lang="en-US" sz="5000" b="1" dirty="0">
                <a:solidFill>
                  <a:srgbClr val="009784"/>
                </a:solidFill>
                <a:latin typeface="Ubuntu Bold"/>
                <a:ea typeface="Ubuntu Bold"/>
                <a:cs typeface="Ubuntu Bold"/>
                <a:sym typeface="Ubuntu Bold"/>
              </a:rPr>
              <a:t>GOAL SETTING</a:t>
            </a:r>
          </a:p>
        </p:txBody>
      </p:sp>
      <p:grpSp>
        <p:nvGrpSpPr>
          <p:cNvPr id="5" name="Group 5">
            <a:extLst>
              <a:ext uri="{FF2B5EF4-FFF2-40B4-BE49-F238E27FC236}">
                <a16:creationId xmlns:a16="http://schemas.microsoft.com/office/drawing/2014/main" id="{C9C45BFA-EDF9-E74F-AF22-782A039309C5}"/>
              </a:ext>
            </a:extLst>
          </p:cNvPr>
          <p:cNvGrpSpPr/>
          <p:nvPr/>
        </p:nvGrpSpPr>
        <p:grpSpPr>
          <a:xfrm>
            <a:off x="16745512" y="-38100"/>
            <a:ext cx="1628647" cy="1618229"/>
            <a:chOff x="0" y="0"/>
            <a:chExt cx="2171529" cy="2157639"/>
          </a:xfrm>
        </p:grpSpPr>
        <p:sp>
          <p:nvSpPr>
            <p:cNvPr id="6" name="Freeform 6">
              <a:extLst>
                <a:ext uri="{FF2B5EF4-FFF2-40B4-BE49-F238E27FC236}">
                  <a16:creationId xmlns:a16="http://schemas.microsoft.com/office/drawing/2014/main" id="{1F4B7B28-5331-4A48-4DD7-7E4556FF6649}"/>
                </a:ext>
              </a:extLst>
            </p:cNvPr>
            <p:cNvSpPr/>
            <p:nvPr/>
          </p:nvSpPr>
          <p:spPr>
            <a:xfrm>
              <a:off x="0" y="0"/>
              <a:ext cx="2171529" cy="2157639"/>
            </a:xfrm>
            <a:custGeom>
              <a:avLst/>
              <a:gdLst/>
              <a:ahLst/>
              <a:cxnLst/>
              <a:rect l="l" t="t" r="r" b="b"/>
              <a:pathLst>
                <a:path w="2171529" h="2157639">
                  <a:moveTo>
                    <a:pt x="0" y="0"/>
                  </a:moveTo>
                  <a:lnTo>
                    <a:pt x="2171529" y="0"/>
                  </a:lnTo>
                  <a:lnTo>
                    <a:pt x="2171529" y="2157639"/>
                  </a:lnTo>
                  <a:lnTo>
                    <a:pt x="0" y="2157639"/>
                  </a:lnTo>
                  <a:lnTo>
                    <a:pt x="0" y="0"/>
                  </a:lnTo>
                  <a:close/>
                </a:path>
              </a:pathLst>
            </a:custGeom>
            <a:blipFill>
              <a:blip>
                <a:extLst>
                  <a:ext uri="{96DAC541-7B7A-43D3-8B79-37D633B846F1}">
                    <asvg:svgBlip xmlns:asvg="http://schemas.microsoft.com/office/drawing/2016/SVG/main" r:embed="rId4"/>
                  </a:ext>
                </a:extLst>
              </a:blip>
              <a:stretch>
                <a:fillRect t="-30223" r="-224731" b="-29919"/>
              </a:stretch>
            </a:blipFill>
          </p:spPr>
          <p:txBody>
            <a:bodyPr/>
            <a:lstStyle/>
            <a:p>
              <a:endParaRPr lang="en-US"/>
            </a:p>
          </p:txBody>
        </p:sp>
        <p:sp>
          <p:nvSpPr>
            <p:cNvPr id="7" name="Freeform 7">
              <a:extLst>
                <a:ext uri="{FF2B5EF4-FFF2-40B4-BE49-F238E27FC236}">
                  <a16:creationId xmlns:a16="http://schemas.microsoft.com/office/drawing/2014/main" id="{F6750AFB-F257-0307-C0EC-0F222546D398}"/>
                </a:ext>
              </a:extLst>
            </p:cNvPr>
            <p:cNvSpPr/>
            <p:nvPr/>
          </p:nvSpPr>
          <p:spPr>
            <a:xfrm>
              <a:off x="393325" y="239001"/>
              <a:ext cx="1486479" cy="1679637"/>
            </a:xfrm>
            <a:custGeom>
              <a:avLst/>
              <a:gdLst/>
              <a:ahLst/>
              <a:cxnLst/>
              <a:rect l="l" t="t" r="r" b="b"/>
              <a:pathLst>
                <a:path w="1486479" h="1679637">
                  <a:moveTo>
                    <a:pt x="0" y="0"/>
                  </a:moveTo>
                  <a:lnTo>
                    <a:pt x="1486479" y="0"/>
                  </a:lnTo>
                  <a:lnTo>
                    <a:pt x="1486479" y="1679637"/>
                  </a:lnTo>
                  <a:lnTo>
                    <a:pt x="0" y="167963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9" name="Freeform 6" descr="A logo for a sports event&#10;&#10;AI-generated content may be incorrect.">
            <a:extLst>
              <a:ext uri="{FF2B5EF4-FFF2-40B4-BE49-F238E27FC236}">
                <a16:creationId xmlns:a16="http://schemas.microsoft.com/office/drawing/2014/main" id="{39D26CC8-A2BE-C0EF-992E-659AAB9CB915}"/>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691236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CEDC6CAA-7D1F-CBCD-A740-C968444DF107}"/>
              </a:ext>
            </a:extLst>
          </p:cNvPr>
          <p:cNvSpPr/>
          <p:nvPr/>
        </p:nvSpPr>
        <p:spPr>
          <a:xfrm>
            <a:off x="0" y="6597035"/>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7" name="Freeform 6" descr="A logo for a sports event&#10;&#10;AI-generated content may be incorrect.">
            <a:extLst>
              <a:ext uri="{FF2B5EF4-FFF2-40B4-BE49-F238E27FC236}">
                <a16:creationId xmlns:a16="http://schemas.microsoft.com/office/drawing/2014/main" id="{72D12D90-6152-A588-3473-B4E1CFC317CD}"/>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grpSp>
        <p:nvGrpSpPr>
          <p:cNvPr id="2" name="Group 2"/>
          <p:cNvGrpSpPr/>
          <p:nvPr/>
        </p:nvGrpSpPr>
        <p:grpSpPr>
          <a:xfrm>
            <a:off x="16745512" y="-38100"/>
            <a:ext cx="1628647" cy="1618229"/>
            <a:chOff x="0" y="0"/>
            <a:chExt cx="2171529" cy="2157639"/>
          </a:xfrm>
        </p:grpSpPr>
        <p:sp>
          <p:nvSpPr>
            <p:cNvPr id="3" name="Freeform 3"/>
            <p:cNvSpPr/>
            <p:nvPr/>
          </p:nvSpPr>
          <p:spPr>
            <a:xfrm>
              <a:off x="0" y="0"/>
              <a:ext cx="2171529" cy="2157639"/>
            </a:xfrm>
            <a:custGeom>
              <a:avLst/>
              <a:gdLst/>
              <a:ahLst/>
              <a:cxnLst/>
              <a:rect l="l" t="t" r="r" b="b"/>
              <a:pathLst>
                <a:path w="2171529" h="2157639">
                  <a:moveTo>
                    <a:pt x="0" y="0"/>
                  </a:moveTo>
                  <a:lnTo>
                    <a:pt x="2171529" y="0"/>
                  </a:lnTo>
                  <a:lnTo>
                    <a:pt x="2171529" y="2157639"/>
                  </a:lnTo>
                  <a:lnTo>
                    <a:pt x="0" y="2157639"/>
                  </a:lnTo>
                  <a:lnTo>
                    <a:pt x="0" y="0"/>
                  </a:lnTo>
                  <a:close/>
                </a:path>
              </a:pathLst>
            </a:custGeom>
            <a:blipFill>
              <a:blip>
                <a:extLst>
                  <a:ext uri="{96DAC541-7B7A-43D3-8B79-37D633B846F1}">
                    <asvg:svgBlip xmlns:asvg="http://schemas.microsoft.com/office/drawing/2016/SVG/main" r:embed="rId5"/>
                  </a:ext>
                </a:extLst>
              </a:blip>
              <a:stretch>
                <a:fillRect t="-30223" r="-224731" b="-29919"/>
              </a:stretch>
            </a:blipFill>
          </p:spPr>
          <p:txBody>
            <a:bodyPr/>
            <a:lstStyle/>
            <a:p>
              <a:endParaRPr lang="en-US"/>
            </a:p>
          </p:txBody>
        </p:sp>
        <p:sp>
          <p:nvSpPr>
            <p:cNvPr id="4" name="Freeform 4"/>
            <p:cNvSpPr/>
            <p:nvPr/>
          </p:nvSpPr>
          <p:spPr>
            <a:xfrm>
              <a:off x="364801" y="267405"/>
              <a:ext cx="1295573" cy="1568807"/>
            </a:xfrm>
            <a:custGeom>
              <a:avLst/>
              <a:gdLst/>
              <a:ahLst/>
              <a:cxnLst/>
              <a:rect l="l" t="t" r="r" b="b"/>
              <a:pathLst>
                <a:path w="1295573" h="1568807">
                  <a:moveTo>
                    <a:pt x="0" y="0"/>
                  </a:moveTo>
                  <a:lnTo>
                    <a:pt x="1295572" y="0"/>
                  </a:lnTo>
                  <a:lnTo>
                    <a:pt x="1295572" y="1568807"/>
                  </a:lnTo>
                  <a:lnTo>
                    <a:pt x="0" y="156880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5" name="Freeform 5"/>
          <p:cNvSpPr/>
          <p:nvPr/>
        </p:nvSpPr>
        <p:spPr>
          <a:xfrm>
            <a:off x="1028700" y="2551234"/>
            <a:ext cx="5153499" cy="6452088"/>
          </a:xfrm>
          <a:custGeom>
            <a:avLst/>
            <a:gdLst/>
            <a:ahLst/>
            <a:cxnLst/>
            <a:rect l="l" t="t" r="r" b="b"/>
            <a:pathLst>
              <a:path w="5872025" h="7765589">
                <a:moveTo>
                  <a:pt x="0" y="0"/>
                </a:moveTo>
                <a:lnTo>
                  <a:pt x="5872025" y="0"/>
                </a:lnTo>
                <a:lnTo>
                  <a:pt x="5872025" y="7765589"/>
                </a:lnTo>
                <a:lnTo>
                  <a:pt x="0" y="7765589"/>
                </a:lnTo>
                <a:lnTo>
                  <a:pt x="0" y="0"/>
                </a:lnTo>
                <a:close/>
              </a:path>
            </a:pathLst>
          </a:custGeom>
          <a:blipFill>
            <a:blip r:embed="rId7"/>
            <a:stretch>
              <a:fillRect l="-17897" t="-19892" r="-156738" b="-9900"/>
            </a:stretch>
          </a:blipFill>
          <a:ln w="9525" cap="sq">
            <a:solidFill>
              <a:srgbClr val="009784"/>
            </a:solidFill>
            <a:prstDash val="solid"/>
            <a:miter/>
          </a:ln>
        </p:spPr>
        <p:txBody>
          <a:bodyPr/>
          <a:lstStyle/>
          <a:p>
            <a:endParaRPr lang="en-US"/>
          </a:p>
        </p:txBody>
      </p:sp>
      <p:sp>
        <p:nvSpPr>
          <p:cNvPr id="8" name="TextBox 8"/>
          <p:cNvSpPr txBox="1"/>
          <p:nvPr/>
        </p:nvSpPr>
        <p:spPr>
          <a:xfrm>
            <a:off x="1028700" y="904875"/>
            <a:ext cx="14899089" cy="1552575"/>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KEY RESOURCE: </a:t>
            </a:r>
          </a:p>
          <a:p>
            <a:pPr algn="l">
              <a:lnSpc>
                <a:spcPts val="6000"/>
              </a:lnSpc>
            </a:pPr>
            <a:r>
              <a:rPr lang="en-US" sz="5000" b="1">
                <a:solidFill>
                  <a:srgbClr val="009784"/>
                </a:solidFill>
                <a:latin typeface="Ubuntu Bold"/>
                <a:ea typeface="Ubuntu Bold"/>
                <a:cs typeface="Ubuntu Bold"/>
                <a:sym typeface="Ubuntu Bold"/>
              </a:rPr>
              <a:t>FITNESS ASSESSMENT TOOLKITS</a:t>
            </a:r>
          </a:p>
        </p:txBody>
      </p:sp>
      <p:sp>
        <p:nvSpPr>
          <p:cNvPr id="9" name="TextBox 8">
            <a:extLst>
              <a:ext uri="{FF2B5EF4-FFF2-40B4-BE49-F238E27FC236}">
                <a16:creationId xmlns:a16="http://schemas.microsoft.com/office/drawing/2014/main" id="{25131C94-C658-5125-3C4B-429AE80A0AB1}"/>
              </a:ext>
            </a:extLst>
          </p:cNvPr>
          <p:cNvSpPr txBox="1"/>
          <p:nvPr/>
        </p:nvSpPr>
        <p:spPr>
          <a:xfrm>
            <a:off x="6462035" y="2142678"/>
            <a:ext cx="10557078" cy="5509200"/>
          </a:xfrm>
          <a:prstGeom prst="rect">
            <a:avLst/>
          </a:prstGeom>
          <a:noFill/>
        </p:spPr>
        <p:txBody>
          <a:bodyPr wrap="square" rtlCol="0">
            <a:spAutoFit/>
          </a:bodyPr>
          <a:lstStyle/>
          <a:p>
            <a:endParaRPr lang="en-US" sz="3200" dirty="0">
              <a:latin typeface="Ubuntu" panose="020B0504030602030204" pitchFamily="34" charset="0"/>
            </a:endParaRPr>
          </a:p>
          <a:p>
            <a:r>
              <a:rPr lang="en-US" sz="3200" dirty="0">
                <a:latin typeface="Ubuntu" panose="020B0504030602030204" pitchFamily="34" charset="0"/>
              </a:rPr>
              <a:t>There are toolkits for Adult and Youth athletes. Both toolkits offers three key resources to support athlete fitness and program evaluation: </a:t>
            </a:r>
          </a:p>
          <a:p>
            <a:pPr marL="457200" indent="-457200">
              <a:buFont typeface="Arial" panose="020B0604020202020204" pitchFamily="34" charset="0"/>
              <a:buChar char="•"/>
            </a:pPr>
            <a:r>
              <a:rPr lang="en-US" sz="3200" dirty="0">
                <a:latin typeface="Ubuntu" panose="020B0504030602030204" pitchFamily="34" charset="0"/>
              </a:rPr>
              <a:t>A Standardized Fitness Assessment Manual </a:t>
            </a:r>
          </a:p>
          <a:p>
            <a:pPr marL="457200" indent="-457200">
              <a:buFont typeface="Arial" panose="020B0604020202020204" pitchFamily="34" charset="0"/>
              <a:buChar char="•"/>
            </a:pPr>
            <a:r>
              <a:rPr lang="en-US" sz="3200" dirty="0">
                <a:latin typeface="Ubuntu" panose="020B0504030602030204" pitchFamily="34" charset="0"/>
              </a:rPr>
              <a:t>A Lifestyle Survey </a:t>
            </a:r>
          </a:p>
          <a:p>
            <a:pPr marL="457200" indent="-457200">
              <a:buFont typeface="Arial" panose="020B0604020202020204" pitchFamily="34" charset="0"/>
              <a:buChar char="•"/>
            </a:pPr>
            <a:r>
              <a:rPr lang="en-US" sz="3200" dirty="0">
                <a:latin typeface="Ubuntu" panose="020B0504030602030204" pitchFamily="34" charset="0"/>
              </a:rPr>
              <a:t>Guidance on using physical activity wearables </a:t>
            </a:r>
          </a:p>
          <a:p>
            <a:endParaRPr lang="en-US" sz="3200" dirty="0">
              <a:latin typeface="Ubuntu" panose="020B0504030602030204" pitchFamily="34" charset="0"/>
            </a:endParaRPr>
          </a:p>
          <a:p>
            <a:r>
              <a:rPr lang="en-US" sz="3200" dirty="0">
                <a:latin typeface="Ubuntu" panose="020B0504030602030204" pitchFamily="34" charset="0"/>
              </a:rPr>
              <a:t>You can choose one, two, or all three tools to evaluate your athletes’ fitness journey and its impact on their health.</a:t>
            </a:r>
          </a:p>
        </p:txBody>
      </p:sp>
      <p:sp>
        <p:nvSpPr>
          <p:cNvPr id="10" name="TextBox 9">
            <a:extLst>
              <a:ext uri="{FF2B5EF4-FFF2-40B4-BE49-F238E27FC236}">
                <a16:creationId xmlns:a16="http://schemas.microsoft.com/office/drawing/2014/main" id="{59BBB2D3-D5C0-3918-498E-52D654EEF961}"/>
              </a:ext>
            </a:extLst>
          </p:cNvPr>
          <p:cNvSpPr txBox="1"/>
          <p:nvPr/>
        </p:nvSpPr>
        <p:spPr>
          <a:xfrm>
            <a:off x="6462035" y="7894193"/>
            <a:ext cx="11592020" cy="1015663"/>
          </a:xfrm>
          <a:prstGeom prst="rect">
            <a:avLst/>
          </a:prstGeom>
          <a:noFill/>
        </p:spPr>
        <p:txBody>
          <a:bodyPr wrap="square">
            <a:spAutoFit/>
          </a:bodyPr>
          <a:lstStyle/>
          <a:p>
            <a:r>
              <a:rPr lang="en-US" sz="2000" dirty="0">
                <a:hlinkClick r:id="rId8"/>
              </a:rPr>
              <a:t>https://resources.specialolympics.org/health/fitness/fitness-through-sport/</a:t>
            </a:r>
            <a:br>
              <a:rPr lang="en-US" sz="2000" dirty="0">
                <a:hlinkClick r:id="rId8"/>
              </a:rPr>
            </a:br>
            <a:r>
              <a:rPr lang="en-US" sz="2000" dirty="0">
                <a:hlinkClick r:id="rId8"/>
              </a:rPr>
              <a:t>fitness-assessment</a:t>
            </a:r>
            <a:endParaRPr lang="en-US" sz="2000" dirty="0"/>
          </a:p>
          <a:p>
            <a:endParaRPr lang="en-US" sz="2000" dirty="0"/>
          </a:p>
        </p:txBody>
      </p:sp>
    </p:spTree>
    <p:extLst>
      <p:ext uri="{BB962C8B-B14F-4D97-AF65-F5344CB8AC3E}">
        <p14:creationId xmlns:p14="http://schemas.microsoft.com/office/powerpoint/2010/main" val="449147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391471-ED53-2E8C-2A16-588934163B33}"/>
              </a:ext>
            </a:extLst>
          </p:cNvPr>
          <p:cNvSpPr/>
          <p:nvPr/>
        </p:nvSpPr>
        <p:spPr>
          <a:xfrm>
            <a:off x="0" y="0"/>
            <a:ext cx="18288000" cy="10287000"/>
          </a:xfrm>
          <a:prstGeom prst="rect">
            <a:avLst/>
          </a:prstGeom>
          <a:solidFill>
            <a:srgbClr val="009784"/>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Ubuntu Light"/>
              <a:ea typeface="+mn-ea"/>
              <a:cs typeface="+mn-cs"/>
            </a:endParaRPr>
          </a:p>
        </p:txBody>
      </p:sp>
      <p:sp>
        <p:nvSpPr>
          <p:cNvPr id="22" name="Google Shape;94;p2">
            <a:extLst>
              <a:ext uri="{FF2B5EF4-FFF2-40B4-BE49-F238E27FC236}">
                <a16:creationId xmlns:a16="http://schemas.microsoft.com/office/drawing/2014/main" id="{5D60BB34-BAEE-949A-98D6-1A7391D749E9}"/>
              </a:ext>
            </a:extLst>
          </p:cNvPr>
          <p:cNvSpPr txBox="1">
            <a:spLocks/>
          </p:cNvSpPr>
          <p:nvPr/>
        </p:nvSpPr>
        <p:spPr>
          <a:xfrm>
            <a:off x="1058780" y="6225444"/>
            <a:ext cx="16218569" cy="3869049"/>
          </a:xfrm>
          <a:prstGeom prst="rect">
            <a:avLst/>
          </a:prstGeom>
          <a:noFill/>
          <a:ln>
            <a:noFill/>
          </a:ln>
        </p:spPr>
        <p:txBody>
          <a:bodyPr spcFirstLastPara="1" wrap="square" lIns="137138" tIns="68550" rIns="137138" bIns="68550" anchor="t" anchorCtr="0">
            <a:normAutofit fontScale="92500" lnSpcReduction="20000"/>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50000"/>
              </a:lnSpc>
              <a:spcBef>
                <a:spcPts val="0"/>
              </a:spcBef>
              <a:spcAft>
                <a:spcPts val="0"/>
              </a:spcAft>
              <a:buClr>
                <a:prstClr val="black"/>
              </a:buClr>
              <a:buSzPts val="2800"/>
              <a:buFont typeface="Arial" panose="020B0604020202020204" pitchFamily="34" charset="0"/>
              <a:buNone/>
              <a:tabLst/>
              <a:defRPr/>
            </a:pPr>
            <a:r>
              <a:rPr kumimoji="0" lang="en-US" sz="2700" b="0" i="0" u="none" strike="noStrike" kern="1200" cap="none" spc="0" normalizeH="0" baseline="0" noProof="0" dirty="0">
                <a:ln>
                  <a:noFill/>
                </a:ln>
                <a:solidFill>
                  <a:prstClr val="white"/>
                </a:solidFill>
                <a:effectLst/>
                <a:uLnTx/>
                <a:uFillTx/>
                <a:latin typeface="Ubuntu"/>
                <a:ea typeface="+mn-ea"/>
                <a:cs typeface="+mn-cs"/>
              </a:rPr>
              <a:t>Special Olympics Health activities are supported by many sources, including in the United States by Grant Number NU27DD000021 from the Centers for Disease Control and Prevention of the U.S. Department of Health and Human Services, with $18.1 M (64%) financed with U.S. Federal funds and $10.2 M (36%) supported by non-federal sources. </a:t>
            </a:r>
          </a:p>
          <a:p>
            <a:pPr marL="0" marR="0" lvl="0" indent="0" algn="ctr" defTabSz="1371600" rtl="0" eaLnBrk="1" fontAlgn="auto" latinLnBrk="0" hangingPunct="1">
              <a:lnSpc>
                <a:spcPct val="150000"/>
              </a:lnSpc>
              <a:spcBef>
                <a:spcPts val="0"/>
              </a:spcBef>
              <a:spcAft>
                <a:spcPts val="0"/>
              </a:spcAft>
              <a:buClr>
                <a:prstClr val="black"/>
              </a:buClr>
              <a:buSzPts val="2800"/>
              <a:buFont typeface="Arial" panose="020B0604020202020204" pitchFamily="34" charset="0"/>
              <a:buNone/>
              <a:tabLst/>
              <a:defRPr/>
            </a:pPr>
            <a:endParaRPr kumimoji="0" lang="en-US" sz="2700" b="0" i="0" u="none" strike="noStrike" kern="1200" cap="none" spc="0" normalizeH="0" baseline="0" noProof="0" dirty="0">
              <a:ln>
                <a:noFill/>
              </a:ln>
              <a:solidFill>
                <a:prstClr val="white"/>
              </a:solidFill>
              <a:effectLst/>
              <a:uLnTx/>
              <a:uFillTx/>
              <a:latin typeface="Ubuntu"/>
              <a:ea typeface="+mn-ea"/>
              <a:cs typeface="+mn-cs"/>
            </a:endParaRPr>
          </a:p>
          <a:p>
            <a:pPr marL="0" marR="0" lvl="0" indent="0" algn="ctr" defTabSz="1371600" rtl="0" eaLnBrk="1" fontAlgn="auto" latinLnBrk="0" hangingPunct="1">
              <a:lnSpc>
                <a:spcPct val="150000"/>
              </a:lnSpc>
              <a:spcBef>
                <a:spcPts val="0"/>
              </a:spcBef>
              <a:spcAft>
                <a:spcPts val="0"/>
              </a:spcAft>
              <a:buClr>
                <a:prstClr val="black"/>
              </a:buClr>
              <a:buSzPts val="2800"/>
              <a:buFont typeface="Arial" panose="020B0604020202020204" pitchFamily="34" charset="0"/>
              <a:buNone/>
              <a:tabLst/>
              <a:defRPr/>
            </a:pPr>
            <a:r>
              <a:rPr kumimoji="0" lang="en-US" sz="2700" b="0" i="0" u="none" strike="noStrike" kern="1200" cap="none" spc="0" normalizeH="0" baseline="0" noProof="0" dirty="0">
                <a:ln>
                  <a:noFill/>
                </a:ln>
                <a:solidFill>
                  <a:prstClr val="white"/>
                </a:solidFill>
                <a:effectLst/>
                <a:uLnTx/>
                <a:uFillTx/>
                <a:latin typeface="Ubuntu"/>
                <a:ea typeface="+mn-ea"/>
                <a:cs typeface="+mn-cs"/>
              </a:rPr>
              <a:t>These contents are solely the responsibility of the authors and do not necessarily represent the official views of the Centers for Disease Control and Prevention or the Department of Health and Human Services.</a:t>
            </a:r>
          </a:p>
        </p:txBody>
      </p:sp>
      <p:pic>
        <p:nvPicPr>
          <p:cNvPr id="24" name="Picture 23" descr="A black and white logo&#10;&#10;AI-generated content may be incorrect.">
            <a:extLst>
              <a:ext uri="{FF2B5EF4-FFF2-40B4-BE49-F238E27FC236}">
                <a16:creationId xmlns:a16="http://schemas.microsoft.com/office/drawing/2014/main" id="{0FFB8400-D7AC-1998-DB3D-D9022DEA1D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172" y="604373"/>
            <a:ext cx="10915661" cy="5741387"/>
          </a:xfrm>
          <a:prstGeom prst="rect">
            <a:avLst/>
          </a:prstGeom>
        </p:spPr>
      </p:pic>
    </p:spTree>
    <p:extLst>
      <p:ext uri="{BB962C8B-B14F-4D97-AF65-F5344CB8AC3E}">
        <p14:creationId xmlns:p14="http://schemas.microsoft.com/office/powerpoint/2010/main" val="2596688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FAFC1B85-8389-5AAB-C774-19E3E45A6DBB}"/>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grpSp>
        <p:nvGrpSpPr>
          <p:cNvPr id="2" name="Group 2"/>
          <p:cNvGrpSpPr/>
          <p:nvPr/>
        </p:nvGrpSpPr>
        <p:grpSpPr>
          <a:xfrm>
            <a:off x="16745512" y="-38100"/>
            <a:ext cx="1628647" cy="1618229"/>
            <a:chOff x="0" y="0"/>
            <a:chExt cx="2171529" cy="2157639"/>
          </a:xfrm>
        </p:grpSpPr>
        <p:sp>
          <p:nvSpPr>
            <p:cNvPr id="3" name="Freeform 3"/>
            <p:cNvSpPr/>
            <p:nvPr/>
          </p:nvSpPr>
          <p:spPr>
            <a:xfrm>
              <a:off x="0" y="0"/>
              <a:ext cx="2171529" cy="2157639"/>
            </a:xfrm>
            <a:custGeom>
              <a:avLst/>
              <a:gdLst/>
              <a:ahLst/>
              <a:cxnLst/>
              <a:rect l="l" t="t" r="r" b="b"/>
              <a:pathLst>
                <a:path w="2171529" h="2157639">
                  <a:moveTo>
                    <a:pt x="0" y="0"/>
                  </a:moveTo>
                  <a:lnTo>
                    <a:pt x="2171529" y="0"/>
                  </a:lnTo>
                  <a:lnTo>
                    <a:pt x="2171529" y="2157639"/>
                  </a:lnTo>
                  <a:lnTo>
                    <a:pt x="0" y="2157639"/>
                  </a:lnTo>
                  <a:lnTo>
                    <a:pt x="0" y="0"/>
                  </a:lnTo>
                  <a:close/>
                </a:path>
              </a:pathLst>
            </a:custGeom>
            <a:blipFill>
              <a:blip>
                <a:extLst>
                  <a:ext uri="{96DAC541-7B7A-43D3-8B79-37D633B846F1}">
                    <asvg:svgBlip xmlns:asvg="http://schemas.microsoft.com/office/drawing/2016/SVG/main" r:embed="rId4"/>
                  </a:ext>
                </a:extLst>
              </a:blip>
              <a:stretch>
                <a:fillRect t="-30223" r="-224731" b="-29919"/>
              </a:stretch>
            </a:blipFill>
          </p:spPr>
          <p:txBody>
            <a:bodyPr/>
            <a:lstStyle/>
            <a:p>
              <a:endParaRPr lang="en-US"/>
            </a:p>
          </p:txBody>
        </p:sp>
        <p:sp>
          <p:nvSpPr>
            <p:cNvPr id="4" name="Freeform 4"/>
            <p:cNvSpPr/>
            <p:nvPr/>
          </p:nvSpPr>
          <p:spPr>
            <a:xfrm>
              <a:off x="393325" y="239001"/>
              <a:ext cx="1486479" cy="1679637"/>
            </a:xfrm>
            <a:custGeom>
              <a:avLst/>
              <a:gdLst/>
              <a:ahLst/>
              <a:cxnLst/>
              <a:rect l="l" t="t" r="r" b="b"/>
              <a:pathLst>
                <a:path w="1486479" h="1679637">
                  <a:moveTo>
                    <a:pt x="0" y="0"/>
                  </a:moveTo>
                  <a:lnTo>
                    <a:pt x="1486479" y="0"/>
                  </a:lnTo>
                  <a:lnTo>
                    <a:pt x="1486479" y="1679637"/>
                  </a:lnTo>
                  <a:lnTo>
                    <a:pt x="0" y="167963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5" name="Freeform 5"/>
          <p:cNvSpPr/>
          <p:nvPr/>
        </p:nvSpPr>
        <p:spPr>
          <a:xfrm>
            <a:off x="1028700" y="2707069"/>
            <a:ext cx="5309483" cy="6263787"/>
          </a:xfrm>
          <a:custGeom>
            <a:avLst/>
            <a:gdLst/>
            <a:ahLst/>
            <a:cxnLst/>
            <a:rect l="l" t="t" r="r" b="b"/>
            <a:pathLst>
              <a:path w="6243240" h="7651653">
                <a:moveTo>
                  <a:pt x="0" y="0"/>
                </a:moveTo>
                <a:lnTo>
                  <a:pt x="6243240" y="0"/>
                </a:lnTo>
                <a:lnTo>
                  <a:pt x="6243240" y="7651653"/>
                </a:lnTo>
                <a:lnTo>
                  <a:pt x="0" y="7651653"/>
                </a:lnTo>
                <a:lnTo>
                  <a:pt x="0" y="0"/>
                </a:lnTo>
                <a:close/>
              </a:path>
            </a:pathLst>
          </a:custGeom>
          <a:blipFill>
            <a:blip r:embed="rId6"/>
            <a:stretch>
              <a:fillRect l="-68562" t="-15178" r="-84507" b="-13877"/>
            </a:stretch>
          </a:blipFill>
          <a:ln w="9525" cap="sq">
            <a:solidFill>
              <a:srgbClr val="009784"/>
            </a:solidFill>
            <a:prstDash val="solid"/>
            <a:miter/>
          </a:ln>
        </p:spPr>
        <p:txBody>
          <a:bodyPr/>
          <a:lstStyle/>
          <a:p>
            <a:endParaRPr lang="en-US"/>
          </a:p>
        </p:txBody>
      </p:sp>
      <p:sp>
        <p:nvSpPr>
          <p:cNvPr id="6" name="TextBox 6"/>
          <p:cNvSpPr txBox="1"/>
          <p:nvPr/>
        </p:nvSpPr>
        <p:spPr>
          <a:xfrm>
            <a:off x="1028700" y="904875"/>
            <a:ext cx="14899089" cy="1552575"/>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KEY RESOURCE: </a:t>
            </a:r>
          </a:p>
          <a:p>
            <a:pPr algn="l">
              <a:lnSpc>
                <a:spcPts val="6000"/>
              </a:lnSpc>
            </a:pPr>
            <a:r>
              <a:rPr lang="en-US" sz="5000" b="1">
                <a:solidFill>
                  <a:srgbClr val="009784"/>
                </a:solidFill>
                <a:latin typeface="Ubuntu Bold"/>
                <a:ea typeface="Ubuntu Bold"/>
                <a:cs typeface="Ubuntu Bold"/>
                <a:sym typeface="Ubuntu Bold"/>
              </a:rPr>
              <a:t>MY PERSONAL HEALTH GOAL TEMPLATE</a:t>
            </a:r>
          </a:p>
        </p:txBody>
      </p:sp>
      <p:sp>
        <p:nvSpPr>
          <p:cNvPr id="8" name="Freeform 6" descr="A logo for a sports event&#10;&#10;AI-generated content may be incorrect.">
            <a:extLst>
              <a:ext uri="{FF2B5EF4-FFF2-40B4-BE49-F238E27FC236}">
                <a16:creationId xmlns:a16="http://schemas.microsoft.com/office/drawing/2014/main" id="{7C0A84BE-C469-73D0-CCE3-93943D216B93}"/>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7"/>
            <a:stretch>
              <a:fillRect/>
            </a:stretch>
          </a:blipFill>
        </p:spPr>
        <p:txBody>
          <a:bodyPr/>
          <a:lstStyle/>
          <a:p>
            <a:endParaRPr lang="en-US"/>
          </a:p>
        </p:txBody>
      </p:sp>
      <p:sp>
        <p:nvSpPr>
          <p:cNvPr id="9" name="TextBox 8">
            <a:extLst>
              <a:ext uri="{FF2B5EF4-FFF2-40B4-BE49-F238E27FC236}">
                <a16:creationId xmlns:a16="http://schemas.microsoft.com/office/drawing/2014/main" id="{2E192129-E118-B947-E57C-2EE5AF168DC0}"/>
              </a:ext>
            </a:extLst>
          </p:cNvPr>
          <p:cNvSpPr txBox="1"/>
          <p:nvPr/>
        </p:nvSpPr>
        <p:spPr>
          <a:xfrm>
            <a:off x="6702222" y="2683536"/>
            <a:ext cx="10557078" cy="3046988"/>
          </a:xfrm>
          <a:prstGeom prst="rect">
            <a:avLst/>
          </a:prstGeom>
          <a:noFill/>
        </p:spPr>
        <p:txBody>
          <a:bodyPr wrap="square" rtlCol="0">
            <a:spAutoFit/>
          </a:bodyPr>
          <a:lstStyle/>
          <a:p>
            <a:r>
              <a:rPr lang="en-US" sz="3200" dirty="0">
                <a:latin typeface="Ubuntu" panose="020B0504030602030204" pitchFamily="34" charset="0"/>
              </a:rPr>
              <a:t>A simple tool that you can use to support goal setting</a:t>
            </a:r>
          </a:p>
          <a:p>
            <a:endParaRPr lang="en-US" sz="3200" dirty="0">
              <a:latin typeface="Ubuntu" panose="020B0504030602030204" pitchFamily="34" charset="0"/>
            </a:endParaRPr>
          </a:p>
          <a:p>
            <a:r>
              <a:rPr lang="en-US" sz="3200" dirty="0">
                <a:latin typeface="Ubuntu" panose="020B0504030602030204" pitchFamily="34" charset="0"/>
              </a:rPr>
              <a:t>Goal setting can range from more specific such as improving a fitness assessment result, or more general and based on discussions with the athletes such as wanting to adopt a healthy habit.</a:t>
            </a:r>
          </a:p>
        </p:txBody>
      </p:sp>
      <p:sp>
        <p:nvSpPr>
          <p:cNvPr id="10" name="TextBox 9">
            <a:extLst>
              <a:ext uri="{FF2B5EF4-FFF2-40B4-BE49-F238E27FC236}">
                <a16:creationId xmlns:a16="http://schemas.microsoft.com/office/drawing/2014/main" id="{8FD25915-9720-EA40-8CB0-E682FCF11DAF}"/>
              </a:ext>
            </a:extLst>
          </p:cNvPr>
          <p:cNvSpPr txBox="1"/>
          <p:nvPr/>
        </p:nvSpPr>
        <p:spPr>
          <a:xfrm>
            <a:off x="6695980" y="6236007"/>
            <a:ext cx="11592020" cy="1015663"/>
          </a:xfrm>
          <a:prstGeom prst="rect">
            <a:avLst/>
          </a:prstGeom>
          <a:noFill/>
        </p:spPr>
        <p:txBody>
          <a:bodyPr wrap="square">
            <a:spAutoFit/>
          </a:bodyPr>
          <a:lstStyle/>
          <a:p>
            <a:r>
              <a:rPr lang="en-US" sz="2000" dirty="0">
                <a:hlinkClick r:id="rId8"/>
              </a:rPr>
              <a:t>https://www.dropbox.com/scl/fi/c5i158fuyeedsejpyxofb/My-Personal-Health-Goal.pdf?rlkey=9ra1qfn03cyai8e6unuboctdw&amp;st=5ybx3uvr&amp;dl=0</a:t>
            </a:r>
            <a:endParaRPr lang="en-US" sz="2000" dirty="0"/>
          </a:p>
          <a:p>
            <a:endParaRPr lang="en-US"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D004E-93C4-16BE-5EF7-48CE9B43B89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B61DF05-EF06-9B7B-16ED-CCFF3DE94D4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endParaRPr lang="en-US"/>
          </a:p>
        </p:txBody>
      </p:sp>
      <p:sp>
        <p:nvSpPr>
          <p:cNvPr id="3" name="Freeform 3">
            <a:extLst>
              <a:ext uri="{FF2B5EF4-FFF2-40B4-BE49-F238E27FC236}">
                <a16:creationId xmlns:a16="http://schemas.microsoft.com/office/drawing/2014/main" id="{BC9384BD-A843-F7E6-3B38-D5CC54A1F194}"/>
              </a:ext>
            </a:extLst>
          </p:cNvPr>
          <p:cNvSpPr/>
          <p:nvPr/>
        </p:nvSpPr>
        <p:spPr>
          <a:xfrm>
            <a:off x="0" y="0"/>
            <a:ext cx="18288000" cy="10287000"/>
          </a:xfrm>
          <a:custGeom>
            <a:avLst/>
            <a:gdLst/>
            <a:ahLst/>
            <a:cxnLst/>
            <a:rect l="l" t="t" r="r" b="b"/>
            <a:pathLst>
              <a:path w="18981299" h="10287000">
                <a:moveTo>
                  <a:pt x="0" y="0"/>
                </a:moveTo>
                <a:lnTo>
                  <a:pt x="18981299" y="0"/>
                </a:lnTo>
                <a:lnTo>
                  <a:pt x="18981299" y="10287000"/>
                </a:lnTo>
                <a:lnTo>
                  <a:pt x="0" y="10287000"/>
                </a:lnTo>
                <a:lnTo>
                  <a:pt x="0" y="0"/>
                </a:lnTo>
                <a:close/>
              </a:path>
            </a:pathLst>
          </a:custGeom>
          <a:blipFill>
            <a:blip r:embed="rId4">
              <a:alphaModFix amt="65000"/>
            </a:blip>
            <a:stretch>
              <a:fillRect l="-3792" t="-84626" r="-13462" b="-85068"/>
            </a:stretch>
          </a:blipFill>
        </p:spPr>
        <p:txBody>
          <a:bodyPr/>
          <a:lstStyle/>
          <a:p>
            <a:endParaRPr lang="en-US"/>
          </a:p>
        </p:txBody>
      </p:sp>
      <p:sp>
        <p:nvSpPr>
          <p:cNvPr id="4" name="AutoShape 4">
            <a:extLst>
              <a:ext uri="{FF2B5EF4-FFF2-40B4-BE49-F238E27FC236}">
                <a16:creationId xmlns:a16="http://schemas.microsoft.com/office/drawing/2014/main" id="{0D42B1B5-311F-59CB-8095-B4411D78C770}"/>
              </a:ext>
            </a:extLst>
          </p:cNvPr>
          <p:cNvSpPr/>
          <p:nvPr/>
        </p:nvSpPr>
        <p:spPr>
          <a:xfrm>
            <a:off x="5897880" y="6496919"/>
            <a:ext cx="6492240" cy="0"/>
          </a:xfrm>
          <a:prstGeom prst="line">
            <a:avLst/>
          </a:prstGeom>
          <a:ln w="57150" cap="flat">
            <a:solidFill>
              <a:srgbClr val="B2D234"/>
            </a:solidFill>
            <a:prstDash val="solid"/>
            <a:headEnd type="none" w="sm" len="sm"/>
            <a:tailEnd type="none" w="sm" len="sm"/>
          </a:ln>
        </p:spPr>
        <p:txBody>
          <a:bodyPr/>
          <a:lstStyle/>
          <a:p>
            <a:endParaRPr lang="en-US"/>
          </a:p>
        </p:txBody>
      </p:sp>
      <p:sp>
        <p:nvSpPr>
          <p:cNvPr id="5" name="TextBox 5">
            <a:extLst>
              <a:ext uri="{FF2B5EF4-FFF2-40B4-BE49-F238E27FC236}">
                <a16:creationId xmlns:a16="http://schemas.microsoft.com/office/drawing/2014/main" id="{F849F717-DEEF-64A6-C327-6554C5A1BBAA}"/>
              </a:ext>
            </a:extLst>
          </p:cNvPr>
          <p:cNvSpPr txBox="1"/>
          <p:nvPr/>
        </p:nvSpPr>
        <p:spPr>
          <a:xfrm>
            <a:off x="1028700" y="3419011"/>
            <a:ext cx="16230600" cy="2838450"/>
          </a:xfrm>
          <a:prstGeom prst="rect">
            <a:avLst/>
          </a:prstGeom>
        </p:spPr>
        <p:txBody>
          <a:bodyPr lIns="0" tIns="0" rIns="0" bIns="0" rtlCol="0" anchor="t">
            <a:spAutoFit/>
          </a:bodyPr>
          <a:lstStyle/>
          <a:p>
            <a:pPr algn="ctr">
              <a:lnSpc>
                <a:spcPts val="11040"/>
              </a:lnSpc>
            </a:pPr>
            <a:endParaRPr dirty="0"/>
          </a:p>
          <a:p>
            <a:pPr algn="ctr">
              <a:lnSpc>
                <a:spcPts val="11040"/>
              </a:lnSpc>
            </a:pPr>
            <a:r>
              <a:rPr lang="en-US" sz="9200" b="1" dirty="0">
                <a:solidFill>
                  <a:srgbClr val="FFFFFF"/>
                </a:solidFill>
                <a:latin typeface="Ubuntu Bold"/>
                <a:ea typeface="Ubuntu Bold"/>
                <a:cs typeface="Ubuntu Bold"/>
                <a:sym typeface="Ubuntu Bold"/>
              </a:rPr>
              <a:t>RESOURCE REVIEW</a:t>
            </a:r>
          </a:p>
        </p:txBody>
      </p:sp>
    </p:spTree>
    <p:extLst>
      <p:ext uri="{BB962C8B-B14F-4D97-AF65-F5344CB8AC3E}">
        <p14:creationId xmlns:p14="http://schemas.microsoft.com/office/powerpoint/2010/main" val="3208503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5317E-C225-1ED2-141E-C2B25854FC7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E92D9E1-DD34-BC99-7CA2-7387BE6D8804}"/>
              </a:ext>
            </a:extLst>
          </p:cNvPr>
          <p:cNvGrpSpPr/>
          <p:nvPr/>
        </p:nvGrpSpPr>
        <p:grpSpPr>
          <a:xfrm>
            <a:off x="16745512" y="-38100"/>
            <a:ext cx="1628647" cy="1618229"/>
            <a:chOff x="0" y="0"/>
            <a:chExt cx="2171529" cy="2157639"/>
          </a:xfrm>
        </p:grpSpPr>
        <p:sp>
          <p:nvSpPr>
            <p:cNvPr id="3" name="Freeform 3">
              <a:extLst>
                <a:ext uri="{FF2B5EF4-FFF2-40B4-BE49-F238E27FC236}">
                  <a16:creationId xmlns:a16="http://schemas.microsoft.com/office/drawing/2014/main" id="{624CB84B-17FE-ABA7-6159-7363B0968BA1}"/>
                </a:ext>
              </a:extLst>
            </p:cNvPr>
            <p:cNvSpPr/>
            <p:nvPr/>
          </p:nvSpPr>
          <p:spPr>
            <a:xfrm>
              <a:off x="0" y="0"/>
              <a:ext cx="2171529" cy="2157639"/>
            </a:xfrm>
            <a:custGeom>
              <a:avLst/>
              <a:gdLst/>
              <a:ahLst/>
              <a:cxnLst/>
              <a:rect l="l" t="t" r="r" b="b"/>
              <a:pathLst>
                <a:path w="2171529" h="2157639">
                  <a:moveTo>
                    <a:pt x="0" y="0"/>
                  </a:moveTo>
                  <a:lnTo>
                    <a:pt x="2171529" y="0"/>
                  </a:lnTo>
                  <a:lnTo>
                    <a:pt x="2171529" y="2157639"/>
                  </a:lnTo>
                  <a:lnTo>
                    <a:pt x="0" y="2157639"/>
                  </a:lnTo>
                  <a:lnTo>
                    <a:pt x="0" y="0"/>
                  </a:lnTo>
                  <a:close/>
                </a:path>
              </a:pathLst>
            </a:custGeom>
            <a:blipFill>
              <a:blip>
                <a:extLst>
                  <a:ext uri="{96DAC541-7B7A-43D3-8B79-37D633B846F1}">
                    <asvg:svgBlip xmlns:asvg="http://schemas.microsoft.com/office/drawing/2016/SVG/main" r:embed="rId3"/>
                  </a:ext>
                </a:extLst>
              </a:blip>
              <a:stretch>
                <a:fillRect t="-30223" r="-224731" b="-29919"/>
              </a:stretch>
            </a:blipFill>
          </p:spPr>
          <p:txBody>
            <a:bodyPr/>
            <a:lstStyle/>
            <a:p>
              <a:endParaRPr lang="en-US"/>
            </a:p>
          </p:txBody>
        </p:sp>
        <p:sp>
          <p:nvSpPr>
            <p:cNvPr id="4" name="Freeform 4">
              <a:extLst>
                <a:ext uri="{FF2B5EF4-FFF2-40B4-BE49-F238E27FC236}">
                  <a16:creationId xmlns:a16="http://schemas.microsoft.com/office/drawing/2014/main" id="{46F40ED6-519E-BDAD-0ED2-198F5015DE6E}"/>
                </a:ext>
              </a:extLst>
            </p:cNvPr>
            <p:cNvSpPr/>
            <p:nvPr/>
          </p:nvSpPr>
          <p:spPr>
            <a:xfrm>
              <a:off x="393325" y="239001"/>
              <a:ext cx="1486479" cy="1679637"/>
            </a:xfrm>
            <a:custGeom>
              <a:avLst/>
              <a:gdLst/>
              <a:ahLst/>
              <a:cxnLst/>
              <a:rect l="l" t="t" r="r" b="b"/>
              <a:pathLst>
                <a:path w="1486479" h="1679637">
                  <a:moveTo>
                    <a:pt x="0" y="0"/>
                  </a:moveTo>
                  <a:lnTo>
                    <a:pt x="1486479" y="0"/>
                  </a:lnTo>
                  <a:lnTo>
                    <a:pt x="1486479" y="1679637"/>
                  </a:lnTo>
                  <a:lnTo>
                    <a:pt x="0" y="167963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6" name="TextBox 6">
            <a:extLst>
              <a:ext uri="{FF2B5EF4-FFF2-40B4-BE49-F238E27FC236}">
                <a16:creationId xmlns:a16="http://schemas.microsoft.com/office/drawing/2014/main" id="{2127EC4F-3A5E-6CB7-B44A-022E9864FD4A}"/>
              </a:ext>
            </a:extLst>
          </p:cNvPr>
          <p:cNvSpPr txBox="1"/>
          <p:nvPr/>
        </p:nvSpPr>
        <p:spPr>
          <a:xfrm>
            <a:off x="1028700" y="904875"/>
            <a:ext cx="16790377" cy="769441"/>
          </a:xfrm>
          <a:prstGeom prst="rect">
            <a:avLst/>
          </a:prstGeom>
        </p:spPr>
        <p:txBody>
          <a:bodyPr wrap="square" lIns="0" tIns="0" rIns="0" bIns="0" rtlCol="0" anchor="t">
            <a:spAutoFit/>
          </a:bodyPr>
          <a:lstStyle/>
          <a:p>
            <a:pPr algn="l">
              <a:lnSpc>
                <a:spcPts val="6000"/>
              </a:lnSpc>
            </a:pPr>
            <a:r>
              <a:rPr lang="en-US" sz="5000" b="1" dirty="0">
                <a:solidFill>
                  <a:srgbClr val="009784"/>
                </a:solidFill>
                <a:latin typeface="Ubuntu"/>
                <a:ea typeface="Ubuntu"/>
                <a:cs typeface="Ubuntu"/>
                <a:sym typeface="Ubuntu"/>
              </a:rPr>
              <a:t>TAKE A FEW MINUTES TO REVIEW </a:t>
            </a:r>
            <a:endParaRPr lang="en-US" sz="5000" b="1" dirty="0">
              <a:solidFill>
                <a:srgbClr val="009784"/>
              </a:solidFill>
              <a:latin typeface="Ubuntu"/>
              <a:ea typeface="Ubuntu"/>
              <a:cs typeface="Ubuntu"/>
            </a:endParaRPr>
          </a:p>
        </p:txBody>
      </p:sp>
      <p:sp>
        <p:nvSpPr>
          <p:cNvPr id="8" name="TextBox 7">
            <a:extLst>
              <a:ext uri="{FF2B5EF4-FFF2-40B4-BE49-F238E27FC236}">
                <a16:creationId xmlns:a16="http://schemas.microsoft.com/office/drawing/2014/main" id="{B38E7F90-BC52-D8F1-99DA-7932F7DA40FA}"/>
              </a:ext>
            </a:extLst>
          </p:cNvPr>
          <p:cNvSpPr txBox="1"/>
          <p:nvPr/>
        </p:nvSpPr>
        <p:spPr>
          <a:xfrm>
            <a:off x="1028700" y="3112849"/>
            <a:ext cx="9189720" cy="7263527"/>
          </a:xfrm>
          <a:prstGeom prst="rect">
            <a:avLst/>
          </a:prstGeom>
          <a:noFill/>
        </p:spPr>
        <p:txBody>
          <a:bodyPr wrap="square" lIns="91440" tIns="45720" rIns="91440" bIns="45720" anchor="t">
            <a:spAutoFit/>
          </a:bodyPr>
          <a:lstStyle/>
          <a:p>
            <a:pPr marL="457200" indent="-457200">
              <a:buFont typeface="Arial"/>
              <a:buChar char="•"/>
            </a:pPr>
            <a:r>
              <a:rPr lang="en-CA" sz="3200" dirty="0">
                <a:latin typeface="Ubuntu"/>
                <a:ea typeface="+mn-lt"/>
                <a:cs typeface="+mn-lt"/>
                <a:hlinkClick r:id="rId5"/>
              </a:rPr>
              <a:t>Active Practice Guidance</a:t>
            </a:r>
            <a:endParaRPr lang="en-US" sz="3200" dirty="0">
              <a:latin typeface="Ubuntu"/>
            </a:endParaRPr>
          </a:p>
          <a:p>
            <a:pPr marL="457200" indent="-457200">
              <a:buFont typeface="Arial"/>
              <a:buChar char="•"/>
            </a:pPr>
            <a:r>
              <a:rPr lang="en-US" sz="3200" dirty="0">
                <a:latin typeface="Ubuntu"/>
                <a:ea typeface="+mn-lt"/>
                <a:cs typeface="+mn-lt"/>
                <a:hlinkClick r:id="rId6"/>
              </a:rPr>
              <a:t>Fit 5 Guide, Exercise Cards and Videos</a:t>
            </a:r>
            <a:endParaRPr lang="en-US" sz="3200" dirty="0">
              <a:latin typeface="Ubuntu"/>
            </a:endParaRPr>
          </a:p>
          <a:p>
            <a:pPr marL="457200" indent="-457200">
              <a:buFont typeface="Arial"/>
              <a:buChar char="•"/>
            </a:pPr>
            <a:r>
              <a:rPr lang="en-CA" sz="3200" dirty="0">
                <a:latin typeface="Ubuntu"/>
                <a:ea typeface="+mn-lt"/>
                <a:cs typeface="+mn-lt"/>
                <a:hlinkClick r:id="rId7"/>
              </a:rPr>
              <a:t>Fitness Assessment Toolkits</a:t>
            </a:r>
            <a:endParaRPr lang="en-US" sz="3200" dirty="0">
              <a:latin typeface="Ubuntu"/>
            </a:endParaRPr>
          </a:p>
          <a:p>
            <a:pPr marL="457200" indent="-457200">
              <a:buFont typeface="Arial"/>
              <a:buChar char="•"/>
            </a:pPr>
            <a:r>
              <a:rPr lang="en-CA" sz="3200" dirty="0">
                <a:latin typeface="Ubuntu"/>
                <a:ea typeface="+mn-lt"/>
                <a:cs typeface="+mn-lt"/>
                <a:hlinkClick r:id="rId8"/>
              </a:rPr>
              <a:t>Fitness through Sport eLearning Plan</a:t>
            </a:r>
            <a:endParaRPr lang="en-US" sz="3200" dirty="0">
              <a:latin typeface="Ubuntu"/>
            </a:endParaRPr>
          </a:p>
          <a:p>
            <a:pPr marL="914400" lvl="1" indent="-457200">
              <a:buFont typeface="Arial"/>
              <a:buChar char="•"/>
            </a:pPr>
            <a:r>
              <a:rPr lang="en-CA" sz="3200" dirty="0">
                <a:latin typeface="Ubuntu"/>
                <a:ea typeface="+mn-lt"/>
                <a:cs typeface="+mn-lt"/>
                <a:hlinkClick r:id="rId9"/>
              </a:rPr>
              <a:t>Fitness for the Sport Coach</a:t>
            </a:r>
            <a:endParaRPr lang="en-US" sz="3200" dirty="0">
              <a:latin typeface="Ubuntu"/>
            </a:endParaRPr>
          </a:p>
          <a:p>
            <a:pPr marL="914400" lvl="1" indent="-457200">
              <a:buFont typeface="Arial"/>
              <a:buChar char="•"/>
            </a:pPr>
            <a:r>
              <a:rPr lang="en-CA" sz="3200" dirty="0">
                <a:latin typeface="Ubuntu"/>
                <a:ea typeface="+mn-lt"/>
                <a:cs typeface="+mn-lt"/>
                <a:hlinkClick r:id="rId10"/>
              </a:rPr>
              <a:t>Sports Nutrition</a:t>
            </a:r>
            <a:endParaRPr lang="en-US" sz="3200" dirty="0">
              <a:latin typeface="Ubuntu"/>
            </a:endParaRPr>
          </a:p>
          <a:p>
            <a:pPr marL="914400" lvl="1" indent="-457200">
              <a:buFont typeface="Arial"/>
              <a:buChar char="•"/>
            </a:pPr>
            <a:r>
              <a:rPr lang="en-CA" sz="3200" dirty="0">
                <a:latin typeface="Ubuntu"/>
                <a:ea typeface="+mn-lt"/>
                <a:cs typeface="+mn-lt"/>
                <a:hlinkClick r:id="rId11"/>
              </a:rPr>
              <a:t>Physical Activity for Sports Coaches</a:t>
            </a:r>
            <a:endParaRPr lang="en-US" sz="3200" dirty="0">
              <a:latin typeface="Ubuntu"/>
            </a:endParaRPr>
          </a:p>
          <a:p>
            <a:pPr marL="457200" indent="-457200">
              <a:buFont typeface="Arial"/>
              <a:buChar char="•"/>
            </a:pPr>
            <a:r>
              <a:rPr lang="en-CA" sz="3200" dirty="0">
                <a:latin typeface="Ubuntu"/>
                <a:ea typeface="+mn-lt"/>
                <a:cs typeface="+mn-lt"/>
                <a:hlinkClick r:id="rId12"/>
              </a:rPr>
              <a:t>Fitness through Sport Playbook</a:t>
            </a:r>
            <a:endParaRPr lang="en-US" sz="3200" dirty="0">
              <a:latin typeface="Ubuntu"/>
            </a:endParaRPr>
          </a:p>
          <a:p>
            <a:pPr marL="457200" indent="-457200">
              <a:buFont typeface="Arial"/>
              <a:buChar char="•"/>
            </a:pPr>
            <a:r>
              <a:rPr lang="en-CA" sz="3200" dirty="0">
                <a:latin typeface="Ubuntu"/>
                <a:ea typeface="+mn-lt"/>
                <a:cs typeface="+mn-lt"/>
                <a:hlinkClick r:id="rId13"/>
              </a:rPr>
              <a:t>Health Tip Library</a:t>
            </a:r>
            <a:endParaRPr lang="en-US" sz="3200" dirty="0">
              <a:latin typeface="Ubuntu"/>
            </a:endParaRPr>
          </a:p>
          <a:p>
            <a:pPr marL="457200" indent="-457200">
              <a:buFont typeface="Arial"/>
              <a:buChar char="•"/>
            </a:pPr>
            <a:r>
              <a:rPr lang="en-CA" sz="3200" dirty="0">
                <a:latin typeface="Ubuntu"/>
                <a:ea typeface="Calibri"/>
                <a:cs typeface="Calibri"/>
                <a:hlinkClick r:id="rId14"/>
              </a:rPr>
              <a:t>Inclusive Fitness eLearning Module</a:t>
            </a:r>
            <a:endParaRPr lang="en-CA" sz="3200" dirty="0">
              <a:latin typeface="Ubuntu"/>
              <a:ea typeface="Calibri"/>
              <a:cs typeface="Calibri"/>
            </a:endParaRPr>
          </a:p>
          <a:p>
            <a:pPr marL="457200" indent="-457200">
              <a:buFont typeface="Arial"/>
              <a:buChar char="•"/>
            </a:pPr>
            <a:r>
              <a:rPr lang="en-CA" sz="3200" dirty="0">
                <a:latin typeface="Ubuntu"/>
                <a:ea typeface="Calibri"/>
                <a:cs typeface="Calibri"/>
                <a:hlinkClick r:id="rId15"/>
              </a:rPr>
              <a:t>Minimum “Fit” Practice Standards</a:t>
            </a:r>
            <a:r>
              <a:rPr lang="en-CA" sz="3200" dirty="0">
                <a:latin typeface="Ubuntu"/>
                <a:ea typeface="Calibri"/>
                <a:cs typeface="Calibri"/>
              </a:rPr>
              <a:t> </a:t>
            </a:r>
            <a:endParaRPr lang="en-US" sz="3200" dirty="0">
              <a:latin typeface="Ubuntu"/>
              <a:ea typeface="Calibri"/>
              <a:cs typeface="Calibri"/>
            </a:endParaRPr>
          </a:p>
          <a:p>
            <a:pPr marL="457200" indent="-457200">
              <a:buFont typeface="Arial"/>
              <a:buChar char="•"/>
            </a:pPr>
            <a:endParaRPr lang="en-CA" sz="3200" dirty="0">
              <a:latin typeface="Ubuntu"/>
              <a:ea typeface="Calibri"/>
              <a:cs typeface="Calibri"/>
            </a:endParaRPr>
          </a:p>
          <a:p>
            <a:pPr>
              <a:buFont typeface="Arial"/>
              <a:buChar char="•"/>
            </a:pPr>
            <a:endParaRPr lang="en-CA" sz="3200" dirty="0">
              <a:latin typeface="Ubuntu"/>
              <a:ea typeface="Calibri"/>
              <a:cs typeface="Calibri"/>
            </a:endParaRPr>
          </a:p>
          <a:p>
            <a:pPr>
              <a:buFont typeface="Arial"/>
              <a:buChar char="•"/>
            </a:pPr>
            <a:br>
              <a:rPr lang="en-US" dirty="0"/>
            </a:br>
            <a:endParaRPr lang="en-US" sz="3200" dirty="0">
              <a:latin typeface="Ubuntu"/>
            </a:endParaRPr>
          </a:p>
        </p:txBody>
      </p:sp>
      <p:sp>
        <p:nvSpPr>
          <p:cNvPr id="7" name="TextBox 6">
            <a:extLst>
              <a:ext uri="{FF2B5EF4-FFF2-40B4-BE49-F238E27FC236}">
                <a16:creationId xmlns:a16="http://schemas.microsoft.com/office/drawing/2014/main" id="{78887912-5ADD-A246-9C70-BC124F3F2EE2}"/>
              </a:ext>
            </a:extLst>
          </p:cNvPr>
          <p:cNvSpPr txBox="1"/>
          <p:nvPr/>
        </p:nvSpPr>
        <p:spPr>
          <a:xfrm>
            <a:off x="9178786" y="3112848"/>
            <a:ext cx="9189720" cy="6177012"/>
          </a:xfrm>
          <a:prstGeom prst="rect">
            <a:avLst/>
          </a:prstGeom>
          <a:noFill/>
        </p:spPr>
        <p:txBody>
          <a:bodyPr wrap="square" lIns="91440" tIns="45720" rIns="91440" bIns="45720" anchor="t">
            <a:spAutoFit/>
          </a:bodyPr>
          <a:lstStyle/>
          <a:p>
            <a:pPr marL="457200" indent="-457200">
              <a:buFont typeface="Arial"/>
              <a:buChar char="•"/>
            </a:pPr>
            <a:r>
              <a:rPr lang="en-CA" sz="3200" dirty="0">
                <a:latin typeface="Ubuntu"/>
                <a:ea typeface="Calibri"/>
                <a:cs typeface="Calibri"/>
                <a:hlinkClick r:id="rId16"/>
              </a:rPr>
              <a:t>My Personal Health Goal template</a:t>
            </a:r>
            <a:endParaRPr lang="en-CA" sz="3200" dirty="0">
              <a:latin typeface="Ubuntu"/>
              <a:ea typeface="Calibri"/>
              <a:cs typeface="Calibri"/>
            </a:endParaRPr>
          </a:p>
          <a:p>
            <a:pPr marL="457200" indent="-457200">
              <a:buFont typeface="Arial"/>
              <a:buChar char="•"/>
            </a:pPr>
            <a:r>
              <a:rPr lang="en-CA" sz="3200" dirty="0">
                <a:latin typeface="Ubuntu"/>
                <a:ea typeface="Calibri"/>
                <a:cs typeface="Calibri"/>
                <a:hlinkClick r:id="rId17"/>
              </a:rPr>
              <a:t>School of Strength </a:t>
            </a:r>
            <a:endParaRPr lang="en-US" sz="3200" dirty="0">
              <a:latin typeface="Ubuntu"/>
              <a:ea typeface="Calibri"/>
              <a:cs typeface="Calibri"/>
            </a:endParaRPr>
          </a:p>
          <a:p>
            <a:pPr marL="914400" lvl="1" indent="-457200">
              <a:buFont typeface="Arial"/>
              <a:buChar char="•"/>
            </a:pPr>
            <a:r>
              <a:rPr lang="en-CA" sz="3200" dirty="0">
                <a:latin typeface="Ubuntu"/>
                <a:ea typeface="Calibri"/>
                <a:cs typeface="Calibri"/>
                <a:hlinkClick r:id="rId18"/>
              </a:rPr>
              <a:t>Snack Zone</a:t>
            </a:r>
            <a:endParaRPr lang="en-US" sz="3200" dirty="0">
              <a:latin typeface="Ubuntu"/>
              <a:ea typeface="Calibri"/>
              <a:cs typeface="Calibri"/>
            </a:endParaRPr>
          </a:p>
          <a:p>
            <a:pPr marL="457200" indent="-457200">
              <a:buFont typeface="Arial"/>
              <a:buChar char="•"/>
            </a:pPr>
            <a:r>
              <a:rPr lang="en-CA" sz="3200" dirty="0">
                <a:latin typeface="Ubuntu"/>
                <a:ea typeface="Calibri"/>
                <a:cs typeface="Calibri"/>
              </a:rPr>
              <a:t>Special Olympics Fitness App </a:t>
            </a:r>
            <a:endParaRPr lang="en-US" sz="3200" dirty="0">
              <a:latin typeface="Ubuntu"/>
              <a:ea typeface="Calibri"/>
              <a:cs typeface="Calibri"/>
            </a:endParaRPr>
          </a:p>
          <a:p>
            <a:pPr marL="914400" lvl="1" indent="-457200">
              <a:buFont typeface="Arial"/>
              <a:buChar char="•"/>
            </a:pPr>
            <a:r>
              <a:rPr lang="en-CA" sz="3200" dirty="0">
                <a:latin typeface="Ubuntu"/>
                <a:ea typeface="Calibri"/>
                <a:cs typeface="Calibri"/>
                <a:hlinkClick r:id="rId19"/>
              </a:rPr>
              <a:t>Apple Store</a:t>
            </a:r>
            <a:endParaRPr lang="en-US" sz="3200" dirty="0">
              <a:latin typeface="Ubuntu"/>
              <a:ea typeface="Calibri"/>
              <a:cs typeface="Calibri"/>
            </a:endParaRPr>
          </a:p>
          <a:p>
            <a:pPr marL="914400" lvl="1" indent="-457200">
              <a:buFont typeface="Arial"/>
              <a:buChar char="•"/>
            </a:pPr>
            <a:r>
              <a:rPr lang="en-CA" sz="3200" dirty="0">
                <a:latin typeface="Ubuntu"/>
                <a:ea typeface="Calibri"/>
                <a:cs typeface="Calibri"/>
                <a:hlinkClick r:id="rId20"/>
              </a:rPr>
              <a:t>Google Play Store</a:t>
            </a:r>
            <a:endParaRPr lang="en-US" sz="3200" dirty="0">
              <a:latin typeface="Ubuntu"/>
              <a:ea typeface="Calibri"/>
              <a:cs typeface="Calibri"/>
            </a:endParaRPr>
          </a:p>
          <a:p>
            <a:pPr marL="457200" indent="-457200">
              <a:buFont typeface="Arial"/>
              <a:buChar char="•"/>
            </a:pPr>
            <a:r>
              <a:rPr lang="en-US" sz="3200" dirty="0">
                <a:latin typeface="Ubuntu"/>
                <a:ea typeface="Calibri"/>
                <a:cs typeface="Calibri"/>
                <a:hlinkClick r:id="rId21"/>
              </a:rPr>
              <a:t>Sport-Specific Warm-Up and Cool-Down Guides</a:t>
            </a:r>
            <a:endParaRPr lang="en-US" sz="3200" dirty="0">
              <a:latin typeface="Ubuntu"/>
              <a:ea typeface="Calibri"/>
              <a:cs typeface="Calibri"/>
            </a:endParaRPr>
          </a:p>
          <a:p>
            <a:pPr marL="914400" lvl="1" indent="-457200">
              <a:buFont typeface="Arial"/>
              <a:buChar char="•"/>
            </a:pPr>
            <a:r>
              <a:rPr lang="en-US" sz="3200" dirty="0">
                <a:latin typeface="Ubuntu"/>
                <a:ea typeface="Calibri"/>
                <a:cs typeface="Calibri"/>
                <a:hlinkClick r:id="rId22"/>
              </a:rPr>
              <a:t>Dynamic Warm-up and Cool-Down Videos</a:t>
            </a:r>
            <a:endParaRPr lang="en-US" sz="3200" dirty="0">
              <a:latin typeface="Ubuntu"/>
              <a:ea typeface="Calibri"/>
              <a:cs typeface="Calibri"/>
            </a:endParaRPr>
          </a:p>
          <a:p>
            <a:pPr marL="457200" indent="-457200">
              <a:buFont typeface="Arial"/>
              <a:buChar char="•"/>
            </a:pPr>
            <a:r>
              <a:rPr lang="en-CA" sz="3200" dirty="0">
                <a:latin typeface="Ubuntu"/>
                <a:ea typeface="Calibri"/>
                <a:cs typeface="Calibri"/>
                <a:hlinkClick r:id="rId5"/>
              </a:rPr>
              <a:t>Coach Education - Fitness Resources</a:t>
            </a:r>
            <a:endParaRPr lang="en-US" sz="3200" dirty="0">
              <a:latin typeface="Ubuntu"/>
              <a:ea typeface="Calibri"/>
              <a:cs typeface="Calibri"/>
            </a:endParaRPr>
          </a:p>
          <a:p>
            <a:pPr marL="604520" lvl="1" indent="-302260">
              <a:lnSpc>
                <a:spcPts val="4760"/>
              </a:lnSpc>
              <a:buFont typeface="Arial"/>
              <a:buChar char="•"/>
            </a:pPr>
            <a:br>
              <a:rPr lang="en-US" dirty="0"/>
            </a:br>
            <a:endParaRPr lang="en-US" sz="3200" dirty="0">
              <a:latin typeface="Ubuntu"/>
            </a:endParaRPr>
          </a:p>
        </p:txBody>
      </p:sp>
      <p:sp>
        <p:nvSpPr>
          <p:cNvPr id="9" name="TextBox 8">
            <a:extLst>
              <a:ext uri="{FF2B5EF4-FFF2-40B4-BE49-F238E27FC236}">
                <a16:creationId xmlns:a16="http://schemas.microsoft.com/office/drawing/2014/main" id="{AFE67F0D-C987-8FD8-E2CD-561B8288113E}"/>
              </a:ext>
            </a:extLst>
          </p:cNvPr>
          <p:cNvSpPr txBox="1"/>
          <p:nvPr/>
        </p:nvSpPr>
        <p:spPr>
          <a:xfrm>
            <a:off x="1028700" y="2087493"/>
            <a:ext cx="17126665" cy="757643"/>
          </a:xfrm>
          <a:prstGeom prst="rect">
            <a:avLst/>
          </a:prstGeom>
          <a:noFill/>
        </p:spPr>
        <p:txBody>
          <a:bodyPr wrap="square">
            <a:spAutoFit/>
          </a:bodyPr>
          <a:lstStyle/>
          <a:p>
            <a:pPr algn="l">
              <a:lnSpc>
                <a:spcPts val="6000"/>
              </a:lnSpc>
            </a:pPr>
            <a:r>
              <a:rPr lang="en-US" sz="3400" b="1" dirty="0">
                <a:latin typeface="Ubuntu"/>
                <a:ea typeface="Ubuntu"/>
                <a:cs typeface="Ubuntu"/>
                <a:sym typeface="Ubuntu"/>
              </a:rPr>
              <a:t>Identify a few resources </a:t>
            </a:r>
            <a:r>
              <a:rPr lang="en-US" sz="3400" dirty="0">
                <a:latin typeface="Ubuntu"/>
                <a:ea typeface="Ubuntu"/>
                <a:cs typeface="Ubuntu"/>
                <a:sym typeface="Ubuntu"/>
              </a:rPr>
              <a:t>that you feel you would use in your role as a Fitness Coach:</a:t>
            </a:r>
          </a:p>
        </p:txBody>
      </p:sp>
    </p:spTree>
    <p:extLst>
      <p:ext uri="{BB962C8B-B14F-4D97-AF65-F5344CB8AC3E}">
        <p14:creationId xmlns:p14="http://schemas.microsoft.com/office/powerpoint/2010/main" val="2344816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900" t="-22917"/>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981299" h="10287000">
                <a:moveTo>
                  <a:pt x="0" y="0"/>
                </a:moveTo>
                <a:lnTo>
                  <a:pt x="18981299" y="0"/>
                </a:lnTo>
                <a:lnTo>
                  <a:pt x="18981299" y="10287000"/>
                </a:lnTo>
                <a:lnTo>
                  <a:pt x="0" y="10287000"/>
                </a:lnTo>
                <a:lnTo>
                  <a:pt x="0" y="0"/>
                </a:lnTo>
                <a:close/>
              </a:path>
            </a:pathLst>
          </a:custGeom>
          <a:blipFill>
            <a:blip r:embed="rId4">
              <a:alphaModFix amt="65000"/>
            </a:blip>
            <a:stretch>
              <a:fillRect l="-3792" t="-84626" r="-13462" b="-85068"/>
            </a:stretch>
          </a:blipFill>
        </p:spPr>
        <p:txBody>
          <a:bodyPr/>
          <a:lstStyle/>
          <a:p>
            <a:endParaRPr lang="en-US"/>
          </a:p>
        </p:txBody>
      </p:sp>
      <p:sp>
        <p:nvSpPr>
          <p:cNvPr id="4" name="TextBox 4"/>
          <p:cNvSpPr txBox="1"/>
          <p:nvPr/>
        </p:nvSpPr>
        <p:spPr>
          <a:xfrm>
            <a:off x="1028700" y="4342571"/>
            <a:ext cx="16230600" cy="2009775"/>
          </a:xfrm>
          <a:prstGeom prst="rect">
            <a:avLst/>
          </a:prstGeom>
        </p:spPr>
        <p:txBody>
          <a:bodyPr lIns="0" tIns="0" rIns="0" bIns="0" rtlCol="0" anchor="t">
            <a:spAutoFit/>
          </a:bodyPr>
          <a:lstStyle/>
          <a:p>
            <a:pPr algn="ctr">
              <a:lnSpc>
                <a:spcPts val="7800"/>
              </a:lnSpc>
            </a:pPr>
            <a:r>
              <a:rPr lang="en-US" sz="6500" b="1" dirty="0">
                <a:solidFill>
                  <a:srgbClr val="FFFFFF"/>
                </a:solidFill>
                <a:latin typeface="Ubuntu Bold"/>
                <a:ea typeface="Ubuntu Bold"/>
                <a:cs typeface="Ubuntu Bold"/>
                <a:sym typeface="Ubuntu Bold"/>
              </a:rPr>
              <a:t>WORKING WITH YOUR COACHING AND SUPPORT TEAM</a:t>
            </a:r>
          </a:p>
        </p:txBody>
      </p:sp>
      <p:sp>
        <p:nvSpPr>
          <p:cNvPr id="5" name="AutoShape 5"/>
          <p:cNvSpPr/>
          <p:nvPr/>
        </p:nvSpPr>
        <p:spPr>
          <a:xfrm>
            <a:off x="5897880" y="6715165"/>
            <a:ext cx="6492240" cy="0"/>
          </a:xfrm>
          <a:prstGeom prst="line">
            <a:avLst/>
          </a:prstGeom>
          <a:ln w="57150" cap="flat">
            <a:solidFill>
              <a:srgbClr val="B2D234"/>
            </a:solidFill>
            <a:prstDash val="solid"/>
            <a:headEnd type="none" w="sm" len="sm"/>
            <a:tailEnd type="none" w="sm" len="sm"/>
          </a:ln>
        </p:spPr>
        <p:txBody>
          <a:bodyP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ext uri="{D42A27DB-BD31-4B8C-83A1-F6EECF244321}">
                <p14:modId xmlns:p14="http://schemas.microsoft.com/office/powerpoint/2010/main" val="2850044875"/>
              </p:ext>
            </p:extLst>
          </p:nvPr>
        </p:nvGraphicFramePr>
        <p:xfrm>
          <a:off x="23446" y="2715053"/>
          <a:ext cx="18268950" cy="7228841"/>
        </p:xfrm>
        <a:graphic>
          <a:graphicData uri="http://schemas.openxmlformats.org/drawingml/2006/table">
            <a:tbl>
              <a:tblPr/>
              <a:tblGrid>
                <a:gridCol w="4622596">
                  <a:extLst>
                    <a:ext uri="{9D8B030D-6E8A-4147-A177-3AD203B41FA5}">
                      <a16:colId xmlns:a16="http://schemas.microsoft.com/office/drawing/2014/main" val="20000"/>
                    </a:ext>
                  </a:extLst>
                </a:gridCol>
                <a:gridCol w="4661010">
                  <a:extLst>
                    <a:ext uri="{9D8B030D-6E8A-4147-A177-3AD203B41FA5}">
                      <a16:colId xmlns:a16="http://schemas.microsoft.com/office/drawing/2014/main" val="20001"/>
                    </a:ext>
                  </a:extLst>
                </a:gridCol>
                <a:gridCol w="4681645">
                  <a:extLst>
                    <a:ext uri="{9D8B030D-6E8A-4147-A177-3AD203B41FA5}">
                      <a16:colId xmlns:a16="http://schemas.microsoft.com/office/drawing/2014/main" val="20002"/>
                    </a:ext>
                  </a:extLst>
                </a:gridCol>
                <a:gridCol w="4303699">
                  <a:extLst>
                    <a:ext uri="{9D8B030D-6E8A-4147-A177-3AD203B41FA5}">
                      <a16:colId xmlns:a16="http://schemas.microsoft.com/office/drawing/2014/main" val="20003"/>
                    </a:ext>
                  </a:extLst>
                </a:gridCol>
              </a:tblGrid>
              <a:tr h="747684">
                <a:tc>
                  <a:txBody>
                    <a:bodyPr/>
                    <a:lstStyle/>
                    <a:p>
                      <a:pPr lvl="0" algn="ctr">
                        <a:lnSpc>
                          <a:spcPts val="3919"/>
                        </a:lnSpc>
                        <a:buNone/>
                      </a:pPr>
                      <a:r>
                        <a:rPr lang="en-US" sz="2750" b="1" dirty="0">
                          <a:solidFill>
                            <a:srgbClr val="FFFFFF"/>
                          </a:solidFill>
                          <a:latin typeface="Ubuntu Bold"/>
                        </a:rPr>
                        <a:t>Head Coach (Lead)</a:t>
                      </a:r>
                      <a:endParaRPr lang="en-US" dirty="0"/>
                    </a:p>
                  </a:txBody>
                  <a:tcPr marL="190500" marR="190500" marT="190500" marB="190500" anchor="ctr">
                    <a:lnL w="19050" cap="flat" cmpd="sng" algn="ctr">
                      <a:solidFill>
                        <a:srgbClr val="0097B2"/>
                      </a:solidFill>
                      <a:prstDash val="solid"/>
                      <a:round/>
                      <a:headEnd type="none" w="med" len="med"/>
                      <a:tailEnd type="none" w="med" len="med"/>
                    </a:lnL>
                    <a:lnR w="19050" cap="flat" cmpd="sng" algn="ctr">
                      <a:solidFill>
                        <a:srgbClr val="0097B2"/>
                      </a:solidFill>
                      <a:prstDash val="solid"/>
                      <a:round/>
                      <a:headEnd type="none" w="med" len="med"/>
                      <a:tailEnd type="none" w="med" len="med"/>
                    </a:lnR>
                    <a:lnT w="19050" cap="flat" cmpd="sng" algn="ctr">
                      <a:solidFill>
                        <a:srgbClr val="0097B2"/>
                      </a:solidFill>
                      <a:prstDash val="solid"/>
                      <a:round/>
                      <a:headEnd type="none" w="med" len="med"/>
                      <a:tailEnd type="none" w="med" len="med"/>
                    </a:lnT>
                    <a:lnB w="19050" cap="flat" cmpd="sng" algn="ctr">
                      <a:solidFill>
                        <a:srgbClr val="0097B2"/>
                      </a:solidFill>
                      <a:prstDash val="solid"/>
                      <a:round/>
                      <a:headEnd type="none" w="med" len="med"/>
                      <a:tailEnd type="none" w="med" len="med"/>
                    </a:lnB>
                    <a:solidFill>
                      <a:srgbClr val="0097B2"/>
                    </a:solidFill>
                  </a:tcPr>
                </a:tc>
                <a:tc>
                  <a:txBody>
                    <a:bodyPr/>
                    <a:lstStyle/>
                    <a:p>
                      <a:pPr algn="ctr">
                        <a:lnSpc>
                          <a:spcPts val="3919"/>
                        </a:lnSpc>
                        <a:defRPr/>
                      </a:pPr>
                      <a:r>
                        <a:rPr lang="en-US" sz="2750" b="1" dirty="0">
                          <a:solidFill>
                            <a:srgbClr val="FFFFFF"/>
                          </a:solidFill>
                          <a:latin typeface="Ubuntu Bold"/>
                          <a:ea typeface="Ubuntu Bold"/>
                          <a:cs typeface="Ubuntu Bold"/>
                          <a:sym typeface="Ubuntu Bold"/>
                        </a:rPr>
                        <a:t>Coaching Assistant </a:t>
                      </a:r>
                      <a:endParaRPr lang="en-US" sz="2750" dirty="0"/>
                    </a:p>
                  </a:txBody>
                  <a:tcPr marL="190500" marR="190500" marT="190500" marB="190500" anchor="ctr">
                    <a:lnL w="19050" cap="flat" cmpd="sng" algn="ctr">
                      <a:solidFill>
                        <a:srgbClr val="0097B2"/>
                      </a:solidFill>
                      <a:prstDash val="solid"/>
                      <a:round/>
                      <a:headEnd type="none" w="med" len="med"/>
                      <a:tailEnd type="none" w="med" len="med"/>
                    </a:lnL>
                    <a:lnR w="19050" cap="flat" cmpd="sng" algn="ctr">
                      <a:solidFill>
                        <a:srgbClr val="0097B2"/>
                      </a:solidFill>
                      <a:prstDash val="solid"/>
                      <a:round/>
                      <a:headEnd type="none" w="med" len="med"/>
                      <a:tailEnd type="none" w="med" len="med"/>
                    </a:lnR>
                    <a:lnT w="19050" cap="flat" cmpd="sng" algn="ctr">
                      <a:solidFill>
                        <a:srgbClr val="0097B2"/>
                      </a:solidFill>
                      <a:prstDash val="solid"/>
                      <a:round/>
                      <a:headEnd type="none" w="med" len="med"/>
                      <a:tailEnd type="none" w="med" len="med"/>
                    </a:lnT>
                    <a:lnB w="19050" cap="flat" cmpd="sng" algn="ctr">
                      <a:solidFill>
                        <a:srgbClr val="0097B2"/>
                      </a:solidFill>
                      <a:prstDash val="solid"/>
                      <a:round/>
                      <a:headEnd type="none" w="med" len="med"/>
                      <a:tailEnd type="none" w="med" len="med"/>
                    </a:lnB>
                    <a:solidFill>
                      <a:srgbClr val="0097B2"/>
                    </a:solidFill>
                  </a:tcPr>
                </a:tc>
                <a:tc>
                  <a:txBody>
                    <a:bodyPr/>
                    <a:lstStyle/>
                    <a:p>
                      <a:pPr algn="ctr">
                        <a:lnSpc>
                          <a:spcPts val="3919"/>
                        </a:lnSpc>
                      </a:pPr>
                      <a:r>
                        <a:rPr lang="en-US" sz="2750" b="1" dirty="0">
                          <a:solidFill>
                            <a:srgbClr val="FFFFFF"/>
                          </a:solidFill>
                          <a:latin typeface="Ubuntu Bold"/>
                        </a:rPr>
                        <a:t>Sport Assistant</a:t>
                      </a:r>
                      <a:endParaRPr lang="en-US" sz="1100" dirty="0"/>
                    </a:p>
                  </a:txBody>
                  <a:tcPr marL="190500" marR="190500" marT="190500" marB="190500" anchor="ctr">
                    <a:lnL w="19050" cap="flat" cmpd="sng" algn="ctr">
                      <a:solidFill>
                        <a:srgbClr val="0097B2"/>
                      </a:solidFill>
                      <a:prstDash val="solid"/>
                      <a:round/>
                      <a:headEnd type="none" w="med" len="med"/>
                      <a:tailEnd type="none" w="med" len="med"/>
                    </a:lnL>
                    <a:lnR w="19050" cap="flat" cmpd="sng" algn="ctr">
                      <a:solidFill>
                        <a:srgbClr val="0097B2"/>
                      </a:solidFill>
                      <a:prstDash val="solid"/>
                      <a:round/>
                      <a:headEnd type="none" w="med" len="med"/>
                      <a:tailEnd type="none" w="med" len="med"/>
                    </a:lnR>
                    <a:lnT w="19050" cap="flat" cmpd="sng" algn="ctr">
                      <a:solidFill>
                        <a:srgbClr val="0097B2"/>
                      </a:solidFill>
                      <a:prstDash val="solid"/>
                      <a:round/>
                      <a:headEnd type="none" w="med" len="med"/>
                      <a:tailEnd type="none" w="med" len="med"/>
                    </a:lnT>
                    <a:lnB w="19050" cap="flat" cmpd="sng" algn="ctr">
                      <a:solidFill>
                        <a:srgbClr val="0097B2"/>
                      </a:solidFill>
                      <a:prstDash val="solid"/>
                      <a:round/>
                      <a:headEnd type="none" w="med" len="med"/>
                      <a:tailEnd type="none" w="med" len="med"/>
                    </a:lnB>
                    <a:solidFill>
                      <a:srgbClr val="0097B2"/>
                    </a:solidFill>
                  </a:tcPr>
                </a:tc>
                <a:tc>
                  <a:txBody>
                    <a:bodyPr/>
                    <a:lstStyle/>
                    <a:p>
                      <a:pPr algn="ctr">
                        <a:lnSpc>
                          <a:spcPts val="3919"/>
                        </a:lnSpc>
                        <a:defRPr/>
                      </a:pPr>
                      <a:r>
                        <a:rPr lang="en-US" sz="2750" b="1" dirty="0">
                          <a:solidFill>
                            <a:srgbClr val="FFFFFF"/>
                          </a:solidFill>
                          <a:latin typeface="Ubuntu Bold"/>
                          <a:ea typeface="Ubuntu Bold"/>
                          <a:cs typeface="Ubuntu Bold"/>
                          <a:sym typeface="Ubuntu Bold"/>
                        </a:rPr>
                        <a:t>Fitness Captain</a:t>
                      </a:r>
                      <a:endParaRPr lang="en-US" sz="2750" dirty="0"/>
                    </a:p>
                  </a:txBody>
                  <a:tcPr marL="190500" marR="190500" marT="190500" marB="190500" anchor="ctr">
                    <a:lnL w="19050" cap="flat" cmpd="sng" algn="ctr">
                      <a:solidFill>
                        <a:srgbClr val="0097B2"/>
                      </a:solidFill>
                      <a:prstDash val="solid"/>
                      <a:round/>
                      <a:headEnd type="none" w="med" len="med"/>
                      <a:tailEnd type="none" w="med" len="med"/>
                    </a:lnL>
                    <a:lnR w="19050" cap="flat" cmpd="sng" algn="ctr">
                      <a:solidFill>
                        <a:srgbClr val="0097B2"/>
                      </a:solidFill>
                      <a:prstDash val="solid"/>
                      <a:round/>
                      <a:headEnd type="none" w="med" len="med"/>
                      <a:tailEnd type="none" w="med" len="med"/>
                    </a:lnR>
                    <a:lnT w="19050" cap="flat" cmpd="sng" algn="ctr">
                      <a:solidFill>
                        <a:srgbClr val="0097B2"/>
                      </a:solidFill>
                      <a:prstDash val="solid"/>
                      <a:round/>
                      <a:headEnd type="none" w="med" len="med"/>
                      <a:tailEnd type="none" w="med" len="med"/>
                    </a:lnT>
                    <a:lnB w="19050" cap="flat" cmpd="sng" algn="ctr">
                      <a:solidFill>
                        <a:srgbClr val="0097B2"/>
                      </a:solidFill>
                      <a:prstDash val="solid"/>
                      <a:round/>
                      <a:headEnd type="none" w="med" len="med"/>
                      <a:tailEnd type="none" w="med" len="med"/>
                    </a:lnB>
                    <a:solidFill>
                      <a:srgbClr val="0097B2"/>
                    </a:solidFill>
                  </a:tcPr>
                </a:tc>
                <a:extLst>
                  <a:ext uri="{0D108BD9-81ED-4DB2-BD59-A6C34878D82A}">
                    <a16:rowId xmlns:a16="http://schemas.microsoft.com/office/drawing/2014/main" val="10000"/>
                  </a:ext>
                </a:extLst>
              </a:tr>
              <a:tr h="4944663">
                <a:tc>
                  <a:txBody>
                    <a:bodyPr/>
                    <a:lstStyle/>
                    <a:p>
                      <a:pPr marL="431800" lvl="1" indent="-215900" algn="l">
                        <a:lnSpc>
                          <a:spcPts val="2800"/>
                        </a:lnSpc>
                        <a:buClr>
                          <a:srgbClr val="000000"/>
                        </a:buClr>
                        <a:buFont typeface="Arial,Sans-Serif"/>
                        <a:buChar char="•"/>
                      </a:pPr>
                      <a:r>
                        <a:rPr lang="en-US" sz="2000" b="0" i="0" u="none" strike="noStrike" noProof="0" dirty="0">
                          <a:solidFill>
                            <a:srgbClr val="000000"/>
                          </a:solidFill>
                          <a:latin typeface="Ubuntu" panose="020B0504030602030204" pitchFamily="34" charset="0"/>
                          <a:ea typeface="Ubuntu"/>
                          <a:cs typeface="Ubuntu"/>
                        </a:rPr>
                        <a:t>Responsible for planning the overall season and individual practices </a:t>
                      </a:r>
                    </a:p>
                    <a:p>
                      <a:pPr marL="431800" lvl="1" indent="-215900" algn="l">
                        <a:lnSpc>
                          <a:spcPts val="2800"/>
                        </a:lnSpc>
                        <a:buClr>
                          <a:srgbClr val="000000"/>
                        </a:buClr>
                        <a:buFont typeface="Arial,Sans-Serif"/>
                        <a:buChar char="•"/>
                      </a:pPr>
                      <a:r>
                        <a:rPr lang="en-US" sz="2000" b="0" i="0" u="none" strike="noStrike" noProof="0" dirty="0">
                          <a:solidFill>
                            <a:srgbClr val="000000"/>
                          </a:solidFill>
                          <a:latin typeface="Ubuntu" panose="020B0504030602030204" pitchFamily="34" charset="0"/>
                          <a:ea typeface="Ubuntu"/>
                          <a:cs typeface="Ubuntu"/>
                        </a:rPr>
                        <a:t>Leads the planning and delivery of each practice</a:t>
                      </a:r>
                    </a:p>
                    <a:p>
                      <a:pPr marL="431800" lvl="1" indent="-215900" algn="l">
                        <a:lnSpc>
                          <a:spcPts val="2800"/>
                        </a:lnSpc>
                        <a:buClr>
                          <a:srgbClr val="000000"/>
                        </a:buClr>
                        <a:buFont typeface="Arial,Sans-Serif"/>
                        <a:buChar char="•"/>
                      </a:pPr>
                      <a:r>
                        <a:rPr lang="en-US" sz="2000" b="0" i="0" u="none" strike="noStrike" noProof="0" dirty="0">
                          <a:solidFill>
                            <a:srgbClr val="000000"/>
                          </a:solidFill>
                          <a:latin typeface="Ubuntu" panose="020B0504030602030204" pitchFamily="34" charset="0"/>
                          <a:ea typeface="Ubuntu"/>
                          <a:cs typeface="Ubuntu"/>
                        </a:rPr>
                        <a:t>Develops and leads the coaching team</a:t>
                      </a:r>
                    </a:p>
                    <a:p>
                      <a:pPr marL="431800" lvl="1" indent="-215900" algn="l">
                        <a:lnSpc>
                          <a:spcPts val="2800"/>
                        </a:lnSpc>
                        <a:buClr>
                          <a:srgbClr val="000000"/>
                        </a:buClr>
                        <a:buFont typeface="Arial,Sans-Serif"/>
                        <a:buChar char="•"/>
                      </a:pPr>
                      <a:r>
                        <a:rPr lang="en-US" sz="2000" b="0" i="0" u="none" strike="noStrike" noProof="0" dirty="0">
                          <a:solidFill>
                            <a:srgbClr val="000000"/>
                          </a:solidFill>
                          <a:latin typeface="Ubuntu" panose="020B0504030602030204" pitchFamily="34" charset="0"/>
                          <a:ea typeface="Ubuntu"/>
                          <a:cs typeface="Ubuntu"/>
                        </a:rPr>
                        <a:t>Supports the engagements of Fitness Captains and provision of sport leadership opportunities</a:t>
                      </a:r>
                    </a:p>
                    <a:p>
                      <a:pPr marL="431800" lvl="1" indent="-215900" algn="l">
                        <a:lnSpc>
                          <a:spcPts val="2800"/>
                        </a:lnSpc>
                        <a:buClr>
                          <a:srgbClr val="000000"/>
                        </a:buClr>
                        <a:buFont typeface="Arial,Sans-Serif"/>
                        <a:buChar char="•"/>
                      </a:pPr>
                      <a:r>
                        <a:rPr lang="en-US" sz="2000" b="0" i="0" u="none" strike="noStrike" noProof="0" dirty="0">
                          <a:solidFill>
                            <a:srgbClr val="000000"/>
                          </a:solidFill>
                          <a:latin typeface="Ubuntu" panose="020B0504030602030204" pitchFamily="34" charset="0"/>
                          <a:ea typeface="Ubuntu"/>
                          <a:cs typeface="Ubuntu"/>
                        </a:rPr>
                        <a:t>Coaches sport skills and drills, adapting to the needs of each athlete</a:t>
                      </a:r>
                    </a:p>
                    <a:p>
                      <a:pPr marL="431800" lvl="1" indent="-215900" algn="l">
                        <a:lnSpc>
                          <a:spcPts val="2800"/>
                        </a:lnSpc>
                        <a:buClr>
                          <a:srgbClr val="000000"/>
                        </a:buClr>
                        <a:buFont typeface="Arial,Sans-Serif"/>
                        <a:buChar char="•"/>
                      </a:pPr>
                      <a:r>
                        <a:rPr lang="en-US" sz="2000" b="0" i="0" u="none" strike="noStrike" noProof="0" dirty="0">
                          <a:solidFill>
                            <a:srgbClr val="000000"/>
                          </a:solidFill>
                          <a:latin typeface="Ubuntu" panose="020B0504030602030204" pitchFamily="34" charset="0"/>
                          <a:ea typeface="Ubuntu"/>
                          <a:cs typeface="Ubuntu"/>
                        </a:rPr>
                        <a:t>Addresses issues and challenges (e.g. behavior misconduct)</a:t>
                      </a:r>
                    </a:p>
                    <a:p>
                      <a:pPr marL="431800" lvl="1" indent="-215900" algn="l">
                        <a:lnSpc>
                          <a:spcPts val="2800"/>
                        </a:lnSpc>
                        <a:buClr>
                          <a:srgbClr val="000000"/>
                        </a:buClr>
                        <a:buFont typeface="Arial,Sans-Serif"/>
                        <a:buChar char="•"/>
                      </a:pPr>
                      <a:r>
                        <a:rPr lang="en-US" sz="2000" b="0" i="0" u="none" strike="noStrike" noProof="0" dirty="0">
                          <a:solidFill>
                            <a:srgbClr val="000000"/>
                          </a:solidFill>
                          <a:latin typeface="Ubuntu" panose="020B0504030602030204" pitchFamily="34" charset="0"/>
                          <a:ea typeface="Ubuntu"/>
                          <a:cs typeface="Ubuntu"/>
                        </a:rPr>
                        <a:t>Holds sport-specific coaching certification</a:t>
                      </a:r>
                    </a:p>
                  </a:txBody>
                  <a:tcPr marL="190500" marR="190500" marT="190500" marB="190500">
                    <a:lnL w="19050" cap="flat" cmpd="sng" algn="ctr">
                      <a:solidFill>
                        <a:srgbClr val="0097B2"/>
                      </a:solidFill>
                      <a:prstDash val="solid"/>
                      <a:round/>
                      <a:headEnd type="none" w="med" len="med"/>
                      <a:tailEnd type="none" w="med" len="med"/>
                    </a:lnL>
                    <a:lnR w="19050" cap="flat" cmpd="sng" algn="ctr">
                      <a:solidFill>
                        <a:srgbClr val="0097B2"/>
                      </a:solidFill>
                      <a:prstDash val="solid"/>
                      <a:round/>
                      <a:headEnd type="none" w="med" len="med"/>
                      <a:tailEnd type="none" w="med" len="med"/>
                    </a:lnR>
                    <a:lnT w="19050" cap="flat" cmpd="sng" algn="ctr">
                      <a:solidFill>
                        <a:srgbClr val="0097B2"/>
                      </a:solidFill>
                      <a:prstDash val="solid"/>
                      <a:round/>
                      <a:headEnd type="none" w="med" len="med"/>
                      <a:tailEnd type="none" w="med" len="med"/>
                    </a:lnT>
                    <a:lnB w="19050" cap="flat" cmpd="sng" algn="ctr">
                      <a:solidFill>
                        <a:srgbClr val="0097B2"/>
                      </a:solidFill>
                      <a:prstDash val="solid"/>
                      <a:round/>
                      <a:headEnd type="none" w="med" len="med"/>
                      <a:tailEnd type="none" w="med" len="med"/>
                    </a:lnB>
                  </a:tcPr>
                </a:tc>
                <a:tc>
                  <a:txBody>
                    <a:bodyPr/>
                    <a:lstStyle/>
                    <a:p>
                      <a:pPr algn="l">
                        <a:lnSpc>
                          <a:spcPts val="2800"/>
                        </a:lnSpc>
                        <a:defRPr/>
                      </a:pPr>
                      <a:r>
                        <a:rPr lang="en-US" sz="2000" dirty="0">
                          <a:solidFill>
                            <a:srgbClr val="000000"/>
                          </a:solidFill>
                          <a:latin typeface="Ubuntu" panose="020B0504030602030204" pitchFamily="34" charset="0"/>
                          <a:ea typeface="Ubuntu"/>
                          <a:cs typeface="Ubuntu"/>
                          <a:sym typeface="Ubuntu"/>
                        </a:rPr>
                        <a:t>Also known as Assistant Coach</a:t>
                      </a:r>
                      <a:endParaRPr lang="en-US" sz="2000" dirty="0">
                        <a:latin typeface="Ubuntu" panose="020B0504030602030204" pitchFamily="34" charset="0"/>
                      </a:endParaRPr>
                    </a:p>
                    <a:p>
                      <a:pPr marL="431800" lvl="1" indent="-215900" algn="l">
                        <a:lnSpc>
                          <a:spcPts val="2800"/>
                        </a:lnSpc>
                        <a:buFont typeface="Arial"/>
                        <a:buChar char="•"/>
                      </a:pPr>
                      <a:r>
                        <a:rPr lang="en-US" sz="2000" dirty="0">
                          <a:solidFill>
                            <a:srgbClr val="000000"/>
                          </a:solidFill>
                          <a:latin typeface="Ubuntu" panose="020B0504030602030204" pitchFamily="34" charset="0"/>
                          <a:ea typeface="Ubuntu"/>
                          <a:cs typeface="Ubuntu"/>
                          <a:sym typeface="Ubuntu"/>
                        </a:rPr>
                        <a:t>Supports Head Coach with practice planning and delivery</a:t>
                      </a:r>
                    </a:p>
                    <a:p>
                      <a:pPr marL="431800" lvl="1" indent="-215900" algn="l">
                        <a:lnSpc>
                          <a:spcPts val="2800"/>
                        </a:lnSpc>
                        <a:buFont typeface="Arial"/>
                        <a:buChar char="•"/>
                      </a:pPr>
                      <a:r>
                        <a:rPr lang="en-US" sz="2000" dirty="0">
                          <a:solidFill>
                            <a:srgbClr val="000000"/>
                          </a:solidFill>
                          <a:latin typeface="Ubuntu" panose="020B0504030602030204" pitchFamily="34" charset="0"/>
                          <a:ea typeface="Ubuntu"/>
                          <a:cs typeface="Ubuntu"/>
                          <a:sym typeface="Ubuntu"/>
                        </a:rPr>
                        <a:t>Assists with technical and tactical coaching</a:t>
                      </a:r>
                    </a:p>
                    <a:p>
                      <a:pPr marL="431800" lvl="1" indent="-215900" algn="l">
                        <a:lnSpc>
                          <a:spcPts val="2800"/>
                        </a:lnSpc>
                        <a:buFont typeface="Arial"/>
                        <a:buChar char="•"/>
                      </a:pPr>
                      <a:r>
                        <a:rPr lang="en-US" sz="2000" dirty="0">
                          <a:solidFill>
                            <a:srgbClr val="000000"/>
                          </a:solidFill>
                          <a:latin typeface="Ubuntu" panose="020B0504030602030204" pitchFamily="34" charset="0"/>
                          <a:ea typeface="Ubuntu"/>
                          <a:cs typeface="Ubuntu"/>
                          <a:sym typeface="Ubuntu"/>
                        </a:rPr>
                        <a:t>Provides individualized coaching support to athletes (e.g. instruction,  feedback, etc.)</a:t>
                      </a:r>
                    </a:p>
                    <a:p>
                      <a:pPr marL="431800" lvl="1" indent="-215900" algn="l">
                        <a:lnSpc>
                          <a:spcPts val="2800"/>
                        </a:lnSpc>
                        <a:buFont typeface="Arial"/>
                        <a:buChar char="•"/>
                      </a:pPr>
                      <a:r>
                        <a:rPr lang="en-US" sz="2000" dirty="0">
                          <a:solidFill>
                            <a:srgbClr val="000000"/>
                          </a:solidFill>
                          <a:latin typeface="Ubuntu" panose="020B0504030602030204" pitchFamily="34" charset="0"/>
                          <a:ea typeface="Ubuntu"/>
                          <a:cs typeface="Ubuntu"/>
                          <a:sym typeface="Ubuntu"/>
                        </a:rPr>
                        <a:t>May support with practice organization and logistics</a:t>
                      </a:r>
                    </a:p>
                    <a:p>
                      <a:pPr marL="431800" lvl="1" indent="-215900" algn="l">
                        <a:lnSpc>
                          <a:spcPts val="2800"/>
                        </a:lnSpc>
                        <a:buFont typeface="Arial"/>
                        <a:buChar char="•"/>
                      </a:pPr>
                      <a:r>
                        <a:rPr lang="en-US" sz="2000" dirty="0">
                          <a:solidFill>
                            <a:srgbClr val="000000"/>
                          </a:solidFill>
                          <a:latin typeface="Ubuntu" panose="020B0504030602030204" pitchFamily="34" charset="0"/>
                          <a:ea typeface="Ubuntu"/>
                          <a:cs typeface="Ubuntu"/>
                          <a:sym typeface="Ubuntu"/>
                        </a:rPr>
                        <a:t>Holds a SO Coach certification, and may progress to sport-specific coaching certifications</a:t>
                      </a:r>
                    </a:p>
                    <a:p>
                      <a:pPr marL="431800" lvl="1" indent="-215900" algn="l">
                        <a:lnSpc>
                          <a:spcPts val="2800"/>
                        </a:lnSpc>
                        <a:buFont typeface="Arial"/>
                        <a:buChar char="•"/>
                      </a:pPr>
                      <a:endParaRPr lang="en-US" sz="2000" dirty="0">
                        <a:solidFill>
                          <a:srgbClr val="000000"/>
                        </a:solidFill>
                        <a:latin typeface="Ubuntu" panose="020B0504030602030204" pitchFamily="34" charset="0"/>
                        <a:ea typeface="Ubuntu"/>
                        <a:cs typeface="Ubuntu"/>
                        <a:sym typeface="Ubuntu"/>
                      </a:endParaRPr>
                    </a:p>
                  </a:txBody>
                  <a:tcPr marL="190500" marR="190500" marT="190500" marB="190500">
                    <a:lnL w="19050" cap="flat" cmpd="sng" algn="ctr">
                      <a:solidFill>
                        <a:srgbClr val="0097B2"/>
                      </a:solidFill>
                      <a:prstDash val="solid"/>
                      <a:round/>
                      <a:headEnd type="none" w="med" len="med"/>
                      <a:tailEnd type="none" w="med" len="med"/>
                    </a:lnL>
                    <a:lnR w="19050" cap="flat" cmpd="sng" algn="ctr">
                      <a:solidFill>
                        <a:srgbClr val="0097B2"/>
                      </a:solidFill>
                      <a:prstDash val="solid"/>
                      <a:round/>
                      <a:headEnd type="none" w="med" len="med"/>
                      <a:tailEnd type="none" w="med" len="med"/>
                    </a:lnR>
                    <a:lnT w="19050" cap="flat" cmpd="sng" algn="ctr">
                      <a:solidFill>
                        <a:srgbClr val="0097B2"/>
                      </a:solidFill>
                      <a:prstDash val="solid"/>
                      <a:round/>
                      <a:headEnd type="none" w="med" len="med"/>
                      <a:tailEnd type="none" w="med" len="med"/>
                    </a:lnT>
                    <a:lnB w="19050" cap="flat" cmpd="sng" algn="ctr">
                      <a:solidFill>
                        <a:srgbClr val="0097B2"/>
                      </a:solidFill>
                      <a:prstDash val="solid"/>
                      <a:round/>
                      <a:headEnd type="none" w="med" len="med"/>
                      <a:tailEnd type="none" w="med" len="med"/>
                    </a:lnB>
                  </a:tcPr>
                </a:tc>
                <a:tc>
                  <a:txBody>
                    <a:bodyPr/>
                    <a:lstStyle/>
                    <a:p>
                      <a:pPr lvl="0" algn="l">
                        <a:lnSpc>
                          <a:spcPts val="2800"/>
                        </a:lnSpc>
                        <a:buNone/>
                      </a:pPr>
                      <a:r>
                        <a:rPr lang="en-US" sz="2000" b="0" i="0" u="none" strike="noStrike" noProof="0" dirty="0">
                          <a:solidFill>
                            <a:srgbClr val="000000"/>
                          </a:solidFill>
                          <a:latin typeface="Ubuntu" panose="020B0504030602030204" pitchFamily="34" charset="0"/>
                        </a:rPr>
                        <a:t>A non-coaching sport volunteer who assists the coaching team. They may:</a:t>
                      </a:r>
                    </a:p>
                    <a:p>
                      <a:pPr marL="431800" lvl="1" indent="-215900" algn="l">
                        <a:lnSpc>
                          <a:spcPts val="2800"/>
                        </a:lnSpc>
                        <a:buClr>
                          <a:srgbClr val="000000"/>
                        </a:buClr>
                        <a:buFont typeface="Arial,Sans-Serif"/>
                        <a:buChar char="•"/>
                      </a:pPr>
                      <a:r>
                        <a:rPr lang="en-US" sz="2000" dirty="0">
                          <a:latin typeface="Ubuntu" panose="020B0504030602030204" pitchFamily="34" charset="0"/>
                        </a:rPr>
                        <a:t>Support with sport equipment set-up and clean up before and after practice</a:t>
                      </a:r>
                    </a:p>
                    <a:p>
                      <a:pPr marL="431800" lvl="1" indent="-215900" algn="l">
                        <a:lnSpc>
                          <a:spcPts val="2800"/>
                        </a:lnSpc>
                        <a:buClr>
                          <a:srgbClr val="000000"/>
                        </a:buClr>
                        <a:buFont typeface="Arial,Sans-Serif"/>
                        <a:buChar char="•"/>
                      </a:pPr>
                      <a:r>
                        <a:rPr lang="en-US" sz="2000" dirty="0">
                          <a:latin typeface="Ubuntu" panose="020B0504030602030204" pitchFamily="34" charset="0"/>
                        </a:rPr>
                        <a:t>Support individual athletes when needed with demonstrations, 1:1 support, Fitness Captain support</a:t>
                      </a:r>
                    </a:p>
                    <a:p>
                      <a:pPr marL="431800" lvl="1" indent="-215900" algn="l">
                        <a:lnSpc>
                          <a:spcPts val="2800"/>
                        </a:lnSpc>
                        <a:buClr>
                          <a:srgbClr val="000000"/>
                        </a:buClr>
                        <a:buFont typeface="Arial,Sans-Serif"/>
                        <a:buChar char="•"/>
                      </a:pPr>
                      <a:endParaRPr lang="en-US" sz="2000" dirty="0">
                        <a:latin typeface="Ubuntu" panose="020B0504030602030204" pitchFamily="34" charset="0"/>
                      </a:endParaRPr>
                    </a:p>
                  </a:txBody>
                  <a:tcPr marL="190500" marR="190500" marT="190500" marB="190500">
                    <a:lnL w="19050" cap="flat" cmpd="sng" algn="ctr">
                      <a:solidFill>
                        <a:srgbClr val="0097B2"/>
                      </a:solidFill>
                      <a:prstDash val="solid"/>
                      <a:round/>
                      <a:headEnd type="none" w="med" len="med"/>
                      <a:tailEnd type="none" w="med" len="med"/>
                    </a:lnL>
                    <a:lnR w="19050" cap="flat" cmpd="sng" algn="ctr">
                      <a:solidFill>
                        <a:srgbClr val="0097B2"/>
                      </a:solidFill>
                      <a:prstDash val="solid"/>
                      <a:round/>
                      <a:headEnd type="none" w="med" len="med"/>
                      <a:tailEnd type="none" w="med" len="med"/>
                    </a:lnR>
                    <a:lnT w="19050" cap="flat" cmpd="sng" algn="ctr">
                      <a:solidFill>
                        <a:srgbClr val="0097B2"/>
                      </a:solidFill>
                      <a:prstDash val="solid"/>
                      <a:round/>
                      <a:headEnd type="none" w="med" len="med"/>
                      <a:tailEnd type="none" w="med" len="med"/>
                    </a:lnT>
                    <a:lnB w="19050" cap="flat" cmpd="sng" algn="ctr">
                      <a:solidFill>
                        <a:srgbClr val="0097B2"/>
                      </a:solidFill>
                      <a:prstDash val="solid"/>
                      <a:round/>
                      <a:headEnd type="none" w="med" len="med"/>
                      <a:tailEnd type="none" w="med" len="med"/>
                    </a:lnB>
                  </a:tcPr>
                </a:tc>
                <a:tc>
                  <a:txBody>
                    <a:bodyPr/>
                    <a:lstStyle/>
                    <a:p>
                      <a:pPr marL="215900" lvl="1" indent="0" algn="l">
                        <a:lnSpc>
                          <a:spcPts val="2800"/>
                        </a:lnSpc>
                        <a:buFont typeface="Arial"/>
                        <a:buNone/>
                        <a:defRPr/>
                      </a:pPr>
                      <a:r>
                        <a:rPr lang="en-US" sz="2000" dirty="0">
                          <a:solidFill>
                            <a:srgbClr val="000000"/>
                          </a:solidFill>
                          <a:latin typeface="Ubuntu" panose="020B0504030602030204" pitchFamily="34" charset="0"/>
                          <a:ea typeface="Ubuntu"/>
                          <a:cs typeface="Ubuntu"/>
                          <a:sym typeface="Ubuntu"/>
                        </a:rPr>
                        <a:t>Special Olympics Athlete Leader who’s completed Fitness Captain training</a:t>
                      </a:r>
                      <a:endParaRPr lang="en-US" sz="2000" dirty="0">
                        <a:latin typeface="Ubuntu" panose="020B0504030602030204" pitchFamily="34" charset="0"/>
                      </a:endParaRPr>
                    </a:p>
                    <a:p>
                      <a:pPr marL="431800" lvl="1" indent="-215900" algn="l">
                        <a:lnSpc>
                          <a:spcPts val="2800"/>
                        </a:lnSpc>
                        <a:buFont typeface="Arial"/>
                        <a:buChar char="•"/>
                      </a:pPr>
                      <a:r>
                        <a:rPr lang="en-US" sz="2000" dirty="0">
                          <a:solidFill>
                            <a:srgbClr val="000000"/>
                          </a:solidFill>
                          <a:latin typeface="Ubuntu" panose="020B0504030602030204" pitchFamily="34" charset="0"/>
                          <a:ea typeface="Ubuntu"/>
                          <a:cs typeface="Ubuntu"/>
                          <a:sym typeface="Ubuntu"/>
                        </a:rPr>
                        <a:t>Helps lead the warm-up and cool-down</a:t>
                      </a:r>
                    </a:p>
                    <a:p>
                      <a:pPr marL="431800" lvl="1" indent="-215900" algn="l">
                        <a:lnSpc>
                          <a:spcPts val="2800"/>
                        </a:lnSpc>
                        <a:buFont typeface="Arial"/>
                        <a:buChar char="•"/>
                      </a:pPr>
                      <a:r>
                        <a:rPr lang="en-US" sz="2000" dirty="0">
                          <a:solidFill>
                            <a:srgbClr val="000000"/>
                          </a:solidFill>
                          <a:latin typeface="Ubuntu" panose="020B0504030602030204" pitchFamily="34" charset="0"/>
                          <a:ea typeface="Ubuntu"/>
                          <a:cs typeface="Ubuntu"/>
                          <a:sym typeface="Ubuntu"/>
                        </a:rPr>
                        <a:t>Shares a Health Tip at each practice</a:t>
                      </a:r>
                    </a:p>
                    <a:p>
                      <a:pPr marL="431800" lvl="1" indent="-215900" algn="l">
                        <a:lnSpc>
                          <a:spcPts val="2800"/>
                        </a:lnSpc>
                        <a:buFont typeface="Arial"/>
                        <a:buChar char="•"/>
                      </a:pPr>
                      <a:r>
                        <a:rPr lang="en-US" sz="2000" dirty="0">
                          <a:solidFill>
                            <a:srgbClr val="000000"/>
                          </a:solidFill>
                          <a:latin typeface="Ubuntu" panose="020B0504030602030204" pitchFamily="34" charset="0"/>
                          <a:ea typeface="Ubuntu"/>
                          <a:cs typeface="Ubuntu"/>
                          <a:sym typeface="Ubuntu"/>
                        </a:rPr>
                        <a:t>Role model for their teammates</a:t>
                      </a:r>
                    </a:p>
                  </a:txBody>
                  <a:tcPr marL="190500" marR="190500" marT="190500" marB="190500">
                    <a:lnL w="19050" cap="flat" cmpd="sng" algn="ctr">
                      <a:solidFill>
                        <a:srgbClr val="0097B2"/>
                      </a:solidFill>
                      <a:prstDash val="solid"/>
                      <a:round/>
                      <a:headEnd type="none" w="med" len="med"/>
                      <a:tailEnd type="none" w="med" len="med"/>
                    </a:lnL>
                    <a:lnR w="19050" cap="flat" cmpd="sng" algn="ctr">
                      <a:solidFill>
                        <a:srgbClr val="0097B2"/>
                      </a:solidFill>
                      <a:prstDash val="solid"/>
                      <a:round/>
                      <a:headEnd type="none" w="med" len="med"/>
                      <a:tailEnd type="none" w="med" len="med"/>
                    </a:lnR>
                    <a:lnT w="19050" cap="flat" cmpd="sng" algn="ctr">
                      <a:solidFill>
                        <a:srgbClr val="0097B2"/>
                      </a:solidFill>
                      <a:prstDash val="solid"/>
                      <a:round/>
                      <a:headEnd type="none" w="med" len="med"/>
                      <a:tailEnd type="none" w="med" len="med"/>
                    </a:lnT>
                    <a:lnB w="19050" cap="flat" cmpd="sng" algn="ctr">
                      <a:solidFill>
                        <a:srgbClr val="0097B2"/>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TextBox 4"/>
          <p:cNvSpPr txBox="1"/>
          <p:nvPr/>
        </p:nvSpPr>
        <p:spPr>
          <a:xfrm>
            <a:off x="1028700" y="1000125"/>
            <a:ext cx="11709922" cy="1552575"/>
          </a:xfrm>
          <a:prstGeom prst="rect">
            <a:avLst/>
          </a:prstGeom>
        </p:spPr>
        <p:txBody>
          <a:bodyPr lIns="0" tIns="0" rIns="0" bIns="0" rtlCol="0" anchor="t">
            <a:spAutoFit/>
          </a:bodyPr>
          <a:lstStyle/>
          <a:p>
            <a:pPr algn="l">
              <a:lnSpc>
                <a:spcPts val="6000"/>
              </a:lnSpc>
            </a:pPr>
            <a:r>
              <a:rPr lang="en-US" sz="5000" dirty="0">
                <a:solidFill>
                  <a:srgbClr val="009784"/>
                </a:solidFill>
                <a:latin typeface="Ubuntu"/>
                <a:ea typeface="Ubuntu"/>
                <a:cs typeface="Ubuntu"/>
                <a:sym typeface="Ubuntu"/>
              </a:rPr>
              <a:t>UNDERSTANDING THE </a:t>
            </a:r>
          </a:p>
          <a:p>
            <a:pPr algn="l">
              <a:lnSpc>
                <a:spcPts val="6000"/>
              </a:lnSpc>
            </a:pPr>
            <a:r>
              <a:rPr lang="en-US" sz="5000" b="1" dirty="0">
                <a:solidFill>
                  <a:srgbClr val="009784"/>
                </a:solidFill>
                <a:latin typeface="Ubuntu Bold"/>
                <a:ea typeface="Ubuntu Bold"/>
                <a:cs typeface="Ubuntu Bold"/>
                <a:sym typeface="Ubuntu Bold"/>
              </a:rPr>
              <a:t>VARIOUS ROLES ON A TEAM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p:cNvGraphicFramePr>
            <a:graphicFrameLocks noGrp="1"/>
          </p:cNvGraphicFramePr>
          <p:nvPr>
            <p:extLst>
              <p:ext uri="{D42A27DB-BD31-4B8C-83A1-F6EECF244321}">
                <p14:modId xmlns:p14="http://schemas.microsoft.com/office/powerpoint/2010/main" val="323482137"/>
              </p:ext>
            </p:extLst>
          </p:nvPr>
        </p:nvGraphicFramePr>
        <p:xfrm>
          <a:off x="19050" y="2609849"/>
          <a:ext cx="18268950" cy="7677151"/>
        </p:xfrm>
        <a:graphic>
          <a:graphicData uri="http://schemas.openxmlformats.org/drawingml/2006/table">
            <a:tbl>
              <a:tblPr/>
              <a:tblGrid>
                <a:gridCol w="3642348">
                  <a:extLst>
                    <a:ext uri="{9D8B030D-6E8A-4147-A177-3AD203B41FA5}">
                      <a16:colId xmlns:a16="http://schemas.microsoft.com/office/drawing/2014/main" val="20000"/>
                    </a:ext>
                  </a:extLst>
                </a:gridCol>
                <a:gridCol w="14626602">
                  <a:extLst>
                    <a:ext uri="{9D8B030D-6E8A-4147-A177-3AD203B41FA5}">
                      <a16:colId xmlns:a16="http://schemas.microsoft.com/office/drawing/2014/main" val="20001"/>
                    </a:ext>
                  </a:extLst>
                </a:gridCol>
              </a:tblGrid>
              <a:tr h="1346366">
                <a:tc>
                  <a:txBody>
                    <a:bodyPr/>
                    <a:lstStyle/>
                    <a:p>
                      <a:pPr algn="ctr">
                        <a:lnSpc>
                          <a:spcPts val="3919"/>
                        </a:lnSpc>
                        <a:defRPr/>
                      </a:pPr>
                      <a:r>
                        <a:rPr lang="en-US" sz="2799" b="1" dirty="0">
                          <a:solidFill>
                            <a:srgbClr val="FFFFFF"/>
                          </a:solidFill>
                          <a:latin typeface="Ubuntu Bold"/>
                          <a:ea typeface="Ubuntu Bold"/>
                          <a:cs typeface="Ubuntu Bold"/>
                          <a:sym typeface="Ubuntu Bold"/>
                        </a:rPr>
                        <a:t>Head Coach</a:t>
                      </a:r>
                      <a:endParaRPr lang="en-US" sz="1100" dirty="0"/>
                    </a:p>
                  </a:txBody>
                  <a:tcPr marL="190500" marR="190500" marT="190500" marB="190500" anchor="ctr">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57150" cap="flat" cmpd="sng" algn="ctr">
                      <a:solidFill>
                        <a:srgbClr val="B2D234"/>
                      </a:solidFill>
                      <a:prstDash val="solid"/>
                      <a:round/>
                      <a:headEnd type="none" w="med" len="med"/>
                      <a:tailEnd type="none" w="med" len="med"/>
                    </a:lnB>
                    <a:solidFill>
                      <a:srgbClr val="0097B2"/>
                    </a:solidFill>
                  </a:tcPr>
                </a:tc>
                <a:tc>
                  <a:txBody>
                    <a:bodyPr/>
                    <a:lstStyle/>
                    <a:p>
                      <a:pPr marL="388620" lvl="1" indent="-194310" algn="l">
                        <a:lnSpc>
                          <a:spcPts val="2520"/>
                        </a:lnSpc>
                        <a:buFont typeface="Arial"/>
                        <a:buChar char="•"/>
                        <a:defRPr/>
                      </a:pPr>
                      <a:r>
                        <a:rPr lang="en-US" sz="1800" dirty="0">
                          <a:solidFill>
                            <a:srgbClr val="000000"/>
                          </a:solidFill>
                          <a:latin typeface="Ubuntu"/>
                          <a:ea typeface="Ubuntu"/>
                          <a:cs typeface="Ubuntu"/>
                          <a:sym typeface="Ubuntu"/>
                        </a:rPr>
                        <a:t>Develops the overall practice plan, including the timing and structure of the warm-up</a:t>
                      </a:r>
                      <a:endParaRPr lang="en-US" sz="1100" dirty="0"/>
                    </a:p>
                    <a:p>
                      <a:pPr marL="388620" lvl="1" indent="-194310" algn="l">
                        <a:lnSpc>
                          <a:spcPts val="2520"/>
                        </a:lnSpc>
                        <a:buFont typeface="Arial"/>
                        <a:buChar char="•"/>
                      </a:pPr>
                      <a:r>
                        <a:rPr lang="en-US" sz="1800" dirty="0">
                          <a:solidFill>
                            <a:srgbClr val="000000"/>
                          </a:solidFill>
                          <a:latin typeface="Ubuntu"/>
                          <a:ea typeface="Ubuntu"/>
                          <a:cs typeface="Ubuntu"/>
                          <a:sym typeface="Ubuntu"/>
                        </a:rPr>
                        <a:t>Ensures the warm-up aligns with team goals and the focus of the practice​</a:t>
                      </a:r>
                    </a:p>
                    <a:p>
                      <a:pPr marL="388620" lvl="1" indent="-194310" algn="l">
                        <a:lnSpc>
                          <a:spcPts val="2520"/>
                        </a:lnSpc>
                        <a:buFont typeface="Arial"/>
                        <a:buChar char="•"/>
                      </a:pPr>
                      <a:r>
                        <a:rPr lang="en-US" sz="1800" dirty="0">
                          <a:solidFill>
                            <a:srgbClr val="000000"/>
                          </a:solidFill>
                          <a:latin typeface="Ubuntu"/>
                          <a:ea typeface="Ubuntu"/>
                          <a:cs typeface="Ubuntu"/>
                          <a:sym typeface="Ubuntu"/>
                        </a:rPr>
                        <a:t>Oversees the flow of the session and transitions smoothly into sport-specific activities</a:t>
                      </a:r>
                    </a:p>
                  </a:txBody>
                  <a:tcPr marL="190500" marR="190500" marT="190500" marB="190500">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5715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0"/>
                  </a:ext>
                </a:extLst>
              </a:tr>
              <a:tr h="1976580">
                <a:tc>
                  <a:txBody>
                    <a:bodyPr/>
                    <a:lstStyle/>
                    <a:p>
                      <a:pPr algn="ctr">
                        <a:lnSpc>
                          <a:spcPts val="3919"/>
                        </a:lnSpc>
                        <a:defRPr/>
                      </a:pPr>
                      <a:r>
                        <a:rPr lang="en-US" sz="2799" b="1">
                          <a:solidFill>
                            <a:srgbClr val="FFFFFF"/>
                          </a:solidFill>
                          <a:latin typeface="Ubuntu Bold"/>
                          <a:ea typeface="Ubuntu Bold"/>
                          <a:cs typeface="Ubuntu Bold"/>
                          <a:sym typeface="Ubuntu Bold"/>
                        </a:rPr>
                        <a:t>Fitness Coach</a:t>
                      </a:r>
                      <a:endParaRPr lang="en-US" sz="1100"/>
                    </a:p>
                  </a:txBody>
                  <a:tcPr marL="190500" marR="190500" marT="190500" marB="190500" anchor="ctr">
                    <a:lnL w="571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57150" cap="flat" cmpd="sng" algn="ctr">
                      <a:solidFill>
                        <a:srgbClr val="B2D234"/>
                      </a:solidFill>
                      <a:prstDash val="solid"/>
                      <a:round/>
                      <a:headEnd type="none" w="med" len="med"/>
                      <a:tailEnd type="none" w="med" len="med"/>
                    </a:lnT>
                    <a:lnB w="57150" cap="flat" cmpd="sng" algn="ctr">
                      <a:solidFill>
                        <a:srgbClr val="B2D234"/>
                      </a:solidFill>
                      <a:prstDash val="solid"/>
                      <a:round/>
                      <a:headEnd type="none" w="med" len="med"/>
                      <a:tailEnd type="none" w="med" len="med"/>
                    </a:lnB>
                    <a:solidFill>
                      <a:srgbClr val="009784"/>
                    </a:solidFill>
                  </a:tcPr>
                </a:tc>
                <a:tc>
                  <a:txBody>
                    <a:bodyPr/>
                    <a:lstStyle/>
                    <a:p>
                      <a:pPr marL="388620" lvl="1" indent="-194310" algn="l">
                        <a:lnSpc>
                          <a:spcPts val="2520"/>
                        </a:lnSpc>
                        <a:buFont typeface="Arial"/>
                        <a:buChar char="•"/>
                        <a:defRPr/>
                      </a:pPr>
                      <a:r>
                        <a:rPr lang="en-US" sz="1800" dirty="0">
                          <a:solidFill>
                            <a:srgbClr val="000000"/>
                          </a:solidFill>
                          <a:latin typeface="Ubuntu"/>
                          <a:ea typeface="Ubuntu"/>
                          <a:cs typeface="Ubuntu"/>
                          <a:sym typeface="Ubuntu"/>
                        </a:rPr>
                        <a:t>Supports the Fitness Captain to lead warm-ups by:​</a:t>
                      </a:r>
                      <a:endParaRPr lang="en-US" sz="1100" dirty="0"/>
                    </a:p>
                    <a:p>
                      <a:pPr marL="777240" lvl="2" indent="-259080" algn="l">
                        <a:lnSpc>
                          <a:spcPts val="2520"/>
                        </a:lnSpc>
                        <a:buFont typeface="Arial"/>
                        <a:buChar char="⚬"/>
                      </a:pPr>
                      <a:r>
                        <a:rPr lang="en-US" sz="1800" dirty="0">
                          <a:solidFill>
                            <a:srgbClr val="000000"/>
                          </a:solidFill>
                          <a:latin typeface="Ubuntu"/>
                          <a:ea typeface="Ubuntu"/>
                          <a:cs typeface="Ubuntu"/>
                          <a:sym typeface="Ubuntu"/>
                        </a:rPr>
                        <a:t>Helping plan the order and progression of exercises​</a:t>
                      </a:r>
                    </a:p>
                    <a:p>
                      <a:pPr marL="777240" lvl="2" indent="-259080" algn="l">
                        <a:lnSpc>
                          <a:spcPts val="2520"/>
                        </a:lnSpc>
                        <a:buFont typeface="Arial"/>
                        <a:buChar char="⚬"/>
                      </a:pPr>
                      <a:r>
                        <a:rPr lang="en-US" sz="1800" dirty="0">
                          <a:solidFill>
                            <a:srgbClr val="000000"/>
                          </a:solidFill>
                          <a:latin typeface="Ubuntu"/>
                          <a:ea typeface="Ubuntu"/>
                          <a:cs typeface="Ubuntu"/>
                          <a:sym typeface="Ubuntu"/>
                        </a:rPr>
                        <a:t>Suggesting modifications or progressions based on athlete ability​. May provide 1:1 support to athletes who need extra support​</a:t>
                      </a:r>
                    </a:p>
                    <a:p>
                      <a:pPr marL="388620" lvl="1" indent="-194310" algn="l">
                        <a:lnSpc>
                          <a:spcPts val="2520"/>
                        </a:lnSpc>
                        <a:buFont typeface="Arial"/>
                        <a:buChar char="•"/>
                      </a:pPr>
                      <a:r>
                        <a:rPr lang="en-US" sz="1800" dirty="0">
                          <a:solidFill>
                            <a:srgbClr val="000000"/>
                          </a:solidFill>
                          <a:latin typeface="Ubuntu"/>
                          <a:ea typeface="Ubuntu"/>
                          <a:cs typeface="Ubuntu"/>
                          <a:sym typeface="Ubuntu"/>
                        </a:rPr>
                        <a:t>Monitors movement quality and safety during the warm-up​</a:t>
                      </a:r>
                    </a:p>
                    <a:p>
                      <a:pPr marL="388620" lvl="1" indent="-194310" algn="l">
                        <a:lnSpc>
                          <a:spcPts val="2520"/>
                        </a:lnSpc>
                        <a:buFont typeface="Arial"/>
                        <a:buChar char="•"/>
                      </a:pPr>
                      <a:r>
                        <a:rPr lang="en-US" sz="1800" b="1" dirty="0">
                          <a:solidFill>
                            <a:srgbClr val="000000"/>
                          </a:solidFill>
                          <a:latin typeface="Ubuntu Bold"/>
                          <a:ea typeface="Ubuntu Bold"/>
                          <a:cs typeface="Ubuntu Bold"/>
                          <a:sym typeface="Ubuntu Bold"/>
                        </a:rPr>
                        <a:t>If the team does not have a Fitness Captain, the Fitness Coach can lead the warm-up</a:t>
                      </a:r>
                    </a:p>
                  </a:txBody>
                  <a:tcPr marL="190500" marR="190500" marT="190500" marB="190500">
                    <a:lnL w="19050" cap="flat" cmpd="sng" algn="ctr">
                      <a:solidFill>
                        <a:srgbClr val="B2D234"/>
                      </a:solidFill>
                      <a:prstDash val="solid"/>
                      <a:round/>
                      <a:headEnd type="none" w="med" len="med"/>
                      <a:tailEnd type="none" w="med" len="med"/>
                    </a:lnL>
                    <a:lnR w="57150" cap="flat" cmpd="sng" algn="ctr">
                      <a:solidFill>
                        <a:srgbClr val="B2D234"/>
                      </a:solidFill>
                      <a:prstDash val="solid"/>
                      <a:round/>
                      <a:headEnd type="none" w="med" len="med"/>
                      <a:tailEnd type="none" w="med" len="med"/>
                    </a:lnR>
                    <a:lnT w="57150" cap="flat" cmpd="sng" algn="ctr">
                      <a:solidFill>
                        <a:srgbClr val="B2D234"/>
                      </a:solidFill>
                      <a:prstDash val="solid"/>
                      <a:round/>
                      <a:headEnd type="none" w="med" len="med"/>
                      <a:tailEnd type="none" w="med" len="med"/>
                    </a:lnT>
                    <a:lnB w="5715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1"/>
                  </a:ext>
                </a:extLst>
              </a:tr>
              <a:tr h="1346366">
                <a:tc>
                  <a:txBody>
                    <a:bodyPr/>
                    <a:lstStyle/>
                    <a:p>
                      <a:pPr algn="ctr">
                        <a:lnSpc>
                          <a:spcPts val="3919"/>
                        </a:lnSpc>
                        <a:defRPr/>
                      </a:pPr>
                      <a:r>
                        <a:rPr lang="en-US" sz="2799" b="1">
                          <a:solidFill>
                            <a:srgbClr val="FFFFFF"/>
                          </a:solidFill>
                          <a:latin typeface="Ubuntu Bold"/>
                          <a:ea typeface="Ubuntu Bold"/>
                          <a:cs typeface="Ubuntu Bold"/>
                          <a:sym typeface="Ubuntu Bold"/>
                        </a:rPr>
                        <a:t>Fitness Captain</a:t>
                      </a:r>
                      <a:endParaRPr lang="en-US" sz="1100"/>
                    </a:p>
                  </a:txBody>
                  <a:tcPr marL="190500" marR="190500" marT="190500" marB="190500" anchor="ctr">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571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solidFill>
                      <a:srgbClr val="0097B2"/>
                    </a:solidFill>
                  </a:tcPr>
                </a:tc>
                <a:tc>
                  <a:txBody>
                    <a:bodyPr/>
                    <a:lstStyle/>
                    <a:p>
                      <a:pPr marL="388620" lvl="1" indent="-194310" algn="l">
                        <a:lnSpc>
                          <a:spcPts val="2520"/>
                        </a:lnSpc>
                        <a:buFont typeface="Arial"/>
                        <a:buChar char="•"/>
                        <a:defRPr/>
                      </a:pPr>
                      <a:r>
                        <a:rPr lang="en-US" sz="1800" dirty="0">
                          <a:solidFill>
                            <a:srgbClr val="000000"/>
                          </a:solidFill>
                          <a:latin typeface="Ubuntu"/>
                          <a:ea typeface="Ubuntu"/>
                          <a:cs typeface="Ubuntu"/>
                          <a:sym typeface="Ubuntu"/>
                        </a:rPr>
                        <a:t>Leads the team warm-up. Demonstrates exercises clearly and confidently</a:t>
                      </a:r>
                      <a:endParaRPr lang="en-US" sz="1100" dirty="0"/>
                    </a:p>
                    <a:p>
                      <a:pPr marL="388620" lvl="1" indent="-194310" algn="l">
                        <a:lnSpc>
                          <a:spcPts val="2520"/>
                        </a:lnSpc>
                        <a:buFont typeface="Arial"/>
                        <a:buChar char="•"/>
                      </a:pPr>
                      <a:r>
                        <a:rPr lang="en-US" sz="1800" dirty="0">
                          <a:solidFill>
                            <a:srgbClr val="000000"/>
                          </a:solidFill>
                          <a:latin typeface="Ubuntu"/>
                          <a:ea typeface="Ubuntu"/>
                          <a:cs typeface="Ubuntu"/>
                          <a:sym typeface="Ubuntu"/>
                        </a:rPr>
                        <a:t>Shares a short Health Tip</a:t>
                      </a:r>
                    </a:p>
                    <a:p>
                      <a:pPr marL="388620" lvl="1" indent="-194310" algn="l">
                        <a:lnSpc>
                          <a:spcPts val="2520"/>
                        </a:lnSpc>
                        <a:buFont typeface="Arial"/>
                        <a:buChar char="•"/>
                      </a:pPr>
                      <a:r>
                        <a:rPr lang="en-US" sz="1800" dirty="0">
                          <a:solidFill>
                            <a:srgbClr val="000000"/>
                          </a:solidFill>
                          <a:latin typeface="Ubuntu"/>
                          <a:ea typeface="Ubuntu"/>
                          <a:cs typeface="Ubuntu"/>
                          <a:sym typeface="Ubuntu"/>
                        </a:rPr>
                        <a:t>Works with the coaching team to help keep athletes engaged and moving safely</a:t>
                      </a:r>
                    </a:p>
                  </a:txBody>
                  <a:tcPr marL="190500" marR="190500" marT="190500" marB="190500">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571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2"/>
                  </a:ext>
                </a:extLst>
              </a:tr>
              <a:tr h="1346366">
                <a:tc>
                  <a:txBody>
                    <a:bodyPr/>
                    <a:lstStyle/>
                    <a:p>
                      <a:pPr algn="ctr">
                        <a:lnSpc>
                          <a:spcPts val="3919"/>
                        </a:lnSpc>
                        <a:defRPr/>
                      </a:pPr>
                      <a:r>
                        <a:rPr lang="en-US" sz="2799" b="1">
                          <a:solidFill>
                            <a:srgbClr val="FFFFFF"/>
                          </a:solidFill>
                          <a:latin typeface="Ubuntu Bold"/>
                          <a:ea typeface="Ubuntu Bold"/>
                          <a:cs typeface="Ubuntu Bold"/>
                          <a:sym typeface="Ubuntu Bold"/>
                        </a:rPr>
                        <a:t>Coach Assistant</a:t>
                      </a:r>
                      <a:endParaRPr lang="en-US" sz="1100"/>
                    </a:p>
                  </a:txBody>
                  <a:tcPr marL="190500" marR="190500" marT="190500" marB="190500" anchor="ctr">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solidFill>
                      <a:srgbClr val="009784"/>
                    </a:solidFill>
                  </a:tcPr>
                </a:tc>
                <a:tc>
                  <a:txBody>
                    <a:bodyPr/>
                    <a:lstStyle/>
                    <a:p>
                      <a:pPr marL="388620" lvl="1" indent="-194310" algn="l">
                        <a:lnSpc>
                          <a:spcPts val="2520"/>
                        </a:lnSpc>
                        <a:buFont typeface="Arial"/>
                        <a:buChar char="•"/>
                        <a:defRPr/>
                      </a:pPr>
                      <a:r>
                        <a:rPr lang="en-US" sz="1800">
                          <a:solidFill>
                            <a:srgbClr val="000000"/>
                          </a:solidFill>
                          <a:latin typeface="Ubuntu"/>
                          <a:ea typeface="Ubuntu"/>
                          <a:cs typeface="Ubuntu"/>
                          <a:sym typeface="Ubuntu"/>
                        </a:rPr>
                        <a:t>Reinforces instructions and demonstrations​ and provides individualized coaching cues or feedback​</a:t>
                      </a:r>
                      <a:endParaRPr lang="en-US" sz="1100"/>
                    </a:p>
                    <a:p>
                      <a:pPr marL="388620" lvl="1" indent="-194310" algn="l">
                        <a:lnSpc>
                          <a:spcPts val="2520"/>
                        </a:lnSpc>
                        <a:buFont typeface="Arial"/>
                        <a:buChar char="•"/>
                      </a:pPr>
                      <a:r>
                        <a:rPr lang="en-US" sz="1800">
                          <a:solidFill>
                            <a:srgbClr val="000000"/>
                          </a:solidFill>
                          <a:latin typeface="Ubuntu"/>
                          <a:ea typeface="Ubuntu"/>
                          <a:cs typeface="Ubuntu"/>
                          <a:sym typeface="Ubuntu"/>
                        </a:rPr>
                        <a:t>Helps athletes stay focused and engaged​</a:t>
                      </a:r>
                    </a:p>
                    <a:p>
                      <a:pPr marL="388620" lvl="1" indent="-194310" algn="l">
                        <a:lnSpc>
                          <a:spcPts val="2520"/>
                        </a:lnSpc>
                        <a:buFont typeface="Arial"/>
                        <a:buChar char="•"/>
                      </a:pPr>
                      <a:r>
                        <a:rPr lang="en-US" sz="1800">
                          <a:solidFill>
                            <a:srgbClr val="000000"/>
                          </a:solidFill>
                          <a:latin typeface="Ubuntu"/>
                          <a:ea typeface="Ubuntu"/>
                          <a:cs typeface="Ubuntu"/>
                          <a:sym typeface="Ubuntu"/>
                        </a:rPr>
                        <a:t>Assist with organizing athletes and transitioning into the next activity</a:t>
                      </a:r>
                    </a:p>
                  </a:txBody>
                  <a:tcPr marL="190500" marR="190500" marT="190500" marB="190500">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3"/>
                  </a:ext>
                </a:extLst>
              </a:tr>
              <a:tr h="1661473">
                <a:tc>
                  <a:txBody>
                    <a:bodyPr/>
                    <a:lstStyle/>
                    <a:p>
                      <a:pPr algn="ctr">
                        <a:lnSpc>
                          <a:spcPts val="3919"/>
                        </a:lnSpc>
                        <a:defRPr/>
                      </a:pPr>
                      <a:r>
                        <a:rPr lang="en-US" sz="2799" b="1">
                          <a:solidFill>
                            <a:srgbClr val="FFFFFF"/>
                          </a:solidFill>
                          <a:latin typeface="Ubuntu Bold"/>
                          <a:ea typeface="Ubuntu Bold"/>
                          <a:cs typeface="Ubuntu Bold"/>
                          <a:sym typeface="Ubuntu Bold"/>
                        </a:rPr>
                        <a:t>Sport Assistant</a:t>
                      </a:r>
                      <a:endParaRPr lang="en-US" sz="1100"/>
                    </a:p>
                  </a:txBody>
                  <a:tcPr marL="190500" marR="190500" marT="190500" marB="190500" anchor="ctr">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solidFill>
                      <a:srgbClr val="0097B2"/>
                    </a:solidFill>
                  </a:tcPr>
                </a:tc>
                <a:tc>
                  <a:txBody>
                    <a:bodyPr/>
                    <a:lstStyle/>
                    <a:p>
                      <a:pPr marL="388620" lvl="1" indent="-194310" algn="l">
                        <a:lnSpc>
                          <a:spcPts val="2520"/>
                        </a:lnSpc>
                        <a:buFont typeface="Arial"/>
                        <a:buChar char="•"/>
                        <a:defRPr/>
                      </a:pPr>
                      <a:r>
                        <a:rPr lang="en-US" sz="1800" dirty="0">
                          <a:solidFill>
                            <a:srgbClr val="000000"/>
                          </a:solidFill>
                          <a:latin typeface="Ubuntu"/>
                          <a:ea typeface="Ubuntu"/>
                          <a:cs typeface="Ubuntu"/>
                          <a:sym typeface="Ubuntu"/>
                        </a:rPr>
                        <a:t>Provide on-site support during the warm-up by:​</a:t>
                      </a:r>
                      <a:endParaRPr lang="en-US" sz="1100" dirty="0"/>
                    </a:p>
                    <a:p>
                      <a:pPr marL="777240" lvl="2" indent="-259080" algn="l">
                        <a:lnSpc>
                          <a:spcPts val="2520"/>
                        </a:lnSpc>
                        <a:buFont typeface="Arial"/>
                        <a:buChar char="⚬"/>
                      </a:pPr>
                      <a:r>
                        <a:rPr lang="en-US" sz="1800" dirty="0">
                          <a:solidFill>
                            <a:srgbClr val="000000"/>
                          </a:solidFill>
                          <a:latin typeface="Ubuntu"/>
                          <a:ea typeface="Ubuntu"/>
                          <a:cs typeface="Ubuntu"/>
                          <a:sym typeface="Ubuntu"/>
                        </a:rPr>
                        <a:t>Assisting with equipment set-up </a:t>
                      </a:r>
                    </a:p>
                    <a:p>
                      <a:pPr marL="777240" lvl="2" indent="-259080" algn="l">
                        <a:lnSpc>
                          <a:spcPts val="2520"/>
                        </a:lnSpc>
                        <a:buFont typeface="Arial"/>
                        <a:buChar char="⚬"/>
                      </a:pPr>
                      <a:r>
                        <a:rPr lang="en-US" sz="1800" dirty="0">
                          <a:solidFill>
                            <a:srgbClr val="000000"/>
                          </a:solidFill>
                          <a:latin typeface="Ubuntu"/>
                          <a:ea typeface="Ubuntu"/>
                          <a:cs typeface="Ubuntu"/>
                          <a:sym typeface="Ubuntu"/>
                        </a:rPr>
                        <a:t>Helping with athlete check-in or attendance​</a:t>
                      </a:r>
                    </a:p>
                    <a:p>
                      <a:pPr marL="777240" lvl="2" indent="-259080" algn="l">
                        <a:lnSpc>
                          <a:spcPts val="2520"/>
                        </a:lnSpc>
                        <a:buFont typeface="Arial"/>
                        <a:buChar char="⚬"/>
                      </a:pPr>
                      <a:r>
                        <a:rPr lang="en-US" sz="1800" dirty="0">
                          <a:solidFill>
                            <a:srgbClr val="000000"/>
                          </a:solidFill>
                          <a:latin typeface="Ubuntu"/>
                          <a:ea typeface="Ubuntu"/>
                          <a:cs typeface="Ubuntu"/>
                          <a:sym typeface="Ubuntu"/>
                        </a:rPr>
                        <a:t>Ensure the space is safe, organized, and ready for the next activity</a:t>
                      </a:r>
                    </a:p>
                  </a:txBody>
                  <a:tcPr marL="190500" marR="190500" marT="190500" marB="190500">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 name="TextBox 4"/>
          <p:cNvSpPr txBox="1"/>
          <p:nvPr/>
        </p:nvSpPr>
        <p:spPr>
          <a:xfrm>
            <a:off x="1028700" y="904875"/>
            <a:ext cx="14899089" cy="1552575"/>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SHARING ROLES:</a:t>
            </a:r>
          </a:p>
          <a:p>
            <a:pPr algn="l">
              <a:lnSpc>
                <a:spcPts val="6000"/>
              </a:lnSpc>
            </a:pPr>
            <a:r>
              <a:rPr lang="en-US" sz="5000" b="1">
                <a:solidFill>
                  <a:srgbClr val="009784"/>
                </a:solidFill>
                <a:latin typeface="Ubuntu Bold"/>
                <a:ea typeface="Ubuntu Bold"/>
                <a:cs typeface="Ubuntu Bold"/>
                <a:sym typeface="Ubuntu Bold"/>
              </a:rPr>
              <a:t>WARM-UPS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904875"/>
            <a:ext cx="14899089" cy="1552575"/>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SHARING ROLES:</a:t>
            </a:r>
          </a:p>
          <a:p>
            <a:pPr algn="l">
              <a:lnSpc>
                <a:spcPts val="6000"/>
              </a:lnSpc>
            </a:pPr>
            <a:r>
              <a:rPr lang="en-US" sz="5000" b="1">
                <a:solidFill>
                  <a:srgbClr val="009784"/>
                </a:solidFill>
                <a:latin typeface="Ubuntu Bold"/>
                <a:ea typeface="Ubuntu Bold"/>
                <a:cs typeface="Ubuntu Bold"/>
                <a:sym typeface="Ubuntu Bold"/>
              </a:rPr>
              <a:t>GOAL SETTING</a:t>
            </a:r>
          </a:p>
        </p:txBody>
      </p:sp>
      <p:graphicFrame>
        <p:nvGraphicFramePr>
          <p:cNvPr id="4" name="Table 4"/>
          <p:cNvGraphicFramePr>
            <a:graphicFrameLocks noGrp="1"/>
          </p:cNvGraphicFramePr>
          <p:nvPr>
            <p:extLst>
              <p:ext uri="{D42A27DB-BD31-4B8C-83A1-F6EECF244321}">
                <p14:modId xmlns:p14="http://schemas.microsoft.com/office/powerpoint/2010/main" val="1778888593"/>
              </p:ext>
            </p:extLst>
          </p:nvPr>
        </p:nvGraphicFramePr>
        <p:xfrm>
          <a:off x="9525" y="2866072"/>
          <a:ext cx="18268950" cy="7459028"/>
        </p:xfrm>
        <a:graphic>
          <a:graphicData uri="http://schemas.openxmlformats.org/drawingml/2006/table">
            <a:tbl>
              <a:tblPr/>
              <a:tblGrid>
                <a:gridCol w="3642348">
                  <a:extLst>
                    <a:ext uri="{9D8B030D-6E8A-4147-A177-3AD203B41FA5}">
                      <a16:colId xmlns:a16="http://schemas.microsoft.com/office/drawing/2014/main" val="20000"/>
                    </a:ext>
                  </a:extLst>
                </a:gridCol>
                <a:gridCol w="14626602">
                  <a:extLst>
                    <a:ext uri="{9D8B030D-6E8A-4147-A177-3AD203B41FA5}">
                      <a16:colId xmlns:a16="http://schemas.microsoft.com/office/drawing/2014/main" val="20001"/>
                    </a:ext>
                  </a:extLst>
                </a:gridCol>
              </a:tblGrid>
              <a:tr h="1563153">
                <a:tc>
                  <a:txBody>
                    <a:bodyPr/>
                    <a:lstStyle/>
                    <a:p>
                      <a:pPr algn="ctr">
                        <a:lnSpc>
                          <a:spcPts val="3919"/>
                        </a:lnSpc>
                        <a:defRPr/>
                      </a:pPr>
                      <a:r>
                        <a:rPr lang="en-US" sz="2750" b="1" dirty="0">
                          <a:solidFill>
                            <a:srgbClr val="FFFFFF"/>
                          </a:solidFill>
                          <a:latin typeface="Ubuntu Bold"/>
                          <a:ea typeface="Ubuntu Bold"/>
                          <a:cs typeface="Ubuntu Bold"/>
                          <a:sym typeface="Ubuntu Bold"/>
                        </a:rPr>
                        <a:t>Head Coach</a:t>
                      </a:r>
                      <a:endParaRPr lang="en-US" sz="2750" dirty="0"/>
                    </a:p>
                  </a:txBody>
                  <a:tcPr marL="190500" marR="190500" marT="190500" marB="190500" anchor="ctr">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76200" cap="flat" cmpd="sng" algn="ctr">
                      <a:solidFill>
                        <a:srgbClr val="B2D234"/>
                      </a:solidFill>
                      <a:prstDash val="solid"/>
                      <a:round/>
                      <a:headEnd type="none" w="med" len="med"/>
                      <a:tailEnd type="none" w="med" len="med"/>
                    </a:lnB>
                    <a:solidFill>
                      <a:srgbClr val="0097B2"/>
                    </a:solidFill>
                  </a:tcPr>
                </a:tc>
                <a:tc>
                  <a:txBody>
                    <a:bodyPr/>
                    <a:lstStyle/>
                    <a:p>
                      <a:pPr marL="388620" lvl="1" indent="-194310" algn="l">
                        <a:lnSpc>
                          <a:spcPts val="2520"/>
                        </a:lnSpc>
                        <a:buFont typeface="Arial"/>
                        <a:buChar char="•"/>
                        <a:defRPr/>
                      </a:pPr>
                      <a:r>
                        <a:rPr lang="en-US" sz="1800" dirty="0">
                          <a:solidFill>
                            <a:srgbClr val="000000"/>
                          </a:solidFill>
                          <a:latin typeface="Ubuntu"/>
                          <a:ea typeface="Ubuntu"/>
                          <a:cs typeface="Ubuntu"/>
                          <a:sym typeface="Ubuntu"/>
                        </a:rPr>
                        <a:t>Sets overall team goals aligned with the sport season and competition pathway​</a:t>
                      </a:r>
                      <a:endParaRPr lang="en-US" sz="1100" dirty="0"/>
                    </a:p>
                    <a:p>
                      <a:pPr marL="388620" lvl="1" indent="-194310" algn="l">
                        <a:lnSpc>
                          <a:spcPts val="2520"/>
                        </a:lnSpc>
                        <a:buFont typeface="Arial"/>
                        <a:buChar char="•"/>
                      </a:pPr>
                      <a:r>
                        <a:rPr lang="en-US" sz="1800" dirty="0">
                          <a:solidFill>
                            <a:srgbClr val="000000"/>
                          </a:solidFill>
                          <a:latin typeface="Ubuntu"/>
                          <a:ea typeface="Ubuntu"/>
                          <a:cs typeface="Ubuntu"/>
                          <a:sym typeface="Ubuntu"/>
                        </a:rPr>
                        <a:t>Works with athletes to establish individual athlete goals (sport, fitness, and participation-focused)​. </a:t>
                      </a:r>
                    </a:p>
                    <a:p>
                      <a:pPr marL="388620" lvl="1" indent="-194310" algn="l">
                        <a:lnSpc>
                          <a:spcPts val="2520"/>
                        </a:lnSpc>
                        <a:buFont typeface="Arial"/>
                        <a:buChar char="•"/>
                      </a:pPr>
                      <a:r>
                        <a:rPr lang="en-US" sz="1800" dirty="0">
                          <a:solidFill>
                            <a:srgbClr val="000000"/>
                          </a:solidFill>
                          <a:latin typeface="Ubuntu"/>
                          <a:ea typeface="Ubuntu"/>
                          <a:cs typeface="Ubuntu"/>
                          <a:sym typeface="Ubuntu"/>
                        </a:rPr>
                        <a:t>Integrates goals into practice planning and seasonal training plans​</a:t>
                      </a:r>
                    </a:p>
                    <a:p>
                      <a:pPr marL="388620" lvl="1" indent="-194310" algn="l">
                        <a:lnSpc>
                          <a:spcPts val="2520"/>
                        </a:lnSpc>
                        <a:buFont typeface="Arial"/>
                        <a:buChar char="•"/>
                      </a:pPr>
                      <a:r>
                        <a:rPr lang="en-US" sz="1800" dirty="0">
                          <a:solidFill>
                            <a:srgbClr val="000000"/>
                          </a:solidFill>
                          <a:latin typeface="Ubuntu"/>
                          <a:ea typeface="Ubuntu"/>
                          <a:cs typeface="Ubuntu"/>
                          <a:sym typeface="Ubuntu"/>
                        </a:rPr>
                        <a:t>Reviews progress with the coaching team and adjusts goals as needed</a:t>
                      </a:r>
                    </a:p>
                  </a:txBody>
                  <a:tcPr marL="190500" marR="190500" marT="190500" marB="190500">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7620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0"/>
                  </a:ext>
                </a:extLst>
              </a:tr>
              <a:tr h="1563153">
                <a:tc>
                  <a:txBody>
                    <a:bodyPr/>
                    <a:lstStyle/>
                    <a:p>
                      <a:pPr algn="ctr">
                        <a:lnSpc>
                          <a:spcPts val="3919"/>
                        </a:lnSpc>
                        <a:defRPr/>
                      </a:pPr>
                      <a:r>
                        <a:rPr lang="en-US" sz="2750" b="1" dirty="0">
                          <a:solidFill>
                            <a:srgbClr val="FFFFFF"/>
                          </a:solidFill>
                          <a:latin typeface="Ubuntu Bold"/>
                          <a:ea typeface="Ubuntu Bold"/>
                          <a:cs typeface="Ubuntu Bold"/>
                          <a:sym typeface="Ubuntu Bold"/>
                        </a:rPr>
                        <a:t>Fitness Coach</a:t>
                      </a:r>
                      <a:endParaRPr lang="en-US" sz="2750" dirty="0"/>
                    </a:p>
                  </a:txBody>
                  <a:tcPr marL="190500" marR="190500" marT="190500" marB="190500" anchor="ctr">
                    <a:lnL w="7620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76200" cap="flat" cmpd="sng" algn="ctr">
                      <a:solidFill>
                        <a:srgbClr val="B2D234"/>
                      </a:solidFill>
                      <a:prstDash val="solid"/>
                      <a:round/>
                      <a:headEnd type="none" w="med" len="med"/>
                      <a:tailEnd type="none" w="med" len="med"/>
                    </a:lnT>
                    <a:lnB w="76200" cap="flat" cmpd="sng" algn="ctr">
                      <a:solidFill>
                        <a:srgbClr val="B2D234"/>
                      </a:solidFill>
                      <a:prstDash val="solid"/>
                      <a:round/>
                      <a:headEnd type="none" w="med" len="med"/>
                      <a:tailEnd type="none" w="med" len="med"/>
                    </a:lnB>
                    <a:solidFill>
                      <a:srgbClr val="009784"/>
                    </a:solidFill>
                  </a:tcPr>
                </a:tc>
                <a:tc>
                  <a:txBody>
                    <a:bodyPr/>
                    <a:lstStyle/>
                    <a:p>
                      <a:pPr marL="388620" lvl="1" indent="-194310" algn="l">
                        <a:lnSpc>
                          <a:spcPts val="2520"/>
                        </a:lnSpc>
                        <a:buFont typeface="Arial"/>
                        <a:buChar char="•"/>
                        <a:defRPr/>
                      </a:pPr>
                      <a:r>
                        <a:rPr lang="en-US" sz="1800" dirty="0">
                          <a:solidFill>
                            <a:srgbClr val="000000"/>
                          </a:solidFill>
                          <a:latin typeface="Ubuntu"/>
                          <a:ea typeface="Ubuntu"/>
                          <a:cs typeface="Ubuntu"/>
                          <a:sym typeface="Ubuntu"/>
                        </a:rPr>
                        <a:t>Supports team and individual </a:t>
                      </a:r>
                      <a:r>
                        <a:rPr lang="en-US" sz="1800" b="1" dirty="0">
                          <a:solidFill>
                            <a:srgbClr val="000000"/>
                          </a:solidFill>
                          <a:latin typeface="Ubuntu Bold"/>
                          <a:ea typeface="Ubuntu Bold"/>
                          <a:cs typeface="Ubuntu Bold"/>
                          <a:sym typeface="Ubuntu Bold"/>
                        </a:rPr>
                        <a:t>fitness-specific goal setting</a:t>
                      </a:r>
                      <a:r>
                        <a:rPr lang="en-US" sz="1800" dirty="0">
                          <a:solidFill>
                            <a:srgbClr val="000000"/>
                          </a:solidFill>
                          <a:latin typeface="Ubuntu"/>
                          <a:ea typeface="Ubuntu"/>
                          <a:cs typeface="Ubuntu"/>
                          <a:sym typeface="Ubuntu"/>
                        </a:rPr>
                        <a:t> after discussion with the Head Coach​</a:t>
                      </a:r>
                      <a:endParaRPr lang="en-US" sz="1100" dirty="0"/>
                    </a:p>
                    <a:p>
                      <a:pPr marL="388620" lvl="1" indent="-194310" algn="l">
                        <a:lnSpc>
                          <a:spcPts val="2520"/>
                        </a:lnSpc>
                        <a:buFont typeface="Arial"/>
                        <a:buChar char="•"/>
                      </a:pPr>
                      <a:r>
                        <a:rPr lang="en-US" sz="1800" dirty="0">
                          <a:solidFill>
                            <a:srgbClr val="000000"/>
                          </a:solidFill>
                          <a:latin typeface="Ubuntu"/>
                          <a:ea typeface="Ubuntu"/>
                          <a:cs typeface="Ubuntu"/>
                          <a:sym typeface="Ubuntu"/>
                        </a:rPr>
                        <a:t>Assists athletes in​ understanding fitness goals, why they matter​, and tracking progress.</a:t>
                      </a:r>
                    </a:p>
                    <a:p>
                      <a:pPr marL="388620" lvl="1" indent="-194310" algn="l">
                        <a:lnSpc>
                          <a:spcPts val="2520"/>
                        </a:lnSpc>
                        <a:buFont typeface="Arial"/>
                        <a:buChar char="•"/>
                      </a:pPr>
                      <a:r>
                        <a:rPr lang="en-US" sz="1800" dirty="0">
                          <a:solidFill>
                            <a:srgbClr val="000000"/>
                          </a:solidFill>
                          <a:latin typeface="Ubuntu"/>
                          <a:ea typeface="Ubuntu"/>
                          <a:cs typeface="Ubuntu"/>
                          <a:sym typeface="Ubuntu"/>
                        </a:rPr>
                        <a:t>Communicates success, observations, or concerns back to the Head Coach</a:t>
                      </a:r>
                    </a:p>
                    <a:p>
                      <a:pPr marL="388620" lvl="1" indent="-194310" algn="l">
                        <a:lnSpc>
                          <a:spcPts val="2520"/>
                        </a:lnSpc>
                        <a:buFont typeface="Arial"/>
                        <a:buChar char="•"/>
                      </a:pPr>
                      <a:r>
                        <a:rPr lang="en-US" sz="1800" dirty="0">
                          <a:solidFill>
                            <a:srgbClr val="000000"/>
                          </a:solidFill>
                          <a:latin typeface="Ubuntu"/>
                          <a:ea typeface="Ubuntu"/>
                          <a:cs typeface="Ubuntu"/>
                          <a:sym typeface="Ubuntu"/>
                        </a:rPr>
                        <a:t>Leads fitness activities and shares health education that supports agreed-upon goals​</a:t>
                      </a:r>
                    </a:p>
                  </a:txBody>
                  <a:tcPr marL="190500" marR="190500" marT="190500" marB="190500">
                    <a:lnL w="19050" cap="flat" cmpd="sng" algn="ctr">
                      <a:solidFill>
                        <a:srgbClr val="B2D234"/>
                      </a:solidFill>
                      <a:prstDash val="solid"/>
                      <a:round/>
                      <a:headEnd type="none" w="med" len="med"/>
                      <a:tailEnd type="none" w="med" len="med"/>
                    </a:lnL>
                    <a:lnR w="76200" cap="flat" cmpd="sng" algn="ctr">
                      <a:solidFill>
                        <a:srgbClr val="B2D234"/>
                      </a:solidFill>
                      <a:prstDash val="solid"/>
                      <a:round/>
                      <a:headEnd type="none" w="med" len="med"/>
                      <a:tailEnd type="none" w="med" len="med"/>
                    </a:lnR>
                    <a:lnT w="76200" cap="flat" cmpd="sng" algn="ctr">
                      <a:solidFill>
                        <a:srgbClr val="B2D234"/>
                      </a:solidFill>
                      <a:prstDash val="solid"/>
                      <a:round/>
                      <a:headEnd type="none" w="med" len="med"/>
                      <a:tailEnd type="none" w="med" len="med"/>
                    </a:lnT>
                    <a:lnB w="7620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1"/>
                  </a:ext>
                </a:extLst>
              </a:tr>
              <a:tr h="1563153">
                <a:tc>
                  <a:txBody>
                    <a:bodyPr/>
                    <a:lstStyle/>
                    <a:p>
                      <a:pPr algn="ctr">
                        <a:lnSpc>
                          <a:spcPts val="3919"/>
                        </a:lnSpc>
                        <a:defRPr/>
                      </a:pPr>
                      <a:r>
                        <a:rPr lang="en-US" sz="2750" b="1" dirty="0">
                          <a:solidFill>
                            <a:srgbClr val="FFFFFF"/>
                          </a:solidFill>
                          <a:latin typeface="Ubuntu Bold"/>
                          <a:ea typeface="Ubuntu Bold"/>
                          <a:cs typeface="Ubuntu Bold"/>
                          <a:sym typeface="Ubuntu Bold"/>
                        </a:rPr>
                        <a:t>Fitness Captain</a:t>
                      </a:r>
                      <a:endParaRPr lang="en-US" sz="2750" dirty="0"/>
                    </a:p>
                  </a:txBody>
                  <a:tcPr marL="190500" marR="190500" marT="190500" marB="190500" anchor="ctr">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7620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solidFill>
                      <a:srgbClr val="0097B2"/>
                    </a:solidFill>
                  </a:tcPr>
                </a:tc>
                <a:tc>
                  <a:txBody>
                    <a:bodyPr/>
                    <a:lstStyle/>
                    <a:p>
                      <a:pPr marL="388620" lvl="1" indent="-194310" algn="l">
                        <a:lnSpc>
                          <a:spcPts val="2520"/>
                        </a:lnSpc>
                        <a:buFont typeface="Arial"/>
                        <a:buChar char="•"/>
                        <a:defRPr/>
                      </a:pPr>
                      <a:r>
                        <a:rPr lang="en-US" sz="1800" dirty="0">
                          <a:solidFill>
                            <a:srgbClr val="000000"/>
                          </a:solidFill>
                          <a:latin typeface="Ubuntu"/>
                          <a:ea typeface="Ubuntu"/>
                          <a:cs typeface="Ubuntu"/>
                          <a:sym typeface="Ubuntu"/>
                        </a:rPr>
                        <a:t>Supports team and individual goal progress by:</a:t>
                      </a:r>
                      <a:endParaRPr lang="en-US" sz="1100" dirty="0"/>
                    </a:p>
                    <a:p>
                      <a:pPr marL="777240" lvl="2" indent="-259080" algn="l">
                        <a:lnSpc>
                          <a:spcPts val="2520"/>
                        </a:lnSpc>
                        <a:buFont typeface="Arial"/>
                        <a:buChar char="⚬"/>
                      </a:pPr>
                      <a:r>
                        <a:rPr lang="en-US" sz="1800" dirty="0">
                          <a:solidFill>
                            <a:srgbClr val="000000"/>
                          </a:solidFill>
                          <a:latin typeface="Ubuntu"/>
                          <a:ea typeface="Ubuntu"/>
                          <a:cs typeface="Ubuntu"/>
                          <a:sym typeface="Ubuntu"/>
                        </a:rPr>
                        <a:t>Sharing Health Tips that support healthy behaviors and encouraging teammates to practice habits outside of practice​</a:t>
                      </a:r>
                    </a:p>
                    <a:p>
                      <a:pPr marL="777240" lvl="2" indent="-259080" algn="l">
                        <a:lnSpc>
                          <a:spcPts val="2520"/>
                        </a:lnSpc>
                        <a:buFont typeface="Arial"/>
                        <a:buChar char="⚬"/>
                      </a:pPr>
                      <a:r>
                        <a:rPr lang="en-US" sz="1800" dirty="0">
                          <a:solidFill>
                            <a:srgbClr val="000000"/>
                          </a:solidFill>
                          <a:latin typeface="Ubuntu"/>
                          <a:ea typeface="Ubuntu"/>
                          <a:cs typeface="Ubuntu"/>
                          <a:sym typeface="Ubuntu"/>
                        </a:rPr>
                        <a:t>Acts as a positive role model by demonstrating commitment to personal goals​</a:t>
                      </a:r>
                    </a:p>
                    <a:p>
                      <a:pPr marL="777240" lvl="2" indent="-259080" algn="l">
                        <a:lnSpc>
                          <a:spcPts val="2520"/>
                        </a:lnSpc>
                        <a:buFont typeface="Arial"/>
                        <a:buChar char="⚬"/>
                      </a:pPr>
                      <a:r>
                        <a:rPr lang="en-US" sz="1800" dirty="0">
                          <a:solidFill>
                            <a:srgbClr val="000000"/>
                          </a:solidFill>
                          <a:latin typeface="Ubuntu"/>
                          <a:ea typeface="Ubuntu"/>
                          <a:cs typeface="Ubuntu"/>
                          <a:sym typeface="Ubuntu"/>
                        </a:rPr>
                        <a:t>Helps build team motivation and accountability in a peer-to-peer way</a:t>
                      </a:r>
                    </a:p>
                  </a:txBody>
                  <a:tcPr marL="190500" marR="190500" marT="190500" marB="190500">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7620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2"/>
                  </a:ext>
                </a:extLst>
              </a:tr>
              <a:tr h="1266693">
                <a:tc>
                  <a:txBody>
                    <a:bodyPr/>
                    <a:lstStyle/>
                    <a:p>
                      <a:pPr algn="ctr">
                        <a:lnSpc>
                          <a:spcPts val="3919"/>
                        </a:lnSpc>
                        <a:defRPr/>
                      </a:pPr>
                      <a:r>
                        <a:rPr lang="en-US" sz="2750" b="1" dirty="0">
                          <a:solidFill>
                            <a:srgbClr val="FFFFFF"/>
                          </a:solidFill>
                          <a:latin typeface="Ubuntu Bold"/>
                          <a:ea typeface="Ubuntu Bold"/>
                          <a:cs typeface="Ubuntu Bold"/>
                          <a:sym typeface="Ubuntu Bold"/>
                        </a:rPr>
                        <a:t>Coach Assistant</a:t>
                      </a:r>
                      <a:endParaRPr lang="en-US" sz="2750" dirty="0"/>
                    </a:p>
                  </a:txBody>
                  <a:tcPr marL="190500" marR="190500" marT="190500" marB="190500" anchor="ctr">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solidFill>
                      <a:srgbClr val="009784"/>
                    </a:solidFill>
                  </a:tcPr>
                </a:tc>
                <a:tc>
                  <a:txBody>
                    <a:bodyPr/>
                    <a:lstStyle/>
                    <a:p>
                      <a:pPr marL="388620" lvl="1" indent="-194310" algn="l">
                        <a:lnSpc>
                          <a:spcPts val="2520"/>
                        </a:lnSpc>
                        <a:buFont typeface="Arial"/>
                        <a:buChar char="•"/>
                        <a:defRPr/>
                      </a:pPr>
                      <a:r>
                        <a:rPr lang="en-US" sz="1800" dirty="0">
                          <a:solidFill>
                            <a:srgbClr val="000000"/>
                          </a:solidFill>
                          <a:latin typeface="Ubuntu"/>
                          <a:ea typeface="Ubuntu"/>
                          <a:cs typeface="Ubuntu"/>
                          <a:sym typeface="Ubuntu"/>
                        </a:rPr>
                        <a:t>Reinforces team and individual goals during practices​. Provides feedback that connects effort and performance to stated goals. </a:t>
                      </a:r>
                      <a:endParaRPr lang="en-US" sz="1100" dirty="0"/>
                    </a:p>
                    <a:p>
                      <a:pPr marL="388620" lvl="1" indent="-194310" algn="l">
                        <a:lnSpc>
                          <a:spcPts val="2520"/>
                        </a:lnSpc>
                        <a:buFont typeface="Arial"/>
                        <a:buChar char="•"/>
                      </a:pPr>
                      <a:r>
                        <a:rPr lang="en-US" sz="1800" dirty="0">
                          <a:solidFill>
                            <a:srgbClr val="000000"/>
                          </a:solidFill>
                          <a:latin typeface="Ubuntu"/>
                          <a:ea typeface="Ubuntu"/>
                          <a:cs typeface="Ubuntu"/>
                          <a:sym typeface="Ubuntu"/>
                        </a:rPr>
                        <a:t>Helps athletes understand how drills and activities relate to their goals​</a:t>
                      </a:r>
                    </a:p>
                    <a:p>
                      <a:pPr marL="388620" lvl="1" indent="-194310" algn="l">
                        <a:lnSpc>
                          <a:spcPts val="2520"/>
                        </a:lnSpc>
                        <a:buFont typeface="Arial"/>
                        <a:buChar char="•"/>
                      </a:pPr>
                      <a:r>
                        <a:rPr lang="en-US" sz="1800" dirty="0">
                          <a:solidFill>
                            <a:srgbClr val="000000"/>
                          </a:solidFill>
                          <a:latin typeface="Ubuntu"/>
                          <a:ea typeface="Ubuntu"/>
                          <a:cs typeface="Ubuntu"/>
                          <a:sym typeface="Ubuntu"/>
                        </a:rPr>
                        <a:t>Share observations on athlete progress or challenges with the Head Coach</a:t>
                      </a:r>
                    </a:p>
                  </a:txBody>
                  <a:tcPr marL="190500" marR="190500" marT="190500" marB="190500">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3"/>
                  </a:ext>
                </a:extLst>
              </a:tr>
              <a:tr h="1156525">
                <a:tc>
                  <a:txBody>
                    <a:bodyPr/>
                    <a:lstStyle/>
                    <a:p>
                      <a:pPr algn="ctr">
                        <a:lnSpc>
                          <a:spcPts val="3919"/>
                        </a:lnSpc>
                        <a:defRPr/>
                      </a:pPr>
                      <a:r>
                        <a:rPr lang="en-US" sz="2750" b="1" dirty="0">
                          <a:solidFill>
                            <a:srgbClr val="FFFFFF"/>
                          </a:solidFill>
                          <a:latin typeface="Ubuntu Bold"/>
                          <a:ea typeface="Ubuntu Bold"/>
                          <a:cs typeface="Ubuntu Bold"/>
                          <a:sym typeface="Ubuntu Bold"/>
                        </a:rPr>
                        <a:t>Sport Assistant</a:t>
                      </a:r>
                      <a:endParaRPr lang="en-US" sz="2750" dirty="0"/>
                    </a:p>
                  </a:txBody>
                  <a:tcPr marL="190500" marR="190500" marT="190500" marB="190500" anchor="ctr">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solidFill>
                      <a:srgbClr val="0097B2"/>
                    </a:solidFill>
                  </a:tcPr>
                </a:tc>
                <a:tc>
                  <a:txBody>
                    <a:bodyPr/>
                    <a:lstStyle/>
                    <a:p>
                      <a:pPr marL="388620" lvl="1" indent="-194310" algn="l">
                        <a:lnSpc>
                          <a:spcPts val="2520"/>
                        </a:lnSpc>
                        <a:buFont typeface="Arial"/>
                        <a:buChar char="•"/>
                        <a:defRPr/>
                      </a:pPr>
                      <a:r>
                        <a:rPr lang="en-US" sz="1800" dirty="0">
                          <a:solidFill>
                            <a:srgbClr val="000000"/>
                          </a:solidFill>
                          <a:latin typeface="Ubuntu"/>
                          <a:ea typeface="Ubuntu"/>
                          <a:cs typeface="Ubuntu"/>
                          <a:sym typeface="Ubuntu"/>
                        </a:rPr>
                        <a:t>Distribute any goal setting forms or resources for the coaches,  if requested​</a:t>
                      </a:r>
                      <a:endParaRPr lang="en-US" sz="1100" dirty="0"/>
                    </a:p>
                    <a:p>
                      <a:pPr marL="388620" lvl="1" indent="-194310" algn="l">
                        <a:lnSpc>
                          <a:spcPts val="2520"/>
                        </a:lnSpc>
                        <a:buFont typeface="Arial"/>
                        <a:buChar char="•"/>
                      </a:pPr>
                      <a:r>
                        <a:rPr lang="en-US" sz="1800" dirty="0">
                          <a:solidFill>
                            <a:srgbClr val="000000"/>
                          </a:solidFill>
                          <a:latin typeface="Ubuntu"/>
                          <a:ea typeface="Ubuntu"/>
                          <a:cs typeface="Ubuntu"/>
                          <a:sym typeface="Ubuntu"/>
                        </a:rPr>
                        <a:t>Observe and be prepared to assist when needed​</a:t>
                      </a:r>
                    </a:p>
                    <a:p>
                      <a:pPr marL="388620" lvl="1" indent="-194310" algn="l">
                        <a:lnSpc>
                          <a:spcPts val="2520"/>
                        </a:lnSpc>
                        <a:buFont typeface="Arial"/>
                        <a:buChar char="•"/>
                      </a:pPr>
                      <a:r>
                        <a:rPr lang="en-US" sz="1800" dirty="0">
                          <a:solidFill>
                            <a:srgbClr val="000000"/>
                          </a:solidFill>
                          <a:latin typeface="Ubuntu"/>
                          <a:ea typeface="Ubuntu"/>
                          <a:cs typeface="Ubuntu"/>
                          <a:sym typeface="Ubuntu"/>
                        </a:rPr>
                        <a:t>Provide encouragement to athletes</a:t>
                      </a:r>
                    </a:p>
                  </a:txBody>
                  <a:tcPr marL="190500" marR="190500" marT="190500" marB="190500">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904875"/>
            <a:ext cx="14899089" cy="1552575"/>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SHARING ROLES:</a:t>
            </a:r>
          </a:p>
          <a:p>
            <a:pPr algn="l">
              <a:lnSpc>
                <a:spcPts val="6000"/>
              </a:lnSpc>
            </a:pPr>
            <a:r>
              <a:rPr lang="en-US" sz="5000" b="1">
                <a:solidFill>
                  <a:srgbClr val="009784"/>
                </a:solidFill>
                <a:latin typeface="Ubuntu Bold"/>
                <a:ea typeface="Ubuntu Bold"/>
                <a:cs typeface="Ubuntu Bold"/>
                <a:sym typeface="Ubuntu Bold"/>
              </a:rPr>
              <a:t>TEAM COMMUNICATION</a:t>
            </a:r>
          </a:p>
        </p:txBody>
      </p:sp>
      <p:graphicFrame>
        <p:nvGraphicFramePr>
          <p:cNvPr id="4" name="Table 4"/>
          <p:cNvGraphicFramePr>
            <a:graphicFrameLocks noGrp="1"/>
          </p:cNvGraphicFramePr>
          <p:nvPr>
            <p:extLst>
              <p:ext uri="{D42A27DB-BD31-4B8C-83A1-F6EECF244321}">
                <p14:modId xmlns:p14="http://schemas.microsoft.com/office/powerpoint/2010/main" val="918658812"/>
              </p:ext>
            </p:extLst>
          </p:nvPr>
        </p:nvGraphicFramePr>
        <p:xfrm>
          <a:off x="0" y="2681424"/>
          <a:ext cx="18268950" cy="7284252"/>
        </p:xfrm>
        <a:graphic>
          <a:graphicData uri="http://schemas.openxmlformats.org/drawingml/2006/table">
            <a:tbl>
              <a:tblPr/>
              <a:tblGrid>
                <a:gridCol w="3642348">
                  <a:extLst>
                    <a:ext uri="{9D8B030D-6E8A-4147-A177-3AD203B41FA5}">
                      <a16:colId xmlns:a16="http://schemas.microsoft.com/office/drawing/2014/main" val="20000"/>
                    </a:ext>
                  </a:extLst>
                </a:gridCol>
                <a:gridCol w="14626602">
                  <a:extLst>
                    <a:ext uri="{9D8B030D-6E8A-4147-A177-3AD203B41FA5}">
                      <a16:colId xmlns:a16="http://schemas.microsoft.com/office/drawing/2014/main" val="20001"/>
                    </a:ext>
                  </a:extLst>
                </a:gridCol>
              </a:tblGrid>
              <a:tr h="2291462">
                <a:tc>
                  <a:txBody>
                    <a:bodyPr/>
                    <a:lstStyle/>
                    <a:p>
                      <a:pPr algn="ctr">
                        <a:lnSpc>
                          <a:spcPts val="3919"/>
                        </a:lnSpc>
                        <a:defRPr/>
                      </a:pPr>
                      <a:r>
                        <a:rPr lang="en-US" sz="2799" b="1">
                          <a:solidFill>
                            <a:srgbClr val="FFFFFF"/>
                          </a:solidFill>
                          <a:latin typeface="Ubuntu Bold"/>
                          <a:ea typeface="Ubuntu Bold"/>
                          <a:cs typeface="Ubuntu Bold"/>
                          <a:sym typeface="Ubuntu Bold"/>
                        </a:rPr>
                        <a:t>Head Coach</a:t>
                      </a:r>
                      <a:endParaRPr lang="en-US" sz="1100"/>
                    </a:p>
                  </a:txBody>
                  <a:tcPr marL="190500" marR="190500" marT="190500" marB="190500" anchor="ctr">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76200" cap="flat" cmpd="sng" algn="ctr">
                      <a:solidFill>
                        <a:srgbClr val="B2D234"/>
                      </a:solidFill>
                      <a:prstDash val="solid"/>
                      <a:round/>
                      <a:headEnd type="none" w="med" len="med"/>
                      <a:tailEnd type="none" w="med" len="med"/>
                    </a:lnB>
                    <a:solidFill>
                      <a:srgbClr val="0097B2"/>
                    </a:solidFill>
                  </a:tcPr>
                </a:tc>
                <a:tc>
                  <a:txBody>
                    <a:bodyPr/>
                    <a:lstStyle/>
                    <a:p>
                      <a:pPr marL="388620" lvl="1" indent="-194310" algn="l">
                        <a:lnSpc>
                          <a:spcPts val="2520"/>
                        </a:lnSpc>
                        <a:buFont typeface="Arial"/>
                        <a:buChar char="•"/>
                        <a:defRPr/>
                      </a:pPr>
                      <a:r>
                        <a:rPr lang="en-US" sz="1800">
                          <a:solidFill>
                            <a:srgbClr val="000000"/>
                          </a:solidFill>
                          <a:latin typeface="Ubuntu"/>
                          <a:ea typeface="Ubuntu"/>
                          <a:cs typeface="Ubuntu"/>
                          <a:sym typeface="Ubuntu"/>
                        </a:rPr>
                        <a:t>Initiates communication with athletes, families or caregivers, and the coaching team​</a:t>
                      </a:r>
                      <a:endParaRPr lang="en-US" sz="1100"/>
                    </a:p>
                    <a:p>
                      <a:pPr marL="388620" lvl="1" indent="-194310" algn="l">
                        <a:lnSpc>
                          <a:spcPts val="2520"/>
                        </a:lnSpc>
                        <a:buFont typeface="Arial"/>
                        <a:buChar char="•"/>
                      </a:pPr>
                      <a:r>
                        <a:rPr lang="en-US" sz="1800">
                          <a:solidFill>
                            <a:srgbClr val="000000"/>
                          </a:solidFill>
                          <a:latin typeface="Ubuntu"/>
                          <a:ea typeface="Ubuntu"/>
                          <a:cs typeface="Ubuntu"/>
                          <a:sym typeface="Ubuntu"/>
                        </a:rPr>
                        <a:t>Serves as the main point of contact unless otherwise specified​</a:t>
                      </a:r>
                    </a:p>
                    <a:p>
                      <a:pPr marL="388620" lvl="1" indent="-194310" algn="l">
                        <a:lnSpc>
                          <a:spcPts val="2520"/>
                        </a:lnSpc>
                        <a:buFont typeface="Arial"/>
                        <a:buChar char="•"/>
                      </a:pPr>
                      <a:r>
                        <a:rPr lang="en-US" sz="1800">
                          <a:solidFill>
                            <a:srgbClr val="000000"/>
                          </a:solidFill>
                          <a:latin typeface="Ubuntu"/>
                          <a:ea typeface="Ubuntu"/>
                          <a:cs typeface="Ubuntu"/>
                          <a:sym typeface="Ubuntu"/>
                        </a:rPr>
                        <a:t>Communicates key information such as:​</a:t>
                      </a:r>
                    </a:p>
                    <a:p>
                      <a:pPr marL="777240" lvl="2" indent="-259080" algn="l">
                        <a:lnSpc>
                          <a:spcPts val="2520"/>
                        </a:lnSpc>
                        <a:buFont typeface="Arial"/>
                        <a:buChar char="⚬"/>
                      </a:pPr>
                      <a:r>
                        <a:rPr lang="en-US" sz="1800">
                          <a:solidFill>
                            <a:srgbClr val="000000"/>
                          </a:solidFill>
                          <a:latin typeface="Ubuntu"/>
                          <a:ea typeface="Ubuntu"/>
                          <a:cs typeface="Ubuntu"/>
                          <a:sym typeface="Ubuntu"/>
                        </a:rPr>
                        <a:t>Practice and competition details, schedules, changes, and cancellations​</a:t>
                      </a:r>
                    </a:p>
                    <a:p>
                      <a:pPr marL="777240" lvl="2" indent="-259080" algn="l">
                        <a:lnSpc>
                          <a:spcPts val="2520"/>
                        </a:lnSpc>
                        <a:buFont typeface="Arial"/>
                        <a:buChar char="⚬"/>
                      </a:pPr>
                      <a:r>
                        <a:rPr lang="en-US" sz="1800">
                          <a:solidFill>
                            <a:srgbClr val="000000"/>
                          </a:solidFill>
                          <a:latin typeface="Ubuntu"/>
                          <a:ea typeface="Ubuntu"/>
                          <a:cs typeface="Ubuntu"/>
                          <a:sym typeface="Ubuntu"/>
                        </a:rPr>
                        <a:t>Team goals, priorities, and reminders​</a:t>
                      </a:r>
                    </a:p>
                    <a:p>
                      <a:pPr marL="388620" lvl="1" indent="-194310" algn="l">
                        <a:lnSpc>
                          <a:spcPts val="2520"/>
                        </a:lnSpc>
                        <a:buFont typeface="Arial"/>
                        <a:buChar char="•"/>
                      </a:pPr>
                      <a:r>
                        <a:rPr lang="en-US" sz="1800">
                          <a:solidFill>
                            <a:srgbClr val="000000"/>
                          </a:solidFill>
                          <a:latin typeface="Ubuntu"/>
                          <a:ea typeface="Ubuntu"/>
                          <a:cs typeface="Ubuntu"/>
                          <a:sym typeface="Ubuntu"/>
                        </a:rPr>
                        <a:t>Coordinates messaging across roles to ensure consistent and clear communication</a:t>
                      </a:r>
                    </a:p>
                  </a:txBody>
                  <a:tcPr marL="190500" marR="190500" marT="190500" marB="190500">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7620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0"/>
                  </a:ext>
                </a:extLst>
              </a:tr>
              <a:tr h="1346234">
                <a:tc>
                  <a:txBody>
                    <a:bodyPr/>
                    <a:lstStyle/>
                    <a:p>
                      <a:pPr algn="ctr">
                        <a:lnSpc>
                          <a:spcPts val="3919"/>
                        </a:lnSpc>
                        <a:defRPr/>
                      </a:pPr>
                      <a:r>
                        <a:rPr lang="en-US" sz="2799" b="1">
                          <a:solidFill>
                            <a:srgbClr val="FFFFFF"/>
                          </a:solidFill>
                          <a:latin typeface="Ubuntu Bold"/>
                          <a:ea typeface="Ubuntu Bold"/>
                          <a:cs typeface="Ubuntu Bold"/>
                          <a:sym typeface="Ubuntu Bold"/>
                        </a:rPr>
                        <a:t>Fitness Coach</a:t>
                      </a:r>
                      <a:endParaRPr lang="en-US" sz="1100"/>
                    </a:p>
                  </a:txBody>
                  <a:tcPr marL="190500" marR="190500" marT="190500" marB="190500" anchor="ctr">
                    <a:lnL w="7620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76200" cap="flat" cmpd="sng" algn="ctr">
                      <a:solidFill>
                        <a:srgbClr val="B2D234"/>
                      </a:solidFill>
                      <a:prstDash val="solid"/>
                      <a:round/>
                      <a:headEnd type="none" w="med" len="med"/>
                      <a:tailEnd type="none" w="med" len="med"/>
                    </a:lnT>
                    <a:lnB w="76200" cap="flat" cmpd="sng" algn="ctr">
                      <a:solidFill>
                        <a:srgbClr val="B2D234"/>
                      </a:solidFill>
                      <a:prstDash val="solid"/>
                      <a:round/>
                      <a:headEnd type="none" w="med" len="med"/>
                      <a:tailEnd type="none" w="med" len="med"/>
                    </a:lnB>
                    <a:solidFill>
                      <a:srgbClr val="009784"/>
                    </a:solidFill>
                  </a:tcPr>
                </a:tc>
                <a:tc>
                  <a:txBody>
                    <a:bodyPr/>
                    <a:lstStyle/>
                    <a:p>
                      <a:pPr marL="388620" lvl="1" indent="-194310" algn="l">
                        <a:lnSpc>
                          <a:spcPts val="2520"/>
                        </a:lnSpc>
                        <a:buFont typeface="Arial"/>
                        <a:buChar char="•"/>
                        <a:defRPr/>
                      </a:pPr>
                      <a:r>
                        <a:rPr lang="en-US" sz="1800" dirty="0">
                          <a:solidFill>
                            <a:srgbClr val="000000"/>
                          </a:solidFill>
                          <a:latin typeface="Ubuntu"/>
                          <a:ea typeface="Ubuntu"/>
                          <a:cs typeface="Ubuntu"/>
                          <a:sym typeface="Ubuntu"/>
                        </a:rPr>
                        <a:t>Communicates with athletes and their caregivers through predetermined channels, processes, and frequencies​</a:t>
                      </a:r>
                      <a:endParaRPr lang="en-US" sz="1100" dirty="0"/>
                    </a:p>
                    <a:p>
                      <a:pPr marL="388620" lvl="1" indent="-194310" algn="l">
                        <a:lnSpc>
                          <a:spcPts val="2520"/>
                        </a:lnSpc>
                        <a:buFont typeface="Arial"/>
                        <a:buChar char="•"/>
                      </a:pPr>
                      <a:r>
                        <a:rPr lang="en-US" sz="1800" dirty="0">
                          <a:solidFill>
                            <a:srgbClr val="000000"/>
                          </a:solidFill>
                          <a:latin typeface="Ubuntu"/>
                          <a:ea typeface="Ubuntu"/>
                          <a:cs typeface="Ubuntu"/>
                          <a:sym typeface="Ubuntu"/>
                        </a:rPr>
                        <a:t>Shares information related to fitness both on and off the field of play</a:t>
                      </a:r>
                    </a:p>
                    <a:p>
                      <a:pPr marL="388620" lvl="1" indent="-194310" algn="l">
                        <a:lnSpc>
                          <a:spcPts val="2520"/>
                        </a:lnSpc>
                        <a:buFont typeface="Arial"/>
                        <a:buChar char="•"/>
                      </a:pPr>
                      <a:r>
                        <a:rPr lang="en-US" sz="1800" dirty="0">
                          <a:solidFill>
                            <a:srgbClr val="000000"/>
                          </a:solidFill>
                          <a:latin typeface="Ubuntu"/>
                          <a:ea typeface="Ubuntu"/>
                          <a:cs typeface="Ubuntu"/>
                          <a:sym typeface="Ubuntu"/>
                        </a:rPr>
                        <a:t>Aligns all communication with the Head Coach to ensure consistency and appropriateness</a:t>
                      </a:r>
                    </a:p>
                  </a:txBody>
                  <a:tcPr marL="190500" marR="190500" marT="190500" marB="190500">
                    <a:lnL w="19050" cap="flat" cmpd="sng" algn="ctr">
                      <a:solidFill>
                        <a:srgbClr val="B2D234"/>
                      </a:solidFill>
                      <a:prstDash val="solid"/>
                      <a:round/>
                      <a:headEnd type="none" w="med" len="med"/>
                      <a:tailEnd type="none" w="med" len="med"/>
                    </a:lnL>
                    <a:lnR w="76200" cap="flat" cmpd="sng" algn="ctr">
                      <a:solidFill>
                        <a:srgbClr val="B2D234"/>
                      </a:solidFill>
                      <a:prstDash val="solid"/>
                      <a:round/>
                      <a:headEnd type="none" w="med" len="med"/>
                      <a:tailEnd type="none" w="med" len="med"/>
                    </a:lnR>
                    <a:lnT w="76200" cap="flat" cmpd="sng" algn="ctr">
                      <a:solidFill>
                        <a:srgbClr val="B2D234"/>
                      </a:solidFill>
                      <a:prstDash val="solid"/>
                      <a:round/>
                      <a:headEnd type="none" w="med" len="med"/>
                      <a:tailEnd type="none" w="med" len="med"/>
                    </a:lnT>
                    <a:lnB w="7620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1"/>
                  </a:ext>
                </a:extLst>
              </a:tr>
              <a:tr h="1346234">
                <a:tc>
                  <a:txBody>
                    <a:bodyPr/>
                    <a:lstStyle/>
                    <a:p>
                      <a:pPr algn="ctr">
                        <a:lnSpc>
                          <a:spcPts val="3919"/>
                        </a:lnSpc>
                        <a:defRPr/>
                      </a:pPr>
                      <a:r>
                        <a:rPr lang="en-US" sz="2799" b="1">
                          <a:solidFill>
                            <a:srgbClr val="FFFFFF"/>
                          </a:solidFill>
                          <a:latin typeface="Ubuntu Bold"/>
                          <a:ea typeface="Ubuntu Bold"/>
                          <a:cs typeface="Ubuntu Bold"/>
                          <a:sym typeface="Ubuntu Bold"/>
                        </a:rPr>
                        <a:t>Fitness Captain</a:t>
                      </a:r>
                      <a:endParaRPr lang="en-US" sz="1100"/>
                    </a:p>
                  </a:txBody>
                  <a:tcPr marL="190500" marR="190500" marT="190500" marB="190500" anchor="ctr">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7620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solidFill>
                      <a:srgbClr val="0097B2"/>
                    </a:solidFill>
                  </a:tcPr>
                </a:tc>
                <a:tc>
                  <a:txBody>
                    <a:bodyPr/>
                    <a:lstStyle/>
                    <a:p>
                      <a:pPr marL="388620" lvl="1" indent="-194310" algn="l">
                        <a:lnSpc>
                          <a:spcPts val="2520"/>
                        </a:lnSpc>
                        <a:buFont typeface="Arial"/>
                        <a:buChar char="•"/>
                        <a:defRPr/>
                      </a:pPr>
                      <a:r>
                        <a:rPr lang="en-US" sz="1800">
                          <a:solidFill>
                            <a:srgbClr val="000000"/>
                          </a:solidFill>
                          <a:latin typeface="Ubuntu"/>
                          <a:ea typeface="Ubuntu"/>
                          <a:cs typeface="Ubuntu"/>
                          <a:sym typeface="Ubuntu"/>
                        </a:rPr>
                        <a:t>Requests time from the Head Coach to share Health Tips during practice</a:t>
                      </a:r>
                      <a:endParaRPr lang="en-US" sz="1100"/>
                    </a:p>
                    <a:p>
                      <a:pPr marL="388620" lvl="1" indent="-194310" algn="l">
                        <a:lnSpc>
                          <a:spcPts val="2520"/>
                        </a:lnSpc>
                        <a:buFont typeface="Arial"/>
                        <a:buChar char="•"/>
                      </a:pPr>
                      <a:r>
                        <a:rPr lang="en-US" sz="1800">
                          <a:solidFill>
                            <a:srgbClr val="000000"/>
                          </a:solidFill>
                          <a:latin typeface="Ubuntu"/>
                          <a:ea typeface="Ubuntu"/>
                          <a:cs typeface="Ubuntu"/>
                          <a:sym typeface="Ubuntu"/>
                        </a:rPr>
                        <a:t>Communicates peer-to-peer with teammates to encourage participation and healthy habits</a:t>
                      </a:r>
                    </a:p>
                    <a:p>
                      <a:pPr marL="388620" lvl="1" indent="-194310" algn="l">
                        <a:lnSpc>
                          <a:spcPts val="2520"/>
                        </a:lnSpc>
                        <a:buFont typeface="Arial"/>
                        <a:buChar char="•"/>
                      </a:pPr>
                      <a:r>
                        <a:rPr lang="en-US" sz="1800">
                          <a:solidFill>
                            <a:srgbClr val="000000"/>
                          </a:solidFill>
                          <a:latin typeface="Ubuntu"/>
                          <a:ea typeface="Ubuntu"/>
                          <a:cs typeface="Ubuntu"/>
                          <a:sym typeface="Ubuntu"/>
                        </a:rPr>
                        <a:t>Models respectful and inclusive communication​</a:t>
                      </a:r>
                    </a:p>
                  </a:txBody>
                  <a:tcPr marL="190500" marR="190500" marT="190500" marB="190500">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7620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2"/>
                  </a:ext>
                </a:extLst>
              </a:tr>
              <a:tr h="1063010">
                <a:tc>
                  <a:txBody>
                    <a:bodyPr/>
                    <a:lstStyle/>
                    <a:p>
                      <a:pPr algn="ctr">
                        <a:lnSpc>
                          <a:spcPts val="3919"/>
                        </a:lnSpc>
                        <a:defRPr/>
                      </a:pPr>
                      <a:r>
                        <a:rPr lang="en-US" sz="2799" b="1">
                          <a:solidFill>
                            <a:srgbClr val="FFFFFF"/>
                          </a:solidFill>
                          <a:latin typeface="Ubuntu Bold"/>
                          <a:ea typeface="Ubuntu Bold"/>
                          <a:cs typeface="Ubuntu Bold"/>
                          <a:sym typeface="Ubuntu Bold"/>
                        </a:rPr>
                        <a:t>Coach Assistant</a:t>
                      </a:r>
                      <a:endParaRPr lang="en-US" sz="1100"/>
                    </a:p>
                  </a:txBody>
                  <a:tcPr marL="190500" marR="190500" marT="190500" marB="190500" anchor="ctr">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solidFill>
                      <a:srgbClr val="009784"/>
                    </a:solidFill>
                  </a:tcPr>
                </a:tc>
                <a:tc>
                  <a:txBody>
                    <a:bodyPr/>
                    <a:lstStyle/>
                    <a:p>
                      <a:pPr marL="388620" lvl="1" indent="-194310" algn="l">
                        <a:lnSpc>
                          <a:spcPts val="2520"/>
                        </a:lnSpc>
                        <a:buFont typeface="Arial"/>
                        <a:buChar char="•"/>
                        <a:defRPr/>
                      </a:pPr>
                      <a:r>
                        <a:rPr lang="en-US" sz="1800" dirty="0">
                          <a:solidFill>
                            <a:srgbClr val="000000"/>
                          </a:solidFill>
                          <a:latin typeface="Ubuntu"/>
                          <a:ea typeface="Ubuntu"/>
                          <a:cs typeface="Ubuntu"/>
                          <a:sym typeface="Ubuntu"/>
                        </a:rPr>
                        <a:t>Reinforces key messages, provides feedback and encouragement throughout practice.</a:t>
                      </a:r>
                    </a:p>
                    <a:p>
                      <a:pPr marL="388620" lvl="1" indent="-194310" algn="l">
                        <a:lnSpc>
                          <a:spcPts val="2520"/>
                        </a:lnSpc>
                        <a:buFont typeface="Arial"/>
                        <a:buChar char="•"/>
                      </a:pPr>
                      <a:r>
                        <a:rPr lang="en-US" sz="1800" dirty="0">
                          <a:solidFill>
                            <a:srgbClr val="000000"/>
                          </a:solidFill>
                          <a:latin typeface="Ubuntu"/>
                          <a:ea typeface="Ubuntu"/>
                          <a:cs typeface="Ubuntu"/>
                          <a:sym typeface="Ubuntu"/>
                        </a:rPr>
                        <a:t>Share observations or concerns with the Head Coach</a:t>
                      </a:r>
                    </a:p>
                  </a:txBody>
                  <a:tcPr marL="190500" marR="190500" marT="190500" marB="190500">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3"/>
                  </a:ext>
                </a:extLst>
              </a:tr>
              <a:tr h="1237312">
                <a:tc>
                  <a:txBody>
                    <a:bodyPr/>
                    <a:lstStyle/>
                    <a:p>
                      <a:pPr algn="ctr">
                        <a:lnSpc>
                          <a:spcPts val="3919"/>
                        </a:lnSpc>
                        <a:defRPr/>
                      </a:pPr>
                      <a:r>
                        <a:rPr lang="en-US" sz="2799" b="1">
                          <a:solidFill>
                            <a:srgbClr val="FFFFFF"/>
                          </a:solidFill>
                          <a:latin typeface="Ubuntu Bold"/>
                          <a:ea typeface="Ubuntu Bold"/>
                          <a:cs typeface="Ubuntu Bold"/>
                          <a:sym typeface="Ubuntu Bold"/>
                        </a:rPr>
                        <a:t>Sport Assistant</a:t>
                      </a:r>
                      <a:endParaRPr lang="en-US" sz="1100"/>
                    </a:p>
                  </a:txBody>
                  <a:tcPr marL="190500" marR="190500" marT="190500" marB="190500" anchor="ctr">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solidFill>
                      <a:srgbClr val="0097B2"/>
                    </a:solidFill>
                  </a:tcPr>
                </a:tc>
                <a:tc>
                  <a:txBody>
                    <a:bodyPr/>
                    <a:lstStyle/>
                    <a:p>
                      <a:pPr marL="388620" lvl="1" indent="-194310" algn="l">
                        <a:lnSpc>
                          <a:spcPts val="2520"/>
                        </a:lnSpc>
                        <a:buFont typeface="Arial"/>
                        <a:buChar char="•"/>
                      </a:pPr>
                      <a:r>
                        <a:rPr lang="en-US" sz="1800" dirty="0">
                          <a:solidFill>
                            <a:srgbClr val="000000"/>
                          </a:solidFill>
                          <a:latin typeface="Ubuntu"/>
                          <a:ea typeface="Ubuntu"/>
                          <a:cs typeface="Ubuntu"/>
                          <a:sym typeface="Ubuntu"/>
                        </a:rPr>
                        <a:t>Assists with athlete check-in and attendance​, reinforces coach instructions</a:t>
                      </a:r>
                    </a:p>
                    <a:p>
                      <a:pPr marL="388620" lvl="1" indent="-194310" algn="l">
                        <a:lnSpc>
                          <a:spcPts val="2520"/>
                        </a:lnSpc>
                        <a:buFont typeface="Arial"/>
                        <a:buChar char="•"/>
                      </a:pPr>
                      <a:r>
                        <a:rPr lang="en-US" sz="1800" dirty="0">
                          <a:solidFill>
                            <a:srgbClr val="000000"/>
                          </a:solidFill>
                          <a:latin typeface="Ubuntu"/>
                          <a:ea typeface="Ubuntu"/>
                          <a:cs typeface="Ubuntu"/>
                          <a:sym typeface="Ubuntu"/>
                        </a:rPr>
                        <a:t>Share observations or concerns with the Head Coach</a:t>
                      </a:r>
                    </a:p>
                  </a:txBody>
                  <a:tcPr marL="190500" marR="190500" marT="190500" marB="190500">
                    <a:lnL w="19050" cap="flat" cmpd="sng" algn="ctr">
                      <a:solidFill>
                        <a:srgbClr val="B2D234"/>
                      </a:solidFill>
                      <a:prstDash val="solid"/>
                      <a:round/>
                      <a:headEnd type="none" w="med" len="med"/>
                      <a:tailEnd type="none" w="med" len="med"/>
                    </a:lnL>
                    <a:lnR w="19050" cap="flat" cmpd="sng" algn="ctr">
                      <a:solidFill>
                        <a:srgbClr val="B2D234"/>
                      </a:solidFill>
                      <a:prstDash val="solid"/>
                      <a:round/>
                      <a:headEnd type="none" w="med" len="med"/>
                      <a:tailEnd type="none" w="med" len="med"/>
                    </a:lnR>
                    <a:lnT w="19050" cap="flat" cmpd="sng" algn="ctr">
                      <a:solidFill>
                        <a:srgbClr val="B2D234"/>
                      </a:solidFill>
                      <a:prstDash val="solid"/>
                      <a:round/>
                      <a:headEnd type="none" w="med" len="med"/>
                      <a:tailEnd type="none" w="med" len="med"/>
                    </a:lnT>
                    <a:lnB w="19050" cap="flat" cmpd="sng" algn="ctr">
                      <a:solidFill>
                        <a:srgbClr val="B2D234"/>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981299" h="10287000">
                <a:moveTo>
                  <a:pt x="0" y="0"/>
                </a:moveTo>
                <a:lnTo>
                  <a:pt x="18981299" y="0"/>
                </a:lnTo>
                <a:lnTo>
                  <a:pt x="18981299" y="10287000"/>
                </a:lnTo>
                <a:lnTo>
                  <a:pt x="0" y="10287000"/>
                </a:lnTo>
                <a:lnTo>
                  <a:pt x="0" y="0"/>
                </a:lnTo>
                <a:close/>
              </a:path>
            </a:pathLst>
          </a:custGeom>
          <a:blipFill>
            <a:blip r:embed="rId4">
              <a:alphaModFix amt="65000"/>
            </a:blip>
            <a:stretch>
              <a:fillRect t="-84626" r="-12971" b="-85068"/>
            </a:stretch>
          </a:blipFill>
        </p:spPr>
        <p:txBody>
          <a:bodyPr/>
          <a:lstStyle/>
          <a:p>
            <a:endParaRPr lang="en-US"/>
          </a:p>
        </p:txBody>
      </p:sp>
      <p:sp>
        <p:nvSpPr>
          <p:cNvPr id="4" name="TextBox 4"/>
          <p:cNvSpPr txBox="1"/>
          <p:nvPr/>
        </p:nvSpPr>
        <p:spPr>
          <a:xfrm>
            <a:off x="1028700" y="3428536"/>
            <a:ext cx="16230600" cy="3000375"/>
          </a:xfrm>
          <a:prstGeom prst="rect">
            <a:avLst/>
          </a:prstGeom>
        </p:spPr>
        <p:txBody>
          <a:bodyPr lIns="0" tIns="0" rIns="0" bIns="0" rtlCol="0" anchor="t">
            <a:spAutoFit/>
          </a:bodyPr>
          <a:lstStyle/>
          <a:p>
            <a:pPr algn="ctr">
              <a:lnSpc>
                <a:spcPts val="7800"/>
              </a:lnSpc>
            </a:pPr>
            <a:r>
              <a:rPr lang="en-US" sz="6500" b="1">
                <a:solidFill>
                  <a:srgbClr val="FFFFFF"/>
                </a:solidFill>
                <a:latin typeface="Ubuntu Bold"/>
                <a:ea typeface="Ubuntu Bold"/>
                <a:cs typeface="Ubuntu Bold"/>
                <a:sym typeface="Ubuntu Bold"/>
              </a:rPr>
              <a:t>LEADERSHIP SKILLS:</a:t>
            </a:r>
          </a:p>
          <a:p>
            <a:pPr algn="ctr">
              <a:lnSpc>
                <a:spcPts val="7800"/>
              </a:lnSpc>
            </a:pPr>
            <a:r>
              <a:rPr lang="en-US" sz="6500" b="1">
                <a:solidFill>
                  <a:srgbClr val="FFFFFF"/>
                </a:solidFill>
                <a:latin typeface="Ubuntu Bold"/>
                <a:ea typeface="Ubuntu Bold"/>
                <a:cs typeface="Ubuntu Bold"/>
                <a:sym typeface="Ubuntu Bold"/>
              </a:rPr>
              <a:t>MOTIVATION, COMMUNICATION AND CONNECTION</a:t>
            </a:r>
          </a:p>
        </p:txBody>
      </p:sp>
      <p:sp>
        <p:nvSpPr>
          <p:cNvPr id="5" name="AutoShape 5"/>
          <p:cNvSpPr/>
          <p:nvPr/>
        </p:nvSpPr>
        <p:spPr>
          <a:xfrm>
            <a:off x="5897880" y="6496919"/>
            <a:ext cx="6492240" cy="0"/>
          </a:xfrm>
          <a:prstGeom prst="line">
            <a:avLst/>
          </a:prstGeom>
          <a:ln w="57150" cap="flat">
            <a:solidFill>
              <a:srgbClr val="B2D234"/>
            </a:solidFill>
            <a:prstDash val="solid"/>
            <a:headEnd type="none" w="sm" len="sm"/>
            <a:tailEnd type="none" w="sm" len="sm"/>
          </a:ln>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87C3F595-FA25-6E67-9695-36D53B1DC1CA}"/>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pic>
        <p:nvPicPr>
          <p:cNvPr id="2" name="Picture 1">
            <a:extLst>
              <a:ext uri="{FF2B5EF4-FFF2-40B4-BE49-F238E27FC236}">
                <a16:creationId xmlns:a16="http://schemas.microsoft.com/office/drawing/2014/main" id="{70CCB2A7-E48D-824E-D470-D0027765CB7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482" b="41667" l="17491" r="47944">
                        <a14:foregroundMark x1="41191" y1="20286" x2="39823" y2="19254"/>
                        <a14:foregroundMark x1="39133" y1="18985" x2="37015" y2="18159"/>
                        <a14:foregroundMark x1="48012" y1="25177" x2="48029" y2="24648"/>
                        <a14:backgroundMark x1="18324" y1="24956" x2="20718" y2="21228"/>
                        <a14:backgroundMark x1="20718" y1="21228" x2="24831" y2="18246"/>
                        <a14:backgroundMark x1="24831" y1="18246" x2="32952" y2="14693"/>
                        <a14:backgroundMark x1="32952" y1="14693" x2="33368" y2="16184"/>
                        <a14:backgroundMark x1="40916" y1="17719" x2="27850" y2="16667"/>
                        <a14:backgroundMark x1="27850" y1="16667" x2="23009" y2="19035"/>
                        <a14:backgroundMark x1="23009" y1="19035" x2="18480" y2="25395"/>
                        <a14:backgroundMark x1="18480" y1="25395" x2="17543" y2="28421"/>
                        <a14:backgroundMark x1="17543" y1="28421" x2="17959" y2="30132"/>
                        <a14:backgroundMark x1="18168" y1="23553" x2="19833" y2="20702"/>
                        <a14:backgroundMark x1="19833" y1="20702" x2="20302" y2="20263"/>
                        <a14:backgroundMark x1="31390" y1="15658" x2="34305" y2="15263"/>
                        <a14:backgroundMark x1="34774" y1="15570" x2="34253" y2="15570"/>
                        <a14:backgroundMark x1="40135" y1="18158" x2="43623" y2="20132"/>
                        <a14:backgroundMark x1="43623" y1="20132" x2="45809" y2="23158"/>
                        <a14:backgroundMark x1="45809" y1="23158" x2="46486" y2="25044"/>
                        <a14:backgroundMark x1="44925" y1="35482" x2="47527" y2="29956"/>
                        <a14:backgroundMark x1="47527" y1="29956" x2="47215" y2="25482"/>
                        <a14:backgroundMark x1="17855" y1="31009" x2="23842" y2="38158"/>
                        <a14:backgroundMark x1="23842" y1="38158" x2="25560" y2="39211"/>
                        <a14:backgroundMark x1="22697" y1="38114" x2="18116" y2="32281"/>
                        <a14:backgroundMark x1="18116" y1="32281" x2="17699" y2="30877"/>
                        <a14:backgroundMark x1="25716" y1="39781" x2="30349" y2="40658"/>
                        <a14:backgroundMark x1="30349" y1="40658" x2="37064" y2="40263"/>
                        <a14:backgroundMark x1="37064" y1="40263" x2="41697" y2="38772"/>
                        <a14:backgroundMark x1="40187" y1="38202" x2="44820" y2="35921"/>
                        <a14:backgroundMark x1="47944" y1="31009" x2="48100" y2="28158"/>
                        <a14:backgroundMark x1="42790" y1="36667" x2="44977" y2="33158"/>
                        <a14:backgroundMark x1="44977" y1="33158" x2="44977" y2="33026"/>
                        <a14:backgroundMark x1="45809" y1="25351" x2="46330" y2="30000"/>
                        <a14:backgroundMark x1="41957" y1="20395" x2="40916" y2="19781"/>
                        <a14:backgroundMark x1="40552" y1="21623" x2="40552" y2="21623"/>
                        <a14:backgroundMark x1="24050" y1="20921" x2="24050" y2="20921"/>
                        <a14:backgroundMark x1="24206" y1="21096" x2="24206" y2="21096"/>
                        <a14:backgroundMark x1="24518" y1="21667" x2="24518" y2="21667"/>
                        <a14:backgroundMark x1="25299" y1="22325" x2="25299" y2="22325"/>
                        <a14:backgroundMark x1="25455" y1="22456" x2="25455" y2="22456"/>
                        <a14:backgroundMark x1="39511" y1="22588" x2="39511" y2="22588"/>
                        <a14:backgroundMark x1="22853" y1="38553" x2="19573" y2="35351"/>
                        <a14:backgroundMark x1="19573" y1="35351" x2="17959" y2="30702"/>
                        <a14:backgroundMark x1="25716" y1="39605" x2="25716" y2="39605"/>
                        <a14:backgroundMark x1="17699" y1="29868" x2="18220" y2="30965"/>
                        <a14:backgroundMark x1="24258" y1="38772" x2="27173" y2="40570"/>
                        <a14:backgroundMark x1="27173" y1="40570" x2="32327" y2="41667"/>
                        <a14:backgroundMark x1="30349" y1="41184" x2="33108" y2="41798"/>
                        <a14:backgroundMark x1="43050" y1="36228" x2="46330" y2="30833"/>
                        <a14:backgroundMark x1="47579" y1="31316" x2="47944" y2="27851"/>
                        <a14:backgroundMark x1="44404" y1="35000" x2="46122" y2="30132"/>
                        <a14:backgroundMark x1="44456" y1="23070" x2="42790" y2="20965"/>
                        <a14:backgroundMark x1="40187" y1="34825" x2="40187" y2="34825"/>
                        <a14:backgroundMark x1="39719" y1="34518" x2="39719" y2="34518"/>
                        <a14:backgroundMark x1="42634" y1="36930" x2="46590" y2="30395"/>
                        <a14:backgroundMark x1="46590" y1="30395" x2="46590" y2="30307"/>
                        <a14:backgroundMark x1="45966" y1="31579" x2="45081" y2="33860"/>
                        <a14:backgroundMark x1="44456" y1="34386" x2="42790" y2="36228"/>
                        <a14:backgroundMark x1="43988" y1="34693" x2="46330" y2="30702"/>
                        <a14:backgroundMark x1="46330" y1="30702" x2="47059" y2="27281"/>
                        <a14:backgroundMark x1="47059" y1="27281" x2="45966" y2="24912"/>
                        <a14:backgroundMark x1="47996" y1="25175" x2="47163" y2="32325"/>
                        <a14:backgroundMark x1="46434" y1="25044" x2="46590" y2="26140"/>
                        <a14:backgroundMark x1="43779" y1="35965" x2="44560" y2="34561"/>
                      </a14:backgroundRemoval>
                    </a14:imgEffect>
                  </a14:imgLayer>
                </a14:imgProps>
              </a:ext>
            </a:extLst>
          </a:blip>
          <a:srcRect l="15915" t="14359" r="50000" b="58063"/>
          <a:stretch>
            <a:fillRect/>
          </a:stretch>
        </p:blipFill>
        <p:spPr>
          <a:xfrm>
            <a:off x="622255" y="1512638"/>
            <a:ext cx="8115300" cy="7793265"/>
          </a:xfrm>
          <a:prstGeom prst="rect">
            <a:avLst/>
          </a:prstGeom>
        </p:spPr>
      </p:pic>
      <p:sp>
        <p:nvSpPr>
          <p:cNvPr id="3" name="TextBox 3"/>
          <p:cNvSpPr txBox="1"/>
          <p:nvPr/>
        </p:nvSpPr>
        <p:spPr>
          <a:xfrm>
            <a:off x="1028700" y="1000125"/>
            <a:ext cx="11709922" cy="790575"/>
          </a:xfrm>
          <a:prstGeom prst="rect">
            <a:avLst/>
          </a:prstGeom>
        </p:spPr>
        <p:txBody>
          <a:bodyPr lIns="0" tIns="0" rIns="0" bIns="0" rtlCol="0" anchor="t">
            <a:spAutoFit/>
          </a:bodyPr>
          <a:lstStyle/>
          <a:p>
            <a:pPr algn="l">
              <a:lnSpc>
                <a:spcPts val="6000"/>
              </a:lnSpc>
            </a:pPr>
            <a:r>
              <a:rPr lang="en-US" sz="5000" b="1" dirty="0">
                <a:solidFill>
                  <a:srgbClr val="009784"/>
                </a:solidFill>
                <a:latin typeface="Ubuntu Bold"/>
                <a:ea typeface="Ubuntu Bold"/>
                <a:cs typeface="Ubuntu Bold"/>
                <a:sym typeface="Ubuntu Bold"/>
              </a:rPr>
              <a:t>PHYSICAL </a:t>
            </a:r>
            <a:r>
              <a:rPr lang="en-US" sz="5000" b="1">
                <a:solidFill>
                  <a:srgbClr val="009784"/>
                </a:solidFill>
                <a:latin typeface="Ubuntu Bold"/>
                <a:ea typeface="Ubuntu Bold"/>
                <a:cs typeface="Ubuntu Bold"/>
                <a:sym typeface="Ubuntu Bold"/>
              </a:rPr>
              <a:t>LITERACY</a:t>
            </a:r>
            <a:endParaRPr lang="en-US" sz="5000" b="1" dirty="0">
              <a:solidFill>
                <a:srgbClr val="009784"/>
              </a:solidFill>
              <a:latin typeface="Ubuntu Bold"/>
              <a:ea typeface="Ubuntu Bold"/>
              <a:cs typeface="Ubuntu Bold"/>
              <a:sym typeface="Ubuntu Bold"/>
            </a:endParaRPr>
          </a:p>
        </p:txBody>
      </p:sp>
      <p:sp>
        <p:nvSpPr>
          <p:cNvPr id="6" name="Freeform 6" descr="A logo for a sports event&#10;&#10;AI-generated content may be incorrect.">
            <a:extLst>
              <a:ext uri="{FF2B5EF4-FFF2-40B4-BE49-F238E27FC236}">
                <a16:creationId xmlns:a16="http://schemas.microsoft.com/office/drawing/2014/main" id="{C5252DD8-470E-643D-B7E7-8CD00AE95092}"/>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6"/>
            <a:stretch>
              <a:fillRect/>
            </a:stretch>
          </a:blipFill>
        </p:spPr>
        <p:txBody>
          <a:bodyPr/>
          <a:lstStyle/>
          <a:p>
            <a:endParaRPr lang="en-US"/>
          </a:p>
        </p:txBody>
      </p:sp>
      <p:sp>
        <p:nvSpPr>
          <p:cNvPr id="9" name="TextBox 4">
            <a:extLst>
              <a:ext uri="{FF2B5EF4-FFF2-40B4-BE49-F238E27FC236}">
                <a16:creationId xmlns:a16="http://schemas.microsoft.com/office/drawing/2014/main" id="{745DBB39-D40A-8200-0670-091FB22D3D13}"/>
              </a:ext>
            </a:extLst>
          </p:cNvPr>
          <p:cNvSpPr txBox="1"/>
          <p:nvPr/>
        </p:nvSpPr>
        <p:spPr>
          <a:xfrm>
            <a:off x="8407400" y="2489200"/>
            <a:ext cx="9067710" cy="5748818"/>
          </a:xfrm>
          <a:prstGeom prst="rect">
            <a:avLst/>
          </a:prstGeom>
        </p:spPr>
        <p:txBody>
          <a:bodyPr wrap="square" lIns="0" tIns="0" rIns="0" bIns="0" rtlCol="0" anchor="t">
            <a:spAutoFit/>
          </a:bodyPr>
          <a:lstStyle/>
          <a:p>
            <a:pPr>
              <a:lnSpc>
                <a:spcPts val="4649"/>
              </a:lnSpc>
            </a:pPr>
            <a:r>
              <a:rPr lang="en-US" sz="3600" dirty="0">
                <a:solidFill>
                  <a:srgbClr val="000000"/>
                </a:solidFill>
                <a:latin typeface="Ubuntu"/>
                <a:ea typeface="Ubuntu"/>
                <a:cs typeface="Ubuntu"/>
                <a:sym typeface="Ubuntu"/>
              </a:rPr>
              <a:t>Physical Literacy is having the </a:t>
            </a:r>
            <a:r>
              <a:rPr lang="en-US" sz="3600" b="1" dirty="0">
                <a:solidFill>
                  <a:srgbClr val="000000"/>
                </a:solidFill>
                <a:latin typeface="Ubuntu Bold"/>
                <a:ea typeface="Ubuntu Bold"/>
                <a:cs typeface="Ubuntu Bold"/>
                <a:sym typeface="Ubuntu Bold"/>
              </a:rPr>
              <a:t>motivation, confidence, physical competence (or skills), and knowledge and understanding</a:t>
            </a:r>
            <a:r>
              <a:rPr lang="en-US" sz="3600" dirty="0">
                <a:solidFill>
                  <a:srgbClr val="000000"/>
                </a:solidFill>
                <a:latin typeface="Ubuntu"/>
                <a:ea typeface="Ubuntu"/>
                <a:cs typeface="Ubuntu"/>
                <a:sym typeface="Ubuntu"/>
              </a:rPr>
              <a:t> to value and take responsibility for engagement in </a:t>
            </a:r>
            <a:r>
              <a:rPr lang="en-US" sz="3600" b="1" dirty="0">
                <a:solidFill>
                  <a:srgbClr val="000000"/>
                </a:solidFill>
                <a:latin typeface="Ubuntu"/>
                <a:ea typeface="Ubuntu"/>
                <a:cs typeface="Ubuntu"/>
                <a:sym typeface="Ubuntu"/>
              </a:rPr>
              <a:t>physical activities for life. </a:t>
            </a:r>
            <a:r>
              <a:rPr lang="en-US" sz="2400" dirty="0">
                <a:solidFill>
                  <a:srgbClr val="000000"/>
                </a:solidFill>
                <a:latin typeface="Ubuntu"/>
                <a:ea typeface="Ubuntu"/>
                <a:cs typeface="Ubuntu"/>
                <a:sym typeface="Ubuntu"/>
              </a:rPr>
              <a:t>(International Physical Literacy Association).</a:t>
            </a:r>
          </a:p>
          <a:p>
            <a:pPr>
              <a:lnSpc>
                <a:spcPts val="4350"/>
              </a:lnSpc>
            </a:pPr>
            <a:r>
              <a:rPr lang="en-US" sz="3600" dirty="0">
                <a:solidFill>
                  <a:srgbClr val="000000"/>
                </a:solidFill>
                <a:latin typeface="Ubuntu"/>
                <a:ea typeface="Ubuntu"/>
                <a:cs typeface="Ubuntu"/>
                <a:sym typeface="Ubuntu"/>
              </a:rPr>
              <a:t>​</a:t>
            </a:r>
          </a:p>
          <a:p>
            <a:pPr>
              <a:lnSpc>
                <a:spcPts val="4350"/>
              </a:lnSpc>
            </a:pPr>
            <a:endParaRPr lang="en-US" sz="3600" dirty="0">
              <a:solidFill>
                <a:srgbClr val="000000"/>
              </a:solidFill>
              <a:latin typeface="Ubuntu"/>
              <a:ea typeface="Ubuntu"/>
              <a:cs typeface="Ubuntu"/>
              <a:sym typeface="Ubuntu"/>
            </a:endParaRPr>
          </a:p>
          <a:p>
            <a:pPr>
              <a:lnSpc>
                <a:spcPts val="4350"/>
              </a:lnSpc>
            </a:pPr>
            <a:endParaRPr lang="en-US" sz="3600" dirty="0">
              <a:solidFill>
                <a:srgbClr val="000000"/>
              </a:solidFill>
              <a:latin typeface="Ubuntu"/>
              <a:ea typeface="Ubuntu"/>
              <a:cs typeface="Ubuntu"/>
              <a:sym typeface="Ubuntu"/>
            </a:endParaRPr>
          </a:p>
          <a:p>
            <a:pPr>
              <a:lnSpc>
                <a:spcPts val="4350"/>
              </a:lnSpc>
            </a:pPr>
            <a:endParaRPr lang="en-US" sz="3600" b="1" dirty="0">
              <a:solidFill>
                <a:srgbClr val="000000"/>
              </a:solidFill>
              <a:latin typeface="Ubuntu Bold"/>
              <a:ea typeface="Ubuntu Bold"/>
              <a:cs typeface="Ubuntu Bold"/>
              <a:sym typeface="Ubuntu Bold"/>
            </a:endParaRPr>
          </a:p>
        </p:txBody>
      </p:sp>
      <p:sp>
        <p:nvSpPr>
          <p:cNvPr id="10" name="TextBox 3">
            <a:extLst>
              <a:ext uri="{FF2B5EF4-FFF2-40B4-BE49-F238E27FC236}">
                <a16:creationId xmlns:a16="http://schemas.microsoft.com/office/drawing/2014/main" id="{748186C6-766F-272B-B0D2-8DDE8E657912}"/>
              </a:ext>
            </a:extLst>
          </p:cNvPr>
          <p:cNvSpPr txBox="1"/>
          <p:nvPr/>
        </p:nvSpPr>
        <p:spPr>
          <a:xfrm>
            <a:off x="2888910" y="4578273"/>
            <a:ext cx="3226389" cy="1661993"/>
          </a:xfrm>
          <a:prstGeom prst="rect">
            <a:avLst/>
          </a:prstGeom>
        </p:spPr>
        <p:txBody>
          <a:bodyPr wrap="square" lIns="0" tIns="0" rIns="0" bIns="0" rtlCol="0" anchor="t">
            <a:spAutoFit/>
          </a:bodyPr>
          <a:lstStyle/>
          <a:p>
            <a:pPr algn="ctr"/>
            <a:r>
              <a:rPr lang="en-US" sz="5400" b="1" dirty="0">
                <a:latin typeface="Ubuntu Bold"/>
                <a:ea typeface="Ubuntu Bold"/>
                <a:cs typeface="Ubuntu Bold"/>
                <a:sym typeface="Ubuntu Bold"/>
              </a:rPr>
              <a:t>Physical </a:t>
            </a:r>
          </a:p>
          <a:p>
            <a:pPr algn="ctr"/>
            <a:r>
              <a:rPr lang="en-US" sz="5400" b="1" dirty="0">
                <a:latin typeface="Ubuntu Bold"/>
                <a:ea typeface="Ubuntu Bold"/>
                <a:cs typeface="Ubuntu Bold"/>
                <a:sym typeface="Ubuntu Bold"/>
              </a:rPr>
              <a:t>Literacy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B6AC9435-5B85-7039-C31E-B36B2FC6FEE5}"/>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3" name="TextBox 3"/>
          <p:cNvSpPr txBox="1"/>
          <p:nvPr/>
        </p:nvSpPr>
        <p:spPr>
          <a:xfrm>
            <a:off x="1028700" y="838200"/>
            <a:ext cx="7036944" cy="790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AGENDA</a:t>
            </a:r>
          </a:p>
        </p:txBody>
      </p:sp>
      <p:sp>
        <p:nvSpPr>
          <p:cNvPr id="4" name="TextBox 4"/>
          <p:cNvSpPr txBox="1"/>
          <p:nvPr/>
        </p:nvSpPr>
        <p:spPr>
          <a:xfrm>
            <a:off x="1028700" y="1997004"/>
            <a:ext cx="16230600" cy="6037935"/>
          </a:xfrm>
          <a:prstGeom prst="rect">
            <a:avLst/>
          </a:prstGeom>
        </p:spPr>
        <p:txBody>
          <a:bodyPr lIns="0" tIns="0" rIns="0" bIns="0" rtlCol="0" anchor="t">
            <a:spAutoFit/>
          </a:bodyPr>
          <a:lstStyle/>
          <a:p>
            <a:pPr marL="755651" lvl="1" indent="-377825" algn="l">
              <a:lnSpc>
                <a:spcPts val="5250"/>
              </a:lnSpc>
              <a:buFont typeface="Arial"/>
              <a:buChar char="•"/>
            </a:pPr>
            <a:r>
              <a:rPr lang="en-US" sz="3500" dirty="0">
                <a:solidFill>
                  <a:srgbClr val="000000"/>
                </a:solidFill>
                <a:latin typeface="Ubuntu"/>
                <a:ea typeface="Ubuntu"/>
                <a:cs typeface="Ubuntu"/>
                <a:sym typeface="Ubuntu"/>
              </a:rPr>
              <a:t>Introductions</a:t>
            </a:r>
          </a:p>
          <a:p>
            <a:pPr marL="755651" lvl="1" indent="-377825" algn="l">
              <a:lnSpc>
                <a:spcPts val="5250"/>
              </a:lnSpc>
              <a:buFont typeface="Arial"/>
              <a:buChar char="•"/>
            </a:pPr>
            <a:r>
              <a:rPr lang="en-US" sz="3500" dirty="0">
                <a:solidFill>
                  <a:srgbClr val="000000"/>
                </a:solidFill>
                <a:latin typeface="Ubuntu"/>
                <a:ea typeface="Ubuntu"/>
                <a:cs typeface="Ubuntu"/>
                <a:sym typeface="Ubuntu"/>
              </a:rPr>
              <a:t>Special Olympics Overview</a:t>
            </a:r>
          </a:p>
          <a:p>
            <a:pPr marL="755651" lvl="1" indent="-377825" algn="l">
              <a:lnSpc>
                <a:spcPts val="5250"/>
              </a:lnSpc>
              <a:buFont typeface="Arial"/>
              <a:buChar char="•"/>
            </a:pPr>
            <a:r>
              <a:rPr lang="en-US" sz="3500" dirty="0">
                <a:solidFill>
                  <a:srgbClr val="000000"/>
                </a:solidFill>
                <a:latin typeface="Ubuntu"/>
                <a:ea typeface="Ubuntu"/>
                <a:cs typeface="Ubuntu"/>
                <a:sym typeface="Ubuntu"/>
              </a:rPr>
              <a:t>Your Journey to Becoming a Fitness Coach</a:t>
            </a:r>
          </a:p>
          <a:p>
            <a:pPr marL="755651" lvl="1" indent="-377825" algn="l">
              <a:lnSpc>
                <a:spcPts val="5250"/>
              </a:lnSpc>
              <a:buFont typeface="Arial"/>
              <a:buChar char="•"/>
            </a:pPr>
            <a:r>
              <a:rPr lang="en-US" sz="3500" dirty="0">
                <a:solidFill>
                  <a:srgbClr val="000000"/>
                </a:solidFill>
                <a:latin typeface="Ubuntu"/>
                <a:ea typeface="Ubuntu"/>
                <a:cs typeface="Ubuntu"/>
                <a:sym typeface="Ubuntu"/>
              </a:rPr>
              <a:t>Fitness Coach Roles</a:t>
            </a:r>
          </a:p>
          <a:p>
            <a:pPr marL="755650" lvl="1" indent="-377825" algn="l">
              <a:lnSpc>
                <a:spcPts val="5250"/>
              </a:lnSpc>
              <a:buFont typeface="Arial"/>
              <a:buChar char="•"/>
            </a:pPr>
            <a:r>
              <a:rPr lang="en-US" sz="3500" dirty="0">
                <a:solidFill>
                  <a:srgbClr val="000000"/>
                </a:solidFill>
                <a:latin typeface="Ubuntu"/>
                <a:ea typeface="Ubuntu"/>
                <a:cs typeface="Ubuntu"/>
                <a:sym typeface="Ubuntu"/>
              </a:rPr>
              <a:t>Working With Your Coaching and Support Team</a:t>
            </a:r>
            <a:endParaRPr lang="en-US" sz="3500" dirty="0">
              <a:solidFill>
                <a:srgbClr val="000000"/>
              </a:solidFill>
              <a:latin typeface="Ubuntu"/>
              <a:ea typeface="Ubuntu"/>
              <a:cs typeface="Ubuntu"/>
            </a:endParaRPr>
          </a:p>
          <a:p>
            <a:pPr marL="755651" lvl="1" indent="-377825" algn="l">
              <a:lnSpc>
                <a:spcPts val="5250"/>
              </a:lnSpc>
              <a:buFont typeface="Arial"/>
              <a:buChar char="•"/>
            </a:pPr>
            <a:r>
              <a:rPr lang="en-US" sz="3500" dirty="0">
                <a:solidFill>
                  <a:srgbClr val="000000"/>
                </a:solidFill>
                <a:latin typeface="Ubuntu"/>
                <a:ea typeface="Ubuntu"/>
                <a:cs typeface="Ubuntu"/>
                <a:sym typeface="Ubuntu"/>
              </a:rPr>
              <a:t>Leadership Skills: Motivation, Communication and Connection</a:t>
            </a:r>
          </a:p>
          <a:p>
            <a:pPr marL="755651" lvl="1" indent="-377825" algn="l">
              <a:lnSpc>
                <a:spcPts val="5250"/>
              </a:lnSpc>
              <a:buFont typeface="Arial"/>
              <a:buChar char="•"/>
            </a:pPr>
            <a:r>
              <a:rPr lang="en-US" sz="3500" dirty="0">
                <a:solidFill>
                  <a:srgbClr val="000000"/>
                </a:solidFill>
                <a:latin typeface="Ubuntu"/>
                <a:ea typeface="Ubuntu"/>
                <a:cs typeface="Ubuntu"/>
                <a:sym typeface="Ubuntu"/>
              </a:rPr>
              <a:t>Next Steps in Your Journey as a Fitness Coach</a:t>
            </a:r>
          </a:p>
          <a:p>
            <a:pPr marL="755651" lvl="1" indent="-377825" algn="l">
              <a:lnSpc>
                <a:spcPts val="5250"/>
              </a:lnSpc>
              <a:buFont typeface="Arial"/>
              <a:buChar char="•"/>
            </a:pPr>
            <a:endParaRPr lang="en-US" sz="3500" dirty="0">
              <a:solidFill>
                <a:srgbClr val="000000"/>
              </a:solidFill>
              <a:latin typeface="Ubuntu"/>
              <a:ea typeface="Ubuntu"/>
              <a:cs typeface="Ubuntu"/>
              <a:sym typeface="Ubuntu"/>
            </a:endParaRPr>
          </a:p>
          <a:p>
            <a:pPr marL="755651" lvl="1" indent="-377825" algn="l">
              <a:lnSpc>
                <a:spcPts val="5250"/>
              </a:lnSpc>
              <a:buFont typeface="Arial"/>
              <a:buChar char="•"/>
            </a:pPr>
            <a:endParaRPr lang="en-US" sz="3500" dirty="0">
              <a:solidFill>
                <a:srgbClr val="000000"/>
              </a:solidFill>
              <a:latin typeface="Ubuntu"/>
              <a:ea typeface="Ubuntu"/>
              <a:cs typeface="Ubuntu"/>
              <a:sym typeface="Ubuntu"/>
            </a:endParaRPr>
          </a:p>
        </p:txBody>
      </p:sp>
      <p:sp>
        <p:nvSpPr>
          <p:cNvPr id="8" name="Freeform 6" descr="A logo for a sports event&#10;&#10;AI-generated content may be incorrect.">
            <a:extLst>
              <a:ext uri="{FF2B5EF4-FFF2-40B4-BE49-F238E27FC236}">
                <a16:creationId xmlns:a16="http://schemas.microsoft.com/office/drawing/2014/main" id="{28F6AD4C-FB8B-D6E9-706C-4D174E2310A9}"/>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9D204-5250-B296-1A0B-3FCB543781AC}"/>
            </a:ext>
          </a:extLst>
        </p:cNvPr>
        <p:cNvGrpSpPr/>
        <p:nvPr/>
      </p:nvGrpSpPr>
      <p:grpSpPr>
        <a:xfrm>
          <a:off x="0" y="0"/>
          <a:ext cx="0" cy="0"/>
          <a:chOff x="0" y="0"/>
          <a:chExt cx="0" cy="0"/>
        </a:xfrm>
      </p:grpSpPr>
      <p:sp>
        <p:nvSpPr>
          <p:cNvPr id="5" name="Freeform 2">
            <a:extLst>
              <a:ext uri="{FF2B5EF4-FFF2-40B4-BE49-F238E27FC236}">
                <a16:creationId xmlns:a16="http://schemas.microsoft.com/office/drawing/2014/main" id="{C341DCBC-290F-3784-1753-C752E9B55BA4}"/>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3" name="TextBox 3">
            <a:extLst>
              <a:ext uri="{FF2B5EF4-FFF2-40B4-BE49-F238E27FC236}">
                <a16:creationId xmlns:a16="http://schemas.microsoft.com/office/drawing/2014/main" id="{248D9DB2-8AA3-A3DD-529B-6829E58788A8}"/>
              </a:ext>
            </a:extLst>
          </p:cNvPr>
          <p:cNvSpPr txBox="1"/>
          <p:nvPr/>
        </p:nvSpPr>
        <p:spPr>
          <a:xfrm>
            <a:off x="1028700" y="1000125"/>
            <a:ext cx="11709922" cy="790575"/>
          </a:xfrm>
          <a:prstGeom prst="rect">
            <a:avLst/>
          </a:prstGeom>
        </p:spPr>
        <p:txBody>
          <a:bodyPr lIns="0" tIns="0" rIns="0" bIns="0" rtlCol="0" anchor="t">
            <a:spAutoFit/>
          </a:bodyPr>
          <a:lstStyle/>
          <a:p>
            <a:pPr algn="l">
              <a:lnSpc>
                <a:spcPts val="6000"/>
              </a:lnSpc>
            </a:pPr>
            <a:r>
              <a:rPr lang="en-US" sz="5000" b="1" dirty="0">
                <a:solidFill>
                  <a:srgbClr val="009784"/>
                </a:solidFill>
                <a:latin typeface="Ubuntu Bold"/>
                <a:ea typeface="Ubuntu Bold"/>
                <a:cs typeface="Ubuntu Bold"/>
                <a:sym typeface="Ubuntu Bold"/>
              </a:rPr>
              <a:t>A PHYSICAL LITERACY APPROACH</a:t>
            </a:r>
          </a:p>
        </p:txBody>
      </p:sp>
      <p:sp>
        <p:nvSpPr>
          <p:cNvPr id="4" name="TextBox 4">
            <a:extLst>
              <a:ext uri="{FF2B5EF4-FFF2-40B4-BE49-F238E27FC236}">
                <a16:creationId xmlns:a16="http://schemas.microsoft.com/office/drawing/2014/main" id="{46D132D7-7FC8-73E6-8DB8-2B00E1D38435}"/>
              </a:ext>
            </a:extLst>
          </p:cNvPr>
          <p:cNvSpPr txBox="1"/>
          <p:nvPr/>
        </p:nvSpPr>
        <p:spPr>
          <a:xfrm>
            <a:off x="9359810" y="2130151"/>
            <a:ext cx="8115300" cy="5030673"/>
          </a:xfrm>
          <a:prstGeom prst="rect">
            <a:avLst/>
          </a:prstGeom>
        </p:spPr>
        <p:txBody>
          <a:bodyPr wrap="square" lIns="0" tIns="0" rIns="0" bIns="0" rtlCol="0" anchor="t">
            <a:spAutoFit/>
          </a:bodyPr>
          <a:lstStyle/>
          <a:p>
            <a:pPr algn="l">
              <a:lnSpc>
                <a:spcPts val="4350"/>
              </a:lnSpc>
            </a:pPr>
            <a:r>
              <a:rPr lang="en-US" sz="3600" dirty="0">
                <a:solidFill>
                  <a:srgbClr val="000000"/>
                </a:solidFill>
                <a:latin typeface="Ubuntu" panose="020B0504030602030204" pitchFamily="34" charset="0"/>
                <a:ea typeface="Ubuntu"/>
                <a:cs typeface="Ubuntu"/>
                <a:sym typeface="Ubuntu"/>
              </a:rPr>
              <a:t>A “Physical Literacy Approach” may help you be aware of how your activities and coaching strategies support athlete development in four skill areas:</a:t>
            </a:r>
          </a:p>
          <a:p>
            <a:pPr marL="571500" indent="-571500" algn="l">
              <a:lnSpc>
                <a:spcPts val="4350"/>
              </a:lnSpc>
              <a:buFont typeface="Arial" panose="020B0604020202020204" pitchFamily="34" charset="0"/>
              <a:buChar char="•"/>
            </a:pPr>
            <a:r>
              <a:rPr lang="en-US" sz="3600" dirty="0">
                <a:solidFill>
                  <a:srgbClr val="000000"/>
                </a:solidFill>
                <a:latin typeface="Ubuntu" panose="020B0504030602030204" pitchFamily="34" charset="0"/>
                <a:ea typeface="Ubuntu"/>
                <a:cs typeface="Ubuntu"/>
                <a:sym typeface="Ubuntu"/>
              </a:rPr>
              <a:t>Physical</a:t>
            </a:r>
          </a:p>
          <a:p>
            <a:pPr marL="571500" indent="-571500" algn="l">
              <a:lnSpc>
                <a:spcPts val="4350"/>
              </a:lnSpc>
              <a:buFont typeface="Arial" panose="020B0604020202020204" pitchFamily="34" charset="0"/>
              <a:buChar char="•"/>
            </a:pPr>
            <a:r>
              <a:rPr lang="en-US" sz="3600" dirty="0">
                <a:solidFill>
                  <a:srgbClr val="000000"/>
                </a:solidFill>
                <a:latin typeface="Ubuntu" panose="020B0504030602030204" pitchFamily="34" charset="0"/>
                <a:ea typeface="Ubuntu"/>
                <a:cs typeface="Ubuntu"/>
                <a:sym typeface="Ubuntu"/>
              </a:rPr>
              <a:t>Social</a:t>
            </a:r>
          </a:p>
          <a:p>
            <a:pPr marL="571500" indent="-571500" algn="l">
              <a:lnSpc>
                <a:spcPts val="4350"/>
              </a:lnSpc>
              <a:buFont typeface="Arial" panose="020B0604020202020204" pitchFamily="34" charset="0"/>
              <a:buChar char="•"/>
            </a:pPr>
            <a:r>
              <a:rPr lang="en-US" sz="3600" dirty="0">
                <a:solidFill>
                  <a:srgbClr val="000000"/>
                </a:solidFill>
                <a:latin typeface="Ubuntu" panose="020B0504030602030204" pitchFamily="34" charset="0"/>
                <a:ea typeface="Ubuntu"/>
                <a:cs typeface="Ubuntu"/>
                <a:sym typeface="Ubuntu"/>
              </a:rPr>
              <a:t>Feeling (psychological)</a:t>
            </a:r>
          </a:p>
          <a:p>
            <a:pPr marL="571500" indent="-571500" algn="l">
              <a:lnSpc>
                <a:spcPts val="4350"/>
              </a:lnSpc>
              <a:buFont typeface="Arial" panose="020B0604020202020204" pitchFamily="34" charset="0"/>
              <a:buChar char="•"/>
            </a:pPr>
            <a:r>
              <a:rPr lang="en-US" sz="3600" dirty="0">
                <a:solidFill>
                  <a:srgbClr val="000000"/>
                </a:solidFill>
                <a:latin typeface="Ubuntu" panose="020B0504030602030204" pitchFamily="34" charset="0"/>
                <a:ea typeface="Ubuntu"/>
                <a:cs typeface="Ubuntu"/>
                <a:sym typeface="Ubuntu"/>
              </a:rPr>
              <a:t>Thinking (cognitive)</a:t>
            </a:r>
            <a:endParaRPr lang="en-US" sz="2900" b="1" dirty="0">
              <a:solidFill>
                <a:srgbClr val="000000"/>
              </a:solidFill>
              <a:latin typeface="Ubuntu Bold"/>
              <a:ea typeface="Ubuntu Bold"/>
              <a:cs typeface="Ubuntu Bold"/>
              <a:sym typeface="Ubuntu Bold"/>
            </a:endParaRPr>
          </a:p>
        </p:txBody>
      </p:sp>
      <p:sp>
        <p:nvSpPr>
          <p:cNvPr id="6" name="Freeform 6" descr="A logo for a sports event&#10;&#10;AI-generated content may be incorrect.">
            <a:extLst>
              <a:ext uri="{FF2B5EF4-FFF2-40B4-BE49-F238E27FC236}">
                <a16:creationId xmlns:a16="http://schemas.microsoft.com/office/drawing/2014/main" id="{1CA17584-2B51-15F3-E51E-E3E0D902A089}"/>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pic>
        <p:nvPicPr>
          <p:cNvPr id="2" name="Picture 1">
            <a:extLst>
              <a:ext uri="{FF2B5EF4-FFF2-40B4-BE49-F238E27FC236}">
                <a16:creationId xmlns:a16="http://schemas.microsoft.com/office/drawing/2014/main" id="{B384EF5A-89A3-7BC9-AF7C-60EA182425E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5482" b="41667" l="17491" r="47944">
                        <a14:foregroundMark x1="30401" y1="16623" x2="24154" y2="17982"/>
                        <a14:foregroundMark x1="24154" y1="17982" x2="21031" y2="21009"/>
                        <a14:foregroundMark x1="19313" y1="33202" x2="17543" y2="29298"/>
                        <a14:foregroundMark x1="17543" y1="29298" x2="17491" y2="28596"/>
                        <a14:foregroundMark x1="17907" y1="26535" x2="19781" y2="21053"/>
                        <a14:foregroundMark x1="19781" y1="21053" x2="20614" y2="19956"/>
                        <a14:foregroundMark x1="29360" y1="16447" x2="31806" y2="16447"/>
                        <a14:foregroundMark x1="46278" y1="24123" x2="39823" y2="19254"/>
                        <a14:foregroundMark x1="39823" y1="19254" x2="34878" y2="17325"/>
                        <a14:foregroundMark x1="34878" y1="17325" x2="26861" y2="16798"/>
                        <a14:foregroundMark x1="26861" y1="16798" x2="25560" y2="16974"/>
                        <a14:foregroundMark x1="32275" y1="16053" x2="40292" y2="17939"/>
                        <a14:foregroundMark x1="40292" y1="17939" x2="44404" y2="21579"/>
                        <a14:foregroundMark x1="44404" y1="21579" x2="46382" y2="24825"/>
                        <a14:foregroundMark x1="46382" y1="24825" x2="46486" y2="29956"/>
                        <a14:foregroundMark x1="46486" y1="29956" x2="44977" y2="33904"/>
                        <a14:foregroundMark x1="44977" y1="33904" x2="40916" y2="38158"/>
                        <a14:foregroundMark x1="40916" y1="38158" x2="37272" y2="39868"/>
                        <a14:foregroundMark x1="37272" y1="39868" x2="30817" y2="40614"/>
                        <a14:foregroundMark x1="30817" y1="40614" x2="24675" y2="39298"/>
                        <a14:foregroundMark x1="24675" y1="39298" x2="19261" y2="34474"/>
                        <a14:foregroundMark x1="34721" y1="15614" x2="31026" y2="15614"/>
                        <a14:foregroundMark x1="20875" y1="20132" x2="23113" y2="18070"/>
                        <a14:foregroundMark x1="28475" y1="40044" x2="35190" y2="40877"/>
                        <a14:foregroundMark x1="35190" y1="40877" x2="36752" y2="40789"/>
                        <a14:foregroundMark x1="47215" y1="31974" x2="47840" y2="30526"/>
                        <a14:foregroundMark x1="47840" y1="30526" x2="47944" y2="27281"/>
                        <a14:foregroundMark x1="22801" y1="38509" x2="21239" y2="37675"/>
                        <a14:foregroundMark x1="21239" y1="37675" x2="20666" y2="36974"/>
                        <a14:foregroundMark x1="33368" y1="41667" x2="31650" y2="41623"/>
                      </a14:backgroundRemoval>
                    </a14:imgEffect>
                  </a14:imgLayer>
                </a14:imgProps>
              </a:ext>
            </a:extLst>
          </a:blip>
          <a:srcRect l="15915" t="14359" r="50000" b="58063"/>
          <a:stretch>
            <a:fillRect/>
          </a:stretch>
        </p:blipFill>
        <p:spPr>
          <a:xfrm>
            <a:off x="622255" y="1493611"/>
            <a:ext cx="8115300" cy="7793264"/>
          </a:xfrm>
          <a:prstGeom prst="rect">
            <a:avLst/>
          </a:prstGeom>
        </p:spPr>
      </p:pic>
      <p:sp>
        <p:nvSpPr>
          <p:cNvPr id="7" name="TextBox 3">
            <a:extLst>
              <a:ext uri="{FF2B5EF4-FFF2-40B4-BE49-F238E27FC236}">
                <a16:creationId xmlns:a16="http://schemas.microsoft.com/office/drawing/2014/main" id="{5D906BA3-0911-6C75-2EB7-27746CF8453E}"/>
              </a:ext>
            </a:extLst>
          </p:cNvPr>
          <p:cNvSpPr txBox="1"/>
          <p:nvPr/>
        </p:nvSpPr>
        <p:spPr>
          <a:xfrm>
            <a:off x="2888910" y="4578273"/>
            <a:ext cx="3226389" cy="1661993"/>
          </a:xfrm>
          <a:prstGeom prst="rect">
            <a:avLst/>
          </a:prstGeom>
        </p:spPr>
        <p:txBody>
          <a:bodyPr wrap="square" lIns="0" tIns="0" rIns="0" bIns="0" rtlCol="0" anchor="t">
            <a:spAutoFit/>
          </a:bodyPr>
          <a:lstStyle/>
          <a:p>
            <a:pPr algn="ctr"/>
            <a:r>
              <a:rPr lang="en-US" sz="5400" b="1" dirty="0">
                <a:latin typeface="Ubuntu Bold"/>
                <a:ea typeface="Ubuntu Bold"/>
                <a:cs typeface="Ubuntu Bold"/>
                <a:sym typeface="Ubuntu Bold"/>
              </a:rPr>
              <a:t>Physical </a:t>
            </a:r>
          </a:p>
          <a:p>
            <a:pPr algn="ctr"/>
            <a:r>
              <a:rPr lang="en-US" sz="5400" b="1" dirty="0">
                <a:latin typeface="Ubuntu Bold"/>
                <a:ea typeface="Ubuntu Bold"/>
                <a:cs typeface="Ubuntu Bold"/>
                <a:sym typeface="Ubuntu Bold"/>
              </a:rPr>
              <a:t>Literacy</a:t>
            </a:r>
          </a:p>
        </p:txBody>
      </p:sp>
    </p:spTree>
    <p:extLst>
      <p:ext uri="{BB962C8B-B14F-4D97-AF65-F5344CB8AC3E}">
        <p14:creationId xmlns:p14="http://schemas.microsoft.com/office/powerpoint/2010/main" val="1669835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E16F4E1B-ABF8-D040-3E58-06E107EFFCB1}"/>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8" name="Freeform 6" descr="A logo for a sports event&#10;&#10;AI-generated content may be incorrect.">
            <a:extLst>
              <a:ext uri="{FF2B5EF4-FFF2-40B4-BE49-F238E27FC236}">
                <a16:creationId xmlns:a16="http://schemas.microsoft.com/office/drawing/2014/main" id="{DC9A6EC8-3093-FED9-F0B1-A153D53BD7AA}"/>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grpSp>
        <p:nvGrpSpPr>
          <p:cNvPr id="3" name="Group 3"/>
          <p:cNvGrpSpPr/>
          <p:nvPr/>
        </p:nvGrpSpPr>
        <p:grpSpPr>
          <a:xfrm>
            <a:off x="10163113" y="3"/>
            <a:ext cx="8124887" cy="10286997"/>
            <a:chOff x="0" y="0"/>
            <a:chExt cx="1258758" cy="1593724"/>
          </a:xfrm>
        </p:grpSpPr>
        <p:sp>
          <p:nvSpPr>
            <p:cNvPr id="4" name="Freeform 4"/>
            <p:cNvSpPr/>
            <p:nvPr/>
          </p:nvSpPr>
          <p:spPr>
            <a:xfrm>
              <a:off x="0" y="0"/>
              <a:ext cx="1258758" cy="1593724"/>
            </a:xfrm>
            <a:custGeom>
              <a:avLst/>
              <a:gdLst/>
              <a:ahLst/>
              <a:cxnLst/>
              <a:rect l="l" t="t" r="r" b="b"/>
              <a:pathLst>
                <a:path w="1258758" h="1593725">
                  <a:moveTo>
                    <a:pt x="0" y="0"/>
                  </a:moveTo>
                  <a:lnTo>
                    <a:pt x="1258758" y="0"/>
                  </a:lnTo>
                  <a:lnTo>
                    <a:pt x="1258758" y="1593725"/>
                  </a:lnTo>
                  <a:lnTo>
                    <a:pt x="0" y="1593725"/>
                  </a:lnTo>
                  <a:close/>
                </a:path>
              </a:pathLst>
            </a:custGeom>
            <a:blipFill>
              <a:blip r:embed="rId5"/>
              <a:stretch>
                <a:fillRect t="-2718" b="-2718"/>
              </a:stretch>
            </a:blipFill>
          </p:spPr>
          <p:txBody>
            <a:bodyPr wrap="square"/>
            <a:lstStyle/>
            <a:p>
              <a:endParaRPr lang="en-US"/>
            </a:p>
          </p:txBody>
        </p:sp>
      </p:grpSp>
      <p:sp>
        <p:nvSpPr>
          <p:cNvPr id="6" name="TextBox 6"/>
          <p:cNvSpPr txBox="1"/>
          <p:nvPr/>
        </p:nvSpPr>
        <p:spPr>
          <a:xfrm>
            <a:off x="1028700" y="1000125"/>
            <a:ext cx="8647969" cy="790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MOTIVATING </a:t>
            </a:r>
            <a:r>
              <a:rPr lang="en-US" sz="5000">
                <a:solidFill>
                  <a:srgbClr val="009784"/>
                </a:solidFill>
                <a:latin typeface="Ubuntu"/>
                <a:ea typeface="Ubuntu"/>
                <a:cs typeface="Ubuntu"/>
                <a:sym typeface="Ubuntu"/>
              </a:rPr>
              <a:t>ATHLETES</a:t>
            </a:r>
          </a:p>
        </p:txBody>
      </p:sp>
      <p:sp>
        <p:nvSpPr>
          <p:cNvPr id="9" name="TextBox 4">
            <a:extLst>
              <a:ext uri="{FF2B5EF4-FFF2-40B4-BE49-F238E27FC236}">
                <a16:creationId xmlns:a16="http://schemas.microsoft.com/office/drawing/2014/main" id="{85054ED1-CCF8-48E4-6EEF-6A51D500106F}"/>
              </a:ext>
            </a:extLst>
          </p:cNvPr>
          <p:cNvSpPr txBox="1"/>
          <p:nvPr/>
        </p:nvSpPr>
        <p:spPr>
          <a:xfrm>
            <a:off x="1028700" y="2198970"/>
            <a:ext cx="8647969" cy="7024808"/>
          </a:xfrm>
          <a:prstGeom prst="rect">
            <a:avLst/>
          </a:prstGeom>
        </p:spPr>
        <p:txBody>
          <a:bodyPr wrap="square" lIns="0" tIns="0" rIns="0" bIns="0" rtlCol="0" anchor="t">
            <a:spAutoFit/>
          </a:bodyPr>
          <a:lstStyle/>
          <a:p>
            <a:pPr>
              <a:lnSpc>
                <a:spcPts val="4649"/>
              </a:lnSpc>
            </a:pPr>
            <a:r>
              <a:rPr lang="en-US" sz="3600" b="1" dirty="0">
                <a:solidFill>
                  <a:srgbClr val="000000"/>
                </a:solidFill>
                <a:latin typeface="Ubuntu"/>
                <a:ea typeface="Ubuntu"/>
                <a:cs typeface="Ubuntu"/>
                <a:sym typeface="Ubuntu"/>
              </a:rPr>
              <a:t>Each athlete has their own unique motivations. </a:t>
            </a:r>
            <a:r>
              <a:rPr lang="en-US" sz="3600" dirty="0">
                <a:solidFill>
                  <a:srgbClr val="000000"/>
                </a:solidFill>
                <a:latin typeface="Ubuntu"/>
                <a:ea typeface="Ubuntu"/>
                <a:cs typeface="Ubuntu"/>
                <a:sym typeface="Ubuntu"/>
              </a:rPr>
              <a:t>Some of the most common reasons that Special Olympics athletes play sport are: ​</a:t>
            </a:r>
            <a:br>
              <a:rPr lang="en-US" sz="3600" dirty="0">
                <a:solidFill>
                  <a:srgbClr val="000000"/>
                </a:solidFill>
                <a:latin typeface="Ubuntu"/>
                <a:ea typeface="Ubuntu"/>
                <a:cs typeface="Ubuntu"/>
                <a:sym typeface="Ubuntu"/>
              </a:rPr>
            </a:br>
            <a:endParaRPr lang="en-US" sz="3600" dirty="0">
              <a:solidFill>
                <a:srgbClr val="000000"/>
              </a:solidFill>
              <a:latin typeface="Ubuntu"/>
              <a:ea typeface="Ubuntu"/>
              <a:cs typeface="Ubuntu"/>
              <a:sym typeface="Ubuntu"/>
            </a:endParaRPr>
          </a:p>
          <a:p>
            <a:pPr marL="457200" indent="-457200">
              <a:lnSpc>
                <a:spcPts val="4649"/>
              </a:lnSpc>
              <a:buFont typeface="Arial" panose="020B0604020202020204" pitchFamily="34" charset="0"/>
              <a:buChar char="•"/>
            </a:pPr>
            <a:r>
              <a:rPr lang="en-US" sz="3600" dirty="0">
                <a:solidFill>
                  <a:srgbClr val="000000"/>
                </a:solidFill>
                <a:latin typeface="Ubuntu"/>
                <a:ea typeface="Ubuntu"/>
                <a:cs typeface="Ubuntu"/>
                <a:sym typeface="Ubuntu"/>
              </a:rPr>
              <a:t>Personal excellence​</a:t>
            </a:r>
          </a:p>
          <a:p>
            <a:pPr marL="457200" indent="-457200">
              <a:lnSpc>
                <a:spcPts val="4649"/>
              </a:lnSpc>
              <a:buFont typeface="Arial" panose="020B0604020202020204" pitchFamily="34" charset="0"/>
              <a:buChar char="•"/>
            </a:pPr>
            <a:r>
              <a:rPr lang="en-US" sz="3600" dirty="0">
                <a:solidFill>
                  <a:srgbClr val="000000"/>
                </a:solidFill>
                <a:latin typeface="Ubuntu"/>
                <a:ea typeface="Ubuntu"/>
                <a:cs typeface="Ubuntu"/>
                <a:sym typeface="Ubuntu"/>
              </a:rPr>
              <a:t>Health and wellness </a:t>
            </a:r>
          </a:p>
          <a:p>
            <a:pPr marL="457200" indent="-457200">
              <a:lnSpc>
                <a:spcPts val="4649"/>
              </a:lnSpc>
              <a:buFont typeface="Arial" panose="020B0604020202020204" pitchFamily="34" charset="0"/>
              <a:buChar char="•"/>
            </a:pPr>
            <a:r>
              <a:rPr lang="en-US" sz="3600" dirty="0">
                <a:solidFill>
                  <a:srgbClr val="000000"/>
                </a:solidFill>
                <a:latin typeface="Ubuntu"/>
                <a:ea typeface="Ubuntu"/>
                <a:cs typeface="Ubuntu"/>
                <a:sym typeface="Ubuntu"/>
              </a:rPr>
              <a:t>Social interaction​</a:t>
            </a:r>
          </a:p>
          <a:p>
            <a:pPr marL="457200" indent="-457200">
              <a:lnSpc>
                <a:spcPts val="4649"/>
              </a:lnSpc>
              <a:buFont typeface="Arial" panose="020B0604020202020204" pitchFamily="34" charset="0"/>
              <a:buChar char="•"/>
            </a:pPr>
            <a:r>
              <a:rPr lang="en-US" sz="3600" dirty="0">
                <a:solidFill>
                  <a:srgbClr val="000000"/>
                </a:solidFill>
                <a:latin typeface="Ubuntu"/>
                <a:ea typeface="Ubuntu"/>
                <a:cs typeface="Ubuntu"/>
                <a:sym typeface="Ubuntu"/>
              </a:rPr>
              <a:t>A sense of belonging, and​</a:t>
            </a:r>
          </a:p>
          <a:p>
            <a:pPr marL="457200" indent="-457200">
              <a:lnSpc>
                <a:spcPts val="4649"/>
              </a:lnSpc>
              <a:buFont typeface="Arial" panose="020B0604020202020204" pitchFamily="34" charset="0"/>
              <a:buChar char="•"/>
            </a:pPr>
            <a:r>
              <a:rPr lang="en-US" sz="3600" dirty="0">
                <a:solidFill>
                  <a:srgbClr val="000000"/>
                </a:solidFill>
                <a:latin typeface="Ubuntu"/>
                <a:ea typeface="Ubuntu"/>
                <a:cs typeface="Ubuntu"/>
                <a:sym typeface="Ubuntu"/>
              </a:rPr>
              <a:t>Winning medals​</a:t>
            </a:r>
          </a:p>
          <a:p>
            <a:pPr>
              <a:lnSpc>
                <a:spcPts val="4649"/>
              </a:lnSpc>
            </a:pPr>
            <a:endParaRPr lang="en-US" sz="3600" dirty="0">
              <a:solidFill>
                <a:srgbClr val="000000"/>
              </a:solidFill>
              <a:latin typeface="Ubuntu"/>
              <a:ea typeface="Ubuntu"/>
              <a:cs typeface="Ubuntu"/>
              <a:sym typeface="Ubuntu"/>
            </a:endParaRPr>
          </a:p>
          <a:p>
            <a:pPr>
              <a:lnSpc>
                <a:spcPts val="4649"/>
              </a:lnSpc>
            </a:pPr>
            <a:endParaRPr lang="en-US" sz="3600" dirty="0">
              <a:solidFill>
                <a:srgbClr val="000000"/>
              </a:solidFill>
              <a:latin typeface="Ubuntu"/>
              <a:ea typeface="Ubuntu"/>
              <a:cs typeface="Ubuntu"/>
              <a:sym typeface="Ubuntu"/>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a:extLst>
              <a:ext uri="{FF2B5EF4-FFF2-40B4-BE49-F238E27FC236}">
                <a16:creationId xmlns:a16="http://schemas.microsoft.com/office/drawing/2014/main" id="{60727531-9509-2871-7AFF-2EC8DBDC399C}"/>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10" name="Freeform 6" descr="A logo for a sports event&#10;&#10;AI-generated content may be incorrect.">
            <a:extLst>
              <a:ext uri="{FF2B5EF4-FFF2-40B4-BE49-F238E27FC236}">
                <a16:creationId xmlns:a16="http://schemas.microsoft.com/office/drawing/2014/main" id="{83A9412A-6BE2-1E10-6DA7-29F0C3F71D86}"/>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0" y="0"/>
            <a:ext cx="6492308" cy="10287000"/>
            <a:chOff x="961291" y="348601"/>
            <a:chExt cx="8656411" cy="13716000"/>
          </a:xfrm>
        </p:grpSpPr>
        <p:pic>
          <p:nvPicPr>
            <p:cNvPr id="5" name="Picture 5"/>
            <p:cNvPicPr>
              <a:picLocks noChangeAspect="1"/>
            </p:cNvPicPr>
            <p:nvPr/>
          </p:nvPicPr>
          <p:blipFill>
            <a:blip r:embed="rId5"/>
            <a:srcRect l="44126" t="2460" r="15209" b="717"/>
            <a:stretch>
              <a:fillRect/>
            </a:stretch>
          </p:blipFill>
          <p:spPr>
            <a:xfrm>
              <a:off x="961291" y="348601"/>
              <a:ext cx="8656411" cy="13716000"/>
            </a:xfrm>
            <a:prstGeom prst="rect">
              <a:avLst/>
            </a:prstGeom>
          </p:spPr>
        </p:pic>
      </p:grpSp>
      <p:sp>
        <p:nvSpPr>
          <p:cNvPr id="6" name="TextBox 6"/>
          <p:cNvSpPr txBox="1"/>
          <p:nvPr/>
        </p:nvSpPr>
        <p:spPr>
          <a:xfrm>
            <a:off x="6873308" y="1000125"/>
            <a:ext cx="9097503" cy="1552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COMMUNICATING </a:t>
            </a:r>
            <a:r>
              <a:rPr lang="en-US" sz="5000">
                <a:solidFill>
                  <a:srgbClr val="009784"/>
                </a:solidFill>
                <a:latin typeface="Ubuntu"/>
                <a:ea typeface="Ubuntu"/>
                <a:cs typeface="Ubuntu"/>
                <a:sym typeface="Ubuntu"/>
              </a:rPr>
              <a:t>WITH ATHLETES</a:t>
            </a:r>
          </a:p>
        </p:txBody>
      </p:sp>
      <p:sp>
        <p:nvSpPr>
          <p:cNvPr id="7" name="TextBox 7"/>
          <p:cNvSpPr txBox="1"/>
          <p:nvPr/>
        </p:nvSpPr>
        <p:spPr>
          <a:xfrm>
            <a:off x="6801021" y="2839498"/>
            <a:ext cx="11178266" cy="7781874"/>
          </a:xfrm>
          <a:prstGeom prst="rect">
            <a:avLst/>
          </a:prstGeom>
        </p:spPr>
        <p:txBody>
          <a:bodyPr lIns="0" tIns="0" rIns="0" bIns="0" rtlCol="0" anchor="t">
            <a:spAutoFit/>
          </a:bodyPr>
          <a:lstStyle/>
          <a:p>
            <a:pPr marL="647700" lvl="1" indent="-323850" algn="l">
              <a:lnSpc>
                <a:spcPts val="4500"/>
              </a:lnSpc>
              <a:buFont typeface="Arial"/>
              <a:buChar char="•"/>
            </a:pPr>
            <a:r>
              <a:rPr lang="en-US" sz="3600" dirty="0">
                <a:solidFill>
                  <a:srgbClr val="000000"/>
                </a:solidFill>
                <a:latin typeface="Ubuntu" panose="020B0504030602030204" pitchFamily="34" charset="0"/>
                <a:ea typeface="Ubuntu"/>
                <a:cs typeface="Ubuntu"/>
                <a:sym typeface="Ubuntu"/>
              </a:rPr>
              <a:t>Do not call them kids​</a:t>
            </a:r>
          </a:p>
          <a:p>
            <a:pPr marL="647700" lvl="1" indent="-323850" algn="l">
              <a:lnSpc>
                <a:spcPts val="4500"/>
              </a:lnSpc>
              <a:buFont typeface="Arial"/>
              <a:buChar char="•"/>
            </a:pPr>
            <a:r>
              <a:rPr lang="en-US" sz="3600" dirty="0">
                <a:solidFill>
                  <a:srgbClr val="000000"/>
                </a:solidFill>
                <a:latin typeface="Ubuntu" panose="020B0504030602030204" pitchFamily="34" charset="0"/>
                <a:ea typeface="Ubuntu"/>
                <a:cs typeface="Ubuntu"/>
                <a:sym typeface="Ubuntu"/>
              </a:rPr>
              <a:t>Use clear, simplified language; speak slower, not louder​</a:t>
            </a:r>
          </a:p>
          <a:p>
            <a:pPr marL="647700" lvl="1" indent="-323850" algn="l">
              <a:lnSpc>
                <a:spcPts val="4500"/>
              </a:lnSpc>
              <a:buFont typeface="Arial"/>
              <a:buChar char="•"/>
            </a:pPr>
            <a:r>
              <a:rPr lang="en-US" sz="3600" dirty="0">
                <a:solidFill>
                  <a:srgbClr val="000000"/>
                </a:solidFill>
                <a:latin typeface="Ubuntu" panose="020B0504030602030204" pitchFamily="34" charset="0"/>
                <a:ea typeface="Ubuntu"/>
                <a:cs typeface="Ubuntu"/>
                <a:sym typeface="Ubuntu"/>
              </a:rPr>
              <a:t>Set clear expectations​</a:t>
            </a:r>
          </a:p>
          <a:p>
            <a:pPr marL="647700" lvl="1" indent="-323850" algn="l">
              <a:lnSpc>
                <a:spcPts val="4500"/>
              </a:lnSpc>
              <a:buFont typeface="Arial"/>
              <a:buChar char="•"/>
            </a:pPr>
            <a:r>
              <a:rPr lang="en-US" sz="3600" dirty="0">
                <a:solidFill>
                  <a:srgbClr val="000000"/>
                </a:solidFill>
                <a:latin typeface="Ubuntu" panose="020B0504030602030204" pitchFamily="34" charset="0"/>
                <a:ea typeface="Ubuntu"/>
                <a:cs typeface="Ubuntu"/>
                <a:sym typeface="Ubuntu"/>
              </a:rPr>
              <a:t>Treat them as you would your peers​</a:t>
            </a:r>
          </a:p>
          <a:p>
            <a:pPr algn="l">
              <a:lnSpc>
                <a:spcPts val="4500"/>
              </a:lnSpc>
            </a:pPr>
            <a:endParaRPr lang="en-US" sz="3600" dirty="0">
              <a:solidFill>
                <a:srgbClr val="000000"/>
              </a:solidFill>
              <a:latin typeface="Ubuntu" panose="020B0504030602030204" pitchFamily="34" charset="0"/>
              <a:ea typeface="Ubuntu"/>
              <a:cs typeface="Ubuntu"/>
              <a:sym typeface="Ubuntu"/>
            </a:endParaRPr>
          </a:p>
          <a:p>
            <a:pPr algn="l">
              <a:lnSpc>
                <a:spcPts val="4500"/>
              </a:lnSpc>
            </a:pPr>
            <a:r>
              <a:rPr lang="en-US" sz="3600" b="1" dirty="0">
                <a:solidFill>
                  <a:srgbClr val="000000"/>
                </a:solidFill>
                <a:latin typeface="Ubuntu" panose="020B0504030602030204" pitchFamily="34" charset="0"/>
                <a:ea typeface="Ubuntu Bold"/>
                <a:cs typeface="Ubuntu Bold"/>
                <a:sym typeface="Ubuntu Bold"/>
              </a:rPr>
              <a:t>What other ideas do you have for effective communication with athletes?​</a:t>
            </a:r>
          </a:p>
          <a:p>
            <a:pPr algn="l">
              <a:lnSpc>
                <a:spcPts val="4500"/>
              </a:lnSpc>
            </a:pPr>
            <a:endParaRPr lang="en-US" sz="3000" b="1" dirty="0">
              <a:solidFill>
                <a:srgbClr val="000000"/>
              </a:solidFill>
              <a:latin typeface="Ubuntu Bold"/>
              <a:ea typeface="Ubuntu Bold"/>
              <a:cs typeface="Ubuntu Bold"/>
              <a:sym typeface="Ubuntu Bold"/>
            </a:endParaRPr>
          </a:p>
          <a:p>
            <a:r>
              <a:rPr lang="en-US" sz="2000" dirty="0">
                <a:latin typeface="Ubuntu" panose="020B0504030602030204" pitchFamily="34" charset="0"/>
                <a:hlinkClick r:id="rId6"/>
              </a:rPr>
              <a:t>https://www.specialolympics.org/about/intellectual-disabilities/</a:t>
            </a:r>
            <a:br>
              <a:rPr lang="en-US" sz="2000" dirty="0">
                <a:latin typeface="Ubuntu" panose="020B0504030602030204" pitchFamily="34" charset="0"/>
                <a:hlinkClick r:id="rId6"/>
              </a:rPr>
            </a:br>
            <a:r>
              <a:rPr lang="en-US" sz="2000" dirty="0">
                <a:latin typeface="Ubuntu" panose="020B0504030602030204" pitchFamily="34" charset="0"/>
                <a:hlinkClick r:id="rId6"/>
              </a:rPr>
              <a:t>how-to-speak-with-people-with-intellectual-disabilities​</a:t>
            </a:r>
            <a:endParaRPr lang="en-US" sz="2000" dirty="0">
              <a:latin typeface="Ubuntu" panose="020B0504030602030204" pitchFamily="34" charset="0"/>
            </a:endParaRPr>
          </a:p>
          <a:p>
            <a:endParaRPr lang="en-US" sz="2000" dirty="0">
              <a:latin typeface="Ubuntu" panose="020B0504030602030204" pitchFamily="34" charset="0"/>
            </a:endParaRPr>
          </a:p>
          <a:p>
            <a:pPr>
              <a:lnSpc>
                <a:spcPts val="4500"/>
              </a:lnSpc>
            </a:pPr>
            <a:endParaRPr lang="en-US" sz="3000" b="1" dirty="0">
              <a:solidFill>
                <a:srgbClr val="000000"/>
              </a:solidFill>
              <a:latin typeface="Ubuntu Bold"/>
              <a:ea typeface="Ubuntu Bold"/>
              <a:cs typeface="Ubuntu Bold"/>
            </a:endParaRPr>
          </a:p>
          <a:p>
            <a:pPr>
              <a:lnSpc>
                <a:spcPts val="4500"/>
              </a:lnSpc>
            </a:pPr>
            <a:endParaRPr lang="en-US" sz="3000" b="1" dirty="0">
              <a:solidFill>
                <a:srgbClr val="000000"/>
              </a:solidFill>
              <a:latin typeface="Ubuntu Bold"/>
              <a:ea typeface="Ubuntu Bold"/>
              <a:cs typeface="Ubuntu Bold"/>
            </a:endParaRPr>
          </a:p>
          <a:p>
            <a:pPr>
              <a:lnSpc>
                <a:spcPts val="4500"/>
              </a:lnSpc>
            </a:pPr>
            <a:endParaRPr lang="en-US" sz="3000" b="1" dirty="0">
              <a:solidFill>
                <a:srgbClr val="000000"/>
              </a:solidFill>
              <a:latin typeface="Ubuntu Bold"/>
              <a:ea typeface="Ubuntu Bold"/>
              <a:cs typeface="Ubuntu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1F1288BC-6414-9AEB-70EF-EC91869129A4}"/>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grpSp>
        <p:nvGrpSpPr>
          <p:cNvPr id="3" name="Group 3"/>
          <p:cNvGrpSpPr/>
          <p:nvPr/>
        </p:nvGrpSpPr>
        <p:grpSpPr>
          <a:xfrm>
            <a:off x="10572889" y="0"/>
            <a:ext cx="7715111" cy="10287000"/>
            <a:chOff x="0" y="0"/>
            <a:chExt cx="1195273" cy="1593725"/>
          </a:xfrm>
        </p:grpSpPr>
        <p:sp>
          <p:nvSpPr>
            <p:cNvPr id="4" name="Freeform 4"/>
            <p:cNvSpPr/>
            <p:nvPr/>
          </p:nvSpPr>
          <p:spPr>
            <a:xfrm>
              <a:off x="0" y="0"/>
              <a:ext cx="1195273" cy="1593725"/>
            </a:xfrm>
            <a:custGeom>
              <a:avLst/>
              <a:gdLst/>
              <a:ahLst/>
              <a:cxnLst/>
              <a:rect l="l" t="t" r="r" b="b"/>
              <a:pathLst>
                <a:path w="1195273" h="1593725">
                  <a:moveTo>
                    <a:pt x="0" y="0"/>
                  </a:moveTo>
                  <a:lnTo>
                    <a:pt x="1195273" y="0"/>
                  </a:lnTo>
                  <a:lnTo>
                    <a:pt x="1195273" y="1593725"/>
                  </a:lnTo>
                  <a:lnTo>
                    <a:pt x="0" y="1593725"/>
                  </a:lnTo>
                  <a:close/>
                </a:path>
              </a:pathLst>
            </a:custGeom>
            <a:blipFill>
              <a:blip r:embed="rId4"/>
              <a:stretch>
                <a:fillRect l="-49876" r="-49876"/>
              </a:stretch>
            </a:blipFill>
          </p:spPr>
          <p:txBody>
            <a:bodyPr/>
            <a:lstStyle/>
            <a:p>
              <a:endParaRPr lang="en-US"/>
            </a:p>
          </p:txBody>
        </p:sp>
      </p:grpSp>
      <p:sp>
        <p:nvSpPr>
          <p:cNvPr id="5" name="TextBox 5"/>
          <p:cNvSpPr txBox="1"/>
          <p:nvPr/>
        </p:nvSpPr>
        <p:spPr>
          <a:xfrm>
            <a:off x="1028700" y="1988666"/>
            <a:ext cx="9146931" cy="9028562"/>
          </a:xfrm>
          <a:prstGeom prst="rect">
            <a:avLst/>
          </a:prstGeom>
        </p:spPr>
        <p:txBody>
          <a:bodyPr wrap="square" lIns="0" tIns="0" rIns="0" bIns="0" rtlCol="0" anchor="t">
            <a:spAutoFit/>
          </a:bodyPr>
          <a:lstStyle/>
          <a:p>
            <a:pPr algn="l">
              <a:lnSpc>
                <a:spcPts val="5100"/>
              </a:lnSpc>
            </a:pPr>
            <a:r>
              <a:rPr lang="en-US" sz="3600" dirty="0">
                <a:solidFill>
                  <a:srgbClr val="000000"/>
                </a:solidFill>
                <a:latin typeface="Ubuntu" panose="020B0504030602030204" pitchFamily="34" charset="0"/>
                <a:ea typeface="Ubuntu"/>
                <a:cs typeface="Ubuntu"/>
                <a:sym typeface="Ubuntu"/>
              </a:rPr>
              <a:t>Create meaningful connections with your athletes and coaching team by:  ​</a:t>
            </a:r>
          </a:p>
          <a:p>
            <a:pPr marL="647700" lvl="1" indent="-323850" algn="l">
              <a:lnSpc>
                <a:spcPts val="5100"/>
              </a:lnSpc>
              <a:buFont typeface="Arial"/>
              <a:buChar char="•"/>
            </a:pPr>
            <a:r>
              <a:rPr lang="en-US" sz="3600" dirty="0">
                <a:solidFill>
                  <a:srgbClr val="000000"/>
                </a:solidFill>
                <a:latin typeface="Ubuntu" panose="020B0504030602030204" pitchFamily="34" charset="0"/>
                <a:ea typeface="Ubuntu"/>
                <a:cs typeface="Ubuntu"/>
                <a:sym typeface="Ubuntu"/>
              </a:rPr>
              <a:t>Establishing a routine​​</a:t>
            </a:r>
          </a:p>
          <a:p>
            <a:pPr marL="647700" lvl="1" indent="-323850" algn="l">
              <a:lnSpc>
                <a:spcPts val="5100"/>
              </a:lnSpc>
              <a:buFont typeface="Arial"/>
              <a:buChar char="•"/>
            </a:pPr>
            <a:r>
              <a:rPr lang="en-US" sz="3600" dirty="0">
                <a:solidFill>
                  <a:srgbClr val="000000"/>
                </a:solidFill>
                <a:latin typeface="Ubuntu" panose="020B0504030602030204" pitchFamily="34" charset="0"/>
                <a:ea typeface="Ubuntu"/>
                <a:cs typeface="Ubuntu"/>
                <a:sym typeface="Ubuntu"/>
              </a:rPr>
              <a:t>Finding out each athlete likes​​</a:t>
            </a:r>
          </a:p>
          <a:p>
            <a:pPr marL="647700" lvl="1" indent="-323850" algn="l">
              <a:lnSpc>
                <a:spcPts val="5100"/>
              </a:lnSpc>
              <a:buFont typeface="Arial"/>
              <a:buChar char="•"/>
            </a:pPr>
            <a:r>
              <a:rPr lang="en-US" sz="3600" dirty="0">
                <a:solidFill>
                  <a:srgbClr val="000000"/>
                </a:solidFill>
                <a:latin typeface="Ubuntu" panose="020B0504030602030204" pitchFamily="34" charset="0"/>
                <a:ea typeface="Ubuntu"/>
                <a:cs typeface="Ubuntu"/>
                <a:sym typeface="Ubuntu"/>
              </a:rPr>
              <a:t>Incorporating preferences and interests </a:t>
            </a:r>
          </a:p>
          <a:p>
            <a:pPr marL="647700" lvl="1" indent="-323850" algn="l">
              <a:lnSpc>
                <a:spcPts val="5100"/>
              </a:lnSpc>
              <a:buFont typeface="Arial"/>
              <a:buChar char="•"/>
            </a:pPr>
            <a:r>
              <a:rPr lang="en-US" sz="3600" dirty="0">
                <a:solidFill>
                  <a:srgbClr val="000000"/>
                </a:solidFill>
                <a:latin typeface="Ubuntu" panose="020B0504030602030204" pitchFamily="34" charset="0"/>
                <a:ea typeface="Ubuntu"/>
                <a:cs typeface="Ubuntu"/>
                <a:sym typeface="Ubuntu"/>
              </a:rPr>
              <a:t>Sharing about yourself​​</a:t>
            </a:r>
          </a:p>
          <a:p>
            <a:pPr marL="647700" lvl="1" indent="-323850" algn="l">
              <a:lnSpc>
                <a:spcPts val="5100"/>
              </a:lnSpc>
              <a:buFont typeface="Arial"/>
              <a:buChar char="•"/>
            </a:pPr>
            <a:r>
              <a:rPr lang="en-US" sz="3600" dirty="0">
                <a:solidFill>
                  <a:srgbClr val="000000"/>
                </a:solidFill>
                <a:latin typeface="Ubuntu" panose="020B0504030602030204" pitchFamily="34" charset="0"/>
                <a:ea typeface="Ubuntu"/>
                <a:cs typeface="Ubuntu"/>
                <a:sym typeface="Ubuntu"/>
              </a:rPr>
              <a:t>Participating with the athletes​</a:t>
            </a:r>
          </a:p>
          <a:p>
            <a:pPr marL="647700" lvl="1" indent="-323850" algn="l">
              <a:lnSpc>
                <a:spcPts val="5100"/>
              </a:lnSpc>
              <a:buFont typeface="Arial"/>
              <a:buChar char="•"/>
            </a:pPr>
            <a:r>
              <a:rPr lang="en-US" sz="3600" dirty="0">
                <a:solidFill>
                  <a:srgbClr val="000000"/>
                </a:solidFill>
                <a:latin typeface="Ubuntu" panose="020B0504030602030204" pitchFamily="34" charset="0"/>
                <a:ea typeface="Ubuntu"/>
                <a:cs typeface="Ubuntu"/>
                <a:sym typeface="Ubuntu"/>
              </a:rPr>
              <a:t>Making it fun!​​</a:t>
            </a:r>
          </a:p>
          <a:p>
            <a:pPr algn="l">
              <a:lnSpc>
                <a:spcPts val="5100"/>
              </a:lnSpc>
            </a:pPr>
            <a:endParaRPr lang="en-US" sz="3600" dirty="0">
              <a:solidFill>
                <a:srgbClr val="000000"/>
              </a:solidFill>
              <a:latin typeface="Ubuntu" panose="020B0504030602030204" pitchFamily="34" charset="0"/>
              <a:ea typeface="Ubuntu"/>
              <a:cs typeface="Ubuntu"/>
              <a:sym typeface="Ubuntu"/>
            </a:endParaRPr>
          </a:p>
          <a:p>
            <a:pPr algn="l">
              <a:lnSpc>
                <a:spcPts val="5100"/>
              </a:lnSpc>
            </a:pPr>
            <a:r>
              <a:rPr lang="en-US" sz="3600" b="1" dirty="0">
                <a:solidFill>
                  <a:srgbClr val="000000"/>
                </a:solidFill>
                <a:latin typeface="Ubuntu" panose="020B0504030602030204" pitchFamily="34" charset="0"/>
                <a:ea typeface="Ubuntu Bold"/>
                <a:cs typeface="Ubuntu Bold"/>
                <a:sym typeface="Ubuntu Bold"/>
              </a:rPr>
              <a:t>What other ideas do you have for connecting with athletes?</a:t>
            </a:r>
          </a:p>
          <a:p>
            <a:pPr algn="l">
              <a:lnSpc>
                <a:spcPts val="5100"/>
              </a:lnSpc>
            </a:pPr>
            <a:r>
              <a:rPr lang="en-US" sz="3600" dirty="0">
                <a:solidFill>
                  <a:srgbClr val="000000"/>
                </a:solidFill>
                <a:latin typeface="Ubuntu" panose="020B0504030602030204" pitchFamily="34" charset="0"/>
                <a:ea typeface="Ubuntu"/>
                <a:cs typeface="Ubuntu"/>
                <a:sym typeface="Ubuntu"/>
              </a:rPr>
              <a:t>​</a:t>
            </a:r>
          </a:p>
          <a:p>
            <a:pPr algn="l">
              <a:lnSpc>
                <a:spcPts val="5100"/>
              </a:lnSpc>
            </a:pPr>
            <a:r>
              <a:rPr lang="en-US" sz="3600" dirty="0">
                <a:solidFill>
                  <a:srgbClr val="000000"/>
                </a:solidFill>
                <a:latin typeface="Ubuntu" panose="020B0504030602030204" pitchFamily="34" charset="0"/>
                <a:ea typeface="Ubuntu"/>
                <a:cs typeface="Ubuntu"/>
                <a:sym typeface="Ubuntu"/>
              </a:rPr>
              <a:t>​</a:t>
            </a:r>
          </a:p>
          <a:p>
            <a:pPr algn="l">
              <a:lnSpc>
                <a:spcPts val="4500"/>
              </a:lnSpc>
            </a:pPr>
            <a:endParaRPr lang="en-US" sz="3600" dirty="0">
              <a:solidFill>
                <a:srgbClr val="000000"/>
              </a:solidFill>
              <a:latin typeface="Ubuntu" panose="020B0504030602030204" pitchFamily="34" charset="0"/>
              <a:ea typeface="Ubuntu"/>
              <a:cs typeface="Ubuntu"/>
              <a:sym typeface="Ubuntu"/>
            </a:endParaRPr>
          </a:p>
        </p:txBody>
      </p:sp>
      <p:sp>
        <p:nvSpPr>
          <p:cNvPr id="6" name="TextBox 6"/>
          <p:cNvSpPr txBox="1"/>
          <p:nvPr/>
        </p:nvSpPr>
        <p:spPr>
          <a:xfrm>
            <a:off x="1028700" y="1000125"/>
            <a:ext cx="9544189" cy="790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CONNECTING </a:t>
            </a:r>
            <a:r>
              <a:rPr lang="en-US" sz="5000">
                <a:solidFill>
                  <a:srgbClr val="009784"/>
                </a:solidFill>
                <a:latin typeface="Ubuntu"/>
                <a:ea typeface="Ubuntu"/>
                <a:cs typeface="Ubuntu"/>
                <a:sym typeface="Ubuntu"/>
              </a:rPr>
              <a:t>WITH ATHLETES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981299" h="10287000">
                <a:moveTo>
                  <a:pt x="0" y="0"/>
                </a:moveTo>
                <a:lnTo>
                  <a:pt x="18981299" y="0"/>
                </a:lnTo>
                <a:lnTo>
                  <a:pt x="18981299" y="10287000"/>
                </a:lnTo>
                <a:lnTo>
                  <a:pt x="0" y="10287000"/>
                </a:lnTo>
                <a:lnTo>
                  <a:pt x="0" y="0"/>
                </a:lnTo>
                <a:close/>
              </a:path>
            </a:pathLst>
          </a:custGeom>
          <a:blipFill>
            <a:blip r:embed="rId4">
              <a:alphaModFix amt="65000"/>
            </a:blip>
            <a:stretch>
              <a:fillRect l="-3792" t="-84626" r="-13462" b="-85068"/>
            </a:stretch>
          </a:blipFill>
        </p:spPr>
        <p:txBody>
          <a:bodyPr/>
          <a:lstStyle/>
          <a:p>
            <a:endParaRPr lang="en-US"/>
          </a:p>
        </p:txBody>
      </p:sp>
      <p:sp>
        <p:nvSpPr>
          <p:cNvPr id="4" name="TextBox 4"/>
          <p:cNvSpPr txBox="1"/>
          <p:nvPr/>
        </p:nvSpPr>
        <p:spPr>
          <a:xfrm>
            <a:off x="1028700" y="4124325"/>
            <a:ext cx="16230600" cy="2009775"/>
          </a:xfrm>
          <a:prstGeom prst="rect">
            <a:avLst/>
          </a:prstGeom>
        </p:spPr>
        <p:txBody>
          <a:bodyPr lIns="0" tIns="0" rIns="0" bIns="0" rtlCol="0" anchor="t">
            <a:spAutoFit/>
          </a:bodyPr>
          <a:lstStyle/>
          <a:p>
            <a:pPr algn="ctr">
              <a:lnSpc>
                <a:spcPts val="7800"/>
              </a:lnSpc>
            </a:pPr>
            <a:r>
              <a:rPr lang="en-US" sz="6500" b="1">
                <a:solidFill>
                  <a:srgbClr val="FFFFFF"/>
                </a:solidFill>
                <a:latin typeface="Ubuntu Bold"/>
                <a:ea typeface="Ubuntu Bold"/>
                <a:cs typeface="Ubuntu Bold"/>
                <a:sym typeface="Ubuntu Bold"/>
              </a:rPr>
              <a:t>NEXT STEPS IN YOUR JOURNEY AS A FITNESS COACH</a:t>
            </a:r>
          </a:p>
        </p:txBody>
      </p:sp>
      <p:sp>
        <p:nvSpPr>
          <p:cNvPr id="5" name="AutoShape 5"/>
          <p:cNvSpPr/>
          <p:nvPr/>
        </p:nvSpPr>
        <p:spPr>
          <a:xfrm>
            <a:off x="5897880" y="6496919"/>
            <a:ext cx="6492240" cy="0"/>
          </a:xfrm>
          <a:prstGeom prst="line">
            <a:avLst/>
          </a:prstGeom>
          <a:ln w="57150" cap="flat">
            <a:solidFill>
              <a:srgbClr val="B2D234"/>
            </a:solidFill>
            <a:prstDash val="solid"/>
            <a:headEnd type="none" w="sm" len="sm"/>
            <a:tailEnd type="none" w="sm" len="sm"/>
          </a:ln>
        </p:spPr>
        <p:txBody>
          <a:bodyPr/>
          <a:lstStyle/>
          <a:p>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16841-E7D7-B83B-BB44-BB0ADE80E6BA}"/>
            </a:ext>
          </a:extLst>
        </p:cNvPr>
        <p:cNvGrpSpPr/>
        <p:nvPr/>
      </p:nvGrpSpPr>
      <p:grpSpPr>
        <a:xfrm>
          <a:off x="0" y="0"/>
          <a:ext cx="0" cy="0"/>
          <a:chOff x="0" y="0"/>
          <a:chExt cx="0" cy="0"/>
        </a:xfrm>
      </p:grpSpPr>
      <p:sp>
        <p:nvSpPr>
          <p:cNvPr id="6" name="Freeform 2">
            <a:extLst>
              <a:ext uri="{FF2B5EF4-FFF2-40B4-BE49-F238E27FC236}">
                <a16:creationId xmlns:a16="http://schemas.microsoft.com/office/drawing/2014/main" id="{59DC6292-CCD7-6399-DE6B-C48160A1DB27}"/>
              </a:ext>
            </a:extLst>
          </p:cNvPr>
          <p:cNvSpPr/>
          <p:nvPr/>
        </p:nvSpPr>
        <p:spPr>
          <a:xfrm>
            <a:off x="0" y="6597035"/>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5" name="TextBox 5">
            <a:extLst>
              <a:ext uri="{FF2B5EF4-FFF2-40B4-BE49-F238E27FC236}">
                <a16:creationId xmlns:a16="http://schemas.microsoft.com/office/drawing/2014/main" id="{84587E2E-2AB9-F67A-9883-D438F25BF856}"/>
              </a:ext>
            </a:extLst>
          </p:cNvPr>
          <p:cNvSpPr txBox="1"/>
          <p:nvPr/>
        </p:nvSpPr>
        <p:spPr>
          <a:xfrm>
            <a:off x="1028700" y="838200"/>
            <a:ext cx="11709922" cy="790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YOUR JOURNEY </a:t>
            </a:r>
            <a:r>
              <a:rPr lang="en-US" sz="5000">
                <a:solidFill>
                  <a:srgbClr val="009784"/>
                </a:solidFill>
                <a:latin typeface="Ubuntu"/>
                <a:ea typeface="Ubuntu"/>
                <a:cs typeface="Ubuntu"/>
                <a:sym typeface="Ubuntu"/>
              </a:rPr>
              <a:t>SO FAR...</a:t>
            </a:r>
          </a:p>
        </p:txBody>
      </p:sp>
      <p:pic>
        <p:nvPicPr>
          <p:cNvPr id="13" name="Picture 12" descr="A blue arrows with white text&#10;&#10;AI-generated content may be incorrect.">
            <a:extLst>
              <a:ext uri="{FF2B5EF4-FFF2-40B4-BE49-F238E27FC236}">
                <a16:creationId xmlns:a16="http://schemas.microsoft.com/office/drawing/2014/main" id="{F3DA8A42-EE90-CCC7-AFEC-D874D24443EC}"/>
              </a:ext>
            </a:extLst>
          </p:cNvPr>
          <p:cNvPicPr>
            <a:picLocks noChangeAspect="1"/>
          </p:cNvPicPr>
          <p:nvPr/>
        </p:nvPicPr>
        <p:blipFill>
          <a:blip r:embed="rId4"/>
          <a:stretch>
            <a:fillRect/>
          </a:stretch>
        </p:blipFill>
        <p:spPr>
          <a:xfrm>
            <a:off x="0" y="3757613"/>
            <a:ext cx="18288000" cy="2771775"/>
          </a:xfrm>
          <a:prstGeom prst="rect">
            <a:avLst/>
          </a:prstGeom>
        </p:spPr>
      </p:pic>
      <p:sp>
        <p:nvSpPr>
          <p:cNvPr id="4" name="Freeform 4">
            <a:extLst>
              <a:ext uri="{FF2B5EF4-FFF2-40B4-BE49-F238E27FC236}">
                <a16:creationId xmlns:a16="http://schemas.microsoft.com/office/drawing/2014/main" id="{7C4DFF09-5738-F9A2-F8B7-3CEC7C6F923D}"/>
              </a:ext>
            </a:extLst>
          </p:cNvPr>
          <p:cNvSpPr/>
          <p:nvPr/>
        </p:nvSpPr>
        <p:spPr>
          <a:xfrm>
            <a:off x="12084499" y="3311461"/>
            <a:ext cx="946289" cy="901555"/>
          </a:xfrm>
          <a:custGeom>
            <a:avLst/>
            <a:gdLst/>
            <a:ahLst/>
            <a:cxnLst/>
            <a:rect l="l" t="t" r="r" b="b"/>
            <a:pathLst>
              <a:path w="946289" h="901555">
                <a:moveTo>
                  <a:pt x="0" y="0"/>
                </a:moveTo>
                <a:lnTo>
                  <a:pt x="946289" y="0"/>
                </a:lnTo>
                <a:lnTo>
                  <a:pt x="946289" y="901555"/>
                </a:lnTo>
                <a:lnTo>
                  <a:pt x="0" y="90155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6" descr="A logo for a sports event&#10;&#10;AI-generated content may be incorrect.">
            <a:extLst>
              <a:ext uri="{FF2B5EF4-FFF2-40B4-BE49-F238E27FC236}">
                <a16:creationId xmlns:a16="http://schemas.microsoft.com/office/drawing/2014/main" id="{73EA4C88-8D44-5163-EE40-6C4BC0FC3570}"/>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34506015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FF754B1A-F989-B80E-E894-6D3C0E49EBCF}"/>
              </a:ext>
            </a:extLst>
          </p:cNvPr>
          <p:cNvSpPr/>
          <p:nvPr/>
        </p:nvSpPr>
        <p:spPr>
          <a:xfrm>
            <a:off x="0" y="6608292"/>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3" name="TextBox 3"/>
          <p:cNvSpPr txBox="1"/>
          <p:nvPr/>
        </p:nvSpPr>
        <p:spPr>
          <a:xfrm>
            <a:off x="1028700" y="838200"/>
            <a:ext cx="11709922" cy="790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STEP 3: </a:t>
            </a:r>
            <a:r>
              <a:rPr lang="en-US" sz="5000">
                <a:solidFill>
                  <a:srgbClr val="009784"/>
                </a:solidFill>
                <a:latin typeface="Ubuntu"/>
                <a:ea typeface="Ubuntu"/>
                <a:cs typeface="Ubuntu"/>
                <a:sym typeface="Ubuntu"/>
              </a:rPr>
              <a:t>MEET THE COACHING TEAM</a:t>
            </a:r>
          </a:p>
        </p:txBody>
      </p:sp>
      <p:sp>
        <p:nvSpPr>
          <p:cNvPr id="4" name="TextBox 4"/>
          <p:cNvSpPr txBox="1"/>
          <p:nvPr/>
        </p:nvSpPr>
        <p:spPr>
          <a:xfrm>
            <a:off x="1028700" y="1704975"/>
            <a:ext cx="16230600" cy="7553325"/>
          </a:xfrm>
          <a:prstGeom prst="rect">
            <a:avLst/>
          </a:prstGeom>
        </p:spPr>
        <p:txBody>
          <a:bodyPr lIns="0" tIns="0" rIns="0" bIns="0" rtlCol="0" anchor="t">
            <a:spAutoFit/>
          </a:bodyPr>
          <a:lstStyle/>
          <a:p>
            <a:pPr marL="712472" lvl="1" indent="-356236" algn="l">
              <a:lnSpc>
                <a:spcPts val="5610"/>
              </a:lnSpc>
              <a:buFont typeface="Arial"/>
              <a:buChar char="•"/>
            </a:pPr>
            <a:r>
              <a:rPr lang="en-US" sz="3300" dirty="0">
                <a:solidFill>
                  <a:srgbClr val="000000"/>
                </a:solidFill>
                <a:latin typeface="Ubuntu"/>
                <a:ea typeface="Ubuntu"/>
                <a:cs typeface="Ubuntu"/>
                <a:sym typeface="Ubuntu"/>
              </a:rPr>
              <a:t>First meeting</a:t>
            </a:r>
          </a:p>
          <a:p>
            <a:pPr marL="712472" lvl="1" indent="-356236" algn="l">
              <a:lnSpc>
                <a:spcPts val="5610"/>
              </a:lnSpc>
              <a:buFont typeface="Arial"/>
              <a:buChar char="•"/>
            </a:pPr>
            <a:r>
              <a:rPr lang="en-US" sz="3300" dirty="0">
                <a:solidFill>
                  <a:srgbClr val="000000"/>
                </a:solidFill>
                <a:latin typeface="Ubuntu"/>
                <a:ea typeface="Ubuntu"/>
                <a:cs typeface="Ubuntu"/>
                <a:sym typeface="Ubuntu"/>
              </a:rPr>
              <a:t>Define your role and responsibilities</a:t>
            </a:r>
          </a:p>
          <a:p>
            <a:pPr marL="1295406" lvl="2" indent="-431802" algn="l">
              <a:lnSpc>
                <a:spcPts val="5100"/>
              </a:lnSpc>
              <a:buFont typeface="Arial"/>
              <a:buChar char="⚬"/>
            </a:pPr>
            <a:r>
              <a:rPr lang="en-US" sz="3000" dirty="0">
                <a:solidFill>
                  <a:srgbClr val="000000"/>
                </a:solidFill>
                <a:latin typeface="Ubuntu"/>
                <a:ea typeface="Ubuntu"/>
                <a:cs typeface="Ubuntu"/>
                <a:sym typeface="Ubuntu"/>
              </a:rPr>
              <a:t>Ensure fitness activities relate directly to athlete and team goals​</a:t>
            </a:r>
          </a:p>
          <a:p>
            <a:pPr marL="1295406" lvl="2" indent="-431802" algn="l">
              <a:lnSpc>
                <a:spcPts val="5100"/>
              </a:lnSpc>
              <a:buFont typeface="Arial"/>
              <a:buChar char="⚬"/>
            </a:pPr>
            <a:r>
              <a:rPr lang="en-US" sz="3000" dirty="0">
                <a:solidFill>
                  <a:srgbClr val="000000"/>
                </a:solidFill>
                <a:latin typeface="Ubuntu"/>
                <a:ea typeface="Ubuntu"/>
                <a:cs typeface="Ubuntu"/>
                <a:sym typeface="Ubuntu"/>
              </a:rPr>
              <a:t>Leave sport skills, tactics, and playing time to the coach</a:t>
            </a:r>
          </a:p>
          <a:p>
            <a:pPr marL="1295406" lvl="2" indent="-431802" algn="l">
              <a:lnSpc>
                <a:spcPts val="5100"/>
              </a:lnSpc>
              <a:buFont typeface="Arial"/>
              <a:buChar char="⚬"/>
            </a:pPr>
            <a:r>
              <a:rPr lang="en-US" sz="3000" dirty="0">
                <a:solidFill>
                  <a:srgbClr val="000000"/>
                </a:solidFill>
                <a:latin typeface="Ubuntu"/>
                <a:ea typeface="Ubuntu"/>
                <a:cs typeface="Ubuntu"/>
                <a:sym typeface="Ubuntu"/>
              </a:rPr>
              <a:t>Check-in with the Head Coach before adding or changing any of your plans</a:t>
            </a:r>
          </a:p>
          <a:p>
            <a:pPr marL="712472" lvl="1" indent="-356236" algn="l">
              <a:lnSpc>
                <a:spcPts val="5610"/>
              </a:lnSpc>
              <a:buFont typeface="Arial"/>
              <a:buChar char="•"/>
            </a:pPr>
            <a:r>
              <a:rPr lang="en-US" sz="3300" dirty="0">
                <a:solidFill>
                  <a:srgbClr val="000000"/>
                </a:solidFill>
                <a:latin typeface="Ubuntu"/>
                <a:ea typeface="Ubuntu"/>
                <a:cs typeface="Ubuntu"/>
                <a:sym typeface="Ubuntu"/>
              </a:rPr>
              <a:t>Seek ways to be collaborative and supportive ​​</a:t>
            </a:r>
          </a:p>
          <a:p>
            <a:pPr marL="712472" lvl="1" indent="-356236" algn="l">
              <a:lnSpc>
                <a:spcPts val="5610"/>
              </a:lnSpc>
              <a:buFont typeface="Arial"/>
              <a:buChar char="•"/>
            </a:pPr>
            <a:r>
              <a:rPr lang="en-US" sz="3300" dirty="0">
                <a:solidFill>
                  <a:srgbClr val="000000"/>
                </a:solidFill>
                <a:latin typeface="Ubuntu"/>
                <a:ea typeface="Ubuntu"/>
                <a:cs typeface="Ubuntu"/>
                <a:sym typeface="Ubuntu"/>
              </a:rPr>
              <a:t>Communicate early and often </a:t>
            </a:r>
          </a:p>
          <a:p>
            <a:pPr algn="l">
              <a:lnSpc>
                <a:spcPts val="5610"/>
              </a:lnSpc>
            </a:pPr>
            <a:endParaRPr lang="en-US" sz="3300" dirty="0">
              <a:solidFill>
                <a:srgbClr val="000000"/>
              </a:solidFill>
              <a:latin typeface="Ubuntu"/>
              <a:ea typeface="Ubuntu"/>
              <a:cs typeface="Ubuntu"/>
              <a:sym typeface="Ubuntu"/>
            </a:endParaRPr>
          </a:p>
          <a:p>
            <a:pPr algn="l">
              <a:lnSpc>
                <a:spcPts val="5610"/>
              </a:lnSpc>
            </a:pPr>
            <a:r>
              <a:rPr lang="en-US" sz="3300" i="1" dirty="0">
                <a:solidFill>
                  <a:srgbClr val="FF3131"/>
                </a:solidFill>
                <a:latin typeface="Ubuntu Italics"/>
                <a:ea typeface="Ubuntu Italics"/>
                <a:cs typeface="Ubuntu Italics"/>
                <a:sym typeface="Ubuntu Italics"/>
              </a:rPr>
              <a:t>[If you know the team/coach they will be working with, or how you’d like that </a:t>
            </a:r>
          </a:p>
          <a:p>
            <a:pPr algn="l">
              <a:lnSpc>
                <a:spcPts val="5610"/>
              </a:lnSpc>
            </a:pPr>
            <a:r>
              <a:rPr lang="en-US" sz="3300" i="1" dirty="0">
                <a:solidFill>
                  <a:srgbClr val="FF3131"/>
                </a:solidFill>
                <a:latin typeface="Ubuntu Italics"/>
                <a:ea typeface="Ubuntu Italics"/>
                <a:cs typeface="Ubuntu Italics"/>
                <a:sym typeface="Ubuntu Italics"/>
              </a:rPr>
              <a:t>process to go, please share those details here]</a:t>
            </a:r>
            <a:r>
              <a:rPr lang="en-US" sz="3300" i="1" dirty="0">
                <a:solidFill>
                  <a:srgbClr val="000000"/>
                </a:solidFill>
                <a:latin typeface="Ubuntu Italics"/>
                <a:ea typeface="Ubuntu Italics"/>
                <a:cs typeface="Ubuntu Italics"/>
                <a:sym typeface="Ubuntu Italics"/>
              </a:rPr>
              <a:t>​</a:t>
            </a:r>
          </a:p>
          <a:p>
            <a:pPr algn="l">
              <a:lnSpc>
                <a:spcPts val="5610"/>
              </a:lnSpc>
            </a:pPr>
            <a:endParaRPr lang="en-US" sz="3300" i="1" dirty="0">
              <a:solidFill>
                <a:srgbClr val="000000"/>
              </a:solidFill>
              <a:latin typeface="Ubuntu Italics"/>
              <a:ea typeface="Ubuntu Italics"/>
              <a:cs typeface="Ubuntu Italics"/>
              <a:sym typeface="Ubuntu Italics"/>
            </a:endParaRPr>
          </a:p>
        </p:txBody>
      </p:sp>
      <p:sp>
        <p:nvSpPr>
          <p:cNvPr id="6" name="Freeform 6" descr="A logo for a sports event&#10;&#10;AI-generated content may be incorrect.">
            <a:extLst>
              <a:ext uri="{FF2B5EF4-FFF2-40B4-BE49-F238E27FC236}">
                <a16:creationId xmlns:a16="http://schemas.microsoft.com/office/drawing/2014/main" id="{911FE760-91ED-2ADD-34F1-155E576103AC}"/>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226687D5-6146-5D4A-23D3-AFC1A512C62D}"/>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grpSp>
        <p:nvGrpSpPr>
          <p:cNvPr id="3" name="Group 3"/>
          <p:cNvGrpSpPr/>
          <p:nvPr/>
        </p:nvGrpSpPr>
        <p:grpSpPr>
          <a:xfrm>
            <a:off x="10163113" y="0"/>
            <a:ext cx="8124887" cy="10287000"/>
            <a:chOff x="0" y="0"/>
            <a:chExt cx="1258758" cy="1593725"/>
          </a:xfrm>
        </p:grpSpPr>
        <p:sp>
          <p:nvSpPr>
            <p:cNvPr id="4" name="Freeform 4"/>
            <p:cNvSpPr/>
            <p:nvPr/>
          </p:nvSpPr>
          <p:spPr>
            <a:xfrm>
              <a:off x="0" y="0"/>
              <a:ext cx="1258758" cy="1593725"/>
            </a:xfrm>
            <a:custGeom>
              <a:avLst/>
              <a:gdLst/>
              <a:ahLst/>
              <a:cxnLst/>
              <a:rect l="l" t="t" r="r" b="b"/>
              <a:pathLst>
                <a:path w="1258758" h="1593725">
                  <a:moveTo>
                    <a:pt x="0" y="0"/>
                  </a:moveTo>
                  <a:lnTo>
                    <a:pt x="1258758" y="0"/>
                  </a:lnTo>
                  <a:lnTo>
                    <a:pt x="1258758" y="1593725"/>
                  </a:lnTo>
                  <a:lnTo>
                    <a:pt x="0" y="1593725"/>
                  </a:lnTo>
                  <a:close/>
                </a:path>
              </a:pathLst>
            </a:custGeom>
            <a:blipFill>
              <a:blip r:embed="rId4"/>
              <a:stretch>
                <a:fillRect l="-70315" r="-17889"/>
              </a:stretch>
            </a:blipFill>
          </p:spPr>
          <p:txBody>
            <a:bodyPr/>
            <a:lstStyle/>
            <a:p>
              <a:endParaRPr lang="en-US"/>
            </a:p>
          </p:txBody>
        </p:sp>
      </p:grpSp>
      <p:sp>
        <p:nvSpPr>
          <p:cNvPr id="5" name="TextBox 5"/>
          <p:cNvSpPr txBox="1"/>
          <p:nvPr/>
        </p:nvSpPr>
        <p:spPr>
          <a:xfrm>
            <a:off x="1028700" y="1918686"/>
            <a:ext cx="8647969" cy="7266926"/>
          </a:xfrm>
          <a:prstGeom prst="rect">
            <a:avLst/>
          </a:prstGeom>
        </p:spPr>
        <p:txBody>
          <a:bodyPr lIns="0" tIns="0" rIns="0" bIns="0" rtlCol="0" anchor="t">
            <a:spAutoFit/>
          </a:bodyPr>
          <a:lstStyle/>
          <a:p>
            <a:pPr algn="l">
              <a:lnSpc>
                <a:spcPts val="5270"/>
              </a:lnSpc>
            </a:pPr>
            <a:r>
              <a:rPr lang="en-US" sz="3100">
                <a:solidFill>
                  <a:srgbClr val="000000"/>
                </a:solidFill>
                <a:latin typeface="Ubuntu"/>
                <a:ea typeface="Ubuntu"/>
                <a:cs typeface="Ubuntu"/>
                <a:sym typeface="Ubuntu"/>
              </a:rPr>
              <a:t>Collaborate with the Head Coach to develop:​</a:t>
            </a:r>
          </a:p>
          <a:p>
            <a:pPr marL="669293" lvl="1" indent="-334646" algn="l">
              <a:lnSpc>
                <a:spcPts val="5270"/>
              </a:lnSpc>
              <a:buFont typeface="Arial"/>
              <a:buChar char="•"/>
            </a:pPr>
            <a:r>
              <a:rPr lang="en-US" sz="3100">
                <a:solidFill>
                  <a:srgbClr val="000000"/>
                </a:solidFill>
                <a:latin typeface="Ubuntu"/>
                <a:ea typeface="Ubuntu"/>
                <a:cs typeface="Ubuntu"/>
                <a:sym typeface="Ubuntu"/>
              </a:rPr>
              <a:t>Practice plans</a:t>
            </a:r>
          </a:p>
          <a:p>
            <a:pPr marL="669293" lvl="1" indent="-334646" algn="l">
              <a:lnSpc>
                <a:spcPts val="5270"/>
              </a:lnSpc>
              <a:buFont typeface="Arial"/>
              <a:buChar char="•"/>
            </a:pPr>
            <a:r>
              <a:rPr lang="en-US" sz="3100">
                <a:solidFill>
                  <a:srgbClr val="000000"/>
                </a:solidFill>
                <a:latin typeface="Ubuntu"/>
                <a:ea typeface="Ubuntu"/>
                <a:cs typeface="Ubuntu"/>
                <a:sym typeface="Ubuntu"/>
              </a:rPr>
              <a:t>Team goals and individualized athlete goals</a:t>
            </a:r>
          </a:p>
          <a:p>
            <a:pPr marL="669293" lvl="1" indent="-334646" algn="l">
              <a:lnSpc>
                <a:spcPts val="5270"/>
              </a:lnSpc>
              <a:buFont typeface="Arial"/>
              <a:buChar char="•"/>
            </a:pPr>
            <a:r>
              <a:rPr lang="en-US" sz="3100">
                <a:solidFill>
                  <a:srgbClr val="000000"/>
                </a:solidFill>
                <a:latin typeface="Ubuntu"/>
                <a:ea typeface="Ubuntu"/>
                <a:cs typeface="Ubuntu"/>
                <a:sym typeface="Ubuntu"/>
              </a:rPr>
              <a:t>Goal monitoring process</a:t>
            </a:r>
          </a:p>
          <a:p>
            <a:pPr marL="669293" lvl="1" indent="-334646" algn="l">
              <a:lnSpc>
                <a:spcPts val="5270"/>
              </a:lnSpc>
              <a:buFont typeface="Arial"/>
              <a:buChar char="•"/>
            </a:pPr>
            <a:r>
              <a:rPr lang="en-US" sz="3100">
                <a:solidFill>
                  <a:srgbClr val="000000"/>
                </a:solidFill>
                <a:latin typeface="Ubuntu"/>
                <a:ea typeface="Ubuntu"/>
                <a:cs typeface="Ubuntu"/>
                <a:sym typeface="Ubuntu"/>
              </a:rPr>
              <a:t>Additional team events and activities, particularly for health education and fitness programming</a:t>
            </a:r>
          </a:p>
          <a:p>
            <a:pPr marL="669293" lvl="1" indent="-334646" algn="l">
              <a:lnSpc>
                <a:spcPts val="5270"/>
              </a:lnSpc>
              <a:buFont typeface="Arial"/>
              <a:buChar char="•"/>
            </a:pPr>
            <a:r>
              <a:rPr lang="en-US" sz="3100">
                <a:solidFill>
                  <a:srgbClr val="000000"/>
                </a:solidFill>
                <a:latin typeface="Ubuntu"/>
                <a:ea typeface="Ubuntu"/>
                <a:cs typeface="Ubuntu"/>
                <a:sym typeface="Ubuntu"/>
              </a:rPr>
              <a:t>Pathways to connect athletes and their supporters to community supports </a:t>
            </a:r>
          </a:p>
          <a:p>
            <a:pPr marL="1209045" lvl="2" indent="-403015" algn="l">
              <a:lnSpc>
                <a:spcPts val="4760"/>
              </a:lnSpc>
              <a:buFont typeface="Arial"/>
              <a:buChar char="⚬"/>
            </a:pPr>
            <a:r>
              <a:rPr lang="en-US" sz="2800">
                <a:solidFill>
                  <a:srgbClr val="000000"/>
                </a:solidFill>
                <a:latin typeface="Ubuntu"/>
                <a:ea typeface="Ubuntu"/>
                <a:cs typeface="Ubuntu"/>
                <a:sym typeface="Ubuntu"/>
              </a:rPr>
              <a:t>Other health professionals, partners, local programming, etc.</a:t>
            </a:r>
          </a:p>
        </p:txBody>
      </p:sp>
      <p:sp>
        <p:nvSpPr>
          <p:cNvPr id="6" name="TextBox 6"/>
          <p:cNvSpPr txBox="1"/>
          <p:nvPr/>
        </p:nvSpPr>
        <p:spPr>
          <a:xfrm>
            <a:off x="1028700" y="838200"/>
            <a:ext cx="11709922" cy="790575"/>
          </a:xfrm>
          <a:prstGeom prst="rect">
            <a:avLst/>
          </a:prstGeom>
        </p:spPr>
        <p:txBody>
          <a:bodyPr lIns="0" tIns="0" rIns="0" bIns="0" rtlCol="0" anchor="t">
            <a:spAutoFit/>
          </a:bodyPr>
          <a:lstStyle/>
          <a:p>
            <a:pPr algn="l">
              <a:lnSpc>
                <a:spcPts val="6000"/>
              </a:lnSpc>
            </a:pPr>
            <a:r>
              <a:rPr lang="en-US" sz="5000">
                <a:solidFill>
                  <a:srgbClr val="009784"/>
                </a:solidFill>
                <a:latin typeface="Ubuntu Bold"/>
                <a:ea typeface="Ubuntu Bold"/>
                <a:cs typeface="Ubuntu Bold"/>
                <a:sym typeface="Ubuntu Bold"/>
              </a:rPr>
              <a:t>SEASON</a:t>
            </a:r>
            <a:r>
              <a:rPr lang="en-US" sz="5000" b="1">
                <a:solidFill>
                  <a:srgbClr val="009784"/>
                </a:solidFill>
                <a:latin typeface="Ubuntu Bold"/>
                <a:ea typeface="Ubuntu Bold"/>
                <a:cs typeface="Ubuntu Bold"/>
                <a:sym typeface="Ubuntu Bold"/>
              </a:rPr>
              <a:t> PLANNING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4A834556-AD30-EA5B-CC46-624AEB2882D3}"/>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grpSp>
        <p:nvGrpSpPr>
          <p:cNvPr id="3" name="Group 3"/>
          <p:cNvGrpSpPr/>
          <p:nvPr/>
        </p:nvGrpSpPr>
        <p:grpSpPr>
          <a:xfrm>
            <a:off x="10163113" y="0"/>
            <a:ext cx="8124887" cy="10287000"/>
            <a:chOff x="0" y="0"/>
            <a:chExt cx="1258758" cy="1593725"/>
          </a:xfrm>
        </p:grpSpPr>
        <p:sp>
          <p:nvSpPr>
            <p:cNvPr id="4" name="Freeform 4"/>
            <p:cNvSpPr/>
            <p:nvPr/>
          </p:nvSpPr>
          <p:spPr>
            <a:xfrm>
              <a:off x="0" y="0"/>
              <a:ext cx="1258758" cy="1593725"/>
            </a:xfrm>
            <a:custGeom>
              <a:avLst/>
              <a:gdLst/>
              <a:ahLst/>
              <a:cxnLst/>
              <a:rect l="l" t="t" r="r" b="b"/>
              <a:pathLst>
                <a:path w="1258758" h="1593725">
                  <a:moveTo>
                    <a:pt x="0" y="0"/>
                  </a:moveTo>
                  <a:lnTo>
                    <a:pt x="1258758" y="0"/>
                  </a:lnTo>
                  <a:lnTo>
                    <a:pt x="1258758" y="1593725"/>
                  </a:lnTo>
                  <a:lnTo>
                    <a:pt x="0" y="1593725"/>
                  </a:lnTo>
                  <a:close/>
                </a:path>
              </a:pathLst>
            </a:custGeom>
            <a:blipFill>
              <a:blip r:embed="rId4"/>
              <a:stretch>
                <a:fillRect l="-30993" r="-38026"/>
              </a:stretch>
            </a:blipFill>
          </p:spPr>
          <p:txBody>
            <a:bodyPr/>
            <a:lstStyle/>
            <a:p>
              <a:endParaRPr lang="en-US"/>
            </a:p>
          </p:txBody>
        </p:sp>
      </p:grpSp>
      <p:sp>
        <p:nvSpPr>
          <p:cNvPr id="5" name="TextBox 5"/>
          <p:cNvSpPr txBox="1"/>
          <p:nvPr/>
        </p:nvSpPr>
        <p:spPr>
          <a:xfrm>
            <a:off x="1028700" y="1609725"/>
            <a:ext cx="8647969" cy="7800975"/>
          </a:xfrm>
          <a:prstGeom prst="rect">
            <a:avLst/>
          </a:prstGeom>
        </p:spPr>
        <p:txBody>
          <a:bodyPr lIns="0" tIns="0" rIns="0" bIns="0" rtlCol="0" anchor="t">
            <a:spAutoFit/>
          </a:bodyPr>
          <a:lstStyle/>
          <a:p>
            <a:pPr algn="l">
              <a:lnSpc>
                <a:spcPts val="5100"/>
              </a:lnSpc>
            </a:pPr>
            <a:r>
              <a:rPr lang="en-US" sz="3000" b="1" dirty="0">
                <a:solidFill>
                  <a:srgbClr val="000000"/>
                </a:solidFill>
                <a:latin typeface="Ubuntu Bold"/>
                <a:ea typeface="Ubuntu Bold"/>
                <a:cs typeface="Ubuntu Bold"/>
                <a:sym typeface="Ubuntu Bold"/>
              </a:rPr>
              <a:t>Introduction</a:t>
            </a:r>
            <a:r>
              <a:rPr lang="en-US" sz="3000" dirty="0">
                <a:solidFill>
                  <a:srgbClr val="000000"/>
                </a:solidFill>
                <a:latin typeface="Ubuntu"/>
                <a:ea typeface="Ubuntu"/>
                <a:cs typeface="Ubuntu"/>
                <a:sym typeface="Ubuntu"/>
              </a:rPr>
              <a:t>​</a:t>
            </a:r>
          </a:p>
          <a:p>
            <a:pPr marL="582932" lvl="1" indent="-291466" algn="l">
              <a:lnSpc>
                <a:spcPts val="4590"/>
              </a:lnSpc>
              <a:buFont typeface="Arial"/>
              <a:buChar char="•"/>
            </a:pPr>
            <a:r>
              <a:rPr lang="en-US" sz="2700" dirty="0">
                <a:solidFill>
                  <a:srgbClr val="000000"/>
                </a:solidFill>
                <a:latin typeface="Ubuntu"/>
                <a:ea typeface="Ubuntu"/>
                <a:cs typeface="Ubuntu"/>
                <a:sym typeface="Ubuntu"/>
              </a:rPr>
              <a:t>Coordinate with the Head Coach on </a:t>
            </a:r>
            <a:r>
              <a:rPr lang="en-US" sz="2700" i="1" dirty="0">
                <a:solidFill>
                  <a:srgbClr val="000000"/>
                </a:solidFill>
                <a:latin typeface="Ubuntu Italics"/>
                <a:ea typeface="Ubuntu Italics"/>
                <a:cs typeface="Ubuntu Italics"/>
                <a:sym typeface="Ubuntu Italics"/>
              </a:rPr>
              <a:t>when</a:t>
            </a:r>
            <a:r>
              <a:rPr lang="en-US" sz="2700" dirty="0">
                <a:solidFill>
                  <a:srgbClr val="000000"/>
                </a:solidFill>
                <a:latin typeface="Ubuntu"/>
                <a:ea typeface="Ubuntu"/>
                <a:cs typeface="Ubuntu"/>
                <a:sym typeface="Ubuntu"/>
              </a:rPr>
              <a:t> and </a:t>
            </a:r>
            <a:r>
              <a:rPr lang="en-US" sz="2700" i="1" dirty="0">
                <a:solidFill>
                  <a:srgbClr val="000000"/>
                </a:solidFill>
                <a:latin typeface="Ubuntu Italics"/>
                <a:ea typeface="Ubuntu Italics"/>
                <a:cs typeface="Ubuntu Italics"/>
                <a:sym typeface="Ubuntu Italics"/>
              </a:rPr>
              <a:t>how</a:t>
            </a:r>
            <a:r>
              <a:rPr lang="en-US" sz="2700" dirty="0">
                <a:solidFill>
                  <a:srgbClr val="000000"/>
                </a:solidFill>
                <a:latin typeface="Ubuntu"/>
                <a:ea typeface="Ubuntu"/>
                <a:cs typeface="Ubuntu"/>
                <a:sym typeface="Ubuntu"/>
              </a:rPr>
              <a:t> to be introduced​</a:t>
            </a:r>
          </a:p>
          <a:p>
            <a:pPr algn="l">
              <a:lnSpc>
                <a:spcPts val="5100"/>
              </a:lnSpc>
            </a:pPr>
            <a:r>
              <a:rPr lang="en-US" sz="3000" b="1" dirty="0">
                <a:solidFill>
                  <a:srgbClr val="000000"/>
                </a:solidFill>
                <a:latin typeface="Ubuntu Bold"/>
                <a:ea typeface="Ubuntu Bold"/>
                <a:cs typeface="Ubuntu Bold"/>
                <a:sym typeface="Ubuntu Bold"/>
              </a:rPr>
              <a:t>First Practice </a:t>
            </a:r>
            <a:r>
              <a:rPr lang="en-US" sz="3000" dirty="0">
                <a:solidFill>
                  <a:srgbClr val="000000"/>
                </a:solidFill>
                <a:latin typeface="Ubuntu"/>
                <a:ea typeface="Ubuntu"/>
                <a:cs typeface="Ubuntu"/>
                <a:sym typeface="Ubuntu"/>
              </a:rPr>
              <a:t>​</a:t>
            </a:r>
          </a:p>
          <a:p>
            <a:pPr marL="582930" lvl="1" indent="-291465" algn="l">
              <a:lnSpc>
                <a:spcPts val="4590"/>
              </a:lnSpc>
              <a:buFont typeface="Arial"/>
              <a:buChar char="•"/>
            </a:pPr>
            <a:r>
              <a:rPr lang="en-US" sz="2700" dirty="0">
                <a:solidFill>
                  <a:srgbClr val="000000"/>
                </a:solidFill>
                <a:latin typeface="Ubuntu"/>
                <a:ea typeface="Ubuntu"/>
                <a:cs typeface="Ubuntu"/>
                <a:sym typeface="Ubuntu"/>
              </a:rPr>
              <a:t>Share the fitness plan to build buy-in and excitement​</a:t>
            </a:r>
          </a:p>
          <a:p>
            <a:pPr marL="582930" lvl="1" indent="-291465" algn="l">
              <a:lnSpc>
                <a:spcPts val="4590"/>
              </a:lnSpc>
              <a:buFont typeface="Arial"/>
              <a:buChar char="•"/>
            </a:pPr>
            <a:r>
              <a:rPr lang="en-US" sz="2700" dirty="0">
                <a:solidFill>
                  <a:srgbClr val="000000"/>
                </a:solidFill>
                <a:latin typeface="Ubuntu"/>
                <a:ea typeface="Ubuntu"/>
                <a:cs typeface="Ubuntu"/>
                <a:sym typeface="Ubuntu"/>
              </a:rPr>
              <a:t>Ask athletes what their interests are and areas they want to improve in or learn more about​</a:t>
            </a:r>
          </a:p>
          <a:p>
            <a:pPr algn="l">
              <a:lnSpc>
                <a:spcPts val="5100"/>
              </a:lnSpc>
            </a:pPr>
            <a:r>
              <a:rPr lang="en-US" sz="3000" b="1" dirty="0">
                <a:solidFill>
                  <a:srgbClr val="000000"/>
                </a:solidFill>
                <a:latin typeface="Ubuntu Bold"/>
                <a:ea typeface="Ubuntu Bold"/>
                <a:cs typeface="Ubuntu Bold"/>
                <a:sym typeface="Ubuntu Bold"/>
              </a:rPr>
              <a:t>Tips</a:t>
            </a:r>
            <a:r>
              <a:rPr lang="en-US" sz="3000" dirty="0">
                <a:solidFill>
                  <a:srgbClr val="000000"/>
                </a:solidFill>
                <a:latin typeface="Ubuntu"/>
                <a:ea typeface="Ubuntu"/>
                <a:cs typeface="Ubuntu"/>
                <a:sym typeface="Ubuntu"/>
              </a:rPr>
              <a:t>​</a:t>
            </a:r>
          </a:p>
          <a:p>
            <a:pPr marL="582932" lvl="1" indent="-291466" algn="l">
              <a:lnSpc>
                <a:spcPts val="4590"/>
              </a:lnSpc>
              <a:buFont typeface="Arial"/>
              <a:buChar char="•"/>
            </a:pPr>
            <a:r>
              <a:rPr lang="en-US" sz="2700" dirty="0">
                <a:solidFill>
                  <a:srgbClr val="000000"/>
                </a:solidFill>
                <a:latin typeface="Ubuntu"/>
                <a:ea typeface="Ubuntu"/>
                <a:cs typeface="Ubuntu"/>
                <a:sym typeface="Ubuntu"/>
              </a:rPr>
              <a:t>Share your attendance plan with the athletes so they know when to expect you​</a:t>
            </a:r>
          </a:p>
          <a:p>
            <a:pPr marL="582932" lvl="1" indent="-291466" algn="l">
              <a:lnSpc>
                <a:spcPts val="4590"/>
              </a:lnSpc>
              <a:buFont typeface="Arial"/>
              <a:buChar char="•"/>
            </a:pPr>
            <a:r>
              <a:rPr lang="en-US" sz="2700" dirty="0">
                <a:solidFill>
                  <a:srgbClr val="000000"/>
                </a:solidFill>
                <a:latin typeface="Ubuntu"/>
                <a:ea typeface="Ubuntu"/>
                <a:cs typeface="Ubuntu"/>
                <a:sym typeface="Ubuntu"/>
              </a:rPr>
              <a:t>Connect, encourage, listen and observe​</a:t>
            </a:r>
          </a:p>
          <a:p>
            <a:pPr algn="l">
              <a:lnSpc>
                <a:spcPts val="5100"/>
              </a:lnSpc>
            </a:pPr>
            <a:endParaRPr lang="en-US" sz="2700" dirty="0">
              <a:solidFill>
                <a:srgbClr val="000000"/>
              </a:solidFill>
              <a:latin typeface="Ubuntu"/>
              <a:ea typeface="Ubuntu"/>
              <a:cs typeface="Ubuntu"/>
              <a:sym typeface="Ubuntu"/>
            </a:endParaRPr>
          </a:p>
        </p:txBody>
      </p:sp>
      <p:sp>
        <p:nvSpPr>
          <p:cNvPr id="6" name="TextBox 6"/>
          <p:cNvSpPr txBox="1"/>
          <p:nvPr/>
        </p:nvSpPr>
        <p:spPr>
          <a:xfrm>
            <a:off x="1028700" y="838200"/>
            <a:ext cx="8969319" cy="790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STEP 4: </a:t>
            </a:r>
            <a:r>
              <a:rPr lang="en-US" sz="5000">
                <a:solidFill>
                  <a:srgbClr val="009784"/>
                </a:solidFill>
                <a:latin typeface="Ubuntu"/>
                <a:ea typeface="Ubuntu"/>
                <a:cs typeface="Ubuntu"/>
                <a:sym typeface="Ubuntu"/>
              </a:rPr>
              <a:t>MEET THE ATHLETES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1000125"/>
            <a:ext cx="11709922" cy="790575"/>
          </a:xfrm>
          <a:prstGeom prst="rect">
            <a:avLst/>
          </a:prstGeom>
        </p:spPr>
        <p:txBody>
          <a:bodyPr lIns="0" tIns="0" rIns="0" bIns="0" rtlCol="0" anchor="t">
            <a:spAutoFit/>
          </a:bodyPr>
          <a:lstStyle/>
          <a:p>
            <a:pPr algn="l">
              <a:lnSpc>
                <a:spcPts val="6000"/>
              </a:lnSpc>
            </a:pPr>
            <a:r>
              <a:rPr lang="en-US" sz="5000" b="1">
                <a:solidFill>
                  <a:srgbClr val="009784"/>
                </a:solidFill>
                <a:latin typeface="Ubuntu Bold"/>
                <a:ea typeface="Ubuntu Bold"/>
                <a:cs typeface="Ubuntu Bold"/>
                <a:sym typeface="Ubuntu Bold"/>
              </a:rPr>
              <a:t>SUMMARY AND NEXT STEPS</a:t>
            </a:r>
          </a:p>
        </p:txBody>
      </p:sp>
      <p:sp>
        <p:nvSpPr>
          <p:cNvPr id="4" name="TextBox 4"/>
          <p:cNvSpPr txBox="1"/>
          <p:nvPr/>
        </p:nvSpPr>
        <p:spPr>
          <a:xfrm>
            <a:off x="1144643" y="1998909"/>
            <a:ext cx="16230600" cy="2320290"/>
          </a:xfrm>
          <a:prstGeom prst="rect">
            <a:avLst/>
          </a:prstGeom>
        </p:spPr>
        <p:txBody>
          <a:bodyPr lIns="0" tIns="0" rIns="0" bIns="0" rtlCol="0" anchor="t">
            <a:spAutoFit/>
          </a:bodyPr>
          <a:lstStyle/>
          <a:p>
            <a:pPr algn="l">
              <a:lnSpc>
                <a:spcPts val="4649"/>
              </a:lnSpc>
            </a:pPr>
            <a:r>
              <a:rPr lang="en-US" sz="3099" i="1">
                <a:solidFill>
                  <a:srgbClr val="FF3131"/>
                </a:solidFill>
                <a:latin typeface="Ubuntu Italics"/>
                <a:ea typeface="Ubuntu Italics"/>
                <a:cs typeface="Ubuntu Italics"/>
                <a:sym typeface="Ubuntu Italics"/>
              </a:rPr>
              <a:t>[Review any key details</a:t>
            </a:r>
          </a:p>
          <a:p>
            <a:pPr algn="l">
              <a:lnSpc>
                <a:spcPts val="4649"/>
              </a:lnSpc>
            </a:pPr>
            <a:endParaRPr lang="en-US" sz="3099" i="1">
              <a:solidFill>
                <a:srgbClr val="FF3131"/>
              </a:solidFill>
              <a:latin typeface="Ubuntu Italics"/>
              <a:ea typeface="Ubuntu Italics"/>
              <a:cs typeface="Ubuntu Italics"/>
              <a:sym typeface="Ubuntu Italics"/>
            </a:endParaRPr>
          </a:p>
          <a:p>
            <a:pPr algn="l">
              <a:lnSpc>
                <a:spcPts val="4649"/>
              </a:lnSpc>
            </a:pPr>
            <a:r>
              <a:rPr lang="en-US" sz="3099" i="1">
                <a:solidFill>
                  <a:srgbClr val="FF3131"/>
                </a:solidFill>
                <a:latin typeface="Ubuntu Italics"/>
                <a:ea typeface="Ubuntu Italics"/>
                <a:cs typeface="Ubuntu Italics"/>
                <a:sym typeface="Ubuntu Italics"/>
              </a:rPr>
              <a:t>Share your role as the Program, where they can go to for support, and the process to accomplishing the next steps]</a:t>
            </a:r>
          </a:p>
        </p:txBody>
      </p:sp>
      <p:sp>
        <p:nvSpPr>
          <p:cNvPr id="5" name="Freeform 2">
            <a:extLst>
              <a:ext uri="{FF2B5EF4-FFF2-40B4-BE49-F238E27FC236}">
                <a16:creationId xmlns:a16="http://schemas.microsoft.com/office/drawing/2014/main" id="{3835D614-5FA7-71AE-66BC-8170769CE98F}"/>
              </a:ext>
            </a:extLst>
          </p:cNvPr>
          <p:cNvSpPr/>
          <p:nvPr/>
        </p:nvSpPr>
        <p:spPr>
          <a:xfrm>
            <a:off x="0" y="6597035"/>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6" name="Freeform 6" descr="A logo for a sports event&#10;&#10;AI-generated content may be incorrect.">
            <a:extLst>
              <a:ext uri="{FF2B5EF4-FFF2-40B4-BE49-F238E27FC236}">
                <a16:creationId xmlns:a16="http://schemas.microsoft.com/office/drawing/2014/main" id="{2831D103-3496-97E2-AADB-BAF225BA3BFB}"/>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2D234"/>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447080" cy="10287000"/>
            <a:chOff x="0" y="0"/>
            <a:chExt cx="8596107" cy="13716000"/>
          </a:xfrm>
        </p:grpSpPr>
        <p:pic>
          <p:nvPicPr>
            <p:cNvPr id="3" name="Picture 3"/>
            <p:cNvPicPr>
              <a:picLocks noChangeAspect="1"/>
            </p:cNvPicPr>
            <p:nvPr/>
          </p:nvPicPr>
          <p:blipFill>
            <a:blip r:embed="rId3"/>
            <a:srcRect l="23417" t="5676" b="5676"/>
            <a:stretch>
              <a:fillRect/>
            </a:stretch>
          </p:blipFill>
          <p:spPr>
            <a:xfrm>
              <a:off x="0" y="0"/>
              <a:ext cx="8596107" cy="13716000"/>
            </a:xfrm>
            <a:prstGeom prst="rect">
              <a:avLst/>
            </a:prstGeom>
          </p:spPr>
        </p:pic>
      </p:grpSp>
      <p:sp>
        <p:nvSpPr>
          <p:cNvPr id="4" name="Freeform 4"/>
          <p:cNvSpPr/>
          <p:nvPr/>
        </p:nvSpPr>
        <p:spPr>
          <a:xfrm>
            <a:off x="6447080" y="-76200"/>
            <a:ext cx="11840920" cy="10439400"/>
          </a:xfrm>
          <a:custGeom>
            <a:avLst/>
            <a:gdLst/>
            <a:ahLst/>
            <a:cxnLst/>
            <a:rect l="l" t="t" r="r" b="b"/>
            <a:pathLst>
              <a:path w="11840920" h="10439400">
                <a:moveTo>
                  <a:pt x="0" y="0"/>
                </a:moveTo>
                <a:lnTo>
                  <a:pt x="11840920" y="0"/>
                </a:lnTo>
                <a:lnTo>
                  <a:pt x="11840920" y="10439400"/>
                </a:lnTo>
                <a:lnTo>
                  <a:pt x="0" y="10439400"/>
                </a:lnTo>
                <a:lnTo>
                  <a:pt x="0" y="0"/>
                </a:lnTo>
                <a:close/>
              </a:path>
            </a:pathLst>
          </a:custGeom>
          <a:blipFill>
            <a:blip r:embed="rId4"/>
            <a:stretch>
              <a:fillRect l="-24588" t="-39460" b="-43373"/>
            </a:stretch>
          </a:blipFill>
        </p:spPr>
        <p:txBody>
          <a:bodyPr/>
          <a:lstStyle/>
          <a:p>
            <a:endParaRPr lang="en-US"/>
          </a:p>
        </p:txBody>
      </p:sp>
      <p:sp>
        <p:nvSpPr>
          <p:cNvPr id="5" name="TextBox 5"/>
          <p:cNvSpPr txBox="1"/>
          <p:nvPr/>
        </p:nvSpPr>
        <p:spPr>
          <a:xfrm>
            <a:off x="7175713" y="4020806"/>
            <a:ext cx="10083587" cy="1076738"/>
          </a:xfrm>
          <a:prstGeom prst="rect">
            <a:avLst/>
          </a:prstGeom>
        </p:spPr>
        <p:txBody>
          <a:bodyPr lIns="0" tIns="0" rIns="0" bIns="0" rtlCol="0" anchor="t">
            <a:spAutoFit/>
          </a:bodyPr>
          <a:lstStyle/>
          <a:p>
            <a:pPr algn="l">
              <a:lnSpc>
                <a:spcPts val="7891"/>
              </a:lnSpc>
            </a:pPr>
            <a:r>
              <a:rPr lang="en-US" sz="7891" b="1">
                <a:solidFill>
                  <a:srgbClr val="FFFFFF"/>
                </a:solidFill>
                <a:latin typeface="Ubuntu Bold"/>
                <a:ea typeface="Ubuntu Bold"/>
                <a:cs typeface="Ubuntu Bold"/>
                <a:sym typeface="Ubuntu Bold"/>
              </a:rPr>
              <a:t>INTRODUCTIONS</a:t>
            </a:r>
          </a:p>
        </p:txBody>
      </p:sp>
      <p:sp>
        <p:nvSpPr>
          <p:cNvPr id="6" name="TextBox 6"/>
          <p:cNvSpPr txBox="1"/>
          <p:nvPr/>
        </p:nvSpPr>
        <p:spPr>
          <a:xfrm>
            <a:off x="7175713" y="5647548"/>
            <a:ext cx="10083587" cy="1959896"/>
          </a:xfrm>
          <a:prstGeom prst="rect">
            <a:avLst/>
          </a:prstGeom>
        </p:spPr>
        <p:txBody>
          <a:bodyPr lIns="0" tIns="0" rIns="0" bIns="0" rtlCol="0" anchor="t">
            <a:spAutoFit/>
          </a:bodyPr>
          <a:lstStyle/>
          <a:p>
            <a:pPr>
              <a:lnSpc>
                <a:spcPts val="5250"/>
              </a:lnSpc>
            </a:pPr>
            <a:r>
              <a:rPr lang="en-US" sz="3500">
                <a:solidFill>
                  <a:srgbClr val="FFFFFF"/>
                </a:solidFill>
                <a:latin typeface="Ubuntu"/>
                <a:ea typeface="Ubuntu"/>
                <a:cs typeface="Ubuntu"/>
                <a:sym typeface="Ubuntu"/>
              </a:rPr>
              <a:t>Share a bit about yourself, any experience with Special Olympics, and why you want to </a:t>
            </a:r>
            <a:r>
              <a:rPr lang="en-US" sz="3500" dirty="0">
                <a:solidFill>
                  <a:srgbClr val="FFFFFF"/>
                </a:solidFill>
                <a:latin typeface="Ubuntu"/>
                <a:ea typeface="Ubuntu"/>
                <a:cs typeface="Ubuntu"/>
                <a:sym typeface="Ubuntu"/>
              </a:rPr>
              <a:t>become a Fitness Coach</a:t>
            </a:r>
            <a:endParaRPr lang="en-US" sz="3500" dirty="0">
              <a:solidFill>
                <a:srgbClr val="FFFFFF"/>
              </a:solidFill>
              <a:latin typeface="Ubuntu"/>
              <a:ea typeface="Ubuntu"/>
              <a:cs typeface="Ubuntu"/>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579713"/>
            <a:ext cx="6447080" cy="10866713"/>
            <a:chOff x="0" y="0"/>
            <a:chExt cx="8596107" cy="14488950"/>
          </a:xfrm>
        </p:grpSpPr>
        <p:pic>
          <p:nvPicPr>
            <p:cNvPr id="3" name="Picture 3"/>
            <p:cNvPicPr>
              <a:picLocks noChangeAspect="1"/>
            </p:cNvPicPr>
            <p:nvPr/>
          </p:nvPicPr>
          <p:blipFill>
            <a:blip r:embed="rId2"/>
            <a:srcRect l="10447" r="10447"/>
            <a:stretch>
              <a:fillRect/>
            </a:stretch>
          </p:blipFill>
          <p:spPr>
            <a:xfrm>
              <a:off x="0" y="0"/>
              <a:ext cx="8596107" cy="14488950"/>
            </a:xfrm>
            <a:prstGeom prst="rect">
              <a:avLst/>
            </a:prstGeom>
          </p:spPr>
        </p:pic>
      </p:grpSp>
      <p:sp>
        <p:nvSpPr>
          <p:cNvPr id="4" name="Freeform 4"/>
          <p:cNvSpPr/>
          <p:nvPr/>
        </p:nvSpPr>
        <p:spPr>
          <a:xfrm>
            <a:off x="6447080" y="0"/>
            <a:ext cx="11840920" cy="10287000"/>
          </a:xfrm>
          <a:custGeom>
            <a:avLst/>
            <a:gdLst/>
            <a:ahLst/>
            <a:cxnLst/>
            <a:rect l="l" t="t" r="r" b="b"/>
            <a:pathLst>
              <a:path w="11840920" h="10439400">
                <a:moveTo>
                  <a:pt x="0" y="0"/>
                </a:moveTo>
                <a:lnTo>
                  <a:pt x="11840920" y="0"/>
                </a:lnTo>
                <a:lnTo>
                  <a:pt x="11840920" y="10439400"/>
                </a:lnTo>
                <a:lnTo>
                  <a:pt x="0" y="10439400"/>
                </a:lnTo>
                <a:lnTo>
                  <a:pt x="0" y="0"/>
                </a:lnTo>
                <a:close/>
              </a:path>
            </a:pathLst>
          </a:custGeom>
          <a:blipFill>
            <a:blip r:embed="rId3"/>
            <a:stretch>
              <a:fillRect l="-24588" t="-40783" b="-44758"/>
            </a:stretch>
          </a:blipFill>
        </p:spPr>
        <p:txBody>
          <a:bodyPr/>
          <a:lstStyle/>
          <a:p>
            <a:endParaRPr lang="en-US"/>
          </a:p>
        </p:txBody>
      </p:sp>
      <p:sp>
        <p:nvSpPr>
          <p:cNvPr id="5" name="TextBox 5"/>
          <p:cNvSpPr txBox="1"/>
          <p:nvPr/>
        </p:nvSpPr>
        <p:spPr>
          <a:xfrm>
            <a:off x="7175713" y="4020806"/>
            <a:ext cx="10083587" cy="1076738"/>
          </a:xfrm>
          <a:prstGeom prst="rect">
            <a:avLst/>
          </a:prstGeom>
        </p:spPr>
        <p:txBody>
          <a:bodyPr lIns="0" tIns="0" rIns="0" bIns="0" rtlCol="0" anchor="t">
            <a:spAutoFit/>
          </a:bodyPr>
          <a:lstStyle/>
          <a:p>
            <a:pPr algn="l">
              <a:lnSpc>
                <a:spcPts val="7891"/>
              </a:lnSpc>
            </a:pPr>
            <a:r>
              <a:rPr lang="en-US" sz="7891" b="1">
                <a:solidFill>
                  <a:srgbClr val="FFFFFF"/>
                </a:solidFill>
                <a:latin typeface="Ubuntu Bold"/>
                <a:ea typeface="Ubuntu Bold"/>
                <a:cs typeface="Ubuntu Bold"/>
                <a:sym typeface="Ubuntu Bold"/>
              </a:rPr>
              <a:t>QUESTIONS?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981299" h="10287000">
                <a:moveTo>
                  <a:pt x="0" y="0"/>
                </a:moveTo>
                <a:lnTo>
                  <a:pt x="18981299" y="0"/>
                </a:lnTo>
                <a:lnTo>
                  <a:pt x="18981299" y="10287000"/>
                </a:lnTo>
                <a:lnTo>
                  <a:pt x="0" y="10287000"/>
                </a:lnTo>
                <a:lnTo>
                  <a:pt x="0" y="0"/>
                </a:lnTo>
                <a:close/>
              </a:path>
            </a:pathLst>
          </a:custGeom>
          <a:blipFill>
            <a:blip r:embed="rId4">
              <a:alphaModFix amt="65000"/>
            </a:blip>
            <a:stretch>
              <a:fillRect l="-3792" t="-84626" r="-13462" b="-85068"/>
            </a:stretch>
          </a:blipFill>
        </p:spPr>
        <p:txBody>
          <a:bodyPr/>
          <a:lstStyle/>
          <a:p>
            <a:endParaRPr lang="en-US"/>
          </a:p>
        </p:txBody>
      </p:sp>
      <p:sp>
        <p:nvSpPr>
          <p:cNvPr id="4" name="TextBox 4"/>
          <p:cNvSpPr txBox="1"/>
          <p:nvPr/>
        </p:nvSpPr>
        <p:spPr>
          <a:xfrm>
            <a:off x="1028700" y="4639361"/>
            <a:ext cx="16230600" cy="2543175"/>
          </a:xfrm>
          <a:prstGeom prst="rect">
            <a:avLst/>
          </a:prstGeom>
        </p:spPr>
        <p:txBody>
          <a:bodyPr lIns="0" tIns="0" rIns="0" bIns="0" rtlCol="0" anchor="t">
            <a:spAutoFit/>
          </a:bodyPr>
          <a:lstStyle/>
          <a:p>
            <a:pPr algn="ctr">
              <a:lnSpc>
                <a:spcPts val="7800"/>
              </a:lnSpc>
            </a:pPr>
            <a:r>
              <a:rPr lang="en-US" sz="6500" b="1">
                <a:solidFill>
                  <a:srgbClr val="FFFFFF"/>
                </a:solidFill>
                <a:latin typeface="Ubuntu Bold"/>
                <a:ea typeface="Ubuntu Bold"/>
                <a:cs typeface="Ubuntu Bold"/>
                <a:sym typeface="Ubuntu Bold"/>
              </a:rPr>
              <a:t>CONGRATULATIONS!</a:t>
            </a:r>
          </a:p>
          <a:p>
            <a:pPr algn="ctr">
              <a:lnSpc>
                <a:spcPts val="6000"/>
              </a:lnSpc>
            </a:pPr>
            <a:r>
              <a:rPr lang="en-US" sz="5000">
                <a:solidFill>
                  <a:srgbClr val="FFFFFF"/>
                </a:solidFill>
                <a:latin typeface="Ubuntu"/>
                <a:ea typeface="Ubuntu"/>
                <a:cs typeface="Ubuntu"/>
                <a:sym typeface="Ubuntu"/>
              </a:rPr>
              <a:t>THANK YOU FOR COMPLETING </a:t>
            </a:r>
          </a:p>
          <a:p>
            <a:pPr algn="ctr">
              <a:lnSpc>
                <a:spcPts val="6000"/>
              </a:lnSpc>
            </a:pPr>
            <a:r>
              <a:rPr lang="en-US" sz="5000">
                <a:solidFill>
                  <a:srgbClr val="FFFFFF"/>
                </a:solidFill>
                <a:latin typeface="Ubuntu"/>
                <a:ea typeface="Ubuntu"/>
                <a:cs typeface="Ubuntu"/>
                <a:sym typeface="Ubuntu"/>
              </a:rPr>
              <a:t>FITNESS COACH TRAINING</a:t>
            </a:r>
          </a:p>
        </p:txBody>
      </p:sp>
      <p:sp>
        <p:nvSpPr>
          <p:cNvPr id="5" name="AutoShape 5"/>
          <p:cNvSpPr/>
          <p:nvPr/>
        </p:nvSpPr>
        <p:spPr>
          <a:xfrm>
            <a:off x="5897880" y="7639736"/>
            <a:ext cx="6492240" cy="0"/>
          </a:xfrm>
          <a:prstGeom prst="line">
            <a:avLst/>
          </a:prstGeom>
          <a:ln w="57150" cap="flat">
            <a:solidFill>
              <a:srgbClr val="B2D234"/>
            </a:solidFill>
            <a:prstDash val="solid"/>
            <a:headEnd type="none" w="sm" len="sm"/>
            <a:tailEnd type="none" w="sm" len="sm"/>
          </a:ln>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989" b="-8989"/>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981299" h="10287000">
                <a:moveTo>
                  <a:pt x="0" y="0"/>
                </a:moveTo>
                <a:lnTo>
                  <a:pt x="18981299" y="0"/>
                </a:lnTo>
                <a:lnTo>
                  <a:pt x="18981299" y="10287000"/>
                </a:lnTo>
                <a:lnTo>
                  <a:pt x="0" y="10287000"/>
                </a:lnTo>
                <a:lnTo>
                  <a:pt x="0" y="0"/>
                </a:lnTo>
                <a:close/>
              </a:path>
            </a:pathLst>
          </a:custGeom>
          <a:blipFill>
            <a:blip r:embed="rId4">
              <a:alphaModFix amt="65000"/>
            </a:blip>
            <a:stretch>
              <a:fillRect l="-3792" t="-84626" r="-13462" b="-85068"/>
            </a:stretch>
          </a:blipFill>
        </p:spPr>
        <p:txBody>
          <a:bodyPr/>
          <a:lstStyle/>
          <a:p>
            <a:endParaRPr lang="en-US"/>
          </a:p>
        </p:txBody>
      </p:sp>
      <p:sp>
        <p:nvSpPr>
          <p:cNvPr id="4" name="TextBox 4"/>
          <p:cNvSpPr txBox="1"/>
          <p:nvPr/>
        </p:nvSpPr>
        <p:spPr>
          <a:xfrm>
            <a:off x="1028700" y="3419011"/>
            <a:ext cx="16230600" cy="2838450"/>
          </a:xfrm>
          <a:prstGeom prst="rect">
            <a:avLst/>
          </a:prstGeom>
        </p:spPr>
        <p:txBody>
          <a:bodyPr lIns="0" tIns="0" rIns="0" bIns="0" rtlCol="0" anchor="t">
            <a:spAutoFit/>
          </a:bodyPr>
          <a:lstStyle/>
          <a:p>
            <a:pPr algn="ctr">
              <a:lnSpc>
                <a:spcPts val="11040"/>
              </a:lnSpc>
            </a:pPr>
            <a:r>
              <a:rPr lang="en-US" sz="9200" b="1">
                <a:solidFill>
                  <a:srgbClr val="FFFFFF"/>
                </a:solidFill>
                <a:latin typeface="Ubuntu Bold"/>
                <a:ea typeface="Ubuntu Bold"/>
                <a:cs typeface="Ubuntu Bold"/>
                <a:sym typeface="Ubuntu Bold"/>
              </a:rPr>
              <a:t>SPECIAL OLYMPICS  OVERVIEW</a:t>
            </a:r>
          </a:p>
        </p:txBody>
      </p:sp>
      <p:sp>
        <p:nvSpPr>
          <p:cNvPr id="5" name="AutoShape 5"/>
          <p:cNvSpPr/>
          <p:nvPr/>
        </p:nvSpPr>
        <p:spPr>
          <a:xfrm>
            <a:off x="5897880" y="6496919"/>
            <a:ext cx="6492240" cy="0"/>
          </a:xfrm>
          <a:prstGeom prst="line">
            <a:avLst/>
          </a:prstGeom>
          <a:ln w="57150" cap="flat">
            <a:solidFill>
              <a:srgbClr val="B2D234"/>
            </a:solidFill>
            <a:prstDash val="solid"/>
            <a:headEnd type="none" w="sm" len="sm"/>
            <a:tailEnd type="none" w="sm" len="sm"/>
          </a:ln>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0" y="838200"/>
            <a:ext cx="11709922" cy="790575"/>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SPECIAL OLYMPICS</a:t>
            </a:r>
            <a:r>
              <a:rPr lang="en-US" sz="5000" b="1">
                <a:solidFill>
                  <a:srgbClr val="009784"/>
                </a:solidFill>
                <a:latin typeface="Ubuntu Bold"/>
                <a:ea typeface="Ubuntu Bold"/>
                <a:cs typeface="Ubuntu Bold"/>
                <a:sym typeface="Ubuntu Bold"/>
              </a:rPr>
              <a:t> MISSION</a:t>
            </a:r>
          </a:p>
        </p:txBody>
      </p:sp>
      <p:sp>
        <p:nvSpPr>
          <p:cNvPr id="4" name="TextBox 4"/>
          <p:cNvSpPr txBox="1"/>
          <p:nvPr/>
        </p:nvSpPr>
        <p:spPr>
          <a:xfrm>
            <a:off x="1028700" y="2687638"/>
            <a:ext cx="16230600" cy="4483100"/>
          </a:xfrm>
          <a:prstGeom prst="rect">
            <a:avLst/>
          </a:prstGeom>
        </p:spPr>
        <p:txBody>
          <a:bodyPr lIns="0" tIns="0" rIns="0" bIns="0" rtlCol="0" anchor="t">
            <a:spAutoFit/>
          </a:bodyPr>
          <a:lstStyle/>
          <a:p>
            <a:pPr algn="ctr">
              <a:lnSpc>
                <a:spcPts val="5950"/>
              </a:lnSpc>
            </a:pPr>
            <a:r>
              <a:rPr lang="en-US" sz="3500">
                <a:solidFill>
                  <a:srgbClr val="000000"/>
                </a:solidFill>
                <a:latin typeface="Ubuntu"/>
                <a:ea typeface="Ubuntu"/>
                <a:cs typeface="Ubuntu"/>
                <a:sym typeface="Ubuntu"/>
              </a:rPr>
              <a:t>Provide year-round sports training and athletic competition in a variety of Olympic-type sports for </a:t>
            </a:r>
            <a:r>
              <a:rPr lang="en-US" sz="3500" b="1">
                <a:solidFill>
                  <a:srgbClr val="009784"/>
                </a:solidFill>
                <a:latin typeface="Ubuntu Bold"/>
                <a:ea typeface="Ubuntu Bold"/>
                <a:cs typeface="Ubuntu Bold"/>
                <a:sym typeface="Ubuntu Bold"/>
              </a:rPr>
              <a:t>children and adults with intellectual disabilities</a:t>
            </a:r>
            <a:r>
              <a:rPr lang="en-US" sz="3500">
                <a:solidFill>
                  <a:srgbClr val="000000"/>
                </a:solidFill>
                <a:latin typeface="Ubuntu"/>
                <a:ea typeface="Ubuntu"/>
                <a:cs typeface="Ubuntu"/>
                <a:sym typeface="Ubuntu"/>
              </a:rPr>
              <a:t>, giving them continuing opportunities to </a:t>
            </a:r>
            <a:r>
              <a:rPr lang="en-US" sz="3500" b="1">
                <a:solidFill>
                  <a:srgbClr val="009784"/>
                </a:solidFill>
                <a:latin typeface="Ubuntu Bold"/>
                <a:ea typeface="Ubuntu Bold"/>
                <a:cs typeface="Ubuntu Bold"/>
                <a:sym typeface="Ubuntu Bold"/>
              </a:rPr>
              <a:t>develop physical fitness</a:t>
            </a:r>
            <a:r>
              <a:rPr lang="en-US" sz="3500">
                <a:solidFill>
                  <a:srgbClr val="000000"/>
                </a:solidFill>
                <a:latin typeface="Ubuntu"/>
                <a:ea typeface="Ubuntu"/>
                <a:cs typeface="Ubuntu"/>
                <a:sym typeface="Ubuntu"/>
              </a:rPr>
              <a:t>, demonstrate courage, experience joy and participate in a sharing of gifts, skills and friendship </a:t>
            </a:r>
            <a:r>
              <a:rPr lang="en-US" sz="3500" b="1">
                <a:solidFill>
                  <a:srgbClr val="009784"/>
                </a:solidFill>
                <a:latin typeface="Ubuntu Bold"/>
                <a:ea typeface="Ubuntu Bold"/>
                <a:cs typeface="Ubuntu Bold"/>
                <a:sym typeface="Ubuntu Bold"/>
              </a:rPr>
              <a:t>with their families, other Special Olympics athletes and the community.</a:t>
            </a:r>
          </a:p>
          <a:p>
            <a:pPr algn="ctr">
              <a:lnSpc>
                <a:spcPts val="5950"/>
              </a:lnSpc>
            </a:pPr>
            <a:endParaRPr lang="en-US" sz="3500" b="1">
              <a:solidFill>
                <a:srgbClr val="009784"/>
              </a:solidFill>
              <a:latin typeface="Ubuntu Bold"/>
              <a:ea typeface="Ubuntu Bold"/>
              <a:cs typeface="Ubuntu Bold"/>
              <a:sym typeface="Ubuntu Bold"/>
            </a:endParaRPr>
          </a:p>
        </p:txBody>
      </p:sp>
      <p:sp>
        <p:nvSpPr>
          <p:cNvPr id="5" name="Freeform 2">
            <a:extLst>
              <a:ext uri="{FF2B5EF4-FFF2-40B4-BE49-F238E27FC236}">
                <a16:creationId xmlns:a16="http://schemas.microsoft.com/office/drawing/2014/main" id="{17FE94E4-6723-8247-6046-70AAA19F633C}"/>
              </a:ext>
            </a:extLst>
          </p:cNvPr>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6" name="Freeform 6" descr="A logo for a sports event&#10;&#10;AI-generated content may be incorrect.">
            <a:extLst>
              <a:ext uri="{FF2B5EF4-FFF2-40B4-BE49-F238E27FC236}">
                <a16:creationId xmlns:a16="http://schemas.microsoft.com/office/drawing/2014/main" id="{63E26B89-C208-3715-2B8F-5BE3D3152C84}"/>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579717"/>
            <a:ext cx="18288000" cy="3707284"/>
          </a:xfrm>
          <a:custGeom>
            <a:avLst/>
            <a:gdLst/>
            <a:ahLst/>
            <a:cxnLst/>
            <a:rect l="l" t="t" r="r" b="b"/>
            <a:pathLst>
              <a:path w="18674470" h="5357167">
                <a:moveTo>
                  <a:pt x="0" y="0"/>
                </a:moveTo>
                <a:lnTo>
                  <a:pt x="18674470" y="0"/>
                </a:lnTo>
                <a:lnTo>
                  <a:pt x="18674470" y="5357168"/>
                </a:lnTo>
                <a:lnTo>
                  <a:pt x="0" y="5357168"/>
                </a:lnTo>
                <a:lnTo>
                  <a:pt x="0" y="0"/>
                </a:lnTo>
                <a:close/>
              </a:path>
            </a:pathLst>
          </a:custGeom>
          <a:blipFill>
            <a:blip r:embed="rId3"/>
            <a:stretch>
              <a:fillRect l="-1058" t="-502148" r="-1056" b="-45342"/>
            </a:stretch>
          </a:blipFill>
        </p:spPr>
        <p:txBody>
          <a:bodyPr/>
          <a:lstStyle/>
          <a:p>
            <a:endParaRPr lang="en-US"/>
          </a:p>
        </p:txBody>
      </p:sp>
      <p:sp>
        <p:nvSpPr>
          <p:cNvPr id="3" name="TextBox 3"/>
          <p:cNvSpPr txBox="1"/>
          <p:nvPr/>
        </p:nvSpPr>
        <p:spPr>
          <a:xfrm>
            <a:off x="1028700" y="838200"/>
            <a:ext cx="11709922" cy="790575"/>
          </a:xfrm>
          <a:prstGeom prst="rect">
            <a:avLst/>
          </a:prstGeom>
        </p:spPr>
        <p:txBody>
          <a:bodyPr lIns="0" tIns="0" rIns="0" bIns="0" rtlCol="0" anchor="t">
            <a:spAutoFit/>
          </a:bodyPr>
          <a:lstStyle/>
          <a:p>
            <a:pPr algn="l">
              <a:lnSpc>
                <a:spcPts val="6000"/>
              </a:lnSpc>
            </a:pPr>
            <a:r>
              <a:rPr lang="en-US" sz="5000">
                <a:solidFill>
                  <a:srgbClr val="009784"/>
                </a:solidFill>
                <a:latin typeface="Ubuntu"/>
                <a:ea typeface="Ubuntu"/>
                <a:cs typeface="Ubuntu"/>
                <a:sym typeface="Ubuntu"/>
              </a:rPr>
              <a:t>SPECIAL OLYMPICS </a:t>
            </a:r>
            <a:r>
              <a:rPr lang="en-US" sz="5000" b="1">
                <a:solidFill>
                  <a:srgbClr val="009784"/>
                </a:solidFill>
                <a:latin typeface="Ubuntu Bold"/>
                <a:ea typeface="Ubuntu Bold"/>
                <a:cs typeface="Ubuntu Bold"/>
                <a:sym typeface="Ubuntu Bold"/>
              </a:rPr>
              <a:t>REACH</a:t>
            </a:r>
          </a:p>
        </p:txBody>
      </p:sp>
      <p:sp>
        <p:nvSpPr>
          <p:cNvPr id="4" name="TextBox 4"/>
          <p:cNvSpPr txBox="1"/>
          <p:nvPr/>
        </p:nvSpPr>
        <p:spPr>
          <a:xfrm>
            <a:off x="1028700" y="1935163"/>
            <a:ext cx="16230600" cy="6740525"/>
          </a:xfrm>
          <a:prstGeom prst="rect">
            <a:avLst/>
          </a:prstGeom>
        </p:spPr>
        <p:txBody>
          <a:bodyPr lIns="0" tIns="0" rIns="0" bIns="0" rtlCol="0" anchor="t">
            <a:spAutoFit/>
          </a:bodyPr>
          <a:lstStyle/>
          <a:p>
            <a:pPr marL="755651" lvl="1" indent="-377825" algn="l">
              <a:lnSpc>
                <a:spcPts val="5950"/>
              </a:lnSpc>
              <a:buFont typeface="Arial"/>
              <a:buChar char="•"/>
            </a:pPr>
            <a:r>
              <a:rPr lang="en-US" sz="3500">
                <a:solidFill>
                  <a:srgbClr val="000000"/>
                </a:solidFill>
                <a:latin typeface="Ubuntu"/>
                <a:ea typeface="Ubuntu"/>
                <a:cs typeface="Ubuntu"/>
                <a:sym typeface="Ubuntu"/>
              </a:rPr>
              <a:t>5 million athletes in more than 172 countries with year-round training and 100,000+ annual competitions</a:t>
            </a:r>
          </a:p>
          <a:p>
            <a:pPr algn="l">
              <a:lnSpc>
                <a:spcPts val="5950"/>
              </a:lnSpc>
            </a:pPr>
            <a:endParaRPr lang="en-US" sz="3500">
              <a:solidFill>
                <a:srgbClr val="000000"/>
              </a:solidFill>
              <a:latin typeface="Ubuntu"/>
              <a:ea typeface="Ubuntu"/>
              <a:cs typeface="Ubuntu"/>
              <a:sym typeface="Ubuntu"/>
            </a:endParaRPr>
          </a:p>
          <a:p>
            <a:pPr algn="l">
              <a:lnSpc>
                <a:spcPts val="5950"/>
              </a:lnSpc>
            </a:pPr>
            <a:endParaRPr lang="en-US" sz="3500">
              <a:solidFill>
                <a:srgbClr val="000000"/>
              </a:solidFill>
              <a:latin typeface="Ubuntu"/>
              <a:ea typeface="Ubuntu"/>
              <a:cs typeface="Ubuntu"/>
              <a:sym typeface="Ubuntu"/>
            </a:endParaRPr>
          </a:p>
          <a:p>
            <a:pPr marL="755651" lvl="1" indent="-377825" algn="l">
              <a:lnSpc>
                <a:spcPts val="5950"/>
              </a:lnSpc>
              <a:buFont typeface="Arial"/>
              <a:buChar char="•"/>
            </a:pPr>
            <a:r>
              <a:rPr lang="en-US" sz="3500" i="1">
                <a:solidFill>
                  <a:srgbClr val="FF3131"/>
                </a:solidFill>
                <a:latin typeface="Ubuntu Italics"/>
                <a:ea typeface="Ubuntu Italics"/>
                <a:cs typeface="Ubuntu Italics"/>
                <a:sym typeface="Ubuntu Italics"/>
              </a:rPr>
              <a:t>[Add in Program-specific reach data such as number of athletes, Unified partners, coaches, sports, etc./ what your most proud of or what is a priority]</a:t>
            </a:r>
          </a:p>
          <a:p>
            <a:pPr algn="l">
              <a:lnSpc>
                <a:spcPts val="5950"/>
              </a:lnSpc>
            </a:pPr>
            <a:endParaRPr lang="en-US" sz="3500" i="1">
              <a:solidFill>
                <a:srgbClr val="FF3131"/>
              </a:solidFill>
              <a:latin typeface="Ubuntu Italics"/>
              <a:ea typeface="Ubuntu Italics"/>
              <a:cs typeface="Ubuntu Italics"/>
              <a:sym typeface="Ubuntu Italics"/>
            </a:endParaRPr>
          </a:p>
          <a:p>
            <a:pPr algn="l">
              <a:lnSpc>
                <a:spcPts val="5950"/>
              </a:lnSpc>
            </a:pPr>
            <a:endParaRPr lang="en-US" sz="3500" i="1">
              <a:solidFill>
                <a:srgbClr val="FF3131"/>
              </a:solidFill>
              <a:latin typeface="Ubuntu Italics"/>
              <a:ea typeface="Ubuntu Italics"/>
              <a:cs typeface="Ubuntu Italics"/>
              <a:sym typeface="Ubuntu Italics"/>
            </a:endParaRPr>
          </a:p>
          <a:p>
            <a:pPr algn="l">
              <a:lnSpc>
                <a:spcPts val="5950"/>
              </a:lnSpc>
            </a:pPr>
            <a:endParaRPr lang="en-US" sz="3500" i="1">
              <a:solidFill>
                <a:srgbClr val="FF3131"/>
              </a:solidFill>
              <a:latin typeface="Ubuntu Italics"/>
              <a:ea typeface="Ubuntu Italics"/>
              <a:cs typeface="Ubuntu Italics"/>
              <a:sym typeface="Ubuntu Italics"/>
            </a:endParaRPr>
          </a:p>
        </p:txBody>
      </p:sp>
      <p:sp>
        <p:nvSpPr>
          <p:cNvPr id="6" name="Freeform 6" descr="A logo for a sports event&#10;&#10;AI-generated content may be incorrect.">
            <a:extLst>
              <a:ext uri="{FF2B5EF4-FFF2-40B4-BE49-F238E27FC236}">
                <a16:creationId xmlns:a16="http://schemas.microsoft.com/office/drawing/2014/main" id="{19DDEFB3-AE98-FF9E-DF2A-F05F75CC92EA}"/>
              </a:ext>
            </a:extLst>
          </p:cNvPr>
          <p:cNvSpPr/>
          <p:nvPr/>
        </p:nvSpPr>
        <p:spPr>
          <a:xfrm>
            <a:off x="14906983" y="8224569"/>
            <a:ext cx="2974572" cy="1564344"/>
          </a:xfrm>
          <a:custGeom>
            <a:avLst/>
            <a:gdLst/>
            <a:ahLst/>
            <a:cxnLst/>
            <a:rect l="l" t="t" r="r" b="b"/>
            <a:pathLst>
              <a:path w="3604050" h="1895648">
                <a:moveTo>
                  <a:pt x="0" y="0"/>
                </a:moveTo>
                <a:lnTo>
                  <a:pt x="3604051" y="0"/>
                </a:lnTo>
                <a:lnTo>
                  <a:pt x="3604051" y="1895647"/>
                </a:lnTo>
                <a:lnTo>
                  <a:pt x="0" y="189564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151" b="-9151"/>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981299" h="10287000">
                <a:moveTo>
                  <a:pt x="0" y="0"/>
                </a:moveTo>
                <a:lnTo>
                  <a:pt x="18981299" y="0"/>
                </a:lnTo>
                <a:lnTo>
                  <a:pt x="18981299" y="10287000"/>
                </a:lnTo>
                <a:lnTo>
                  <a:pt x="0" y="10287000"/>
                </a:lnTo>
                <a:lnTo>
                  <a:pt x="0" y="0"/>
                </a:lnTo>
                <a:close/>
              </a:path>
            </a:pathLst>
          </a:custGeom>
          <a:blipFill>
            <a:blip r:embed="rId4">
              <a:alphaModFix amt="65000"/>
            </a:blip>
            <a:stretch>
              <a:fillRect l="-3792" t="-84626" r="-13462" b="-85068"/>
            </a:stretch>
          </a:blipFill>
        </p:spPr>
        <p:txBody>
          <a:bodyPr/>
          <a:lstStyle/>
          <a:p>
            <a:endParaRPr lang="en-US"/>
          </a:p>
        </p:txBody>
      </p:sp>
      <p:sp>
        <p:nvSpPr>
          <p:cNvPr id="4" name="TextBox 4"/>
          <p:cNvSpPr txBox="1"/>
          <p:nvPr/>
        </p:nvSpPr>
        <p:spPr>
          <a:xfrm>
            <a:off x="1028700" y="3428536"/>
            <a:ext cx="16230600" cy="2466975"/>
          </a:xfrm>
          <a:prstGeom prst="rect">
            <a:avLst/>
          </a:prstGeom>
        </p:spPr>
        <p:txBody>
          <a:bodyPr lIns="0" tIns="0" rIns="0" bIns="0" rtlCol="0" anchor="t">
            <a:spAutoFit/>
          </a:bodyPr>
          <a:lstStyle/>
          <a:p>
            <a:pPr algn="ctr">
              <a:lnSpc>
                <a:spcPts val="9600"/>
              </a:lnSpc>
            </a:pPr>
            <a:r>
              <a:rPr lang="en-US" sz="8000" b="1">
                <a:solidFill>
                  <a:srgbClr val="FFFFFF"/>
                </a:solidFill>
                <a:latin typeface="Ubuntu Bold"/>
                <a:ea typeface="Ubuntu Bold"/>
                <a:cs typeface="Ubuntu Bold"/>
                <a:sym typeface="Ubuntu Bold"/>
              </a:rPr>
              <a:t>YOUR JOURNEY TO BECOMING A FITNESS COACH</a:t>
            </a:r>
          </a:p>
        </p:txBody>
      </p:sp>
      <p:sp>
        <p:nvSpPr>
          <p:cNvPr id="5" name="AutoShape 5"/>
          <p:cNvSpPr/>
          <p:nvPr/>
        </p:nvSpPr>
        <p:spPr>
          <a:xfrm>
            <a:off x="5897880" y="6496919"/>
            <a:ext cx="6492240" cy="0"/>
          </a:xfrm>
          <a:prstGeom prst="line">
            <a:avLst/>
          </a:prstGeom>
          <a:ln w="57150" cap="flat">
            <a:solidFill>
              <a:srgbClr val="B2D234"/>
            </a:solidFill>
            <a:prstDash val="solid"/>
            <a:headEnd type="none" w="sm" len="sm"/>
            <a:tailEnd type="none" w="sm" len="sm"/>
          </a:ln>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cc34436-ac2d-44b5-a33a-284d93c5f802" xsi:nil="true"/>
    <lcf76f155ced4ddcb4097134ff3c332f xmlns="90691afd-68d4-4dbf-a3a5-86be4e25f7f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7A03845707B44AA671CD7D697E4E95" ma:contentTypeVersion="18" ma:contentTypeDescription="Create a new document." ma:contentTypeScope="" ma:versionID="9a9fb0065ddc3135c59f47f97bc51422">
  <xsd:schema xmlns:xsd="http://www.w3.org/2001/XMLSchema" xmlns:xs="http://www.w3.org/2001/XMLSchema" xmlns:p="http://schemas.microsoft.com/office/2006/metadata/properties" xmlns:ns2="90691afd-68d4-4dbf-a3a5-86be4e25f7f0" xmlns:ns3="2cc34436-ac2d-44b5-a33a-284d93c5f802" targetNamespace="http://schemas.microsoft.com/office/2006/metadata/properties" ma:root="true" ma:fieldsID="56865d5c30b9dd4133c9f08672e6d94d" ns2:_="" ns3:_="">
    <xsd:import namespace="90691afd-68d4-4dbf-a3a5-86be4e25f7f0"/>
    <xsd:import namespace="2cc34436-ac2d-44b5-a33a-284d93c5f80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691afd-68d4-4dbf-a3a5-86be4e25f7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ab950ee-0551-49f2-b79a-5519cdec45e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c34436-ac2d-44b5-a33a-284d93c5f80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db5ef59-1e6b-4fb5-b35a-89389cd2dbf4}" ma:internalName="TaxCatchAll" ma:showField="CatchAllData" ma:web="2cc34436-ac2d-44b5-a33a-284d93c5f8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503CC1-1847-4DD6-A606-B411FE26A820}">
  <ds:schemaRefs>
    <ds:schemaRef ds:uri="http://purl.org/dc/terms/"/>
    <ds:schemaRef ds:uri="http://schemas.openxmlformats.org/package/2006/metadata/core-properties"/>
    <ds:schemaRef ds:uri="90691afd-68d4-4dbf-a3a5-86be4e25f7f0"/>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2cc34436-ac2d-44b5-a33a-284d93c5f802"/>
    <ds:schemaRef ds:uri="http://www.w3.org/XML/1998/namespace"/>
  </ds:schemaRefs>
</ds:datastoreItem>
</file>

<file path=customXml/itemProps2.xml><?xml version="1.0" encoding="utf-8"?>
<ds:datastoreItem xmlns:ds="http://schemas.openxmlformats.org/officeDocument/2006/customXml" ds:itemID="{DEF794B1-5EC3-401B-9CF7-051A9AA0C05E}">
  <ds:schemaRefs>
    <ds:schemaRef ds:uri="2cc34436-ac2d-44b5-a33a-284d93c5f802"/>
    <ds:schemaRef ds:uri="90691afd-68d4-4dbf-a3a5-86be4e25f7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116E000-A552-4DDC-A007-B805FC358F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541</TotalTime>
  <Words>6423</Words>
  <Application>Microsoft Office PowerPoint</Application>
  <PresentationFormat>Custom</PresentationFormat>
  <Paragraphs>741</Paragraphs>
  <Slides>51</Slides>
  <Notes>50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Ubuntu Bold</vt:lpstr>
      <vt:lpstr>Arial</vt:lpstr>
      <vt:lpstr>Calibri</vt:lpstr>
      <vt:lpstr>Arial,Sans-Serif</vt:lpstr>
      <vt:lpstr>Courier New</vt:lpstr>
      <vt:lpstr>Ubuntu</vt:lpstr>
      <vt:lpstr>Ubuntu Light</vt:lpstr>
      <vt:lpstr>Ubuntu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Fitness Coach - Training Presentation</dc:title>
  <cp:lastModifiedBy>Gwendolyn Apgar</cp:lastModifiedBy>
  <cp:revision>262</cp:revision>
  <dcterms:created xsi:type="dcterms:W3CDTF">2006-08-16T00:00:00Z</dcterms:created>
  <dcterms:modified xsi:type="dcterms:W3CDTF">2026-03-31T16:44:03Z</dcterms:modified>
  <dc:identifier>DAHA3hLde7Q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0x0101008A7A03845707B44AA671CD7D697E4E95</vt:lpwstr>
  </property>
  <property fmtid="{D5CDD505-2E9C-101B-9397-08002B2CF9AE}" pid="3" name="MediaServiceImageTags">
    <vt:lpwstr/>
  </property>
</Properties>
</file>