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1" r:id="rId5"/>
  </p:sldMasterIdLst>
  <p:notesMasterIdLst>
    <p:notesMasterId r:id="rId58"/>
  </p:notesMasterIdLst>
  <p:sldIdLst>
    <p:sldId id="318" r:id="rId6"/>
    <p:sldId id="323" r:id="rId7"/>
    <p:sldId id="317" r:id="rId8"/>
    <p:sldId id="257" r:id="rId9"/>
    <p:sldId id="322" r:id="rId10"/>
    <p:sldId id="324" r:id="rId11"/>
    <p:sldId id="260" r:id="rId12"/>
    <p:sldId id="261" r:id="rId13"/>
    <p:sldId id="325" r:id="rId14"/>
    <p:sldId id="312" r:id="rId15"/>
    <p:sldId id="304" r:id="rId16"/>
    <p:sldId id="265" r:id="rId17"/>
    <p:sldId id="326" r:id="rId18"/>
    <p:sldId id="306" r:id="rId19"/>
    <p:sldId id="327" r:id="rId20"/>
    <p:sldId id="267" r:id="rId21"/>
    <p:sldId id="268" r:id="rId22"/>
    <p:sldId id="328" r:id="rId23"/>
    <p:sldId id="256" r:id="rId24"/>
    <p:sldId id="269" r:id="rId25"/>
    <p:sldId id="272" r:id="rId26"/>
    <p:sldId id="276" r:id="rId27"/>
    <p:sldId id="329" r:id="rId28"/>
    <p:sldId id="274" r:id="rId29"/>
    <p:sldId id="275" r:id="rId30"/>
    <p:sldId id="330" r:id="rId31"/>
    <p:sldId id="280" r:id="rId32"/>
    <p:sldId id="320" r:id="rId33"/>
    <p:sldId id="273" r:id="rId34"/>
    <p:sldId id="283" r:id="rId35"/>
    <p:sldId id="331" r:id="rId36"/>
    <p:sldId id="311" r:id="rId37"/>
    <p:sldId id="332" r:id="rId38"/>
    <p:sldId id="287" r:id="rId39"/>
    <p:sldId id="288" r:id="rId40"/>
    <p:sldId id="289" r:id="rId41"/>
    <p:sldId id="290" r:id="rId42"/>
    <p:sldId id="333" r:id="rId43"/>
    <p:sldId id="292" r:id="rId44"/>
    <p:sldId id="321" r:id="rId45"/>
    <p:sldId id="293" r:id="rId46"/>
    <p:sldId id="294" r:id="rId47"/>
    <p:sldId id="295" r:id="rId48"/>
    <p:sldId id="334" r:id="rId49"/>
    <p:sldId id="316" r:id="rId50"/>
    <p:sldId id="298" r:id="rId51"/>
    <p:sldId id="299" r:id="rId52"/>
    <p:sldId id="300" r:id="rId53"/>
    <p:sldId id="301" r:id="rId54"/>
    <p:sldId id="335" r:id="rId55"/>
    <p:sldId id="338" r:id="rId56"/>
    <p:sldId id="336" r:id="rId57"/>
  </p:sldIdLst>
  <p:sldSz cx="18288000" cy="10287000"/>
  <p:notesSz cx="6858000" cy="9144000"/>
  <p:embeddedFontLst>
    <p:embeddedFont>
      <p:font typeface="Ubuntu" panose="020B0504030602030204" pitchFamily="34" charset="0"/>
      <p:regular r:id="rId59"/>
      <p:bold r:id="rId60"/>
      <p:italic r:id="rId61"/>
      <p:boldItalic r:id="rId62"/>
    </p:embeddedFont>
    <p:embeddedFont>
      <p:font typeface="Ubuntu Bold" panose="020B0804030602030204" pitchFamily="34" charset="0"/>
      <p:bold r:id="rId63"/>
    </p:embeddedFont>
    <p:embeddedFont>
      <p:font typeface="Ubuntu Italics" panose="020B0604020202020204" charset="0"/>
      <p:regular r:id="rId64"/>
      <p:italic r:id="rId65"/>
    </p:embeddedFont>
    <p:embeddedFont>
      <p:font typeface="Ubuntu Light" panose="020B0304030602030204" pitchFamily="34" charset="0"/>
      <p:regular r:id="rId66"/>
      <p:italic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CE43658-4A0A-8044-4F5B-A28595ADEC8E}" name="Lea Wiens" initials="LW" userId="a9800486bdfb21ff" providerId="Windows Live"/>
  <p188:author id="{60C07464-3167-D9CC-7FCC-8B7FDEE7D670}" name="Rebecca Ralston" initials="RR" userId="S::rralston@specialolympics.org::58117cf7-8fa2-4846-88af-9ec27d915356" providerId="AD"/>
  <p188:author id="{A57DE399-8156-B265-5635-BD715E3EF6A0}" name="Gwendolyn Apgar" initials="GA" userId="VWgBrVE9/NKIaXpxOzX91gx+O4gAdWTKFgrlEofS6lA=" providerId="None"/>
  <p188:author id="{D3E130B5-3273-6882-CB2C-3C98622C5F6B}" name="Melissa Otterbein" initials="MO" userId="S::motterbein@specialolympics.org::ca7f3c9f-f4ba-4eaf-b93e-2c9587df4e1c" providerId="AD"/>
  <p188:author id="{CECD3CBF-8A6C-EF87-748B-768A1A3EE9C7}" name="Gwendolyn Apgar" initials="GA" userId="S::gapgar@specialolympics.org::aa48452c-b0d6-4ec2-8863-50b9f7feed4b" providerId="AD"/>
  <p188:author id="{48A8B7DB-20F0-A814-18A3-B676E988CFE6}" name="leawiens1" initials="le" userId="S::leawiens1_gmail.com#ext#@soi1.onmicrosoft.com::6713dfaf-d3b3-440e-8584-9fadc9f5ed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84"/>
    <a:srgbClr val="B2D2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928" autoAdjust="0"/>
    <p:restoredTop sz="76497" autoAdjust="0"/>
  </p:normalViewPr>
  <p:slideViewPr>
    <p:cSldViewPr snapToGrid="0">
      <p:cViewPr varScale="1">
        <p:scale>
          <a:sx n="49" d="100"/>
          <a:sy n="49" d="100"/>
        </p:scale>
        <p:origin x="250" y="58"/>
      </p:cViewPr>
      <p:guideLst>
        <p:guide orient="horz" pos="2160"/>
        <p:guide pos="2880"/>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5.fntdata"/><Relationship Id="rId6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Master" Target="slideMasters/slideMaster2.xml"/><Relationship Id="rId61" Type="http://schemas.openxmlformats.org/officeDocument/2006/relationships/font" Target="fonts/font3.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6.fntdata"/><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4.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1296111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s" dirty="0">
                <a:ea typeface="Calibri"/>
                <a:cs typeface="Calibri"/>
              </a:rPr>
              <a:t>(añade tu nombre y la fecha a la diapositiva)</a:t>
            </a:r>
          </a:p>
          <a:p>
            <a:r>
              <a:rPr lang="es" dirty="0">
                <a:ea typeface="Calibri"/>
                <a:cs typeface="Calibri"/>
              </a:rPr>
              <a:t>(que esta diapositiva se muestre a medida que los participantes lleguen)</a:t>
            </a:r>
          </a:p>
          <a:p>
            <a:endParaRPr lang="en-US" dirty="0">
              <a:ea typeface="Calibri"/>
              <a:cs typeface="Calibri"/>
            </a:endParaRPr>
          </a:p>
          <a:p>
            <a:r>
              <a:rPr lang="es" dirty="0">
                <a:ea typeface="Calibri"/>
                <a:cs typeface="Calibri"/>
              </a:rPr>
              <a:t>Bienvenidos al Entrenamiento de </a:t>
            </a:r>
            <a:r>
              <a:rPr lang="en-US" sz="1200" b="0" dirty="0" err="1">
                <a:latin typeface="Ubuntu" panose="020B0504030602030204" pitchFamily="34" charset="0"/>
                <a:ea typeface="Calibri"/>
                <a:cs typeface="Calibri"/>
              </a:rPr>
              <a:t>Entrenador</a:t>
            </a:r>
            <a:r>
              <a:rPr lang="en-US" sz="1200" b="0" dirty="0">
                <a:latin typeface="Ubuntu" panose="020B0504030602030204" pitchFamily="34" charset="0"/>
                <a:ea typeface="Calibri"/>
                <a:cs typeface="Calibri"/>
              </a:rPr>
              <a:t> </a:t>
            </a:r>
            <a:r>
              <a:rPr lang="en-US" sz="1200" b="0" dirty="0" err="1">
                <a:latin typeface="Ubuntu" panose="020B0504030602030204" pitchFamily="34" charset="0"/>
                <a:ea typeface="Calibri"/>
                <a:cs typeface="Calibri"/>
              </a:rPr>
              <a:t>Físico</a:t>
            </a:r>
            <a:r>
              <a:rPr lang="es" dirty="0">
                <a:ea typeface="Calibri"/>
                <a:cs typeface="Calibri"/>
              </a:rPr>
              <a:t>.  Me llamo _________________________ y seré yo quien facilitará el taller</a:t>
            </a:r>
          </a:p>
          <a:p>
            <a:endParaRPr lang="en-US" dirty="0">
              <a:ea typeface="Calibri"/>
              <a:cs typeface="Calibri"/>
            </a:endParaRPr>
          </a:p>
          <a:p>
            <a:r>
              <a:rPr lang="es" dirty="0">
                <a:ea typeface="Calibri"/>
                <a:cs typeface="Calibri"/>
              </a:rPr>
              <a:t>(añade cualquier información adicional específica a tu sitio o al contexto del taller)</a:t>
            </a: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3718355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s" dirty="0"/>
              <a:t>Este taller es posible gracias a la financiación de la Fundación Golisano.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524C34-D508-4CCF-A9F5-C631378A63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228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s" dirty="0"/>
              <a:t>Estos son los temas que trataremos hoy</a:t>
            </a:r>
          </a:p>
          <a:p>
            <a:r>
              <a:rPr lang="es" dirty="0"/>
              <a:t>(revisa la agenda)</a:t>
            </a:r>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2763581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(comparte un poco sobre ti)</a:t>
            </a:r>
          </a:p>
          <a:p>
            <a:pPr marL="0" marR="0" lvl="0" indent="0" algn="l" defTabSz="914400" rtl="0" eaLnBrk="1" fontAlgn="auto" latinLnBrk="0" hangingPunct="1">
              <a:lnSpc>
                <a:spcPct val="100000"/>
              </a:lnSpc>
              <a:spcBef>
                <a:spcPts val="0"/>
              </a:spcBef>
              <a:spcAft>
                <a:spcPts val="0"/>
              </a:spcAft>
              <a:buClrTx/>
              <a:buSzTx/>
              <a:buFontTx/>
              <a:buNone/>
              <a:tabLst/>
              <a:defRPr/>
            </a:pPr>
            <a:r>
              <a:rPr lang="es" dirty="0"/>
              <a:t>Ahora me gustaría conocerlos a usteds.  Por favor, compartan su nombre, un poco sobre su trayectoria, cualquier experiencia que tengan con Olimpiadas Especiales y por qué les interesa convertirse en </a:t>
            </a:r>
            <a:r>
              <a:rPr lang="es" sz="1200" dirty="0">
                <a:solidFill>
                  <a:srgbClr val="000000"/>
                </a:solidFill>
                <a:latin typeface="Ubuntu"/>
                <a:ea typeface="Ubuntu"/>
                <a:cs typeface="Ubuntu"/>
                <a:sym typeface="Ubuntu"/>
              </a:rPr>
              <a:t>Entrenador de Físico</a:t>
            </a:r>
            <a:r>
              <a:rPr lang="es" dirty="0"/>
              <a:t>.</a:t>
            </a:r>
            <a:endParaRPr lang="en-US" dirty="0">
              <a:ea typeface="Calibri"/>
              <a:cs typeface="Calibri"/>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En nuestra primera sección se ofrecerá una visión general de Olimpiadas Especiales; esto ya debería resultarte familiar gracias a la capacitación que has recibido</a:t>
            </a:r>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Aquí tienes un recordatorio de la misión de Olimpiadas Especiales.</a:t>
            </a:r>
          </a:p>
          <a:p>
            <a:endParaRPr lang="en-US" dirty="0"/>
          </a:p>
          <a:p>
            <a:r>
              <a:rPr lang="es" dirty="0"/>
              <a:t>(Revisa la misión, resaltando el texto en negrita)</a:t>
            </a:r>
          </a:p>
          <a:p>
            <a:endParaRPr lang="en-US" dirty="0"/>
          </a:p>
          <a:p>
            <a:r>
              <a:rPr lang="es" dirty="0">
                <a:ea typeface="Calibri"/>
                <a:cs typeface="Calibri"/>
              </a:rPr>
              <a:t>(Dedica más tiempo si la mayoría de los participantes son nuevos en Olimpiadas Especiales)</a:t>
            </a:r>
          </a:p>
          <a:p>
            <a:endParaRPr lang="en-US"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s" dirty="0"/>
              <a:t>(Añadir datos específicos del Programa que sean valiosos para que los entrenadores de Mejoramiento Físico los conozcan)</a:t>
            </a:r>
          </a:p>
          <a:p>
            <a:endParaRPr lang="en-US" dirty="0"/>
          </a:p>
          <a:p>
            <a:r>
              <a:rPr lang="es" dirty="0"/>
              <a:t>(Revisa la información) </a:t>
            </a:r>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1727955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Nuestra siguiente sección repasará los pasos para convertirse en Entrenador de Mejoramiento Físico.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Estos son los pasos que se describen en la guía de Activación. Repasémoslos para aclarar cualquier paso que no tengas claro y responder a cualquier pregunta que puedas tener</a:t>
            </a:r>
            <a:r>
              <a:rPr lang="es" dirty="0"/>
              <a:t>.</a:t>
            </a:r>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894CB-C2BF-859C-67F2-D65AF2DF230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D06BF9-D104-7396-E49F-6CC55BFCE8A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BB89127-DE43-A2C7-2C68-7241246F84F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a:extLst>
              <a:ext uri="{FF2B5EF4-FFF2-40B4-BE49-F238E27FC236}">
                <a16:creationId xmlns:a16="http://schemas.microsoft.com/office/drawing/2014/main" id="{3DD1E57F-87D5-F7F3-8B5E-D69501E04A1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E61F838-B87B-B6AD-3D0B-6289F83DB69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(Añade los requisitos específicos del Programa a la diapositiva</a:t>
            </a:r>
          </a:p>
          <a:p>
            <a:r>
              <a:rPr lang="es" dirty="0"/>
              <a:t>(Revísalas y pregunta a los entrenadores de Mejoramiento Físico si las han completado)</a:t>
            </a:r>
          </a:p>
          <a:p>
            <a:endParaRPr lang="en-US" dirty="0"/>
          </a:p>
          <a:p>
            <a:r>
              <a:rPr lang="es" dirty="0"/>
              <a:t>Ahora, repasemos tus preferencias y disponibilidad como entrenador de Mejoramiento Físico.</a:t>
            </a:r>
          </a:p>
          <a:p>
            <a:r>
              <a:rPr lang="es" dirty="0"/>
              <a:t>Tómate unos minutos para apuntar tus respuestas y luego podemos hablar</a:t>
            </a:r>
          </a:p>
          <a:p>
            <a:endParaRPr lang="en-US" dirty="0"/>
          </a:p>
          <a:p>
            <a:r>
              <a:rPr lang="es" dirty="0"/>
              <a:t>(Revisa las preguntas y añade o edita según las necesidades de tu programa/entrenador)</a:t>
            </a:r>
          </a:p>
          <a:p>
            <a:endParaRPr lang="en-US" dirty="0"/>
          </a:p>
          <a:p>
            <a:pPr marL="171450" lvl="0" indent="-171450">
              <a:buFont typeface="Arial" panose="020B0604020202020204" pitchFamily="34" charset="0"/>
              <a:buChar char="•"/>
            </a:pPr>
            <a:r>
              <a:rPr lang="es" dirty="0"/>
              <a:t>¿Cuánto tiempo tienes para ofrecer?  ¿Con qué frecuencia podrías asistir a sesiones de formación (por ejemplo, semanales, quincenales, periódicas)?</a:t>
            </a:r>
          </a:p>
          <a:p>
            <a:pPr marL="171450" lvl="0" indent="-171450">
              <a:buFont typeface="Arial" panose="020B0604020202020204" pitchFamily="34" charset="0"/>
              <a:buChar char="•"/>
            </a:pPr>
            <a:r>
              <a:rPr lang="es" dirty="0"/>
              <a:t>¿Prefieres presencial, virtual o una combinación (más orientada a profesionales de la salud y la nutrición)?</a:t>
            </a:r>
          </a:p>
          <a:p>
            <a:pPr marL="171450" lvl="0" indent="-171450">
              <a:buFont typeface="Arial" panose="020B0604020202020204" pitchFamily="34" charset="0"/>
              <a:buChar char="•"/>
            </a:pPr>
            <a:r>
              <a:rPr lang="es" dirty="0"/>
              <a:t>¿Imaginas tu participación principalmente en entrenamientos, competiciones o eventos especiales (si procede)?</a:t>
            </a:r>
          </a:p>
          <a:p>
            <a:pPr marL="171450" lvl="0" indent="-171450">
              <a:buFont typeface="Arial" panose="020B0604020202020204" pitchFamily="34" charset="0"/>
              <a:buChar char="•"/>
            </a:pPr>
            <a:r>
              <a:rPr lang="es" dirty="0"/>
              <a:t>¿Podrías estar disponible para breves revisiones fuera de las sesiones de formación?</a:t>
            </a:r>
          </a:p>
          <a:p>
            <a:pPr marL="171450" lvl="0" indent="-171450">
              <a:buFont typeface="Arial" panose="020B0604020202020204" pitchFamily="34" charset="0"/>
              <a:buChar char="•"/>
            </a:pPr>
            <a:r>
              <a:rPr lang="es" dirty="0"/>
              <a:t>¿Hay deportes o tipos específicos de atletas (edad, comunidad, región, etc.) con los que te interese más trabajar? (consulta la página web del programa para ver la lista de deportes y programas ofrecidos)</a:t>
            </a:r>
          </a:p>
          <a:p>
            <a:pPr marL="171450" lvl="0" indent="-171450">
              <a:buFont typeface="Arial" panose="020B0604020202020204" pitchFamily="34" charset="0"/>
              <a:buChar char="•"/>
            </a:pPr>
            <a:r>
              <a:rPr lang="es" dirty="0"/>
              <a:t>¿Te interesaría trabajar con uno o varios equipos?</a:t>
            </a:r>
          </a:p>
          <a:p>
            <a:endParaRPr lang="en-US" dirty="0"/>
          </a:p>
          <a:p>
            <a:r>
              <a:rPr lang="es" dirty="0"/>
              <a:t>(Dependiendo del número de participantes, podrías pedirles que compartan un resumen de sus respuestas, proporcionen una lista de equipos que buscan un entrenador de Mejoramiento Físico o cualquier otra información sobre cómo funciona la asignación de equipos)</a:t>
            </a:r>
          </a:p>
          <a:p>
            <a:endParaRPr lang="en-US" dirty="0"/>
          </a:p>
          <a:p>
            <a:r>
              <a:rPr lang="es" dirty="0"/>
              <a:t>​</a:t>
            </a:r>
          </a:p>
        </p:txBody>
      </p:sp>
      <p:sp>
        <p:nvSpPr>
          <p:cNvPr id="6" name="Footer Placeholder 5">
            <a:extLst>
              <a:ext uri="{FF2B5EF4-FFF2-40B4-BE49-F238E27FC236}">
                <a16:creationId xmlns:a16="http://schemas.microsoft.com/office/drawing/2014/main" id="{125279EE-9D46-5950-AC96-71B69803F85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E1895DD-F22D-4F39-3673-BDA7E54D53E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extLst>
      <p:ext uri="{BB962C8B-B14F-4D97-AF65-F5344CB8AC3E}">
        <p14:creationId xmlns:p14="http://schemas.microsoft.com/office/powerpoint/2010/main" val="915552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Esta es la lista de cursos de capacitación adicionales que han completado; ¿alguien no ha tenido la oportunidad de completarlos aún?</a:t>
            </a:r>
          </a:p>
          <a:p>
            <a:endParaRPr lang="en-US" dirty="0"/>
          </a:p>
          <a:p>
            <a:r>
              <a:rPr lang="es" dirty="0"/>
              <a:t>(</a:t>
            </a:r>
            <a:r>
              <a:rPr lang="es-ES" dirty="0"/>
              <a:t>Verifica que esto se haya completado y felicítalos, o establece un plazo para cuando se completará</a:t>
            </a:r>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Has tenido mucha información que repasar con los materiales y la capacitación, así que vamos a resumir algunos puntos clave para que los tengas frescos en la mente mientras repasamos los roles específicos de un entrenador físico.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1A7AB-1BF4-554B-3F86-7689BD6E763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610D70-521F-D85A-C419-D669096210E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31AEAD2-C035-2B0B-9C70-00707C1772A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a:extLst>
              <a:ext uri="{FF2B5EF4-FFF2-40B4-BE49-F238E27FC236}">
                <a16:creationId xmlns:a16="http://schemas.microsoft.com/office/drawing/2014/main" id="{084481FB-7B78-772F-B2F8-9B6A5EE71D7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AE8E045-145F-51FD-930D-0AB5F74CC90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(Revisa los puntos clave)</a:t>
            </a:r>
          </a:p>
          <a:p>
            <a:endParaRPr lang="en-US" dirty="0"/>
          </a:p>
          <a:p>
            <a:r>
              <a:rPr lang="es" dirty="0"/>
              <a:t>(Opción de compartir una historia o ejemplo de una iniciativa de fitness que haya beneficiado a los atletas en rendimiento, salud o bienestar)</a:t>
            </a:r>
          </a:p>
        </p:txBody>
      </p:sp>
      <p:sp>
        <p:nvSpPr>
          <p:cNvPr id="6" name="Footer Placeholder 5">
            <a:extLst>
              <a:ext uri="{FF2B5EF4-FFF2-40B4-BE49-F238E27FC236}">
                <a16:creationId xmlns:a16="http://schemas.microsoft.com/office/drawing/2014/main" id="{320AFCB3-D482-6672-0C34-C1395009F2F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592D046-4A7D-0500-1EFA-0DD364F15AA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extLst>
      <p:ext uri="{BB962C8B-B14F-4D97-AF65-F5344CB8AC3E}">
        <p14:creationId xmlns:p14="http://schemas.microsoft.com/office/powerpoint/2010/main" val="1340047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1F90D-61C2-FF5B-26D9-315EDFC4CF7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A1867B-E79B-F0E7-7929-1FEBF5B990A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19ECE0C-A935-FBF4-8C94-0BD269A57C5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AA43612-ED57-2EE6-3DF3-C0106BC5C44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682B92A-8ECA-029F-83F3-FF765BB26F3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Dado que puede haber varias personas apoyando a un equipo o a un atleta, es importante aclarar los roles de un Entrenador de Mejoramiento Físico</a:t>
            </a:r>
          </a:p>
        </p:txBody>
      </p:sp>
      <p:sp>
        <p:nvSpPr>
          <p:cNvPr id="6" name="Footer Placeholder 5">
            <a:extLst>
              <a:ext uri="{FF2B5EF4-FFF2-40B4-BE49-F238E27FC236}">
                <a16:creationId xmlns:a16="http://schemas.microsoft.com/office/drawing/2014/main" id="{DD5C1761-DE4A-1327-A91B-184F9EC61F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E94C902-EF55-B3CD-A95C-5D4EF85DC6D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833465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Quizá recuerdes de la Guía de Activación que: </a:t>
            </a:r>
          </a:p>
          <a:p>
            <a:pPr marL="171450" indent="-171450">
              <a:buFont typeface="Arial" panose="020B0604020202020204" pitchFamily="34" charset="0"/>
              <a:buChar char="•"/>
            </a:pPr>
            <a:r>
              <a:rPr lang="es" dirty="0"/>
              <a:t>Un entrenador de Mejoramiento Físico es un voluntario que colabora con entrenadores principales de uno o varios equipos dentro de un Programa para integrar actividades de fitness y educación en todas las fases de la experiencia deportiva.</a:t>
            </a:r>
          </a:p>
          <a:p>
            <a:endParaRPr lang="en-US" dirty="0"/>
          </a:p>
          <a:p>
            <a:r>
              <a:rPr lang="es" dirty="0"/>
              <a:t>(Resume brevemente el contenido de la diapositiva)</a:t>
            </a:r>
          </a:p>
          <a:p>
            <a:endParaRPr lang="en-US" dirty="0"/>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Hay tres áreas principales en las que un entrenador físico brinda apoyo. Los entrenadores físicos ayudan a los equipos a</a:t>
            </a:r>
            <a:r>
              <a:rPr lang="es" dirty="0"/>
              <a:t>:</a:t>
            </a:r>
          </a:p>
          <a:p>
            <a:pPr marL="228600" indent="-228600">
              <a:buAutoNum type="arabicPeriod"/>
            </a:pPr>
            <a:r>
              <a:rPr lang="es" dirty="0"/>
              <a:t>Alcanzar </a:t>
            </a:r>
            <a:r>
              <a:rPr lang="es-ES" dirty="0"/>
              <a:t>los estándares mínimos de aptitud física para los entrenamientos;</a:t>
            </a:r>
          </a:p>
          <a:p>
            <a:pPr marL="228600" indent="-228600">
              <a:buAutoNum type="arabicPeriod"/>
            </a:pPr>
            <a:r>
              <a:rPr lang="es-ES" dirty="0"/>
              <a:t>Promover hábitos saludables;</a:t>
            </a:r>
          </a:p>
          <a:p>
            <a:pPr marL="228600" indent="-228600">
              <a:buAutoNum type="arabicPeriod"/>
            </a:pPr>
            <a:r>
              <a:rPr lang="es-ES" dirty="0"/>
              <a:t>y establecer metas para la temporada deportiva y las sesiones de entrenamiento</a:t>
            </a:r>
            <a:endParaRPr lang="es" dirty="0"/>
          </a:p>
          <a:p>
            <a:pPr marL="228600" indent="-228600">
              <a:buAutoNum type="arabicPeriod"/>
            </a:pPr>
            <a:endParaRPr lang="en-US" dirty="0"/>
          </a:p>
          <a:p>
            <a:r>
              <a:rPr lang="es-ES" dirty="0"/>
              <a:t>Es importante señalar que los preparadores físicos no tienen que asumir todas estas funciones. Dependiendo de tu experiencia y de con qué te sientas más cómodo, te animamos a que asumas las funciones en las que tengas confianza. Con el tiempo, podrás asumir más funciones a medida que adquieras más conocimientos y experiencia.</a:t>
            </a:r>
            <a:endParaRPr lang="es" dirty="0"/>
          </a:p>
          <a:p>
            <a:endParaRPr lang="en-US" dirty="0"/>
          </a:p>
          <a:p>
            <a:r>
              <a:rPr lang="es-ES" dirty="0"/>
              <a:t>En las áreas con las que no te sientas tan cómodo, te animamos a que simplemente observes, aprendas y estés abierto a oportunidades para apoyar al entrenador principal y a los atletas</a:t>
            </a:r>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DF19-440E-58F2-AEE1-0EBD2AFBFEE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6AFDD4-57A6-3221-A643-62971BD16DC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793A9F88-BAB1-B5A7-75FA-50E5C6621EB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E4F44305-A4B5-3AC2-5F51-3B55565196E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F025138-DF1A-6CA8-421D-1D2264F8E06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Empecemos con los </a:t>
            </a:r>
            <a:r>
              <a:rPr lang="es-ES" dirty="0"/>
              <a:t>Estándares Mínimos para una práctica saludable.</a:t>
            </a:r>
            <a:endParaRPr lang="es" dirty="0"/>
          </a:p>
        </p:txBody>
      </p:sp>
      <p:sp>
        <p:nvSpPr>
          <p:cNvPr id="6" name="Footer Placeholder 5">
            <a:extLst>
              <a:ext uri="{FF2B5EF4-FFF2-40B4-BE49-F238E27FC236}">
                <a16:creationId xmlns:a16="http://schemas.microsoft.com/office/drawing/2014/main" id="{A6C88FD1-0C3A-D137-CB02-07FEFEA679D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11C9E252-3E66-9910-7B5C-9D2B0E98694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58078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El objetivo de Los </a:t>
            </a:r>
            <a:r>
              <a:rPr kumimoji="0" lang="en-US" sz="1200" b="0"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Estándares</a:t>
            </a:r>
            <a:r>
              <a:rPr kumimoji="0" lang="en-US" sz="1200" b="0" i="0" u="none" strike="noStrike" kern="1200" cap="none" spc="0" normalizeH="0" baseline="0" noProof="0" dirty="0">
                <a:ln>
                  <a:noFill/>
                </a:ln>
                <a:solidFill>
                  <a:srgbClr val="FFFFFF"/>
                </a:solidFill>
                <a:effectLst/>
                <a:uLnTx/>
                <a:uFillTx/>
                <a:latin typeface="Ubuntu Bold"/>
                <a:ea typeface="Ubuntu Bold"/>
                <a:cs typeface="Ubuntu Bold"/>
                <a:sym typeface="Ubuntu Bold"/>
              </a:rPr>
              <a:t> </a:t>
            </a:r>
            <a:r>
              <a:rPr kumimoji="0" lang="en-US" sz="1200" b="0"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Mínimos</a:t>
            </a:r>
            <a:r>
              <a:rPr kumimoji="0" lang="en-US" sz="1200" b="0" i="0" u="none" strike="noStrike" kern="1200" cap="none" spc="0" normalizeH="0" baseline="0" noProof="0" dirty="0">
                <a:ln>
                  <a:noFill/>
                </a:ln>
                <a:solidFill>
                  <a:srgbClr val="FFFFFF"/>
                </a:solidFill>
                <a:effectLst/>
                <a:uLnTx/>
                <a:uFillTx/>
                <a:latin typeface="Ubuntu Bold"/>
                <a:ea typeface="Ubuntu Bold"/>
                <a:cs typeface="Ubuntu Bold"/>
                <a:sym typeface="Ubuntu Bold"/>
              </a:rPr>
              <a:t> para </a:t>
            </a:r>
            <a:r>
              <a:rPr kumimoji="0" lang="en-US" sz="1200" b="0"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una</a:t>
            </a:r>
            <a:r>
              <a:rPr kumimoji="0" lang="en-US" sz="1200" b="0" i="0" u="none" strike="noStrike" kern="1200" cap="none" spc="0" normalizeH="0" baseline="0" noProof="0" dirty="0">
                <a:ln>
                  <a:noFill/>
                </a:ln>
                <a:solidFill>
                  <a:srgbClr val="FFFFFF"/>
                </a:solidFill>
                <a:effectLst/>
                <a:uLnTx/>
                <a:uFillTx/>
                <a:latin typeface="Ubuntu Bold"/>
                <a:ea typeface="Ubuntu Bold"/>
                <a:cs typeface="Ubuntu Bold"/>
                <a:sym typeface="Ubuntu Bold"/>
              </a:rPr>
              <a:t> </a:t>
            </a:r>
            <a:r>
              <a:rPr kumimoji="0" lang="en-US" sz="1200" b="0"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práctica</a:t>
            </a:r>
            <a:r>
              <a:rPr kumimoji="0" lang="en-US" sz="1200" b="0" i="0" u="none" strike="noStrike" kern="1200" cap="none" spc="0" normalizeH="0" baseline="0" noProof="0" dirty="0">
                <a:ln>
                  <a:noFill/>
                </a:ln>
                <a:solidFill>
                  <a:srgbClr val="FFFFFF"/>
                </a:solidFill>
                <a:effectLst/>
                <a:uLnTx/>
                <a:uFillTx/>
                <a:latin typeface="Ubuntu Bold"/>
                <a:ea typeface="Ubuntu Bold"/>
                <a:cs typeface="Ubuntu Bold"/>
                <a:sym typeface="Ubuntu Bold"/>
              </a:rPr>
              <a:t> </a:t>
            </a:r>
            <a:r>
              <a:rPr kumimoji="0" lang="en-US" sz="1200" b="0"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saludable</a:t>
            </a:r>
            <a:r>
              <a:rPr kumimoji="0" lang="en-US" sz="1200" b="0" i="0" u="none" strike="noStrike" kern="1200" cap="none" spc="0" normalizeH="0" baseline="0" noProof="0" dirty="0">
                <a:ln>
                  <a:noFill/>
                </a:ln>
                <a:solidFill>
                  <a:srgbClr val="FFFFFF"/>
                </a:solidFill>
                <a:effectLst/>
                <a:uLnTx/>
                <a:uFillTx/>
                <a:latin typeface="Ubuntu Bold"/>
                <a:ea typeface="Ubuntu Bold"/>
                <a:cs typeface="Ubuntu Bold"/>
                <a:sym typeface="Ubuntu Bold"/>
              </a:rPr>
              <a:t> </a:t>
            </a:r>
            <a:r>
              <a:rPr lang="es-ES" dirty="0"/>
              <a:t>es mejorar la calidad de los entrenamientos deportivos para favorecer el rendimiento, la salud y el bienestar de los atletas. ¡Incorporar el ejercicio físico a las experiencias deportivas es tan sencillo como incluir estos componentes!</a:t>
            </a:r>
            <a:endParaRPr lang="e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(Revisa la lista y haz una pausa después de los dos primeros puntos</a:t>
            </a:r>
            <a:r>
              <a:rPr lang="es" dirty="0"/>
              <a:t>)</a:t>
            </a:r>
          </a:p>
          <a:p>
            <a:endParaRPr lang="en-US" dirty="0"/>
          </a:p>
          <a:p>
            <a:r>
              <a:rPr lang="es" b="1" dirty="0"/>
              <a:t>PREGUNTA: </a:t>
            </a:r>
            <a:r>
              <a:rPr lang="es" dirty="0"/>
              <a:t>¿Alguien puede explicar la diferencia entre estiramiento dinámico y estático? (pausa para responder)</a:t>
            </a:r>
          </a:p>
          <a:p>
            <a:endParaRPr lang="en-US" dirty="0"/>
          </a:p>
          <a:p>
            <a:r>
              <a:rPr lang="es-ES" dirty="0"/>
              <a:t>El estiramiento dinámico consiste en movimientos activos basados en el movimiento para calentar los músculos antes del ejercicio, mientras que el estiramiento estático consiste en mantener posiciones fijas para mejorar la flexibilidad después. Usa estiramientos dinámicos (por ejemplo, balanceos de piernas) antes del entrenamiento para mejorar el rendimiento, y estiramientos estáticos (por ejemplo, estiramiento de isquiotibiales) después del entrenamiento para la recuperación y la flexibilidad a largo plazo</a:t>
            </a:r>
            <a:endParaRPr lang="es" sz="1200" b="0" i="0" u="none" strike="noStrike" kern="1200" dirty="0">
              <a:solidFill>
                <a:schemeClr val="tx1"/>
              </a:solidFill>
              <a:effectLst/>
              <a:latin typeface="+mn-lt"/>
              <a:ea typeface="+mn-ea"/>
              <a:cs typeface="+mn-cs"/>
            </a:endParaRPr>
          </a:p>
          <a:p>
            <a:endParaRPr lang="en-CA" sz="1200" b="0" i="0" u="none" strike="noStrike" kern="1200" dirty="0">
              <a:solidFill>
                <a:schemeClr val="tx1"/>
              </a:solidFill>
              <a:effectLst/>
              <a:latin typeface="+mn-lt"/>
              <a:ea typeface="+mn-ea"/>
              <a:cs typeface="+mn-cs"/>
            </a:endParaRPr>
          </a:p>
          <a:p>
            <a:r>
              <a:rPr lang="es" sz="1200" b="0" i="0" u="none" strike="noStrike" kern="1200" dirty="0">
                <a:solidFill>
                  <a:schemeClr val="tx1"/>
                </a:solidFill>
                <a:effectLst/>
                <a:latin typeface="+mn-lt"/>
                <a:ea typeface="+mn-ea"/>
                <a:cs typeface="+mn-cs"/>
              </a:rPr>
              <a:t>Otros componentes de los Estándares Mínimos de Práctica Fit son:</a:t>
            </a:r>
          </a:p>
          <a:p>
            <a:pPr marL="171450" indent="-171450">
              <a:buFont typeface="Arial" panose="020B0604020202020204" pitchFamily="34" charset="0"/>
              <a:buChar char="•"/>
            </a:pPr>
            <a:r>
              <a:rPr lang="es-ES" sz="1200" b="0" i="0" u="none" strike="noStrike" kern="1200" dirty="0">
                <a:solidFill>
                  <a:schemeClr val="tx1"/>
                </a:solidFill>
                <a:effectLst/>
                <a:latin typeface="+mn-lt"/>
                <a:ea typeface="+mn-ea"/>
                <a:cs typeface="+mn-cs"/>
              </a:rPr>
              <a:t>Acondicionamiento físico</a:t>
            </a:r>
          </a:p>
          <a:p>
            <a:pPr marL="171450" indent="-171450">
              <a:buFont typeface="Arial" panose="020B0604020202020204" pitchFamily="34" charset="0"/>
              <a:buChar char="•"/>
            </a:pPr>
            <a:r>
              <a:rPr lang="es-ES" sz="1200" b="0" i="0" u="none" strike="noStrike" kern="1200" dirty="0">
                <a:solidFill>
                  <a:schemeClr val="tx1"/>
                </a:solidFill>
                <a:effectLst/>
                <a:latin typeface="+mn-lt"/>
                <a:ea typeface="+mn-ea"/>
                <a:cs typeface="+mn-cs"/>
              </a:rPr>
              <a:t>Motivar a los atletas a mantenerse activos y saludables fuera de los entrenamientos</a:t>
            </a:r>
          </a:p>
          <a:p>
            <a:pPr marL="171450" indent="-171450">
              <a:buFont typeface="Arial" panose="020B0604020202020204" pitchFamily="34" charset="0"/>
              <a:buChar char="•"/>
            </a:pPr>
            <a:r>
              <a:rPr lang="es-ES" sz="1200" b="0" i="0" u="none" strike="noStrike" kern="1200" dirty="0">
                <a:solidFill>
                  <a:schemeClr val="tx1"/>
                </a:solidFill>
                <a:effectLst/>
                <a:latin typeface="+mn-lt"/>
                <a:ea typeface="+mn-ea"/>
                <a:cs typeface="+mn-cs"/>
              </a:rPr>
              <a:t>Llevar a cabo entrenamientos activos, manteniendo un tiempo de actividad físico elevado y un tiempo sedentario bajo</a:t>
            </a:r>
          </a:p>
          <a:p>
            <a:pPr marL="171450" indent="-171450">
              <a:buFont typeface="Arial" panose="020B0604020202020204" pitchFamily="34" charset="0"/>
              <a:buChar char="•"/>
            </a:pPr>
            <a:r>
              <a:rPr lang="es-ES" sz="1200" b="0" i="0" u="none" strike="noStrike" kern="1200" dirty="0">
                <a:solidFill>
                  <a:schemeClr val="tx1"/>
                </a:solidFill>
                <a:effectLst/>
                <a:latin typeface="+mn-lt"/>
                <a:ea typeface="+mn-ea"/>
                <a:cs typeface="+mn-cs"/>
              </a:rPr>
              <a:t>Hacer pausas para beber agua cada 15 a 20 minutos</a:t>
            </a:r>
          </a:p>
          <a:p>
            <a:pPr marL="171450" indent="-171450">
              <a:buFont typeface="Arial" panose="020B0604020202020204" pitchFamily="34" charset="0"/>
              <a:buChar char="•"/>
            </a:pPr>
            <a:r>
              <a:rPr lang="es-ES" sz="1200" b="0" i="0" u="none" strike="noStrike" kern="1200" dirty="0">
                <a:solidFill>
                  <a:schemeClr val="tx1"/>
                </a:solidFill>
                <a:effectLst/>
                <a:latin typeface="+mn-lt"/>
                <a:ea typeface="+mn-ea"/>
                <a:cs typeface="+mn-cs"/>
              </a:rPr>
              <a:t>Y ofrecer alimentos saludables en los eventos del equipo</a:t>
            </a:r>
            <a:endParaRPr lang="es" sz="1200" b="0" i="0" u="none" strike="noStrike" kern="1200" dirty="0">
              <a:solidFill>
                <a:schemeClr val="tx1"/>
              </a:solidFill>
              <a:effectLst/>
              <a:latin typeface="+mn-lt"/>
              <a:ea typeface="+mn-ea"/>
              <a:cs typeface="+mn-cs"/>
            </a:endParaRPr>
          </a:p>
          <a:p>
            <a:endParaRPr lang="en-US" dirty="0"/>
          </a:p>
          <a:p>
            <a:r>
              <a:rPr lang="es" dirty="0"/>
              <a:t>(Enlace al recurso: https://medios de comunicación.specialolympics.org/resources/sports-essentials/fitness-for-sports-coaches/Minimum-Fit-Practice-Standards.pdf?_gl=1*u88i3w*_gcl_au*ODU3MDA4MzMwLjE3Njg4NDMxMjA.*_ga*MTY0ODYxMDYwOC4xNzIwNTQ3MjY4*_ga_KTMLJ70DKD*czE3NzA4NTExMTckbzQ5OSRnMSR0MTc3MDg1MTEyMSRqNTYkbDAkaDA.)</a:t>
            </a:r>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4001240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(Revisa los roles y añade cualquier ejemplo específico que conozcas)</a:t>
            </a:r>
          </a:p>
          <a:p>
            <a:endParaRPr lang="en-US" dirty="0"/>
          </a:p>
          <a:p>
            <a:r>
              <a:rPr lang="es" dirty="0"/>
              <a:t>Si tienes dudas, pregunta al entrenador principal antes de añadir una actividad; asegúrate de que ambos estén de acuerdo sobre cuándo y cómo se incorporarán las actividades físicas.  Tenemos algunas diapositivas al final que explican cómo se dividen los roles en un equipo</a:t>
            </a:r>
          </a:p>
          <a:p>
            <a:endParaRPr lang="en-US" dirty="0"/>
          </a:p>
          <a:p>
            <a:r>
              <a:rPr lang="es" dirty="0"/>
              <a:t>(Fíjate en los recursos y resalta que también están enlazados al final de la Guía de Activación)</a:t>
            </a:r>
          </a:p>
          <a:p>
            <a:endParaRPr lang="en-US" dirty="0"/>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https://resources.specialolympics.org/health/fitness/fitness-through-sport/entrenador-educación</a:t>
            </a:r>
          </a:p>
          <a:p>
            <a:endParaRPr lang="en-US" dirty="0"/>
          </a:p>
          <a:p>
            <a:r>
              <a:rPr lang="es" sz="1200" dirty="0">
                <a:latin typeface="Ubuntu" panose="020B0504030602030204" pitchFamily="34" charset="0"/>
              </a:rPr>
              <a:t>La </a:t>
            </a:r>
            <a:r>
              <a:rPr lang="es" sz="1200" b="1" dirty="0">
                <a:latin typeface="Ubuntu" panose="020B0504030602030204" pitchFamily="34" charset="0"/>
              </a:rPr>
              <a:t>Visión General del Entrenamiento Activo </a:t>
            </a:r>
            <a:r>
              <a:rPr lang="es" sz="1200" dirty="0">
                <a:latin typeface="Ubuntu" panose="020B0504030602030204" pitchFamily="34" charset="0"/>
              </a:rPr>
              <a:t>ofrece estrategias para incorporar la forma física en las sesiones de entrenamiento aumentando la participación activa de los atletas y reduciendo el tiempo inactivo.   </a:t>
            </a:r>
          </a:p>
          <a:p>
            <a:endParaRPr lang="en-US" sz="1200" dirty="0">
              <a:latin typeface="Ubuntu" panose="020B05040306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 dirty="0"/>
              <a:t>Trabaja con el entrenador principal para </a:t>
            </a:r>
            <a:r>
              <a:rPr lang="es" sz="1200" dirty="0">
                <a:latin typeface="Ubuntu" panose="020B0504030602030204" pitchFamily="34" charset="0"/>
              </a:rPr>
              <a:t>integrar la forma física en el </a:t>
            </a:r>
            <a:r>
              <a:rPr lang="es" sz="1200" b="1" dirty="0">
                <a:latin typeface="Ubuntu" panose="020B0504030602030204" pitchFamily="34" charset="0"/>
              </a:rPr>
              <a:t>Organizador de Prácticas.</a:t>
            </a:r>
            <a:endParaRPr lang="en-US" dirty="0"/>
          </a:p>
          <a:p>
            <a:endParaRPr lang="en-US" dirty="0"/>
          </a:p>
          <a:p>
            <a:r>
              <a:rPr lang="es" dirty="0"/>
              <a:t>Echemos un vistazo juntos al Organizador de Prácticas Activas.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Fit 5 es un Recurso de Olimpiadas Especiales, diseñado para su uso fácil tanto para atletas como para entrenadores. Se basa en tres objetivos sencillos: hacer ejercicio 5 días a la semana, comer 5 frutas y verduras en total al día y beber 5 botellas de agua al día.</a:t>
            </a:r>
          </a:p>
          <a:p>
            <a:endParaRPr lang="en-US" dirty="0"/>
          </a:p>
          <a:p>
            <a:r>
              <a:rPr lang="es" dirty="0"/>
              <a:t>¡Vamos a echar un vistazo!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 dirty="0"/>
              <a:t>https://resources.specialolympics.org/health/fitness/fit-5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1FA1B-FC9A-D955-5B6F-DC785C160E7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C46F4A-1669-0869-B78C-0E6463880F8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0CE5A86A-57BC-E332-3770-EBA4B6A1886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68AED228-EB2A-62FC-304A-776F29AFCC0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7CD0B01-66FB-5FC1-CBDB-DD9231229DA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El segundo papel de los entrenadores Físico es Promover Hábitos Saludables</a:t>
            </a:r>
          </a:p>
        </p:txBody>
      </p:sp>
      <p:sp>
        <p:nvSpPr>
          <p:cNvPr id="6" name="Footer Placeholder 5">
            <a:extLst>
              <a:ext uri="{FF2B5EF4-FFF2-40B4-BE49-F238E27FC236}">
                <a16:creationId xmlns:a16="http://schemas.microsoft.com/office/drawing/2014/main" id="{34F33EBA-BDF8-3B8E-FD62-CC01E9424D7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FF666D22-603F-F7D2-DA14-35333F83E6B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3669281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Como ocurre con los Estándares Mínimos de Práctica, es importante plananificar con el entrenador principal cómo y cuándo incluirás las actividades de hábitos saludables.</a:t>
            </a:r>
          </a:p>
          <a:p>
            <a:endParaRPr lang="en-US" dirty="0"/>
          </a:p>
          <a:p>
            <a:r>
              <a:rPr lang="es" dirty="0"/>
              <a:t>(Revisión de la lista de roles)</a:t>
            </a:r>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Echemos</a:t>
            </a:r>
            <a:r>
              <a:rPr lang="en-US" dirty="0"/>
              <a:t> un </a:t>
            </a:r>
            <a:r>
              <a:rPr lang="en-US" dirty="0" err="1"/>
              <a:t>vistazo</a:t>
            </a:r>
            <a:r>
              <a:rPr lang="en-US" dirty="0"/>
              <a:t> al </a:t>
            </a:r>
            <a:r>
              <a:rPr lang="es-ES" sz="1200" dirty="0">
                <a:latin typeface="Ubuntu" panose="020B0504030602030204" pitchFamily="34" charset="0"/>
              </a:rPr>
              <a:t>manual </a:t>
            </a:r>
            <a:r>
              <a:rPr lang="es-ES" sz="1200" b="0" dirty="0">
                <a:latin typeface="Ubuntu" panose="020B0504030602030204" pitchFamily="34" charset="0"/>
              </a:rPr>
              <a:t>Fitness a Través del Deporte.</a:t>
            </a:r>
          </a:p>
          <a:p>
            <a:endParaRPr lang="en-US" b="0" dirty="0"/>
          </a:p>
          <a:p>
            <a:r>
              <a:rPr lang="es-ES" sz="1200" b="0" dirty="0">
                <a:latin typeface="Ubuntu" panose="020B0504030602030204" pitchFamily="34" charset="0"/>
              </a:rPr>
              <a:t>El manual Fitness a Través del Deporte </a:t>
            </a:r>
            <a:r>
              <a:rPr lang="es-ES" b="0" dirty="0"/>
              <a:t>está </a:t>
            </a:r>
            <a:r>
              <a:rPr lang="es-ES" dirty="0"/>
              <a:t>diseñado para ayudar a los entrenadores de Olimpiadas Especiales a presentar conceptos de acondicionamiento físico a los atletas de manera divertida y accesible. Incluye:</a:t>
            </a:r>
            <a:endParaRPr lang="es" dirty="0"/>
          </a:p>
          <a:p>
            <a:pPr marL="171450" indent="-171450">
              <a:buFont typeface="Arial" panose="020B0604020202020204" pitchFamily="34" charset="0"/>
              <a:buChar char="•"/>
            </a:pPr>
            <a:r>
              <a:rPr lang="es" dirty="0"/>
              <a:t>Información </a:t>
            </a:r>
            <a:r>
              <a:rPr lang="es-ES" dirty="0"/>
              <a:t>para apoyar y dar seguimiento a los hábitos saludables de tus atletas</a:t>
            </a:r>
          </a:p>
          <a:p>
            <a:pPr marL="171450" indent="-171450">
              <a:buFont typeface="Arial" panose="020B0604020202020204" pitchFamily="34" charset="0"/>
              <a:buChar char="•"/>
            </a:pPr>
            <a:r>
              <a:rPr lang="es-ES" dirty="0"/>
              <a:t>12 planes de lecciones en cuatro áreas temáticas: Introducción a los hábitos saludables, Actividad física y ejercicio, Nutrición e hidratación, y Mentalidad para el día del juego.</a:t>
            </a:r>
          </a:p>
          <a:p>
            <a:pPr marL="171450" indent="-171450">
              <a:buFont typeface="Arial" panose="020B0604020202020204" pitchFamily="34" charset="0"/>
              <a:buChar char="•"/>
            </a:pPr>
            <a:r>
              <a:rPr lang="es-ES" dirty="0"/>
              <a:t>Cada una de las 12 lecciones cuenta con una actividad correspondiente de Juego en casa para que los atletas y sus cuidadores continúen el aprendizaje en casa. Por lo general, estas actividades requieren más discusión y la planificación de acciones para apoyar el desarrollo de nuevos hábitos y comportamientos saludables.</a:t>
            </a:r>
          </a:p>
          <a:p>
            <a:pPr marL="171450" indent="-171450">
              <a:buFont typeface="Arial" panose="020B0604020202020204" pitchFamily="34" charset="0"/>
              <a:buChar char="•"/>
            </a:pPr>
            <a:r>
              <a:rPr lang="es-ES" dirty="0"/>
              <a:t>Una biblioteca de recursos de apoyo y capacitación para entrenadores, atletas y padres o cuidadores.</a:t>
            </a:r>
            <a:endParaRPr lang="es" dirty="0"/>
          </a:p>
          <a:p>
            <a:endParaRPr lang="en-US" dirty="0"/>
          </a:p>
          <a:p>
            <a:r>
              <a:rPr lang="es-ES" dirty="0"/>
              <a:t>Cada lección dura entre 20 y 25 minutos y requiere un equipo mínimo. El Manual ofrece formas flexibles de utilizar el contenido</a:t>
            </a:r>
            <a:r>
              <a:rPr lang="e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 dirty="0"/>
              <a:t>https://resources.specialolympics.org/health/fitness/fitness-through-sport/playbook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AC375-58F0-13CC-D4FD-CE4963668B5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7B442F-B7FC-94BF-4CCE-15D27278DFA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72E0A291-D6D6-7BC2-2388-B0FB057A66F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0291C74F-8259-6B69-8286-D0C535AE4C8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7A82BA3-6716-965E-1B1C-E57719A09AB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Por último, veamos el establecimiento de metas como el último rol clave para un entrenador Físico</a:t>
            </a:r>
          </a:p>
          <a:p>
            <a:endParaRPr lang="en-US" dirty="0"/>
          </a:p>
        </p:txBody>
      </p:sp>
      <p:sp>
        <p:nvSpPr>
          <p:cNvPr id="6" name="Footer Placeholder 5">
            <a:extLst>
              <a:ext uri="{FF2B5EF4-FFF2-40B4-BE49-F238E27FC236}">
                <a16:creationId xmlns:a16="http://schemas.microsoft.com/office/drawing/2014/main" id="{10053CB7-CBA3-3D8E-BD39-F850BEC95E1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EA0499EF-41E7-0F2D-04C5-367AB26BAB3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71870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Establecer metas puede ser muy motivador para los atletas de Olimpiadas Especiales mientras se esfuerzan por mejorar en su deporte.(Revisa la lista de roles)</a:t>
            </a:r>
            <a:endParaRPr lang="es" dirty="0"/>
          </a:p>
          <a:p>
            <a:endParaRPr lang="en-US" dirty="0"/>
          </a:p>
          <a:p>
            <a:endParaRPr lang="en-US" dirty="0"/>
          </a:p>
          <a:p>
            <a:r>
              <a:rPr lang="es-ES" dirty="0"/>
              <a:t>Si no tienes experiencia en el establecimiento de metas, esta puede ser una actividad en la que puedas trabajar junto con el entrenador principal.</a:t>
            </a:r>
            <a:r>
              <a:rPr lang="es" sz="1200" kern="1200" dirty="0">
                <a:solidFill>
                  <a:schemeClr val="tx1"/>
                </a:solidFill>
                <a:effectLst/>
                <a:latin typeface="+mn-lt"/>
                <a:ea typeface="+mn-ea"/>
                <a:cs typeface="+mn-cs"/>
              </a:rPr>
              <a:t> </a:t>
            </a:r>
          </a:p>
          <a:p>
            <a:endParaRPr lang="en-CA" sz="1200" kern="1200" dirty="0">
              <a:solidFill>
                <a:schemeClr val="tx1"/>
              </a:solidFill>
              <a:effectLst/>
              <a:latin typeface="+mn-lt"/>
              <a:ea typeface="+mn-ea"/>
              <a:cs typeface="+mn-cs"/>
            </a:endParaRPr>
          </a:p>
          <a:p>
            <a:r>
              <a:rPr lang="es-ES" sz="1200" kern="1200" dirty="0">
                <a:solidFill>
                  <a:schemeClr val="tx1"/>
                </a:solidFill>
                <a:effectLst/>
                <a:latin typeface="+mn-lt"/>
                <a:ea typeface="+mn-ea"/>
                <a:cs typeface="+mn-cs"/>
              </a:rPr>
              <a:t>Tomarte el tiempo para guiar a tus atletas a través del proceso de establecimiento de metas les permite crear metas significativas y más alcanzables</a:t>
            </a:r>
            <a:r>
              <a:rPr lang="es" sz="1200" kern="1200" dirty="0">
                <a:solidFill>
                  <a:schemeClr val="tx1"/>
                </a:solidFill>
                <a:effectLst/>
                <a:latin typeface="+mn-lt"/>
                <a:ea typeface="+mn-ea"/>
                <a:cs typeface="+mn-cs"/>
              </a:rPr>
              <a:t>. </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1DDCC-0E83-E2EE-61AB-09EC96AAC72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ADD69F-F717-4268-7ED7-E9070D204CA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4A7B610-47E8-FCB4-CFF0-C3203113004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a:extLst>
              <a:ext uri="{FF2B5EF4-FFF2-40B4-BE49-F238E27FC236}">
                <a16:creationId xmlns:a16="http://schemas.microsoft.com/office/drawing/2014/main" id="{409E4D81-7809-01F1-EFD1-6481B3C7FB0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2DB62A4-3461-1A70-F27C-468E56D78BD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sz="1200" kern="1200" dirty="0">
                <a:solidFill>
                  <a:schemeClr val="tx1"/>
                </a:solidFill>
                <a:effectLst/>
                <a:latin typeface="+mn-lt"/>
                <a:ea typeface="+mn-ea"/>
                <a:cs typeface="+mn-cs"/>
              </a:rPr>
              <a:t>Veamos más de cerca los pasos para establecer metas de manera efectiva</a:t>
            </a:r>
            <a:r>
              <a:rPr lang="es" sz="1200" kern="1200" dirty="0">
                <a:solidFill>
                  <a:schemeClr val="tx1"/>
                </a:solidFill>
                <a:effectLst/>
                <a:latin typeface="+mn-lt"/>
                <a:ea typeface="+mn-ea"/>
                <a:cs typeface="+mn-cs"/>
              </a:rPr>
              <a:t>.</a:t>
            </a:r>
          </a:p>
          <a:p>
            <a:r>
              <a:rPr lang="en-CA" sz="1200" kern="1200" dirty="0">
                <a:solidFill>
                  <a:schemeClr val="tx1"/>
                </a:solidFill>
                <a:effectLst/>
                <a:latin typeface="+mn-lt"/>
                <a:ea typeface="+mn-ea"/>
                <a:cs typeface="+mn-cs"/>
              </a:rPr>
              <a:t> </a:t>
            </a:r>
          </a:p>
          <a:p>
            <a:r>
              <a:rPr lang="es" sz="1200" b="1" kern="1200" dirty="0">
                <a:solidFill>
                  <a:schemeClr val="tx1"/>
                </a:solidFill>
                <a:effectLst/>
                <a:latin typeface="+mn-lt"/>
                <a:ea typeface="+mn-ea"/>
                <a:cs typeface="+mn-cs"/>
              </a:rPr>
              <a:t>Paso 1: </a:t>
            </a:r>
            <a:r>
              <a:rPr lang="es-ES" sz="1200" kern="1200" dirty="0">
                <a:solidFill>
                  <a:schemeClr val="tx1"/>
                </a:solidFill>
                <a:effectLst/>
                <a:latin typeface="+mn-lt"/>
                <a:ea typeface="+mn-ea"/>
                <a:cs typeface="+mn-cs"/>
              </a:rPr>
              <a:t>Dedica tiempo a establecer metas</a:t>
            </a:r>
            <a:endParaRPr lang="e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a:solidFill>
                  <a:schemeClr val="tx1"/>
                </a:solidFill>
                <a:effectLst/>
                <a:latin typeface="+mn-lt"/>
                <a:ea typeface="+mn-ea"/>
                <a:cs typeface="+mn-cs"/>
              </a:rPr>
              <a:t>Organiza una reunión específica con los atletas para discutir y establecer metas, asegurándote de que el ambiente sea cómodo y abierto para que los atletas puedan expresar libremente sus metas y aspiraciones</a:t>
            </a:r>
            <a:r>
              <a:rPr lang="es" sz="1200" kern="1200" dirty="0">
                <a:solidFill>
                  <a:schemeClr val="tx1"/>
                </a:solidFill>
                <a:effectLst/>
                <a:latin typeface="+mn-lt"/>
                <a:ea typeface="+mn-ea"/>
                <a:cs typeface="+mn-cs"/>
              </a:rPr>
              <a:t>.</a:t>
            </a:r>
          </a:p>
          <a:p>
            <a:r>
              <a:rPr lang="en-CA" sz="1200" kern="1200" dirty="0">
                <a:solidFill>
                  <a:schemeClr val="tx1"/>
                </a:solidFill>
                <a:effectLst/>
                <a:latin typeface="+mn-lt"/>
                <a:ea typeface="+mn-ea"/>
                <a:cs typeface="+mn-cs"/>
              </a:rPr>
              <a:t> </a:t>
            </a:r>
          </a:p>
          <a:p>
            <a:r>
              <a:rPr lang="es" sz="1200" b="1" kern="1200" dirty="0">
                <a:solidFill>
                  <a:schemeClr val="tx1"/>
                </a:solidFill>
                <a:effectLst/>
                <a:latin typeface="+mn-lt"/>
                <a:ea typeface="+mn-ea"/>
                <a:cs typeface="+mn-cs"/>
              </a:rPr>
              <a:t>Paso 2: </a:t>
            </a:r>
            <a:r>
              <a:rPr lang="en-US" sz="1200" kern="1200" dirty="0" err="1">
                <a:solidFill>
                  <a:schemeClr val="tx1"/>
                </a:solidFill>
                <a:effectLst/>
                <a:latin typeface="+mn-lt"/>
                <a:ea typeface="+mn-ea"/>
                <a:cs typeface="+mn-cs"/>
              </a:rPr>
              <a:t>Enseña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cómo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establecer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metas</a:t>
            </a:r>
            <a:endParaRPr lang="e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Ayuda a tus atletas a comprender qué son las metas. Enséñales la diferencia entre:</a:t>
            </a:r>
            <a:endParaRPr lang="e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Metas a corto y largo plazo</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Metas de proceso y de resultado</a:t>
            </a:r>
          </a:p>
          <a:p>
            <a:pPr marL="628650" lvl="1" indent="-171450">
              <a:buFont typeface="Arial" panose="020B0604020202020204" pitchFamily="34" charset="0"/>
              <a:buChar char="•"/>
            </a:pPr>
            <a:r>
              <a:rPr lang="es-ES" sz="1200" kern="1200" dirty="0">
                <a:solidFill>
                  <a:schemeClr val="tx1"/>
                </a:solidFill>
                <a:effectLst/>
                <a:latin typeface="+mn-lt"/>
                <a:ea typeface="+mn-ea"/>
                <a:cs typeface="+mn-cs"/>
              </a:rPr>
              <a:t>Metas individuales y de equipo</a:t>
            </a:r>
            <a:endParaRPr lang="e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ES" sz="1200" kern="1200" dirty="0">
                <a:solidFill>
                  <a:schemeClr val="tx1"/>
                </a:solidFill>
                <a:effectLst/>
                <a:latin typeface="+mn-lt"/>
                <a:ea typeface="+mn-ea"/>
                <a:cs typeface="+mn-cs"/>
              </a:rPr>
              <a:t>Desglosar las metas en pasos concretos</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La importancia de revisar regularmente las metas y el progreso</a:t>
            </a:r>
            <a:endParaRPr lang="e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p>
          <a:p>
            <a:r>
              <a:rPr lang="es" sz="1200" b="1" kern="1200" dirty="0">
                <a:solidFill>
                  <a:schemeClr val="tx1"/>
                </a:solidFill>
                <a:effectLst/>
                <a:latin typeface="+mn-lt"/>
                <a:ea typeface="+mn-ea"/>
                <a:cs typeface="+mn-cs"/>
              </a:rPr>
              <a:t>Paso 3: </a:t>
            </a:r>
            <a:r>
              <a:rPr lang="es" sz="1200" kern="1200" dirty="0">
                <a:solidFill>
                  <a:schemeClr val="tx1"/>
                </a:solidFill>
                <a:effectLst/>
                <a:latin typeface="+mn-lt"/>
                <a:ea typeface="+mn-ea"/>
                <a:cs typeface="+mn-cs"/>
              </a:rPr>
              <a:t>Ayuda a tus atletas a identificar sus metas</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Ayuda a tus atletas a establecer metas individuales y de equipo, y a anotarlas. Discute y programa momentos adecuados para revisar las metas a lo largo de la temporada de entrenamiento (por ejemplo, mensualmente).</a:t>
            </a:r>
            <a:endParaRPr lang="e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 </a:t>
            </a:r>
          </a:p>
          <a:p>
            <a:r>
              <a:rPr lang="es" sz="1200" b="1" kern="1200" dirty="0">
                <a:solidFill>
                  <a:schemeClr val="tx1"/>
                </a:solidFill>
                <a:effectLst/>
                <a:latin typeface="+mn-lt"/>
                <a:ea typeface="+mn-ea"/>
                <a:cs typeface="+mn-cs"/>
              </a:rPr>
              <a:t>Paso 4: </a:t>
            </a:r>
            <a:r>
              <a:rPr lang="es" sz="1200" kern="1200" dirty="0">
                <a:solidFill>
                  <a:schemeClr val="tx1"/>
                </a:solidFill>
                <a:effectLst/>
                <a:latin typeface="+mn-lt"/>
                <a:ea typeface="+mn-ea"/>
                <a:cs typeface="+mn-cs"/>
              </a:rPr>
              <a:t>Brinda apoyo continuo</a:t>
            </a:r>
          </a:p>
          <a:p>
            <a:pPr marL="171450" indent="-171450">
              <a:buFont typeface="Arial" panose="020B0604020202020204" pitchFamily="34" charset="0"/>
              <a:buChar char="•"/>
            </a:pPr>
            <a:r>
              <a:rPr lang="es-ES" sz="1200" kern="1200" dirty="0">
                <a:solidFill>
                  <a:schemeClr val="tx1"/>
                </a:solidFill>
                <a:effectLst/>
                <a:latin typeface="+mn-lt"/>
                <a:ea typeface="+mn-ea"/>
                <a:cs typeface="+mn-cs"/>
              </a:rPr>
              <a:t>Asegúrate de mantener una comunicación constante, anima a los atletas, bríndales consejos y modifica las metas si es necesario durante sus entrenamientos y competencias.</a:t>
            </a:r>
            <a:endParaRPr lang="es" sz="1200" kern="1200" dirty="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B9FE73FA-32D2-B932-4EAC-84C84FF5042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259E8E8-AEA3-DFBC-473F-B4C681DBB29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extLst>
      <p:ext uri="{BB962C8B-B14F-4D97-AF65-F5344CB8AC3E}">
        <p14:creationId xmlns:p14="http://schemas.microsoft.com/office/powerpoint/2010/main" val="654916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¡Echemos un vistazo a los kits de herramientas para la evaluación del estado físico!</a:t>
            </a:r>
            <a:endParaRPr lang="es" dirty="0"/>
          </a:p>
          <a:p>
            <a:endParaRPr lang="en-US" dirty="0"/>
          </a:p>
          <a:p>
            <a:r>
              <a:rPr lang="es-ES" dirty="0"/>
              <a:t>Los atletas de Olimpiadas Especiales se esfuerzan por alcanzar su mejor marca personal tanto dentro como fuera del campo de juego. Realizar evaluaciones del estado físico puede brindar información útil para ayudar a los entrenadores, los atletas y las familias a celebrar las habilidades actuales, identificar áreas de mejora y orientar los planes de entrenamiento y las actividades en casa, lo que contribuye a un entrenamiento más inteligente, una mejor salud y un mayor rendimiento</a:t>
            </a:r>
            <a:r>
              <a:rPr lang="es" dirty="0"/>
              <a:t>.</a:t>
            </a:r>
          </a:p>
          <a:p>
            <a:endParaRPr lang="en-US" dirty="0"/>
          </a:p>
          <a:p>
            <a:r>
              <a:rPr lang="es-ES" dirty="0"/>
              <a:t>Hay kits para atletas adultos y juveniles. Ambos kits ofrecen tres recursos clave para apoyar la condición física de los atletas y la evaluación del programa: un Manual estandarizado de evaluación de la condición física para adultos, una Encuesta sobre el estilo de vida de los adultos y orientación sobre el uso de dispositivos portátiles de actividad física. ¡Puedes elegir una, dos o las tres herramientas para evaluar el progreso de tus atletas en materia de condición física y su impacto en su salud!</a:t>
            </a:r>
            <a:endParaRPr lang="es" sz="1200" dirty="0">
              <a:latin typeface="Ubuntu" panose="020B0504030602030204" pitchFamily="34" charset="0"/>
            </a:endParaRPr>
          </a:p>
          <a:p>
            <a:endParaRPr lang="en-US" dirty="0"/>
          </a:p>
          <a:p>
            <a:r>
              <a:rPr lang="es-ES" dirty="0"/>
              <a:t>Si no tienes experiencia en actividad física o acondicionamiento físico, esto puede parecerte intimidante; empieza por familiarizarte con las herramientas y observa las sesiones de evaluación. Con el tiempo, podrás involucrarte más para apoyar al equipo con las evaluaciones si esa es un área de interés o necesidad</a:t>
            </a:r>
            <a:r>
              <a:rPr lang="es" dirty="0"/>
              <a:t> observa las sesiones de prueba.  Con el tiempo puedes involucrarte más para apoyar al equipo con la evaluación si eso es un área de interés o necesidad.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 dirty="0"/>
              <a:t>https://resources.specialolympics.org/health/fitness/fitness-through-sport/fitness-assessment</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extLst>
      <p:ext uri="{BB962C8B-B14F-4D97-AF65-F5344CB8AC3E}">
        <p14:creationId xmlns:p14="http://schemas.microsoft.com/office/powerpoint/2010/main" val="20913064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https://www.dropbox.com/scl/fi/c5i158fuyeedsejpyxofb/My-Personal-Health-Goal.pdf?rlkey=9ra1qfn03cyai8e6unuboctdw&amp;st=5ybx3uvr&amp;dl=0</a:t>
            </a:r>
          </a:p>
          <a:p>
            <a:endParaRPr lang="en-US" dirty="0"/>
          </a:p>
          <a:p>
            <a:r>
              <a:rPr lang="es" dirty="0"/>
              <a:t>¡Vamos a echar un vistazo! </a:t>
            </a:r>
          </a:p>
          <a:p>
            <a:endParaRPr lang="en-US" dirty="0"/>
          </a:p>
          <a:p>
            <a:r>
              <a:rPr lang="es-ES" dirty="0"/>
              <a:t>Esta es una herramienta sencilla que puedes usar para apoyar el establecimiento de metas; estas pueden ser desde más específicas —como mejorar el resultado de una evaluación de aptitud física— hasta más generales y basadas en conversaciones con los atletas, como el deseo de adoptar un hábito saludable</a:t>
            </a:r>
            <a:r>
              <a:rPr lang="es" dirty="0"/>
              <a:t>.</a:t>
            </a:r>
          </a:p>
          <a:p>
            <a:endParaRPr lang="en-US" dirty="0"/>
          </a:p>
          <a:p>
            <a:r>
              <a:rPr lang="es-ES" dirty="0"/>
              <a:t>Esta plantilla se ha utilizado en las Performance </a:t>
            </a:r>
            <a:r>
              <a:rPr lang="es-ES" dirty="0" err="1"/>
              <a:t>Stations</a:t>
            </a:r>
            <a:r>
              <a:rPr lang="es-ES" dirty="0"/>
              <a:t>, en el manual Fitness </a:t>
            </a:r>
            <a:r>
              <a:rPr lang="es-ES" dirty="0" err="1"/>
              <a:t>through</a:t>
            </a:r>
            <a:r>
              <a:rPr lang="es-ES" dirty="0"/>
              <a:t> Sport y en muchos retos de aptitud física (educación para la salud), por lo que es muy versátil</a:t>
            </a:r>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1582F-ED63-AE32-CF68-90A45116148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1255503-4EE9-9E4C-3BDD-D1817B94A01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9337799-BF79-0A12-B491-CE84AF863D1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EC6EE0D-267D-23CE-212E-6F6C30CC8E0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82E9541-0F35-BB6E-03FF-14C56F8F451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¡Ya hemos cubierto mucha información hasta ahora! Como recordatorio, esta capacitación y la Guía de Activación son recursos a los que puedes seguir recurriendo a medida que avanza tu trayectoria como entrenador de fitness.</a:t>
            </a:r>
            <a:endParaRPr lang="es" dirty="0"/>
          </a:p>
          <a:p>
            <a:endParaRPr lang="en-US" dirty="0"/>
          </a:p>
          <a:p>
            <a:r>
              <a:rPr lang="es-ES" dirty="0"/>
              <a:t>Ahora, hagamos una pausa en el trabajo y revisemos por nuestra cuenta algunos recursos de fitness</a:t>
            </a:r>
            <a:r>
              <a:rPr lang="es" dirty="0"/>
              <a:t>.</a:t>
            </a:r>
          </a:p>
        </p:txBody>
      </p:sp>
      <p:sp>
        <p:nvSpPr>
          <p:cNvPr id="6" name="Footer Placeholder 5">
            <a:extLst>
              <a:ext uri="{FF2B5EF4-FFF2-40B4-BE49-F238E27FC236}">
                <a16:creationId xmlns:a16="http://schemas.microsoft.com/office/drawing/2014/main" id="{C9D196B8-EF0D-1313-9422-769EB22500F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51BCE62-4E93-2A76-FC5F-22FC0709017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730023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A052C-F932-7241-7150-1F583A47271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3B29A4-F881-3A97-D782-F2F9B964B85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6F8E8FA-A190-B318-7793-D215E348637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a:extLst>
              <a:ext uri="{FF2B5EF4-FFF2-40B4-BE49-F238E27FC236}">
                <a16:creationId xmlns:a16="http://schemas.microsoft.com/office/drawing/2014/main" id="{7E79D21A-B042-4BD9-9CE9-D9005B6C952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90F8839-4CF3-BD03-D8C8-995F90DE5B8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Tomemos un pequeño descanso del trabajo</a:t>
            </a:r>
            <a:r>
              <a:rPr lang="es" dirty="0"/>
              <a:t>.</a:t>
            </a:r>
          </a:p>
          <a:p>
            <a:endParaRPr lang="en-US" dirty="0"/>
          </a:p>
          <a:p>
            <a:r>
              <a:rPr lang="es" dirty="0"/>
              <a:t>Aquí </a:t>
            </a:r>
            <a:r>
              <a:rPr lang="es-ES" dirty="0"/>
              <a:t>hay enlaces a más recursos que queríamos que conocieras. Los que ya hemos visto están aquí, junto con otros. Tómate unos minutos para revisar algunos de ellos y toma nota de aquellos a los que te gustaría volver</a:t>
            </a:r>
            <a:r>
              <a:rPr lang="es" dirty="0"/>
              <a:t>. </a:t>
            </a:r>
          </a:p>
          <a:p>
            <a:endParaRPr lang="en-US" dirty="0"/>
          </a:p>
          <a:p>
            <a:r>
              <a:rPr lang="es-ES" dirty="0"/>
              <a:t>(Dales entre 5 y 10 minutos, lo cual también puede servir como un descanso; cuando regresen, dedica unos minutos más a pedirle a cada participante que comparta un recurso que haya consultado y que cuente un poco sobre él con el grupo.)</a:t>
            </a:r>
            <a:endParaRPr lang="es" dirty="0"/>
          </a:p>
        </p:txBody>
      </p:sp>
      <p:sp>
        <p:nvSpPr>
          <p:cNvPr id="6" name="Footer Placeholder 5">
            <a:extLst>
              <a:ext uri="{FF2B5EF4-FFF2-40B4-BE49-F238E27FC236}">
                <a16:creationId xmlns:a16="http://schemas.microsoft.com/office/drawing/2014/main" id="{F14559FC-AB4F-33B4-3158-F76299845C6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2CF28E3-8939-ACFD-7A81-8E0EC4FF41D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extLst>
      <p:ext uri="{BB962C8B-B14F-4D97-AF65-F5344CB8AC3E}">
        <p14:creationId xmlns:p14="http://schemas.microsoft.com/office/powerpoint/2010/main" val="9286232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Como entrenador de fitness, formarás parte de una comunidad especial de voluntarios comprometidos y capacitados que trabajan juntos para garantizar una experiencia deportiva segura y de calidad para todos los atleta</a:t>
            </a:r>
            <a:r>
              <a:rPr lang="es" dirty="0"/>
              <a:t>s.</a:t>
            </a:r>
          </a:p>
          <a:p>
            <a:endParaRPr lang="en-US" dirty="0"/>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Las funciones bien definidas, el respeto mutuo y una comunicación clara son esenciales para que los distintos líderes de equipo trabajen bien juntos.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Esta comparación de funciones se incluyó en tu Guía de Activación. Tómate un momento para revisarla de nuevo.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t>PREGUNTA</a:t>
            </a:r>
            <a:r>
              <a:rPr lang="es-ES" dirty="0"/>
              <a:t>: ¿Tienes clara la distinción entre las funciones? ¿Qué dudas puedo aclararte?</a:t>
            </a:r>
            <a:endParaRPr lang="es" dirty="0"/>
          </a:p>
          <a:p>
            <a:endParaRPr lang="en-US" dirty="0"/>
          </a:p>
          <a:p>
            <a:endParaRPr lang="en-US" dirty="0"/>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A continuación, te presentamos algunos ejemplos de cómo interactúan entre sí las diferentes funciones de apoyo.</a:t>
            </a:r>
          </a:p>
          <a:p>
            <a:endParaRPr lang="es-ES" dirty="0"/>
          </a:p>
          <a:p>
            <a:r>
              <a:rPr lang="es-ES" dirty="0"/>
              <a:t>En primer lugar, veamos los ejercicios de calentamiento. Verás que tu función como entrenador físico aparece resaltada en un recuadro más grueso.</a:t>
            </a:r>
          </a:p>
          <a:p>
            <a:endParaRPr lang="es-ES" dirty="0"/>
          </a:p>
          <a:p>
            <a:r>
              <a:rPr lang="es-ES" dirty="0"/>
              <a:t>(Revisa el contenido. Dependiendo del grupo, puedes optar por darles tiempo a los participantes para que lo lean por su cuenta y luego preguntarles si hay algo que no les haya quedado claro)</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Ahora</a:t>
            </a:r>
            <a:r>
              <a:rPr lang="es-ES" dirty="0"/>
              <a:t>, veamos cómo establecer metas.</a:t>
            </a:r>
          </a:p>
          <a:p>
            <a:endParaRPr lang="es-ES" dirty="0"/>
          </a:p>
          <a:p>
            <a:r>
              <a:rPr lang="es-ES" dirty="0"/>
              <a:t>(Repasa el contenido. Dependiendo del grupo, podrías darles tiempo a los participantes para que lo lean por su cuenta y luego preguntarles si hay algo que no les haya quedado claro)</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Por </a:t>
            </a:r>
            <a:r>
              <a:rPr lang="es-ES" dirty="0"/>
              <a:t>último, veamos la comunicación en equipo.</a:t>
            </a:r>
          </a:p>
          <a:p>
            <a:endParaRPr lang="es-ES" dirty="0"/>
          </a:p>
          <a:p>
            <a:r>
              <a:rPr lang="es-ES" dirty="0"/>
              <a:t>(Revisa el contenido. Dependiendo del grupo, podrías optar por darles tiempo a los participantes para que lo lean por su cuenta y luego preguntarles si hay algo que no les haya quedado claro)</a:t>
            </a:r>
            <a:endParaRPr lang="es" dirty="0"/>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Antes </a:t>
            </a:r>
            <a:r>
              <a:rPr lang="es-ES" dirty="0"/>
              <a:t>de dar por concluida esta capacitación, hablemos de las habilidades clave de liderazgo que utilizarás como entrenador de fitness. En tu puesto, la comunicación y la conexión son esenciales al trabajar con atletas de Olimpiadas Especiales</a:t>
            </a:r>
            <a:endParaRPr lang="e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Como </a:t>
            </a:r>
            <a:r>
              <a:rPr lang="es-ES" dirty="0"/>
              <a:t>aprendiste en el módulo de aprendizaje en línea Actividad física para entrenadores deportivos, Olimpiadas Especiales apoya un enfoque basado en la alfabetización física al trabajar con los atletas.​</a:t>
            </a:r>
          </a:p>
          <a:p>
            <a:endParaRPr lang="es-ES" dirty="0"/>
          </a:p>
          <a:p>
            <a:r>
              <a:rPr lang="es-ES" dirty="0"/>
              <a:t>El término 'Alfabetización Física' se ha utilizado durante más de cien años para describir cómo el movimiento puede mejorar la calidad de vida, la salud física y el vocabulario motriz. El desarrollo de la alfabetización física es una responsabilidad compartida por muchas personas, ¡incluidos entrenadores, educadores, cuidadores y más! </a:t>
            </a:r>
          </a:p>
          <a:p>
            <a:endParaRPr lang="es-ES" dirty="0"/>
          </a:p>
          <a:p>
            <a:r>
              <a:rPr lang="es-ES" dirty="0"/>
              <a:t>​La Asociación Internacional de Alfabetización Física define la alfabetización física como el hecho de contar con la motivación, la confianza, la competencia física (o habilidades), así como el conocimiento y la comprensión necesarios para valorar y asumir la responsabilidad de participar en actividades físicas durante toda la vida. ​</a:t>
            </a:r>
          </a:p>
          <a:p>
            <a:endParaRPr lang="es-ES" dirty="0"/>
          </a:p>
          <a:p>
            <a:r>
              <a:rPr lang="es-ES" dirty="0"/>
              <a:t>Siempre que planifiques algo, considera cómo tu participación puede contribuir a desarrollar las habilidades, la confianza, la motivación, el conocimiento y la comprensión del deporte y el movimiento, y a empoderar a los atletas para que asuman la responsabilidad de participar en actividades físicas durante toda la vida</a:t>
            </a:r>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A00A4-238E-43DF-AFCD-E50D0AE29A2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396711-0F6C-AA9D-42DC-1842FB60C33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5F4F332-8F4A-4CE8-10A2-3191D2EBC60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a:extLst>
              <a:ext uri="{FF2B5EF4-FFF2-40B4-BE49-F238E27FC236}">
                <a16:creationId xmlns:a16="http://schemas.microsoft.com/office/drawing/2014/main" id="{67603558-A17D-9478-1332-F93D8E5FEB6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A61DE75-CBB7-F45E-2838-BFC338B6BF6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 dirty="0"/>
              <a:t>Como </a:t>
            </a:r>
            <a:r>
              <a:rPr lang="es-ES" dirty="0"/>
              <a:t>Coach de Fitness, un "Enfoque de Alfabetización Física" puede ayudarte a tomar conciencia de cómo tus actividades fomentan las habilidades físicas, así como las habilidades sociales, cognitivas y psicológicas de los atletas para que practiquen </a:t>
            </a:r>
            <a:r>
              <a:rPr lang="es-ES" b="1" dirty="0"/>
              <a:t>actividad física de por vida</a:t>
            </a:r>
            <a:r>
              <a:rPr lang="es-ES" dirty="0"/>
              <a:t>.</a:t>
            </a:r>
            <a:endParaRPr lang="es" sz="1200" b="1" dirty="0">
              <a:solidFill>
                <a:srgbClr val="000000"/>
              </a:solidFill>
              <a:latin typeface="Ubuntu" panose="020B0504030602030204" pitchFamily="34" charset="0"/>
              <a:ea typeface="Ubuntu Bold"/>
              <a:cs typeface="Ubuntu Bold"/>
              <a:sym typeface="Ubuntu Bold"/>
            </a:endParaRPr>
          </a:p>
          <a:p>
            <a:endParaRPr lang="en-US" dirty="0"/>
          </a:p>
          <a:p>
            <a:pPr algn="l">
              <a:lnSpc>
                <a:spcPts val="4350"/>
              </a:lnSpc>
            </a:pPr>
            <a:r>
              <a:rPr lang="es" sz="1200" dirty="0">
                <a:solidFill>
                  <a:srgbClr val="000000"/>
                </a:solidFill>
                <a:latin typeface="Ubuntu" panose="020B0504030602030204" pitchFamily="34" charset="0"/>
                <a:ea typeface="Ubuntu"/>
                <a:cs typeface="Ubuntu"/>
                <a:sym typeface="Ubuntu"/>
              </a:rPr>
              <a:t>Un </a:t>
            </a:r>
            <a:r>
              <a:rPr lang="es-ES" sz="1200" dirty="0">
                <a:solidFill>
                  <a:srgbClr val="000000"/>
                </a:solidFill>
                <a:latin typeface="Ubuntu" panose="020B0504030602030204" pitchFamily="34" charset="0"/>
                <a:ea typeface="Ubuntu"/>
                <a:cs typeface="Ubuntu"/>
                <a:sym typeface="Ubuntu"/>
              </a:rPr>
              <a:t>"Enfoque de Alfabetización Física" puede ayudarte a tomar conciencia de cómo tus actividades y estrategias de entrenamiento apoyan el desarrollo de los atletas en cuatro áreas de habilidades</a:t>
            </a:r>
            <a:r>
              <a:rPr lang="es" sz="1200" dirty="0">
                <a:solidFill>
                  <a:srgbClr val="000000"/>
                </a:solidFill>
                <a:latin typeface="Ubuntu" panose="020B0504030602030204" pitchFamily="34" charset="0"/>
                <a:ea typeface="Ubuntu"/>
                <a:cs typeface="Ubuntu"/>
                <a:sym typeface="Ubuntu"/>
              </a:rPr>
              <a:t>:</a:t>
            </a:r>
          </a:p>
          <a:p>
            <a:pPr marL="171450" indent="-171450">
              <a:buFont typeface="Arial" panose="020B0604020202020204" pitchFamily="34" charset="0"/>
              <a:buChar char="•"/>
            </a:pPr>
            <a:r>
              <a:rPr lang="es-ES" dirty="0"/>
              <a:t>Física: Capacidad para coordinar y aplicar habilidades de movimiento</a:t>
            </a:r>
          </a:p>
          <a:p>
            <a:pPr marL="171450" indent="-171450">
              <a:buFont typeface="Arial" panose="020B0604020202020204" pitchFamily="34" charset="0"/>
              <a:buChar char="•"/>
            </a:pPr>
            <a:r>
              <a:rPr lang="es-ES" dirty="0"/>
              <a:t>Social: Capacidad para interactuar con otros y crear vínculos sociales</a:t>
            </a:r>
          </a:p>
          <a:p>
            <a:pPr marL="171450" indent="-171450">
              <a:buFont typeface="Arial" panose="020B0604020202020204" pitchFamily="34" charset="0"/>
              <a:buChar char="•"/>
            </a:pPr>
            <a:r>
              <a:rPr lang="es-ES" dirty="0"/>
              <a:t>Emocional: Actitudes y emociones hacia el movimiento y la actividad física</a:t>
            </a:r>
          </a:p>
          <a:p>
            <a:pPr marL="171450" indent="-171450">
              <a:buFont typeface="Arial" panose="020B0604020202020204" pitchFamily="34" charset="0"/>
              <a:buChar char="•"/>
            </a:pPr>
            <a:r>
              <a:rPr lang="es-ES" dirty="0"/>
              <a:t>Cognitiva: Comprensión de cómo, cuándo y por qué moverse</a:t>
            </a:r>
            <a:endParaRPr lang="es" dirty="0"/>
          </a:p>
        </p:txBody>
      </p:sp>
      <p:sp>
        <p:nvSpPr>
          <p:cNvPr id="6" name="Footer Placeholder 5">
            <a:extLst>
              <a:ext uri="{FF2B5EF4-FFF2-40B4-BE49-F238E27FC236}">
                <a16:creationId xmlns:a16="http://schemas.microsoft.com/office/drawing/2014/main" id="{C3593C6D-7B43-3073-91AF-9FF110E1BE6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760119F-EB97-8AB4-E563-1FFDD394C9B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extLst>
      <p:ext uri="{BB962C8B-B14F-4D97-AF65-F5344CB8AC3E}">
        <p14:creationId xmlns:p14="http://schemas.microsoft.com/office/powerpoint/2010/main" val="31848335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(lista de revisión)</a:t>
            </a:r>
          </a:p>
          <a:p>
            <a:r>
              <a:rPr lang="es" dirty="0"/>
              <a:t> ​</a:t>
            </a:r>
          </a:p>
          <a:p>
            <a:r>
              <a:rPr lang="es-ES" dirty="0"/>
              <a:t>Los entrenadores de fitness deben establecer una conexión con los atletas para conocer sus motivaciones y saber cómo apoyarlos. Si no se fomenta la motivación, será difícil mantener un compromiso constante con la actividad física.</a:t>
            </a:r>
            <a:r>
              <a:rPr lang="es" dirty="0"/>
              <a:t>.</a:t>
            </a:r>
          </a:p>
          <a:p>
            <a:endParaRPr lang="en-US" dirty="0"/>
          </a:p>
          <a:p>
            <a:endParaRPr lang="en-US" dirty="0"/>
          </a:p>
          <a:p>
            <a:r>
              <a:rPr lang="es" dirty="0"/>
              <a:t>​</a:t>
            </a:r>
          </a:p>
          <a:p>
            <a:endParaRPr lang="en-US" dirty="0"/>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Echa un vistazo a esta lista extraída de Olimpiadas Especiales con consejos para comunicarte con los atletas de Olimpiadas Especiales.</a:t>
            </a:r>
          </a:p>
          <a:p>
            <a:endParaRPr lang="es-ES" dirty="0"/>
          </a:p>
          <a:p>
            <a:r>
              <a:rPr lang="es-ES" dirty="0"/>
              <a:t>(Revisa la lista.)</a:t>
            </a:r>
            <a:endParaRPr lang="e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 b="1" dirty="0"/>
              <a:t>ASK: </a:t>
            </a:r>
            <a:r>
              <a:rPr lang="es-ES" sz="1200" b="0" dirty="0">
                <a:solidFill>
                  <a:srgbClr val="000000"/>
                </a:solidFill>
                <a:latin typeface="Ubuntu Bold"/>
                <a:ea typeface="Ubuntu Bold"/>
                <a:cs typeface="Ubuntu Bold"/>
                <a:sym typeface="Ubuntu Bold"/>
              </a:rPr>
              <a:t>¿Qué otras ideas tienes para comunicarte de manera efectiva con los atletas de Olimpiadas Especiales?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dirty="0">
                <a:solidFill>
                  <a:srgbClr val="000000"/>
                </a:solidFill>
                <a:latin typeface="Ubuntu Bold"/>
                <a:ea typeface="Ubuntu Bold"/>
                <a:cs typeface="Ubuntu Bold"/>
                <a:sym typeface="Ubuntu Bold"/>
              </a:rPr>
              <a:t>​(Haz una pausa para pedir la opinión de los participantes; usa la lista de abajo para sugerir ideas o agregar otras)</a:t>
            </a:r>
            <a:endParaRPr lang="es" dirty="0"/>
          </a:p>
          <a:p>
            <a:endParaRPr lang="en-US" dirty="0"/>
          </a:p>
          <a:p>
            <a:pPr marL="171450" indent="-171450">
              <a:buFont typeface="Arial" panose="020B0604020202020204" pitchFamily="34" charset="0"/>
              <a:buChar char="•"/>
            </a:pPr>
            <a:r>
              <a:rPr lang="es-ES" dirty="0"/>
              <a:t>Establece límites​</a:t>
            </a:r>
          </a:p>
          <a:p>
            <a:pPr marL="171450" indent="-171450">
              <a:buFont typeface="Arial" panose="020B0604020202020204" pitchFamily="34" charset="0"/>
              <a:buChar char="•"/>
            </a:pPr>
            <a:r>
              <a:rPr lang="es-ES" dirty="0"/>
              <a:t>Pregúntales qué piensan y déjales responder​</a:t>
            </a:r>
          </a:p>
          <a:p>
            <a:pPr marL="171450" indent="-171450">
              <a:buFont typeface="Arial" panose="020B0604020202020204" pitchFamily="34" charset="0"/>
              <a:buChar char="•"/>
            </a:pPr>
            <a:r>
              <a:rPr lang="es-ES" dirty="0"/>
              <a:t>Pregúntales si puedes ayudarles​</a:t>
            </a:r>
          </a:p>
          <a:p>
            <a:pPr marL="171450" indent="-171450">
              <a:buFont typeface="Arial" panose="020B0604020202020204" pitchFamily="34" charset="0"/>
              <a:buChar char="•"/>
            </a:pPr>
            <a:r>
              <a:rPr lang="es-ES" dirty="0"/>
              <a:t>Espera muchas preguntas</a:t>
            </a:r>
          </a:p>
          <a:p>
            <a:pPr marL="171450" indent="-171450">
              <a:buFont typeface="Arial" panose="020B0604020202020204" pitchFamily="34" charset="0"/>
              <a:buChar char="•"/>
            </a:pPr>
            <a:r>
              <a:rPr lang="es-ES" dirty="0"/>
              <a:t>​Diviértete y disfruta de su franqueza​</a:t>
            </a:r>
          </a:p>
          <a:p>
            <a:pPr marL="171450" indent="-171450">
              <a:buFont typeface="Arial" panose="020B0604020202020204" pitchFamily="34" charset="0"/>
              <a:buChar char="•"/>
            </a:pPr>
            <a:r>
              <a:rPr lang="es-ES" dirty="0"/>
              <a:t>Sé entusiasta, optimista y profesional</a:t>
            </a:r>
            <a:endParaRPr lang="es" dirty="0"/>
          </a:p>
          <a:p>
            <a:endParaRPr lang="en-US" dirty="0"/>
          </a:p>
          <a:p>
            <a:r>
              <a:rPr lang="es-ES" dirty="0"/>
              <a:t>Puedes encontrar más información y consejos en la página web de Olimpiadas Especiales. Hay un recurso sobre cómo hablar con personas con D</a:t>
            </a:r>
            <a:r>
              <a:rPr lang="es" dirty="0"/>
              <a:t>I:</a:t>
            </a:r>
          </a:p>
          <a:p>
            <a:endParaRPr lang="en-US" dirty="0"/>
          </a:p>
          <a:p>
            <a:r>
              <a:rPr lang="es" dirty="0"/>
              <a:t>https://www.specialolympics.org/about/intellectual-disabilities/how-to-speak-with-people-with-intellectual-disabilities</a:t>
            </a:r>
          </a:p>
          <a:p>
            <a:endParaRPr lang="en-US" dirty="0"/>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Se </a:t>
            </a:r>
            <a:r>
              <a:rPr lang="es-ES" dirty="0"/>
              <a:t>necesita una conexión significativa para generar confianza y establecer una relación con los atletas</a:t>
            </a:r>
            <a:r>
              <a:rPr lang="es" dirty="0"/>
              <a:t>.</a:t>
            </a:r>
          </a:p>
          <a:p>
            <a:endParaRPr lang="en-US" dirty="0"/>
          </a:p>
          <a:p>
            <a:r>
              <a:rPr lang="es" dirty="0"/>
              <a:t>Puedes </a:t>
            </a:r>
            <a:r>
              <a:rPr lang="es-ES" dirty="0"/>
              <a:t>crear una conexión con los atletas y el equipo técnico de las siguientes maneras</a:t>
            </a:r>
            <a:r>
              <a:rPr lang="es" dirty="0"/>
              <a:t>: </a:t>
            </a:r>
          </a:p>
          <a:p>
            <a:pPr marL="190500" lvl="0" indent="-323850" algn="l">
              <a:lnSpc>
                <a:spcPts val="5100"/>
              </a:lnSpc>
              <a:buFont typeface="Arial"/>
              <a:buChar char="•"/>
            </a:pPr>
            <a:r>
              <a:rPr lang="es-ES" sz="3600" dirty="0">
                <a:solidFill>
                  <a:srgbClr val="000000"/>
                </a:solidFill>
                <a:latin typeface="Ubuntu" panose="020B0504030602030204" pitchFamily="34" charset="0"/>
                <a:ea typeface="Ubuntu"/>
                <a:cs typeface="Ubuntu"/>
                <a:sym typeface="Ubuntu"/>
              </a:rPr>
              <a:t>Estableciendo una rutina</a:t>
            </a:r>
          </a:p>
          <a:p>
            <a:pPr marL="190500" lvl="0" indent="-323850" algn="l">
              <a:lnSpc>
                <a:spcPts val="5100"/>
              </a:lnSpc>
              <a:buFont typeface="Arial"/>
              <a:buChar char="•"/>
            </a:pPr>
            <a:r>
              <a:rPr lang="es-ES" sz="3600" dirty="0">
                <a:solidFill>
                  <a:srgbClr val="000000"/>
                </a:solidFill>
                <a:latin typeface="Ubuntu" panose="020B0504030602030204" pitchFamily="34" charset="0"/>
                <a:ea typeface="Ubuntu"/>
                <a:cs typeface="Ubuntu"/>
                <a:sym typeface="Ubuntu"/>
              </a:rPr>
              <a:t>​​Descubriendo lo que le gusta a cada atleta</a:t>
            </a:r>
          </a:p>
          <a:p>
            <a:pPr marL="190500" lvl="0" indent="-323850" algn="l">
              <a:lnSpc>
                <a:spcPts val="5100"/>
              </a:lnSpc>
              <a:buFont typeface="Arial"/>
              <a:buChar char="•"/>
            </a:pPr>
            <a:r>
              <a:rPr lang="es-ES" sz="3600" dirty="0">
                <a:solidFill>
                  <a:srgbClr val="000000"/>
                </a:solidFill>
                <a:latin typeface="Ubuntu" panose="020B0504030602030204" pitchFamily="34" charset="0"/>
                <a:ea typeface="Ubuntu"/>
                <a:cs typeface="Ubuntu"/>
                <a:sym typeface="Ubuntu"/>
              </a:rPr>
              <a:t>​​Incorporando sus preferencias e intereses</a:t>
            </a:r>
          </a:p>
          <a:p>
            <a:pPr marL="190500" lvl="0" indent="-323850" algn="l">
              <a:lnSpc>
                <a:spcPts val="5100"/>
              </a:lnSpc>
              <a:buFont typeface="Arial"/>
              <a:buChar char="•"/>
            </a:pPr>
            <a:r>
              <a:rPr lang="es-ES" sz="3600" dirty="0">
                <a:solidFill>
                  <a:srgbClr val="000000"/>
                </a:solidFill>
                <a:latin typeface="Ubuntu" panose="020B0504030602030204" pitchFamily="34" charset="0"/>
                <a:ea typeface="Ubuntu"/>
                <a:cs typeface="Ubuntu"/>
                <a:sym typeface="Ubuntu"/>
              </a:rPr>
              <a:t>Compartiendo cosas sobre ti​​</a:t>
            </a:r>
          </a:p>
          <a:p>
            <a:pPr marL="190500" lvl="0" indent="-323850" algn="l">
              <a:lnSpc>
                <a:spcPts val="5100"/>
              </a:lnSpc>
              <a:buFont typeface="Arial"/>
              <a:buChar char="•"/>
            </a:pPr>
            <a:r>
              <a:rPr lang="es-ES" sz="3600" dirty="0">
                <a:solidFill>
                  <a:srgbClr val="000000"/>
                </a:solidFill>
                <a:latin typeface="Ubuntu" panose="020B0504030602030204" pitchFamily="34" charset="0"/>
                <a:ea typeface="Ubuntu"/>
                <a:cs typeface="Ubuntu"/>
                <a:sym typeface="Ubuntu"/>
              </a:rPr>
              <a:t>Participando con los atletas​</a:t>
            </a:r>
          </a:p>
          <a:p>
            <a:pPr marL="190500" lvl="0" indent="-323850" algn="l">
              <a:lnSpc>
                <a:spcPts val="5100"/>
              </a:lnSpc>
              <a:buFont typeface="Arial"/>
              <a:buChar char="•"/>
            </a:pPr>
            <a:r>
              <a:rPr lang="es-ES" sz="3600" dirty="0">
                <a:solidFill>
                  <a:srgbClr val="000000"/>
                </a:solidFill>
                <a:latin typeface="Ubuntu" panose="020B0504030602030204" pitchFamily="34" charset="0"/>
                <a:ea typeface="Ubuntu"/>
                <a:cs typeface="Ubuntu"/>
                <a:sym typeface="Ubuntu"/>
              </a:rPr>
              <a:t>¡Haciéndolo divertido!​​</a:t>
            </a:r>
            <a:endParaRPr lang="es" sz="3600" dirty="0">
              <a:solidFill>
                <a:srgbClr val="000000"/>
              </a:solidFill>
              <a:latin typeface="Ubuntu" panose="020B0504030602030204" pitchFamily="34" charset="0"/>
              <a:ea typeface="Ubuntu"/>
              <a:cs typeface="Ubuntu"/>
              <a:sym typeface="Ubuntu"/>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 b="1" dirty="0"/>
              <a:t>PREGUNTA: </a:t>
            </a:r>
            <a:r>
              <a:rPr lang="es" sz="1200" b="0" dirty="0">
                <a:solidFill>
                  <a:srgbClr val="000000"/>
                </a:solidFill>
                <a:latin typeface="Ubuntu Bold"/>
                <a:ea typeface="Ubuntu Bold"/>
                <a:cs typeface="Ubuntu Bold"/>
                <a:sym typeface="Ubuntu Bold"/>
              </a:rPr>
              <a:t>¿Qué otras ideas tienes para conectar con los atletas?</a:t>
            </a:r>
          </a:p>
          <a:p>
            <a:r>
              <a:rPr lang="es" dirty="0"/>
              <a:t>(Pausa para pedir opiniones a los participantes – usa la lista de abajo para sugerir/añadir)</a:t>
            </a:r>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¡Ya casi terminas tu capacitación! Terminemos resumiendo los siguientes pasos.</a:t>
            </a:r>
            <a:endParaRPr lang="e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8733D-43CF-0E59-48C7-309828DB5B5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A64A44-CFEE-DABC-BD8B-12FB2E6AC77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7C0738B-884F-80BF-C7D7-DC80DB4906C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a:extLst>
              <a:ext uri="{FF2B5EF4-FFF2-40B4-BE49-F238E27FC236}">
                <a16:creationId xmlns:a16="http://schemas.microsoft.com/office/drawing/2014/main" id="{0931BD09-08C7-9639-92F6-0BB0A39287A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7020120-535F-2B7B-134D-C1838296D19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Ahora que ya has completado los Pasos 1 y 2 de tu trayectoria como entrenador de fitness, ¡es hora de conocer al equipo de entrenadores!</a:t>
            </a:r>
          </a:p>
          <a:p>
            <a:endParaRPr lang="en-US" dirty="0"/>
          </a:p>
          <a:p>
            <a:r>
              <a:rPr lang="es" dirty="0">
                <a:solidFill>
                  <a:srgbClr val="444444"/>
                </a:solidFill>
              </a:rPr>
              <a:t>(Modifica/añade información si saben quién es su equipo técnico.)</a:t>
            </a:r>
          </a:p>
          <a:p>
            <a:endParaRPr lang="en-US" dirty="0">
              <a:solidFill>
                <a:srgbClr val="444444"/>
              </a:solidFill>
            </a:endParaRPr>
          </a:p>
          <a:p>
            <a:r>
              <a:rPr lang="en-US" dirty="0"/>
              <a:t> </a:t>
            </a:r>
            <a:endParaRPr lang="en-US" dirty="0">
              <a:solidFill>
                <a:srgbClr val="444444"/>
              </a:solidFill>
            </a:endParaRPr>
          </a:p>
          <a:p>
            <a:endParaRPr lang="en-US" dirty="0">
              <a:ea typeface="Calibri"/>
              <a:cs typeface="Calibri"/>
            </a:endParaRPr>
          </a:p>
        </p:txBody>
      </p:sp>
      <p:sp>
        <p:nvSpPr>
          <p:cNvPr id="6" name="Footer Placeholder 5">
            <a:extLst>
              <a:ext uri="{FF2B5EF4-FFF2-40B4-BE49-F238E27FC236}">
                <a16:creationId xmlns:a16="http://schemas.microsoft.com/office/drawing/2014/main" id="{108DE2C8-196D-95F0-3302-DDB5CE42B25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DAA1450-00FB-68C4-FEF6-44BD2BC5563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extLst>
      <p:ext uri="{BB962C8B-B14F-4D97-AF65-F5344CB8AC3E}">
        <p14:creationId xmlns:p14="http://schemas.microsoft.com/office/powerpoint/2010/main" val="26972087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 dirty="0"/>
              <a:t>Una </a:t>
            </a:r>
            <a:r>
              <a:rPr lang="es-ES" dirty="0"/>
              <a:t>vez que sepas con qué entrenador(es) y equipo(s) vas a trabajar, programa una reunión con el equipo técnico</a:t>
            </a:r>
            <a:r>
              <a:rPr lang="es" dirty="0"/>
              <a:t>.</a:t>
            </a:r>
          </a:p>
          <a:p>
            <a:endParaRPr lang="en-US" dirty="0"/>
          </a:p>
          <a:p>
            <a:r>
              <a:rPr lang="es-ES" dirty="0"/>
              <a:t>Aprovecha esta reunión para conocer a los entrenadores, enterarte de los objetivos de la temporada, hablar sobre las funciones y responsabilidades, y entender los detalles logísticos</a:t>
            </a:r>
            <a:r>
              <a:rPr lang="es" dirty="0"/>
              <a:t>.</a:t>
            </a:r>
          </a:p>
          <a:p>
            <a:endParaRPr lang="en-US" dirty="0"/>
          </a:p>
          <a:p>
            <a:r>
              <a:rPr lang="es" dirty="0"/>
              <a:t>A</a:t>
            </a:r>
            <a:r>
              <a:rPr lang="es-ES" dirty="0"/>
              <a:t> medida que vayas conociendo al entrenador, aquí tienes algunos consejos útiles</a:t>
            </a:r>
            <a:r>
              <a:rPr lang="es" dirty="0"/>
              <a:t>:</a:t>
            </a:r>
          </a:p>
          <a:p>
            <a:pPr marL="171450" indent="-171450">
              <a:buFont typeface="Arial" panose="020B0604020202020204" pitchFamily="34" charset="0"/>
              <a:buChar char="•"/>
            </a:pPr>
            <a:r>
              <a:rPr lang="es" dirty="0"/>
              <a:t>Respeta </a:t>
            </a:r>
            <a:r>
              <a:rPr lang="es-ES" dirty="0"/>
              <a:t>las preferencias del entrenador: ¡tiene mucho de qué ocuparse! Se encarga de los atletas, los horarios, los padres y las competencias. Sé siempre amable, respetuoso y paciente.</a:t>
            </a:r>
          </a:p>
          <a:p>
            <a:pPr marL="171450" indent="-171450">
              <a:buFont typeface="Arial" panose="020B0604020202020204" pitchFamily="34" charset="0"/>
              <a:buChar char="•"/>
            </a:pPr>
            <a:r>
              <a:rPr lang="es-ES" dirty="0"/>
              <a:t>¡Sé adaptable! Las cosas no siempre salen según lo planeado, por lo que es importante ser flexible y estar dispuesto a adaptarse</a:t>
            </a:r>
            <a:r>
              <a:rPr lang="es" dirty="0"/>
              <a:t>.</a:t>
            </a:r>
          </a:p>
          <a:p>
            <a:endParaRPr lang="en-US" dirty="0"/>
          </a:p>
          <a:p>
            <a:endParaRPr lang="en-US" dirty="0"/>
          </a:p>
          <a:p>
            <a:r>
              <a:rPr lang="es" dirty="0"/>
              <a:t> ​</a:t>
            </a:r>
          </a:p>
          <a:p>
            <a:endParaRPr lang="en-US" dirty="0"/>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Después de tu primera reunión, colabora con el entrenador principal para planificar la temporada.</a:t>
            </a:r>
          </a:p>
          <a:p>
            <a:endParaRPr lang="es-ES" dirty="0"/>
          </a:p>
          <a:p>
            <a:r>
              <a:rPr lang="es-ES" dirty="0"/>
              <a:t>(Revisa la lista. Adáptala al contexto, según sea necesario.)</a:t>
            </a:r>
          </a:p>
          <a:p>
            <a:endParaRPr lang="es-ES" dirty="0"/>
          </a:p>
          <a:p>
            <a:r>
              <a:rPr lang="es-ES" dirty="0"/>
              <a:t>Es fundamental planificar con anticipación y comunicar estos planes a los atletas y a los que los apoyan lo antes posible para que sepan qué esperar a lo largo de la temporada.</a:t>
            </a:r>
            <a:r>
              <a:rPr lang="es" dirty="0"/>
              <a:t>.</a:t>
            </a:r>
          </a:p>
          <a:p>
            <a:endParaRPr lang="en-US" dirty="0"/>
          </a:p>
          <a:p>
            <a:r>
              <a:rPr lang="e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 dirty="0"/>
              <a:t>¡El último paso es conocer a los atletas! Coordina con el entrenador principal cuándo y cómo te presentará.</a:t>
            </a:r>
          </a:p>
          <a:p>
            <a:endParaRPr lang="es-ES" dirty="0"/>
          </a:p>
          <a:p>
            <a:r>
              <a:rPr lang="es-ES" dirty="0"/>
              <a:t>(Revisa el contenido. Consulta el recurso Entrenadores físicos: guía para entrenadores deportivos, según sea necesario)</a:t>
            </a:r>
          </a:p>
          <a:p>
            <a:endParaRPr lang="es-ES" dirty="0"/>
          </a:p>
          <a:p>
            <a:r>
              <a:rPr lang="es-ES" dirty="0"/>
              <a:t>(Agrega cualquier información adicional específica de tu programa o de tus entrenadores)</a:t>
            </a:r>
            <a:endParaRPr lang="es" dirty="0"/>
          </a:p>
          <a:p>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es"/>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es"/>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1" dirty="0"/>
              <a:t>ENCUESTA: </a:t>
            </a:r>
            <a:r>
              <a:rPr lang="en-US" sz="1200" b="0" i="0" kern="1200" dirty="0">
                <a:solidFill>
                  <a:schemeClr val="tx1"/>
                </a:solidFill>
                <a:effectLst/>
                <a:latin typeface="+mn-lt"/>
                <a:ea typeface="+mn-ea"/>
                <a:cs typeface="+mn-cs"/>
              </a:rPr>
              <a:t>https://specialolympics.qualtrics.com/jfe/form/SV_6yTzVjRzkqlvjrU</a:t>
            </a:r>
          </a:p>
          <a:p>
            <a:br>
              <a:rPr lang="en-US" dirty="0"/>
            </a:br>
            <a:r>
              <a:rPr lang="en-US" sz="1200" b="0" i="0" kern="1200" dirty="0" err="1">
                <a:solidFill>
                  <a:schemeClr val="tx1"/>
                </a:solidFill>
                <a:effectLst/>
                <a:latin typeface="+mn-lt"/>
                <a:ea typeface="+mn-ea"/>
                <a:cs typeface="+mn-cs"/>
              </a:rPr>
              <a:t>Selecciona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idioma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preferido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en</a:t>
            </a:r>
            <a:r>
              <a:rPr lang="en-US" sz="1200" b="0" i="0" kern="1200" dirty="0">
                <a:solidFill>
                  <a:schemeClr val="tx1"/>
                </a:solidFill>
                <a:effectLst/>
                <a:latin typeface="+mn-lt"/>
                <a:ea typeface="+mn-ea"/>
                <a:cs typeface="+mn-cs"/>
              </a:rPr>
              <a:t> el </a:t>
            </a:r>
            <a:r>
              <a:rPr lang="en-US" sz="1200" b="0" i="0" kern="1200" dirty="0" err="1">
                <a:solidFill>
                  <a:schemeClr val="tx1"/>
                </a:solidFill>
                <a:effectLst/>
                <a:latin typeface="+mn-lt"/>
                <a:ea typeface="+mn-ea"/>
                <a:cs typeface="+mn-cs"/>
              </a:rPr>
              <a:t>menú</a:t>
            </a:r>
            <a:r>
              <a:rPr lang="en-US" sz="1200" b="0" i="0" kern="1200" dirty="0">
                <a:solidFill>
                  <a:schemeClr val="tx1"/>
                </a:solidFill>
                <a:effectLst/>
                <a:latin typeface="+mn-lt"/>
                <a:ea typeface="+mn-ea"/>
                <a:cs typeface="+mn-cs"/>
              </a:rPr>
              <a:t> de la </a:t>
            </a:r>
            <a:r>
              <a:rPr lang="en-US" sz="1200" b="0" i="0" kern="1200" dirty="0" err="1">
                <a:solidFill>
                  <a:schemeClr val="tx1"/>
                </a:solidFill>
                <a:effectLst/>
                <a:latin typeface="+mn-lt"/>
                <a:ea typeface="+mn-ea"/>
                <a:cs typeface="+mn-cs"/>
              </a:rPr>
              <a:t>esquina</a:t>
            </a:r>
            <a:r>
              <a:rPr lang="en-US" sz="1200" b="0" i="0" kern="1200" dirty="0">
                <a:solidFill>
                  <a:schemeClr val="tx1"/>
                </a:solidFill>
                <a:effectLst/>
                <a:latin typeface="+mn-lt"/>
                <a:ea typeface="+mn-ea"/>
                <a:cs typeface="+mn-cs"/>
              </a:rPr>
              <a:t> superior </a:t>
            </a:r>
            <a:r>
              <a:rPr lang="en-US" sz="1200" b="0" i="0" kern="1200" dirty="0" err="1">
                <a:solidFill>
                  <a:schemeClr val="tx1"/>
                </a:solidFill>
                <a:effectLst/>
                <a:latin typeface="+mn-lt"/>
                <a:ea typeface="+mn-ea"/>
                <a:cs typeface="+mn-cs"/>
              </a:rPr>
              <a:t>derecha</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51</a:t>
            </a:fld>
            <a:endParaRPr lang="cs-CZ"/>
          </a:p>
        </p:txBody>
      </p:sp>
    </p:spTree>
    <p:extLst>
      <p:ext uri="{BB962C8B-B14F-4D97-AF65-F5344CB8AC3E}">
        <p14:creationId xmlns:p14="http://schemas.microsoft.com/office/powerpoint/2010/main" val="22346502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s"/>
              <a:t>Haz clic para editar el estilo del título Master</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
              <a:t>Haz clic para editar el estilo de subtítulos Master</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a:t>Haz clic para editar el estilo del título Master</a:t>
            </a:r>
          </a:p>
        </p:txBody>
      </p:sp>
      <p:sp>
        <p:nvSpPr>
          <p:cNvPr id="3" name="Content Placeholder 2"/>
          <p:cNvSpPr>
            <a:spLocks noGrp="1"/>
          </p:cNvSpPr>
          <p:nvPr>
            <p:ph idx="1"/>
          </p:nvPr>
        </p:nvSpPr>
        <p:spPr/>
        <p:txBody>
          <a:bodyPr/>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
              <a:t>Haz clic para editar el estilo del título Master</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
              <a:t>Haz clic para editar estilos de texto maestro</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a:t>Haz clic para editar el estilo del título Master</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
              <a:t>Haz clic para editar el estilo del título Master</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
              <a:t>Haz clic para editar estilos de texto maestro</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
              <a:t>Haz clic para editar estilos de texto maestro</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a:t>Haz clic para editar el estilo del título Master</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
              <a:t>Haz clic para editar el estilo del título Master</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
              <a:t>Haz clic para editar estilos de texto maestro</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
              <a:t>Haz clic para editar el estilo del título Master</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
              <a:t>Haz clic para editar estilos de texto maestro</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a:t>Haz clic para editar el estilo del título Master</a:t>
            </a:r>
          </a:p>
        </p:txBody>
      </p:sp>
      <p:sp>
        <p:nvSpPr>
          <p:cNvPr id="3" name="Vertical Text Placeholder 2"/>
          <p:cNvSpPr>
            <a:spLocks noGrp="1"/>
          </p:cNvSpPr>
          <p:nvPr>
            <p:ph type="body" orient="vert" idx="1"/>
          </p:nvPr>
        </p:nvSpPr>
        <p:spPr/>
        <p:txBody>
          <a:bodyPr vert="eaVert"/>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
              <a:t>Haz clic para editar el estilo del título Master</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vents">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767BAE-8A6B-4245-8072-DC7D45914492}"/>
              </a:ext>
            </a:extLst>
          </p:cNvPr>
          <p:cNvSpPr>
            <a:spLocks noGrp="1"/>
          </p:cNvSpPr>
          <p:nvPr>
            <p:ph type="pic" sz="quarter" idx="12"/>
          </p:nvPr>
        </p:nvSpPr>
        <p:spPr>
          <a:xfrm>
            <a:off x="3643313" y="2457451"/>
            <a:ext cx="14744700" cy="7339013"/>
          </a:xfrm>
        </p:spPr>
        <p:txBody>
          <a:bodyPr/>
          <a:lstStyle/>
          <a:p>
            <a:endParaRPr lang="en-US" dirty="0"/>
          </a:p>
        </p:txBody>
      </p:sp>
      <p:sp>
        <p:nvSpPr>
          <p:cNvPr id="12" name="Text Placeholder 11">
            <a:extLst>
              <a:ext uri="{FF2B5EF4-FFF2-40B4-BE49-F238E27FC236}">
                <a16:creationId xmlns:a16="http://schemas.microsoft.com/office/drawing/2014/main" id="{6B882EA3-E766-4F40-9384-29D6407D281E}"/>
              </a:ext>
            </a:extLst>
          </p:cNvPr>
          <p:cNvSpPr>
            <a:spLocks noGrp="1"/>
          </p:cNvSpPr>
          <p:nvPr>
            <p:ph type="body" sz="quarter" idx="10" hasCustomPrompt="1"/>
          </p:nvPr>
        </p:nvSpPr>
        <p:spPr>
          <a:xfrm>
            <a:off x="942976" y="804025"/>
            <a:ext cx="14416088" cy="871538"/>
          </a:xfrm>
        </p:spPr>
        <p:txBody>
          <a:bodyPr>
            <a:noAutofit/>
          </a:bodyPr>
          <a:lstStyle>
            <a:lvl1pPr marL="0" indent="0" algn="l">
              <a:buNone/>
              <a:defRPr sz="5400" b="1">
                <a:solidFill>
                  <a:schemeClr val="accent2"/>
                </a:solidFill>
                <a:latin typeface="+mn-lt"/>
              </a:defRPr>
            </a:lvl1pPr>
          </a:lstStyle>
          <a:p>
            <a:pPr lvl="0"/>
            <a:r>
              <a:rPr lang="es" dirty="0"/>
              <a:t>Título</a:t>
            </a:r>
          </a:p>
        </p:txBody>
      </p:sp>
      <p:pic>
        <p:nvPicPr>
          <p:cNvPr id="22" name="Picture 21" descr="Texto&#10;&#10;Descripción generada automáticamente">
            <a:extLst>
              <a:ext uri="{FF2B5EF4-FFF2-40B4-BE49-F238E27FC236}">
                <a16:creationId xmlns:a16="http://schemas.microsoft.com/office/drawing/2014/main" id="{65E0366C-219D-4F6C-A98A-6EBBF0FF07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16113" y="778003"/>
            <a:ext cx="2625476" cy="923579"/>
          </a:xfrm>
          <a:prstGeom prst="rect">
            <a:avLst/>
          </a:prstGeom>
        </p:spPr>
      </p:pic>
    </p:spTree>
    <p:extLst>
      <p:ext uri="{BB962C8B-B14F-4D97-AF65-F5344CB8AC3E}">
        <p14:creationId xmlns:p14="http://schemas.microsoft.com/office/powerpoint/2010/main" val="25341278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7866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2553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902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85050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99765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6715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829435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28519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6161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27031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15080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vents">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1767BAE-8A6B-4245-8072-DC7D45914492}"/>
              </a:ext>
            </a:extLst>
          </p:cNvPr>
          <p:cNvSpPr>
            <a:spLocks noGrp="1"/>
          </p:cNvSpPr>
          <p:nvPr>
            <p:ph type="pic" sz="quarter" idx="12"/>
          </p:nvPr>
        </p:nvSpPr>
        <p:spPr>
          <a:xfrm>
            <a:off x="3643313" y="2457451"/>
            <a:ext cx="14744700" cy="7339013"/>
          </a:xfrm>
        </p:spPr>
        <p:txBody>
          <a:bodyPr/>
          <a:lstStyle/>
          <a:p>
            <a:endParaRPr lang="en-US" dirty="0"/>
          </a:p>
        </p:txBody>
      </p:sp>
      <p:sp>
        <p:nvSpPr>
          <p:cNvPr id="12" name="Text Placeholder 11">
            <a:extLst>
              <a:ext uri="{FF2B5EF4-FFF2-40B4-BE49-F238E27FC236}">
                <a16:creationId xmlns:a16="http://schemas.microsoft.com/office/drawing/2014/main" id="{6B882EA3-E766-4F40-9384-29D6407D281E}"/>
              </a:ext>
            </a:extLst>
          </p:cNvPr>
          <p:cNvSpPr>
            <a:spLocks noGrp="1"/>
          </p:cNvSpPr>
          <p:nvPr>
            <p:ph type="body" sz="quarter" idx="10" hasCustomPrompt="1"/>
          </p:nvPr>
        </p:nvSpPr>
        <p:spPr>
          <a:xfrm>
            <a:off x="942976" y="804025"/>
            <a:ext cx="14416088" cy="871538"/>
          </a:xfrm>
        </p:spPr>
        <p:txBody>
          <a:bodyPr>
            <a:noAutofit/>
          </a:bodyPr>
          <a:lstStyle>
            <a:lvl1pPr marL="0" indent="0" algn="l">
              <a:buNone/>
              <a:defRPr sz="5400" b="1">
                <a:solidFill>
                  <a:schemeClr val="accent2"/>
                </a:solidFill>
                <a:latin typeface="+mn-lt"/>
              </a:defRPr>
            </a:lvl1pPr>
          </a:lstStyle>
          <a:p>
            <a:pPr lvl="0"/>
            <a:r>
              <a:rPr lang="en-US" dirty="0"/>
              <a:t>Title</a:t>
            </a:r>
          </a:p>
        </p:txBody>
      </p:sp>
      <p:pic>
        <p:nvPicPr>
          <p:cNvPr id="22" name="Picture 21" descr="Text&#10;&#10;Description automatically generated">
            <a:extLst>
              <a:ext uri="{FF2B5EF4-FFF2-40B4-BE49-F238E27FC236}">
                <a16:creationId xmlns:a16="http://schemas.microsoft.com/office/drawing/2014/main" id="{65E0366C-219D-4F6C-A98A-6EBBF0FF07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616113" y="778003"/>
            <a:ext cx="2625476" cy="923579"/>
          </a:xfrm>
          <a:prstGeom prst="rect">
            <a:avLst/>
          </a:prstGeom>
        </p:spPr>
      </p:pic>
    </p:spTree>
    <p:extLst>
      <p:ext uri="{BB962C8B-B14F-4D97-AF65-F5344CB8AC3E}">
        <p14:creationId xmlns:p14="http://schemas.microsoft.com/office/powerpoint/2010/main" val="329566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
              <a:t>Haz clic para editar el estilo del título Master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
              <a:t>Haz clic para editar estilos de texto maestro</a:t>
            </a:r>
          </a:p>
          <a:p>
            <a:pPr lvl="1"/>
            <a:r>
              <a:rPr lang="es"/>
              <a:t>Segundo nivel</a:t>
            </a:r>
          </a:p>
          <a:p>
            <a:pPr lvl="2"/>
            <a:r>
              <a:rPr lang="es"/>
              <a:t>Tercer nivel</a:t>
            </a:r>
          </a:p>
          <a:p>
            <a:pPr lvl="3"/>
            <a:r>
              <a:rPr lang="es"/>
              <a:t>Cuarto nivel</a:t>
            </a:r>
          </a:p>
          <a:p>
            <a:pPr lvl="4"/>
            <a:r>
              <a:rPr lang="es"/>
              <a:t>Quinto nivel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606066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itness@specialolympics.or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19.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3.svg"/><Relationship Id="rId4" Type="http://schemas.openxmlformats.org/officeDocument/2006/relationships/image" Target="../media/image22.svg"/></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6.png"/><Relationship Id="rId7" Type="http://schemas.openxmlformats.org/officeDocument/2006/relationships/hyperlink" Target="https://resources.specialolympics.org/health/fitness/fitness-through-sport/coach-education"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4.png"/><Relationship Id="rId9"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resources.specialolympics.org/health/fitness/fit-5" TargetMode="External"/><Relationship Id="rId5" Type="http://schemas.openxmlformats.org/officeDocument/2006/relationships/image" Target="../media/image26.svg"/><Relationship Id="rId4" Type="http://schemas.openxmlformats.org/officeDocument/2006/relationships/image" Target="../media/image22.sv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s://resources.specialolympics.org/health/fitness/fitness-through-sport/coach-education" TargetMode="External"/><Relationship Id="rId5" Type="http://schemas.openxmlformats.org/officeDocument/2006/relationships/image" Target="../media/image26.svg"/><Relationship Id="rId4" Type="http://schemas.openxmlformats.org/officeDocument/2006/relationships/image" Target="../media/image22.svg"/></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png"/><Relationship Id="rId7" Type="http://schemas.openxmlformats.org/officeDocument/2006/relationships/hyperlink" Target="https://resources.specialolympics.org/health/fitness/fitness-through-sport/playbook"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2.sv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2.svg"/><Relationship Id="rId4" Type="http://schemas.openxmlformats.org/officeDocument/2006/relationships/hyperlink" Target="https://resources.specialolympics.org/health/fitness/fitness-through-sport/fitness-assessmen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9.svg"/><Relationship Id="rId4" Type="http://schemas.openxmlformats.org/officeDocument/2006/relationships/image" Target="../media/image22.svg"/></Relationships>
</file>

<file path=ppt/slides/_rels/slide2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png"/><Relationship Id="rId7" Type="http://schemas.openxmlformats.org/officeDocument/2006/relationships/hyperlink" Target="https://resources.specialolympics.org/health/fitness/fitness-through-sport/fitness-assessment"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6.png"/><Relationship Id="rId7" Type="http://schemas.openxmlformats.org/officeDocument/2006/relationships/hyperlink" Target="https://www.dropbox.com/scl/fi/c5i158fuyeedsejpyxofb/My-Personal-Health-Goal.pdf?rlkey=9ra1qfn03cyai8e6unuboctdw&amp;st=5ybx3uvr&amp;dl=0"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9.svg"/><Relationship Id="rId4" Type="http://schemas.openxmlformats.org/officeDocument/2006/relationships/image" Target="../media/image22.sv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8" Type="http://schemas.openxmlformats.org/officeDocument/2006/relationships/hyperlink" Target="https://elearn.specialolympics.org/health/learn/learning-plans/11/fitness-through-sport-learning-plan?hash=c5f411a80e85580eb4d3eeda0f710ec24a645b35&amp;generated_by=34001" TargetMode="External"/><Relationship Id="rId13" Type="http://schemas.openxmlformats.org/officeDocument/2006/relationships/hyperlink" Target="https://media.specialolympics.org/resources/leadership-excellence/leadership-and-skills-training/sports-leader/fitness-captain/independent-activities/Health-Tip-Library.pdf?_gl=1*e8jg4c*_gcl_au*MTUxNzkxOTQ0OS4xNzYwOTI1MjUy*_ga*MTY0ODYxMDYwOC4xNzIwNTQ3MjY." TargetMode="External"/><Relationship Id="rId18" Type="http://schemas.openxmlformats.org/officeDocument/2006/relationships/hyperlink" Target="https://www.specialolympics.org/snack-zone" TargetMode="External"/><Relationship Id="rId3" Type="http://schemas.openxmlformats.org/officeDocument/2006/relationships/image" Target="../media/image22.svg"/><Relationship Id="rId21" Type="http://schemas.openxmlformats.org/officeDocument/2006/relationships/hyperlink" Target="https://resources.specialolympics.org/sports-essentials/sports-and-coaching" TargetMode="External"/><Relationship Id="rId7" Type="http://schemas.openxmlformats.org/officeDocument/2006/relationships/hyperlink" Target="https://resources.specialolympics.org/health/fitness/fitness-through-sport/fitness-assessment" TargetMode="External"/><Relationship Id="rId12" Type="http://schemas.openxmlformats.org/officeDocument/2006/relationships/hyperlink" Target="https://resources.specialolympics.org/health/fitness/fitness-through-sport/playbook" TargetMode="External"/><Relationship Id="rId17" Type="http://schemas.openxmlformats.org/officeDocument/2006/relationships/hyperlink" Target="https://www.specialolympics.org/school-of-strength" TargetMode="External"/><Relationship Id="rId2" Type="http://schemas.openxmlformats.org/officeDocument/2006/relationships/notesSlide" Target="../notesSlides/notesSlide32.xml"/><Relationship Id="rId16" Type="http://schemas.openxmlformats.org/officeDocument/2006/relationships/hyperlink" Target="https://www.dropbox.com/scl/fi/c5i158fuyeedsejpyxofb/My-Personal-Health-Goal.pdf?rlkey=9ra1qfn03cyai8e6unuboctdw&amp;st=5ybx3uvr&amp;dl=0" TargetMode="External"/><Relationship Id="rId20" Type="http://schemas.openxmlformats.org/officeDocument/2006/relationships/hyperlink" Target="https://play.google.com/store/apps/details?id=com.specialolympics.fitness.app.production&amp;pcampaignid=web_share" TargetMode="External"/><Relationship Id="rId1" Type="http://schemas.openxmlformats.org/officeDocument/2006/relationships/slideLayout" Target="../slideLayouts/slideLayout7.xml"/><Relationship Id="rId6" Type="http://schemas.openxmlformats.org/officeDocument/2006/relationships/hyperlink" Target="https://media.specialolympics.org/resources/sports-essentials/fit-5/Fit-5-Guide.pdf" TargetMode="External"/><Relationship Id="rId11" Type="http://schemas.openxmlformats.org/officeDocument/2006/relationships/hyperlink" Target="https://elearn.specialolympics.org/sports/learn/courses/476/physical-activity-for-sports-coaches/lessons" TargetMode="External"/><Relationship Id="rId5" Type="http://schemas.openxmlformats.org/officeDocument/2006/relationships/hyperlink" Target="https://resources.specialolympics.org/health/fitness/fitness-through-sport/coach-education" TargetMode="External"/><Relationship Id="rId15" Type="http://schemas.openxmlformats.org/officeDocument/2006/relationships/hyperlink" Target="https://media.specialolympics.org/resources/sports-essentials/fitness-for-sports-coaches/Minimum-Fit-Practice-Standards.pdf?_gl=1*b7z8r3*_gcl_au*MTUxNzkxOTQ0OS4xNzYwOTI1MjUy*_ga*MTY0ODYxMDYwOC4xNzIwNTQ3MjY4*_ga_KTMLJ70DKD*czE3NjQwMDQ0MTEkbzQyOSRnMSR0MTc2NDAwNTAwMCRqNTQkbDAkaDA." TargetMode="External"/><Relationship Id="rId10" Type="http://schemas.openxmlformats.org/officeDocument/2006/relationships/hyperlink" Target="https://elearn.specialolympics.org/sports/learn/courses/338/sports-nutrition-for-coaches" TargetMode="External"/><Relationship Id="rId19" Type="http://schemas.openxmlformats.org/officeDocument/2006/relationships/hyperlink" Target="https://apps.apple.com/us/app/special-olympics-fitness-app/id6748924055" TargetMode="External"/><Relationship Id="rId4" Type="http://schemas.openxmlformats.org/officeDocument/2006/relationships/image" Target="../media/image29.svg"/><Relationship Id="rId9" Type="http://schemas.openxmlformats.org/officeDocument/2006/relationships/hyperlink" Target="https://elearn.specialolympics.org/sports/learn/courses/237/fitness-for-the-sport-coach" TargetMode="External"/><Relationship Id="rId14" Type="http://schemas.openxmlformats.org/officeDocument/2006/relationships/hyperlink" Target="https://elearn.specialolympics.org/sports/learn/courses/239/inclusive-fitness-online-training" TargetMode="External"/><Relationship Id="rId22" Type="http://schemas.openxmlformats.org/officeDocument/2006/relationships/hyperlink" Target="https://resources.specialolympics.org/sports-essentials/sports-and-coaching/warm-up-and-cool-down-video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hyperlink" Target="https://www.specialolympics.org/about/intellectual-disabilities/how-to-speak-with-people-with-intellectual-disabilities&#8203;" TargetMode="Externa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57E86E-2835-B203-1807-12D0976B1A33}"/>
              </a:ext>
            </a:extLst>
          </p:cNvPr>
          <p:cNvSpPr txBox="1"/>
          <p:nvPr/>
        </p:nvSpPr>
        <p:spPr>
          <a:xfrm>
            <a:off x="966993" y="432677"/>
            <a:ext cx="1672507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 sz="4400" b="1" dirty="0">
                <a:latin typeface="Ubuntu" panose="020B0504030602030204" pitchFamily="34" charset="0"/>
                <a:ea typeface="Calibri"/>
                <a:cs typeface="Calibri"/>
              </a:rPr>
              <a:t>Capacitaci</a:t>
            </a:r>
            <a:r>
              <a:rPr lang="en-US" sz="4400" b="1" dirty="0" err="1">
                <a:latin typeface="Ubuntu" panose="020B0504030602030204" pitchFamily="34" charset="0"/>
                <a:ea typeface="Calibri"/>
                <a:cs typeface="Calibri"/>
              </a:rPr>
              <a:t>ón</a:t>
            </a:r>
            <a:r>
              <a:rPr lang="es" sz="4400" b="1" dirty="0">
                <a:latin typeface="Ubuntu" panose="020B0504030602030204" pitchFamily="34" charset="0"/>
                <a:ea typeface="Calibri"/>
                <a:cs typeface="Calibri"/>
              </a:rPr>
              <a:t> de </a:t>
            </a:r>
            <a:r>
              <a:rPr lang="en-US" sz="4400" b="1" dirty="0" err="1">
                <a:latin typeface="Ubuntu" panose="020B0504030602030204" pitchFamily="34" charset="0"/>
                <a:ea typeface="Calibri"/>
                <a:cs typeface="Calibri"/>
              </a:rPr>
              <a:t>Entrenador</a:t>
            </a:r>
            <a:r>
              <a:rPr lang="en-US" sz="4400" b="1" dirty="0">
                <a:latin typeface="Ubuntu" panose="020B0504030602030204" pitchFamily="34" charset="0"/>
                <a:ea typeface="Calibri"/>
                <a:cs typeface="Calibri"/>
              </a:rPr>
              <a:t> </a:t>
            </a:r>
            <a:r>
              <a:rPr lang="en-US" sz="4400" b="1" dirty="0" err="1">
                <a:latin typeface="Ubuntu" panose="020B0504030602030204" pitchFamily="34" charset="0"/>
                <a:ea typeface="Calibri"/>
                <a:cs typeface="Calibri"/>
              </a:rPr>
              <a:t>Físico</a:t>
            </a:r>
            <a:r>
              <a:rPr lang="es" sz="4400" b="1" dirty="0">
                <a:latin typeface="Ubuntu" panose="020B0504030602030204" pitchFamily="34" charset="0"/>
                <a:ea typeface="Calibri"/>
                <a:cs typeface="Calibri"/>
              </a:rPr>
              <a:t>- </a:t>
            </a:r>
            <a:r>
              <a:rPr lang="es" sz="4400" dirty="0">
                <a:latin typeface="Ubuntu" panose="020B0504030602030204" pitchFamily="34" charset="0"/>
                <a:ea typeface="Calibri"/>
                <a:cs typeface="Calibri"/>
              </a:rPr>
              <a:t>Notas para el Facilitador</a:t>
            </a:r>
          </a:p>
          <a:p>
            <a:endParaRPr lang="en-US" sz="2800" dirty="0">
              <a:ea typeface="Calibri"/>
              <a:cs typeface="Calibri"/>
            </a:endParaRPr>
          </a:p>
        </p:txBody>
      </p:sp>
      <p:sp>
        <p:nvSpPr>
          <p:cNvPr id="3" name="TextBox 2">
            <a:extLst>
              <a:ext uri="{FF2B5EF4-FFF2-40B4-BE49-F238E27FC236}">
                <a16:creationId xmlns:a16="http://schemas.microsoft.com/office/drawing/2014/main" id="{B45B36D8-2FE7-846D-6A30-CD84EE6BB004}"/>
              </a:ext>
            </a:extLst>
          </p:cNvPr>
          <p:cNvSpPr txBox="1"/>
          <p:nvPr/>
        </p:nvSpPr>
        <p:spPr>
          <a:xfrm>
            <a:off x="595933" y="1298146"/>
            <a:ext cx="17423125" cy="9356408"/>
          </a:xfrm>
          <a:prstGeom prst="rect">
            <a:avLst/>
          </a:prstGeom>
          <a:noFill/>
        </p:spPr>
        <p:txBody>
          <a:bodyPr wrap="square" rtlCol="0">
            <a:spAutoFit/>
          </a:bodyPr>
          <a:lstStyle/>
          <a:p>
            <a:pPr marL="457200" indent="-457200">
              <a:buFont typeface="Arial" panose="020B0604020202020204" pitchFamily="34" charset="0"/>
              <a:buChar char="•"/>
            </a:pPr>
            <a:r>
              <a:rPr lang="es-ES" sz="2800" dirty="0">
                <a:latin typeface="Ubuntu" panose="020B0504030602030204" pitchFamily="34" charset="0"/>
              </a:rPr>
              <a:t>Los facilitadores previstos para este taller son miembros del staff del Programa de Olimpiadas Especiales que están a cargo del reclutamiento y la implementación de los entrenadores de fitness, aunque queda a criterio del responsable del programa designar a un facilitador adecuado</a:t>
            </a:r>
            <a:r>
              <a:rPr lang="es" sz="2800" dirty="0">
                <a:latin typeface="Ubuntu" panose="020B0504030602030204" pitchFamily="34" charset="0"/>
              </a:rPr>
              <a:t>.</a:t>
            </a:r>
          </a:p>
          <a:p>
            <a:pPr marL="457200" indent="-457200">
              <a:buFont typeface="Arial" panose="020B0604020202020204" pitchFamily="34" charset="0"/>
              <a:buChar char="•"/>
            </a:pPr>
            <a:r>
              <a:rPr lang="es" sz="2800" b="1" dirty="0">
                <a:latin typeface="Ubuntu" panose="020B0504030602030204" pitchFamily="34" charset="0"/>
              </a:rPr>
              <a:t>Preparación: </a:t>
            </a:r>
            <a:r>
              <a:rPr lang="es" sz="2800" dirty="0">
                <a:latin typeface="Ubuntu" panose="020B0504030602030204" pitchFamily="34" charset="0"/>
              </a:rPr>
              <a:t>familiarízate con los recursos de apoyo, incluyendo la Guía de Activación del </a:t>
            </a:r>
            <a:r>
              <a:rPr lang="en-US" sz="2800" dirty="0" err="1">
                <a:latin typeface="Ubuntu" panose="020B0504030602030204" pitchFamily="34" charset="0"/>
              </a:rPr>
              <a:t>Entrenador</a:t>
            </a:r>
            <a:r>
              <a:rPr lang="en-US" sz="2800" dirty="0">
                <a:latin typeface="Ubuntu" panose="020B0504030602030204" pitchFamily="34" charset="0"/>
              </a:rPr>
              <a:t> </a:t>
            </a:r>
            <a:r>
              <a:rPr lang="en-US" sz="2800" dirty="0" err="1">
                <a:latin typeface="Ubuntu" panose="020B0504030602030204" pitchFamily="34" charset="0"/>
              </a:rPr>
              <a:t>Físico</a:t>
            </a:r>
            <a:r>
              <a:rPr lang="es" sz="2800" dirty="0">
                <a:latin typeface="Ubuntu" panose="020B0504030602030204" pitchFamily="34" charset="0"/>
              </a:rPr>
              <a:t>, la Guía del Personal del Programa y los materiales de Guía para Entrenadores Deportivos, además de revisar previamente la capacitación en PowerPoint y las notas habladas.</a:t>
            </a:r>
          </a:p>
          <a:p>
            <a:pPr marL="457200" indent="-457200">
              <a:buFont typeface="Arial" panose="020B0604020202020204" pitchFamily="34" charset="0"/>
              <a:buChar char="•"/>
            </a:pPr>
            <a:r>
              <a:rPr lang="es-ES" sz="2800" b="1" dirty="0">
                <a:solidFill>
                  <a:srgbClr val="009784"/>
                </a:solidFill>
                <a:latin typeface="Ubuntu" panose="020B0504030602030204" pitchFamily="34" charset="0"/>
              </a:rPr>
              <a:t>Ten en cuenta que hay algunas diapositivas que deben personalizarse</a:t>
            </a:r>
            <a:r>
              <a:rPr lang="es" sz="2800" dirty="0">
                <a:latin typeface="Ubuntu" panose="020B0504030602030204" pitchFamily="34" charset="0"/>
              </a:rPr>
              <a:t>:las diapositivas 2, 8, 11, 46, 49.</a:t>
            </a:r>
          </a:p>
          <a:p>
            <a:pPr marL="457200" indent="-457200">
              <a:buFont typeface="Arial" panose="020B0604020202020204" pitchFamily="34" charset="0"/>
              <a:buChar char="•"/>
            </a:pPr>
            <a:r>
              <a:rPr lang="es" sz="2800" dirty="0">
                <a:latin typeface="Ubuntu" panose="020B0504030602030204" pitchFamily="34" charset="0"/>
              </a:rPr>
              <a:t>Si es posible, se recomienda abrir enlaces para revisar los recursos clave y/o proporcionar a los participantes enlaces para que puedan verlos en su propio dispositivo</a:t>
            </a:r>
          </a:p>
          <a:p>
            <a:pPr marL="457200" indent="-457200">
              <a:buFont typeface="Arial" panose="020B0604020202020204" pitchFamily="34" charset="0"/>
              <a:buChar char="•"/>
            </a:pPr>
            <a:r>
              <a:rPr lang="es-ES" sz="2800" dirty="0">
                <a:latin typeface="Ubuntu" panose="020B0504030602030204" pitchFamily="34" charset="0"/>
              </a:rPr>
              <a:t>Se recomienda dedicar 90 minutos a este taller. De esta manera, habrá tiempo suficiente para abordar el material y también para preguntas y debate</a:t>
            </a:r>
            <a:r>
              <a:rPr lang="es" sz="2800" dirty="0">
                <a:latin typeface="Ubuntu" panose="020B0504030602030204" pitchFamily="34" charset="0"/>
              </a:rPr>
              <a:t>.</a:t>
            </a:r>
          </a:p>
          <a:p>
            <a:pPr marL="457200" indent="-457200">
              <a:buFont typeface="Arial" panose="020B0604020202020204" pitchFamily="34" charset="0"/>
              <a:buChar char="•"/>
            </a:pPr>
            <a:r>
              <a:rPr lang="es-ES" sz="2800" dirty="0">
                <a:latin typeface="Ubuntu" panose="020B0504030602030204" pitchFamily="34" charset="0"/>
              </a:rPr>
              <a:t>Este taller está diseñado para que el aspirante a entrenador de fitness lo realice DESPUÉS de haber revisado la Guía de activación para entrenadores de fitness y de haber completado las capacitaciones para entrenadores de fitness, tal como se describe en la Guía de activación y en la diapositiva 12.</a:t>
            </a:r>
            <a:r>
              <a:rPr lang="es" sz="2800" dirty="0">
                <a:latin typeface="Ubuntu" panose="020B0504030602030204" pitchFamily="34" charset="0"/>
              </a:rPr>
              <a:t> </a:t>
            </a:r>
          </a:p>
          <a:p>
            <a:pPr marL="457200" indent="-457200">
              <a:buFont typeface="Arial" panose="020B0604020202020204" pitchFamily="34" charset="0"/>
              <a:buChar char="•"/>
            </a:pPr>
            <a:r>
              <a:rPr lang="es" sz="2800" dirty="0">
                <a:latin typeface="Ubuntu" panose="020B0504030602030204" pitchFamily="34" charset="0"/>
              </a:rPr>
              <a:t>Recomiendan a los participantes que tengan la Guía de Activación en versión impresa o electrónica como referencia.</a:t>
            </a:r>
          </a:p>
          <a:p>
            <a:pPr marL="457200" indent="-457200">
              <a:buFont typeface="Arial" panose="020B0604020202020204" pitchFamily="34" charset="0"/>
              <a:buChar char="•"/>
            </a:pPr>
            <a:r>
              <a:rPr lang="es-ES" sz="2800" dirty="0">
                <a:latin typeface="Ubuntu" panose="020B0504030602030204" pitchFamily="34" charset="0"/>
              </a:rPr>
              <a:t>Se recomienda impartirla de forma presencial; sin embargo, esta sesión también puede impartirse de manera virtual si es necesario</a:t>
            </a:r>
            <a:r>
              <a:rPr lang="es" sz="2800" dirty="0">
                <a:latin typeface="Ubuntu" panose="020B0504030602030204" pitchFamily="34" charset="0"/>
              </a:rPr>
              <a:t>.</a:t>
            </a:r>
          </a:p>
          <a:p>
            <a:endParaRPr lang="en-US" sz="1400" dirty="0">
              <a:latin typeface="Ubuntu" panose="020B0504030602030204" pitchFamily="34" charset="0"/>
            </a:endParaRPr>
          </a:p>
          <a:p>
            <a:r>
              <a:rPr lang="es-ES" sz="2800" b="1" dirty="0">
                <a:latin typeface="Ubuntu" panose="020B0504030602030204" pitchFamily="34" charset="0"/>
              </a:rPr>
              <a:t>Si necesitas ayuda con la capacitación para ser Coach de fitness, comunícate con SOI Fitness en</a:t>
            </a:r>
            <a:r>
              <a:rPr lang="es" sz="2800" b="1" dirty="0">
                <a:latin typeface="Ubuntu" panose="020B0504030602030204" pitchFamily="34" charset="0"/>
              </a:rPr>
              <a:t> </a:t>
            </a:r>
            <a:r>
              <a:rPr lang="es" sz="2800" b="1" dirty="0">
                <a:latin typeface="Ubuntu" panose="020B0504030602030204" pitchFamily="34" charset="0"/>
                <a:hlinkClick r:id="rId3"/>
              </a:rPr>
              <a:t>fitness@specialolympics.org</a:t>
            </a:r>
            <a:endParaRPr lang="en-US" sz="2800" dirty="0">
              <a:latin typeface="Ubuntu" panose="020B0504030602030204" pitchFamily="34" charset="0"/>
            </a:endParaRPr>
          </a:p>
          <a:p>
            <a:endParaRPr lang="en-US" sz="2800" dirty="0">
              <a:latin typeface="Ubuntu" panose="020B0504030602030204" pitchFamily="34" charset="0"/>
            </a:endParaRPr>
          </a:p>
        </p:txBody>
      </p:sp>
    </p:spTree>
    <p:extLst>
      <p:ext uri="{BB962C8B-B14F-4D97-AF65-F5344CB8AC3E}">
        <p14:creationId xmlns:p14="http://schemas.microsoft.com/office/powerpoint/2010/main" val="649188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alphaModFix amt="65000"/>
            </a:blip>
            <a:stretch>
              <a:fillRect t="-81372" r="-12971" b="-78471"/>
            </a:stretch>
          </a:blipFill>
        </p:spPr>
        <p:txBody>
          <a:bodyPr/>
          <a:lstStyle/>
          <a:p>
            <a:endParaRPr lang="en-US"/>
          </a:p>
        </p:txBody>
      </p:sp>
      <p:sp>
        <p:nvSpPr>
          <p:cNvPr id="6" name="Freeform 6"/>
          <p:cNvSpPr/>
          <p:nvPr/>
        </p:nvSpPr>
        <p:spPr>
          <a:xfrm>
            <a:off x="14277505" y="7893265"/>
            <a:ext cx="3604050" cy="1895648"/>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5"/>
            <a:stretch>
              <a:fillRect/>
            </a:stretch>
          </a:blipFill>
        </p:spPr>
        <p:txBody>
          <a:bodyPr/>
          <a:lstStyle/>
          <a:p>
            <a:endParaRPr lang="en-US"/>
          </a:p>
        </p:txBody>
      </p:sp>
      <p:sp>
        <p:nvSpPr>
          <p:cNvPr id="9" name="TextBox 4">
            <a:extLst>
              <a:ext uri="{FF2B5EF4-FFF2-40B4-BE49-F238E27FC236}">
                <a16:creationId xmlns:a16="http://schemas.microsoft.com/office/drawing/2014/main" id="{E7B2263D-E16E-D350-873D-BFE641821B59}"/>
              </a:ext>
            </a:extLst>
          </p:cNvPr>
          <p:cNvSpPr txBox="1"/>
          <p:nvPr/>
        </p:nvSpPr>
        <p:spPr>
          <a:xfrm>
            <a:off x="1028700" y="4943475"/>
            <a:ext cx="10798526" cy="1286314"/>
          </a:xfrm>
          <a:prstGeom prst="rect">
            <a:avLst/>
          </a:prstGeom>
        </p:spPr>
        <p:txBody>
          <a:bodyPr lIns="0" tIns="0" rIns="0" bIns="0" rtlCol="0" anchor="t">
            <a:spAutoFit/>
          </a:bodyPr>
          <a:lstStyle/>
          <a:p>
            <a:pPr algn="l">
              <a:lnSpc>
                <a:spcPts val="11039"/>
              </a:lnSpc>
            </a:pPr>
            <a:r>
              <a:rPr lang="es" sz="8800" dirty="0">
                <a:solidFill>
                  <a:srgbClr val="FFFFFF"/>
                </a:solidFill>
                <a:latin typeface="Ubuntu"/>
                <a:ea typeface="Ubuntu"/>
                <a:cs typeface="Ubuntu"/>
                <a:sym typeface="Ubuntu"/>
              </a:rPr>
              <a:t>CAPACITACIÓN</a:t>
            </a:r>
          </a:p>
        </p:txBody>
      </p:sp>
      <p:sp>
        <p:nvSpPr>
          <p:cNvPr id="11" name="TextBox 5">
            <a:extLst>
              <a:ext uri="{FF2B5EF4-FFF2-40B4-BE49-F238E27FC236}">
                <a16:creationId xmlns:a16="http://schemas.microsoft.com/office/drawing/2014/main" id="{3265E762-BC47-EB96-D5D2-A7A73E0AAEBC}"/>
              </a:ext>
            </a:extLst>
          </p:cNvPr>
          <p:cNvSpPr txBox="1"/>
          <p:nvPr/>
        </p:nvSpPr>
        <p:spPr>
          <a:xfrm>
            <a:off x="1028700" y="7085817"/>
            <a:ext cx="12554256" cy="1076325"/>
          </a:xfrm>
          <a:prstGeom prst="rect">
            <a:avLst/>
          </a:prstGeom>
        </p:spPr>
        <p:txBody>
          <a:bodyPr lIns="0" tIns="0" rIns="0" bIns="0" rtlCol="0" anchor="t">
            <a:spAutoFit/>
          </a:bodyPr>
          <a:lstStyle/>
          <a:p>
            <a:pPr algn="l">
              <a:lnSpc>
                <a:spcPts val="4200"/>
              </a:lnSpc>
            </a:pPr>
            <a:r>
              <a:rPr lang="es" sz="3000" dirty="0">
                <a:solidFill>
                  <a:srgbClr val="FFFFFF"/>
                </a:solidFill>
                <a:latin typeface="Ubuntu"/>
                <a:ea typeface="Ubuntu"/>
                <a:cs typeface="Ubuntu"/>
                <a:sym typeface="Ubuntu"/>
              </a:rPr>
              <a:t>Facilitado por:</a:t>
            </a:r>
          </a:p>
          <a:p>
            <a:pPr algn="l">
              <a:lnSpc>
                <a:spcPts val="4200"/>
              </a:lnSpc>
              <a:spcBef>
                <a:spcPct val="0"/>
              </a:spcBef>
            </a:pPr>
            <a:r>
              <a:rPr lang="es" sz="3000" dirty="0">
                <a:solidFill>
                  <a:srgbClr val="FFFFFF"/>
                </a:solidFill>
                <a:latin typeface="Ubuntu"/>
                <a:ea typeface="Ubuntu"/>
                <a:cs typeface="Ubuntu"/>
                <a:sym typeface="Ubuntu"/>
              </a:rPr>
              <a:t>Fecha:</a:t>
            </a:r>
          </a:p>
        </p:txBody>
      </p:sp>
      <p:sp>
        <p:nvSpPr>
          <p:cNvPr id="13" name="TextBox 7">
            <a:extLst>
              <a:ext uri="{FF2B5EF4-FFF2-40B4-BE49-F238E27FC236}">
                <a16:creationId xmlns:a16="http://schemas.microsoft.com/office/drawing/2014/main" id="{A32672D3-8B41-4903-2DB4-D46E615BC095}"/>
              </a:ext>
            </a:extLst>
          </p:cNvPr>
          <p:cNvSpPr txBox="1"/>
          <p:nvPr/>
        </p:nvSpPr>
        <p:spPr>
          <a:xfrm>
            <a:off x="1028700" y="3546270"/>
            <a:ext cx="14109700" cy="1410643"/>
          </a:xfrm>
          <a:prstGeom prst="rect">
            <a:avLst/>
          </a:prstGeom>
        </p:spPr>
        <p:txBody>
          <a:bodyPr wrap="square" lIns="0" tIns="0" rIns="0" bIns="0" rtlCol="0" anchor="t">
            <a:spAutoFit/>
          </a:bodyPr>
          <a:lstStyle/>
          <a:p>
            <a:pPr algn="l">
              <a:lnSpc>
                <a:spcPts val="11039"/>
              </a:lnSpc>
            </a:pPr>
            <a:r>
              <a:rPr lang="en-US" sz="9199" b="1" dirty="0">
                <a:solidFill>
                  <a:srgbClr val="FFFFFF"/>
                </a:solidFill>
                <a:latin typeface="Ubuntu Bold"/>
                <a:ea typeface="Ubuntu Bold"/>
                <a:cs typeface="Ubuntu Bold"/>
                <a:sym typeface="Ubuntu Bold"/>
              </a:rPr>
              <a:t>ENTRENADOR FÍSICO</a:t>
            </a:r>
            <a:endParaRPr lang="es" sz="9199" b="1" dirty="0">
              <a:solidFill>
                <a:srgbClr val="FFFFFF"/>
              </a:solidFill>
              <a:latin typeface="Ubuntu Bold"/>
              <a:ea typeface="Ubuntu Bold"/>
              <a:cs typeface="Ubuntu Bold"/>
              <a:sym typeface="Ubuntu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F391471-ED53-2E8C-2A16-588934163B33}"/>
              </a:ext>
            </a:extLst>
          </p:cNvPr>
          <p:cNvSpPr/>
          <p:nvPr/>
        </p:nvSpPr>
        <p:spPr>
          <a:xfrm>
            <a:off x="0" y="0"/>
            <a:ext cx="18288000" cy="10287000"/>
          </a:xfrm>
          <a:prstGeom prst="rect">
            <a:avLst/>
          </a:prstGeom>
          <a:solidFill>
            <a:srgbClr val="009784"/>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Ubuntu Light"/>
              <a:ea typeface="+mn-ea"/>
              <a:cs typeface="+mn-cs"/>
            </a:endParaRPr>
          </a:p>
        </p:txBody>
      </p:sp>
      <p:sp>
        <p:nvSpPr>
          <p:cNvPr id="22" name="Google Shape;94;p2">
            <a:extLst>
              <a:ext uri="{FF2B5EF4-FFF2-40B4-BE49-F238E27FC236}">
                <a16:creationId xmlns:a16="http://schemas.microsoft.com/office/drawing/2014/main" id="{5D60BB34-BAEE-949A-98D6-1A7391D749E9}"/>
              </a:ext>
            </a:extLst>
          </p:cNvPr>
          <p:cNvSpPr txBox="1">
            <a:spLocks/>
          </p:cNvSpPr>
          <p:nvPr/>
        </p:nvSpPr>
        <p:spPr>
          <a:xfrm>
            <a:off x="1058780" y="6225444"/>
            <a:ext cx="16218569" cy="3869049"/>
          </a:xfrm>
          <a:prstGeom prst="rect">
            <a:avLst/>
          </a:prstGeom>
          <a:noFill/>
          <a:ln>
            <a:noFill/>
          </a:ln>
        </p:spPr>
        <p:txBody>
          <a:bodyPr spcFirstLastPara="1" wrap="square" lIns="137138" tIns="68550" rIns="137138" bIns="68550" anchor="t" anchorCtr="0">
            <a:normAutofit fontScale="85000" lnSpcReduction="10000"/>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lvl="0" algn="ctr">
              <a:lnSpc>
                <a:spcPct val="150000"/>
              </a:lnSpc>
              <a:buClr>
                <a:prstClr val="black"/>
              </a:buClr>
              <a:buSzPts val="2800"/>
              <a:defRPr/>
            </a:pPr>
            <a:r>
              <a:rPr kumimoji="0" lang="es" sz="2700" b="0" i="0" u="none" strike="noStrike" kern="1200" cap="none" spc="0" normalizeH="0" baseline="0" noProof="0" dirty="0">
                <a:ln>
                  <a:noFill/>
                </a:ln>
                <a:solidFill>
                  <a:prstClr val="white"/>
                </a:solidFill>
                <a:effectLst/>
                <a:uLnTx/>
                <a:uFillTx/>
                <a:latin typeface="Ubuntu"/>
                <a:ea typeface="+mn-ea"/>
                <a:cs typeface="+mn-cs"/>
              </a:rPr>
              <a:t>Las </a:t>
            </a:r>
            <a:r>
              <a:rPr lang="es-ES" dirty="0">
                <a:solidFill>
                  <a:prstClr val="white"/>
                </a:solidFill>
                <a:latin typeface="Ubuntu"/>
              </a:rPr>
              <a:t>actividades de Salud de Olimpiadas Especiales cuentan con el apoyo de diversas fuentes; entre ellas, en Estados Unidos, la Subvención Número NU27DD000021 de los Centros para el Control y la Prevención de Enfermedades del Departamento de Salud y Servicios Humanos de EE.UU., con $18.1 M (64 %) financiados con fondos Federales de EE.UU. y $10.2 M (36 %) aportados por fuentes no federales</a:t>
            </a:r>
            <a:r>
              <a:rPr kumimoji="0" lang="es" sz="2700" b="0" i="0" u="none" strike="noStrike" kern="1200" cap="none" spc="0" normalizeH="0" baseline="0" noProof="0" dirty="0">
                <a:ln>
                  <a:noFill/>
                </a:ln>
                <a:solidFill>
                  <a:prstClr val="white"/>
                </a:solidFill>
                <a:effectLst/>
                <a:uLnTx/>
                <a:uFillTx/>
                <a:latin typeface="Ubuntu"/>
                <a:ea typeface="+mn-ea"/>
                <a:cs typeface="+mn-cs"/>
              </a:rPr>
              <a:t>.</a:t>
            </a:r>
          </a:p>
          <a:p>
            <a:pPr marL="0" marR="0" lvl="0" indent="0" algn="ctr" defTabSz="1371600" rtl="0" eaLnBrk="1" fontAlgn="auto" latinLnBrk="0" hangingPunct="1">
              <a:lnSpc>
                <a:spcPct val="150000"/>
              </a:lnSpc>
              <a:spcBef>
                <a:spcPts val="0"/>
              </a:spcBef>
              <a:spcAft>
                <a:spcPts val="0"/>
              </a:spcAft>
              <a:buClr>
                <a:prstClr val="black"/>
              </a:buClr>
              <a:buSzPts val="2800"/>
              <a:buFont typeface="Arial" panose="020B0604020202020204" pitchFamily="34" charset="0"/>
              <a:buNone/>
              <a:tabLst/>
              <a:defRPr/>
            </a:pPr>
            <a:endParaRPr kumimoji="0" lang="en-US" sz="2700" b="0" i="0" u="none" strike="noStrike" kern="1200" cap="none" spc="0" normalizeH="0" baseline="0" noProof="0" dirty="0">
              <a:ln>
                <a:noFill/>
              </a:ln>
              <a:solidFill>
                <a:prstClr val="white"/>
              </a:solidFill>
              <a:effectLst/>
              <a:uLnTx/>
              <a:uFillTx/>
              <a:latin typeface="Ubuntu"/>
              <a:ea typeface="+mn-ea"/>
              <a:cs typeface="+mn-cs"/>
            </a:endParaRPr>
          </a:p>
          <a:p>
            <a:pPr lvl="0" algn="ctr">
              <a:lnSpc>
                <a:spcPct val="150000"/>
              </a:lnSpc>
              <a:buClr>
                <a:prstClr val="black"/>
              </a:buClr>
              <a:buSzPts val="2800"/>
              <a:defRPr/>
            </a:pPr>
            <a:r>
              <a:rPr lang="es-ES" dirty="0">
                <a:solidFill>
                  <a:prstClr val="white"/>
                </a:solidFill>
                <a:latin typeface="Ubuntu"/>
              </a:rPr>
              <a:t>Este contenido es responsabilidad exclusiva de los autores y no representa necesariamente las opiniones oficiales de los Centros para el Control y la Prevención de Enfermedades ni del Departamento de Salud y Servicios Humanos.</a:t>
            </a:r>
            <a:endParaRPr kumimoji="0" lang="es" sz="2700" b="0" i="0" u="none" strike="noStrike" kern="1200" cap="none" spc="0" normalizeH="0" baseline="0" noProof="0" dirty="0">
              <a:ln>
                <a:noFill/>
              </a:ln>
              <a:solidFill>
                <a:prstClr val="white"/>
              </a:solidFill>
              <a:effectLst/>
              <a:uLnTx/>
              <a:uFillTx/>
              <a:latin typeface="Ubuntu"/>
              <a:ea typeface="+mn-ea"/>
              <a:cs typeface="+mn-cs"/>
            </a:endParaRPr>
          </a:p>
        </p:txBody>
      </p:sp>
      <p:pic>
        <p:nvPicPr>
          <p:cNvPr id="24" name="Picture 23" descr="Un logotipo en blanco y negro&#10;&#10;El contenido generado por IA puede ser incorrecto.">
            <a:extLst>
              <a:ext uri="{FF2B5EF4-FFF2-40B4-BE49-F238E27FC236}">
                <a16:creationId xmlns:a16="http://schemas.microsoft.com/office/drawing/2014/main" id="{0FFB8400-D7AC-1998-DB3D-D9022DEA1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172" y="604373"/>
            <a:ext cx="10915661" cy="5741387"/>
          </a:xfrm>
          <a:prstGeom prst="rect">
            <a:avLst/>
          </a:prstGeom>
        </p:spPr>
      </p:pic>
    </p:spTree>
    <p:extLst>
      <p:ext uri="{BB962C8B-B14F-4D97-AF65-F5344CB8AC3E}">
        <p14:creationId xmlns:p14="http://schemas.microsoft.com/office/powerpoint/2010/main" val="2596688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B6AC9435-5B85-7039-C31E-B36B2FC6FEE5}"/>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838200"/>
            <a:ext cx="7036944" cy="790575"/>
          </a:xfrm>
          <a:prstGeom prst="rect">
            <a:avLst/>
          </a:prstGeom>
        </p:spPr>
        <p:txBody>
          <a:bodyPr lIns="0" tIns="0" rIns="0" bIns="0" rtlCol="0" anchor="t">
            <a:spAutoFit/>
          </a:bodyPr>
          <a:lstStyle/>
          <a:p>
            <a:pPr algn="l">
              <a:lnSpc>
                <a:spcPts val="6000"/>
              </a:lnSpc>
            </a:pPr>
            <a:r>
              <a:rPr lang="es" sz="5000" b="1">
                <a:solidFill>
                  <a:srgbClr val="009784"/>
                </a:solidFill>
                <a:latin typeface="Ubuntu Bold"/>
                <a:ea typeface="Ubuntu Bold"/>
                <a:cs typeface="Ubuntu Bold"/>
                <a:sym typeface="Ubuntu Bold"/>
              </a:rPr>
              <a:t>AGENDA</a:t>
            </a:r>
          </a:p>
        </p:txBody>
      </p:sp>
      <p:sp>
        <p:nvSpPr>
          <p:cNvPr id="4" name="TextBox 4"/>
          <p:cNvSpPr txBox="1"/>
          <p:nvPr/>
        </p:nvSpPr>
        <p:spPr>
          <a:xfrm>
            <a:off x="1028700" y="1997004"/>
            <a:ext cx="16230600" cy="6717608"/>
          </a:xfrm>
          <a:prstGeom prst="rect">
            <a:avLst/>
          </a:prstGeom>
        </p:spPr>
        <p:txBody>
          <a:bodyPr lIns="0" tIns="0" rIns="0" bIns="0" rtlCol="0" anchor="t">
            <a:spAutoFit/>
          </a:bodyPr>
          <a:lstStyle/>
          <a:p>
            <a:pPr marL="755651" lvl="1" indent="-377825" algn="l">
              <a:lnSpc>
                <a:spcPts val="5250"/>
              </a:lnSpc>
              <a:buFont typeface="Arial"/>
              <a:buChar char="•"/>
            </a:pPr>
            <a:r>
              <a:rPr lang="es" sz="3500" dirty="0">
                <a:solidFill>
                  <a:srgbClr val="000000"/>
                </a:solidFill>
                <a:latin typeface="Ubuntu"/>
                <a:ea typeface="Ubuntu"/>
                <a:cs typeface="Ubuntu"/>
                <a:sym typeface="Ubuntu"/>
              </a:rPr>
              <a:t>Introducciones</a:t>
            </a:r>
          </a:p>
          <a:p>
            <a:pPr marL="755651" lvl="1" indent="-377825" algn="l">
              <a:lnSpc>
                <a:spcPts val="5250"/>
              </a:lnSpc>
              <a:buFont typeface="Arial"/>
              <a:buChar char="•"/>
            </a:pPr>
            <a:r>
              <a:rPr lang="es" sz="3500" dirty="0">
                <a:solidFill>
                  <a:srgbClr val="000000"/>
                </a:solidFill>
                <a:latin typeface="Ubuntu"/>
                <a:ea typeface="Ubuntu"/>
                <a:cs typeface="Ubuntu"/>
                <a:sym typeface="Ubuntu"/>
              </a:rPr>
              <a:t>Resumen de Olimpiadas Especiales</a:t>
            </a:r>
          </a:p>
          <a:p>
            <a:pPr marL="755651" lvl="1" indent="-377825" algn="l">
              <a:lnSpc>
                <a:spcPts val="5250"/>
              </a:lnSpc>
              <a:buFont typeface="Arial"/>
              <a:buChar char="•"/>
            </a:pPr>
            <a:r>
              <a:rPr lang="es" sz="3500" dirty="0">
                <a:solidFill>
                  <a:srgbClr val="000000"/>
                </a:solidFill>
                <a:latin typeface="Ubuntu"/>
                <a:ea typeface="Ubuntu"/>
                <a:cs typeface="Ubuntu"/>
                <a:sym typeface="Ubuntu"/>
              </a:rPr>
              <a:t>Tu camino para convertirte en Entrenador de Físico</a:t>
            </a:r>
          </a:p>
          <a:p>
            <a:pPr marL="755651" lvl="1" indent="-377825">
              <a:lnSpc>
                <a:spcPts val="5250"/>
              </a:lnSpc>
              <a:buFont typeface="Arial"/>
              <a:buChar char="•"/>
            </a:pPr>
            <a:r>
              <a:rPr lang="es" sz="3500" dirty="0">
                <a:solidFill>
                  <a:srgbClr val="000000"/>
                </a:solidFill>
                <a:latin typeface="Ubuntu"/>
                <a:ea typeface="Ubuntu"/>
                <a:cs typeface="Ubuntu"/>
                <a:sym typeface="Ubuntu"/>
              </a:rPr>
              <a:t>Funciones del Entrenador de Físico</a:t>
            </a:r>
          </a:p>
          <a:p>
            <a:pPr marL="755650" lvl="1" indent="-377825" algn="l">
              <a:lnSpc>
                <a:spcPts val="5250"/>
              </a:lnSpc>
              <a:buFont typeface="Arial"/>
              <a:buChar char="•"/>
            </a:pPr>
            <a:r>
              <a:rPr lang="es" sz="3500" dirty="0">
                <a:solidFill>
                  <a:srgbClr val="000000"/>
                </a:solidFill>
                <a:latin typeface="Ubuntu"/>
                <a:ea typeface="Ubuntu"/>
                <a:cs typeface="Ubuntu"/>
                <a:sym typeface="Ubuntu"/>
              </a:rPr>
              <a:t>Trabajando con tu equipo de coaching y apoyo</a:t>
            </a:r>
            <a:endParaRPr lang="en-US" sz="3500" dirty="0">
              <a:solidFill>
                <a:srgbClr val="000000"/>
              </a:solidFill>
              <a:latin typeface="Ubuntu"/>
              <a:ea typeface="Ubuntu"/>
              <a:cs typeface="Ubuntu"/>
            </a:endParaRPr>
          </a:p>
          <a:p>
            <a:pPr marL="755651" lvl="1" indent="-377825" algn="l">
              <a:lnSpc>
                <a:spcPts val="5250"/>
              </a:lnSpc>
              <a:buFont typeface="Arial"/>
              <a:buChar char="•"/>
            </a:pPr>
            <a:r>
              <a:rPr lang="es" sz="3500" dirty="0">
                <a:solidFill>
                  <a:srgbClr val="000000"/>
                </a:solidFill>
                <a:latin typeface="Ubuntu"/>
                <a:ea typeface="Ubuntu"/>
                <a:cs typeface="Ubuntu"/>
                <a:sym typeface="Ubuntu"/>
              </a:rPr>
              <a:t>Habilidades de Liderazgo: Motivación, Comunicación y Conexión</a:t>
            </a:r>
          </a:p>
          <a:p>
            <a:pPr marL="755651" lvl="1" indent="-377825">
              <a:lnSpc>
                <a:spcPts val="5250"/>
              </a:lnSpc>
              <a:buFont typeface="Arial"/>
              <a:buChar char="•"/>
            </a:pPr>
            <a:r>
              <a:rPr lang="es" sz="3500" dirty="0">
                <a:solidFill>
                  <a:srgbClr val="000000"/>
                </a:solidFill>
                <a:latin typeface="Ubuntu"/>
                <a:ea typeface="Ubuntu"/>
                <a:cs typeface="Ubuntu"/>
                <a:sym typeface="Ubuntu"/>
              </a:rPr>
              <a:t>Próximos pasos en tu camino como Entrenador de Físico</a:t>
            </a:r>
          </a:p>
          <a:p>
            <a:pPr marL="755651" lvl="1" indent="-377825" algn="l">
              <a:lnSpc>
                <a:spcPts val="5250"/>
              </a:lnSpc>
              <a:buFont typeface="Arial"/>
              <a:buChar char="•"/>
            </a:pPr>
            <a:endParaRPr lang="es" sz="3500" dirty="0">
              <a:solidFill>
                <a:srgbClr val="000000"/>
              </a:solidFill>
              <a:latin typeface="Ubuntu"/>
              <a:ea typeface="Ubuntu"/>
              <a:cs typeface="Ubuntu"/>
              <a:sym typeface="Ubuntu"/>
            </a:endParaRPr>
          </a:p>
          <a:p>
            <a:pPr marL="755651" lvl="1" indent="-377825" algn="l">
              <a:lnSpc>
                <a:spcPts val="5250"/>
              </a:lnSpc>
              <a:buFont typeface="Arial"/>
              <a:buChar char="•"/>
            </a:pPr>
            <a:endParaRPr lang="en-US" sz="3500" dirty="0">
              <a:solidFill>
                <a:srgbClr val="000000"/>
              </a:solidFill>
              <a:latin typeface="Ubuntu"/>
              <a:ea typeface="Ubuntu"/>
              <a:cs typeface="Ubuntu"/>
              <a:sym typeface="Ubuntu"/>
            </a:endParaRPr>
          </a:p>
          <a:p>
            <a:pPr marL="755651" lvl="1" indent="-377825" algn="l">
              <a:lnSpc>
                <a:spcPts val="5250"/>
              </a:lnSpc>
              <a:buFont typeface="Arial"/>
              <a:buChar char="•"/>
            </a:pPr>
            <a:endParaRPr lang="en-US" sz="3500" dirty="0">
              <a:solidFill>
                <a:srgbClr val="000000"/>
              </a:solidFill>
              <a:latin typeface="Ubuntu"/>
              <a:ea typeface="Ubuntu"/>
              <a:cs typeface="Ubuntu"/>
              <a:sym typeface="Ubuntu"/>
            </a:endParaRPr>
          </a:p>
        </p:txBody>
      </p:sp>
      <p:sp>
        <p:nvSpPr>
          <p:cNvPr id="8" name="Freeform 6" descr="Un logotipo para un evento deportivo&#10;&#10;El contenido generado por IA puede ser incorrecto.">
            <a:extLst>
              <a:ext uri="{FF2B5EF4-FFF2-40B4-BE49-F238E27FC236}">
                <a16:creationId xmlns:a16="http://schemas.microsoft.com/office/drawing/2014/main" id="{28F6AD4C-FB8B-D6E9-706C-4D174E2310A9}"/>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447080" cy="10287000"/>
            <a:chOff x="0" y="0"/>
            <a:chExt cx="8596107" cy="13716000"/>
          </a:xfrm>
        </p:grpSpPr>
        <p:pic>
          <p:nvPicPr>
            <p:cNvPr id="3" name="Picture 3"/>
            <p:cNvPicPr>
              <a:picLocks noChangeAspect="1"/>
            </p:cNvPicPr>
            <p:nvPr/>
          </p:nvPicPr>
          <p:blipFill>
            <a:blip r:embed="rId3"/>
            <a:srcRect l="23417" t="5676" b="5676"/>
            <a:stretch>
              <a:fillRect/>
            </a:stretch>
          </p:blipFill>
          <p:spPr>
            <a:xfrm>
              <a:off x="0" y="0"/>
              <a:ext cx="8596107" cy="13716000"/>
            </a:xfrm>
            <a:prstGeom prst="rect">
              <a:avLst/>
            </a:prstGeom>
          </p:spPr>
        </p:pic>
      </p:grpSp>
      <p:sp>
        <p:nvSpPr>
          <p:cNvPr id="4" name="Freeform 4"/>
          <p:cNvSpPr/>
          <p:nvPr/>
        </p:nvSpPr>
        <p:spPr>
          <a:xfrm>
            <a:off x="6447080" y="-76200"/>
            <a:ext cx="11840920" cy="10439400"/>
          </a:xfrm>
          <a:custGeom>
            <a:avLst/>
            <a:gdLst/>
            <a:ahLst/>
            <a:cxnLst/>
            <a:rect l="l" t="t" r="r" b="b"/>
            <a:pathLst>
              <a:path w="11840920" h="10439400">
                <a:moveTo>
                  <a:pt x="0" y="0"/>
                </a:moveTo>
                <a:lnTo>
                  <a:pt x="11840920" y="0"/>
                </a:lnTo>
                <a:lnTo>
                  <a:pt x="11840920" y="10439400"/>
                </a:lnTo>
                <a:lnTo>
                  <a:pt x="0" y="10439400"/>
                </a:lnTo>
                <a:lnTo>
                  <a:pt x="0" y="0"/>
                </a:lnTo>
                <a:close/>
              </a:path>
            </a:pathLst>
          </a:custGeom>
          <a:blipFill>
            <a:blip r:embed="rId4"/>
            <a:stretch>
              <a:fillRect l="-24588" t="-39460" b="-43373"/>
            </a:stretch>
          </a:blipFill>
        </p:spPr>
        <p:txBody>
          <a:bodyPr/>
          <a:lstStyle/>
          <a:p>
            <a:endParaRPr lang="en-US"/>
          </a:p>
        </p:txBody>
      </p:sp>
      <p:sp>
        <p:nvSpPr>
          <p:cNvPr id="8" name="TextBox 5">
            <a:extLst>
              <a:ext uri="{FF2B5EF4-FFF2-40B4-BE49-F238E27FC236}">
                <a16:creationId xmlns:a16="http://schemas.microsoft.com/office/drawing/2014/main" id="{67ABAF25-6FAB-0C5C-A4B1-984F1AE15DD7}"/>
              </a:ext>
            </a:extLst>
          </p:cNvPr>
          <p:cNvSpPr txBox="1"/>
          <p:nvPr/>
        </p:nvSpPr>
        <p:spPr>
          <a:xfrm>
            <a:off x="7175713" y="4020806"/>
            <a:ext cx="10083587" cy="1076738"/>
          </a:xfrm>
          <a:prstGeom prst="rect">
            <a:avLst/>
          </a:prstGeom>
        </p:spPr>
        <p:txBody>
          <a:bodyPr lIns="0" tIns="0" rIns="0" bIns="0" rtlCol="0" anchor="t">
            <a:spAutoFit/>
          </a:bodyPr>
          <a:lstStyle/>
          <a:p>
            <a:pPr algn="l">
              <a:lnSpc>
                <a:spcPts val="7891"/>
              </a:lnSpc>
            </a:pPr>
            <a:r>
              <a:rPr lang="es" sz="7891" b="1" dirty="0">
                <a:solidFill>
                  <a:srgbClr val="FFFFFF"/>
                </a:solidFill>
                <a:latin typeface="Ubuntu Bold"/>
                <a:ea typeface="Ubuntu Bold"/>
                <a:cs typeface="Ubuntu Bold"/>
                <a:sym typeface="Ubuntu Bold"/>
              </a:rPr>
              <a:t>INTRODUCCIONES</a:t>
            </a:r>
          </a:p>
        </p:txBody>
      </p:sp>
      <p:sp>
        <p:nvSpPr>
          <p:cNvPr id="10" name="TextBox 6">
            <a:extLst>
              <a:ext uri="{FF2B5EF4-FFF2-40B4-BE49-F238E27FC236}">
                <a16:creationId xmlns:a16="http://schemas.microsoft.com/office/drawing/2014/main" id="{812487C2-4A9D-C825-3CCE-6969A45A45CB}"/>
              </a:ext>
            </a:extLst>
          </p:cNvPr>
          <p:cNvSpPr txBox="1"/>
          <p:nvPr/>
        </p:nvSpPr>
        <p:spPr>
          <a:xfrm>
            <a:off x="7175713" y="5647548"/>
            <a:ext cx="10083587" cy="2639569"/>
          </a:xfrm>
          <a:prstGeom prst="rect">
            <a:avLst/>
          </a:prstGeom>
        </p:spPr>
        <p:txBody>
          <a:bodyPr lIns="0" tIns="0" rIns="0" bIns="0" rtlCol="0" anchor="t">
            <a:spAutoFit/>
          </a:bodyPr>
          <a:lstStyle/>
          <a:p>
            <a:pPr>
              <a:lnSpc>
                <a:spcPts val="5250"/>
              </a:lnSpc>
            </a:pPr>
            <a:r>
              <a:rPr lang="es" sz="3500" dirty="0">
                <a:solidFill>
                  <a:srgbClr val="FFFFFF"/>
                </a:solidFill>
                <a:latin typeface="Ubuntu"/>
                <a:ea typeface="Ubuntu"/>
                <a:cs typeface="Ubuntu"/>
                <a:sym typeface="Ubuntu"/>
              </a:rPr>
              <a:t>Comparte un poco sobre ti, cualquier experiencia con Olimpiadas Especiales y por qué quieres convertirte en </a:t>
            </a:r>
            <a:r>
              <a:rPr lang="en-US" sz="3500" dirty="0" err="1">
                <a:solidFill>
                  <a:srgbClr val="FFFFFF"/>
                </a:solidFill>
                <a:latin typeface="Ubuntu"/>
                <a:ea typeface="Ubuntu"/>
                <a:cs typeface="Ubuntu"/>
                <a:sym typeface="Ubuntu"/>
              </a:rPr>
              <a:t>Entrenador</a:t>
            </a:r>
            <a:r>
              <a:rPr lang="en-US" sz="3500" dirty="0">
                <a:solidFill>
                  <a:srgbClr val="FFFFFF"/>
                </a:solidFill>
                <a:latin typeface="Ubuntu"/>
                <a:ea typeface="Ubuntu"/>
                <a:cs typeface="Ubuntu"/>
                <a:sym typeface="Ubuntu"/>
              </a:rPr>
              <a:t> de </a:t>
            </a:r>
            <a:r>
              <a:rPr lang="en-US" sz="3500" dirty="0" err="1">
                <a:solidFill>
                  <a:srgbClr val="FFFFFF"/>
                </a:solidFill>
                <a:latin typeface="Ubuntu"/>
                <a:ea typeface="Ubuntu"/>
                <a:cs typeface="Ubuntu"/>
                <a:sym typeface="Ubuntu"/>
              </a:rPr>
              <a:t>Físico</a:t>
            </a:r>
            <a:endParaRPr lang="en-US" sz="3500" dirty="0">
              <a:solidFill>
                <a:srgbClr val="FFFFFF"/>
              </a:solidFill>
              <a:latin typeface="Ubuntu"/>
              <a:ea typeface="Ubuntu"/>
              <a:cs typeface="Ubuntu"/>
              <a:sym typeface="Ubuntu"/>
            </a:endParaRPr>
          </a:p>
          <a:p>
            <a:pPr>
              <a:lnSpc>
                <a:spcPts val="5250"/>
              </a:lnSpc>
            </a:pPr>
            <a:endParaRPr lang="en-US" sz="3500" dirty="0">
              <a:solidFill>
                <a:srgbClr val="FFFFFF"/>
              </a:solidFill>
              <a:latin typeface="Ubuntu"/>
              <a:ea typeface="Ubuntu"/>
              <a:cs typeface="Ubuntu"/>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8989" b="-8989"/>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5" name="AutoShape 5"/>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
        <p:nvSpPr>
          <p:cNvPr id="9" name="TextBox 4">
            <a:extLst>
              <a:ext uri="{FF2B5EF4-FFF2-40B4-BE49-F238E27FC236}">
                <a16:creationId xmlns:a16="http://schemas.microsoft.com/office/drawing/2014/main" id="{358CD89A-547E-E343-705D-60F85A01B867}"/>
              </a:ext>
            </a:extLst>
          </p:cNvPr>
          <p:cNvSpPr txBox="1"/>
          <p:nvPr/>
        </p:nvSpPr>
        <p:spPr>
          <a:xfrm>
            <a:off x="1028700" y="3419011"/>
            <a:ext cx="16230600" cy="2838450"/>
          </a:xfrm>
          <a:prstGeom prst="rect">
            <a:avLst/>
          </a:prstGeom>
        </p:spPr>
        <p:txBody>
          <a:bodyPr lIns="0" tIns="0" rIns="0" bIns="0" rtlCol="0" anchor="t">
            <a:spAutoFit/>
          </a:bodyPr>
          <a:lstStyle/>
          <a:p>
            <a:pPr algn="ctr">
              <a:lnSpc>
                <a:spcPts val="11040"/>
              </a:lnSpc>
            </a:pPr>
            <a:r>
              <a:rPr lang="es" sz="9200" b="1" dirty="0">
                <a:solidFill>
                  <a:srgbClr val="FFFFFF"/>
                </a:solidFill>
                <a:latin typeface="Ubuntu Bold"/>
                <a:ea typeface="Ubuntu Bold"/>
                <a:cs typeface="Ubuntu Bold"/>
                <a:sym typeface="Ubuntu Bold"/>
              </a:rPr>
              <a:t>RESUMEN DE OLIMPIADAS ESPECIALES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s" sz="5000" b="1" dirty="0">
                <a:solidFill>
                  <a:srgbClr val="009784"/>
                </a:solidFill>
                <a:latin typeface="Ubuntu"/>
                <a:ea typeface="Ubuntu"/>
                <a:cs typeface="Ubuntu"/>
                <a:sym typeface="Ubuntu"/>
              </a:rPr>
              <a:t>MISIÓN</a:t>
            </a:r>
            <a:r>
              <a:rPr lang="es" sz="5000" dirty="0">
                <a:solidFill>
                  <a:srgbClr val="009784"/>
                </a:solidFill>
                <a:latin typeface="Ubuntu"/>
                <a:ea typeface="Ubuntu"/>
                <a:cs typeface="Ubuntu"/>
                <a:sym typeface="Ubuntu"/>
              </a:rPr>
              <a:t> DE OLIMPIADAS ESPECIALES</a:t>
            </a:r>
            <a:r>
              <a:rPr lang="es" sz="5000" b="1" dirty="0">
                <a:solidFill>
                  <a:srgbClr val="009784"/>
                </a:solidFill>
                <a:latin typeface="Ubuntu Bold"/>
                <a:ea typeface="Ubuntu Bold"/>
                <a:cs typeface="Ubuntu Bold"/>
                <a:sym typeface="Ubuntu Bold"/>
              </a:rPr>
              <a:t> </a:t>
            </a:r>
          </a:p>
        </p:txBody>
      </p:sp>
      <p:sp>
        <p:nvSpPr>
          <p:cNvPr id="4" name="TextBox 4"/>
          <p:cNvSpPr txBox="1"/>
          <p:nvPr/>
        </p:nvSpPr>
        <p:spPr>
          <a:xfrm>
            <a:off x="549014" y="2642667"/>
            <a:ext cx="17495274" cy="4515082"/>
          </a:xfrm>
          <a:prstGeom prst="rect">
            <a:avLst/>
          </a:prstGeom>
        </p:spPr>
        <p:txBody>
          <a:bodyPr wrap="square" lIns="0" tIns="0" rIns="0" bIns="0" rtlCol="0" anchor="t">
            <a:spAutoFit/>
          </a:bodyPr>
          <a:lstStyle/>
          <a:p>
            <a:pPr algn="ctr">
              <a:lnSpc>
                <a:spcPts val="5950"/>
              </a:lnSpc>
            </a:pPr>
            <a:r>
              <a:rPr lang="es" sz="3500" dirty="0">
                <a:solidFill>
                  <a:srgbClr val="000000"/>
                </a:solidFill>
                <a:latin typeface="Ubuntu"/>
                <a:ea typeface="Ubuntu"/>
                <a:cs typeface="Ubuntu"/>
                <a:sym typeface="Ubuntu"/>
              </a:rPr>
              <a:t>Ofrecer </a:t>
            </a:r>
            <a:r>
              <a:rPr lang="es-ES" sz="3500" dirty="0">
                <a:solidFill>
                  <a:srgbClr val="000000"/>
                </a:solidFill>
                <a:latin typeface="Ubuntu"/>
                <a:ea typeface="Ubuntu"/>
                <a:cs typeface="Ubuntu"/>
                <a:sym typeface="Ubuntu"/>
              </a:rPr>
              <a:t>entrenamiento deportivo y competencias atléticas durante todo el año en una variedad de deportes de tipo olímpico para </a:t>
            </a:r>
            <a:r>
              <a:rPr lang="es-ES" sz="3500" b="1" dirty="0">
                <a:solidFill>
                  <a:srgbClr val="009784"/>
                </a:solidFill>
                <a:latin typeface="Ubuntu"/>
                <a:ea typeface="Ubuntu"/>
                <a:cs typeface="Ubuntu"/>
                <a:sym typeface="Ubuntu"/>
              </a:rPr>
              <a:t>niños y adultos con discapacidad intelectual</a:t>
            </a:r>
            <a:r>
              <a:rPr lang="es-ES" sz="3500" dirty="0">
                <a:solidFill>
                  <a:srgbClr val="000000"/>
                </a:solidFill>
                <a:latin typeface="Ubuntu"/>
                <a:ea typeface="Ubuntu"/>
                <a:cs typeface="Ubuntu"/>
                <a:sym typeface="Ubuntu"/>
              </a:rPr>
              <a:t>, brindándoles oportunidades continuas para </a:t>
            </a:r>
            <a:r>
              <a:rPr lang="es-ES" sz="3500" b="1" dirty="0">
                <a:solidFill>
                  <a:srgbClr val="009784"/>
                </a:solidFill>
                <a:latin typeface="Ubuntu"/>
                <a:ea typeface="Ubuntu"/>
                <a:cs typeface="Ubuntu"/>
                <a:sym typeface="Ubuntu"/>
              </a:rPr>
              <a:t>desarrollar su condición física</a:t>
            </a:r>
            <a:r>
              <a:rPr lang="es-ES" sz="3500" dirty="0">
                <a:solidFill>
                  <a:srgbClr val="000000"/>
                </a:solidFill>
                <a:latin typeface="Ubuntu"/>
                <a:ea typeface="Ubuntu"/>
                <a:cs typeface="Ubuntu"/>
                <a:sym typeface="Ubuntu"/>
              </a:rPr>
              <a:t>, demostrar valentía, experimentar alegría y compartir sus dones, habilidades y amistad </a:t>
            </a:r>
            <a:r>
              <a:rPr lang="es-ES" sz="3500" b="1" dirty="0">
                <a:solidFill>
                  <a:srgbClr val="009784"/>
                </a:solidFill>
                <a:latin typeface="Ubuntu"/>
                <a:ea typeface="Ubuntu"/>
                <a:cs typeface="Ubuntu"/>
                <a:sym typeface="Ubuntu"/>
              </a:rPr>
              <a:t>con sus familias, otros atletas de Olimpiadas</a:t>
            </a:r>
            <a:r>
              <a:rPr lang="es" sz="3500" b="1" dirty="0">
                <a:solidFill>
                  <a:srgbClr val="009784"/>
                </a:solidFill>
                <a:latin typeface="Ubuntu Bold"/>
                <a:ea typeface="Ubuntu Bold"/>
                <a:cs typeface="Ubuntu Bold"/>
                <a:sym typeface="Ubuntu Bold"/>
              </a:rPr>
              <a:t> Especiales y la comunidad.</a:t>
            </a:r>
          </a:p>
          <a:p>
            <a:pPr algn="ctr">
              <a:lnSpc>
                <a:spcPts val="5950"/>
              </a:lnSpc>
            </a:pPr>
            <a:endParaRPr lang="en-US" sz="3500" b="1" dirty="0">
              <a:solidFill>
                <a:srgbClr val="009784"/>
              </a:solidFill>
              <a:latin typeface="Ubuntu Bold"/>
              <a:ea typeface="Ubuntu Bold"/>
              <a:cs typeface="Ubuntu Bold"/>
              <a:sym typeface="Ubuntu Bold"/>
            </a:endParaRPr>
          </a:p>
        </p:txBody>
      </p:sp>
      <p:sp>
        <p:nvSpPr>
          <p:cNvPr id="5" name="Freeform 2">
            <a:extLst>
              <a:ext uri="{FF2B5EF4-FFF2-40B4-BE49-F238E27FC236}">
                <a16:creationId xmlns:a16="http://schemas.microsoft.com/office/drawing/2014/main" id="{17FE94E4-6723-8247-6046-70AAA19F633C}"/>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6" name="Freeform 6" descr="Un logotipo para un evento deportivo&#10;&#10;El contenido generado por IA puede ser incorrecto.">
            <a:extLst>
              <a:ext uri="{FF2B5EF4-FFF2-40B4-BE49-F238E27FC236}">
                <a16:creationId xmlns:a16="http://schemas.microsoft.com/office/drawing/2014/main" id="{63E26B89-C208-3715-2B8F-5BE3D3152C84}"/>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s" sz="5000" b="1" dirty="0">
                <a:solidFill>
                  <a:srgbClr val="009784"/>
                </a:solidFill>
                <a:latin typeface="Ubuntu"/>
                <a:ea typeface="Ubuntu"/>
                <a:cs typeface="Ubuntu"/>
                <a:sym typeface="Ubuntu"/>
              </a:rPr>
              <a:t>ALCANCE</a:t>
            </a:r>
            <a:r>
              <a:rPr lang="es" sz="5000" dirty="0">
                <a:solidFill>
                  <a:srgbClr val="009784"/>
                </a:solidFill>
                <a:latin typeface="Ubuntu"/>
                <a:ea typeface="Ubuntu"/>
                <a:cs typeface="Ubuntu"/>
                <a:sym typeface="Ubuntu"/>
              </a:rPr>
              <a:t> DE OLIMPIADAS ESPECIALES </a:t>
            </a:r>
          </a:p>
        </p:txBody>
      </p:sp>
      <p:sp>
        <p:nvSpPr>
          <p:cNvPr id="4" name="TextBox 4"/>
          <p:cNvSpPr txBox="1"/>
          <p:nvPr/>
        </p:nvSpPr>
        <p:spPr>
          <a:xfrm>
            <a:off x="1028700" y="1935163"/>
            <a:ext cx="16230600" cy="7592848"/>
          </a:xfrm>
          <a:prstGeom prst="rect">
            <a:avLst/>
          </a:prstGeom>
        </p:spPr>
        <p:txBody>
          <a:bodyPr lIns="0" tIns="0" rIns="0" bIns="0" rtlCol="0" anchor="t">
            <a:spAutoFit/>
          </a:bodyPr>
          <a:lstStyle/>
          <a:p>
            <a:pPr marL="755651" lvl="1" indent="-377825" algn="l">
              <a:lnSpc>
                <a:spcPts val="5950"/>
              </a:lnSpc>
              <a:buFont typeface="Arial"/>
              <a:buChar char="•"/>
            </a:pPr>
            <a:r>
              <a:rPr lang="es" sz="3500" dirty="0">
                <a:solidFill>
                  <a:srgbClr val="000000"/>
                </a:solidFill>
                <a:latin typeface="Ubuntu"/>
                <a:ea typeface="Ubuntu"/>
                <a:cs typeface="Ubuntu"/>
                <a:sym typeface="Ubuntu"/>
              </a:rPr>
              <a:t>5 millones de atletas en más de 172 países con entrenamiento durante todo el año y más de 100,000 competencias anuales</a:t>
            </a:r>
          </a:p>
          <a:p>
            <a:pPr algn="l">
              <a:lnSpc>
                <a:spcPts val="5950"/>
              </a:lnSpc>
            </a:pPr>
            <a:endParaRPr lang="en-US" sz="3500" dirty="0">
              <a:solidFill>
                <a:srgbClr val="000000"/>
              </a:solidFill>
              <a:latin typeface="Ubuntu"/>
              <a:ea typeface="Ubuntu"/>
              <a:cs typeface="Ubuntu"/>
              <a:sym typeface="Ubuntu"/>
            </a:endParaRPr>
          </a:p>
          <a:p>
            <a:pPr algn="l">
              <a:lnSpc>
                <a:spcPts val="5950"/>
              </a:lnSpc>
            </a:pPr>
            <a:endParaRPr lang="en-US" sz="3500" dirty="0">
              <a:solidFill>
                <a:srgbClr val="000000"/>
              </a:solidFill>
              <a:latin typeface="Ubuntu"/>
              <a:ea typeface="Ubuntu"/>
              <a:cs typeface="Ubuntu"/>
              <a:sym typeface="Ubuntu"/>
            </a:endParaRPr>
          </a:p>
          <a:p>
            <a:pPr marL="755651" lvl="1" indent="-377825">
              <a:lnSpc>
                <a:spcPts val="5950"/>
              </a:lnSpc>
              <a:buFont typeface="Arial"/>
              <a:buChar char="•"/>
            </a:pPr>
            <a:r>
              <a:rPr lang="es" sz="3500" i="1" dirty="0">
                <a:solidFill>
                  <a:srgbClr val="FF3131"/>
                </a:solidFill>
                <a:latin typeface="Ubuntu Italics"/>
                <a:ea typeface="Ubuntu Italics"/>
                <a:cs typeface="Ubuntu Italics"/>
                <a:sym typeface="Ubuntu Italics"/>
              </a:rPr>
              <a:t>[</a:t>
            </a:r>
            <a:r>
              <a:rPr lang="es-ES" sz="3500" i="1" dirty="0">
                <a:solidFill>
                  <a:srgbClr val="FF3131"/>
                </a:solidFill>
                <a:latin typeface="Ubuntu Italics"/>
                <a:ea typeface="Ubuntu Italics"/>
                <a:cs typeface="Ubuntu Italics"/>
                <a:sym typeface="Ubuntu Italics"/>
              </a:rPr>
              <a:t>Incluye datos de alcance específicos del Programa, como el número de atletas, compañeros Unificados, entrenadores, deportes, etc., así como aquello de lo que te sientes más orgulloso o lo que consideras una prioridad.</a:t>
            </a:r>
            <a:r>
              <a:rPr lang="es" sz="3500" i="1" dirty="0">
                <a:solidFill>
                  <a:srgbClr val="FF3131"/>
                </a:solidFill>
                <a:latin typeface="Ubuntu Italics"/>
                <a:ea typeface="Ubuntu Italics"/>
                <a:cs typeface="Ubuntu Italics"/>
                <a:sym typeface="Ubuntu Italics"/>
              </a:rPr>
              <a:t>]</a:t>
            </a:r>
          </a:p>
          <a:p>
            <a:pPr algn="l">
              <a:lnSpc>
                <a:spcPts val="5950"/>
              </a:lnSpc>
            </a:pPr>
            <a:endParaRPr lang="en-US" sz="3500" i="1" dirty="0">
              <a:solidFill>
                <a:srgbClr val="FF3131"/>
              </a:solidFill>
              <a:latin typeface="Ubuntu Italics"/>
              <a:ea typeface="Ubuntu Italics"/>
              <a:cs typeface="Ubuntu Italics"/>
              <a:sym typeface="Ubuntu Italics"/>
            </a:endParaRPr>
          </a:p>
          <a:p>
            <a:pPr algn="l">
              <a:lnSpc>
                <a:spcPts val="5950"/>
              </a:lnSpc>
            </a:pPr>
            <a:endParaRPr lang="en-US" sz="3500" i="1" dirty="0">
              <a:solidFill>
                <a:srgbClr val="FF3131"/>
              </a:solidFill>
              <a:latin typeface="Ubuntu Italics"/>
              <a:ea typeface="Ubuntu Italics"/>
              <a:cs typeface="Ubuntu Italics"/>
              <a:sym typeface="Ubuntu Italics"/>
            </a:endParaRPr>
          </a:p>
          <a:p>
            <a:pPr algn="l">
              <a:lnSpc>
                <a:spcPts val="5950"/>
              </a:lnSpc>
            </a:pPr>
            <a:endParaRPr lang="en-US" sz="3500" i="1" dirty="0">
              <a:solidFill>
                <a:srgbClr val="FF3131"/>
              </a:solidFill>
              <a:latin typeface="Ubuntu Italics"/>
              <a:ea typeface="Ubuntu Italics"/>
              <a:cs typeface="Ubuntu Italics"/>
              <a:sym typeface="Ubuntu Italics"/>
            </a:endParaRPr>
          </a:p>
        </p:txBody>
      </p:sp>
      <p:sp>
        <p:nvSpPr>
          <p:cNvPr id="6" name="Freeform 6" descr="Un logotipo para un evento deportivo&#10;&#10;El contenido generado por IA puede ser incorrecto.">
            <a:extLst>
              <a:ext uri="{FF2B5EF4-FFF2-40B4-BE49-F238E27FC236}">
                <a16:creationId xmlns:a16="http://schemas.microsoft.com/office/drawing/2014/main" id="{19DDEFB3-AE98-FF9E-DF2A-F05F75CC92EA}"/>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5" name="AutoShape 5"/>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
        <p:nvSpPr>
          <p:cNvPr id="7" name="TextBox 4">
            <a:extLst>
              <a:ext uri="{FF2B5EF4-FFF2-40B4-BE49-F238E27FC236}">
                <a16:creationId xmlns:a16="http://schemas.microsoft.com/office/drawing/2014/main" id="{73CC76C9-B0F6-5D0B-F802-1824FDA527D9}"/>
              </a:ext>
            </a:extLst>
          </p:cNvPr>
          <p:cNvSpPr txBox="1"/>
          <p:nvPr/>
        </p:nvSpPr>
        <p:spPr>
          <a:xfrm>
            <a:off x="1028700" y="3428536"/>
            <a:ext cx="16230600" cy="2466975"/>
          </a:xfrm>
          <a:prstGeom prst="rect">
            <a:avLst/>
          </a:prstGeom>
        </p:spPr>
        <p:txBody>
          <a:bodyPr lIns="0" tIns="0" rIns="0" bIns="0" rtlCol="0" anchor="t">
            <a:spAutoFit/>
          </a:bodyPr>
          <a:lstStyle/>
          <a:p>
            <a:pPr algn="ctr">
              <a:lnSpc>
                <a:spcPts val="9600"/>
              </a:lnSpc>
            </a:pPr>
            <a:r>
              <a:rPr lang="es" sz="8000" b="1" dirty="0">
                <a:solidFill>
                  <a:srgbClr val="FFFFFF"/>
                </a:solidFill>
                <a:latin typeface="Ubuntu Bold"/>
                <a:ea typeface="Ubuntu Bold"/>
                <a:cs typeface="Ubuntu Bold"/>
                <a:sym typeface="Ubuntu Bold"/>
              </a:rPr>
              <a:t>TU CAMINO PARA CONVERTIRTE EN ENTRENADOR FÍSICO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B837B1AA-4528-A9B1-4819-44EC4096D631}"/>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5" name="TextBox 5"/>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s" sz="5000" b="1">
                <a:solidFill>
                  <a:srgbClr val="009784"/>
                </a:solidFill>
                <a:latin typeface="Ubuntu Bold"/>
                <a:ea typeface="Ubuntu Bold"/>
                <a:cs typeface="Ubuntu Bold"/>
                <a:sym typeface="Ubuntu Bold"/>
              </a:rPr>
              <a:t>TU CAMINO </a:t>
            </a:r>
            <a:r>
              <a:rPr lang="es" sz="5000">
                <a:solidFill>
                  <a:srgbClr val="009784"/>
                </a:solidFill>
                <a:latin typeface="Ubuntu"/>
                <a:ea typeface="Ubuntu"/>
                <a:cs typeface="Ubuntu"/>
                <a:sym typeface="Ubuntu"/>
              </a:rPr>
              <a:t>HASTA AHORA...</a:t>
            </a:r>
          </a:p>
        </p:txBody>
      </p:sp>
      <p:pic>
        <p:nvPicPr>
          <p:cNvPr id="13" name="Picture 12">
            <a:extLst>
              <a:ext uri="{FF2B5EF4-FFF2-40B4-BE49-F238E27FC236}">
                <a16:creationId xmlns:a16="http://schemas.microsoft.com/office/drawing/2014/main" id="{E5F22823-9EAA-8F7A-9E47-B9FF55FE0F7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0200" y="3757613"/>
            <a:ext cx="17145000" cy="2848571"/>
          </a:xfrm>
          <a:prstGeom prst="rect">
            <a:avLst/>
          </a:prstGeom>
        </p:spPr>
      </p:pic>
      <p:sp>
        <p:nvSpPr>
          <p:cNvPr id="4" name="Freeform 4"/>
          <p:cNvSpPr/>
          <p:nvPr/>
        </p:nvSpPr>
        <p:spPr>
          <a:xfrm>
            <a:off x="7651044" y="3311461"/>
            <a:ext cx="946289" cy="901555"/>
          </a:xfrm>
          <a:custGeom>
            <a:avLst/>
            <a:gdLst/>
            <a:ahLst/>
            <a:cxnLst/>
            <a:rect l="l" t="t" r="r" b="b"/>
            <a:pathLst>
              <a:path w="946289" h="901555">
                <a:moveTo>
                  <a:pt x="0" y="0"/>
                </a:moveTo>
                <a:lnTo>
                  <a:pt x="946289" y="0"/>
                </a:lnTo>
                <a:lnTo>
                  <a:pt x="946289" y="901555"/>
                </a:lnTo>
                <a:lnTo>
                  <a:pt x="0" y="90155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6" descr="Un logotipo para un evento deportivo&#10;&#10;El contenido generado por IA puede ser incorrecto.">
            <a:extLst>
              <a:ext uri="{FF2B5EF4-FFF2-40B4-BE49-F238E27FC236}">
                <a16:creationId xmlns:a16="http://schemas.microsoft.com/office/drawing/2014/main" id="{CB37AEDC-B07A-C96A-ED55-14F1E00318BD}"/>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2291262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CD5FE-8380-984F-D30D-94FDF8E612B7}"/>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A64380BB-E2E3-908E-18FF-D56E16BC092E}"/>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a:extLst>
              <a:ext uri="{FF2B5EF4-FFF2-40B4-BE49-F238E27FC236}">
                <a16:creationId xmlns:a16="http://schemas.microsoft.com/office/drawing/2014/main" id="{76083A0F-B3E7-E1EE-F2AE-ED78CE616298}"/>
              </a:ext>
            </a:extLst>
          </p:cNvPr>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PASO 1: </a:t>
            </a:r>
            <a:r>
              <a:rPr lang="es" sz="5000" dirty="0">
                <a:solidFill>
                  <a:srgbClr val="009784"/>
                </a:solidFill>
                <a:latin typeface="Ubuntu"/>
                <a:ea typeface="Ubuntu"/>
                <a:cs typeface="Ubuntu"/>
                <a:sym typeface="Ubuntu"/>
              </a:rPr>
              <a:t>REQUISITOS DEL PROGRAMA</a:t>
            </a:r>
          </a:p>
        </p:txBody>
      </p:sp>
      <p:sp>
        <p:nvSpPr>
          <p:cNvPr id="4" name="TextBox 4">
            <a:extLst>
              <a:ext uri="{FF2B5EF4-FFF2-40B4-BE49-F238E27FC236}">
                <a16:creationId xmlns:a16="http://schemas.microsoft.com/office/drawing/2014/main" id="{22B17217-50D5-19F2-5A04-770C084C45EF}"/>
              </a:ext>
            </a:extLst>
          </p:cNvPr>
          <p:cNvSpPr txBox="1"/>
          <p:nvPr/>
        </p:nvSpPr>
        <p:spPr>
          <a:xfrm>
            <a:off x="1028700" y="1974850"/>
            <a:ext cx="16230600" cy="7592848"/>
          </a:xfrm>
          <a:prstGeom prst="rect">
            <a:avLst/>
          </a:prstGeom>
        </p:spPr>
        <p:txBody>
          <a:bodyPr lIns="0" tIns="0" rIns="0" bIns="0" rtlCol="0" anchor="t">
            <a:spAutoFit/>
          </a:bodyPr>
          <a:lstStyle/>
          <a:p>
            <a:pPr algn="l">
              <a:lnSpc>
                <a:spcPts val="5950"/>
              </a:lnSpc>
            </a:pPr>
            <a:r>
              <a:rPr lang="es" sz="3500" dirty="0">
                <a:solidFill>
                  <a:srgbClr val="000000"/>
                </a:solidFill>
                <a:latin typeface="Ubuntu"/>
                <a:ea typeface="Ubuntu"/>
                <a:cs typeface="Ubuntu"/>
                <a:sym typeface="Ubuntu"/>
              </a:rPr>
              <a:t>Requisitos de la Capacitación y Selección completados hasta la fecha:</a:t>
            </a:r>
          </a:p>
          <a:p>
            <a:pPr marL="755651" lvl="1" indent="-377825" algn="l">
              <a:lnSpc>
                <a:spcPts val="5950"/>
              </a:lnSpc>
              <a:buFont typeface="Arial"/>
              <a:buChar char="•"/>
            </a:pPr>
            <a:r>
              <a:rPr lang="es" sz="3500" i="1" dirty="0">
                <a:solidFill>
                  <a:srgbClr val="FF3131"/>
                </a:solidFill>
                <a:latin typeface="Ubuntu Italics"/>
                <a:ea typeface="Ubuntu Italics"/>
                <a:cs typeface="Ubuntu Italics"/>
                <a:sym typeface="Ubuntu Italics"/>
              </a:rPr>
              <a:t>[Enumerar los requisitos del Programa aquí]</a:t>
            </a:r>
          </a:p>
          <a:p>
            <a:pPr algn="l">
              <a:lnSpc>
                <a:spcPts val="5950"/>
              </a:lnSpc>
            </a:pPr>
            <a:endParaRPr lang="en-US" sz="3500" i="1" dirty="0">
              <a:solidFill>
                <a:srgbClr val="FF3131"/>
              </a:solidFill>
              <a:latin typeface="Ubuntu Italics"/>
              <a:ea typeface="Ubuntu Italics"/>
              <a:cs typeface="Ubuntu Italics"/>
              <a:sym typeface="Ubuntu Italics"/>
            </a:endParaRPr>
          </a:p>
          <a:p>
            <a:pPr algn="l">
              <a:lnSpc>
                <a:spcPts val="5950"/>
              </a:lnSpc>
            </a:pPr>
            <a:r>
              <a:rPr lang="es" sz="3500" dirty="0">
                <a:solidFill>
                  <a:srgbClr val="000000"/>
                </a:solidFill>
                <a:latin typeface="Ubuntu"/>
                <a:ea typeface="Ubuntu"/>
                <a:cs typeface="Ubuntu"/>
                <a:sym typeface="Ubuntu"/>
              </a:rPr>
              <a:t>Comparte tus preferencias y disponibilidad:</a:t>
            </a:r>
          </a:p>
          <a:p>
            <a:pPr marL="755650" lvl="1" indent="-377825">
              <a:lnSpc>
                <a:spcPts val="5950"/>
              </a:lnSpc>
              <a:buFont typeface="Arial"/>
              <a:buChar char="•"/>
            </a:pPr>
            <a:r>
              <a:rPr lang="es" sz="3500" dirty="0">
                <a:solidFill>
                  <a:srgbClr val="000000"/>
                </a:solidFill>
                <a:latin typeface="Ubuntu"/>
                <a:ea typeface="Ubuntu"/>
                <a:cs typeface="Ubuntu"/>
              </a:rPr>
              <a:t>Hora y frecuencia </a:t>
            </a:r>
          </a:p>
          <a:p>
            <a:pPr marL="755650" lvl="1" indent="-377825">
              <a:lnSpc>
                <a:spcPts val="5950"/>
              </a:lnSpc>
              <a:buFont typeface="Arial"/>
              <a:buChar char="•"/>
            </a:pPr>
            <a:r>
              <a:rPr lang="es" sz="3500" dirty="0">
                <a:solidFill>
                  <a:srgbClr val="000000"/>
                </a:solidFill>
                <a:latin typeface="Ubuntu"/>
                <a:ea typeface="Ubuntu"/>
                <a:cs typeface="Ubuntu"/>
                <a:sym typeface="Ubuntu"/>
              </a:rPr>
              <a:t>Presencial o virtual</a:t>
            </a:r>
          </a:p>
          <a:p>
            <a:pPr marL="755651" lvl="1" indent="-377825" algn="l">
              <a:lnSpc>
                <a:spcPts val="5950"/>
              </a:lnSpc>
              <a:buFont typeface="Arial"/>
              <a:buChar char="•"/>
            </a:pPr>
            <a:r>
              <a:rPr lang="es" sz="3500" dirty="0">
                <a:solidFill>
                  <a:srgbClr val="000000"/>
                </a:solidFill>
                <a:latin typeface="Ubuntu"/>
                <a:ea typeface="Ubuntu"/>
                <a:cs typeface="Ubuntu"/>
                <a:sym typeface="Ubuntu"/>
              </a:rPr>
              <a:t>Prácticas, competencias o eventos especiales</a:t>
            </a:r>
          </a:p>
          <a:p>
            <a:pPr marL="755650" lvl="1" indent="-377825" algn="l">
              <a:lnSpc>
                <a:spcPts val="5950"/>
              </a:lnSpc>
              <a:buFont typeface="Arial"/>
              <a:buChar char="•"/>
            </a:pPr>
            <a:r>
              <a:rPr lang="es" sz="3500" dirty="0">
                <a:solidFill>
                  <a:srgbClr val="000000"/>
                </a:solidFill>
                <a:latin typeface="Ubuntu"/>
                <a:ea typeface="Ubuntu"/>
                <a:cs typeface="Ubuntu"/>
                <a:sym typeface="Ubuntu"/>
              </a:rPr>
              <a:t>Deportes</a:t>
            </a:r>
            <a:endParaRPr lang="en-US" sz="3500" dirty="0">
              <a:solidFill>
                <a:srgbClr val="000000"/>
              </a:solidFill>
              <a:latin typeface="Ubuntu"/>
              <a:ea typeface="Ubuntu"/>
              <a:cs typeface="Ubuntu"/>
            </a:endParaRPr>
          </a:p>
          <a:p>
            <a:pPr marL="755651" lvl="1" indent="-377825" algn="l">
              <a:lnSpc>
                <a:spcPts val="5950"/>
              </a:lnSpc>
              <a:buFont typeface="Arial"/>
              <a:buChar char="•"/>
            </a:pPr>
            <a:r>
              <a:rPr lang="es" sz="3500" dirty="0">
                <a:solidFill>
                  <a:srgbClr val="000000"/>
                </a:solidFill>
                <a:latin typeface="Ubuntu"/>
                <a:ea typeface="Ubuntu"/>
                <a:cs typeface="Ubuntu"/>
                <a:sym typeface="Ubuntu"/>
              </a:rPr>
              <a:t>Uno o varios equipos</a:t>
            </a:r>
          </a:p>
          <a:p>
            <a:pPr algn="l">
              <a:lnSpc>
                <a:spcPts val="5950"/>
              </a:lnSpc>
            </a:pPr>
            <a:endParaRPr lang="en-US" sz="3500" dirty="0">
              <a:solidFill>
                <a:srgbClr val="000000"/>
              </a:solidFill>
              <a:latin typeface="Ubuntu"/>
              <a:ea typeface="Ubuntu"/>
              <a:cs typeface="Ubuntu"/>
              <a:sym typeface="Ubuntu"/>
            </a:endParaRPr>
          </a:p>
        </p:txBody>
      </p:sp>
      <p:sp>
        <p:nvSpPr>
          <p:cNvPr id="6" name="Freeform 6" descr="Un logotipo para un evento deportivo&#10;&#10;El contenido generado por IA puede ser incorrecto.">
            <a:extLst>
              <a:ext uri="{FF2B5EF4-FFF2-40B4-BE49-F238E27FC236}">
                <a16:creationId xmlns:a16="http://schemas.microsoft.com/office/drawing/2014/main" id="{36BBB054-3116-D5AE-50F4-DE2603F0A598}"/>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2358137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8B8022CE-7C65-F47A-A927-003E5790B87C}"/>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6" name="TextBox 6"/>
          <p:cNvSpPr txBox="1"/>
          <p:nvPr/>
        </p:nvSpPr>
        <p:spPr>
          <a:xfrm>
            <a:off x="1028700" y="1917700"/>
            <a:ext cx="9294335" cy="7386638"/>
          </a:xfrm>
          <a:prstGeom prst="rect">
            <a:avLst/>
          </a:prstGeom>
        </p:spPr>
        <p:txBody>
          <a:bodyPr wrap="square" lIns="0" tIns="0" rIns="0" bIns="0" rtlCol="0" anchor="t">
            <a:spAutoFit/>
          </a:bodyPr>
          <a:lstStyle/>
          <a:p>
            <a:pPr marL="755651" lvl="1" indent="-377825" algn="l">
              <a:buFont typeface="Arial"/>
              <a:buChar char="•"/>
            </a:pPr>
            <a:r>
              <a:rPr lang="es" sz="3200" dirty="0">
                <a:solidFill>
                  <a:srgbClr val="000000"/>
                </a:solidFill>
                <a:latin typeface="Ubuntu"/>
                <a:ea typeface="Ubuntu"/>
                <a:cs typeface="Ubuntu"/>
                <a:sym typeface="Ubuntu"/>
              </a:rPr>
              <a:t>Plan de eLearning Mejoramiento Físico a través del Deporte</a:t>
            </a:r>
          </a:p>
          <a:p>
            <a:pPr marL="1511301" lvl="2" indent="-503767" algn="l">
              <a:buFont typeface="Arial"/>
              <a:buChar char="⚬"/>
            </a:pPr>
            <a:r>
              <a:rPr lang="es" sz="3200" dirty="0">
                <a:solidFill>
                  <a:srgbClr val="000000"/>
                </a:solidFill>
                <a:latin typeface="Ubuntu"/>
                <a:ea typeface="Ubuntu"/>
                <a:cs typeface="Ubuntu"/>
                <a:sym typeface="Ubuntu"/>
              </a:rPr>
              <a:t>Condición Física para el entrenador deportivo</a:t>
            </a:r>
          </a:p>
          <a:p>
            <a:pPr marL="1511301" lvl="2" indent="-503767" algn="l">
              <a:buFont typeface="Arial"/>
              <a:buChar char="⚬"/>
            </a:pPr>
            <a:r>
              <a:rPr lang="es" sz="3200" dirty="0">
                <a:solidFill>
                  <a:srgbClr val="000000"/>
                </a:solidFill>
                <a:latin typeface="Ubuntu"/>
                <a:ea typeface="Ubuntu"/>
                <a:cs typeface="Ubuntu"/>
                <a:sym typeface="Ubuntu"/>
              </a:rPr>
              <a:t>Nutrición deportiva para entrenadores</a:t>
            </a:r>
          </a:p>
          <a:p>
            <a:pPr marL="1511301" lvl="2" indent="-503767" algn="l">
              <a:buFont typeface="Arial"/>
              <a:buChar char="⚬"/>
            </a:pPr>
            <a:r>
              <a:rPr lang="es" sz="3200" dirty="0">
                <a:solidFill>
                  <a:srgbClr val="000000"/>
                </a:solidFill>
                <a:latin typeface="Ubuntu"/>
                <a:ea typeface="Ubuntu"/>
                <a:cs typeface="Ubuntu"/>
                <a:sym typeface="Ubuntu"/>
              </a:rPr>
              <a:t>Actividad física para entrenadores deportivos</a:t>
            </a:r>
            <a:br>
              <a:rPr lang="es" sz="3200" dirty="0">
                <a:solidFill>
                  <a:srgbClr val="000000"/>
                </a:solidFill>
                <a:latin typeface="Ubuntu"/>
                <a:ea typeface="Ubuntu"/>
                <a:cs typeface="Ubuntu"/>
                <a:sym typeface="Ubuntu"/>
              </a:rPr>
            </a:br>
            <a:endParaRPr lang="es" sz="3200" dirty="0">
              <a:solidFill>
                <a:srgbClr val="000000"/>
              </a:solidFill>
              <a:latin typeface="Ubuntu"/>
              <a:ea typeface="Ubuntu"/>
              <a:cs typeface="Ubuntu"/>
              <a:sym typeface="Ubuntu"/>
            </a:endParaRPr>
          </a:p>
          <a:p>
            <a:pPr marL="755651" lvl="1" indent="-377825" algn="l">
              <a:buFont typeface="Arial"/>
              <a:buChar char="•"/>
            </a:pPr>
            <a:r>
              <a:rPr lang="es" sz="3200" dirty="0">
                <a:solidFill>
                  <a:srgbClr val="000000"/>
                </a:solidFill>
                <a:latin typeface="Ubuntu"/>
                <a:ea typeface="Ubuntu"/>
                <a:cs typeface="Ubuntu"/>
                <a:sym typeface="Ubuntu"/>
              </a:rPr>
              <a:t>Módulo de eLearning de Condición Física Inclusiva (opcional)</a:t>
            </a:r>
            <a:br>
              <a:rPr lang="es" sz="3200" dirty="0">
                <a:solidFill>
                  <a:srgbClr val="000000"/>
                </a:solidFill>
                <a:latin typeface="Ubuntu"/>
                <a:ea typeface="Ubuntu"/>
                <a:cs typeface="Ubuntu"/>
                <a:sym typeface="Ubuntu"/>
              </a:rPr>
            </a:br>
            <a:endParaRPr lang="es" sz="3200" dirty="0">
              <a:solidFill>
                <a:srgbClr val="000000"/>
              </a:solidFill>
              <a:latin typeface="Ubuntu"/>
              <a:ea typeface="Ubuntu"/>
              <a:cs typeface="Ubuntu"/>
              <a:sym typeface="Ubuntu"/>
            </a:endParaRPr>
          </a:p>
          <a:p>
            <a:pPr marL="755651" lvl="1" indent="-377825" algn="l">
              <a:buFont typeface="Arial"/>
              <a:buChar char="•"/>
            </a:pPr>
            <a:r>
              <a:rPr lang="es" sz="3200" dirty="0">
                <a:solidFill>
                  <a:srgbClr val="000000"/>
                </a:solidFill>
                <a:latin typeface="Ubuntu"/>
                <a:ea typeface="Ubuntu"/>
                <a:cs typeface="Ubuntu"/>
                <a:sym typeface="Ubuntu"/>
              </a:rPr>
              <a:t>¡Completa una sesión de capacitación como entrenador de Mejoramiento Físico con tu Programa (hoy mismo)!</a:t>
            </a:r>
          </a:p>
          <a:p>
            <a:pPr algn="l"/>
            <a:endParaRPr lang="en-US" sz="3200" dirty="0">
              <a:solidFill>
                <a:srgbClr val="000000"/>
              </a:solidFill>
              <a:latin typeface="Ubuntu"/>
              <a:ea typeface="Ubuntu"/>
              <a:cs typeface="Ubuntu"/>
              <a:sym typeface="Ubuntu"/>
            </a:endParaRPr>
          </a:p>
        </p:txBody>
      </p:sp>
      <p:sp>
        <p:nvSpPr>
          <p:cNvPr id="7" name="TextBox 7"/>
          <p:cNvSpPr txBox="1"/>
          <p:nvPr/>
        </p:nvSpPr>
        <p:spPr>
          <a:xfrm>
            <a:off x="1028699" y="838200"/>
            <a:ext cx="10485967" cy="769441"/>
          </a:xfrm>
          <a:prstGeom prst="rect">
            <a:avLst/>
          </a:prstGeom>
        </p:spPr>
        <p:txBody>
          <a:bodyPr wrap="square"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PASO 2: </a:t>
            </a:r>
            <a:r>
              <a:rPr lang="es" sz="5000" dirty="0">
                <a:solidFill>
                  <a:srgbClr val="009784"/>
                </a:solidFill>
                <a:latin typeface="Ubuntu"/>
                <a:ea typeface="Ubuntu"/>
                <a:cs typeface="Ubuntu"/>
                <a:sym typeface="Ubuntu"/>
              </a:rPr>
              <a:t>CAPACITACIÓN</a:t>
            </a:r>
          </a:p>
        </p:txBody>
      </p:sp>
      <p:pic>
        <p:nvPicPr>
          <p:cNvPr id="3" name="Picture 2">
            <a:extLst>
              <a:ext uri="{FF2B5EF4-FFF2-40B4-BE49-F238E27FC236}">
                <a16:creationId xmlns:a16="http://schemas.microsoft.com/office/drawing/2014/main" id="{4B451A00-79A9-0B4A-7611-CD15E5F2DFC9}"/>
              </a:ext>
            </a:extLst>
          </p:cNvPr>
          <p:cNvPicPr>
            <a:picLocks noChangeAspect="1"/>
          </p:cNvPicPr>
          <p:nvPr/>
        </p:nvPicPr>
        <p:blipFill>
          <a:blip r:embed="rId4"/>
          <a:srcRect l="28168" t="6460" r="42683" b="61666"/>
          <a:stretch>
            <a:fillRect/>
          </a:stretch>
        </p:blipFill>
        <p:spPr>
          <a:xfrm>
            <a:off x="10323036" y="-50801"/>
            <a:ext cx="7964963" cy="103378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1758"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AutoShape 4"/>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
        <p:nvSpPr>
          <p:cNvPr id="7" name="TextBox 5">
            <a:extLst>
              <a:ext uri="{FF2B5EF4-FFF2-40B4-BE49-F238E27FC236}">
                <a16:creationId xmlns:a16="http://schemas.microsoft.com/office/drawing/2014/main" id="{68CA2674-92AC-6B78-95D2-D7769A049509}"/>
              </a:ext>
            </a:extLst>
          </p:cNvPr>
          <p:cNvSpPr txBox="1"/>
          <p:nvPr/>
        </p:nvSpPr>
        <p:spPr>
          <a:xfrm>
            <a:off x="1028700" y="2044068"/>
            <a:ext cx="16230600" cy="5642570"/>
          </a:xfrm>
          <a:prstGeom prst="rect">
            <a:avLst/>
          </a:prstGeom>
        </p:spPr>
        <p:txBody>
          <a:bodyPr lIns="0" tIns="0" rIns="0" bIns="0" rtlCol="0" anchor="t">
            <a:spAutoFit/>
          </a:bodyPr>
          <a:lstStyle/>
          <a:p>
            <a:pPr algn="ctr">
              <a:lnSpc>
                <a:spcPts val="11040"/>
              </a:lnSpc>
            </a:pPr>
            <a:endParaRPr dirty="0"/>
          </a:p>
          <a:p>
            <a:pPr algn="ctr">
              <a:lnSpc>
                <a:spcPts val="11040"/>
              </a:lnSpc>
            </a:pPr>
            <a:r>
              <a:rPr lang="es" sz="9200" b="1" dirty="0">
                <a:solidFill>
                  <a:srgbClr val="FFFFFF"/>
                </a:solidFill>
                <a:latin typeface="Ubuntu Bold"/>
                <a:ea typeface="Ubuntu Bold"/>
                <a:cs typeface="Ubuntu Bold"/>
                <a:sym typeface="Ubuntu Bold"/>
              </a:rPr>
              <a:t>RESUMEN DE LA CAPACITACIÓN</a:t>
            </a:r>
          </a:p>
          <a:p>
            <a:pPr algn="ctr">
              <a:lnSpc>
                <a:spcPts val="11040"/>
              </a:lnSpc>
            </a:pPr>
            <a:endParaRPr lang="en-US" sz="9200" b="1" dirty="0">
              <a:solidFill>
                <a:srgbClr val="FFFFFF"/>
              </a:solidFill>
              <a:latin typeface="Ubuntu Bold"/>
              <a:ea typeface="Ubuntu Bold"/>
              <a:cs typeface="Ubuntu Bold"/>
              <a:sym typeface="Ubuntu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1AB5-25B7-7BBF-3E88-905E666DA47B}"/>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DBB8B2F1-8FE8-37D1-C0D5-AD68E5DA28CF}"/>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a:extLst>
              <a:ext uri="{FF2B5EF4-FFF2-40B4-BE49-F238E27FC236}">
                <a16:creationId xmlns:a16="http://schemas.microsoft.com/office/drawing/2014/main" id="{638CCCE7-79EA-091A-4D29-23E4710645C3}"/>
              </a:ext>
            </a:extLst>
          </p:cNvPr>
          <p:cNvSpPr txBox="1"/>
          <p:nvPr/>
        </p:nvSpPr>
        <p:spPr>
          <a:xfrm>
            <a:off x="1028700" y="838200"/>
            <a:ext cx="17259300" cy="769441"/>
          </a:xfrm>
          <a:prstGeom prst="rect">
            <a:avLst/>
          </a:prstGeom>
        </p:spPr>
        <p:txBody>
          <a:bodyPr wrap="square"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PUNTOS CLAVE DE LA CAPACITACIÓN HASTA AHORA:</a:t>
            </a:r>
            <a:endParaRPr lang="en-US" sz="5000" dirty="0">
              <a:solidFill>
                <a:srgbClr val="009784"/>
              </a:solidFill>
              <a:latin typeface="Ubuntu"/>
              <a:ea typeface="Ubuntu"/>
              <a:cs typeface="Ubuntu"/>
              <a:sym typeface="Ubuntu"/>
            </a:endParaRPr>
          </a:p>
        </p:txBody>
      </p:sp>
      <p:sp>
        <p:nvSpPr>
          <p:cNvPr id="2" name="TextBox 6">
            <a:extLst>
              <a:ext uri="{FF2B5EF4-FFF2-40B4-BE49-F238E27FC236}">
                <a16:creationId xmlns:a16="http://schemas.microsoft.com/office/drawing/2014/main" id="{AF5CD675-B5A2-A169-5FE2-10F40AC9B9CD}"/>
              </a:ext>
            </a:extLst>
          </p:cNvPr>
          <p:cNvSpPr txBox="1"/>
          <p:nvPr/>
        </p:nvSpPr>
        <p:spPr>
          <a:xfrm>
            <a:off x="1028700" y="1917700"/>
            <a:ext cx="16150093" cy="9580443"/>
          </a:xfrm>
          <a:prstGeom prst="rect">
            <a:avLst/>
          </a:prstGeom>
        </p:spPr>
        <p:txBody>
          <a:bodyPr wrap="square" lIns="0" tIns="0" rIns="0" bIns="0" rtlCol="0" anchor="t">
            <a:spAutoFit/>
          </a:bodyPr>
          <a:lstStyle/>
          <a:p>
            <a:pPr marL="755650" lvl="1" indent="-377825">
              <a:buFont typeface="Arial"/>
              <a:buChar char="•"/>
            </a:pPr>
            <a:r>
              <a:rPr lang="es-ES" sz="3000" dirty="0">
                <a:solidFill>
                  <a:srgbClr val="000000"/>
                </a:solidFill>
                <a:latin typeface="Ubuntu"/>
                <a:ea typeface="Ubuntu"/>
                <a:cs typeface="Ubuntu"/>
                <a:sym typeface="Ubuntu"/>
              </a:rPr>
              <a:t>Olimpiadas Especiales (OE) define el estado físico como una </a:t>
            </a:r>
            <a:r>
              <a:rPr lang="es-ES" sz="3000" b="1" dirty="0">
                <a:solidFill>
                  <a:srgbClr val="000000"/>
                </a:solidFill>
                <a:latin typeface="Ubuntu"/>
                <a:ea typeface="Ubuntu"/>
                <a:cs typeface="Ubuntu"/>
                <a:sym typeface="Ubuntu"/>
              </a:rPr>
              <a:t>salud y un rendimiento óptimos a través de una actividad física, una nutrición y una hidratación adecuadas</a:t>
            </a:r>
            <a:r>
              <a:rPr lang="es-ES" sz="3000" dirty="0">
                <a:solidFill>
                  <a:srgbClr val="000000"/>
                </a:solidFill>
                <a:latin typeface="Ubuntu"/>
                <a:ea typeface="Ubuntu"/>
                <a:cs typeface="Ubuntu"/>
                <a:sym typeface="Ubuntu"/>
              </a:rPr>
              <a:t>.</a:t>
            </a:r>
            <a:br>
              <a:rPr lang="en-US" sz="3000" b="1" dirty="0">
                <a:solidFill>
                  <a:srgbClr val="000000"/>
                </a:solidFill>
                <a:latin typeface="Ubuntu"/>
                <a:ea typeface="Ubuntu"/>
                <a:cs typeface="Ubuntu"/>
                <a:sym typeface="Ubuntu"/>
              </a:rPr>
            </a:br>
            <a:endParaRPr lang="en-US" sz="3000" b="1" dirty="0">
              <a:solidFill>
                <a:srgbClr val="000000"/>
              </a:solidFill>
              <a:latin typeface="Ubuntu"/>
              <a:ea typeface="Ubuntu"/>
              <a:cs typeface="Ubuntu"/>
              <a:sym typeface="Ubuntu"/>
            </a:endParaRPr>
          </a:p>
          <a:p>
            <a:pPr marL="755650" lvl="1" indent="-377825">
              <a:buFont typeface="Arial"/>
              <a:buChar char="•"/>
            </a:pPr>
            <a:r>
              <a:rPr lang="es-ES" sz="3000" dirty="0">
                <a:solidFill>
                  <a:srgbClr val="000000"/>
                </a:solidFill>
                <a:latin typeface="Ubuntu"/>
              </a:rPr>
              <a:t>Los atletas de OE tienen </a:t>
            </a:r>
            <a:r>
              <a:rPr lang="es-ES" sz="3000" b="1" dirty="0">
                <a:solidFill>
                  <a:srgbClr val="000000"/>
                </a:solidFill>
                <a:latin typeface="Ubuntu"/>
              </a:rPr>
              <a:t>más probabilidades de sufrir obesidad, de ser menos activos físicamente y de enfrentar mayores riesgos de padecer afecciones de salud</a:t>
            </a:r>
            <a:r>
              <a:rPr lang="es-ES" sz="3000" dirty="0">
                <a:solidFill>
                  <a:srgbClr val="000000"/>
                </a:solidFill>
                <a:latin typeface="Ubuntu"/>
              </a:rPr>
              <a:t>, como enfermedades cardíacas y diabetes</a:t>
            </a:r>
            <a:r>
              <a:rPr lang="es" sz="3000" dirty="0">
                <a:solidFill>
                  <a:srgbClr val="000000"/>
                </a:solidFill>
                <a:latin typeface="Ubuntu"/>
              </a:rPr>
              <a:t>. </a:t>
            </a:r>
            <a:br>
              <a:rPr lang="en-US" sz="3000" dirty="0">
                <a:solidFill>
                  <a:srgbClr val="000000"/>
                </a:solidFill>
                <a:latin typeface="Ubuntu"/>
              </a:rPr>
            </a:br>
            <a:endParaRPr lang="en-US" sz="3000" dirty="0"/>
          </a:p>
          <a:p>
            <a:pPr marL="755650" lvl="1" indent="-377825">
              <a:buFont typeface="Arial"/>
              <a:buChar char="•"/>
            </a:pPr>
            <a:r>
              <a:rPr lang="es-ES" sz="3000" dirty="0">
                <a:solidFill>
                  <a:srgbClr val="000000"/>
                </a:solidFill>
                <a:latin typeface="Ubuntu"/>
              </a:rPr>
              <a:t>Algunos atletas también pueden tener </a:t>
            </a:r>
            <a:r>
              <a:rPr lang="es-ES" sz="3000" b="1" dirty="0">
                <a:solidFill>
                  <a:srgbClr val="000000"/>
                </a:solidFill>
                <a:latin typeface="Ubuntu"/>
              </a:rPr>
              <a:t>dificultades con el equilibrio, la coordinación y las habilidades motoras finas</a:t>
            </a:r>
            <a:r>
              <a:rPr lang="es" sz="3000" b="1" dirty="0">
                <a:solidFill>
                  <a:srgbClr val="000000"/>
                </a:solidFill>
                <a:latin typeface="Ubuntu"/>
              </a:rPr>
              <a:t>. </a:t>
            </a:r>
            <a:br>
              <a:rPr lang="en-US" sz="3000" b="1" dirty="0">
                <a:solidFill>
                  <a:srgbClr val="000000"/>
                </a:solidFill>
                <a:latin typeface="Ubuntu"/>
              </a:rPr>
            </a:br>
            <a:endParaRPr lang="en-US" sz="3000" b="1" dirty="0">
              <a:latin typeface="Ubuntu"/>
            </a:endParaRPr>
          </a:p>
          <a:p>
            <a:pPr marL="755650" indent="-377825">
              <a:buFont typeface="Arial"/>
              <a:buChar char="•"/>
            </a:pPr>
            <a:r>
              <a:rPr lang="es-ES" sz="3000" dirty="0">
                <a:latin typeface="Ubuntu"/>
              </a:rPr>
              <a:t>La iniciativa </a:t>
            </a:r>
            <a:r>
              <a:rPr lang="es-ES" sz="3000" b="1" dirty="0">
                <a:latin typeface="Ubuntu"/>
              </a:rPr>
              <a:t>Fitness </a:t>
            </a:r>
            <a:r>
              <a:rPr lang="es-ES" sz="3000" b="1" dirty="0" err="1">
                <a:latin typeface="Ubuntu"/>
              </a:rPr>
              <a:t>through</a:t>
            </a:r>
            <a:r>
              <a:rPr lang="es-ES" sz="3000" b="1" dirty="0">
                <a:latin typeface="Ubuntu"/>
              </a:rPr>
              <a:t> Sport (FTS)</a:t>
            </a:r>
            <a:r>
              <a:rPr lang="es-ES" sz="3000" dirty="0">
                <a:latin typeface="Ubuntu"/>
              </a:rPr>
              <a:t> amplía el alcance de los programas de salud y estado físico al enfocarse en tres resultados interrelacionados:</a:t>
            </a:r>
            <a:endParaRPr lang="en-CA" sz="3000" dirty="0">
              <a:latin typeface="Ubuntu"/>
            </a:endParaRPr>
          </a:p>
          <a:p>
            <a:pPr marL="1292225" lvl="2" indent="-457200">
              <a:buFont typeface="Courier New"/>
              <a:buChar char="o"/>
            </a:pPr>
            <a:r>
              <a:rPr lang="es-ES" sz="3000" b="1" dirty="0">
                <a:latin typeface="Ubuntu"/>
              </a:rPr>
              <a:t>Rendimiento: </a:t>
            </a:r>
            <a:r>
              <a:rPr lang="es-ES" sz="3000" dirty="0">
                <a:latin typeface="Ubuntu"/>
              </a:rPr>
              <a:t>resistencia, velocidad, fuerza, flexibilidad</a:t>
            </a:r>
          </a:p>
          <a:p>
            <a:pPr marL="1292225" lvl="2" indent="-457200">
              <a:buFont typeface="Courier New"/>
              <a:buChar char="o"/>
            </a:pPr>
            <a:r>
              <a:rPr lang="es-ES" sz="3000" b="1" dirty="0">
                <a:latin typeface="Ubuntu"/>
              </a:rPr>
              <a:t>Salud</a:t>
            </a:r>
            <a:r>
              <a:rPr lang="es-ES" sz="3000" dirty="0">
                <a:latin typeface="Ubuntu"/>
              </a:rPr>
              <a:t>: energía, peso saludable, menos lesiones</a:t>
            </a:r>
          </a:p>
          <a:p>
            <a:pPr marL="1292225" lvl="2" indent="-457200">
              <a:buFont typeface="Courier New"/>
              <a:buChar char="o"/>
            </a:pPr>
            <a:r>
              <a:rPr lang="es-ES" sz="3000" b="1" dirty="0">
                <a:latin typeface="Ubuntu"/>
              </a:rPr>
              <a:t>Bienestar</a:t>
            </a:r>
            <a:r>
              <a:rPr lang="es-ES" sz="3000" dirty="0">
                <a:latin typeface="Ubuntu"/>
              </a:rPr>
              <a:t>: menor riesgo de enfermedades, mejor calidad de vida</a:t>
            </a:r>
            <a:endParaRPr lang="en-CA" sz="3000" dirty="0">
              <a:latin typeface="Calibri"/>
              <a:ea typeface="Calibri"/>
              <a:cs typeface="Calibri"/>
            </a:endParaRPr>
          </a:p>
          <a:p>
            <a:pPr marL="755650" lvl="1" indent="-377825">
              <a:lnSpc>
                <a:spcPts val="5950"/>
              </a:lnSpc>
              <a:buFont typeface="Arial"/>
              <a:buChar char="•"/>
            </a:pPr>
            <a:endParaRPr lang="en-CA" sz="3000" dirty="0">
              <a:latin typeface="Ubuntu" panose="020B0504030602030204" pitchFamily="34" charset="0"/>
            </a:endParaRPr>
          </a:p>
          <a:p>
            <a:pPr marL="914400" lvl="1" indent="-457200">
              <a:buFont typeface="Arial" panose="020B0604020202020204" pitchFamily="34" charset="0"/>
              <a:buChar char="•"/>
            </a:pPr>
            <a:endParaRPr lang="en-CA" sz="3000" dirty="0">
              <a:latin typeface="Ubuntu" panose="020B0504030602030204" pitchFamily="34" charset="0"/>
            </a:endParaRPr>
          </a:p>
          <a:p>
            <a:pPr marL="755651" lvl="1" indent="-377825" algn="l">
              <a:lnSpc>
                <a:spcPts val="5950"/>
              </a:lnSpc>
              <a:buFont typeface="Arial"/>
              <a:buChar char="•"/>
            </a:pPr>
            <a:endParaRPr lang="en-US" sz="3000" dirty="0">
              <a:solidFill>
                <a:srgbClr val="000000"/>
              </a:solidFill>
              <a:latin typeface="Ubuntu"/>
              <a:ea typeface="Ubuntu"/>
              <a:cs typeface="Ubuntu"/>
              <a:sym typeface="Ubuntu"/>
            </a:endParaRPr>
          </a:p>
          <a:p>
            <a:pPr algn="l">
              <a:lnSpc>
                <a:spcPts val="5950"/>
              </a:lnSpc>
            </a:pPr>
            <a:endParaRPr lang="en-US" sz="3000" dirty="0">
              <a:solidFill>
                <a:srgbClr val="000000"/>
              </a:solidFill>
              <a:latin typeface="Ubuntu"/>
              <a:ea typeface="Ubuntu"/>
              <a:cs typeface="Ubuntu"/>
              <a:sym typeface="Ubuntu"/>
            </a:endParaRPr>
          </a:p>
        </p:txBody>
      </p:sp>
      <p:sp>
        <p:nvSpPr>
          <p:cNvPr id="6" name="Freeform 6" descr="Un logotipo para un evento deportivo&#10;&#10;El contenido generado por IA puede ser incorrecto.">
            <a:extLst>
              <a:ext uri="{FF2B5EF4-FFF2-40B4-BE49-F238E27FC236}">
                <a16:creationId xmlns:a16="http://schemas.microsoft.com/office/drawing/2014/main" id="{4EF4CA6A-C9B0-0C51-613B-0B2690B318DD}"/>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592009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08338-7164-5DD0-4311-524AC33E351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022C773-C3E1-E63C-E3F2-9947836D490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a:extLst>
              <a:ext uri="{FF2B5EF4-FFF2-40B4-BE49-F238E27FC236}">
                <a16:creationId xmlns:a16="http://schemas.microsoft.com/office/drawing/2014/main" id="{67214BEE-1EF6-2BDC-4257-B506A55296B1}"/>
              </a:ext>
            </a:extLst>
          </p:cNvPr>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AutoShape 4">
            <a:extLst>
              <a:ext uri="{FF2B5EF4-FFF2-40B4-BE49-F238E27FC236}">
                <a16:creationId xmlns:a16="http://schemas.microsoft.com/office/drawing/2014/main" id="{11BD2ECD-CD73-309D-203A-25E553F80E96}"/>
              </a:ext>
            </a:extLst>
          </p:cNvPr>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
        <p:nvSpPr>
          <p:cNvPr id="7" name="TextBox 5">
            <a:extLst>
              <a:ext uri="{FF2B5EF4-FFF2-40B4-BE49-F238E27FC236}">
                <a16:creationId xmlns:a16="http://schemas.microsoft.com/office/drawing/2014/main" id="{6019108A-4C3D-CC87-B8DC-4C82E1DEDF60}"/>
              </a:ext>
            </a:extLst>
          </p:cNvPr>
          <p:cNvSpPr txBox="1"/>
          <p:nvPr/>
        </p:nvSpPr>
        <p:spPr>
          <a:xfrm>
            <a:off x="1028700" y="3419011"/>
            <a:ext cx="16230600" cy="2821285"/>
          </a:xfrm>
          <a:prstGeom prst="rect">
            <a:avLst/>
          </a:prstGeom>
        </p:spPr>
        <p:txBody>
          <a:bodyPr lIns="0" tIns="0" rIns="0" bIns="0" rtlCol="0" anchor="t">
            <a:spAutoFit/>
          </a:bodyPr>
          <a:lstStyle/>
          <a:p>
            <a:pPr algn="ctr">
              <a:lnSpc>
                <a:spcPts val="11040"/>
              </a:lnSpc>
            </a:pPr>
            <a:endParaRPr dirty="0"/>
          </a:p>
          <a:p>
            <a:pPr algn="ctr">
              <a:lnSpc>
                <a:spcPts val="11040"/>
              </a:lnSpc>
            </a:pPr>
            <a:r>
              <a:rPr lang="es" sz="9200" b="1" dirty="0">
                <a:solidFill>
                  <a:srgbClr val="FFFFFF"/>
                </a:solidFill>
                <a:latin typeface="Ubuntu Bold"/>
                <a:ea typeface="Ubuntu Bold"/>
                <a:cs typeface="Ubuntu Bold"/>
                <a:sym typeface="Ubuntu Bold"/>
              </a:rPr>
              <a:t>PAPEL DEL ENTRENADOR</a:t>
            </a:r>
          </a:p>
        </p:txBody>
      </p:sp>
    </p:spTree>
    <p:extLst>
      <p:ext uri="{BB962C8B-B14F-4D97-AF65-F5344CB8AC3E}">
        <p14:creationId xmlns:p14="http://schemas.microsoft.com/office/powerpoint/2010/main" val="384288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C3EEF254-9188-C907-99FC-68DFD8FF745F}"/>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7224003" y="2065020"/>
            <a:ext cx="10035297" cy="6705234"/>
          </a:xfrm>
          <a:prstGeom prst="rect">
            <a:avLst/>
          </a:prstGeom>
        </p:spPr>
        <p:txBody>
          <a:bodyPr lIns="0" tIns="0" rIns="0" bIns="0" rtlCol="0" anchor="t">
            <a:spAutoFit/>
          </a:bodyPr>
          <a:lstStyle/>
          <a:p>
            <a:pPr>
              <a:lnSpc>
                <a:spcPts val="4350"/>
              </a:lnSpc>
            </a:pPr>
            <a:r>
              <a:rPr lang="es-ES" sz="2900" b="1" dirty="0">
                <a:solidFill>
                  <a:srgbClr val="000000"/>
                </a:solidFill>
                <a:latin typeface="Ubuntu Bold"/>
                <a:ea typeface="Ubuntu Bold"/>
                <a:cs typeface="Ubuntu Bold"/>
                <a:sym typeface="Ubuntu Bold"/>
              </a:rPr>
              <a:t>Los entrenadores físicos desempeñan un papel fundamental en el desarrollo de los atletas al:</a:t>
            </a:r>
            <a:r>
              <a:rPr lang="es" sz="2900" b="1" dirty="0">
                <a:solidFill>
                  <a:srgbClr val="000000"/>
                </a:solidFill>
                <a:latin typeface="Ubuntu Bold"/>
                <a:ea typeface="Ubuntu Bold"/>
                <a:cs typeface="Ubuntu Bold"/>
                <a:sym typeface="Ubuntu Bold"/>
              </a:rPr>
              <a:t>:</a:t>
            </a:r>
          </a:p>
          <a:p>
            <a:pPr marL="626111" lvl="1" indent="-313055">
              <a:lnSpc>
                <a:spcPts val="4350"/>
              </a:lnSpc>
              <a:buFont typeface="Arial"/>
              <a:buChar char="•"/>
            </a:pPr>
            <a:r>
              <a:rPr lang="es-ES" sz="2900" dirty="0">
                <a:solidFill>
                  <a:srgbClr val="000000"/>
                </a:solidFill>
                <a:latin typeface="Ubuntu"/>
                <a:ea typeface="Ubuntu"/>
                <a:cs typeface="Ubuntu"/>
                <a:sym typeface="Ubuntu"/>
              </a:rPr>
              <a:t>Integrar actividades físicas y educación en todas las fases de la experiencia </a:t>
            </a:r>
            <a:r>
              <a:rPr lang="es-ES" sz="2900" dirty="0" err="1">
                <a:solidFill>
                  <a:srgbClr val="000000"/>
                </a:solidFill>
                <a:latin typeface="Ubuntu"/>
                <a:ea typeface="Ubuntu"/>
                <a:cs typeface="Ubuntu"/>
                <a:sym typeface="Ubuntu"/>
              </a:rPr>
              <a:t>deportiv</a:t>
            </a:r>
            <a:r>
              <a:rPr lang="es" sz="2900" dirty="0">
                <a:solidFill>
                  <a:srgbClr val="000000"/>
                </a:solidFill>
                <a:latin typeface="Ubuntu"/>
                <a:ea typeface="Ubuntu"/>
                <a:cs typeface="Ubuntu"/>
                <a:sym typeface="Ubuntu"/>
              </a:rPr>
              <a:t>a</a:t>
            </a:r>
          </a:p>
          <a:p>
            <a:pPr marL="626111" lvl="1" indent="-313055">
              <a:lnSpc>
                <a:spcPts val="4350"/>
              </a:lnSpc>
              <a:buFont typeface="Arial"/>
              <a:buChar char="•"/>
            </a:pPr>
            <a:r>
              <a:rPr lang="es-ES" sz="2900" dirty="0">
                <a:solidFill>
                  <a:srgbClr val="000000"/>
                </a:solidFill>
                <a:latin typeface="Ubuntu"/>
                <a:ea typeface="Ubuntu"/>
                <a:cs typeface="Ubuntu"/>
                <a:sym typeface="Ubuntu"/>
              </a:rPr>
              <a:t>Fomentar la salud y el rendimiento de los atletas a través de la actividad física, la nutrición y la hidratación</a:t>
            </a:r>
            <a:endParaRPr lang="es" sz="2900" dirty="0">
              <a:solidFill>
                <a:srgbClr val="000000"/>
              </a:solidFill>
              <a:latin typeface="Ubuntu"/>
              <a:ea typeface="Ubuntu"/>
              <a:cs typeface="Ubuntu"/>
              <a:sym typeface="Ubuntu"/>
            </a:endParaRPr>
          </a:p>
          <a:p>
            <a:pPr marL="626111" lvl="1" indent="-313055">
              <a:lnSpc>
                <a:spcPts val="4350"/>
              </a:lnSpc>
              <a:buFont typeface="Arial"/>
              <a:buChar char="•"/>
            </a:pPr>
            <a:r>
              <a:rPr lang="es-ES" sz="2900" dirty="0">
                <a:solidFill>
                  <a:srgbClr val="000000"/>
                </a:solidFill>
                <a:latin typeface="Ubuntu"/>
                <a:ea typeface="Ubuntu"/>
                <a:cs typeface="Ubuntu"/>
                <a:sym typeface="Ubuntu"/>
              </a:rPr>
              <a:t>Trabajar en colaboración con los entrenadores y los voluntarios como parte del equipo deportivo</a:t>
            </a:r>
            <a:endParaRPr lang="es" sz="2900" dirty="0">
              <a:solidFill>
                <a:srgbClr val="000000"/>
              </a:solidFill>
              <a:latin typeface="Ubuntu"/>
              <a:ea typeface="Ubuntu"/>
              <a:cs typeface="Ubuntu"/>
              <a:sym typeface="Ubuntu"/>
            </a:endParaRPr>
          </a:p>
          <a:p>
            <a:pPr marL="626111" lvl="1" indent="-313055">
              <a:lnSpc>
                <a:spcPts val="4350"/>
              </a:lnSpc>
              <a:buFont typeface="Arial"/>
              <a:buChar char="•"/>
            </a:pPr>
            <a:r>
              <a:rPr lang="es-ES" sz="2900" dirty="0">
                <a:solidFill>
                  <a:srgbClr val="000000"/>
                </a:solidFill>
                <a:latin typeface="Ubuntu"/>
                <a:ea typeface="Ubuntu"/>
                <a:cs typeface="Ubuntu"/>
                <a:sym typeface="Ubuntu"/>
              </a:rPr>
              <a:t>Apoyar al entrenador principal para que pueda enfocarse en las habilidades y estrategias específicas del deporte</a:t>
            </a:r>
            <a:endParaRPr lang="es" sz="2900" dirty="0">
              <a:solidFill>
                <a:srgbClr val="000000"/>
              </a:solidFill>
              <a:latin typeface="Ubuntu"/>
              <a:ea typeface="Ubuntu"/>
              <a:cs typeface="Ubuntu"/>
              <a:sym typeface="Ubuntu"/>
            </a:endParaRPr>
          </a:p>
          <a:p>
            <a:pPr algn="l">
              <a:lnSpc>
                <a:spcPts val="4350"/>
              </a:lnSpc>
            </a:pPr>
            <a:endParaRPr lang="en-US" sz="2900" dirty="0">
              <a:solidFill>
                <a:srgbClr val="000000"/>
              </a:solidFill>
              <a:latin typeface="Ubuntu"/>
              <a:ea typeface="Ubuntu"/>
              <a:cs typeface="Ubuntu"/>
              <a:sym typeface="Ubuntu"/>
            </a:endParaRPr>
          </a:p>
        </p:txBody>
      </p:sp>
      <p:sp>
        <p:nvSpPr>
          <p:cNvPr id="5" name="TextBox 5"/>
          <p:cNvSpPr txBox="1"/>
          <p:nvPr/>
        </p:nvSpPr>
        <p:spPr>
          <a:xfrm>
            <a:off x="1028700" y="1000125"/>
            <a:ext cx="13263033" cy="769441"/>
          </a:xfrm>
          <a:prstGeom prst="rect">
            <a:avLst/>
          </a:prstGeom>
        </p:spPr>
        <p:txBody>
          <a:bodyPr wrap="square" lIns="0" tIns="0" rIns="0" bIns="0" rtlCol="0" anchor="t">
            <a:spAutoFit/>
          </a:bodyPr>
          <a:lstStyle/>
          <a:p>
            <a:pPr>
              <a:lnSpc>
                <a:spcPts val="6000"/>
              </a:lnSpc>
            </a:pPr>
            <a:r>
              <a:rPr lang="en-US" sz="5000" b="1" dirty="0">
                <a:solidFill>
                  <a:srgbClr val="009784"/>
                </a:solidFill>
                <a:latin typeface="Ubuntu Bold"/>
                <a:ea typeface="Ubuntu Bold"/>
                <a:cs typeface="Ubuntu Bold"/>
                <a:sym typeface="Ubuntu Bold"/>
              </a:rPr>
              <a:t>DESCRIPCIÓN GENERAL DEL ENTRENADOR</a:t>
            </a:r>
            <a:endParaRPr lang="es" sz="5000" b="1" dirty="0">
              <a:solidFill>
                <a:srgbClr val="009784"/>
              </a:solidFill>
              <a:latin typeface="Ubuntu Bold"/>
              <a:ea typeface="Ubuntu Bold"/>
              <a:cs typeface="Ubuntu Bold"/>
              <a:sym typeface="Ubuntu Bold"/>
            </a:endParaRPr>
          </a:p>
        </p:txBody>
      </p:sp>
      <p:sp>
        <p:nvSpPr>
          <p:cNvPr id="7" name="Freeform 6" descr="Un logotipo para un evento deportivo&#10;&#10;El contenido generado por IA puede ser incorrecto.">
            <a:extLst>
              <a:ext uri="{FF2B5EF4-FFF2-40B4-BE49-F238E27FC236}">
                <a16:creationId xmlns:a16="http://schemas.microsoft.com/office/drawing/2014/main" id="{B73E49ED-1783-0CE7-E87C-2AFF1816B44E}"/>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
        <p:nvSpPr>
          <p:cNvPr id="4" name="Freeform 4">
            <a:extLst>
              <a:ext uri="{FF2B5EF4-FFF2-40B4-BE49-F238E27FC236}">
                <a16:creationId xmlns:a16="http://schemas.microsoft.com/office/drawing/2014/main" id="{F0C97C4B-29AD-D33B-2CB1-A6CC4FCDC5CE}"/>
              </a:ext>
            </a:extLst>
          </p:cNvPr>
          <p:cNvSpPr/>
          <p:nvPr/>
        </p:nvSpPr>
        <p:spPr>
          <a:xfrm>
            <a:off x="-457200" y="2781300"/>
            <a:ext cx="10583403" cy="7505700"/>
          </a:xfrm>
          <a:custGeom>
            <a:avLst/>
            <a:gdLst/>
            <a:ahLst/>
            <a:cxnLst/>
            <a:rect l="l" t="t" r="r" b="b"/>
            <a:pathLst>
              <a:path w="12739545" h="8496300">
                <a:moveTo>
                  <a:pt x="0" y="0"/>
                </a:moveTo>
                <a:lnTo>
                  <a:pt x="12739545" y="0"/>
                </a:lnTo>
                <a:lnTo>
                  <a:pt x="12739545" y="8496300"/>
                </a:lnTo>
                <a:lnTo>
                  <a:pt x="0" y="8496300"/>
                </a:lnTo>
                <a:lnTo>
                  <a:pt x="0" y="0"/>
                </a:lnTo>
                <a:close/>
              </a:path>
            </a:pathLst>
          </a:custGeom>
          <a:blipFill>
            <a:blip r:embed="rId5"/>
            <a:stretch>
              <a:fillRect l="-144" r="-144" b="-8459"/>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F8999AD7-16A1-E586-7B87-F3311CA8C70E}"/>
              </a:ext>
            </a:extLst>
          </p:cNvPr>
          <p:cNvSpPr/>
          <p:nvPr/>
        </p:nvSpPr>
        <p:spPr>
          <a:xfrm>
            <a:off x="0" y="6608292"/>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2" name="Freeform 2"/>
          <p:cNvSpPr/>
          <p:nvPr/>
        </p:nvSpPr>
        <p:spPr>
          <a:xfrm>
            <a:off x="2066731" y="2556747"/>
            <a:ext cx="14154539" cy="4291594"/>
          </a:xfrm>
          <a:custGeom>
            <a:avLst/>
            <a:gdLst/>
            <a:ahLst/>
            <a:cxnLst/>
            <a:rect l="l" t="t" r="r" b="b"/>
            <a:pathLst>
              <a:path w="14154539" h="4291594">
                <a:moveTo>
                  <a:pt x="0" y="0"/>
                </a:moveTo>
                <a:lnTo>
                  <a:pt x="14154538" y="0"/>
                </a:lnTo>
                <a:lnTo>
                  <a:pt x="14154538" y="4291594"/>
                </a:lnTo>
                <a:lnTo>
                  <a:pt x="0" y="4291594"/>
                </a:lnTo>
                <a:lnTo>
                  <a:pt x="0" y="0"/>
                </a:lnTo>
                <a:close/>
              </a:path>
            </a:pathLst>
          </a:custGeom>
          <a:blipFill>
            <a:blip>
              <a:extLst>
                <a:ext uri="{96DAC541-7B7A-43D3-8B79-37D633B846F1}">
                  <asvg:svgBlip xmlns:asvg="http://schemas.microsoft.com/office/drawing/2016/SVG/main" r:embed="rId4"/>
                </a:ext>
              </a:extLst>
            </a:blip>
            <a:stretch>
              <a:fillRect t="-30500" b="-31110"/>
            </a:stretch>
          </a:blipFill>
        </p:spPr>
        <p:txBody>
          <a:bodyPr/>
          <a:lstStyle/>
          <a:p>
            <a:endParaRPr lang="en-US"/>
          </a:p>
        </p:txBody>
      </p:sp>
      <p:sp>
        <p:nvSpPr>
          <p:cNvPr id="4" name="Freeform 4"/>
          <p:cNvSpPr/>
          <p:nvPr/>
        </p:nvSpPr>
        <p:spPr>
          <a:xfrm>
            <a:off x="2798984" y="3093501"/>
            <a:ext cx="2600567" cy="3149021"/>
          </a:xfrm>
          <a:custGeom>
            <a:avLst/>
            <a:gdLst/>
            <a:ahLst/>
            <a:cxnLst/>
            <a:rect l="l" t="t" r="r" b="b"/>
            <a:pathLst>
              <a:path w="2600567" h="3149021">
                <a:moveTo>
                  <a:pt x="0" y="0"/>
                </a:moveTo>
                <a:lnTo>
                  <a:pt x="2600567" y="0"/>
                </a:lnTo>
                <a:lnTo>
                  <a:pt x="2600567" y="3149022"/>
                </a:lnTo>
                <a:lnTo>
                  <a:pt x="0" y="31490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7333437" y="3339962"/>
            <a:ext cx="3621127" cy="2656100"/>
          </a:xfrm>
          <a:custGeom>
            <a:avLst/>
            <a:gdLst/>
            <a:ahLst/>
            <a:cxnLst/>
            <a:rect l="l" t="t" r="r" b="b"/>
            <a:pathLst>
              <a:path w="3621127" h="2656100">
                <a:moveTo>
                  <a:pt x="0" y="0"/>
                </a:moveTo>
                <a:lnTo>
                  <a:pt x="3621126" y="0"/>
                </a:lnTo>
                <a:lnTo>
                  <a:pt x="3621126" y="2656100"/>
                </a:lnTo>
                <a:lnTo>
                  <a:pt x="0" y="2656100"/>
                </a:lnTo>
                <a:lnTo>
                  <a:pt x="0" y="0"/>
                </a:lnTo>
                <a:close/>
              </a:path>
            </a:pathLst>
          </a:custGeom>
          <a:blipFill>
            <a:blip>
              <a:extLst>
                <a:ext uri="{96DAC541-7B7A-43D3-8B79-37D633B846F1}">
                  <asvg:svgBlip xmlns:asvg="http://schemas.microsoft.com/office/drawing/2016/SVG/main" r:embed="rId6"/>
                </a:ext>
              </a:extLst>
            </a:blip>
            <a:stretch>
              <a:fillRect r="-2990" b="-37717"/>
            </a:stretch>
          </a:blipFill>
        </p:spPr>
        <p:txBody>
          <a:bodyPr/>
          <a:lstStyle/>
          <a:p>
            <a:endParaRPr lang="en-US"/>
          </a:p>
        </p:txBody>
      </p:sp>
      <p:sp>
        <p:nvSpPr>
          <p:cNvPr id="6" name="Freeform 6"/>
          <p:cNvSpPr/>
          <p:nvPr/>
        </p:nvSpPr>
        <p:spPr>
          <a:xfrm>
            <a:off x="12814822" y="3027566"/>
            <a:ext cx="2845236" cy="3214956"/>
          </a:xfrm>
          <a:custGeom>
            <a:avLst/>
            <a:gdLst/>
            <a:ahLst/>
            <a:cxnLst/>
            <a:rect l="l" t="t" r="r" b="b"/>
            <a:pathLst>
              <a:path w="2845236" h="3214956">
                <a:moveTo>
                  <a:pt x="0" y="0"/>
                </a:moveTo>
                <a:lnTo>
                  <a:pt x="2845236" y="0"/>
                </a:lnTo>
                <a:lnTo>
                  <a:pt x="2845236" y="3214957"/>
                </a:lnTo>
                <a:lnTo>
                  <a:pt x="0" y="32149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TextBox 7"/>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s" sz="5000" b="1">
                <a:solidFill>
                  <a:srgbClr val="009784"/>
                </a:solidFill>
                <a:latin typeface="Ubuntu Bold"/>
                <a:ea typeface="Ubuntu Bold"/>
                <a:cs typeface="Ubuntu Bold"/>
                <a:sym typeface="Ubuntu Bold"/>
              </a:rPr>
              <a:t>PRINCIPALES ÁREAS DE APOYO</a:t>
            </a:r>
          </a:p>
        </p:txBody>
      </p:sp>
      <p:sp>
        <p:nvSpPr>
          <p:cNvPr id="8" name="TextBox 8"/>
          <p:cNvSpPr txBox="1"/>
          <p:nvPr/>
        </p:nvSpPr>
        <p:spPr>
          <a:xfrm>
            <a:off x="2067007" y="6786579"/>
            <a:ext cx="4064521" cy="2162175"/>
          </a:xfrm>
          <a:prstGeom prst="rect">
            <a:avLst/>
          </a:prstGeom>
        </p:spPr>
        <p:txBody>
          <a:bodyPr wrap="square" lIns="0" tIns="0" rIns="0" bIns="0" rtlCol="0" anchor="t">
            <a:spAutoFit/>
          </a:bodyPr>
          <a:lstStyle/>
          <a:p>
            <a:pPr algn="ctr">
              <a:lnSpc>
                <a:spcPts val="4200"/>
              </a:lnSpc>
            </a:pPr>
            <a:r>
              <a:rPr lang="es-ES" sz="3500" dirty="0">
                <a:solidFill>
                  <a:srgbClr val="000000"/>
                </a:solidFill>
                <a:latin typeface="Ubuntu"/>
                <a:ea typeface="Ubuntu"/>
                <a:cs typeface="Ubuntu"/>
                <a:sym typeface="Ubuntu"/>
              </a:rPr>
              <a:t>Cumplir con los Estándares Mínimos de  la Práctica </a:t>
            </a:r>
            <a:r>
              <a:rPr lang="es-ES" sz="3500" dirty="0" err="1">
                <a:solidFill>
                  <a:srgbClr val="000000"/>
                </a:solidFill>
                <a:latin typeface="Ubuntu"/>
                <a:ea typeface="Ubuntu"/>
                <a:cs typeface="Ubuntu"/>
                <a:sym typeface="Ubuntu"/>
              </a:rPr>
              <a:t>Fit</a:t>
            </a:r>
            <a:endParaRPr lang="es" sz="3500" dirty="0">
              <a:solidFill>
                <a:srgbClr val="000000"/>
              </a:solidFill>
              <a:latin typeface="Ubuntu"/>
              <a:ea typeface="Ubuntu"/>
              <a:cs typeface="Ubuntu"/>
              <a:sym typeface="Ubuntu"/>
            </a:endParaRPr>
          </a:p>
          <a:p>
            <a:pPr algn="l">
              <a:lnSpc>
                <a:spcPts val="4200"/>
              </a:lnSpc>
            </a:pPr>
            <a:endParaRPr lang="en-US" sz="3500" dirty="0">
              <a:solidFill>
                <a:srgbClr val="000000"/>
              </a:solidFill>
              <a:latin typeface="Ubuntu"/>
              <a:ea typeface="Ubuntu"/>
              <a:cs typeface="Ubuntu"/>
              <a:sym typeface="Ubuntu"/>
            </a:endParaRPr>
          </a:p>
        </p:txBody>
      </p:sp>
      <p:sp>
        <p:nvSpPr>
          <p:cNvPr id="9" name="TextBox 9"/>
          <p:cNvSpPr txBox="1"/>
          <p:nvPr/>
        </p:nvSpPr>
        <p:spPr>
          <a:xfrm>
            <a:off x="7111740" y="6819766"/>
            <a:ext cx="4064521" cy="1095375"/>
          </a:xfrm>
          <a:prstGeom prst="rect">
            <a:avLst/>
          </a:prstGeom>
        </p:spPr>
        <p:txBody>
          <a:bodyPr lIns="0" tIns="0" rIns="0" bIns="0" rtlCol="0" anchor="t">
            <a:spAutoFit/>
          </a:bodyPr>
          <a:lstStyle/>
          <a:p>
            <a:pPr algn="ctr">
              <a:lnSpc>
                <a:spcPts val="4200"/>
              </a:lnSpc>
            </a:pPr>
            <a:r>
              <a:rPr lang="es" sz="3500" dirty="0">
                <a:solidFill>
                  <a:srgbClr val="000000"/>
                </a:solidFill>
                <a:latin typeface="Ubuntu"/>
                <a:ea typeface="Ubuntu"/>
                <a:cs typeface="Ubuntu"/>
                <a:sym typeface="Ubuntu"/>
              </a:rPr>
              <a:t>Fomentar hábitos saludables</a:t>
            </a:r>
          </a:p>
        </p:txBody>
      </p:sp>
      <p:sp>
        <p:nvSpPr>
          <p:cNvPr id="10" name="TextBox 10"/>
          <p:cNvSpPr txBox="1"/>
          <p:nvPr/>
        </p:nvSpPr>
        <p:spPr>
          <a:xfrm>
            <a:off x="12156749" y="6819766"/>
            <a:ext cx="4064521" cy="1077218"/>
          </a:xfrm>
          <a:prstGeom prst="rect">
            <a:avLst/>
          </a:prstGeom>
        </p:spPr>
        <p:txBody>
          <a:bodyPr lIns="0" tIns="0" rIns="0" bIns="0" rtlCol="0" anchor="t">
            <a:spAutoFit/>
          </a:bodyPr>
          <a:lstStyle/>
          <a:p>
            <a:pPr algn="ctr">
              <a:lnSpc>
                <a:spcPts val="4200"/>
              </a:lnSpc>
            </a:pPr>
            <a:r>
              <a:rPr lang="es" sz="3500" dirty="0">
                <a:solidFill>
                  <a:srgbClr val="000000"/>
                </a:solidFill>
                <a:latin typeface="Ubuntu"/>
                <a:ea typeface="Ubuntu"/>
                <a:cs typeface="Ubuntu"/>
                <a:sym typeface="Ubuntu"/>
              </a:rPr>
              <a:t>Apoyar en Establecer Metas</a:t>
            </a:r>
          </a:p>
        </p:txBody>
      </p:sp>
      <p:sp>
        <p:nvSpPr>
          <p:cNvPr id="12" name="Freeform 6" descr="Un logotipo para un evento deportivo&#10;&#10;El contenido generado por IA puede ser incorrecto.">
            <a:extLst>
              <a:ext uri="{FF2B5EF4-FFF2-40B4-BE49-F238E27FC236}">
                <a16:creationId xmlns:a16="http://schemas.microsoft.com/office/drawing/2014/main" id="{3F47ADDF-BBEB-D262-78EE-2BD8FFF36BBD}"/>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2CD816F9-948F-B0A8-6843-64CBFA8E2460}"/>
            </a:ext>
          </a:extLst>
        </p:cNvPr>
        <p:cNvGrpSpPr/>
        <p:nvPr/>
      </p:nvGrpSpPr>
      <p:grpSpPr>
        <a:xfrm>
          <a:off x="0" y="0"/>
          <a:ext cx="0" cy="0"/>
          <a:chOff x="0" y="0"/>
          <a:chExt cx="0" cy="0"/>
        </a:xfrm>
      </p:grpSpPr>
      <p:sp>
        <p:nvSpPr>
          <p:cNvPr id="3" name="TextBox 5">
            <a:extLst>
              <a:ext uri="{FF2B5EF4-FFF2-40B4-BE49-F238E27FC236}">
                <a16:creationId xmlns:a16="http://schemas.microsoft.com/office/drawing/2014/main" id="{0EDA538B-FA1C-9578-FAFD-B6ACDC5D51D0}"/>
              </a:ext>
            </a:extLst>
          </p:cNvPr>
          <p:cNvSpPr txBox="1"/>
          <p:nvPr/>
        </p:nvSpPr>
        <p:spPr>
          <a:xfrm>
            <a:off x="1028700" y="2660186"/>
            <a:ext cx="16230600" cy="5642570"/>
          </a:xfrm>
          <a:prstGeom prst="rect">
            <a:avLst/>
          </a:prstGeom>
        </p:spPr>
        <p:txBody>
          <a:bodyPr lIns="0" tIns="0" rIns="0" bIns="0" rtlCol="0" anchor="t">
            <a:spAutoFit/>
          </a:bodyPr>
          <a:lstStyle/>
          <a:p>
            <a:pPr algn="ctr">
              <a:lnSpc>
                <a:spcPts val="11040"/>
              </a:lnSpc>
            </a:pPr>
            <a:r>
              <a:rPr lang="es-ES" sz="9200" b="1" dirty="0">
                <a:solidFill>
                  <a:srgbClr val="FFFFFF"/>
                </a:solidFill>
                <a:latin typeface="Ubuntu Bold"/>
                <a:ea typeface="Ubuntu Bold"/>
                <a:cs typeface="Ubuntu Bold"/>
                <a:sym typeface="Ubuntu Bold"/>
              </a:rPr>
              <a:t>ALCANZAR LOS ESTÁNDARES MÍNIMOS PARA UNA PRÁCTICA SALUDABLE</a:t>
            </a:r>
          </a:p>
        </p:txBody>
      </p:sp>
    </p:spTree>
    <p:extLst>
      <p:ext uri="{BB962C8B-B14F-4D97-AF65-F5344CB8AC3E}">
        <p14:creationId xmlns:p14="http://schemas.microsoft.com/office/powerpoint/2010/main" val="3567862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A590"/>
        </a:solidFill>
        <a:effectLst/>
      </p:bgPr>
    </p:bg>
    <p:spTree>
      <p:nvGrpSpPr>
        <p:cNvPr id="1" name=""/>
        <p:cNvGrpSpPr/>
        <p:nvPr/>
      </p:nvGrpSpPr>
      <p:grpSpPr>
        <a:xfrm>
          <a:off x="0" y="0"/>
          <a:ext cx="0" cy="0"/>
          <a:chOff x="0" y="0"/>
          <a:chExt cx="0" cy="0"/>
        </a:xfrm>
      </p:grpSpPr>
      <p:sp>
        <p:nvSpPr>
          <p:cNvPr id="2" name="Freeform 2"/>
          <p:cNvSpPr/>
          <p:nvPr/>
        </p:nvSpPr>
        <p:spPr>
          <a:xfrm>
            <a:off x="4772209" y="4217756"/>
            <a:ext cx="8743583" cy="76506"/>
          </a:xfrm>
          <a:custGeom>
            <a:avLst/>
            <a:gdLst/>
            <a:ahLst/>
            <a:cxnLst/>
            <a:rect l="l" t="t" r="r" b="b"/>
            <a:pathLst>
              <a:path w="8743583" h="76506">
                <a:moveTo>
                  <a:pt x="0" y="0"/>
                </a:moveTo>
                <a:lnTo>
                  <a:pt x="8743582" y="0"/>
                </a:lnTo>
                <a:lnTo>
                  <a:pt x="8743582" y="76506"/>
                </a:lnTo>
                <a:lnTo>
                  <a:pt x="0" y="765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p:cNvSpPr txBox="1"/>
          <p:nvPr/>
        </p:nvSpPr>
        <p:spPr>
          <a:xfrm>
            <a:off x="1676400" y="1080755"/>
            <a:ext cx="14935200" cy="2821285"/>
          </a:xfrm>
          <a:prstGeom prst="rect">
            <a:avLst/>
          </a:prstGeom>
        </p:spPr>
        <p:txBody>
          <a:bodyPr wrap="square" lIns="0" tIns="0" rIns="0" bIns="0" rtlCol="0" anchor="t">
            <a:spAutoFit/>
          </a:bodyPr>
          <a:lstStyle/>
          <a:p>
            <a:pPr marL="0" marR="0" lvl="0" indent="0" algn="ctr" defTabSz="914400" rtl="0" eaLnBrk="1" fontAlgn="auto" latinLnBrk="0" hangingPunct="1">
              <a:lnSpc>
                <a:spcPts val="4422"/>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Ubuntu Bold"/>
                <a:ea typeface="Ubuntu Bold"/>
                <a:cs typeface="Ubuntu Bold"/>
                <a:sym typeface="Ubuntu Bold"/>
              </a:rPr>
              <a:t>Los </a:t>
            </a:r>
            <a:r>
              <a:rPr kumimoji="0" lang="en-US" sz="4800" b="1"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Estándares</a:t>
            </a:r>
            <a:r>
              <a:rPr kumimoji="0" lang="en-US" sz="4800" b="1" i="0" u="none" strike="noStrike" kern="1200" cap="none" spc="0" normalizeH="0" baseline="0" noProof="0" dirty="0">
                <a:ln>
                  <a:noFill/>
                </a:ln>
                <a:solidFill>
                  <a:srgbClr val="FFFFFF"/>
                </a:solidFill>
                <a:effectLst/>
                <a:uLnTx/>
                <a:uFillTx/>
                <a:latin typeface="Ubuntu Bold"/>
                <a:ea typeface="Ubuntu Bold"/>
                <a:cs typeface="Ubuntu Bold"/>
                <a:sym typeface="Ubuntu Bold"/>
              </a:rPr>
              <a:t> </a:t>
            </a:r>
            <a:r>
              <a:rPr kumimoji="0" lang="en-US" sz="4800" b="1"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Mínimos</a:t>
            </a:r>
            <a:r>
              <a:rPr kumimoji="0" lang="en-US" sz="4800" b="1" i="0" u="none" strike="noStrike" kern="1200" cap="none" spc="0" normalizeH="0" baseline="0" noProof="0" dirty="0">
                <a:ln>
                  <a:noFill/>
                </a:ln>
                <a:solidFill>
                  <a:srgbClr val="FFFFFF"/>
                </a:solidFill>
                <a:effectLst/>
                <a:uLnTx/>
                <a:uFillTx/>
                <a:latin typeface="Ubuntu Bold"/>
                <a:ea typeface="Ubuntu Bold"/>
                <a:cs typeface="Ubuntu Bold"/>
                <a:sym typeface="Ubuntu Bold"/>
              </a:rPr>
              <a:t> para </a:t>
            </a:r>
            <a:r>
              <a:rPr kumimoji="0" lang="en-US" sz="4800" b="1"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una</a:t>
            </a:r>
            <a:r>
              <a:rPr kumimoji="0" lang="en-US" sz="4800" b="1" i="0" u="none" strike="noStrike" kern="1200" cap="none" spc="0" normalizeH="0" baseline="0" noProof="0" dirty="0">
                <a:ln>
                  <a:noFill/>
                </a:ln>
                <a:solidFill>
                  <a:srgbClr val="FFFFFF"/>
                </a:solidFill>
                <a:effectLst/>
                <a:uLnTx/>
                <a:uFillTx/>
                <a:latin typeface="Ubuntu Bold"/>
                <a:ea typeface="Ubuntu Bold"/>
                <a:cs typeface="Ubuntu Bold"/>
                <a:sym typeface="Ubuntu Bold"/>
              </a:rPr>
              <a:t> </a:t>
            </a:r>
            <a:r>
              <a:rPr kumimoji="0" lang="en-US" sz="4800" b="1"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práctica</a:t>
            </a:r>
            <a:r>
              <a:rPr kumimoji="0" lang="en-US" sz="4800" b="1" i="0" u="none" strike="noStrike" kern="1200" cap="none" spc="0" normalizeH="0" baseline="0" noProof="0" dirty="0">
                <a:ln>
                  <a:noFill/>
                </a:ln>
                <a:solidFill>
                  <a:srgbClr val="FFFFFF"/>
                </a:solidFill>
                <a:effectLst/>
                <a:uLnTx/>
                <a:uFillTx/>
                <a:latin typeface="Ubuntu Bold"/>
                <a:ea typeface="Ubuntu Bold"/>
                <a:cs typeface="Ubuntu Bold"/>
                <a:sym typeface="Ubuntu Bold"/>
              </a:rPr>
              <a:t> </a:t>
            </a:r>
            <a:r>
              <a:rPr kumimoji="0" lang="en-US" sz="4800" b="1" i="0" u="none" strike="noStrike" kern="1200" cap="none" spc="0" normalizeH="0" baseline="0" noProof="0" dirty="0" err="1">
                <a:ln>
                  <a:noFill/>
                </a:ln>
                <a:solidFill>
                  <a:srgbClr val="FFFFFF"/>
                </a:solidFill>
                <a:effectLst/>
                <a:uLnTx/>
                <a:uFillTx/>
                <a:latin typeface="Ubuntu Bold"/>
                <a:ea typeface="Ubuntu Bold"/>
                <a:cs typeface="Ubuntu Bold"/>
                <a:sym typeface="Ubuntu Bold"/>
              </a:rPr>
              <a:t>saludable</a:t>
            </a:r>
            <a:r>
              <a:rPr kumimoji="0" lang="en-US" sz="4800" b="1" i="0" u="none" strike="noStrike" kern="1200" cap="none" spc="0" normalizeH="0" baseline="0" noProof="0" dirty="0">
                <a:ln>
                  <a:noFill/>
                </a:ln>
                <a:solidFill>
                  <a:srgbClr val="FFFFFF"/>
                </a:solidFill>
                <a:effectLst/>
                <a:uLnTx/>
                <a:uFillTx/>
                <a:latin typeface="Ubuntu Bold"/>
                <a:ea typeface="Ubuntu Bold"/>
                <a:cs typeface="Ubuntu Bold"/>
                <a:sym typeface="Ubuntu Bold"/>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definen</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los</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componentes</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que</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deben</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incluirse</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en</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toda</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práctica</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deportiva</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Estos</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pueden</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ser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liderados</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por</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entrenadores</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u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otros</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líderes</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clave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como</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4800" b="0" i="0" u="none" strike="noStrike" kern="1200" cap="none" spc="0" normalizeH="0" baseline="0" noProof="0" dirty="0" err="1">
                <a:ln>
                  <a:noFill/>
                </a:ln>
                <a:solidFill>
                  <a:srgbClr val="FFFFFF"/>
                </a:solidFill>
                <a:effectLst/>
                <a:uLnTx/>
                <a:uFillTx/>
                <a:latin typeface="Ubuntu"/>
                <a:ea typeface="Ubuntu"/>
                <a:cs typeface="Ubuntu"/>
                <a:sym typeface="Ubuntu"/>
              </a:rPr>
              <a:t>capitanes</a:t>
            </a:r>
            <a:r>
              <a:rPr kumimoji="0" lang="en-US" sz="4800" b="0" i="0" u="none" strike="noStrike" kern="1200" cap="none" spc="0" normalizeH="0" baseline="0" noProof="0" dirty="0">
                <a:ln>
                  <a:noFill/>
                </a:ln>
                <a:solidFill>
                  <a:srgbClr val="FFFFFF"/>
                </a:solidFill>
                <a:effectLst/>
                <a:uLnTx/>
                <a:uFillTx/>
                <a:latin typeface="Ubuntu"/>
                <a:ea typeface="Ubuntu"/>
                <a:cs typeface="Ubuntu"/>
                <a:sym typeface="Ubuntu"/>
              </a:rPr>
              <a:t> fitness.</a:t>
            </a:r>
          </a:p>
        </p:txBody>
      </p:sp>
      <p:sp>
        <p:nvSpPr>
          <p:cNvPr id="4" name="TextBox 4"/>
          <p:cNvSpPr txBox="1"/>
          <p:nvPr/>
        </p:nvSpPr>
        <p:spPr>
          <a:xfrm>
            <a:off x="2000134" y="4609978"/>
            <a:ext cx="14611466" cy="5539978"/>
          </a:xfrm>
          <a:prstGeom prst="rect">
            <a:avLst/>
          </a:prstGeom>
        </p:spPr>
        <p:txBody>
          <a:bodyPr wrap="square" lIns="0" tIns="0" rIns="0" bIns="0" rtlCol="0" anchor="t">
            <a:spAutoFit/>
          </a:bodyPr>
          <a:lstStyle/>
          <a:p>
            <a:pPr marL="718351" marR="0" lvl="1" indent="-359176" algn="l" defTabSz="914400" rtl="0" eaLnBrk="1" fontAlgn="auto" latinLnBrk="0" hangingPunct="1">
              <a:spcBef>
                <a:spcPts val="0"/>
              </a:spcBef>
              <a:spcAft>
                <a:spcPts val="0"/>
              </a:spcAft>
              <a:buClrTx/>
              <a:buSzTx/>
              <a:buFont typeface="Arial"/>
              <a:buChar char="•"/>
              <a:tabLst/>
              <a:defRPr/>
            </a:pP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5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minutos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de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calentamiento</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con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estiramientos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dinámicos</a:t>
            </a:r>
            <a:b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br>
            <a:endParaRPr kumimoji="0" lang="en-US" sz="1200" b="0" i="0" u="none" strike="noStrike" kern="1200" cap="none" spc="0" normalizeH="0" baseline="0" noProof="0" dirty="0">
              <a:ln>
                <a:noFill/>
              </a:ln>
              <a:solidFill>
                <a:srgbClr val="FFFFFF"/>
              </a:solidFill>
              <a:effectLst/>
              <a:uLnTx/>
              <a:uFillTx/>
              <a:latin typeface="Ubuntu"/>
              <a:ea typeface="Ubuntu"/>
              <a:cs typeface="Ubuntu"/>
              <a:sym typeface="Ubuntu"/>
            </a:endParaRPr>
          </a:p>
          <a:p>
            <a:pPr marL="718351" marR="0" lvl="1" indent="-359176" algn="l" defTabSz="914400" rtl="0" eaLnBrk="1" fontAlgn="auto" latinLnBrk="0" hangingPunct="1">
              <a:spcBef>
                <a:spcPts val="0"/>
              </a:spcBef>
              <a:spcAft>
                <a:spcPts val="0"/>
              </a:spcAft>
              <a:buClrTx/>
              <a:buSzTx/>
              <a:buFont typeface="Arial"/>
              <a:buChar char="•"/>
              <a:tabLst/>
              <a:defRPr/>
            </a:pP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5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minutos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de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enfriamiento</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con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estiramientos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estáticos</a:t>
            </a:r>
            <a:b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br>
            <a:endParaRPr kumimoji="0" lang="en-US" sz="1200" b="0" i="0" u="none" strike="noStrike" kern="1200" cap="none" spc="0" normalizeH="0" baseline="0" noProof="0" dirty="0">
              <a:ln>
                <a:noFill/>
              </a:ln>
              <a:solidFill>
                <a:srgbClr val="FFFFFF"/>
              </a:solidFill>
              <a:effectLst/>
              <a:uLnTx/>
              <a:uFillTx/>
              <a:latin typeface="Ubuntu"/>
              <a:ea typeface="Ubuntu"/>
              <a:cs typeface="Ubuntu"/>
              <a:sym typeface="Ubuntu"/>
            </a:endParaRPr>
          </a:p>
          <a:p>
            <a:pPr marL="718351" marR="0" lvl="1" indent="-359176" algn="l" defTabSz="914400" rtl="0" eaLnBrk="1" fontAlgn="auto" latinLnBrk="0" hangingPunct="1">
              <a:spcBef>
                <a:spcPts val="0"/>
              </a:spcBef>
              <a:spcAft>
                <a:spcPts val="0"/>
              </a:spcAft>
              <a:buClrTx/>
              <a:buSzTx/>
              <a:buFont typeface="Arial"/>
              <a:buChar char="•"/>
              <a:tabLst/>
              <a:defRPr/>
            </a:pP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Incluir</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ejercicios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de el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condicionamiento</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en</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la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práctica</a:t>
            </a:r>
            <a:b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br>
            <a:endParaRPr kumimoji="0" lang="en-US" sz="1200" b="0" i="0" u="none" strike="noStrike" kern="1200" cap="none" spc="0" normalizeH="0" baseline="0" noProof="0" dirty="0">
              <a:ln>
                <a:noFill/>
              </a:ln>
              <a:solidFill>
                <a:srgbClr val="FFFFFF"/>
              </a:solidFill>
              <a:effectLst/>
              <a:uLnTx/>
              <a:uFillTx/>
              <a:latin typeface="Ubuntu"/>
              <a:ea typeface="Ubuntu"/>
              <a:cs typeface="Ubuntu"/>
              <a:sym typeface="Ubuntu"/>
            </a:endParaRPr>
          </a:p>
          <a:p>
            <a:pPr marL="718351" marR="0" lvl="1" indent="-359176" algn="l" defTabSz="914400" rtl="0" eaLnBrk="1" fontAlgn="auto" latinLnBrk="0" hangingPunct="1">
              <a:spcBef>
                <a:spcPts val="0"/>
              </a:spcBef>
              <a:spcAft>
                <a:spcPts val="0"/>
              </a:spcAft>
              <a:buClrTx/>
              <a:buSzTx/>
              <a:buFont typeface="Arial"/>
              <a:buChar char="•"/>
              <a:tabLst/>
              <a:defRPr/>
            </a:pP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Aumentar</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el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movimiento</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y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reducir</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el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tiempo</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de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sedentarismo</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durante</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la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práctica</a:t>
            </a:r>
            <a:endPar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endParaRPr>
          </a:p>
          <a:p>
            <a:pPr marL="718351" marR="0" lvl="1" indent="-359176" algn="l" defTabSz="914400" rtl="0" eaLnBrk="1" fontAlgn="auto" latinLnBrk="0" hangingPunct="1">
              <a:spcBef>
                <a:spcPts val="0"/>
              </a:spcBef>
              <a:spcAft>
                <a:spcPts val="0"/>
              </a:spcAft>
              <a:buClrTx/>
              <a:buSzTx/>
              <a:buFont typeface="Arial"/>
              <a:buChar char="•"/>
              <a:tabLst/>
              <a:defRPr/>
            </a:pP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Hacer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pausas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para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beber</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agua</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cada</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15 a 20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minutos</a:t>
            </a:r>
            <a:endPar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endParaRPr>
          </a:p>
          <a:p>
            <a:pPr marL="718351" marR="0" lvl="1" indent="-359176" algn="l" defTabSz="914400" rtl="0" eaLnBrk="1" fontAlgn="auto" latinLnBrk="0" hangingPunct="1">
              <a:spcBef>
                <a:spcPts val="0"/>
              </a:spcBef>
              <a:spcAft>
                <a:spcPts val="0"/>
              </a:spcAft>
              <a:buClrTx/>
              <a:buSzTx/>
              <a:buFont typeface="Arial"/>
              <a:buChar char="•"/>
              <a:tabLst/>
              <a:defRPr/>
            </a:pP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Fomentar</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alimentos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saludables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en</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las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reuniones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del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equipo</a:t>
            </a:r>
            <a:endPar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endParaRPr>
          </a:p>
          <a:p>
            <a:pPr marL="718351" marR="0" lvl="1" indent="-359176" algn="l" defTabSz="914400" rtl="0" eaLnBrk="1" fontAlgn="auto" latinLnBrk="0" hangingPunct="1">
              <a:spcBef>
                <a:spcPts val="0"/>
              </a:spcBef>
              <a:spcAft>
                <a:spcPts val="0"/>
              </a:spcAft>
              <a:buClrTx/>
              <a:buSzTx/>
              <a:buFont typeface="Arial"/>
              <a:buChar char="•"/>
              <a:tabLst/>
              <a:defRPr/>
            </a:pP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Compartir</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educación</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sobre</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la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salud</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y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recordatorios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para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mantenerse</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activos</a:t>
            </a:r>
            <a:r>
              <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rPr>
              <a:t> y </a:t>
            </a:r>
            <a:r>
              <a:rPr kumimoji="0" lang="en-US" sz="3600" b="0" i="0" u="none" strike="noStrike" kern="1200" cap="none" spc="0" normalizeH="0" baseline="0" noProof="0" dirty="0" err="1">
                <a:ln>
                  <a:noFill/>
                </a:ln>
                <a:solidFill>
                  <a:srgbClr val="FFFFFF"/>
                </a:solidFill>
                <a:effectLst/>
                <a:uLnTx/>
                <a:uFillTx/>
                <a:latin typeface="Ubuntu"/>
                <a:ea typeface="Ubuntu"/>
                <a:cs typeface="Ubuntu"/>
                <a:sym typeface="Ubuntu"/>
              </a:rPr>
              <a:t>saludables</a:t>
            </a:r>
            <a:endParaRPr kumimoji="0" lang="en-US" sz="3600" b="0" i="0" u="none" strike="noStrike" kern="1200" cap="none" spc="0" normalizeH="0" baseline="0" noProof="0" dirty="0">
              <a:ln>
                <a:noFill/>
              </a:ln>
              <a:solidFill>
                <a:srgbClr val="FFFFFF"/>
              </a:solidFill>
              <a:effectLst/>
              <a:uLnTx/>
              <a:uFillTx/>
              <a:latin typeface="Ubuntu"/>
              <a:ea typeface="Ubuntu"/>
              <a:cs typeface="Ubuntu"/>
              <a:sym typeface="Ubuntu"/>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6976F07D-91B7-9686-DF5D-1E55BF88927B}"/>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4" name="TextBox 4"/>
          <p:cNvSpPr txBox="1"/>
          <p:nvPr/>
        </p:nvSpPr>
        <p:spPr>
          <a:xfrm>
            <a:off x="1028700" y="838200"/>
            <a:ext cx="16473986" cy="1538883"/>
          </a:xfrm>
          <a:prstGeom prst="rect">
            <a:avLst/>
          </a:prstGeom>
        </p:spPr>
        <p:txBody>
          <a:bodyPr lIns="0" tIns="0" rIns="0" bIns="0" rtlCol="0" anchor="t">
            <a:spAutoFit/>
          </a:bodyPr>
          <a:lstStyle/>
          <a:p>
            <a:pPr algn="l">
              <a:lnSpc>
                <a:spcPts val="6000"/>
              </a:lnSpc>
            </a:pPr>
            <a:r>
              <a:rPr lang="es-ES" sz="5000" dirty="0">
                <a:solidFill>
                  <a:srgbClr val="009784"/>
                </a:solidFill>
                <a:latin typeface="Ubuntu"/>
                <a:ea typeface="Ubuntu"/>
                <a:cs typeface="Ubuntu"/>
                <a:sym typeface="Ubuntu"/>
              </a:rPr>
              <a:t>ALCANZAR LOS </a:t>
            </a:r>
            <a:r>
              <a:rPr lang="es-ES" sz="5000" b="1" dirty="0">
                <a:solidFill>
                  <a:srgbClr val="009784"/>
                </a:solidFill>
                <a:latin typeface="Ubuntu"/>
                <a:ea typeface="Ubuntu"/>
                <a:cs typeface="Ubuntu"/>
                <a:sym typeface="Ubuntu"/>
              </a:rPr>
              <a:t>ESTÁNDARES MÍNIMOS PARA UNA PRÁCTICA SALUDABLE</a:t>
            </a:r>
          </a:p>
        </p:txBody>
      </p:sp>
      <p:grpSp>
        <p:nvGrpSpPr>
          <p:cNvPr id="5" name="Group 5"/>
          <p:cNvGrpSpPr/>
          <p:nvPr/>
        </p:nvGrpSpPr>
        <p:grpSpPr>
          <a:xfrm>
            <a:off x="16745512" y="-38100"/>
            <a:ext cx="1628647" cy="1618229"/>
            <a:chOff x="0" y="0"/>
            <a:chExt cx="2171529" cy="2157639"/>
          </a:xfrm>
        </p:grpSpPr>
        <p:sp>
          <p:nvSpPr>
            <p:cNvPr id="6" name="Freeform 6"/>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7" name="Freeform 7"/>
            <p:cNvSpPr/>
            <p:nvPr/>
          </p:nvSpPr>
          <p:spPr>
            <a:xfrm>
              <a:off x="364801" y="267405"/>
              <a:ext cx="1295573" cy="1568807"/>
            </a:xfrm>
            <a:custGeom>
              <a:avLst/>
              <a:gdLst/>
              <a:ahLst/>
              <a:cxnLst/>
              <a:rect l="l" t="t" r="r" b="b"/>
              <a:pathLst>
                <a:path w="1295573" h="1568807">
                  <a:moveTo>
                    <a:pt x="0" y="0"/>
                  </a:moveTo>
                  <a:lnTo>
                    <a:pt x="1295572" y="0"/>
                  </a:lnTo>
                  <a:lnTo>
                    <a:pt x="1295572" y="1568807"/>
                  </a:lnTo>
                  <a:lnTo>
                    <a:pt x="0" y="156880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9" name="TextBox 3">
            <a:extLst>
              <a:ext uri="{FF2B5EF4-FFF2-40B4-BE49-F238E27FC236}">
                <a16:creationId xmlns:a16="http://schemas.microsoft.com/office/drawing/2014/main" id="{5AF7CC19-F902-858D-F8EF-F9A4F03575EA}"/>
              </a:ext>
            </a:extLst>
          </p:cNvPr>
          <p:cNvSpPr txBox="1"/>
          <p:nvPr/>
        </p:nvSpPr>
        <p:spPr>
          <a:xfrm>
            <a:off x="1028700" y="2554131"/>
            <a:ext cx="16230600" cy="6286336"/>
          </a:xfrm>
          <a:prstGeom prst="rect">
            <a:avLst/>
          </a:prstGeom>
        </p:spPr>
        <p:txBody>
          <a:bodyPr lIns="0" tIns="0" rIns="0" bIns="0" rtlCol="0" anchor="t">
            <a:spAutoFit/>
          </a:bodyPr>
          <a:lstStyle/>
          <a:p>
            <a:pPr>
              <a:lnSpc>
                <a:spcPts val="4930"/>
              </a:lnSpc>
            </a:pPr>
            <a:r>
              <a:rPr lang="es" sz="2600" b="1" dirty="0">
                <a:solidFill>
                  <a:srgbClr val="000000"/>
                </a:solidFill>
                <a:latin typeface="Ubuntu"/>
                <a:ea typeface="Ubuntu"/>
                <a:cs typeface="Ubuntu"/>
              </a:rPr>
              <a:t>Roles:</a:t>
            </a:r>
          </a:p>
          <a:p>
            <a:pPr marL="626110" indent="-313055">
              <a:buFont typeface="Arial,Sans-Serif"/>
              <a:buChar char="•"/>
            </a:pPr>
            <a:r>
              <a:rPr lang="es" sz="2600" dirty="0">
                <a:solidFill>
                  <a:srgbClr val="000000"/>
                </a:solidFill>
                <a:latin typeface="Ubuntu"/>
                <a:ea typeface="+mn-lt"/>
                <a:cs typeface="+mn-lt"/>
              </a:rPr>
              <a:t>Planifica </a:t>
            </a:r>
            <a:r>
              <a:rPr lang="es-ES" sz="2600" dirty="0">
                <a:solidFill>
                  <a:srgbClr val="000000"/>
                </a:solidFill>
                <a:latin typeface="Ubuntu"/>
                <a:ea typeface="+mn-lt"/>
                <a:cs typeface="+mn-lt"/>
              </a:rPr>
              <a:t>junto con el entrenador principal la incorporación de estrategias de acondicionamiento físico y de entrenamiento activo, de acuerdo con los Estándares Mínimos para una práctica saludable.</a:t>
            </a:r>
          </a:p>
          <a:p>
            <a:pPr marL="626110" indent="-313055">
              <a:buFont typeface="Arial,Sans-Serif"/>
              <a:buChar char="•"/>
            </a:pPr>
            <a:r>
              <a:rPr lang="es-ES" sz="2600" dirty="0">
                <a:solidFill>
                  <a:srgbClr val="000000"/>
                </a:solidFill>
                <a:latin typeface="Ubuntu"/>
                <a:ea typeface="+mn-lt"/>
                <a:cs typeface="+mn-lt"/>
              </a:rPr>
              <a:t>Enfócate en promover el acondicionamiento físico tanto dentro como fuera de los entrenamientos.</a:t>
            </a:r>
          </a:p>
          <a:p>
            <a:pPr marL="626110" indent="-313055">
              <a:buFont typeface="Arial,Sans-Serif"/>
              <a:buChar char="•"/>
            </a:pPr>
            <a:r>
              <a:rPr lang="es-ES" sz="2600" dirty="0">
                <a:solidFill>
                  <a:srgbClr val="000000"/>
                </a:solidFill>
                <a:latin typeface="Ubuntu"/>
                <a:ea typeface="+mn-lt"/>
                <a:cs typeface="+mn-lt"/>
              </a:rPr>
              <a:t>Apoya a los capitanes fitness para que dirijan los calentamientos y los enfriamientos. </a:t>
            </a:r>
          </a:p>
          <a:p>
            <a:pPr marL="626110" indent="-313055">
              <a:buFont typeface="Arial,Sans-Serif"/>
              <a:buChar char="•"/>
            </a:pPr>
            <a:r>
              <a:rPr lang="es-ES" sz="2600" dirty="0">
                <a:solidFill>
                  <a:srgbClr val="000000"/>
                </a:solidFill>
                <a:latin typeface="Ubuntu"/>
                <a:ea typeface="+mn-lt"/>
                <a:cs typeface="+mn-lt"/>
              </a:rPr>
              <a:t>Dirige tú mismo si no hay capitanes de acondicionamiento físico disponibles.</a:t>
            </a:r>
          </a:p>
          <a:p>
            <a:pPr marL="626110" indent="-313055">
              <a:buFont typeface="Arial,Sans-Serif"/>
              <a:buChar char="•"/>
            </a:pPr>
            <a:r>
              <a:rPr lang="es-ES" sz="2600" dirty="0">
                <a:solidFill>
                  <a:srgbClr val="000000"/>
                </a:solidFill>
                <a:latin typeface="Ubuntu"/>
                <a:ea typeface="+mn-lt"/>
                <a:cs typeface="+mn-lt"/>
              </a:rPr>
              <a:t>Dirige entrenamientos basados en habilidades que incorporen movimientos dinámicos y estrategias de prevención de lesiones.</a:t>
            </a:r>
          </a:p>
          <a:p>
            <a:pPr marL="626110" indent="-313055">
              <a:buFont typeface="Arial,Sans-Serif"/>
              <a:buChar char="•"/>
            </a:pPr>
            <a:r>
              <a:rPr lang="es-ES" sz="2600" dirty="0">
                <a:solidFill>
                  <a:srgbClr val="000000"/>
                </a:solidFill>
                <a:latin typeface="Ubuntu"/>
                <a:ea typeface="+mn-lt"/>
                <a:cs typeface="+mn-lt"/>
              </a:rPr>
              <a:t>Diseña rutinas de entrenamiento individuales o en equipo para los días de descanso o la temporada baja.</a:t>
            </a:r>
            <a:r>
              <a:rPr lang="es" sz="2600" dirty="0">
                <a:solidFill>
                  <a:srgbClr val="000000"/>
                </a:solidFill>
                <a:latin typeface="Ubuntu"/>
              </a:rPr>
              <a:t> </a:t>
            </a:r>
            <a:endParaRPr lang="en-US" sz="2600" dirty="0">
              <a:solidFill>
                <a:srgbClr val="000000"/>
              </a:solidFill>
              <a:latin typeface="Ubuntu"/>
              <a:ea typeface="Ubuntu Bold"/>
              <a:cs typeface="Ubuntu Bold"/>
              <a:sym typeface="Ubuntu Bold"/>
            </a:endParaRPr>
          </a:p>
          <a:p>
            <a:pPr algn="l">
              <a:lnSpc>
                <a:spcPts val="4930"/>
              </a:lnSpc>
            </a:pPr>
            <a:endParaRPr lang="es" sz="2600" b="1" dirty="0">
              <a:solidFill>
                <a:srgbClr val="000000"/>
              </a:solidFill>
              <a:latin typeface="Ubuntu Bold"/>
              <a:ea typeface="Ubuntu Bold"/>
              <a:cs typeface="Ubuntu Bold"/>
              <a:sym typeface="Ubuntu Bold"/>
            </a:endParaRPr>
          </a:p>
          <a:p>
            <a:pPr algn="l">
              <a:lnSpc>
                <a:spcPts val="4930"/>
              </a:lnSpc>
            </a:pPr>
            <a:r>
              <a:rPr lang="es" sz="2600" b="1" dirty="0">
                <a:solidFill>
                  <a:srgbClr val="000000"/>
                </a:solidFill>
                <a:latin typeface="Ubuntu Bold"/>
                <a:ea typeface="Ubuntu Bold"/>
                <a:cs typeface="Ubuntu Bold"/>
                <a:sym typeface="Ubuntu Bold"/>
              </a:rPr>
              <a:t>Recursos Clave:</a:t>
            </a:r>
            <a:endParaRPr lang="en-US" sz="2600" b="1" dirty="0">
              <a:solidFill>
                <a:srgbClr val="000000"/>
              </a:solidFill>
              <a:latin typeface="Ubuntu Bold"/>
              <a:ea typeface="Ubuntu Bold"/>
              <a:cs typeface="Ubuntu Bold"/>
            </a:endParaRPr>
          </a:p>
          <a:p>
            <a:pPr marL="626110" lvl="1" indent="-313055">
              <a:buFont typeface="Arial"/>
              <a:buChar char="•"/>
            </a:pPr>
            <a:r>
              <a:rPr lang="es" sz="2600" dirty="0">
                <a:solidFill>
                  <a:srgbClr val="000000"/>
                </a:solidFill>
                <a:latin typeface="Ubuntu"/>
                <a:ea typeface="Ubuntu"/>
                <a:cs typeface="Ubuntu"/>
              </a:rPr>
              <a:t>Resumen de la Práctica Activa</a:t>
            </a:r>
          </a:p>
          <a:p>
            <a:pPr marL="626110" lvl="1" indent="-313055">
              <a:buFont typeface="Arial"/>
              <a:buChar char="•"/>
            </a:pPr>
            <a:r>
              <a:rPr lang="es" sz="2600" dirty="0">
                <a:solidFill>
                  <a:srgbClr val="000000"/>
                </a:solidFill>
                <a:latin typeface="Ubuntu"/>
                <a:ea typeface="Ubuntu"/>
                <a:cs typeface="Ubuntu"/>
              </a:rPr>
              <a:t>Organizador de las Prácticas Activas </a:t>
            </a:r>
          </a:p>
          <a:p>
            <a:pPr marL="626110" lvl="1" indent="-313055">
              <a:buFont typeface="Arial"/>
              <a:buChar char="•"/>
            </a:pPr>
            <a:r>
              <a:rPr lang="es" sz="2600" dirty="0">
                <a:latin typeface="Ubuntu"/>
              </a:rPr>
              <a:t>Guía Fit 5</a:t>
            </a:r>
          </a:p>
        </p:txBody>
      </p:sp>
      <p:sp>
        <p:nvSpPr>
          <p:cNvPr id="3" name="Freeform 6" descr="Un logotipo para un evento deportivo&#10;&#10;El contenido generado por IA puede ser incorrecto.">
            <a:extLst>
              <a:ext uri="{FF2B5EF4-FFF2-40B4-BE49-F238E27FC236}">
                <a16:creationId xmlns:a16="http://schemas.microsoft.com/office/drawing/2014/main" id="{7D2B0524-8F33-2109-6B21-5DF7779524AC}"/>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AB279C66-F798-2173-FA8A-082D638E26D6}"/>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11" name="Freeform 6" descr="Un logotipo para un evento deportivo&#10;&#10;El contenido generado por IA puede ser incorrecto.">
            <a:extLst>
              <a:ext uri="{FF2B5EF4-FFF2-40B4-BE49-F238E27FC236}">
                <a16:creationId xmlns:a16="http://schemas.microsoft.com/office/drawing/2014/main" id="{D6D3B934-075E-84F2-B80E-1AAAA9131726}"/>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5"/>
                  </a:ext>
                </a:extLst>
              </a:blip>
              <a:stretch>
                <a:fillRect t="-30223" r="-224731" b="-29919"/>
              </a:stretch>
            </a:blipFill>
          </p:spPr>
          <p:txBody>
            <a:bodyPr/>
            <a:lstStyle/>
            <a:p>
              <a:endParaRPr lang="en-US"/>
            </a:p>
          </p:txBody>
        </p:sp>
        <p:sp>
          <p:nvSpPr>
            <p:cNvPr id="4" name="Freeform 4"/>
            <p:cNvSpPr/>
            <p:nvPr/>
          </p:nvSpPr>
          <p:spPr>
            <a:xfrm>
              <a:off x="364801" y="267405"/>
              <a:ext cx="1295573" cy="1568807"/>
            </a:xfrm>
            <a:custGeom>
              <a:avLst/>
              <a:gdLst/>
              <a:ahLst/>
              <a:cxnLst/>
              <a:rect l="l" t="t" r="r" b="b"/>
              <a:pathLst>
                <a:path w="1295573" h="1568807">
                  <a:moveTo>
                    <a:pt x="0" y="0"/>
                  </a:moveTo>
                  <a:lnTo>
                    <a:pt x="1295572" y="0"/>
                  </a:lnTo>
                  <a:lnTo>
                    <a:pt x="1295572" y="1568807"/>
                  </a:lnTo>
                  <a:lnTo>
                    <a:pt x="0" y="15688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7" name="TextBox 7"/>
          <p:cNvSpPr txBox="1"/>
          <p:nvPr/>
        </p:nvSpPr>
        <p:spPr>
          <a:xfrm>
            <a:off x="1028700" y="952500"/>
            <a:ext cx="16747875" cy="2205732"/>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RECURSO CLAVE: </a:t>
            </a:r>
          </a:p>
          <a:p>
            <a:pPr>
              <a:lnSpc>
                <a:spcPts val="5640"/>
              </a:lnSpc>
            </a:pPr>
            <a:r>
              <a:rPr lang="es-ES" sz="4700" b="1" dirty="0">
                <a:solidFill>
                  <a:srgbClr val="009784"/>
                </a:solidFill>
                <a:latin typeface="Ubuntu Bold"/>
                <a:ea typeface="Ubuntu Bold"/>
                <a:cs typeface="Ubuntu Bold"/>
                <a:sym typeface="Ubuntu Bold"/>
              </a:rPr>
              <a:t>RESUMEN DE LA PRÁCTICA ACTIVA Y ORGANIZADOR DE LA PRÁCTICA</a:t>
            </a:r>
            <a:endParaRPr lang="es" sz="4700" b="1" dirty="0">
              <a:solidFill>
                <a:srgbClr val="009784"/>
              </a:solidFill>
              <a:latin typeface="Ubuntu Bold"/>
              <a:ea typeface="Ubuntu Bold"/>
              <a:cs typeface="Ubuntu Bold"/>
              <a:sym typeface="Ubuntu Bold"/>
            </a:endParaRPr>
          </a:p>
        </p:txBody>
      </p:sp>
      <p:sp>
        <p:nvSpPr>
          <p:cNvPr id="9" name="TextBox 8">
            <a:extLst>
              <a:ext uri="{FF2B5EF4-FFF2-40B4-BE49-F238E27FC236}">
                <a16:creationId xmlns:a16="http://schemas.microsoft.com/office/drawing/2014/main" id="{C894EE43-2CE3-1A5E-804E-D3D1F968E205}"/>
              </a:ext>
            </a:extLst>
          </p:cNvPr>
          <p:cNvSpPr txBox="1"/>
          <p:nvPr/>
        </p:nvSpPr>
        <p:spPr>
          <a:xfrm>
            <a:off x="955559" y="8550395"/>
            <a:ext cx="10838223" cy="707886"/>
          </a:xfrm>
          <a:prstGeom prst="rect">
            <a:avLst/>
          </a:prstGeom>
          <a:noFill/>
        </p:spPr>
        <p:txBody>
          <a:bodyPr wrap="none" rtlCol="0">
            <a:spAutoFit/>
          </a:bodyPr>
          <a:lstStyle/>
          <a:p>
            <a:r>
              <a:rPr lang="es" sz="2000" dirty="0">
                <a:latin typeface="Ubuntu" panose="020B0504030602030204" pitchFamily="34" charset="0"/>
                <a:hlinkClick r:id="rId7"/>
              </a:rPr>
              <a:t>https://resources.specialolympics.org/health/fitness/fitness-through-sport/entrenador-educación</a:t>
            </a:r>
            <a:endParaRPr lang="en-US" sz="2000" dirty="0">
              <a:latin typeface="Ubuntu" panose="020B0504030602030204" pitchFamily="34" charset="0"/>
            </a:endParaRPr>
          </a:p>
          <a:p>
            <a:endParaRPr lang="en-US" sz="2000" dirty="0">
              <a:latin typeface="Ubuntu" panose="020B0504030602030204" pitchFamily="34" charset="0"/>
            </a:endParaRPr>
          </a:p>
        </p:txBody>
      </p:sp>
      <p:sp>
        <p:nvSpPr>
          <p:cNvPr id="10" name="TextBox 9">
            <a:extLst>
              <a:ext uri="{FF2B5EF4-FFF2-40B4-BE49-F238E27FC236}">
                <a16:creationId xmlns:a16="http://schemas.microsoft.com/office/drawing/2014/main" id="{8CCCF2D8-0DAB-EC36-FED0-426EFF39A692}"/>
              </a:ext>
            </a:extLst>
          </p:cNvPr>
          <p:cNvSpPr txBox="1"/>
          <p:nvPr/>
        </p:nvSpPr>
        <p:spPr>
          <a:xfrm>
            <a:off x="10261751" y="2926093"/>
            <a:ext cx="7619805" cy="5170646"/>
          </a:xfrm>
          <a:prstGeom prst="rect">
            <a:avLst/>
          </a:prstGeom>
          <a:noFill/>
        </p:spPr>
        <p:txBody>
          <a:bodyPr wrap="square" rtlCol="0">
            <a:spAutoFit/>
          </a:bodyPr>
          <a:lstStyle/>
          <a:p>
            <a:r>
              <a:rPr lang="es-ES" sz="3000" dirty="0">
                <a:latin typeface="Ubuntu" panose="020B0504030602030204" pitchFamily="34" charset="0"/>
              </a:rPr>
              <a:t>La </a:t>
            </a:r>
            <a:r>
              <a:rPr lang="es-ES" sz="3000" b="1" dirty="0">
                <a:latin typeface="Ubuntu" panose="020B0504030602030204" pitchFamily="34" charset="0"/>
              </a:rPr>
              <a:t>Visión General del Entrenamiento Activo </a:t>
            </a:r>
            <a:r>
              <a:rPr lang="es-ES" sz="3000" dirty="0">
                <a:latin typeface="Ubuntu" panose="020B0504030602030204" pitchFamily="34" charset="0"/>
              </a:rPr>
              <a:t>ofrece estrategias para incorporar el acondicionamiento físico en las sesiones de entrenamiento, aumentando la participación activa de los atletas y reduciendo el tiempo de inactividad</a:t>
            </a:r>
            <a:r>
              <a:rPr lang="es" sz="3000" dirty="0">
                <a:latin typeface="Ubuntu" panose="020B0504030602030204" pitchFamily="34" charset="0"/>
              </a:rPr>
              <a:t>.   </a:t>
            </a:r>
          </a:p>
          <a:p>
            <a:endParaRPr lang="en-US" sz="3000" dirty="0">
              <a:latin typeface="Ubuntu" panose="020B0504030602030204" pitchFamily="34" charset="0"/>
            </a:endParaRPr>
          </a:p>
          <a:p>
            <a:r>
              <a:rPr lang="es-ES" sz="3000" dirty="0">
                <a:latin typeface="Ubuntu" panose="020B0504030602030204" pitchFamily="34" charset="0"/>
              </a:rPr>
              <a:t>Colabora con el entrenador para incorporar estas estrategias en el </a:t>
            </a:r>
            <a:r>
              <a:rPr lang="es-ES" sz="3000" b="1" dirty="0">
                <a:latin typeface="Ubuntu" panose="020B0504030602030204" pitchFamily="34" charset="0"/>
              </a:rPr>
              <a:t>Organizador de Entrenamientos</a:t>
            </a:r>
            <a:r>
              <a:rPr lang="es" sz="3000" b="1" dirty="0">
                <a:latin typeface="Ubuntu" panose="020B0504030602030204" pitchFamily="34" charset="0"/>
              </a:rPr>
              <a:t>.</a:t>
            </a:r>
            <a:endParaRPr lang="en-CA" sz="3000" b="1" dirty="0">
              <a:latin typeface="Ubuntu" panose="020B0504030602030204" pitchFamily="34" charset="0"/>
            </a:endParaRPr>
          </a:p>
          <a:p>
            <a:endParaRPr lang="en-US" sz="3000" dirty="0"/>
          </a:p>
        </p:txBody>
      </p:sp>
      <p:sp>
        <p:nvSpPr>
          <p:cNvPr id="6" name="Freeform 5">
            <a:extLst>
              <a:ext uri="{FF2B5EF4-FFF2-40B4-BE49-F238E27FC236}">
                <a16:creationId xmlns:a16="http://schemas.microsoft.com/office/drawing/2014/main" id="{6E2F5286-97BB-A82E-360A-9977776B3B3F}"/>
              </a:ext>
            </a:extLst>
          </p:cNvPr>
          <p:cNvSpPr/>
          <p:nvPr/>
        </p:nvSpPr>
        <p:spPr>
          <a:xfrm>
            <a:off x="1028111" y="3158232"/>
            <a:ext cx="4210563" cy="5305830"/>
          </a:xfrm>
          <a:custGeom>
            <a:avLst/>
            <a:gdLst/>
            <a:ahLst/>
            <a:cxnLst/>
            <a:rect l="l" t="t" r="r" b="b"/>
            <a:pathLst>
              <a:path w="4756029" h="6258484">
                <a:moveTo>
                  <a:pt x="0" y="0"/>
                </a:moveTo>
                <a:lnTo>
                  <a:pt x="4756029" y="0"/>
                </a:lnTo>
                <a:lnTo>
                  <a:pt x="4756029" y="6258484"/>
                </a:lnTo>
                <a:lnTo>
                  <a:pt x="0" y="6258484"/>
                </a:lnTo>
                <a:lnTo>
                  <a:pt x="0" y="0"/>
                </a:lnTo>
                <a:close/>
              </a:path>
            </a:pathLst>
          </a:custGeom>
          <a:blipFill>
            <a:blip r:embed="rId8"/>
            <a:stretch>
              <a:fillRect l="-76403" t="-12553" r="-77092" b="-7846"/>
            </a:stretch>
          </a:blipFill>
          <a:ln w="9525" cap="sq">
            <a:solidFill>
              <a:srgbClr val="009784"/>
            </a:solidFill>
            <a:prstDash val="solid"/>
            <a:miter/>
          </a:ln>
        </p:spPr>
        <p:txBody>
          <a:bodyPr/>
          <a:lstStyle/>
          <a:p>
            <a:endParaRPr lang="en-US"/>
          </a:p>
        </p:txBody>
      </p:sp>
      <p:sp>
        <p:nvSpPr>
          <p:cNvPr id="13" name="Freeform 6">
            <a:extLst>
              <a:ext uri="{FF2B5EF4-FFF2-40B4-BE49-F238E27FC236}">
                <a16:creationId xmlns:a16="http://schemas.microsoft.com/office/drawing/2014/main" id="{63662DA7-6564-067D-F16D-FD73BBB1FB3E}"/>
              </a:ext>
            </a:extLst>
          </p:cNvPr>
          <p:cNvSpPr/>
          <p:nvPr/>
        </p:nvSpPr>
        <p:spPr>
          <a:xfrm>
            <a:off x="5644931" y="3158232"/>
            <a:ext cx="4210563" cy="5305830"/>
          </a:xfrm>
          <a:custGeom>
            <a:avLst/>
            <a:gdLst/>
            <a:ahLst/>
            <a:cxnLst/>
            <a:rect l="l" t="t" r="r" b="b"/>
            <a:pathLst>
              <a:path w="6508603" h="7123287">
                <a:moveTo>
                  <a:pt x="0" y="0"/>
                </a:moveTo>
                <a:lnTo>
                  <a:pt x="6508603" y="0"/>
                </a:lnTo>
                <a:lnTo>
                  <a:pt x="6508603" y="7123287"/>
                </a:lnTo>
                <a:lnTo>
                  <a:pt x="0" y="7123287"/>
                </a:lnTo>
                <a:lnTo>
                  <a:pt x="0" y="0"/>
                </a:lnTo>
                <a:close/>
              </a:path>
            </a:pathLst>
          </a:custGeom>
          <a:blipFill>
            <a:blip r:embed="rId9"/>
            <a:stretch>
              <a:fillRect l="-85852" t="-33523" r="-84384" b="-20800"/>
            </a:stretch>
          </a:blipFill>
          <a:ln w="9525" cap="sq">
            <a:solidFill>
              <a:srgbClr val="009784"/>
            </a:solidFill>
            <a:prstDash val="solid"/>
            <a:miter/>
          </a:ln>
        </p:spPr>
        <p:txBody>
          <a:bodyPr/>
          <a:lstStyle/>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8F5FE518-3F0A-86B7-C10C-9FB4C8289339}"/>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dirty="0"/>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4" name="Freeform 4"/>
            <p:cNvSpPr/>
            <p:nvPr/>
          </p:nvSpPr>
          <p:spPr>
            <a:xfrm>
              <a:off x="221582" y="444940"/>
              <a:ext cx="1728366" cy="1267758"/>
            </a:xfrm>
            <a:custGeom>
              <a:avLst/>
              <a:gdLst/>
              <a:ahLst/>
              <a:cxnLst/>
              <a:rect l="l" t="t" r="r" b="b"/>
              <a:pathLst>
                <a:path w="1728366" h="1267758">
                  <a:moveTo>
                    <a:pt x="0" y="0"/>
                  </a:moveTo>
                  <a:lnTo>
                    <a:pt x="1728365" y="0"/>
                  </a:lnTo>
                  <a:lnTo>
                    <a:pt x="1728365" y="1267758"/>
                  </a:lnTo>
                  <a:lnTo>
                    <a:pt x="0" y="1267758"/>
                  </a:lnTo>
                  <a:lnTo>
                    <a:pt x="0" y="0"/>
                  </a:lnTo>
                  <a:close/>
                </a:path>
              </a:pathLst>
            </a:custGeom>
            <a:blipFill>
              <a:blip>
                <a:extLst>
                  <a:ext uri="{96DAC541-7B7A-43D3-8B79-37D633B846F1}">
                    <asvg:svgBlip xmlns:asvg="http://schemas.microsoft.com/office/drawing/2016/SVG/main" r:embed="rId5"/>
                  </a:ext>
                </a:extLst>
              </a:blip>
              <a:stretch>
                <a:fillRect r="-2990" b="-37717"/>
              </a:stretch>
            </a:blipFill>
          </p:spPr>
          <p:txBody>
            <a:bodyPr/>
            <a:lstStyle/>
            <a:p>
              <a:endParaRPr lang="en-US"/>
            </a:p>
          </p:txBody>
        </p:sp>
      </p:grpSp>
      <p:sp>
        <p:nvSpPr>
          <p:cNvPr id="8" name="TextBox 8"/>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RECURSO CLAVE: </a:t>
            </a:r>
          </a:p>
          <a:p>
            <a:pPr algn="l">
              <a:lnSpc>
                <a:spcPts val="6000"/>
              </a:lnSpc>
            </a:pPr>
            <a:r>
              <a:rPr lang="es" sz="5000" b="1" dirty="0">
                <a:solidFill>
                  <a:srgbClr val="009784"/>
                </a:solidFill>
                <a:latin typeface="Ubuntu Bold"/>
                <a:ea typeface="Ubuntu Bold"/>
                <a:cs typeface="Ubuntu Bold"/>
                <a:sym typeface="Ubuntu Bold"/>
              </a:rPr>
              <a:t>GUÍA FIT 5</a:t>
            </a:r>
          </a:p>
        </p:txBody>
      </p:sp>
      <p:sp>
        <p:nvSpPr>
          <p:cNvPr id="10" name="TextBox 9">
            <a:extLst>
              <a:ext uri="{FF2B5EF4-FFF2-40B4-BE49-F238E27FC236}">
                <a16:creationId xmlns:a16="http://schemas.microsoft.com/office/drawing/2014/main" id="{9234160A-1164-6F72-C3B3-B011D365F2A0}"/>
              </a:ext>
            </a:extLst>
          </p:cNvPr>
          <p:cNvSpPr txBox="1"/>
          <p:nvPr/>
        </p:nvSpPr>
        <p:spPr>
          <a:xfrm>
            <a:off x="9335836" y="2728715"/>
            <a:ext cx="8545719" cy="3231654"/>
          </a:xfrm>
          <a:prstGeom prst="rect">
            <a:avLst/>
          </a:prstGeom>
          <a:noFill/>
        </p:spPr>
        <p:txBody>
          <a:bodyPr wrap="square">
            <a:spAutoFit/>
          </a:bodyPr>
          <a:lstStyle/>
          <a:p>
            <a:r>
              <a:rPr lang="es" sz="3400" b="1" dirty="0">
                <a:latin typeface="Ubuntu" panose="020B0504030602030204" pitchFamily="34" charset="0"/>
              </a:rPr>
              <a:t>Fit 5 </a:t>
            </a:r>
            <a:r>
              <a:rPr lang="es" sz="3400" dirty="0">
                <a:latin typeface="Ubuntu" panose="020B0504030602030204" pitchFamily="34" charset="0"/>
              </a:rPr>
              <a:t>se basa en tres objetivos sencillos: hacer ejercicio 5 días a la semana, comer 5 frutas y verduras al día y beber 5 botellas de agua al día.</a:t>
            </a:r>
          </a:p>
          <a:p>
            <a:endParaRPr lang="en-US" sz="3400" dirty="0">
              <a:latin typeface="Ubuntu" panose="020B0504030602030204" pitchFamily="34" charset="0"/>
            </a:endParaRPr>
          </a:p>
          <a:p>
            <a:r>
              <a:rPr lang="es" sz="3400" dirty="0">
                <a:latin typeface="Ubuntu" panose="020B0504030602030204" pitchFamily="34" charset="0"/>
              </a:rPr>
              <a:t>Recursos impresos y en video disponibles.</a:t>
            </a:r>
          </a:p>
        </p:txBody>
      </p:sp>
      <p:sp>
        <p:nvSpPr>
          <p:cNvPr id="12" name="TextBox 11">
            <a:extLst>
              <a:ext uri="{FF2B5EF4-FFF2-40B4-BE49-F238E27FC236}">
                <a16:creationId xmlns:a16="http://schemas.microsoft.com/office/drawing/2014/main" id="{C1B9A8B2-CA64-0223-3347-5383B2C741EE}"/>
              </a:ext>
            </a:extLst>
          </p:cNvPr>
          <p:cNvSpPr txBox="1"/>
          <p:nvPr/>
        </p:nvSpPr>
        <p:spPr>
          <a:xfrm>
            <a:off x="9335836" y="6283094"/>
            <a:ext cx="9184340" cy="707886"/>
          </a:xfrm>
          <a:prstGeom prst="rect">
            <a:avLst/>
          </a:prstGeom>
          <a:noFill/>
        </p:spPr>
        <p:txBody>
          <a:bodyPr wrap="square">
            <a:spAutoFit/>
          </a:bodyPr>
          <a:lstStyle/>
          <a:p>
            <a:r>
              <a:rPr lang="es" sz="2000" dirty="0">
                <a:latin typeface="Ubuntu" panose="020B0504030602030204" pitchFamily="34" charset="0"/>
                <a:hlinkClick r:id="rId6"/>
              </a:rPr>
              <a:t>https://resources.specialolympics.org/health/fitness/fit-5</a:t>
            </a:r>
            <a:endParaRPr lang="en-US" sz="2000" dirty="0">
              <a:latin typeface="Ubuntu" panose="020B0504030602030204" pitchFamily="34" charset="0"/>
            </a:endParaRPr>
          </a:p>
          <a:p>
            <a:endParaRPr lang="en-US" sz="2000" dirty="0">
              <a:latin typeface="Ubuntu" panose="020B0504030602030204" pitchFamily="34" charset="0"/>
            </a:endParaRPr>
          </a:p>
        </p:txBody>
      </p:sp>
      <p:sp>
        <p:nvSpPr>
          <p:cNvPr id="7" name="Freeform 6" descr="Un logotipo para un evento deportivo&#10;&#10;El contenido generado por IA puede ser incorrecto.">
            <a:extLst>
              <a:ext uri="{FF2B5EF4-FFF2-40B4-BE49-F238E27FC236}">
                <a16:creationId xmlns:a16="http://schemas.microsoft.com/office/drawing/2014/main" id="{AD054437-94E3-B97D-2711-58B18E356B0C}"/>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7"/>
            <a:stretch>
              <a:fillRect/>
            </a:stretch>
          </a:blipFill>
        </p:spPr>
        <p:txBody>
          <a:bodyPr/>
          <a:lstStyle/>
          <a:p>
            <a:endParaRPr lang="en-US"/>
          </a:p>
        </p:txBody>
      </p:sp>
      <p:pic>
        <p:nvPicPr>
          <p:cNvPr id="9" name="Picture 8">
            <a:extLst>
              <a:ext uri="{FF2B5EF4-FFF2-40B4-BE49-F238E27FC236}">
                <a16:creationId xmlns:a16="http://schemas.microsoft.com/office/drawing/2014/main" id="{BC6B4680-1B1F-BD8C-447A-AC2EEAD43E80}"/>
              </a:ext>
            </a:extLst>
          </p:cNvPr>
          <p:cNvPicPr>
            <a:picLocks noChangeAspect="1"/>
          </p:cNvPicPr>
          <p:nvPr/>
        </p:nvPicPr>
        <p:blipFill>
          <a:blip r:embed="rId8"/>
          <a:srcRect l="18210" t="17777" r="19955" b="6913"/>
          <a:stretch>
            <a:fillRect/>
          </a:stretch>
        </p:blipFill>
        <p:spPr>
          <a:xfrm>
            <a:off x="1028700" y="2560167"/>
            <a:ext cx="8015526" cy="6101233"/>
          </a:xfrm>
          <a:prstGeom prst="rect">
            <a:avLst/>
          </a:prstGeom>
          <a:ln>
            <a:solidFill>
              <a:schemeClr val="tx1"/>
            </a:solid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BC2E5038-B534-68A5-700C-F112E9926FA8}"/>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D7B6A063-1F48-855E-48C2-3CBE3B424282}"/>
              </a:ext>
            </a:extLst>
          </p:cNvPr>
          <p:cNvSpPr txBox="1"/>
          <p:nvPr/>
        </p:nvSpPr>
        <p:spPr>
          <a:xfrm>
            <a:off x="1028700" y="4433424"/>
            <a:ext cx="16230600" cy="2821285"/>
          </a:xfrm>
          <a:prstGeom prst="rect">
            <a:avLst/>
          </a:prstGeom>
        </p:spPr>
        <p:txBody>
          <a:bodyPr lIns="0" tIns="0" rIns="0" bIns="0" rtlCol="0" anchor="t">
            <a:spAutoFit/>
          </a:bodyPr>
          <a:lstStyle/>
          <a:p>
            <a:pPr algn="ctr">
              <a:lnSpc>
                <a:spcPts val="11040"/>
              </a:lnSpc>
            </a:pPr>
            <a:r>
              <a:rPr lang="es" sz="9200" b="1" dirty="0">
                <a:solidFill>
                  <a:srgbClr val="FFFFFF"/>
                </a:solidFill>
                <a:latin typeface="Ubuntu Bold"/>
                <a:ea typeface="Calibri"/>
                <a:cs typeface="Calibri"/>
              </a:rPr>
              <a:t>PROMUEVE HÁBITOS SALUDABLES</a:t>
            </a:r>
            <a:endParaRPr lang="en-US" sz="9600" dirty="0">
              <a:ea typeface="Calibri"/>
              <a:cs typeface="Calibri"/>
            </a:endParaRPr>
          </a:p>
        </p:txBody>
      </p:sp>
    </p:spTree>
    <p:extLst>
      <p:ext uri="{BB962C8B-B14F-4D97-AF65-F5344CB8AC3E}">
        <p14:creationId xmlns:p14="http://schemas.microsoft.com/office/powerpoint/2010/main" val="3545405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0E313B7B-8D39-CFBD-BA1A-9505DEA8B546}"/>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4" name="TextBox 4"/>
          <p:cNvSpPr txBox="1"/>
          <p:nvPr/>
        </p:nvSpPr>
        <p:spPr>
          <a:xfrm>
            <a:off x="1028700" y="838200"/>
            <a:ext cx="16473986" cy="790575"/>
          </a:xfrm>
          <a:prstGeom prst="rect">
            <a:avLst/>
          </a:prstGeom>
        </p:spPr>
        <p:txBody>
          <a:bodyPr lIns="0" tIns="0" rIns="0" bIns="0" rtlCol="0" anchor="t">
            <a:spAutoFit/>
          </a:bodyPr>
          <a:lstStyle/>
          <a:p>
            <a:pPr algn="l">
              <a:lnSpc>
                <a:spcPts val="6000"/>
              </a:lnSpc>
            </a:pPr>
            <a:r>
              <a:rPr lang="es" sz="5000">
                <a:solidFill>
                  <a:srgbClr val="009784"/>
                </a:solidFill>
                <a:latin typeface="Ubuntu"/>
                <a:ea typeface="Ubuntu"/>
                <a:cs typeface="Ubuntu"/>
                <a:sym typeface="Ubuntu"/>
              </a:rPr>
              <a:t>PROMUEVE </a:t>
            </a:r>
            <a:r>
              <a:rPr lang="es" sz="5000" b="1">
                <a:solidFill>
                  <a:srgbClr val="009784"/>
                </a:solidFill>
                <a:latin typeface="Ubuntu Bold"/>
                <a:ea typeface="Ubuntu Bold"/>
                <a:cs typeface="Ubuntu Bold"/>
                <a:sym typeface="Ubuntu Bold"/>
              </a:rPr>
              <a:t>HÁBITOS SALUDABLES</a:t>
            </a:r>
          </a:p>
        </p:txBody>
      </p:sp>
      <p:grpSp>
        <p:nvGrpSpPr>
          <p:cNvPr id="5" name="Group 5"/>
          <p:cNvGrpSpPr/>
          <p:nvPr/>
        </p:nvGrpSpPr>
        <p:grpSpPr>
          <a:xfrm>
            <a:off x="16745512" y="-38100"/>
            <a:ext cx="1628647" cy="1618229"/>
            <a:chOff x="0" y="0"/>
            <a:chExt cx="2171529" cy="2157639"/>
          </a:xfrm>
        </p:grpSpPr>
        <p:sp>
          <p:nvSpPr>
            <p:cNvPr id="6" name="Freeform 6"/>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7" name="Freeform 7"/>
            <p:cNvSpPr/>
            <p:nvPr/>
          </p:nvSpPr>
          <p:spPr>
            <a:xfrm>
              <a:off x="221582" y="444940"/>
              <a:ext cx="1728366" cy="1267758"/>
            </a:xfrm>
            <a:custGeom>
              <a:avLst/>
              <a:gdLst/>
              <a:ahLst/>
              <a:cxnLst/>
              <a:rect l="l" t="t" r="r" b="b"/>
              <a:pathLst>
                <a:path w="1728366" h="1267758">
                  <a:moveTo>
                    <a:pt x="0" y="0"/>
                  </a:moveTo>
                  <a:lnTo>
                    <a:pt x="1728365" y="0"/>
                  </a:lnTo>
                  <a:lnTo>
                    <a:pt x="1728365" y="1267758"/>
                  </a:lnTo>
                  <a:lnTo>
                    <a:pt x="0" y="1267758"/>
                  </a:lnTo>
                  <a:lnTo>
                    <a:pt x="0" y="0"/>
                  </a:lnTo>
                  <a:close/>
                </a:path>
              </a:pathLst>
            </a:custGeom>
            <a:blipFill>
              <a:blip>
                <a:extLst>
                  <a:ext uri="{96DAC541-7B7A-43D3-8B79-37D633B846F1}">
                    <asvg:svgBlip xmlns:asvg="http://schemas.microsoft.com/office/drawing/2016/SVG/main" r:embed="rId5"/>
                  </a:ext>
                </a:extLst>
              </a:blip>
              <a:stretch>
                <a:fillRect r="-2990" b="-37717"/>
              </a:stretch>
            </a:blipFill>
          </p:spPr>
          <p:txBody>
            <a:bodyPr/>
            <a:lstStyle/>
            <a:p>
              <a:endParaRPr lang="en-US"/>
            </a:p>
          </p:txBody>
        </p:sp>
      </p:grpSp>
      <p:sp>
        <p:nvSpPr>
          <p:cNvPr id="9" name="TextBox 3">
            <a:extLst>
              <a:ext uri="{FF2B5EF4-FFF2-40B4-BE49-F238E27FC236}">
                <a16:creationId xmlns:a16="http://schemas.microsoft.com/office/drawing/2014/main" id="{1F8BB5C0-3BF9-1DB7-3C5D-B69C318E71BF}"/>
              </a:ext>
            </a:extLst>
          </p:cNvPr>
          <p:cNvSpPr txBox="1"/>
          <p:nvPr/>
        </p:nvSpPr>
        <p:spPr>
          <a:xfrm>
            <a:off x="1028700" y="1766731"/>
            <a:ext cx="16230600" cy="7292574"/>
          </a:xfrm>
          <a:prstGeom prst="rect">
            <a:avLst/>
          </a:prstGeom>
        </p:spPr>
        <p:txBody>
          <a:bodyPr lIns="0" tIns="0" rIns="0" bIns="0" rtlCol="0" anchor="t">
            <a:spAutoFit/>
          </a:bodyPr>
          <a:lstStyle/>
          <a:p>
            <a:pPr>
              <a:lnSpc>
                <a:spcPts val="4930"/>
              </a:lnSpc>
            </a:pPr>
            <a:r>
              <a:rPr lang="es" sz="2900" b="1" dirty="0">
                <a:solidFill>
                  <a:srgbClr val="000000"/>
                </a:solidFill>
                <a:latin typeface="Ubuntu"/>
                <a:ea typeface="Ubuntu"/>
                <a:cs typeface="Ubuntu"/>
              </a:rPr>
              <a:t>Roles:</a:t>
            </a:r>
          </a:p>
          <a:p>
            <a:pPr marL="626110" indent="-313055">
              <a:buFont typeface="Arial,Sans-Serif"/>
              <a:buChar char="•"/>
            </a:pPr>
            <a:r>
              <a:rPr lang="es-ES" sz="2900" dirty="0">
                <a:solidFill>
                  <a:srgbClr val="000000"/>
                </a:solidFill>
                <a:latin typeface="Ubuntu"/>
              </a:rPr>
              <a:t>Imparte las lecciones del Manual Fitness a través del Deporte antes o después de las sesiones de entrenamiento.</a:t>
            </a:r>
          </a:p>
          <a:p>
            <a:pPr marL="626110" indent="-313055">
              <a:buFont typeface="Arial,Sans-Serif"/>
              <a:buChar char="•"/>
            </a:pPr>
            <a:r>
              <a:rPr lang="es-ES" sz="2900" dirty="0">
                <a:solidFill>
                  <a:srgbClr val="000000"/>
                </a:solidFill>
                <a:latin typeface="Ubuntu"/>
              </a:rPr>
              <a:t>Comparte estrategias de nutrición e hidratación para antes, durante y después del entrenamiento o la competencia, utilizando recursos como </a:t>
            </a:r>
            <a:r>
              <a:rPr lang="es-ES" sz="2900" dirty="0" err="1">
                <a:solidFill>
                  <a:srgbClr val="000000"/>
                </a:solidFill>
                <a:latin typeface="Ubuntu"/>
              </a:rPr>
              <a:t>Fit</a:t>
            </a:r>
            <a:r>
              <a:rPr lang="es-ES" sz="2900" dirty="0">
                <a:solidFill>
                  <a:srgbClr val="000000"/>
                </a:solidFill>
                <a:latin typeface="Ubuntu"/>
              </a:rPr>
              <a:t> 5.</a:t>
            </a:r>
          </a:p>
          <a:p>
            <a:pPr marL="626110" indent="-313055">
              <a:buFont typeface="Arial,Sans-Serif"/>
              <a:buChar char="•"/>
            </a:pPr>
            <a:r>
              <a:rPr lang="es-ES" sz="2900" dirty="0">
                <a:solidFill>
                  <a:srgbClr val="000000"/>
                </a:solidFill>
                <a:latin typeface="Ubuntu"/>
              </a:rPr>
              <a:t>Involucra a los cuidadores y a las familias para que apoyen rutinas saludables de alimentación e hidratación.</a:t>
            </a:r>
          </a:p>
          <a:p>
            <a:pPr marL="626110" indent="-313055">
              <a:buFont typeface="Arial,Sans-Serif"/>
              <a:buChar char="•"/>
            </a:pPr>
            <a:r>
              <a:rPr lang="es-ES" sz="2900" dirty="0">
                <a:solidFill>
                  <a:srgbClr val="000000"/>
                </a:solidFill>
                <a:latin typeface="Ubuntu"/>
              </a:rPr>
              <a:t>Ofrece o coordina sesiones educativas y recursos sobre temas de bienestar a lo largo de la temporada.</a:t>
            </a:r>
          </a:p>
          <a:p>
            <a:pPr marL="626110" indent="-313055">
              <a:buFont typeface="Arial,Sans-Serif"/>
              <a:buChar char="•"/>
            </a:pPr>
            <a:r>
              <a:rPr lang="es-ES" sz="2900" dirty="0">
                <a:solidFill>
                  <a:srgbClr val="000000"/>
                </a:solidFill>
                <a:latin typeface="Ubuntu"/>
              </a:rPr>
              <a:t>Anima al equipo a usar la aplicación Special Olympics Fitness para dar seguimiento a sus metas de hábitos saludables, como el consumo de agua, frutas y verduras</a:t>
            </a:r>
            <a:r>
              <a:rPr lang="es" sz="2900" dirty="0">
                <a:solidFill>
                  <a:srgbClr val="000000"/>
                </a:solidFill>
                <a:latin typeface="Ubuntu"/>
              </a:rPr>
              <a:t>.</a:t>
            </a:r>
            <a:endParaRPr lang="en-US" dirty="0"/>
          </a:p>
          <a:p>
            <a:pPr marL="626110" lvl="1" indent="-313055">
              <a:buFont typeface="Arial,Sans-Serif"/>
              <a:buChar char="•"/>
            </a:pPr>
            <a:endParaRPr lang="en-US" sz="2900" dirty="0">
              <a:solidFill>
                <a:srgbClr val="000000"/>
              </a:solidFill>
              <a:latin typeface="Ubuntu"/>
              <a:ea typeface="Ubuntu Bold"/>
              <a:cs typeface="Ubuntu Bold"/>
            </a:endParaRPr>
          </a:p>
          <a:p>
            <a:pPr algn="l">
              <a:lnSpc>
                <a:spcPts val="4930"/>
              </a:lnSpc>
            </a:pPr>
            <a:r>
              <a:rPr lang="es" sz="2900" b="1" dirty="0">
                <a:solidFill>
                  <a:srgbClr val="000000"/>
                </a:solidFill>
                <a:latin typeface="Ubuntu Bold"/>
                <a:ea typeface="Ubuntu Bold"/>
                <a:cs typeface="Ubuntu Bold"/>
                <a:sym typeface="Ubuntu Bold"/>
              </a:rPr>
              <a:t>Recurso clave:</a:t>
            </a:r>
            <a:endParaRPr lang="en-US" sz="2900" b="1" dirty="0">
              <a:solidFill>
                <a:srgbClr val="000000"/>
              </a:solidFill>
              <a:latin typeface="Ubuntu Bold"/>
              <a:ea typeface="Ubuntu Bold"/>
              <a:cs typeface="Ubuntu Bold"/>
            </a:endParaRPr>
          </a:p>
          <a:p>
            <a:pPr marL="626110" lvl="1" indent="-313055">
              <a:lnSpc>
                <a:spcPts val="4930"/>
              </a:lnSpc>
              <a:buFont typeface="Arial"/>
              <a:buChar char="•"/>
            </a:pPr>
            <a:r>
              <a:rPr lang="en-US" sz="2900" dirty="0">
                <a:solidFill>
                  <a:srgbClr val="000000"/>
                </a:solidFill>
                <a:latin typeface="Ubuntu"/>
                <a:ea typeface="Ubuntu"/>
                <a:cs typeface="Ubuntu"/>
                <a:hlinkClick r:id="rId6"/>
              </a:rPr>
              <a:t>Manual Fitness a </a:t>
            </a:r>
            <a:r>
              <a:rPr lang="en-US" sz="2900" dirty="0" err="1">
                <a:solidFill>
                  <a:srgbClr val="000000"/>
                </a:solidFill>
                <a:latin typeface="Ubuntu"/>
                <a:ea typeface="Ubuntu"/>
                <a:cs typeface="Ubuntu"/>
                <a:hlinkClick r:id="rId6"/>
              </a:rPr>
              <a:t>Través</a:t>
            </a:r>
            <a:r>
              <a:rPr lang="en-US" sz="2900" dirty="0">
                <a:solidFill>
                  <a:srgbClr val="000000"/>
                </a:solidFill>
                <a:latin typeface="Ubuntu"/>
                <a:ea typeface="Ubuntu"/>
                <a:cs typeface="Ubuntu"/>
                <a:hlinkClick r:id="rId6"/>
              </a:rPr>
              <a:t> del </a:t>
            </a:r>
            <a:r>
              <a:rPr lang="en-US" sz="2900" dirty="0" err="1">
                <a:solidFill>
                  <a:srgbClr val="000000"/>
                </a:solidFill>
                <a:latin typeface="Ubuntu"/>
                <a:ea typeface="Ubuntu"/>
                <a:cs typeface="Ubuntu"/>
                <a:hlinkClick r:id="rId6"/>
              </a:rPr>
              <a:t>Deporte</a:t>
            </a:r>
            <a:endParaRPr lang="es" sz="2900" dirty="0">
              <a:solidFill>
                <a:srgbClr val="000000"/>
              </a:solidFill>
              <a:latin typeface="Ubuntu"/>
              <a:ea typeface="Ubuntu"/>
              <a:cs typeface="Ubuntu"/>
            </a:endParaRPr>
          </a:p>
          <a:p>
            <a:pPr algn="l">
              <a:lnSpc>
                <a:spcPts val="4350"/>
              </a:lnSpc>
            </a:pPr>
            <a:endParaRPr lang="en-US" sz="2900" dirty="0">
              <a:solidFill>
                <a:srgbClr val="000000"/>
              </a:solidFill>
              <a:latin typeface="Ubuntu"/>
              <a:ea typeface="Ubuntu"/>
              <a:cs typeface="Ubuntu"/>
              <a:sym typeface="Ubuntu"/>
            </a:endParaRPr>
          </a:p>
        </p:txBody>
      </p:sp>
      <p:sp>
        <p:nvSpPr>
          <p:cNvPr id="3" name="Freeform 6" descr="Un logotipo para un evento deportivo&#10;&#10;El contenido generado por IA puede ser incorrecto.">
            <a:extLst>
              <a:ext uri="{FF2B5EF4-FFF2-40B4-BE49-F238E27FC236}">
                <a16:creationId xmlns:a16="http://schemas.microsoft.com/office/drawing/2014/main" id="{6B0CFF80-AE8E-AFA5-BE15-3E0B7DED0610}"/>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A1F7356C-AFC6-D4FB-CF2D-F658A5134AEE}"/>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7" name="Freeform 6" descr="Un logotipo para un evento deportivo&#10;&#10;El contenido generado por IA puede ser incorrecto.">
            <a:extLst>
              <a:ext uri="{FF2B5EF4-FFF2-40B4-BE49-F238E27FC236}">
                <a16:creationId xmlns:a16="http://schemas.microsoft.com/office/drawing/2014/main" id="{7C3424D9-A527-39E6-8E9A-B0F92637DD06}"/>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5"/>
                  </a:ext>
                </a:extLst>
              </a:blip>
              <a:stretch>
                <a:fillRect t="-30223" r="-224731" b="-29919"/>
              </a:stretch>
            </a:blipFill>
          </p:spPr>
          <p:txBody>
            <a:bodyPr/>
            <a:lstStyle/>
            <a:p>
              <a:endParaRPr lang="en-US"/>
            </a:p>
          </p:txBody>
        </p:sp>
        <p:sp>
          <p:nvSpPr>
            <p:cNvPr id="4" name="Freeform 4"/>
            <p:cNvSpPr/>
            <p:nvPr/>
          </p:nvSpPr>
          <p:spPr>
            <a:xfrm>
              <a:off x="221582" y="444940"/>
              <a:ext cx="1728366" cy="1267758"/>
            </a:xfrm>
            <a:custGeom>
              <a:avLst/>
              <a:gdLst/>
              <a:ahLst/>
              <a:cxnLst/>
              <a:rect l="l" t="t" r="r" b="b"/>
              <a:pathLst>
                <a:path w="1728366" h="1267758">
                  <a:moveTo>
                    <a:pt x="0" y="0"/>
                  </a:moveTo>
                  <a:lnTo>
                    <a:pt x="1728365" y="0"/>
                  </a:lnTo>
                  <a:lnTo>
                    <a:pt x="1728365" y="1267758"/>
                  </a:lnTo>
                  <a:lnTo>
                    <a:pt x="0" y="1267758"/>
                  </a:lnTo>
                  <a:lnTo>
                    <a:pt x="0" y="0"/>
                  </a:lnTo>
                  <a:close/>
                </a:path>
              </a:pathLst>
            </a:custGeom>
            <a:blipFill>
              <a:blip>
                <a:extLst>
                  <a:ext uri="{96DAC541-7B7A-43D3-8B79-37D633B846F1}">
                    <asvg:svgBlip xmlns:asvg="http://schemas.microsoft.com/office/drawing/2016/SVG/main" r:embed="rId6"/>
                  </a:ext>
                </a:extLst>
              </a:blip>
              <a:stretch>
                <a:fillRect r="-2990" b="-37717"/>
              </a:stretch>
            </a:blipFill>
          </p:spPr>
          <p:txBody>
            <a:bodyPr/>
            <a:lstStyle/>
            <a:p>
              <a:endParaRPr lang="en-US"/>
            </a:p>
          </p:txBody>
        </p:sp>
      </p:grpSp>
      <p:sp>
        <p:nvSpPr>
          <p:cNvPr id="9" name="TextBox 9"/>
          <p:cNvSpPr txBox="1"/>
          <p:nvPr/>
        </p:nvSpPr>
        <p:spPr>
          <a:xfrm>
            <a:off x="1028700" y="854076"/>
            <a:ext cx="14899089" cy="1538883"/>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RECURSO CLAVE: </a:t>
            </a:r>
          </a:p>
          <a:p>
            <a:pPr>
              <a:lnSpc>
                <a:spcPts val="6000"/>
              </a:lnSpc>
            </a:pPr>
            <a:r>
              <a:rPr lang="en-US" sz="5000" b="1" dirty="0">
                <a:solidFill>
                  <a:srgbClr val="009784"/>
                </a:solidFill>
                <a:latin typeface="Ubuntu Bold"/>
                <a:ea typeface="Ubuntu Bold"/>
                <a:cs typeface="Ubuntu Bold"/>
                <a:sym typeface="Ubuntu Bold"/>
              </a:rPr>
              <a:t>MANUAL FITNESS A TRAVÉS DEL DEPORTE</a:t>
            </a:r>
            <a:endParaRPr lang="es" sz="5000" b="1" dirty="0">
              <a:solidFill>
                <a:srgbClr val="009784"/>
              </a:solidFill>
              <a:latin typeface="Ubuntu Bold"/>
              <a:ea typeface="Ubuntu Bold"/>
              <a:cs typeface="Ubuntu Bold"/>
              <a:sym typeface="Ubuntu Bold"/>
            </a:endParaRPr>
          </a:p>
        </p:txBody>
      </p:sp>
      <p:sp>
        <p:nvSpPr>
          <p:cNvPr id="11" name="TextBox 10">
            <a:extLst>
              <a:ext uri="{FF2B5EF4-FFF2-40B4-BE49-F238E27FC236}">
                <a16:creationId xmlns:a16="http://schemas.microsoft.com/office/drawing/2014/main" id="{AFAB773E-17C8-1964-92DA-A89A86574811}"/>
              </a:ext>
            </a:extLst>
          </p:cNvPr>
          <p:cNvSpPr txBox="1"/>
          <p:nvPr/>
        </p:nvSpPr>
        <p:spPr>
          <a:xfrm>
            <a:off x="6289535" y="7231426"/>
            <a:ext cx="11592020" cy="707886"/>
          </a:xfrm>
          <a:prstGeom prst="rect">
            <a:avLst/>
          </a:prstGeom>
          <a:noFill/>
        </p:spPr>
        <p:txBody>
          <a:bodyPr wrap="square">
            <a:spAutoFit/>
          </a:bodyPr>
          <a:lstStyle/>
          <a:p>
            <a:r>
              <a:rPr lang="es" sz="2000" dirty="0">
                <a:latin typeface="Ubuntu" panose="020B0504030602030204" pitchFamily="34" charset="0"/>
                <a:hlinkClick r:id="rId7"/>
              </a:rPr>
              <a:t>https://resources.specialolympics.org/health/fitness/fitness-through-sport/playbook</a:t>
            </a:r>
            <a:endParaRPr lang="en-US" sz="2000" dirty="0">
              <a:latin typeface="Ubuntu" panose="020B0504030602030204" pitchFamily="34" charset="0"/>
            </a:endParaRPr>
          </a:p>
          <a:p>
            <a:endParaRPr lang="en-US" sz="2000" dirty="0">
              <a:latin typeface="Ubuntu" panose="020B0504030602030204" pitchFamily="34" charset="0"/>
            </a:endParaRPr>
          </a:p>
        </p:txBody>
      </p:sp>
      <p:sp>
        <p:nvSpPr>
          <p:cNvPr id="12" name="TextBox 11">
            <a:extLst>
              <a:ext uri="{FF2B5EF4-FFF2-40B4-BE49-F238E27FC236}">
                <a16:creationId xmlns:a16="http://schemas.microsoft.com/office/drawing/2014/main" id="{F472FA4C-C876-FF00-334E-3A5CAB39A0E3}"/>
              </a:ext>
            </a:extLst>
          </p:cNvPr>
          <p:cNvSpPr txBox="1"/>
          <p:nvPr/>
        </p:nvSpPr>
        <p:spPr>
          <a:xfrm>
            <a:off x="5967816" y="2599598"/>
            <a:ext cx="11592019" cy="4524315"/>
          </a:xfrm>
          <a:prstGeom prst="rect">
            <a:avLst/>
          </a:prstGeom>
          <a:noFill/>
        </p:spPr>
        <p:txBody>
          <a:bodyPr wrap="square" rtlCol="0">
            <a:spAutoFit/>
          </a:bodyPr>
          <a:lstStyle/>
          <a:p>
            <a:r>
              <a:rPr lang="es-ES" sz="3200" dirty="0">
                <a:latin typeface="Ubuntu" panose="020B0504030602030204" pitchFamily="34" charset="0"/>
              </a:rPr>
              <a:t>El manual </a:t>
            </a:r>
            <a:r>
              <a:rPr lang="es-ES" sz="3200" b="1" dirty="0">
                <a:latin typeface="Ubuntu" panose="020B0504030602030204" pitchFamily="34" charset="0"/>
              </a:rPr>
              <a:t>Fitness a Través del Deporte </a:t>
            </a:r>
            <a:r>
              <a:rPr lang="es-ES" sz="3200" dirty="0">
                <a:latin typeface="Ubuntu" panose="020B0504030602030204" pitchFamily="34" charset="0"/>
              </a:rPr>
              <a:t>está diseñado para ayudar a los entrenadores de Olimpiadas Especiales a presentar conceptos de acondicionamiento físico a los atletas de manera divertida y accesible. Incluye</a:t>
            </a:r>
            <a:r>
              <a:rPr lang="es" sz="3200" dirty="0">
                <a:latin typeface="Ubuntu" panose="020B0504030602030204" pitchFamily="34" charset="0"/>
              </a:rPr>
              <a:t>:</a:t>
            </a:r>
          </a:p>
          <a:p>
            <a:pPr marL="457200" indent="-457200">
              <a:buFont typeface="Arial" panose="020B0604020202020204" pitchFamily="34" charset="0"/>
              <a:buChar char="•"/>
            </a:pPr>
            <a:r>
              <a:rPr lang="es-ES" sz="3200" dirty="0">
                <a:latin typeface="Ubuntu" panose="020B0504030602030204" pitchFamily="34" charset="0"/>
              </a:rPr>
              <a:t>Información para apoyar y dar seguimiento a los hábitos saludables de tus atletas</a:t>
            </a:r>
            <a:endParaRPr lang="es" sz="3200" dirty="0">
              <a:latin typeface="Ubuntu" panose="020B0504030602030204" pitchFamily="34" charset="0"/>
            </a:endParaRPr>
          </a:p>
          <a:p>
            <a:pPr marL="457200" indent="-457200">
              <a:buFont typeface="Arial" panose="020B0604020202020204" pitchFamily="34" charset="0"/>
              <a:buChar char="•"/>
            </a:pPr>
            <a:r>
              <a:rPr lang="es" sz="3200" b="1" dirty="0">
                <a:latin typeface="Ubuntu" panose="020B0504030602030204" pitchFamily="34" charset="0"/>
              </a:rPr>
              <a:t>12 planes de clase en 4 áreas temáticas: </a:t>
            </a:r>
            <a:r>
              <a:rPr lang="es-ES" sz="3200" dirty="0">
                <a:latin typeface="Ubuntu" panose="020B0504030602030204" pitchFamily="34" charset="0"/>
              </a:rPr>
              <a:t>Introducción a los hábitos saludables, Actividad física y ejercicio, Nutrición e hidratación, y Mentalidad para el día del juego.</a:t>
            </a:r>
            <a:endParaRPr lang="en-US" dirty="0">
              <a:latin typeface="Ubuntu" panose="020B0504030602030204" pitchFamily="34" charset="0"/>
            </a:endParaRPr>
          </a:p>
        </p:txBody>
      </p:sp>
      <p:sp>
        <p:nvSpPr>
          <p:cNvPr id="8" name="Freeform 5">
            <a:extLst>
              <a:ext uri="{FF2B5EF4-FFF2-40B4-BE49-F238E27FC236}">
                <a16:creationId xmlns:a16="http://schemas.microsoft.com/office/drawing/2014/main" id="{7AAA853B-3B5D-FEB3-CD52-83E08BF9F33C}"/>
              </a:ext>
            </a:extLst>
          </p:cNvPr>
          <p:cNvSpPr/>
          <p:nvPr/>
        </p:nvSpPr>
        <p:spPr>
          <a:xfrm>
            <a:off x="1028700" y="2754077"/>
            <a:ext cx="4757951" cy="6155462"/>
          </a:xfrm>
          <a:custGeom>
            <a:avLst/>
            <a:gdLst/>
            <a:ahLst/>
            <a:cxnLst/>
            <a:rect l="l" t="t" r="r" b="b"/>
            <a:pathLst>
              <a:path w="4490941" h="5810026">
                <a:moveTo>
                  <a:pt x="0" y="0"/>
                </a:moveTo>
                <a:lnTo>
                  <a:pt x="4490941" y="0"/>
                </a:lnTo>
                <a:lnTo>
                  <a:pt x="4490941" y="5810026"/>
                </a:lnTo>
                <a:lnTo>
                  <a:pt x="0" y="5810026"/>
                </a:lnTo>
                <a:lnTo>
                  <a:pt x="0" y="0"/>
                </a:lnTo>
                <a:close/>
              </a:path>
            </a:pathLst>
          </a:custGeom>
          <a:blipFill>
            <a:blip r:embed="rId8"/>
            <a:stretch>
              <a:fillRect l="-14850" t="-21606" r="-154225" b="-8100"/>
            </a:stretch>
          </a:blipFill>
          <a:ln w="9525" cap="sq">
            <a:solidFill>
              <a:srgbClr val="009784"/>
            </a:solidFill>
            <a:prstDash val="solid"/>
            <a:miter/>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F9A9E190-09E2-15D9-5FA0-4F5BB8AA8C53}"/>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6DAA643B-240D-1307-436F-277E7202E384}"/>
              </a:ext>
            </a:extLst>
          </p:cNvPr>
          <p:cNvSpPr txBox="1"/>
          <p:nvPr/>
        </p:nvSpPr>
        <p:spPr>
          <a:xfrm>
            <a:off x="1028700" y="4433424"/>
            <a:ext cx="16230600" cy="2821285"/>
          </a:xfrm>
          <a:prstGeom prst="rect">
            <a:avLst/>
          </a:prstGeom>
        </p:spPr>
        <p:txBody>
          <a:bodyPr lIns="0" tIns="0" rIns="0" bIns="0" rtlCol="0" anchor="t">
            <a:spAutoFit/>
          </a:bodyPr>
          <a:lstStyle/>
          <a:p>
            <a:pPr algn="ctr">
              <a:lnSpc>
                <a:spcPts val="11040"/>
              </a:lnSpc>
            </a:pPr>
            <a:r>
              <a:rPr lang="es" sz="9200" b="1" dirty="0">
                <a:solidFill>
                  <a:srgbClr val="FFFFFF"/>
                </a:solidFill>
                <a:latin typeface="Ubuntu Bold"/>
                <a:ea typeface="Calibri"/>
                <a:cs typeface="Calibri"/>
              </a:rPr>
              <a:t>APOYO PARA ESTABLECER METAS</a:t>
            </a:r>
          </a:p>
        </p:txBody>
      </p:sp>
    </p:spTree>
    <p:extLst>
      <p:ext uri="{BB962C8B-B14F-4D97-AF65-F5344CB8AC3E}">
        <p14:creationId xmlns:p14="http://schemas.microsoft.com/office/powerpoint/2010/main" val="2732154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7FA11C99-FA02-B07C-E231-2B701067B6ED}"/>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1766731"/>
            <a:ext cx="16230600" cy="5507470"/>
          </a:xfrm>
          <a:prstGeom prst="rect">
            <a:avLst/>
          </a:prstGeom>
        </p:spPr>
        <p:txBody>
          <a:bodyPr lIns="0" tIns="0" rIns="0" bIns="0" rtlCol="0" anchor="t">
            <a:spAutoFit/>
          </a:bodyPr>
          <a:lstStyle/>
          <a:p>
            <a:pPr>
              <a:lnSpc>
                <a:spcPts val="4930"/>
              </a:lnSpc>
            </a:pPr>
            <a:r>
              <a:rPr lang="es" sz="2900" b="1" dirty="0">
                <a:solidFill>
                  <a:srgbClr val="000000"/>
                </a:solidFill>
                <a:latin typeface="Ubuntu"/>
                <a:ea typeface="Ubuntu"/>
                <a:cs typeface="Ubuntu"/>
              </a:rPr>
              <a:t>Roles:</a:t>
            </a:r>
          </a:p>
          <a:p>
            <a:pPr marL="626110" lvl="1" indent="-313055">
              <a:buFont typeface="Arial,Sans-Serif"/>
              <a:buChar char="•"/>
            </a:pPr>
            <a:r>
              <a:rPr lang="es" sz="2900" dirty="0">
                <a:solidFill>
                  <a:srgbClr val="000000"/>
                </a:solidFill>
                <a:latin typeface="Ubuntu"/>
                <a:sym typeface="Ubuntu Bold"/>
              </a:rPr>
              <a:t>Colaborar </a:t>
            </a:r>
            <a:r>
              <a:rPr lang="es-ES" sz="2900" dirty="0">
                <a:solidFill>
                  <a:srgbClr val="000000"/>
                </a:solidFill>
                <a:latin typeface="Ubuntu"/>
                <a:sym typeface="Ubuntu Bold"/>
              </a:rPr>
              <a:t>con el entrenador principal para establecer metas de salud y acondicionamiento físico, tanto individuales como para el equipo, para la temporada.</a:t>
            </a:r>
          </a:p>
          <a:p>
            <a:pPr marL="626110" lvl="1" indent="-313055">
              <a:buFont typeface="Arial,Sans-Serif"/>
              <a:buChar char="•"/>
            </a:pPr>
            <a:r>
              <a:rPr lang="es-ES" sz="2900" dirty="0">
                <a:solidFill>
                  <a:srgbClr val="000000"/>
                </a:solidFill>
                <a:latin typeface="Ubuntu"/>
                <a:sym typeface="Ubuntu Bold"/>
              </a:rPr>
              <a:t>Realizar evaluaciones de acondicionamiento físico para apoyar el establecimiento de metas y el seguimiento del progreso de los atletas a lo largo de la temporada.</a:t>
            </a:r>
          </a:p>
          <a:p>
            <a:pPr marL="626110" lvl="1" indent="-313055">
              <a:buFont typeface="Arial,Sans-Serif"/>
              <a:buChar char="•"/>
            </a:pPr>
            <a:r>
              <a:rPr lang="es-ES" sz="2900" dirty="0">
                <a:solidFill>
                  <a:srgbClr val="000000"/>
                </a:solidFill>
                <a:latin typeface="Ubuntu"/>
                <a:sym typeface="Ubuntu Bold"/>
              </a:rPr>
              <a:t>Apoyar a los atletas en el seguimiento de su progreso hacia el logro de estas metas.</a:t>
            </a:r>
          </a:p>
          <a:p>
            <a:pPr marL="626110" lvl="1" indent="-313055">
              <a:buFont typeface="Arial,Sans-Serif"/>
              <a:buChar char="•"/>
            </a:pPr>
            <a:r>
              <a:rPr lang="es-ES" sz="2900" dirty="0">
                <a:solidFill>
                  <a:srgbClr val="000000"/>
                </a:solidFill>
                <a:latin typeface="Ubuntu"/>
                <a:sym typeface="Ubuntu Bold"/>
              </a:rPr>
              <a:t>Ofrecer recomendaciones sobre cómo alcanzar sus metas</a:t>
            </a:r>
            <a:r>
              <a:rPr lang="es" sz="2900" dirty="0">
                <a:solidFill>
                  <a:srgbClr val="000000"/>
                </a:solidFill>
                <a:latin typeface="Ubuntu"/>
                <a:sym typeface="Ubuntu Bold"/>
              </a:rPr>
              <a:t>.</a:t>
            </a:r>
            <a:endParaRPr lang="en-US" dirty="0">
              <a:ea typeface="Calibri"/>
              <a:cs typeface="Calibri"/>
            </a:endParaRPr>
          </a:p>
          <a:p>
            <a:pPr marL="626110" lvl="1" indent="-313055">
              <a:buFont typeface="Arial,Sans-Serif"/>
              <a:buChar char="•"/>
            </a:pPr>
            <a:endParaRPr lang="en-US" sz="2900" dirty="0">
              <a:solidFill>
                <a:srgbClr val="000000"/>
              </a:solidFill>
              <a:latin typeface="Ubuntu"/>
              <a:ea typeface="Ubuntu Bold"/>
              <a:cs typeface="Ubuntu Bold"/>
              <a:sym typeface="Ubuntu Bold"/>
            </a:endParaRPr>
          </a:p>
          <a:p>
            <a:pPr algn="l">
              <a:lnSpc>
                <a:spcPts val="4930"/>
              </a:lnSpc>
            </a:pPr>
            <a:r>
              <a:rPr lang="es" sz="2900" b="1" dirty="0">
                <a:solidFill>
                  <a:srgbClr val="000000"/>
                </a:solidFill>
                <a:latin typeface="Ubuntu Bold"/>
                <a:ea typeface="Ubuntu Bold"/>
                <a:cs typeface="Ubuntu Bold"/>
                <a:sym typeface="Ubuntu Bold"/>
              </a:rPr>
              <a:t>Recurso Clave:</a:t>
            </a:r>
            <a:endParaRPr lang="en-US" sz="2900" b="1" dirty="0">
              <a:solidFill>
                <a:srgbClr val="000000"/>
              </a:solidFill>
              <a:latin typeface="Ubuntu Bold"/>
              <a:ea typeface="Ubuntu Bold"/>
              <a:cs typeface="Ubuntu Bold"/>
            </a:endParaRPr>
          </a:p>
          <a:p>
            <a:pPr marL="626110" lvl="1" indent="-313055">
              <a:lnSpc>
                <a:spcPts val="4930"/>
              </a:lnSpc>
              <a:buFont typeface="Arial"/>
              <a:buChar char="•"/>
            </a:pPr>
            <a:r>
              <a:rPr lang="es-ES" sz="2900" dirty="0">
                <a:solidFill>
                  <a:srgbClr val="000000"/>
                </a:solidFill>
                <a:latin typeface="Ubuntu"/>
                <a:ea typeface="Ubuntu"/>
                <a:cs typeface="Ubuntu"/>
                <a:hlinkClick r:id="rId4"/>
              </a:rPr>
              <a:t>Kit de herramientas para la evaluación del estado físico de adultos y jóvenes</a:t>
            </a:r>
            <a:endParaRPr lang="es" sz="2900" dirty="0">
              <a:solidFill>
                <a:srgbClr val="000000"/>
              </a:solidFill>
              <a:latin typeface="Ubuntu"/>
              <a:ea typeface="Ubuntu"/>
              <a:cs typeface="Ubuntu"/>
            </a:endParaRPr>
          </a:p>
          <a:p>
            <a:pPr algn="l">
              <a:lnSpc>
                <a:spcPts val="4350"/>
              </a:lnSpc>
            </a:pPr>
            <a:endParaRPr lang="en-US" sz="2900" dirty="0">
              <a:solidFill>
                <a:srgbClr val="000000"/>
              </a:solidFill>
              <a:latin typeface="Ubuntu"/>
              <a:ea typeface="Ubuntu"/>
              <a:cs typeface="Ubuntu"/>
              <a:sym typeface="Ubuntu"/>
            </a:endParaRPr>
          </a:p>
        </p:txBody>
      </p:sp>
      <p:sp>
        <p:nvSpPr>
          <p:cNvPr id="4" name="TextBox 4"/>
          <p:cNvSpPr txBox="1"/>
          <p:nvPr/>
        </p:nvSpPr>
        <p:spPr>
          <a:xfrm>
            <a:off x="1028700" y="838200"/>
            <a:ext cx="16473986" cy="790575"/>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APOYO </a:t>
            </a:r>
            <a:r>
              <a:rPr lang="es" sz="5000" b="1" dirty="0">
                <a:solidFill>
                  <a:srgbClr val="009784"/>
                </a:solidFill>
                <a:latin typeface="Ubuntu Bold"/>
                <a:ea typeface="Ubuntu Bold"/>
                <a:cs typeface="Ubuntu Bold"/>
                <a:sym typeface="Ubuntu Bold"/>
              </a:rPr>
              <a:t>PARA ESTABLECER METAS</a:t>
            </a:r>
          </a:p>
        </p:txBody>
      </p:sp>
      <p:grpSp>
        <p:nvGrpSpPr>
          <p:cNvPr id="5" name="Group 5"/>
          <p:cNvGrpSpPr/>
          <p:nvPr/>
        </p:nvGrpSpPr>
        <p:grpSpPr>
          <a:xfrm>
            <a:off x="16745512" y="-38100"/>
            <a:ext cx="1628647" cy="1618229"/>
            <a:chOff x="0" y="0"/>
            <a:chExt cx="2171529" cy="2157639"/>
          </a:xfrm>
        </p:grpSpPr>
        <p:sp>
          <p:nvSpPr>
            <p:cNvPr id="6" name="Freeform 6"/>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5"/>
                  </a:ext>
                </a:extLst>
              </a:blip>
              <a:stretch>
                <a:fillRect t="-30223" r="-224731" b="-29919"/>
              </a:stretch>
            </a:blipFill>
          </p:spPr>
          <p:txBody>
            <a:bodyPr/>
            <a:lstStyle/>
            <a:p>
              <a:endParaRPr lang="en-US"/>
            </a:p>
          </p:txBody>
        </p:sp>
        <p:sp>
          <p:nvSpPr>
            <p:cNvPr id="7" name="Freeform 7"/>
            <p:cNvSpPr/>
            <p:nvPr/>
          </p:nvSpPr>
          <p:spPr>
            <a:xfrm>
              <a:off x="393325" y="239001"/>
              <a:ext cx="1486479" cy="1679637"/>
            </a:xfrm>
            <a:custGeom>
              <a:avLst/>
              <a:gdLst/>
              <a:ahLst/>
              <a:cxnLst/>
              <a:rect l="l" t="t" r="r" b="b"/>
              <a:pathLst>
                <a:path w="1486479" h="1679637">
                  <a:moveTo>
                    <a:pt x="0" y="0"/>
                  </a:moveTo>
                  <a:lnTo>
                    <a:pt x="1486479" y="0"/>
                  </a:lnTo>
                  <a:lnTo>
                    <a:pt x="1486479" y="1679637"/>
                  </a:lnTo>
                  <a:lnTo>
                    <a:pt x="0" y="167963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9" name="Freeform 6" descr="Un logotipo para un evento deportivo&#10;&#10;El contenido generado por IA puede ser incorrecto.">
            <a:extLst>
              <a:ext uri="{FF2B5EF4-FFF2-40B4-BE49-F238E27FC236}">
                <a16:creationId xmlns:a16="http://schemas.microsoft.com/office/drawing/2014/main" id="{2794DC33-0DF3-402C-0532-12F3299D5436}"/>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D6BD1-E911-6B1F-1D33-BE883E083E84}"/>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84DEEA6A-47C1-54EF-1B12-57B01BFA2331}"/>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a:extLst>
              <a:ext uri="{FF2B5EF4-FFF2-40B4-BE49-F238E27FC236}">
                <a16:creationId xmlns:a16="http://schemas.microsoft.com/office/drawing/2014/main" id="{33167174-5131-8E77-36FE-46FBC2087A99}"/>
              </a:ext>
            </a:extLst>
          </p:cNvPr>
          <p:cNvSpPr txBox="1"/>
          <p:nvPr/>
        </p:nvSpPr>
        <p:spPr>
          <a:xfrm>
            <a:off x="1028700" y="1743285"/>
            <a:ext cx="16230600" cy="6830268"/>
          </a:xfrm>
          <a:prstGeom prst="rect">
            <a:avLst/>
          </a:prstGeom>
        </p:spPr>
        <p:txBody>
          <a:bodyPr lIns="0" tIns="0" rIns="0" bIns="0" rtlCol="0" anchor="t">
            <a:spAutoFit/>
          </a:bodyPr>
          <a:lstStyle/>
          <a:p>
            <a:pPr>
              <a:lnSpc>
                <a:spcPts val="4930"/>
              </a:lnSpc>
            </a:pPr>
            <a:r>
              <a:rPr lang="es" sz="2900" b="1" dirty="0">
                <a:solidFill>
                  <a:srgbClr val="000000"/>
                </a:solidFill>
                <a:latin typeface="Ubuntu"/>
                <a:ea typeface="Ubuntu"/>
                <a:cs typeface="Ubuntu"/>
              </a:rPr>
              <a:t>Paso 1: </a:t>
            </a:r>
            <a:r>
              <a:rPr lang="es" sz="2900" dirty="0">
                <a:solidFill>
                  <a:srgbClr val="000000"/>
                </a:solidFill>
                <a:latin typeface="Ubuntu"/>
                <a:ea typeface="Ubuntu"/>
                <a:cs typeface="Ubuntu"/>
                <a:sym typeface="Ubuntu"/>
              </a:rPr>
              <a:t>Reserva tiempo para fijar metas</a:t>
            </a:r>
            <a:br>
              <a:rPr lang="en-US" sz="2900" dirty="0">
                <a:solidFill>
                  <a:srgbClr val="000000"/>
                </a:solidFill>
                <a:latin typeface="Ubuntu"/>
                <a:ea typeface="Ubuntu"/>
                <a:cs typeface="Ubuntu"/>
                <a:sym typeface="Ubuntu"/>
              </a:rPr>
            </a:br>
            <a:endParaRPr lang="en-US" sz="2900" dirty="0">
              <a:solidFill>
                <a:srgbClr val="000000"/>
              </a:solidFill>
              <a:latin typeface="Ubuntu"/>
              <a:ea typeface="Ubuntu"/>
              <a:cs typeface="Ubuntu"/>
              <a:sym typeface="Ubuntu"/>
            </a:endParaRPr>
          </a:p>
          <a:p>
            <a:pPr>
              <a:lnSpc>
                <a:spcPts val="4930"/>
              </a:lnSpc>
            </a:pPr>
            <a:r>
              <a:rPr lang="es" sz="2900" b="1" dirty="0">
                <a:solidFill>
                  <a:srgbClr val="000000"/>
                </a:solidFill>
                <a:latin typeface="Ubuntu"/>
                <a:ea typeface="Ubuntu"/>
                <a:cs typeface="Ubuntu"/>
                <a:sym typeface="Ubuntu"/>
              </a:rPr>
              <a:t>Paso 2: </a:t>
            </a:r>
            <a:r>
              <a:rPr lang="en-US" sz="2900" dirty="0" err="1">
                <a:solidFill>
                  <a:srgbClr val="000000"/>
                </a:solidFill>
                <a:latin typeface="Ubuntu"/>
                <a:ea typeface="Ubuntu"/>
                <a:cs typeface="Ubuntu"/>
                <a:sym typeface="Ubuntu"/>
              </a:rPr>
              <a:t>Enseña</a:t>
            </a:r>
            <a:r>
              <a:rPr lang="en-US" sz="2900" dirty="0">
                <a:solidFill>
                  <a:srgbClr val="000000"/>
                </a:solidFill>
                <a:latin typeface="Ubuntu"/>
                <a:ea typeface="Ubuntu"/>
                <a:cs typeface="Ubuntu"/>
                <a:sym typeface="Ubuntu"/>
              </a:rPr>
              <a:t> </a:t>
            </a:r>
            <a:r>
              <a:rPr lang="en-US" sz="2900" dirty="0" err="1">
                <a:solidFill>
                  <a:srgbClr val="000000"/>
                </a:solidFill>
                <a:latin typeface="Ubuntu"/>
                <a:ea typeface="Ubuntu"/>
                <a:cs typeface="Ubuntu"/>
                <a:sym typeface="Ubuntu"/>
              </a:rPr>
              <a:t>cómo</a:t>
            </a:r>
            <a:r>
              <a:rPr lang="en-US" sz="2900" dirty="0">
                <a:solidFill>
                  <a:srgbClr val="000000"/>
                </a:solidFill>
                <a:latin typeface="Ubuntu"/>
                <a:ea typeface="Ubuntu"/>
                <a:cs typeface="Ubuntu"/>
                <a:sym typeface="Ubuntu"/>
              </a:rPr>
              <a:t> </a:t>
            </a:r>
            <a:r>
              <a:rPr lang="en-US" sz="2900" dirty="0" err="1">
                <a:solidFill>
                  <a:srgbClr val="000000"/>
                </a:solidFill>
                <a:latin typeface="Ubuntu"/>
                <a:ea typeface="Ubuntu"/>
                <a:cs typeface="Ubuntu"/>
                <a:sym typeface="Ubuntu"/>
              </a:rPr>
              <a:t>establecer</a:t>
            </a:r>
            <a:r>
              <a:rPr lang="en-US" sz="2900" dirty="0">
                <a:solidFill>
                  <a:srgbClr val="000000"/>
                </a:solidFill>
                <a:latin typeface="Ubuntu"/>
                <a:ea typeface="Ubuntu"/>
                <a:cs typeface="Ubuntu"/>
                <a:sym typeface="Ubuntu"/>
              </a:rPr>
              <a:t> </a:t>
            </a:r>
            <a:r>
              <a:rPr lang="en-US" sz="2900" dirty="0" err="1">
                <a:solidFill>
                  <a:srgbClr val="000000"/>
                </a:solidFill>
                <a:latin typeface="Ubuntu"/>
                <a:ea typeface="Ubuntu"/>
                <a:cs typeface="Ubuntu"/>
                <a:sym typeface="Ubuntu"/>
              </a:rPr>
              <a:t>metas</a:t>
            </a:r>
            <a:endParaRPr lang="es" sz="2900" dirty="0">
              <a:solidFill>
                <a:srgbClr val="000000"/>
              </a:solidFill>
              <a:latin typeface="Ubuntu"/>
              <a:ea typeface="Ubuntu"/>
              <a:cs typeface="Ubuntu"/>
              <a:sym typeface="Ubuntu"/>
            </a:endParaRPr>
          </a:p>
          <a:p>
            <a:pPr marL="914400" lvl="1" indent="-457200">
              <a:lnSpc>
                <a:spcPts val="4930"/>
              </a:lnSpc>
              <a:buFont typeface="Arial" panose="020B0604020202020204" pitchFamily="34" charset="0"/>
              <a:buChar char="•"/>
            </a:pPr>
            <a:r>
              <a:rPr lang="es" sz="2900" dirty="0">
                <a:solidFill>
                  <a:srgbClr val="000000"/>
                </a:solidFill>
                <a:latin typeface="Ubuntu"/>
                <a:ea typeface="Ubuntu"/>
                <a:cs typeface="Ubuntu"/>
              </a:rPr>
              <a:t>La </a:t>
            </a:r>
            <a:r>
              <a:rPr lang="es-ES" sz="2900" dirty="0">
                <a:solidFill>
                  <a:srgbClr val="000000"/>
                </a:solidFill>
                <a:latin typeface="Ubuntu"/>
                <a:ea typeface="Ubuntu"/>
                <a:cs typeface="Ubuntu"/>
              </a:rPr>
              <a:t>diferencia entre metas a corto y largo plazo</a:t>
            </a:r>
          </a:p>
          <a:p>
            <a:pPr marL="914400" lvl="1" indent="-457200">
              <a:lnSpc>
                <a:spcPts val="4930"/>
              </a:lnSpc>
              <a:buFont typeface="Arial" panose="020B0604020202020204" pitchFamily="34" charset="0"/>
              <a:buChar char="•"/>
            </a:pPr>
            <a:r>
              <a:rPr lang="es-ES" sz="2900" dirty="0">
                <a:solidFill>
                  <a:srgbClr val="000000"/>
                </a:solidFill>
                <a:latin typeface="Ubuntu"/>
                <a:ea typeface="Ubuntu"/>
                <a:cs typeface="Ubuntu"/>
              </a:rPr>
              <a:t>Metas de proceso y de resultado</a:t>
            </a:r>
          </a:p>
          <a:p>
            <a:pPr marL="914400" lvl="1" indent="-457200">
              <a:lnSpc>
                <a:spcPts val="4930"/>
              </a:lnSpc>
              <a:buFont typeface="Arial" panose="020B0604020202020204" pitchFamily="34" charset="0"/>
              <a:buChar char="•"/>
            </a:pPr>
            <a:r>
              <a:rPr lang="es-ES" sz="2900" dirty="0">
                <a:solidFill>
                  <a:srgbClr val="000000"/>
                </a:solidFill>
                <a:latin typeface="Ubuntu"/>
                <a:ea typeface="Ubuntu"/>
                <a:cs typeface="Ubuntu"/>
              </a:rPr>
              <a:t>Metas individuales y de equipo</a:t>
            </a:r>
          </a:p>
          <a:p>
            <a:pPr marL="914400" lvl="1" indent="-457200">
              <a:lnSpc>
                <a:spcPts val="4930"/>
              </a:lnSpc>
              <a:buFont typeface="Arial" panose="020B0604020202020204" pitchFamily="34" charset="0"/>
              <a:buChar char="•"/>
            </a:pPr>
            <a:r>
              <a:rPr lang="es-ES" sz="2900" dirty="0">
                <a:solidFill>
                  <a:srgbClr val="000000"/>
                </a:solidFill>
                <a:latin typeface="Ubuntu"/>
                <a:ea typeface="Ubuntu"/>
                <a:cs typeface="Ubuntu"/>
              </a:rPr>
              <a:t>Creación de pasos concretos y seguimiento del progreso</a:t>
            </a:r>
            <a:br>
              <a:rPr lang="en-US" sz="2900" dirty="0">
                <a:solidFill>
                  <a:srgbClr val="000000"/>
                </a:solidFill>
                <a:latin typeface="Ubuntu"/>
                <a:ea typeface="Ubuntu"/>
                <a:cs typeface="Ubuntu"/>
              </a:rPr>
            </a:br>
            <a:endParaRPr lang="en-US" sz="2900" dirty="0">
              <a:solidFill>
                <a:srgbClr val="000000"/>
              </a:solidFill>
              <a:latin typeface="Ubuntu"/>
              <a:ea typeface="Ubuntu"/>
              <a:cs typeface="Ubuntu"/>
            </a:endParaRPr>
          </a:p>
          <a:p>
            <a:pPr>
              <a:lnSpc>
                <a:spcPts val="4930"/>
              </a:lnSpc>
            </a:pPr>
            <a:r>
              <a:rPr lang="es" sz="2900" b="1" dirty="0">
                <a:solidFill>
                  <a:srgbClr val="000000"/>
                </a:solidFill>
                <a:latin typeface="Ubuntu"/>
                <a:ea typeface="Ubuntu"/>
                <a:cs typeface="Ubuntu"/>
              </a:rPr>
              <a:t>Paso 3: </a:t>
            </a:r>
            <a:r>
              <a:rPr lang="es" sz="2900" dirty="0">
                <a:solidFill>
                  <a:srgbClr val="000000"/>
                </a:solidFill>
                <a:latin typeface="Ubuntu"/>
                <a:ea typeface="Ubuntu"/>
                <a:cs typeface="Ubuntu"/>
              </a:rPr>
              <a:t>Ayuda a tus atletas a establecer metas</a:t>
            </a:r>
          </a:p>
          <a:p>
            <a:pPr>
              <a:lnSpc>
                <a:spcPts val="4930"/>
              </a:lnSpc>
            </a:pPr>
            <a:endParaRPr lang="en-US" sz="2900" dirty="0">
              <a:solidFill>
                <a:srgbClr val="000000"/>
              </a:solidFill>
              <a:latin typeface="Ubuntu"/>
              <a:ea typeface="Ubuntu"/>
              <a:cs typeface="Ubuntu"/>
            </a:endParaRPr>
          </a:p>
          <a:p>
            <a:pPr>
              <a:lnSpc>
                <a:spcPts val="4930"/>
              </a:lnSpc>
            </a:pPr>
            <a:r>
              <a:rPr lang="es" sz="2900" b="1" dirty="0">
                <a:solidFill>
                  <a:srgbClr val="000000"/>
                </a:solidFill>
                <a:latin typeface="Ubuntu"/>
                <a:ea typeface="Ubuntu"/>
                <a:cs typeface="Ubuntu"/>
              </a:rPr>
              <a:t>Paso 4: </a:t>
            </a:r>
            <a:r>
              <a:rPr lang="es" sz="2900" dirty="0">
                <a:solidFill>
                  <a:srgbClr val="000000"/>
                </a:solidFill>
                <a:latin typeface="Ubuntu"/>
                <a:ea typeface="Ubuntu"/>
                <a:cs typeface="Ubuntu"/>
              </a:rPr>
              <a:t>Brindaa apoyo continuo</a:t>
            </a:r>
          </a:p>
        </p:txBody>
      </p:sp>
      <p:sp>
        <p:nvSpPr>
          <p:cNvPr id="4" name="TextBox 4">
            <a:extLst>
              <a:ext uri="{FF2B5EF4-FFF2-40B4-BE49-F238E27FC236}">
                <a16:creationId xmlns:a16="http://schemas.microsoft.com/office/drawing/2014/main" id="{9E9FE6B9-41F8-B517-8047-DAF0E355B340}"/>
              </a:ext>
            </a:extLst>
          </p:cNvPr>
          <p:cNvSpPr txBox="1"/>
          <p:nvPr/>
        </p:nvSpPr>
        <p:spPr>
          <a:xfrm>
            <a:off x="1028700" y="838200"/>
            <a:ext cx="16473986" cy="790575"/>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PASOS PARA </a:t>
            </a:r>
            <a:r>
              <a:rPr lang="es" sz="5000" b="1" dirty="0">
                <a:solidFill>
                  <a:srgbClr val="009784"/>
                </a:solidFill>
                <a:latin typeface="Ubuntu Bold"/>
                <a:ea typeface="Ubuntu Bold"/>
                <a:cs typeface="Ubuntu Bold"/>
                <a:sym typeface="Ubuntu Bold"/>
              </a:rPr>
              <a:t>ESTABLECER METAS</a:t>
            </a:r>
          </a:p>
        </p:txBody>
      </p:sp>
      <p:grpSp>
        <p:nvGrpSpPr>
          <p:cNvPr id="5" name="Group 5">
            <a:extLst>
              <a:ext uri="{FF2B5EF4-FFF2-40B4-BE49-F238E27FC236}">
                <a16:creationId xmlns:a16="http://schemas.microsoft.com/office/drawing/2014/main" id="{C9C45BFA-EDF9-E74F-AF22-782A039309C5}"/>
              </a:ext>
            </a:extLst>
          </p:cNvPr>
          <p:cNvGrpSpPr/>
          <p:nvPr/>
        </p:nvGrpSpPr>
        <p:grpSpPr>
          <a:xfrm>
            <a:off x="16745512" y="-38100"/>
            <a:ext cx="1628647" cy="1618229"/>
            <a:chOff x="0" y="0"/>
            <a:chExt cx="2171529" cy="2157639"/>
          </a:xfrm>
        </p:grpSpPr>
        <p:sp>
          <p:nvSpPr>
            <p:cNvPr id="6" name="Freeform 6">
              <a:extLst>
                <a:ext uri="{FF2B5EF4-FFF2-40B4-BE49-F238E27FC236}">
                  <a16:creationId xmlns:a16="http://schemas.microsoft.com/office/drawing/2014/main" id="{1F4B7B28-5331-4A48-4DD7-7E4556FF6649}"/>
                </a:ext>
              </a:extLst>
            </p:cNvPr>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7" name="Freeform 7">
              <a:extLst>
                <a:ext uri="{FF2B5EF4-FFF2-40B4-BE49-F238E27FC236}">
                  <a16:creationId xmlns:a16="http://schemas.microsoft.com/office/drawing/2014/main" id="{F6750AFB-F257-0307-C0EC-0F222546D398}"/>
                </a:ext>
              </a:extLst>
            </p:cNvPr>
            <p:cNvSpPr/>
            <p:nvPr/>
          </p:nvSpPr>
          <p:spPr>
            <a:xfrm>
              <a:off x="393325" y="239001"/>
              <a:ext cx="1486479" cy="1679637"/>
            </a:xfrm>
            <a:custGeom>
              <a:avLst/>
              <a:gdLst/>
              <a:ahLst/>
              <a:cxnLst/>
              <a:rect l="l" t="t" r="r" b="b"/>
              <a:pathLst>
                <a:path w="1486479" h="1679637">
                  <a:moveTo>
                    <a:pt x="0" y="0"/>
                  </a:moveTo>
                  <a:lnTo>
                    <a:pt x="1486479" y="0"/>
                  </a:lnTo>
                  <a:lnTo>
                    <a:pt x="1486479" y="1679637"/>
                  </a:lnTo>
                  <a:lnTo>
                    <a:pt x="0" y="16796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9" name="Freeform 6" descr="Un logotipo para un evento deportivo&#10;&#10;El contenido generado por IA puede ser incorrecto.">
            <a:extLst>
              <a:ext uri="{FF2B5EF4-FFF2-40B4-BE49-F238E27FC236}">
                <a16:creationId xmlns:a16="http://schemas.microsoft.com/office/drawing/2014/main" id="{39D26CC8-A2BE-C0EF-992E-659AAB9CB915}"/>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1691236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a:extLst>
              <a:ext uri="{FF2B5EF4-FFF2-40B4-BE49-F238E27FC236}">
                <a16:creationId xmlns:a16="http://schemas.microsoft.com/office/drawing/2014/main" id="{CEDC6CAA-7D1F-CBCD-A740-C968444DF107}"/>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7" name="Freeform 6" descr="Un logotipo para un evento deportivo&#10;&#10;El contenido generado por IA puede ser incorrecto.">
            <a:extLst>
              <a:ext uri="{FF2B5EF4-FFF2-40B4-BE49-F238E27FC236}">
                <a16:creationId xmlns:a16="http://schemas.microsoft.com/office/drawing/2014/main" id="{72D12D90-6152-A588-3473-B4E1CFC317CD}"/>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5"/>
                  </a:ext>
                </a:extLst>
              </a:blip>
              <a:stretch>
                <a:fillRect t="-30223" r="-224731" b="-29919"/>
              </a:stretch>
            </a:blipFill>
          </p:spPr>
          <p:txBody>
            <a:bodyPr/>
            <a:lstStyle/>
            <a:p>
              <a:endParaRPr lang="en-US"/>
            </a:p>
          </p:txBody>
        </p:sp>
        <p:sp>
          <p:nvSpPr>
            <p:cNvPr id="4" name="Freeform 4"/>
            <p:cNvSpPr/>
            <p:nvPr/>
          </p:nvSpPr>
          <p:spPr>
            <a:xfrm>
              <a:off x="364801" y="267405"/>
              <a:ext cx="1295573" cy="1568807"/>
            </a:xfrm>
            <a:custGeom>
              <a:avLst/>
              <a:gdLst/>
              <a:ahLst/>
              <a:cxnLst/>
              <a:rect l="l" t="t" r="r" b="b"/>
              <a:pathLst>
                <a:path w="1295573" h="1568807">
                  <a:moveTo>
                    <a:pt x="0" y="0"/>
                  </a:moveTo>
                  <a:lnTo>
                    <a:pt x="1295572" y="0"/>
                  </a:lnTo>
                  <a:lnTo>
                    <a:pt x="1295572" y="1568807"/>
                  </a:lnTo>
                  <a:lnTo>
                    <a:pt x="0" y="156880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8" name="TextBox 8"/>
          <p:cNvSpPr txBox="1"/>
          <p:nvPr/>
        </p:nvSpPr>
        <p:spPr>
          <a:xfrm>
            <a:off x="1028700" y="654157"/>
            <a:ext cx="14899089" cy="1552575"/>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RECURSO CLAVE: </a:t>
            </a:r>
          </a:p>
          <a:p>
            <a:pPr algn="l">
              <a:lnSpc>
                <a:spcPts val="6000"/>
              </a:lnSpc>
            </a:pPr>
            <a:r>
              <a:rPr lang="es" sz="5000" b="1" dirty="0">
                <a:solidFill>
                  <a:srgbClr val="009784"/>
                </a:solidFill>
                <a:latin typeface="Ubuntu Bold"/>
                <a:ea typeface="Ubuntu Bold"/>
                <a:cs typeface="Ubuntu Bold"/>
                <a:sym typeface="Ubuntu Bold"/>
              </a:rPr>
              <a:t>KITS DE HERRAMIENTAS PARA LA EVALUACIÓN DE LA APTITUD FÍSICA</a:t>
            </a:r>
          </a:p>
        </p:txBody>
      </p:sp>
      <p:sp>
        <p:nvSpPr>
          <p:cNvPr id="9" name="TextBox 8">
            <a:extLst>
              <a:ext uri="{FF2B5EF4-FFF2-40B4-BE49-F238E27FC236}">
                <a16:creationId xmlns:a16="http://schemas.microsoft.com/office/drawing/2014/main" id="{25131C94-C658-5125-3C4B-429AE80A0AB1}"/>
              </a:ext>
            </a:extLst>
          </p:cNvPr>
          <p:cNvSpPr txBox="1"/>
          <p:nvPr/>
        </p:nvSpPr>
        <p:spPr>
          <a:xfrm>
            <a:off x="5679485" y="2593447"/>
            <a:ext cx="11339628" cy="5509200"/>
          </a:xfrm>
          <a:prstGeom prst="rect">
            <a:avLst/>
          </a:prstGeom>
          <a:noFill/>
        </p:spPr>
        <p:txBody>
          <a:bodyPr wrap="square" rtlCol="0">
            <a:spAutoFit/>
          </a:bodyPr>
          <a:lstStyle/>
          <a:p>
            <a:endParaRPr lang="en-US" sz="3200" dirty="0">
              <a:latin typeface="Ubuntu" panose="020B0504030602030204" pitchFamily="34" charset="0"/>
            </a:endParaRPr>
          </a:p>
          <a:p>
            <a:r>
              <a:rPr lang="es-ES" sz="3200" dirty="0">
                <a:latin typeface="Ubuntu" panose="020B0504030602030204" pitchFamily="34" charset="0"/>
              </a:rPr>
              <a:t>Existen kits de herramientas para atletas adultos y jóvenes. Ambos kits ofrecen tres recursos clave para apoyar el estado físico de los atletas y la evaluación del programa</a:t>
            </a:r>
            <a:r>
              <a:rPr lang="es" sz="3200" dirty="0">
                <a:latin typeface="Ubuntu" panose="020B0504030602030204" pitchFamily="34" charset="0"/>
              </a:rPr>
              <a:t>:</a:t>
            </a:r>
          </a:p>
          <a:p>
            <a:pPr marL="457200" indent="-457200">
              <a:buFont typeface="Arial" panose="020B0604020202020204" pitchFamily="34" charset="0"/>
              <a:buChar char="•"/>
            </a:pPr>
            <a:r>
              <a:rPr lang="es-ES" sz="3200" dirty="0">
                <a:latin typeface="Ubuntu" panose="020B0504030602030204" pitchFamily="34" charset="0"/>
              </a:rPr>
              <a:t>Un manual estandarizado de evaluación del estado físico</a:t>
            </a:r>
          </a:p>
          <a:p>
            <a:pPr marL="457200" indent="-457200">
              <a:buFont typeface="Arial" panose="020B0604020202020204" pitchFamily="34" charset="0"/>
              <a:buChar char="•"/>
            </a:pPr>
            <a:r>
              <a:rPr lang="es-ES" sz="3200" dirty="0">
                <a:latin typeface="Ubuntu" panose="020B0504030602030204" pitchFamily="34" charset="0"/>
              </a:rPr>
              <a:t>Una encuesta sobre el estilo de vida</a:t>
            </a:r>
          </a:p>
          <a:p>
            <a:pPr marL="457200" indent="-457200">
              <a:buFont typeface="Arial" panose="020B0604020202020204" pitchFamily="34" charset="0"/>
              <a:buChar char="•"/>
            </a:pPr>
            <a:r>
              <a:rPr lang="es-ES" sz="3200" dirty="0">
                <a:latin typeface="Ubuntu" panose="020B0504030602030204" pitchFamily="34" charset="0"/>
              </a:rPr>
              <a:t>Orientación sobre el uso de dispositivos portátiles de actividad física</a:t>
            </a:r>
            <a:r>
              <a:rPr lang="es" sz="3200" dirty="0">
                <a:latin typeface="Ubuntu" panose="020B0504030602030204" pitchFamily="34" charset="0"/>
              </a:rPr>
              <a:t> </a:t>
            </a:r>
          </a:p>
          <a:p>
            <a:endParaRPr lang="en-US" sz="3200" dirty="0">
              <a:latin typeface="Ubuntu" panose="020B0504030602030204" pitchFamily="34" charset="0"/>
            </a:endParaRPr>
          </a:p>
          <a:p>
            <a:r>
              <a:rPr lang="es-ES" sz="3200" dirty="0">
                <a:latin typeface="Ubuntu" panose="020B0504030602030204" pitchFamily="34" charset="0"/>
              </a:rPr>
              <a:t>Puedes elegir una, dos o las tres herramientas para evaluar el progreso físico de tus atletas y su impacto en su salud</a:t>
            </a:r>
            <a:r>
              <a:rPr lang="es" sz="3200" dirty="0">
                <a:latin typeface="Ubuntu" panose="020B0504030602030204" pitchFamily="34" charset="0"/>
              </a:rPr>
              <a:t>.</a:t>
            </a:r>
          </a:p>
        </p:txBody>
      </p:sp>
      <p:sp>
        <p:nvSpPr>
          <p:cNvPr id="10" name="TextBox 9">
            <a:extLst>
              <a:ext uri="{FF2B5EF4-FFF2-40B4-BE49-F238E27FC236}">
                <a16:creationId xmlns:a16="http://schemas.microsoft.com/office/drawing/2014/main" id="{59BBB2D3-D5C0-3918-498E-52D654EEF961}"/>
              </a:ext>
            </a:extLst>
          </p:cNvPr>
          <p:cNvSpPr txBox="1"/>
          <p:nvPr/>
        </p:nvSpPr>
        <p:spPr>
          <a:xfrm>
            <a:off x="5679485" y="8224569"/>
            <a:ext cx="11592020" cy="1015663"/>
          </a:xfrm>
          <a:prstGeom prst="rect">
            <a:avLst/>
          </a:prstGeom>
          <a:noFill/>
        </p:spPr>
        <p:txBody>
          <a:bodyPr wrap="square">
            <a:spAutoFit/>
          </a:bodyPr>
          <a:lstStyle/>
          <a:p>
            <a:r>
              <a:rPr lang="es" sz="2000" dirty="0">
                <a:hlinkClick r:id="rId7"/>
              </a:rPr>
              <a:t>https://resources.specialolympics.org/health/fitness/fitness-through-sport/ </a:t>
            </a:r>
            <a:br>
              <a:rPr lang="en-US" sz="2000" dirty="0">
                <a:hlinkClick r:id="rId7"/>
              </a:rPr>
            </a:br>
            <a:r>
              <a:rPr lang="es" sz="2000" dirty="0">
                <a:hlinkClick r:id="rId7"/>
              </a:rPr>
              <a:t>evaluación de aptitud física</a:t>
            </a:r>
            <a:endParaRPr lang="en-US" sz="2000" dirty="0"/>
          </a:p>
          <a:p>
            <a:endParaRPr lang="en-US" sz="2000" dirty="0"/>
          </a:p>
        </p:txBody>
      </p:sp>
      <p:pic>
        <p:nvPicPr>
          <p:cNvPr id="13" name="Picture 12">
            <a:extLst>
              <a:ext uri="{FF2B5EF4-FFF2-40B4-BE49-F238E27FC236}">
                <a16:creationId xmlns:a16="http://schemas.microsoft.com/office/drawing/2014/main" id="{249F5AC1-B240-8D4A-194D-EFCD77A1F2D0}"/>
              </a:ext>
            </a:extLst>
          </p:cNvPr>
          <p:cNvPicPr>
            <a:picLocks noChangeAspect="1"/>
          </p:cNvPicPr>
          <p:nvPr/>
        </p:nvPicPr>
        <p:blipFill>
          <a:blip r:embed="rId8"/>
          <a:srcRect l="29570" t="16315" r="30710" b="2110"/>
          <a:stretch>
            <a:fillRect/>
          </a:stretch>
        </p:blipFill>
        <p:spPr>
          <a:xfrm>
            <a:off x="1028700" y="3359429"/>
            <a:ext cx="4425945" cy="5681288"/>
          </a:xfrm>
          <a:prstGeom prst="rect">
            <a:avLst/>
          </a:prstGeom>
          <a:ln>
            <a:solidFill>
              <a:schemeClr val="tx1"/>
            </a:solidFill>
          </a:ln>
        </p:spPr>
      </p:pic>
    </p:spTree>
    <p:extLst>
      <p:ext uri="{BB962C8B-B14F-4D97-AF65-F5344CB8AC3E}">
        <p14:creationId xmlns:p14="http://schemas.microsoft.com/office/powerpoint/2010/main" val="449147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AFC1B85-8389-5AAB-C774-19E3E45A6DBB}"/>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grpSp>
        <p:nvGrpSpPr>
          <p:cNvPr id="2" name="Group 2"/>
          <p:cNvGrpSpPr/>
          <p:nvPr/>
        </p:nvGrpSpPr>
        <p:grpSpPr>
          <a:xfrm>
            <a:off x="16745512" y="-38100"/>
            <a:ext cx="1628647" cy="1618229"/>
            <a:chOff x="0" y="0"/>
            <a:chExt cx="2171529" cy="2157639"/>
          </a:xfrm>
        </p:grpSpPr>
        <p:sp>
          <p:nvSpPr>
            <p:cNvPr id="3" name="Freeform 3"/>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4"/>
                  </a:ext>
                </a:extLst>
              </a:blip>
              <a:stretch>
                <a:fillRect t="-30223" r="-224731" b="-29919"/>
              </a:stretch>
            </a:blipFill>
          </p:spPr>
          <p:txBody>
            <a:bodyPr/>
            <a:lstStyle/>
            <a:p>
              <a:endParaRPr lang="en-US"/>
            </a:p>
          </p:txBody>
        </p:sp>
        <p:sp>
          <p:nvSpPr>
            <p:cNvPr id="4" name="Freeform 4"/>
            <p:cNvSpPr/>
            <p:nvPr/>
          </p:nvSpPr>
          <p:spPr>
            <a:xfrm>
              <a:off x="393325" y="239001"/>
              <a:ext cx="1486479" cy="1679637"/>
            </a:xfrm>
            <a:custGeom>
              <a:avLst/>
              <a:gdLst/>
              <a:ahLst/>
              <a:cxnLst/>
              <a:rect l="l" t="t" r="r" b="b"/>
              <a:pathLst>
                <a:path w="1486479" h="1679637">
                  <a:moveTo>
                    <a:pt x="0" y="0"/>
                  </a:moveTo>
                  <a:lnTo>
                    <a:pt x="1486479" y="0"/>
                  </a:lnTo>
                  <a:lnTo>
                    <a:pt x="1486479" y="1679637"/>
                  </a:lnTo>
                  <a:lnTo>
                    <a:pt x="0" y="16796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6" name="TextBox 6"/>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RECURSO CLAVE: </a:t>
            </a:r>
          </a:p>
          <a:p>
            <a:pPr algn="l">
              <a:lnSpc>
                <a:spcPts val="6000"/>
              </a:lnSpc>
            </a:pPr>
            <a:r>
              <a:rPr lang="es" sz="5000" b="1" dirty="0">
                <a:solidFill>
                  <a:srgbClr val="009784"/>
                </a:solidFill>
                <a:latin typeface="Ubuntu Bold"/>
                <a:ea typeface="Ubuntu Bold"/>
                <a:cs typeface="Ubuntu Bold"/>
                <a:sym typeface="Ubuntu Bold"/>
              </a:rPr>
              <a:t>MI PLANTILLA PERSONAL DE METAS DE SALUD</a:t>
            </a:r>
          </a:p>
        </p:txBody>
      </p:sp>
      <p:sp>
        <p:nvSpPr>
          <p:cNvPr id="8" name="Freeform 6" descr="Un logotipo para un evento deportivo&#10;&#10;El contenido generado por IA puede ser incorrecto.">
            <a:extLst>
              <a:ext uri="{FF2B5EF4-FFF2-40B4-BE49-F238E27FC236}">
                <a16:creationId xmlns:a16="http://schemas.microsoft.com/office/drawing/2014/main" id="{7C0A84BE-C469-73D0-CCE3-93943D216B93}"/>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
        <p:nvSpPr>
          <p:cNvPr id="9" name="TextBox 8">
            <a:extLst>
              <a:ext uri="{FF2B5EF4-FFF2-40B4-BE49-F238E27FC236}">
                <a16:creationId xmlns:a16="http://schemas.microsoft.com/office/drawing/2014/main" id="{2E192129-E118-B947-E57C-2EE5AF168DC0}"/>
              </a:ext>
            </a:extLst>
          </p:cNvPr>
          <p:cNvSpPr txBox="1"/>
          <p:nvPr/>
        </p:nvSpPr>
        <p:spPr>
          <a:xfrm>
            <a:off x="6702222" y="2683536"/>
            <a:ext cx="10557078" cy="4031873"/>
          </a:xfrm>
          <a:prstGeom prst="rect">
            <a:avLst/>
          </a:prstGeom>
          <a:noFill/>
        </p:spPr>
        <p:txBody>
          <a:bodyPr wrap="square" rtlCol="0">
            <a:spAutoFit/>
          </a:bodyPr>
          <a:lstStyle/>
          <a:p>
            <a:r>
              <a:rPr lang="es-ES" sz="3200" dirty="0">
                <a:latin typeface="Ubuntu" panose="020B0504030602030204" pitchFamily="34" charset="0"/>
              </a:rPr>
              <a:t>Una herramienta sencilla que puedes usar para apoyar el establecimiento de metas</a:t>
            </a:r>
            <a:endParaRPr lang="es" sz="3200" dirty="0">
              <a:latin typeface="Ubuntu" panose="020B0504030602030204" pitchFamily="34" charset="0"/>
            </a:endParaRPr>
          </a:p>
          <a:p>
            <a:endParaRPr lang="en-US" sz="3200" dirty="0">
              <a:latin typeface="Ubuntu" panose="020B0504030602030204" pitchFamily="34" charset="0"/>
            </a:endParaRPr>
          </a:p>
          <a:p>
            <a:r>
              <a:rPr lang="es-ES" sz="3200" dirty="0">
                <a:latin typeface="Ubuntu" panose="020B0504030602030204" pitchFamily="34" charset="0"/>
              </a:rPr>
              <a:t>El establecimiento de metas puede abarcar desde objetivos más específicos, como mejorar el resultado de una evaluación de aptitud física, hasta otros más generales y basados en conversaciones con los atletas, como el deseo de adoptar un hábito saludable</a:t>
            </a:r>
            <a:r>
              <a:rPr lang="es" sz="3200" dirty="0">
                <a:latin typeface="Ubuntu" panose="020B0504030602030204" pitchFamily="34" charset="0"/>
              </a:rPr>
              <a:t>.</a:t>
            </a:r>
          </a:p>
        </p:txBody>
      </p:sp>
      <p:sp>
        <p:nvSpPr>
          <p:cNvPr id="10" name="TextBox 9">
            <a:extLst>
              <a:ext uri="{FF2B5EF4-FFF2-40B4-BE49-F238E27FC236}">
                <a16:creationId xmlns:a16="http://schemas.microsoft.com/office/drawing/2014/main" id="{8FD25915-9720-EA40-8CB0-E682FCF11DAF}"/>
              </a:ext>
            </a:extLst>
          </p:cNvPr>
          <p:cNvSpPr txBox="1"/>
          <p:nvPr/>
        </p:nvSpPr>
        <p:spPr>
          <a:xfrm>
            <a:off x="6695980" y="7417696"/>
            <a:ext cx="11592020" cy="1015663"/>
          </a:xfrm>
          <a:prstGeom prst="rect">
            <a:avLst/>
          </a:prstGeom>
          <a:noFill/>
        </p:spPr>
        <p:txBody>
          <a:bodyPr wrap="square">
            <a:spAutoFit/>
          </a:bodyPr>
          <a:lstStyle/>
          <a:p>
            <a:r>
              <a:rPr lang="es" sz="2000" dirty="0">
                <a:hlinkClick r:id="rId7"/>
              </a:rPr>
              <a:t>https://www.dropbox.com/scl/fi/c5i158fuyeedsejpyxofb/My-Personal-Health-Goal.pdf?rlkey=9ra1qfn03cyai8e6unuboctdw&amp;st=5ybx3uvr&amp;dl=0</a:t>
            </a:r>
            <a:endParaRPr lang="en-US" sz="2000" dirty="0"/>
          </a:p>
          <a:p>
            <a:endParaRPr lang="en-US" sz="2000" dirty="0"/>
          </a:p>
        </p:txBody>
      </p:sp>
      <p:sp>
        <p:nvSpPr>
          <p:cNvPr id="11" name="Freeform 5">
            <a:extLst>
              <a:ext uri="{FF2B5EF4-FFF2-40B4-BE49-F238E27FC236}">
                <a16:creationId xmlns:a16="http://schemas.microsoft.com/office/drawing/2014/main" id="{9C84ADEF-A1DF-A0BD-3188-B34976779A9E}"/>
              </a:ext>
            </a:extLst>
          </p:cNvPr>
          <p:cNvSpPr/>
          <p:nvPr/>
        </p:nvSpPr>
        <p:spPr>
          <a:xfrm>
            <a:off x="1028700" y="2707069"/>
            <a:ext cx="5309483" cy="6263787"/>
          </a:xfrm>
          <a:custGeom>
            <a:avLst/>
            <a:gdLst/>
            <a:ahLst/>
            <a:cxnLst/>
            <a:rect l="l" t="t" r="r" b="b"/>
            <a:pathLst>
              <a:path w="6243240" h="7651653">
                <a:moveTo>
                  <a:pt x="0" y="0"/>
                </a:moveTo>
                <a:lnTo>
                  <a:pt x="6243240" y="0"/>
                </a:lnTo>
                <a:lnTo>
                  <a:pt x="6243240" y="7651653"/>
                </a:lnTo>
                <a:lnTo>
                  <a:pt x="0" y="7651653"/>
                </a:lnTo>
                <a:lnTo>
                  <a:pt x="0" y="0"/>
                </a:lnTo>
                <a:close/>
              </a:path>
            </a:pathLst>
          </a:custGeom>
          <a:blipFill>
            <a:blip r:embed="rId8"/>
            <a:stretch>
              <a:fillRect l="-68562" t="-15178" r="-84507" b="-13877"/>
            </a:stretch>
          </a:blipFill>
          <a:ln w="9525" cap="sq">
            <a:solidFill>
              <a:srgbClr val="009784"/>
            </a:solidFill>
            <a:prstDash val="solid"/>
            <a:miter/>
          </a:ln>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D004E-93C4-16BE-5EF7-48CE9B43B89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61DF05-EF06-9B7B-16ED-CCFF3DE94D4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a:extLst>
              <a:ext uri="{FF2B5EF4-FFF2-40B4-BE49-F238E27FC236}">
                <a16:creationId xmlns:a16="http://schemas.microsoft.com/office/drawing/2014/main" id="{BC9384BD-A843-F7E6-3B38-D5CC54A1F194}"/>
              </a:ext>
            </a:extLst>
          </p:cNvPr>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AutoShape 4">
            <a:extLst>
              <a:ext uri="{FF2B5EF4-FFF2-40B4-BE49-F238E27FC236}">
                <a16:creationId xmlns:a16="http://schemas.microsoft.com/office/drawing/2014/main" id="{0D42B1B5-311F-59CB-8095-B4411D78C770}"/>
              </a:ext>
            </a:extLst>
          </p:cNvPr>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
        <p:nvSpPr>
          <p:cNvPr id="5" name="TextBox 5">
            <a:extLst>
              <a:ext uri="{FF2B5EF4-FFF2-40B4-BE49-F238E27FC236}">
                <a16:creationId xmlns:a16="http://schemas.microsoft.com/office/drawing/2014/main" id="{F849F717-DEEF-64A6-C327-6554C5A1BBAA}"/>
              </a:ext>
            </a:extLst>
          </p:cNvPr>
          <p:cNvSpPr txBox="1"/>
          <p:nvPr/>
        </p:nvSpPr>
        <p:spPr>
          <a:xfrm>
            <a:off x="1028700" y="3419011"/>
            <a:ext cx="16230600" cy="2838450"/>
          </a:xfrm>
          <a:prstGeom prst="rect">
            <a:avLst/>
          </a:prstGeom>
        </p:spPr>
        <p:txBody>
          <a:bodyPr lIns="0" tIns="0" rIns="0" bIns="0" rtlCol="0" anchor="t">
            <a:spAutoFit/>
          </a:bodyPr>
          <a:lstStyle/>
          <a:p>
            <a:pPr marL="0" marR="0" lvl="0" indent="0" algn="ctr" defTabSz="914400" rtl="0" eaLnBrk="1" fontAlgn="auto" latinLnBrk="0" hangingPunct="1">
              <a:lnSpc>
                <a:spcPts val="1104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ts val="11040"/>
              </a:lnSpc>
              <a:spcBef>
                <a:spcPts val="0"/>
              </a:spcBef>
              <a:spcAft>
                <a:spcPts val="0"/>
              </a:spcAft>
              <a:buClrTx/>
              <a:buSzTx/>
              <a:buFontTx/>
              <a:buNone/>
              <a:tabLst/>
              <a:defRPr/>
            </a:pPr>
            <a:r>
              <a:rPr kumimoji="0" lang="en-US" sz="9200" b="1" i="0" u="none" strike="noStrike" kern="1200" cap="none" spc="0" normalizeH="0" baseline="0" noProof="0" dirty="0">
                <a:ln>
                  <a:noFill/>
                </a:ln>
                <a:solidFill>
                  <a:srgbClr val="FFFFFF"/>
                </a:solidFill>
                <a:effectLst/>
                <a:uLnTx/>
                <a:uFillTx/>
                <a:latin typeface="Ubuntu Bold"/>
                <a:ea typeface="Ubuntu Bold"/>
                <a:cs typeface="Ubuntu Bold"/>
                <a:sym typeface="Ubuntu Bold"/>
              </a:rPr>
              <a:t>REVISIÓN DE RECURSOS</a:t>
            </a:r>
          </a:p>
        </p:txBody>
      </p:sp>
    </p:spTree>
    <p:extLst>
      <p:ext uri="{BB962C8B-B14F-4D97-AF65-F5344CB8AC3E}">
        <p14:creationId xmlns:p14="http://schemas.microsoft.com/office/powerpoint/2010/main" val="444089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5317E-C225-1ED2-141E-C2B25854FC7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E92D9E1-DD34-BC99-7CA2-7387BE6D8804}"/>
              </a:ext>
            </a:extLst>
          </p:cNvPr>
          <p:cNvGrpSpPr/>
          <p:nvPr/>
        </p:nvGrpSpPr>
        <p:grpSpPr>
          <a:xfrm>
            <a:off x="16745512" y="-38100"/>
            <a:ext cx="1628647" cy="1618229"/>
            <a:chOff x="0" y="0"/>
            <a:chExt cx="2171529" cy="2157639"/>
          </a:xfrm>
        </p:grpSpPr>
        <p:sp>
          <p:nvSpPr>
            <p:cNvPr id="3" name="Freeform 3">
              <a:extLst>
                <a:ext uri="{FF2B5EF4-FFF2-40B4-BE49-F238E27FC236}">
                  <a16:creationId xmlns:a16="http://schemas.microsoft.com/office/drawing/2014/main" id="{624CB84B-17FE-ABA7-6159-7363B0968BA1}"/>
                </a:ext>
              </a:extLst>
            </p:cNvPr>
            <p:cNvSpPr/>
            <p:nvPr/>
          </p:nvSpPr>
          <p:spPr>
            <a:xfrm>
              <a:off x="0" y="0"/>
              <a:ext cx="2171529" cy="2157639"/>
            </a:xfrm>
            <a:custGeom>
              <a:avLst/>
              <a:gdLst/>
              <a:ahLst/>
              <a:cxnLst/>
              <a:rect l="l" t="t" r="r" b="b"/>
              <a:pathLst>
                <a:path w="2171529" h="2157639">
                  <a:moveTo>
                    <a:pt x="0" y="0"/>
                  </a:moveTo>
                  <a:lnTo>
                    <a:pt x="2171529" y="0"/>
                  </a:lnTo>
                  <a:lnTo>
                    <a:pt x="2171529" y="2157639"/>
                  </a:lnTo>
                  <a:lnTo>
                    <a:pt x="0" y="2157639"/>
                  </a:lnTo>
                  <a:lnTo>
                    <a:pt x="0" y="0"/>
                  </a:lnTo>
                  <a:close/>
                </a:path>
              </a:pathLst>
            </a:custGeom>
            <a:blipFill>
              <a:blip>
                <a:extLst>
                  <a:ext uri="{96DAC541-7B7A-43D3-8B79-37D633B846F1}">
                    <asvg:svgBlip xmlns:asvg="http://schemas.microsoft.com/office/drawing/2016/SVG/main" r:embed="rId3"/>
                  </a:ext>
                </a:extLst>
              </a:blip>
              <a:stretch>
                <a:fillRect t="-30223" r="-224731" b="-29919"/>
              </a:stretch>
            </a:blipFill>
          </p:spPr>
          <p:txBody>
            <a:bodyPr/>
            <a:lstStyle/>
            <a:p>
              <a:endParaRPr lang="en-US"/>
            </a:p>
          </p:txBody>
        </p:sp>
        <p:sp>
          <p:nvSpPr>
            <p:cNvPr id="4" name="Freeform 4">
              <a:extLst>
                <a:ext uri="{FF2B5EF4-FFF2-40B4-BE49-F238E27FC236}">
                  <a16:creationId xmlns:a16="http://schemas.microsoft.com/office/drawing/2014/main" id="{46F40ED6-519E-BDAD-0ED2-198F5015DE6E}"/>
                </a:ext>
              </a:extLst>
            </p:cNvPr>
            <p:cNvSpPr/>
            <p:nvPr/>
          </p:nvSpPr>
          <p:spPr>
            <a:xfrm>
              <a:off x="393325" y="239001"/>
              <a:ext cx="1486479" cy="1679637"/>
            </a:xfrm>
            <a:custGeom>
              <a:avLst/>
              <a:gdLst/>
              <a:ahLst/>
              <a:cxnLst/>
              <a:rect l="l" t="t" r="r" b="b"/>
              <a:pathLst>
                <a:path w="1486479" h="1679637">
                  <a:moveTo>
                    <a:pt x="0" y="0"/>
                  </a:moveTo>
                  <a:lnTo>
                    <a:pt x="1486479" y="0"/>
                  </a:lnTo>
                  <a:lnTo>
                    <a:pt x="1486479" y="1679637"/>
                  </a:lnTo>
                  <a:lnTo>
                    <a:pt x="0" y="167963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6" name="TextBox 6">
            <a:extLst>
              <a:ext uri="{FF2B5EF4-FFF2-40B4-BE49-F238E27FC236}">
                <a16:creationId xmlns:a16="http://schemas.microsoft.com/office/drawing/2014/main" id="{2127EC4F-3A5E-6CB7-B44A-022E9864FD4A}"/>
              </a:ext>
            </a:extLst>
          </p:cNvPr>
          <p:cNvSpPr txBox="1"/>
          <p:nvPr/>
        </p:nvSpPr>
        <p:spPr>
          <a:xfrm>
            <a:off x="1028700" y="904875"/>
            <a:ext cx="16790377" cy="769441"/>
          </a:xfrm>
          <a:prstGeom prst="rect">
            <a:avLst/>
          </a:prstGeom>
        </p:spPr>
        <p:txBody>
          <a:bodyPr wrap="square" lIns="0" tIns="0" rIns="0" bIns="0" rtlCol="0" anchor="t">
            <a:spAutoFit/>
          </a:bodyPr>
          <a:lstStyle/>
          <a:p>
            <a:pPr algn="l">
              <a:lnSpc>
                <a:spcPts val="6000"/>
              </a:lnSpc>
            </a:pPr>
            <a:r>
              <a:rPr lang="es" sz="5000" b="1" dirty="0">
                <a:solidFill>
                  <a:srgbClr val="009784"/>
                </a:solidFill>
                <a:latin typeface="Ubuntu"/>
                <a:ea typeface="Ubuntu"/>
                <a:cs typeface="Ubuntu"/>
                <a:sym typeface="Ubuntu"/>
              </a:rPr>
              <a:t>TÓMATE UNOS MINUTOS PARA REPASAR </a:t>
            </a:r>
            <a:endParaRPr lang="en-US" sz="5000" b="1" dirty="0">
              <a:solidFill>
                <a:srgbClr val="009784"/>
              </a:solidFill>
              <a:latin typeface="Ubuntu"/>
              <a:ea typeface="Ubuntu"/>
              <a:cs typeface="Ubuntu"/>
            </a:endParaRPr>
          </a:p>
        </p:txBody>
      </p:sp>
      <p:sp>
        <p:nvSpPr>
          <p:cNvPr id="8" name="TextBox 7">
            <a:extLst>
              <a:ext uri="{FF2B5EF4-FFF2-40B4-BE49-F238E27FC236}">
                <a16:creationId xmlns:a16="http://schemas.microsoft.com/office/drawing/2014/main" id="{B38E7F90-BC52-D8F1-99DA-7932F7DA40FA}"/>
              </a:ext>
            </a:extLst>
          </p:cNvPr>
          <p:cNvSpPr txBox="1"/>
          <p:nvPr/>
        </p:nvSpPr>
        <p:spPr>
          <a:xfrm>
            <a:off x="1028700" y="3112849"/>
            <a:ext cx="9189720" cy="6617196"/>
          </a:xfrm>
          <a:prstGeom prst="rect">
            <a:avLst/>
          </a:prstGeom>
          <a:noFill/>
        </p:spPr>
        <p:txBody>
          <a:bodyPr wrap="square" lIns="91440" tIns="45720" rIns="91440" bIns="45720" anchor="t">
            <a:spAutoFit/>
          </a:bodyPr>
          <a:lstStyle/>
          <a:p>
            <a:pPr marL="457200" indent="-457200">
              <a:buFont typeface="Arial"/>
              <a:buChar char="•"/>
            </a:pPr>
            <a:r>
              <a:rPr lang="es" sz="2800" dirty="0">
                <a:latin typeface="Ubuntu"/>
                <a:ea typeface="+mn-lt"/>
                <a:cs typeface="+mn-lt"/>
                <a:hlinkClick r:id="rId5"/>
              </a:rPr>
              <a:t>Guía de Práctica Activa</a:t>
            </a:r>
            <a:endParaRPr lang="en-US" sz="2800" dirty="0">
              <a:latin typeface="Ubuntu"/>
            </a:endParaRPr>
          </a:p>
          <a:p>
            <a:pPr marL="457200" indent="-457200">
              <a:buFont typeface="Arial"/>
              <a:buChar char="•"/>
            </a:pPr>
            <a:r>
              <a:rPr lang="es" sz="2800" dirty="0">
                <a:latin typeface="Ubuntu"/>
                <a:ea typeface="+mn-lt"/>
                <a:cs typeface="+mn-lt"/>
                <a:hlinkClick r:id="rId6"/>
              </a:rPr>
              <a:t>Guía Fit 5, Tarjetas de Ejercicio y Videos</a:t>
            </a:r>
            <a:endParaRPr lang="en-US" sz="2800" dirty="0">
              <a:latin typeface="Ubuntu"/>
            </a:endParaRPr>
          </a:p>
          <a:p>
            <a:pPr marL="457200" indent="-457200">
              <a:buFont typeface="Arial"/>
              <a:buChar char="•"/>
            </a:pPr>
            <a:r>
              <a:rPr lang="es" sz="2800" dirty="0">
                <a:latin typeface="Ubuntu"/>
                <a:ea typeface="+mn-lt"/>
                <a:cs typeface="+mn-lt"/>
                <a:hlinkClick r:id="rId7"/>
              </a:rPr>
              <a:t>Kits de herramientas para la evaluación de Mejoramiento Físico</a:t>
            </a:r>
            <a:endParaRPr lang="en-US" sz="2800" dirty="0">
              <a:latin typeface="Ubuntu"/>
            </a:endParaRPr>
          </a:p>
          <a:p>
            <a:pPr marL="457200" indent="-457200">
              <a:buFont typeface="Arial"/>
              <a:buChar char="•"/>
            </a:pPr>
            <a:r>
              <a:rPr lang="es" sz="2800" dirty="0">
                <a:latin typeface="Ubuntu"/>
                <a:ea typeface="+mn-lt"/>
                <a:cs typeface="+mn-lt"/>
                <a:hlinkClick r:id="rId8"/>
              </a:rPr>
              <a:t>Plan eLearning de Mejoramiento Físico a través del Deporte</a:t>
            </a:r>
            <a:endParaRPr lang="en-US" sz="2800" dirty="0">
              <a:latin typeface="Ubuntu"/>
            </a:endParaRPr>
          </a:p>
          <a:p>
            <a:pPr marL="914400" lvl="1" indent="-457200">
              <a:buFont typeface="Arial"/>
              <a:buChar char="•"/>
            </a:pPr>
            <a:r>
              <a:rPr lang="es" sz="2800" dirty="0">
                <a:latin typeface="Ubuntu"/>
                <a:ea typeface="+mn-lt"/>
                <a:cs typeface="+mn-lt"/>
                <a:hlinkClick r:id="rId9"/>
              </a:rPr>
              <a:t>Mejoramiento Físico para el Entrenador Deportivo</a:t>
            </a:r>
            <a:endParaRPr lang="en-US" sz="2800" dirty="0">
              <a:latin typeface="Ubuntu"/>
            </a:endParaRPr>
          </a:p>
          <a:p>
            <a:pPr marL="914400" lvl="1" indent="-457200">
              <a:buFont typeface="Arial"/>
              <a:buChar char="•"/>
            </a:pPr>
            <a:r>
              <a:rPr lang="es" sz="2800" dirty="0">
                <a:latin typeface="Ubuntu"/>
                <a:ea typeface="+mn-lt"/>
                <a:cs typeface="+mn-lt"/>
                <a:hlinkClick r:id="rId10"/>
              </a:rPr>
              <a:t>Nutrición deportiva</a:t>
            </a:r>
            <a:endParaRPr lang="en-US" sz="2800" dirty="0">
              <a:latin typeface="Ubuntu"/>
            </a:endParaRPr>
          </a:p>
          <a:p>
            <a:pPr marL="914400" lvl="1" indent="-457200">
              <a:buFont typeface="Arial"/>
              <a:buChar char="•"/>
            </a:pPr>
            <a:r>
              <a:rPr lang="es" sz="2800" dirty="0">
                <a:latin typeface="Ubuntu"/>
                <a:ea typeface="+mn-lt"/>
                <a:cs typeface="+mn-lt"/>
                <a:hlinkClick r:id="rId11"/>
              </a:rPr>
              <a:t>Actividad física para entrenadores deportivos</a:t>
            </a:r>
            <a:endParaRPr lang="en-US" sz="2800" dirty="0">
              <a:latin typeface="Ubuntu"/>
            </a:endParaRPr>
          </a:p>
          <a:p>
            <a:pPr marL="457200" indent="-457200">
              <a:buFont typeface="Arial"/>
              <a:buChar char="•"/>
            </a:pPr>
            <a:r>
              <a:rPr lang="es" sz="2800" dirty="0">
                <a:latin typeface="Ubuntu"/>
                <a:ea typeface="+mn-lt"/>
                <a:cs typeface="+mn-lt"/>
                <a:hlinkClick r:id="rId12"/>
              </a:rPr>
              <a:t>Mejoramiento Físico a través del Deporte</a:t>
            </a:r>
            <a:endParaRPr lang="en-US" sz="2800" dirty="0">
              <a:latin typeface="Ubuntu"/>
            </a:endParaRPr>
          </a:p>
          <a:p>
            <a:pPr marL="457200" indent="-457200">
              <a:buFont typeface="Arial"/>
              <a:buChar char="•"/>
            </a:pPr>
            <a:r>
              <a:rPr lang="es" sz="2800" dirty="0">
                <a:latin typeface="Ubuntu"/>
                <a:ea typeface="+mn-lt"/>
                <a:cs typeface="+mn-lt"/>
                <a:hlinkClick r:id="rId13"/>
              </a:rPr>
              <a:t>Biblioteca de Consejos de Salud</a:t>
            </a:r>
            <a:endParaRPr lang="en-US" sz="2800" dirty="0">
              <a:latin typeface="Ubuntu"/>
            </a:endParaRPr>
          </a:p>
          <a:p>
            <a:pPr marL="457200" indent="-457200">
              <a:buFont typeface="Arial"/>
              <a:buChar char="•"/>
            </a:pPr>
            <a:r>
              <a:rPr lang="es" sz="2800" dirty="0">
                <a:latin typeface="Ubuntu"/>
                <a:ea typeface="Calibri"/>
                <a:cs typeface="Calibri"/>
                <a:hlinkClick r:id="rId14"/>
              </a:rPr>
              <a:t>Módulo de Mejoramiento Físico Inclusivo en ELearning</a:t>
            </a:r>
            <a:endParaRPr lang="en-CA" sz="2800" dirty="0">
              <a:latin typeface="Ubuntu"/>
              <a:ea typeface="Calibri"/>
              <a:cs typeface="Calibri"/>
            </a:endParaRPr>
          </a:p>
          <a:p>
            <a:pPr marL="457200" indent="-457200">
              <a:buFont typeface="Arial"/>
              <a:buChar char="•"/>
            </a:pPr>
            <a:r>
              <a:rPr lang="es" sz="2800" dirty="0">
                <a:latin typeface="Ubuntu"/>
                <a:ea typeface="Calibri"/>
                <a:cs typeface="Calibri"/>
                <a:hlinkClick r:id="rId15"/>
              </a:rPr>
              <a:t>Estándares Mínimos de la práctica</a:t>
            </a:r>
            <a:br>
              <a:rPr lang="en-US" sz="1600" dirty="0"/>
            </a:br>
            <a:endParaRPr lang="en-US" sz="2800" dirty="0">
              <a:latin typeface="Ubuntu"/>
            </a:endParaRPr>
          </a:p>
        </p:txBody>
      </p:sp>
      <p:sp>
        <p:nvSpPr>
          <p:cNvPr id="7" name="TextBox 6">
            <a:extLst>
              <a:ext uri="{FF2B5EF4-FFF2-40B4-BE49-F238E27FC236}">
                <a16:creationId xmlns:a16="http://schemas.microsoft.com/office/drawing/2014/main" id="{78887912-5ADD-A246-9C70-BC124F3F2EE2}"/>
              </a:ext>
            </a:extLst>
          </p:cNvPr>
          <p:cNvSpPr txBox="1"/>
          <p:nvPr/>
        </p:nvSpPr>
        <p:spPr>
          <a:xfrm>
            <a:off x="10550768" y="3112848"/>
            <a:ext cx="7817737" cy="7274620"/>
          </a:xfrm>
          <a:prstGeom prst="rect">
            <a:avLst/>
          </a:prstGeom>
          <a:noFill/>
        </p:spPr>
        <p:txBody>
          <a:bodyPr wrap="square" lIns="91440" tIns="45720" rIns="91440" bIns="45720" anchor="t">
            <a:spAutoFit/>
          </a:bodyPr>
          <a:lstStyle/>
          <a:p>
            <a:pPr marL="457200" indent="-457200">
              <a:buFont typeface="Arial"/>
              <a:buChar char="•"/>
            </a:pPr>
            <a:r>
              <a:rPr lang="es" sz="2800" dirty="0">
                <a:latin typeface="Ubuntu"/>
                <a:ea typeface="Calibri"/>
                <a:cs typeface="Calibri"/>
                <a:hlinkClick r:id="rId16"/>
              </a:rPr>
              <a:t>Mi plantilla de Objetivos Personales de Salud</a:t>
            </a:r>
            <a:endParaRPr lang="en-CA" sz="2800" dirty="0">
              <a:latin typeface="Ubuntu"/>
              <a:ea typeface="Calibri"/>
              <a:cs typeface="Calibri"/>
            </a:endParaRPr>
          </a:p>
          <a:p>
            <a:pPr marL="457200" indent="-457200">
              <a:buFont typeface="Arial"/>
              <a:buChar char="•"/>
            </a:pPr>
            <a:r>
              <a:rPr lang="es" sz="2800" dirty="0">
                <a:latin typeface="Ubuntu"/>
                <a:ea typeface="Calibri"/>
                <a:cs typeface="Calibri"/>
                <a:hlinkClick r:id="rId17"/>
              </a:rPr>
              <a:t>Escuela de Fuerza </a:t>
            </a:r>
            <a:endParaRPr lang="en-US" sz="2800" dirty="0">
              <a:latin typeface="Ubuntu"/>
              <a:ea typeface="Calibri"/>
              <a:cs typeface="Calibri"/>
            </a:endParaRPr>
          </a:p>
          <a:p>
            <a:pPr marL="914400" lvl="1" indent="-457200">
              <a:buFont typeface="Arial"/>
              <a:buChar char="•"/>
            </a:pPr>
            <a:r>
              <a:rPr lang="es" sz="2800" dirty="0">
                <a:latin typeface="Ubuntu"/>
                <a:ea typeface="Calibri"/>
                <a:cs typeface="Calibri"/>
                <a:hlinkClick r:id="rId18"/>
              </a:rPr>
              <a:t>Zona de Snacks</a:t>
            </a:r>
            <a:endParaRPr lang="en-US" sz="2800" dirty="0">
              <a:latin typeface="Ubuntu"/>
              <a:ea typeface="Calibri"/>
              <a:cs typeface="Calibri"/>
            </a:endParaRPr>
          </a:p>
          <a:p>
            <a:pPr marL="457200" indent="-457200">
              <a:buFont typeface="Arial"/>
              <a:buChar char="•"/>
            </a:pPr>
            <a:r>
              <a:rPr lang="es" sz="2800" dirty="0">
                <a:latin typeface="Ubuntu"/>
                <a:ea typeface="Calibri"/>
                <a:cs typeface="Calibri"/>
              </a:rPr>
              <a:t>App de Mejoramiento Físico de Olimpiadas Especiales</a:t>
            </a:r>
            <a:endParaRPr lang="en-US" sz="2800" dirty="0">
              <a:latin typeface="Ubuntu"/>
              <a:ea typeface="Calibri"/>
              <a:cs typeface="Calibri"/>
            </a:endParaRPr>
          </a:p>
          <a:p>
            <a:pPr marL="914400" lvl="1" indent="-457200">
              <a:buFont typeface="Arial"/>
              <a:buChar char="•"/>
            </a:pPr>
            <a:r>
              <a:rPr lang="es" sz="2800" dirty="0">
                <a:latin typeface="Ubuntu"/>
                <a:ea typeface="Calibri"/>
                <a:cs typeface="Calibri"/>
                <a:hlinkClick r:id="rId19"/>
              </a:rPr>
              <a:t>Apple Store</a:t>
            </a:r>
            <a:endParaRPr lang="en-US" sz="2800" dirty="0">
              <a:latin typeface="Ubuntu"/>
              <a:ea typeface="Calibri"/>
              <a:cs typeface="Calibri"/>
            </a:endParaRPr>
          </a:p>
          <a:p>
            <a:pPr marL="914400" lvl="1" indent="-457200">
              <a:buFont typeface="Arial"/>
              <a:buChar char="•"/>
            </a:pPr>
            <a:r>
              <a:rPr lang="es" sz="2800" dirty="0">
                <a:latin typeface="Ubuntu"/>
                <a:ea typeface="Calibri"/>
                <a:cs typeface="Calibri"/>
                <a:hlinkClick r:id="rId20"/>
              </a:rPr>
              <a:t>Google Play Store</a:t>
            </a:r>
            <a:endParaRPr lang="en-US" sz="2800" dirty="0">
              <a:latin typeface="Ubuntu"/>
              <a:ea typeface="Calibri"/>
              <a:cs typeface="Calibri"/>
            </a:endParaRPr>
          </a:p>
          <a:p>
            <a:pPr marL="457200" indent="-457200">
              <a:buFont typeface="Arial"/>
              <a:buChar char="•"/>
            </a:pPr>
            <a:r>
              <a:rPr lang="es" sz="2800" dirty="0">
                <a:latin typeface="Ubuntu"/>
                <a:ea typeface="Calibri"/>
                <a:cs typeface="Calibri"/>
                <a:hlinkClick r:id="rId21"/>
              </a:rPr>
              <a:t>Guías de calentamiento y enfriamiento específicaspara cada deporte</a:t>
            </a:r>
            <a:endParaRPr lang="en-US" sz="2800" dirty="0">
              <a:latin typeface="Ubuntu"/>
              <a:ea typeface="Calibri"/>
              <a:cs typeface="Calibri"/>
            </a:endParaRPr>
          </a:p>
          <a:p>
            <a:pPr marL="914400" lvl="1" indent="-457200">
              <a:buFont typeface="Arial"/>
              <a:buChar char="•"/>
            </a:pPr>
            <a:r>
              <a:rPr lang="es" sz="2800" dirty="0">
                <a:latin typeface="Ubuntu"/>
                <a:ea typeface="Calibri"/>
                <a:cs typeface="Calibri"/>
                <a:hlinkClick r:id="rId22"/>
              </a:rPr>
              <a:t>Vídeos dinámicos de calentamiento y enfriamiento</a:t>
            </a:r>
            <a:endParaRPr lang="en-US" sz="2800" dirty="0">
              <a:latin typeface="Ubuntu"/>
              <a:ea typeface="Calibri"/>
              <a:cs typeface="Calibri"/>
            </a:endParaRPr>
          </a:p>
          <a:p>
            <a:pPr marL="457200" indent="-457200">
              <a:buFont typeface="Arial"/>
              <a:buChar char="•"/>
            </a:pPr>
            <a:r>
              <a:rPr lang="es" sz="2800" dirty="0">
                <a:latin typeface="Ubuntu"/>
                <a:ea typeface="Calibri"/>
                <a:cs typeface="Calibri"/>
                <a:hlinkClick r:id="rId5"/>
              </a:rPr>
              <a:t>Formación de entrenadores - Mejoramiento Físico</a:t>
            </a:r>
            <a:endParaRPr lang="en-US" sz="2800" dirty="0">
              <a:latin typeface="Ubuntu"/>
              <a:ea typeface="Calibri"/>
              <a:cs typeface="Calibri"/>
            </a:endParaRPr>
          </a:p>
          <a:p>
            <a:pPr marL="604520" lvl="1" indent="-302260">
              <a:lnSpc>
                <a:spcPts val="4760"/>
              </a:lnSpc>
              <a:buFont typeface="Arial"/>
              <a:buChar char="•"/>
            </a:pPr>
            <a:br>
              <a:rPr lang="en-US" sz="1600" dirty="0"/>
            </a:br>
            <a:endParaRPr lang="en-US" sz="2800" dirty="0">
              <a:latin typeface="Ubuntu"/>
            </a:endParaRPr>
          </a:p>
        </p:txBody>
      </p:sp>
      <p:sp>
        <p:nvSpPr>
          <p:cNvPr id="9" name="TextBox 8">
            <a:extLst>
              <a:ext uri="{FF2B5EF4-FFF2-40B4-BE49-F238E27FC236}">
                <a16:creationId xmlns:a16="http://schemas.microsoft.com/office/drawing/2014/main" id="{AFE67F0D-C987-8FD8-E2CD-561B8288113E}"/>
              </a:ext>
            </a:extLst>
          </p:cNvPr>
          <p:cNvSpPr txBox="1"/>
          <p:nvPr/>
        </p:nvSpPr>
        <p:spPr>
          <a:xfrm>
            <a:off x="1028700" y="1667772"/>
            <a:ext cx="17126665" cy="1527085"/>
          </a:xfrm>
          <a:prstGeom prst="rect">
            <a:avLst/>
          </a:prstGeom>
          <a:noFill/>
        </p:spPr>
        <p:txBody>
          <a:bodyPr wrap="square">
            <a:spAutoFit/>
          </a:bodyPr>
          <a:lstStyle/>
          <a:p>
            <a:pPr algn="l">
              <a:lnSpc>
                <a:spcPts val="6000"/>
              </a:lnSpc>
            </a:pPr>
            <a:r>
              <a:rPr lang="es" sz="3400" b="1" dirty="0">
                <a:latin typeface="Ubuntu"/>
                <a:ea typeface="Ubuntu"/>
                <a:cs typeface="Ubuntu"/>
                <a:sym typeface="Ubuntu"/>
              </a:rPr>
              <a:t>Identifica algunos recursos que creas que podrías usar en tu rol como Entrenador de Mejoramiento Físico:</a:t>
            </a:r>
          </a:p>
        </p:txBody>
      </p:sp>
    </p:spTree>
    <p:extLst>
      <p:ext uri="{BB962C8B-B14F-4D97-AF65-F5344CB8AC3E}">
        <p14:creationId xmlns:p14="http://schemas.microsoft.com/office/powerpoint/2010/main" val="2344816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00" t="-22917"/>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TextBox 4"/>
          <p:cNvSpPr txBox="1"/>
          <p:nvPr/>
        </p:nvSpPr>
        <p:spPr>
          <a:xfrm>
            <a:off x="1028700" y="4342571"/>
            <a:ext cx="16230600" cy="2009775"/>
          </a:xfrm>
          <a:prstGeom prst="rect">
            <a:avLst/>
          </a:prstGeom>
        </p:spPr>
        <p:txBody>
          <a:bodyPr lIns="0" tIns="0" rIns="0" bIns="0" rtlCol="0" anchor="t">
            <a:spAutoFit/>
          </a:bodyPr>
          <a:lstStyle/>
          <a:p>
            <a:pPr algn="ctr">
              <a:lnSpc>
                <a:spcPts val="7800"/>
              </a:lnSpc>
            </a:pPr>
            <a:r>
              <a:rPr lang="es" sz="6500" b="1" dirty="0">
                <a:solidFill>
                  <a:srgbClr val="FFFFFF"/>
                </a:solidFill>
                <a:latin typeface="Ubuntu Bold"/>
                <a:ea typeface="Ubuntu Bold"/>
                <a:cs typeface="Ubuntu Bold"/>
                <a:sym typeface="Ubuntu Bold"/>
              </a:rPr>
              <a:t>TRABAJAR CON TU EQUIPO DE COACHING Y APOYO</a:t>
            </a:r>
          </a:p>
        </p:txBody>
      </p:sp>
      <p:sp>
        <p:nvSpPr>
          <p:cNvPr id="5" name="AutoShape 5"/>
          <p:cNvSpPr/>
          <p:nvPr/>
        </p:nvSpPr>
        <p:spPr>
          <a:xfrm>
            <a:off x="5897880" y="6715165"/>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p:cNvGraphicFramePr>
            <a:graphicFrameLocks noGrp="1"/>
          </p:cNvGraphicFramePr>
          <p:nvPr>
            <p:extLst>
              <p:ext uri="{D42A27DB-BD31-4B8C-83A1-F6EECF244321}">
                <p14:modId xmlns:p14="http://schemas.microsoft.com/office/powerpoint/2010/main" val="3336216020"/>
              </p:ext>
            </p:extLst>
          </p:nvPr>
        </p:nvGraphicFramePr>
        <p:xfrm>
          <a:off x="23446" y="2715053"/>
          <a:ext cx="18268950" cy="8074597"/>
        </p:xfrm>
        <a:graphic>
          <a:graphicData uri="http://schemas.openxmlformats.org/drawingml/2006/table">
            <a:tbl>
              <a:tblPr/>
              <a:tblGrid>
                <a:gridCol w="5251939">
                  <a:extLst>
                    <a:ext uri="{9D8B030D-6E8A-4147-A177-3AD203B41FA5}">
                      <a16:colId xmlns:a16="http://schemas.microsoft.com/office/drawing/2014/main" val="20000"/>
                    </a:ext>
                  </a:extLst>
                </a:gridCol>
                <a:gridCol w="5087815">
                  <a:extLst>
                    <a:ext uri="{9D8B030D-6E8A-4147-A177-3AD203B41FA5}">
                      <a16:colId xmlns:a16="http://schemas.microsoft.com/office/drawing/2014/main" val="20001"/>
                    </a:ext>
                  </a:extLst>
                </a:gridCol>
                <a:gridCol w="3625497">
                  <a:extLst>
                    <a:ext uri="{9D8B030D-6E8A-4147-A177-3AD203B41FA5}">
                      <a16:colId xmlns:a16="http://schemas.microsoft.com/office/drawing/2014/main" val="20002"/>
                    </a:ext>
                  </a:extLst>
                </a:gridCol>
                <a:gridCol w="4303699">
                  <a:extLst>
                    <a:ext uri="{9D8B030D-6E8A-4147-A177-3AD203B41FA5}">
                      <a16:colId xmlns:a16="http://schemas.microsoft.com/office/drawing/2014/main" val="20003"/>
                    </a:ext>
                  </a:extLst>
                </a:gridCol>
              </a:tblGrid>
              <a:tr h="0">
                <a:tc>
                  <a:txBody>
                    <a:bodyPr/>
                    <a:lstStyle/>
                    <a:p>
                      <a:pPr lvl="0" algn="ctr">
                        <a:lnSpc>
                          <a:spcPts val="3919"/>
                        </a:lnSpc>
                        <a:buNone/>
                      </a:pPr>
                      <a:r>
                        <a:rPr lang="es" sz="2750" b="1" dirty="0">
                          <a:solidFill>
                            <a:srgbClr val="FFFFFF"/>
                          </a:solidFill>
                          <a:latin typeface="Ubuntu Bold"/>
                        </a:rPr>
                        <a:t>Entrenador Principal (líder)</a:t>
                      </a:r>
                      <a:endParaRPr lang="en-US" dirty="0"/>
                    </a:p>
                  </a:txBody>
                  <a:tcPr marL="190500" marR="190500" marT="190500" marB="190500" anchor="ctr">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solidFill>
                      <a:srgbClr val="0097B2"/>
                    </a:solidFill>
                  </a:tcPr>
                </a:tc>
                <a:tc>
                  <a:txBody>
                    <a:bodyPr/>
                    <a:lstStyle/>
                    <a:p>
                      <a:pPr algn="ctr">
                        <a:lnSpc>
                          <a:spcPts val="3919"/>
                        </a:lnSpc>
                        <a:defRPr/>
                      </a:pPr>
                      <a:r>
                        <a:rPr lang="es" sz="2750" b="1" dirty="0">
                          <a:solidFill>
                            <a:srgbClr val="FFFFFF"/>
                          </a:solidFill>
                          <a:latin typeface="Ubuntu Bold"/>
                          <a:ea typeface="Ubuntu Bold"/>
                          <a:cs typeface="Ubuntu Bold"/>
                          <a:sym typeface="Ubuntu Bold"/>
                        </a:rPr>
                        <a:t>Asistente de Entrenamiento </a:t>
                      </a:r>
                      <a:endParaRPr lang="en-US" sz="2750" dirty="0"/>
                    </a:p>
                  </a:txBody>
                  <a:tcPr marL="190500" marR="190500" marT="190500" marB="190500" anchor="ctr">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solidFill>
                      <a:srgbClr val="0097B2"/>
                    </a:solidFill>
                  </a:tcPr>
                </a:tc>
                <a:tc>
                  <a:txBody>
                    <a:bodyPr/>
                    <a:lstStyle/>
                    <a:p>
                      <a:pPr algn="ctr">
                        <a:lnSpc>
                          <a:spcPts val="3919"/>
                        </a:lnSpc>
                      </a:pPr>
                      <a:r>
                        <a:rPr lang="es" sz="2750" b="1" dirty="0">
                          <a:solidFill>
                            <a:srgbClr val="FFFFFF"/>
                          </a:solidFill>
                          <a:latin typeface="Ubuntu Bold"/>
                        </a:rPr>
                        <a:t>Asistente Deportivo</a:t>
                      </a:r>
                      <a:endParaRPr lang="en-US" sz="1100" dirty="0"/>
                    </a:p>
                  </a:txBody>
                  <a:tcPr marL="190500" marR="190500" marT="190500" marB="190500" anchor="ctr">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solidFill>
                      <a:srgbClr val="0097B2"/>
                    </a:solidFill>
                  </a:tcPr>
                </a:tc>
                <a:tc>
                  <a:txBody>
                    <a:bodyPr/>
                    <a:lstStyle/>
                    <a:p>
                      <a:pPr algn="ctr">
                        <a:lnSpc>
                          <a:spcPts val="3919"/>
                        </a:lnSpc>
                        <a:defRPr/>
                      </a:pPr>
                      <a:r>
                        <a:rPr lang="es" sz="2750" b="1" dirty="0">
                          <a:solidFill>
                            <a:srgbClr val="FFFFFF"/>
                          </a:solidFill>
                          <a:latin typeface="Ubuntu Bold"/>
                          <a:ea typeface="Ubuntu Bold"/>
                          <a:cs typeface="Ubuntu Bold"/>
                          <a:sym typeface="Ubuntu Bold"/>
                        </a:rPr>
                        <a:t>Capitán Fitness</a:t>
                      </a:r>
                      <a:endParaRPr lang="en-US" sz="2750" dirty="0"/>
                    </a:p>
                  </a:txBody>
                  <a:tcPr marL="190500" marR="190500" marT="190500" marB="190500" anchor="ctr">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solidFill>
                      <a:srgbClr val="0097B2"/>
                    </a:solidFill>
                  </a:tcPr>
                </a:tc>
                <a:extLst>
                  <a:ext uri="{0D108BD9-81ED-4DB2-BD59-A6C34878D82A}">
                    <a16:rowId xmlns:a16="http://schemas.microsoft.com/office/drawing/2014/main" val="10000"/>
                  </a:ext>
                </a:extLst>
              </a:tr>
              <a:tr h="4944663">
                <a:tc>
                  <a:txBody>
                    <a:bodyPr/>
                    <a:lstStyle/>
                    <a:p>
                      <a:pPr marL="431800" lvl="1" indent="-215900" algn="l">
                        <a:lnSpc>
                          <a:spcPts val="2800"/>
                        </a:lnSpc>
                        <a:buClr>
                          <a:srgbClr val="000000"/>
                        </a:buClr>
                        <a:buFont typeface="Arial,Sans-Serif"/>
                        <a:buChar char="•"/>
                      </a:pPr>
                      <a:r>
                        <a:rPr lang="es-ES" sz="1800" b="0" i="0" u="none" strike="noStrike" noProof="0" dirty="0">
                          <a:solidFill>
                            <a:srgbClr val="000000"/>
                          </a:solidFill>
                          <a:latin typeface="Ubuntu" panose="020B0504030602030204" pitchFamily="34" charset="0"/>
                          <a:ea typeface="Ubuntu"/>
                          <a:cs typeface="Ubuntu"/>
                        </a:rPr>
                        <a:t>Es responsable de planificar la temporada en general y los entrenamientos individuales</a:t>
                      </a:r>
                    </a:p>
                    <a:p>
                      <a:pPr marL="431800" lvl="1" indent="-215900" algn="l">
                        <a:lnSpc>
                          <a:spcPts val="2800"/>
                        </a:lnSpc>
                        <a:buClr>
                          <a:srgbClr val="000000"/>
                        </a:buClr>
                        <a:buFont typeface="Arial,Sans-Serif"/>
                        <a:buChar char="•"/>
                      </a:pPr>
                      <a:r>
                        <a:rPr lang="es-ES" sz="1800" b="0" i="0" u="none" strike="noStrike" noProof="0" dirty="0">
                          <a:solidFill>
                            <a:srgbClr val="000000"/>
                          </a:solidFill>
                          <a:latin typeface="Ubuntu" panose="020B0504030602030204" pitchFamily="34" charset="0"/>
                          <a:ea typeface="Ubuntu"/>
                          <a:cs typeface="Ubuntu"/>
                        </a:rPr>
                        <a:t>Dirige la planificación y la ejecución de cada entrenamiento</a:t>
                      </a:r>
                    </a:p>
                    <a:p>
                      <a:pPr marL="431800" lvl="1" indent="-215900" algn="l">
                        <a:lnSpc>
                          <a:spcPts val="2800"/>
                        </a:lnSpc>
                        <a:buClr>
                          <a:srgbClr val="000000"/>
                        </a:buClr>
                        <a:buFont typeface="Arial,Sans-Serif"/>
                        <a:buChar char="•"/>
                      </a:pPr>
                      <a:r>
                        <a:rPr lang="es-ES" sz="1800" b="0" i="0" u="none" strike="noStrike" noProof="0" dirty="0">
                          <a:solidFill>
                            <a:srgbClr val="000000"/>
                          </a:solidFill>
                          <a:latin typeface="Ubuntu" panose="020B0504030602030204" pitchFamily="34" charset="0"/>
                          <a:ea typeface="Ubuntu"/>
                          <a:cs typeface="Ubuntu"/>
                        </a:rPr>
                        <a:t>Desarrolla y dirige al equipo de entrenadores</a:t>
                      </a:r>
                    </a:p>
                    <a:p>
                      <a:pPr marL="431800" lvl="1" indent="-215900" algn="l">
                        <a:lnSpc>
                          <a:spcPts val="2800"/>
                        </a:lnSpc>
                        <a:buClr>
                          <a:srgbClr val="000000"/>
                        </a:buClr>
                        <a:buFont typeface="Arial,Sans-Serif"/>
                        <a:buChar char="•"/>
                      </a:pPr>
                      <a:r>
                        <a:rPr lang="es-ES" sz="1800" b="0" i="0" u="none" strike="noStrike" noProof="0" dirty="0">
                          <a:solidFill>
                            <a:srgbClr val="000000"/>
                          </a:solidFill>
                          <a:latin typeface="Ubuntu" panose="020B0504030602030204" pitchFamily="34" charset="0"/>
                          <a:ea typeface="Ubuntu"/>
                          <a:cs typeface="Ubuntu"/>
                        </a:rPr>
                        <a:t>Apoya la participación de los capitanes de acondicionamiento físico y la oferta de oportunidades de liderazgo deportivo</a:t>
                      </a:r>
                    </a:p>
                    <a:p>
                      <a:pPr marL="431800" lvl="1" indent="-215900" algn="l">
                        <a:lnSpc>
                          <a:spcPts val="2800"/>
                        </a:lnSpc>
                        <a:buClr>
                          <a:srgbClr val="000000"/>
                        </a:buClr>
                        <a:buFont typeface="Arial,Sans-Serif"/>
                        <a:buChar char="•"/>
                      </a:pPr>
                      <a:r>
                        <a:rPr lang="es-ES" sz="1800" b="0" i="0" u="none" strike="noStrike" noProof="0" dirty="0">
                          <a:solidFill>
                            <a:srgbClr val="000000"/>
                          </a:solidFill>
                          <a:latin typeface="Ubuntu" panose="020B0504030602030204" pitchFamily="34" charset="0"/>
                          <a:ea typeface="Ubuntu"/>
                          <a:cs typeface="Ubuntu"/>
                        </a:rPr>
                        <a:t>Enseña habilidades y ejercicios deportivos, adaptándose a las necesidades de cada atleta</a:t>
                      </a:r>
                    </a:p>
                    <a:p>
                      <a:pPr marL="431800" lvl="1" indent="-215900" algn="l">
                        <a:lnSpc>
                          <a:spcPts val="2800"/>
                        </a:lnSpc>
                        <a:buClr>
                          <a:srgbClr val="000000"/>
                        </a:buClr>
                        <a:buFont typeface="Arial,Sans-Serif"/>
                        <a:buChar char="•"/>
                      </a:pPr>
                      <a:r>
                        <a:rPr lang="es-ES" sz="1800" b="0" i="0" u="none" strike="noStrike" noProof="0" dirty="0">
                          <a:solidFill>
                            <a:srgbClr val="000000"/>
                          </a:solidFill>
                          <a:latin typeface="Ubuntu" panose="020B0504030602030204" pitchFamily="34" charset="0"/>
                          <a:ea typeface="Ubuntu"/>
                          <a:cs typeface="Ubuntu"/>
                        </a:rPr>
                        <a:t>Aborda problemas y desafíos (por ejemplo, conductas inadecuadas)</a:t>
                      </a:r>
                    </a:p>
                    <a:p>
                      <a:pPr marL="431800" lvl="1" indent="-215900" algn="l">
                        <a:lnSpc>
                          <a:spcPts val="2800"/>
                        </a:lnSpc>
                        <a:buClr>
                          <a:srgbClr val="000000"/>
                        </a:buClr>
                        <a:buFont typeface="Arial,Sans-Serif"/>
                        <a:buChar char="•"/>
                      </a:pPr>
                      <a:r>
                        <a:rPr lang="es-ES" sz="1800" b="0" i="0" u="none" strike="noStrike" noProof="0" dirty="0">
                          <a:solidFill>
                            <a:srgbClr val="000000"/>
                          </a:solidFill>
                          <a:latin typeface="Ubuntu" panose="020B0504030602030204" pitchFamily="34" charset="0"/>
                          <a:ea typeface="Ubuntu"/>
                          <a:cs typeface="Ubuntu"/>
                        </a:rPr>
                        <a:t>Cuenta con una certificación de entrenador específica para el deporte</a:t>
                      </a:r>
                      <a:endParaRPr lang="es" sz="1800" b="0" i="0" u="none" strike="noStrike" noProof="0" dirty="0">
                        <a:solidFill>
                          <a:srgbClr val="000000"/>
                        </a:solidFill>
                        <a:latin typeface="Ubuntu" panose="020B0504030602030204" pitchFamily="34" charset="0"/>
                        <a:ea typeface="Ubuntu"/>
                        <a:cs typeface="Ubuntu"/>
                      </a:endParaRPr>
                    </a:p>
                  </a:txBody>
                  <a:tcPr marL="190500" marR="190500" marT="190500" marB="190500">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tcPr>
                </a:tc>
                <a:tc>
                  <a:txBody>
                    <a:bodyPr/>
                    <a:lstStyle/>
                    <a:p>
                      <a:pPr algn="l">
                        <a:lnSpc>
                          <a:spcPts val="2800"/>
                        </a:lnSpc>
                        <a:defRPr/>
                      </a:pPr>
                      <a:r>
                        <a:rPr lang="es" sz="1800" dirty="0">
                          <a:solidFill>
                            <a:srgbClr val="000000"/>
                          </a:solidFill>
                          <a:latin typeface="Ubuntu" panose="020B0504030602030204" pitchFamily="34" charset="0"/>
                          <a:ea typeface="Ubuntu"/>
                          <a:cs typeface="Ubuntu"/>
                          <a:sym typeface="Ubuntu"/>
                        </a:rPr>
                        <a:t>También conocido como entrenador asistente</a:t>
                      </a:r>
                      <a:endParaRPr lang="en-US" sz="1800" dirty="0">
                        <a:latin typeface="Ubuntu" panose="020B0504030602030204" pitchFamily="34" charset="0"/>
                      </a:endParaRPr>
                    </a:p>
                    <a:p>
                      <a:pPr marL="431800" lvl="1" indent="-215900" algn="l">
                        <a:lnSpc>
                          <a:spcPts val="2800"/>
                        </a:lnSpc>
                        <a:buFont typeface="Arial"/>
                        <a:buChar char="•"/>
                      </a:pPr>
                      <a:r>
                        <a:rPr lang="es" sz="1800" dirty="0">
                          <a:solidFill>
                            <a:srgbClr val="000000"/>
                          </a:solidFill>
                          <a:latin typeface="Ubuntu" panose="020B0504030602030204" pitchFamily="34" charset="0"/>
                          <a:ea typeface="Ubuntu"/>
                          <a:cs typeface="Ubuntu"/>
                          <a:sym typeface="Ubuntu"/>
                        </a:rPr>
                        <a:t>Apoya </a:t>
                      </a:r>
                      <a:r>
                        <a:rPr lang="es-ES" sz="1800" dirty="0">
                          <a:solidFill>
                            <a:srgbClr val="000000"/>
                          </a:solidFill>
                          <a:latin typeface="Ubuntu" panose="020B0504030602030204" pitchFamily="34" charset="0"/>
                          <a:ea typeface="Ubuntu"/>
                          <a:cs typeface="Ubuntu"/>
                          <a:sym typeface="Ubuntu"/>
                        </a:rPr>
                        <a:t>al entrenador principal en la planificación y la realización de los entrenamientos</a:t>
                      </a:r>
                    </a:p>
                    <a:p>
                      <a:pPr marL="431800" lvl="1" indent="-215900" algn="l">
                        <a:lnSpc>
                          <a:spcPts val="2800"/>
                        </a:lnSpc>
                        <a:buFont typeface="Arial"/>
                        <a:buChar char="•"/>
                      </a:pPr>
                      <a:r>
                        <a:rPr lang="es-ES" sz="1800" dirty="0">
                          <a:solidFill>
                            <a:srgbClr val="000000"/>
                          </a:solidFill>
                          <a:latin typeface="Ubuntu" panose="020B0504030602030204" pitchFamily="34" charset="0"/>
                          <a:ea typeface="Ubuntu"/>
                          <a:cs typeface="Ubuntu"/>
                          <a:sym typeface="Ubuntu"/>
                        </a:rPr>
                        <a:t>Colabora en el entrenamiento técnico y táctico</a:t>
                      </a:r>
                    </a:p>
                    <a:p>
                      <a:pPr marL="431800" lvl="1" indent="-215900" algn="l">
                        <a:lnSpc>
                          <a:spcPts val="2800"/>
                        </a:lnSpc>
                        <a:buFont typeface="Arial"/>
                        <a:buChar char="•"/>
                      </a:pPr>
                      <a:r>
                        <a:rPr lang="es-ES" sz="1800" dirty="0">
                          <a:solidFill>
                            <a:srgbClr val="000000"/>
                          </a:solidFill>
                          <a:latin typeface="Ubuntu" panose="020B0504030602030204" pitchFamily="34" charset="0"/>
                          <a:ea typeface="Ubuntu"/>
                          <a:cs typeface="Ubuntu"/>
                          <a:sym typeface="Ubuntu"/>
                        </a:rPr>
                        <a:t>Brinda apoyo de entrenamiento individualizado a los atletas (por ejemplo, instrucción, retroalimentación, etc.)</a:t>
                      </a:r>
                    </a:p>
                    <a:p>
                      <a:pPr marL="431800" lvl="1" indent="-215900" algn="l">
                        <a:lnSpc>
                          <a:spcPts val="2800"/>
                        </a:lnSpc>
                        <a:buFont typeface="Arial"/>
                        <a:buChar char="•"/>
                      </a:pPr>
                      <a:r>
                        <a:rPr lang="es-ES" sz="1800" dirty="0">
                          <a:solidFill>
                            <a:srgbClr val="000000"/>
                          </a:solidFill>
                          <a:latin typeface="Ubuntu" panose="020B0504030602030204" pitchFamily="34" charset="0"/>
                          <a:ea typeface="Ubuntu"/>
                          <a:cs typeface="Ubuntu"/>
                          <a:sym typeface="Ubuntu"/>
                        </a:rPr>
                        <a:t>Puede colaborar en la organización y la logística de los entrenamientos</a:t>
                      </a:r>
                    </a:p>
                    <a:p>
                      <a:pPr marL="431800" lvl="1" indent="-215900" algn="l">
                        <a:lnSpc>
                          <a:spcPts val="2800"/>
                        </a:lnSpc>
                        <a:buFont typeface="Arial"/>
                        <a:buChar char="•"/>
                      </a:pPr>
                      <a:r>
                        <a:rPr lang="es-ES" sz="1800" dirty="0">
                          <a:solidFill>
                            <a:srgbClr val="000000"/>
                          </a:solidFill>
                          <a:latin typeface="Ubuntu" panose="020B0504030602030204" pitchFamily="34" charset="0"/>
                          <a:ea typeface="Ubuntu"/>
                          <a:cs typeface="Ubuntu"/>
                          <a:sym typeface="Ubuntu"/>
                        </a:rPr>
                        <a:t>Cuenta con una certificación de entrenador de OE y puede avanzar hacia certificaciones de entrenamiento específicas para cada deporte</a:t>
                      </a:r>
                      <a:endParaRPr lang="es" sz="1800" dirty="0">
                        <a:solidFill>
                          <a:srgbClr val="000000"/>
                        </a:solidFill>
                        <a:latin typeface="Ubuntu" panose="020B0504030602030204" pitchFamily="34" charset="0"/>
                        <a:ea typeface="Ubuntu"/>
                        <a:cs typeface="Ubuntu"/>
                        <a:sym typeface="Ubuntu"/>
                      </a:endParaRPr>
                    </a:p>
                    <a:p>
                      <a:pPr marL="431800" lvl="1" indent="-215900" algn="l">
                        <a:lnSpc>
                          <a:spcPts val="2800"/>
                        </a:lnSpc>
                        <a:buFont typeface="Arial"/>
                        <a:buChar char="•"/>
                      </a:pPr>
                      <a:endParaRPr lang="en-US" sz="1800" dirty="0">
                        <a:solidFill>
                          <a:srgbClr val="000000"/>
                        </a:solidFill>
                        <a:latin typeface="Ubuntu" panose="020B0504030602030204" pitchFamily="34" charset="0"/>
                        <a:ea typeface="Ubuntu"/>
                        <a:cs typeface="Ubuntu"/>
                        <a:sym typeface="Ubuntu"/>
                      </a:endParaRPr>
                    </a:p>
                  </a:txBody>
                  <a:tcPr marL="190500" marR="190500" marT="190500" marB="190500">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tcPr>
                </a:tc>
                <a:tc>
                  <a:txBody>
                    <a:bodyPr/>
                    <a:lstStyle/>
                    <a:p>
                      <a:pPr lvl="0" algn="l">
                        <a:lnSpc>
                          <a:spcPts val="2800"/>
                        </a:lnSpc>
                        <a:buNone/>
                      </a:pPr>
                      <a:r>
                        <a:rPr lang="es-ES" sz="1800" b="0" i="0" u="none" strike="noStrike" noProof="0" dirty="0">
                          <a:solidFill>
                            <a:srgbClr val="000000"/>
                          </a:solidFill>
                          <a:latin typeface="Ubuntu" panose="020B0504030602030204" pitchFamily="34" charset="0"/>
                        </a:rPr>
                        <a:t>Voluntario deportivo que no se dedica al entrenamiento, pero que colabora con el equipo técnico. Puede:</a:t>
                      </a:r>
                      <a:endParaRPr lang="es" sz="1800" b="0" i="0" u="none" strike="noStrike" noProof="0" dirty="0">
                        <a:solidFill>
                          <a:srgbClr val="000000"/>
                        </a:solidFill>
                        <a:latin typeface="Ubuntu" panose="020B0504030602030204" pitchFamily="34" charset="0"/>
                      </a:endParaRPr>
                    </a:p>
                    <a:p>
                      <a:pPr marL="431800" lvl="1" indent="-215900" algn="l">
                        <a:lnSpc>
                          <a:spcPts val="2800"/>
                        </a:lnSpc>
                        <a:buClr>
                          <a:srgbClr val="000000"/>
                        </a:buClr>
                        <a:buFont typeface="Arial,Sans-Serif"/>
                        <a:buChar char="•"/>
                      </a:pPr>
                      <a:r>
                        <a:rPr lang="es-ES" sz="1800" dirty="0">
                          <a:latin typeface="Ubuntu" panose="020B0504030602030204" pitchFamily="34" charset="0"/>
                        </a:rPr>
                        <a:t>Ayudar con la preparación y la limpieza del equipo deportivo antes y después de la práctica</a:t>
                      </a:r>
                    </a:p>
                    <a:p>
                      <a:pPr marL="431800" lvl="1" indent="-215900" algn="l">
                        <a:lnSpc>
                          <a:spcPts val="2800"/>
                        </a:lnSpc>
                        <a:buClr>
                          <a:srgbClr val="000000"/>
                        </a:buClr>
                        <a:buFont typeface="Arial,Sans-Serif"/>
                        <a:buChar char="•"/>
                      </a:pPr>
                      <a:r>
                        <a:rPr lang="es-ES" sz="1800" dirty="0">
                          <a:latin typeface="Ubuntu" panose="020B0504030602030204" pitchFamily="34" charset="0"/>
                        </a:rPr>
                        <a:t>Brindar apoyo a los atletas de manera individual cuando sea necesario mediante demostraciones, apoyo personalizado y apoyo del Capitán de Condición Física</a:t>
                      </a:r>
                      <a:endParaRPr lang="es" sz="1800" dirty="0">
                        <a:latin typeface="Ubuntu" panose="020B0504030602030204" pitchFamily="34" charset="0"/>
                      </a:endParaRPr>
                    </a:p>
                    <a:p>
                      <a:pPr marL="431800" lvl="1" indent="-215900" algn="l">
                        <a:lnSpc>
                          <a:spcPts val="2800"/>
                        </a:lnSpc>
                        <a:buClr>
                          <a:srgbClr val="000000"/>
                        </a:buClr>
                        <a:buFont typeface="Arial,Sans-Serif"/>
                        <a:buChar char="•"/>
                      </a:pPr>
                      <a:endParaRPr lang="en-US" sz="1800" dirty="0">
                        <a:latin typeface="Ubuntu" panose="020B0504030602030204" pitchFamily="34" charset="0"/>
                      </a:endParaRPr>
                    </a:p>
                  </a:txBody>
                  <a:tcPr marL="190500" marR="190500" marT="190500" marB="190500">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tcPr>
                </a:tc>
                <a:tc>
                  <a:txBody>
                    <a:bodyPr/>
                    <a:lstStyle/>
                    <a:p>
                      <a:pPr marL="215900" lvl="1" indent="0" algn="l">
                        <a:lnSpc>
                          <a:spcPts val="2800"/>
                        </a:lnSpc>
                        <a:buFont typeface="Arial"/>
                        <a:buNone/>
                        <a:defRPr/>
                      </a:pPr>
                      <a:r>
                        <a:rPr lang="es-ES" sz="1800" dirty="0">
                          <a:solidFill>
                            <a:srgbClr val="000000"/>
                          </a:solidFill>
                          <a:latin typeface="Ubuntu" panose="020B0504030602030204" pitchFamily="34" charset="0"/>
                          <a:ea typeface="Ubuntu"/>
                          <a:cs typeface="Ubuntu"/>
                          <a:sym typeface="Ubuntu"/>
                        </a:rPr>
                        <a:t>Atleta líder de Olimpiadas Especiales que ha completado la capacitación de Capitán de Fitness</a:t>
                      </a:r>
                      <a:endParaRPr lang="en-US" sz="1800" dirty="0">
                        <a:latin typeface="Ubuntu" panose="020B0504030602030204" pitchFamily="34" charset="0"/>
                      </a:endParaRPr>
                    </a:p>
                    <a:p>
                      <a:pPr marL="431800" lvl="1" indent="-215900" algn="l">
                        <a:lnSpc>
                          <a:spcPts val="2800"/>
                        </a:lnSpc>
                        <a:buFont typeface="Arial"/>
                        <a:buChar char="•"/>
                      </a:pPr>
                      <a:r>
                        <a:rPr lang="es" sz="1800" dirty="0">
                          <a:solidFill>
                            <a:srgbClr val="000000"/>
                          </a:solidFill>
                          <a:latin typeface="Ubuntu" panose="020B0504030602030204" pitchFamily="34" charset="0"/>
                          <a:ea typeface="Ubuntu"/>
                          <a:cs typeface="Ubuntu"/>
                          <a:sym typeface="Ubuntu"/>
                        </a:rPr>
                        <a:t>Ayuda</a:t>
                      </a:r>
                      <a:r>
                        <a:rPr lang="es-ES" sz="1800" dirty="0">
                          <a:solidFill>
                            <a:srgbClr val="000000"/>
                          </a:solidFill>
                          <a:latin typeface="Ubuntu" panose="020B0504030602030204" pitchFamily="34" charset="0"/>
                          <a:ea typeface="Ubuntu"/>
                          <a:cs typeface="Ubuntu"/>
                          <a:sym typeface="Ubuntu"/>
                        </a:rPr>
                        <a:t> a dirigir el calentamiento y el enfriamiento</a:t>
                      </a:r>
                    </a:p>
                    <a:p>
                      <a:pPr marL="431800" lvl="1" indent="-215900" algn="l">
                        <a:lnSpc>
                          <a:spcPts val="2800"/>
                        </a:lnSpc>
                        <a:buFont typeface="Arial"/>
                        <a:buChar char="•"/>
                      </a:pPr>
                      <a:r>
                        <a:rPr lang="es-ES" sz="1800" dirty="0">
                          <a:solidFill>
                            <a:srgbClr val="000000"/>
                          </a:solidFill>
                          <a:latin typeface="Ubuntu" panose="020B0504030602030204" pitchFamily="34" charset="0"/>
                          <a:ea typeface="Ubuntu"/>
                          <a:cs typeface="Ubuntu"/>
                          <a:sym typeface="Ubuntu"/>
                        </a:rPr>
                        <a:t>Comparte un consejo de salud en cada entrenamiento</a:t>
                      </a:r>
                    </a:p>
                    <a:p>
                      <a:pPr marL="431800" lvl="1" indent="-215900" algn="l">
                        <a:lnSpc>
                          <a:spcPts val="2800"/>
                        </a:lnSpc>
                        <a:buFont typeface="Arial"/>
                        <a:buChar char="•"/>
                      </a:pPr>
                      <a:r>
                        <a:rPr lang="es-ES" sz="1800" dirty="0">
                          <a:solidFill>
                            <a:srgbClr val="000000"/>
                          </a:solidFill>
                          <a:latin typeface="Ubuntu" panose="020B0504030602030204" pitchFamily="34" charset="0"/>
                          <a:ea typeface="Ubuntu"/>
                          <a:cs typeface="Ubuntu"/>
                          <a:sym typeface="Ubuntu"/>
                        </a:rPr>
                        <a:t>Es un ejemplo a seguir para sus compañeros de equipo</a:t>
                      </a:r>
                      <a:endParaRPr lang="es" sz="1800" dirty="0">
                        <a:solidFill>
                          <a:srgbClr val="000000"/>
                        </a:solidFill>
                        <a:latin typeface="Ubuntu" panose="020B0504030602030204" pitchFamily="34" charset="0"/>
                        <a:ea typeface="Ubuntu"/>
                        <a:cs typeface="Ubuntu"/>
                        <a:sym typeface="Ubuntu"/>
                      </a:endParaRPr>
                    </a:p>
                  </a:txBody>
                  <a:tcPr marL="190500" marR="190500" marT="190500" marB="190500">
                    <a:lnL w="19050" cap="flat" cmpd="sng" algn="ctr">
                      <a:solidFill>
                        <a:srgbClr val="0097B2"/>
                      </a:solidFill>
                      <a:prstDash val="solid"/>
                      <a:round/>
                      <a:headEnd type="none" w="med" len="med"/>
                      <a:tailEnd type="none" w="med" len="med"/>
                    </a:lnL>
                    <a:lnR w="19050" cap="flat" cmpd="sng" algn="ctr">
                      <a:solidFill>
                        <a:srgbClr val="0097B2"/>
                      </a:solidFill>
                      <a:prstDash val="solid"/>
                      <a:round/>
                      <a:headEnd type="none" w="med" len="med"/>
                      <a:tailEnd type="none" w="med" len="med"/>
                    </a:lnR>
                    <a:lnT w="19050" cap="flat" cmpd="sng" algn="ctr">
                      <a:solidFill>
                        <a:srgbClr val="0097B2"/>
                      </a:solidFill>
                      <a:prstDash val="solid"/>
                      <a:round/>
                      <a:headEnd type="none" w="med" len="med"/>
                      <a:tailEnd type="none" w="med" len="med"/>
                    </a:lnT>
                    <a:lnB w="19050" cap="flat" cmpd="sng" algn="ctr">
                      <a:solidFill>
                        <a:srgbClr val="0097B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 name="TextBox 4"/>
          <p:cNvSpPr txBox="1"/>
          <p:nvPr/>
        </p:nvSpPr>
        <p:spPr>
          <a:xfrm>
            <a:off x="1028700" y="1000125"/>
            <a:ext cx="11709922" cy="1552575"/>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ENTENDIENDO LOS </a:t>
            </a:r>
          </a:p>
          <a:p>
            <a:pPr algn="l">
              <a:lnSpc>
                <a:spcPts val="6000"/>
              </a:lnSpc>
            </a:pPr>
            <a:r>
              <a:rPr lang="es" sz="5000" b="1" dirty="0">
                <a:solidFill>
                  <a:srgbClr val="009784"/>
                </a:solidFill>
                <a:latin typeface="Ubuntu Bold"/>
                <a:ea typeface="Ubuntu Bold"/>
                <a:cs typeface="Ubuntu Bold"/>
                <a:sym typeface="Ubuntu Bold"/>
              </a:rPr>
              <a:t>DIVERSOS ROLES EN UN EQUIPO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p:cNvGraphicFramePr>
            <a:graphicFrameLocks noGrp="1"/>
          </p:cNvGraphicFramePr>
          <p:nvPr>
            <p:extLst>
              <p:ext uri="{D42A27DB-BD31-4B8C-83A1-F6EECF244321}">
                <p14:modId xmlns:p14="http://schemas.microsoft.com/office/powerpoint/2010/main" val="1407095677"/>
              </p:ext>
            </p:extLst>
          </p:nvPr>
        </p:nvGraphicFramePr>
        <p:xfrm>
          <a:off x="19050" y="2469173"/>
          <a:ext cx="18268950" cy="7953424"/>
        </p:xfrm>
        <a:graphic>
          <a:graphicData uri="http://schemas.openxmlformats.org/drawingml/2006/table">
            <a:tbl>
              <a:tblPr/>
              <a:tblGrid>
                <a:gridCol w="3642348">
                  <a:extLst>
                    <a:ext uri="{9D8B030D-6E8A-4147-A177-3AD203B41FA5}">
                      <a16:colId xmlns:a16="http://schemas.microsoft.com/office/drawing/2014/main" val="20000"/>
                    </a:ext>
                  </a:extLst>
                </a:gridCol>
                <a:gridCol w="14626602">
                  <a:extLst>
                    <a:ext uri="{9D8B030D-6E8A-4147-A177-3AD203B41FA5}">
                      <a16:colId xmlns:a16="http://schemas.microsoft.com/office/drawing/2014/main" val="20001"/>
                    </a:ext>
                  </a:extLst>
                </a:gridCol>
              </a:tblGrid>
              <a:tr h="1346366">
                <a:tc>
                  <a:txBody>
                    <a:bodyPr/>
                    <a:lstStyle/>
                    <a:p>
                      <a:pPr algn="ctr">
                        <a:lnSpc>
                          <a:spcPts val="3919"/>
                        </a:lnSpc>
                        <a:defRPr/>
                      </a:pPr>
                      <a:r>
                        <a:rPr lang="es" sz="2799" b="1" dirty="0">
                          <a:solidFill>
                            <a:srgbClr val="FFFFFF"/>
                          </a:solidFill>
                          <a:latin typeface="Ubuntu Bold"/>
                          <a:ea typeface="Ubuntu Bold"/>
                          <a:cs typeface="Ubuntu Bold"/>
                          <a:sym typeface="Ubuntu Bold"/>
                        </a:rPr>
                        <a:t>Entrenador Principal</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571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Elabora el plan general de entrenamiento, incluyendo la duración y la estructura del calentamiento</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Se asegura de que el calentamiento se ajuste a los objetivos del equipo y al enfoque del entrenamiento​</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Supervisa el desarrollo de la sesión y garantiza una transición fluida hacia las actividades específicas del deporte</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571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0"/>
                  </a:ext>
                </a:extLst>
              </a:tr>
              <a:tr h="1976580">
                <a:tc>
                  <a:txBody>
                    <a:bodyPr/>
                    <a:lstStyle/>
                    <a:p>
                      <a:pPr algn="ctr">
                        <a:lnSpc>
                          <a:spcPts val="3919"/>
                        </a:lnSpc>
                        <a:defRPr/>
                      </a:pPr>
                      <a:r>
                        <a:rPr lang="en-US" sz="2799" b="1" dirty="0" err="1">
                          <a:solidFill>
                            <a:srgbClr val="FFFFFF"/>
                          </a:solidFill>
                          <a:latin typeface="Ubuntu Bold"/>
                          <a:ea typeface="Ubuntu Bold"/>
                          <a:cs typeface="Ubuntu Bold"/>
                          <a:sym typeface="Ubuntu Bold"/>
                        </a:rPr>
                        <a:t>Entrenador</a:t>
                      </a:r>
                      <a:r>
                        <a:rPr lang="en-US" sz="2799" b="1" dirty="0">
                          <a:solidFill>
                            <a:srgbClr val="FFFFFF"/>
                          </a:solidFill>
                          <a:latin typeface="Ubuntu Bold"/>
                          <a:ea typeface="Ubuntu Bold"/>
                          <a:cs typeface="Ubuntu Bold"/>
                          <a:sym typeface="Ubuntu Bold"/>
                        </a:rPr>
                        <a:t> </a:t>
                      </a:r>
                      <a:r>
                        <a:rPr lang="en-US" sz="2799" b="1" dirty="0" err="1">
                          <a:solidFill>
                            <a:srgbClr val="FFFFFF"/>
                          </a:solidFill>
                          <a:latin typeface="Ubuntu Bold"/>
                          <a:ea typeface="Ubuntu Bold"/>
                          <a:cs typeface="Ubuntu Bold"/>
                          <a:sym typeface="Ubuntu Bold"/>
                        </a:rPr>
                        <a:t>Físico</a:t>
                      </a:r>
                      <a:endParaRPr lang="en-US" sz="2799" b="1" dirty="0">
                        <a:solidFill>
                          <a:srgbClr val="FFFFFF"/>
                        </a:solidFill>
                        <a:latin typeface="Ubuntu Bold"/>
                        <a:ea typeface="Ubuntu Bold"/>
                        <a:cs typeface="Ubuntu Bold"/>
                        <a:sym typeface="Ubuntu Bold"/>
                      </a:endParaRPr>
                    </a:p>
                  </a:txBody>
                  <a:tcPr marL="190500" marR="190500" marT="190500" marB="190500" anchor="ctr">
                    <a:lnL w="571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57150" cap="flat" cmpd="sng" algn="ctr">
                      <a:solidFill>
                        <a:srgbClr val="B2D234"/>
                      </a:solidFill>
                      <a:prstDash val="solid"/>
                      <a:round/>
                      <a:headEnd type="none" w="med" len="med"/>
                      <a:tailEnd type="none" w="med" len="med"/>
                    </a:lnT>
                    <a:lnB w="5715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Apoya al Capitán de Fitness para dirigir los calentamientos de la siguiente manera:</a:t>
                      </a:r>
                      <a:r>
                        <a:rPr lang="es" sz="1800" dirty="0">
                          <a:solidFill>
                            <a:srgbClr val="000000"/>
                          </a:solidFill>
                          <a:latin typeface="Ubuntu"/>
                          <a:ea typeface="Ubuntu"/>
                          <a:cs typeface="Ubuntu"/>
                          <a:sym typeface="Ubuntu"/>
                        </a:rPr>
                        <a:t>:</a:t>
                      </a:r>
                      <a:endParaRPr lang="en-US" sz="1100" dirty="0"/>
                    </a:p>
                    <a:p>
                      <a:pPr marL="777240" lvl="2" indent="-259080" algn="l">
                        <a:lnSpc>
                          <a:spcPts val="2520"/>
                        </a:lnSpc>
                        <a:buFont typeface="Arial"/>
                        <a:buChar char="⚬"/>
                      </a:pPr>
                      <a:r>
                        <a:rPr lang="es-ES" sz="1800" dirty="0">
                          <a:solidFill>
                            <a:srgbClr val="000000"/>
                          </a:solidFill>
                          <a:latin typeface="Ubuntu"/>
                          <a:ea typeface="Ubuntu"/>
                          <a:cs typeface="Ubuntu"/>
                          <a:sym typeface="Ubuntu"/>
                        </a:rPr>
                        <a:t>Ayuda a planificar el orden y la progresión de los ejercicios​</a:t>
                      </a:r>
                    </a:p>
                    <a:p>
                      <a:pPr marL="777240" lvl="2" indent="-259080" algn="l">
                        <a:lnSpc>
                          <a:spcPts val="2520"/>
                        </a:lnSpc>
                        <a:buFont typeface="Arial"/>
                        <a:buChar char="⚬"/>
                      </a:pPr>
                      <a:r>
                        <a:rPr lang="es-ES" sz="1800" dirty="0">
                          <a:solidFill>
                            <a:srgbClr val="000000"/>
                          </a:solidFill>
                          <a:latin typeface="Ubuntu"/>
                          <a:ea typeface="Ubuntu"/>
                          <a:cs typeface="Ubuntu"/>
                          <a:sym typeface="Ubuntu"/>
                        </a:rPr>
                        <a:t>Sugiere modificaciones o progresiones según la capacidad de los atletas​. Puede brindar apoyo individual a los atletas que necesiten ayuda adicional</a:t>
                      </a:r>
                      <a:endParaRPr lang="es" sz="1800" dirty="0">
                        <a:solidFill>
                          <a:srgbClr val="000000"/>
                        </a:solidFill>
                        <a:latin typeface="Ubuntu"/>
                        <a:ea typeface="Ubuntu"/>
                        <a:cs typeface="Ubuntu"/>
                        <a:sym typeface="Ubuntu"/>
                      </a:endParaRPr>
                    </a:p>
                    <a:p>
                      <a:pPr marL="388620" lvl="1" indent="-194310" algn="l">
                        <a:lnSpc>
                          <a:spcPts val="2520"/>
                        </a:lnSpc>
                        <a:buFont typeface="Arial"/>
                        <a:buChar char="•"/>
                      </a:pPr>
                      <a:r>
                        <a:rPr lang="es-ES" sz="1800" dirty="0">
                          <a:solidFill>
                            <a:srgbClr val="000000"/>
                          </a:solidFill>
                          <a:latin typeface="Ubuntu"/>
                          <a:ea typeface="Ubuntu"/>
                          <a:cs typeface="Ubuntu"/>
                          <a:sym typeface="Ubuntu"/>
                        </a:rPr>
                        <a:t>Supervisa la calidad y la seguridad de los movimientos durante el calentamiento</a:t>
                      </a:r>
                      <a:endParaRPr lang="es" sz="1800" dirty="0">
                        <a:solidFill>
                          <a:srgbClr val="000000"/>
                        </a:solidFill>
                        <a:latin typeface="Ubuntu"/>
                        <a:ea typeface="Ubuntu"/>
                        <a:cs typeface="Ubuntu"/>
                        <a:sym typeface="Ubuntu"/>
                      </a:endParaRPr>
                    </a:p>
                    <a:p>
                      <a:pPr marL="388620" lvl="1" indent="-194310" algn="l">
                        <a:lnSpc>
                          <a:spcPts val="2520"/>
                        </a:lnSpc>
                        <a:buFont typeface="Arial"/>
                        <a:buChar char="•"/>
                      </a:pPr>
                      <a:r>
                        <a:rPr lang="es" sz="1800" b="1" dirty="0">
                          <a:solidFill>
                            <a:srgbClr val="000000"/>
                          </a:solidFill>
                          <a:latin typeface="Ubuntu Bold"/>
                          <a:ea typeface="Ubuntu Bold"/>
                          <a:cs typeface="Ubuntu Bold"/>
                          <a:sym typeface="Ubuntu Bold"/>
                        </a:rPr>
                        <a:t>Si </a:t>
                      </a:r>
                      <a:r>
                        <a:rPr lang="es-ES" sz="1800" b="1" dirty="0">
                          <a:solidFill>
                            <a:srgbClr val="000000"/>
                          </a:solidFill>
                          <a:latin typeface="Ubuntu Bold"/>
                          <a:ea typeface="Ubuntu Bold"/>
                          <a:cs typeface="Ubuntu Bold"/>
                          <a:sym typeface="Ubuntu Bold"/>
                        </a:rPr>
                        <a:t>el equipo no cuenta con un Capitán de Fitness, el Coach de Fitness puede dirigir el calentamiento</a:t>
                      </a:r>
                      <a:endParaRPr lang="es" sz="1800" b="1" dirty="0">
                        <a:solidFill>
                          <a:srgbClr val="000000"/>
                        </a:solidFill>
                        <a:latin typeface="Ubuntu Bold"/>
                        <a:ea typeface="Ubuntu Bold"/>
                        <a:cs typeface="Ubuntu Bold"/>
                        <a:sym typeface="Ubuntu Bold"/>
                      </a:endParaRPr>
                    </a:p>
                  </a:txBody>
                  <a:tcPr marL="190500" marR="190500" marT="190500" marB="190500">
                    <a:lnL w="19050" cap="flat" cmpd="sng" algn="ctr">
                      <a:solidFill>
                        <a:srgbClr val="B2D234"/>
                      </a:solidFill>
                      <a:prstDash val="solid"/>
                      <a:round/>
                      <a:headEnd type="none" w="med" len="med"/>
                      <a:tailEnd type="none" w="med" len="med"/>
                    </a:lnL>
                    <a:lnR w="57150" cap="flat" cmpd="sng" algn="ctr">
                      <a:solidFill>
                        <a:srgbClr val="B2D234"/>
                      </a:solidFill>
                      <a:prstDash val="solid"/>
                      <a:round/>
                      <a:headEnd type="none" w="med" len="med"/>
                      <a:tailEnd type="none" w="med" len="med"/>
                    </a:lnR>
                    <a:lnT w="57150" cap="flat" cmpd="sng" algn="ctr">
                      <a:solidFill>
                        <a:srgbClr val="B2D234"/>
                      </a:solidFill>
                      <a:prstDash val="solid"/>
                      <a:round/>
                      <a:headEnd type="none" w="med" len="med"/>
                      <a:tailEnd type="none" w="med" len="med"/>
                    </a:lnT>
                    <a:lnB w="571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1"/>
                  </a:ext>
                </a:extLst>
              </a:tr>
              <a:tr h="1346366">
                <a:tc>
                  <a:txBody>
                    <a:bodyPr/>
                    <a:lstStyle/>
                    <a:p>
                      <a:pPr algn="ctr">
                        <a:lnSpc>
                          <a:spcPts val="3919"/>
                        </a:lnSpc>
                        <a:defRPr/>
                      </a:pPr>
                      <a:r>
                        <a:rPr lang="es" sz="2799" b="1" dirty="0">
                          <a:solidFill>
                            <a:srgbClr val="FFFFFF"/>
                          </a:solidFill>
                          <a:latin typeface="Ubuntu Bold"/>
                          <a:ea typeface="Ubuntu Bold"/>
                          <a:cs typeface="Ubuntu Bold"/>
                          <a:sym typeface="Ubuntu Bold"/>
                        </a:rPr>
                        <a:t>Capitán Fitness</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571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Dirige el calentamiento del equipo. Demuestra los ejercicios con claridad y seguridad.</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Comparte un breve consejo de salud.</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Colabora con el equipo de entrenadores para ayudar a mantener a los atletas motivados y a moverse de manera segura.</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571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2"/>
                  </a:ext>
                </a:extLst>
              </a:tr>
              <a:tr h="1346366">
                <a:tc>
                  <a:txBody>
                    <a:bodyPr/>
                    <a:lstStyle/>
                    <a:p>
                      <a:pPr algn="ctr">
                        <a:lnSpc>
                          <a:spcPts val="3919"/>
                        </a:lnSpc>
                        <a:defRPr/>
                      </a:pPr>
                      <a:r>
                        <a:rPr lang="es" sz="2799" b="1" dirty="0">
                          <a:solidFill>
                            <a:srgbClr val="FFFFFF"/>
                          </a:solidFill>
                          <a:latin typeface="Ubuntu Bold"/>
                          <a:ea typeface="Ubuntu Bold"/>
                          <a:cs typeface="Ubuntu Bold"/>
                          <a:sym typeface="Ubuntu Bold"/>
                        </a:rPr>
                        <a:t>Asistente de Coach</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s" sz="1800" dirty="0">
                          <a:solidFill>
                            <a:srgbClr val="000000"/>
                          </a:solidFill>
                          <a:latin typeface="Ubuntu"/>
                          <a:ea typeface="Ubuntu"/>
                          <a:cs typeface="Ubuntu"/>
                          <a:sym typeface="Ubuntu"/>
                        </a:rPr>
                        <a:t>Refuerza </a:t>
                      </a:r>
                      <a:r>
                        <a:rPr lang="es-ES" sz="1800" dirty="0">
                          <a:solidFill>
                            <a:srgbClr val="000000"/>
                          </a:solidFill>
                          <a:latin typeface="Ubuntu"/>
                          <a:ea typeface="Ubuntu"/>
                          <a:cs typeface="Ubuntu"/>
                          <a:sym typeface="Ubuntu"/>
                        </a:rPr>
                        <a:t>las instrucciones y demostraciones, y brinda indicaciones de entrenamiento personalizadas o retroalimentación​</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Ayuda a los atletas a mantenerse concentrados y comprometidos​</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Ayuda a organizar a los atletas y a hacer la transición a la siguiente actividad</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3"/>
                  </a:ext>
                </a:extLst>
              </a:tr>
              <a:tr h="1661473">
                <a:tc>
                  <a:txBody>
                    <a:bodyPr/>
                    <a:lstStyle/>
                    <a:p>
                      <a:pPr algn="ctr">
                        <a:lnSpc>
                          <a:spcPts val="3919"/>
                        </a:lnSpc>
                        <a:defRPr/>
                      </a:pPr>
                      <a:r>
                        <a:rPr lang="es" sz="2799" b="1" dirty="0">
                          <a:solidFill>
                            <a:srgbClr val="FFFFFF"/>
                          </a:solidFill>
                          <a:latin typeface="Ubuntu Bold"/>
                          <a:ea typeface="Ubuntu Bold"/>
                          <a:cs typeface="Ubuntu Bold"/>
                          <a:sym typeface="Ubuntu Bold"/>
                        </a:rPr>
                        <a:t>Asistente Deportivo</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Brinda apoyo en el lugar durante el calentamiento de la siguiente manera:</a:t>
                      </a:r>
                      <a:r>
                        <a:rPr lang="es" sz="1800" dirty="0">
                          <a:solidFill>
                            <a:srgbClr val="000000"/>
                          </a:solidFill>
                          <a:latin typeface="Ubuntu"/>
                          <a:ea typeface="Ubuntu"/>
                          <a:cs typeface="Ubuntu"/>
                          <a:sym typeface="Ubuntu"/>
                        </a:rPr>
                        <a:t>:</a:t>
                      </a:r>
                      <a:endParaRPr lang="en-US" sz="1100" dirty="0"/>
                    </a:p>
                    <a:p>
                      <a:pPr marL="777240" lvl="2" indent="-259080" algn="l">
                        <a:lnSpc>
                          <a:spcPts val="2520"/>
                        </a:lnSpc>
                        <a:buFont typeface="Arial"/>
                        <a:buChar char="⚬"/>
                      </a:pPr>
                      <a:r>
                        <a:rPr lang="es-ES" sz="1800" dirty="0">
                          <a:solidFill>
                            <a:srgbClr val="000000"/>
                          </a:solidFill>
                          <a:latin typeface="Ubuntu"/>
                          <a:ea typeface="Ubuntu"/>
                          <a:cs typeface="Ubuntu"/>
                          <a:sym typeface="Ubuntu"/>
                        </a:rPr>
                        <a:t>Ayudando con la instalación del equipo</a:t>
                      </a:r>
                    </a:p>
                    <a:p>
                      <a:pPr marL="777240" lvl="2" indent="-259080" algn="l">
                        <a:lnSpc>
                          <a:spcPts val="2520"/>
                        </a:lnSpc>
                        <a:buFont typeface="Arial"/>
                        <a:buChar char="⚬"/>
                      </a:pPr>
                      <a:r>
                        <a:rPr lang="es-ES" sz="1800" dirty="0">
                          <a:solidFill>
                            <a:srgbClr val="000000"/>
                          </a:solidFill>
                          <a:latin typeface="Ubuntu"/>
                          <a:ea typeface="Ubuntu"/>
                          <a:cs typeface="Ubuntu"/>
                          <a:sym typeface="Ubuntu"/>
                        </a:rPr>
                        <a:t>Ayudando con el registro o la toma de asistencia de los atletas</a:t>
                      </a:r>
                    </a:p>
                    <a:p>
                      <a:pPr marL="777240" lvl="2" indent="-259080" algn="l">
                        <a:lnSpc>
                          <a:spcPts val="2520"/>
                        </a:lnSpc>
                        <a:buFont typeface="Arial"/>
                        <a:buChar char="⚬"/>
                      </a:pPr>
                      <a:r>
                        <a:rPr lang="es-ES" sz="1800" dirty="0">
                          <a:solidFill>
                            <a:srgbClr val="000000"/>
                          </a:solidFill>
                          <a:latin typeface="Ubuntu"/>
                          <a:ea typeface="Ubuntu"/>
                          <a:cs typeface="Ubuntu"/>
                          <a:sym typeface="Ubuntu"/>
                        </a:rPr>
                        <a:t>​Asegúrate de que el espacio esté seguro, organizado y listo para la siguiente actividad</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extBox 4"/>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s" sz="5000">
                <a:solidFill>
                  <a:srgbClr val="009784"/>
                </a:solidFill>
                <a:latin typeface="Ubuntu"/>
                <a:ea typeface="Ubuntu"/>
                <a:cs typeface="Ubuntu"/>
                <a:sym typeface="Ubuntu"/>
              </a:rPr>
              <a:t>ROLES COMPARTIDOS:</a:t>
            </a:r>
          </a:p>
          <a:p>
            <a:pPr algn="l">
              <a:lnSpc>
                <a:spcPts val="6000"/>
              </a:lnSpc>
            </a:pPr>
            <a:r>
              <a:rPr lang="es" sz="5000" b="1">
                <a:solidFill>
                  <a:srgbClr val="009784"/>
                </a:solidFill>
                <a:latin typeface="Ubuntu Bold"/>
                <a:ea typeface="Ubuntu Bold"/>
                <a:cs typeface="Ubuntu Bold"/>
                <a:sym typeface="Ubuntu Bold"/>
              </a:rPr>
              <a:t>CALENTAMIENTOS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s" sz="5000" dirty="0">
                <a:solidFill>
                  <a:srgbClr val="009784"/>
                </a:solidFill>
                <a:latin typeface="Ubuntu"/>
                <a:ea typeface="Ubuntu"/>
                <a:cs typeface="Ubuntu"/>
                <a:sym typeface="Ubuntu"/>
              </a:rPr>
              <a:t>ROLES COMPARTIDOS:</a:t>
            </a:r>
          </a:p>
          <a:p>
            <a:pPr algn="l">
              <a:lnSpc>
                <a:spcPts val="6000"/>
              </a:lnSpc>
            </a:pPr>
            <a:r>
              <a:rPr lang="es" sz="5000" b="1" dirty="0">
                <a:solidFill>
                  <a:srgbClr val="009784"/>
                </a:solidFill>
                <a:latin typeface="Ubuntu Bold"/>
                <a:ea typeface="Ubuntu Bold"/>
                <a:cs typeface="Ubuntu Bold"/>
                <a:sym typeface="Ubuntu Bold"/>
              </a:rPr>
              <a:t>ESTABLECER METAS</a:t>
            </a:r>
          </a:p>
        </p:txBody>
      </p:sp>
      <p:graphicFrame>
        <p:nvGraphicFramePr>
          <p:cNvPr id="4" name="Table 4"/>
          <p:cNvGraphicFramePr>
            <a:graphicFrameLocks noGrp="1"/>
          </p:cNvGraphicFramePr>
          <p:nvPr>
            <p:extLst>
              <p:ext uri="{D42A27DB-BD31-4B8C-83A1-F6EECF244321}">
                <p14:modId xmlns:p14="http://schemas.microsoft.com/office/powerpoint/2010/main" val="1490084507"/>
              </p:ext>
            </p:extLst>
          </p:nvPr>
        </p:nvGraphicFramePr>
        <p:xfrm>
          <a:off x="9525" y="2420596"/>
          <a:ext cx="18268950" cy="8108189"/>
        </p:xfrm>
        <a:graphic>
          <a:graphicData uri="http://schemas.openxmlformats.org/drawingml/2006/table">
            <a:tbl>
              <a:tblPr/>
              <a:tblGrid>
                <a:gridCol w="3413613">
                  <a:extLst>
                    <a:ext uri="{9D8B030D-6E8A-4147-A177-3AD203B41FA5}">
                      <a16:colId xmlns:a16="http://schemas.microsoft.com/office/drawing/2014/main" val="20000"/>
                    </a:ext>
                  </a:extLst>
                </a:gridCol>
                <a:gridCol w="14855337">
                  <a:extLst>
                    <a:ext uri="{9D8B030D-6E8A-4147-A177-3AD203B41FA5}">
                      <a16:colId xmlns:a16="http://schemas.microsoft.com/office/drawing/2014/main" val="20001"/>
                    </a:ext>
                  </a:extLst>
                </a:gridCol>
              </a:tblGrid>
              <a:tr h="1563153">
                <a:tc>
                  <a:txBody>
                    <a:bodyPr/>
                    <a:lstStyle/>
                    <a:p>
                      <a:pPr algn="ctr">
                        <a:lnSpc>
                          <a:spcPts val="3919"/>
                        </a:lnSpc>
                        <a:defRPr/>
                      </a:pPr>
                      <a:r>
                        <a:rPr lang="es" sz="2750" b="1" dirty="0">
                          <a:solidFill>
                            <a:srgbClr val="FFFFFF"/>
                          </a:solidFill>
                          <a:latin typeface="Ubuntu Bold"/>
                          <a:ea typeface="Ubuntu Bold"/>
                          <a:cs typeface="Ubuntu Bold"/>
                          <a:sym typeface="Ubuntu Bold"/>
                        </a:rPr>
                        <a:t>Entrenador Principal</a:t>
                      </a:r>
                      <a:endParaRPr lang="en-US" sz="275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Establece metas generales para el equipo alineadas con la temporada deportiva y el plan de competencias​</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Trabaja con los atletas para establecer metas individuales (centradas en el deporte, el estado físico y la participación)​.</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Integra las metas en la planificación de las prácticas y en los planes de entrenamiento de la temporada​</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Revisa el progreso con el equipo técnico y ajusta las metas según sea necesario</a:t>
                      </a:r>
                      <a:endParaRPr lang="es" sz="16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0"/>
                  </a:ext>
                </a:extLst>
              </a:tr>
              <a:tr h="1563153">
                <a:tc>
                  <a:txBody>
                    <a:bodyPr/>
                    <a:lstStyle/>
                    <a:p>
                      <a:pPr algn="ctr">
                        <a:lnSpc>
                          <a:spcPts val="3919"/>
                        </a:lnSpc>
                        <a:defRPr/>
                      </a:pPr>
                      <a:r>
                        <a:rPr lang="en-US" sz="2750" b="1" dirty="0" err="1">
                          <a:solidFill>
                            <a:srgbClr val="FFFFFF"/>
                          </a:solidFill>
                          <a:latin typeface="Ubuntu Bold"/>
                          <a:ea typeface="Ubuntu Bold"/>
                          <a:cs typeface="Ubuntu Bold"/>
                          <a:sym typeface="Ubuntu Bold"/>
                        </a:rPr>
                        <a:t>Entrenador</a:t>
                      </a:r>
                      <a:r>
                        <a:rPr lang="en-US" sz="2750" b="1" dirty="0">
                          <a:solidFill>
                            <a:srgbClr val="FFFFFF"/>
                          </a:solidFill>
                          <a:latin typeface="Ubuntu Bold"/>
                          <a:ea typeface="Ubuntu Bold"/>
                          <a:cs typeface="Ubuntu Bold"/>
                          <a:sym typeface="Ubuntu Bold"/>
                        </a:rPr>
                        <a:t> </a:t>
                      </a:r>
                      <a:r>
                        <a:rPr lang="en-US" sz="2750" b="1" dirty="0" err="1">
                          <a:solidFill>
                            <a:srgbClr val="FFFFFF"/>
                          </a:solidFill>
                          <a:latin typeface="Ubuntu Bold"/>
                          <a:ea typeface="Ubuntu Bold"/>
                          <a:cs typeface="Ubuntu Bold"/>
                          <a:sym typeface="Ubuntu Bold"/>
                        </a:rPr>
                        <a:t>Físico</a:t>
                      </a:r>
                      <a:endParaRPr lang="en-US" sz="2750" b="1" dirty="0">
                        <a:solidFill>
                          <a:srgbClr val="FFFFFF"/>
                        </a:solidFill>
                        <a:latin typeface="Ubuntu Bold"/>
                        <a:ea typeface="Ubuntu Bold"/>
                        <a:cs typeface="Ubuntu Bold"/>
                        <a:sym typeface="Ubuntu Bold"/>
                      </a:endParaRPr>
                    </a:p>
                  </a:txBody>
                  <a:tcPr marL="190500" marR="190500" marT="190500" marB="190500" anchor="ctr">
                    <a:lnL w="7620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Apoya el establecimiento de </a:t>
                      </a:r>
                      <a:r>
                        <a:rPr lang="es-ES" sz="1600" b="1" dirty="0">
                          <a:solidFill>
                            <a:srgbClr val="000000"/>
                          </a:solidFill>
                          <a:latin typeface="Ubuntu"/>
                          <a:ea typeface="Ubuntu"/>
                          <a:cs typeface="Ubuntu"/>
                          <a:sym typeface="Ubuntu"/>
                        </a:rPr>
                        <a:t>metas específicas de fitness</a:t>
                      </a:r>
                      <a:r>
                        <a:rPr lang="es-ES" sz="1600" dirty="0">
                          <a:solidFill>
                            <a:srgbClr val="000000"/>
                          </a:solidFill>
                          <a:latin typeface="Ubuntu"/>
                          <a:ea typeface="Ubuntu"/>
                          <a:cs typeface="Ubuntu"/>
                          <a:sym typeface="Ubuntu"/>
                        </a:rPr>
                        <a:t>, tanto para el equipo como a nivel individual, tras consultarlo con el entrenador principal</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Ayuda a los atletas a comprender sus metas de fitness, por qué son importantes y a dar seguimiento a su progreso.</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Comunica al entrenador principal los logros, las observaciones o las inquietudes.</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Dirige actividades de fitness y comparte información sobre salud que respalde las metas acordadas.</a:t>
                      </a:r>
                      <a:endParaRPr lang="es" sz="16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7620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1"/>
                  </a:ext>
                </a:extLst>
              </a:tr>
              <a:tr h="1563153">
                <a:tc>
                  <a:txBody>
                    <a:bodyPr/>
                    <a:lstStyle/>
                    <a:p>
                      <a:pPr algn="ctr">
                        <a:lnSpc>
                          <a:spcPts val="3919"/>
                        </a:lnSpc>
                        <a:defRPr/>
                      </a:pPr>
                      <a:r>
                        <a:rPr lang="es" sz="2750" b="1" dirty="0">
                          <a:solidFill>
                            <a:srgbClr val="FFFFFF"/>
                          </a:solidFill>
                          <a:latin typeface="Ubuntu Bold"/>
                          <a:ea typeface="Ubuntu Bold"/>
                          <a:cs typeface="Ubuntu Bold"/>
                          <a:sym typeface="Ubuntu Bold"/>
                        </a:rPr>
                        <a:t>Capitán Fitness</a:t>
                      </a:r>
                      <a:endParaRPr lang="en-US" sz="275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s" sz="1600" dirty="0">
                          <a:solidFill>
                            <a:srgbClr val="000000"/>
                          </a:solidFill>
                          <a:latin typeface="Ubuntu"/>
                          <a:ea typeface="Ubuntu"/>
                          <a:cs typeface="Ubuntu"/>
                          <a:sym typeface="Ubuntu"/>
                        </a:rPr>
                        <a:t>Apoya </a:t>
                      </a:r>
                      <a:r>
                        <a:rPr lang="es-ES" sz="1600" dirty="0">
                          <a:solidFill>
                            <a:srgbClr val="000000"/>
                          </a:solidFill>
                          <a:latin typeface="Ubuntu"/>
                          <a:ea typeface="Ubuntu"/>
                          <a:cs typeface="Ubuntu"/>
                          <a:sym typeface="Ubuntu"/>
                        </a:rPr>
                        <a:t>el avance hacia las metas del equipo y las individuales al</a:t>
                      </a:r>
                      <a:r>
                        <a:rPr lang="es" sz="1600" dirty="0">
                          <a:solidFill>
                            <a:srgbClr val="000000"/>
                          </a:solidFill>
                          <a:latin typeface="Ubuntu"/>
                          <a:ea typeface="Ubuntu"/>
                          <a:cs typeface="Ubuntu"/>
                          <a:sym typeface="Ubuntu"/>
                        </a:rPr>
                        <a:t>:</a:t>
                      </a:r>
                      <a:endParaRPr lang="en-US" sz="1050" dirty="0"/>
                    </a:p>
                    <a:p>
                      <a:pPr marL="777240" lvl="2" indent="-259080" algn="l">
                        <a:lnSpc>
                          <a:spcPts val="2520"/>
                        </a:lnSpc>
                        <a:buFont typeface="Arial"/>
                        <a:buChar char="⚬"/>
                      </a:pPr>
                      <a:r>
                        <a:rPr lang="es-ES" sz="1600" dirty="0">
                          <a:solidFill>
                            <a:srgbClr val="000000"/>
                          </a:solidFill>
                          <a:latin typeface="Ubuntu"/>
                          <a:ea typeface="Ubuntu"/>
                          <a:cs typeface="Ubuntu"/>
                          <a:sym typeface="Ubuntu"/>
                        </a:rPr>
                        <a:t>Compartir consejos de salud que promuevan comportamientos saludables y alentar a los compañeros de equipo a poner en práctica esos hábitos fuera de los entrenamientos</a:t>
                      </a:r>
                    </a:p>
                    <a:p>
                      <a:pPr marL="777240" lvl="2" indent="-259080" algn="l">
                        <a:lnSpc>
                          <a:spcPts val="2520"/>
                        </a:lnSpc>
                        <a:buFont typeface="Arial"/>
                        <a:buChar char="⚬"/>
                      </a:pPr>
                      <a:r>
                        <a:rPr lang="es-ES" sz="1600" dirty="0">
                          <a:solidFill>
                            <a:srgbClr val="000000"/>
                          </a:solidFill>
                          <a:latin typeface="Ubuntu"/>
                          <a:ea typeface="Ubuntu"/>
                          <a:cs typeface="Ubuntu"/>
                          <a:sym typeface="Ubuntu"/>
                        </a:rPr>
                        <a:t>​Actuar como un modelo a seguir positivo al demostrar compromiso con las metas personales</a:t>
                      </a:r>
                    </a:p>
                    <a:p>
                      <a:pPr marL="777240" lvl="2" indent="-259080" algn="l">
                        <a:lnSpc>
                          <a:spcPts val="2520"/>
                        </a:lnSpc>
                        <a:buFont typeface="Arial"/>
                        <a:buChar char="⚬"/>
                      </a:pPr>
                      <a:r>
                        <a:rPr lang="es-ES" sz="1600" dirty="0">
                          <a:solidFill>
                            <a:srgbClr val="000000"/>
                          </a:solidFill>
                          <a:latin typeface="Ubuntu"/>
                          <a:ea typeface="Ubuntu"/>
                          <a:cs typeface="Ubuntu"/>
                          <a:sym typeface="Ubuntu"/>
                        </a:rPr>
                        <a:t>​Ayudar a fomentar la motivación y la responsabilidad del equipo de manera entre pares</a:t>
                      </a:r>
                      <a:endParaRPr lang="es" sz="16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2"/>
                  </a:ext>
                </a:extLst>
              </a:tr>
              <a:tr h="1266693">
                <a:tc>
                  <a:txBody>
                    <a:bodyPr/>
                    <a:lstStyle/>
                    <a:p>
                      <a:pPr algn="ctr">
                        <a:lnSpc>
                          <a:spcPts val="3919"/>
                        </a:lnSpc>
                        <a:defRPr/>
                      </a:pPr>
                      <a:r>
                        <a:rPr lang="es" sz="2750" b="1" dirty="0">
                          <a:solidFill>
                            <a:srgbClr val="FFFFFF"/>
                          </a:solidFill>
                          <a:latin typeface="Ubuntu Bold"/>
                          <a:ea typeface="Ubuntu Bold"/>
                          <a:cs typeface="Ubuntu Bold"/>
                          <a:sym typeface="Ubuntu Bold"/>
                        </a:rPr>
                        <a:t>Asistente de Coach</a:t>
                      </a:r>
                      <a:endParaRPr lang="en-US" sz="275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s" sz="1600" dirty="0">
                          <a:solidFill>
                            <a:srgbClr val="000000"/>
                          </a:solidFill>
                          <a:latin typeface="Ubuntu"/>
                          <a:ea typeface="Ubuntu"/>
                          <a:cs typeface="Ubuntu"/>
                          <a:sym typeface="Ubuntu"/>
                        </a:rPr>
                        <a:t>Refuerza </a:t>
                      </a:r>
                      <a:r>
                        <a:rPr lang="es-ES" sz="1600" dirty="0">
                          <a:solidFill>
                            <a:srgbClr val="000000"/>
                          </a:solidFill>
                          <a:latin typeface="Ubuntu"/>
                          <a:ea typeface="Ubuntu"/>
                          <a:cs typeface="Ubuntu"/>
                          <a:sym typeface="Ubuntu"/>
                        </a:rPr>
                        <a:t>Refuerza los objetivos del equipo y los individuales durante los entrenamientos. Brinda retroalimentación que relaciona el esfuerzo y el desempeño con los objetivos establecidos.</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Ayuda a los atletas a comprender cómo los ejercicios y las actividades se relacionan con sus objetivos.</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Comparte observaciones sobre el progreso o los desafíos de los atletas con el entrenador en jefe.</a:t>
                      </a:r>
                      <a:endParaRPr lang="es" sz="16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3"/>
                  </a:ext>
                </a:extLst>
              </a:tr>
              <a:tr h="1156525">
                <a:tc>
                  <a:txBody>
                    <a:bodyPr/>
                    <a:lstStyle/>
                    <a:p>
                      <a:pPr algn="ctr">
                        <a:lnSpc>
                          <a:spcPts val="3919"/>
                        </a:lnSpc>
                        <a:defRPr/>
                      </a:pPr>
                      <a:r>
                        <a:rPr lang="es" sz="2750" b="1" dirty="0">
                          <a:solidFill>
                            <a:srgbClr val="FFFFFF"/>
                          </a:solidFill>
                          <a:latin typeface="Ubuntu Bold"/>
                          <a:ea typeface="Ubuntu Bold"/>
                          <a:cs typeface="Ubuntu Bold"/>
                          <a:sym typeface="Ubuntu Bold"/>
                        </a:rPr>
                        <a:t>Asistente Deportivo</a:t>
                      </a:r>
                      <a:endParaRPr lang="en-US" sz="275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Entregar los formularios o recursos para establecer metas a los entrenadores, si así se solicita​</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Observar y estar preparado para ayudar cuando sea necesario</a:t>
                      </a:r>
                    </a:p>
                    <a:p>
                      <a:pPr marL="388620" lvl="1" indent="-194310" algn="l">
                        <a:lnSpc>
                          <a:spcPts val="2520"/>
                        </a:lnSpc>
                        <a:buFont typeface="Arial"/>
                        <a:buChar char="•"/>
                        <a:defRPr/>
                      </a:pPr>
                      <a:r>
                        <a:rPr lang="es-ES" sz="1600" dirty="0">
                          <a:solidFill>
                            <a:srgbClr val="000000"/>
                          </a:solidFill>
                          <a:latin typeface="Ubuntu"/>
                          <a:ea typeface="Ubuntu"/>
                          <a:cs typeface="Ubuntu"/>
                          <a:sym typeface="Ubuntu"/>
                        </a:rPr>
                        <a:t>​Brindar apoyo a los atletas</a:t>
                      </a:r>
                      <a:endParaRPr lang="es" sz="16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904875"/>
            <a:ext cx="14899089" cy="1552575"/>
          </a:xfrm>
          <a:prstGeom prst="rect">
            <a:avLst/>
          </a:prstGeom>
        </p:spPr>
        <p:txBody>
          <a:bodyPr lIns="0" tIns="0" rIns="0" bIns="0" rtlCol="0" anchor="t">
            <a:spAutoFit/>
          </a:bodyPr>
          <a:lstStyle/>
          <a:p>
            <a:pPr algn="l">
              <a:lnSpc>
                <a:spcPts val="6000"/>
              </a:lnSpc>
            </a:pPr>
            <a:r>
              <a:rPr lang="es" sz="5000">
                <a:solidFill>
                  <a:srgbClr val="009784"/>
                </a:solidFill>
                <a:latin typeface="Ubuntu"/>
                <a:ea typeface="Ubuntu"/>
                <a:cs typeface="Ubuntu"/>
                <a:sym typeface="Ubuntu"/>
              </a:rPr>
              <a:t>ROLES COMPARTIDOS:</a:t>
            </a:r>
          </a:p>
          <a:p>
            <a:pPr algn="l">
              <a:lnSpc>
                <a:spcPts val="6000"/>
              </a:lnSpc>
            </a:pPr>
            <a:r>
              <a:rPr lang="es" sz="5000" b="1">
                <a:solidFill>
                  <a:srgbClr val="009784"/>
                </a:solidFill>
                <a:latin typeface="Ubuntu Bold"/>
                <a:ea typeface="Ubuntu Bold"/>
                <a:cs typeface="Ubuntu Bold"/>
                <a:sym typeface="Ubuntu Bold"/>
              </a:rPr>
              <a:t>COMUNICACIÓN DEL EQUIPO</a:t>
            </a:r>
          </a:p>
        </p:txBody>
      </p:sp>
      <p:graphicFrame>
        <p:nvGraphicFramePr>
          <p:cNvPr id="4" name="Table 4"/>
          <p:cNvGraphicFramePr>
            <a:graphicFrameLocks noGrp="1"/>
          </p:cNvGraphicFramePr>
          <p:nvPr>
            <p:extLst>
              <p:ext uri="{D42A27DB-BD31-4B8C-83A1-F6EECF244321}">
                <p14:modId xmlns:p14="http://schemas.microsoft.com/office/powerpoint/2010/main" val="426454436"/>
              </p:ext>
            </p:extLst>
          </p:nvPr>
        </p:nvGraphicFramePr>
        <p:xfrm>
          <a:off x="0" y="2681424"/>
          <a:ext cx="18268950" cy="7658042"/>
        </p:xfrm>
        <a:graphic>
          <a:graphicData uri="http://schemas.openxmlformats.org/drawingml/2006/table">
            <a:tbl>
              <a:tblPr/>
              <a:tblGrid>
                <a:gridCol w="3642348">
                  <a:extLst>
                    <a:ext uri="{9D8B030D-6E8A-4147-A177-3AD203B41FA5}">
                      <a16:colId xmlns:a16="http://schemas.microsoft.com/office/drawing/2014/main" val="20000"/>
                    </a:ext>
                  </a:extLst>
                </a:gridCol>
                <a:gridCol w="14626602">
                  <a:extLst>
                    <a:ext uri="{9D8B030D-6E8A-4147-A177-3AD203B41FA5}">
                      <a16:colId xmlns:a16="http://schemas.microsoft.com/office/drawing/2014/main" val="20001"/>
                    </a:ext>
                  </a:extLst>
                </a:gridCol>
              </a:tblGrid>
              <a:tr h="2291462">
                <a:tc>
                  <a:txBody>
                    <a:bodyPr/>
                    <a:lstStyle/>
                    <a:p>
                      <a:pPr algn="ctr">
                        <a:lnSpc>
                          <a:spcPts val="3919"/>
                        </a:lnSpc>
                        <a:defRPr/>
                      </a:pPr>
                      <a:r>
                        <a:rPr lang="es" sz="2799" b="1" dirty="0">
                          <a:solidFill>
                            <a:srgbClr val="FFFFFF"/>
                          </a:solidFill>
                          <a:latin typeface="Ubuntu Bold"/>
                          <a:ea typeface="Ubuntu Bold"/>
                          <a:cs typeface="Ubuntu Bold"/>
                          <a:sym typeface="Ubuntu Bold"/>
                        </a:rPr>
                        <a:t>Entrenador Principal</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s" sz="1800" dirty="0">
                          <a:solidFill>
                            <a:srgbClr val="000000"/>
                          </a:solidFill>
                          <a:latin typeface="Ubuntu"/>
                          <a:ea typeface="Ubuntu"/>
                          <a:cs typeface="Ubuntu"/>
                          <a:sym typeface="Ubuntu"/>
                        </a:rPr>
                        <a:t>Inicia </a:t>
                      </a:r>
                      <a:r>
                        <a:rPr lang="es-ES" sz="1800" dirty="0">
                          <a:solidFill>
                            <a:srgbClr val="000000"/>
                          </a:solidFill>
                          <a:latin typeface="Ubuntu"/>
                          <a:ea typeface="Ubuntu"/>
                          <a:cs typeface="Ubuntu"/>
                          <a:sym typeface="Ubuntu"/>
                        </a:rPr>
                        <a:t>la comunicación con los atletas, las familias o los cuidadores y el cuerpo técnico</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​Actúa como punto de contacto principal, a menos que se especifique lo contrario​</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Comunica información clave, tal como:</a:t>
                      </a:r>
                      <a:endParaRPr lang="es" sz="1800" dirty="0">
                        <a:solidFill>
                          <a:srgbClr val="000000"/>
                        </a:solidFill>
                        <a:latin typeface="Ubuntu"/>
                        <a:ea typeface="Ubuntu"/>
                        <a:cs typeface="Ubuntu"/>
                        <a:sym typeface="Ubuntu"/>
                      </a:endParaRPr>
                    </a:p>
                    <a:p>
                      <a:pPr marL="777240" lvl="2" indent="-259080" algn="l">
                        <a:lnSpc>
                          <a:spcPts val="2520"/>
                        </a:lnSpc>
                        <a:buFont typeface="Arial"/>
                        <a:buChar char="⚬"/>
                      </a:pPr>
                      <a:r>
                        <a:rPr lang="es" sz="1800" dirty="0">
                          <a:solidFill>
                            <a:srgbClr val="000000"/>
                          </a:solidFill>
                          <a:latin typeface="Ubuntu"/>
                          <a:ea typeface="Ubuntu"/>
                          <a:cs typeface="Ubuntu"/>
                          <a:sym typeface="Ubuntu"/>
                        </a:rPr>
                        <a:t>Detalles </a:t>
                      </a:r>
                      <a:r>
                        <a:rPr lang="es-ES" sz="1800" dirty="0">
                          <a:solidFill>
                            <a:srgbClr val="000000"/>
                          </a:solidFill>
                          <a:latin typeface="Ubuntu"/>
                          <a:ea typeface="Ubuntu"/>
                          <a:cs typeface="Ubuntu"/>
                          <a:sym typeface="Ubuntu"/>
                        </a:rPr>
                        <a:t>de los entrenamientos y las competencias, horarios, cambios y cancelaciones​</a:t>
                      </a:r>
                    </a:p>
                    <a:p>
                      <a:pPr marL="777240" lvl="2" indent="-259080" algn="l">
                        <a:lnSpc>
                          <a:spcPts val="2520"/>
                        </a:lnSpc>
                        <a:buFont typeface="Arial"/>
                        <a:buChar char="⚬"/>
                      </a:pPr>
                      <a:r>
                        <a:rPr lang="es-ES" sz="1800" dirty="0">
                          <a:solidFill>
                            <a:srgbClr val="000000"/>
                          </a:solidFill>
                          <a:latin typeface="Ubuntu"/>
                          <a:ea typeface="Ubuntu"/>
                          <a:cs typeface="Ubuntu"/>
                          <a:sym typeface="Ubuntu"/>
                        </a:rPr>
                        <a:t>Objetivos y prioridades del equipo, así como recordatorios</a:t>
                      </a:r>
                      <a:endParaRPr lang="es" sz="1800" dirty="0">
                        <a:solidFill>
                          <a:srgbClr val="000000"/>
                        </a:solidFill>
                        <a:latin typeface="Ubuntu"/>
                        <a:ea typeface="Ubuntu"/>
                        <a:cs typeface="Ubuntu"/>
                        <a:sym typeface="Ubuntu"/>
                      </a:endParaRPr>
                    </a:p>
                    <a:p>
                      <a:pPr marL="388620" lvl="1" indent="-194310" algn="l">
                        <a:lnSpc>
                          <a:spcPts val="2520"/>
                        </a:lnSpc>
                        <a:buFont typeface="Arial"/>
                        <a:buChar char="•"/>
                      </a:pPr>
                      <a:r>
                        <a:rPr lang="es" sz="1800" dirty="0">
                          <a:solidFill>
                            <a:srgbClr val="000000"/>
                          </a:solidFill>
                          <a:latin typeface="Ubuntu"/>
                          <a:ea typeface="Ubuntu"/>
                          <a:cs typeface="Ubuntu"/>
                          <a:sym typeface="Ubuntu"/>
                        </a:rPr>
                        <a:t>Coordina </a:t>
                      </a:r>
                      <a:r>
                        <a:rPr lang="es-ES" sz="1800" dirty="0">
                          <a:solidFill>
                            <a:srgbClr val="000000"/>
                          </a:solidFill>
                          <a:latin typeface="Ubuntu"/>
                          <a:ea typeface="Ubuntu"/>
                          <a:cs typeface="Ubuntu"/>
                          <a:sym typeface="Ubuntu"/>
                        </a:rPr>
                        <a:t>los mensajes entre los distintos roles para garantizar una comunicación clara y coherente</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0"/>
                  </a:ext>
                </a:extLst>
              </a:tr>
              <a:tr h="1346234">
                <a:tc>
                  <a:txBody>
                    <a:bodyPr/>
                    <a:lstStyle/>
                    <a:p>
                      <a:pPr algn="ctr">
                        <a:lnSpc>
                          <a:spcPts val="3919"/>
                        </a:lnSpc>
                        <a:defRPr/>
                      </a:pPr>
                      <a:r>
                        <a:rPr lang="en-US" sz="2799" b="1" dirty="0" err="1">
                          <a:solidFill>
                            <a:srgbClr val="FFFFFF"/>
                          </a:solidFill>
                          <a:latin typeface="Ubuntu Bold"/>
                          <a:ea typeface="Ubuntu Bold"/>
                          <a:cs typeface="Ubuntu Bold"/>
                          <a:sym typeface="Ubuntu Bold"/>
                        </a:rPr>
                        <a:t>Entrenador</a:t>
                      </a:r>
                      <a:r>
                        <a:rPr lang="en-US" sz="2799" b="1" dirty="0">
                          <a:solidFill>
                            <a:srgbClr val="FFFFFF"/>
                          </a:solidFill>
                          <a:latin typeface="Ubuntu Bold"/>
                          <a:ea typeface="Ubuntu Bold"/>
                          <a:cs typeface="Ubuntu Bold"/>
                          <a:sym typeface="Ubuntu Bold"/>
                        </a:rPr>
                        <a:t> </a:t>
                      </a:r>
                      <a:r>
                        <a:rPr lang="en-US" sz="2799" b="1" dirty="0" err="1">
                          <a:solidFill>
                            <a:srgbClr val="FFFFFF"/>
                          </a:solidFill>
                          <a:latin typeface="Ubuntu Bold"/>
                          <a:ea typeface="Ubuntu Bold"/>
                          <a:cs typeface="Ubuntu Bold"/>
                          <a:sym typeface="Ubuntu Bold"/>
                        </a:rPr>
                        <a:t>Físico</a:t>
                      </a:r>
                      <a:endParaRPr lang="en-US" sz="2799" b="1" dirty="0">
                        <a:solidFill>
                          <a:srgbClr val="FFFFFF"/>
                        </a:solidFill>
                        <a:latin typeface="Ubuntu Bold"/>
                        <a:ea typeface="Ubuntu Bold"/>
                        <a:cs typeface="Ubuntu Bold"/>
                        <a:sym typeface="Ubuntu Bold"/>
                      </a:endParaRPr>
                    </a:p>
                  </a:txBody>
                  <a:tcPr marL="190500" marR="190500" marT="190500" marB="190500" anchor="ctr">
                    <a:lnL w="7620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s" sz="1800" dirty="0">
                          <a:solidFill>
                            <a:srgbClr val="000000"/>
                          </a:solidFill>
                          <a:latin typeface="Ubuntu"/>
                          <a:ea typeface="Ubuntu"/>
                          <a:cs typeface="Ubuntu"/>
                          <a:sym typeface="Ubuntu"/>
                        </a:rPr>
                        <a:t>Se </a:t>
                      </a:r>
                      <a:r>
                        <a:rPr lang="es-ES" sz="1800" dirty="0">
                          <a:solidFill>
                            <a:srgbClr val="000000"/>
                          </a:solidFill>
                          <a:latin typeface="Ubuntu"/>
                          <a:ea typeface="Ubuntu"/>
                          <a:cs typeface="Ubuntu"/>
                          <a:sym typeface="Ubuntu"/>
                        </a:rPr>
                        <a:t>comunica con los atletas y sus cuidadores a través de canales, procesos y frecuencias predeterminados​</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Comparte información relacionada con el acondicionamiento físico tanto dentro como fuera del campo de juego</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Coordina toda la comunicación con el entrenador principal para garantizar la coherencia y la idoneidad</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7620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7620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1"/>
                  </a:ext>
                </a:extLst>
              </a:tr>
              <a:tr h="1346234">
                <a:tc>
                  <a:txBody>
                    <a:bodyPr/>
                    <a:lstStyle/>
                    <a:p>
                      <a:pPr algn="ctr">
                        <a:lnSpc>
                          <a:spcPts val="3919"/>
                        </a:lnSpc>
                        <a:defRPr/>
                      </a:pPr>
                      <a:r>
                        <a:rPr lang="es" sz="2799" b="1" dirty="0">
                          <a:solidFill>
                            <a:srgbClr val="FFFFFF"/>
                          </a:solidFill>
                          <a:latin typeface="Ubuntu Bold"/>
                          <a:ea typeface="Ubuntu Bold"/>
                          <a:cs typeface="Ubuntu Bold"/>
                          <a:sym typeface="Ubuntu Bold"/>
                        </a:rPr>
                        <a:t>Capitán Fitness</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defRPr/>
                      </a:pPr>
                      <a:r>
                        <a:rPr lang="es" sz="1800" dirty="0">
                          <a:solidFill>
                            <a:srgbClr val="000000"/>
                          </a:solidFill>
                          <a:latin typeface="Ubuntu"/>
                          <a:ea typeface="Ubuntu"/>
                          <a:cs typeface="Ubuntu"/>
                          <a:sym typeface="Ubuntu"/>
                        </a:rPr>
                        <a:t>Solicita </a:t>
                      </a:r>
                      <a:r>
                        <a:rPr lang="es-ES" sz="1800" dirty="0">
                          <a:solidFill>
                            <a:srgbClr val="000000"/>
                          </a:solidFill>
                          <a:latin typeface="Ubuntu"/>
                          <a:ea typeface="Ubuntu"/>
                          <a:cs typeface="Ubuntu"/>
                          <a:sym typeface="Ubuntu"/>
                        </a:rPr>
                        <a:t>tiempo al entrenador principal para compartir consejos de salud durante el entrenamiento</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Se comunica de igual a igual con sus compañeros de equipo para fomentar la participación y los hábitos saludables</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Da el ejemplo con una comunicación respetuosa e inclusiva</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7620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2"/>
                  </a:ext>
                </a:extLst>
              </a:tr>
              <a:tr h="1063010">
                <a:tc>
                  <a:txBody>
                    <a:bodyPr/>
                    <a:lstStyle/>
                    <a:p>
                      <a:pPr algn="ctr">
                        <a:lnSpc>
                          <a:spcPts val="3919"/>
                        </a:lnSpc>
                        <a:defRPr/>
                      </a:pPr>
                      <a:r>
                        <a:rPr lang="es" sz="2799" b="1" dirty="0">
                          <a:solidFill>
                            <a:srgbClr val="FFFFFF"/>
                          </a:solidFill>
                          <a:latin typeface="Ubuntu Bold"/>
                          <a:ea typeface="Ubuntu Bold"/>
                          <a:cs typeface="Ubuntu Bold"/>
                          <a:sym typeface="Ubuntu Bold"/>
                        </a:rPr>
                        <a:t>Asistente de Coach</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84"/>
                    </a:solidFill>
                  </a:tcPr>
                </a:tc>
                <a:tc>
                  <a:txBody>
                    <a:bodyPr/>
                    <a:lstStyle/>
                    <a:p>
                      <a:pPr marL="388620" lvl="1" indent="-194310" algn="l">
                        <a:lnSpc>
                          <a:spcPts val="2520"/>
                        </a:lnSpc>
                        <a:buFont typeface="Arial"/>
                        <a:buChar char="•"/>
                        <a:defRPr/>
                      </a:pPr>
                      <a:r>
                        <a:rPr lang="es" sz="1800" dirty="0">
                          <a:solidFill>
                            <a:srgbClr val="000000"/>
                          </a:solidFill>
                          <a:latin typeface="Ubuntu"/>
                          <a:ea typeface="Ubuntu"/>
                          <a:cs typeface="Ubuntu"/>
                          <a:sym typeface="Ubuntu"/>
                        </a:rPr>
                        <a:t>Refuerza </a:t>
                      </a:r>
                      <a:r>
                        <a:rPr lang="es-ES" sz="1800" dirty="0">
                          <a:solidFill>
                            <a:srgbClr val="000000"/>
                          </a:solidFill>
                          <a:latin typeface="Ubuntu"/>
                          <a:ea typeface="Ubuntu"/>
                          <a:cs typeface="Ubuntu"/>
                          <a:sym typeface="Ubuntu"/>
                        </a:rPr>
                        <a:t>los mensajes clave, brinda retroalimentación y aliento durante todo el entrenamiento.</a:t>
                      </a:r>
                    </a:p>
                    <a:p>
                      <a:pPr marL="388620" lvl="1" indent="-194310" algn="l">
                        <a:lnSpc>
                          <a:spcPts val="2520"/>
                        </a:lnSpc>
                        <a:buFont typeface="Arial"/>
                        <a:buChar char="•"/>
                        <a:defRPr/>
                      </a:pPr>
                      <a:r>
                        <a:rPr lang="es-ES" sz="1800" dirty="0">
                          <a:solidFill>
                            <a:srgbClr val="000000"/>
                          </a:solidFill>
                          <a:latin typeface="Ubuntu"/>
                          <a:ea typeface="Ubuntu"/>
                          <a:cs typeface="Ubuntu"/>
                          <a:sym typeface="Ubuntu"/>
                        </a:rPr>
                        <a:t>Comparte sus observaciones o inquietudes con el entrenador principal.</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3"/>
                  </a:ext>
                </a:extLst>
              </a:tr>
              <a:tr h="1237312">
                <a:tc>
                  <a:txBody>
                    <a:bodyPr/>
                    <a:lstStyle/>
                    <a:p>
                      <a:pPr algn="ctr">
                        <a:lnSpc>
                          <a:spcPts val="3919"/>
                        </a:lnSpc>
                        <a:defRPr/>
                      </a:pPr>
                      <a:r>
                        <a:rPr lang="es" sz="2799" b="1" dirty="0">
                          <a:solidFill>
                            <a:srgbClr val="FFFFFF"/>
                          </a:solidFill>
                          <a:latin typeface="Ubuntu Bold"/>
                          <a:ea typeface="Ubuntu Bold"/>
                          <a:cs typeface="Ubuntu Bold"/>
                          <a:sym typeface="Ubuntu Bold"/>
                        </a:rPr>
                        <a:t>Asistente Deportivo</a:t>
                      </a:r>
                      <a:endParaRPr lang="en-US" sz="1100" dirty="0"/>
                    </a:p>
                  </a:txBody>
                  <a:tcPr marL="190500" marR="190500" marT="190500" marB="190500" anchor="ctr">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solidFill>
                      <a:srgbClr val="0097B2"/>
                    </a:solidFill>
                  </a:tcPr>
                </a:tc>
                <a:tc>
                  <a:txBody>
                    <a:bodyPr/>
                    <a:lstStyle/>
                    <a:p>
                      <a:pPr marL="388620" lvl="1" indent="-194310" algn="l">
                        <a:lnSpc>
                          <a:spcPts val="2520"/>
                        </a:lnSpc>
                        <a:buFont typeface="Arial"/>
                        <a:buChar char="•"/>
                      </a:pPr>
                      <a:r>
                        <a:rPr lang="es" sz="1800" dirty="0">
                          <a:solidFill>
                            <a:srgbClr val="000000"/>
                          </a:solidFill>
                          <a:latin typeface="Ubuntu"/>
                          <a:ea typeface="Ubuntu"/>
                          <a:cs typeface="Ubuntu"/>
                          <a:sym typeface="Ubuntu"/>
                        </a:rPr>
                        <a:t>Ayuda </a:t>
                      </a:r>
                      <a:r>
                        <a:rPr lang="es-ES" sz="1800" dirty="0">
                          <a:solidFill>
                            <a:srgbClr val="000000"/>
                          </a:solidFill>
                          <a:latin typeface="Ubuntu"/>
                          <a:ea typeface="Ubuntu"/>
                          <a:cs typeface="Ubuntu"/>
                          <a:sym typeface="Ubuntu"/>
                        </a:rPr>
                        <a:t>con el registro y la asistencia de los atletas, y refuerza las instrucciones del entrenador</a:t>
                      </a:r>
                    </a:p>
                    <a:p>
                      <a:pPr marL="388620" lvl="1" indent="-194310" algn="l">
                        <a:lnSpc>
                          <a:spcPts val="2520"/>
                        </a:lnSpc>
                        <a:buFont typeface="Arial"/>
                        <a:buChar char="•"/>
                      </a:pPr>
                      <a:r>
                        <a:rPr lang="es-ES" sz="1800" dirty="0">
                          <a:solidFill>
                            <a:srgbClr val="000000"/>
                          </a:solidFill>
                          <a:latin typeface="Ubuntu"/>
                          <a:ea typeface="Ubuntu"/>
                          <a:cs typeface="Ubuntu"/>
                          <a:sym typeface="Ubuntu"/>
                        </a:rPr>
                        <a:t>Comparte observaciones o inquietudes con el entrenador principal</a:t>
                      </a:r>
                      <a:endParaRPr lang="es" sz="1800" dirty="0">
                        <a:solidFill>
                          <a:srgbClr val="000000"/>
                        </a:solidFill>
                        <a:latin typeface="Ubuntu"/>
                        <a:ea typeface="Ubuntu"/>
                        <a:cs typeface="Ubuntu"/>
                        <a:sym typeface="Ubuntu"/>
                      </a:endParaRPr>
                    </a:p>
                  </a:txBody>
                  <a:tcPr marL="190500" marR="190500" marT="190500" marB="190500">
                    <a:lnL w="19050" cap="flat" cmpd="sng" algn="ctr">
                      <a:solidFill>
                        <a:srgbClr val="B2D234"/>
                      </a:solidFill>
                      <a:prstDash val="solid"/>
                      <a:round/>
                      <a:headEnd type="none" w="med" len="med"/>
                      <a:tailEnd type="none" w="med" len="med"/>
                    </a:lnL>
                    <a:lnR w="19050" cap="flat" cmpd="sng" algn="ctr">
                      <a:solidFill>
                        <a:srgbClr val="B2D234"/>
                      </a:solidFill>
                      <a:prstDash val="solid"/>
                      <a:round/>
                      <a:headEnd type="none" w="med" len="med"/>
                      <a:tailEnd type="none" w="med" len="med"/>
                    </a:lnR>
                    <a:lnT w="19050" cap="flat" cmpd="sng" algn="ctr">
                      <a:solidFill>
                        <a:srgbClr val="B2D234"/>
                      </a:solidFill>
                      <a:prstDash val="solid"/>
                      <a:round/>
                      <a:headEnd type="none" w="med" len="med"/>
                      <a:tailEnd type="none" w="med" len="med"/>
                    </a:lnT>
                    <a:lnB w="19050" cap="flat" cmpd="sng" algn="ctr">
                      <a:solidFill>
                        <a:srgbClr val="B2D234"/>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t="-84626" r="-12971" b="-85068"/>
            </a:stretch>
          </a:blipFill>
        </p:spPr>
        <p:txBody>
          <a:bodyPr/>
          <a:lstStyle/>
          <a:p>
            <a:endParaRPr lang="en-US"/>
          </a:p>
        </p:txBody>
      </p:sp>
      <p:sp>
        <p:nvSpPr>
          <p:cNvPr id="4" name="TextBox 4"/>
          <p:cNvSpPr txBox="1"/>
          <p:nvPr/>
        </p:nvSpPr>
        <p:spPr>
          <a:xfrm>
            <a:off x="1028700" y="3428536"/>
            <a:ext cx="16230600" cy="3000375"/>
          </a:xfrm>
          <a:prstGeom prst="rect">
            <a:avLst/>
          </a:prstGeom>
        </p:spPr>
        <p:txBody>
          <a:bodyPr lIns="0" tIns="0" rIns="0" bIns="0" rtlCol="0" anchor="t">
            <a:spAutoFit/>
          </a:bodyPr>
          <a:lstStyle/>
          <a:p>
            <a:pPr algn="ctr">
              <a:lnSpc>
                <a:spcPts val="7800"/>
              </a:lnSpc>
            </a:pPr>
            <a:r>
              <a:rPr lang="es" sz="6500" b="1" dirty="0">
                <a:solidFill>
                  <a:srgbClr val="FFFFFF"/>
                </a:solidFill>
                <a:latin typeface="Ubuntu Bold"/>
                <a:ea typeface="Ubuntu Bold"/>
                <a:cs typeface="Ubuntu Bold"/>
                <a:sym typeface="Ubuntu Bold"/>
              </a:rPr>
              <a:t>HABILIDADES DE LIDERAZGO:</a:t>
            </a:r>
          </a:p>
          <a:p>
            <a:pPr algn="ctr">
              <a:lnSpc>
                <a:spcPts val="7800"/>
              </a:lnSpc>
            </a:pPr>
            <a:r>
              <a:rPr lang="es" sz="6500" b="1" dirty="0">
                <a:solidFill>
                  <a:srgbClr val="FFFFFF"/>
                </a:solidFill>
                <a:latin typeface="Ubuntu Bold"/>
                <a:ea typeface="Ubuntu Bold"/>
                <a:cs typeface="Ubuntu Bold"/>
                <a:sym typeface="Ubuntu Bold"/>
              </a:rPr>
              <a:t>MOTIVACIÓN, COMUNICACIÓN Y CONEXIÓN</a:t>
            </a:r>
          </a:p>
        </p:txBody>
      </p:sp>
      <p:sp>
        <p:nvSpPr>
          <p:cNvPr id="5" name="AutoShape 5"/>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87C3F595-FA25-6E67-9695-36D53B1DC1CA}"/>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1000125"/>
            <a:ext cx="11709922" cy="790575"/>
          </a:xfrm>
          <a:prstGeom prst="rect">
            <a:avLst/>
          </a:prstGeom>
        </p:spPr>
        <p:txBody>
          <a:bodyPr lIns="0" tIns="0" rIns="0" bIns="0" rtlCol="0" anchor="t">
            <a:spAutoFit/>
          </a:bodyPr>
          <a:lstStyle/>
          <a:p>
            <a:pPr>
              <a:lnSpc>
                <a:spcPts val="6000"/>
              </a:lnSpc>
            </a:pPr>
            <a:r>
              <a:rPr lang="es" sz="5000" b="1" dirty="0">
                <a:solidFill>
                  <a:srgbClr val="009784"/>
                </a:solidFill>
                <a:latin typeface="Ubuntu Bold"/>
                <a:ea typeface="Ubuntu Bold"/>
                <a:cs typeface="Ubuntu Bold"/>
                <a:sym typeface="Ubuntu Bold"/>
              </a:rPr>
              <a:t>ALFABETIZACIÓN FÍSICA</a:t>
            </a:r>
            <a:endParaRPr lang="en-US" sz="5000" b="1" dirty="0">
              <a:solidFill>
                <a:srgbClr val="009784"/>
              </a:solidFill>
              <a:latin typeface="Ubuntu Bold"/>
              <a:ea typeface="Ubuntu Bold"/>
              <a:cs typeface="Ubuntu Bold"/>
              <a:sym typeface="Ubuntu Bold"/>
            </a:endParaRPr>
          </a:p>
        </p:txBody>
      </p:sp>
      <p:sp>
        <p:nvSpPr>
          <p:cNvPr id="6" name="Freeform 6" descr="Un logotipo para un evento deportivo&#10;&#10;El contenido generado por IA puede ser incorrecto.">
            <a:extLst>
              <a:ext uri="{FF2B5EF4-FFF2-40B4-BE49-F238E27FC236}">
                <a16:creationId xmlns:a16="http://schemas.microsoft.com/office/drawing/2014/main" id="{C5252DD8-470E-643D-B7E7-8CD00AE95092}"/>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
        <p:nvSpPr>
          <p:cNvPr id="9" name="TextBox 4">
            <a:extLst>
              <a:ext uri="{FF2B5EF4-FFF2-40B4-BE49-F238E27FC236}">
                <a16:creationId xmlns:a16="http://schemas.microsoft.com/office/drawing/2014/main" id="{745DBB39-D40A-8200-0670-091FB22D3D13}"/>
              </a:ext>
            </a:extLst>
          </p:cNvPr>
          <p:cNvSpPr txBox="1"/>
          <p:nvPr/>
        </p:nvSpPr>
        <p:spPr>
          <a:xfrm>
            <a:off x="8407400" y="2489200"/>
            <a:ext cx="9067710" cy="6928628"/>
          </a:xfrm>
          <a:prstGeom prst="rect">
            <a:avLst/>
          </a:prstGeom>
        </p:spPr>
        <p:txBody>
          <a:bodyPr wrap="square" lIns="0" tIns="0" rIns="0" bIns="0" rtlCol="0" anchor="t">
            <a:spAutoFit/>
          </a:bodyPr>
          <a:lstStyle/>
          <a:p>
            <a:pPr>
              <a:lnSpc>
                <a:spcPts val="4649"/>
              </a:lnSpc>
            </a:pPr>
            <a:r>
              <a:rPr lang="es" sz="3600" dirty="0">
                <a:solidFill>
                  <a:srgbClr val="000000"/>
                </a:solidFill>
                <a:latin typeface="Ubuntu"/>
                <a:ea typeface="Ubuntu"/>
                <a:cs typeface="Ubuntu"/>
                <a:sym typeface="Ubuntu"/>
              </a:rPr>
              <a:t>La </a:t>
            </a:r>
            <a:r>
              <a:rPr lang="es-ES" sz="3600" dirty="0">
                <a:solidFill>
                  <a:srgbClr val="000000"/>
                </a:solidFill>
                <a:latin typeface="Ubuntu"/>
                <a:ea typeface="Ubuntu"/>
                <a:cs typeface="Ubuntu"/>
                <a:sym typeface="Ubuntu"/>
              </a:rPr>
              <a:t>alfabetización física consiste en tener la </a:t>
            </a:r>
            <a:r>
              <a:rPr lang="es-ES" sz="3600" b="1" dirty="0">
                <a:solidFill>
                  <a:srgbClr val="000000"/>
                </a:solidFill>
                <a:latin typeface="Ubuntu"/>
                <a:ea typeface="Ubuntu"/>
                <a:cs typeface="Ubuntu"/>
                <a:sym typeface="Ubuntu"/>
              </a:rPr>
              <a:t>motivación</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la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confianza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la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competencia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física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o</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habilidades</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así</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como</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el</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conocimiento</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y</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la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comprensión</a:t>
            </a:r>
            <a:r>
              <a:rPr lang="es-ES" sz="3600" dirty="0">
                <a:solidFill>
                  <a:srgbClr val="000000"/>
                </a:solidFill>
                <a:latin typeface="Ubuntu"/>
                <a:ea typeface="Ubuntu"/>
                <a:cs typeface="Ubuntu"/>
                <a:sym typeface="Ubuntu"/>
              </a:rPr>
              <a:t> necesarios para valorar y asumir la responsabilidad de participar en </a:t>
            </a:r>
            <a:r>
              <a:rPr lang="es-ES" sz="3600" b="1" dirty="0">
                <a:solidFill>
                  <a:srgbClr val="000000"/>
                </a:solidFill>
                <a:latin typeface="Ubuntu"/>
                <a:ea typeface="Ubuntu"/>
                <a:cs typeface="Ubuntu"/>
                <a:sym typeface="Ubuntu"/>
              </a:rPr>
              <a:t>actividades</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físicas</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lo</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largo</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de</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toda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la</a:t>
            </a:r>
            <a:r>
              <a:rPr lang="es-ES" sz="3600" dirty="0">
                <a:solidFill>
                  <a:srgbClr val="000000"/>
                </a:solidFill>
                <a:latin typeface="Ubuntu"/>
                <a:ea typeface="Ubuntu"/>
                <a:cs typeface="Ubuntu"/>
                <a:sym typeface="Ubuntu"/>
              </a:rPr>
              <a:t> </a:t>
            </a:r>
            <a:r>
              <a:rPr lang="es-ES" sz="3600" b="1" dirty="0">
                <a:solidFill>
                  <a:srgbClr val="000000"/>
                </a:solidFill>
                <a:latin typeface="Ubuntu"/>
                <a:ea typeface="Ubuntu"/>
                <a:cs typeface="Ubuntu"/>
                <a:sym typeface="Ubuntu"/>
              </a:rPr>
              <a:t>vida</a:t>
            </a:r>
            <a:r>
              <a:rPr lang="es" sz="3600" b="1" dirty="0">
                <a:solidFill>
                  <a:srgbClr val="000000"/>
                </a:solidFill>
                <a:latin typeface="Ubuntu"/>
                <a:ea typeface="Ubuntu"/>
                <a:cs typeface="Ubuntu"/>
                <a:sym typeface="Ubuntu"/>
              </a:rPr>
              <a:t>. </a:t>
            </a:r>
          </a:p>
          <a:p>
            <a:pPr>
              <a:lnSpc>
                <a:spcPts val="4649"/>
              </a:lnSpc>
            </a:pPr>
            <a:r>
              <a:rPr lang="es" sz="2400" dirty="0">
                <a:solidFill>
                  <a:srgbClr val="000000"/>
                </a:solidFill>
                <a:latin typeface="Ubuntu"/>
                <a:ea typeface="Ubuntu"/>
                <a:cs typeface="Ubuntu"/>
                <a:sym typeface="Ubuntu"/>
              </a:rPr>
              <a:t>(Asociación Internacional de Alfabetización Física).</a:t>
            </a:r>
          </a:p>
          <a:p>
            <a:pPr>
              <a:lnSpc>
                <a:spcPts val="4350"/>
              </a:lnSpc>
            </a:pPr>
            <a:r>
              <a:rPr lang="es" sz="3600" dirty="0">
                <a:solidFill>
                  <a:srgbClr val="000000"/>
                </a:solidFill>
                <a:latin typeface="Ubuntu"/>
                <a:ea typeface="Ubuntu"/>
                <a:cs typeface="Ubuntu"/>
                <a:sym typeface="Ubuntu"/>
              </a:rPr>
              <a:t>​</a:t>
            </a:r>
          </a:p>
          <a:p>
            <a:pPr>
              <a:lnSpc>
                <a:spcPts val="4350"/>
              </a:lnSpc>
            </a:pPr>
            <a:endParaRPr lang="en-US" sz="3600" dirty="0">
              <a:solidFill>
                <a:srgbClr val="000000"/>
              </a:solidFill>
              <a:latin typeface="Ubuntu"/>
              <a:ea typeface="Ubuntu"/>
              <a:cs typeface="Ubuntu"/>
              <a:sym typeface="Ubuntu"/>
            </a:endParaRPr>
          </a:p>
          <a:p>
            <a:pPr>
              <a:lnSpc>
                <a:spcPts val="4350"/>
              </a:lnSpc>
            </a:pPr>
            <a:endParaRPr lang="en-US" sz="3600" dirty="0">
              <a:solidFill>
                <a:srgbClr val="000000"/>
              </a:solidFill>
              <a:latin typeface="Ubuntu"/>
              <a:ea typeface="Ubuntu"/>
              <a:cs typeface="Ubuntu"/>
              <a:sym typeface="Ubuntu"/>
            </a:endParaRPr>
          </a:p>
          <a:p>
            <a:pPr>
              <a:lnSpc>
                <a:spcPts val="4350"/>
              </a:lnSpc>
            </a:pPr>
            <a:endParaRPr lang="en-US" sz="3600" b="1" dirty="0">
              <a:solidFill>
                <a:srgbClr val="000000"/>
              </a:solidFill>
              <a:latin typeface="Ubuntu Bold"/>
              <a:ea typeface="Ubuntu Bold"/>
              <a:cs typeface="Ubuntu Bold"/>
              <a:sym typeface="Ubuntu Bold"/>
            </a:endParaRPr>
          </a:p>
        </p:txBody>
      </p:sp>
      <p:pic>
        <p:nvPicPr>
          <p:cNvPr id="8" name="Picture 7">
            <a:extLst>
              <a:ext uri="{FF2B5EF4-FFF2-40B4-BE49-F238E27FC236}">
                <a16:creationId xmlns:a16="http://schemas.microsoft.com/office/drawing/2014/main" id="{9A6668B5-DC78-0FBF-060C-32C210FAB4F7}"/>
              </a:ext>
            </a:extLst>
          </p:cNvPr>
          <p:cNvPicPr>
            <a:picLocks noChangeAspect="1"/>
          </p:cNvPicPr>
          <p:nvPr/>
        </p:nvPicPr>
        <p:blipFill>
          <a:blip r:embed="rId5">
            <a:extLst>
              <a:ext uri="{28A0092B-C50C-407E-A947-70E740481C1C}">
                <a14:useLocalDpi xmlns:a14="http://schemas.microsoft.com/office/drawing/2010/main" val="0"/>
              </a:ext>
            </a:extLst>
          </a:blip>
          <a:srcRect l="9905" t="6925" r="6725" b="6327"/>
          <a:stretch>
            <a:fillRect/>
          </a:stretch>
        </p:blipFill>
        <p:spPr>
          <a:xfrm>
            <a:off x="812890" y="1989914"/>
            <a:ext cx="6723948" cy="6586528"/>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9D204-5250-B296-1A0B-3FCB543781AC}"/>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C341DCBC-290F-3784-1753-C752E9B55BA4}"/>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a:extLst>
              <a:ext uri="{FF2B5EF4-FFF2-40B4-BE49-F238E27FC236}">
                <a16:creationId xmlns:a16="http://schemas.microsoft.com/office/drawing/2014/main" id="{248D9DB2-8AA3-A3DD-529B-6829E58788A8}"/>
              </a:ext>
            </a:extLst>
          </p:cNvPr>
          <p:cNvSpPr txBox="1"/>
          <p:nvPr/>
        </p:nvSpPr>
        <p:spPr>
          <a:xfrm>
            <a:off x="1028699" y="1000125"/>
            <a:ext cx="13878283" cy="790575"/>
          </a:xfrm>
          <a:prstGeom prst="rect">
            <a:avLst/>
          </a:prstGeom>
        </p:spPr>
        <p:txBody>
          <a:bodyPr wrap="square"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UN ENFOQUE DE ALFABETIZACIÓN FÍSICA</a:t>
            </a:r>
          </a:p>
        </p:txBody>
      </p:sp>
      <p:sp>
        <p:nvSpPr>
          <p:cNvPr id="4" name="TextBox 4">
            <a:extLst>
              <a:ext uri="{FF2B5EF4-FFF2-40B4-BE49-F238E27FC236}">
                <a16:creationId xmlns:a16="http://schemas.microsoft.com/office/drawing/2014/main" id="{46D132D7-7FC8-73E6-8DB8-2B00E1D38435}"/>
              </a:ext>
            </a:extLst>
          </p:cNvPr>
          <p:cNvSpPr txBox="1"/>
          <p:nvPr/>
        </p:nvSpPr>
        <p:spPr>
          <a:xfrm>
            <a:off x="9359810" y="2130151"/>
            <a:ext cx="8115300" cy="5594930"/>
          </a:xfrm>
          <a:prstGeom prst="rect">
            <a:avLst/>
          </a:prstGeom>
        </p:spPr>
        <p:txBody>
          <a:bodyPr wrap="square" lIns="0" tIns="0" rIns="0" bIns="0" rtlCol="0" anchor="t">
            <a:spAutoFit/>
          </a:bodyPr>
          <a:lstStyle/>
          <a:p>
            <a:pPr>
              <a:lnSpc>
                <a:spcPts val="4350"/>
              </a:lnSpc>
            </a:pPr>
            <a:r>
              <a:rPr lang="es" sz="3600" dirty="0">
                <a:solidFill>
                  <a:srgbClr val="000000"/>
                </a:solidFill>
                <a:latin typeface="Ubuntu" panose="020B0504030602030204" pitchFamily="34" charset="0"/>
                <a:ea typeface="Ubuntu"/>
                <a:cs typeface="Ubuntu"/>
                <a:sym typeface="Ubuntu"/>
              </a:rPr>
              <a:t>Un </a:t>
            </a:r>
            <a:r>
              <a:rPr lang="es-ES" sz="3600" dirty="0">
                <a:solidFill>
                  <a:srgbClr val="000000"/>
                </a:solidFill>
                <a:latin typeface="Ubuntu" panose="020B0504030602030204" pitchFamily="34" charset="0"/>
                <a:ea typeface="Ubuntu"/>
                <a:cs typeface="Ubuntu"/>
                <a:sym typeface="Ubuntu"/>
              </a:rPr>
              <a:t>"Enfoque de Alfabetización Física" puede ayudarte a tomar conciencia de cómo tus actividades y estrategias de entrenamiento contribuyen al desarrollo de los atletas en cuatro áreas de habilidades</a:t>
            </a:r>
            <a:r>
              <a:rPr lang="es" sz="3600" dirty="0">
                <a:solidFill>
                  <a:srgbClr val="000000"/>
                </a:solidFill>
                <a:latin typeface="Ubuntu" panose="020B0504030602030204" pitchFamily="34" charset="0"/>
                <a:ea typeface="Ubuntu"/>
                <a:cs typeface="Ubuntu"/>
                <a:sym typeface="Ubuntu"/>
              </a:rPr>
              <a:t>:</a:t>
            </a:r>
          </a:p>
          <a:p>
            <a:pPr marL="571500" indent="-571500" algn="l">
              <a:lnSpc>
                <a:spcPts val="4350"/>
              </a:lnSpc>
              <a:buFont typeface="Arial" panose="020B0604020202020204" pitchFamily="34" charset="0"/>
              <a:buChar char="•"/>
            </a:pPr>
            <a:r>
              <a:rPr lang="es" sz="3600" dirty="0">
                <a:solidFill>
                  <a:srgbClr val="000000"/>
                </a:solidFill>
                <a:latin typeface="Ubuntu" panose="020B0504030602030204" pitchFamily="34" charset="0"/>
                <a:ea typeface="Ubuntu"/>
                <a:cs typeface="Ubuntu"/>
                <a:sym typeface="Ubuntu"/>
              </a:rPr>
              <a:t>Física</a:t>
            </a:r>
          </a:p>
          <a:p>
            <a:pPr marL="571500" indent="-571500" algn="l">
              <a:lnSpc>
                <a:spcPts val="4350"/>
              </a:lnSpc>
              <a:buFont typeface="Arial" panose="020B0604020202020204" pitchFamily="34" charset="0"/>
              <a:buChar char="•"/>
            </a:pPr>
            <a:r>
              <a:rPr lang="es" sz="3600" dirty="0">
                <a:solidFill>
                  <a:srgbClr val="000000"/>
                </a:solidFill>
                <a:latin typeface="Ubuntu" panose="020B0504030602030204" pitchFamily="34" charset="0"/>
                <a:ea typeface="Ubuntu"/>
                <a:cs typeface="Ubuntu"/>
                <a:sym typeface="Ubuntu"/>
              </a:rPr>
              <a:t>Social</a:t>
            </a:r>
          </a:p>
          <a:p>
            <a:pPr marL="571500" indent="-571500" algn="l">
              <a:lnSpc>
                <a:spcPts val="4350"/>
              </a:lnSpc>
              <a:buFont typeface="Arial" panose="020B0604020202020204" pitchFamily="34" charset="0"/>
              <a:buChar char="•"/>
            </a:pPr>
            <a:r>
              <a:rPr lang="es" sz="3600" dirty="0">
                <a:solidFill>
                  <a:srgbClr val="000000"/>
                </a:solidFill>
                <a:latin typeface="Ubuntu" panose="020B0504030602030204" pitchFamily="34" charset="0"/>
                <a:ea typeface="Ubuntu"/>
                <a:cs typeface="Ubuntu"/>
                <a:sym typeface="Ubuntu"/>
              </a:rPr>
              <a:t>Emocional (psicológica)</a:t>
            </a:r>
          </a:p>
          <a:p>
            <a:pPr marL="571500" indent="-571500" algn="l">
              <a:lnSpc>
                <a:spcPts val="4350"/>
              </a:lnSpc>
              <a:buFont typeface="Arial" panose="020B0604020202020204" pitchFamily="34" charset="0"/>
              <a:buChar char="•"/>
            </a:pPr>
            <a:r>
              <a:rPr lang="es" sz="3600" dirty="0">
                <a:solidFill>
                  <a:srgbClr val="000000"/>
                </a:solidFill>
                <a:latin typeface="Ubuntu" panose="020B0504030602030204" pitchFamily="34" charset="0"/>
                <a:ea typeface="Ubuntu"/>
                <a:cs typeface="Ubuntu"/>
                <a:sym typeface="Ubuntu"/>
              </a:rPr>
              <a:t>Pensamiento (Cognitiva)</a:t>
            </a:r>
            <a:endParaRPr lang="en-US" sz="2900" b="1" dirty="0">
              <a:solidFill>
                <a:srgbClr val="000000"/>
              </a:solidFill>
              <a:latin typeface="Ubuntu Bold"/>
              <a:ea typeface="Ubuntu Bold"/>
              <a:cs typeface="Ubuntu Bold"/>
              <a:sym typeface="Ubuntu Bold"/>
            </a:endParaRPr>
          </a:p>
        </p:txBody>
      </p:sp>
      <p:sp>
        <p:nvSpPr>
          <p:cNvPr id="6" name="Freeform 6" descr="Un logotipo para un evento deportivo&#10;&#10;El contenido generado por IA puede ser incorrecto.">
            <a:extLst>
              <a:ext uri="{FF2B5EF4-FFF2-40B4-BE49-F238E27FC236}">
                <a16:creationId xmlns:a16="http://schemas.microsoft.com/office/drawing/2014/main" id="{1CA17584-2B51-15F3-E51E-E3E0D902A089}"/>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pic>
        <p:nvPicPr>
          <p:cNvPr id="7" name="Picture 6">
            <a:extLst>
              <a:ext uri="{FF2B5EF4-FFF2-40B4-BE49-F238E27FC236}">
                <a16:creationId xmlns:a16="http://schemas.microsoft.com/office/drawing/2014/main" id="{C6A2AB3F-9827-48E0-79B1-90D860024A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8698" y="2398341"/>
            <a:ext cx="6241696" cy="6035018"/>
          </a:xfrm>
          <a:prstGeom prst="rect">
            <a:avLst/>
          </a:prstGeom>
        </p:spPr>
      </p:pic>
    </p:spTree>
    <p:extLst>
      <p:ext uri="{BB962C8B-B14F-4D97-AF65-F5344CB8AC3E}">
        <p14:creationId xmlns:p14="http://schemas.microsoft.com/office/powerpoint/2010/main" val="1669835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E16F4E1B-ABF8-D040-3E58-06E107EFFCB1}"/>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8" name="Freeform 6" descr="Un logotipo para un evento deportivo&#10;&#10;El contenido generado por IA puede ser incorrecto.">
            <a:extLst>
              <a:ext uri="{FF2B5EF4-FFF2-40B4-BE49-F238E27FC236}">
                <a16:creationId xmlns:a16="http://schemas.microsoft.com/office/drawing/2014/main" id="{DC9A6EC8-3093-FED9-F0B1-A153D53BD7AA}"/>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1028700" y="1000125"/>
            <a:ext cx="8647969" cy="769441"/>
          </a:xfrm>
          <a:prstGeom prst="rect">
            <a:avLst/>
          </a:prstGeom>
        </p:spPr>
        <p:txBody>
          <a:bodyPr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MOTIVAR </a:t>
            </a:r>
            <a:r>
              <a:rPr lang="es" sz="5000" dirty="0">
                <a:solidFill>
                  <a:srgbClr val="009784"/>
                </a:solidFill>
                <a:latin typeface="Ubuntu"/>
                <a:ea typeface="Ubuntu"/>
                <a:cs typeface="Ubuntu"/>
                <a:sym typeface="Ubuntu"/>
              </a:rPr>
              <a:t>A LOS ATLETAS</a:t>
            </a:r>
          </a:p>
        </p:txBody>
      </p:sp>
      <p:sp>
        <p:nvSpPr>
          <p:cNvPr id="9" name="TextBox 4">
            <a:extLst>
              <a:ext uri="{FF2B5EF4-FFF2-40B4-BE49-F238E27FC236}">
                <a16:creationId xmlns:a16="http://schemas.microsoft.com/office/drawing/2014/main" id="{85054ED1-CCF8-48E4-6EEF-6A51D500106F}"/>
              </a:ext>
            </a:extLst>
          </p:cNvPr>
          <p:cNvSpPr txBox="1"/>
          <p:nvPr/>
        </p:nvSpPr>
        <p:spPr>
          <a:xfrm>
            <a:off x="1028700" y="2198970"/>
            <a:ext cx="8647969" cy="7614713"/>
          </a:xfrm>
          <a:prstGeom prst="rect">
            <a:avLst/>
          </a:prstGeom>
        </p:spPr>
        <p:txBody>
          <a:bodyPr wrap="square" lIns="0" tIns="0" rIns="0" bIns="0" rtlCol="0" anchor="t">
            <a:spAutoFit/>
          </a:bodyPr>
          <a:lstStyle/>
          <a:p>
            <a:pPr>
              <a:lnSpc>
                <a:spcPts val="4649"/>
              </a:lnSpc>
            </a:pPr>
            <a:r>
              <a:rPr lang="es" sz="3600" b="1" dirty="0">
                <a:solidFill>
                  <a:srgbClr val="000000"/>
                </a:solidFill>
                <a:latin typeface="Ubuntu"/>
                <a:ea typeface="Ubuntu"/>
                <a:cs typeface="Ubuntu"/>
                <a:sym typeface="Ubuntu"/>
              </a:rPr>
              <a:t>Cada atleta tiene sus propias motivaciones. </a:t>
            </a:r>
            <a:r>
              <a:rPr lang="es" sz="3600" dirty="0">
                <a:solidFill>
                  <a:srgbClr val="000000"/>
                </a:solidFill>
                <a:latin typeface="Ubuntu"/>
                <a:ea typeface="Ubuntu"/>
                <a:cs typeface="Ubuntu"/>
                <a:sym typeface="Ubuntu"/>
              </a:rPr>
              <a:t>Algunas </a:t>
            </a:r>
            <a:r>
              <a:rPr lang="es-ES" sz="3600" dirty="0">
                <a:solidFill>
                  <a:srgbClr val="000000"/>
                </a:solidFill>
                <a:latin typeface="Ubuntu"/>
                <a:ea typeface="Ubuntu"/>
                <a:cs typeface="Ubuntu"/>
                <a:sym typeface="Ubuntu"/>
              </a:rPr>
              <a:t>de las razones más comunes por las que los atletas de Olimpiadas Especiales practican deporte son</a:t>
            </a:r>
            <a:r>
              <a:rPr lang="es" sz="3600" dirty="0">
                <a:solidFill>
                  <a:srgbClr val="000000"/>
                </a:solidFill>
                <a:latin typeface="Ubuntu"/>
                <a:ea typeface="Ubuntu"/>
                <a:cs typeface="Ubuntu"/>
                <a:sym typeface="Ubuntu"/>
              </a:rPr>
              <a:t>: </a:t>
            </a:r>
            <a:br>
              <a:rPr lang="en-US" sz="3600" dirty="0">
                <a:solidFill>
                  <a:srgbClr val="000000"/>
                </a:solidFill>
                <a:latin typeface="Ubuntu"/>
                <a:ea typeface="Ubuntu"/>
                <a:cs typeface="Ubuntu"/>
                <a:sym typeface="Ubuntu"/>
              </a:rPr>
            </a:br>
            <a:endParaRPr lang="en-US" sz="3600" dirty="0">
              <a:solidFill>
                <a:srgbClr val="000000"/>
              </a:solidFill>
              <a:latin typeface="Ubuntu"/>
              <a:ea typeface="Ubuntu"/>
              <a:cs typeface="Ubuntu"/>
              <a:sym typeface="Ubuntu"/>
            </a:endParaRPr>
          </a:p>
          <a:p>
            <a:pPr marL="457200" indent="-457200">
              <a:lnSpc>
                <a:spcPts val="4649"/>
              </a:lnSpc>
              <a:buFont typeface="Arial" panose="020B0604020202020204" pitchFamily="34" charset="0"/>
              <a:buChar char="•"/>
            </a:pPr>
            <a:r>
              <a:rPr lang="es-ES" sz="3600" dirty="0">
                <a:solidFill>
                  <a:srgbClr val="000000"/>
                </a:solidFill>
                <a:latin typeface="Ubuntu"/>
                <a:ea typeface="Ubuntu"/>
                <a:cs typeface="Ubuntu"/>
                <a:sym typeface="Ubuntu"/>
              </a:rPr>
              <a:t>La superación personal</a:t>
            </a:r>
          </a:p>
          <a:p>
            <a:pPr marL="457200" indent="-457200">
              <a:lnSpc>
                <a:spcPts val="4649"/>
              </a:lnSpc>
              <a:buFont typeface="Arial" panose="020B0604020202020204" pitchFamily="34" charset="0"/>
              <a:buChar char="•"/>
            </a:pPr>
            <a:r>
              <a:rPr lang="es-ES" sz="3600" dirty="0">
                <a:solidFill>
                  <a:srgbClr val="000000"/>
                </a:solidFill>
                <a:latin typeface="Ubuntu"/>
                <a:ea typeface="Ubuntu"/>
                <a:cs typeface="Ubuntu"/>
                <a:sym typeface="Ubuntu"/>
              </a:rPr>
              <a:t>​La salud y el bienestar​</a:t>
            </a:r>
          </a:p>
          <a:p>
            <a:pPr marL="457200" indent="-457200">
              <a:lnSpc>
                <a:spcPts val="4649"/>
              </a:lnSpc>
              <a:buFont typeface="Arial" panose="020B0604020202020204" pitchFamily="34" charset="0"/>
              <a:buChar char="•"/>
            </a:pPr>
            <a:r>
              <a:rPr lang="es-ES" sz="3600" dirty="0">
                <a:solidFill>
                  <a:srgbClr val="000000"/>
                </a:solidFill>
                <a:latin typeface="Ubuntu"/>
                <a:ea typeface="Ubuntu"/>
                <a:cs typeface="Ubuntu"/>
                <a:sym typeface="Ubuntu"/>
              </a:rPr>
              <a:t>La interacción social​</a:t>
            </a:r>
          </a:p>
          <a:p>
            <a:pPr marL="457200" indent="-457200">
              <a:lnSpc>
                <a:spcPts val="4649"/>
              </a:lnSpc>
              <a:buFont typeface="Arial" panose="020B0604020202020204" pitchFamily="34" charset="0"/>
              <a:buChar char="•"/>
            </a:pPr>
            <a:r>
              <a:rPr lang="es-ES" sz="3600" dirty="0">
                <a:solidFill>
                  <a:srgbClr val="000000"/>
                </a:solidFill>
                <a:latin typeface="Ubuntu"/>
                <a:ea typeface="Ubuntu"/>
                <a:cs typeface="Ubuntu"/>
                <a:sym typeface="Ubuntu"/>
              </a:rPr>
              <a:t>El sentido de pertenencia, y​</a:t>
            </a:r>
          </a:p>
          <a:p>
            <a:pPr marL="457200" indent="-457200">
              <a:lnSpc>
                <a:spcPts val="4649"/>
              </a:lnSpc>
              <a:buFont typeface="Arial" panose="020B0604020202020204" pitchFamily="34" charset="0"/>
              <a:buChar char="•"/>
            </a:pPr>
            <a:r>
              <a:rPr lang="es-ES" sz="3600" dirty="0">
                <a:solidFill>
                  <a:srgbClr val="000000"/>
                </a:solidFill>
                <a:latin typeface="Ubuntu"/>
                <a:ea typeface="Ubuntu"/>
                <a:cs typeface="Ubuntu"/>
                <a:sym typeface="Ubuntu"/>
              </a:rPr>
              <a:t>Ganar medallas</a:t>
            </a:r>
            <a:endParaRPr lang="es" sz="3600" dirty="0">
              <a:solidFill>
                <a:srgbClr val="000000"/>
              </a:solidFill>
              <a:latin typeface="Ubuntu"/>
              <a:ea typeface="Ubuntu"/>
              <a:cs typeface="Ubuntu"/>
              <a:sym typeface="Ubuntu"/>
            </a:endParaRPr>
          </a:p>
          <a:p>
            <a:pPr>
              <a:lnSpc>
                <a:spcPts val="4649"/>
              </a:lnSpc>
            </a:pPr>
            <a:endParaRPr lang="en-US" sz="3600" dirty="0">
              <a:solidFill>
                <a:srgbClr val="000000"/>
              </a:solidFill>
              <a:latin typeface="Ubuntu"/>
              <a:ea typeface="Ubuntu"/>
              <a:cs typeface="Ubuntu"/>
              <a:sym typeface="Ubuntu"/>
            </a:endParaRPr>
          </a:p>
          <a:p>
            <a:pPr>
              <a:lnSpc>
                <a:spcPts val="4649"/>
              </a:lnSpc>
            </a:pPr>
            <a:endParaRPr lang="en-US" sz="3600" dirty="0">
              <a:solidFill>
                <a:srgbClr val="000000"/>
              </a:solidFill>
              <a:latin typeface="Ubuntu"/>
              <a:ea typeface="Ubuntu"/>
              <a:cs typeface="Ubuntu"/>
              <a:sym typeface="Ubuntu"/>
            </a:endParaRPr>
          </a:p>
        </p:txBody>
      </p:sp>
      <p:grpSp>
        <p:nvGrpSpPr>
          <p:cNvPr id="2" name="Group 3">
            <a:extLst>
              <a:ext uri="{FF2B5EF4-FFF2-40B4-BE49-F238E27FC236}">
                <a16:creationId xmlns:a16="http://schemas.microsoft.com/office/drawing/2014/main" id="{64D0A358-5EDA-0BB4-8B05-B11CFB4EDD46}"/>
              </a:ext>
            </a:extLst>
          </p:cNvPr>
          <p:cNvGrpSpPr/>
          <p:nvPr/>
        </p:nvGrpSpPr>
        <p:grpSpPr>
          <a:xfrm>
            <a:off x="10163113" y="3"/>
            <a:ext cx="8124887" cy="10286997"/>
            <a:chOff x="0" y="0"/>
            <a:chExt cx="1258758" cy="1593724"/>
          </a:xfrm>
        </p:grpSpPr>
        <p:sp>
          <p:nvSpPr>
            <p:cNvPr id="3" name="Freeform 4">
              <a:extLst>
                <a:ext uri="{FF2B5EF4-FFF2-40B4-BE49-F238E27FC236}">
                  <a16:creationId xmlns:a16="http://schemas.microsoft.com/office/drawing/2014/main" id="{1021F3E7-3726-9E40-283F-E4D384C6E167}"/>
                </a:ext>
              </a:extLst>
            </p:cNvPr>
            <p:cNvSpPr/>
            <p:nvPr/>
          </p:nvSpPr>
          <p:spPr>
            <a:xfrm>
              <a:off x="0" y="0"/>
              <a:ext cx="1258758" cy="1593724"/>
            </a:xfrm>
            <a:custGeom>
              <a:avLst/>
              <a:gdLst/>
              <a:ahLst/>
              <a:cxnLst/>
              <a:rect l="l" t="t" r="r" b="b"/>
              <a:pathLst>
                <a:path w="1258758" h="1593725">
                  <a:moveTo>
                    <a:pt x="0" y="0"/>
                  </a:moveTo>
                  <a:lnTo>
                    <a:pt x="1258758" y="0"/>
                  </a:lnTo>
                  <a:lnTo>
                    <a:pt x="1258758" y="1593725"/>
                  </a:lnTo>
                  <a:lnTo>
                    <a:pt x="0" y="1593725"/>
                  </a:lnTo>
                  <a:close/>
                </a:path>
              </a:pathLst>
            </a:custGeom>
            <a:blipFill>
              <a:blip r:embed="rId5"/>
              <a:stretch>
                <a:fillRect t="-2718" b="-2718"/>
              </a:stretch>
            </a:blipFill>
          </p:spPr>
          <p:txBody>
            <a:bodyPr wrap="square"/>
            <a:lstStyle/>
            <a:p>
              <a:endParaRPr lang="en-US"/>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60727531-9509-2871-7AFF-2EC8DBDC399C}"/>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10" name="Freeform 6" descr="Un logotipo para un evento deportivo&#10;&#10;El contenido generado por IA puede ser incorrecto.">
            <a:extLst>
              <a:ext uri="{FF2B5EF4-FFF2-40B4-BE49-F238E27FC236}">
                <a16:creationId xmlns:a16="http://schemas.microsoft.com/office/drawing/2014/main" id="{83A9412A-6BE2-1E10-6DA7-29F0C3F71D86}"/>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6873308" y="1000125"/>
            <a:ext cx="9097503" cy="1552575"/>
          </a:xfrm>
          <a:prstGeom prst="rect">
            <a:avLst/>
          </a:prstGeom>
        </p:spPr>
        <p:txBody>
          <a:bodyPr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COMUNICACIÓN </a:t>
            </a:r>
            <a:r>
              <a:rPr lang="es" sz="5000" dirty="0">
                <a:solidFill>
                  <a:srgbClr val="009784"/>
                </a:solidFill>
                <a:latin typeface="Ubuntu"/>
                <a:ea typeface="Ubuntu"/>
                <a:cs typeface="Ubuntu"/>
                <a:sym typeface="Ubuntu"/>
              </a:rPr>
              <a:t>CON LOS ATLETAS</a:t>
            </a:r>
          </a:p>
        </p:txBody>
      </p:sp>
      <p:sp>
        <p:nvSpPr>
          <p:cNvPr id="7" name="TextBox 7"/>
          <p:cNvSpPr txBox="1"/>
          <p:nvPr/>
        </p:nvSpPr>
        <p:spPr>
          <a:xfrm>
            <a:off x="6801021" y="2722268"/>
            <a:ext cx="11178266" cy="7781874"/>
          </a:xfrm>
          <a:prstGeom prst="rect">
            <a:avLst/>
          </a:prstGeom>
        </p:spPr>
        <p:txBody>
          <a:bodyPr lIns="0" tIns="0" rIns="0" bIns="0" rtlCol="0" anchor="t">
            <a:spAutoFit/>
          </a:bodyPr>
          <a:lstStyle/>
          <a:p>
            <a:pPr marL="647700" lvl="1" indent="-323850">
              <a:lnSpc>
                <a:spcPts val="4500"/>
              </a:lnSpc>
              <a:buFont typeface="Arial"/>
              <a:buChar char="•"/>
            </a:pPr>
            <a:r>
              <a:rPr lang="es" sz="3600" dirty="0">
                <a:solidFill>
                  <a:srgbClr val="000000"/>
                </a:solidFill>
                <a:latin typeface="Ubuntu" panose="020B0504030602030204" pitchFamily="34" charset="0"/>
                <a:ea typeface="Ubuntu"/>
                <a:cs typeface="Ubuntu"/>
                <a:sym typeface="Ubuntu"/>
              </a:rPr>
              <a:t>No </a:t>
            </a:r>
            <a:r>
              <a:rPr lang="es-ES" sz="3600" dirty="0">
                <a:solidFill>
                  <a:srgbClr val="000000"/>
                </a:solidFill>
                <a:latin typeface="Ubuntu" panose="020B0504030602030204" pitchFamily="34" charset="0"/>
                <a:ea typeface="Ubuntu"/>
                <a:cs typeface="Ubuntu"/>
                <a:sym typeface="Ubuntu"/>
              </a:rPr>
              <a:t>los llames niños.</a:t>
            </a:r>
          </a:p>
          <a:p>
            <a:pPr marL="647700" lvl="1" indent="-323850">
              <a:lnSpc>
                <a:spcPts val="4500"/>
              </a:lnSpc>
              <a:buFont typeface="Arial"/>
              <a:buChar char="•"/>
            </a:pPr>
            <a:r>
              <a:rPr lang="es-ES" sz="3600" dirty="0">
                <a:solidFill>
                  <a:srgbClr val="000000"/>
                </a:solidFill>
                <a:latin typeface="Ubuntu" panose="020B0504030602030204" pitchFamily="34" charset="0"/>
                <a:ea typeface="Ubuntu"/>
                <a:cs typeface="Ubuntu"/>
                <a:sym typeface="Ubuntu"/>
              </a:rPr>
              <a:t>Usa un lenguaje claro y sencillo; habla más despacio, no más alto.</a:t>
            </a:r>
          </a:p>
          <a:p>
            <a:pPr marL="647700" lvl="1" indent="-323850">
              <a:lnSpc>
                <a:spcPts val="4500"/>
              </a:lnSpc>
              <a:buFont typeface="Arial"/>
              <a:buChar char="•"/>
            </a:pPr>
            <a:r>
              <a:rPr lang="es-ES" sz="3600" dirty="0">
                <a:solidFill>
                  <a:srgbClr val="000000"/>
                </a:solidFill>
                <a:latin typeface="Ubuntu" panose="020B0504030602030204" pitchFamily="34" charset="0"/>
                <a:ea typeface="Ubuntu"/>
                <a:cs typeface="Ubuntu"/>
                <a:sym typeface="Ubuntu"/>
              </a:rPr>
              <a:t>Establece expectativas claras.</a:t>
            </a:r>
          </a:p>
          <a:p>
            <a:pPr marL="647700" lvl="1" indent="-323850">
              <a:lnSpc>
                <a:spcPts val="4500"/>
              </a:lnSpc>
              <a:buFont typeface="Arial"/>
              <a:buChar char="•"/>
            </a:pPr>
            <a:r>
              <a:rPr lang="es-ES" sz="3600" dirty="0">
                <a:solidFill>
                  <a:srgbClr val="000000"/>
                </a:solidFill>
                <a:latin typeface="Ubuntu" panose="020B0504030602030204" pitchFamily="34" charset="0"/>
                <a:ea typeface="Ubuntu"/>
                <a:cs typeface="Ubuntu"/>
                <a:sym typeface="Ubuntu"/>
              </a:rPr>
              <a:t>Trátalos como tratarías a tus compañeros.</a:t>
            </a:r>
            <a:endParaRPr lang="es" sz="3600" dirty="0">
              <a:solidFill>
                <a:srgbClr val="000000"/>
              </a:solidFill>
              <a:latin typeface="Ubuntu" panose="020B0504030602030204" pitchFamily="34" charset="0"/>
              <a:ea typeface="Ubuntu"/>
              <a:cs typeface="Ubuntu"/>
              <a:sym typeface="Ubuntu"/>
            </a:endParaRPr>
          </a:p>
          <a:p>
            <a:pPr algn="l">
              <a:lnSpc>
                <a:spcPts val="4500"/>
              </a:lnSpc>
            </a:pPr>
            <a:endParaRPr lang="en-US" sz="3600" dirty="0">
              <a:solidFill>
                <a:srgbClr val="000000"/>
              </a:solidFill>
              <a:latin typeface="Ubuntu" panose="020B0504030602030204" pitchFamily="34" charset="0"/>
              <a:ea typeface="Ubuntu"/>
              <a:cs typeface="Ubuntu"/>
              <a:sym typeface="Ubuntu"/>
            </a:endParaRPr>
          </a:p>
          <a:p>
            <a:pPr>
              <a:lnSpc>
                <a:spcPts val="4500"/>
              </a:lnSpc>
            </a:pPr>
            <a:r>
              <a:rPr lang="es-ES" sz="3600" b="1" dirty="0">
                <a:solidFill>
                  <a:srgbClr val="000000"/>
                </a:solidFill>
                <a:latin typeface="Ubuntu" panose="020B0504030602030204" pitchFamily="34" charset="0"/>
                <a:ea typeface="Ubuntu Bold"/>
                <a:cs typeface="Ubuntu Bold"/>
                <a:sym typeface="Ubuntu Bold"/>
              </a:rPr>
              <a:t>¿Qué otras ideas tienes para comunicarte de manera efectiva con los atletas?</a:t>
            </a:r>
            <a:br>
              <a:rPr lang="es" sz="2000" b="1" dirty="0">
                <a:solidFill>
                  <a:srgbClr val="000000"/>
                </a:solidFill>
                <a:latin typeface="Ubuntu" panose="020B0504030602030204" pitchFamily="34" charset="0"/>
                <a:ea typeface="Ubuntu Bold"/>
                <a:cs typeface="Ubuntu Bold"/>
                <a:sym typeface="Ubuntu Bold"/>
              </a:rPr>
            </a:br>
            <a:endParaRPr lang="en-US" b="1" dirty="0">
              <a:solidFill>
                <a:srgbClr val="000000"/>
              </a:solidFill>
              <a:latin typeface="Ubuntu Bold"/>
              <a:ea typeface="Ubuntu Bold"/>
              <a:cs typeface="Ubuntu Bold"/>
              <a:sym typeface="Ubuntu Bold"/>
            </a:endParaRPr>
          </a:p>
          <a:p>
            <a:r>
              <a:rPr lang="es" sz="2000" dirty="0">
                <a:latin typeface="Ubuntu" panose="020B0504030602030204" pitchFamily="34" charset="0"/>
                <a:hlinkClick r:id="rId5"/>
              </a:rPr>
              <a:t>https://www.specialolympics.org/about/intellectual-disabilities/ </a:t>
            </a:r>
            <a:br>
              <a:rPr lang="en-US" sz="2000" dirty="0">
                <a:latin typeface="Ubuntu" panose="020B0504030602030204" pitchFamily="34" charset="0"/>
                <a:hlinkClick r:id="rId5"/>
              </a:rPr>
            </a:br>
            <a:r>
              <a:rPr lang="es" sz="2000" dirty="0">
                <a:latin typeface="Ubuntu" panose="020B0504030602030204" pitchFamily="34" charset="0"/>
                <a:hlinkClick r:id="rId5"/>
              </a:rPr>
              <a:t>cómo-hablar-con-personas-con-discapacidades-intelectuales</a:t>
            </a:r>
            <a:endParaRPr lang="en-US" sz="2000" dirty="0">
              <a:latin typeface="Ubuntu" panose="020B0504030602030204" pitchFamily="34" charset="0"/>
            </a:endParaRPr>
          </a:p>
          <a:p>
            <a:endParaRPr lang="en-US" sz="2000" dirty="0">
              <a:latin typeface="Ubuntu" panose="020B0504030602030204" pitchFamily="34" charset="0"/>
            </a:endParaRPr>
          </a:p>
          <a:p>
            <a:pPr>
              <a:lnSpc>
                <a:spcPts val="4500"/>
              </a:lnSpc>
            </a:pPr>
            <a:endParaRPr lang="en-US" sz="3000" b="1" dirty="0">
              <a:solidFill>
                <a:srgbClr val="000000"/>
              </a:solidFill>
              <a:latin typeface="Ubuntu Bold"/>
              <a:ea typeface="Ubuntu Bold"/>
              <a:cs typeface="Ubuntu Bold"/>
            </a:endParaRPr>
          </a:p>
          <a:p>
            <a:pPr>
              <a:lnSpc>
                <a:spcPts val="4500"/>
              </a:lnSpc>
            </a:pPr>
            <a:endParaRPr lang="en-US" sz="3000" b="1" dirty="0">
              <a:solidFill>
                <a:srgbClr val="000000"/>
              </a:solidFill>
              <a:latin typeface="Ubuntu Bold"/>
              <a:ea typeface="Ubuntu Bold"/>
              <a:cs typeface="Ubuntu Bold"/>
            </a:endParaRPr>
          </a:p>
          <a:p>
            <a:pPr>
              <a:lnSpc>
                <a:spcPts val="4500"/>
              </a:lnSpc>
            </a:pPr>
            <a:endParaRPr lang="en-US" sz="3000" b="1" dirty="0">
              <a:solidFill>
                <a:srgbClr val="000000"/>
              </a:solidFill>
              <a:latin typeface="Ubuntu Bold"/>
              <a:ea typeface="Ubuntu Bold"/>
              <a:cs typeface="Ubuntu Bold"/>
            </a:endParaRPr>
          </a:p>
        </p:txBody>
      </p:sp>
      <p:grpSp>
        <p:nvGrpSpPr>
          <p:cNvPr id="2" name="Group 4">
            <a:extLst>
              <a:ext uri="{FF2B5EF4-FFF2-40B4-BE49-F238E27FC236}">
                <a16:creationId xmlns:a16="http://schemas.microsoft.com/office/drawing/2014/main" id="{0537A2A7-6B5B-6308-F5DF-B70FE9DAF21F}"/>
              </a:ext>
            </a:extLst>
          </p:cNvPr>
          <p:cNvGrpSpPr/>
          <p:nvPr/>
        </p:nvGrpSpPr>
        <p:grpSpPr>
          <a:xfrm>
            <a:off x="0" y="0"/>
            <a:ext cx="6492308" cy="10287000"/>
            <a:chOff x="961291" y="348601"/>
            <a:chExt cx="8656411" cy="13716000"/>
          </a:xfrm>
        </p:grpSpPr>
        <p:pic>
          <p:nvPicPr>
            <p:cNvPr id="3" name="Picture 5">
              <a:extLst>
                <a:ext uri="{FF2B5EF4-FFF2-40B4-BE49-F238E27FC236}">
                  <a16:creationId xmlns:a16="http://schemas.microsoft.com/office/drawing/2014/main" id="{44DA1353-509E-A840-9A06-1B6CC12E6D3C}"/>
                </a:ext>
              </a:extLst>
            </p:cNvPr>
            <p:cNvPicPr>
              <a:picLocks noChangeAspect="1"/>
            </p:cNvPicPr>
            <p:nvPr/>
          </p:nvPicPr>
          <p:blipFill>
            <a:blip r:embed="rId6"/>
            <a:srcRect l="44126" t="2460" r="15209" b="717"/>
            <a:stretch>
              <a:fillRect/>
            </a:stretch>
          </p:blipFill>
          <p:spPr>
            <a:xfrm>
              <a:off x="961291" y="348601"/>
              <a:ext cx="8656411" cy="13716000"/>
            </a:xfrm>
            <a:prstGeom prst="rect">
              <a:avLst/>
            </a:prstGeom>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1F1288BC-6414-9AEB-70EF-EC91869129A4}"/>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5" name="TextBox 5"/>
          <p:cNvSpPr txBox="1"/>
          <p:nvPr/>
        </p:nvSpPr>
        <p:spPr>
          <a:xfrm>
            <a:off x="1028700" y="1988666"/>
            <a:ext cx="9761220" cy="9028562"/>
          </a:xfrm>
          <a:prstGeom prst="rect">
            <a:avLst/>
          </a:prstGeom>
        </p:spPr>
        <p:txBody>
          <a:bodyPr wrap="square" lIns="0" tIns="0" rIns="0" bIns="0" rtlCol="0" anchor="t">
            <a:spAutoFit/>
          </a:bodyPr>
          <a:lstStyle/>
          <a:p>
            <a:pPr>
              <a:lnSpc>
                <a:spcPts val="5100"/>
              </a:lnSpc>
            </a:pPr>
            <a:r>
              <a:rPr lang="es-ES" sz="3200" dirty="0">
                <a:solidFill>
                  <a:srgbClr val="000000"/>
                </a:solidFill>
                <a:latin typeface="Ubuntu" panose="020B0504030602030204" pitchFamily="34" charset="0"/>
                <a:ea typeface="Ubuntu"/>
                <a:cs typeface="Ubuntu"/>
                <a:sym typeface="Ubuntu"/>
              </a:rPr>
              <a:t>Crea vínculos significativos con tus atletas y tu equipo de entrenadores de la siguiente manera</a:t>
            </a:r>
            <a:r>
              <a:rPr lang="es" sz="3200" dirty="0">
                <a:solidFill>
                  <a:srgbClr val="000000"/>
                </a:solidFill>
                <a:latin typeface="Ubuntu" panose="020B0504030602030204" pitchFamily="34" charset="0"/>
                <a:ea typeface="Ubuntu"/>
                <a:cs typeface="Ubuntu"/>
                <a:sym typeface="Ubuntu"/>
              </a:rPr>
              <a:t>:</a:t>
            </a:r>
          </a:p>
          <a:p>
            <a:pPr marL="647700" lvl="1" indent="-323850">
              <a:lnSpc>
                <a:spcPts val="5100"/>
              </a:lnSpc>
              <a:buFont typeface="Arial"/>
              <a:buChar char="•"/>
            </a:pPr>
            <a:r>
              <a:rPr lang="es-ES" sz="3200" dirty="0">
                <a:solidFill>
                  <a:srgbClr val="000000"/>
                </a:solidFill>
                <a:latin typeface="Ubuntu" panose="020B0504030602030204" pitchFamily="34" charset="0"/>
                <a:ea typeface="Ubuntu"/>
                <a:cs typeface="Ubuntu"/>
                <a:sym typeface="Ubuntu"/>
              </a:rPr>
              <a:t>Estableciendo una rutina</a:t>
            </a:r>
          </a:p>
          <a:p>
            <a:pPr marL="647700" lvl="1" indent="-323850">
              <a:lnSpc>
                <a:spcPts val="5100"/>
              </a:lnSpc>
              <a:buFont typeface="Arial"/>
              <a:buChar char="•"/>
            </a:pPr>
            <a:r>
              <a:rPr lang="es-ES" sz="3200" dirty="0">
                <a:solidFill>
                  <a:srgbClr val="000000"/>
                </a:solidFill>
                <a:latin typeface="Ubuntu" panose="020B0504030602030204" pitchFamily="34" charset="0"/>
                <a:ea typeface="Ubuntu"/>
                <a:cs typeface="Ubuntu"/>
                <a:sym typeface="Ubuntu"/>
              </a:rPr>
              <a:t>​​Descubriendo lo que le gusta a cada atleta</a:t>
            </a:r>
          </a:p>
          <a:p>
            <a:pPr marL="647700" lvl="1" indent="-323850">
              <a:lnSpc>
                <a:spcPts val="5100"/>
              </a:lnSpc>
              <a:buFont typeface="Arial"/>
              <a:buChar char="•"/>
            </a:pPr>
            <a:r>
              <a:rPr lang="es-ES" sz="3200" dirty="0">
                <a:solidFill>
                  <a:srgbClr val="000000"/>
                </a:solidFill>
                <a:latin typeface="Ubuntu" panose="020B0504030602030204" pitchFamily="34" charset="0"/>
                <a:ea typeface="Ubuntu"/>
                <a:cs typeface="Ubuntu"/>
                <a:sym typeface="Ubuntu"/>
              </a:rPr>
              <a:t>​​Incorporando sus preferencias e intereses</a:t>
            </a:r>
          </a:p>
          <a:p>
            <a:pPr marL="647700" lvl="1" indent="-323850">
              <a:lnSpc>
                <a:spcPts val="5100"/>
              </a:lnSpc>
              <a:buFont typeface="Arial"/>
              <a:buChar char="•"/>
            </a:pPr>
            <a:r>
              <a:rPr lang="es-ES" sz="3200" dirty="0">
                <a:solidFill>
                  <a:srgbClr val="000000"/>
                </a:solidFill>
                <a:latin typeface="Ubuntu" panose="020B0504030602030204" pitchFamily="34" charset="0"/>
                <a:ea typeface="Ubuntu"/>
                <a:cs typeface="Ubuntu"/>
                <a:sym typeface="Ubuntu"/>
              </a:rPr>
              <a:t>Compartiendo cosas sobre ti​​</a:t>
            </a:r>
          </a:p>
          <a:p>
            <a:pPr marL="647700" lvl="1" indent="-323850">
              <a:lnSpc>
                <a:spcPts val="5100"/>
              </a:lnSpc>
              <a:buFont typeface="Arial"/>
              <a:buChar char="•"/>
            </a:pPr>
            <a:r>
              <a:rPr lang="es-ES" sz="3200" dirty="0">
                <a:solidFill>
                  <a:srgbClr val="000000"/>
                </a:solidFill>
                <a:latin typeface="Ubuntu" panose="020B0504030602030204" pitchFamily="34" charset="0"/>
                <a:ea typeface="Ubuntu"/>
                <a:cs typeface="Ubuntu"/>
                <a:sym typeface="Ubuntu"/>
              </a:rPr>
              <a:t>Participando con los atletas​</a:t>
            </a:r>
          </a:p>
          <a:p>
            <a:pPr marL="647700" lvl="1" indent="-323850">
              <a:lnSpc>
                <a:spcPts val="5100"/>
              </a:lnSpc>
              <a:buFont typeface="Arial"/>
              <a:buChar char="•"/>
            </a:pPr>
            <a:r>
              <a:rPr lang="es-ES" sz="3200" dirty="0">
                <a:solidFill>
                  <a:srgbClr val="000000"/>
                </a:solidFill>
                <a:latin typeface="Ubuntu" panose="020B0504030602030204" pitchFamily="34" charset="0"/>
                <a:ea typeface="Ubuntu"/>
                <a:cs typeface="Ubuntu"/>
                <a:sym typeface="Ubuntu"/>
              </a:rPr>
              <a:t>¡Haciéndolo divertido!​</a:t>
            </a:r>
            <a:endParaRPr lang="es" sz="3200" dirty="0">
              <a:solidFill>
                <a:srgbClr val="000000"/>
              </a:solidFill>
              <a:latin typeface="Ubuntu" panose="020B0504030602030204" pitchFamily="34" charset="0"/>
              <a:ea typeface="Ubuntu"/>
              <a:cs typeface="Ubuntu"/>
              <a:sym typeface="Ubuntu"/>
            </a:endParaRPr>
          </a:p>
          <a:p>
            <a:pPr algn="l">
              <a:lnSpc>
                <a:spcPts val="5100"/>
              </a:lnSpc>
            </a:pPr>
            <a:endParaRPr lang="en-US" sz="3200" dirty="0">
              <a:solidFill>
                <a:srgbClr val="000000"/>
              </a:solidFill>
              <a:latin typeface="Ubuntu" panose="020B0504030602030204" pitchFamily="34" charset="0"/>
              <a:ea typeface="Ubuntu"/>
              <a:cs typeface="Ubuntu"/>
              <a:sym typeface="Ubuntu"/>
            </a:endParaRPr>
          </a:p>
          <a:p>
            <a:pPr algn="l">
              <a:lnSpc>
                <a:spcPts val="5100"/>
              </a:lnSpc>
            </a:pPr>
            <a:r>
              <a:rPr lang="es" sz="3200" b="1" dirty="0">
                <a:solidFill>
                  <a:srgbClr val="000000"/>
                </a:solidFill>
                <a:latin typeface="Ubuntu" panose="020B0504030602030204" pitchFamily="34" charset="0"/>
                <a:ea typeface="Ubuntu Bold"/>
                <a:cs typeface="Ubuntu Bold"/>
                <a:sym typeface="Ubuntu Bold"/>
              </a:rPr>
              <a:t>¿Qué otras ideas tienes para conectar con los atletas</a:t>
            </a:r>
          </a:p>
          <a:p>
            <a:pPr algn="l">
              <a:lnSpc>
                <a:spcPts val="5100"/>
              </a:lnSpc>
            </a:pPr>
            <a:r>
              <a:rPr lang="es" sz="3600" dirty="0">
                <a:solidFill>
                  <a:srgbClr val="000000"/>
                </a:solidFill>
                <a:latin typeface="Ubuntu" panose="020B0504030602030204" pitchFamily="34" charset="0"/>
                <a:ea typeface="Ubuntu"/>
                <a:cs typeface="Ubuntu"/>
                <a:sym typeface="Ubuntu"/>
              </a:rPr>
              <a:t>​</a:t>
            </a:r>
          </a:p>
          <a:p>
            <a:pPr algn="l">
              <a:lnSpc>
                <a:spcPts val="5100"/>
              </a:lnSpc>
            </a:pPr>
            <a:r>
              <a:rPr lang="es" sz="3600" dirty="0">
                <a:solidFill>
                  <a:srgbClr val="000000"/>
                </a:solidFill>
                <a:latin typeface="Ubuntu" panose="020B0504030602030204" pitchFamily="34" charset="0"/>
                <a:ea typeface="Ubuntu"/>
                <a:cs typeface="Ubuntu"/>
                <a:sym typeface="Ubuntu"/>
              </a:rPr>
              <a:t>​</a:t>
            </a:r>
          </a:p>
          <a:p>
            <a:pPr algn="l">
              <a:lnSpc>
                <a:spcPts val="4500"/>
              </a:lnSpc>
            </a:pPr>
            <a:endParaRPr lang="en-US" sz="3600" dirty="0">
              <a:solidFill>
                <a:srgbClr val="000000"/>
              </a:solidFill>
              <a:latin typeface="Ubuntu" panose="020B0504030602030204" pitchFamily="34" charset="0"/>
              <a:ea typeface="Ubuntu"/>
              <a:cs typeface="Ubuntu"/>
              <a:sym typeface="Ubuntu"/>
            </a:endParaRPr>
          </a:p>
        </p:txBody>
      </p:sp>
      <p:sp>
        <p:nvSpPr>
          <p:cNvPr id="6" name="TextBox 6"/>
          <p:cNvSpPr txBox="1"/>
          <p:nvPr/>
        </p:nvSpPr>
        <p:spPr>
          <a:xfrm>
            <a:off x="1028700" y="1000125"/>
            <a:ext cx="9544189" cy="769441"/>
          </a:xfrm>
          <a:prstGeom prst="rect">
            <a:avLst/>
          </a:prstGeom>
        </p:spPr>
        <p:txBody>
          <a:bodyPr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CONECTAR </a:t>
            </a:r>
            <a:r>
              <a:rPr lang="es" sz="5000" dirty="0">
                <a:solidFill>
                  <a:srgbClr val="009784"/>
                </a:solidFill>
                <a:latin typeface="Ubuntu"/>
                <a:ea typeface="Ubuntu"/>
                <a:cs typeface="Ubuntu"/>
                <a:sym typeface="Ubuntu"/>
              </a:rPr>
              <a:t>CON LOS ATLETAS</a:t>
            </a:r>
          </a:p>
        </p:txBody>
      </p:sp>
      <p:grpSp>
        <p:nvGrpSpPr>
          <p:cNvPr id="2" name="Group 3">
            <a:extLst>
              <a:ext uri="{FF2B5EF4-FFF2-40B4-BE49-F238E27FC236}">
                <a16:creationId xmlns:a16="http://schemas.microsoft.com/office/drawing/2014/main" id="{9561DEE6-C492-69EB-4B49-911DFDE1F799}"/>
              </a:ext>
            </a:extLst>
          </p:cNvPr>
          <p:cNvGrpSpPr/>
          <p:nvPr/>
        </p:nvGrpSpPr>
        <p:grpSpPr>
          <a:xfrm>
            <a:off x="10572889" y="0"/>
            <a:ext cx="7715111" cy="10287000"/>
            <a:chOff x="0" y="0"/>
            <a:chExt cx="1195273" cy="1593725"/>
          </a:xfrm>
        </p:grpSpPr>
        <p:sp>
          <p:nvSpPr>
            <p:cNvPr id="3" name="Freeform 4">
              <a:extLst>
                <a:ext uri="{FF2B5EF4-FFF2-40B4-BE49-F238E27FC236}">
                  <a16:creationId xmlns:a16="http://schemas.microsoft.com/office/drawing/2014/main" id="{D7725E1F-1A24-3D39-43A2-351689C5315A}"/>
                </a:ext>
              </a:extLst>
            </p:cNvPr>
            <p:cNvSpPr/>
            <p:nvPr/>
          </p:nvSpPr>
          <p:spPr>
            <a:xfrm>
              <a:off x="0" y="0"/>
              <a:ext cx="1195273" cy="1593725"/>
            </a:xfrm>
            <a:custGeom>
              <a:avLst/>
              <a:gdLst/>
              <a:ahLst/>
              <a:cxnLst/>
              <a:rect l="l" t="t" r="r" b="b"/>
              <a:pathLst>
                <a:path w="1195273" h="1593725">
                  <a:moveTo>
                    <a:pt x="0" y="0"/>
                  </a:moveTo>
                  <a:lnTo>
                    <a:pt x="1195273" y="0"/>
                  </a:lnTo>
                  <a:lnTo>
                    <a:pt x="1195273" y="1593725"/>
                  </a:lnTo>
                  <a:lnTo>
                    <a:pt x="0" y="1593725"/>
                  </a:lnTo>
                  <a:close/>
                </a:path>
              </a:pathLst>
            </a:custGeom>
            <a:blipFill>
              <a:blip r:embed="rId4"/>
              <a:stretch>
                <a:fillRect l="-49876" r="-49876"/>
              </a:stretch>
            </a:blipFill>
          </p:spPr>
          <p:txBody>
            <a:bodyPr/>
            <a:lstStyle/>
            <a:p>
              <a:endParaRPr lang="en-US"/>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51" b="-9151"/>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TextBox 4"/>
          <p:cNvSpPr txBox="1"/>
          <p:nvPr/>
        </p:nvSpPr>
        <p:spPr>
          <a:xfrm>
            <a:off x="1028700" y="4124325"/>
            <a:ext cx="16230600" cy="2009775"/>
          </a:xfrm>
          <a:prstGeom prst="rect">
            <a:avLst/>
          </a:prstGeom>
        </p:spPr>
        <p:txBody>
          <a:bodyPr lIns="0" tIns="0" rIns="0" bIns="0" rtlCol="0" anchor="t">
            <a:spAutoFit/>
          </a:bodyPr>
          <a:lstStyle/>
          <a:p>
            <a:pPr algn="ctr">
              <a:lnSpc>
                <a:spcPts val="7800"/>
              </a:lnSpc>
            </a:pPr>
            <a:r>
              <a:rPr lang="es" sz="6500" b="1" dirty="0">
                <a:solidFill>
                  <a:srgbClr val="FFFFFF"/>
                </a:solidFill>
                <a:latin typeface="Ubuntu Bold"/>
                <a:ea typeface="Ubuntu Bold"/>
                <a:cs typeface="Ubuntu Bold"/>
                <a:sym typeface="Ubuntu Bold"/>
              </a:rPr>
              <a:t>PRÓXIMOS PASOS EN TU CAMINO COMO ENTRENADOR DE FITNESS</a:t>
            </a:r>
          </a:p>
        </p:txBody>
      </p:sp>
      <p:sp>
        <p:nvSpPr>
          <p:cNvPr id="5" name="AutoShape 5"/>
          <p:cNvSpPr/>
          <p:nvPr/>
        </p:nvSpPr>
        <p:spPr>
          <a:xfrm>
            <a:off x="5897880" y="6496919"/>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16841-E7D7-B83B-BB44-BB0ADE80E6B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4EA5663-881A-2019-72B5-A4DAFFF142A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0200" y="3757613"/>
            <a:ext cx="17145000" cy="2848571"/>
          </a:xfrm>
          <a:prstGeom prst="rect">
            <a:avLst/>
          </a:prstGeom>
        </p:spPr>
      </p:pic>
      <p:sp>
        <p:nvSpPr>
          <p:cNvPr id="6" name="Freeform 2">
            <a:extLst>
              <a:ext uri="{FF2B5EF4-FFF2-40B4-BE49-F238E27FC236}">
                <a16:creationId xmlns:a16="http://schemas.microsoft.com/office/drawing/2014/main" id="{59DC6292-CCD7-6399-DE6B-C48160A1DB27}"/>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4"/>
            <a:stretch>
              <a:fillRect l="-1058" t="-502148" r="-1056" b="-45342"/>
            </a:stretch>
          </a:blipFill>
        </p:spPr>
        <p:txBody>
          <a:bodyPr/>
          <a:lstStyle/>
          <a:p>
            <a:endParaRPr lang="en-US"/>
          </a:p>
        </p:txBody>
      </p:sp>
      <p:sp>
        <p:nvSpPr>
          <p:cNvPr id="5" name="TextBox 5">
            <a:extLst>
              <a:ext uri="{FF2B5EF4-FFF2-40B4-BE49-F238E27FC236}">
                <a16:creationId xmlns:a16="http://schemas.microsoft.com/office/drawing/2014/main" id="{84587E2E-2AB9-F67A-9883-D438F25BF856}"/>
              </a:ext>
            </a:extLst>
          </p:cNvPr>
          <p:cNvSpPr txBox="1"/>
          <p:nvPr/>
        </p:nvSpPr>
        <p:spPr>
          <a:xfrm>
            <a:off x="1028700" y="838200"/>
            <a:ext cx="11709922" cy="790575"/>
          </a:xfrm>
          <a:prstGeom prst="rect">
            <a:avLst/>
          </a:prstGeom>
        </p:spPr>
        <p:txBody>
          <a:bodyPr lIns="0" tIns="0" rIns="0" bIns="0" rtlCol="0" anchor="t">
            <a:spAutoFit/>
          </a:bodyPr>
          <a:lstStyle/>
          <a:p>
            <a:pPr algn="l">
              <a:lnSpc>
                <a:spcPts val="6000"/>
              </a:lnSpc>
            </a:pPr>
            <a:r>
              <a:rPr lang="es" sz="5000" b="1">
                <a:solidFill>
                  <a:srgbClr val="009784"/>
                </a:solidFill>
                <a:latin typeface="Ubuntu Bold"/>
                <a:ea typeface="Ubuntu Bold"/>
                <a:cs typeface="Ubuntu Bold"/>
                <a:sym typeface="Ubuntu Bold"/>
              </a:rPr>
              <a:t>TU CAMINO </a:t>
            </a:r>
            <a:r>
              <a:rPr lang="es" sz="5000">
                <a:solidFill>
                  <a:srgbClr val="009784"/>
                </a:solidFill>
                <a:latin typeface="Ubuntu"/>
                <a:ea typeface="Ubuntu"/>
                <a:cs typeface="Ubuntu"/>
                <a:sym typeface="Ubuntu"/>
              </a:rPr>
              <a:t>HASTA AHORA...</a:t>
            </a:r>
          </a:p>
        </p:txBody>
      </p:sp>
      <p:sp>
        <p:nvSpPr>
          <p:cNvPr id="4" name="Freeform 4">
            <a:extLst>
              <a:ext uri="{FF2B5EF4-FFF2-40B4-BE49-F238E27FC236}">
                <a16:creationId xmlns:a16="http://schemas.microsoft.com/office/drawing/2014/main" id="{7C4DFF09-5738-F9A2-F8B7-3CEC7C6F923D}"/>
              </a:ext>
            </a:extLst>
          </p:cNvPr>
          <p:cNvSpPr/>
          <p:nvPr/>
        </p:nvSpPr>
        <p:spPr>
          <a:xfrm>
            <a:off x="11826593" y="3334907"/>
            <a:ext cx="946289" cy="901555"/>
          </a:xfrm>
          <a:custGeom>
            <a:avLst/>
            <a:gdLst/>
            <a:ahLst/>
            <a:cxnLst/>
            <a:rect l="l" t="t" r="r" b="b"/>
            <a:pathLst>
              <a:path w="946289" h="901555">
                <a:moveTo>
                  <a:pt x="0" y="0"/>
                </a:moveTo>
                <a:lnTo>
                  <a:pt x="946289" y="0"/>
                </a:lnTo>
                <a:lnTo>
                  <a:pt x="946289" y="901555"/>
                </a:lnTo>
                <a:lnTo>
                  <a:pt x="0" y="90155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6" descr="Un logotipo para un evento deportivo&#10;&#10;El contenido generado por IA puede ser incorrecto.">
            <a:extLst>
              <a:ext uri="{FF2B5EF4-FFF2-40B4-BE49-F238E27FC236}">
                <a16:creationId xmlns:a16="http://schemas.microsoft.com/office/drawing/2014/main" id="{73EA4C88-8D44-5163-EE40-6C4BC0FC3570}"/>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34506015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FF754B1A-F989-B80E-E894-6D3C0E49EBCF}"/>
              </a:ext>
            </a:extLst>
          </p:cNvPr>
          <p:cNvSpPr/>
          <p:nvPr/>
        </p:nvSpPr>
        <p:spPr>
          <a:xfrm>
            <a:off x="0" y="6608292"/>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3" name="TextBox 3"/>
          <p:cNvSpPr txBox="1"/>
          <p:nvPr/>
        </p:nvSpPr>
        <p:spPr>
          <a:xfrm>
            <a:off x="1028700" y="838200"/>
            <a:ext cx="14861540" cy="790575"/>
          </a:xfrm>
          <a:prstGeom prst="rect">
            <a:avLst/>
          </a:prstGeom>
        </p:spPr>
        <p:txBody>
          <a:bodyPr wrap="square"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PASO 3: </a:t>
            </a:r>
            <a:r>
              <a:rPr lang="es" sz="5000" dirty="0">
                <a:solidFill>
                  <a:srgbClr val="009784"/>
                </a:solidFill>
                <a:latin typeface="Ubuntu"/>
                <a:ea typeface="Ubuntu"/>
                <a:cs typeface="Ubuntu"/>
                <a:sym typeface="Ubuntu"/>
              </a:rPr>
              <a:t>CONOCE AL EQUIPO DE ENTRENADORES</a:t>
            </a:r>
          </a:p>
        </p:txBody>
      </p:sp>
      <p:sp>
        <p:nvSpPr>
          <p:cNvPr id="4" name="TextBox 4"/>
          <p:cNvSpPr txBox="1"/>
          <p:nvPr/>
        </p:nvSpPr>
        <p:spPr>
          <a:xfrm>
            <a:off x="1028699" y="1704975"/>
            <a:ext cx="16852855" cy="7546618"/>
          </a:xfrm>
          <a:prstGeom prst="rect">
            <a:avLst/>
          </a:prstGeom>
        </p:spPr>
        <p:txBody>
          <a:bodyPr wrap="square" lIns="0" tIns="0" rIns="0" bIns="0" rtlCol="0" anchor="t">
            <a:spAutoFit/>
          </a:bodyPr>
          <a:lstStyle/>
          <a:p>
            <a:pPr marL="712472" lvl="1" indent="-356236" algn="l">
              <a:lnSpc>
                <a:spcPts val="5610"/>
              </a:lnSpc>
              <a:buFont typeface="Arial"/>
              <a:buChar char="•"/>
            </a:pPr>
            <a:r>
              <a:rPr lang="es" sz="3200" dirty="0">
                <a:solidFill>
                  <a:srgbClr val="000000"/>
                </a:solidFill>
                <a:latin typeface="Ubuntu"/>
                <a:ea typeface="Ubuntu"/>
                <a:cs typeface="Ubuntu"/>
                <a:sym typeface="Ubuntu"/>
              </a:rPr>
              <a:t>Primera reuni</a:t>
            </a:r>
            <a:r>
              <a:rPr lang="en-US" sz="3200" dirty="0" err="1">
                <a:solidFill>
                  <a:srgbClr val="000000"/>
                </a:solidFill>
                <a:latin typeface="Ubuntu"/>
                <a:ea typeface="Ubuntu"/>
                <a:cs typeface="Ubuntu"/>
                <a:sym typeface="Ubuntu"/>
              </a:rPr>
              <a:t>ón</a:t>
            </a:r>
            <a:endParaRPr lang="es" sz="3200" dirty="0">
              <a:solidFill>
                <a:srgbClr val="000000"/>
              </a:solidFill>
              <a:latin typeface="Ubuntu"/>
              <a:ea typeface="Ubuntu"/>
              <a:cs typeface="Ubuntu"/>
              <a:sym typeface="Ubuntu"/>
            </a:endParaRPr>
          </a:p>
          <a:p>
            <a:pPr marL="712472" lvl="1" indent="-356236" algn="l">
              <a:lnSpc>
                <a:spcPts val="5610"/>
              </a:lnSpc>
              <a:buFont typeface="Arial"/>
              <a:buChar char="•"/>
            </a:pPr>
            <a:r>
              <a:rPr lang="es" sz="3200" dirty="0">
                <a:solidFill>
                  <a:srgbClr val="000000"/>
                </a:solidFill>
                <a:latin typeface="Ubuntu"/>
                <a:ea typeface="Ubuntu"/>
                <a:cs typeface="Ubuntu"/>
                <a:sym typeface="Ubuntu"/>
              </a:rPr>
              <a:t>Define tu rol y responsabilidades</a:t>
            </a:r>
          </a:p>
          <a:p>
            <a:pPr marL="1295406" lvl="2" indent="-431802">
              <a:lnSpc>
                <a:spcPts val="5100"/>
              </a:lnSpc>
              <a:buFont typeface="Arial"/>
              <a:buChar char="⚬"/>
            </a:pPr>
            <a:r>
              <a:rPr lang="es-ES" sz="2800" dirty="0">
                <a:solidFill>
                  <a:srgbClr val="000000"/>
                </a:solidFill>
                <a:latin typeface="Ubuntu"/>
                <a:ea typeface="Ubuntu"/>
                <a:cs typeface="Ubuntu"/>
                <a:sym typeface="Ubuntu"/>
              </a:rPr>
              <a:t>Asegúrate de que las actividades físicas estén directamente relacionadas con los objetivos del atleta y del equipo​</a:t>
            </a:r>
          </a:p>
          <a:p>
            <a:pPr marL="1295406" lvl="2" indent="-431802">
              <a:lnSpc>
                <a:spcPts val="5100"/>
              </a:lnSpc>
              <a:buFont typeface="Arial"/>
              <a:buChar char="⚬"/>
            </a:pPr>
            <a:r>
              <a:rPr lang="es-ES" sz="2800" dirty="0">
                <a:solidFill>
                  <a:srgbClr val="000000"/>
                </a:solidFill>
                <a:latin typeface="Ubuntu"/>
                <a:ea typeface="Ubuntu"/>
                <a:cs typeface="Ubuntu"/>
                <a:sym typeface="Ubuntu"/>
              </a:rPr>
              <a:t>Deja las habilidades deportivas, las tácticas y el tiempo de juego en manos del entrenador</a:t>
            </a:r>
          </a:p>
          <a:p>
            <a:pPr marL="1295406" lvl="2" indent="-431802">
              <a:lnSpc>
                <a:spcPts val="5100"/>
              </a:lnSpc>
              <a:buFont typeface="Arial"/>
              <a:buChar char="⚬"/>
            </a:pPr>
            <a:r>
              <a:rPr lang="es-ES" sz="2800" dirty="0">
                <a:solidFill>
                  <a:srgbClr val="000000"/>
                </a:solidFill>
                <a:latin typeface="Ubuntu"/>
                <a:ea typeface="Ubuntu"/>
                <a:cs typeface="Ubuntu"/>
                <a:sym typeface="Ubuntu"/>
              </a:rPr>
              <a:t>Consulta con el entrenador principal antes de agregar o modificar cualquiera de tus planes</a:t>
            </a:r>
            <a:endParaRPr lang="es" sz="2800" dirty="0">
              <a:solidFill>
                <a:srgbClr val="000000"/>
              </a:solidFill>
              <a:latin typeface="Ubuntu"/>
              <a:ea typeface="Ubuntu"/>
              <a:cs typeface="Ubuntu"/>
              <a:sym typeface="Ubuntu"/>
            </a:endParaRPr>
          </a:p>
          <a:p>
            <a:pPr marL="712472" lvl="1" indent="-356236">
              <a:lnSpc>
                <a:spcPts val="5610"/>
              </a:lnSpc>
              <a:buFont typeface="Arial"/>
              <a:buChar char="•"/>
            </a:pPr>
            <a:r>
              <a:rPr lang="es" sz="3200" dirty="0">
                <a:solidFill>
                  <a:srgbClr val="000000"/>
                </a:solidFill>
                <a:latin typeface="Ubuntu"/>
                <a:ea typeface="Ubuntu"/>
                <a:cs typeface="Ubuntu"/>
                <a:sym typeface="Ubuntu"/>
              </a:rPr>
              <a:t>Busca </a:t>
            </a:r>
            <a:r>
              <a:rPr lang="es-ES" sz="3200" dirty="0">
                <a:solidFill>
                  <a:srgbClr val="000000"/>
                </a:solidFill>
                <a:latin typeface="Ubuntu"/>
                <a:ea typeface="Ubuntu"/>
                <a:cs typeface="Ubuntu"/>
                <a:sym typeface="Ubuntu"/>
              </a:rPr>
              <a:t>formas de colaborar y brindar apoyo ​​</a:t>
            </a:r>
          </a:p>
          <a:p>
            <a:pPr marL="712472" lvl="1" indent="-356236">
              <a:lnSpc>
                <a:spcPts val="5610"/>
              </a:lnSpc>
              <a:buFont typeface="Arial"/>
              <a:buChar char="•"/>
            </a:pPr>
            <a:r>
              <a:rPr lang="es-ES" sz="3200" dirty="0">
                <a:solidFill>
                  <a:srgbClr val="000000"/>
                </a:solidFill>
                <a:latin typeface="Ubuntu"/>
                <a:ea typeface="Ubuntu"/>
                <a:cs typeface="Ubuntu"/>
                <a:sym typeface="Ubuntu"/>
              </a:rPr>
              <a:t>Comunícate con anticipación y con frecuencia</a:t>
            </a:r>
            <a:r>
              <a:rPr lang="es" sz="3200" dirty="0">
                <a:solidFill>
                  <a:srgbClr val="000000"/>
                </a:solidFill>
                <a:latin typeface="Ubuntu"/>
                <a:ea typeface="Ubuntu"/>
                <a:cs typeface="Ubuntu"/>
                <a:sym typeface="Ubuntu"/>
              </a:rPr>
              <a:t> </a:t>
            </a:r>
            <a:endParaRPr lang="en-US" sz="3200" dirty="0">
              <a:solidFill>
                <a:srgbClr val="000000"/>
              </a:solidFill>
              <a:latin typeface="Ubuntu"/>
              <a:ea typeface="Ubuntu"/>
              <a:cs typeface="Ubuntu"/>
              <a:sym typeface="Ubuntu"/>
            </a:endParaRPr>
          </a:p>
          <a:p>
            <a:pPr>
              <a:lnSpc>
                <a:spcPts val="5610"/>
              </a:lnSpc>
            </a:pPr>
            <a:r>
              <a:rPr lang="es" sz="3200" i="1" dirty="0">
                <a:solidFill>
                  <a:srgbClr val="FF3131"/>
                </a:solidFill>
                <a:latin typeface="Ubuntu Italics"/>
                <a:ea typeface="Ubuntu Italics"/>
                <a:cs typeface="Ubuntu Italics"/>
                <a:sym typeface="Ubuntu Italics"/>
              </a:rPr>
              <a:t>[Si </a:t>
            </a:r>
            <a:r>
              <a:rPr lang="es-ES" sz="3200" i="1" dirty="0">
                <a:solidFill>
                  <a:srgbClr val="FF3131"/>
                </a:solidFill>
                <a:latin typeface="Ubuntu Italics"/>
                <a:ea typeface="Ubuntu Italics"/>
                <a:cs typeface="Ubuntu Italics"/>
                <a:sym typeface="Ubuntu Italics"/>
              </a:rPr>
              <a:t>sabes con qué equipo o entrenador van a trabajar, o cómo te gustaría </a:t>
            </a:r>
            <a:r>
              <a:rPr lang="es-ES" sz="3200" i="1" dirty="0" err="1">
                <a:solidFill>
                  <a:srgbClr val="FF3131"/>
                </a:solidFill>
                <a:latin typeface="Ubuntu Italics"/>
                <a:ea typeface="Ubuntu Italics"/>
                <a:cs typeface="Ubuntu Italics"/>
                <a:sym typeface="Ubuntu Italics"/>
              </a:rPr>
              <a:t>quese</a:t>
            </a:r>
            <a:r>
              <a:rPr lang="es-ES" sz="3200" i="1" dirty="0">
                <a:solidFill>
                  <a:srgbClr val="FF3131"/>
                </a:solidFill>
                <a:latin typeface="Ubuntu Italics"/>
                <a:ea typeface="Ubuntu Italics"/>
                <a:cs typeface="Ubuntu Italics"/>
                <a:sym typeface="Ubuntu Italics"/>
              </a:rPr>
              <a:t> </a:t>
            </a:r>
            <a:br>
              <a:rPr lang="es-ES" sz="3200" i="1" dirty="0">
                <a:solidFill>
                  <a:srgbClr val="FF3131"/>
                </a:solidFill>
                <a:latin typeface="Ubuntu Italics"/>
                <a:ea typeface="Ubuntu Italics"/>
                <a:cs typeface="Ubuntu Italics"/>
                <a:sym typeface="Ubuntu Italics"/>
              </a:rPr>
            </a:br>
            <a:r>
              <a:rPr lang="es-ES" sz="3200" i="1" dirty="0">
                <a:solidFill>
                  <a:srgbClr val="FF3131"/>
                </a:solidFill>
                <a:latin typeface="Ubuntu Italics"/>
                <a:ea typeface="Ubuntu Italics"/>
                <a:cs typeface="Ubuntu Italics"/>
                <a:sym typeface="Ubuntu Italics"/>
              </a:rPr>
              <a:t>desarrollara ese proceso, por favor comparte esos detalles aquí</a:t>
            </a:r>
            <a:r>
              <a:rPr lang="es" sz="3200" i="1" dirty="0">
                <a:solidFill>
                  <a:srgbClr val="FF3131"/>
                </a:solidFill>
                <a:latin typeface="Ubuntu Italics"/>
                <a:ea typeface="Ubuntu Italics"/>
                <a:cs typeface="Ubuntu Italics"/>
                <a:sym typeface="Ubuntu Italics"/>
              </a:rPr>
              <a:t>]</a:t>
            </a:r>
            <a:r>
              <a:rPr lang="es" sz="3200" i="1" dirty="0">
                <a:solidFill>
                  <a:srgbClr val="000000"/>
                </a:solidFill>
                <a:latin typeface="Ubuntu Italics"/>
                <a:ea typeface="Ubuntu Italics"/>
                <a:cs typeface="Ubuntu Italics"/>
                <a:sym typeface="Ubuntu Italics"/>
              </a:rPr>
              <a:t>​</a:t>
            </a:r>
          </a:p>
          <a:p>
            <a:pPr algn="l">
              <a:lnSpc>
                <a:spcPts val="5610"/>
              </a:lnSpc>
            </a:pPr>
            <a:endParaRPr lang="en-US" sz="3200" i="1" dirty="0">
              <a:solidFill>
                <a:srgbClr val="000000"/>
              </a:solidFill>
              <a:latin typeface="Ubuntu Italics"/>
              <a:ea typeface="Ubuntu Italics"/>
              <a:cs typeface="Ubuntu Italics"/>
              <a:sym typeface="Ubuntu Italics"/>
            </a:endParaRPr>
          </a:p>
        </p:txBody>
      </p:sp>
      <p:sp>
        <p:nvSpPr>
          <p:cNvPr id="6" name="Freeform 6" descr="Un logotipo para un evento deportivo&#10;&#10;El contenido generado por IA puede ser incorrecto.">
            <a:extLst>
              <a:ext uri="{FF2B5EF4-FFF2-40B4-BE49-F238E27FC236}">
                <a16:creationId xmlns:a16="http://schemas.microsoft.com/office/drawing/2014/main" id="{911FE760-91ED-2ADD-34F1-155E576103AC}"/>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226687D5-6146-5D4A-23D3-AFC1A512C62D}"/>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5" name="TextBox 5"/>
          <p:cNvSpPr txBox="1"/>
          <p:nvPr/>
        </p:nvSpPr>
        <p:spPr>
          <a:xfrm>
            <a:off x="1028700" y="2317268"/>
            <a:ext cx="9134413" cy="6587253"/>
          </a:xfrm>
          <a:prstGeom prst="rect">
            <a:avLst/>
          </a:prstGeom>
        </p:spPr>
        <p:txBody>
          <a:bodyPr wrap="square" lIns="0" tIns="0" rIns="0" bIns="0" rtlCol="0" anchor="t">
            <a:spAutoFit/>
          </a:bodyPr>
          <a:lstStyle/>
          <a:p>
            <a:pPr algn="l">
              <a:lnSpc>
                <a:spcPts val="5270"/>
              </a:lnSpc>
            </a:pPr>
            <a:r>
              <a:rPr lang="es" sz="2800" dirty="0">
                <a:solidFill>
                  <a:srgbClr val="000000"/>
                </a:solidFill>
                <a:latin typeface="Ubuntu"/>
                <a:ea typeface="Ubuntu"/>
                <a:cs typeface="Ubuntu"/>
                <a:sym typeface="Ubuntu"/>
              </a:rPr>
              <a:t>Colaborar con el entrenador principal para desarrollar:</a:t>
            </a:r>
          </a:p>
          <a:p>
            <a:pPr marL="669293" lvl="1" indent="-334646">
              <a:lnSpc>
                <a:spcPts val="5270"/>
              </a:lnSpc>
              <a:buFont typeface="Arial"/>
              <a:buChar char="•"/>
            </a:pPr>
            <a:r>
              <a:rPr lang="es-ES" sz="2800" dirty="0">
                <a:solidFill>
                  <a:srgbClr val="000000"/>
                </a:solidFill>
                <a:latin typeface="Ubuntu"/>
                <a:ea typeface="Ubuntu"/>
                <a:cs typeface="Ubuntu"/>
                <a:sym typeface="Ubuntu"/>
              </a:rPr>
              <a:t>Metas del equipo y metas individuales de los atletas</a:t>
            </a:r>
          </a:p>
          <a:p>
            <a:pPr marL="669293" lvl="1" indent="-334646">
              <a:lnSpc>
                <a:spcPts val="5270"/>
              </a:lnSpc>
              <a:buFont typeface="Arial"/>
              <a:buChar char="•"/>
            </a:pPr>
            <a:r>
              <a:rPr lang="es-ES" sz="2800" dirty="0">
                <a:solidFill>
                  <a:srgbClr val="000000"/>
                </a:solidFill>
                <a:latin typeface="Ubuntu"/>
                <a:ea typeface="Ubuntu"/>
                <a:cs typeface="Ubuntu"/>
                <a:sym typeface="Ubuntu"/>
              </a:rPr>
              <a:t>Proceso de seguimiento de las metas</a:t>
            </a:r>
          </a:p>
          <a:p>
            <a:pPr marL="669293" lvl="1" indent="-334646">
              <a:lnSpc>
                <a:spcPts val="5270"/>
              </a:lnSpc>
              <a:buFont typeface="Arial"/>
              <a:buChar char="•"/>
            </a:pPr>
            <a:r>
              <a:rPr lang="es-ES" sz="2800" dirty="0">
                <a:solidFill>
                  <a:srgbClr val="000000"/>
                </a:solidFill>
                <a:latin typeface="Ubuntu"/>
                <a:ea typeface="Ubuntu"/>
                <a:cs typeface="Ubuntu"/>
                <a:sym typeface="Ubuntu"/>
              </a:rPr>
              <a:t>Eventos y actividades adicionales del equipo, especialmente en materia de educación para la salud y programas de acondicionamiento físico</a:t>
            </a:r>
          </a:p>
          <a:p>
            <a:pPr marL="669293" lvl="1" indent="-334646">
              <a:lnSpc>
                <a:spcPts val="5270"/>
              </a:lnSpc>
              <a:buFont typeface="Arial"/>
              <a:buChar char="•"/>
            </a:pPr>
            <a:r>
              <a:rPr lang="es-ES" sz="2800" dirty="0">
                <a:solidFill>
                  <a:srgbClr val="000000"/>
                </a:solidFill>
                <a:latin typeface="Ubuntu"/>
                <a:ea typeface="Ubuntu"/>
                <a:cs typeface="Ubuntu"/>
                <a:sym typeface="Ubuntu"/>
              </a:rPr>
              <a:t>Vías para conectar a los atletas y sus seguidores con los recursos de apoyo de la comunidad</a:t>
            </a:r>
            <a:r>
              <a:rPr lang="es" sz="2800" dirty="0">
                <a:solidFill>
                  <a:srgbClr val="000000"/>
                </a:solidFill>
                <a:latin typeface="Ubuntu"/>
                <a:ea typeface="Ubuntu"/>
                <a:cs typeface="Ubuntu"/>
                <a:sym typeface="Ubuntu"/>
              </a:rPr>
              <a:t> </a:t>
            </a:r>
          </a:p>
          <a:p>
            <a:pPr marL="1209045" lvl="2" indent="-403015">
              <a:lnSpc>
                <a:spcPts val="4760"/>
              </a:lnSpc>
              <a:buFont typeface="Arial"/>
              <a:buChar char="⚬"/>
            </a:pPr>
            <a:r>
              <a:rPr lang="es" sz="2400" dirty="0">
                <a:solidFill>
                  <a:srgbClr val="000000"/>
                </a:solidFill>
                <a:latin typeface="Ubuntu"/>
                <a:ea typeface="Ubuntu"/>
                <a:cs typeface="Ubuntu"/>
                <a:sym typeface="Ubuntu"/>
              </a:rPr>
              <a:t>Otros </a:t>
            </a:r>
            <a:r>
              <a:rPr lang="es-ES" sz="2400" dirty="0">
                <a:solidFill>
                  <a:srgbClr val="000000"/>
                </a:solidFill>
                <a:latin typeface="Ubuntu"/>
                <a:ea typeface="Ubuntu"/>
                <a:cs typeface="Ubuntu"/>
                <a:sym typeface="Ubuntu"/>
              </a:rPr>
              <a:t>profesionales de la salud, socios, programas locales, </a:t>
            </a:r>
            <a:r>
              <a:rPr lang="es-ES" sz="2400" dirty="0" err="1">
                <a:solidFill>
                  <a:srgbClr val="000000"/>
                </a:solidFill>
                <a:latin typeface="Ubuntu"/>
                <a:ea typeface="Ubuntu"/>
                <a:cs typeface="Ubuntu"/>
                <a:sym typeface="Ubuntu"/>
              </a:rPr>
              <a:t>etc</a:t>
            </a:r>
            <a:r>
              <a:rPr lang="es" sz="2400" dirty="0">
                <a:solidFill>
                  <a:srgbClr val="000000"/>
                </a:solidFill>
                <a:latin typeface="Ubuntu"/>
                <a:ea typeface="Ubuntu"/>
                <a:cs typeface="Ubuntu"/>
                <a:sym typeface="Ubuntu"/>
              </a:rPr>
              <a:t>.</a:t>
            </a:r>
          </a:p>
        </p:txBody>
      </p:sp>
      <p:sp>
        <p:nvSpPr>
          <p:cNvPr id="6" name="TextBox 6"/>
          <p:cNvSpPr txBox="1"/>
          <p:nvPr/>
        </p:nvSpPr>
        <p:spPr>
          <a:xfrm>
            <a:off x="1028700" y="838200"/>
            <a:ext cx="9615854" cy="1538883"/>
          </a:xfrm>
          <a:prstGeom prst="rect">
            <a:avLst/>
          </a:prstGeom>
        </p:spPr>
        <p:txBody>
          <a:bodyPr wrap="square" lIns="0" tIns="0" rIns="0" bIns="0" rtlCol="0" anchor="t">
            <a:spAutoFit/>
          </a:bodyPr>
          <a:lstStyle/>
          <a:p>
            <a:pPr algn="l">
              <a:lnSpc>
                <a:spcPts val="6000"/>
              </a:lnSpc>
            </a:pPr>
            <a:r>
              <a:rPr lang="es" sz="5000" dirty="0">
                <a:solidFill>
                  <a:srgbClr val="009784"/>
                </a:solidFill>
                <a:latin typeface="Ubuntu Bold"/>
                <a:ea typeface="Ubuntu Bold"/>
                <a:cs typeface="Ubuntu Bold"/>
                <a:sym typeface="Ubuntu Bold"/>
              </a:rPr>
              <a:t>PLANIFICACIÓN DE LA TEMPORADA</a:t>
            </a:r>
            <a:r>
              <a:rPr lang="es" sz="5000" b="1" dirty="0">
                <a:solidFill>
                  <a:srgbClr val="009784"/>
                </a:solidFill>
                <a:latin typeface="Ubuntu Bold"/>
                <a:ea typeface="Ubuntu Bold"/>
                <a:cs typeface="Ubuntu Bold"/>
                <a:sym typeface="Ubuntu Bold"/>
              </a:rPr>
              <a:t> </a:t>
            </a:r>
          </a:p>
        </p:txBody>
      </p:sp>
      <p:grpSp>
        <p:nvGrpSpPr>
          <p:cNvPr id="2" name="Group 3">
            <a:extLst>
              <a:ext uri="{FF2B5EF4-FFF2-40B4-BE49-F238E27FC236}">
                <a16:creationId xmlns:a16="http://schemas.microsoft.com/office/drawing/2014/main" id="{B66DF478-C6A1-A375-20E6-CFA8DF09CDC1}"/>
              </a:ext>
            </a:extLst>
          </p:cNvPr>
          <p:cNvGrpSpPr/>
          <p:nvPr/>
        </p:nvGrpSpPr>
        <p:grpSpPr>
          <a:xfrm>
            <a:off x="10163113" y="0"/>
            <a:ext cx="8124887" cy="10287000"/>
            <a:chOff x="0" y="0"/>
            <a:chExt cx="1258758" cy="1593725"/>
          </a:xfrm>
        </p:grpSpPr>
        <p:sp>
          <p:nvSpPr>
            <p:cNvPr id="3" name="Freeform 4">
              <a:extLst>
                <a:ext uri="{FF2B5EF4-FFF2-40B4-BE49-F238E27FC236}">
                  <a16:creationId xmlns:a16="http://schemas.microsoft.com/office/drawing/2014/main" id="{EA1A5E92-5444-9636-0E5B-461E29F773BF}"/>
                </a:ext>
              </a:extLst>
            </p:cNvPr>
            <p:cNvSpPr/>
            <p:nvPr/>
          </p:nvSpPr>
          <p:spPr>
            <a:xfrm>
              <a:off x="0" y="0"/>
              <a:ext cx="1258758" cy="1593725"/>
            </a:xfrm>
            <a:custGeom>
              <a:avLst/>
              <a:gdLst/>
              <a:ahLst/>
              <a:cxnLst/>
              <a:rect l="l" t="t" r="r" b="b"/>
              <a:pathLst>
                <a:path w="1258758" h="1593725">
                  <a:moveTo>
                    <a:pt x="0" y="0"/>
                  </a:moveTo>
                  <a:lnTo>
                    <a:pt x="1258758" y="0"/>
                  </a:lnTo>
                  <a:lnTo>
                    <a:pt x="1258758" y="1593725"/>
                  </a:lnTo>
                  <a:lnTo>
                    <a:pt x="0" y="1593725"/>
                  </a:lnTo>
                  <a:close/>
                </a:path>
              </a:pathLst>
            </a:custGeom>
            <a:blipFill>
              <a:blip r:embed="rId4"/>
              <a:stretch>
                <a:fillRect l="-70315" r="-17889"/>
              </a:stretch>
            </a:blipFill>
          </p:spPr>
          <p:txBody>
            <a:bodyPr/>
            <a:lstStyle/>
            <a:p>
              <a:endParaRPr lang="en-US"/>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4A834556-AD30-EA5B-CC46-624AEB2882D3}"/>
              </a:ext>
            </a:extLst>
          </p:cNvPr>
          <p:cNvSpPr/>
          <p:nvPr/>
        </p:nvSpPr>
        <p:spPr>
          <a:xfrm>
            <a:off x="0" y="6579717"/>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5" name="TextBox 5"/>
          <p:cNvSpPr txBox="1"/>
          <p:nvPr/>
        </p:nvSpPr>
        <p:spPr>
          <a:xfrm>
            <a:off x="1028699" y="1750401"/>
            <a:ext cx="9988063" cy="7831824"/>
          </a:xfrm>
          <a:prstGeom prst="rect">
            <a:avLst/>
          </a:prstGeom>
        </p:spPr>
        <p:txBody>
          <a:bodyPr wrap="square" lIns="0" tIns="0" rIns="0" bIns="0" rtlCol="0" anchor="t">
            <a:spAutoFit/>
          </a:bodyPr>
          <a:lstStyle/>
          <a:p>
            <a:pPr algn="l">
              <a:lnSpc>
                <a:spcPts val="5100"/>
              </a:lnSpc>
            </a:pPr>
            <a:r>
              <a:rPr lang="es" sz="3000" b="1" dirty="0">
                <a:solidFill>
                  <a:srgbClr val="000000"/>
                </a:solidFill>
                <a:latin typeface="Ubuntu Bold"/>
                <a:ea typeface="Ubuntu Bold"/>
                <a:cs typeface="Ubuntu Bold"/>
                <a:sym typeface="Ubuntu Bold"/>
              </a:rPr>
              <a:t>Introducción</a:t>
            </a:r>
          </a:p>
          <a:p>
            <a:pPr marL="582932" lvl="1" indent="-291466" algn="l">
              <a:lnSpc>
                <a:spcPts val="4590"/>
              </a:lnSpc>
              <a:buFont typeface="Arial"/>
              <a:buChar char="•"/>
            </a:pPr>
            <a:r>
              <a:rPr lang="es" sz="2700" dirty="0">
                <a:solidFill>
                  <a:srgbClr val="000000"/>
                </a:solidFill>
                <a:latin typeface="Ubuntu"/>
                <a:ea typeface="Ubuntu"/>
                <a:cs typeface="Ubuntu"/>
                <a:sym typeface="Ubuntu"/>
              </a:rPr>
              <a:t>Coordina con el entrenador principal </a:t>
            </a:r>
            <a:r>
              <a:rPr lang="es" sz="2700" i="1" dirty="0">
                <a:solidFill>
                  <a:srgbClr val="000000"/>
                </a:solidFill>
                <a:latin typeface="Ubuntu Italics"/>
                <a:ea typeface="Ubuntu Italics"/>
                <a:cs typeface="Ubuntu Italics"/>
                <a:sym typeface="Ubuntu Italics"/>
              </a:rPr>
              <a:t>cuándo</a:t>
            </a:r>
            <a:r>
              <a:rPr lang="es" sz="2700" dirty="0">
                <a:solidFill>
                  <a:srgbClr val="000000"/>
                </a:solidFill>
                <a:latin typeface="Ubuntu"/>
                <a:ea typeface="Ubuntu"/>
                <a:cs typeface="Ubuntu"/>
                <a:sym typeface="Ubuntu"/>
              </a:rPr>
              <a:t> y </a:t>
            </a:r>
            <a:r>
              <a:rPr lang="es" sz="2700" i="1" dirty="0">
                <a:solidFill>
                  <a:srgbClr val="000000"/>
                </a:solidFill>
                <a:latin typeface="Ubuntu Italics"/>
                <a:ea typeface="Ubuntu Italics"/>
                <a:cs typeface="Ubuntu Italics"/>
                <a:sym typeface="Ubuntu Italics"/>
              </a:rPr>
              <a:t>cómo</a:t>
            </a:r>
            <a:r>
              <a:rPr lang="es" sz="2700" dirty="0">
                <a:solidFill>
                  <a:srgbClr val="000000"/>
                </a:solidFill>
                <a:latin typeface="Ubuntu"/>
                <a:ea typeface="Ubuntu"/>
                <a:cs typeface="Ubuntu"/>
                <a:sym typeface="Ubuntu"/>
              </a:rPr>
              <a:t> ser presentado</a:t>
            </a:r>
          </a:p>
          <a:p>
            <a:pPr algn="l">
              <a:lnSpc>
                <a:spcPts val="5100"/>
              </a:lnSpc>
            </a:pPr>
            <a:r>
              <a:rPr lang="es" sz="3000" b="1" dirty="0">
                <a:solidFill>
                  <a:srgbClr val="000000"/>
                </a:solidFill>
                <a:latin typeface="Ubuntu Bold"/>
                <a:ea typeface="Ubuntu Bold"/>
                <a:cs typeface="Ubuntu Bold"/>
                <a:sym typeface="Ubuntu Bold"/>
              </a:rPr>
              <a:t>Primer Entrenamiento </a:t>
            </a:r>
          </a:p>
          <a:p>
            <a:pPr marL="582930" lvl="1" indent="-291465">
              <a:lnSpc>
                <a:spcPts val="4590"/>
              </a:lnSpc>
              <a:buFont typeface="Arial"/>
              <a:buChar char="•"/>
            </a:pPr>
            <a:r>
              <a:rPr lang="es-ES" sz="2700" dirty="0">
                <a:solidFill>
                  <a:srgbClr val="000000"/>
                </a:solidFill>
                <a:latin typeface="Ubuntu"/>
                <a:ea typeface="Ubuntu"/>
                <a:cs typeface="Ubuntu"/>
                <a:sym typeface="Ubuntu"/>
              </a:rPr>
              <a:t>Comparte el plan de entrenamiento para generar compromiso y entusiasmo​</a:t>
            </a:r>
          </a:p>
          <a:p>
            <a:pPr marL="582930" lvl="1" indent="-291465">
              <a:lnSpc>
                <a:spcPts val="4590"/>
              </a:lnSpc>
              <a:buFont typeface="Arial"/>
              <a:buChar char="•"/>
            </a:pPr>
            <a:r>
              <a:rPr lang="es-ES" sz="2700" dirty="0">
                <a:solidFill>
                  <a:srgbClr val="000000"/>
                </a:solidFill>
                <a:latin typeface="Ubuntu"/>
                <a:ea typeface="Ubuntu"/>
                <a:cs typeface="Ubuntu"/>
                <a:sym typeface="Ubuntu"/>
              </a:rPr>
              <a:t>Pregunta a los atletas cuáles son sus intereses y en qué áreas quieren mejorar o aprender más</a:t>
            </a:r>
            <a:endParaRPr lang="es" sz="2700" dirty="0">
              <a:solidFill>
                <a:srgbClr val="000000"/>
              </a:solidFill>
              <a:latin typeface="Ubuntu"/>
              <a:ea typeface="Ubuntu"/>
              <a:cs typeface="Ubuntu"/>
              <a:sym typeface="Ubuntu"/>
            </a:endParaRPr>
          </a:p>
          <a:p>
            <a:pPr algn="l">
              <a:lnSpc>
                <a:spcPts val="5100"/>
              </a:lnSpc>
            </a:pPr>
            <a:r>
              <a:rPr lang="es" sz="3000" b="1" dirty="0">
                <a:solidFill>
                  <a:srgbClr val="000000"/>
                </a:solidFill>
                <a:latin typeface="Ubuntu Bold"/>
                <a:ea typeface="Ubuntu Bold"/>
                <a:cs typeface="Ubuntu Bold"/>
                <a:sym typeface="Ubuntu Bold"/>
              </a:rPr>
              <a:t>Consejos</a:t>
            </a:r>
          </a:p>
          <a:p>
            <a:pPr marL="582932" lvl="1" indent="-291466">
              <a:lnSpc>
                <a:spcPts val="4590"/>
              </a:lnSpc>
              <a:buFont typeface="Arial"/>
              <a:buChar char="•"/>
            </a:pPr>
            <a:r>
              <a:rPr lang="es" sz="2700" dirty="0">
                <a:solidFill>
                  <a:srgbClr val="000000"/>
                </a:solidFill>
                <a:latin typeface="Ubuntu"/>
                <a:ea typeface="Ubuntu"/>
                <a:cs typeface="Ubuntu"/>
                <a:sym typeface="Ubuntu"/>
              </a:rPr>
              <a:t>Comparte </a:t>
            </a:r>
            <a:r>
              <a:rPr lang="es-ES" sz="2700" dirty="0">
                <a:solidFill>
                  <a:srgbClr val="000000"/>
                </a:solidFill>
                <a:latin typeface="Ubuntu"/>
                <a:ea typeface="Ubuntu"/>
                <a:cs typeface="Ubuntu"/>
                <a:sym typeface="Ubuntu"/>
              </a:rPr>
              <a:t>tu plan de asistencia con los atletas para que sepan cuándo te pueden esperar​</a:t>
            </a:r>
          </a:p>
          <a:p>
            <a:pPr marL="582932" lvl="1" indent="-291466">
              <a:lnSpc>
                <a:spcPts val="4590"/>
              </a:lnSpc>
              <a:buFont typeface="Arial"/>
              <a:buChar char="•"/>
            </a:pPr>
            <a:r>
              <a:rPr lang="es-ES" sz="2700" dirty="0">
                <a:solidFill>
                  <a:srgbClr val="000000"/>
                </a:solidFill>
                <a:latin typeface="Ubuntu"/>
                <a:ea typeface="Ubuntu"/>
                <a:cs typeface="Ubuntu"/>
                <a:sym typeface="Ubuntu"/>
              </a:rPr>
              <a:t>Conéctate con ellos, anímalos, escúchalos y obsérvalos</a:t>
            </a:r>
            <a:endParaRPr lang="es" sz="2700" dirty="0">
              <a:solidFill>
                <a:srgbClr val="000000"/>
              </a:solidFill>
              <a:latin typeface="Ubuntu"/>
              <a:ea typeface="Ubuntu"/>
              <a:cs typeface="Ubuntu"/>
              <a:sym typeface="Ubuntu"/>
            </a:endParaRPr>
          </a:p>
          <a:p>
            <a:pPr algn="l">
              <a:lnSpc>
                <a:spcPts val="5100"/>
              </a:lnSpc>
            </a:pPr>
            <a:endParaRPr lang="en-US" sz="2700" dirty="0">
              <a:solidFill>
                <a:srgbClr val="000000"/>
              </a:solidFill>
              <a:latin typeface="Ubuntu"/>
              <a:ea typeface="Ubuntu"/>
              <a:cs typeface="Ubuntu"/>
              <a:sym typeface="Ubuntu"/>
            </a:endParaRPr>
          </a:p>
        </p:txBody>
      </p:sp>
      <p:sp>
        <p:nvSpPr>
          <p:cNvPr id="6" name="TextBox 6"/>
          <p:cNvSpPr txBox="1"/>
          <p:nvPr/>
        </p:nvSpPr>
        <p:spPr>
          <a:xfrm>
            <a:off x="1028700" y="838200"/>
            <a:ext cx="10811608" cy="769441"/>
          </a:xfrm>
          <a:prstGeom prst="rect">
            <a:avLst/>
          </a:prstGeom>
        </p:spPr>
        <p:txBody>
          <a:bodyPr wrap="square" lIns="0" tIns="0" rIns="0" bIns="0" rtlCol="0" anchor="t">
            <a:spAutoFit/>
          </a:bodyPr>
          <a:lstStyle/>
          <a:p>
            <a:pPr algn="l">
              <a:lnSpc>
                <a:spcPts val="6000"/>
              </a:lnSpc>
            </a:pPr>
            <a:r>
              <a:rPr lang="es" sz="5000" b="1" dirty="0">
                <a:solidFill>
                  <a:srgbClr val="009784"/>
                </a:solidFill>
                <a:latin typeface="Ubuntu Bold"/>
                <a:ea typeface="Ubuntu Bold"/>
                <a:cs typeface="Ubuntu Bold"/>
                <a:sym typeface="Ubuntu Bold"/>
              </a:rPr>
              <a:t>PASO 4: </a:t>
            </a:r>
            <a:r>
              <a:rPr lang="es" sz="5000" dirty="0">
                <a:solidFill>
                  <a:srgbClr val="009784"/>
                </a:solidFill>
                <a:latin typeface="Ubuntu"/>
                <a:ea typeface="Ubuntu"/>
                <a:cs typeface="Ubuntu"/>
                <a:sym typeface="Ubuntu"/>
              </a:rPr>
              <a:t>CONOCE A LOS ATLETAS</a:t>
            </a:r>
          </a:p>
        </p:txBody>
      </p:sp>
      <p:grpSp>
        <p:nvGrpSpPr>
          <p:cNvPr id="2" name="Group 3">
            <a:extLst>
              <a:ext uri="{FF2B5EF4-FFF2-40B4-BE49-F238E27FC236}">
                <a16:creationId xmlns:a16="http://schemas.microsoft.com/office/drawing/2014/main" id="{39633FCE-4033-9531-6FC2-21C0DAD60DBD}"/>
              </a:ext>
            </a:extLst>
          </p:cNvPr>
          <p:cNvGrpSpPr/>
          <p:nvPr/>
        </p:nvGrpSpPr>
        <p:grpSpPr>
          <a:xfrm>
            <a:off x="11016764" y="0"/>
            <a:ext cx="7271235" cy="10287000"/>
            <a:chOff x="132253" y="0"/>
            <a:chExt cx="1126505" cy="1593725"/>
          </a:xfrm>
        </p:grpSpPr>
        <p:sp>
          <p:nvSpPr>
            <p:cNvPr id="3" name="Freeform 4">
              <a:extLst>
                <a:ext uri="{FF2B5EF4-FFF2-40B4-BE49-F238E27FC236}">
                  <a16:creationId xmlns:a16="http://schemas.microsoft.com/office/drawing/2014/main" id="{690B98FC-C00E-508A-B36D-4B889450D3D1}"/>
                </a:ext>
              </a:extLst>
            </p:cNvPr>
            <p:cNvSpPr/>
            <p:nvPr/>
          </p:nvSpPr>
          <p:spPr>
            <a:xfrm>
              <a:off x="132253" y="0"/>
              <a:ext cx="1126505" cy="1593725"/>
            </a:xfrm>
            <a:custGeom>
              <a:avLst/>
              <a:gdLst/>
              <a:ahLst/>
              <a:cxnLst/>
              <a:rect l="l" t="t" r="r" b="b"/>
              <a:pathLst>
                <a:path w="1258758" h="1593725">
                  <a:moveTo>
                    <a:pt x="0" y="0"/>
                  </a:moveTo>
                  <a:lnTo>
                    <a:pt x="1258758" y="0"/>
                  </a:lnTo>
                  <a:lnTo>
                    <a:pt x="1258758" y="1593725"/>
                  </a:lnTo>
                  <a:lnTo>
                    <a:pt x="0" y="1593725"/>
                  </a:lnTo>
                  <a:close/>
                </a:path>
              </a:pathLst>
            </a:custGeom>
            <a:blipFill>
              <a:blip r:embed="rId4"/>
              <a:stretch>
                <a:fillRect l="-46371" r="-42491"/>
              </a:stretch>
            </a:blipFill>
          </p:spPr>
          <p:txBody>
            <a:bodyPr/>
            <a:lstStyle/>
            <a:p>
              <a:endParaRPr lang="en-US"/>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1000125"/>
            <a:ext cx="11709922" cy="790575"/>
          </a:xfrm>
          <a:prstGeom prst="rect">
            <a:avLst/>
          </a:prstGeom>
        </p:spPr>
        <p:txBody>
          <a:bodyPr lIns="0" tIns="0" rIns="0" bIns="0" rtlCol="0" anchor="t">
            <a:spAutoFit/>
          </a:bodyPr>
          <a:lstStyle/>
          <a:p>
            <a:pPr algn="l">
              <a:lnSpc>
                <a:spcPts val="6000"/>
              </a:lnSpc>
            </a:pPr>
            <a:r>
              <a:rPr lang="es" sz="5000" b="1">
                <a:solidFill>
                  <a:srgbClr val="009784"/>
                </a:solidFill>
                <a:latin typeface="Ubuntu Bold"/>
                <a:ea typeface="Ubuntu Bold"/>
                <a:cs typeface="Ubuntu Bold"/>
                <a:sym typeface="Ubuntu Bold"/>
              </a:rPr>
              <a:t>RESUMEN Y PRÓXIMOS PASOS</a:t>
            </a:r>
          </a:p>
        </p:txBody>
      </p:sp>
      <p:sp>
        <p:nvSpPr>
          <p:cNvPr id="4" name="TextBox 4"/>
          <p:cNvSpPr txBox="1"/>
          <p:nvPr/>
        </p:nvSpPr>
        <p:spPr>
          <a:xfrm>
            <a:off x="1144643" y="1998909"/>
            <a:ext cx="16230600" cy="2320290"/>
          </a:xfrm>
          <a:prstGeom prst="rect">
            <a:avLst/>
          </a:prstGeom>
        </p:spPr>
        <p:txBody>
          <a:bodyPr lIns="0" tIns="0" rIns="0" bIns="0" rtlCol="0" anchor="t">
            <a:spAutoFit/>
          </a:bodyPr>
          <a:lstStyle/>
          <a:p>
            <a:pPr algn="l">
              <a:lnSpc>
                <a:spcPts val="4649"/>
              </a:lnSpc>
            </a:pPr>
            <a:r>
              <a:rPr lang="es" sz="3099" i="1">
                <a:solidFill>
                  <a:srgbClr val="FF3131"/>
                </a:solidFill>
                <a:latin typeface="Ubuntu Italics"/>
                <a:ea typeface="Ubuntu Italics"/>
                <a:cs typeface="Ubuntu Italics"/>
                <a:sym typeface="Ubuntu Italics"/>
              </a:rPr>
              <a:t>[Revisa cualquier detalle clave</a:t>
            </a:r>
          </a:p>
          <a:p>
            <a:pPr algn="l">
              <a:lnSpc>
                <a:spcPts val="4649"/>
              </a:lnSpc>
            </a:pPr>
            <a:endParaRPr lang="en-US" sz="3099" i="1">
              <a:solidFill>
                <a:srgbClr val="FF3131"/>
              </a:solidFill>
              <a:latin typeface="Ubuntu Italics"/>
              <a:ea typeface="Ubuntu Italics"/>
              <a:cs typeface="Ubuntu Italics"/>
              <a:sym typeface="Ubuntu Italics"/>
            </a:endParaRPr>
          </a:p>
          <a:p>
            <a:pPr algn="l">
              <a:lnSpc>
                <a:spcPts val="4649"/>
              </a:lnSpc>
            </a:pPr>
            <a:r>
              <a:rPr lang="es" sz="3099" i="1">
                <a:solidFill>
                  <a:srgbClr val="FF3131"/>
                </a:solidFill>
                <a:latin typeface="Ubuntu Italics"/>
                <a:ea typeface="Ubuntu Italics"/>
                <a:cs typeface="Ubuntu Italics"/>
                <a:sym typeface="Ubuntu Italics"/>
              </a:rPr>
              <a:t>Comparte tu papel como Programa, a dónde pueden acudir en busca de apoyo y el proceso para llevar a cabo los siguientes pasos]</a:t>
            </a:r>
          </a:p>
        </p:txBody>
      </p:sp>
      <p:sp>
        <p:nvSpPr>
          <p:cNvPr id="5" name="Freeform 2">
            <a:extLst>
              <a:ext uri="{FF2B5EF4-FFF2-40B4-BE49-F238E27FC236}">
                <a16:creationId xmlns:a16="http://schemas.microsoft.com/office/drawing/2014/main" id="{3835D614-5FA7-71AE-66BC-8170769CE98F}"/>
              </a:ext>
            </a:extLst>
          </p:cNvPr>
          <p:cNvSpPr/>
          <p:nvPr/>
        </p:nvSpPr>
        <p:spPr>
          <a:xfrm>
            <a:off x="0" y="6597035"/>
            <a:ext cx="18288000" cy="3707284"/>
          </a:xfrm>
          <a:custGeom>
            <a:avLst/>
            <a:gdLst/>
            <a:ahLst/>
            <a:cxnLst/>
            <a:rect l="l" t="t" r="r" b="b"/>
            <a:pathLst>
              <a:path w="18674470" h="5357167">
                <a:moveTo>
                  <a:pt x="0" y="0"/>
                </a:moveTo>
                <a:lnTo>
                  <a:pt x="18674470" y="0"/>
                </a:lnTo>
                <a:lnTo>
                  <a:pt x="18674470" y="5357168"/>
                </a:lnTo>
                <a:lnTo>
                  <a:pt x="0" y="5357168"/>
                </a:lnTo>
                <a:lnTo>
                  <a:pt x="0" y="0"/>
                </a:lnTo>
                <a:close/>
              </a:path>
            </a:pathLst>
          </a:custGeom>
          <a:blipFill>
            <a:blip r:embed="rId3"/>
            <a:stretch>
              <a:fillRect l="-1058" t="-502148" r="-1056" b="-45342"/>
            </a:stretch>
          </a:blipFill>
        </p:spPr>
        <p:txBody>
          <a:bodyPr/>
          <a:lstStyle/>
          <a:p>
            <a:endParaRPr lang="en-US"/>
          </a:p>
        </p:txBody>
      </p:sp>
      <p:sp>
        <p:nvSpPr>
          <p:cNvPr id="6" name="Freeform 6" descr="Un logotipo para un evento deportivo&#10;&#10;El contenido generado por IA puede ser incorrecto.">
            <a:extLst>
              <a:ext uri="{FF2B5EF4-FFF2-40B4-BE49-F238E27FC236}">
                <a16:creationId xmlns:a16="http://schemas.microsoft.com/office/drawing/2014/main" id="{2831D103-3496-97E2-AADB-BAF225BA3BFB}"/>
              </a:ext>
            </a:extLst>
          </p:cNvPr>
          <p:cNvSpPr/>
          <p:nvPr/>
        </p:nvSpPr>
        <p:spPr>
          <a:xfrm>
            <a:off x="14906983" y="8224569"/>
            <a:ext cx="2974572" cy="1564344"/>
          </a:xfrm>
          <a:custGeom>
            <a:avLst/>
            <a:gdLst/>
            <a:ahLst/>
            <a:cxnLst/>
            <a:rect l="l" t="t" r="r" b="b"/>
            <a:pathLst>
              <a:path w="3604050" h="1895648">
                <a:moveTo>
                  <a:pt x="0" y="0"/>
                </a:moveTo>
                <a:lnTo>
                  <a:pt x="3604051" y="0"/>
                </a:lnTo>
                <a:lnTo>
                  <a:pt x="3604051" y="1895647"/>
                </a:lnTo>
                <a:lnTo>
                  <a:pt x="0" y="189564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79713"/>
            <a:ext cx="6447080" cy="10866713"/>
            <a:chOff x="0" y="0"/>
            <a:chExt cx="8596107" cy="14488950"/>
          </a:xfrm>
        </p:grpSpPr>
        <p:pic>
          <p:nvPicPr>
            <p:cNvPr id="3" name="Picture 3"/>
            <p:cNvPicPr>
              <a:picLocks noChangeAspect="1"/>
            </p:cNvPicPr>
            <p:nvPr/>
          </p:nvPicPr>
          <p:blipFill>
            <a:blip r:embed="rId2"/>
            <a:srcRect l="10447" r="10447"/>
            <a:stretch>
              <a:fillRect/>
            </a:stretch>
          </p:blipFill>
          <p:spPr>
            <a:xfrm>
              <a:off x="0" y="0"/>
              <a:ext cx="8596107" cy="14488950"/>
            </a:xfrm>
            <a:prstGeom prst="rect">
              <a:avLst/>
            </a:prstGeom>
          </p:spPr>
        </p:pic>
      </p:grpSp>
      <p:sp>
        <p:nvSpPr>
          <p:cNvPr id="4" name="Freeform 4"/>
          <p:cNvSpPr/>
          <p:nvPr/>
        </p:nvSpPr>
        <p:spPr>
          <a:xfrm>
            <a:off x="6447080" y="0"/>
            <a:ext cx="11840920" cy="10287000"/>
          </a:xfrm>
          <a:custGeom>
            <a:avLst/>
            <a:gdLst/>
            <a:ahLst/>
            <a:cxnLst/>
            <a:rect l="l" t="t" r="r" b="b"/>
            <a:pathLst>
              <a:path w="11840920" h="10439400">
                <a:moveTo>
                  <a:pt x="0" y="0"/>
                </a:moveTo>
                <a:lnTo>
                  <a:pt x="11840920" y="0"/>
                </a:lnTo>
                <a:lnTo>
                  <a:pt x="11840920" y="10439400"/>
                </a:lnTo>
                <a:lnTo>
                  <a:pt x="0" y="10439400"/>
                </a:lnTo>
                <a:lnTo>
                  <a:pt x="0" y="0"/>
                </a:lnTo>
                <a:close/>
              </a:path>
            </a:pathLst>
          </a:custGeom>
          <a:blipFill>
            <a:blip r:embed="rId3"/>
            <a:stretch>
              <a:fillRect l="-24588" t="-40783" b="-44758"/>
            </a:stretch>
          </a:blipFill>
        </p:spPr>
        <p:txBody>
          <a:bodyPr/>
          <a:lstStyle/>
          <a:p>
            <a:endParaRPr lang="en-US"/>
          </a:p>
        </p:txBody>
      </p:sp>
      <p:sp>
        <p:nvSpPr>
          <p:cNvPr id="5" name="TextBox 5"/>
          <p:cNvSpPr txBox="1"/>
          <p:nvPr/>
        </p:nvSpPr>
        <p:spPr>
          <a:xfrm>
            <a:off x="7175713" y="4020806"/>
            <a:ext cx="10083587" cy="1013098"/>
          </a:xfrm>
          <a:prstGeom prst="rect">
            <a:avLst/>
          </a:prstGeom>
        </p:spPr>
        <p:txBody>
          <a:bodyPr lIns="0" tIns="0" rIns="0" bIns="0" rtlCol="0" anchor="t">
            <a:spAutoFit/>
          </a:bodyPr>
          <a:lstStyle/>
          <a:p>
            <a:pPr>
              <a:lnSpc>
                <a:spcPts val="7891"/>
              </a:lnSpc>
            </a:pPr>
            <a:r>
              <a:rPr lang="es" sz="7891" b="1" dirty="0">
                <a:solidFill>
                  <a:srgbClr val="FFFFFF"/>
                </a:solidFill>
                <a:latin typeface="Ubuntu Bold"/>
                <a:ea typeface="Ubuntu Bold"/>
                <a:cs typeface="Ubuntu Bold"/>
                <a:sym typeface="Ubuntu Bold"/>
              </a:rPr>
              <a:t>¿PREGUNTAS?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E2045-67D8-8D78-C707-AA44C1BDDC11}"/>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58271E22-BCCE-45EC-34C7-215F1A797FC4}"/>
              </a:ext>
            </a:extLst>
          </p:cNvPr>
          <p:cNvSpPr/>
          <p:nvPr/>
        </p:nvSpPr>
        <p:spPr>
          <a:xfrm>
            <a:off x="6447080" y="0"/>
            <a:ext cx="11840920" cy="10287000"/>
          </a:xfrm>
          <a:custGeom>
            <a:avLst/>
            <a:gdLst/>
            <a:ahLst/>
            <a:cxnLst/>
            <a:rect l="l" t="t" r="r" b="b"/>
            <a:pathLst>
              <a:path w="11840920" h="10439400">
                <a:moveTo>
                  <a:pt x="0" y="0"/>
                </a:moveTo>
                <a:lnTo>
                  <a:pt x="11840920" y="0"/>
                </a:lnTo>
                <a:lnTo>
                  <a:pt x="11840920" y="10439400"/>
                </a:lnTo>
                <a:lnTo>
                  <a:pt x="0" y="10439400"/>
                </a:lnTo>
                <a:lnTo>
                  <a:pt x="0" y="0"/>
                </a:lnTo>
                <a:close/>
              </a:path>
            </a:pathLst>
          </a:custGeom>
          <a:blipFill>
            <a:blip r:embed="rId3"/>
            <a:stretch>
              <a:fillRect l="-24588" t="-40783" b="-44758"/>
            </a:stretch>
          </a:blipFill>
        </p:spPr>
        <p:txBody>
          <a:bodyPr/>
          <a:lstStyle/>
          <a:p>
            <a:endParaRPr lang="en-US"/>
          </a:p>
        </p:txBody>
      </p:sp>
      <p:pic>
        <p:nvPicPr>
          <p:cNvPr id="7" name="Picture 6">
            <a:extLst>
              <a:ext uri="{FF2B5EF4-FFF2-40B4-BE49-F238E27FC236}">
                <a16:creationId xmlns:a16="http://schemas.microsoft.com/office/drawing/2014/main" id="{E29E9EF1-3823-8DD6-CB12-2B5C5D15FC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740" y="3667524"/>
            <a:ext cx="4758956" cy="4758956"/>
          </a:xfrm>
          <a:prstGeom prst="rect">
            <a:avLst/>
          </a:prstGeom>
        </p:spPr>
      </p:pic>
      <p:sp>
        <p:nvSpPr>
          <p:cNvPr id="9" name="TextBox 5">
            <a:extLst>
              <a:ext uri="{FF2B5EF4-FFF2-40B4-BE49-F238E27FC236}">
                <a16:creationId xmlns:a16="http://schemas.microsoft.com/office/drawing/2014/main" id="{69A50ECE-5C6F-0877-0E23-BD31221ED4FB}"/>
              </a:ext>
            </a:extLst>
          </p:cNvPr>
          <p:cNvSpPr txBox="1"/>
          <p:nvPr/>
        </p:nvSpPr>
        <p:spPr>
          <a:xfrm>
            <a:off x="700137" y="2216398"/>
            <a:ext cx="5240737" cy="1107996"/>
          </a:xfrm>
          <a:prstGeom prst="rect">
            <a:avLst/>
          </a:prstGeom>
        </p:spPr>
        <p:txBody>
          <a:bodyPr wrap="square" lIns="0" tIns="0" rIns="0" bIns="0" rtlCol="0" anchor="t">
            <a:spAutoFit/>
          </a:bodyPr>
          <a:lstStyle/>
          <a:p>
            <a:pPr algn="ctr"/>
            <a:r>
              <a:rPr lang="es-ES" sz="2400" b="1" dirty="0">
                <a:solidFill>
                  <a:srgbClr val="000000"/>
                </a:solidFill>
                <a:latin typeface="Ubuntu"/>
                <a:ea typeface="Ubuntu"/>
                <a:cs typeface="Ubuntu"/>
                <a:sym typeface="Ubuntu"/>
              </a:rPr>
              <a:t>Por favor, escanee el código QR </a:t>
            </a:r>
            <a:r>
              <a:rPr lang="es-ES" sz="2400" dirty="0">
                <a:solidFill>
                  <a:srgbClr val="000000"/>
                </a:solidFill>
                <a:latin typeface="Ubuntu"/>
                <a:ea typeface="Ubuntu"/>
                <a:cs typeface="Ubuntu"/>
                <a:sym typeface="Ubuntu"/>
              </a:rPr>
              <a:t>para realizar la encuesta. Completarla le llevará solo 1 o 2 minutos.</a:t>
            </a:r>
            <a:endParaRPr lang="en-US" sz="2000" dirty="0">
              <a:solidFill>
                <a:srgbClr val="000000"/>
              </a:solidFill>
              <a:latin typeface="Ubuntu"/>
              <a:ea typeface="Ubuntu"/>
              <a:cs typeface="Ubuntu"/>
              <a:sym typeface="Ubuntu"/>
            </a:endParaRPr>
          </a:p>
        </p:txBody>
      </p:sp>
      <p:sp>
        <p:nvSpPr>
          <p:cNvPr id="11" name="TextBox 5">
            <a:extLst>
              <a:ext uri="{FF2B5EF4-FFF2-40B4-BE49-F238E27FC236}">
                <a16:creationId xmlns:a16="http://schemas.microsoft.com/office/drawing/2014/main" id="{51A0B609-6280-A5F2-C339-08C308FA9BD0}"/>
              </a:ext>
            </a:extLst>
          </p:cNvPr>
          <p:cNvSpPr txBox="1"/>
          <p:nvPr/>
        </p:nvSpPr>
        <p:spPr>
          <a:xfrm>
            <a:off x="7175713" y="4020806"/>
            <a:ext cx="10083587" cy="3039294"/>
          </a:xfrm>
          <a:prstGeom prst="rect">
            <a:avLst/>
          </a:prstGeom>
        </p:spPr>
        <p:txBody>
          <a:bodyPr lIns="0" tIns="0" rIns="0" bIns="0" rtlCol="0" anchor="t">
            <a:spAutoFit/>
          </a:bodyPr>
          <a:lstStyle/>
          <a:p>
            <a:pPr>
              <a:lnSpc>
                <a:spcPts val="7891"/>
              </a:lnSpc>
            </a:pPr>
            <a:r>
              <a:rPr lang="es-ES" sz="8000" b="1" dirty="0">
                <a:solidFill>
                  <a:srgbClr val="FFFFFF"/>
                </a:solidFill>
                <a:latin typeface="Ubuntu Bold"/>
                <a:ea typeface="Ubuntu Bold"/>
                <a:cs typeface="Ubuntu Bold"/>
                <a:sym typeface="Ubuntu Bold"/>
              </a:rPr>
              <a:t>ENCUESTA POSTERIOR A LA CAPACITACIÓN.</a:t>
            </a:r>
            <a:endParaRPr lang="es" sz="8000" b="1" dirty="0">
              <a:solidFill>
                <a:srgbClr val="FFFFFF"/>
              </a:solidFill>
              <a:latin typeface="Ubuntu Bold"/>
              <a:ea typeface="Ubuntu Bold"/>
              <a:cs typeface="Ubuntu Bold"/>
              <a:sym typeface="Ubuntu Bold"/>
            </a:endParaRPr>
          </a:p>
        </p:txBody>
      </p:sp>
    </p:spTree>
    <p:extLst>
      <p:ext uri="{BB962C8B-B14F-4D97-AF65-F5344CB8AC3E}">
        <p14:creationId xmlns:p14="http://schemas.microsoft.com/office/powerpoint/2010/main" val="34254750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a:p>
        </p:txBody>
      </p:sp>
      <p:sp>
        <p:nvSpPr>
          <p:cNvPr id="3" name="Freeform 3"/>
          <p:cNvSpPr/>
          <p:nvPr/>
        </p:nvSpPr>
        <p:spPr>
          <a:xfrm>
            <a:off x="0" y="0"/>
            <a:ext cx="18288000" cy="10287000"/>
          </a:xfrm>
          <a:custGeom>
            <a:avLst/>
            <a:gdLst/>
            <a:ahLst/>
            <a:cxnLst/>
            <a:rect l="l" t="t" r="r" b="b"/>
            <a:pathLst>
              <a:path w="18981299" h="10287000">
                <a:moveTo>
                  <a:pt x="0" y="0"/>
                </a:moveTo>
                <a:lnTo>
                  <a:pt x="18981299" y="0"/>
                </a:lnTo>
                <a:lnTo>
                  <a:pt x="18981299" y="10287000"/>
                </a:lnTo>
                <a:lnTo>
                  <a:pt x="0" y="10287000"/>
                </a:lnTo>
                <a:lnTo>
                  <a:pt x="0" y="0"/>
                </a:lnTo>
                <a:close/>
              </a:path>
            </a:pathLst>
          </a:custGeom>
          <a:blipFill>
            <a:blip r:embed="rId4">
              <a:alphaModFix amt="65000"/>
            </a:blip>
            <a:stretch>
              <a:fillRect l="-3792" t="-84626" r="-13462" b="-85068"/>
            </a:stretch>
          </a:blipFill>
        </p:spPr>
        <p:txBody>
          <a:bodyPr/>
          <a:lstStyle/>
          <a:p>
            <a:endParaRPr lang="en-US"/>
          </a:p>
        </p:txBody>
      </p:sp>
      <p:sp>
        <p:nvSpPr>
          <p:cNvPr id="4" name="TextBox 4"/>
          <p:cNvSpPr txBox="1"/>
          <p:nvPr/>
        </p:nvSpPr>
        <p:spPr>
          <a:xfrm>
            <a:off x="1028700" y="4639361"/>
            <a:ext cx="16230600" cy="2543175"/>
          </a:xfrm>
          <a:prstGeom prst="rect">
            <a:avLst/>
          </a:prstGeom>
        </p:spPr>
        <p:txBody>
          <a:bodyPr lIns="0" tIns="0" rIns="0" bIns="0" rtlCol="0" anchor="t">
            <a:spAutoFit/>
          </a:bodyPr>
          <a:lstStyle/>
          <a:p>
            <a:pPr algn="ctr">
              <a:lnSpc>
                <a:spcPts val="7800"/>
              </a:lnSpc>
            </a:pPr>
            <a:r>
              <a:rPr lang="es" sz="8000" b="1" dirty="0">
                <a:solidFill>
                  <a:srgbClr val="FFFFFF"/>
                </a:solidFill>
                <a:latin typeface="Ubuntu Bold"/>
                <a:ea typeface="Ubuntu Bold"/>
                <a:cs typeface="Ubuntu Bold"/>
                <a:sym typeface="Ubuntu Bold"/>
              </a:rPr>
              <a:t>¡ENHORABUENA!</a:t>
            </a:r>
          </a:p>
          <a:p>
            <a:pPr algn="ctr">
              <a:lnSpc>
                <a:spcPts val="6000"/>
              </a:lnSpc>
            </a:pPr>
            <a:r>
              <a:rPr lang="es" sz="6600" dirty="0">
                <a:solidFill>
                  <a:srgbClr val="FFFFFF"/>
                </a:solidFill>
                <a:latin typeface="Ubuntu"/>
                <a:ea typeface="Ubuntu"/>
                <a:cs typeface="Ubuntu"/>
                <a:sym typeface="Ubuntu"/>
              </a:rPr>
              <a:t>GRACIAS POR COMPLETAR LA </a:t>
            </a:r>
          </a:p>
          <a:p>
            <a:pPr algn="ctr">
              <a:lnSpc>
                <a:spcPts val="6000"/>
              </a:lnSpc>
            </a:pPr>
            <a:r>
              <a:rPr lang="es" sz="6600" dirty="0">
                <a:solidFill>
                  <a:srgbClr val="FFFFFF"/>
                </a:solidFill>
                <a:latin typeface="Ubuntu"/>
                <a:ea typeface="Ubuntu"/>
                <a:cs typeface="Ubuntu"/>
                <a:sym typeface="Ubuntu"/>
              </a:rPr>
              <a:t>CAPACITACI</a:t>
            </a:r>
            <a:r>
              <a:rPr lang="en-US" sz="6600" dirty="0">
                <a:solidFill>
                  <a:srgbClr val="FFFFFF"/>
                </a:solidFill>
                <a:latin typeface="Ubuntu"/>
                <a:ea typeface="Ubuntu"/>
                <a:cs typeface="Ubuntu"/>
                <a:sym typeface="Ubuntu"/>
              </a:rPr>
              <a:t>ÓN</a:t>
            </a:r>
            <a:r>
              <a:rPr lang="es" sz="6600" dirty="0">
                <a:solidFill>
                  <a:srgbClr val="FFFFFF"/>
                </a:solidFill>
                <a:latin typeface="Ubuntu"/>
                <a:ea typeface="Ubuntu"/>
                <a:cs typeface="Ubuntu"/>
                <a:sym typeface="Ubuntu"/>
              </a:rPr>
              <a:t> DE ENTRENADOR FÍSICO</a:t>
            </a:r>
          </a:p>
        </p:txBody>
      </p:sp>
      <p:sp>
        <p:nvSpPr>
          <p:cNvPr id="5" name="AutoShape 5"/>
          <p:cNvSpPr/>
          <p:nvPr/>
        </p:nvSpPr>
        <p:spPr>
          <a:xfrm>
            <a:off x="5897880" y="7639736"/>
            <a:ext cx="6492240" cy="0"/>
          </a:xfrm>
          <a:prstGeom prst="line">
            <a:avLst/>
          </a:prstGeom>
          <a:ln w="57150" cap="flat">
            <a:solidFill>
              <a:srgbClr val="B2D234"/>
            </a:solidFill>
            <a:prstDash val="solid"/>
            <a:headEnd type="none" w="sm" len="sm"/>
            <a:tailEnd type="none" w="sm" len="sm"/>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c34436-ac2d-44b5-a33a-284d93c5f802" xsi:nil="true"/>
    <lcf76f155ced4ddcb4097134ff3c332f xmlns="90691afd-68d4-4dbf-a3a5-86be4e25f7f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A7A03845707B44AA671CD7D697E4E95" ma:contentTypeVersion="18" ma:contentTypeDescription="Create a new document." ma:contentTypeScope="" ma:versionID="9a9fb0065ddc3135c59f47f97bc51422">
  <xsd:schema xmlns:xsd="http://www.w3.org/2001/XMLSchema" xmlns:xs="http://www.w3.org/2001/XMLSchema" xmlns:p="http://schemas.microsoft.com/office/2006/metadata/properties" xmlns:ns2="90691afd-68d4-4dbf-a3a5-86be4e25f7f0" xmlns:ns3="2cc34436-ac2d-44b5-a33a-284d93c5f802" targetNamespace="http://schemas.microsoft.com/office/2006/metadata/properties" ma:root="true" ma:fieldsID="56865d5c30b9dd4133c9f08672e6d94d" ns2:_="" ns3:_="">
    <xsd:import namespace="90691afd-68d4-4dbf-a3a5-86be4e25f7f0"/>
    <xsd:import namespace="2cc34436-ac2d-44b5-a33a-284d93c5f80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691afd-68d4-4dbf-a3a5-86be4e25f7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b950ee-0551-49f2-b79a-5519cdec45e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c34436-ac2d-44b5-a33a-284d93c5f80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b5ef59-1e6b-4fb5-b35a-89389cd2dbf4}" ma:internalName="TaxCatchAll" ma:showField="CatchAllData" ma:web="2cc34436-ac2d-44b5-a33a-284d93c5f8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503CC1-1847-4DD6-A606-B411FE26A820}">
  <ds:schemaRefs>
    <ds:schemaRef ds:uri="http://schemas.openxmlformats.org/package/2006/metadata/core-properties"/>
    <ds:schemaRef ds:uri="2cc34436-ac2d-44b5-a33a-284d93c5f802"/>
    <ds:schemaRef ds:uri="http://schemas.microsoft.com/office/2006/metadata/properties"/>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90691afd-68d4-4dbf-a3a5-86be4e25f7f0"/>
    <ds:schemaRef ds:uri="http://www.w3.org/XML/1998/namespace"/>
  </ds:schemaRefs>
</ds:datastoreItem>
</file>

<file path=customXml/itemProps2.xml><?xml version="1.0" encoding="utf-8"?>
<ds:datastoreItem xmlns:ds="http://schemas.openxmlformats.org/officeDocument/2006/customXml" ds:itemID="{DEF794B1-5EC3-401B-9CF7-051A9AA0C05E}">
  <ds:schemaRefs>
    <ds:schemaRef ds:uri="2cc34436-ac2d-44b5-a33a-284d93c5f802"/>
    <ds:schemaRef ds:uri="90691afd-68d4-4dbf-a3a5-86be4e25f7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116E000-A552-4DDC-A007-B805FC358F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7011</TotalTime>
  <Words>7647</Words>
  <Application>Microsoft Office PowerPoint</Application>
  <PresentationFormat>Custom</PresentationFormat>
  <Paragraphs>740</Paragraphs>
  <Slides>52</Slides>
  <Notes>51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52</vt:i4>
      </vt:variant>
    </vt:vector>
  </HeadingPairs>
  <TitlesOfParts>
    <vt:vector size="62" baseType="lpstr">
      <vt:lpstr>Calibri</vt:lpstr>
      <vt:lpstr>Ubuntu Bold</vt:lpstr>
      <vt:lpstr>Arial</vt:lpstr>
      <vt:lpstr>Ubuntu Light</vt:lpstr>
      <vt:lpstr>Ubuntu Italics</vt:lpstr>
      <vt:lpstr>Ubuntu</vt:lpstr>
      <vt:lpstr>Courier New</vt:lpstr>
      <vt:lpstr>Arial,Sans-Serif</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Mejoramiento Físico - Presentación de formación</dc:title>
  <dc:creator>Teresa</dc:creator>
  <cp:lastModifiedBy>Gwendolyn Apgar</cp:lastModifiedBy>
  <cp:revision>272</cp:revision>
  <dcterms:created xsi:type="dcterms:W3CDTF">2006-08-16T00:00:00Z</dcterms:created>
  <dcterms:modified xsi:type="dcterms:W3CDTF">2026-10-14T16:45:35Z</dcterms:modified>
  <dc:identifier>DAHA3hLde7Q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0x0101008A7A03845707B44AA671CD7D697E4E95</vt:lpwstr>
  </property>
  <property fmtid="{D5CDD505-2E9C-101B-9397-08002B2CF9AE}" pid="3" name="MediaServiceImageTags">
    <vt:lpwstr/>
  </property>
</Properties>
</file>