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17"/>
  </p:notesMasterIdLst>
  <p:sldIdLst>
    <p:sldId id="256" r:id="rId2"/>
    <p:sldId id="327" r:id="rId3"/>
    <p:sldId id="270" r:id="rId4"/>
    <p:sldId id="328" r:id="rId5"/>
    <p:sldId id="315" r:id="rId6"/>
    <p:sldId id="316" r:id="rId7"/>
    <p:sldId id="317" r:id="rId8"/>
    <p:sldId id="318" r:id="rId9"/>
    <p:sldId id="329" r:id="rId10"/>
    <p:sldId id="320" r:id="rId11"/>
    <p:sldId id="321" r:id="rId12"/>
    <p:sldId id="332" r:id="rId13"/>
    <p:sldId id="324" r:id="rId14"/>
    <p:sldId id="330" r:id="rId15"/>
    <p:sldId id="331" r:id="rId16"/>
  </p:sldIdLst>
  <p:sldSz cx="12801600" cy="7772400"/>
  <p:notesSz cx="128016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F8F"/>
    <a:srgbClr val="2175B4"/>
    <a:srgbClr val="D9D9D9"/>
    <a:srgbClr val="B11116"/>
    <a:srgbClr val="ED1C23"/>
    <a:srgbClr val="FCD6B5"/>
    <a:srgbClr val="4A8B2B"/>
    <a:srgbClr val="6FC84E"/>
    <a:srgbClr val="EBF2DF"/>
    <a:srgbClr val="1C7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67"/>
    <p:restoredTop sz="94194" autoAdjust="0"/>
  </p:normalViewPr>
  <p:slideViewPr>
    <p:cSldViewPr>
      <p:cViewPr>
        <p:scale>
          <a:sx n="70" d="100"/>
          <a:sy n="70" d="100"/>
        </p:scale>
        <p:origin x="-1016" y="160"/>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76" d="100"/>
          <a:sy n="76" d="100"/>
        </p:scale>
        <p:origin x="696"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54672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251700" y="0"/>
            <a:ext cx="5546725" cy="388938"/>
          </a:xfrm>
          <a:prstGeom prst="rect">
            <a:avLst/>
          </a:prstGeom>
        </p:spPr>
        <p:txBody>
          <a:bodyPr vert="horz" lIns="91440" tIns="45720" rIns="91440" bIns="45720" rtlCol="0"/>
          <a:lstStyle>
            <a:lvl1pPr algn="r">
              <a:defRPr sz="1200"/>
            </a:lvl1pPr>
          </a:lstStyle>
          <a:p>
            <a:fld id="{66516A21-A2D1-43B4-9347-F019C65D5B85}" type="datetimeFigureOut">
              <a:rPr lang="en-US" smtClean="0"/>
              <a:t>5/7/21</a:t>
            </a:fld>
            <a:endParaRPr lang="en-US"/>
          </a:p>
        </p:txBody>
      </p:sp>
      <p:sp>
        <p:nvSpPr>
          <p:cNvPr id="4" name="Slide Image Placeholder 3"/>
          <p:cNvSpPr>
            <a:spLocks noGrp="1" noRot="1" noChangeAspect="1"/>
          </p:cNvSpPr>
          <p:nvPr>
            <p:ph type="sldImg" idx="2"/>
          </p:nvPr>
        </p:nvSpPr>
        <p:spPr>
          <a:xfrm>
            <a:off x="4241800" y="971550"/>
            <a:ext cx="43180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79525" y="3740150"/>
            <a:ext cx="102425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554672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251700" y="7383463"/>
            <a:ext cx="5546725" cy="388937"/>
          </a:xfrm>
          <a:prstGeom prst="rect">
            <a:avLst/>
          </a:prstGeom>
        </p:spPr>
        <p:txBody>
          <a:bodyPr vert="horz" lIns="91440" tIns="45720" rIns="91440" bIns="45720" rtlCol="0" anchor="b"/>
          <a:lstStyle>
            <a:lvl1pPr algn="r">
              <a:defRPr sz="1200"/>
            </a:lvl1pPr>
          </a:lstStyle>
          <a:p>
            <a:fld id="{76BE93DC-6E4B-47DE-9D8F-976E8789F7B4}" type="slidenum">
              <a:rPr lang="en-US" smtClean="0"/>
              <a:t>‹#›</a:t>
            </a:fld>
            <a:endParaRPr lang="en-US"/>
          </a:p>
        </p:txBody>
      </p:sp>
    </p:spTree>
    <p:extLst>
      <p:ext uri="{BB962C8B-B14F-4D97-AF65-F5344CB8AC3E}">
        <p14:creationId xmlns:p14="http://schemas.microsoft.com/office/powerpoint/2010/main" val="214519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BE93DC-6E4B-47DE-9D8F-976E8789F7B4}" type="slidenum">
              <a:rPr lang="en-US" smtClean="0"/>
              <a:t>1</a:t>
            </a:fld>
            <a:endParaRPr lang="en-US"/>
          </a:p>
        </p:txBody>
      </p:sp>
    </p:spTree>
    <p:extLst>
      <p:ext uri="{BB962C8B-B14F-4D97-AF65-F5344CB8AC3E}">
        <p14:creationId xmlns:p14="http://schemas.microsoft.com/office/powerpoint/2010/main" val="294168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BE93DC-6E4B-47DE-9D8F-976E8789F7B4}" type="slidenum">
              <a:rPr lang="en-US" smtClean="0"/>
              <a:t>3</a:t>
            </a:fld>
            <a:endParaRPr lang="en-US"/>
          </a:p>
        </p:txBody>
      </p:sp>
    </p:spTree>
    <p:extLst>
      <p:ext uri="{BB962C8B-B14F-4D97-AF65-F5344CB8AC3E}">
        <p14:creationId xmlns:p14="http://schemas.microsoft.com/office/powerpoint/2010/main" val="2976397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BE93DC-6E4B-47DE-9D8F-976E8789F7B4}" type="slidenum">
              <a:rPr lang="en-US" smtClean="0"/>
              <a:t>7</a:t>
            </a:fld>
            <a:endParaRPr lang="en-US"/>
          </a:p>
        </p:txBody>
      </p:sp>
    </p:spTree>
    <p:extLst>
      <p:ext uri="{BB962C8B-B14F-4D97-AF65-F5344CB8AC3E}">
        <p14:creationId xmlns:p14="http://schemas.microsoft.com/office/powerpoint/2010/main" val="1019879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BE93DC-6E4B-47DE-9D8F-976E8789F7B4}" type="slidenum">
              <a:rPr lang="en-US" smtClean="0"/>
              <a:t>10</a:t>
            </a:fld>
            <a:endParaRPr lang="en-US"/>
          </a:p>
        </p:txBody>
      </p:sp>
    </p:spTree>
    <p:extLst>
      <p:ext uri="{BB962C8B-B14F-4D97-AF65-F5344CB8AC3E}">
        <p14:creationId xmlns:p14="http://schemas.microsoft.com/office/powerpoint/2010/main" val="145623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BE93DC-6E4B-47DE-9D8F-976E8789F7B4}" type="slidenum">
              <a:rPr lang="en-US" smtClean="0"/>
              <a:t>13</a:t>
            </a:fld>
            <a:endParaRPr lang="en-US"/>
          </a:p>
        </p:txBody>
      </p:sp>
    </p:spTree>
    <p:extLst>
      <p:ext uri="{BB962C8B-B14F-4D97-AF65-F5344CB8AC3E}">
        <p14:creationId xmlns:p14="http://schemas.microsoft.com/office/powerpoint/2010/main" val="415120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BE93DC-6E4B-47DE-9D8F-976E8789F7B4}" type="slidenum">
              <a:rPr lang="en-US" smtClean="0"/>
              <a:t>14</a:t>
            </a:fld>
            <a:endParaRPr lang="en-US"/>
          </a:p>
        </p:txBody>
      </p:sp>
    </p:spTree>
    <p:extLst>
      <p:ext uri="{BB962C8B-B14F-4D97-AF65-F5344CB8AC3E}">
        <p14:creationId xmlns:p14="http://schemas.microsoft.com/office/powerpoint/2010/main" val="1049336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BE93DC-6E4B-47DE-9D8F-976E8789F7B4}" type="slidenum">
              <a:rPr lang="en-US" smtClean="0"/>
              <a:t>15</a:t>
            </a:fld>
            <a:endParaRPr lang="en-US"/>
          </a:p>
        </p:txBody>
      </p:sp>
    </p:spTree>
    <p:extLst>
      <p:ext uri="{BB962C8B-B14F-4D97-AF65-F5344CB8AC3E}">
        <p14:creationId xmlns:p14="http://schemas.microsoft.com/office/powerpoint/2010/main" val="416726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60120" y="2409444"/>
            <a:ext cx="1088136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20240" y="4352544"/>
            <a:ext cx="896112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7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chemeClr val="bg1">
              <a:lumMod val="65000"/>
            </a:scheme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67824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8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chemeClr val="accent6">
              <a:lumMod val="75000"/>
            </a:scheme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68180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383133" y="1463039"/>
            <a:ext cx="5992668" cy="5105400"/>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0" y="0"/>
            <a:ext cx="12801600" cy="1463040"/>
          </a:xfrm>
          <a:custGeom>
            <a:avLst/>
            <a:gdLst/>
            <a:ahLst/>
            <a:cxnLst/>
            <a:rect l="l" t="t" r="r" b="b"/>
            <a:pathLst>
              <a:path w="12801600" h="1463040">
                <a:moveTo>
                  <a:pt x="12801600" y="0"/>
                </a:moveTo>
                <a:lnTo>
                  <a:pt x="0" y="0"/>
                </a:lnTo>
                <a:lnTo>
                  <a:pt x="0" y="1463039"/>
                </a:lnTo>
                <a:lnTo>
                  <a:pt x="12801600" y="1463039"/>
                </a:lnTo>
                <a:lnTo>
                  <a:pt x="12801600" y="0"/>
                </a:lnTo>
                <a:close/>
              </a:path>
            </a:pathLst>
          </a:custGeom>
          <a:solidFill>
            <a:srgbClr val="D71920"/>
          </a:solidFill>
        </p:spPr>
        <p:txBody>
          <a:bodyPr wrap="square" lIns="0" tIns="0" rIns="0" bIns="0" rtlCol="0"/>
          <a:lstStyle/>
          <a:p>
            <a:endParaRPr/>
          </a:p>
        </p:txBody>
      </p:sp>
      <p:sp>
        <p:nvSpPr>
          <p:cNvPr id="18" name="bg object 18"/>
          <p:cNvSpPr/>
          <p:nvPr/>
        </p:nvSpPr>
        <p:spPr>
          <a:xfrm>
            <a:off x="3667721" y="7467"/>
            <a:ext cx="6886419" cy="1455572"/>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sz="half" idx="2"/>
          </p:nvPr>
        </p:nvSpPr>
        <p:spPr>
          <a:xfrm>
            <a:off x="640080" y="1787652"/>
            <a:ext cx="5568696"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92824" y="1787652"/>
            <a:ext cx="5568696"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rgbClr val="D7192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9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chemeClr val="bg1">
              <a:lumMod val="85000"/>
            </a:scheme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704987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rgbClr val="E7BD0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24710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chemeClr val="accent5">
              <a:lumMod val="75000"/>
            </a:scheme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06618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chemeClr val="accent2">
              <a:lumMod val="75000"/>
            </a:scheme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66348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chemeClr val="accent2">
              <a:lumMod val="60000"/>
              <a:lumOff val="40000"/>
            </a:scheme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970859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chemeClr val="accent2">
              <a:lumMod val="60000"/>
              <a:lumOff val="40000"/>
            </a:scheme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73100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6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2743199" cy="7772400"/>
          </a:xfrm>
          <a:custGeom>
            <a:avLst/>
            <a:gdLst/>
            <a:ahLst/>
            <a:cxnLst/>
            <a:rect l="l" t="t" r="r" b="b"/>
            <a:pathLst>
              <a:path w="6400800" h="7772400">
                <a:moveTo>
                  <a:pt x="6400800" y="0"/>
                </a:moveTo>
                <a:lnTo>
                  <a:pt x="0" y="0"/>
                </a:lnTo>
                <a:lnTo>
                  <a:pt x="0" y="7772400"/>
                </a:lnTo>
                <a:lnTo>
                  <a:pt x="6400800" y="7772400"/>
                </a:lnTo>
                <a:lnTo>
                  <a:pt x="6400800" y="0"/>
                </a:lnTo>
                <a:close/>
              </a:path>
            </a:pathLst>
          </a:custGeom>
          <a:solidFill>
            <a:schemeClr val="accent3">
              <a:lumMod val="75000"/>
            </a:scheme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070348"/>
          </a:xfr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373703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2819" y="1284599"/>
            <a:ext cx="10855960" cy="682625"/>
          </a:xfrm>
          <a:prstGeom prst="rect">
            <a:avLst/>
          </a:prstGeom>
        </p:spPr>
        <p:txBody>
          <a:bodyPr wrap="square" lIns="0" tIns="0" rIns="0" bIns="0">
            <a:spAutoFit/>
          </a:bodyPr>
          <a:lstStyle>
            <a:lvl1pPr>
              <a:defRPr sz="2000" b="1" i="0">
                <a:solidFill>
                  <a:schemeClr val="bg1"/>
                </a:solidFill>
                <a:latin typeface="Ubuntu"/>
                <a:cs typeface="Ubuntu"/>
              </a:defRPr>
            </a:lvl1pPr>
          </a:lstStyle>
          <a:p>
            <a:endParaRPr/>
          </a:p>
        </p:txBody>
      </p:sp>
      <p:sp>
        <p:nvSpPr>
          <p:cNvPr id="3" name="Holder 3"/>
          <p:cNvSpPr>
            <a:spLocks noGrp="1"/>
          </p:cNvSpPr>
          <p:nvPr>
            <p:ph type="body" idx="1"/>
          </p:nvPr>
        </p:nvSpPr>
        <p:spPr>
          <a:xfrm>
            <a:off x="640080" y="1787652"/>
            <a:ext cx="11521440"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352544" y="7228332"/>
            <a:ext cx="4096512"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40080" y="7228332"/>
            <a:ext cx="2944368"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5/7/21</a:t>
            </a:fld>
            <a:endParaRPr lang="en-US"/>
          </a:p>
        </p:txBody>
      </p:sp>
      <p:sp>
        <p:nvSpPr>
          <p:cNvPr id="6" name="Holder 6"/>
          <p:cNvSpPr>
            <a:spLocks noGrp="1"/>
          </p:cNvSpPr>
          <p:nvPr>
            <p:ph type="sldNum" sz="quarter" idx="7"/>
          </p:nvPr>
        </p:nvSpPr>
        <p:spPr>
          <a:xfrm>
            <a:off x="9217152" y="7228332"/>
            <a:ext cx="2944368"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3" r:id="rId12"/>
    <p:sldLayoutId id="2147483664" r:id="rId13"/>
    <p:sldLayoutId id="2147483665" r:id="rId1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3.xm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slide" Target="slide8.xml"/><Relationship Id="rId5" Type="http://schemas.openxmlformats.org/officeDocument/2006/relationships/slide" Target="slide7.xml"/><Relationship Id="rId10" Type="http://schemas.openxmlformats.org/officeDocument/2006/relationships/slide" Target="slide13.xml"/><Relationship Id="rId4" Type="http://schemas.openxmlformats.org/officeDocument/2006/relationships/slide" Target="slide6.xml"/><Relationship Id="rId9" Type="http://schemas.openxmlformats.org/officeDocument/2006/relationships/slide" Target="slide1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hlinkClick r:id="rId3" action="ppaction://hlinksldjump"/>
          </p:cNvPr>
          <p:cNvSpPr txBox="1"/>
          <p:nvPr/>
        </p:nvSpPr>
        <p:spPr>
          <a:xfrm>
            <a:off x="383540" y="2300426"/>
            <a:ext cx="2492910" cy="1813317"/>
          </a:xfrm>
          <a:prstGeom prst="rect">
            <a:avLst/>
          </a:prstGeom>
        </p:spPr>
        <p:txBody>
          <a:bodyPr vert="horz" wrap="square" lIns="0" tIns="60960" rIns="0" bIns="0" rtlCol="0">
            <a:spAutoFit/>
          </a:bodyPr>
          <a:lstStyle/>
          <a:p>
            <a:pPr marL="12700">
              <a:lnSpc>
                <a:spcPct val="100000"/>
              </a:lnSpc>
              <a:spcBef>
                <a:spcPts val="480"/>
              </a:spcBef>
            </a:pPr>
            <a:r>
              <a:rPr lang="en-US" sz="1100" spc="-25" noProof="1">
                <a:solidFill>
                  <a:srgbClr val="D71920"/>
                </a:solidFill>
                <a:latin typeface="Ubuntu"/>
                <a:cs typeface="Ubuntu"/>
              </a:rPr>
              <a:t>STRATÉGIE 1</a:t>
            </a:r>
          </a:p>
          <a:p>
            <a:pPr marL="12700">
              <a:lnSpc>
                <a:spcPct val="100000"/>
              </a:lnSpc>
              <a:spcBef>
                <a:spcPts val="480"/>
              </a:spcBef>
            </a:pPr>
            <a:r>
              <a:rPr lang="en-US" sz="1100" b="1" u="sng" spc="-30" noProof="1">
                <a:latin typeface="Ubuntu"/>
                <a:cs typeface="Ubuntu"/>
              </a:rPr>
              <a:t>AMÉLIORER LA </a:t>
            </a:r>
            <a:r>
              <a:rPr lang="en-US" sz="1100" b="1" u="sng" spc="-30" noProof="1">
                <a:latin typeface="Ubuntu"/>
              </a:rPr>
              <a:t>QUALITÉ ET LA PORTÉE DE LA PROGRAMMATION LOCALE</a:t>
            </a:r>
          </a:p>
          <a:p>
            <a:pPr marL="241300" marR="234950" indent="-228600">
              <a:spcBef>
                <a:spcPts val="380"/>
              </a:spcBef>
              <a:buFont typeface="+mj-lt"/>
              <a:buAutoNum type="arabicPeriod"/>
            </a:pPr>
            <a:r>
              <a:rPr lang="en-US" sz="1000" spc="-25" noProof="1">
                <a:latin typeface="Ubuntu"/>
                <a:cs typeface="Ubuntu"/>
              </a:rPr>
              <a:t>Opérations, structures et sensibilisation </a:t>
            </a:r>
            <a:r>
              <a:rPr lang="en-US" sz="1000" spc="-25" noProof="1">
                <a:solidFill>
                  <a:srgbClr val="262625"/>
                </a:solidFill>
                <a:latin typeface="Ubuntu"/>
              </a:rPr>
              <a:t>locales  </a:t>
            </a:r>
          </a:p>
          <a:p>
            <a:pPr marL="241300" marR="234950" indent="-228600">
              <a:spcBef>
                <a:spcPts val="380"/>
              </a:spcBef>
              <a:buFont typeface="+mj-lt"/>
              <a:buAutoNum type="arabicPeriod"/>
            </a:pPr>
            <a:r>
              <a:rPr lang="en-US" sz="1000" spc="-25" noProof="1">
                <a:solidFill>
                  <a:srgbClr val="262625"/>
                </a:solidFill>
                <a:latin typeface="Ubuntu"/>
              </a:rPr>
              <a:t>Formation d’entraîneurs</a:t>
            </a:r>
          </a:p>
          <a:p>
            <a:pPr marL="241300" marR="234950" indent="-228600">
              <a:spcBef>
                <a:spcPts val="380"/>
              </a:spcBef>
              <a:buFont typeface="+mj-lt"/>
              <a:buAutoNum type="arabicPeriod"/>
            </a:pPr>
            <a:r>
              <a:rPr lang="en-US" sz="1000" spc="-25" noProof="1">
                <a:solidFill>
                  <a:srgbClr val="262625"/>
                </a:solidFill>
                <a:latin typeface="Ubuntu"/>
              </a:rPr>
              <a:t>Fréquence et qualité du sport  </a:t>
            </a:r>
          </a:p>
          <a:p>
            <a:pPr marL="241300" marR="234950" indent="-228600">
              <a:spcBef>
                <a:spcPts val="380"/>
              </a:spcBef>
              <a:buFont typeface="+mj-lt"/>
              <a:buAutoNum type="arabicPeriod"/>
            </a:pPr>
            <a:r>
              <a:rPr lang="en-US" sz="1000" spc="-25" noProof="1">
                <a:solidFill>
                  <a:srgbClr val="262625"/>
                </a:solidFill>
                <a:latin typeface="Ubuntu"/>
              </a:rPr>
              <a:t>Partenariats</a:t>
            </a:r>
          </a:p>
          <a:p>
            <a:pPr marL="241300" marR="234950" indent="-228600">
              <a:spcBef>
                <a:spcPts val="380"/>
              </a:spcBef>
              <a:buFont typeface="+mj-lt"/>
              <a:buAutoNum type="arabicPeriod"/>
            </a:pPr>
            <a:r>
              <a:rPr lang="en-US" sz="1000" spc="-25" noProof="1">
                <a:solidFill>
                  <a:srgbClr val="262625"/>
                </a:solidFill>
                <a:latin typeface="Ubuntu"/>
              </a:rPr>
              <a:t>Intégration santé e</a:t>
            </a:r>
            <a:r>
              <a:rPr lang="en-US" sz="1000" spc="-25" noProof="1">
                <a:latin typeface="Ubuntu"/>
                <a:cs typeface="Ubuntu"/>
              </a:rPr>
              <a:t>t bien-être  </a:t>
            </a:r>
          </a:p>
        </p:txBody>
      </p:sp>
      <p:sp>
        <p:nvSpPr>
          <p:cNvPr id="4" name="object 4">
            <a:hlinkClick r:id="rId4" action="ppaction://hlinksldjump"/>
          </p:cNvPr>
          <p:cNvSpPr txBox="1"/>
          <p:nvPr/>
        </p:nvSpPr>
        <p:spPr>
          <a:xfrm>
            <a:off x="383540" y="4189170"/>
            <a:ext cx="2409210" cy="1441420"/>
          </a:xfrm>
          <a:prstGeom prst="rect">
            <a:avLst/>
          </a:prstGeom>
        </p:spPr>
        <p:txBody>
          <a:bodyPr vert="horz" wrap="square" lIns="0" tIns="60960" rIns="0" bIns="0" rtlCol="0">
            <a:spAutoFit/>
          </a:bodyPr>
          <a:lstStyle/>
          <a:p>
            <a:pPr marL="12700">
              <a:lnSpc>
                <a:spcPct val="100000"/>
              </a:lnSpc>
              <a:spcBef>
                <a:spcPts val="480"/>
              </a:spcBef>
            </a:pPr>
            <a:r>
              <a:rPr lang="en-US" sz="1100" spc="-25" noProof="1">
                <a:solidFill>
                  <a:srgbClr val="D71920"/>
                </a:solidFill>
                <a:latin typeface="Ubuntu"/>
                <a:cs typeface="Ubuntu"/>
              </a:rPr>
              <a:t>STRATÉGIE 2</a:t>
            </a:r>
          </a:p>
          <a:p>
            <a:pPr marL="12700" marR="171450">
              <a:spcBef>
                <a:spcPts val="380"/>
              </a:spcBef>
            </a:pPr>
            <a:r>
              <a:rPr lang="en-US" sz="1100" b="1" u="sng" spc="-30" noProof="1">
                <a:latin typeface="Ubuntu"/>
              </a:rPr>
              <a:t>HABILITER LES ATHLÈTES LEADERS ET LES AUTRES ACTEURS DU CHANGEMENT</a:t>
            </a:r>
          </a:p>
          <a:p>
            <a:pPr marL="241300" marR="234950" indent="-228600">
              <a:lnSpc>
                <a:spcPct val="100000"/>
              </a:lnSpc>
              <a:spcBef>
                <a:spcPts val="380"/>
              </a:spcBef>
              <a:buFont typeface="+mj-lt"/>
              <a:buAutoNum type="arabicPeriod"/>
            </a:pPr>
            <a:r>
              <a:rPr lang="en-US" sz="1000" spc="-25" noProof="1">
                <a:solidFill>
                  <a:srgbClr val="262625"/>
                </a:solidFill>
                <a:latin typeface="Ubuntu"/>
                <a:cs typeface="Ubuntu"/>
              </a:rPr>
              <a:t>Compétences &amp; connaissances  </a:t>
            </a:r>
          </a:p>
          <a:p>
            <a:pPr marL="241300" marR="234950" indent="-228600">
              <a:lnSpc>
                <a:spcPct val="100000"/>
              </a:lnSpc>
              <a:spcBef>
                <a:spcPts val="380"/>
              </a:spcBef>
              <a:buFont typeface="+mj-lt"/>
              <a:buAutoNum type="arabicPeriod"/>
            </a:pPr>
            <a:r>
              <a:rPr lang="en-US" sz="1000" spc="-25" noProof="1">
                <a:solidFill>
                  <a:srgbClr val="262625"/>
                </a:solidFill>
                <a:latin typeface="Ubuntu"/>
                <a:cs typeface="Ubuntu"/>
              </a:rPr>
              <a:t>Écoles Unifiées</a:t>
            </a:r>
          </a:p>
          <a:p>
            <a:pPr marL="241300" marR="234950" indent="-228600">
              <a:lnSpc>
                <a:spcPct val="100000"/>
              </a:lnSpc>
              <a:spcBef>
                <a:spcPts val="380"/>
              </a:spcBef>
              <a:buFont typeface="+mj-lt"/>
              <a:buAutoNum type="arabicPeriod"/>
            </a:pPr>
            <a:r>
              <a:rPr lang="en-US" sz="1000" spc="-25" noProof="1">
                <a:solidFill>
                  <a:srgbClr val="262625"/>
                </a:solidFill>
                <a:latin typeface="Ubuntu"/>
                <a:cs typeface="Ubuntu"/>
              </a:rPr>
              <a:t>Emplois / rôles internes des athlètes</a:t>
            </a:r>
          </a:p>
          <a:p>
            <a:pPr marL="241300" marR="234950" indent="-228600">
              <a:lnSpc>
                <a:spcPct val="100000"/>
              </a:lnSpc>
              <a:spcBef>
                <a:spcPts val="380"/>
              </a:spcBef>
              <a:buFont typeface="+mj-lt"/>
              <a:buAutoNum type="arabicPeriod"/>
            </a:pPr>
            <a:r>
              <a:rPr lang="en-US" sz="1000" spc="-25" noProof="1">
                <a:solidFill>
                  <a:srgbClr val="262625"/>
                </a:solidFill>
                <a:latin typeface="Ubuntu"/>
                <a:cs typeface="Ubuntu"/>
              </a:rPr>
              <a:t>Athlètes &amp; jeunes enseignant l'inclusion</a:t>
            </a:r>
          </a:p>
        </p:txBody>
      </p:sp>
      <p:sp>
        <p:nvSpPr>
          <p:cNvPr id="5" name="object 5">
            <a:hlinkClick r:id="rId5" action="ppaction://hlinksldjump"/>
          </p:cNvPr>
          <p:cNvSpPr txBox="1"/>
          <p:nvPr/>
        </p:nvSpPr>
        <p:spPr>
          <a:xfrm>
            <a:off x="368829" y="5851015"/>
            <a:ext cx="2043430" cy="1544012"/>
          </a:xfrm>
          <a:prstGeom prst="rect">
            <a:avLst/>
          </a:prstGeom>
        </p:spPr>
        <p:txBody>
          <a:bodyPr vert="horz" wrap="square" lIns="0" tIns="60960" rIns="0" bIns="0" rtlCol="0">
            <a:spAutoFit/>
          </a:bodyPr>
          <a:lstStyle/>
          <a:p>
            <a:pPr marL="12700">
              <a:lnSpc>
                <a:spcPct val="100000"/>
              </a:lnSpc>
              <a:spcBef>
                <a:spcPts val="480"/>
              </a:spcBef>
            </a:pPr>
            <a:r>
              <a:rPr lang="en-US" sz="1100" spc="-25" noProof="1">
                <a:solidFill>
                  <a:srgbClr val="D71920"/>
                </a:solidFill>
                <a:latin typeface="Ubuntu"/>
                <a:cs typeface="Ubuntu"/>
              </a:rPr>
              <a:t>STRATÉGIE 3</a:t>
            </a:r>
          </a:p>
          <a:p>
            <a:pPr marL="12700" marR="5080">
              <a:lnSpc>
                <a:spcPct val="100000"/>
              </a:lnSpc>
              <a:spcBef>
                <a:spcPts val="380"/>
              </a:spcBef>
            </a:pPr>
            <a:r>
              <a:rPr lang="en-US" sz="1100" b="1" u="sng" spc="-30" noProof="1">
                <a:latin typeface="Ubuntu"/>
                <a:cs typeface="Ubuntu"/>
              </a:rPr>
              <a:t>FAVORISER DES SERVICES ET DES ENVIRONNEMENTS INCLUSIFS</a:t>
            </a:r>
          </a:p>
          <a:p>
            <a:pPr marL="241300" marR="5080" indent="-228600">
              <a:lnSpc>
                <a:spcPct val="100000"/>
              </a:lnSpc>
              <a:spcBef>
                <a:spcPts val="380"/>
              </a:spcBef>
              <a:buFont typeface="+mj-lt"/>
              <a:buAutoNum type="arabicPeriod"/>
            </a:pPr>
            <a:r>
              <a:rPr lang="en-US" sz="1000" spc="-25" noProof="1">
                <a:solidFill>
                  <a:srgbClr val="262625"/>
                </a:solidFill>
                <a:latin typeface="Ubuntu"/>
                <a:cs typeface="Ubuntu"/>
              </a:rPr>
              <a:t>Changement des systèmes à un  haut niveau  </a:t>
            </a:r>
          </a:p>
          <a:p>
            <a:pPr marL="241300" marR="5080" indent="-228600">
              <a:lnSpc>
                <a:spcPct val="100000"/>
              </a:lnSpc>
              <a:spcBef>
                <a:spcPts val="380"/>
              </a:spcBef>
              <a:buFont typeface="+mj-lt"/>
              <a:buAutoNum type="arabicPeriod"/>
            </a:pPr>
            <a:r>
              <a:rPr lang="en-US" sz="1000" spc="-25" noProof="1">
                <a:solidFill>
                  <a:srgbClr val="262625"/>
                </a:solidFill>
                <a:latin typeface="Ubuntu"/>
                <a:cs typeface="Ubuntu"/>
              </a:rPr>
              <a:t>Organisation Inclusive</a:t>
            </a:r>
          </a:p>
          <a:p>
            <a:pPr marL="241300" marR="5080" indent="-228600">
              <a:lnSpc>
                <a:spcPct val="100000"/>
              </a:lnSpc>
              <a:spcBef>
                <a:spcPts val="380"/>
              </a:spcBef>
              <a:buFont typeface="+mj-lt"/>
              <a:buAutoNum type="arabicPeriod"/>
            </a:pPr>
            <a:r>
              <a:rPr lang="en-US" sz="1000" spc="-25" noProof="1">
                <a:solidFill>
                  <a:srgbClr val="262625"/>
                </a:solidFill>
                <a:latin typeface="Ubuntu"/>
                <a:cs typeface="Ubuntu"/>
              </a:rPr>
              <a:t> Utilisez des jeux pour changer les systèmes  to change systems</a:t>
            </a:r>
          </a:p>
        </p:txBody>
      </p:sp>
      <p:grpSp>
        <p:nvGrpSpPr>
          <p:cNvPr id="6" name="object 6"/>
          <p:cNvGrpSpPr/>
          <p:nvPr/>
        </p:nvGrpSpPr>
        <p:grpSpPr>
          <a:xfrm>
            <a:off x="4853405" y="585453"/>
            <a:ext cx="7490491" cy="3740100"/>
            <a:chOff x="4853405" y="467876"/>
            <a:chExt cx="7490491" cy="3740100"/>
          </a:xfrm>
        </p:grpSpPr>
        <p:sp>
          <p:nvSpPr>
            <p:cNvPr id="17" name="object 17"/>
            <p:cNvSpPr/>
            <p:nvPr/>
          </p:nvSpPr>
          <p:spPr>
            <a:xfrm>
              <a:off x="4878283" y="4096216"/>
              <a:ext cx="68580" cy="111760"/>
            </a:xfrm>
            <a:custGeom>
              <a:avLst/>
              <a:gdLst/>
              <a:ahLst/>
              <a:cxnLst/>
              <a:rect l="l" t="t" r="r" b="b"/>
              <a:pathLst>
                <a:path w="68579" h="111760">
                  <a:moveTo>
                    <a:pt x="0" y="0"/>
                  </a:moveTo>
                  <a:lnTo>
                    <a:pt x="68580" y="55880"/>
                  </a:lnTo>
                  <a:lnTo>
                    <a:pt x="0" y="111760"/>
                  </a:lnTo>
                </a:path>
              </a:pathLst>
            </a:custGeom>
            <a:ln w="6349">
              <a:solidFill>
                <a:srgbClr val="636358"/>
              </a:solidFill>
            </a:ln>
          </p:spPr>
          <p:txBody>
            <a:bodyPr wrap="square" lIns="0" tIns="0" rIns="0" bIns="0" rtlCol="0"/>
            <a:lstStyle/>
            <a:p>
              <a:endParaRPr/>
            </a:p>
          </p:txBody>
        </p:sp>
        <p:sp>
          <p:nvSpPr>
            <p:cNvPr id="18" name="object 18"/>
            <p:cNvSpPr/>
            <p:nvPr/>
          </p:nvSpPr>
          <p:spPr>
            <a:xfrm>
              <a:off x="4853405" y="3583304"/>
              <a:ext cx="68580" cy="111760"/>
            </a:xfrm>
            <a:custGeom>
              <a:avLst/>
              <a:gdLst/>
              <a:ahLst/>
              <a:cxnLst/>
              <a:rect l="l" t="t" r="r" b="b"/>
              <a:pathLst>
                <a:path w="68579" h="111760">
                  <a:moveTo>
                    <a:pt x="0" y="0"/>
                  </a:moveTo>
                  <a:lnTo>
                    <a:pt x="68580" y="55880"/>
                  </a:lnTo>
                  <a:lnTo>
                    <a:pt x="0" y="111760"/>
                  </a:lnTo>
                </a:path>
              </a:pathLst>
            </a:custGeom>
            <a:ln w="6349">
              <a:solidFill>
                <a:srgbClr val="636358"/>
              </a:solidFill>
            </a:ln>
          </p:spPr>
          <p:txBody>
            <a:bodyPr wrap="square" lIns="0" tIns="0" rIns="0" bIns="0" rtlCol="0"/>
            <a:lstStyle/>
            <a:p>
              <a:endParaRPr/>
            </a:p>
          </p:txBody>
        </p:sp>
        <p:sp>
          <p:nvSpPr>
            <p:cNvPr id="19" name="object 19"/>
            <p:cNvSpPr/>
            <p:nvPr/>
          </p:nvSpPr>
          <p:spPr>
            <a:xfrm>
              <a:off x="4993693" y="2978833"/>
              <a:ext cx="68580" cy="111760"/>
            </a:xfrm>
            <a:custGeom>
              <a:avLst/>
              <a:gdLst/>
              <a:ahLst/>
              <a:cxnLst/>
              <a:rect l="l" t="t" r="r" b="b"/>
              <a:pathLst>
                <a:path w="68579" h="111760">
                  <a:moveTo>
                    <a:pt x="0" y="0"/>
                  </a:moveTo>
                  <a:lnTo>
                    <a:pt x="68580" y="55880"/>
                  </a:lnTo>
                  <a:lnTo>
                    <a:pt x="0" y="111760"/>
                  </a:lnTo>
                </a:path>
              </a:pathLst>
            </a:custGeom>
            <a:ln w="6349">
              <a:solidFill>
                <a:srgbClr val="636358"/>
              </a:solidFill>
            </a:ln>
          </p:spPr>
          <p:txBody>
            <a:bodyPr wrap="square" lIns="0" tIns="0" rIns="0" bIns="0" rtlCol="0"/>
            <a:lstStyle/>
            <a:p>
              <a:endParaRPr/>
            </a:p>
          </p:txBody>
        </p:sp>
        <p:sp>
          <p:nvSpPr>
            <p:cNvPr id="25" name="object 25"/>
            <p:cNvSpPr/>
            <p:nvPr/>
          </p:nvSpPr>
          <p:spPr>
            <a:xfrm>
              <a:off x="10844157" y="571124"/>
              <a:ext cx="861531" cy="305714"/>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11819612" y="467876"/>
              <a:ext cx="524284" cy="527287"/>
            </a:xfrm>
            <a:prstGeom prst="rect">
              <a:avLst/>
            </a:prstGeom>
            <a:blipFill>
              <a:blip r:embed="rId7" cstate="print"/>
              <a:stretch>
                <a:fillRect/>
              </a:stretch>
            </a:blipFill>
          </p:spPr>
          <p:txBody>
            <a:bodyPr wrap="square" lIns="0" tIns="0" rIns="0" bIns="0" rtlCol="0"/>
            <a:lstStyle/>
            <a:p>
              <a:endParaRPr/>
            </a:p>
          </p:txBody>
        </p:sp>
      </p:grpSp>
      <p:sp>
        <p:nvSpPr>
          <p:cNvPr id="27" name="object 27"/>
          <p:cNvSpPr txBox="1">
            <a:spLocks noGrp="1"/>
          </p:cNvSpPr>
          <p:nvPr>
            <p:ph type="title"/>
          </p:nvPr>
        </p:nvSpPr>
        <p:spPr>
          <a:xfrm>
            <a:off x="252733" y="226997"/>
            <a:ext cx="3110230" cy="628377"/>
          </a:xfrm>
          <a:prstGeom prst="rect">
            <a:avLst/>
          </a:prstGeom>
        </p:spPr>
        <p:txBody>
          <a:bodyPr vert="horz" wrap="square" lIns="0" tIns="12700" rIns="0" bIns="0" rtlCol="0">
            <a:spAutoFit/>
          </a:bodyPr>
          <a:lstStyle/>
          <a:p>
            <a:pPr marL="12700">
              <a:lnSpc>
                <a:spcPct val="100000"/>
              </a:lnSpc>
              <a:spcBef>
                <a:spcPts val="100"/>
              </a:spcBef>
            </a:pPr>
            <a:r>
              <a:rPr lang="en-US" spc="-35" noProof="1"/>
              <a:t>Normes de Qualité des Programmes </a:t>
            </a:r>
            <a:endParaRPr lang="en-US" b="0" spc="-40" noProof="1">
              <a:latin typeface="Ubuntu Light"/>
              <a:cs typeface="Ubuntu Light"/>
            </a:endParaRPr>
          </a:p>
        </p:txBody>
      </p:sp>
      <p:sp>
        <p:nvSpPr>
          <p:cNvPr id="28" name="object 3">
            <a:hlinkClick r:id="rId8" action="ppaction://hlinksldjump"/>
            <a:extLst>
              <a:ext uri="{FF2B5EF4-FFF2-40B4-BE49-F238E27FC236}">
                <a16:creationId xmlns:a16="http://schemas.microsoft.com/office/drawing/2014/main" id="{F588583F-8B38-405C-8A40-8E57A5DA6D4C}"/>
              </a:ext>
            </a:extLst>
          </p:cNvPr>
          <p:cNvSpPr txBox="1"/>
          <p:nvPr/>
        </p:nvSpPr>
        <p:spPr>
          <a:xfrm>
            <a:off x="9794817" y="2141211"/>
            <a:ext cx="2531913" cy="1066959"/>
          </a:xfrm>
          <a:prstGeom prst="rect">
            <a:avLst/>
          </a:prstGeom>
        </p:spPr>
        <p:txBody>
          <a:bodyPr vert="horz" wrap="square" lIns="0" tIns="60960" rIns="0" bIns="0" rtlCol="0">
            <a:spAutoFit/>
          </a:bodyPr>
          <a:lstStyle/>
          <a:p>
            <a:pPr marL="295275">
              <a:lnSpc>
                <a:spcPct val="100000"/>
              </a:lnSpc>
            </a:pPr>
            <a:r>
              <a:rPr lang="en-US" sz="1100" spc="-15" noProof="1">
                <a:solidFill>
                  <a:srgbClr val="D71920"/>
                </a:solidFill>
                <a:latin typeface="Ubuntu"/>
                <a:cs typeface="Ubuntu"/>
              </a:rPr>
              <a:t>CATALYSEUR 2</a:t>
            </a:r>
          </a:p>
          <a:p>
            <a:pPr marL="295275">
              <a:lnSpc>
                <a:spcPct val="100000"/>
              </a:lnSpc>
              <a:spcBef>
                <a:spcPts val="380"/>
              </a:spcBef>
            </a:pPr>
            <a:r>
              <a:rPr lang="en-US" sz="1100" b="1" u="sng" spc="-20" noProof="1">
                <a:latin typeface="Ubuntu"/>
                <a:cs typeface="Ubuntu"/>
              </a:rPr>
              <a:t>DIVERSIFIER LES REVENUS </a:t>
            </a:r>
          </a:p>
          <a:p>
            <a:pPr marL="523875" indent="-228600">
              <a:lnSpc>
                <a:spcPct val="100000"/>
              </a:lnSpc>
              <a:spcBef>
                <a:spcPts val="380"/>
              </a:spcBef>
              <a:buFont typeface="+mj-lt"/>
              <a:buAutoNum type="arabicPeriod"/>
            </a:pPr>
            <a:r>
              <a:rPr lang="en-US" sz="1000" spc="-25" noProof="1">
                <a:solidFill>
                  <a:srgbClr val="262625"/>
                </a:solidFill>
                <a:latin typeface="Ubuntu"/>
                <a:cs typeface="Ubuntu"/>
              </a:rPr>
              <a:t>Construire des partenariats stratégiques </a:t>
            </a:r>
          </a:p>
          <a:p>
            <a:pPr marL="523875" indent="-228600">
              <a:lnSpc>
                <a:spcPct val="100000"/>
              </a:lnSpc>
              <a:spcBef>
                <a:spcPts val="380"/>
              </a:spcBef>
              <a:buFont typeface="+mj-lt"/>
              <a:buAutoNum type="arabicPeriod"/>
            </a:pPr>
            <a:r>
              <a:rPr lang="en-US" sz="1000" spc="-25" noProof="1">
                <a:solidFill>
                  <a:srgbClr val="262625"/>
                </a:solidFill>
                <a:latin typeface="Ubuntu"/>
                <a:cs typeface="Ubuntu"/>
              </a:rPr>
              <a:t>Capacité de collecte de fonds</a:t>
            </a:r>
          </a:p>
          <a:p>
            <a:pPr marL="523875" indent="-228600">
              <a:lnSpc>
                <a:spcPct val="100000"/>
              </a:lnSpc>
              <a:spcBef>
                <a:spcPts val="380"/>
              </a:spcBef>
              <a:buFont typeface="+mj-lt"/>
              <a:buAutoNum type="arabicPeriod"/>
            </a:pPr>
            <a:r>
              <a:rPr lang="en-US" sz="1000" spc="-25" noProof="1">
                <a:solidFill>
                  <a:srgbClr val="262625"/>
                </a:solidFill>
                <a:latin typeface="Ubuntu"/>
                <a:cs typeface="Ubuntu"/>
              </a:rPr>
              <a:t>Diversifier les canaux de financement</a:t>
            </a:r>
          </a:p>
        </p:txBody>
      </p:sp>
      <p:sp>
        <p:nvSpPr>
          <p:cNvPr id="29" name="object 3">
            <a:hlinkClick r:id="rId9" action="ppaction://hlinksldjump"/>
            <a:extLst>
              <a:ext uri="{FF2B5EF4-FFF2-40B4-BE49-F238E27FC236}">
                <a16:creationId xmlns:a16="http://schemas.microsoft.com/office/drawing/2014/main" id="{4257F954-FE7E-43FE-ABDD-DE7A93C4BD17}"/>
              </a:ext>
            </a:extLst>
          </p:cNvPr>
          <p:cNvSpPr txBox="1"/>
          <p:nvPr/>
        </p:nvSpPr>
        <p:spPr>
          <a:xfrm>
            <a:off x="9588997" y="3417992"/>
            <a:ext cx="2794054" cy="1836400"/>
          </a:xfrm>
          <a:prstGeom prst="rect">
            <a:avLst/>
          </a:prstGeom>
        </p:spPr>
        <p:txBody>
          <a:bodyPr vert="horz" wrap="square" lIns="0" tIns="60960" rIns="0" bIns="0" rtlCol="0">
            <a:spAutoFit/>
          </a:bodyPr>
          <a:lstStyle/>
          <a:p>
            <a:pPr marL="295275">
              <a:lnSpc>
                <a:spcPct val="100000"/>
              </a:lnSpc>
            </a:pPr>
            <a:r>
              <a:rPr lang="en-US" sz="1100" spc="-15" noProof="1">
                <a:solidFill>
                  <a:srgbClr val="D71920"/>
                </a:solidFill>
                <a:latin typeface="Ubuntu"/>
                <a:cs typeface="Ubuntu"/>
              </a:rPr>
              <a:t>CATALYSEUR 3</a:t>
            </a:r>
          </a:p>
          <a:p>
            <a:pPr marL="295275">
              <a:lnSpc>
                <a:spcPct val="100000"/>
              </a:lnSpc>
              <a:spcBef>
                <a:spcPts val="380"/>
              </a:spcBef>
            </a:pPr>
            <a:r>
              <a:rPr lang="en-US" sz="1100" b="1" u="sng" spc="-20" noProof="1">
                <a:latin typeface="Ubuntu"/>
                <a:cs typeface="Ubuntu"/>
              </a:rPr>
              <a:t>DÉVELOPPER LA MARQUE </a:t>
            </a:r>
          </a:p>
          <a:p>
            <a:pPr marL="523875" indent="-228600">
              <a:lnSpc>
                <a:spcPct val="100000"/>
              </a:lnSpc>
              <a:spcBef>
                <a:spcPts val="380"/>
              </a:spcBef>
              <a:buFont typeface="+mj-lt"/>
              <a:buAutoNum type="arabicPeriod"/>
            </a:pPr>
            <a:r>
              <a:rPr lang="en-US" sz="1000" spc="-20" noProof="1">
                <a:solidFill>
                  <a:srgbClr val="262625"/>
                </a:solidFill>
                <a:latin typeface="Ubuntu"/>
                <a:cs typeface="Ubuntu"/>
              </a:rPr>
              <a:t>Portée de la marque</a:t>
            </a:r>
          </a:p>
          <a:p>
            <a:pPr marL="523875" indent="-228600">
              <a:lnSpc>
                <a:spcPct val="100000"/>
              </a:lnSpc>
              <a:spcBef>
                <a:spcPts val="380"/>
              </a:spcBef>
              <a:buFont typeface="+mj-lt"/>
              <a:buAutoNum type="arabicPeriod"/>
            </a:pPr>
            <a:r>
              <a:rPr lang="en-US" sz="1000" spc="-20" noProof="1">
                <a:solidFill>
                  <a:srgbClr val="262625"/>
                </a:solidFill>
                <a:latin typeface="Ubuntu"/>
                <a:cs typeface="Ubuntu"/>
              </a:rPr>
              <a:t>S’appuyer sur les éènements mondiaux de SO</a:t>
            </a:r>
          </a:p>
          <a:p>
            <a:pPr marL="523875" indent="-228600">
              <a:lnSpc>
                <a:spcPct val="100000"/>
              </a:lnSpc>
              <a:spcBef>
                <a:spcPts val="380"/>
              </a:spcBef>
              <a:buFont typeface="+mj-lt"/>
              <a:buAutoNum type="arabicPeriod"/>
            </a:pPr>
            <a:r>
              <a:rPr lang="en-US" sz="1000" spc="-20" noProof="1">
                <a:solidFill>
                  <a:srgbClr val="262625"/>
                </a:solidFill>
                <a:latin typeface="Ubuntu"/>
                <a:cs typeface="Ubuntu"/>
              </a:rPr>
              <a:t>Build S’appuyer sur les évènements extérieurs</a:t>
            </a:r>
          </a:p>
          <a:p>
            <a:pPr marL="523875" indent="-228600">
              <a:lnSpc>
                <a:spcPct val="100000"/>
              </a:lnSpc>
              <a:spcBef>
                <a:spcPts val="380"/>
              </a:spcBef>
              <a:buFont typeface="+mj-lt"/>
              <a:buAutoNum type="arabicPeriod"/>
            </a:pPr>
            <a:r>
              <a:rPr lang="en-US" sz="1000" spc="-20" noProof="1">
                <a:solidFill>
                  <a:srgbClr val="262625"/>
                </a:solidFill>
                <a:latin typeface="Ubuntu"/>
                <a:cs typeface="Ubuntu"/>
              </a:rPr>
              <a:t>les Athlètes leaders renforcent la sensibilisation</a:t>
            </a:r>
          </a:p>
          <a:p>
            <a:pPr marL="523875" indent="-228600">
              <a:lnSpc>
                <a:spcPct val="100000"/>
              </a:lnSpc>
              <a:spcBef>
                <a:spcPts val="380"/>
              </a:spcBef>
              <a:buFont typeface="+mj-lt"/>
              <a:buAutoNum type="arabicPeriod"/>
            </a:pPr>
            <a:r>
              <a:rPr lang="en-US" sz="1000" spc="-20" noProof="1">
                <a:solidFill>
                  <a:srgbClr val="262625"/>
                </a:solidFill>
                <a:latin typeface="Ubuntu"/>
                <a:cs typeface="Ubuntu"/>
              </a:rPr>
              <a:t>Marketing local &amp; communications</a:t>
            </a:r>
          </a:p>
          <a:p>
            <a:pPr marL="523875" indent="-228600">
              <a:lnSpc>
                <a:spcPct val="100000"/>
              </a:lnSpc>
              <a:spcBef>
                <a:spcPts val="380"/>
              </a:spcBef>
              <a:buFont typeface="+mj-lt"/>
              <a:buAutoNum type="arabicPeriod"/>
            </a:pPr>
            <a:endParaRPr lang="en-US" sz="1000" spc="-20" noProof="1">
              <a:solidFill>
                <a:srgbClr val="262625"/>
              </a:solidFill>
              <a:latin typeface="Ubuntu"/>
              <a:cs typeface="Ubuntu"/>
            </a:endParaRPr>
          </a:p>
        </p:txBody>
      </p:sp>
      <p:sp>
        <p:nvSpPr>
          <p:cNvPr id="30" name="object 3">
            <a:hlinkClick r:id="rId10" action="ppaction://hlinksldjump"/>
            <a:extLst>
              <a:ext uri="{FF2B5EF4-FFF2-40B4-BE49-F238E27FC236}">
                <a16:creationId xmlns:a16="http://schemas.microsoft.com/office/drawing/2014/main" id="{EECE4C7A-F459-4C57-90CB-3D5AB4E84BEA}"/>
              </a:ext>
            </a:extLst>
          </p:cNvPr>
          <p:cNvSpPr txBox="1"/>
          <p:nvPr/>
        </p:nvSpPr>
        <p:spPr>
          <a:xfrm>
            <a:off x="9811984" y="5117532"/>
            <a:ext cx="2251075" cy="2416046"/>
          </a:xfrm>
          <a:prstGeom prst="rect">
            <a:avLst/>
          </a:prstGeom>
        </p:spPr>
        <p:txBody>
          <a:bodyPr vert="horz" wrap="square" lIns="0" tIns="60960" rIns="0" bIns="0" rtlCol="0">
            <a:spAutoFit/>
          </a:bodyPr>
          <a:lstStyle/>
          <a:p>
            <a:pPr marL="295275">
              <a:lnSpc>
                <a:spcPct val="100000"/>
              </a:lnSpc>
            </a:pPr>
            <a:r>
              <a:rPr lang="en-US" sz="1100" spc="-15" noProof="1">
                <a:solidFill>
                  <a:srgbClr val="D71920"/>
                </a:solidFill>
                <a:latin typeface="Ubuntu"/>
                <a:cs typeface="Ubuntu"/>
              </a:rPr>
              <a:t>CATALYSEUR 4</a:t>
            </a:r>
          </a:p>
          <a:p>
            <a:pPr marL="295275">
              <a:lnSpc>
                <a:spcPct val="100000"/>
              </a:lnSpc>
              <a:spcBef>
                <a:spcPts val="380"/>
              </a:spcBef>
            </a:pPr>
            <a:r>
              <a:rPr lang="en-US" sz="1100" b="1" u="sng" spc="-20" noProof="1">
                <a:latin typeface="Ubuntu"/>
                <a:cs typeface="Ubuntu"/>
              </a:rPr>
              <a:t>IMPULSER L’EXCELLENCE (PERSONNES &amp; PRACTICE)</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Leadership Unifié</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Développement du  leadership</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Conseil d’Administration</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Bénévoles et personnel</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Améliorations de la qualité</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Évaluation &amp; utilisation des données</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Outils &amp; practique</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Collaboration interne</a:t>
            </a:r>
          </a:p>
        </p:txBody>
      </p:sp>
      <p:cxnSp>
        <p:nvCxnSpPr>
          <p:cNvPr id="51" name="Connector: Elbow 2">
            <a:extLst>
              <a:ext uri="{FF2B5EF4-FFF2-40B4-BE49-F238E27FC236}">
                <a16:creationId xmlns:a16="http://schemas.microsoft.com/office/drawing/2014/main" id="{F64CD0F6-3AE1-9347-9820-A44761F97658}"/>
              </a:ext>
            </a:extLst>
          </p:cNvPr>
          <p:cNvCxnSpPr>
            <a:cxnSpLocks/>
          </p:cNvCxnSpPr>
          <p:nvPr/>
        </p:nvCxnSpPr>
        <p:spPr>
          <a:xfrm flipV="1">
            <a:off x="2854960" y="5451491"/>
            <a:ext cx="2326641" cy="720709"/>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sp>
        <p:nvSpPr>
          <p:cNvPr id="3" name="object 3">
            <a:hlinkClick r:id="rId11" action="ppaction://hlinksldjump"/>
          </p:cNvPr>
          <p:cNvSpPr txBox="1"/>
          <p:nvPr/>
        </p:nvSpPr>
        <p:spPr>
          <a:xfrm>
            <a:off x="2602330" y="5940649"/>
            <a:ext cx="2251075" cy="1682512"/>
          </a:xfrm>
          <a:prstGeom prst="rect">
            <a:avLst/>
          </a:prstGeom>
        </p:spPr>
        <p:txBody>
          <a:bodyPr vert="horz" wrap="square" lIns="0" tIns="60960" rIns="0" bIns="0" rtlCol="0">
            <a:spAutoFit/>
          </a:bodyPr>
          <a:lstStyle/>
          <a:p>
            <a:pPr marL="295275">
              <a:lnSpc>
                <a:spcPct val="100000"/>
              </a:lnSpc>
              <a:spcBef>
                <a:spcPts val="480"/>
              </a:spcBef>
            </a:pPr>
            <a:r>
              <a:rPr lang="en-US" sz="1100" spc="-15" noProof="1">
                <a:solidFill>
                  <a:srgbClr val="D71920"/>
                </a:solidFill>
                <a:latin typeface="Ubuntu"/>
                <a:cs typeface="Ubuntu"/>
              </a:rPr>
              <a:t>CATALYSEUR 1</a:t>
            </a:r>
          </a:p>
          <a:p>
            <a:pPr marL="295275">
              <a:lnSpc>
                <a:spcPct val="100000"/>
              </a:lnSpc>
              <a:spcBef>
                <a:spcPts val="380"/>
              </a:spcBef>
            </a:pPr>
            <a:r>
              <a:rPr lang="en-US" sz="1100" b="1" u="sng" spc="-25" noProof="1">
                <a:latin typeface="Ubuntu"/>
                <a:cs typeface="Ubuntu"/>
              </a:rPr>
              <a:t>NUMÉRISER LE MOUVEMENT </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Plate-formes numériques</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Contenu Numérique</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Gestion des données</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Environnement en ligne sécurisé</a:t>
            </a:r>
          </a:p>
          <a:p>
            <a:pPr marL="523875" indent="-228600">
              <a:lnSpc>
                <a:spcPct val="100000"/>
              </a:lnSpc>
              <a:spcBef>
                <a:spcPts val="380"/>
              </a:spcBef>
              <a:buFont typeface="+mj-lt"/>
              <a:buAutoNum type="arabicPeriod"/>
            </a:pPr>
            <a:r>
              <a:rPr lang="en-US" sz="1000" spc="-30" noProof="1">
                <a:solidFill>
                  <a:srgbClr val="262625"/>
                </a:solidFill>
                <a:latin typeface="Ubuntu"/>
                <a:cs typeface="Ubuntu"/>
              </a:rPr>
              <a:t>Modernisation numérique</a:t>
            </a:r>
          </a:p>
          <a:p>
            <a:pPr marL="523875" indent="-228600">
              <a:lnSpc>
                <a:spcPct val="100000"/>
              </a:lnSpc>
              <a:spcBef>
                <a:spcPts val="380"/>
              </a:spcBef>
              <a:buFont typeface="+mj-lt"/>
              <a:buAutoNum type="arabicPeriod"/>
            </a:pPr>
            <a:endParaRPr lang="en-US" sz="1000" noProof="1">
              <a:latin typeface="Ubuntu"/>
              <a:cs typeface="Ubuntu"/>
            </a:endParaRPr>
          </a:p>
        </p:txBody>
      </p:sp>
      <p:cxnSp>
        <p:nvCxnSpPr>
          <p:cNvPr id="46" name="Connector: Elbow 2">
            <a:extLst>
              <a:ext uri="{FF2B5EF4-FFF2-40B4-BE49-F238E27FC236}">
                <a16:creationId xmlns:a16="http://schemas.microsoft.com/office/drawing/2014/main" id="{44A2024F-E4E2-534B-BADA-54C649565EDF}"/>
              </a:ext>
            </a:extLst>
          </p:cNvPr>
          <p:cNvCxnSpPr>
            <a:cxnSpLocks/>
          </p:cNvCxnSpPr>
          <p:nvPr/>
        </p:nvCxnSpPr>
        <p:spPr>
          <a:xfrm flipV="1">
            <a:off x="368830" y="3428142"/>
            <a:ext cx="4358966" cy="2744058"/>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3" name="Connector: Elbow 2">
            <a:extLst>
              <a:ext uri="{FF2B5EF4-FFF2-40B4-BE49-F238E27FC236}">
                <a16:creationId xmlns:a16="http://schemas.microsoft.com/office/drawing/2014/main" id="{BB31D86E-BF8A-4148-A78C-0B183B2F0837}"/>
              </a:ext>
            </a:extLst>
          </p:cNvPr>
          <p:cNvCxnSpPr>
            <a:cxnSpLocks/>
          </p:cNvCxnSpPr>
          <p:nvPr/>
        </p:nvCxnSpPr>
        <p:spPr>
          <a:xfrm>
            <a:off x="383540" y="2540531"/>
            <a:ext cx="4204787" cy="1783243"/>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8" name="Connector: Elbow 2">
            <a:extLst>
              <a:ext uri="{FF2B5EF4-FFF2-40B4-BE49-F238E27FC236}">
                <a16:creationId xmlns:a16="http://schemas.microsoft.com/office/drawing/2014/main" id="{88CDE689-B3E9-BC46-A011-29A79B078249}"/>
              </a:ext>
            </a:extLst>
          </p:cNvPr>
          <p:cNvCxnSpPr>
            <a:cxnSpLocks/>
          </p:cNvCxnSpPr>
          <p:nvPr/>
        </p:nvCxnSpPr>
        <p:spPr>
          <a:xfrm flipV="1">
            <a:off x="368830" y="3844687"/>
            <a:ext cx="4183606" cy="563022"/>
          </a:xfrm>
          <a:prstGeom prst="bentConnector3">
            <a:avLst>
              <a:gd name="adj1" fmla="val 4856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70" name="Connector: Elbow 2">
            <a:extLst>
              <a:ext uri="{FF2B5EF4-FFF2-40B4-BE49-F238E27FC236}">
                <a16:creationId xmlns:a16="http://schemas.microsoft.com/office/drawing/2014/main" id="{117020B2-4036-BF4F-AFEA-4B79C37D83C9}"/>
              </a:ext>
            </a:extLst>
          </p:cNvPr>
          <p:cNvCxnSpPr>
            <a:cxnSpLocks/>
          </p:cNvCxnSpPr>
          <p:nvPr/>
        </p:nvCxnSpPr>
        <p:spPr>
          <a:xfrm rot="10800000" flipV="1">
            <a:off x="7612523" y="5333999"/>
            <a:ext cx="3231634" cy="1880837"/>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62" name="Connector: Elbow 2">
            <a:extLst>
              <a:ext uri="{FF2B5EF4-FFF2-40B4-BE49-F238E27FC236}">
                <a16:creationId xmlns:a16="http://schemas.microsoft.com/office/drawing/2014/main" id="{1769174C-0C3F-0448-851F-DE64B56FB187}"/>
              </a:ext>
            </a:extLst>
          </p:cNvPr>
          <p:cNvCxnSpPr>
            <a:cxnSpLocks/>
          </p:cNvCxnSpPr>
          <p:nvPr/>
        </p:nvCxnSpPr>
        <p:spPr>
          <a:xfrm rot="10800000" flipV="1">
            <a:off x="6400801" y="3487352"/>
            <a:ext cx="4450537" cy="3473537"/>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7" name="Connector: Elbow 2">
            <a:extLst>
              <a:ext uri="{FF2B5EF4-FFF2-40B4-BE49-F238E27FC236}">
                <a16:creationId xmlns:a16="http://schemas.microsoft.com/office/drawing/2014/main" id="{D3BFAD03-6B69-DE40-9285-2C0EDD423BD2}"/>
              </a:ext>
            </a:extLst>
          </p:cNvPr>
          <p:cNvCxnSpPr>
            <a:cxnSpLocks/>
          </p:cNvCxnSpPr>
          <p:nvPr/>
        </p:nvCxnSpPr>
        <p:spPr>
          <a:xfrm rot="10800000" flipV="1">
            <a:off x="5327353" y="2300426"/>
            <a:ext cx="5523984" cy="4405172"/>
          </a:xfrm>
          <a:prstGeom prst="bentConnector3">
            <a:avLst>
              <a:gd name="adj1" fmla="val 44119"/>
            </a:avLst>
          </a:prstGeom>
          <a:ln>
            <a:tailEnd type="triangle"/>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19891" y="3008052"/>
            <a:ext cx="1935480" cy="2626526"/>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E2.1-E2.3 Construire des partenariats stratégiques</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E2.4-E2.5 Capacité de collecte de fonds</a:t>
            </a:r>
            <a:br>
              <a:rPr lang="en-US" sz="1400" b="1" noProof="1">
                <a:latin typeface="Ubuntu Light"/>
                <a:cs typeface="Ubuntu Light"/>
              </a:rPr>
            </a:br>
            <a:br>
              <a:rPr lang="en-US" sz="1600" noProof="1">
                <a:solidFill>
                  <a:srgbClr val="212121"/>
                </a:solidFill>
                <a:latin typeface="Ubuntu Light"/>
                <a:cs typeface="Ubuntu Light"/>
              </a:rPr>
            </a:br>
            <a:r>
              <a:rPr lang="en-US" sz="1400" noProof="1">
                <a:latin typeface="Ubuntu Light"/>
                <a:cs typeface="Ubuntu Light"/>
              </a:rPr>
              <a:t>E2.6-E2.7 Diversifier les canaux de financement</a:t>
            </a:r>
            <a:br>
              <a:rPr lang="en-US" sz="1400" noProof="1">
                <a:latin typeface="Ubuntu Light"/>
                <a:cs typeface="Ubuntu Light"/>
              </a:rPr>
            </a:br>
            <a:br>
              <a:rPr lang="en-US" sz="1600" b="1" noProof="1">
                <a:latin typeface="Ubuntu Light"/>
                <a:cs typeface="Ubuntu Light"/>
              </a:rPr>
            </a:br>
            <a:br>
              <a:rPr lang="en-US" sz="2000" b="1" noProof="1">
                <a:latin typeface="Ubuntu Light"/>
                <a:cs typeface="Ubuntu Light"/>
              </a:rPr>
            </a:br>
            <a:endParaRPr lang="en-US" noProof="1"/>
          </a:p>
        </p:txBody>
      </p:sp>
      <p:pic>
        <p:nvPicPr>
          <p:cNvPr id="3" name="Picture 2">
            <a:extLst>
              <a:ext uri="{FF2B5EF4-FFF2-40B4-BE49-F238E27FC236}">
                <a16:creationId xmlns:a16="http://schemas.microsoft.com/office/drawing/2014/main" id="{323FDAE2-4EB3-E146-89C5-937067F95A0D}"/>
              </a:ext>
            </a:extLst>
          </p:cNvPr>
          <p:cNvPicPr>
            <a:picLocks noChangeAspect="1"/>
          </p:cNvPicPr>
          <p:nvPr/>
        </p:nvPicPr>
        <p:blipFill>
          <a:blip r:embed="rId3"/>
          <a:stretch>
            <a:fillRect/>
          </a:stretch>
        </p:blipFill>
        <p:spPr>
          <a:xfrm>
            <a:off x="-887" y="0"/>
            <a:ext cx="2759784" cy="2743200"/>
          </a:xfrm>
          <a:prstGeom prst="rect">
            <a:avLst/>
          </a:prstGeom>
          <a:solidFill>
            <a:schemeClr val="accent3">
              <a:lumMod val="20000"/>
              <a:lumOff val="80000"/>
            </a:schemeClr>
          </a:solidFill>
        </p:spPr>
      </p:pic>
      <p:graphicFrame>
        <p:nvGraphicFramePr>
          <p:cNvPr id="7" name="Table 6">
            <a:extLst>
              <a:ext uri="{FF2B5EF4-FFF2-40B4-BE49-F238E27FC236}">
                <a16:creationId xmlns:a16="http://schemas.microsoft.com/office/drawing/2014/main" id="{F7CEAFA1-35E1-4EB2-992E-743D87875527}"/>
              </a:ext>
            </a:extLst>
          </p:cNvPr>
          <p:cNvGraphicFramePr>
            <a:graphicFrameLocks noGrp="1"/>
          </p:cNvGraphicFramePr>
          <p:nvPr>
            <p:extLst>
              <p:ext uri="{D42A27DB-BD31-4B8C-83A1-F6EECF244321}">
                <p14:modId xmlns:p14="http://schemas.microsoft.com/office/powerpoint/2010/main" val="1891273234"/>
              </p:ext>
            </p:extLst>
          </p:nvPr>
        </p:nvGraphicFramePr>
        <p:xfrm>
          <a:off x="2904309" y="62451"/>
          <a:ext cx="9677400" cy="7600221"/>
        </p:xfrm>
        <a:graphic>
          <a:graphicData uri="http://schemas.openxmlformats.org/drawingml/2006/table">
            <a:tbl>
              <a:tblPr>
                <a:tableStyleId>{073A0DAA-6AF3-43AB-8588-CEC1D06C72B9}</a:tableStyleId>
              </a:tblPr>
              <a:tblGrid>
                <a:gridCol w="1341555">
                  <a:extLst>
                    <a:ext uri="{9D8B030D-6E8A-4147-A177-3AD203B41FA5}">
                      <a16:colId xmlns:a16="http://schemas.microsoft.com/office/drawing/2014/main" val="1372167518"/>
                    </a:ext>
                  </a:extLst>
                </a:gridCol>
                <a:gridCol w="2536897">
                  <a:extLst>
                    <a:ext uri="{9D8B030D-6E8A-4147-A177-3AD203B41FA5}">
                      <a16:colId xmlns:a16="http://schemas.microsoft.com/office/drawing/2014/main" val="3861985258"/>
                    </a:ext>
                  </a:extLst>
                </a:gridCol>
                <a:gridCol w="2737731">
                  <a:extLst>
                    <a:ext uri="{9D8B030D-6E8A-4147-A177-3AD203B41FA5}">
                      <a16:colId xmlns:a16="http://schemas.microsoft.com/office/drawing/2014/main" val="2226655106"/>
                    </a:ext>
                  </a:extLst>
                </a:gridCol>
                <a:gridCol w="3061217">
                  <a:extLst>
                    <a:ext uri="{9D8B030D-6E8A-4147-A177-3AD203B41FA5}">
                      <a16:colId xmlns:a16="http://schemas.microsoft.com/office/drawing/2014/main" val="720049947"/>
                    </a:ext>
                  </a:extLst>
                </a:gridCol>
              </a:tblGrid>
              <a:tr h="368925">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accent3">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3">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3">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438855549"/>
                  </a:ext>
                </a:extLst>
              </a:tr>
              <a:tr h="1151696">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Gestion des Donateurs &amp; Reconnaissance </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met en œuvre une approche de base pour attribuer des droits et des avantages aux donateurs et reconnaître leur soutien (par exemple, lettres de remerciement).</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recherche activement des donateurs et les reconnaît sur la base d'un plan de droits et d'avantages établi.</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fait progresser les relations avec les meilleurs donateurs sur la base de stratégies écrites et d'une expertise en matière de collecte de fonds interne ou externe.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895242">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Relations avec le Gouvernement</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collabore avec une entité gouvernementale pour obtenir un soutien financier (en espèce / en nature) pour les événements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collabore avec une ou plusieurs entités gouvernementales pour obtenir un soutien financier (en espèces / en nature) pour le programme Special Olympics (par rapport à un événement spécifique).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engagement formel (par exemple, un protocole d'accord) avec au moins une entité gouvernementale pour soutenir financièrement les domaines / initiatives programmatiques de Special Olympics (par exemple, le sport) en espèces / en nature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1925182">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Planification et Ressources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met en œuvre un plan de collecte de fonds de base, assiste à des formations de collecte de fonds menées par SOI / Région et à des sessions de partage de meilleures pratiques. Le Programme a la capacité de préparer / présenter des documents et des propositions de base pour la collecte de fonds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une stratégie de collecte de fonds avec des objectifs, des documents de collecte de fonds et du personnel / des bénévoles identifiés, et une réserve de bailleurs de fonds potentiels avec un relationnel solide pour chacun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une stratégie de collecte de fonds pluriannuelle et des documents de proposition professionnels, y compris les droits des sponsors et les avantages sociaux, soutenus par un personnel professionnel. Le Programme établit des partenariats pour demander conjointement des subventions.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r h="1538439">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Diversification des Sources de financement</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d'au moins 1 source de financement en espèces pour alléger le budget, à l'exclusion de SOI (par exemple, une subvention externe), et reçoit au moins 2 dons en nature pour alléger le budget des biens ou de services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d’au moins 3 sources de financement en espèces et au moins 3 sources de dons en nature de biens ou de services. Le Programme procède à une analyse des risques du financement actuel et obtient au moins une nouvelle source de financement chaque 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de 5 sources ou plus de financement en espèces provenant de divers bailleurs de fonds soutenant différents domaines programmatiques, reçoit au moins 5 dons en nature de biens ou de services et garantit des sources de financement pluriannuelles.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59079172"/>
                  </a:ext>
                </a:extLst>
              </a:tr>
              <a:tr h="1231630">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Collecte de Fonds au niveau Mondial</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reste informé des campagnes de financement au niveaux régional et mondial.</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participe activement aux campagnes de financement aux niveaux régional et mondial. Le programme met en œuvre des partenariats mondiaux / régionaux, le cas échéant.</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participe activement à des campagnes de collecte de fonds aux niveaux régional et mondial et les adapte à son marché afin d'élargir la reconnaissance de la marque et de maximiser le financement.</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3391813"/>
                  </a:ext>
                </a:extLst>
              </a:tr>
            </a:tbl>
          </a:graphicData>
        </a:graphic>
      </p:graphicFrame>
      <p:sp>
        <p:nvSpPr>
          <p:cNvPr id="4" name="Rectangle 3">
            <a:extLst>
              <a:ext uri="{FF2B5EF4-FFF2-40B4-BE49-F238E27FC236}">
                <a16:creationId xmlns:a16="http://schemas.microsoft.com/office/drawing/2014/main" id="{F29A4E2F-43B4-5F41-B4A9-41B62FCFAAE7}"/>
              </a:ext>
            </a:extLst>
          </p:cNvPr>
          <p:cNvSpPr/>
          <p:nvPr/>
        </p:nvSpPr>
        <p:spPr>
          <a:xfrm>
            <a:off x="762000" y="586772"/>
            <a:ext cx="1593669" cy="457200"/>
          </a:xfrm>
          <a:prstGeom prst="rect">
            <a:avLst/>
          </a:prstGeom>
          <a:solidFill>
            <a:srgbClr val="EBF2DF"/>
          </a:solidFill>
          <a:ln>
            <a:solidFill>
              <a:srgbClr val="EBF2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19">
            <a:extLst>
              <a:ext uri="{FF2B5EF4-FFF2-40B4-BE49-F238E27FC236}">
                <a16:creationId xmlns:a16="http://schemas.microsoft.com/office/drawing/2014/main" id="{C4658A3E-082D-2A42-8EAE-77B8F6347072}"/>
              </a:ext>
            </a:extLst>
          </p:cNvPr>
          <p:cNvSpPr txBox="1">
            <a:spLocks/>
          </p:cNvSpPr>
          <p:nvPr/>
        </p:nvSpPr>
        <p:spPr>
          <a:xfrm>
            <a:off x="846621" y="640554"/>
            <a:ext cx="1749383" cy="441312"/>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400" kern="0" dirty="0">
                <a:solidFill>
                  <a:srgbClr val="6FC84E"/>
                </a:solidFill>
                <a:latin typeface="Ubuntu Light"/>
                <a:cs typeface="Ubuntu Light"/>
              </a:rPr>
              <a:t>DIVERSIFIER LES REVENUS</a:t>
            </a:r>
            <a:endParaRPr lang="en-US" sz="1400" kern="0" dirty="0">
              <a:solidFill>
                <a:srgbClr val="6FC84E"/>
              </a:solidFill>
            </a:endParaRPr>
          </a:p>
        </p:txBody>
      </p:sp>
      <p:sp>
        <p:nvSpPr>
          <p:cNvPr id="5" name="Rectangle 4">
            <a:extLst>
              <a:ext uri="{FF2B5EF4-FFF2-40B4-BE49-F238E27FC236}">
                <a16:creationId xmlns:a16="http://schemas.microsoft.com/office/drawing/2014/main" id="{C21DD16E-3984-FD46-A2DB-C2A7160A1CC7}"/>
              </a:ext>
            </a:extLst>
          </p:cNvPr>
          <p:cNvSpPr/>
          <p:nvPr/>
        </p:nvSpPr>
        <p:spPr>
          <a:xfrm>
            <a:off x="878761" y="368314"/>
            <a:ext cx="842552" cy="172064"/>
          </a:xfrm>
          <a:prstGeom prst="rect">
            <a:avLst/>
          </a:prstGeom>
          <a:solidFill>
            <a:srgbClr val="4A8B2B"/>
          </a:solidFill>
          <a:ln>
            <a:solidFill>
              <a:srgbClr val="4A8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9">
            <a:extLst>
              <a:ext uri="{FF2B5EF4-FFF2-40B4-BE49-F238E27FC236}">
                <a16:creationId xmlns:a16="http://schemas.microsoft.com/office/drawing/2014/main" id="{B75BEA12-4E60-374B-8114-CA8C00BAF9C3}"/>
              </a:ext>
            </a:extLst>
          </p:cNvPr>
          <p:cNvSpPr txBox="1">
            <a:spLocks/>
          </p:cNvSpPr>
          <p:nvPr/>
        </p:nvSpPr>
        <p:spPr>
          <a:xfrm>
            <a:off x="907471" y="375702"/>
            <a:ext cx="1090046"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CATALYSEUR 2</a:t>
            </a:r>
          </a:p>
        </p:txBody>
      </p:sp>
    </p:spTree>
    <p:extLst>
      <p:ext uri="{BB962C8B-B14F-4D97-AF65-F5344CB8AC3E}">
        <p14:creationId xmlns:p14="http://schemas.microsoft.com/office/powerpoint/2010/main" val="24133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28600" y="3048000"/>
            <a:ext cx="2133600" cy="2287971"/>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E3.1 Portée de la Marque</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E3.2 S'appuyer sur les évènements mondiaux Special Olympics</a:t>
            </a:r>
            <a:br>
              <a:rPr lang="en-US" sz="1400" b="1" noProof="1">
                <a:latin typeface="Ubuntu Light"/>
                <a:cs typeface="Ubuntu Light"/>
              </a:rPr>
            </a:br>
            <a:br>
              <a:rPr lang="en-US" sz="1600" noProof="1">
                <a:solidFill>
                  <a:srgbClr val="212121"/>
                </a:solidFill>
                <a:latin typeface="Ubuntu Light"/>
                <a:cs typeface="Ubuntu Light"/>
              </a:rPr>
            </a:br>
            <a:r>
              <a:rPr lang="en-US" sz="1400" noProof="1">
                <a:latin typeface="Ubuntu Light"/>
                <a:cs typeface="Ubuntu Light"/>
              </a:rPr>
              <a:t>E3.3 S’appuyer sur des évènements extérrieurs</a:t>
            </a:r>
            <a:br>
              <a:rPr lang="en-US" sz="1400" noProof="1">
                <a:latin typeface="Ubuntu Light"/>
                <a:cs typeface="Ubuntu Light"/>
              </a:rPr>
            </a:br>
            <a:br>
              <a:rPr lang="en-US" sz="1400" noProof="1">
                <a:latin typeface="Ubuntu Light"/>
                <a:cs typeface="Ubuntu Light"/>
              </a:rPr>
            </a:br>
            <a:endParaRPr lang="en-US" noProof="1"/>
          </a:p>
        </p:txBody>
      </p:sp>
      <p:pic>
        <p:nvPicPr>
          <p:cNvPr id="8" name="Picture 7">
            <a:extLst>
              <a:ext uri="{FF2B5EF4-FFF2-40B4-BE49-F238E27FC236}">
                <a16:creationId xmlns:a16="http://schemas.microsoft.com/office/drawing/2014/main" id="{51E5F6D1-690E-794E-822E-3149667F58F2}"/>
              </a:ext>
            </a:extLst>
          </p:cNvPr>
          <p:cNvPicPr>
            <a:picLocks noChangeAspect="1"/>
          </p:cNvPicPr>
          <p:nvPr/>
        </p:nvPicPr>
        <p:blipFill>
          <a:blip r:embed="rId2"/>
          <a:stretch>
            <a:fillRect/>
          </a:stretch>
        </p:blipFill>
        <p:spPr>
          <a:xfrm>
            <a:off x="-10951" y="-15307"/>
            <a:ext cx="2753382" cy="2775283"/>
          </a:xfrm>
          <a:prstGeom prst="rect">
            <a:avLst/>
          </a:prstGeom>
          <a:solidFill>
            <a:schemeClr val="accent6">
              <a:lumMod val="40000"/>
              <a:lumOff val="60000"/>
            </a:schemeClr>
          </a:solidFill>
        </p:spPr>
      </p:pic>
      <p:graphicFrame>
        <p:nvGraphicFramePr>
          <p:cNvPr id="7" name="Table 6">
            <a:extLst>
              <a:ext uri="{FF2B5EF4-FFF2-40B4-BE49-F238E27FC236}">
                <a16:creationId xmlns:a16="http://schemas.microsoft.com/office/drawing/2014/main" id="{660F6332-8FE3-496A-A22A-6DEF0FAC2019}"/>
              </a:ext>
            </a:extLst>
          </p:cNvPr>
          <p:cNvGraphicFramePr>
            <a:graphicFrameLocks noGrp="1"/>
          </p:cNvGraphicFramePr>
          <p:nvPr>
            <p:extLst>
              <p:ext uri="{D42A27DB-BD31-4B8C-83A1-F6EECF244321}">
                <p14:modId xmlns:p14="http://schemas.microsoft.com/office/powerpoint/2010/main" val="797566881"/>
              </p:ext>
            </p:extLst>
          </p:nvPr>
        </p:nvGraphicFramePr>
        <p:xfrm>
          <a:off x="2989039" y="108210"/>
          <a:ext cx="9516291" cy="7555980"/>
        </p:xfrm>
        <a:graphic>
          <a:graphicData uri="http://schemas.openxmlformats.org/drawingml/2006/table">
            <a:tbl>
              <a:tblPr>
                <a:tableStyleId>{073A0DAA-6AF3-43AB-8588-CEC1D06C72B9}</a:tableStyleId>
              </a:tblPr>
              <a:tblGrid>
                <a:gridCol w="1498628">
                  <a:extLst>
                    <a:ext uri="{9D8B030D-6E8A-4147-A177-3AD203B41FA5}">
                      <a16:colId xmlns:a16="http://schemas.microsoft.com/office/drawing/2014/main" val="1372167518"/>
                    </a:ext>
                  </a:extLst>
                </a:gridCol>
                <a:gridCol w="2315256">
                  <a:extLst>
                    <a:ext uri="{9D8B030D-6E8A-4147-A177-3AD203B41FA5}">
                      <a16:colId xmlns:a16="http://schemas.microsoft.com/office/drawing/2014/main" val="3861985258"/>
                    </a:ext>
                  </a:extLst>
                </a:gridCol>
                <a:gridCol w="2692153">
                  <a:extLst>
                    <a:ext uri="{9D8B030D-6E8A-4147-A177-3AD203B41FA5}">
                      <a16:colId xmlns:a16="http://schemas.microsoft.com/office/drawing/2014/main" val="2226655106"/>
                    </a:ext>
                  </a:extLst>
                </a:gridCol>
                <a:gridCol w="3010254">
                  <a:extLst>
                    <a:ext uri="{9D8B030D-6E8A-4147-A177-3AD203B41FA5}">
                      <a16:colId xmlns:a16="http://schemas.microsoft.com/office/drawing/2014/main" val="720049947"/>
                    </a:ext>
                  </a:extLst>
                </a:gridCol>
              </a:tblGrid>
              <a:tr h="285220">
                <a:tc>
                  <a:txBody>
                    <a:bodyPr/>
                    <a:lstStyle/>
                    <a:p>
                      <a:pPr algn="l" fontAlgn="b">
                        <a:lnSpc>
                          <a:spcPct val="100000"/>
                        </a:lnSpc>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accent6">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6">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6">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38855549"/>
                  </a:ext>
                </a:extLst>
              </a:tr>
              <a:tr h="1257669">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Présence sur les Réseaux Sociaux</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une forte présence bien gérée sur les médias sociaux via au moins une plateforme, où les histoires et les évènements sportifs mettant en valeur les athlètes sont systématiquement partagés.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plateformes en ligne du Programme (médias sociaux ou site Web) sont conçues et gérées par des professionnels. Le Programme intègre stratégiquement les médias sociaux pour soutenir les activités de marketing.</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plateformes de médias sociaux et le site Web du Programme ont des fonctionnalités interactives conçues pour attirer et engager le public (par exemple, les dons en ligne). Le Programme utilise l'analyse des médias sociaux pour guider le marketing.</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963156">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Couverture médiatique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assure la couverture médiatique d'au moins 1 grand évènement, compétition ou campagne annuelle.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assure la couverture médiatique d'un évènement, d'une compétition ou d'une campagne majeure chaque trimestre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recherche activement et assure une couverture médiatique toute l'année.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898093">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Partenariats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entretient des relations avec des professionnels de Relations Publiques, de marketing, de la communication et / ou des médias pour obtenir des conseils et un soutien.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don en nature avec au moins une agence de Relations Publiques, une agence de marketing et / ou des médias.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accord formel de parrainage / partenariat avec au moins une agence de RP, une agence de marketing et / ou un média.</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r h="1306752">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l'Image de Marque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met en application les directives de la marque de SOI pour les documents numériques et traditionnels de base (par exemple, logos numériques, bannières, t-shirts).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effectue une étude de marché et met en application les directives de marque numériques et traditionnelles sur tous les outils et documents aux niveaux du Programme et des Sous-programmes (par exemple, site Web, uniformes).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met systématiquement en application les directives de marque virtuelle et traditionnelle sur tous les documents à tous les niveaux et fait la promotion de la marque à l'extérieur.</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59079172"/>
                  </a:ext>
                </a:extLst>
              </a:tr>
              <a:tr h="1118617">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Alignement sur le Mondial</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les informations fournies par SOI sur les évènements mondiaux de Special Olympics (par exemple les Jeux Mondiaux) pour sensibiliser le public.</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s’appuit sur sa propre campagne pour sensibiliser par rapport à au moins un évènement mondial de Special Olympics chaque 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intègre les évènements / campagnes mondiaux de Special Olympics dans sa stratégie de marketing pluriannuelle pour profiter pleinement des opportunités de sensibilisation sur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3391813"/>
                  </a:ext>
                </a:extLst>
              </a:tr>
              <a:tr h="1118617">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Alignement sur l’extérieur</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participe à des évènements organisés par des groupes extérieurs pour aider à faire connaître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au moins un accord avec un organisateur d'évènement extérieur pour utiliser son évènement comme un moyen de faire connaître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des accords avec plusieurs évènements extérieurs, y compris au moins un évènement au niveau national ou étatique, pour promouvoir Special Olympics et l'inclusion des personnes avec une déficience intellectuelle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19614246"/>
                  </a:ext>
                </a:extLst>
              </a:tr>
            </a:tbl>
          </a:graphicData>
        </a:graphic>
      </p:graphicFrame>
      <p:sp>
        <p:nvSpPr>
          <p:cNvPr id="2" name="Rectangle 1">
            <a:extLst>
              <a:ext uri="{FF2B5EF4-FFF2-40B4-BE49-F238E27FC236}">
                <a16:creationId xmlns:a16="http://schemas.microsoft.com/office/drawing/2014/main" id="{8A6E7A22-26F4-5F47-B189-DABD7EF0F9D6}"/>
              </a:ext>
            </a:extLst>
          </p:cNvPr>
          <p:cNvSpPr/>
          <p:nvPr/>
        </p:nvSpPr>
        <p:spPr>
          <a:xfrm>
            <a:off x="826161" y="581713"/>
            <a:ext cx="1560423" cy="342900"/>
          </a:xfrm>
          <a:prstGeom prst="rect">
            <a:avLst/>
          </a:prstGeom>
          <a:solidFill>
            <a:srgbClr val="FCD6B5"/>
          </a:solidFill>
          <a:ln>
            <a:solidFill>
              <a:srgbClr val="FC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19">
            <a:extLst>
              <a:ext uri="{FF2B5EF4-FFF2-40B4-BE49-F238E27FC236}">
                <a16:creationId xmlns:a16="http://schemas.microsoft.com/office/drawing/2014/main" id="{B1306BC9-5FA4-AC4A-BF82-0C14E521F43E}"/>
              </a:ext>
            </a:extLst>
          </p:cNvPr>
          <p:cNvSpPr txBox="1">
            <a:spLocks/>
          </p:cNvSpPr>
          <p:nvPr/>
        </p:nvSpPr>
        <p:spPr>
          <a:xfrm>
            <a:off x="826161" y="551738"/>
            <a:ext cx="1560423" cy="656756"/>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400" kern="0" dirty="0">
                <a:solidFill>
                  <a:srgbClr val="ED1C23"/>
                </a:solidFill>
                <a:latin typeface="Ubuntu Light"/>
                <a:cs typeface="Ubuntu Light"/>
              </a:rPr>
              <a:t>BUILD THE BRAND /DÉVELOPPER LA MARQUE</a:t>
            </a:r>
            <a:endParaRPr lang="en-US" sz="1400" kern="0" dirty="0">
              <a:solidFill>
                <a:srgbClr val="ED1C23"/>
              </a:solidFill>
            </a:endParaRPr>
          </a:p>
        </p:txBody>
      </p:sp>
      <p:sp>
        <p:nvSpPr>
          <p:cNvPr id="3" name="Rectangle 2">
            <a:extLst>
              <a:ext uri="{FF2B5EF4-FFF2-40B4-BE49-F238E27FC236}">
                <a16:creationId xmlns:a16="http://schemas.microsoft.com/office/drawing/2014/main" id="{AAD70590-F0C8-264D-8A90-1F2A3C2646FD}"/>
              </a:ext>
            </a:extLst>
          </p:cNvPr>
          <p:cNvSpPr/>
          <p:nvPr/>
        </p:nvSpPr>
        <p:spPr>
          <a:xfrm>
            <a:off x="928781" y="392996"/>
            <a:ext cx="733238" cy="85462"/>
          </a:xfrm>
          <a:prstGeom prst="rect">
            <a:avLst/>
          </a:prstGeom>
          <a:solidFill>
            <a:srgbClr val="B11116"/>
          </a:solidFill>
          <a:ln>
            <a:solidFill>
              <a:srgbClr val="B11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9">
            <a:extLst>
              <a:ext uri="{FF2B5EF4-FFF2-40B4-BE49-F238E27FC236}">
                <a16:creationId xmlns:a16="http://schemas.microsoft.com/office/drawing/2014/main" id="{D8869F9C-A0B3-4F48-99CD-7F2463D595B1}"/>
              </a:ext>
            </a:extLst>
          </p:cNvPr>
          <p:cNvSpPr txBox="1">
            <a:spLocks/>
          </p:cNvSpPr>
          <p:nvPr/>
        </p:nvSpPr>
        <p:spPr>
          <a:xfrm>
            <a:off x="928781" y="364273"/>
            <a:ext cx="1090046"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CATALYSEUR 3</a:t>
            </a:r>
          </a:p>
        </p:txBody>
      </p:sp>
    </p:spTree>
    <p:extLst>
      <p:ext uri="{BB962C8B-B14F-4D97-AF65-F5344CB8AC3E}">
        <p14:creationId xmlns:p14="http://schemas.microsoft.com/office/powerpoint/2010/main" val="245730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28600" y="3048000"/>
            <a:ext cx="2133600" cy="2441860"/>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E3.4 Les Athlètes Leaders renforcent la sensibilisation</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E3.5-E3.7 Marketing et communications locales</a:t>
            </a:r>
            <a:br>
              <a:rPr lang="en-US" sz="1600" noProof="1">
                <a:latin typeface="Ubuntu Light"/>
                <a:cs typeface="Ubuntu Light"/>
              </a:rPr>
            </a:br>
            <a:br>
              <a:rPr lang="en-US" sz="1600" noProof="1">
                <a:latin typeface="Ubuntu Light"/>
                <a:cs typeface="Ubuntu Light"/>
              </a:rPr>
            </a:br>
            <a:br>
              <a:rPr lang="en-US" sz="1600" noProof="1">
                <a:latin typeface="Ubuntu Light"/>
                <a:cs typeface="Ubuntu Light"/>
              </a:rPr>
            </a:br>
            <a:br>
              <a:rPr lang="en-US" sz="1600" b="1" noProof="1">
                <a:latin typeface="Ubuntu Light"/>
                <a:cs typeface="Ubuntu Light"/>
              </a:rPr>
            </a:br>
            <a:br>
              <a:rPr lang="en-US" sz="2000" b="1" noProof="1">
                <a:latin typeface="Ubuntu Light"/>
                <a:cs typeface="Ubuntu Light"/>
              </a:rPr>
            </a:br>
            <a:endParaRPr lang="en-US" noProof="1"/>
          </a:p>
        </p:txBody>
      </p:sp>
      <p:pic>
        <p:nvPicPr>
          <p:cNvPr id="8" name="Picture 7">
            <a:extLst>
              <a:ext uri="{FF2B5EF4-FFF2-40B4-BE49-F238E27FC236}">
                <a16:creationId xmlns:a16="http://schemas.microsoft.com/office/drawing/2014/main" id="{51E5F6D1-690E-794E-822E-3149667F58F2}"/>
              </a:ext>
            </a:extLst>
          </p:cNvPr>
          <p:cNvPicPr>
            <a:picLocks noChangeAspect="1"/>
          </p:cNvPicPr>
          <p:nvPr/>
        </p:nvPicPr>
        <p:blipFill>
          <a:blip r:embed="rId2"/>
          <a:stretch>
            <a:fillRect/>
          </a:stretch>
        </p:blipFill>
        <p:spPr>
          <a:xfrm>
            <a:off x="-10951" y="-15307"/>
            <a:ext cx="2753382" cy="2775283"/>
          </a:xfrm>
          <a:prstGeom prst="rect">
            <a:avLst/>
          </a:prstGeom>
          <a:solidFill>
            <a:schemeClr val="accent6">
              <a:lumMod val="40000"/>
              <a:lumOff val="60000"/>
            </a:schemeClr>
          </a:solidFill>
        </p:spPr>
      </p:pic>
      <p:graphicFrame>
        <p:nvGraphicFramePr>
          <p:cNvPr id="7" name="Table 6">
            <a:extLst>
              <a:ext uri="{FF2B5EF4-FFF2-40B4-BE49-F238E27FC236}">
                <a16:creationId xmlns:a16="http://schemas.microsoft.com/office/drawing/2014/main" id="{660F6332-8FE3-496A-A22A-6DEF0FAC2019}"/>
              </a:ext>
            </a:extLst>
          </p:cNvPr>
          <p:cNvGraphicFramePr>
            <a:graphicFrameLocks noGrp="1"/>
          </p:cNvGraphicFramePr>
          <p:nvPr>
            <p:extLst>
              <p:ext uri="{D42A27DB-BD31-4B8C-83A1-F6EECF244321}">
                <p14:modId xmlns:p14="http://schemas.microsoft.com/office/powerpoint/2010/main" val="391514356"/>
              </p:ext>
            </p:extLst>
          </p:nvPr>
        </p:nvGraphicFramePr>
        <p:xfrm>
          <a:off x="2904309" y="172498"/>
          <a:ext cx="9668691" cy="7447501"/>
        </p:xfrm>
        <a:graphic>
          <a:graphicData uri="http://schemas.openxmlformats.org/drawingml/2006/table">
            <a:tbl>
              <a:tblPr>
                <a:tableStyleId>{073A0DAA-6AF3-43AB-8588-CEC1D06C72B9}</a:tableStyleId>
              </a:tblPr>
              <a:tblGrid>
                <a:gridCol w="1522628">
                  <a:extLst>
                    <a:ext uri="{9D8B030D-6E8A-4147-A177-3AD203B41FA5}">
                      <a16:colId xmlns:a16="http://schemas.microsoft.com/office/drawing/2014/main" val="1372167518"/>
                    </a:ext>
                  </a:extLst>
                </a:gridCol>
                <a:gridCol w="2352334">
                  <a:extLst>
                    <a:ext uri="{9D8B030D-6E8A-4147-A177-3AD203B41FA5}">
                      <a16:colId xmlns:a16="http://schemas.microsoft.com/office/drawing/2014/main" val="3861985258"/>
                    </a:ext>
                  </a:extLst>
                </a:gridCol>
                <a:gridCol w="2735267">
                  <a:extLst>
                    <a:ext uri="{9D8B030D-6E8A-4147-A177-3AD203B41FA5}">
                      <a16:colId xmlns:a16="http://schemas.microsoft.com/office/drawing/2014/main" val="2226655106"/>
                    </a:ext>
                  </a:extLst>
                </a:gridCol>
                <a:gridCol w="3058462">
                  <a:extLst>
                    <a:ext uri="{9D8B030D-6E8A-4147-A177-3AD203B41FA5}">
                      <a16:colId xmlns:a16="http://schemas.microsoft.com/office/drawing/2014/main" val="720049947"/>
                    </a:ext>
                  </a:extLst>
                </a:gridCol>
              </a:tblGrid>
              <a:tr h="524952">
                <a:tc>
                  <a:txBody>
                    <a:bodyPr/>
                    <a:lstStyle/>
                    <a:p>
                      <a:pPr algn="l" fontAlgn="b">
                        <a:lnSpc>
                          <a:spcPct val="100000"/>
                        </a:lnSpc>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accent6">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6">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6">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38855549"/>
                  </a:ext>
                </a:extLst>
              </a:tr>
              <a:tr h="2185020">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Promotion conjointe avec des célébrités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compte au moins une personnalité publique influente connue qui collabore avec un athlète leader pour promouvoir Special Olympics au moins une fois par an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compte au moins 2 personnalités publiques connues et influentes qui collaborent avec des athlètes leaders pour promouvoir Special Olympics au moins 3 fois par an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compte au moins 3 personnalités publiques influentes et connues qui collaborent avec des athlètes leaders pour faire connaître Special Olympics tout au long de l'année.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2185020">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Mettre en valeur les talents des athlètes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fait la promotion des réalisations des athlètes, en particulier dans le sport, sur les réseaux sociaux.</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les athlètes leaders comme principaux porte-parole et a une stratégie active de couverture médiatique qui met en vedette les athlètes leaders.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s'associe à une entité médiatique locale, régionale ou nationale, télévision / radio / en ligne pour présenter les réalisations des athlètes et des athlètes leaders (par exemple, documentaire, reportages)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2552509">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Capacité locale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garantit que les programmes (clubs) Special Olympics locaux ont une formation et des documents de base pour participer à des activités de relations publiques dans leur communauté locale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une stratégie délibérée pour habiliter et soutenir les programmes (clubs) Special Olympics locaux afin de sensibiliser leur communauté locale.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des partenariats avec des donateurs ou des médias pour aider les programmes (clubs) Special Olympics locaux à sensibiliser leur communauté locale.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bl>
          </a:graphicData>
        </a:graphic>
      </p:graphicFrame>
      <p:sp>
        <p:nvSpPr>
          <p:cNvPr id="6" name="Rectangle 5">
            <a:extLst>
              <a:ext uri="{FF2B5EF4-FFF2-40B4-BE49-F238E27FC236}">
                <a16:creationId xmlns:a16="http://schemas.microsoft.com/office/drawing/2014/main" id="{1DD0AF12-81FB-3B41-8D16-DF4D8DE2CCC8}"/>
              </a:ext>
            </a:extLst>
          </p:cNvPr>
          <p:cNvSpPr/>
          <p:nvPr/>
        </p:nvSpPr>
        <p:spPr>
          <a:xfrm>
            <a:off x="826161" y="581713"/>
            <a:ext cx="1560423" cy="342900"/>
          </a:xfrm>
          <a:prstGeom prst="rect">
            <a:avLst/>
          </a:prstGeom>
          <a:solidFill>
            <a:srgbClr val="FCD6B5"/>
          </a:solidFill>
          <a:ln>
            <a:solidFill>
              <a:srgbClr val="FC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19">
            <a:extLst>
              <a:ext uri="{FF2B5EF4-FFF2-40B4-BE49-F238E27FC236}">
                <a16:creationId xmlns:a16="http://schemas.microsoft.com/office/drawing/2014/main" id="{43700BA9-516E-1645-97D2-E4C9F938AE3F}"/>
              </a:ext>
            </a:extLst>
          </p:cNvPr>
          <p:cNvSpPr txBox="1">
            <a:spLocks/>
          </p:cNvSpPr>
          <p:nvPr/>
        </p:nvSpPr>
        <p:spPr>
          <a:xfrm>
            <a:off x="826161" y="551738"/>
            <a:ext cx="1536039" cy="656756"/>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400" kern="0" dirty="0">
                <a:solidFill>
                  <a:srgbClr val="ED1C23"/>
                </a:solidFill>
                <a:latin typeface="Ubuntu Light"/>
                <a:cs typeface="Ubuntu Light"/>
              </a:rPr>
              <a:t>BUILD THE BRAND /DÉVELOPPER LA MARQUE</a:t>
            </a:r>
            <a:endParaRPr lang="en-US" sz="1400" kern="0" dirty="0">
              <a:solidFill>
                <a:srgbClr val="ED1C23"/>
              </a:solidFill>
            </a:endParaRPr>
          </a:p>
        </p:txBody>
      </p:sp>
      <p:sp>
        <p:nvSpPr>
          <p:cNvPr id="10" name="Rectangle 9">
            <a:extLst>
              <a:ext uri="{FF2B5EF4-FFF2-40B4-BE49-F238E27FC236}">
                <a16:creationId xmlns:a16="http://schemas.microsoft.com/office/drawing/2014/main" id="{AC9B37D6-8EDD-CB40-AADE-2D5766992800}"/>
              </a:ext>
            </a:extLst>
          </p:cNvPr>
          <p:cNvSpPr/>
          <p:nvPr/>
        </p:nvSpPr>
        <p:spPr>
          <a:xfrm>
            <a:off x="914400" y="419802"/>
            <a:ext cx="733238" cy="85462"/>
          </a:xfrm>
          <a:prstGeom prst="rect">
            <a:avLst/>
          </a:prstGeom>
          <a:solidFill>
            <a:srgbClr val="B11116"/>
          </a:solidFill>
          <a:ln>
            <a:solidFill>
              <a:srgbClr val="B11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19">
            <a:extLst>
              <a:ext uri="{FF2B5EF4-FFF2-40B4-BE49-F238E27FC236}">
                <a16:creationId xmlns:a16="http://schemas.microsoft.com/office/drawing/2014/main" id="{D8C600F3-8188-454C-9B12-DEB5ECD9EB4D}"/>
              </a:ext>
            </a:extLst>
          </p:cNvPr>
          <p:cNvSpPr txBox="1">
            <a:spLocks/>
          </p:cNvSpPr>
          <p:nvPr/>
        </p:nvSpPr>
        <p:spPr>
          <a:xfrm>
            <a:off x="881062" y="373328"/>
            <a:ext cx="1090046"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CATALYSEUR 3</a:t>
            </a:r>
          </a:p>
        </p:txBody>
      </p:sp>
    </p:spTree>
    <p:extLst>
      <p:ext uri="{BB962C8B-B14F-4D97-AF65-F5344CB8AC3E}">
        <p14:creationId xmlns:p14="http://schemas.microsoft.com/office/powerpoint/2010/main" val="3770112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28600" y="3178118"/>
            <a:ext cx="2209800" cy="2072528"/>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4.1 Leadership Unifié</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E4.2 Développement du leadership</a:t>
            </a:r>
            <a:br>
              <a:rPr lang="en-US" sz="1400" b="1" noProof="1">
                <a:latin typeface="Ubuntu Light"/>
                <a:cs typeface="Ubuntu Light"/>
              </a:rPr>
            </a:br>
            <a:br>
              <a:rPr lang="en-US" sz="1600" noProof="1">
                <a:solidFill>
                  <a:srgbClr val="212121"/>
                </a:solidFill>
                <a:latin typeface="Ubuntu Light"/>
                <a:cs typeface="Ubuntu Light"/>
              </a:rPr>
            </a:br>
            <a:r>
              <a:rPr lang="en-US" sz="1400" noProof="1">
                <a:latin typeface="Ubuntu Light"/>
                <a:cs typeface="Ubuntu Light"/>
              </a:rPr>
              <a:t>E4.3 Conseil d'Administration</a:t>
            </a:r>
            <a:br>
              <a:rPr lang="en-US" sz="1400" noProof="1">
                <a:latin typeface="Ubuntu Light"/>
                <a:cs typeface="Ubuntu Light"/>
              </a:rPr>
            </a:br>
            <a:br>
              <a:rPr lang="en-US" sz="1400" noProof="1">
                <a:latin typeface="Ubuntu Light"/>
                <a:cs typeface="Ubuntu Light"/>
              </a:rPr>
            </a:br>
            <a:r>
              <a:rPr lang="en-US" sz="1400" noProof="1">
                <a:latin typeface="Ubuntu Light"/>
                <a:cs typeface="Ubuntu Light"/>
              </a:rPr>
              <a:t>E4.4 Bénévoles &amp; Personnel</a:t>
            </a:r>
            <a:br>
              <a:rPr lang="en-US" sz="1400" noProof="1">
                <a:latin typeface="Ubuntu Light"/>
                <a:cs typeface="Ubuntu Light"/>
              </a:rPr>
            </a:br>
            <a:endParaRPr lang="en-US" noProof="1"/>
          </a:p>
        </p:txBody>
      </p:sp>
      <p:graphicFrame>
        <p:nvGraphicFramePr>
          <p:cNvPr id="23" name="Table 22">
            <a:extLst>
              <a:ext uri="{FF2B5EF4-FFF2-40B4-BE49-F238E27FC236}">
                <a16:creationId xmlns:a16="http://schemas.microsoft.com/office/drawing/2014/main" id="{19760E71-CCD4-4200-9322-A447CFDC8967}"/>
              </a:ext>
            </a:extLst>
          </p:cNvPr>
          <p:cNvGraphicFramePr>
            <a:graphicFrameLocks noGrp="1"/>
          </p:cNvGraphicFramePr>
          <p:nvPr>
            <p:extLst>
              <p:ext uri="{D42A27DB-BD31-4B8C-83A1-F6EECF244321}">
                <p14:modId xmlns:p14="http://schemas.microsoft.com/office/powerpoint/2010/main" val="2572746424"/>
              </p:ext>
            </p:extLst>
          </p:nvPr>
        </p:nvGraphicFramePr>
        <p:xfrm>
          <a:off x="2627539" y="0"/>
          <a:ext cx="10174061" cy="7774383"/>
        </p:xfrm>
        <a:graphic>
          <a:graphicData uri="http://schemas.openxmlformats.org/drawingml/2006/table">
            <a:tbl>
              <a:tblPr>
                <a:tableStyleId>{073A0DAA-6AF3-43AB-8588-CEC1D06C72B9}</a:tableStyleId>
              </a:tblPr>
              <a:tblGrid>
                <a:gridCol w="1323863">
                  <a:extLst>
                    <a:ext uri="{9D8B030D-6E8A-4147-A177-3AD203B41FA5}">
                      <a16:colId xmlns:a16="http://schemas.microsoft.com/office/drawing/2014/main" val="1372167518"/>
                    </a:ext>
                  </a:extLst>
                </a:gridCol>
                <a:gridCol w="2841893">
                  <a:extLst>
                    <a:ext uri="{9D8B030D-6E8A-4147-A177-3AD203B41FA5}">
                      <a16:colId xmlns:a16="http://schemas.microsoft.com/office/drawing/2014/main" val="3861985258"/>
                    </a:ext>
                  </a:extLst>
                </a:gridCol>
                <a:gridCol w="3087972">
                  <a:extLst>
                    <a:ext uri="{9D8B030D-6E8A-4147-A177-3AD203B41FA5}">
                      <a16:colId xmlns:a16="http://schemas.microsoft.com/office/drawing/2014/main" val="2226655106"/>
                    </a:ext>
                  </a:extLst>
                </a:gridCol>
                <a:gridCol w="2920333">
                  <a:extLst>
                    <a:ext uri="{9D8B030D-6E8A-4147-A177-3AD203B41FA5}">
                      <a16:colId xmlns:a16="http://schemas.microsoft.com/office/drawing/2014/main" val="720049947"/>
                    </a:ext>
                  </a:extLst>
                </a:gridCol>
              </a:tblGrid>
              <a:tr h="397969">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38855549"/>
                  </a:ext>
                </a:extLst>
              </a:tr>
              <a:tr h="1143391">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Approche du Leadership Unifié</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donne une formation interne au personnel, aux Conseils d'Administration et aux bénévoles sur le Leadership Unifié. Les responsables de Programme identifient et facilitent activement les rôles des athlètes leaders à tous les niveaux.</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s'engage à éduquer les organisations extérieures sur l'approche du Leadership Unifié dirigé ou codirigé par des athlètes.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recherche et utilise des opportunités extérieures telles que des conférences pour promouvoir l'approche du Leadership Unifié, avec des athlètes leaders de façon indépendante ou en tant que co-facilitateurs.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951414">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Formation et DEVELOPPEMENT</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garantit que tout le personnel et les principaux bénévoles reçoivent une formation de base sur leurs rôles.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une approche structurée de la formation et du perfectionnement du personnel et des principaux bénévoles afin d'améliorer la façon dont le Programme est géré et de soutenir la planification de la relève.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bénévoles et le personnel principal ont la possibilité de devenir des experts en la matière qui contribuent à de meilleures pratiques en interne et en externe.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951414">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Recrutement stratégique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recherche activement de nouveaux membres de Conseil d’Administration et informe le Conseil sur son rôle de soutien aux besoins annuels, continus et à long terme du Programme.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évalue régulièrement la diversité et les compétences du Conseil d’Administration et recrute stratégiquement pour assurer la diversité et combler les lacunes en matière de compétences.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fait appel à une expertise externe pour soutenir le recrutement de membres du Conseil d’Administration diversifiés, qualifiés et expérimentés.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r h="1143391">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Engagement /</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Implication efficace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membres du Conseil d’Administration sont actifs et assistent régulièrement aux réunions et événements. Le conseil a défini des comités permanents et ad hoc.</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Conseil d’Administration respecte activement ses engagements fiduciaires, de surveillance, de planification stratégique, de collecte de fonds et de durabilité envers le Programme. Le conseil a des comités actifs avec des objectifs annuels écrits.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d'un Conseil d'Administration pleinement impliqué et productif qui guide le Programme et apporte des ressources. Tous les membres sont affectés à au moins un comité en fonction de leur expertise et / ou de leur intérêt.</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59079172"/>
                  </a:ext>
                </a:extLst>
              </a:tr>
              <a:tr h="799834">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Revitalisation intentionnelle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assure une formation continue et des possibilités d'implication pour le Conseil d’Administration.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Conseil d’Administration organise au moins une retraite par an et forme des membres à des postes de direction (p. Ex. </a:t>
                      </a:r>
                      <a:r>
                        <a:rPr lang="en-US"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Dirigeant, président de comité).</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Conseil d’Administration procède annuellement à des évaluations individuelles des membres et de l'ensemble du Conseil et dispose d'un plan de relève pour ses postes de direction.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3391813"/>
                  </a:ext>
                </a:extLst>
              </a:tr>
              <a:tr h="1143391">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Engagement / Implication de la famille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recueille des informations de base sur les familles et offre au moins une opportunité d'éducation aux familles chaque 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communique régulièrement avec les familles, dispose d'une structure familiale formelle pour obtenir des commentaires. Au moins 3 opportunités d'éducation ou de réseautage sont offertes aux familles chaque 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membres de famille occupent des postes de responsabilité à tous les niveaux du Programme. Le Programme offre un calendrier annuel de possibilités d'éducation et de réseautage pour les familles.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657554538"/>
                  </a:ext>
                </a:extLst>
              </a:tr>
              <a:tr h="772209">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Diversité, Équité et Inclusion (DE&amp;I)</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une politique de DE&amp;I et fait des efforts internes pour promouvoir la DE&amp;I par la sensibilisation, la programmation et le marketing.</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intègre la DE&amp;I dans tous les aspects de ses opérations et cherche à soutenir et à promouvoir les efforts de la DE&amp;I à l'extérieur.</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est le chef de file dans la mise en œuvre de la DE&amp;I et un influenceur et un leader d'opinion respecté au niveau étatique ou national.</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20230537"/>
                  </a:ext>
                </a:extLst>
              </a:tr>
            </a:tbl>
          </a:graphicData>
        </a:graphic>
      </p:graphicFrame>
      <p:pic>
        <p:nvPicPr>
          <p:cNvPr id="2" name="Picture 1">
            <a:extLst>
              <a:ext uri="{FF2B5EF4-FFF2-40B4-BE49-F238E27FC236}">
                <a16:creationId xmlns:a16="http://schemas.microsoft.com/office/drawing/2014/main" id="{4B1CB2B6-D417-EE44-99D1-311EDF26E36E}"/>
              </a:ext>
            </a:extLst>
          </p:cNvPr>
          <p:cNvPicPr>
            <a:picLocks noChangeAspect="1"/>
          </p:cNvPicPr>
          <p:nvPr/>
        </p:nvPicPr>
        <p:blipFill>
          <a:blip r:embed="rId3"/>
          <a:stretch>
            <a:fillRect/>
          </a:stretch>
        </p:blipFill>
        <p:spPr>
          <a:xfrm>
            <a:off x="0" y="-36095"/>
            <a:ext cx="2627539" cy="2800082"/>
          </a:xfrm>
          <a:prstGeom prst="rect">
            <a:avLst/>
          </a:prstGeom>
          <a:solidFill>
            <a:schemeClr val="bg1">
              <a:lumMod val="85000"/>
            </a:schemeClr>
          </a:solidFill>
        </p:spPr>
      </p:pic>
      <p:sp>
        <p:nvSpPr>
          <p:cNvPr id="3" name="Rectangle 2">
            <a:extLst>
              <a:ext uri="{FF2B5EF4-FFF2-40B4-BE49-F238E27FC236}">
                <a16:creationId xmlns:a16="http://schemas.microsoft.com/office/drawing/2014/main" id="{83BB4F65-5909-B749-9E79-91AC90B280A1}"/>
              </a:ext>
            </a:extLst>
          </p:cNvPr>
          <p:cNvSpPr/>
          <p:nvPr/>
        </p:nvSpPr>
        <p:spPr>
          <a:xfrm>
            <a:off x="878959" y="533400"/>
            <a:ext cx="1450810" cy="414054"/>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9">
            <a:extLst>
              <a:ext uri="{FF2B5EF4-FFF2-40B4-BE49-F238E27FC236}">
                <a16:creationId xmlns:a16="http://schemas.microsoft.com/office/drawing/2014/main" id="{04135819-2A11-174A-B671-96AE97F9545D}"/>
              </a:ext>
            </a:extLst>
          </p:cNvPr>
          <p:cNvSpPr txBox="1">
            <a:spLocks/>
          </p:cNvSpPr>
          <p:nvPr/>
        </p:nvSpPr>
        <p:spPr>
          <a:xfrm>
            <a:off x="689821" y="695292"/>
            <a:ext cx="2053379" cy="410534"/>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300" kern="0" dirty="0">
                <a:solidFill>
                  <a:srgbClr val="2175B4"/>
                </a:solidFill>
                <a:latin typeface="Ubuntu Light"/>
                <a:cs typeface="Ubuntu Light"/>
              </a:rPr>
              <a:t>IMPULSER L'EXCELLENCE (PERSONNES &amp; PRATIQUE)</a:t>
            </a:r>
            <a:endParaRPr lang="en-US" sz="1300" kern="0" dirty="0">
              <a:solidFill>
                <a:srgbClr val="2175B4"/>
              </a:solidFill>
            </a:endParaRPr>
          </a:p>
        </p:txBody>
      </p:sp>
      <p:sp>
        <p:nvSpPr>
          <p:cNvPr id="4" name="Rectangle 3">
            <a:extLst>
              <a:ext uri="{FF2B5EF4-FFF2-40B4-BE49-F238E27FC236}">
                <a16:creationId xmlns:a16="http://schemas.microsoft.com/office/drawing/2014/main" id="{497CD2C3-3402-724F-B708-6DC6712A04A6}"/>
              </a:ext>
            </a:extLst>
          </p:cNvPr>
          <p:cNvSpPr/>
          <p:nvPr/>
        </p:nvSpPr>
        <p:spPr>
          <a:xfrm>
            <a:off x="904359" y="357934"/>
            <a:ext cx="701098" cy="99266"/>
          </a:xfrm>
          <a:prstGeom prst="rect">
            <a:avLst/>
          </a:prstGeom>
          <a:solidFill>
            <a:srgbClr val="253F8F"/>
          </a:solidFill>
          <a:ln>
            <a:solidFill>
              <a:srgbClr val="253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19">
            <a:extLst>
              <a:ext uri="{FF2B5EF4-FFF2-40B4-BE49-F238E27FC236}">
                <a16:creationId xmlns:a16="http://schemas.microsoft.com/office/drawing/2014/main" id="{665B61EF-9053-9947-8AA8-6500FE4A0094}"/>
              </a:ext>
            </a:extLst>
          </p:cNvPr>
          <p:cNvSpPr txBox="1">
            <a:spLocks/>
          </p:cNvSpPr>
          <p:nvPr/>
        </p:nvSpPr>
        <p:spPr>
          <a:xfrm>
            <a:off x="904359" y="345198"/>
            <a:ext cx="1090046"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CATALYSEUR 4</a:t>
            </a:r>
          </a:p>
        </p:txBody>
      </p:sp>
    </p:spTree>
    <p:extLst>
      <p:ext uri="{BB962C8B-B14F-4D97-AF65-F5344CB8AC3E}">
        <p14:creationId xmlns:p14="http://schemas.microsoft.com/office/powerpoint/2010/main" val="2448799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28600" y="3178118"/>
            <a:ext cx="2209800" cy="1949417"/>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E4.4 Bénévoles &amp; Personnel</a:t>
            </a:r>
            <a:br>
              <a:rPr lang="en-US" sz="1400" noProof="1">
                <a:latin typeface="Ubuntu Light"/>
                <a:cs typeface="Ubuntu Light"/>
              </a:rPr>
            </a:br>
            <a:br>
              <a:rPr lang="en-US" sz="1400" noProof="1">
                <a:latin typeface="Ubuntu Light"/>
                <a:cs typeface="Ubuntu Light"/>
              </a:rPr>
            </a:br>
            <a:r>
              <a:rPr lang="en-US" sz="1400" noProof="1">
                <a:latin typeface="Ubuntu Light"/>
                <a:cs typeface="Ubuntu Light"/>
              </a:rPr>
              <a:t>E4.5 Améliorations de la qualité</a:t>
            </a:r>
            <a:br>
              <a:rPr lang="en-US" sz="1400" noProof="1">
                <a:latin typeface="Ubuntu Light"/>
                <a:cs typeface="Ubuntu Light"/>
              </a:rPr>
            </a:br>
            <a:br>
              <a:rPr lang="en-US" sz="1400" noProof="1">
                <a:latin typeface="Ubuntu Light"/>
                <a:cs typeface="Ubuntu Light"/>
              </a:rPr>
            </a:br>
            <a:r>
              <a:rPr lang="en-US" sz="1400" noProof="1">
                <a:latin typeface="Ubuntu Light"/>
                <a:cs typeface="Ubuntu Light"/>
              </a:rPr>
              <a:t>E4.6 Évaluation &amp; utilisation des données</a:t>
            </a:r>
            <a:br>
              <a:rPr lang="en-US" sz="1400" noProof="1">
                <a:latin typeface="Ubuntu Light"/>
                <a:cs typeface="Ubuntu Light"/>
              </a:rPr>
            </a:br>
            <a:br>
              <a:rPr lang="en-US" sz="1400" noProof="1">
                <a:latin typeface="Ubuntu Light"/>
                <a:cs typeface="Ubuntu Light"/>
              </a:rPr>
            </a:br>
            <a:r>
              <a:rPr lang="en-US" sz="1400" noProof="1">
                <a:latin typeface="Ubuntu Light"/>
                <a:cs typeface="Ubuntu Light"/>
              </a:rPr>
              <a:t>E4.7 Outils et pratiques</a:t>
            </a:r>
            <a:endParaRPr lang="en-US" noProof="1"/>
          </a:p>
        </p:txBody>
      </p:sp>
      <p:graphicFrame>
        <p:nvGraphicFramePr>
          <p:cNvPr id="23" name="Table 22">
            <a:extLst>
              <a:ext uri="{FF2B5EF4-FFF2-40B4-BE49-F238E27FC236}">
                <a16:creationId xmlns:a16="http://schemas.microsoft.com/office/drawing/2014/main" id="{19760E71-CCD4-4200-9322-A447CFDC8967}"/>
              </a:ext>
            </a:extLst>
          </p:cNvPr>
          <p:cNvGraphicFramePr>
            <a:graphicFrameLocks noGrp="1"/>
          </p:cNvGraphicFramePr>
          <p:nvPr>
            <p:extLst>
              <p:ext uri="{D42A27DB-BD31-4B8C-83A1-F6EECF244321}">
                <p14:modId xmlns:p14="http://schemas.microsoft.com/office/powerpoint/2010/main" val="386895200"/>
              </p:ext>
            </p:extLst>
          </p:nvPr>
        </p:nvGraphicFramePr>
        <p:xfrm>
          <a:off x="2898764" y="88999"/>
          <a:ext cx="9902835" cy="7594402"/>
        </p:xfrm>
        <a:graphic>
          <a:graphicData uri="http://schemas.openxmlformats.org/drawingml/2006/table">
            <a:tbl>
              <a:tblPr>
                <a:tableStyleId>{073A0DAA-6AF3-43AB-8588-CEC1D06C72B9}</a:tableStyleId>
              </a:tblPr>
              <a:tblGrid>
                <a:gridCol w="1481527">
                  <a:extLst>
                    <a:ext uri="{9D8B030D-6E8A-4147-A177-3AD203B41FA5}">
                      <a16:colId xmlns:a16="http://schemas.microsoft.com/office/drawing/2014/main" val="1372167518"/>
                    </a:ext>
                  </a:extLst>
                </a:gridCol>
                <a:gridCol w="2736346">
                  <a:extLst>
                    <a:ext uri="{9D8B030D-6E8A-4147-A177-3AD203B41FA5}">
                      <a16:colId xmlns:a16="http://schemas.microsoft.com/office/drawing/2014/main" val="3861985258"/>
                    </a:ext>
                  </a:extLst>
                </a:gridCol>
                <a:gridCol w="2842481">
                  <a:extLst>
                    <a:ext uri="{9D8B030D-6E8A-4147-A177-3AD203B41FA5}">
                      <a16:colId xmlns:a16="http://schemas.microsoft.com/office/drawing/2014/main" val="2226655106"/>
                    </a:ext>
                  </a:extLst>
                </a:gridCol>
                <a:gridCol w="2842481">
                  <a:extLst>
                    <a:ext uri="{9D8B030D-6E8A-4147-A177-3AD203B41FA5}">
                      <a16:colId xmlns:a16="http://schemas.microsoft.com/office/drawing/2014/main" val="720049947"/>
                    </a:ext>
                  </a:extLst>
                </a:gridCol>
              </a:tblGrid>
              <a:tr h="418991">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38855549"/>
                  </a:ext>
                </a:extLst>
              </a:tr>
              <a:tr h="974840">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Recrutement de bénévoles</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recherche de manière proactive de nouveaux bénévoles (par exemple en ligne ou lors d'événements) et offre régulièrement des possibilités de formation aux bénévoles.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a un processus de recrutement officiel pour les bénévoles et une stratégie de rétention des bénévoles.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implique des institutions, des organisations et des entreprises dans le recrutement des bénévoles. Le Programme retient et / ou augmente le nombre de bénévoles d'année en année.</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842085">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Reconnaissance des bénévoles</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offre une reconnaissance de base pour le personnel et les bénévoles, y compris les entraîneurs (par exemple, lettres de remerciement).</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a un programme officiel de reconnaissance pour le personnel, les bénévoles et les entraîneurs (p. Ex. </a:t>
                      </a:r>
                      <a:r>
                        <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Prix, évènements spéciaux).</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s'associe à des partenaires en matière de reconnaissance / certification externes pour améliorer la reconnaissance et la rétention des bénévoles et du personnel.</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765532">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Performance du personnel</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a rédigé des descriptions de poste travail pour le personnel principal rémunéré et / ou pour les postes principaux de responsabilité bénévoles.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fixe des objectifs annuels et évalue les progrès du personnel rémunéré et des bénévoles dans des rôles principaux de responsabilité.</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a un processus formel de gestion du rendement du personnel et de développement professionnel.</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r h="1625337">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Gestion des Évènements</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Les compétitions et les activités non sportives sont dirigées par des bénévoles formés avec des rôles clairs. Le Programme met en œuvre un processus d'inscription et de formation des bénévoles le jour de l'évènement.</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L'inscription, la formation et les affectations des bénévoles à l'évènement se font à l'avance. Les familles, les médias et les invités d'honneur sont inscrits pour assister à l'évènement via un système d'inscription. </a:t>
                      </a:r>
                      <a:r>
                        <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effectue une évaluation de base après l'évènement.</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Les évènements sont organisés par des équipes expérimentées qui forment de nouveaux bénévoles à des rôles clés, recherchent des feedbacks et améliorent continuellement la façon dont les évènements sont organisés. Les bénévoles participent et soutiennent l'évènement par le biais des médias numériques. </a:t>
                      </a:r>
                      <a:r>
                        <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L'évaluation des évènements faite par des groupes constitués.</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59079172"/>
                  </a:ext>
                </a:extLst>
              </a:tr>
              <a:tr h="1146733">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Rapports de données</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rapporte des données cohérentes et précises en temps opportun (par exemple, Recensement, enquête sur les politiques, inscription aux Jeux Mondiaux, rapports de subventions).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est proactif dans la soumission de données récurrentes et les rapports sur les subventions. Le Programme suit les données soumises et les utilise pour éclairer sa planification annuelle.</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suit et évalue les données pour prendre des décisions stratégiques. </a:t>
                      </a:r>
                      <a:r>
                        <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suit ses plans opérationnels et stratégiques.</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3391813"/>
                  </a:ext>
                </a:extLst>
              </a:tr>
              <a:tr h="1146733">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Comptes financiers</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a assigné la responsabilité de la gestion centralisée et de la mise en banque des fonds au nom du Programme. </a:t>
                      </a:r>
                      <a:r>
                        <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Les états financiers annuels sont tenus (de préférence audités).</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Les projections mensuelles et annuelles des flux de trésorerie sont maintenues et mises à jour régulièrement. Les politiques et procédures financières sont revues et mises à jour annuellement.</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gère les comptes financiers sur une base mensuelle (revenus et dépenses).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75255226"/>
                  </a:ext>
                </a:extLst>
              </a:tr>
            </a:tbl>
          </a:graphicData>
        </a:graphic>
      </p:graphicFrame>
      <p:pic>
        <p:nvPicPr>
          <p:cNvPr id="2" name="Picture 1">
            <a:extLst>
              <a:ext uri="{FF2B5EF4-FFF2-40B4-BE49-F238E27FC236}">
                <a16:creationId xmlns:a16="http://schemas.microsoft.com/office/drawing/2014/main" id="{4B1CB2B6-D417-EE44-99D1-311EDF26E36E}"/>
              </a:ext>
            </a:extLst>
          </p:cNvPr>
          <p:cNvPicPr>
            <a:picLocks noChangeAspect="1"/>
          </p:cNvPicPr>
          <p:nvPr/>
        </p:nvPicPr>
        <p:blipFill>
          <a:blip r:embed="rId3"/>
          <a:stretch>
            <a:fillRect/>
          </a:stretch>
        </p:blipFill>
        <p:spPr>
          <a:xfrm>
            <a:off x="0" y="-36095"/>
            <a:ext cx="2743200" cy="2800082"/>
          </a:xfrm>
          <a:prstGeom prst="rect">
            <a:avLst/>
          </a:prstGeom>
          <a:solidFill>
            <a:schemeClr val="bg1">
              <a:lumMod val="85000"/>
            </a:schemeClr>
          </a:solidFill>
        </p:spPr>
      </p:pic>
      <p:sp>
        <p:nvSpPr>
          <p:cNvPr id="6" name="Rectangle 5">
            <a:extLst>
              <a:ext uri="{FF2B5EF4-FFF2-40B4-BE49-F238E27FC236}">
                <a16:creationId xmlns:a16="http://schemas.microsoft.com/office/drawing/2014/main" id="{83E636A6-A885-BD4B-93D8-F8984B66617F}"/>
              </a:ext>
            </a:extLst>
          </p:cNvPr>
          <p:cNvSpPr/>
          <p:nvPr/>
        </p:nvSpPr>
        <p:spPr>
          <a:xfrm>
            <a:off x="880052" y="533400"/>
            <a:ext cx="1450810" cy="464854"/>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B99BF8-05F1-D844-A6D1-BF86EB05B3D3}"/>
              </a:ext>
            </a:extLst>
          </p:cNvPr>
          <p:cNvSpPr/>
          <p:nvPr/>
        </p:nvSpPr>
        <p:spPr>
          <a:xfrm>
            <a:off x="904359" y="357934"/>
            <a:ext cx="701098" cy="99266"/>
          </a:xfrm>
          <a:prstGeom prst="rect">
            <a:avLst/>
          </a:prstGeom>
          <a:solidFill>
            <a:srgbClr val="253F8F"/>
          </a:solidFill>
          <a:ln>
            <a:solidFill>
              <a:srgbClr val="253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9">
            <a:extLst>
              <a:ext uri="{FF2B5EF4-FFF2-40B4-BE49-F238E27FC236}">
                <a16:creationId xmlns:a16="http://schemas.microsoft.com/office/drawing/2014/main" id="{426A1FEA-1FEC-EC48-AF38-837236EE22C4}"/>
              </a:ext>
            </a:extLst>
          </p:cNvPr>
          <p:cNvSpPr txBox="1">
            <a:spLocks/>
          </p:cNvSpPr>
          <p:nvPr/>
        </p:nvSpPr>
        <p:spPr>
          <a:xfrm>
            <a:off x="904359" y="345198"/>
            <a:ext cx="1090046"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CATALYSEUR 4</a:t>
            </a:r>
          </a:p>
        </p:txBody>
      </p:sp>
      <p:sp>
        <p:nvSpPr>
          <p:cNvPr id="11" name="object 19">
            <a:extLst>
              <a:ext uri="{FF2B5EF4-FFF2-40B4-BE49-F238E27FC236}">
                <a16:creationId xmlns:a16="http://schemas.microsoft.com/office/drawing/2014/main" id="{3A1493A2-AE96-B54C-8300-F4668F7811CC}"/>
              </a:ext>
            </a:extLst>
          </p:cNvPr>
          <p:cNvSpPr txBox="1">
            <a:spLocks/>
          </p:cNvSpPr>
          <p:nvPr/>
        </p:nvSpPr>
        <p:spPr>
          <a:xfrm>
            <a:off x="689821" y="695292"/>
            <a:ext cx="2053379" cy="441312"/>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400" kern="0" dirty="0">
                <a:solidFill>
                  <a:srgbClr val="2175B4"/>
                </a:solidFill>
                <a:latin typeface="Ubuntu Light"/>
                <a:cs typeface="Ubuntu Light"/>
              </a:rPr>
              <a:t>IMPULSER L'EXCELLENCE (PERSONNES &amp; PRATIQUE)</a:t>
            </a:r>
            <a:endParaRPr lang="en-US" sz="1400" kern="0" dirty="0">
              <a:solidFill>
                <a:srgbClr val="2175B4"/>
              </a:solidFill>
            </a:endParaRPr>
          </a:p>
        </p:txBody>
      </p:sp>
    </p:spTree>
    <p:extLst>
      <p:ext uri="{BB962C8B-B14F-4D97-AF65-F5344CB8AC3E}">
        <p14:creationId xmlns:p14="http://schemas.microsoft.com/office/powerpoint/2010/main" val="2459185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28600" y="3178118"/>
            <a:ext cx="2209800" cy="1764751"/>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E4.7 Outils et pratiques</a:t>
            </a:r>
            <a:br>
              <a:rPr lang="en-US" sz="1400" noProof="1">
                <a:latin typeface="Ubuntu Light"/>
                <a:cs typeface="Ubuntu Light"/>
              </a:rPr>
            </a:br>
            <a:br>
              <a:rPr lang="en-US" sz="1400" noProof="1">
                <a:latin typeface="Ubuntu Light"/>
                <a:cs typeface="Ubuntu Light"/>
              </a:rPr>
            </a:br>
            <a:r>
              <a:rPr lang="en-US" sz="1400" noProof="1">
                <a:latin typeface="Ubuntu Light"/>
                <a:cs typeface="Ubuntu Light"/>
              </a:rPr>
              <a:t>E4.8 Collaboration interne</a:t>
            </a:r>
            <a:br>
              <a:rPr lang="en-US" sz="1400" noProof="1">
                <a:latin typeface="Ubuntu Light"/>
                <a:cs typeface="Ubuntu Light"/>
              </a:rPr>
            </a:br>
            <a:br>
              <a:rPr lang="en-US" sz="1600" noProof="1">
                <a:latin typeface="Ubuntu Light"/>
                <a:cs typeface="Ubuntu Light"/>
              </a:rPr>
            </a:br>
            <a:br>
              <a:rPr lang="en-US" sz="1600" b="1" noProof="1">
                <a:latin typeface="Ubuntu Light"/>
                <a:cs typeface="Ubuntu Light"/>
              </a:rPr>
            </a:br>
            <a:br>
              <a:rPr lang="en-US" sz="2000" b="1" noProof="1">
                <a:latin typeface="Ubuntu Light"/>
                <a:cs typeface="Ubuntu Light"/>
              </a:rPr>
            </a:br>
            <a:endParaRPr lang="en-US" noProof="1"/>
          </a:p>
        </p:txBody>
      </p:sp>
      <p:graphicFrame>
        <p:nvGraphicFramePr>
          <p:cNvPr id="23" name="Table 22">
            <a:extLst>
              <a:ext uri="{FF2B5EF4-FFF2-40B4-BE49-F238E27FC236}">
                <a16:creationId xmlns:a16="http://schemas.microsoft.com/office/drawing/2014/main" id="{19760E71-CCD4-4200-9322-A447CFDC8967}"/>
              </a:ext>
            </a:extLst>
          </p:cNvPr>
          <p:cNvGraphicFramePr>
            <a:graphicFrameLocks noGrp="1"/>
          </p:cNvGraphicFramePr>
          <p:nvPr>
            <p:extLst>
              <p:ext uri="{D42A27DB-BD31-4B8C-83A1-F6EECF244321}">
                <p14:modId xmlns:p14="http://schemas.microsoft.com/office/powerpoint/2010/main" val="262667881"/>
              </p:ext>
            </p:extLst>
          </p:nvPr>
        </p:nvGraphicFramePr>
        <p:xfrm>
          <a:off x="2895600" y="149086"/>
          <a:ext cx="9677400" cy="7460874"/>
        </p:xfrm>
        <a:graphic>
          <a:graphicData uri="http://schemas.openxmlformats.org/drawingml/2006/table">
            <a:tbl>
              <a:tblPr>
                <a:tableStyleId>{073A0DAA-6AF3-43AB-8588-CEC1D06C72B9}</a:tableStyleId>
              </a:tblPr>
              <a:tblGrid>
                <a:gridCol w="1676400">
                  <a:extLst>
                    <a:ext uri="{9D8B030D-6E8A-4147-A177-3AD203B41FA5}">
                      <a16:colId xmlns:a16="http://schemas.microsoft.com/office/drawing/2014/main" val="1372167518"/>
                    </a:ext>
                  </a:extLst>
                </a:gridCol>
                <a:gridCol w="2445454">
                  <a:extLst>
                    <a:ext uri="{9D8B030D-6E8A-4147-A177-3AD203B41FA5}">
                      <a16:colId xmlns:a16="http://schemas.microsoft.com/office/drawing/2014/main" val="3861985258"/>
                    </a:ext>
                  </a:extLst>
                </a:gridCol>
                <a:gridCol w="2777773">
                  <a:extLst>
                    <a:ext uri="{9D8B030D-6E8A-4147-A177-3AD203B41FA5}">
                      <a16:colId xmlns:a16="http://schemas.microsoft.com/office/drawing/2014/main" val="2226655106"/>
                    </a:ext>
                  </a:extLst>
                </a:gridCol>
                <a:gridCol w="2777773">
                  <a:extLst>
                    <a:ext uri="{9D8B030D-6E8A-4147-A177-3AD203B41FA5}">
                      <a16:colId xmlns:a16="http://schemas.microsoft.com/office/drawing/2014/main" val="720049947"/>
                    </a:ext>
                  </a:extLst>
                </a:gridCol>
              </a:tblGrid>
              <a:tr h="395573">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38855549"/>
                  </a:ext>
                </a:extLst>
              </a:tr>
              <a:tr h="1618455">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Planification</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élabore et met en œuvre un plan opérationnel annuel avec des objectifs, des actions, des mesures, des échéanciers, alignés sur le Plan Stratégique de SOI.</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développe et met en œuvre un plan pluriannuel (c'est-à-dire stratégique) avec des objectifs, des actions, des mesures, des échéanciers, alignés sur le Plan Stratégique de SOI.</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procède à un examen continu de son plan annuel et à un examen de fin d'année de son plan stratégique et l'ajuste en fonction des leçons apprises.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1227741">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Budget</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fonctionne dans les limites du budget approuvé par le Conseil d’Administration et aligné sur les objectifs du plan annuel.</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dispose de réserves financières opérationnelles de 3 mois et met en œuvre un plan de viabilité financière à long terme.</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dispose de 6 mois de réserves financières d'exploitation.</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2032704">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Gestion des Risques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effectue une évaluation de base des risques et met en œuvre un plan pour faire face aux risques, y compris des inspections des sites avant les événements.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offre une formation de base en gestion des risques au personnel et aux principaux bénévoles.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effectue une évaluation formelle des risques, y compris des questions telles que la protection et la gestion médicale lors d'évènements. Le Programme a un plan écrit de gestion des risques / crises. </a:t>
                      </a:r>
                      <a:r>
                        <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garantit la couverture d'assurance de base nécessaire.</a:t>
                      </a: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élabore et met en œuvre des politiques et des procédures de gestion des risques. Le Programme s'associe aux services de police, d'incendie et de sécurité pour soutenir la gestion des risques lors d'évènements. Une formation sur la gestion des risques (par exemple, répétition de l'évènement, exercice sur table) est dispensée avec tout le personnel du site et les responsables de l'événement.</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r h="2074964">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Communication interne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communique régulièrement avec les principales parties prenantes (par exemple, les athlètes, le personnel, les principaux bénévoles) à tous les niveaux et communique régulièrement avec la Région Special Olympics.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dispose d'un canal formel de communication bidirectionnelle avec les parties prenantes internes (par exemple, médias sociaux, groupe de discussion, etc.) Le Programme s'engage avec d'autres dirigeants de la région Special Olympics pour partager les meilleures pratiques et apprendre des autres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rPr>
                        <a:t>Le Programme dispose d'une plate-forme qui permet aux parties prenantes internes, en particulier au personnel et aux bénévoles, de travailler ensemble sur des projets.</a:t>
                      </a:r>
                      <a:endParaRPr lang="en-US" sz="1200" b="0" u="none" noProof="1">
                        <a:solidFill>
                          <a:srgbClr val="000000"/>
                        </a:solidFill>
                        <a:effectLst/>
                        <a:latin typeface="Ubuntu Light" panose="020B0304030602030204" pitchFamily="34" charset="0"/>
                        <a:ea typeface="MS Gothic" panose="020B0609070205080204" pitchFamily="49" charset="-128"/>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59079172"/>
                  </a:ext>
                </a:extLst>
              </a:tr>
            </a:tbl>
          </a:graphicData>
        </a:graphic>
      </p:graphicFrame>
      <p:pic>
        <p:nvPicPr>
          <p:cNvPr id="2" name="Picture 1">
            <a:extLst>
              <a:ext uri="{FF2B5EF4-FFF2-40B4-BE49-F238E27FC236}">
                <a16:creationId xmlns:a16="http://schemas.microsoft.com/office/drawing/2014/main" id="{4B1CB2B6-D417-EE44-99D1-311EDF26E36E}"/>
              </a:ext>
            </a:extLst>
          </p:cNvPr>
          <p:cNvPicPr>
            <a:picLocks noChangeAspect="1"/>
          </p:cNvPicPr>
          <p:nvPr/>
        </p:nvPicPr>
        <p:blipFill>
          <a:blip r:embed="rId3"/>
          <a:stretch>
            <a:fillRect/>
          </a:stretch>
        </p:blipFill>
        <p:spPr>
          <a:xfrm>
            <a:off x="0" y="-36095"/>
            <a:ext cx="2743200" cy="2800082"/>
          </a:xfrm>
          <a:prstGeom prst="rect">
            <a:avLst/>
          </a:prstGeom>
          <a:solidFill>
            <a:schemeClr val="bg1">
              <a:lumMod val="85000"/>
            </a:schemeClr>
          </a:solidFill>
        </p:spPr>
      </p:pic>
      <p:sp>
        <p:nvSpPr>
          <p:cNvPr id="6" name="Rectangle 5">
            <a:extLst>
              <a:ext uri="{FF2B5EF4-FFF2-40B4-BE49-F238E27FC236}">
                <a16:creationId xmlns:a16="http://schemas.microsoft.com/office/drawing/2014/main" id="{5AC51351-BDB7-E848-8029-6A14DCB7D329}"/>
              </a:ext>
            </a:extLst>
          </p:cNvPr>
          <p:cNvSpPr/>
          <p:nvPr/>
        </p:nvSpPr>
        <p:spPr>
          <a:xfrm>
            <a:off x="880052" y="583899"/>
            <a:ext cx="1450810" cy="464854"/>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539A3F-EB5C-DA4A-A755-C39BA6C2661E}"/>
              </a:ext>
            </a:extLst>
          </p:cNvPr>
          <p:cNvSpPr/>
          <p:nvPr/>
        </p:nvSpPr>
        <p:spPr>
          <a:xfrm>
            <a:off x="904359" y="357934"/>
            <a:ext cx="701098" cy="99266"/>
          </a:xfrm>
          <a:prstGeom prst="rect">
            <a:avLst/>
          </a:prstGeom>
          <a:solidFill>
            <a:srgbClr val="253F8F"/>
          </a:solidFill>
          <a:ln>
            <a:solidFill>
              <a:srgbClr val="253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9">
            <a:extLst>
              <a:ext uri="{FF2B5EF4-FFF2-40B4-BE49-F238E27FC236}">
                <a16:creationId xmlns:a16="http://schemas.microsoft.com/office/drawing/2014/main" id="{928D2AAC-5A2D-AC44-823F-4690CF9A3639}"/>
              </a:ext>
            </a:extLst>
          </p:cNvPr>
          <p:cNvSpPr txBox="1">
            <a:spLocks/>
          </p:cNvSpPr>
          <p:nvPr/>
        </p:nvSpPr>
        <p:spPr>
          <a:xfrm>
            <a:off x="904359" y="345198"/>
            <a:ext cx="1090046"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CATALYSEUR 4</a:t>
            </a:r>
          </a:p>
        </p:txBody>
      </p:sp>
      <p:sp>
        <p:nvSpPr>
          <p:cNvPr id="11" name="object 19">
            <a:extLst>
              <a:ext uri="{FF2B5EF4-FFF2-40B4-BE49-F238E27FC236}">
                <a16:creationId xmlns:a16="http://schemas.microsoft.com/office/drawing/2014/main" id="{27C35874-76CB-5E49-9908-07573E49FF83}"/>
              </a:ext>
            </a:extLst>
          </p:cNvPr>
          <p:cNvSpPr txBox="1">
            <a:spLocks/>
          </p:cNvSpPr>
          <p:nvPr/>
        </p:nvSpPr>
        <p:spPr>
          <a:xfrm>
            <a:off x="689821" y="695292"/>
            <a:ext cx="2053379" cy="441312"/>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400" kern="0" dirty="0">
                <a:solidFill>
                  <a:srgbClr val="2175B4"/>
                </a:solidFill>
                <a:latin typeface="Ubuntu Light"/>
                <a:cs typeface="Ubuntu Light"/>
              </a:rPr>
              <a:t>IMPULSER L'EXCELLENCE (PERSONNES &amp; PRATIQUE)</a:t>
            </a:r>
            <a:endParaRPr lang="en-US" sz="1400" kern="0" dirty="0">
              <a:solidFill>
                <a:srgbClr val="2175B4"/>
              </a:solidFill>
            </a:endParaRPr>
          </a:p>
        </p:txBody>
      </p:sp>
    </p:spTree>
    <p:extLst>
      <p:ext uri="{BB962C8B-B14F-4D97-AF65-F5344CB8AC3E}">
        <p14:creationId xmlns:p14="http://schemas.microsoft.com/office/powerpoint/2010/main" val="168608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82C49BB3-310A-4B2A-96F7-E45AFE1D88B3}"/>
              </a:ext>
            </a:extLst>
          </p:cNvPr>
          <p:cNvGraphicFramePr>
            <a:graphicFrameLocks noGrp="1"/>
          </p:cNvGraphicFramePr>
          <p:nvPr>
            <p:extLst>
              <p:ext uri="{D42A27DB-BD31-4B8C-83A1-F6EECF244321}">
                <p14:modId xmlns:p14="http://schemas.microsoft.com/office/powerpoint/2010/main" val="724980071"/>
              </p:ext>
            </p:extLst>
          </p:nvPr>
        </p:nvGraphicFramePr>
        <p:xfrm>
          <a:off x="457200" y="914400"/>
          <a:ext cx="11887200" cy="6619082"/>
        </p:xfrm>
        <a:graphic>
          <a:graphicData uri="http://schemas.openxmlformats.org/drawingml/2006/table">
            <a:tbl>
              <a:tblPr firstRow="1" bandRow="1">
                <a:tableStyleId>{2D5ABB26-0587-4C30-8999-92F81FD0307C}</a:tableStyleId>
              </a:tblPr>
              <a:tblGrid>
                <a:gridCol w="2049517">
                  <a:extLst>
                    <a:ext uri="{9D8B030D-6E8A-4147-A177-3AD203B41FA5}">
                      <a16:colId xmlns:a16="http://schemas.microsoft.com/office/drawing/2014/main" val="2412507561"/>
                    </a:ext>
                  </a:extLst>
                </a:gridCol>
                <a:gridCol w="9837683">
                  <a:extLst>
                    <a:ext uri="{9D8B030D-6E8A-4147-A177-3AD203B41FA5}">
                      <a16:colId xmlns:a16="http://schemas.microsoft.com/office/drawing/2014/main" val="3122226595"/>
                    </a:ext>
                  </a:extLst>
                </a:gridCol>
              </a:tblGrid>
              <a:tr h="659315">
                <a:tc>
                  <a:txBody>
                    <a:bodyPr/>
                    <a:lstStyle/>
                    <a:p>
                      <a:pPr marL="0" marR="44450">
                        <a:lnSpc>
                          <a:spcPct val="107000"/>
                        </a:lnSpc>
                        <a:spcBef>
                          <a:spcPts val="0"/>
                        </a:spcBef>
                        <a:spcAft>
                          <a:spcPts val="0"/>
                        </a:spcAft>
                      </a:pPr>
                      <a:r>
                        <a:rPr lang="en-US" sz="1200" b="1" spc="-10" noProof="1">
                          <a:effectLst/>
                          <a:latin typeface="Ubuntu Light" panose="020B0304030602030204" pitchFamily="34" charset="0"/>
                          <a:ea typeface="Calibri" panose="020F0502020204030204" pitchFamily="34" charset="0"/>
                          <a:cs typeface="Times New Roman" panose="02020603050405020304" pitchFamily="18" charset="0"/>
                        </a:rPr>
                        <a:t>C’est quoi les Normes de Qualité des Programmes?</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marR="0" lvl="0" indent="-342900">
                        <a:spcBef>
                          <a:spcPts val="0"/>
                        </a:spcBef>
                        <a:spcAft>
                          <a:spcPts val="0"/>
                        </a:spcAft>
                        <a:buFont typeface="Wingdings" panose="05000000000000000000" pitchFamily="2" charset="2"/>
                        <a:buChar char=""/>
                        <a:tabLst>
                          <a:tab pos="6272530" algn="l"/>
                        </a:tabLst>
                      </a:pPr>
                      <a:r>
                        <a:rPr lang="en-US" sz="1200" spc="-5" noProof="1">
                          <a:effectLst/>
                          <a:latin typeface="Ubuntu Light" panose="020B0304030602030204" pitchFamily="34" charset="0"/>
                          <a:ea typeface="Calibri" panose="020F0502020204030204" pitchFamily="34" charset="0"/>
                          <a:cs typeface="Times New Roman" panose="02020603050405020304" pitchFamily="18" charset="0"/>
                        </a:rPr>
                        <a:t>Les Normes de Qualité des Programmes (NQP) sont un outil </a:t>
                      </a:r>
                      <a:r>
                        <a:rPr lang="en-US" sz="1200" b="1" spc="-5" noProof="1">
                          <a:effectLst/>
                          <a:latin typeface="Ubuntu Light" panose="020B0304030602030204" pitchFamily="34" charset="0"/>
                          <a:ea typeface="Calibri" panose="020F0502020204030204" pitchFamily="34" charset="0"/>
                          <a:cs typeface="Times New Roman" panose="02020603050405020304" pitchFamily="18" charset="0"/>
                        </a:rPr>
                        <a:t>pour aider les Programmes à développer et à améliorer la qualité </a:t>
                      </a:r>
                      <a:r>
                        <a:rPr lang="en-US" sz="1200" spc="-5" noProof="1">
                          <a:effectLst/>
                          <a:latin typeface="Ubuntu Light" panose="020B0304030602030204" pitchFamily="34" charset="0"/>
                          <a:ea typeface="Calibri" panose="020F0502020204030204" pitchFamily="34" charset="0"/>
                          <a:cs typeface="Times New Roman" panose="02020603050405020304" pitchFamily="18" charset="0"/>
                        </a:rPr>
                        <a:t>des domaines programmatiques et des opérations globales. Elles aident les Programmes à identifier sur quoi se concentrer pour continuer à avancer.</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922981601"/>
                  </a:ext>
                </a:extLst>
              </a:tr>
              <a:tr h="659315">
                <a:tc>
                  <a:txBody>
                    <a:bodyPr/>
                    <a:lstStyle/>
                    <a:p>
                      <a:pPr marL="0" marR="44450">
                        <a:lnSpc>
                          <a:spcPct val="107000"/>
                        </a:lnSpc>
                        <a:spcBef>
                          <a:spcPts val="0"/>
                        </a:spcBef>
                        <a:spcAft>
                          <a:spcPts val="0"/>
                        </a:spcAft>
                      </a:pP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Comment ont-elles été créées?</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marR="106680" lvl="0" indent="-342900">
                        <a:spcBef>
                          <a:spcPts val="0"/>
                        </a:spcBef>
                        <a:spcAft>
                          <a:spcPts val="0"/>
                        </a:spcAft>
                        <a:buFont typeface="Wingdings" panose="05000000000000000000" pitchFamily="2" charset="2"/>
                        <a:buChar char=""/>
                        <a:tabLst>
                          <a:tab pos="6272530" algn="l"/>
                        </a:tabLst>
                      </a:pPr>
                      <a:r>
                        <a:rPr lang="en-US" sz="1200" noProof="1">
                          <a:effectLst/>
                          <a:latin typeface="Ubuntu Light" panose="020B0304030602030204" pitchFamily="34" charset="0"/>
                          <a:ea typeface="Calibri" panose="020F0502020204030204" pitchFamily="34" charset="0"/>
                          <a:cs typeface="Times New Roman" panose="02020603050405020304" pitchFamily="18" charset="0"/>
                        </a:rPr>
                        <a:t>Les NQP a été initialement développées en 2013 </a:t>
                      </a: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avec la contribution des Programmes de toutes les Régions</a:t>
                      </a:r>
                      <a:r>
                        <a:rPr lang="en-US" sz="1200" noProof="1">
                          <a:effectLst/>
                          <a:latin typeface="Ubuntu Light" panose="020B0304030602030204" pitchFamily="34" charset="0"/>
                          <a:ea typeface="Calibri" panose="020F0502020204030204" pitchFamily="34" charset="0"/>
                          <a:cs typeface="Times New Roman" panose="02020603050405020304" pitchFamily="18" charset="0"/>
                        </a:rPr>
                        <a:t>. La révision de la version 3 des NQP a été achevée en 2020 avec la contribution des Départements de SOI, du personnel Régional et des Programmes.</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17146008"/>
                  </a:ext>
                </a:extLst>
              </a:tr>
              <a:tr h="659315">
                <a:tc>
                  <a:txBody>
                    <a:bodyPr/>
                    <a:lstStyle/>
                    <a:p>
                      <a:pPr marL="0" marR="44450">
                        <a:lnSpc>
                          <a:spcPct val="107000"/>
                        </a:lnSpc>
                        <a:spcBef>
                          <a:spcPts val="0"/>
                        </a:spcBef>
                        <a:spcAft>
                          <a:spcPts val="0"/>
                        </a:spcAft>
                      </a:pPr>
                      <a:r>
                        <a:rPr lang="en-US" sz="1200" b="1" spc="-10" noProof="1">
                          <a:effectLst/>
                          <a:latin typeface="Ubuntu Light" panose="020B0304030602030204" pitchFamily="34" charset="0"/>
                          <a:ea typeface="Ubuntu" panose="020B0504030602030204" pitchFamily="34" charset="0"/>
                          <a:cs typeface="Times New Roman" panose="02020603050405020304" pitchFamily="18" charset="0"/>
                        </a:rPr>
                        <a:t>Qu’est-ce qui est nouveau dans la Version 3 des NQP?</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marR="0" lvl="0" indent="-342900">
                        <a:spcBef>
                          <a:spcPts val="0"/>
                        </a:spcBef>
                        <a:spcAft>
                          <a:spcPts val="0"/>
                        </a:spcAft>
                        <a:buFont typeface="Wingdings" panose="05000000000000000000" pitchFamily="2" charset="2"/>
                        <a:buChar char=""/>
                        <a:tabLst>
                          <a:tab pos="6272530" algn="l"/>
                        </a:tabLst>
                      </a:pPr>
                      <a:r>
                        <a:rPr lang="en-US" sz="1200" spc="-20" noProof="1">
                          <a:effectLst/>
                          <a:latin typeface="Ubuntu Light" panose="020B0304030602030204" pitchFamily="34" charset="0"/>
                          <a:ea typeface="Calibri" panose="020F0502020204030204" pitchFamily="34" charset="0"/>
                          <a:cs typeface="Times New Roman" panose="02020603050405020304" pitchFamily="18" charset="0"/>
                        </a:rPr>
                        <a:t>La version 3 des NQP est </a:t>
                      </a:r>
                      <a:r>
                        <a:rPr lang="en-US" sz="1200" b="1" spc="-20" noProof="1">
                          <a:effectLst/>
                          <a:latin typeface="Ubuntu Light" panose="020B0304030602030204" pitchFamily="34" charset="0"/>
                          <a:ea typeface="Calibri" panose="020F0502020204030204" pitchFamily="34" charset="0"/>
                          <a:cs typeface="Times New Roman" panose="02020603050405020304" pitchFamily="18" charset="0"/>
                        </a:rPr>
                        <a:t>alignée sur la structure du Plan Stratégique Mondial 2021-2024</a:t>
                      </a:r>
                      <a:r>
                        <a:rPr lang="en-US" sz="1200" spc="-20" noProof="1">
                          <a:effectLst/>
                          <a:latin typeface="Ubuntu Light" panose="020B0304030602030204" pitchFamily="34" charset="0"/>
                          <a:ea typeface="Calibri" panose="020F0502020204030204" pitchFamily="34" charset="0"/>
                          <a:cs typeface="Times New Roman" panose="02020603050405020304" pitchFamily="18" charset="0"/>
                        </a:rPr>
                        <a:t>. Certaines normes ont été mises à jour, ajoutées ou supprimées pour refléter les progrès et les nouveaux développements dans les domaines programmatiques de Special Olympics au cours des 5 dernières années.</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90478930"/>
                  </a:ext>
                </a:extLst>
              </a:tr>
              <a:tr h="561872">
                <a:tc>
                  <a:txBody>
                    <a:bodyPr/>
                    <a:lstStyle/>
                    <a:p>
                      <a:pPr marL="0" marR="44450">
                        <a:lnSpc>
                          <a:spcPct val="107000"/>
                        </a:lnSpc>
                        <a:spcBef>
                          <a:spcPts val="0"/>
                        </a:spcBef>
                        <a:spcAft>
                          <a:spcPts val="0"/>
                        </a:spcAft>
                      </a:pP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Comment sont-elles structurées?</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marR="57150" lvl="0" indent="-342900" algn="just">
                        <a:spcBef>
                          <a:spcPts val="0"/>
                        </a:spcBef>
                        <a:spcAft>
                          <a:spcPts val="0"/>
                        </a:spcAft>
                        <a:buFont typeface="Wingdings" panose="05000000000000000000" pitchFamily="2" charset="2"/>
                        <a:buChar char=""/>
                        <a:tabLst>
                          <a:tab pos="6272530" algn="l"/>
                        </a:tabLst>
                      </a:pPr>
                      <a:r>
                        <a:rPr lang="en-US" sz="1200" noProof="1">
                          <a:effectLst/>
                          <a:latin typeface="Ubuntu Light" panose="020B0304030602030204" pitchFamily="34" charset="0"/>
                          <a:ea typeface="Ubuntu Light" panose="020B0304030602030204" pitchFamily="34" charset="0"/>
                          <a:cs typeface="Times New Roman" panose="02020603050405020304" pitchFamily="18" charset="0"/>
                        </a:rPr>
                        <a:t>Les NQP sont structurées par 3 stratégies et 4 Catalyseurs du Plan stratégique 2021-2024. Dans chaque section, les normes sont présentées en </a:t>
                      </a:r>
                      <a:r>
                        <a:rPr lang="en-US" sz="1200" b="1" noProof="1">
                          <a:effectLst/>
                          <a:latin typeface="Ubuntu Light" panose="020B0304030602030204" pitchFamily="34" charset="0"/>
                          <a:ea typeface="Ubuntu Light" panose="020B0304030602030204" pitchFamily="34" charset="0"/>
                          <a:cs typeface="Times New Roman" panose="02020603050405020304" pitchFamily="18" charset="0"/>
                        </a:rPr>
                        <a:t>3 étapes logiques</a:t>
                      </a:r>
                      <a:r>
                        <a:rPr lang="en-US" sz="1200" noProof="1">
                          <a:effectLst/>
                          <a:latin typeface="Ubuntu Light" panose="020B0304030602030204" pitchFamily="34" charset="0"/>
                          <a:ea typeface="Ubuntu Light" panose="020B0304030602030204" pitchFamily="34" charset="0"/>
                          <a:cs typeface="Times New Roman" panose="02020603050405020304" pitchFamily="18" charset="0"/>
                        </a:rPr>
                        <a:t>, ou niveaux, qui s'appuient les uns sur les autres.</a:t>
                      </a:r>
                      <a:endParaRPr lang="en-US" sz="1400" noProof="1">
                        <a:effectLst/>
                        <a:latin typeface="Ubuntu Light" panose="020B0304030602030204" pitchFamily="34" charset="0"/>
                        <a:ea typeface="Ubuntu Light" panose="020B0304030602030204" pitchFamily="34" charset="0"/>
                        <a:cs typeface="Times New Roman" panose="02020603050405020304" pitchFamily="18"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74218863"/>
                  </a:ext>
                </a:extLst>
              </a:tr>
              <a:tr h="1122311">
                <a:tc>
                  <a:txBody>
                    <a:bodyPr/>
                    <a:lstStyle/>
                    <a:p>
                      <a:pPr marL="0" marR="44450">
                        <a:spcBef>
                          <a:spcPts val="0"/>
                        </a:spcBef>
                        <a:spcAft>
                          <a:spcPts val="0"/>
                        </a:spcAft>
                      </a:pPr>
                      <a:r>
                        <a:rPr lang="en-US" sz="1200" b="1" spc="-10" noProof="1">
                          <a:effectLst/>
                          <a:latin typeface="Ubuntu Light" panose="020B0304030602030204" pitchFamily="34" charset="0"/>
                          <a:ea typeface="Ubuntu" panose="020B0504030602030204" pitchFamily="34" charset="0"/>
                          <a:cs typeface="Times New Roman" panose="02020603050405020304" pitchFamily="18" charset="0"/>
                        </a:rPr>
                        <a:t>Qui doit les utiliser?</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marR="57150" lvl="0" indent="-342900" algn="just">
                        <a:spcBef>
                          <a:spcPts val="0"/>
                        </a:spcBef>
                        <a:spcAft>
                          <a:spcPts val="0"/>
                        </a:spcAft>
                        <a:buFont typeface="Wingdings" panose="05000000000000000000" pitchFamily="2" charset="2"/>
                        <a:buChar char=""/>
                        <a:tabLst>
                          <a:tab pos="6272530" algn="l"/>
                        </a:tabLst>
                      </a:pPr>
                      <a:r>
                        <a:rPr lang="en-US" sz="1200" spc="-20" noProof="1">
                          <a:effectLst/>
                          <a:latin typeface="Ubuntu Light" panose="020B0304030602030204" pitchFamily="34" charset="0"/>
                          <a:ea typeface="Ubuntu Light" panose="020B0304030602030204" pitchFamily="34" charset="0"/>
                          <a:cs typeface="Times New Roman" panose="02020603050405020304" pitchFamily="18" charset="0"/>
                        </a:rPr>
                        <a:t>Les NQP aident les Responsables de Programme à comprendre, à gérer et à soutenir les domaines programmatiques de Special Olympics et à les mettre en œuvre selon des normes élevées. </a:t>
                      </a:r>
                      <a:r>
                        <a:rPr lang="en-US" sz="1200" b="1" spc="-20" noProof="1">
                          <a:effectLst/>
                          <a:latin typeface="Ubuntu Light" panose="020B0304030602030204" pitchFamily="34" charset="0"/>
                          <a:ea typeface="Ubuntu Light" panose="020B0304030602030204" pitchFamily="34" charset="0"/>
                          <a:cs typeface="Times New Roman" panose="02020603050405020304" pitchFamily="18" charset="0"/>
                        </a:rPr>
                        <a:t>Les Directeurs Nationaux, les PDG et les Conseils d’Administration des Programmes </a:t>
                      </a:r>
                      <a:r>
                        <a:rPr lang="en-US" sz="1200" spc="-20" noProof="1">
                          <a:effectLst/>
                          <a:latin typeface="Ubuntu Light" panose="020B0304030602030204" pitchFamily="34" charset="0"/>
                          <a:ea typeface="Ubuntu Light" panose="020B0304030602030204" pitchFamily="34" charset="0"/>
                          <a:cs typeface="Times New Roman" panose="02020603050405020304" pitchFamily="18" charset="0"/>
                        </a:rPr>
                        <a:t>devraient utiliser les NQP pour planifier et développer leurs Programmes. Les NQP sont également utiles pour travailler avec les Sous-Programmes, les comités des athlètes, des familles et des jeunes. Chaque ensemble de normes comporte 3 étapes afin qu'il puisse être pertinent pour tous les types de Programmes, du petit au grand, du nouveau au mature, et des Programmes manquant de ressources à ceux qui disposent de ressources suffisantes.</a:t>
                      </a:r>
                      <a:endParaRPr lang="en-US" sz="1400" noProof="1">
                        <a:effectLst/>
                        <a:latin typeface="Ubuntu Light" panose="020B0304030602030204" pitchFamily="34" charset="0"/>
                        <a:ea typeface="Ubuntu Light" panose="020B0304030602030204" pitchFamily="34" charset="0"/>
                        <a:cs typeface="Times New Roman" panose="02020603050405020304" pitchFamily="18"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145291219"/>
                  </a:ext>
                </a:extLst>
              </a:tr>
              <a:tr h="1311034">
                <a:tc>
                  <a:txBody>
                    <a:bodyPr/>
                    <a:lstStyle/>
                    <a:p>
                      <a:pPr marL="0" marR="44450">
                        <a:lnSpc>
                          <a:spcPct val="107000"/>
                        </a:lnSpc>
                        <a:spcBef>
                          <a:spcPts val="0"/>
                        </a:spcBef>
                        <a:spcAft>
                          <a:spcPts val="0"/>
                        </a:spcAft>
                      </a:pP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Comment utiliser les normes de qualité?</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marR="0" lvl="0" indent="-342900" algn="just">
                        <a:spcBef>
                          <a:spcPts val="0"/>
                        </a:spcBef>
                        <a:spcAft>
                          <a:spcPts val="0"/>
                        </a:spcAft>
                        <a:buFont typeface="Wingdings" panose="05000000000000000000" pitchFamily="2" charset="2"/>
                        <a:buChar char=""/>
                        <a:tabLst>
                          <a:tab pos="6272530" algn="l"/>
                        </a:tabLst>
                      </a:pPr>
                      <a:r>
                        <a:rPr lang="en-US" sz="1200" b="1" spc="-15" noProof="1">
                          <a:effectLst/>
                          <a:latin typeface="Ubuntu Light" panose="020B0304030602030204" pitchFamily="34" charset="0"/>
                          <a:ea typeface="Ubuntu Light" panose="020B0304030602030204" pitchFamily="34" charset="0"/>
                          <a:cs typeface="Times New Roman" panose="02020603050405020304" pitchFamily="18" charset="0"/>
                        </a:rPr>
                        <a:t>Auto-évaluation</a:t>
                      </a:r>
                      <a:r>
                        <a:rPr lang="en-US" sz="1200" b="0" spc="-15" noProof="1">
                          <a:effectLst/>
                          <a:latin typeface="Ubuntu Light" panose="020B0304030602030204" pitchFamily="34" charset="0"/>
                          <a:ea typeface="Ubuntu Light" panose="020B0304030602030204" pitchFamily="34" charset="0"/>
                          <a:cs typeface="Times New Roman" panose="02020603050405020304" pitchFamily="18" charset="0"/>
                        </a:rPr>
                        <a:t>: l'utilisation principale des NQP est qu’elles servent à s'auto-évaluer, à trouver les moyens d'améliorer et d'augmenter la qualité. </a:t>
                      </a:r>
                    </a:p>
                    <a:p>
                      <a:pPr marL="342900" marR="0" lvl="0" indent="-342900" algn="just">
                        <a:spcBef>
                          <a:spcPts val="0"/>
                        </a:spcBef>
                        <a:spcAft>
                          <a:spcPts val="0"/>
                        </a:spcAft>
                        <a:buFont typeface="Wingdings" panose="05000000000000000000" pitchFamily="2" charset="2"/>
                        <a:buChar char=""/>
                        <a:tabLst>
                          <a:tab pos="6272530" algn="l"/>
                        </a:tabLst>
                      </a:pPr>
                      <a:r>
                        <a:rPr lang="en-US" sz="1200" b="1" spc="-15" noProof="1">
                          <a:effectLst/>
                          <a:latin typeface="Ubuntu Light" panose="020B0304030602030204" pitchFamily="34" charset="0"/>
                          <a:ea typeface="Ubuntu Light" panose="020B0304030602030204" pitchFamily="34" charset="0"/>
                          <a:cs typeface="Times New Roman" panose="02020603050405020304" pitchFamily="18" charset="0"/>
                        </a:rPr>
                        <a:t>Feuille de route</a:t>
                      </a:r>
                      <a:r>
                        <a:rPr lang="en-US" sz="1200" b="0" spc="-15" noProof="1">
                          <a:effectLst/>
                          <a:latin typeface="Ubuntu Light" panose="020B0304030602030204" pitchFamily="34" charset="0"/>
                          <a:ea typeface="Ubuntu Light" panose="020B0304030602030204" pitchFamily="34" charset="0"/>
                          <a:cs typeface="Times New Roman" panose="02020603050405020304" pitchFamily="18" charset="0"/>
                        </a:rPr>
                        <a:t>: les NQP doivent être utilisées lors de l'élaboration de plans opérationnels annuels et de plans stratégiques à plus long terme. Si un Programme élabore un nouveau plan, les NQP peuvent aider à identifier ce qui devrait être inclus. Si un Programme est au milieu d'un plan stratégique, les NQP peuvent l’aider à se concentrer sur les améliorations qui s'inscrivent dans la stratégie actuelle. </a:t>
                      </a:r>
                    </a:p>
                    <a:p>
                      <a:pPr marL="342900" marR="0" lvl="0" indent="-342900" algn="just">
                        <a:spcBef>
                          <a:spcPts val="0"/>
                        </a:spcBef>
                        <a:spcAft>
                          <a:spcPts val="0"/>
                        </a:spcAft>
                        <a:buFont typeface="Wingdings" panose="05000000000000000000" pitchFamily="2" charset="2"/>
                        <a:buChar char=""/>
                        <a:tabLst>
                          <a:tab pos="6272530" algn="l"/>
                        </a:tabLst>
                      </a:pPr>
                      <a:r>
                        <a:rPr lang="en-US" sz="1200" b="1" spc="-15" noProof="1">
                          <a:effectLst/>
                          <a:latin typeface="Ubuntu Light" panose="020B0304030602030204" pitchFamily="34" charset="0"/>
                          <a:ea typeface="Ubuntu Light" panose="020B0304030602030204" pitchFamily="34" charset="0"/>
                          <a:cs typeface="Times New Roman" panose="02020603050405020304" pitchFamily="18" charset="0"/>
                        </a:rPr>
                        <a:t>Suivi des progrès et célébration des succès</a:t>
                      </a:r>
                      <a:r>
                        <a:rPr lang="en-US" sz="1200" b="0" spc="-15" noProof="1">
                          <a:effectLst/>
                          <a:latin typeface="Ubuntu Light" panose="020B0304030602030204" pitchFamily="34" charset="0"/>
                          <a:ea typeface="Ubuntu Light" panose="020B0304030602030204" pitchFamily="34" charset="0"/>
                          <a:cs typeface="Times New Roman" panose="02020603050405020304" pitchFamily="18" charset="0"/>
                        </a:rPr>
                        <a:t>: l'atteinte de nouvelles normes signifie que le Programme se développe et s'améliore! Ce sont des résultats mesurables. Utilisez les NQP pour reconnaître et célébrer l'avancement et la croissance de votre Programme.</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405266490"/>
                  </a:ext>
                </a:extLst>
              </a:tr>
              <a:tr h="1498325">
                <a:tc>
                  <a:txBody>
                    <a:bodyPr/>
                    <a:lstStyle/>
                    <a:p>
                      <a:pPr marL="0" marR="44450">
                        <a:lnSpc>
                          <a:spcPct val="107000"/>
                        </a:lnSpc>
                        <a:spcBef>
                          <a:spcPts val="0"/>
                        </a:spcBef>
                        <a:spcAft>
                          <a:spcPts val="0"/>
                        </a:spcAft>
                      </a:pP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Pourquoi devriez-vous les utiliser? Quel est l'avantage?</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342900" marR="0" lvl="0" indent="-342900">
                        <a:spcBef>
                          <a:spcPts val="0"/>
                        </a:spcBef>
                        <a:spcAft>
                          <a:spcPts val="0"/>
                        </a:spcAft>
                        <a:buFont typeface="Wingdings" panose="05000000000000000000" pitchFamily="2" charset="2"/>
                        <a:buChar char=""/>
                        <a:tabLst>
                          <a:tab pos="6272530" algn="l"/>
                        </a:tabLst>
                      </a:pP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Pour les Programmes</a:t>
                      </a:r>
                      <a:r>
                        <a:rPr lang="en-US" sz="1200" b="0" noProof="1">
                          <a:effectLst/>
                          <a:latin typeface="Ubuntu Light" panose="020B0304030602030204" pitchFamily="34" charset="0"/>
                          <a:ea typeface="Calibri" panose="020F0502020204030204" pitchFamily="34" charset="0"/>
                          <a:cs typeface="Times New Roman" panose="02020603050405020304" pitchFamily="18" charset="0"/>
                        </a:rPr>
                        <a:t>: les NQP aident les Programmes à se développer et à s'améliorer. C’est un excellent outil d’évaluation, de planification et de suivi. Elles aident à lancer des échanges honnêtes sur les priorités et les objectifs du Programme.</a:t>
                      </a:r>
                    </a:p>
                    <a:p>
                      <a:pPr marL="342900" marR="0" lvl="0" indent="-342900">
                        <a:spcBef>
                          <a:spcPts val="0"/>
                        </a:spcBef>
                        <a:spcAft>
                          <a:spcPts val="0"/>
                        </a:spcAft>
                        <a:buFont typeface="Wingdings" panose="05000000000000000000" pitchFamily="2" charset="2"/>
                        <a:buChar char=""/>
                        <a:tabLst>
                          <a:tab pos="6272530" algn="l"/>
                        </a:tabLst>
                      </a:pP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Pour les Athlètes</a:t>
                      </a:r>
                      <a:r>
                        <a:rPr lang="en-US" sz="1200" b="0" noProof="1">
                          <a:effectLst/>
                          <a:latin typeface="Ubuntu Light" panose="020B0304030602030204" pitchFamily="34" charset="0"/>
                          <a:ea typeface="Calibri" panose="020F0502020204030204" pitchFamily="34" charset="0"/>
                          <a:cs typeface="Times New Roman" panose="02020603050405020304" pitchFamily="18" charset="0"/>
                        </a:rPr>
                        <a:t>: un meilleur Programme = amélioration de la vie des athlètes. Utilisez les NQP comme un outil pour impliquer les athlètes, pour leur fournir un point de référence où ils peuvent partager ce qu’ils pensent être l’essentiel sur lequel un Programme devrait se concentrer.</a:t>
                      </a:r>
                    </a:p>
                    <a:p>
                      <a:pPr marL="342900" marR="0" lvl="0" indent="-342900">
                        <a:spcBef>
                          <a:spcPts val="0"/>
                        </a:spcBef>
                        <a:spcAft>
                          <a:spcPts val="0"/>
                        </a:spcAft>
                        <a:buFont typeface="Wingdings" panose="05000000000000000000" pitchFamily="2" charset="2"/>
                        <a:buChar char=""/>
                        <a:tabLst>
                          <a:tab pos="6272530" algn="l"/>
                        </a:tabLst>
                      </a:pP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Pour les responsables de programme</a:t>
                      </a:r>
                      <a:r>
                        <a:rPr lang="en-US" sz="1200" b="0" noProof="1">
                          <a:effectLst/>
                          <a:latin typeface="Ubuntu Light" panose="020B0304030602030204" pitchFamily="34" charset="0"/>
                          <a:ea typeface="Calibri" panose="020F0502020204030204" pitchFamily="34" charset="0"/>
                          <a:cs typeface="Times New Roman" panose="02020603050405020304" pitchFamily="18" charset="0"/>
                        </a:rPr>
                        <a:t>: les NQP aident les Directeurs Nationaux, les PDG et les Conseils d’Administration à se concentrer sur la qualité, à établir des plans réalistes et à répondre à la question «Quelle est la prochaine étape?» Les NQP sont utiles pour transférer les connaissances aux dirigeants et au personnel nouveaux ou inexpérimentés.</a:t>
                      </a:r>
                    </a:p>
                    <a:p>
                      <a:pPr marL="342900" marR="0" lvl="0" indent="-342900">
                        <a:spcBef>
                          <a:spcPts val="0"/>
                        </a:spcBef>
                        <a:spcAft>
                          <a:spcPts val="0"/>
                        </a:spcAft>
                        <a:buFont typeface="Wingdings" panose="05000000000000000000" pitchFamily="2" charset="2"/>
                        <a:buChar char=""/>
                        <a:tabLst>
                          <a:tab pos="6272530" algn="l"/>
                        </a:tabLst>
                      </a:pPr>
                      <a:r>
                        <a:rPr lang="en-US" sz="1200" b="1" noProof="1">
                          <a:effectLst/>
                          <a:latin typeface="Ubuntu Light" panose="020B0304030602030204" pitchFamily="34" charset="0"/>
                          <a:ea typeface="Calibri" panose="020F0502020204030204" pitchFamily="34" charset="0"/>
                          <a:cs typeface="Times New Roman" panose="02020603050405020304" pitchFamily="18" charset="0"/>
                        </a:rPr>
                        <a:t>Pour le Mouvement</a:t>
                      </a:r>
                      <a:r>
                        <a:rPr lang="en-US" sz="1200" b="0" noProof="1">
                          <a:effectLst/>
                          <a:latin typeface="Ubuntu Light" panose="020B0304030602030204" pitchFamily="34" charset="0"/>
                          <a:ea typeface="Calibri" panose="020F0502020204030204" pitchFamily="34" charset="0"/>
                          <a:cs typeface="Times New Roman" panose="02020603050405020304" pitchFamily="18" charset="0"/>
                        </a:rPr>
                        <a:t>: les NQP sont un outil de référence cohérent qui nous conduit vers l'excellence. Elles nous éloignent des «jugements» subjectifs sur le progrès et soutiennent notre focalisation sur la qualité dans nos divers Programmes.</a:t>
                      </a: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13774289"/>
                  </a:ext>
                </a:extLst>
              </a:tr>
            </a:tbl>
          </a:graphicData>
        </a:graphic>
      </p:graphicFrame>
      <p:sp>
        <p:nvSpPr>
          <p:cNvPr id="21" name="TextBox 20">
            <a:extLst>
              <a:ext uri="{FF2B5EF4-FFF2-40B4-BE49-F238E27FC236}">
                <a16:creationId xmlns:a16="http://schemas.microsoft.com/office/drawing/2014/main" id="{5701E011-523E-4D01-BC9C-80F25B4EB9C2}"/>
              </a:ext>
            </a:extLst>
          </p:cNvPr>
          <p:cNvSpPr txBox="1"/>
          <p:nvPr/>
        </p:nvSpPr>
        <p:spPr>
          <a:xfrm>
            <a:off x="435428" y="386513"/>
            <a:ext cx="11887199" cy="381000"/>
          </a:xfrm>
          <a:prstGeom prst="rect">
            <a:avLst/>
          </a:prstGeom>
          <a:solidFill>
            <a:schemeClr val="bg1">
              <a:lumMod val="85000"/>
            </a:schemeClr>
          </a:solidFill>
        </p:spPr>
        <p:txBody>
          <a:bodyPr wrap="square" rtlCol="0">
            <a:spAutoFit/>
          </a:bodyPr>
          <a:lstStyle/>
          <a:p>
            <a:r>
              <a:rPr lang="en-US" noProof="1">
                <a:latin typeface="Ubuntu" panose="020B0504030602030204" pitchFamily="34" charset="0"/>
              </a:rPr>
              <a:t>Estándares de Calidad del Programa: Preguntas Frecuentes</a:t>
            </a:r>
          </a:p>
        </p:txBody>
      </p:sp>
    </p:spTree>
    <p:extLst>
      <p:ext uri="{BB962C8B-B14F-4D97-AF65-F5344CB8AC3E}">
        <p14:creationId xmlns:p14="http://schemas.microsoft.com/office/powerpoint/2010/main" val="358141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09266" y="2895600"/>
            <a:ext cx="2332894" cy="1980195"/>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S1.1 Structures Locales, Opérations &amp; portée</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S1.2 Formation des Entraîneurs</a:t>
            </a:r>
            <a:br>
              <a:rPr lang="en-US" sz="1400" b="1" noProof="1">
                <a:latin typeface="Ubuntu Light"/>
                <a:cs typeface="Ubuntu Light"/>
              </a:rPr>
            </a:br>
            <a:br>
              <a:rPr lang="en-US" sz="1600" noProof="1">
                <a:latin typeface="Ubuntu Light"/>
                <a:cs typeface="Ubuntu Light"/>
              </a:rPr>
            </a:br>
            <a:br>
              <a:rPr lang="en-US" sz="1600" b="1" noProof="1">
                <a:latin typeface="Ubuntu Light"/>
                <a:cs typeface="Ubuntu Light"/>
              </a:rPr>
            </a:br>
            <a:br>
              <a:rPr lang="en-US" sz="2000" b="1" noProof="1">
                <a:latin typeface="Ubuntu Light"/>
                <a:cs typeface="Ubuntu Light"/>
              </a:rPr>
            </a:br>
            <a:endParaRPr lang="en-US" noProof="1"/>
          </a:p>
        </p:txBody>
      </p:sp>
      <p:graphicFrame>
        <p:nvGraphicFramePr>
          <p:cNvPr id="23" name="Table 22">
            <a:extLst>
              <a:ext uri="{FF2B5EF4-FFF2-40B4-BE49-F238E27FC236}">
                <a16:creationId xmlns:a16="http://schemas.microsoft.com/office/drawing/2014/main" id="{19760E71-CCD4-4200-9322-A447CFDC8967}"/>
              </a:ext>
            </a:extLst>
          </p:cNvPr>
          <p:cNvGraphicFramePr>
            <a:graphicFrameLocks noGrp="1"/>
          </p:cNvGraphicFramePr>
          <p:nvPr>
            <p:extLst>
              <p:ext uri="{D42A27DB-BD31-4B8C-83A1-F6EECF244321}">
                <p14:modId xmlns:p14="http://schemas.microsoft.com/office/powerpoint/2010/main" val="2016680689"/>
              </p:ext>
            </p:extLst>
          </p:nvPr>
        </p:nvGraphicFramePr>
        <p:xfrm>
          <a:off x="2871217" y="149086"/>
          <a:ext cx="9696733" cy="7408708"/>
        </p:xfrm>
        <a:graphic>
          <a:graphicData uri="http://schemas.openxmlformats.org/drawingml/2006/table">
            <a:tbl>
              <a:tblPr>
                <a:tableStyleId>{073A0DAA-6AF3-43AB-8588-CEC1D06C72B9}</a:tableStyleId>
              </a:tblPr>
              <a:tblGrid>
                <a:gridCol w="1524000">
                  <a:extLst>
                    <a:ext uri="{9D8B030D-6E8A-4147-A177-3AD203B41FA5}">
                      <a16:colId xmlns:a16="http://schemas.microsoft.com/office/drawing/2014/main" val="1372167518"/>
                    </a:ext>
                  </a:extLst>
                </a:gridCol>
                <a:gridCol w="2606089">
                  <a:extLst>
                    <a:ext uri="{9D8B030D-6E8A-4147-A177-3AD203B41FA5}">
                      <a16:colId xmlns:a16="http://schemas.microsoft.com/office/drawing/2014/main" val="3861985258"/>
                    </a:ext>
                  </a:extLst>
                </a:gridCol>
                <a:gridCol w="2956511">
                  <a:extLst>
                    <a:ext uri="{9D8B030D-6E8A-4147-A177-3AD203B41FA5}">
                      <a16:colId xmlns:a16="http://schemas.microsoft.com/office/drawing/2014/main" val="2226655106"/>
                    </a:ext>
                  </a:extLst>
                </a:gridCol>
                <a:gridCol w="2610133">
                  <a:extLst>
                    <a:ext uri="{9D8B030D-6E8A-4147-A177-3AD203B41FA5}">
                      <a16:colId xmlns:a16="http://schemas.microsoft.com/office/drawing/2014/main" val="720049947"/>
                    </a:ext>
                  </a:extLst>
                </a:gridCol>
              </a:tblGrid>
              <a:tr h="331820">
                <a:tc>
                  <a:txBody>
                    <a:bodyPr/>
                    <a:lstStyle/>
                    <a:p>
                      <a:pPr algn="l" fontAlgn="b">
                        <a:lnSpc>
                          <a:spcPct val="100000"/>
                        </a:lnSpc>
                      </a:pPr>
                      <a:r>
                        <a:rPr lang="en-US" sz="1200" b="1" u="none" strike="noStrike" dirty="0">
                          <a:solidFill>
                            <a:schemeClr val="bg1"/>
                          </a:solidFill>
                          <a:effectLst/>
                          <a:latin typeface="Ubuntu Light" panose="020B0304030602030204" pitchFamily="34" charset="0"/>
                          <a:ea typeface="+mn-ea"/>
                          <a:cs typeface="+mn-cs"/>
                        </a:rPr>
                        <a:t> 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extLst>
                  <a:ext uri="{0D108BD9-81ED-4DB2-BD59-A6C34878D82A}">
                    <a16:rowId xmlns:a16="http://schemas.microsoft.com/office/drawing/2014/main" val="2438855549"/>
                  </a:ext>
                </a:extLst>
              </a:tr>
              <a:tr h="1212591">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Infrastructure locale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Special Olympics au niveau local (par exemple, village, district administratif, chapitre) est organisé par une équipe de volontaires (3+) avec des rôles définis (par exemple, communication, logistique, sensibilisation).</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La branche au niveau local de Special Olympics est mis en place sous la forme d'un «club» (parfois appelé sous-programme ou chapitre) géré par un comité avec des rôles définis.</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«clubs» locaux proposent des activités de sport, de santé, de jeunes athlètes, d'engagement du leadership des athlètes et d'engagement scolaire. Les «clubs» collectent des fonds localement et assurent une couverture médiatique locale.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855167"/>
                  </a:ext>
                </a:extLst>
              </a:tr>
              <a:tr h="1212591">
                <a:tc>
                  <a:txBody>
                    <a:bodyPr/>
                    <a:lstStyle/>
                    <a:p>
                      <a:pPr marL="0" marR="0">
                        <a:lnSpc>
                          <a:spcPct val="107000"/>
                        </a:lnSpc>
                        <a:spcBef>
                          <a:spcPts val="0"/>
                        </a:spcBef>
                        <a:spcAft>
                          <a:spcPts val="0"/>
                        </a:spcAft>
                      </a:pPr>
                      <a:r>
                        <a:rPr lang="en-US" sz="1200" b="1"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Recrutement et Rétention des Athlètes et des Partenaires</a:t>
                      </a:r>
                      <a:endParaRPr lang="en-US" sz="1600" u="none"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recrute de nouveaux athlètes et partenaires Unifiés de divers horizons et lieux et évalue leur rétention chaque année.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recrute activement des athlètes et des partenaires unifiés dans les zones à faible présence (par exemple, les zones reculées). Un plan de base de rétention des athlètes est en place et 75% des athlètes sont retenus chaque année.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retient avec succès 90% des athlètes et des partenaires Unifiés.</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917781"/>
                  </a:ext>
                </a:extLst>
              </a:tr>
              <a:tr h="1193752">
                <a:tc>
                  <a:txBody>
                    <a:bodyPr/>
                    <a:lstStyle/>
                    <a:p>
                      <a:pPr marL="0" marR="0">
                        <a:lnSpc>
                          <a:spcPct val="107000"/>
                        </a:lnSpc>
                        <a:spcBef>
                          <a:spcPts val="0"/>
                        </a:spcBef>
                        <a:spcAft>
                          <a:spcPts val="0"/>
                        </a:spcAft>
                      </a:pPr>
                      <a:r>
                        <a:rPr lang="en-US" sz="1200" b="1" u="none" noProof="1">
                          <a:solidFill>
                            <a:schemeClr val="tx1"/>
                          </a:solidFill>
                          <a:effectLst/>
                          <a:latin typeface="Ubuntu Light" panose="020B0304030602030204" pitchFamily="34" charset="0"/>
                          <a:ea typeface="Times New Roman" panose="02020603050405020304" pitchFamily="18" charset="0"/>
                          <a:cs typeface="Arial" panose="020B0604020202020204" pitchFamily="34" charset="0"/>
                        </a:rPr>
                        <a:t>Recrutement et rétention des entraîneurs </a:t>
                      </a:r>
                      <a:endParaRPr lang="en-US" sz="1600" u="none" noProof="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recrute activement de nouveaux entraîneurs et suit leur rétention chaque année.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cible les entraîneurs certifiés par le biais de partenaires sportifs et de la communauté sportive (clubs, fédérations, professeurs d'éducation physique) et retient 75% des entraîneurs chaque année.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retient 90% des entraîneurs certifiés chaque année.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7132822"/>
                  </a:ext>
                </a:extLst>
              </a:tr>
              <a:tr h="1123531">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Athlete &amp; Leadership Unifié</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athlètes leaders ont des rôles significatifs au niveau local (par exemple, capitaine d'équipe, responsable de la mise en place de l'équipement à l'entraînement).</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comité local du «club» de  Special Olympics comprend un athlète dirigeant et ajuste ses pratiques pour assurer une participation et une contribution égales à la prise de décision et aux activités.</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rôles des comités et les opérations locales du «club» sont dirigés par des athlètes leaders (par exemple, horaires d'entraînement, communications, collecte de fonds, etc.).</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9079172"/>
                  </a:ext>
                </a:extLst>
              </a:tr>
              <a:tr h="2105763">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Système de Développement des Entraîneurs</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e programme garantit que les entraîneurs suivent une formation de certification de base par le biais de SOI ou d'une structure de formation d'entraîneurs équivalente, en soutenant toutes les étapes du Modèle de Développement de l'athlète (MDA).</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garantit que les entraîneurs complètent certains éléments du Système Mondial de Développement des Entraîneurs de Special Olympics. Le Programme offre ou facilite la formation d'entraîneurs certifiés spécifiques au sport et les occasions d'obtenir une certification plus élevée (y compris le Programme de Formation aux Activités Motrices). 70% des entraîneurs détiennent une certification d'entraîneur approuvée.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d'un système de formation des entraîneurs entièrement développé, aligné sur le cadre national de formation d’entraîneurs ou sur le Système Mondial de Formation des Entraîneurs de Special Olympics. 90% des entraîneurs détiennent une certification d'entraîneur approuvée.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391813"/>
                  </a:ext>
                </a:extLst>
              </a:tr>
            </a:tbl>
          </a:graphicData>
        </a:graphic>
      </p:graphicFrame>
      <p:pic>
        <p:nvPicPr>
          <p:cNvPr id="17" name="Picture 16" descr="A picture containing company name&#10;&#10;Description automatically generated">
            <a:extLst>
              <a:ext uri="{FF2B5EF4-FFF2-40B4-BE49-F238E27FC236}">
                <a16:creationId xmlns:a16="http://schemas.microsoft.com/office/drawing/2014/main" id="{D973EBB3-BEF8-46DF-82BF-8C7825A045E6}"/>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9931" y="149086"/>
            <a:ext cx="2590980" cy="2594113"/>
          </a:xfrm>
          <a:prstGeom prst="rect">
            <a:avLst/>
          </a:prstGeom>
        </p:spPr>
      </p:pic>
      <p:sp>
        <p:nvSpPr>
          <p:cNvPr id="3" name="Rectangle 2">
            <a:extLst>
              <a:ext uri="{FF2B5EF4-FFF2-40B4-BE49-F238E27FC236}">
                <a16:creationId xmlns:a16="http://schemas.microsoft.com/office/drawing/2014/main" id="{9DE90AE3-F58C-5F41-989C-92D3443C02F4}"/>
              </a:ext>
            </a:extLst>
          </p:cNvPr>
          <p:cNvSpPr/>
          <p:nvPr/>
        </p:nvSpPr>
        <p:spPr>
          <a:xfrm>
            <a:off x="880935" y="669980"/>
            <a:ext cx="1759975" cy="473020"/>
          </a:xfrm>
          <a:prstGeom prst="rect">
            <a:avLst/>
          </a:prstGeom>
          <a:solidFill>
            <a:srgbClr val="D81820"/>
          </a:solidFill>
          <a:ln>
            <a:solidFill>
              <a:srgbClr val="D81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19">
            <a:extLst>
              <a:ext uri="{FF2B5EF4-FFF2-40B4-BE49-F238E27FC236}">
                <a16:creationId xmlns:a16="http://schemas.microsoft.com/office/drawing/2014/main" id="{1047E736-59B3-A749-8C36-B48143E11322}"/>
              </a:ext>
            </a:extLst>
          </p:cNvPr>
          <p:cNvSpPr txBox="1">
            <a:spLocks/>
          </p:cNvSpPr>
          <p:nvPr/>
        </p:nvSpPr>
        <p:spPr>
          <a:xfrm>
            <a:off x="833123" y="700945"/>
            <a:ext cx="1749383" cy="518256"/>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100" kern="0" dirty="0">
                <a:latin typeface="Ubuntu Light"/>
                <a:cs typeface="Ubuntu Light"/>
              </a:rPr>
              <a:t>AMÉLIORER LA QUALITÉ ET LA PORTÉE DE LA PROGRAMMATION LOCALE</a:t>
            </a:r>
            <a:endParaRPr lang="en-US" sz="1100" kern="0" dirty="0"/>
          </a:p>
        </p:txBody>
      </p:sp>
      <p:sp>
        <p:nvSpPr>
          <p:cNvPr id="4" name="Rectangle 3">
            <a:extLst>
              <a:ext uri="{FF2B5EF4-FFF2-40B4-BE49-F238E27FC236}">
                <a16:creationId xmlns:a16="http://schemas.microsoft.com/office/drawing/2014/main" id="{79D486D2-0E01-7647-8CC5-3E23C73AFABC}"/>
              </a:ext>
            </a:extLst>
          </p:cNvPr>
          <p:cNvSpPr/>
          <p:nvPr/>
        </p:nvSpPr>
        <p:spPr>
          <a:xfrm>
            <a:off x="990600" y="517580"/>
            <a:ext cx="676353"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bject 19">
            <a:extLst>
              <a:ext uri="{FF2B5EF4-FFF2-40B4-BE49-F238E27FC236}">
                <a16:creationId xmlns:a16="http://schemas.microsoft.com/office/drawing/2014/main" id="{3E4C9F7F-D6DE-EB46-B1B8-DE0486314959}"/>
              </a:ext>
            </a:extLst>
          </p:cNvPr>
          <p:cNvSpPr txBox="1">
            <a:spLocks/>
          </p:cNvSpPr>
          <p:nvPr/>
        </p:nvSpPr>
        <p:spPr>
          <a:xfrm>
            <a:off x="922963" y="497878"/>
            <a:ext cx="844915"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STRATÉGIE 1</a:t>
            </a:r>
          </a:p>
        </p:txBody>
      </p:sp>
    </p:spTree>
    <p:extLst>
      <p:ext uri="{BB962C8B-B14F-4D97-AF65-F5344CB8AC3E}">
        <p14:creationId xmlns:p14="http://schemas.microsoft.com/office/powerpoint/2010/main" val="177162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09266" y="2895600"/>
            <a:ext cx="2332894" cy="1549308"/>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S1.3 Fréquence &amp; qualité des sports</a:t>
            </a:r>
            <a:br>
              <a:rPr lang="en-US" sz="1400" b="1" noProof="1">
                <a:latin typeface="Ubuntu Light"/>
                <a:cs typeface="Ubuntu Light"/>
              </a:rPr>
            </a:br>
            <a:br>
              <a:rPr lang="en-US" sz="1600" noProof="1">
                <a:latin typeface="Ubuntu Light"/>
                <a:cs typeface="Ubuntu Light"/>
              </a:rPr>
            </a:br>
            <a:br>
              <a:rPr lang="en-US" sz="1600" b="1" noProof="1">
                <a:latin typeface="Ubuntu Light"/>
                <a:cs typeface="Ubuntu Light"/>
              </a:rPr>
            </a:br>
            <a:br>
              <a:rPr lang="en-US" sz="2000" b="1" noProof="1">
                <a:latin typeface="Ubuntu Light"/>
                <a:cs typeface="Ubuntu Light"/>
              </a:rPr>
            </a:br>
            <a:endParaRPr lang="en-US" noProof="1"/>
          </a:p>
        </p:txBody>
      </p:sp>
      <p:graphicFrame>
        <p:nvGraphicFramePr>
          <p:cNvPr id="23" name="Table 22">
            <a:extLst>
              <a:ext uri="{FF2B5EF4-FFF2-40B4-BE49-F238E27FC236}">
                <a16:creationId xmlns:a16="http://schemas.microsoft.com/office/drawing/2014/main" id="{19760E71-CCD4-4200-9322-A447CFDC8967}"/>
              </a:ext>
            </a:extLst>
          </p:cNvPr>
          <p:cNvGraphicFramePr>
            <a:graphicFrameLocks noGrp="1"/>
          </p:cNvGraphicFramePr>
          <p:nvPr>
            <p:extLst>
              <p:ext uri="{D42A27DB-BD31-4B8C-83A1-F6EECF244321}">
                <p14:modId xmlns:p14="http://schemas.microsoft.com/office/powerpoint/2010/main" val="1355004106"/>
              </p:ext>
            </p:extLst>
          </p:nvPr>
        </p:nvGraphicFramePr>
        <p:xfrm>
          <a:off x="2809093" y="87119"/>
          <a:ext cx="9942576" cy="7598161"/>
        </p:xfrm>
        <a:graphic>
          <a:graphicData uri="http://schemas.openxmlformats.org/drawingml/2006/table">
            <a:tbl>
              <a:tblPr>
                <a:tableStyleId>{073A0DAA-6AF3-43AB-8588-CEC1D06C72B9}</a:tableStyleId>
              </a:tblPr>
              <a:tblGrid>
                <a:gridCol w="1380912">
                  <a:extLst>
                    <a:ext uri="{9D8B030D-6E8A-4147-A177-3AD203B41FA5}">
                      <a16:colId xmlns:a16="http://schemas.microsoft.com/office/drawing/2014/main" val="1372167518"/>
                    </a:ext>
                  </a:extLst>
                </a:gridCol>
                <a:gridCol w="2916343">
                  <a:extLst>
                    <a:ext uri="{9D8B030D-6E8A-4147-A177-3AD203B41FA5}">
                      <a16:colId xmlns:a16="http://schemas.microsoft.com/office/drawing/2014/main" val="3861985258"/>
                    </a:ext>
                  </a:extLst>
                </a:gridCol>
                <a:gridCol w="2825920">
                  <a:extLst>
                    <a:ext uri="{9D8B030D-6E8A-4147-A177-3AD203B41FA5}">
                      <a16:colId xmlns:a16="http://schemas.microsoft.com/office/drawing/2014/main" val="2226655106"/>
                    </a:ext>
                  </a:extLst>
                </a:gridCol>
                <a:gridCol w="2819401">
                  <a:extLst>
                    <a:ext uri="{9D8B030D-6E8A-4147-A177-3AD203B41FA5}">
                      <a16:colId xmlns:a16="http://schemas.microsoft.com/office/drawing/2014/main" val="720049947"/>
                    </a:ext>
                  </a:extLst>
                </a:gridCol>
              </a:tblGrid>
              <a:tr h="308113">
                <a:tc>
                  <a:txBody>
                    <a:bodyPr/>
                    <a:lstStyle/>
                    <a:p>
                      <a:pPr algn="l" fontAlgn="b">
                        <a:lnSpc>
                          <a:spcPct val="100000"/>
                        </a:lnSpc>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extLst>
                  <a:ext uri="{0D108BD9-81ED-4DB2-BD59-A6C34878D82A}">
                    <a16:rowId xmlns:a16="http://schemas.microsoft.com/office/drawing/2014/main" val="2438855549"/>
                  </a:ext>
                </a:extLst>
              </a:tr>
              <a:tr h="457200">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Ratio entraîneur / athlète</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ratio moyen entraîneur certifié / athlète est inférieur à 1 pour 20.</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Ratio moyen entraîneur certifié / athlète inférieur à 1 pour 16.</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ratio moyen entraîneur certifié / athlète est inférieur à 1 pour 12.</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855167"/>
                  </a:ext>
                </a:extLst>
              </a:tr>
              <a:tr h="1212591">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Sports Unifiés</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offre 1 modèle de Sports Unifiés (récréatif, développement du joueur ou compétitif) dans au moins 1 sport dans une communauté, une école ou une université. 5% de tous les athlètes participent aux Sports Unifiés.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propose 2 modèles de Sports Unifiés dans au moins 2 sports et 2 contextes (communauté, école, université). </a:t>
                      </a: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10% des athlètes participent aux Sports Unifiés.</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propose les 3 modèles de Sports Unifiés dans au moins 3 sports dans les 3 contextes. </a:t>
                      </a: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15% des athlètes participent aux Sports Unifiés.</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917781"/>
                  </a:ext>
                </a:extLst>
              </a:tr>
              <a:tr h="1008142">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Modèle de Développement de l'Athlète (MDA)</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fait participer les athlètes à l'un des niveaux du Modèle de Développement de l'Athlète (MDA) (Fondamental, Apprendre à s'entraîner, S'entraîner à la compétition, Loisirs).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engage des athlètes et des Partenaires Unifiés dans un minimum de 2 niveaux de progression du MDA.</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mis en œuvre 3-4 niveaux de progression MDA dans un modèle complet de développement de l'athlète.</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7132822"/>
                  </a:ext>
                </a:extLst>
              </a:tr>
              <a:tr h="1123531">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Fréquence de Participation</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Tous les athlètes / Partenaires Unifiés ont au moins une séance hebdomadaire d'entraînement sportif Special Olympics avec un entraîneur pendant la saison sportive (* séance = 60 minutes d’intensité modérée à vigoureuse).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50% des athlètes / Partenaires Unifiés ont au minimum 1 séance d'entraînement sportif hebdomadaire avec un entraîneur + une autre séance d'entraînement ou de conditionnement physique dirigée ou prescrite par un entraîneur / instructeur de conditionnement physique certifié pendant la saison sportive (120 minutes par semaine).</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75% des athlètes / partenaires Unifiés ont au minimum 1 séance d'entraînement sportif hebdomadaire avec un entraîneur + une autre séance d'entraînement ou de conditionnement physique dirigée ou prescrite par un entraîneur / instructeur de conditionnement physique certifié pendant la saison sportive (120 minutes par semaine).</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9079172"/>
                  </a:ext>
                </a:extLst>
              </a:tr>
              <a:tr h="812921">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Équipements et installations</a:t>
                      </a:r>
                      <a:endParaRPr lang="en-US" sz="1600" noProof="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sport est pratiqué à l'aide d'installations, d'équipements et de vêtements sportifs de base, conformément aux règles de sécurité.</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sport est pratiqué à l'aide d'installations, d'équipements et de vêtements sportifs approuvés similaires aux sports traditionnels.</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sport est pratiqué à l'aide d'installations, d'équipements et de vêtements sportifs aux normes nationales / internationales.</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391813"/>
                  </a:ext>
                </a:extLst>
              </a:tr>
              <a:tr h="990600">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Fréquence des Compétitions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athlètes / partenaires Unfiés ont au moins 1 opportunité de compétition par an dans chaque sport proposé par le Programme. </a:t>
                      </a: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Au moins 1 compétition proposée est virtuelle.</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athlètes / partenaires Unifiés ont au moins 3 opportunités de compétition par an dans chaque sport proposé par le Programme. </a:t>
                      </a: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Au moins 2 compétitions proposées sont virtuelles.</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athlètes / partenaires Unfiés ont la possibilité de participer à des compétitions de type ligue tout au long de l'année. </a:t>
                      </a: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organise au moins 3 compétitions virtuelles.</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04890928"/>
                  </a:ext>
                </a:extLst>
              </a:tr>
              <a:tr h="990600">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Qualité de la Compétition</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responsable de la compétition s'assure que chaque compétition est organisée conformément aux règles sportives de Special Olympics. </a:t>
                      </a:r>
                      <a:r>
                        <a:rPr lang="en-US"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Horaires des compétitions fournis à l'avance.</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Tous les officiels techniques en chef satisfont aux exigences minimales de certification de l'Instance Dirigeante du Sport pour le niveau de compétition.</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Des délégués techniques et des jurys spécifiques au sport sont disponibles pour tous les événements, y compris au niveau local.</a:t>
                      </a:r>
                      <a:endParaRPr lang="en-US" sz="1200"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8913928"/>
                  </a:ext>
                </a:extLst>
              </a:tr>
            </a:tbl>
          </a:graphicData>
        </a:graphic>
      </p:graphicFrame>
      <p:pic>
        <p:nvPicPr>
          <p:cNvPr id="17" name="Picture 16" descr="A picture containing company name&#10;&#10;Description automatically generated">
            <a:extLst>
              <a:ext uri="{FF2B5EF4-FFF2-40B4-BE49-F238E27FC236}">
                <a16:creationId xmlns:a16="http://schemas.microsoft.com/office/drawing/2014/main" id="{D973EBB3-BEF8-46DF-82BF-8C7825A045E6}"/>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49931" y="149086"/>
            <a:ext cx="2590980" cy="2594113"/>
          </a:xfrm>
          <a:prstGeom prst="rect">
            <a:avLst/>
          </a:prstGeom>
        </p:spPr>
      </p:pic>
      <p:sp>
        <p:nvSpPr>
          <p:cNvPr id="6" name="Rectangle 5">
            <a:extLst>
              <a:ext uri="{FF2B5EF4-FFF2-40B4-BE49-F238E27FC236}">
                <a16:creationId xmlns:a16="http://schemas.microsoft.com/office/drawing/2014/main" id="{72E8657B-148D-8E48-A435-73E9EFC2FD8F}"/>
              </a:ext>
            </a:extLst>
          </p:cNvPr>
          <p:cNvSpPr/>
          <p:nvPr/>
        </p:nvSpPr>
        <p:spPr>
          <a:xfrm>
            <a:off x="880935" y="669980"/>
            <a:ext cx="1759975" cy="473020"/>
          </a:xfrm>
          <a:prstGeom prst="rect">
            <a:avLst/>
          </a:prstGeom>
          <a:solidFill>
            <a:srgbClr val="D81820"/>
          </a:solidFill>
          <a:ln>
            <a:solidFill>
              <a:srgbClr val="D81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2245E8-D019-DA40-8B41-C1D177ED5C1B}"/>
              </a:ext>
            </a:extLst>
          </p:cNvPr>
          <p:cNvSpPr/>
          <p:nvPr/>
        </p:nvSpPr>
        <p:spPr>
          <a:xfrm>
            <a:off x="990600" y="537853"/>
            <a:ext cx="643065" cy="740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bject 19">
            <a:extLst>
              <a:ext uri="{FF2B5EF4-FFF2-40B4-BE49-F238E27FC236}">
                <a16:creationId xmlns:a16="http://schemas.microsoft.com/office/drawing/2014/main" id="{E3893D01-90D1-B649-BAB8-EE4AA1C52192}"/>
              </a:ext>
            </a:extLst>
          </p:cNvPr>
          <p:cNvSpPr txBox="1">
            <a:spLocks/>
          </p:cNvSpPr>
          <p:nvPr/>
        </p:nvSpPr>
        <p:spPr>
          <a:xfrm>
            <a:off x="833123" y="700945"/>
            <a:ext cx="1749383" cy="518256"/>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100" kern="0" dirty="0">
                <a:latin typeface="Ubuntu Light"/>
                <a:cs typeface="Ubuntu Light"/>
              </a:rPr>
              <a:t>AMÉLIORER LA QUALITÉ ET LA PORTÉE DE LA PROGRAMMATION LOCALE</a:t>
            </a:r>
            <a:endParaRPr lang="en-US" sz="1100" kern="0" dirty="0"/>
          </a:p>
        </p:txBody>
      </p:sp>
      <p:sp>
        <p:nvSpPr>
          <p:cNvPr id="11" name="object 19">
            <a:extLst>
              <a:ext uri="{FF2B5EF4-FFF2-40B4-BE49-F238E27FC236}">
                <a16:creationId xmlns:a16="http://schemas.microsoft.com/office/drawing/2014/main" id="{3EEFE2FA-4AD3-4543-B73F-0DF4E6A01260}"/>
              </a:ext>
            </a:extLst>
          </p:cNvPr>
          <p:cNvSpPr txBox="1">
            <a:spLocks/>
          </p:cNvSpPr>
          <p:nvPr/>
        </p:nvSpPr>
        <p:spPr>
          <a:xfrm>
            <a:off x="922963" y="497878"/>
            <a:ext cx="844915"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STRATÉGIE 1</a:t>
            </a:r>
          </a:p>
        </p:txBody>
      </p:sp>
    </p:spTree>
    <p:extLst>
      <p:ext uri="{BB962C8B-B14F-4D97-AF65-F5344CB8AC3E}">
        <p14:creationId xmlns:p14="http://schemas.microsoft.com/office/powerpoint/2010/main" val="2293099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09266" y="2895600"/>
            <a:ext cx="2152934" cy="2626526"/>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S1.3 Fréquence &amp; qualité des sports</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S1.4 Partenariats Locaux</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S1.5 Intégration Santé &amp; Bien-être</a:t>
            </a:r>
            <a:br>
              <a:rPr lang="en-US" sz="1400" b="1" noProof="1">
                <a:latin typeface="Ubuntu Light"/>
                <a:cs typeface="Ubuntu Light"/>
              </a:rPr>
            </a:br>
            <a:br>
              <a:rPr lang="en-US" sz="1600" noProof="1">
                <a:latin typeface="Ubuntu Light"/>
                <a:cs typeface="Ubuntu Light"/>
              </a:rPr>
            </a:br>
            <a:br>
              <a:rPr lang="en-US" sz="1600" b="1" noProof="1">
                <a:latin typeface="Ubuntu Light"/>
                <a:cs typeface="Ubuntu Light"/>
              </a:rPr>
            </a:br>
            <a:br>
              <a:rPr lang="en-US" sz="2000" b="1" noProof="1">
                <a:latin typeface="Ubuntu Light"/>
                <a:cs typeface="Ubuntu Light"/>
              </a:rPr>
            </a:br>
            <a:endParaRPr lang="en-US" noProof="1"/>
          </a:p>
        </p:txBody>
      </p:sp>
      <p:graphicFrame>
        <p:nvGraphicFramePr>
          <p:cNvPr id="23" name="Table 22">
            <a:extLst>
              <a:ext uri="{FF2B5EF4-FFF2-40B4-BE49-F238E27FC236}">
                <a16:creationId xmlns:a16="http://schemas.microsoft.com/office/drawing/2014/main" id="{19760E71-CCD4-4200-9322-A447CFDC8967}"/>
              </a:ext>
            </a:extLst>
          </p:cNvPr>
          <p:cNvGraphicFramePr>
            <a:graphicFrameLocks noGrp="1"/>
          </p:cNvGraphicFramePr>
          <p:nvPr>
            <p:extLst>
              <p:ext uri="{D42A27DB-BD31-4B8C-83A1-F6EECF244321}">
                <p14:modId xmlns:p14="http://schemas.microsoft.com/office/powerpoint/2010/main" val="575313353"/>
              </p:ext>
            </p:extLst>
          </p:nvPr>
        </p:nvGraphicFramePr>
        <p:xfrm>
          <a:off x="2426530" y="22225"/>
          <a:ext cx="10375070" cy="7727950"/>
        </p:xfrm>
        <a:graphic>
          <a:graphicData uri="http://schemas.openxmlformats.org/drawingml/2006/table">
            <a:tbl>
              <a:tblPr>
                <a:tableStyleId>{073A0DAA-6AF3-43AB-8588-CEC1D06C72B9}</a:tableStyleId>
              </a:tblPr>
              <a:tblGrid>
                <a:gridCol w="1224509">
                  <a:extLst>
                    <a:ext uri="{9D8B030D-6E8A-4147-A177-3AD203B41FA5}">
                      <a16:colId xmlns:a16="http://schemas.microsoft.com/office/drawing/2014/main" val="1372167518"/>
                    </a:ext>
                  </a:extLst>
                </a:gridCol>
                <a:gridCol w="3268631">
                  <a:extLst>
                    <a:ext uri="{9D8B030D-6E8A-4147-A177-3AD203B41FA5}">
                      <a16:colId xmlns:a16="http://schemas.microsoft.com/office/drawing/2014/main" val="3861985258"/>
                    </a:ext>
                  </a:extLst>
                </a:gridCol>
                <a:gridCol w="2695885">
                  <a:extLst>
                    <a:ext uri="{9D8B030D-6E8A-4147-A177-3AD203B41FA5}">
                      <a16:colId xmlns:a16="http://schemas.microsoft.com/office/drawing/2014/main" val="2226655106"/>
                    </a:ext>
                  </a:extLst>
                </a:gridCol>
                <a:gridCol w="3186045">
                  <a:extLst>
                    <a:ext uri="{9D8B030D-6E8A-4147-A177-3AD203B41FA5}">
                      <a16:colId xmlns:a16="http://schemas.microsoft.com/office/drawing/2014/main" val="720049947"/>
                    </a:ext>
                  </a:extLst>
                </a:gridCol>
              </a:tblGrid>
              <a:tr h="336354">
                <a:tc>
                  <a:txBody>
                    <a:bodyPr/>
                    <a:lstStyle/>
                    <a:p>
                      <a:pPr algn="l" fontAlgn="b">
                        <a:lnSpc>
                          <a:spcPct val="100000"/>
                        </a:lnSpc>
                      </a:pPr>
                      <a:r>
                        <a:rPr lang="en-US" sz="11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D20000"/>
                    </a:solidFill>
                  </a:tcPr>
                </a:tc>
                <a:extLst>
                  <a:ext uri="{0D108BD9-81ED-4DB2-BD59-A6C34878D82A}">
                    <a16:rowId xmlns:a16="http://schemas.microsoft.com/office/drawing/2014/main" val="2438855549"/>
                  </a:ext>
                </a:extLst>
              </a:tr>
              <a:tr h="1143355">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Jeunes Athlètes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offre de multiples opportunités de participer au programme Jeunes Athlètes (âgés de 2 à 7 ans) tout au long de l'année.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propose deux des trois modèles de Jeunes Athlètes (école, communauté ou domicile) et enregistre tous les jeunes athlètes dans GMS, Connect ou dans la base de données locale.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offre des activités soutenues et en expansion de Jeunes Athlètes qui durent au moins 8 semaines et permettent aux enfants de passer à d'autres activités sportives Special Olympics après le programme Jeunes Athlètes.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7277150"/>
                  </a:ext>
                </a:extLst>
              </a:tr>
              <a:tr h="1158494">
                <a:tc>
                  <a:txBody>
                    <a:bodyPr/>
                    <a:lstStyle/>
                    <a:p>
                      <a:pPr marL="0" marR="0">
                        <a:lnSpc>
                          <a:spcPct val="107000"/>
                        </a:lnSpc>
                        <a:spcBef>
                          <a:spcPts val="0"/>
                        </a:spcBef>
                        <a:spcAft>
                          <a:spcPts val="0"/>
                        </a:spcAft>
                      </a:pPr>
                      <a:r>
                        <a:rPr lang="en-US" sz="1200" b="1"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Partenariats Sportifs</a:t>
                      </a:r>
                      <a:endParaRPr lang="en-US" sz="1200" b="1"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établit des relations avec les instances dirigeantes du sport ou d'autres organisations liées au sport qui peuvent soutenir des opportunités d’entraînements sportifs et des compétitions de haute qualité.</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partenariat avec les Instances Dirigeantes du Sport / organisations reconnues liées au sport pour au moins 50% des sports proposés, y compris l'accès aux entraîneurs et à la formation des entraîneurs.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partenariat officiel avec les Instances Dirigeantes du Sport / une organisation sportive reconnue pour 100% des sports proposés.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855167"/>
                  </a:ext>
                </a:extLst>
              </a:tr>
              <a:tr h="1527298">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Fréquence de Remise en Forme (Fitness)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communique l'importance de la santé et de la forme physique (Fitness) à tous les athlètes, partenaires Unifiés, entraîneurs, familles à travers des séances de bien-être, des orientations et en ligne.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offre au moins 6 semaines de programmes de santé et de conditionnement physique (fitness) continus, en dehors des activités Healthy Athlètes (Athlètes en Santé), avec au moins 10% des athlètes qui terminent le programme chaque 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offre des programmes de santé et de conditionnement physique (Fitness) toute l'année, en dehors des activités Healthy Athletes (Ahtlètes en Bonne Santé), pour les athlètes, impliquant des partenaires Unifiés, des entraîneurs et des familles Unifiées, avec au moins 20% d'athlètes qui terminent le programme chaque année.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917781"/>
                  </a:ext>
                </a:extLst>
              </a:tr>
              <a:tr h="1143355">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Fréquence de Remise en Forme (Fitness)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L'entraînement sportif comprend des éléments généraux d'échauffement, de récupération et de remise en forme (par exemple, conditionnement physique, éducation sur la nutrition) prescrits par l'entraîneur selon ses connaissances.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activités d'entraînement sportif comprennent des éléments d'échauffement, de récupération et de conditionnement physique spécifiques au sport, prescrits par un entraîneur ou un entraîneur de Fitness.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favorise le suivi du conditionnement physique des athlètes / partenaires (par exemple, les niveaux d'activité quotidiens, le registre des entraînements ou de d'exercice physiques, le registre de la nutrition, les éléments de forme physique/fitness).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7132822"/>
                  </a:ext>
                </a:extLst>
              </a:tr>
              <a:tr h="567442">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Santé &amp; Bien-être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installations et les sites de compétition proposent des repas sains et des boissons.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Des Stations de Performance sont proposées à toutes les grandes compétitions.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Des Stations de Performance sont proposées lors de compétitions locales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9079172"/>
                  </a:ext>
                </a:extLst>
              </a:tr>
              <a:tr h="1593999">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Healthy Athletes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directement ou en partenariat (par exemple avec un établissement de santé) offre au moins 1 événement de dépistage et 1 activité virtuelle par an (Forum sur la Santé Familiale, Athlètes en Bonne Santé virtuels, suivi de conditionnement physique en ligne ou via une application). Un réseau de prestataires de services est mis en place pour fournir des soins de suivi après un dépistage.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Directement ou par le biais d'un partenariat, propose une consultation médicale de Healthy Athletes (Athlètes en Bonne Santé) ou des événements virtuels dans au moins 3 disciplines et 2 activités virtuelles par an (Forum sur la santé familiale, suivi de conditionnement physique en ligne ou via une application).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directement ou par le biais d'un partenariat, propose une consultation médicale Healthy Athletes (Athlètes en Bonne Santé) ou des événements virtuels dans toutes les disciplines et 3 activités virtuelles supplémentaires par an (Forum sur la santé familiale, suivi de conditionnement physique en ligne ou via une application).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391813"/>
                  </a:ext>
                </a:extLst>
              </a:tr>
            </a:tbl>
          </a:graphicData>
        </a:graphic>
      </p:graphicFrame>
      <p:pic>
        <p:nvPicPr>
          <p:cNvPr id="17" name="Picture 16" descr="A picture containing company name&#10;&#10;Description automatically generated">
            <a:extLst>
              <a:ext uri="{FF2B5EF4-FFF2-40B4-BE49-F238E27FC236}">
                <a16:creationId xmlns:a16="http://schemas.microsoft.com/office/drawing/2014/main" id="{D973EBB3-BEF8-46DF-82BF-8C7825A045E6}"/>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49931" y="149086"/>
            <a:ext cx="2590980" cy="2594113"/>
          </a:xfrm>
          <a:prstGeom prst="rect">
            <a:avLst/>
          </a:prstGeom>
        </p:spPr>
      </p:pic>
      <p:sp>
        <p:nvSpPr>
          <p:cNvPr id="3" name="Rectangle 2">
            <a:extLst>
              <a:ext uri="{FF2B5EF4-FFF2-40B4-BE49-F238E27FC236}">
                <a16:creationId xmlns:a16="http://schemas.microsoft.com/office/drawing/2014/main" id="{A5999903-24A0-6349-9552-B1AC5EAC54BF}"/>
              </a:ext>
            </a:extLst>
          </p:cNvPr>
          <p:cNvSpPr/>
          <p:nvPr/>
        </p:nvSpPr>
        <p:spPr>
          <a:xfrm>
            <a:off x="897453" y="671983"/>
            <a:ext cx="1464747" cy="471017"/>
          </a:xfrm>
          <a:prstGeom prst="rect">
            <a:avLst/>
          </a:prstGeom>
          <a:solidFill>
            <a:srgbClr val="D81820"/>
          </a:solidFill>
          <a:ln>
            <a:solidFill>
              <a:srgbClr val="D81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A71E167-8631-A241-87E0-74D830288BED}"/>
              </a:ext>
            </a:extLst>
          </p:cNvPr>
          <p:cNvSpPr/>
          <p:nvPr/>
        </p:nvSpPr>
        <p:spPr>
          <a:xfrm>
            <a:off x="990600" y="537853"/>
            <a:ext cx="643065" cy="740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bject 19">
            <a:extLst>
              <a:ext uri="{FF2B5EF4-FFF2-40B4-BE49-F238E27FC236}">
                <a16:creationId xmlns:a16="http://schemas.microsoft.com/office/drawing/2014/main" id="{CD70D5D2-4292-F948-BE1E-B9E8EB15427E}"/>
              </a:ext>
            </a:extLst>
          </p:cNvPr>
          <p:cNvSpPr txBox="1">
            <a:spLocks/>
          </p:cNvSpPr>
          <p:nvPr/>
        </p:nvSpPr>
        <p:spPr>
          <a:xfrm>
            <a:off x="787300" y="688003"/>
            <a:ext cx="1639229" cy="518256"/>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100" kern="0" dirty="0">
                <a:latin typeface="Ubuntu Light"/>
                <a:cs typeface="Ubuntu Light"/>
              </a:rPr>
              <a:t>AMÉLIORER LA QUALITÉ ET LA PORTÉE DE LA PROGRAMMATION LOCALE</a:t>
            </a:r>
            <a:endParaRPr lang="en-US" sz="1100" kern="0" dirty="0"/>
          </a:p>
        </p:txBody>
      </p:sp>
      <p:sp>
        <p:nvSpPr>
          <p:cNvPr id="10" name="object 19">
            <a:extLst>
              <a:ext uri="{FF2B5EF4-FFF2-40B4-BE49-F238E27FC236}">
                <a16:creationId xmlns:a16="http://schemas.microsoft.com/office/drawing/2014/main" id="{23038289-EDFA-5C4E-ACB4-C7774FA6DCFE}"/>
              </a:ext>
            </a:extLst>
          </p:cNvPr>
          <p:cNvSpPr txBox="1">
            <a:spLocks/>
          </p:cNvSpPr>
          <p:nvPr/>
        </p:nvSpPr>
        <p:spPr>
          <a:xfrm>
            <a:off x="922963" y="497878"/>
            <a:ext cx="844915"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STRATÉGIE 1</a:t>
            </a:r>
          </a:p>
        </p:txBody>
      </p:sp>
    </p:spTree>
    <p:extLst>
      <p:ext uri="{BB962C8B-B14F-4D97-AF65-F5344CB8AC3E}">
        <p14:creationId xmlns:p14="http://schemas.microsoft.com/office/powerpoint/2010/main" val="2678461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02019" y="2899105"/>
            <a:ext cx="2303781" cy="2780414"/>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S2.1 Compétences et Connaissances</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S2.2 Écoles Unifiées</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S2.3 Emplois/rôles internes des athlètes</a:t>
            </a:r>
            <a:br>
              <a:rPr lang="en-US" sz="1400" noProof="1">
                <a:latin typeface="Ubuntu Light"/>
                <a:cs typeface="Ubuntu Light"/>
              </a:rPr>
            </a:br>
            <a:br>
              <a:rPr lang="en-US" sz="1400" noProof="1">
                <a:latin typeface="Ubuntu Light"/>
                <a:cs typeface="Ubuntu Light"/>
              </a:rPr>
            </a:br>
            <a:r>
              <a:rPr lang="en-US" sz="1400" noProof="1">
                <a:latin typeface="Ubuntu Light"/>
                <a:cs typeface="Ubuntu Light"/>
              </a:rPr>
              <a:t>S2.4 Athlètes et Jeunes enseignant l'inclusion</a:t>
            </a:r>
            <a:br>
              <a:rPr lang="en-US" sz="1400" noProof="1">
                <a:latin typeface="Ubuntu Light"/>
                <a:cs typeface="Ubuntu Light"/>
              </a:rPr>
            </a:br>
            <a:br>
              <a:rPr lang="en-US" sz="2000" b="1" noProof="1">
                <a:latin typeface="Ubuntu Light"/>
                <a:cs typeface="Ubuntu Light"/>
              </a:rPr>
            </a:br>
            <a:endParaRPr lang="en-US" noProof="1"/>
          </a:p>
        </p:txBody>
      </p:sp>
      <p:pic>
        <p:nvPicPr>
          <p:cNvPr id="2" name="Picture 1">
            <a:extLst>
              <a:ext uri="{FF2B5EF4-FFF2-40B4-BE49-F238E27FC236}">
                <a16:creationId xmlns:a16="http://schemas.microsoft.com/office/drawing/2014/main" id="{2E07B6C2-7D8C-104B-95C7-CA2A59799A75}"/>
              </a:ext>
            </a:extLst>
          </p:cNvPr>
          <p:cNvPicPr>
            <a:picLocks noChangeAspect="1"/>
          </p:cNvPicPr>
          <p:nvPr/>
        </p:nvPicPr>
        <p:blipFill>
          <a:blip r:embed="rId2"/>
          <a:stretch>
            <a:fillRect/>
          </a:stretch>
        </p:blipFill>
        <p:spPr>
          <a:xfrm>
            <a:off x="0" y="0"/>
            <a:ext cx="2743200" cy="2738284"/>
          </a:xfrm>
          <a:prstGeom prst="rect">
            <a:avLst/>
          </a:prstGeom>
          <a:solidFill>
            <a:schemeClr val="bg2"/>
          </a:solidFill>
        </p:spPr>
      </p:pic>
      <p:graphicFrame>
        <p:nvGraphicFramePr>
          <p:cNvPr id="7" name="Table 6">
            <a:extLst>
              <a:ext uri="{FF2B5EF4-FFF2-40B4-BE49-F238E27FC236}">
                <a16:creationId xmlns:a16="http://schemas.microsoft.com/office/drawing/2014/main" id="{7D5016AE-1088-4C7C-AF82-A1788B3C4F3E}"/>
              </a:ext>
            </a:extLst>
          </p:cNvPr>
          <p:cNvGraphicFramePr>
            <a:graphicFrameLocks noGrp="1"/>
          </p:cNvGraphicFramePr>
          <p:nvPr>
            <p:extLst>
              <p:ext uri="{D42A27DB-BD31-4B8C-83A1-F6EECF244321}">
                <p14:modId xmlns:p14="http://schemas.microsoft.com/office/powerpoint/2010/main" val="1233230063"/>
              </p:ext>
            </p:extLst>
          </p:nvPr>
        </p:nvGraphicFramePr>
        <p:xfrm>
          <a:off x="2505801" y="0"/>
          <a:ext cx="10265320" cy="7749794"/>
        </p:xfrm>
        <a:graphic>
          <a:graphicData uri="http://schemas.openxmlformats.org/drawingml/2006/table">
            <a:tbl>
              <a:tblPr>
                <a:tableStyleId>{073A0DAA-6AF3-43AB-8588-CEC1D06C72B9}</a:tableStyleId>
              </a:tblPr>
              <a:tblGrid>
                <a:gridCol w="1322918">
                  <a:extLst>
                    <a:ext uri="{9D8B030D-6E8A-4147-A177-3AD203B41FA5}">
                      <a16:colId xmlns:a16="http://schemas.microsoft.com/office/drawing/2014/main" val="1372167518"/>
                    </a:ext>
                  </a:extLst>
                </a:gridCol>
                <a:gridCol w="2855292">
                  <a:extLst>
                    <a:ext uri="{9D8B030D-6E8A-4147-A177-3AD203B41FA5}">
                      <a16:colId xmlns:a16="http://schemas.microsoft.com/office/drawing/2014/main" val="3861985258"/>
                    </a:ext>
                  </a:extLst>
                </a:gridCol>
                <a:gridCol w="3294570">
                  <a:extLst>
                    <a:ext uri="{9D8B030D-6E8A-4147-A177-3AD203B41FA5}">
                      <a16:colId xmlns:a16="http://schemas.microsoft.com/office/drawing/2014/main" val="2226655106"/>
                    </a:ext>
                  </a:extLst>
                </a:gridCol>
                <a:gridCol w="2792540">
                  <a:extLst>
                    <a:ext uri="{9D8B030D-6E8A-4147-A177-3AD203B41FA5}">
                      <a16:colId xmlns:a16="http://schemas.microsoft.com/office/drawing/2014/main" val="720049947"/>
                    </a:ext>
                  </a:extLst>
                </a:gridCol>
              </a:tblGrid>
              <a:tr h="370879">
                <a:tc>
                  <a:txBody>
                    <a:bodyPr/>
                    <a:lstStyle/>
                    <a:p>
                      <a:pPr algn="l" fontAlgn="b">
                        <a:lnSpc>
                          <a:spcPct val="100000"/>
                        </a:lnSpc>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rgbClr val="FFC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FFC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FFC000"/>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2438855549"/>
                  </a:ext>
                </a:extLst>
              </a:tr>
              <a:tr h="922019">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Professionnels de la Santé</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engage des professionnels de la santé et des étudiants pour la formation et la mise en œuvre.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s'associe à une université ou à une association professionnelle pour recruter des professionnels de la santé et des étudiants à des fins de formation et de mise en œuvre.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s'associe à plusieurs universités et / ou associations professionnelles pour recruter des professionnels de la santé et des étudiants pour la formation et la mise en œuvre.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614822">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rPr>
                        <a:t>Formation au Leadership des Athlètes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offre deux modules de formation de base sur le Leadership des Athlètes.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offre 1 cours avancé de Leadership et une formation sur les rôles au niveau de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s'associe à des organisations externes pour fournir une formation spécifique aux athlètes leaders (par exemple, une formation en communication).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1129183">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Écoles Unifiées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établit des relations avec les établissements d'enseignement (par exemple, les écoles, les universités) dans au moins une zone géographique pour recruter et engager des jeunes avec et sans DI (Déficience Intellectuelle) dans les activités de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s'associe à des établissements d'enseignement pour mener des activités sportives et éducatives inclusives (par exemple, Sports Unifiés, sommet du leadership des Jeunes).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travaille à la transition des Écoles Unifiées vers des Écoles Championnes Unifiées.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étend le programme Écoles Championnes Unifiées à toutes les principales zones géographiques du pays ou de l'état.</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r h="750677">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Structures du Leadership des Athletes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Conseil Consultatif des Athlètes qui fournit activement des avis/contributions aux responsables du Programme et à la prise de décision du Programme.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Conseil de Leadership des Athlètes qui joue un rôle significatif dans la prise de décision du Programme ainsi que dans la mise en œuvre de ses propres projets.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Tous les comités, activités de planification et de mise en œuvre ont des athlètes pleinement inclus en tant que membres ou dirigeants de comités.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59079172"/>
                  </a:ext>
                </a:extLst>
              </a:tr>
              <a:tr h="728071">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Rôles de Leadership des Athlètes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des athlètes formés et servant dans des rôles de responsabilités significatives (par exemple, porte-parole, entraîneur, messager de la santé).</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des athlètes dans des postes de stagiaire ou d’employé non rémunérés qui mettent en œuvre des programmes et utilise des athlètes leaders formés dans les domaines programmatiques, événementiels et des activités.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athlète comme personnel rémunéré. Les athlètes leaders formés forment d'autres athlètes leaders et éduquent les membres du Programme.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3391813"/>
                  </a:ext>
                </a:extLst>
              </a:tr>
              <a:tr h="1064052">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Athlètes et Jeunes Leaders comme porte-parole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invite les jeunes et les athlètes à participer à des événements avec des groupes extérieurs (par exemple, donner un discours ou présenter un orateur de l’extérieur lors d'une cérémonie d'ouverture de Jeux locaux).</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crée des opportunités d'interaction significative et durable entre les jeunes / athlètes et des groupes extérieurs (par exemple, inviter un officiel local à une école championne unifiée pour un match de sports unifiés et un déjeuner avec des étudiants)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inclut des jeunes et des athlètes dans la planification et l'exécution d'événements et un engagement régulier avec des groupes externes.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04890928"/>
                  </a:ext>
                </a:extLst>
              </a:tr>
              <a:tr h="914114">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Leadership des Jeunes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recrute activement des jeunes pour les impliquer dans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organise des activités pour développer des mentalités et des comportements inclusifs chez les jeunes (par exemple, des sommets sur le leadership des jeunes, des formations, etc.).</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Tous les comités, activités de planification et de mise en œuvre ont des jeunes pleinement impliqués en tant que membres ou dirigeants.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578913928"/>
                  </a:ext>
                </a:extLst>
              </a:tr>
            </a:tbl>
          </a:graphicData>
        </a:graphic>
      </p:graphicFrame>
      <p:sp>
        <p:nvSpPr>
          <p:cNvPr id="3" name="Rectangle 2">
            <a:extLst>
              <a:ext uri="{FF2B5EF4-FFF2-40B4-BE49-F238E27FC236}">
                <a16:creationId xmlns:a16="http://schemas.microsoft.com/office/drawing/2014/main" id="{D092E989-2EB7-0C46-B3A7-D976E3EFB763}"/>
              </a:ext>
            </a:extLst>
          </p:cNvPr>
          <p:cNvSpPr/>
          <p:nvPr/>
        </p:nvSpPr>
        <p:spPr>
          <a:xfrm>
            <a:off x="777370" y="533400"/>
            <a:ext cx="1728430" cy="533400"/>
          </a:xfrm>
          <a:prstGeom prst="rect">
            <a:avLst/>
          </a:prstGeom>
          <a:solidFill>
            <a:srgbClr val="EEEDE1"/>
          </a:solidFill>
          <a:ln>
            <a:solidFill>
              <a:srgbClr val="EEE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19">
            <a:extLst>
              <a:ext uri="{FF2B5EF4-FFF2-40B4-BE49-F238E27FC236}">
                <a16:creationId xmlns:a16="http://schemas.microsoft.com/office/drawing/2014/main" id="{C586C814-70FF-8542-AA23-83FD56A35FBD}"/>
              </a:ext>
            </a:extLst>
          </p:cNvPr>
          <p:cNvSpPr txBox="1">
            <a:spLocks/>
          </p:cNvSpPr>
          <p:nvPr/>
        </p:nvSpPr>
        <p:spPr>
          <a:xfrm>
            <a:off x="777370" y="613810"/>
            <a:ext cx="1749383" cy="518256"/>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100" kern="0" dirty="0">
                <a:solidFill>
                  <a:srgbClr val="E07C00"/>
                </a:solidFill>
                <a:latin typeface="Ubuntu Light"/>
                <a:cs typeface="Ubuntu Light"/>
              </a:rPr>
              <a:t>HABILITER LES ATHLÈTES LEADERS ET LES AUTRES ACTEURS DU CHANGEMENT</a:t>
            </a:r>
            <a:endParaRPr lang="en-US" sz="1100" kern="0" dirty="0">
              <a:solidFill>
                <a:srgbClr val="E07C00"/>
              </a:solidFill>
            </a:endParaRPr>
          </a:p>
        </p:txBody>
      </p:sp>
      <p:sp>
        <p:nvSpPr>
          <p:cNvPr id="5" name="Rectangle 4">
            <a:extLst>
              <a:ext uri="{FF2B5EF4-FFF2-40B4-BE49-F238E27FC236}">
                <a16:creationId xmlns:a16="http://schemas.microsoft.com/office/drawing/2014/main" id="{54B4864F-512D-2F4A-9DA6-D1887D5779CD}"/>
              </a:ext>
            </a:extLst>
          </p:cNvPr>
          <p:cNvSpPr/>
          <p:nvPr/>
        </p:nvSpPr>
        <p:spPr>
          <a:xfrm>
            <a:off x="899006" y="405169"/>
            <a:ext cx="777394" cy="62965"/>
          </a:xfrm>
          <a:prstGeom prst="rect">
            <a:avLst/>
          </a:prstGeom>
          <a:solidFill>
            <a:srgbClr val="E07C00"/>
          </a:solidFill>
          <a:ln>
            <a:solidFill>
              <a:srgbClr val="E0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9">
            <a:extLst>
              <a:ext uri="{FF2B5EF4-FFF2-40B4-BE49-F238E27FC236}">
                <a16:creationId xmlns:a16="http://schemas.microsoft.com/office/drawing/2014/main" id="{A47E01AD-DEDB-BE4A-A7FE-315FD2BF64D6}"/>
              </a:ext>
            </a:extLst>
          </p:cNvPr>
          <p:cNvSpPr txBox="1">
            <a:spLocks/>
          </p:cNvSpPr>
          <p:nvPr/>
        </p:nvSpPr>
        <p:spPr>
          <a:xfrm>
            <a:off x="931451" y="358341"/>
            <a:ext cx="844915"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STRATÉGIE 2</a:t>
            </a:r>
          </a:p>
        </p:txBody>
      </p:sp>
    </p:spTree>
    <p:extLst>
      <p:ext uri="{BB962C8B-B14F-4D97-AF65-F5344CB8AC3E}">
        <p14:creationId xmlns:p14="http://schemas.microsoft.com/office/powerpoint/2010/main" val="4288789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28600" y="2971800"/>
            <a:ext cx="2286000" cy="2380304"/>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S3.1 Changement des systèmes de haut niveau</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S3.2 Organisations Inclusives </a:t>
            </a:r>
            <a:br>
              <a:rPr lang="en-US" sz="1400" b="1" noProof="1">
                <a:latin typeface="Ubuntu Light"/>
                <a:cs typeface="Ubuntu Light"/>
              </a:rPr>
            </a:br>
            <a:br>
              <a:rPr lang="en-US" sz="1400" noProof="1">
                <a:solidFill>
                  <a:srgbClr val="212121"/>
                </a:solidFill>
                <a:latin typeface="Ubuntu Light"/>
                <a:cs typeface="Ubuntu Light"/>
              </a:rPr>
            </a:br>
            <a:r>
              <a:rPr lang="en-US" sz="1400" noProof="1">
                <a:latin typeface="Ubuntu Light"/>
                <a:cs typeface="Ubuntu Light"/>
              </a:rPr>
              <a:t>S3.3. Utiliser les Jeux pour changer les systèmes</a:t>
            </a:r>
            <a:br>
              <a:rPr lang="en-US" sz="1400" noProof="1">
                <a:latin typeface="Ubuntu Light"/>
                <a:cs typeface="Ubuntu Light"/>
              </a:rPr>
            </a:br>
            <a:br>
              <a:rPr lang="en-US" sz="1600" b="1" noProof="1">
                <a:latin typeface="Ubuntu Light"/>
                <a:cs typeface="Ubuntu Light"/>
              </a:rPr>
            </a:br>
            <a:br>
              <a:rPr lang="en-US" sz="2000" b="1" noProof="1">
                <a:latin typeface="Ubuntu Light"/>
                <a:cs typeface="Ubuntu Light"/>
              </a:rPr>
            </a:br>
            <a:endParaRPr lang="en-US" noProof="1"/>
          </a:p>
        </p:txBody>
      </p:sp>
      <p:pic>
        <p:nvPicPr>
          <p:cNvPr id="3" name="Picture 2">
            <a:extLst>
              <a:ext uri="{FF2B5EF4-FFF2-40B4-BE49-F238E27FC236}">
                <a16:creationId xmlns:a16="http://schemas.microsoft.com/office/drawing/2014/main" id="{E56BC8A8-420C-0C46-955D-D21FADFAF780}"/>
              </a:ext>
            </a:extLst>
          </p:cNvPr>
          <p:cNvPicPr>
            <a:picLocks noChangeAspect="1"/>
          </p:cNvPicPr>
          <p:nvPr/>
        </p:nvPicPr>
        <p:blipFill>
          <a:blip r:embed="rId3"/>
          <a:stretch>
            <a:fillRect/>
          </a:stretch>
        </p:blipFill>
        <p:spPr>
          <a:xfrm>
            <a:off x="0" y="0"/>
            <a:ext cx="2743200" cy="2743200"/>
          </a:xfrm>
          <a:prstGeom prst="rect">
            <a:avLst/>
          </a:prstGeom>
          <a:solidFill>
            <a:schemeClr val="accent2">
              <a:lumMod val="20000"/>
              <a:lumOff val="80000"/>
            </a:schemeClr>
          </a:solidFill>
        </p:spPr>
      </p:pic>
      <p:graphicFrame>
        <p:nvGraphicFramePr>
          <p:cNvPr id="7" name="Table 6">
            <a:extLst>
              <a:ext uri="{FF2B5EF4-FFF2-40B4-BE49-F238E27FC236}">
                <a16:creationId xmlns:a16="http://schemas.microsoft.com/office/drawing/2014/main" id="{37944877-65EF-4B28-9A97-84EE3BCF3F2B}"/>
              </a:ext>
            </a:extLst>
          </p:cNvPr>
          <p:cNvGraphicFramePr>
            <a:graphicFrameLocks noGrp="1"/>
          </p:cNvGraphicFramePr>
          <p:nvPr>
            <p:extLst>
              <p:ext uri="{D42A27DB-BD31-4B8C-83A1-F6EECF244321}">
                <p14:modId xmlns:p14="http://schemas.microsoft.com/office/powerpoint/2010/main" val="3281412405"/>
              </p:ext>
            </p:extLst>
          </p:nvPr>
        </p:nvGraphicFramePr>
        <p:xfrm>
          <a:off x="2663388" y="100520"/>
          <a:ext cx="10144308" cy="7571359"/>
        </p:xfrm>
        <a:graphic>
          <a:graphicData uri="http://schemas.openxmlformats.org/drawingml/2006/table">
            <a:tbl>
              <a:tblPr>
                <a:tableStyleId>{073A0DAA-6AF3-43AB-8588-CEC1D06C72B9}</a:tableStyleId>
              </a:tblPr>
              <a:tblGrid>
                <a:gridCol w="1522885">
                  <a:extLst>
                    <a:ext uri="{9D8B030D-6E8A-4147-A177-3AD203B41FA5}">
                      <a16:colId xmlns:a16="http://schemas.microsoft.com/office/drawing/2014/main" val="1372167518"/>
                    </a:ext>
                  </a:extLst>
                </a:gridCol>
                <a:gridCol w="2926538">
                  <a:extLst>
                    <a:ext uri="{9D8B030D-6E8A-4147-A177-3AD203B41FA5}">
                      <a16:colId xmlns:a16="http://schemas.microsoft.com/office/drawing/2014/main" val="3861985258"/>
                    </a:ext>
                  </a:extLst>
                </a:gridCol>
                <a:gridCol w="2835237">
                  <a:extLst>
                    <a:ext uri="{9D8B030D-6E8A-4147-A177-3AD203B41FA5}">
                      <a16:colId xmlns:a16="http://schemas.microsoft.com/office/drawing/2014/main" val="2226655106"/>
                    </a:ext>
                  </a:extLst>
                </a:gridCol>
                <a:gridCol w="2859648">
                  <a:extLst>
                    <a:ext uri="{9D8B030D-6E8A-4147-A177-3AD203B41FA5}">
                      <a16:colId xmlns:a16="http://schemas.microsoft.com/office/drawing/2014/main" val="720049947"/>
                    </a:ext>
                  </a:extLst>
                </a:gridCol>
              </a:tblGrid>
              <a:tr h="310776">
                <a:tc>
                  <a:txBody>
                    <a:bodyPr/>
                    <a:lstStyle/>
                    <a:p>
                      <a:pPr algn="l" fontAlgn="b">
                        <a:lnSpc>
                          <a:spcPct val="100000"/>
                        </a:lnSpc>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accent2">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2">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2">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438855549"/>
                  </a:ext>
                </a:extLst>
              </a:tr>
              <a:tr h="1455420">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Relations avec le Gouvernement*</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fr-FR" sz="1200" b="0" i="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(si le Programme le juge approprié)</a:t>
                      </a:r>
                      <a:endParaRPr lang="en-US" sz="1200" b="0" i="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analyse la structure gouvernementale et développe les contacts avec des entités gouvernementales. Les responsables gouvernementaux concernés assistent à des événements de Special Olympics et / ou tiennent des réunions avec des représentants de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développe des relations solides avec des entités gouvernementales qui sont disposées à utiliser leur influence pour faire progresser le travail de Special Olympics et les droits des personnes ayant une déficience intellectuelle grâce à une politique ou une allocation de ressources à l'appui de la mission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représentants du gouvernement engagent de manière proactive Special Olympics dans l'élaboration de politiques liées à l'inclusion et au handicap.</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1346200">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ONG et Organisations de Services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au moins un partenariat avec une organisation non gouvernementale, intergouvernementale, semi-gouvernementale ou de service (par exemple, le Lions Clubs International, l'UNICEF) dont le travail est complémentaire et bénéfique à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des partenariats avec au moins 2 organisations non gouvernementales, intergouvernementales, semi-gouvernementales ou de services dont le travail est complémentaire et bénéfique à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des partenariats avec au moins 2 organisations non gouvernementales, intergouvernementales, semi-gouvernementales ou de services qui soutiennent directement le programme de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1160780">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Engagement Externe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s'engage avec des organisations extérieures (par exemple des entreprises, des fédérations sportives, des prestataires de soins de santé, des districts scolaires) pour sensibiliser à la nécessité d'inclure les personnes ayant une DI</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éduque les organisations externes sur la mise en œuvre d'une approche de Leadership Unifié pour rendre leur organisation plus inclusive. Les athlètes leaders codirigent des séances de formation externes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s'associe à des organisations extérieures pour les aider à modifier leurs politiques et pratiques afin de devenir plus inclusif pour les personnes ayant une DI.</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r h="1043659">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Engagement de Haut Niveau</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Jeux du Programme impliquent la participation de leaders influents du sport, du gouvernement, du monde des affaires, de l'éducation ou de la santé (par exemple, faire un discours, une table ronde, etc.)</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Jeux du Programme comprennent des discussions et / ou des annonces impliquant des leaders influents du sport, du gouvernement, des affaires, de l'éducation ou de la santé au sujet des politiques ou des ressources pour l'inclusion des personnes ayant une DI.</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Jeux de Programme sont une plate-forme de haut niveau et respectée que les partenaires extérieurs utilisent pour faire des annonces sur l'amélioration de la vie des personnes ayant une déficience intellectuelle ou des problèmes d'inclusion plus larges au-delà de Special Olympics et / ou des personnes ayant une déficience intellectuelle.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59079172"/>
                  </a:ext>
                </a:extLst>
              </a:tr>
              <a:tr h="925887">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Qualité des Jeux / évènements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Jeux du Programme se déroulent à l'heure et contiennent des éléments de protocole de base tels que définis dans les Règles Générales de Special Olympics, y compris des cérémonies et récompenses axées sur les athlètes qui impliquent des dirigeants / célébrités extérieurs et influents.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Jeux du Programme comprennent une composante éducative pour les invités extérieurs influents et garantissent qu'ils ont des opportunités d'interaction avec les athlètes.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Jeux du Programme présentent une image de marque de haute qualité et des expériences bien planifiées pour les invités extérieurs et influents afin de s'assurer qu'ils acquièrent une perception positive et professionnelle de Special Olympics.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3391813"/>
                  </a:ext>
                </a:extLst>
              </a:tr>
            </a:tbl>
          </a:graphicData>
        </a:graphic>
      </p:graphicFrame>
      <p:sp>
        <p:nvSpPr>
          <p:cNvPr id="2" name="Rectangle 1">
            <a:extLst>
              <a:ext uri="{FF2B5EF4-FFF2-40B4-BE49-F238E27FC236}">
                <a16:creationId xmlns:a16="http://schemas.microsoft.com/office/drawing/2014/main" id="{67E27274-BFE4-9D46-A4D0-BC4BB724DC7B}"/>
              </a:ext>
            </a:extLst>
          </p:cNvPr>
          <p:cNvSpPr/>
          <p:nvPr/>
        </p:nvSpPr>
        <p:spPr>
          <a:xfrm>
            <a:off x="811162" y="533400"/>
            <a:ext cx="1593710" cy="631637"/>
          </a:xfrm>
          <a:prstGeom prst="rect">
            <a:avLst/>
          </a:prstGeom>
          <a:solidFill>
            <a:srgbClr val="F2DCDB"/>
          </a:solidFill>
          <a:ln>
            <a:solidFill>
              <a:srgbClr val="F2D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19">
            <a:extLst>
              <a:ext uri="{FF2B5EF4-FFF2-40B4-BE49-F238E27FC236}">
                <a16:creationId xmlns:a16="http://schemas.microsoft.com/office/drawing/2014/main" id="{5E4FF06F-0948-744F-9CB6-78E9BD8C8D42}"/>
              </a:ext>
            </a:extLst>
          </p:cNvPr>
          <p:cNvSpPr txBox="1">
            <a:spLocks/>
          </p:cNvSpPr>
          <p:nvPr/>
        </p:nvSpPr>
        <p:spPr>
          <a:xfrm>
            <a:off x="811162" y="572798"/>
            <a:ext cx="1852226" cy="564423"/>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200" kern="0" dirty="0">
                <a:solidFill>
                  <a:srgbClr val="D51367"/>
                </a:solidFill>
                <a:latin typeface="Ubuntu Light"/>
                <a:cs typeface="Ubuntu Light"/>
              </a:rPr>
              <a:t>FAVORISER DES SERVICES ET DES ENVIREONNEMENTS INCLUSIFS</a:t>
            </a:r>
            <a:endParaRPr lang="en-US" sz="1200" kern="0" dirty="0">
              <a:solidFill>
                <a:srgbClr val="D51367"/>
              </a:solidFill>
            </a:endParaRPr>
          </a:p>
        </p:txBody>
      </p:sp>
      <p:sp>
        <p:nvSpPr>
          <p:cNvPr id="4" name="Rectangle 3">
            <a:extLst>
              <a:ext uri="{FF2B5EF4-FFF2-40B4-BE49-F238E27FC236}">
                <a16:creationId xmlns:a16="http://schemas.microsoft.com/office/drawing/2014/main" id="{F76AE2B7-29FD-E243-8259-9563D3D0CCFB}"/>
              </a:ext>
            </a:extLst>
          </p:cNvPr>
          <p:cNvSpPr/>
          <p:nvPr/>
        </p:nvSpPr>
        <p:spPr>
          <a:xfrm>
            <a:off x="968629" y="398243"/>
            <a:ext cx="651058" cy="109475"/>
          </a:xfrm>
          <a:prstGeom prst="rect">
            <a:avLst/>
          </a:prstGeom>
          <a:solidFill>
            <a:srgbClr val="7F2345"/>
          </a:solidFill>
          <a:ln>
            <a:solidFill>
              <a:srgbClr val="7F2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19">
            <a:extLst>
              <a:ext uri="{FF2B5EF4-FFF2-40B4-BE49-F238E27FC236}">
                <a16:creationId xmlns:a16="http://schemas.microsoft.com/office/drawing/2014/main" id="{F8343A20-C4A4-6644-9F67-F5A5500B3888}"/>
              </a:ext>
            </a:extLst>
          </p:cNvPr>
          <p:cNvSpPr txBox="1">
            <a:spLocks/>
          </p:cNvSpPr>
          <p:nvPr/>
        </p:nvSpPr>
        <p:spPr>
          <a:xfrm>
            <a:off x="968629" y="351099"/>
            <a:ext cx="844915"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STRATÉGIE 3</a:t>
            </a:r>
          </a:p>
        </p:txBody>
      </p:sp>
    </p:spTree>
    <p:extLst>
      <p:ext uri="{BB962C8B-B14F-4D97-AF65-F5344CB8AC3E}">
        <p14:creationId xmlns:p14="http://schemas.microsoft.com/office/powerpoint/2010/main" val="360466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28600" y="3113806"/>
            <a:ext cx="2000513" cy="2595748"/>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E1.1 Plateformes Numériques</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E1.2 Contenu Numérique</a:t>
            </a:r>
            <a:br>
              <a:rPr lang="en-US" sz="1400" b="1" noProof="1">
                <a:latin typeface="Ubuntu Light"/>
                <a:cs typeface="Ubuntu Light"/>
              </a:rPr>
            </a:br>
            <a:br>
              <a:rPr lang="en-US" sz="1400" noProof="1">
                <a:solidFill>
                  <a:srgbClr val="212121"/>
                </a:solidFill>
                <a:latin typeface="Ubuntu Light"/>
                <a:cs typeface="Ubuntu Light"/>
              </a:rPr>
            </a:br>
            <a:r>
              <a:rPr lang="en-US" sz="1400" noProof="1">
                <a:latin typeface="Ubuntu Light"/>
                <a:cs typeface="Ubuntu Light"/>
              </a:rPr>
              <a:t>E1.3 Gestion des données</a:t>
            </a:r>
            <a:br>
              <a:rPr lang="en-US" sz="1400" noProof="1">
                <a:latin typeface="Ubuntu Light"/>
                <a:cs typeface="Ubuntu Light"/>
              </a:rPr>
            </a:br>
            <a:br>
              <a:rPr lang="en-US" sz="1400" noProof="1">
                <a:latin typeface="Ubuntu Light"/>
                <a:cs typeface="Ubuntu Light"/>
              </a:rPr>
            </a:br>
            <a:br>
              <a:rPr lang="en-US" sz="1400" noProof="1">
                <a:latin typeface="Ubuntu Light"/>
                <a:cs typeface="Ubuntu Light"/>
              </a:rPr>
            </a:br>
            <a:br>
              <a:rPr lang="en-US" sz="1600" noProof="1">
                <a:latin typeface="Ubuntu Light"/>
                <a:cs typeface="Ubuntu Light"/>
              </a:rPr>
            </a:br>
            <a:br>
              <a:rPr lang="en-US" sz="2000" b="1" noProof="1">
                <a:latin typeface="Ubuntu Light"/>
                <a:cs typeface="Ubuntu Light"/>
              </a:rPr>
            </a:br>
            <a:endParaRPr lang="en-US" noProof="1"/>
          </a:p>
        </p:txBody>
      </p:sp>
      <p:pic>
        <p:nvPicPr>
          <p:cNvPr id="2" name="Picture 1">
            <a:extLst>
              <a:ext uri="{FF2B5EF4-FFF2-40B4-BE49-F238E27FC236}">
                <a16:creationId xmlns:a16="http://schemas.microsoft.com/office/drawing/2014/main" id="{09FE34FC-32A3-7A42-8FFC-BA587BA36771}"/>
              </a:ext>
            </a:extLst>
          </p:cNvPr>
          <p:cNvPicPr>
            <a:picLocks noChangeAspect="1"/>
          </p:cNvPicPr>
          <p:nvPr/>
        </p:nvPicPr>
        <p:blipFill>
          <a:blip r:embed="rId2"/>
          <a:stretch>
            <a:fillRect/>
          </a:stretch>
        </p:blipFill>
        <p:spPr>
          <a:xfrm>
            <a:off x="0" y="0"/>
            <a:ext cx="2743200" cy="2895600"/>
          </a:xfrm>
          <a:prstGeom prst="rect">
            <a:avLst/>
          </a:prstGeom>
          <a:solidFill>
            <a:schemeClr val="accent5">
              <a:lumMod val="20000"/>
              <a:lumOff val="80000"/>
            </a:schemeClr>
          </a:solidFill>
        </p:spPr>
      </p:pic>
      <p:graphicFrame>
        <p:nvGraphicFramePr>
          <p:cNvPr id="7" name="Table 6">
            <a:extLst>
              <a:ext uri="{FF2B5EF4-FFF2-40B4-BE49-F238E27FC236}">
                <a16:creationId xmlns:a16="http://schemas.microsoft.com/office/drawing/2014/main" id="{C0BADC54-68D6-449F-9426-6CBA3E7B9803}"/>
              </a:ext>
            </a:extLst>
          </p:cNvPr>
          <p:cNvGraphicFramePr>
            <a:graphicFrameLocks noGrp="1"/>
          </p:cNvGraphicFramePr>
          <p:nvPr>
            <p:extLst>
              <p:ext uri="{D42A27DB-BD31-4B8C-83A1-F6EECF244321}">
                <p14:modId xmlns:p14="http://schemas.microsoft.com/office/powerpoint/2010/main" val="3215070481"/>
              </p:ext>
            </p:extLst>
          </p:nvPr>
        </p:nvGraphicFramePr>
        <p:xfrm>
          <a:off x="2792635" y="198374"/>
          <a:ext cx="9984502" cy="7375652"/>
        </p:xfrm>
        <a:graphic>
          <a:graphicData uri="http://schemas.openxmlformats.org/drawingml/2006/table">
            <a:tbl>
              <a:tblPr>
                <a:tableStyleId>{073A0DAA-6AF3-43AB-8588-CEC1D06C72B9}</a:tableStyleId>
              </a:tblPr>
              <a:tblGrid>
                <a:gridCol w="1336508">
                  <a:extLst>
                    <a:ext uri="{9D8B030D-6E8A-4147-A177-3AD203B41FA5}">
                      <a16:colId xmlns:a16="http://schemas.microsoft.com/office/drawing/2014/main" val="1372167518"/>
                    </a:ext>
                  </a:extLst>
                </a:gridCol>
                <a:gridCol w="2358544">
                  <a:extLst>
                    <a:ext uri="{9D8B030D-6E8A-4147-A177-3AD203B41FA5}">
                      <a16:colId xmlns:a16="http://schemas.microsoft.com/office/drawing/2014/main" val="3861985258"/>
                    </a:ext>
                  </a:extLst>
                </a:gridCol>
                <a:gridCol w="2908870">
                  <a:extLst>
                    <a:ext uri="{9D8B030D-6E8A-4147-A177-3AD203B41FA5}">
                      <a16:colId xmlns:a16="http://schemas.microsoft.com/office/drawing/2014/main" val="2226655106"/>
                    </a:ext>
                  </a:extLst>
                </a:gridCol>
                <a:gridCol w="3380580">
                  <a:extLst>
                    <a:ext uri="{9D8B030D-6E8A-4147-A177-3AD203B41FA5}">
                      <a16:colId xmlns:a16="http://schemas.microsoft.com/office/drawing/2014/main" val="720049947"/>
                    </a:ext>
                  </a:extLst>
                </a:gridCol>
              </a:tblGrid>
              <a:tr h="319985">
                <a:tc>
                  <a:txBody>
                    <a:bodyPr/>
                    <a:lstStyle/>
                    <a:p>
                      <a:pPr algn="l" fontAlgn="b">
                        <a:lnSpc>
                          <a:spcPct val="100000"/>
                        </a:lnSpc>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accent5">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5">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5">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438855549"/>
                  </a:ext>
                </a:extLst>
              </a:tr>
              <a:tr h="1164724">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Communication Interne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engage les mandants grâce à la technologie traditionnelle (par exemple, le courrier électronique, Facebook, etc.) et des événements virtuels réguliers.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engage les mandants grâce à de nouvelles technologies (par exemple, Zoom, applications). </a:t>
                      </a:r>
                      <a:r>
                        <a:rPr lang="en-US"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Les Sous-programmes hébergent régulièrement des évènements virtuels.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engage les mandants par le biais d'applications ou de technologies personnalisées et dispose de systèmes avancés de partage d'informations en ligne avec le personnel et les bénévoles (par exemple, collecte de fonds, marketing, médias sociaux, applications de communication).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1055504">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Création et analyse de contenu</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du contenu numérique créé par SOI ou la Région pour le site Web, les médias sociaux ou les bulletins d’information électroniques et / ou pour l'impression physique de banderoles, d'affiches ou de brochures d'information.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développe son propre contenu numérique pour le site Web, les médias sociaux et / ou les bulletins d’information électroniques, engageant des bénévoles ou des partenaires / sponsors pour la création de contenu numérique.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crée et analyse du contenu numérique tout au long de l'année sur le site Web, les médias sociaux, les bulletins d’information électroniques avec un personnel dédié ou le soutien d'une agence.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1246487">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Gestion des Compétitions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des fiches Excel ou des bases de données pour collecter et gérer les données de compétitions locales / étatiques / nationales.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un système de gestion de compétition à tous les niveaux pour enregistrer les données de compétition (par exemple, GMS ou SO Connect) et maintenir des registres cohérents et régulièrement mis à jour. Les délégations respectent les délais d'inscription à la compétition.</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un système de gestion de compétition en ligne pour enregistrer les données de compétition (par exemple, GMS ou SO Connect). Les résultats de la compétiton sont cohérents, fiables et disponibles à la demande pour engager les fans et les médias au niveau local.</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r h="1355453">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Données sur les mandants / membres</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conserve des données de base sur les athlètes, les partenaires Unifiés, les entraîneurs, les familles et les bénévoles (par exemple, nom, données démographiques et coordonnées) et saisit les données des donateurs, des célébrités et des fans.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GMS ou SO Connect pour maintenir à jour les données des principaux mandants / membres, y compris les informations de participation (par exemple, les événements auxquels ils ont participé, les résultats des compétitions) et les informations sur la certification des entraîneurs et suivre l'engagement des donateurs / célébrités / fans.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les données des mandants / membres de GMS ou SO Connect pour prendre des décisions stratégiques. Les enregistrements de la base de données du Programme comprennent les informations sur la certification des entraîneurs extérieurs et prennent en charge l'administration des besoins de recertification des entraîneurs.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59079172"/>
                  </a:ext>
                </a:extLst>
              </a:tr>
              <a:tr h="942568">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Engagement Virtuel</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moyen de suivre le nombre de mandants / membres engagés virtuellement (par exemple, le nombre d'abonnés sur un compte de réseau social).</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a un moyen de suivre les nombres, le niveau et la fréquence de l'engagement virtuel des mandants / membres.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suit systématiquement les niveaux d'engagement virtuel des mandants / membres et utilise stratégiquement les résultats pour s'assurer que les mandants / membres sont impliqués et touchés par les activités et les campagnes.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3391813"/>
                  </a:ext>
                </a:extLst>
              </a:tr>
            </a:tbl>
          </a:graphicData>
        </a:graphic>
      </p:graphicFrame>
      <p:sp>
        <p:nvSpPr>
          <p:cNvPr id="3" name="Rectangle 2">
            <a:extLst>
              <a:ext uri="{FF2B5EF4-FFF2-40B4-BE49-F238E27FC236}">
                <a16:creationId xmlns:a16="http://schemas.microsoft.com/office/drawing/2014/main" id="{65906928-B33F-8C44-B666-0C7CE70D164A}"/>
              </a:ext>
            </a:extLst>
          </p:cNvPr>
          <p:cNvSpPr/>
          <p:nvPr/>
        </p:nvSpPr>
        <p:spPr>
          <a:xfrm>
            <a:off x="797072" y="609600"/>
            <a:ext cx="1366684" cy="381000"/>
          </a:xfrm>
          <a:prstGeom prst="rect">
            <a:avLst/>
          </a:prstGeom>
          <a:solidFill>
            <a:srgbClr val="DCEEF5"/>
          </a:solidFill>
          <a:ln>
            <a:solidFill>
              <a:srgbClr val="DCEE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19">
            <a:extLst>
              <a:ext uri="{FF2B5EF4-FFF2-40B4-BE49-F238E27FC236}">
                <a16:creationId xmlns:a16="http://schemas.microsoft.com/office/drawing/2014/main" id="{776CDDBC-BE3E-434C-B9DE-9B770D070972}"/>
              </a:ext>
            </a:extLst>
          </p:cNvPr>
          <p:cNvSpPr txBox="1">
            <a:spLocks/>
          </p:cNvSpPr>
          <p:nvPr/>
        </p:nvSpPr>
        <p:spPr>
          <a:xfrm>
            <a:off x="870970" y="689169"/>
            <a:ext cx="1749383" cy="441312"/>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400" kern="0" dirty="0">
                <a:solidFill>
                  <a:srgbClr val="1C75B5"/>
                </a:solidFill>
                <a:latin typeface="Ubuntu Light"/>
                <a:cs typeface="Ubuntu Light"/>
              </a:rPr>
              <a:t>NUMÉRISER LE MOUVEMENT</a:t>
            </a:r>
            <a:endParaRPr lang="en-US" sz="1400" kern="0" dirty="0">
              <a:solidFill>
                <a:srgbClr val="1C75B5"/>
              </a:solidFill>
            </a:endParaRPr>
          </a:p>
        </p:txBody>
      </p:sp>
      <p:sp>
        <p:nvSpPr>
          <p:cNvPr id="4" name="Rectangle 3">
            <a:extLst>
              <a:ext uri="{FF2B5EF4-FFF2-40B4-BE49-F238E27FC236}">
                <a16:creationId xmlns:a16="http://schemas.microsoft.com/office/drawing/2014/main" id="{302780F0-C0B3-0844-8E88-198085ECC062}"/>
              </a:ext>
            </a:extLst>
          </p:cNvPr>
          <p:cNvSpPr/>
          <p:nvPr/>
        </p:nvSpPr>
        <p:spPr>
          <a:xfrm>
            <a:off x="885956" y="391394"/>
            <a:ext cx="866644" cy="174819"/>
          </a:xfrm>
          <a:prstGeom prst="rect">
            <a:avLst/>
          </a:prstGeom>
          <a:solidFill>
            <a:srgbClr val="1C75B5"/>
          </a:solidFill>
          <a:ln>
            <a:solidFill>
              <a:srgbClr val="1C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19">
            <a:extLst>
              <a:ext uri="{FF2B5EF4-FFF2-40B4-BE49-F238E27FC236}">
                <a16:creationId xmlns:a16="http://schemas.microsoft.com/office/drawing/2014/main" id="{BE0D1750-903C-074C-93F8-EB33F7F5CD1A}"/>
              </a:ext>
            </a:extLst>
          </p:cNvPr>
          <p:cNvSpPr txBox="1">
            <a:spLocks/>
          </p:cNvSpPr>
          <p:nvPr/>
        </p:nvSpPr>
        <p:spPr>
          <a:xfrm>
            <a:off x="935391" y="413196"/>
            <a:ext cx="1090046"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CATALYSEUR 1</a:t>
            </a:r>
          </a:p>
        </p:txBody>
      </p:sp>
    </p:spTree>
    <p:extLst>
      <p:ext uri="{BB962C8B-B14F-4D97-AF65-F5344CB8AC3E}">
        <p14:creationId xmlns:p14="http://schemas.microsoft.com/office/powerpoint/2010/main" val="2699908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228600" y="3113806"/>
            <a:ext cx="2000513" cy="2872747"/>
          </a:xfrm>
          <a:prstGeom prst="rect">
            <a:avLst/>
          </a:prstGeom>
        </p:spPr>
        <p:txBody>
          <a:bodyPr vert="horz" wrap="square" lIns="0" tIns="10324" rIns="0" bIns="0" rtlCol="0">
            <a:spAutoFit/>
          </a:bodyPr>
          <a:lstStyle/>
          <a:p>
            <a:pPr marL="10324">
              <a:spcBef>
                <a:spcPts val="81"/>
              </a:spcBef>
            </a:pPr>
            <a:r>
              <a:rPr lang="en-US" sz="1400" noProof="1">
                <a:latin typeface="Ubuntu Light"/>
                <a:cs typeface="Ubuntu Light"/>
              </a:rPr>
              <a:t>E1.3 Gestion des données</a:t>
            </a:r>
            <a:br>
              <a:rPr lang="en-US" sz="1400" noProof="1">
                <a:latin typeface="Ubuntu Light"/>
                <a:cs typeface="Ubuntu Light"/>
              </a:rPr>
            </a:br>
            <a:br>
              <a:rPr lang="en-US" sz="1400" noProof="1">
                <a:latin typeface="Ubuntu Light"/>
                <a:cs typeface="Ubuntu Light"/>
              </a:rPr>
            </a:br>
            <a:r>
              <a:rPr lang="en-US" sz="1400" noProof="1">
                <a:latin typeface="Ubuntu Light"/>
                <a:cs typeface="Ubuntu Light"/>
              </a:rPr>
              <a:t>E1.4 Environnement en ligne sécurisé</a:t>
            </a:r>
            <a:br>
              <a:rPr lang="en-US" sz="1400" b="1" noProof="1">
                <a:latin typeface="Ubuntu Light"/>
                <a:cs typeface="Ubuntu Light"/>
              </a:rPr>
            </a:br>
            <a:br>
              <a:rPr lang="en-US" sz="1400" b="1" noProof="1">
                <a:latin typeface="Ubuntu Light"/>
                <a:cs typeface="Ubuntu Light"/>
              </a:rPr>
            </a:br>
            <a:r>
              <a:rPr lang="en-US" sz="1400" noProof="1">
                <a:latin typeface="Ubuntu Light"/>
                <a:cs typeface="Ubuntu Light"/>
              </a:rPr>
              <a:t>E1.5 Modernisation numérique</a:t>
            </a:r>
            <a:br>
              <a:rPr lang="en-US" sz="1400" noProof="1">
                <a:latin typeface="Ubuntu Light"/>
                <a:cs typeface="Ubuntu Light"/>
              </a:rPr>
            </a:br>
            <a:br>
              <a:rPr lang="en-US" sz="1600" noProof="1">
                <a:latin typeface="Ubuntu Light"/>
                <a:cs typeface="Ubuntu Light"/>
              </a:rPr>
            </a:br>
            <a:br>
              <a:rPr lang="en-US" sz="1600" noProof="1">
                <a:latin typeface="Ubuntu Light"/>
                <a:cs typeface="Ubuntu Light"/>
              </a:rPr>
            </a:br>
            <a:br>
              <a:rPr lang="en-US" sz="1600" b="1" noProof="1">
                <a:latin typeface="Ubuntu Light"/>
                <a:cs typeface="Ubuntu Light"/>
              </a:rPr>
            </a:br>
            <a:br>
              <a:rPr lang="en-US" sz="2000" b="1" noProof="1">
                <a:latin typeface="Ubuntu Light"/>
                <a:cs typeface="Ubuntu Light"/>
              </a:rPr>
            </a:br>
            <a:endParaRPr lang="en-US" noProof="1"/>
          </a:p>
        </p:txBody>
      </p:sp>
      <p:pic>
        <p:nvPicPr>
          <p:cNvPr id="2" name="Picture 1">
            <a:extLst>
              <a:ext uri="{FF2B5EF4-FFF2-40B4-BE49-F238E27FC236}">
                <a16:creationId xmlns:a16="http://schemas.microsoft.com/office/drawing/2014/main" id="{09FE34FC-32A3-7A42-8FFC-BA587BA36771}"/>
              </a:ext>
            </a:extLst>
          </p:cNvPr>
          <p:cNvPicPr>
            <a:picLocks noChangeAspect="1"/>
          </p:cNvPicPr>
          <p:nvPr/>
        </p:nvPicPr>
        <p:blipFill>
          <a:blip r:embed="rId2"/>
          <a:stretch>
            <a:fillRect/>
          </a:stretch>
        </p:blipFill>
        <p:spPr>
          <a:xfrm>
            <a:off x="0" y="0"/>
            <a:ext cx="2743200" cy="2895600"/>
          </a:xfrm>
          <a:prstGeom prst="rect">
            <a:avLst/>
          </a:prstGeom>
          <a:solidFill>
            <a:schemeClr val="accent5">
              <a:lumMod val="20000"/>
              <a:lumOff val="80000"/>
            </a:schemeClr>
          </a:solidFill>
        </p:spPr>
      </p:pic>
      <p:graphicFrame>
        <p:nvGraphicFramePr>
          <p:cNvPr id="6" name="Table 5">
            <a:extLst>
              <a:ext uri="{FF2B5EF4-FFF2-40B4-BE49-F238E27FC236}">
                <a16:creationId xmlns:a16="http://schemas.microsoft.com/office/drawing/2014/main" id="{B7631E6D-7EF3-4B92-A1DE-59A5F460C26C}"/>
              </a:ext>
            </a:extLst>
          </p:cNvPr>
          <p:cNvGraphicFramePr>
            <a:graphicFrameLocks noGrp="1"/>
          </p:cNvGraphicFramePr>
          <p:nvPr>
            <p:extLst>
              <p:ext uri="{D42A27DB-BD31-4B8C-83A1-F6EECF244321}">
                <p14:modId xmlns:p14="http://schemas.microsoft.com/office/powerpoint/2010/main" val="3214376716"/>
              </p:ext>
            </p:extLst>
          </p:nvPr>
        </p:nvGraphicFramePr>
        <p:xfrm>
          <a:off x="2895600" y="149086"/>
          <a:ext cx="9677400" cy="7470913"/>
        </p:xfrm>
        <a:graphic>
          <a:graphicData uri="http://schemas.openxmlformats.org/drawingml/2006/table">
            <a:tbl>
              <a:tblPr>
                <a:tableStyleId>{073A0DAA-6AF3-43AB-8588-CEC1D06C72B9}</a:tableStyleId>
              </a:tblPr>
              <a:tblGrid>
                <a:gridCol w="1447800">
                  <a:extLst>
                    <a:ext uri="{9D8B030D-6E8A-4147-A177-3AD203B41FA5}">
                      <a16:colId xmlns:a16="http://schemas.microsoft.com/office/drawing/2014/main" val="1372167518"/>
                    </a:ext>
                  </a:extLst>
                </a:gridCol>
                <a:gridCol w="2430652">
                  <a:extLst>
                    <a:ext uri="{9D8B030D-6E8A-4147-A177-3AD203B41FA5}">
                      <a16:colId xmlns:a16="http://schemas.microsoft.com/office/drawing/2014/main" val="3861985258"/>
                    </a:ext>
                  </a:extLst>
                </a:gridCol>
                <a:gridCol w="2737731">
                  <a:extLst>
                    <a:ext uri="{9D8B030D-6E8A-4147-A177-3AD203B41FA5}">
                      <a16:colId xmlns:a16="http://schemas.microsoft.com/office/drawing/2014/main" val="2226655106"/>
                    </a:ext>
                  </a:extLst>
                </a:gridCol>
                <a:gridCol w="3061217">
                  <a:extLst>
                    <a:ext uri="{9D8B030D-6E8A-4147-A177-3AD203B41FA5}">
                      <a16:colId xmlns:a16="http://schemas.microsoft.com/office/drawing/2014/main" val="720049947"/>
                    </a:ext>
                  </a:extLst>
                </a:gridCol>
              </a:tblGrid>
              <a:tr h="391518">
                <a:tc>
                  <a:txBody>
                    <a:bodyPr/>
                    <a:lstStyle/>
                    <a:p>
                      <a:pPr algn="l" fontAlgn="b">
                        <a:lnSpc>
                          <a:spcPct val="100000"/>
                        </a:lnSpc>
                      </a:pPr>
                      <a:r>
                        <a:rPr lang="en-US" sz="1200" b="1" u="none" strike="noStrike" dirty="0">
                          <a:solidFill>
                            <a:schemeClr val="bg1"/>
                          </a:solidFill>
                          <a:effectLst/>
                          <a:latin typeface="Ubuntu Light" panose="020B0304030602030204" pitchFamily="34" charset="0"/>
                          <a:ea typeface="+mn-ea"/>
                          <a:cs typeface="+mn-cs"/>
                        </a:rPr>
                        <a:t>DOMAINE DU PLAN STRATÉGIQUE</a:t>
                      </a:r>
                    </a:p>
                  </a:txBody>
                  <a:tcPr marL="7620" marR="7620" marT="7620" marB="0" anchor="ctr">
                    <a:lnB w="6350" cap="flat" cmpd="sng" algn="ctr">
                      <a:solidFill>
                        <a:schemeClr val="bg1">
                          <a:lumMod val="85000"/>
                        </a:schemeClr>
                      </a:solidFill>
                      <a:prstDash val="solid"/>
                      <a:round/>
                      <a:headEnd type="none" w="med" len="med"/>
                      <a:tailEnd type="none" w="med" len="med"/>
                    </a:lnB>
                    <a:solidFill>
                      <a:schemeClr val="accent5">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1</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5">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2</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5">
                        <a:lumMod val="75000"/>
                      </a:schemeClr>
                    </a:solidFill>
                  </a:tcPr>
                </a:tc>
                <a:tc>
                  <a:txBody>
                    <a:bodyPr/>
                    <a:lstStyle/>
                    <a:p>
                      <a:pPr algn="l" fontAlgn="b">
                        <a:lnSpc>
                          <a:spcPct val="100000"/>
                        </a:lnSpc>
                      </a:pPr>
                      <a:r>
                        <a:rPr lang="en-US" sz="1200" b="1" u="none" strike="noStrike" dirty="0">
                          <a:solidFill>
                            <a:schemeClr val="bg1"/>
                          </a:solidFill>
                          <a:effectLst/>
                          <a:latin typeface="Ubuntu Light" panose="020B0304030602030204" pitchFamily="34" charset="0"/>
                        </a:rPr>
                        <a:t>NIVEAU 3</a:t>
                      </a:r>
                      <a:endParaRPr lang="en-US" sz="1200" b="1" i="1" u="none" strike="noStrike" dirty="0">
                        <a:solidFill>
                          <a:schemeClr val="bg1"/>
                        </a:solidFill>
                        <a:effectLst/>
                        <a:latin typeface="Ubuntu Light" panose="020B0304030602030204" pitchFamily="34" charset="0"/>
                      </a:endParaRPr>
                    </a:p>
                  </a:txBody>
                  <a:tcPr anchor="ctr">
                    <a:lnB w="6350" cap="flat" cmpd="sng" algn="ctr">
                      <a:solidFill>
                        <a:schemeClr val="bg1">
                          <a:lumMod val="85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438855549"/>
                  </a:ext>
                </a:extLst>
              </a:tr>
              <a:tr h="2212566">
                <a:tc>
                  <a:txBody>
                    <a:bodyPr/>
                    <a:lstStyle/>
                    <a:p>
                      <a:pPr marL="0" marR="0">
                        <a:lnSpc>
                          <a:spcPct val="107000"/>
                        </a:lnSpc>
                        <a:spcBef>
                          <a:spcPts val="0"/>
                        </a:spcBef>
                        <a:spcAft>
                          <a:spcPts val="0"/>
                        </a:spcAft>
                      </a:pPr>
                      <a:r>
                        <a:rPr lang="fr-FR"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Données sur Healthy Athletes (Athlètes en Bonne Santé)</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capture les données de dépistage en ligne pendant ou après les événements Healthy Athletes (Athlètes en Bonne Santé) et accède aux rapports d'événements.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 </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la technologie numérique dans le domaine du conditionnement physique (fitness) / Jeunes Athlètes ou de l'éducation à la santé, des dépistages et de la formation en Healthy Athletes (professionnels de la santé, messagers de la santé).</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capture et fournit des données pour aider aux efforts de recherche et d'évaluation en santé de SOI.</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855167"/>
                  </a:ext>
                </a:extLst>
              </a:tr>
              <a:tr h="2282143">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Logiciel de technologie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des applications informatiques de base pour l'administration du bureau et du Programme, dispose d'un système de sauvegarde des données de base et utilise un logiciel de protection antivirus.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d'un stockage de données sécurisé et d'un système de sauvegarde basé sur le cloud pour le stockage et le partage de documents, photos, outils numériques et documents.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utilise des solutions (par exemple, le partage de fichiers dans le cloud, la visioconférence) pour permettre le travail au bureau ou virtuellement, met en œuvre des mesures et des politiques complètes de sécurité des informations et effectue des contrôles technologiques réguliers.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8917781"/>
                  </a:ext>
                </a:extLst>
              </a:tr>
              <a:tr h="2584686">
                <a:tc>
                  <a:txBody>
                    <a:bodyPr/>
                    <a:lstStyle/>
                    <a:p>
                      <a:pPr marL="0" marR="0">
                        <a:lnSpc>
                          <a:spcPct val="107000"/>
                        </a:lnSpc>
                        <a:spcBef>
                          <a:spcPts val="0"/>
                        </a:spcBef>
                        <a:spcAft>
                          <a:spcPts val="0"/>
                        </a:spcAft>
                      </a:pPr>
                      <a:r>
                        <a:rPr lang="en-US" sz="1200" b="1"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Infrastructure technologique</a:t>
                      </a:r>
                      <a:endParaRPr lang="en-US" sz="1200" b="1"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d'une connexion Internet de base et d'un accès à l'équipement de base (téléphone, ordinateur), d'un courrier électronique dédié à Special Olympics et développe un plan d'amélioration technologique de base.</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d'une connectivité et d'un équipement Internet cohérents et dédiés et développe une stratégie globale d'amélioration de la technologie dans tous les principaux domaines fonctionnels des opérations.</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fr-FR" sz="1200" b="0" u="none" noProof="1">
                          <a:solidFill>
                            <a:srgbClr val="000000"/>
                          </a:solidFill>
                          <a:effectLst/>
                          <a:latin typeface="Ubuntu Light" panose="020B0304030602030204" pitchFamily="34" charset="0"/>
                          <a:ea typeface="Times New Roman" panose="02020603050405020304" pitchFamily="18" charset="0"/>
                          <a:cs typeface="Arial" panose="020B0604020202020204" pitchFamily="34" charset="0"/>
                        </a:rPr>
                        <a:t>Le Programme dispose d'une connectivité Internet avancée, de l'équipement et des services nécessaires et d'une stratégie technologique qui améliore la programmation (par exemple, des tablettes de Healthy Athletes pour la capture de données en direct et le partage avec les partenaires concernés pour le suivi).</a:t>
                      </a:r>
                      <a:endParaRPr lang="en-US" sz="1200" b="0" u="none" noProof="1">
                        <a:solidFill>
                          <a:srgbClr val="000000"/>
                        </a:solidFill>
                        <a:effectLst/>
                        <a:latin typeface="Ubuntu Light" panose="020B0304030602030204" pitchFamily="34" charset="0"/>
                        <a:ea typeface="Calibri" panose="020F0502020204030204" pitchFamily="34" charset="0"/>
                        <a:cs typeface="Arial" panose="020B0604020202020204" pitchFamily="34" charset="0"/>
                      </a:endParaRPr>
                    </a:p>
                  </a:txBody>
                  <a:tcPr marL="68580" marR="6858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07132822"/>
                  </a:ext>
                </a:extLst>
              </a:tr>
            </a:tbl>
          </a:graphicData>
        </a:graphic>
      </p:graphicFrame>
      <p:sp>
        <p:nvSpPr>
          <p:cNvPr id="7" name="Rectangle 6">
            <a:extLst>
              <a:ext uri="{FF2B5EF4-FFF2-40B4-BE49-F238E27FC236}">
                <a16:creationId xmlns:a16="http://schemas.microsoft.com/office/drawing/2014/main" id="{77EC526E-F668-7349-816B-B9885588CA3A}"/>
              </a:ext>
            </a:extLst>
          </p:cNvPr>
          <p:cNvSpPr/>
          <p:nvPr/>
        </p:nvSpPr>
        <p:spPr>
          <a:xfrm>
            <a:off x="862429" y="609600"/>
            <a:ext cx="1366684" cy="381000"/>
          </a:xfrm>
          <a:prstGeom prst="rect">
            <a:avLst/>
          </a:prstGeom>
          <a:solidFill>
            <a:srgbClr val="DCEEF5"/>
          </a:solidFill>
          <a:ln>
            <a:solidFill>
              <a:srgbClr val="DCEE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19">
            <a:extLst>
              <a:ext uri="{FF2B5EF4-FFF2-40B4-BE49-F238E27FC236}">
                <a16:creationId xmlns:a16="http://schemas.microsoft.com/office/drawing/2014/main" id="{C18AD505-6EFA-0247-9076-9A0CCCC8128E}"/>
              </a:ext>
            </a:extLst>
          </p:cNvPr>
          <p:cNvSpPr txBox="1">
            <a:spLocks/>
          </p:cNvSpPr>
          <p:nvPr/>
        </p:nvSpPr>
        <p:spPr>
          <a:xfrm>
            <a:off x="870970" y="689169"/>
            <a:ext cx="1749383" cy="441312"/>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1400" kern="0" dirty="0">
                <a:solidFill>
                  <a:srgbClr val="1C75B5"/>
                </a:solidFill>
                <a:latin typeface="Ubuntu Light"/>
                <a:cs typeface="Ubuntu Light"/>
              </a:rPr>
              <a:t>NUMÉRISER LE MOUVEMENT</a:t>
            </a:r>
            <a:endParaRPr lang="en-US" sz="1400" kern="0" dirty="0">
              <a:solidFill>
                <a:srgbClr val="1C75B5"/>
              </a:solidFill>
            </a:endParaRPr>
          </a:p>
        </p:txBody>
      </p:sp>
      <p:sp>
        <p:nvSpPr>
          <p:cNvPr id="9" name="Rectangle 8">
            <a:extLst>
              <a:ext uri="{FF2B5EF4-FFF2-40B4-BE49-F238E27FC236}">
                <a16:creationId xmlns:a16="http://schemas.microsoft.com/office/drawing/2014/main" id="{4F3E0CF4-D4B9-AD43-A156-EA52D8300A01}"/>
              </a:ext>
            </a:extLst>
          </p:cNvPr>
          <p:cNvSpPr/>
          <p:nvPr/>
        </p:nvSpPr>
        <p:spPr>
          <a:xfrm>
            <a:off x="885956" y="391394"/>
            <a:ext cx="866644" cy="174819"/>
          </a:xfrm>
          <a:prstGeom prst="rect">
            <a:avLst/>
          </a:prstGeom>
          <a:solidFill>
            <a:srgbClr val="1C75B5"/>
          </a:solidFill>
          <a:ln>
            <a:solidFill>
              <a:srgbClr val="1C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9">
            <a:extLst>
              <a:ext uri="{FF2B5EF4-FFF2-40B4-BE49-F238E27FC236}">
                <a16:creationId xmlns:a16="http://schemas.microsoft.com/office/drawing/2014/main" id="{1BD38B95-00AB-BC4D-B4AC-CDA0E476ADB9}"/>
              </a:ext>
            </a:extLst>
          </p:cNvPr>
          <p:cNvSpPr txBox="1">
            <a:spLocks/>
          </p:cNvSpPr>
          <p:nvPr/>
        </p:nvSpPr>
        <p:spPr>
          <a:xfrm>
            <a:off x="935391" y="413196"/>
            <a:ext cx="1090046" cy="156619"/>
          </a:xfrm>
          <a:prstGeom prst="rect">
            <a:avLst/>
          </a:prstGeom>
        </p:spPr>
        <p:txBody>
          <a:bodyPr vert="horz" wrap="square" lIns="0" tIns="10324" rIns="0" bIns="0" rtlCol="0">
            <a:spAutoFit/>
          </a:bodyPr>
          <a:lstStyle>
            <a:lvl1pPr>
              <a:defRPr sz="2000" b="1" i="0">
                <a:solidFill>
                  <a:schemeClr val="bg1"/>
                </a:solidFill>
                <a:latin typeface="Ubuntu"/>
                <a:ea typeface="+mj-ea"/>
                <a:cs typeface="Ubuntu"/>
              </a:defRPr>
            </a:lvl1pPr>
          </a:lstStyle>
          <a:p>
            <a:pPr marL="10324">
              <a:spcBef>
                <a:spcPts val="81"/>
              </a:spcBef>
            </a:pPr>
            <a:r>
              <a:rPr lang="en-US" sz="950" kern="0" dirty="0">
                <a:latin typeface="Ubuntu Light"/>
                <a:cs typeface="Ubuntu Light"/>
              </a:rPr>
              <a:t>CATALYSEUR 1</a:t>
            </a:r>
          </a:p>
        </p:txBody>
      </p:sp>
    </p:spTree>
    <p:extLst>
      <p:ext uri="{BB962C8B-B14F-4D97-AF65-F5344CB8AC3E}">
        <p14:creationId xmlns:p14="http://schemas.microsoft.com/office/powerpoint/2010/main" val="3995747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10788</TotalTime>
  <Words>8330</Words>
  <Application>Microsoft Macintosh PowerPoint</Application>
  <PresentationFormat>Custom</PresentationFormat>
  <Paragraphs>447</Paragraphs>
  <Slides>15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Ubuntu</vt:lpstr>
      <vt:lpstr>Ubuntu Light</vt:lpstr>
      <vt:lpstr>Wingdings</vt:lpstr>
      <vt:lpstr>Office Theme</vt:lpstr>
      <vt:lpstr>Normes de Qualité des Programmes </vt:lpstr>
      <vt:lpstr>PowerPoint Presentation</vt:lpstr>
      <vt:lpstr>S1.1 Structures Locales, Opérations &amp; portée  S1.2 Formation des Entraîneurs    </vt:lpstr>
      <vt:lpstr>S1.3 Fréquence &amp; qualité des sports    </vt:lpstr>
      <vt:lpstr>S1.3 Fréquence &amp; qualité des sports  S1.4 Partenariats Locaux  S1.5 Intégration Santé &amp; Bien-être    </vt:lpstr>
      <vt:lpstr>S2.1 Compétences et Connaissances  S2.2 Écoles Unifiées  S2.3 Emplois/rôles internes des athlètes  S2.4 Athlètes et Jeunes enseignant l'inclusion  </vt:lpstr>
      <vt:lpstr>S3.1 Changement des systèmes de haut niveau  S3.2 Organisations Inclusives   S3.3. Utiliser les Jeux pour changer les systèmes   </vt:lpstr>
      <vt:lpstr>E1.1 Plateformes Numériques  E1.2 Contenu Numérique  E1.3 Gestion des données     </vt:lpstr>
      <vt:lpstr>E1.3 Gestion des données  E1.4 Environnement en ligne sécurisé  E1.5 Modernisation numérique     </vt:lpstr>
      <vt:lpstr>E2.1-E2.3 Construire des partenariats stratégiques  E2.4-E2.5 Capacité de collecte de fonds  E2.6-E2.7 Diversifier les canaux de financement   </vt:lpstr>
      <vt:lpstr>E3.1 Portée de la Marque  E3.2 S'appuyer sur les évènements mondiaux Special Olympics  E3.3 S’appuyer sur des évènements extérrieurs  </vt:lpstr>
      <vt:lpstr>E3.4 Les Athlètes Leaders renforcent la sensibilisation  E3.5-E3.7 Marketing et communications locales     </vt:lpstr>
      <vt:lpstr>4.1 Leadership Unifié  E4.2 Développement du leadership  E4.3 Conseil d'Administration  E4.4 Bénévoles &amp; Personnel </vt:lpstr>
      <vt:lpstr>E4.4 Bénévoles &amp; Personnel  E4.5 Améliorations de la qualité  E4.6 Évaluation &amp; utilisation des données  E4.7 Outils et pratiques</vt:lpstr>
      <vt:lpstr>E4.7 Outils et pratiques  E4.8 Collaboration interne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STRATEGIC PLAN 2021-2024</dc:title>
  <dc:creator>Svetlana Fenichel</dc:creator>
  <cp:lastModifiedBy>Hailu, Amen M</cp:lastModifiedBy>
  <cp:revision>179</cp:revision>
  <dcterms:created xsi:type="dcterms:W3CDTF">2020-12-11T14:15:24Z</dcterms:created>
  <dcterms:modified xsi:type="dcterms:W3CDTF">2021-05-08T03:42:00Z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2020-10-27T00:00:00Z</vt:filetime>
  </property>
  <property fmtid="{D5CDD505-2E9C-101B-9397-08002B2CF9AE}" pid="3" name="Creator">
    <vt:lpwstr>Adobe InDesign 15.1 (Macintosh)</vt:lpwstr>
  </property>
  <property fmtid="{D5CDD505-2E9C-101B-9397-08002B2CF9AE}" pid="4" name="LastSaved">
    <vt:filetime>2020-12-11T00:00:00Z</vt:filetime>
  </property>
</Properties>
</file>