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uthors.xml" ContentType="application/vnd.ms-powerpoint.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23.fntdata" ContentType="application/x-fontdata"/>
  <Override PartName="/ppt/fonts/font24.fntdata" ContentType="application/x-fontdata"/>
  <Override PartName="/ppt/fonts/font25.fntdata" ContentType="application/x-fontdata"/>
  <Override PartName="/ppt/fonts/font26.fntdata" ContentType="application/x-fontdata"/>
  <Override PartName="/ppt/fonts/font27.fntdata" ContentType="application/x-fontdata"/>
  <Override PartName="/ppt/fonts/font28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01.svg" ContentType="image/svg+xml"/>
  <Override PartName="/ppt/media/image103.svg" ContentType="image/svg+xml"/>
  <Override PartName="/ppt/media/image105.svg" ContentType="image/svg+xml"/>
  <Override PartName="/ppt/media/image107.svg" ContentType="image/svg+xml"/>
  <Override PartName="/ppt/media/image109.svg" ContentType="image/svg+xml"/>
  <Override PartName="/ppt/media/image111.svg" ContentType="image/svg+xml"/>
  <Override PartName="/ppt/media/image113.svg" ContentType="image/svg+xml"/>
  <Override PartName="/ppt/media/image115.svg" ContentType="image/svg+xml"/>
  <Override PartName="/ppt/media/image117.svg" ContentType="image/svg+xml"/>
  <Override PartName="/ppt/media/image119.svg" ContentType="image/svg+xml"/>
  <Override PartName="/ppt/media/image121.svg" ContentType="image/svg+xml"/>
  <Override PartName="/ppt/media/image124.svg" ContentType="image/svg+xml"/>
  <Override PartName="/ppt/media/image126.svg" ContentType="image/svg+xml"/>
  <Override PartName="/ppt/media/image128.svg" ContentType="image/svg+xml"/>
  <Override PartName="/ppt/media/image130.svg" ContentType="image/svg+xml"/>
  <Override PartName="/ppt/media/image132.svg" ContentType="image/svg+xml"/>
  <Override PartName="/ppt/media/image134.svg" ContentType="image/svg+xml"/>
  <Override PartName="/ppt/media/image136.svg" ContentType="image/svg+xml"/>
  <Override PartName="/ppt/media/image138.svg" ContentType="image/svg+xml"/>
  <Override PartName="/ppt/media/image140.svg" ContentType="image/svg+xml"/>
  <Override PartName="/ppt/media/image142.svg" ContentType="image/svg+xml"/>
  <Override PartName="/ppt/media/image146.svg" ContentType="image/svg+xml"/>
  <Override PartName="/ppt/media/image148.svg" ContentType="image/svg+xml"/>
  <Override PartName="/ppt/media/image150.svg" ContentType="image/svg+xml"/>
  <Override PartName="/ppt/media/image152.svg" ContentType="image/svg+xml"/>
  <Override PartName="/ppt/media/image154.svg" ContentType="image/svg+xml"/>
  <Override PartName="/ppt/media/image156.svg" ContentType="image/svg+xml"/>
  <Override PartName="/ppt/media/image16.svg" ContentType="image/svg+xml"/>
  <Override PartName="/ppt/media/image26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8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0.svg" ContentType="image/svg+xml"/>
  <Override PartName="/ppt/media/image62.svg" ContentType="image/svg+xml"/>
  <Override PartName="/ppt/media/image64.svg" ContentType="image/svg+xml"/>
  <Override PartName="/ppt/media/image66.svg" ContentType="image/svg+xml"/>
  <Override PartName="/ppt/media/image68.svg" ContentType="image/svg+xml"/>
  <Override PartName="/ppt/media/image70.svg" ContentType="image/svg+xml"/>
  <Override PartName="/ppt/media/image72.svg" ContentType="image/svg+xml"/>
  <Override PartName="/ppt/media/image74.svg" ContentType="image/svg+xml"/>
  <Override PartName="/ppt/media/image76.svg" ContentType="image/svg+xml"/>
  <Override PartName="/ppt/media/image78.svg" ContentType="image/svg+xml"/>
  <Override PartName="/ppt/media/image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87.svg" ContentType="image/svg+xml"/>
  <Override PartName="/ppt/media/image89.svg" ContentType="image/svg+xml"/>
  <Override PartName="/ppt/media/image91.svg" ContentType="image/svg+xml"/>
  <Override PartName="/ppt/media/image93.svg" ContentType="image/svg+xml"/>
  <Override PartName="/ppt/media/image95.svg" ContentType="image/svg+xml"/>
  <Override PartName="/ppt/media/image97.svg" ContentType="image/svg+xml"/>
  <Override PartName="/ppt/media/image9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 embedTrueTypeFonts="1" saveSubsetFonts="1">
  <p:sldMasterIdLst>
    <p:sldMasterId id="2147483648" r:id="rId1"/>
  </p:sldMasterIdLst>
  <p:notesMasterIdLst>
    <p:notesMasterId r:id="rId11"/>
  </p:notesMasterIdLst>
  <p:handoutMasterIdLst>
    <p:handoutMasterId r:id="rId106"/>
  </p:handoutMasterIdLst>
  <p:sldIdLst>
    <p:sldId id="256" r:id="rId3"/>
    <p:sldId id="257" r:id="rId4"/>
    <p:sldId id="260" r:id="rId5"/>
    <p:sldId id="1452" r:id="rId6"/>
    <p:sldId id="1455" r:id="rId7"/>
    <p:sldId id="1456" r:id="rId8"/>
    <p:sldId id="1472" r:id="rId9"/>
    <p:sldId id="1473" r:id="rId10"/>
    <p:sldId id="1475" r:id="rId12"/>
    <p:sldId id="1460" r:id="rId13"/>
    <p:sldId id="1579" r:id="rId14"/>
    <p:sldId id="1462" r:id="rId15"/>
    <p:sldId id="1551" r:id="rId16"/>
    <p:sldId id="1463" r:id="rId17"/>
    <p:sldId id="1552" r:id="rId18"/>
    <p:sldId id="1464" r:id="rId19"/>
    <p:sldId id="1468" r:id="rId20"/>
    <p:sldId id="1553" r:id="rId21"/>
    <p:sldId id="1469" r:id="rId22"/>
    <p:sldId id="1470" r:id="rId23"/>
    <p:sldId id="1554" r:id="rId24"/>
    <p:sldId id="1471" r:id="rId25"/>
    <p:sldId id="627" r:id="rId26"/>
    <p:sldId id="1563" r:id="rId27"/>
    <p:sldId id="1564" r:id="rId28"/>
    <p:sldId id="395" r:id="rId29"/>
    <p:sldId id="1480" r:id="rId30"/>
    <p:sldId id="1481" r:id="rId31"/>
    <p:sldId id="1483" r:id="rId32"/>
    <p:sldId id="622" r:id="rId33"/>
    <p:sldId id="1485" r:id="rId34"/>
    <p:sldId id="400" r:id="rId35"/>
    <p:sldId id="1487" r:id="rId36"/>
    <p:sldId id="1557" r:id="rId37"/>
    <p:sldId id="1555" r:id="rId38"/>
    <p:sldId id="1556" r:id="rId39"/>
    <p:sldId id="406" r:id="rId40"/>
    <p:sldId id="1489" r:id="rId41"/>
    <p:sldId id="1490" r:id="rId42"/>
    <p:sldId id="407" r:id="rId43"/>
    <p:sldId id="409" r:id="rId44"/>
    <p:sldId id="583" r:id="rId45"/>
    <p:sldId id="403" r:id="rId46"/>
    <p:sldId id="413" r:id="rId47"/>
    <p:sldId id="1493" r:id="rId48"/>
    <p:sldId id="1494" r:id="rId49"/>
    <p:sldId id="625" r:id="rId50"/>
    <p:sldId id="1495" r:id="rId51"/>
    <p:sldId id="1496" r:id="rId52"/>
    <p:sldId id="1497" r:id="rId53"/>
    <p:sldId id="1506" r:id="rId54"/>
    <p:sldId id="1508" r:id="rId55"/>
    <p:sldId id="1559" r:id="rId56"/>
    <p:sldId id="1509" r:id="rId57"/>
    <p:sldId id="1560" r:id="rId58"/>
    <p:sldId id="1510" r:id="rId59"/>
    <p:sldId id="1561" r:id="rId60"/>
    <p:sldId id="1511" r:id="rId61"/>
    <p:sldId id="1562" r:id="rId62"/>
    <p:sldId id="1512" r:id="rId63"/>
    <p:sldId id="587" r:id="rId64"/>
    <p:sldId id="1513" r:id="rId65"/>
    <p:sldId id="1566" r:id="rId66"/>
    <p:sldId id="1570" r:id="rId67"/>
    <p:sldId id="1574" r:id="rId68"/>
    <p:sldId id="1577" r:id="rId69"/>
    <p:sldId id="1578" r:id="rId70"/>
    <p:sldId id="1515" r:id="rId71"/>
    <p:sldId id="1516" r:id="rId72"/>
    <p:sldId id="1519" r:id="rId73"/>
    <p:sldId id="1520" r:id="rId74"/>
    <p:sldId id="610" r:id="rId75"/>
    <p:sldId id="1521" r:id="rId76"/>
    <p:sldId id="1522" r:id="rId77"/>
    <p:sldId id="1518" r:id="rId78"/>
    <p:sldId id="1523" r:id="rId79"/>
    <p:sldId id="1524" r:id="rId80"/>
    <p:sldId id="1525" r:id="rId81"/>
    <p:sldId id="1527" r:id="rId82"/>
    <p:sldId id="1528" r:id="rId83"/>
    <p:sldId id="1529" r:id="rId84"/>
    <p:sldId id="741" r:id="rId85"/>
    <p:sldId id="1534" r:id="rId86"/>
    <p:sldId id="1531" r:id="rId87"/>
    <p:sldId id="1532" r:id="rId88"/>
    <p:sldId id="1535" r:id="rId89"/>
    <p:sldId id="1536" r:id="rId90"/>
    <p:sldId id="460" r:id="rId91"/>
    <p:sldId id="1537" r:id="rId92"/>
    <p:sldId id="1538" r:id="rId93"/>
    <p:sldId id="1539" r:id="rId94"/>
    <p:sldId id="747" r:id="rId95"/>
    <p:sldId id="1540" r:id="rId96"/>
    <p:sldId id="1542" r:id="rId97"/>
    <p:sldId id="1543" r:id="rId98"/>
    <p:sldId id="1544" r:id="rId99"/>
    <p:sldId id="1545" r:id="rId100"/>
    <p:sldId id="1546" r:id="rId101"/>
    <p:sldId id="1547" r:id="rId102"/>
    <p:sldId id="1548" r:id="rId103"/>
    <p:sldId id="1549" r:id="rId104"/>
    <p:sldId id="385" r:id="rId105"/>
  </p:sldIdLst>
  <p:sldSz cx="12192000" cy="6858000"/>
  <p:notesSz cx="6858000" cy="9144000"/>
  <p:embeddedFontLst>
    <p:embeddedFont>
      <p:font typeface="SimSun" panose="02010600030101010101" pitchFamily="2" charset="-122"/>
      <p:regular r:id="rId111"/>
    </p:embeddedFont>
    <p:embeddedFont>
      <p:font typeface="Ubuntu" panose="020B0504030602030204" pitchFamily="34" charset="0"/>
      <p:regular r:id="rId112"/>
      <p:bold r:id="rId113"/>
      <p:italic r:id="rId114"/>
      <p:boldItalic r:id="rId115"/>
    </p:embeddedFont>
    <p:embeddedFont>
      <p:font typeface="Ubuntu Light" panose="020B0304030602030204"/>
      <p:regular r:id="rId116"/>
      <p:italic r:id="rId117"/>
    </p:embeddedFont>
    <p:embeddedFont>
      <p:font typeface="Ubuntu Light" panose="020B0304030602030204" pitchFamily="34" charset="0"/>
      <p:regular r:id="rId118"/>
      <p:italic r:id="rId119"/>
    </p:embeddedFont>
    <p:embeddedFont>
      <p:font typeface="GT Walsheim Pro Condensed Black" panose="00000906000000000000" pitchFamily="2" charset="0"/>
      <p:bold r:id="rId120"/>
    </p:embeddedFont>
    <p:embeddedFont>
      <p:font typeface="DengXian" panose="02010600030101010101" pitchFamily="2" charset="-122"/>
      <p:regular r:id="rId121"/>
    </p:embeddedFont>
    <p:embeddedFont>
      <p:font typeface="Calibri" panose="020F0502020204030204"/>
      <p:regular r:id="rId122"/>
      <p:bold r:id="rId123"/>
      <p:italic r:id="rId124"/>
      <p:boldItalic r:id="rId125"/>
    </p:embeddedFont>
    <p:embeddedFont>
      <p:font typeface="Ubuntu" panose="020B0504030602030204"/>
      <p:regular r:id="rId126"/>
      <p:bold r:id="rId127"/>
      <p:italic r:id="rId128"/>
      <p:boldItalic r:id="rId129"/>
    </p:embeddedFont>
    <p:embeddedFont>
      <p:font typeface="Calibri" panose="020F0502020204030204" pitchFamily="34" charset="0"/>
      <p:regular r:id="rId130"/>
      <p:bold r:id="rId131"/>
      <p:italic r:id="rId132"/>
      <p:boldItalic r:id="rId133"/>
    </p:embeddedFont>
    <p:embeddedFont>
      <p:font typeface="Calibri Light" panose="020F0302020204030204" pitchFamily="34" charset="0"/>
      <p:regular r:id="rId134"/>
      <p:italic r:id="rId135"/>
    </p:embeddedFont>
    <p:embeddedFont>
      <p:font typeface="Calibri Light" panose="020F0302020204030204"/>
      <p:regular r:id="rId136"/>
      <p:italic r:id="rId137"/>
    </p:embeddedFont>
    <p:embeddedFont>
      <p:font typeface="Yu Gothic" panose="020B0400000000000000" pitchFamily="34" charset="-128"/>
      <p:regular r:id="rId1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5" userDrawn="1">
          <p15:clr>
            <a:srgbClr val="A4A3A4"/>
          </p15:clr>
        </p15:guide>
        <p15:guide id="2" pos="389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868127-A3BC-5062-7C22-97BE31793CA3}" name="Guest User" initials="GU" userId="S::urn:spo:anon#457ae0103303f8298c677f34c3f1a905e53779903a00429f9d2701c033067e9e::" providerId="AD"/>
  <p188:author id="{8685B040-49D9-2B75-423D-579F6D8C03EC}" name="Judy Palmore" initials="JP" userId="bb8121f4152f4423" providerId="Windows Live"/>
  <p188:author id="{BEE5B889-0AC5-24FC-3A26-0D0F4FA66726}" name="Brandon Schatsiek" initials="BS" userId="S::bschatsiek@specialolympics.org::0dfea0ce-636f-4e91-ba97-5bb9e2a28fa1" providerId="AD"/>
  <p188:author id="{BD92819C-8803-9E7F-620F-DBFAC8471050}" name="Alyssa Cress" initials="AC" userId="S::acress@specialolympics.org::95bfab82-e2fe-43ff-9492-e758ef9b4619" providerId="AD"/>
  <p188:author id="{62115FBE-75D8-2562-88D8-788429490CB4}" name="Caitlin Baran" initials="CB" userId="S::cbaran@specialolympics.org::d2994ac9-06cd-4b56-bb5f-9f69525e54ef" providerId="AD"/>
  <p188:author id="{57F30FC0-CAF5-25AB-DA69-243E5394CDB2}" name="Yaiguili Alvarado García" initials="YA" userId="7060d762a36533a9" providerId="Windows Live"/>
  <p188:author id="{E5B338C7-0261-8588-021A-B8B8534B8D44}" name="judy.palmore" initials="ju" userId="S::judy.palmore_gmail.com#ext#@soi1.onmicrosoft.com::a230e312-23e0-4db4-95d3-028009e3fa2c" providerId="AD"/>
  <p188:author id="{6D1A99E6-A710-1738-13AB-6F43AABBEF20}" name="Maria Isabel Morazan Castro" initials="MM" userId="88b94e9e715c0bd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B82"/>
    <a:srgbClr val="0095DA"/>
    <a:srgbClr val="92278F"/>
    <a:srgbClr val="F68D1E"/>
    <a:srgbClr val="3D2262"/>
    <a:srgbClr val="EC1C24"/>
    <a:srgbClr val="C9F0FF"/>
    <a:srgbClr val="DDF5FF"/>
    <a:srgbClr val="ABE7FF"/>
    <a:srgbClr val="9F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7" autoAdjust="0"/>
    <p:restoredTop sz="89627" autoAdjust="0"/>
  </p:normalViewPr>
  <p:slideViewPr>
    <p:cSldViewPr snapToGrid="0" showGuides="1">
      <p:cViewPr varScale="1">
        <p:scale>
          <a:sx n="75" d="100"/>
          <a:sy n="75" d="100"/>
        </p:scale>
        <p:origin x="950" y="48"/>
      </p:cViewPr>
      <p:guideLst>
        <p:guide orient="horz" pos="2795"/>
        <p:guide pos="3896"/>
      </p:guideLst>
    </p:cSldViewPr>
  </p:slideViewPr>
  <p:outlineViewPr>
    <p:cViewPr>
      <p:scale>
        <a:sx n="33" d="100"/>
        <a:sy n="33" d="100"/>
      </p:scale>
      <p:origin x="0" y="-13637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6.xml"/><Relationship Id="rId98" Type="http://schemas.openxmlformats.org/officeDocument/2006/relationships/slide" Target="slides/slide95.xml"/><Relationship Id="rId97" Type="http://schemas.openxmlformats.org/officeDocument/2006/relationships/slide" Target="slides/slide94.xml"/><Relationship Id="rId96" Type="http://schemas.openxmlformats.org/officeDocument/2006/relationships/slide" Target="slides/slide93.xml"/><Relationship Id="rId95" Type="http://schemas.openxmlformats.org/officeDocument/2006/relationships/slide" Target="slides/slide92.xml"/><Relationship Id="rId94" Type="http://schemas.openxmlformats.org/officeDocument/2006/relationships/slide" Target="slides/slide91.xml"/><Relationship Id="rId93" Type="http://schemas.openxmlformats.org/officeDocument/2006/relationships/slide" Target="slides/slide90.xml"/><Relationship Id="rId92" Type="http://schemas.openxmlformats.org/officeDocument/2006/relationships/slide" Target="slides/slide89.xml"/><Relationship Id="rId91" Type="http://schemas.openxmlformats.org/officeDocument/2006/relationships/slide" Target="slides/slide88.xml"/><Relationship Id="rId90" Type="http://schemas.openxmlformats.org/officeDocument/2006/relationships/slide" Target="slides/slide87.xml"/><Relationship Id="rId9" Type="http://schemas.openxmlformats.org/officeDocument/2006/relationships/slide" Target="slides/slide7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6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5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1" Type="http://schemas.openxmlformats.org/officeDocument/2006/relationships/customXml" Target="../customXml/item3.xml"/><Relationship Id="rId140" Type="http://schemas.openxmlformats.org/officeDocument/2006/relationships/customXml" Target="../customXml/item2.xml"/><Relationship Id="rId14" Type="http://schemas.openxmlformats.org/officeDocument/2006/relationships/slide" Target="slides/slide11.xml"/><Relationship Id="rId139" Type="http://schemas.openxmlformats.org/officeDocument/2006/relationships/customXml" Target="../customXml/item1.xml"/><Relationship Id="rId138" Type="http://schemas.openxmlformats.org/officeDocument/2006/relationships/font" Target="fonts/font28.fntdata"/><Relationship Id="rId137" Type="http://schemas.openxmlformats.org/officeDocument/2006/relationships/font" Target="fonts/font27.fntdata"/><Relationship Id="rId136" Type="http://schemas.openxmlformats.org/officeDocument/2006/relationships/font" Target="fonts/font26.fntdata"/><Relationship Id="rId135" Type="http://schemas.openxmlformats.org/officeDocument/2006/relationships/font" Target="fonts/font25.fntdata"/><Relationship Id="rId134" Type="http://schemas.openxmlformats.org/officeDocument/2006/relationships/font" Target="fonts/font24.fntdata"/><Relationship Id="rId133" Type="http://schemas.openxmlformats.org/officeDocument/2006/relationships/font" Target="fonts/font23.fntdata"/><Relationship Id="rId132" Type="http://schemas.openxmlformats.org/officeDocument/2006/relationships/font" Target="fonts/font22.fntdata"/><Relationship Id="rId131" Type="http://schemas.openxmlformats.org/officeDocument/2006/relationships/font" Target="fonts/font21.fntdata"/><Relationship Id="rId130" Type="http://schemas.openxmlformats.org/officeDocument/2006/relationships/font" Target="fonts/font20.fntdata"/><Relationship Id="rId13" Type="http://schemas.openxmlformats.org/officeDocument/2006/relationships/slide" Target="slides/slide10.xml"/><Relationship Id="rId129" Type="http://schemas.openxmlformats.org/officeDocument/2006/relationships/font" Target="fonts/font19.fntdata"/><Relationship Id="rId128" Type="http://schemas.openxmlformats.org/officeDocument/2006/relationships/font" Target="fonts/font18.fntdata"/><Relationship Id="rId127" Type="http://schemas.openxmlformats.org/officeDocument/2006/relationships/font" Target="fonts/font17.fntdata"/><Relationship Id="rId126" Type="http://schemas.openxmlformats.org/officeDocument/2006/relationships/font" Target="fonts/font16.fntdata"/><Relationship Id="rId125" Type="http://schemas.openxmlformats.org/officeDocument/2006/relationships/font" Target="fonts/font15.fntdata"/><Relationship Id="rId124" Type="http://schemas.openxmlformats.org/officeDocument/2006/relationships/font" Target="fonts/font14.fntdata"/><Relationship Id="rId123" Type="http://schemas.openxmlformats.org/officeDocument/2006/relationships/font" Target="fonts/font13.fntdata"/><Relationship Id="rId122" Type="http://schemas.openxmlformats.org/officeDocument/2006/relationships/font" Target="fonts/font12.fntdata"/><Relationship Id="rId121" Type="http://schemas.openxmlformats.org/officeDocument/2006/relationships/font" Target="fonts/font11.fntdata"/><Relationship Id="rId120" Type="http://schemas.openxmlformats.org/officeDocument/2006/relationships/font" Target="fonts/font10.fntdata"/><Relationship Id="rId12" Type="http://schemas.openxmlformats.org/officeDocument/2006/relationships/slide" Target="slides/slide9.xml"/><Relationship Id="rId119" Type="http://schemas.openxmlformats.org/officeDocument/2006/relationships/font" Target="fonts/font9.fntdata"/><Relationship Id="rId118" Type="http://schemas.openxmlformats.org/officeDocument/2006/relationships/font" Target="fonts/font8.fntdata"/><Relationship Id="rId117" Type="http://schemas.openxmlformats.org/officeDocument/2006/relationships/font" Target="fonts/font7.fntdata"/><Relationship Id="rId116" Type="http://schemas.openxmlformats.org/officeDocument/2006/relationships/font" Target="fonts/font6.fntdata"/><Relationship Id="rId115" Type="http://schemas.openxmlformats.org/officeDocument/2006/relationships/font" Target="fonts/font5.fntdata"/><Relationship Id="rId114" Type="http://schemas.openxmlformats.org/officeDocument/2006/relationships/font" Target="fonts/font4.fntdata"/><Relationship Id="rId113" Type="http://schemas.openxmlformats.org/officeDocument/2006/relationships/font" Target="fonts/font3.fntdata"/><Relationship Id="rId112" Type="http://schemas.openxmlformats.org/officeDocument/2006/relationships/font" Target="fonts/font2.fntdata"/><Relationship Id="rId111" Type="http://schemas.openxmlformats.org/officeDocument/2006/relationships/font" Target="fonts/font1.fntdata"/><Relationship Id="rId110" Type="http://schemas.microsoft.com/office/2018/10/relationships/authors" Target="authors.xml"/><Relationship Id="rId11" Type="http://schemas.openxmlformats.org/officeDocument/2006/relationships/notesMaster" Target="notesMasters/notesMaster1.xml"/><Relationship Id="rId109" Type="http://schemas.openxmlformats.org/officeDocument/2006/relationships/tableStyles" Target="tableStyles.xml"/><Relationship Id="rId108" Type="http://schemas.openxmlformats.org/officeDocument/2006/relationships/viewProps" Target="viewProps.xml"/><Relationship Id="rId107" Type="http://schemas.openxmlformats.org/officeDocument/2006/relationships/presProps" Target="presProps.xml"/><Relationship Id="rId106" Type="http://schemas.openxmlformats.org/officeDocument/2006/relationships/handoutMaster" Target="handoutMasters/handoutMaster1.xml"/><Relationship Id="rId105" Type="http://schemas.openxmlformats.org/officeDocument/2006/relationships/slide" Target="slides/slide102.xml"/><Relationship Id="rId104" Type="http://schemas.openxmlformats.org/officeDocument/2006/relationships/slide" Target="slides/slide101.xml"/><Relationship Id="rId103" Type="http://schemas.openxmlformats.org/officeDocument/2006/relationships/slide" Target="slides/slide100.xml"/><Relationship Id="rId102" Type="http://schemas.openxmlformats.org/officeDocument/2006/relationships/slide" Target="slides/slide99.xml"/><Relationship Id="rId101" Type="http://schemas.openxmlformats.org/officeDocument/2006/relationships/slide" Target="slides/slide98.xml"/><Relationship Id="rId100" Type="http://schemas.openxmlformats.org/officeDocument/2006/relationships/slide" Target="slides/slide97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7481B-D44F-4239-B98E-A037E8FBE6F0}" type="datetimeFigureOut">
              <a:rPr lang="es-PA" smtClean="0"/>
            </a:fld>
            <a:endParaRPr lang="es-PA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A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Haga clic para modificar los estilos de texto del patrón</a:t>
            </a:r>
            <a:endParaRPr lang="en-US"/>
          </a:p>
          <a:p>
            <a:pPr lvl="1"/>
            <a:r>
              <a:rPr lang="en-US"/>
              <a:t>Segundo nivel</a:t>
            </a:r>
            <a:endParaRPr lang="en-US"/>
          </a:p>
          <a:p>
            <a:pPr lvl="2"/>
            <a:r>
              <a:rPr lang="en-US"/>
              <a:t>第三颗小子</a:t>
            </a:r>
            <a:endParaRPr lang="en-US"/>
          </a:p>
          <a:p>
            <a:pPr lvl="3"/>
            <a:r>
              <a:rPr lang="en-US"/>
              <a:t>cuarto nivel</a:t>
            </a:r>
            <a:endParaRPr lang="en-US"/>
          </a:p>
          <a:p>
            <a:pPr lvl="4"/>
            <a:r>
              <a:rPr lang="en-US"/>
              <a:t>昆托·尼维尔</a:t>
            </a:r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6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7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3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4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5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6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7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8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9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0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3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请学习者回想他们参与过的任何项目——无论是在学校、工作还是个人生活中——并邀请几个人分享。鼓励导师们也这样做，树立榜样。然后，请学习者思考与特殊奥林匹克相关的项目，如活动或倡议，并讨论规划和团队合作在其中的作用。邀请参与者分享几个例子，然后在屏幕上分享：</a:t>
            </a:r>
            <a:endParaRPr lang="en-US"/>
          </a:p>
          <a:p>
            <a:endParaRPr lang="en-US"/>
          </a:p>
          <a:p>
            <a:pPr marL="1143000" marR="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1100" u="sng" kern="10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项目创意#1</a:t>
            </a:r>
            <a:r>
              <a:rPr lang="en-US" sz="1100" kern="10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：你的特殊奥林匹克 成员组织注意到只有35%的运动员年龄在25岁以下。他们通过与成员组织内人及其他体育组织的人交流，研究残障人士理解成员组织缺少什么。他们希望增加25岁以下运动员的数量，并创建一个项目来招募、训练和吸引年轻运动员，并寻找教练与他们合作。</a:t>
            </a:r>
            <a:endParaRPr lang="en-US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tabLst>
                <a:tab pos="406400" algn="l"/>
              </a:tabLst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太好了。恭喜你。</a:t>
            </a:r>
            <a:endParaRPr lang="en-US"/>
          </a:p>
          <a:p>
            <a:r>
              <a:rPr lang="en-US"/>
              <a:t>现在学员们有了项目想法，我们已经完成了启动工作，接下来将进入规划阶段......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None/>
            </a:pPr>
            <a:r>
              <a:rPr lang="en-US" b="1">
                <a:highlight>
                  <a:srgbClr val="FFFF00"/>
                </a:highlight>
              </a:rPr>
              <a:t>规划：</a:t>
            </a:r>
            <a:r>
              <a:rPr lang="en-US">
                <a:highlight>
                  <a:srgbClr val="FFFF00"/>
                </a:highlight>
              </a:rPr>
              <a:t>在这里，我们制定详细的计划，概述项目的执行方式，包括任务、截止日期和资源。</a:t>
            </a:r>
            <a:endParaRPr lang="en-US">
              <a:highlight>
                <a:srgbClr val="FFFF00"/>
              </a:highlight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b="1">
                <a:highlight>
                  <a:srgbClr val="FFFF00"/>
                </a:highlight>
              </a:rPr>
              <a:t>规划：</a:t>
            </a:r>
            <a:r>
              <a:rPr lang="en-US">
                <a:highlight>
                  <a:srgbClr val="FFFF00"/>
                </a:highlight>
              </a:rPr>
              <a:t>在这里，我们制定详细的计划，概述项目的执行方式，包括任务、截止日期和资源。</a:t>
            </a:r>
            <a:endParaRPr lang="en-US">
              <a:highlight>
                <a:srgbClr val="FFFF00"/>
              </a:highlight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u="sng" kern="10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项目创意#2</a:t>
            </a:r>
            <a:r>
              <a:rPr lang="en-US" sz="1200" kern="10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：你们特殊奥林匹克 成员组织曾经有超过50支球队参加赛季排球比赛，但在过去五年里，这个数字已经缩减到仅剩20支球队仍在参赛。你的SO成员组织会询问前SO排球运动员和教练为何停止比赛，并创建一个项目，在未来三年内将排球队数量增加50%至40支。</a:t>
            </a:r>
            <a:r>
              <a:rPr lang="en-US" sz="9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/>
              <a:t>请参与者查看他们的练习册，完成自己的项目摘要。</a:t>
            </a:r>
            <a:endParaRPr lang="en-US"/>
          </a:p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更多建议见主持人指南：</a:t>
            </a:r>
            <a:endParaRPr lang="en-US"/>
          </a:p>
          <a:p>
            <a:r>
              <a:rPr lang="en-US"/>
              <a:t>在本培训中，我们将涵盖项目管理的五个关键阶段。这些阶段帮助指导项目从头到尾：</a:t>
            </a:r>
            <a:endParaRPr lang="en-US"/>
          </a:p>
          <a:p>
            <a:pPr>
              <a:buFont typeface="+mj-lt"/>
              <a:buAutoNum type="arabicPeriod"/>
            </a:pPr>
            <a:r>
              <a:rPr lang="en-US" b="1"/>
              <a:t>启动</a:t>
            </a:r>
            <a:r>
              <a:rPr lang="en-US"/>
              <a:t>：这里是我们定义项目、目标并获得批准以推进的地方。</a:t>
            </a:r>
            <a:endParaRPr lang="en-US"/>
          </a:p>
          <a:p>
            <a:pPr>
              <a:buFont typeface="+mj-lt"/>
              <a:buAutoNum type="arabicPeriod"/>
            </a:pPr>
            <a:r>
              <a:rPr lang="en-US" b="1"/>
              <a:t>规划：</a:t>
            </a:r>
            <a:r>
              <a:rPr lang="en-US"/>
              <a:t>在这里，我们制定详细的计划，概述项目的执行方式，包括任务、截止日期和资源。</a:t>
            </a:r>
            <a:endParaRPr lang="en-US"/>
          </a:p>
          <a:p>
            <a:pPr>
              <a:buFont typeface="+mj-lt"/>
              <a:buAutoNum type="arabicPeriod"/>
            </a:pPr>
            <a:r>
              <a:rPr lang="en-US" b="1"/>
              <a:t>执行</a:t>
            </a:r>
            <a:r>
              <a:rPr lang="en-US"/>
              <a:t>：这就是项目完成的地方！任务被执行，团队成员协作以实现目标。</a:t>
            </a:r>
            <a:endParaRPr lang="en-US"/>
          </a:p>
          <a:p>
            <a:pPr>
              <a:buFont typeface="+mj-lt"/>
              <a:buAutoNum type="arabicPeriod"/>
            </a:pPr>
            <a:r>
              <a:rPr lang="en-US" b="1"/>
              <a:t>监控与控制</a:t>
            </a:r>
            <a:r>
              <a:rPr lang="en-US"/>
              <a:t>：在整个项目过程中，我们持续关注进展，检查任何问题或需要的调整以确保保持进度。</a:t>
            </a:r>
            <a:endParaRPr lang="en-US"/>
          </a:p>
          <a:p>
            <a:pPr>
              <a:buFont typeface="+mj-lt"/>
              <a:buAutoNum type="arabicPeriod"/>
            </a:pPr>
            <a:r>
              <a:rPr lang="en-US" b="1"/>
              <a:t>结尾</a:t>
            </a:r>
            <a:r>
              <a:rPr lang="en-US"/>
              <a:t>：一切完成后，我们会审查项目，确保所有目标达成，并正式关闭项目。</a:t>
            </a:r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我们将逐一走过这些阶段，从启动......接下来......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b="1"/>
              <a:t>执行</a:t>
            </a:r>
            <a:r>
              <a:rPr lang="en-US"/>
              <a:t>：这就是项目完成的地方！任务被执行，团队成员协作以实现目标。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91A1C39-B735-4E45-B6FD-D8DF5182B4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更多建议见主持人指南：</a:t>
            </a:r>
            <a:endParaRPr lang="en-US"/>
          </a:p>
          <a:p>
            <a:r>
              <a:rPr lang="en-US"/>
              <a:t>在本培训中，我们将涵盖项目管理的五个关键阶段。这些阶段帮助指导项目从头到尾：</a:t>
            </a:r>
            <a:endParaRPr lang="en-US"/>
          </a:p>
          <a:p>
            <a:pPr>
              <a:buFont typeface="+mj-lt"/>
              <a:buAutoNum type="arabicPeriod"/>
            </a:pPr>
            <a:r>
              <a:rPr lang="en-US" b="1"/>
              <a:t>启动</a:t>
            </a:r>
            <a:r>
              <a:rPr lang="en-US"/>
              <a:t>：这里是我们定义项目、目标并获得批准以推进的地方。</a:t>
            </a:r>
            <a:endParaRPr lang="en-US"/>
          </a:p>
          <a:p>
            <a:pPr>
              <a:buFont typeface="+mj-lt"/>
              <a:buAutoNum type="arabicPeriod"/>
            </a:pPr>
            <a:r>
              <a:rPr lang="en-US" b="1"/>
              <a:t>规划：</a:t>
            </a:r>
            <a:r>
              <a:rPr lang="en-US"/>
              <a:t>在这里，我们制定详细的计划，概述项目的执行方式，包括任务、截止日期和资源。</a:t>
            </a:r>
            <a:endParaRPr lang="en-US"/>
          </a:p>
          <a:p>
            <a:pPr>
              <a:buFont typeface="+mj-lt"/>
              <a:buAutoNum type="arabicPeriod"/>
            </a:pPr>
            <a:r>
              <a:rPr lang="en-US" b="1"/>
              <a:t>执行</a:t>
            </a:r>
            <a:r>
              <a:rPr lang="en-US"/>
              <a:t>：这就是项目完成的地方！任务被执行，团队成员协作以实现目标。</a:t>
            </a:r>
            <a:endParaRPr lang="en-US"/>
          </a:p>
          <a:p>
            <a:pPr>
              <a:buFont typeface="+mj-lt"/>
              <a:buAutoNum type="arabicPeriod"/>
            </a:pPr>
            <a:r>
              <a:rPr lang="en-US" b="1"/>
              <a:t>监控与控制</a:t>
            </a:r>
            <a:r>
              <a:rPr lang="en-US"/>
              <a:t>：在整个项目过程中，我们持续关注进展，检查任何问题或需要的调整以确保保持进度。</a:t>
            </a:r>
            <a:endParaRPr lang="en-US"/>
          </a:p>
          <a:p>
            <a:pPr>
              <a:buFont typeface="+mj-lt"/>
              <a:buAutoNum type="arabicPeriod"/>
            </a:pPr>
            <a:r>
              <a:rPr lang="en-US" b="1"/>
              <a:t>结尾</a:t>
            </a:r>
            <a:r>
              <a:rPr lang="en-US"/>
              <a:t>：一切完成后，我们会审查项目，确保所有目标达成，并正式关闭项目。</a:t>
            </a:r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我们将逐一走过这些阶段，从启动......接下来......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0">
              <a:solidFill>
                <a:srgbClr val="212529"/>
              </a:solidFill>
              <a:effectLst/>
              <a:latin typeface="Arial" panose="020B0604020202020204" pitchFamily="34" charset="0"/>
            </a:endParaRPr>
          </a:p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5598E12-9D1E-42AF-9A81-B286EC9533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/>
              <a:t>最后，让我们来探讨一下《关闭》......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/>
              <a:t>让我们从第一阶段开始：启动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b="1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启动阶段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b="1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-----------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i="1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i="1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在</a:t>
            </a:r>
            <a:r>
              <a:rPr lang="en-US" sz="1200" b="1" i="1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项目管理的启动阶段</a:t>
            </a:r>
            <a:r>
              <a:rPr lang="en-US" sz="1200" i="1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，你将：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200" i="1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确定你的项目将满足的需求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200" i="1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决定你想创造的产品或服务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200" i="1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指定一位项目经理 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i="1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200" i="1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你们中的许多人已经开始探索社区中需要解决这个问题，但别担心，我们会一起走三个步骤，帮助你确定适合你和社区的项目。走吧......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/>
          </a:p>
          <a:p>
            <a:r>
              <a:rPr lang="en-US"/>
              <a:t>（请大家拿出填写好的评估，以便小组成员一起回顾结果。逐一完成问题，引导搭档完成或根据需要更新评估。）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</a:fld>
            <a:endParaRPr lang="es-P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emf"/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image" Target="../media/image9.emf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image" Target="../media/image13.png"/><Relationship Id="rId4" Type="http://schemas.openxmlformats.org/officeDocument/2006/relationships/image" Target="../media/image9.emf"/><Relationship Id="rId3" Type="http://schemas.openxmlformats.org/officeDocument/2006/relationships/image" Target="../media/image12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png"/><Relationship Id="rId3" Type="http://schemas.openxmlformats.org/officeDocument/2006/relationships/image" Target="../media/image9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png"/><Relationship Id="rId3" Type="http://schemas.openxmlformats.org/officeDocument/2006/relationships/image" Target="../media/image12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emf"/><Relationship Id="rId3" Type="http://schemas.openxmlformats.org/officeDocument/2006/relationships/image" Target="../media/image9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5" Type="http://schemas.openxmlformats.org/officeDocument/2006/relationships/image" Target="../media/image23.emf"/><Relationship Id="rId4" Type="http://schemas.openxmlformats.org/officeDocument/2006/relationships/image" Target="../media/image22.png"/><Relationship Id="rId3" Type="http://schemas.openxmlformats.org/officeDocument/2006/relationships/image" Target="../media/image9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emf"/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png"/><Relationship Id="rId3" Type="http://schemas.openxmlformats.org/officeDocument/2006/relationships/image" Target="../media/image9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一群手持旗帜的人&#10;&#10;AI生成的内容可能不准确。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-9524" y="0"/>
            <a:ext cx="1221105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2568" y="344960"/>
            <a:ext cx="2316019" cy="809897"/>
          </a:xfrm>
          <a:prstGeom prst="rect">
            <a:avLst/>
          </a:prstGeom>
        </p:spPr>
      </p:pic>
      <p:pic>
        <p:nvPicPr>
          <p:cNvPr id="9" name="Picture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6051" y="489765"/>
            <a:ext cx="2385396" cy="1381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vents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25400" y="982606"/>
            <a:ext cx="4892788" cy="4892788"/>
            <a:chOff x="-165099" y="1638300"/>
            <a:chExt cx="4892788" cy="4892788"/>
          </a:xfrm>
          <a:solidFill>
            <a:srgbClr val="0093D4"/>
          </a:solidFill>
        </p:grpSpPr>
        <p:sp>
          <p:nvSpPr>
            <p:cNvPr id="8" name="Rectangle 7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89760" y="3088480"/>
            <a:ext cx="4892788" cy="604837"/>
          </a:xfrm>
        </p:spPr>
        <p:txBody>
          <a:bodyPr>
            <a:noAutofit/>
          </a:bodyPr>
          <a:lstStyle>
            <a:lvl1pPr marL="0" indent="0" algn="r">
              <a:buNone/>
              <a:defRPr sz="4400" b="1">
                <a:solidFill>
                  <a:srgbClr val="0093D4"/>
                </a:solidFill>
                <a:latin typeface="Ubuntu" panose="020B0504030602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957188" y="2681644"/>
            <a:ext cx="2525360" cy="442912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0093D4"/>
                </a:solidFill>
                <a:latin typeface="Ubuntu" panose="020B050403060203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4" name="Graphic 3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10697" y="2292"/>
            <a:ext cx="4081303" cy="2317350"/>
          </a:xfrm>
          <a:prstGeom prst="rect">
            <a:avLst/>
          </a:prstGeom>
        </p:spPr>
      </p:pic>
      <p:pic>
        <p:nvPicPr>
          <p:cNvPr id="6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78716" y="6233652"/>
            <a:ext cx="2167000" cy="1335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图表，折线图&#10;&#10;描述自动生成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图标&#10;&#10;描述自动生成，置信度较低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2030" y="0"/>
            <a:ext cx="12187939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图标&#10;&#10;描述自动生成，置信度较低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2030" y="0"/>
            <a:ext cx="12187939" cy="6858000"/>
          </a:xfrm>
          <a:prstGeom prst="rect">
            <a:avLst/>
          </a:prstGeom>
        </p:spPr>
      </p:pic>
      <p:pic>
        <p:nvPicPr>
          <p:cNvPr id="4" name="Picture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498600" y="57857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en-US"/>
              <a:t>点击编辑主文本样式</a:t>
            </a:r>
            <a:endParaRPr lang="en-US"/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74274"/>
            <a:ext cx="3276600" cy="3760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第二层</a:t>
            </a:r>
            <a:endParaRPr lang="en-US"/>
          </a:p>
        </p:txBody>
      </p:sp>
      <p:pic>
        <p:nvPicPr>
          <p:cNvPr id="11" name="Picture 10" descr="一群手持旗帜的人&#10;&#10;AI生成的内容可能不准确。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2" name="Rectangle 5"/>
          <p:cNvSpPr/>
          <p:nvPr userDrawn="1"/>
        </p:nvSpPr>
        <p:spPr>
          <a:xfrm rot="810587">
            <a:off x="-2156371" y="897749"/>
            <a:ext cx="10653766" cy="8534266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-1" fmla="*/ 0 w 7000106"/>
              <a:gd name="connsiteY0-2" fmla="*/ 0 h 6996849"/>
              <a:gd name="connsiteX1-3" fmla="*/ 6996849 w 7000106"/>
              <a:gd name="connsiteY1-4" fmla="*/ 0 h 6996849"/>
              <a:gd name="connsiteX2-5" fmla="*/ 7000106 w 7000106"/>
              <a:gd name="connsiteY2-6" fmla="*/ 4982390 h 6996849"/>
              <a:gd name="connsiteX3-7" fmla="*/ 0 w 7000106"/>
              <a:gd name="connsiteY3-8" fmla="*/ 6996849 h 6996849"/>
              <a:gd name="connsiteX4-9" fmla="*/ 0 w 7000106"/>
              <a:gd name="connsiteY4-10" fmla="*/ 0 h 6996849"/>
              <a:gd name="connsiteX0-11" fmla="*/ 17633 w 7017739"/>
              <a:gd name="connsiteY0-12" fmla="*/ 0 h 5621604"/>
              <a:gd name="connsiteX1-13" fmla="*/ 7014482 w 7017739"/>
              <a:gd name="connsiteY1-14" fmla="*/ 0 h 5621604"/>
              <a:gd name="connsiteX2-15" fmla="*/ 7017739 w 7017739"/>
              <a:gd name="connsiteY2-16" fmla="*/ 4982390 h 5621604"/>
              <a:gd name="connsiteX3-17" fmla="*/ 0 w 7017739"/>
              <a:gd name="connsiteY3-18" fmla="*/ 5621604 h 5621604"/>
              <a:gd name="connsiteX4-19" fmla="*/ 17633 w 7017739"/>
              <a:gd name="connsiteY4-20" fmla="*/ 0 h 562160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正文&#10;&#10;描述自动生成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9744075" y="518668"/>
            <a:ext cx="1750317" cy="61571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2" name="Rectangle 5"/>
          <p:cNvSpPr/>
          <p:nvPr userDrawn="1"/>
        </p:nvSpPr>
        <p:spPr>
          <a:xfrm rot="298259">
            <a:off x="-278031" y="1848520"/>
            <a:ext cx="7017739" cy="5621604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-1" fmla="*/ 0 w 7000106"/>
              <a:gd name="connsiteY0-2" fmla="*/ 0 h 6996849"/>
              <a:gd name="connsiteX1-3" fmla="*/ 6996849 w 7000106"/>
              <a:gd name="connsiteY1-4" fmla="*/ 0 h 6996849"/>
              <a:gd name="connsiteX2-5" fmla="*/ 7000106 w 7000106"/>
              <a:gd name="connsiteY2-6" fmla="*/ 4982390 h 6996849"/>
              <a:gd name="connsiteX3-7" fmla="*/ 0 w 7000106"/>
              <a:gd name="connsiteY3-8" fmla="*/ 6996849 h 6996849"/>
              <a:gd name="connsiteX4-9" fmla="*/ 0 w 7000106"/>
              <a:gd name="connsiteY4-10" fmla="*/ 0 h 6996849"/>
              <a:gd name="connsiteX0-11" fmla="*/ 17633 w 7017739"/>
              <a:gd name="connsiteY0-12" fmla="*/ 0 h 5621604"/>
              <a:gd name="connsiteX1-13" fmla="*/ 7014482 w 7017739"/>
              <a:gd name="connsiteY1-14" fmla="*/ 0 h 5621604"/>
              <a:gd name="connsiteX2-15" fmla="*/ 7017739 w 7017739"/>
              <a:gd name="connsiteY2-16" fmla="*/ 4982390 h 5621604"/>
              <a:gd name="connsiteX3-17" fmla="*/ 0 w 7017739"/>
              <a:gd name="connsiteY3-18" fmla="*/ 5621604 h 5621604"/>
              <a:gd name="connsiteX4-19" fmla="*/ 17633 w 7017739"/>
              <a:gd name="connsiteY4-20" fmla="*/ 0 h 562160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498600" y="57857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en-US"/>
              <a:t>点击编辑主文本样式</a:t>
            </a:r>
            <a:endParaRPr lang="en-US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74274"/>
            <a:ext cx="3276600" cy="3760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第二层</a:t>
            </a:r>
            <a:endParaRPr lang="en-US"/>
          </a:p>
        </p:txBody>
      </p:sp>
      <p:pic>
        <p:nvPicPr>
          <p:cNvPr id="15" name="Picture 14" descr="一群手持旗帜的人&#10;&#10;AI生成的内容可能不准确。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9" name="Picture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498600" y="57857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en-US"/>
              <a:t>点击编辑主文本样式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74274"/>
            <a:ext cx="3276600" cy="3760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第二层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2079625"/>
            <a:ext cx="9388475" cy="270986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第三层</a:t>
            </a:r>
            <a:endParaRPr lang="en-US"/>
          </a:p>
        </p:txBody>
      </p:sp>
      <p:pic>
        <p:nvPicPr>
          <p:cNvPr id="3" name="Picture 2" descr="一群手持旗帜的人&#10;&#10;AI生成的内容可能不准确。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一群手持旗帜的人&#10;&#10;AI生成的内容可能不准确。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-9524" y="0"/>
            <a:ext cx="1221105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黄色和橙色的几何图形&#10;&#10;AI生成的内容可能不准确。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72793" y="344961"/>
            <a:ext cx="1965794" cy="68742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962025"/>
            <a:ext cx="6572250" cy="687426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标题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19150" y="2552700"/>
            <a:ext cx="9410700" cy="5715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课程介绍</a:t>
            </a:r>
            <a:endParaRPr lang="en-US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465473"/>
            <a:ext cx="9410700" cy="1478001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课程介绍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紫白色的几何图形&#10;&#10;AI生成的内容可能不准确。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点击编辑主标题样式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点击编辑主文本样式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点击编辑主标题样式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点击编辑主文本样式</a:t>
            </a:r>
            <a:endParaRPr lang="en-US"/>
          </a:p>
          <a:p>
            <a:pPr lvl="1"/>
            <a:r>
              <a:rPr lang="en-US"/>
              <a:t>第二层</a:t>
            </a:r>
            <a:endParaRPr lang="en-US"/>
          </a:p>
          <a:p>
            <a:pPr lvl="2"/>
            <a:r>
              <a:rPr lang="en-US"/>
              <a:t>第三层</a:t>
            </a:r>
            <a:endParaRPr lang="en-US"/>
          </a:p>
          <a:p>
            <a:pPr lvl="3"/>
            <a:r>
              <a:rPr lang="en-US"/>
              <a:t>第四级</a:t>
            </a:r>
            <a:endParaRPr lang="en-US"/>
          </a:p>
          <a:p>
            <a:pPr lvl="4"/>
            <a:r>
              <a:rPr lang="en-US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点击编辑主文本样式</a:t>
            </a:r>
            <a:endParaRPr lang="en-US"/>
          </a:p>
          <a:p>
            <a:pPr lvl="1"/>
            <a:r>
              <a:rPr lang="en-US"/>
              <a:t>第二层</a:t>
            </a:r>
            <a:endParaRPr lang="en-US"/>
          </a:p>
          <a:p>
            <a:pPr lvl="2"/>
            <a:r>
              <a:rPr lang="en-US"/>
              <a:t>第三层</a:t>
            </a:r>
            <a:endParaRPr lang="en-US"/>
          </a:p>
          <a:p>
            <a:pPr lvl="3"/>
            <a:r>
              <a:rPr lang="en-US"/>
              <a:t>第四级</a:t>
            </a:r>
            <a:endParaRPr lang="en-US"/>
          </a:p>
          <a:p>
            <a:pPr lvl="4"/>
            <a:r>
              <a:rPr lang="en-US"/>
              <a:t>第五级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点击编辑主标题样式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点击编辑主文本样式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点击编辑主文本样式</a:t>
            </a:r>
            <a:endParaRPr lang="en-US"/>
          </a:p>
          <a:p>
            <a:pPr lvl="1"/>
            <a:r>
              <a:rPr lang="en-US"/>
              <a:t>第二层</a:t>
            </a:r>
            <a:endParaRPr lang="en-US"/>
          </a:p>
          <a:p>
            <a:pPr lvl="2"/>
            <a:r>
              <a:rPr lang="en-US"/>
              <a:t>第三层</a:t>
            </a:r>
            <a:endParaRPr lang="en-US"/>
          </a:p>
          <a:p>
            <a:pPr lvl="3"/>
            <a:r>
              <a:rPr lang="en-US"/>
              <a:t>第四级</a:t>
            </a:r>
            <a:endParaRPr lang="en-US"/>
          </a:p>
          <a:p>
            <a:pPr lvl="4"/>
            <a:r>
              <a:rPr lang="en-US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点击编辑主文本样式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点击编辑主文本样式</a:t>
            </a:r>
            <a:endParaRPr lang="en-US"/>
          </a:p>
          <a:p>
            <a:pPr lvl="1"/>
            <a:r>
              <a:rPr lang="en-US"/>
              <a:t>第二层</a:t>
            </a:r>
            <a:endParaRPr lang="en-US"/>
          </a:p>
          <a:p>
            <a:pPr lvl="2"/>
            <a:r>
              <a:rPr lang="en-US"/>
              <a:t>第三层</a:t>
            </a:r>
            <a:endParaRPr lang="en-US"/>
          </a:p>
          <a:p>
            <a:pPr lvl="3"/>
            <a:r>
              <a:rPr lang="en-US"/>
              <a:t>第四级</a:t>
            </a:r>
            <a:endParaRPr lang="en-US"/>
          </a:p>
          <a:p>
            <a:pPr lvl="4"/>
            <a:r>
              <a:rPr 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点击编辑主标题样式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点击编辑主标题样式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点击编辑主文本样式</a:t>
            </a:r>
            <a:endParaRPr lang="en-US"/>
          </a:p>
          <a:p>
            <a:pPr lvl="1"/>
            <a:r>
              <a:rPr lang="en-US"/>
              <a:t>第二层</a:t>
            </a:r>
            <a:endParaRPr lang="en-US"/>
          </a:p>
          <a:p>
            <a:pPr lvl="2"/>
            <a:r>
              <a:rPr lang="en-US"/>
              <a:t>第三层</a:t>
            </a:r>
            <a:endParaRPr lang="en-US"/>
          </a:p>
          <a:p>
            <a:pPr lvl="3"/>
            <a:r>
              <a:rPr lang="en-US"/>
              <a:t>第四级</a:t>
            </a:r>
            <a:endParaRPr lang="en-US"/>
          </a:p>
          <a:p>
            <a:pPr lvl="4"/>
            <a:r>
              <a:rPr lang="en-US"/>
              <a:t>第五级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点击编辑主文本样式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点击编辑主标题样式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点击编辑主文本样式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点击编辑主标题样式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/>
              <a:t>点击编辑主文本样式</a:t>
            </a:r>
            <a:endParaRPr lang="en-US"/>
          </a:p>
          <a:p>
            <a:pPr lvl="1"/>
            <a:r>
              <a:rPr lang="en-US"/>
              <a:t>第二层</a:t>
            </a:r>
            <a:endParaRPr lang="en-US"/>
          </a:p>
          <a:p>
            <a:pPr lvl="2"/>
            <a:r>
              <a:rPr lang="en-US"/>
              <a:t>第三层</a:t>
            </a:r>
            <a:endParaRPr lang="en-US"/>
          </a:p>
          <a:p>
            <a:pPr lvl="3"/>
            <a:r>
              <a:rPr lang="en-US"/>
              <a:t>第四级</a:t>
            </a:r>
            <a:endParaRPr lang="en-US"/>
          </a:p>
          <a:p>
            <a:pPr lvl="4"/>
            <a:r>
              <a:rPr 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点击编辑主标题样式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点击编辑主文本样式</a:t>
            </a:r>
            <a:endParaRPr lang="en-US"/>
          </a:p>
          <a:p>
            <a:pPr lvl="1"/>
            <a:r>
              <a:rPr lang="en-US"/>
              <a:t>第二层</a:t>
            </a:r>
            <a:endParaRPr lang="en-US"/>
          </a:p>
          <a:p>
            <a:pPr lvl="2"/>
            <a:r>
              <a:rPr lang="en-US"/>
              <a:t>第三层</a:t>
            </a:r>
            <a:endParaRPr lang="en-US"/>
          </a:p>
          <a:p>
            <a:pPr lvl="3"/>
            <a:r>
              <a:rPr lang="en-US"/>
              <a:t>第四级</a:t>
            </a:r>
            <a:endParaRPr lang="en-US"/>
          </a:p>
          <a:p>
            <a:pPr lvl="4"/>
            <a:r>
              <a:rPr 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s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100" normalizeH="0" baseline="0" noProof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运动员领导力</a:t>
            </a:r>
            <a:endParaRPr kumimoji="0" lang="en-US" sz="1400" b="1" i="0" u="none" strike="noStrike" kern="1200" cap="none" spc="100" normalizeH="0" baseline="0" noProof="0">
              <a:ln>
                <a:noFill/>
              </a:ln>
              <a:solidFill>
                <a:srgbClr val="00695E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400" y="982606"/>
            <a:ext cx="4892788" cy="4892788"/>
            <a:chOff x="-165099" y="1638300"/>
            <a:chExt cx="4892788" cy="4892788"/>
          </a:xfrm>
          <a:solidFill>
            <a:srgbClr val="00695E"/>
          </a:solidFill>
        </p:grpSpPr>
        <p:sp>
          <p:nvSpPr>
            <p:cNvPr id="8" name="Rectangle 7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89760" y="3088480"/>
            <a:ext cx="4892788" cy="604837"/>
          </a:xfrm>
        </p:spPr>
        <p:txBody>
          <a:bodyPr>
            <a:noAutofit/>
          </a:bodyPr>
          <a:lstStyle>
            <a:lvl1pPr marL="0" indent="0" algn="r">
              <a:buNone/>
              <a:defRPr sz="4400" b="1">
                <a:solidFill>
                  <a:srgbClr val="00695E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957188" y="2681644"/>
            <a:ext cx="2525360" cy="442912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00695E"/>
                </a:solidFill>
              </a:defRPr>
            </a:lvl1pPr>
          </a:lstStyle>
          <a:p>
            <a:pPr lvl="0"/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" y="142397"/>
            <a:ext cx="1641492" cy="11268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74656" y="236304"/>
            <a:ext cx="2003275" cy="926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10395" y="332901"/>
            <a:ext cx="840509" cy="6303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0395" y="332901"/>
            <a:ext cx="840509" cy="630382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032517" y="524620"/>
            <a:ext cx="9402233" cy="737650"/>
          </a:xfrm>
          <a:prstGeom prst="rect">
            <a:avLst/>
          </a:prstGeom>
        </p:spPr>
        <p:txBody>
          <a:bodyPr/>
          <a:lstStyle>
            <a:lvl1pPr>
              <a:defRPr>
                <a:latin typeface="Ubuntu" panose="020B0504030602030204" pitchFamily="34" charset="0"/>
              </a:defRPr>
            </a:lvl1pPr>
          </a:lstStyle>
          <a:p>
            <a:r>
              <a:rPr lang="en-US" altLang="en-US" b="1"/>
              <a:t>幻灯片 </a:t>
            </a:r>
            <a:r>
              <a:rPr lang="en-US" altLang="en-US"/>
              <a:t>标题</a:t>
            </a:r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9007" y="217853"/>
            <a:ext cx="2250044" cy="104026"/>
          </a:xfrm>
          <a:prstGeom prst="rect">
            <a:avLst/>
          </a:prstGeom>
        </p:spPr>
      </p:pic>
      <p:pic>
        <p:nvPicPr>
          <p:cNvPr id="10" name="Picture 9" descr="一幅包含钟表的图片&#10;&#10;描述自动生成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41100" y="308013"/>
            <a:ext cx="1422249" cy="1120656"/>
          </a:xfrm>
          <a:prstGeom prst="rect">
            <a:avLst/>
          </a:prstGeom>
        </p:spPr>
      </p:pic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901702" y="1938683"/>
            <a:ext cx="7394161" cy="774700"/>
          </a:xfrm>
          <a:prstGeom prst="rect">
            <a:avLst/>
          </a:prstGeom>
        </p:spPr>
        <p:txBody>
          <a:bodyPr/>
          <a:lstStyle>
            <a:lvl1pPr>
              <a:defRPr>
                <a:latin typeface="Ubuntu" panose="020B0504030602030204" pitchFamily="34" charset="0"/>
              </a:defRPr>
            </a:lvl1pPr>
            <a:lvl2pPr>
              <a:defRPr>
                <a:latin typeface="Ubuntu" panose="020B0504030602030204" pitchFamily="34" charset="0"/>
              </a:defRPr>
            </a:lvl2pPr>
            <a:lvl3pPr>
              <a:defRPr>
                <a:latin typeface="Ubuntu" panose="020B0504030602030204" pitchFamily="34" charset="0"/>
              </a:defRPr>
            </a:lvl3pPr>
            <a:lvl4pPr>
              <a:defRPr>
                <a:latin typeface="Ubuntu" panose="020B0504030602030204" pitchFamily="34" charset="0"/>
              </a:defRPr>
            </a:lvl4pPr>
            <a:lvl5pPr>
              <a:defRPr>
                <a:latin typeface="Ubuntu" panose="020B0504030602030204" pitchFamily="34" charset="0"/>
              </a:defRPr>
            </a:lvl5pPr>
          </a:lstStyle>
          <a:p>
            <a:pPr lvl="0"/>
            <a:r>
              <a:rPr lang="en-US"/>
              <a:t>点击编辑主文本样式</a:t>
            </a:r>
            <a:endParaRPr lang="en-US"/>
          </a:p>
          <a:p>
            <a:pPr lvl="1"/>
            <a:r>
              <a:rPr lang="en-US"/>
              <a:t>第二层</a:t>
            </a:r>
            <a:endParaRPr lang="en-US"/>
          </a:p>
          <a:p>
            <a:pPr lvl="2"/>
            <a:r>
              <a:rPr lang="en-US"/>
              <a:t>第三层</a:t>
            </a:r>
            <a:endParaRPr lang="en-US"/>
          </a:p>
          <a:p>
            <a:pPr lvl="3"/>
            <a:r>
              <a:rPr lang="en-US"/>
              <a:t>第四级</a:t>
            </a:r>
            <a:endParaRPr lang="en-US"/>
          </a:p>
          <a:p>
            <a:pPr lvl="4"/>
            <a:r>
              <a:rPr lang="en-US"/>
              <a:t>第五级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1100" y="6524725"/>
            <a:ext cx="2082833" cy="1551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eneral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100" normalizeH="0" baseline="0" noProof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运动员领导力</a:t>
            </a:r>
            <a:endParaRPr kumimoji="0" lang="en-US" sz="1400" b="1" i="0" u="none" strike="noStrike" kern="1200" cap="none" spc="100" normalizeH="0" baseline="0" noProof="0">
              <a:ln>
                <a:noFill/>
              </a:ln>
              <a:solidFill>
                <a:srgbClr val="00695E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316572"/>
            <a:ext cx="961072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标题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712319"/>
            <a:ext cx="959167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179984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字幕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1962150"/>
            <a:ext cx="9772650" cy="34004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800"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正文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eneral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316572"/>
            <a:ext cx="961072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标题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712319"/>
            <a:ext cx="959167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013B82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字幕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1962150"/>
            <a:ext cx="9772650" cy="34004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800"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正文</a:t>
            </a:r>
            <a:endParaRPr lang="en-US"/>
          </a:p>
        </p:txBody>
      </p:sp>
      <p:pic>
        <p:nvPicPr>
          <p:cNvPr id="13" name="Graphic 12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04120" y="-49242"/>
            <a:ext cx="2087880" cy="1952694"/>
          </a:xfrm>
          <a:prstGeom prst="rect">
            <a:avLst/>
          </a:prstGeom>
        </p:spPr>
      </p:pic>
      <p:pic>
        <p:nvPicPr>
          <p:cNvPr id="15" name="Picture 1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78716" y="6233652"/>
            <a:ext cx="2167000" cy="1335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2428875" y="1638300"/>
            <a:ext cx="9829800" cy="489267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536016"/>
            <a:ext cx="9610725" cy="581025"/>
          </a:xfrm>
        </p:spPr>
        <p:txBody>
          <a:bodyPr>
            <a:noAutofit/>
          </a:bodyPr>
          <a:lstStyle>
            <a:lvl1pPr marL="0" indent="0" algn="l">
              <a:buNone/>
              <a:defRPr sz="3600" b="1">
                <a:solidFill>
                  <a:srgbClr val="013B82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标题</a:t>
            </a:r>
            <a:endParaRPr lang="en-US"/>
          </a:p>
        </p:txBody>
      </p:sp>
      <p:pic>
        <p:nvPicPr>
          <p:cNvPr id="22" name="Picture 21" descr="正文&#10;&#10;描述自动生成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9744075" y="518668"/>
            <a:ext cx="1750317" cy="61571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100" normalizeH="0" baseline="0" noProof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运动员领导力</a:t>
            </a:r>
            <a:endParaRPr kumimoji="0" lang="en-US" sz="1400" b="1" i="0" u="none" strike="noStrike" kern="1200" cap="none" spc="100" normalizeH="0" baseline="0" noProof="0">
              <a:ln>
                <a:noFill/>
              </a:ln>
              <a:solidFill>
                <a:srgbClr val="00695E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71716" y="1769806"/>
            <a:ext cx="5250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有问题吗？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2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5" name="Picture 4" descr="一群手持旗帜的人&#10;&#10;AI生成的内容可能不准确。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72793" y="344961"/>
            <a:ext cx="1965794" cy="6874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962025"/>
            <a:ext cx="6572250" cy="687426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标题</a:t>
            </a:r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19150" y="2552700"/>
            <a:ext cx="9410700" cy="5715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课程介绍</a:t>
            </a:r>
            <a:endParaRPr lang="en-US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465473"/>
            <a:ext cx="9410700" cy="1478001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课程介绍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2" Type="http://schemas.openxmlformats.org/officeDocument/2006/relationships/theme" Target="../theme/theme1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点击编辑主标题样式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点击编辑主文本样式</a:t>
            </a:r>
            <a:endParaRPr lang="en-US"/>
          </a:p>
          <a:p>
            <a:pPr lvl="1"/>
            <a:r>
              <a:rPr lang="en-US"/>
              <a:t>第二层</a:t>
            </a:r>
            <a:endParaRPr lang="en-US"/>
          </a:p>
          <a:p>
            <a:pPr lvl="2"/>
            <a:r>
              <a:rPr lang="en-US"/>
              <a:t>第三层</a:t>
            </a:r>
            <a:endParaRPr lang="en-US"/>
          </a:p>
          <a:p>
            <a:pPr lvl="3"/>
            <a:r>
              <a:rPr lang="en-US"/>
              <a:t>第四级</a:t>
            </a:r>
            <a:endParaRPr lang="en-US"/>
          </a:p>
          <a:p>
            <a:pPr lvl="4"/>
            <a:r>
              <a:rPr 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FB61FC-80A7-4D6D-9AFD-1991CBA965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B13FA1-F35F-4EC4-8468-29C36D7ECD12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35.svg"/><Relationship Id="rId1" Type="http://schemas.openxmlformats.org/officeDocument/2006/relationships/image" Target="../media/image34.png"/></Relationships>
</file>

<file path=ppt/slides/_rels/slide10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85.png"/><Relationship Id="rId4" Type="http://schemas.openxmlformats.org/officeDocument/2006/relationships/image" Target="../media/image156.svg"/><Relationship Id="rId3" Type="http://schemas.openxmlformats.org/officeDocument/2006/relationships/image" Target="../media/image155.png"/><Relationship Id="rId2" Type="http://schemas.openxmlformats.org/officeDocument/2006/relationships/image" Target="../media/image87.svg"/><Relationship Id="rId1" Type="http://schemas.openxmlformats.org/officeDocument/2006/relationships/image" Target="../media/image86.png"/></Relationships>
</file>

<file path=ppt/slides/_rels/slide10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image" Target="../media/image111.svg"/><Relationship Id="rId5" Type="http://schemas.openxmlformats.org/officeDocument/2006/relationships/image" Target="../media/image110.png"/><Relationship Id="rId4" Type="http://schemas.openxmlformats.org/officeDocument/2006/relationships/image" Target="../media/image115.svg"/><Relationship Id="rId3" Type="http://schemas.openxmlformats.org/officeDocument/2006/relationships/image" Target="../media/image114.png"/><Relationship Id="rId2" Type="http://schemas.openxmlformats.org/officeDocument/2006/relationships/image" Target="../media/image54.svg"/><Relationship Id="rId1" Type="http://schemas.openxmlformats.org/officeDocument/2006/relationships/image" Target="../media/image5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57.png"/><Relationship Id="rId1" Type="http://schemas.openxmlformats.org/officeDocument/2006/relationships/hyperlink" Target="https://specialolympics.qualtrics.com/jfe/form/SV_5cZHOzU0qemAkDP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35.svg"/><Relationship Id="rId1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38.svg"/><Relationship Id="rId1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42.svg"/><Relationship Id="rId1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44.svg"/><Relationship Id="rId1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50.svg"/><Relationship Id="rId7" Type="http://schemas.openxmlformats.org/officeDocument/2006/relationships/image" Target="../media/image49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12.emf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11.xml"/><Relationship Id="rId13" Type="http://schemas.openxmlformats.org/officeDocument/2006/relationships/image" Target="../media/image13.png"/><Relationship Id="rId12" Type="http://schemas.openxmlformats.org/officeDocument/2006/relationships/image" Target="../media/image54.svg"/><Relationship Id="rId11" Type="http://schemas.openxmlformats.org/officeDocument/2006/relationships/image" Target="../media/image53.png"/><Relationship Id="rId10" Type="http://schemas.openxmlformats.org/officeDocument/2006/relationships/image" Target="../media/image52.svg"/><Relationship Id="rId1" Type="http://schemas.openxmlformats.org/officeDocument/2006/relationships/image" Target="../media/image9.emf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5.xml"/><Relationship Id="rId5" Type="http://schemas.openxmlformats.org/officeDocument/2006/relationships/image" Target="../media/image56.svg"/><Relationship Id="rId4" Type="http://schemas.openxmlformats.org/officeDocument/2006/relationships/image" Target="../media/image55.png"/><Relationship Id="rId3" Type="http://schemas.openxmlformats.org/officeDocument/2006/relationships/image" Target="../media/image9.emf"/><Relationship Id="rId2" Type="http://schemas.openxmlformats.org/officeDocument/2006/relationships/image" Target="../media/image13.png"/><Relationship Id="rId1" Type="http://schemas.openxmlformats.org/officeDocument/2006/relationships/image" Target="../media/image12.emf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50.svg"/><Relationship Id="rId7" Type="http://schemas.openxmlformats.org/officeDocument/2006/relationships/image" Target="../media/image49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12.emf"/><Relationship Id="rId15" Type="http://schemas.openxmlformats.org/officeDocument/2006/relationships/notesSlide" Target="../notesSlides/notesSlide4.xml"/><Relationship Id="rId14" Type="http://schemas.openxmlformats.org/officeDocument/2006/relationships/slideLayout" Target="../slideLayouts/slideLayout11.xml"/><Relationship Id="rId13" Type="http://schemas.openxmlformats.org/officeDocument/2006/relationships/image" Target="../media/image13.png"/><Relationship Id="rId12" Type="http://schemas.openxmlformats.org/officeDocument/2006/relationships/image" Target="../media/image54.svg"/><Relationship Id="rId11" Type="http://schemas.openxmlformats.org/officeDocument/2006/relationships/image" Target="../media/image53.png"/><Relationship Id="rId10" Type="http://schemas.openxmlformats.org/officeDocument/2006/relationships/image" Target="../media/image52.svg"/><Relationship Id="rId1" Type="http://schemas.openxmlformats.org/officeDocument/2006/relationships/image" Target="../media/image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8.svg"/><Relationship Id="rId1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50.svg"/><Relationship Id="rId7" Type="http://schemas.openxmlformats.org/officeDocument/2006/relationships/image" Target="../media/image49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12.emf"/><Relationship Id="rId16" Type="http://schemas.openxmlformats.org/officeDocument/2006/relationships/notesSlide" Target="../notesSlides/notesSlide5.xml"/><Relationship Id="rId15" Type="http://schemas.openxmlformats.org/officeDocument/2006/relationships/slideLayout" Target="../slideLayouts/slideLayout8.xml"/><Relationship Id="rId14" Type="http://schemas.openxmlformats.org/officeDocument/2006/relationships/image" Target="../media/image60.svg"/><Relationship Id="rId13" Type="http://schemas.openxmlformats.org/officeDocument/2006/relationships/image" Target="../media/image59.png"/><Relationship Id="rId12" Type="http://schemas.openxmlformats.org/officeDocument/2006/relationships/image" Target="../media/image54.svg"/><Relationship Id="rId11" Type="http://schemas.openxmlformats.org/officeDocument/2006/relationships/image" Target="../media/image53.png"/><Relationship Id="rId10" Type="http://schemas.openxmlformats.org/officeDocument/2006/relationships/image" Target="../media/image52.svg"/><Relationship Id="rId1" Type="http://schemas.openxmlformats.org/officeDocument/2006/relationships/image" Target="../media/image9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12.emf"/><Relationship Id="rId1" Type="http://schemas.openxmlformats.org/officeDocument/2006/relationships/image" Target="../media/image9.emf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8.xml"/><Relationship Id="rId7" Type="http://schemas.openxmlformats.org/officeDocument/2006/relationships/image" Target="../media/image60.svg"/><Relationship Id="rId6" Type="http://schemas.openxmlformats.org/officeDocument/2006/relationships/image" Target="../media/image59.png"/><Relationship Id="rId5" Type="http://schemas.openxmlformats.org/officeDocument/2006/relationships/image" Target="../media/image24.png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12.emf"/><Relationship Id="rId1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3" Type="http://schemas.openxmlformats.org/officeDocument/2006/relationships/image" Target="../media/image24.png"/><Relationship Id="rId2" Type="http://schemas.openxmlformats.org/officeDocument/2006/relationships/image" Target="../media/image62.svg"/><Relationship Id="rId1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66.svg"/><Relationship Id="rId1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66.svg"/><Relationship Id="rId1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66.svg"/><Relationship Id="rId1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66.svg"/><Relationship Id="rId1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66.svg"/><Relationship Id="rId1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17.xml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12.emf"/><Relationship Id="rId1" Type="http://schemas.openxmlformats.org/officeDocument/2006/relationships/image" Target="../media/image9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17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12.emf"/><Relationship Id="rId1" Type="http://schemas.openxmlformats.org/officeDocument/2006/relationships/image" Target="../media/image9.emf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image" Target="../media/image72.svg"/><Relationship Id="rId7" Type="http://schemas.openxmlformats.org/officeDocument/2006/relationships/image" Target="../media/image71.png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12.emf"/><Relationship Id="rId10" Type="http://schemas.openxmlformats.org/officeDocument/2006/relationships/notesSlide" Target="../notesSlides/notesSlide12.xml"/><Relationship Id="rId1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1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72.svg"/><Relationship Id="rId3" Type="http://schemas.openxmlformats.org/officeDocument/2006/relationships/image" Target="../media/image71.png"/><Relationship Id="rId2" Type="http://schemas.openxmlformats.org/officeDocument/2006/relationships/image" Target="../media/image58.svg"/><Relationship Id="rId1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7.xml"/><Relationship Id="rId7" Type="http://schemas.openxmlformats.org/officeDocument/2006/relationships/image" Target="../media/image76.svg"/><Relationship Id="rId6" Type="http://schemas.openxmlformats.org/officeDocument/2006/relationships/image" Target="../media/image75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image" Target="../media/image9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image" Target="../media/image46.svg"/><Relationship Id="rId6" Type="http://schemas.openxmlformats.org/officeDocument/2006/relationships/image" Target="../media/image45.png"/><Relationship Id="rId5" Type="http://schemas.openxmlformats.org/officeDocument/2006/relationships/image" Target="../media/image80.svg"/><Relationship Id="rId4" Type="http://schemas.openxmlformats.org/officeDocument/2006/relationships/image" Target="../media/image79.png"/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image" Target="../media/image24.png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84.svg"/><Relationship Id="rId4" Type="http://schemas.openxmlformats.org/officeDocument/2006/relationships/image" Target="../media/image83.png"/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87.svg"/><Relationship Id="rId2" Type="http://schemas.openxmlformats.org/officeDocument/2006/relationships/image" Target="../media/image86.png"/><Relationship Id="rId1" Type="http://schemas.openxmlformats.org/officeDocument/2006/relationships/image" Target="../media/image85.png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svg"/><Relationship Id="rId8" Type="http://schemas.openxmlformats.org/officeDocument/2006/relationships/image" Target="../media/image51.png"/><Relationship Id="rId7" Type="http://schemas.openxmlformats.org/officeDocument/2006/relationships/image" Target="../media/image50.svg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3" Type="http://schemas.openxmlformats.org/officeDocument/2006/relationships/image" Target="../media/image89.svg"/><Relationship Id="rId2" Type="http://schemas.openxmlformats.org/officeDocument/2006/relationships/image" Target="../media/image88.png"/><Relationship Id="rId17" Type="http://schemas.openxmlformats.org/officeDocument/2006/relationships/notesSlide" Target="../notesSlides/notesSlide16.xml"/><Relationship Id="rId16" Type="http://schemas.openxmlformats.org/officeDocument/2006/relationships/slideLayout" Target="../slideLayouts/slideLayout8.xml"/><Relationship Id="rId15" Type="http://schemas.openxmlformats.org/officeDocument/2006/relationships/image" Target="../media/image60.svg"/><Relationship Id="rId14" Type="http://schemas.openxmlformats.org/officeDocument/2006/relationships/image" Target="../media/image59.png"/><Relationship Id="rId13" Type="http://schemas.openxmlformats.org/officeDocument/2006/relationships/image" Target="../media/image91.svg"/><Relationship Id="rId12" Type="http://schemas.openxmlformats.org/officeDocument/2006/relationships/image" Target="../media/image90.png"/><Relationship Id="rId11" Type="http://schemas.openxmlformats.org/officeDocument/2006/relationships/image" Target="../media/image54.svg"/><Relationship Id="rId10" Type="http://schemas.openxmlformats.org/officeDocument/2006/relationships/image" Target="../media/image53.png"/><Relationship Id="rId1" Type="http://schemas.openxmlformats.org/officeDocument/2006/relationships/image" Target="../media/image12.emf"/></Relationships>
</file>

<file path=ppt/slides/_rels/slide4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24.png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image" Target="../media/image12.emf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7.svg"/><Relationship Id="rId8" Type="http://schemas.openxmlformats.org/officeDocument/2006/relationships/image" Target="../media/image96.png"/><Relationship Id="rId7" Type="http://schemas.openxmlformats.org/officeDocument/2006/relationships/image" Target="../media/image95.svg"/><Relationship Id="rId6" Type="http://schemas.openxmlformats.org/officeDocument/2006/relationships/image" Target="../media/image94.png"/><Relationship Id="rId5" Type="http://schemas.openxmlformats.org/officeDocument/2006/relationships/image" Target="../media/image93.svg"/><Relationship Id="rId4" Type="http://schemas.openxmlformats.org/officeDocument/2006/relationships/image" Target="../media/image92.png"/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6" Type="http://schemas.openxmlformats.org/officeDocument/2006/relationships/slideLayout" Target="../slideLayouts/slideLayout11.xml"/><Relationship Id="rId15" Type="http://schemas.openxmlformats.org/officeDocument/2006/relationships/image" Target="../media/image48.svg"/><Relationship Id="rId14" Type="http://schemas.openxmlformats.org/officeDocument/2006/relationships/image" Target="../media/image47.png"/><Relationship Id="rId13" Type="http://schemas.openxmlformats.org/officeDocument/2006/relationships/image" Target="../media/image101.svg"/><Relationship Id="rId12" Type="http://schemas.openxmlformats.org/officeDocument/2006/relationships/image" Target="../media/image100.png"/><Relationship Id="rId11" Type="http://schemas.openxmlformats.org/officeDocument/2006/relationships/image" Target="../media/image99.svg"/><Relationship Id="rId10" Type="http://schemas.openxmlformats.org/officeDocument/2006/relationships/image" Target="../media/image98.png"/><Relationship Id="rId1" Type="http://schemas.openxmlformats.org/officeDocument/2006/relationships/image" Target="../media/image9.emf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6.png"/><Relationship Id="rId8" Type="http://schemas.openxmlformats.org/officeDocument/2006/relationships/image" Target="../media/image105.svg"/><Relationship Id="rId7" Type="http://schemas.openxmlformats.org/officeDocument/2006/relationships/image" Target="../media/image104.png"/><Relationship Id="rId6" Type="http://schemas.openxmlformats.org/officeDocument/2006/relationships/image" Target="../media/image103.svg"/><Relationship Id="rId5" Type="http://schemas.openxmlformats.org/officeDocument/2006/relationships/image" Target="../media/image102.png"/><Relationship Id="rId4" Type="http://schemas.openxmlformats.org/officeDocument/2006/relationships/image" Target="../media/image24.png"/><Relationship Id="rId3" Type="http://schemas.openxmlformats.org/officeDocument/2006/relationships/image" Target="../media/image93.svg"/><Relationship Id="rId2" Type="http://schemas.openxmlformats.org/officeDocument/2006/relationships/image" Target="../media/image92.png"/><Relationship Id="rId17" Type="http://schemas.openxmlformats.org/officeDocument/2006/relationships/slideLayout" Target="../slideLayouts/slideLayout17.xml"/><Relationship Id="rId16" Type="http://schemas.openxmlformats.org/officeDocument/2006/relationships/image" Target="../media/image48.svg"/><Relationship Id="rId15" Type="http://schemas.openxmlformats.org/officeDocument/2006/relationships/image" Target="../media/image47.png"/><Relationship Id="rId14" Type="http://schemas.openxmlformats.org/officeDocument/2006/relationships/image" Target="../media/image111.svg"/><Relationship Id="rId13" Type="http://schemas.openxmlformats.org/officeDocument/2006/relationships/image" Target="../media/image110.png"/><Relationship Id="rId12" Type="http://schemas.openxmlformats.org/officeDocument/2006/relationships/image" Target="../media/image109.svg"/><Relationship Id="rId11" Type="http://schemas.openxmlformats.org/officeDocument/2006/relationships/image" Target="../media/image108.png"/><Relationship Id="rId10" Type="http://schemas.openxmlformats.org/officeDocument/2006/relationships/image" Target="../media/image107.svg"/><Relationship Id="rId1" Type="http://schemas.openxmlformats.org/officeDocument/2006/relationships/image" Target="../media/image12.emf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7.svg"/><Relationship Id="rId8" Type="http://schemas.openxmlformats.org/officeDocument/2006/relationships/image" Target="../media/image96.png"/><Relationship Id="rId7" Type="http://schemas.openxmlformats.org/officeDocument/2006/relationships/image" Target="../media/image95.svg"/><Relationship Id="rId6" Type="http://schemas.openxmlformats.org/officeDocument/2006/relationships/image" Target="../media/image94.png"/><Relationship Id="rId5" Type="http://schemas.openxmlformats.org/officeDocument/2006/relationships/image" Target="../media/image93.svg"/><Relationship Id="rId4" Type="http://schemas.openxmlformats.org/officeDocument/2006/relationships/image" Target="../media/image92.png"/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6" Type="http://schemas.openxmlformats.org/officeDocument/2006/relationships/slideLayout" Target="../slideLayouts/slideLayout11.xml"/><Relationship Id="rId15" Type="http://schemas.openxmlformats.org/officeDocument/2006/relationships/image" Target="../media/image48.svg"/><Relationship Id="rId14" Type="http://schemas.openxmlformats.org/officeDocument/2006/relationships/image" Target="../media/image47.png"/><Relationship Id="rId13" Type="http://schemas.openxmlformats.org/officeDocument/2006/relationships/image" Target="../media/image101.svg"/><Relationship Id="rId12" Type="http://schemas.openxmlformats.org/officeDocument/2006/relationships/image" Target="../media/image100.png"/><Relationship Id="rId11" Type="http://schemas.openxmlformats.org/officeDocument/2006/relationships/image" Target="../media/image99.svg"/><Relationship Id="rId10" Type="http://schemas.openxmlformats.org/officeDocument/2006/relationships/image" Target="../media/image98.png"/><Relationship Id="rId1" Type="http://schemas.openxmlformats.org/officeDocument/2006/relationships/image" Target="../media/image9.emf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6.png"/><Relationship Id="rId8" Type="http://schemas.openxmlformats.org/officeDocument/2006/relationships/image" Target="../media/image105.svg"/><Relationship Id="rId7" Type="http://schemas.openxmlformats.org/officeDocument/2006/relationships/image" Target="../media/image104.png"/><Relationship Id="rId6" Type="http://schemas.openxmlformats.org/officeDocument/2006/relationships/image" Target="../media/image113.svg"/><Relationship Id="rId5" Type="http://schemas.openxmlformats.org/officeDocument/2006/relationships/image" Target="../media/image112.png"/><Relationship Id="rId4" Type="http://schemas.openxmlformats.org/officeDocument/2006/relationships/image" Target="../media/image24.png"/><Relationship Id="rId3" Type="http://schemas.openxmlformats.org/officeDocument/2006/relationships/image" Target="../media/image95.svg"/><Relationship Id="rId2" Type="http://schemas.openxmlformats.org/officeDocument/2006/relationships/image" Target="../media/image94.png"/><Relationship Id="rId17" Type="http://schemas.openxmlformats.org/officeDocument/2006/relationships/slideLayout" Target="../slideLayouts/slideLayout17.xml"/><Relationship Id="rId16" Type="http://schemas.openxmlformats.org/officeDocument/2006/relationships/image" Target="../media/image48.svg"/><Relationship Id="rId15" Type="http://schemas.openxmlformats.org/officeDocument/2006/relationships/image" Target="../media/image47.png"/><Relationship Id="rId14" Type="http://schemas.openxmlformats.org/officeDocument/2006/relationships/image" Target="../media/image111.svg"/><Relationship Id="rId13" Type="http://schemas.openxmlformats.org/officeDocument/2006/relationships/image" Target="../media/image110.png"/><Relationship Id="rId12" Type="http://schemas.openxmlformats.org/officeDocument/2006/relationships/image" Target="../media/image109.svg"/><Relationship Id="rId11" Type="http://schemas.openxmlformats.org/officeDocument/2006/relationships/image" Target="../media/image108.png"/><Relationship Id="rId10" Type="http://schemas.openxmlformats.org/officeDocument/2006/relationships/image" Target="../media/image107.svg"/><Relationship Id="rId1" Type="http://schemas.openxmlformats.org/officeDocument/2006/relationships/image" Target="../media/image12.emf"/></Relationships>
</file>

<file path=ppt/slides/_rels/slide5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7.svg"/><Relationship Id="rId8" Type="http://schemas.openxmlformats.org/officeDocument/2006/relationships/image" Target="../media/image96.png"/><Relationship Id="rId7" Type="http://schemas.openxmlformats.org/officeDocument/2006/relationships/image" Target="../media/image95.svg"/><Relationship Id="rId6" Type="http://schemas.openxmlformats.org/officeDocument/2006/relationships/image" Target="../media/image94.png"/><Relationship Id="rId5" Type="http://schemas.openxmlformats.org/officeDocument/2006/relationships/image" Target="../media/image93.svg"/><Relationship Id="rId4" Type="http://schemas.openxmlformats.org/officeDocument/2006/relationships/image" Target="../media/image92.png"/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6" Type="http://schemas.openxmlformats.org/officeDocument/2006/relationships/slideLayout" Target="../slideLayouts/slideLayout11.xml"/><Relationship Id="rId15" Type="http://schemas.openxmlformats.org/officeDocument/2006/relationships/image" Target="../media/image48.svg"/><Relationship Id="rId14" Type="http://schemas.openxmlformats.org/officeDocument/2006/relationships/image" Target="../media/image47.png"/><Relationship Id="rId13" Type="http://schemas.openxmlformats.org/officeDocument/2006/relationships/image" Target="../media/image101.svg"/><Relationship Id="rId12" Type="http://schemas.openxmlformats.org/officeDocument/2006/relationships/image" Target="../media/image100.png"/><Relationship Id="rId11" Type="http://schemas.openxmlformats.org/officeDocument/2006/relationships/image" Target="../media/image99.svg"/><Relationship Id="rId10" Type="http://schemas.openxmlformats.org/officeDocument/2006/relationships/image" Target="../media/image98.png"/><Relationship Id="rId1" Type="http://schemas.openxmlformats.org/officeDocument/2006/relationships/image" Target="../media/image9.emf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6.png"/><Relationship Id="rId8" Type="http://schemas.openxmlformats.org/officeDocument/2006/relationships/image" Target="../media/image103.svg"/><Relationship Id="rId7" Type="http://schemas.openxmlformats.org/officeDocument/2006/relationships/image" Target="../media/image102.png"/><Relationship Id="rId6" Type="http://schemas.openxmlformats.org/officeDocument/2006/relationships/image" Target="../media/image113.svg"/><Relationship Id="rId5" Type="http://schemas.openxmlformats.org/officeDocument/2006/relationships/image" Target="../media/image112.png"/><Relationship Id="rId4" Type="http://schemas.openxmlformats.org/officeDocument/2006/relationships/image" Target="../media/image97.svg"/><Relationship Id="rId3" Type="http://schemas.openxmlformats.org/officeDocument/2006/relationships/image" Target="../media/image96.png"/><Relationship Id="rId2" Type="http://schemas.openxmlformats.org/officeDocument/2006/relationships/image" Target="../media/image24.png"/><Relationship Id="rId17" Type="http://schemas.openxmlformats.org/officeDocument/2006/relationships/slideLayout" Target="../slideLayouts/slideLayout17.xml"/><Relationship Id="rId16" Type="http://schemas.openxmlformats.org/officeDocument/2006/relationships/image" Target="../media/image111.svg"/><Relationship Id="rId15" Type="http://schemas.openxmlformats.org/officeDocument/2006/relationships/image" Target="../media/image110.png"/><Relationship Id="rId14" Type="http://schemas.openxmlformats.org/officeDocument/2006/relationships/image" Target="../media/image48.svg"/><Relationship Id="rId13" Type="http://schemas.openxmlformats.org/officeDocument/2006/relationships/image" Target="../media/image47.png"/><Relationship Id="rId12" Type="http://schemas.openxmlformats.org/officeDocument/2006/relationships/image" Target="../media/image109.svg"/><Relationship Id="rId11" Type="http://schemas.openxmlformats.org/officeDocument/2006/relationships/image" Target="../media/image108.png"/><Relationship Id="rId10" Type="http://schemas.openxmlformats.org/officeDocument/2006/relationships/image" Target="../media/image107.svg"/><Relationship Id="rId1" Type="http://schemas.openxmlformats.org/officeDocument/2006/relationships/image" Target="../media/image12.emf"/></Relationships>
</file>

<file path=ppt/slides/_rels/slide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7.svg"/><Relationship Id="rId8" Type="http://schemas.openxmlformats.org/officeDocument/2006/relationships/image" Target="../media/image96.png"/><Relationship Id="rId7" Type="http://schemas.openxmlformats.org/officeDocument/2006/relationships/image" Target="../media/image95.svg"/><Relationship Id="rId6" Type="http://schemas.openxmlformats.org/officeDocument/2006/relationships/image" Target="../media/image94.png"/><Relationship Id="rId5" Type="http://schemas.openxmlformats.org/officeDocument/2006/relationships/image" Target="../media/image93.svg"/><Relationship Id="rId4" Type="http://schemas.openxmlformats.org/officeDocument/2006/relationships/image" Target="../media/image92.png"/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6" Type="http://schemas.openxmlformats.org/officeDocument/2006/relationships/slideLayout" Target="../slideLayouts/slideLayout11.xml"/><Relationship Id="rId15" Type="http://schemas.openxmlformats.org/officeDocument/2006/relationships/image" Target="../media/image48.svg"/><Relationship Id="rId14" Type="http://schemas.openxmlformats.org/officeDocument/2006/relationships/image" Target="../media/image47.png"/><Relationship Id="rId13" Type="http://schemas.openxmlformats.org/officeDocument/2006/relationships/image" Target="../media/image101.svg"/><Relationship Id="rId12" Type="http://schemas.openxmlformats.org/officeDocument/2006/relationships/image" Target="../media/image100.png"/><Relationship Id="rId11" Type="http://schemas.openxmlformats.org/officeDocument/2006/relationships/image" Target="../media/image99.svg"/><Relationship Id="rId10" Type="http://schemas.openxmlformats.org/officeDocument/2006/relationships/image" Target="../media/image98.png"/><Relationship Id="rId1" Type="http://schemas.openxmlformats.org/officeDocument/2006/relationships/image" Target="../media/image9.emf"/></Relationships>
</file>

<file path=ppt/slides/_rels/slide5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4.png"/><Relationship Id="rId8" Type="http://schemas.openxmlformats.org/officeDocument/2006/relationships/image" Target="../media/image103.svg"/><Relationship Id="rId7" Type="http://schemas.openxmlformats.org/officeDocument/2006/relationships/image" Target="../media/image102.png"/><Relationship Id="rId6" Type="http://schemas.openxmlformats.org/officeDocument/2006/relationships/image" Target="../media/image113.svg"/><Relationship Id="rId5" Type="http://schemas.openxmlformats.org/officeDocument/2006/relationships/image" Target="../media/image112.png"/><Relationship Id="rId4" Type="http://schemas.openxmlformats.org/officeDocument/2006/relationships/image" Target="../media/image99.svg"/><Relationship Id="rId3" Type="http://schemas.openxmlformats.org/officeDocument/2006/relationships/image" Target="../media/image98.png"/><Relationship Id="rId2" Type="http://schemas.openxmlformats.org/officeDocument/2006/relationships/image" Target="../media/image24.png"/><Relationship Id="rId17" Type="http://schemas.openxmlformats.org/officeDocument/2006/relationships/slideLayout" Target="../slideLayouts/slideLayout17.xml"/><Relationship Id="rId16" Type="http://schemas.openxmlformats.org/officeDocument/2006/relationships/image" Target="../media/image48.svg"/><Relationship Id="rId15" Type="http://schemas.openxmlformats.org/officeDocument/2006/relationships/image" Target="../media/image47.png"/><Relationship Id="rId14" Type="http://schemas.openxmlformats.org/officeDocument/2006/relationships/image" Target="../media/image111.svg"/><Relationship Id="rId13" Type="http://schemas.openxmlformats.org/officeDocument/2006/relationships/image" Target="../media/image110.png"/><Relationship Id="rId12" Type="http://schemas.openxmlformats.org/officeDocument/2006/relationships/image" Target="../media/image109.svg"/><Relationship Id="rId11" Type="http://schemas.openxmlformats.org/officeDocument/2006/relationships/image" Target="../media/image108.png"/><Relationship Id="rId10" Type="http://schemas.openxmlformats.org/officeDocument/2006/relationships/image" Target="../media/image105.svg"/><Relationship Id="rId1" Type="http://schemas.openxmlformats.org/officeDocument/2006/relationships/image" Target="../media/image12.emf"/></Relationships>
</file>

<file path=ppt/slides/_rels/slide59.xml.rels><?xml version="1.0" encoding="UTF-8" standalone="yes"?>
<Relationships xmlns="http://schemas.openxmlformats.org/package/2006/relationships"><Relationship Id="rId9" Type="http://schemas.openxmlformats.org/officeDocument/2006/relationships/image" Target="../media/image97.svg"/><Relationship Id="rId8" Type="http://schemas.openxmlformats.org/officeDocument/2006/relationships/image" Target="../media/image96.png"/><Relationship Id="rId7" Type="http://schemas.openxmlformats.org/officeDocument/2006/relationships/image" Target="../media/image95.svg"/><Relationship Id="rId6" Type="http://schemas.openxmlformats.org/officeDocument/2006/relationships/image" Target="../media/image94.png"/><Relationship Id="rId5" Type="http://schemas.openxmlformats.org/officeDocument/2006/relationships/image" Target="../media/image93.svg"/><Relationship Id="rId4" Type="http://schemas.openxmlformats.org/officeDocument/2006/relationships/image" Target="../media/image92.png"/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6" Type="http://schemas.openxmlformats.org/officeDocument/2006/relationships/slideLayout" Target="../slideLayouts/slideLayout11.xml"/><Relationship Id="rId15" Type="http://schemas.openxmlformats.org/officeDocument/2006/relationships/image" Target="../media/image48.svg"/><Relationship Id="rId14" Type="http://schemas.openxmlformats.org/officeDocument/2006/relationships/image" Target="../media/image47.png"/><Relationship Id="rId13" Type="http://schemas.openxmlformats.org/officeDocument/2006/relationships/image" Target="../media/image101.svg"/><Relationship Id="rId12" Type="http://schemas.openxmlformats.org/officeDocument/2006/relationships/image" Target="../media/image100.png"/><Relationship Id="rId11" Type="http://schemas.openxmlformats.org/officeDocument/2006/relationships/image" Target="../media/image99.svg"/><Relationship Id="rId10" Type="http://schemas.openxmlformats.org/officeDocument/2006/relationships/image" Target="../media/image98.png"/><Relationship Id="rId1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29.svg"/><Relationship Id="rId1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4.png"/><Relationship Id="rId8" Type="http://schemas.openxmlformats.org/officeDocument/2006/relationships/image" Target="../media/image103.svg"/><Relationship Id="rId7" Type="http://schemas.openxmlformats.org/officeDocument/2006/relationships/image" Target="../media/image102.png"/><Relationship Id="rId6" Type="http://schemas.openxmlformats.org/officeDocument/2006/relationships/image" Target="../media/image113.svg"/><Relationship Id="rId5" Type="http://schemas.openxmlformats.org/officeDocument/2006/relationships/image" Target="../media/image112.png"/><Relationship Id="rId4" Type="http://schemas.openxmlformats.org/officeDocument/2006/relationships/image" Target="../media/image99.svg"/><Relationship Id="rId3" Type="http://schemas.openxmlformats.org/officeDocument/2006/relationships/image" Target="../media/image98.png"/><Relationship Id="rId2" Type="http://schemas.openxmlformats.org/officeDocument/2006/relationships/image" Target="../media/image24.png"/><Relationship Id="rId19" Type="http://schemas.openxmlformats.org/officeDocument/2006/relationships/slideLayout" Target="../slideLayouts/slideLayout17.xml"/><Relationship Id="rId18" Type="http://schemas.openxmlformats.org/officeDocument/2006/relationships/image" Target="../media/image111.svg"/><Relationship Id="rId17" Type="http://schemas.openxmlformats.org/officeDocument/2006/relationships/image" Target="../media/image110.png"/><Relationship Id="rId16" Type="http://schemas.openxmlformats.org/officeDocument/2006/relationships/image" Target="../media/image48.svg"/><Relationship Id="rId15" Type="http://schemas.openxmlformats.org/officeDocument/2006/relationships/image" Target="../media/image47.png"/><Relationship Id="rId14" Type="http://schemas.openxmlformats.org/officeDocument/2006/relationships/image" Target="../media/image101.svg"/><Relationship Id="rId13" Type="http://schemas.openxmlformats.org/officeDocument/2006/relationships/image" Target="../media/image100.png"/><Relationship Id="rId12" Type="http://schemas.openxmlformats.org/officeDocument/2006/relationships/image" Target="../media/image107.svg"/><Relationship Id="rId11" Type="http://schemas.openxmlformats.org/officeDocument/2006/relationships/image" Target="../media/image106.png"/><Relationship Id="rId10" Type="http://schemas.openxmlformats.org/officeDocument/2006/relationships/image" Target="../media/image105.svg"/><Relationship Id="rId1" Type="http://schemas.openxmlformats.org/officeDocument/2006/relationships/image" Target="../media/image12.emf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48.svg"/><Relationship Id="rId1" Type="http://schemas.openxmlformats.org/officeDocument/2006/relationships/image" Target="../media/image47.png"/></Relationships>
</file>

<file path=ppt/slides/_rels/slide6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image" Target="../media/image12.emf"/></Relationships>
</file>

<file path=ppt/slides/_rels/slide6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image" Target="../media/image12.emf"/></Relationships>
</file>

<file path=ppt/slides/_rels/slide6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image" Target="../media/image12.emf"/></Relationships>
</file>

<file path=ppt/slides/_rels/slide6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image" Target="../media/image12.emf"/></Relationships>
</file>

<file path=ppt/slides/_rels/slide6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image" Target="../media/image12.emf"/></Relationships>
</file>

<file path=ppt/slides/_rels/slide6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image" Target="../media/image12.emf"/></Relationships>
</file>

<file path=ppt/slides/_rels/slide6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6.xml"/><Relationship Id="rId8" Type="http://schemas.openxmlformats.org/officeDocument/2006/relationships/slideLayout" Target="../slideLayouts/slideLayout11.xml"/><Relationship Id="rId7" Type="http://schemas.openxmlformats.org/officeDocument/2006/relationships/image" Target="../media/image48.svg"/><Relationship Id="rId6" Type="http://schemas.openxmlformats.org/officeDocument/2006/relationships/image" Target="../media/image47.png"/><Relationship Id="rId5" Type="http://schemas.openxmlformats.org/officeDocument/2006/relationships/image" Target="../media/image111.svg"/><Relationship Id="rId4" Type="http://schemas.openxmlformats.org/officeDocument/2006/relationships/image" Target="../media/image110.png"/><Relationship Id="rId3" Type="http://schemas.openxmlformats.org/officeDocument/2006/relationships/image" Target="../media/image115.svg"/><Relationship Id="rId2" Type="http://schemas.openxmlformats.org/officeDocument/2006/relationships/image" Target="../media/image114.png"/><Relationship Id="rId1" Type="http://schemas.openxmlformats.org/officeDocument/2006/relationships/image" Target="../media/image12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8.svg"/><Relationship Id="rId1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31.svg"/><Relationship Id="rId1" Type="http://schemas.openxmlformats.org/officeDocument/2006/relationships/image" Target="../media/image30.png"/></Relationships>
</file>

<file path=ppt/slides/_rels/slide7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7.xml"/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117.svg"/><Relationship Id="rId3" Type="http://schemas.openxmlformats.org/officeDocument/2006/relationships/image" Target="../media/image116.png"/><Relationship Id="rId2" Type="http://schemas.openxmlformats.org/officeDocument/2006/relationships/image" Target="../media/image48.svg"/><Relationship Id="rId1" Type="http://schemas.openxmlformats.org/officeDocument/2006/relationships/image" Target="../media/image47.png"/></Relationships>
</file>

<file path=ppt/slides/_rels/slide7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image" Target="../media/image12.emf"/></Relationships>
</file>

<file path=ppt/slides/_rels/slide7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9.xml"/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48.svg"/><Relationship Id="rId3" Type="http://schemas.openxmlformats.org/officeDocument/2006/relationships/image" Target="../media/image47.png"/><Relationship Id="rId2" Type="http://schemas.openxmlformats.org/officeDocument/2006/relationships/image" Target="../media/image119.svg"/><Relationship Id="rId1" Type="http://schemas.openxmlformats.org/officeDocument/2006/relationships/image" Target="../media/image118.png"/></Relationships>
</file>

<file path=ppt/slides/_rels/slide7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0.xml"/><Relationship Id="rId6" Type="http://schemas.openxmlformats.org/officeDocument/2006/relationships/slideLayout" Target="../slideLayouts/slideLayout11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3" Type="http://schemas.openxmlformats.org/officeDocument/2006/relationships/image" Target="../media/image91.svg"/><Relationship Id="rId2" Type="http://schemas.openxmlformats.org/officeDocument/2006/relationships/image" Target="../media/image90.png"/><Relationship Id="rId1" Type="http://schemas.openxmlformats.org/officeDocument/2006/relationships/image" Target="../media/image12.emf"/></Relationships>
</file>

<file path=ppt/slides/_rels/slide7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1.xml"/><Relationship Id="rId8" Type="http://schemas.openxmlformats.org/officeDocument/2006/relationships/slideLayout" Target="../slideLayouts/slideLayout11.xml"/><Relationship Id="rId7" Type="http://schemas.openxmlformats.org/officeDocument/2006/relationships/image" Target="../media/image111.svg"/><Relationship Id="rId6" Type="http://schemas.openxmlformats.org/officeDocument/2006/relationships/image" Target="../media/image110.png"/><Relationship Id="rId5" Type="http://schemas.openxmlformats.org/officeDocument/2006/relationships/image" Target="../media/image115.svg"/><Relationship Id="rId4" Type="http://schemas.openxmlformats.org/officeDocument/2006/relationships/image" Target="../media/image114.png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image" Target="../media/image12.emf"/></Relationships>
</file>

<file path=ppt/slides/_rels/slide7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png"/><Relationship Id="rId8" Type="http://schemas.openxmlformats.org/officeDocument/2006/relationships/image" Target="../media/image52.svg"/><Relationship Id="rId7" Type="http://schemas.openxmlformats.org/officeDocument/2006/relationships/image" Target="../media/image51.png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121.svg"/><Relationship Id="rId3" Type="http://schemas.openxmlformats.org/officeDocument/2006/relationships/image" Target="../media/image120.png"/><Relationship Id="rId2" Type="http://schemas.openxmlformats.org/officeDocument/2006/relationships/image" Target="../media/image89.svg"/><Relationship Id="rId16" Type="http://schemas.openxmlformats.org/officeDocument/2006/relationships/notesSlide" Target="../notesSlides/notesSlide32.xml"/><Relationship Id="rId15" Type="http://schemas.openxmlformats.org/officeDocument/2006/relationships/slideLayout" Target="../slideLayouts/slideLayout8.xml"/><Relationship Id="rId14" Type="http://schemas.openxmlformats.org/officeDocument/2006/relationships/image" Target="../media/image60.svg"/><Relationship Id="rId13" Type="http://schemas.openxmlformats.org/officeDocument/2006/relationships/image" Target="../media/image59.png"/><Relationship Id="rId12" Type="http://schemas.openxmlformats.org/officeDocument/2006/relationships/image" Target="../media/image91.svg"/><Relationship Id="rId11" Type="http://schemas.openxmlformats.org/officeDocument/2006/relationships/image" Target="../media/image90.png"/><Relationship Id="rId10" Type="http://schemas.openxmlformats.org/officeDocument/2006/relationships/image" Target="../media/image54.svg"/><Relationship Id="rId1" Type="http://schemas.openxmlformats.org/officeDocument/2006/relationships/image" Target="../media/image88.png"/></Relationships>
</file>

<file path=ppt/slides/_rels/slide7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3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60.svg"/><Relationship Id="rId3" Type="http://schemas.openxmlformats.org/officeDocument/2006/relationships/image" Target="../media/image59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4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image" Target="../media/image12.emf"/></Relationships>
</file>

<file path=ppt/slides/_rels/slide7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5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24.png"/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image" Target="../media/image122.jpeg"/></Relationships>
</file>

<file path=ppt/slides/_rels/slide7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6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3" Type="http://schemas.openxmlformats.org/officeDocument/2006/relationships/image" Target="../media/image124.svg"/><Relationship Id="rId2" Type="http://schemas.openxmlformats.org/officeDocument/2006/relationships/image" Target="../media/image123.png"/><Relationship Id="rId1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33.svg"/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/Relationships>
</file>

<file path=ppt/slides/_rels/slide8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7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126.svg"/><Relationship Id="rId4" Type="http://schemas.openxmlformats.org/officeDocument/2006/relationships/image" Target="../media/image125.png"/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image" Target="../media/image24.png"/></Relationships>
</file>

<file path=ppt/slides/_rels/slide8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8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128.svg"/><Relationship Id="rId4" Type="http://schemas.openxmlformats.org/officeDocument/2006/relationships/image" Target="../media/image127.png"/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image" Target="../media/image24.png"/></Relationships>
</file>

<file path=ppt/slides/_rels/slide8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9.xml"/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12.emf"/><Relationship Id="rId4" Type="http://schemas.openxmlformats.org/officeDocument/2006/relationships/image" Target="../media/image130.svg"/><Relationship Id="rId3" Type="http://schemas.openxmlformats.org/officeDocument/2006/relationships/image" Target="../media/image129.png"/><Relationship Id="rId2" Type="http://schemas.openxmlformats.org/officeDocument/2006/relationships/image" Target="../media/image115.svg"/><Relationship Id="rId1" Type="http://schemas.openxmlformats.org/officeDocument/2006/relationships/image" Target="../media/image114.png"/></Relationships>
</file>

<file path=ppt/slides/_rels/slide8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5.png"/><Relationship Id="rId8" Type="http://schemas.openxmlformats.org/officeDocument/2006/relationships/image" Target="../media/image121.svg"/><Relationship Id="rId7" Type="http://schemas.openxmlformats.org/officeDocument/2006/relationships/image" Target="../media/image120.png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4" Type="http://schemas.openxmlformats.org/officeDocument/2006/relationships/image" Target="../media/image134.svg"/><Relationship Id="rId3" Type="http://schemas.openxmlformats.org/officeDocument/2006/relationships/image" Target="../media/image133.png"/><Relationship Id="rId20" Type="http://schemas.openxmlformats.org/officeDocument/2006/relationships/notesSlide" Target="../notesSlides/notesSlide40.xml"/><Relationship Id="rId2" Type="http://schemas.openxmlformats.org/officeDocument/2006/relationships/image" Target="../media/image132.svg"/><Relationship Id="rId19" Type="http://schemas.openxmlformats.org/officeDocument/2006/relationships/slideLayout" Target="../slideLayouts/slideLayout8.xml"/><Relationship Id="rId18" Type="http://schemas.openxmlformats.org/officeDocument/2006/relationships/image" Target="../media/image60.svg"/><Relationship Id="rId17" Type="http://schemas.openxmlformats.org/officeDocument/2006/relationships/image" Target="../media/image59.png"/><Relationship Id="rId16" Type="http://schemas.openxmlformats.org/officeDocument/2006/relationships/image" Target="../media/image91.svg"/><Relationship Id="rId15" Type="http://schemas.openxmlformats.org/officeDocument/2006/relationships/image" Target="../media/image90.png"/><Relationship Id="rId14" Type="http://schemas.openxmlformats.org/officeDocument/2006/relationships/image" Target="../media/image54.svg"/><Relationship Id="rId13" Type="http://schemas.openxmlformats.org/officeDocument/2006/relationships/image" Target="../media/image53.png"/><Relationship Id="rId12" Type="http://schemas.openxmlformats.org/officeDocument/2006/relationships/image" Target="../media/image52.svg"/><Relationship Id="rId11" Type="http://schemas.openxmlformats.org/officeDocument/2006/relationships/image" Target="../media/image51.png"/><Relationship Id="rId10" Type="http://schemas.openxmlformats.org/officeDocument/2006/relationships/image" Target="../media/image136.svg"/><Relationship Id="rId1" Type="http://schemas.openxmlformats.org/officeDocument/2006/relationships/image" Target="../media/image131.png"/></Relationships>
</file>

<file path=ppt/slides/_rels/slide8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1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60.svg"/><Relationship Id="rId3" Type="http://schemas.openxmlformats.org/officeDocument/2006/relationships/image" Target="../media/image59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/Relationships>
</file>

<file path=ppt/slides/_rels/slide8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2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60.svg"/><Relationship Id="rId3" Type="http://schemas.openxmlformats.org/officeDocument/2006/relationships/image" Target="../media/image59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3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140.svg"/><Relationship Id="rId5" Type="http://schemas.openxmlformats.org/officeDocument/2006/relationships/image" Target="../media/image139.png"/><Relationship Id="rId4" Type="http://schemas.openxmlformats.org/officeDocument/2006/relationships/image" Target="../media/image138.svg"/><Relationship Id="rId3" Type="http://schemas.openxmlformats.org/officeDocument/2006/relationships/image" Target="../media/image137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/Relationships>
</file>

<file path=ppt/slides/_rels/slide8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4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138.svg"/><Relationship Id="rId3" Type="http://schemas.openxmlformats.org/officeDocument/2006/relationships/image" Target="../media/image137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/Relationships>
</file>

<file path=ppt/slides/_rels/slide8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5.xml"/><Relationship Id="rId8" Type="http://schemas.openxmlformats.org/officeDocument/2006/relationships/slideLayout" Target="../slideLayouts/slideLayout11.xml"/><Relationship Id="rId7" Type="http://schemas.openxmlformats.org/officeDocument/2006/relationships/image" Target="../media/image142.svg"/><Relationship Id="rId6" Type="http://schemas.openxmlformats.org/officeDocument/2006/relationships/image" Target="../media/image141.png"/><Relationship Id="rId5" Type="http://schemas.openxmlformats.org/officeDocument/2006/relationships/image" Target="../media/image12.emf"/><Relationship Id="rId4" Type="http://schemas.openxmlformats.org/officeDocument/2006/relationships/image" Target="../media/image115.svg"/><Relationship Id="rId3" Type="http://schemas.openxmlformats.org/officeDocument/2006/relationships/image" Target="../media/image114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/Relationships>
</file>

<file path=ppt/slides/_rels/slide8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png"/><Relationship Id="rId8" Type="http://schemas.openxmlformats.org/officeDocument/2006/relationships/image" Target="../media/image52.svg"/><Relationship Id="rId7" Type="http://schemas.openxmlformats.org/officeDocument/2006/relationships/image" Target="../media/image51.png"/><Relationship Id="rId6" Type="http://schemas.openxmlformats.org/officeDocument/2006/relationships/image" Target="../media/image136.svg"/><Relationship Id="rId5" Type="http://schemas.openxmlformats.org/officeDocument/2006/relationships/image" Target="../media/image135.png"/><Relationship Id="rId4" Type="http://schemas.openxmlformats.org/officeDocument/2006/relationships/image" Target="../media/image121.svg"/><Relationship Id="rId3" Type="http://schemas.openxmlformats.org/officeDocument/2006/relationships/image" Target="../media/image120.png"/><Relationship Id="rId2" Type="http://schemas.openxmlformats.org/officeDocument/2006/relationships/image" Target="../media/image89.svg"/><Relationship Id="rId16" Type="http://schemas.openxmlformats.org/officeDocument/2006/relationships/notesSlide" Target="../notesSlides/notesSlide46.xml"/><Relationship Id="rId15" Type="http://schemas.openxmlformats.org/officeDocument/2006/relationships/slideLayout" Target="../slideLayouts/slideLayout8.xml"/><Relationship Id="rId14" Type="http://schemas.openxmlformats.org/officeDocument/2006/relationships/image" Target="../media/image60.svg"/><Relationship Id="rId13" Type="http://schemas.openxmlformats.org/officeDocument/2006/relationships/image" Target="../media/image59.png"/><Relationship Id="rId12" Type="http://schemas.openxmlformats.org/officeDocument/2006/relationships/image" Target="../media/image91.svg"/><Relationship Id="rId11" Type="http://schemas.openxmlformats.org/officeDocument/2006/relationships/image" Target="../media/image90.png"/><Relationship Id="rId10" Type="http://schemas.openxmlformats.org/officeDocument/2006/relationships/image" Target="../media/image54.svg"/><Relationship Id="rId1" Type="http://schemas.openxmlformats.org/officeDocument/2006/relationships/image" Target="../media/image88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33.svg"/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/Relationships>
</file>

<file path=ppt/slides/_rels/slide9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7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60.svg"/><Relationship Id="rId3" Type="http://schemas.openxmlformats.org/officeDocument/2006/relationships/image" Target="../media/image59.png"/><Relationship Id="rId2" Type="http://schemas.openxmlformats.org/officeDocument/2006/relationships/image" Target="../media/image54.svg"/><Relationship Id="rId1" Type="http://schemas.openxmlformats.org/officeDocument/2006/relationships/image" Target="../media/image53.png"/></Relationships>
</file>

<file path=ppt/slides/_rels/slide9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8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60.svg"/><Relationship Id="rId3" Type="http://schemas.openxmlformats.org/officeDocument/2006/relationships/image" Target="../media/image59.png"/><Relationship Id="rId2" Type="http://schemas.openxmlformats.org/officeDocument/2006/relationships/image" Target="../media/image54.svg"/><Relationship Id="rId1" Type="http://schemas.openxmlformats.org/officeDocument/2006/relationships/image" Target="../media/image53.png"/></Relationships>
</file>

<file path=ppt/slides/_rels/slide9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9.xml"/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143.png"/><Relationship Id="rId2" Type="http://schemas.openxmlformats.org/officeDocument/2006/relationships/image" Target="../media/image54.svg"/><Relationship Id="rId1" Type="http://schemas.openxmlformats.org/officeDocument/2006/relationships/image" Target="../media/image53.png"/></Relationships>
</file>

<file path=ppt/slides/_rels/slide9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0.xml"/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144.jpeg"/><Relationship Id="rId2" Type="http://schemas.openxmlformats.org/officeDocument/2006/relationships/image" Target="../media/image54.svg"/><Relationship Id="rId1" Type="http://schemas.openxmlformats.org/officeDocument/2006/relationships/image" Target="../media/image53.png"/></Relationships>
</file>

<file path=ppt/slides/_rels/slide9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54.svg"/><Relationship Id="rId4" Type="http://schemas.openxmlformats.org/officeDocument/2006/relationships/image" Target="../media/image53.png"/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image" Target="../media/image24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54.svg"/><Relationship Id="rId1" Type="http://schemas.openxmlformats.org/officeDocument/2006/relationships/image" Target="../media/image5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54.svg"/><Relationship Id="rId1" Type="http://schemas.openxmlformats.org/officeDocument/2006/relationships/image" Target="../media/image53.png"/></Relationships>
</file>

<file path=ppt/slides/_rels/slide9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1.xml"/><Relationship Id="rId8" Type="http://schemas.openxmlformats.org/officeDocument/2006/relationships/slideLayout" Target="../slideLayouts/slideLayout11.xml"/><Relationship Id="rId7" Type="http://schemas.openxmlformats.org/officeDocument/2006/relationships/image" Target="../media/image54.svg"/><Relationship Id="rId6" Type="http://schemas.openxmlformats.org/officeDocument/2006/relationships/image" Target="../media/image53.png"/><Relationship Id="rId5" Type="http://schemas.openxmlformats.org/officeDocument/2006/relationships/image" Target="../media/image111.svg"/><Relationship Id="rId4" Type="http://schemas.openxmlformats.org/officeDocument/2006/relationships/image" Target="../media/image110.png"/><Relationship Id="rId3" Type="http://schemas.openxmlformats.org/officeDocument/2006/relationships/image" Target="../media/image115.svg"/><Relationship Id="rId2" Type="http://schemas.openxmlformats.org/officeDocument/2006/relationships/image" Target="../media/image114.png"/><Relationship Id="rId1" Type="http://schemas.openxmlformats.org/officeDocument/2006/relationships/image" Target="../media/image12.emf"/></Relationships>
</file>

<file path=ppt/slides/_rels/slide9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image" Target="../media/image154.svg"/><Relationship Id="rId7" Type="http://schemas.openxmlformats.org/officeDocument/2006/relationships/image" Target="../media/image153.png"/><Relationship Id="rId6" Type="http://schemas.openxmlformats.org/officeDocument/2006/relationships/image" Target="../media/image152.svg"/><Relationship Id="rId5" Type="http://schemas.openxmlformats.org/officeDocument/2006/relationships/image" Target="../media/image151.png"/><Relationship Id="rId4" Type="http://schemas.openxmlformats.org/officeDocument/2006/relationships/image" Target="../media/image150.svg"/><Relationship Id="rId3" Type="http://schemas.openxmlformats.org/officeDocument/2006/relationships/image" Target="../media/image149.png"/><Relationship Id="rId2" Type="http://schemas.openxmlformats.org/officeDocument/2006/relationships/image" Target="../media/image148.svg"/><Relationship Id="rId1" Type="http://schemas.openxmlformats.org/officeDocument/2006/relationships/image" Target="../media/image147.png"/></Relationships>
</file>

<file path=ppt/slides/_rels/slide9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image" Target="../media/image154.svg"/><Relationship Id="rId7" Type="http://schemas.openxmlformats.org/officeDocument/2006/relationships/image" Target="../media/image153.png"/><Relationship Id="rId6" Type="http://schemas.openxmlformats.org/officeDocument/2006/relationships/image" Target="../media/image152.svg"/><Relationship Id="rId5" Type="http://schemas.openxmlformats.org/officeDocument/2006/relationships/image" Target="../media/image151.png"/><Relationship Id="rId4" Type="http://schemas.openxmlformats.org/officeDocument/2006/relationships/image" Target="../media/image150.svg"/><Relationship Id="rId3" Type="http://schemas.openxmlformats.org/officeDocument/2006/relationships/image" Target="../media/image149.png"/><Relationship Id="rId2" Type="http://schemas.openxmlformats.org/officeDocument/2006/relationships/image" Target="../media/image148.svg"/><Relationship Id="rId1" Type="http://schemas.openxmlformats.org/officeDocument/2006/relationships/image" Target="../media/image1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599" y="2009414"/>
            <a:ext cx="6816811" cy="1880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项目管理</a:t>
            </a:r>
            <a:endParaRPr lang="en-US" sz="7200" b="1" dirty="0">
              <a:solidFill>
                <a:schemeClr val="bg1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599" y="3889993"/>
            <a:ext cx="6334897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200" b="1">
                <a:solidFill>
                  <a:schemeClr val="tx2"/>
                </a:solidFill>
                <a:latin typeface="GT Walsheim Pro Condensed Black" panose="00000906000000000000" pitchFamily="2" charset="0"/>
              </a:rPr>
              <a:t>运动员领袖训练</a:t>
            </a:r>
            <a:endParaRPr lang="en-US" sz="3200" b="1">
              <a:solidFill>
                <a:schemeClr val="tx2"/>
              </a:solidFill>
              <a:latin typeface="GT Walsheim Pro Condensed Black" panose="00000906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3909449" y="3429000"/>
            <a:ext cx="6729976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将知识、技能、工具和技术应用于项目活动，以满足项目需求。</a:t>
            </a:r>
            <a:endParaRPr lang="en-US" sz="240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项目管理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TextBox 5"/>
          <p:cNvSpPr txBox="1"/>
          <p:nvPr/>
        </p:nvSpPr>
        <p:spPr>
          <a:xfrm>
            <a:off x="4010667" y="2782669"/>
            <a:ext cx="7028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什么是 </a:t>
            </a:r>
            <a:r>
              <a:rPr lang="en-US" sz="3600" b="1">
                <a:solidFill>
                  <a:srgbClr val="F68D1E"/>
                </a:solidFill>
                <a:latin typeface="Ubuntu" panose="020B0504030602030204"/>
              </a:rPr>
              <a:t>项目管理</a:t>
            </a:r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1075" y="2552700"/>
            <a:ext cx="2785212" cy="2495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11109" y="3359260"/>
            <a:ext cx="2910729" cy="2465559"/>
          </a:xfrm>
          <a:prstGeom prst="rect">
            <a:avLst/>
          </a:prstGeom>
        </p:spPr>
      </p:pic>
      <p:pic>
        <p:nvPicPr>
          <p:cNvPr id="4" name="Graphic 3" descr="带有固体填充的存在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53591" y="4496899"/>
            <a:ext cx="914400" cy="914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5517" y="2091847"/>
            <a:ext cx="7315183" cy="4289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分享完你的项目后，花时间反思一下。</a:t>
            </a:r>
            <a:endParaRPr lang="en-US" sz="240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倾听观众和其他演讲者的反馈。</a:t>
            </a:r>
            <a:endParaRPr lang="en-US" sz="240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200"/>
              </a:spcAft>
              <a:buBlip>
                <a:blip r:embed="rId5"/>
              </a:buBlip>
            </a:pPr>
            <a:r>
              <a:rPr lang="en-US" sz="240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问问自己：</a:t>
            </a:r>
            <a:endParaRPr lang="en-US" sz="240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en-US" sz="240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什么进展顺利？</a:t>
            </a:r>
            <a:endParaRPr lang="en-US" sz="240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en-US" sz="240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下次我还能做得更好吗？</a:t>
            </a:r>
            <a:endParaRPr lang="en-US" sz="240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en-US" sz="240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做笔记，帮助你作为演讲者成长并改进你的项目。</a:t>
            </a:r>
            <a:endParaRPr lang="en-US" sz="240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en-US" sz="240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再练习分享你的项目</a:t>
            </a:r>
            <a:endParaRPr lang="en-US" sz="240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" name="TextBox 5"/>
          <p:cNvSpPr txBox="1"/>
          <p:nvPr/>
        </p:nvSpPr>
        <p:spPr>
          <a:xfrm>
            <a:off x="695224" y="953074"/>
            <a:ext cx="52102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solidFill>
                  <a:srgbClr val="013B82"/>
                </a:solidFill>
                <a:latin typeface="Ubuntu" panose="020B0504030602030204"/>
              </a:rPr>
              <a:t>分享后：练习和提升</a:t>
            </a:r>
            <a:endParaRPr lang="en-US" sz="34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2" name="Rectangle: Diagonal Corners Rounded 1"/>
          <p:cNvSpPr/>
          <p:nvPr/>
        </p:nvSpPr>
        <p:spPr>
          <a:xfrm>
            <a:off x="9258283" y="5282751"/>
            <a:ext cx="1905017" cy="1084135"/>
          </a:xfrm>
          <a:prstGeom prst="round2Diag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Ubuntu Light" panose="020B0304030602030204" pitchFamily="34" charset="0"/>
              </a:rPr>
              <a:t>反馈是一份礼物</a:t>
            </a:r>
            <a:endParaRPr lang="en-US" sz="2400" b="1">
              <a:latin typeface="Ubuntu Light" panose="020B0304030602030204" pitchFamily="34" charset="0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5" name="Rectangle 14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12" name="TextBox 5"/>
          <p:cNvSpPr txBox="1"/>
          <p:nvPr/>
        </p:nvSpPr>
        <p:spPr>
          <a:xfrm>
            <a:off x="1002126" y="2829525"/>
            <a:ext cx="30727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13B82"/>
                </a:solidFill>
                <a:latin typeface="Ubuntu" panose="020B0504030602030204"/>
              </a:rPr>
              <a:t>在哪里分享你的项目故事？</a:t>
            </a:r>
            <a:endParaRPr lang="en-US" sz="3200" b="1">
              <a:solidFill>
                <a:srgbClr val="013B82"/>
              </a:solidFill>
              <a:latin typeface="Ubuntu" panose="020B0504030602030204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33" name="TextBox 18"/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收尾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8" name="Graphic 37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39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收尾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7010" y="2013864"/>
            <a:ext cx="6112864" cy="3300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 panose="020B0504030602030204"/>
              </a:defRPr>
            </a:lvl1pPr>
          </a:lstStyle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2400" b="0">
                <a:solidFill>
                  <a:srgbClr val="013B82"/>
                </a:solidFill>
                <a:latin typeface="Ubuntu Light" panose="020B0304030602030204" pitchFamily="34" charset="0"/>
              </a:rPr>
              <a:t>运动员领袖最常分享他们故事的地方有哪些？</a:t>
            </a:r>
            <a:endParaRPr lang="en-US" sz="2400" b="0">
              <a:solidFill>
                <a:srgbClr val="013B82"/>
              </a:solidFill>
              <a:latin typeface="Ubuntu Light" panose="020B0304030602030204" pitchFamily="34" charset="0"/>
            </a:endParaRP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2400" b="0">
                <a:solidFill>
                  <a:srgbClr val="013B82"/>
                </a:solidFill>
                <a:latin typeface="Ubuntu Light" panose="020B0304030602030204" pitchFamily="34" charset="0"/>
              </a:rPr>
              <a:t>想想你的项目，有哪些人能帮助你的项目产生更大影响？</a:t>
            </a:r>
            <a:endParaRPr lang="en-US" sz="2400" b="0">
              <a:solidFill>
                <a:srgbClr val="013B82"/>
              </a:solidFill>
              <a:latin typeface="Ubuntu Light" panose="020B0304030602030204" pitchFamily="34" charset="0"/>
            </a:endParaRP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2400" b="0">
                <a:solidFill>
                  <a:srgbClr val="013B82"/>
                </a:solidFill>
                <a:latin typeface="Ubuntu Light" panose="020B0304030602030204" pitchFamily="34" charset="0"/>
              </a:rPr>
              <a:t>你觉得可以在哪里分享你的项目？</a:t>
            </a:r>
            <a:endParaRPr lang="en-US" sz="2400" b="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pic>
        <p:nvPicPr>
          <p:cNvPr id="2" name="Graphic 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23534" y="4248072"/>
            <a:ext cx="895350" cy="1009650"/>
          </a:xfrm>
          <a:prstGeom prst="rect">
            <a:avLst/>
          </a:prstGeom>
        </p:spPr>
      </p:pic>
      <p:pic>
        <p:nvPicPr>
          <p:cNvPr id="3" name="Graphic 2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23534" y="3277747"/>
            <a:ext cx="895350" cy="89535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31903" y="4615239"/>
            <a:ext cx="3944008" cy="768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5400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谢谢！</a:t>
            </a:r>
            <a:endParaRPr lang="en-US" sz="5400" dirty="0">
              <a:solidFill>
                <a:schemeClr val="bg1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1903" y="1389676"/>
            <a:ext cx="6816811" cy="543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dirty="0">
                <a:solidFill>
                  <a:srgbClr val="002060"/>
                </a:solidFill>
                <a:latin typeface="GT Walsheim Pro Condensed Black" panose="00000906000000000000" pitchFamily="2" charset="0"/>
              </a:rPr>
              <a:t>项目管理</a:t>
            </a:r>
            <a:endParaRPr lang="en-US" sz="3600" dirty="0">
              <a:solidFill>
                <a:srgbClr val="002060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1903" y="1813223"/>
            <a:ext cx="633489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002060"/>
                </a:solidFill>
                <a:latin typeface="GT Walsheim Pro Condensed Black" panose="00000906000000000000" pitchFamily="2" charset="0"/>
              </a:rPr>
              <a:t>运动员领袖训练</a:t>
            </a:r>
            <a:endParaRPr lang="en-US" sz="2400" b="1" dirty="0">
              <a:solidFill>
                <a:srgbClr val="002060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1903" y="2661502"/>
            <a:ext cx="5260622" cy="1292662"/>
          </a:xfrm>
          <a:prstGeom prst="rect">
            <a:avLst/>
          </a:prstGeom>
          <a:solidFill>
            <a:srgbClr val="013B82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  <a:latin typeface="Ubuntu" panose="020B0504030602030204" pitchFamily="34" charset="0"/>
              </a:rPr>
              <a:t>请参加评估：</a:t>
            </a:r>
            <a:br>
              <a:rPr lang="en-US" dirty="0"/>
            </a:br>
            <a:r>
              <a:rPr lang="en-US" sz="1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"/>
              </a:rPr>
              <a:t>https://specialolympics.qualtrics.com</a:t>
            </a:r>
            <a:br>
              <a:rPr lang="en-US" sz="1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"/>
              </a:rPr>
            </a:br>
            <a:r>
              <a:rPr lang="en-US" sz="1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"/>
              </a:rPr>
              <a:t>/jfe/form/SV_5cZHOzU0qemAkDP</a:t>
            </a:r>
            <a:endParaRPr lang="en-US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63" y="2661502"/>
            <a:ext cx="1292662" cy="1292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3909449" y="2192956"/>
            <a:ext cx="5269275" cy="1053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将知识、技能、工具和技术应用于项目活动，以满足项目需求。</a:t>
            </a:r>
            <a:endParaRPr lang="en-US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项目管理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TextBox 5"/>
          <p:cNvSpPr txBox="1"/>
          <p:nvPr/>
        </p:nvSpPr>
        <p:spPr>
          <a:xfrm>
            <a:off x="4010667" y="1839169"/>
            <a:ext cx="7028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什么是项目管理？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1075" y="2552700"/>
            <a:ext cx="2785212" cy="2495550"/>
          </a:xfrm>
          <a:prstGeom prst="rect">
            <a:avLst/>
          </a:prstGeom>
        </p:spPr>
      </p:pic>
      <p:sp>
        <p:nvSpPr>
          <p:cNvPr id="3" name="TextBox 8"/>
          <p:cNvSpPr txBox="1"/>
          <p:nvPr/>
        </p:nvSpPr>
        <p:spPr>
          <a:xfrm>
            <a:off x="3909450" y="3246065"/>
            <a:ext cx="5773394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F68D1E"/>
                </a:solidFill>
                <a:latin typeface="Ubuntu" panose="020B05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让我们来详细分析一下：</a:t>
            </a:r>
            <a:endParaRPr lang="en-US" sz="2400" b="1" i="0" u="none" strike="noStrike" cap="none">
              <a:solidFill>
                <a:srgbClr val="F68D1E"/>
              </a:solidFill>
              <a:latin typeface="Ubuntu" panose="020B05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3909449" y="3707906"/>
            <a:ext cx="604553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利用你</a:t>
            </a:r>
            <a:r>
              <a:rPr lang="en-US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所知道</a:t>
            </a: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的、合适的</a:t>
            </a:r>
            <a:r>
              <a:rPr lang="en-US" sz="2400" b="1" dirty="0">
                <a:solidFill>
                  <a:srgbClr val="F68D1E"/>
                </a:solidFill>
                <a:latin typeface="Ubuntu Light" panose="020B0304030602030204" pitchFamily="34" charset="0"/>
                <a:sym typeface="Ubuntu" panose="020B0504030602030204"/>
              </a:rPr>
              <a:t>工具</a:t>
            </a: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和有用的</a:t>
            </a:r>
            <a:r>
              <a:rPr lang="en-US" sz="2400" b="1" dirty="0">
                <a:solidFill>
                  <a:srgbClr val="F68D1E"/>
                </a:solidFill>
                <a:latin typeface="Ubuntu Light" panose="020B0304030602030204" pitchFamily="34" charset="0"/>
                <a:sym typeface="Ubuntu" panose="020B0504030602030204"/>
              </a:rPr>
              <a:t>技能</a:t>
            </a: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，完成任务 </a:t>
            </a: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，实现你想在</a:t>
            </a:r>
            <a:r>
              <a:rPr lang="en-US" sz="2400" b="1" dirty="0">
                <a:solidFill>
                  <a:srgbClr val="F68D1E"/>
                </a:solidFill>
                <a:latin typeface="Ubuntu Light" panose="020B0304030602030204" pitchFamily="34" charset="0"/>
                <a:sym typeface="Ubuntu" panose="020B0504030602030204"/>
              </a:rPr>
              <a:t>项目</a:t>
            </a:r>
            <a:r>
              <a:rPr lang="en-US" sz="2400" b="1" dirty="0">
                <a:solidFill>
                  <a:srgbClr val="F68D1E"/>
                </a:solidFill>
                <a:latin typeface="Ubuntu Light" panose="020B0304030602030204" pitchFamily="34" charset="0"/>
                <a:sym typeface="Ubuntu" panose="020B0504030602030204"/>
              </a:rPr>
              <a:t>中实现</a:t>
            </a: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的</a:t>
            </a: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目标。</a:t>
            </a:r>
            <a:endParaRPr lang="en-US" sz="2400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21" name="TextBox 5"/>
          <p:cNvSpPr txBox="1"/>
          <p:nvPr/>
        </p:nvSpPr>
        <p:spPr>
          <a:xfrm>
            <a:off x="412222" y="2982307"/>
            <a:ext cx="4224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什么是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  <a:p>
            <a:r>
              <a:rPr lang="en-US" sz="3600" b="1">
                <a:solidFill>
                  <a:srgbClr val="DDF5FF"/>
                </a:solidFill>
                <a:latin typeface="Ubuntu" panose="020B0504030602030204"/>
              </a:rPr>
              <a:t>项目经理</a:t>
            </a:r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团队角色与职责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21" name="TextBox 5"/>
          <p:cNvSpPr txBox="1"/>
          <p:nvPr/>
        </p:nvSpPr>
        <p:spPr>
          <a:xfrm>
            <a:off x="412222" y="2982307"/>
            <a:ext cx="4224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什么是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  <a:p>
            <a:r>
              <a:rPr lang="en-US" sz="3600" b="1">
                <a:solidFill>
                  <a:srgbClr val="DDF5FF"/>
                </a:solidFill>
                <a:latin typeface="Ubuntu" panose="020B0504030602030204"/>
              </a:rPr>
              <a:t>项目经理</a:t>
            </a:r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73344" y="4917610"/>
            <a:ext cx="1979668" cy="1940389"/>
          </a:xfrm>
          <a:prstGeom prst="rect">
            <a:avLst/>
          </a:prstGeom>
        </p:spPr>
      </p:pic>
      <p:sp>
        <p:nvSpPr>
          <p:cNvPr id="7" name="TextBox 8"/>
          <p:cNvSpPr txBox="1"/>
          <p:nvPr/>
        </p:nvSpPr>
        <p:spPr>
          <a:xfrm>
            <a:off x="5471549" y="2696993"/>
            <a:ext cx="5773394" cy="2025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负责确保项目按时、按预算内完成的个人。</a:t>
            </a:r>
            <a:endParaRPr lang="en-US" sz="240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这就是你！</a:t>
            </a:r>
            <a:endParaRPr lang="en-US" sz="3200" b="1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团队角色与职责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21" name="TextBox 5"/>
          <p:cNvSpPr txBox="1"/>
          <p:nvPr/>
        </p:nvSpPr>
        <p:spPr>
          <a:xfrm>
            <a:off x="412222" y="2982307"/>
            <a:ext cx="4224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13B82"/>
                </a:solidFill>
                <a:latin typeface="Ubuntu" panose="020B0504030602030204"/>
              </a:rPr>
              <a:t>什么是</a:t>
            </a:r>
            <a:endParaRPr lang="en-US" sz="3600" b="1" dirty="0">
              <a:solidFill>
                <a:srgbClr val="013B82"/>
              </a:solidFill>
              <a:latin typeface="Ubuntu" panose="020B0504030602030204"/>
            </a:endParaRPr>
          </a:p>
          <a:p>
            <a:r>
              <a:rPr lang="en-US" sz="3600" b="1" dirty="0">
                <a:solidFill>
                  <a:srgbClr val="DDF5FF"/>
                </a:solidFill>
                <a:latin typeface="Ubuntu" panose="020B0504030602030204"/>
              </a:rPr>
              <a:t>团队成员</a:t>
            </a:r>
            <a:r>
              <a:rPr lang="en-US" sz="3600" b="1" dirty="0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 dirty="0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团队角色与职责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21" name="TextBox 5"/>
          <p:cNvSpPr txBox="1"/>
          <p:nvPr/>
        </p:nvSpPr>
        <p:spPr>
          <a:xfrm>
            <a:off x="412222" y="2982307"/>
            <a:ext cx="4224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13B82"/>
                </a:solidFill>
                <a:latin typeface="Ubuntu" panose="020B0504030602030204"/>
              </a:rPr>
              <a:t>什么是</a:t>
            </a:r>
            <a:endParaRPr lang="en-US" sz="3600" b="1" dirty="0">
              <a:solidFill>
                <a:srgbClr val="013B82"/>
              </a:solidFill>
              <a:latin typeface="Ubuntu" panose="020B0504030602030204"/>
            </a:endParaRPr>
          </a:p>
          <a:p>
            <a:r>
              <a:rPr lang="en-US" sz="3600" b="1" dirty="0">
                <a:solidFill>
                  <a:srgbClr val="DDF5FF"/>
                </a:solidFill>
                <a:latin typeface="Ubuntu" panose="020B0504030602030204"/>
              </a:rPr>
              <a:t>团队成员</a:t>
            </a:r>
            <a:r>
              <a:rPr lang="en-US" sz="3600" b="1" dirty="0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 dirty="0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49058" y="2899140"/>
            <a:ext cx="6813738" cy="160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那些共同完成项目任务的人。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拥有多样技能和才能的人来完成任务。认识到团队成员的优势，并根据才能分配任务非常重要。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3" name="Graphic 12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0058" y="5180847"/>
            <a:ext cx="2035628" cy="1677153"/>
          </a:xfrm>
          <a:prstGeom prst="rect">
            <a:avLst/>
          </a:prstGeom>
        </p:spPr>
      </p:pic>
      <p:sp>
        <p:nvSpPr>
          <p:cNvPr id="1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团队角色与职责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21" name="TextBox 5"/>
          <p:cNvSpPr txBox="1"/>
          <p:nvPr/>
        </p:nvSpPr>
        <p:spPr>
          <a:xfrm>
            <a:off x="412222" y="2982307"/>
            <a:ext cx="4224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什么是</a:t>
            </a:r>
            <a:endParaRPr lang="en-US" sz="3600" b="1">
              <a:solidFill>
                <a:srgbClr val="0095DA"/>
              </a:solidFill>
              <a:latin typeface="Ubuntu" panose="020B0504030602030204"/>
            </a:endParaRPr>
          </a:p>
          <a:p>
            <a:r>
              <a:rPr lang="en-US" sz="3600" b="1">
                <a:solidFill>
                  <a:srgbClr val="0095DA"/>
                </a:solidFill>
                <a:latin typeface="Ubuntu" panose="020B0504030602030204"/>
              </a:rPr>
              <a:t>团队成员</a:t>
            </a:r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49058" y="1839031"/>
            <a:ext cx="590197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Blip>
                <a:blip r:embed="rId1"/>
              </a:buBlip>
            </a:pPr>
            <a:r>
              <a:rPr 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那些共同完成项目任务的人。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spcAft>
                <a:spcPts val="600"/>
              </a:spcAft>
              <a:buBlip>
                <a:blip r:embed="rId1"/>
              </a:buBlip>
            </a:pPr>
            <a:r>
              <a:rPr 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拥有多样技能和才能的人来完成任务。认识到团队成员的优势，并根据才能分配任务非常重要。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5221176" y="3091164"/>
            <a:ext cx="6219708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优秀的项目经理会把任务分配给团队成员，信任 </a:t>
            </a:r>
            <a:r>
              <a:rPr lang="en-U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 他们完成工作，并在过程中</a:t>
            </a:r>
            <a:r>
              <a:rPr lang="en-US" sz="2400" b="1" i="0" u="none" strike="noStrike" cap="none">
                <a:solidFill>
                  <a:srgbClr val="F68D1E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给予支持</a:t>
            </a:r>
            <a:r>
              <a:rPr lang="en-U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。</a:t>
            </a:r>
            <a:endParaRPr lang="en-US" sz="2400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pic>
        <p:nvPicPr>
          <p:cNvPr id="5" name="Graphic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0058" y="5180847"/>
            <a:ext cx="2035628" cy="1677153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团队角色与职责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21" name="TextBox 5"/>
          <p:cNvSpPr txBox="1"/>
          <p:nvPr/>
        </p:nvSpPr>
        <p:spPr>
          <a:xfrm>
            <a:off x="1192353" y="3179131"/>
            <a:ext cx="4138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13B82"/>
                </a:solidFill>
                <a:latin typeface="Ubuntu" panose="020B0504030602030204"/>
              </a:rPr>
              <a:t>什么是 </a:t>
            </a:r>
            <a:r>
              <a:rPr lang="en-US" sz="3600" b="1" dirty="0">
                <a:solidFill>
                  <a:srgbClr val="DDF5FF"/>
                </a:solidFill>
                <a:latin typeface="Ubuntu" panose="020B0504030602030204"/>
              </a:rPr>
              <a:t>赞助商</a:t>
            </a:r>
            <a:r>
              <a:rPr lang="en-US" sz="3600" b="1" dirty="0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 dirty="0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团队角色与职责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21" name="TextBox 5"/>
          <p:cNvSpPr txBox="1"/>
          <p:nvPr/>
        </p:nvSpPr>
        <p:spPr>
          <a:xfrm>
            <a:off x="1192353" y="3179131"/>
            <a:ext cx="4138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什么是 </a:t>
            </a:r>
            <a:r>
              <a:rPr lang="en-US" sz="3600" b="1">
                <a:solidFill>
                  <a:srgbClr val="DDF5FF"/>
                </a:solidFill>
                <a:latin typeface="Ubuntu" panose="020B0504030602030204"/>
              </a:rPr>
              <a:t>赞助商</a:t>
            </a:r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团队角色与职责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Box 8"/>
          <p:cNvSpPr txBox="1"/>
          <p:nvPr/>
        </p:nvSpPr>
        <p:spPr>
          <a:xfrm>
            <a:off x="5471549" y="2961089"/>
            <a:ext cx="5056445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为项目提供支持</a:t>
            </a:r>
            <a:r>
              <a:rPr lang="en-US" sz="2400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和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资金</a:t>
            </a:r>
            <a:r>
              <a:rPr lang="en-US" sz="2400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的个人或组织 </a:t>
            </a:r>
            <a:r>
              <a:rPr lang="en-US" sz="2400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。 </a:t>
            </a:r>
            <a:endParaRPr lang="en-US" sz="2400" i="0" u="none" strike="noStrike" cap="none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pic>
        <p:nvPicPr>
          <p:cNvPr id="7" name="Graphic 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92366" y="5467350"/>
            <a:ext cx="1585284" cy="110752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21" name="TextBox 5"/>
          <p:cNvSpPr txBox="1"/>
          <p:nvPr/>
        </p:nvSpPr>
        <p:spPr>
          <a:xfrm>
            <a:off x="1192353" y="3179131"/>
            <a:ext cx="4138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什么是 </a:t>
            </a:r>
            <a:r>
              <a:rPr lang="en-US" sz="3600" b="1">
                <a:solidFill>
                  <a:srgbClr val="0095DA"/>
                </a:solidFill>
                <a:latin typeface="Ubuntu" panose="020B0504030602030204"/>
              </a:rPr>
              <a:t>赞助商</a:t>
            </a:r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团队角色与职责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TextBox 8"/>
          <p:cNvSpPr txBox="1"/>
          <p:nvPr/>
        </p:nvSpPr>
        <p:spPr>
          <a:xfrm>
            <a:off x="5471549" y="2420802"/>
            <a:ext cx="5056445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F68D1E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赞助商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的例子 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 包括： </a:t>
            </a:r>
            <a:endParaRPr lang="en-US" sz="2400" i="0" u="none" strike="noStrike" cap="none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6885" y="2955547"/>
            <a:ext cx="4323544" cy="2047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董事会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本地企业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学校管理人员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利益相关者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5" name="Graphic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2366" y="5467350"/>
            <a:ext cx="1585284" cy="11075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28650" y="466255"/>
            <a:ext cx="6723620" cy="531543"/>
          </a:xfrm>
        </p:spPr>
        <p:txBody>
          <a:bodyPr/>
          <a:lstStyle/>
          <a:p>
            <a:r>
              <a:rPr lang="en-US" sz="3600" b="1">
                <a:solidFill>
                  <a:srgbClr val="0095DA"/>
                </a:solidFill>
                <a:latin typeface="Ubuntu" panose="020B0504030602030204" pitchFamily="34" charset="0"/>
              </a:rPr>
              <a:t>运动员领袖项目管理培训</a:t>
            </a:r>
            <a:endParaRPr lang="en-US" sz="3600" b="1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739861" y="1899371"/>
          <a:ext cx="7703099" cy="3965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399"/>
                <a:gridCol w="6013700"/>
              </a:tblGrid>
              <a:tr h="388287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Ubuntu" panose="020B0504030602030204" pitchFamily="34" charset="0"/>
                        </a:rPr>
                        <a:t>第一部分</a:t>
                      </a:r>
                      <a:endParaRPr lang="en-US" sz="2000">
                        <a:latin typeface="Ubuntu" panose="020B0504030602030204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欢迎与项目构想</a:t>
                      </a:r>
                      <a:endParaRPr lang="es-PA" sz="1800"/>
                    </a:p>
                  </a:txBody>
                  <a:tcPr anchor="ctr">
                    <a:lnB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94290"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2小时</a:t>
                      </a:r>
                      <a:endParaRPr lang="es-PA"/>
                    </a:p>
                  </a:txBody>
                  <a:tcPr anchor="b">
                    <a:lnR w="12700" cmpd="sng">
                      <a:noFill/>
                    </a:lnR>
                    <a:lnT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1"/>
                        </a:buBlip>
                      </a:pPr>
                      <a:r>
                        <a:rPr lang="en-US" sz="1800" kern="100" dirty="0"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定义关键词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1"/>
                        </a:buBlip>
                      </a:pPr>
                      <a:r>
                        <a:rPr lang="en-US" sz="1800" kern="100" dirty="0"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引入五个项目管理阶段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1"/>
                        </a:buBlip>
                      </a:pPr>
                      <a:r>
                        <a:rPr lang="en-US" sz="1800" kern="100" dirty="0"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利用“构建你的项目构想评估”来选择最适合你和你的社区的项目。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2573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endParaRPr lang="es-PA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s-PA" dirty="0"/>
                    </a:p>
                  </a:txBody>
                  <a:tcPr>
                    <a:lnT w="12700" cmpd="sng">
                      <a:noFill/>
                    </a:lnT>
                    <a:noFill/>
                  </a:tcPr>
                </a:tc>
              </a:tr>
              <a:tr h="38828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1" kern="1200">
                          <a:solidFill>
                            <a:schemeClr val="lt1"/>
                          </a:solidFill>
                          <a:latin typeface="Ubuntu" panose="020B0504030602030204" pitchFamily="34" charset="0"/>
                          <a:ea typeface="+mn-ea"/>
                          <a:cs typeface="+mn-cs"/>
                        </a:rPr>
                        <a:t>第二部分</a:t>
                      </a:r>
                      <a:endParaRPr lang="en-US" sz="2000" b="1" kern="1200">
                        <a:solidFill>
                          <a:schemeClr val="lt1"/>
                        </a:solidFill>
                        <a:latin typeface="Ubuntu" panose="020B05040306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B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规划和管理你的项目</a:t>
                      </a:r>
                      <a:endParaRPr lang="es-PA" sz="1800"/>
                    </a:p>
                  </a:txBody>
                  <a:tcPr anchor="ctr">
                    <a:lnB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942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1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2小时</a:t>
                      </a:r>
                      <a:endParaRPr lang="es-PA"/>
                    </a:p>
                  </a:txBody>
                  <a:tcPr anchor="b">
                    <a:lnT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1"/>
                        </a:buBlip>
                      </a:pPr>
                      <a:r>
                        <a:rPr lang="en-US" sz="1800" kern="100" dirty="0"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制定可实现的项目目标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1"/>
                        </a:buBlip>
                      </a:pPr>
                      <a:r>
                        <a:rPr lang="en-US" sz="1800" kern="100" dirty="0"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将项目管理的五个阶段应用于你的目标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1"/>
                        </a:buBlip>
                      </a:pPr>
                      <a:r>
                        <a:rPr lang="en-US" sz="1800" kern="100" dirty="0"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掌握讲述项目故事的技能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25730" marR="68580" marT="0" marB="0">
                    <a:lnT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grpSp>
        <p:nvGrpSpPr>
          <p:cNvPr id="5" name="Group 62" descr="计时器示意，表示完成这部分培训所需的时间。"/>
          <p:cNvGrpSpPr/>
          <p:nvPr/>
        </p:nvGrpSpPr>
        <p:grpSpPr>
          <a:xfrm>
            <a:off x="1130188" y="2426517"/>
            <a:ext cx="886624" cy="886624"/>
            <a:chOff x="0" y="0"/>
            <a:chExt cx="632460" cy="632460"/>
          </a:xfrm>
        </p:grpSpPr>
        <p:sp>
          <p:nvSpPr>
            <p:cNvPr id="6" name="Oval 61"/>
            <p:cNvSpPr/>
            <p:nvPr/>
          </p:nvSpPr>
          <p:spPr>
            <a:xfrm>
              <a:off x="0" y="0"/>
              <a:ext cx="632460" cy="632460"/>
            </a:xfrm>
            <a:prstGeom prst="ellipse">
              <a:avLst/>
            </a:prstGeom>
            <a:solidFill>
              <a:srgbClr val="F68D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s-PA"/>
            </a:p>
          </p:txBody>
        </p:sp>
        <p:pic>
          <p:nvPicPr>
            <p:cNvPr id="7" name="Graphic 47" descr="带实心填充的秒表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0480" y="15240"/>
              <a:ext cx="575945" cy="575945"/>
            </a:xfrm>
            <a:prstGeom prst="rect">
              <a:avLst/>
            </a:prstGeom>
          </p:spPr>
        </p:pic>
      </p:grpSp>
      <p:grpSp>
        <p:nvGrpSpPr>
          <p:cNvPr id="8" name="Group 62" descr="计时器示意，表示完成这部分培训所需的时间。"/>
          <p:cNvGrpSpPr/>
          <p:nvPr/>
        </p:nvGrpSpPr>
        <p:grpSpPr>
          <a:xfrm>
            <a:off x="1093691" y="4629640"/>
            <a:ext cx="886624" cy="886624"/>
            <a:chOff x="0" y="0"/>
            <a:chExt cx="632460" cy="632460"/>
          </a:xfrm>
        </p:grpSpPr>
        <p:sp>
          <p:nvSpPr>
            <p:cNvPr id="9" name="Oval 61"/>
            <p:cNvSpPr/>
            <p:nvPr/>
          </p:nvSpPr>
          <p:spPr>
            <a:xfrm>
              <a:off x="0" y="0"/>
              <a:ext cx="632460" cy="632460"/>
            </a:xfrm>
            <a:prstGeom prst="ellipse">
              <a:avLst/>
            </a:prstGeom>
            <a:solidFill>
              <a:srgbClr val="9227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s-PA"/>
            </a:p>
          </p:txBody>
        </p:sp>
        <p:pic>
          <p:nvPicPr>
            <p:cNvPr id="10" name="Graphic 47" descr="带实心填充的秒表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0480" y="15240"/>
              <a:ext cx="575945" cy="5759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21" name="TextBox 5"/>
          <p:cNvSpPr txBox="1"/>
          <p:nvPr/>
        </p:nvSpPr>
        <p:spPr>
          <a:xfrm>
            <a:off x="551532" y="3179131"/>
            <a:ext cx="3508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什么是 </a:t>
            </a:r>
            <a:r>
              <a:rPr lang="en-US" sz="3600" b="1">
                <a:solidFill>
                  <a:srgbClr val="DDF5FF"/>
                </a:solidFill>
                <a:latin typeface="Ubuntu" panose="020B0504030602030204"/>
              </a:rPr>
              <a:t>利益相关者</a:t>
            </a:r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团队角色与职责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21" name="TextBox 5"/>
          <p:cNvSpPr txBox="1"/>
          <p:nvPr/>
        </p:nvSpPr>
        <p:spPr>
          <a:xfrm>
            <a:off x="551532" y="3179131"/>
            <a:ext cx="3508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什么是 </a:t>
            </a:r>
            <a:r>
              <a:rPr lang="en-US" sz="3600" b="1">
                <a:solidFill>
                  <a:srgbClr val="DDF5FF"/>
                </a:solidFill>
                <a:latin typeface="Ubuntu" panose="020B0504030602030204"/>
              </a:rPr>
              <a:t>利益相关者</a:t>
            </a:r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团队角色与职责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Box 8"/>
          <p:cNvSpPr txBox="1"/>
          <p:nvPr/>
        </p:nvSpPr>
        <p:spPr>
          <a:xfrm>
            <a:off x="5471549" y="3314199"/>
            <a:ext cx="5056445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对该项目</a:t>
            </a:r>
            <a:r>
              <a:rPr lang="en-U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感兴趣</a:t>
            </a:r>
            <a:r>
              <a:rPr lang="en-U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的个人或组织 </a:t>
            </a:r>
            <a:endParaRPr lang="en-US" sz="240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91700" y="4956973"/>
            <a:ext cx="2076450" cy="171532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团队角色与职责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TextBox 8"/>
          <p:cNvSpPr txBox="1"/>
          <p:nvPr/>
        </p:nvSpPr>
        <p:spPr>
          <a:xfrm>
            <a:off x="5471549" y="2420802"/>
            <a:ext cx="5468594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F68D1E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利益相关者的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例子 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 包括： </a:t>
            </a:r>
            <a:endParaRPr lang="en-US" sz="2400" i="0" u="none" strike="noStrike" cap="none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6885" y="2955547"/>
            <a:ext cx="4323544" cy="2567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客户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供应商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供应商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团队成员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项目赞助方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551532" y="3179131"/>
            <a:ext cx="3508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什么是 </a:t>
            </a:r>
            <a:r>
              <a:rPr lang="en-US" sz="3600" b="1">
                <a:solidFill>
                  <a:srgbClr val="0095DA"/>
                </a:solidFill>
                <a:latin typeface="Ubuntu" panose="020B0504030602030204"/>
              </a:rPr>
              <a:t>利益相关者</a:t>
            </a:r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pic>
        <p:nvPicPr>
          <p:cNvPr id="5" name="Graphic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1700" y="4956973"/>
            <a:ext cx="2076450" cy="171532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79605" y="1643392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68D1E"/>
                </a:solidFill>
                <a:latin typeface="GT Walsheim Pro Condensed Black" panose="00000906000000000000" pitchFamily="2" charset="0"/>
              </a:rPr>
              <a:t>项目管理的五个阶段</a:t>
            </a:r>
            <a:endParaRPr lang="en-US" sz="3600" b="1" dirty="0">
              <a:solidFill>
                <a:srgbClr val="F68D1E"/>
              </a:solidFill>
              <a:latin typeface="GT Walsheim Pro Condensed Black" panose="00000906000000000000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83644" y="2897950"/>
            <a:ext cx="1724039" cy="1961414"/>
            <a:chOff x="883644" y="2897950"/>
            <a:chExt cx="1724039" cy="1961414"/>
          </a:xfrm>
        </p:grpSpPr>
        <p:sp>
          <p:nvSpPr>
            <p:cNvPr id="46" name="TextBox 17"/>
            <p:cNvSpPr txBox="1"/>
            <p:nvPr/>
          </p:nvSpPr>
          <p:spPr>
            <a:xfrm>
              <a:off x="883644" y="4379385"/>
              <a:ext cx="1724039" cy="479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24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51" name="Graphic 50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83689" y="2897950"/>
              <a:ext cx="1123950" cy="1162050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2747641" y="3009868"/>
            <a:ext cx="1995693" cy="1849496"/>
            <a:chOff x="2747641" y="3009868"/>
            <a:chExt cx="1995693" cy="1849496"/>
          </a:xfrm>
        </p:grpSpPr>
        <p:grpSp>
          <p:nvGrpSpPr>
            <p:cNvPr id="3" name="Group 2"/>
            <p:cNvGrpSpPr/>
            <p:nvPr/>
          </p:nvGrpSpPr>
          <p:grpSpPr>
            <a:xfrm>
              <a:off x="3102899" y="3009868"/>
              <a:ext cx="1640435" cy="1849496"/>
              <a:chOff x="3102899" y="3009868"/>
              <a:chExt cx="1640435" cy="1849496"/>
            </a:xfrm>
          </p:grpSpPr>
          <p:sp>
            <p:nvSpPr>
              <p:cNvPr id="47" name="TextBox 18"/>
              <p:cNvSpPr txBox="1"/>
              <p:nvPr/>
            </p:nvSpPr>
            <p:spPr>
              <a:xfrm>
                <a:off x="3102899" y="4379385"/>
                <a:ext cx="1640435" cy="47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规划</a:t>
                </a:r>
                <a:endParaRPr lang="en-US" sz="2400">
                  <a:solidFill>
                    <a:srgbClr val="185EA8"/>
                  </a:solidFill>
                  <a:latin typeface="GT Walsheim Pro Condensed Black" panose="00000906000000000000" pitchFamily="2" charset="0"/>
                </a:endParaRPr>
              </a:p>
            </p:txBody>
          </p:sp>
          <p:pic>
            <p:nvPicPr>
              <p:cNvPr id="52" name="Graphic 51"/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23055" y="3009868"/>
                <a:ext cx="1000125" cy="1143000"/>
              </a:xfrm>
              <a:prstGeom prst="rect">
                <a:avLst/>
              </a:prstGeom>
            </p:spPr>
          </p:pic>
        </p:grpSp>
        <p:sp>
          <p:nvSpPr>
            <p:cNvPr id="56" name="Arrow: Chevron 55"/>
            <p:cNvSpPr/>
            <p:nvPr/>
          </p:nvSpPr>
          <p:spPr>
            <a:xfrm>
              <a:off x="2747641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810174" y="2986056"/>
            <a:ext cx="2223853" cy="1873308"/>
            <a:chOff x="4810174" y="2986056"/>
            <a:chExt cx="2223853" cy="1873308"/>
          </a:xfrm>
        </p:grpSpPr>
        <p:grpSp>
          <p:nvGrpSpPr>
            <p:cNvPr id="4" name="Group 3"/>
            <p:cNvGrpSpPr/>
            <p:nvPr/>
          </p:nvGrpSpPr>
          <p:grpSpPr>
            <a:xfrm>
              <a:off x="5309988" y="2986056"/>
              <a:ext cx="1724039" cy="1873308"/>
              <a:chOff x="5309988" y="2986056"/>
              <a:chExt cx="1724039" cy="1873308"/>
            </a:xfrm>
          </p:grpSpPr>
          <p:sp>
            <p:nvSpPr>
              <p:cNvPr id="48" name="TextBox 18"/>
              <p:cNvSpPr txBox="1"/>
              <p:nvPr/>
            </p:nvSpPr>
            <p:spPr>
              <a:xfrm>
                <a:off x="5309988" y="4379385"/>
                <a:ext cx="1724039" cy="47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执行</a:t>
                </a:r>
                <a:endParaRPr lang="en-US" sz="2400">
                  <a:solidFill>
                    <a:srgbClr val="185EA8"/>
                  </a:solidFill>
                  <a:latin typeface="GT Walsheim Pro Condensed Black" panose="00000906000000000000" pitchFamily="2" charset="0"/>
                </a:endParaRPr>
              </a:p>
            </p:txBody>
          </p:sp>
          <p:pic>
            <p:nvPicPr>
              <p:cNvPr id="53" name="Graphic 52"/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538596" y="2986056"/>
                <a:ext cx="1266825" cy="1190625"/>
              </a:xfrm>
              <a:prstGeom prst="rect">
                <a:avLst/>
              </a:prstGeom>
            </p:spPr>
          </p:pic>
        </p:grpSp>
        <p:sp>
          <p:nvSpPr>
            <p:cNvPr id="57" name="Arrow: Chevron 56"/>
            <p:cNvSpPr/>
            <p:nvPr/>
          </p:nvSpPr>
          <p:spPr>
            <a:xfrm>
              <a:off x="4810174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192415" y="3052731"/>
            <a:ext cx="2431478" cy="2574598"/>
            <a:chOff x="7192415" y="3052731"/>
            <a:chExt cx="2431478" cy="2574598"/>
          </a:xfrm>
        </p:grpSpPr>
        <p:grpSp>
          <p:nvGrpSpPr>
            <p:cNvPr id="6" name="Group 5"/>
            <p:cNvGrpSpPr/>
            <p:nvPr/>
          </p:nvGrpSpPr>
          <p:grpSpPr>
            <a:xfrm>
              <a:off x="7347258" y="3052731"/>
              <a:ext cx="2276635" cy="2574598"/>
              <a:chOff x="7347258" y="3052731"/>
              <a:chExt cx="2276635" cy="2574598"/>
            </a:xfrm>
          </p:grpSpPr>
          <p:sp>
            <p:nvSpPr>
              <p:cNvPr id="49" name="TextBox 18"/>
              <p:cNvSpPr txBox="1"/>
              <p:nvPr/>
            </p:nvSpPr>
            <p:spPr>
              <a:xfrm>
                <a:off x="7347258" y="4379385"/>
                <a:ext cx="2276635" cy="1247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监控、控制与评估</a:t>
                </a:r>
                <a:endParaRPr lang="en-US" sz="2400" dirty="0">
                  <a:solidFill>
                    <a:srgbClr val="185EA8"/>
                  </a:solidFill>
                  <a:latin typeface="GT Walsheim Pro Condensed Black" panose="00000906000000000000" pitchFamily="2" charset="0"/>
                </a:endParaRPr>
              </a:p>
            </p:txBody>
          </p:sp>
          <p:pic>
            <p:nvPicPr>
              <p:cNvPr id="54" name="Graphic 53"/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920837" y="3052731"/>
                <a:ext cx="1057275" cy="1057275"/>
              </a:xfrm>
              <a:prstGeom prst="rect">
                <a:avLst/>
              </a:prstGeom>
            </p:spPr>
          </p:pic>
        </p:grpSp>
        <p:sp>
          <p:nvSpPr>
            <p:cNvPr id="58" name="Arrow: Chevron 57"/>
            <p:cNvSpPr/>
            <p:nvPr/>
          </p:nvSpPr>
          <p:spPr>
            <a:xfrm>
              <a:off x="7192415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397469" y="3000343"/>
            <a:ext cx="1910887" cy="1859021"/>
            <a:chOff x="9397469" y="3000343"/>
            <a:chExt cx="1910887" cy="1859021"/>
          </a:xfrm>
        </p:grpSpPr>
        <p:grpSp>
          <p:nvGrpSpPr>
            <p:cNvPr id="8" name="Group 7"/>
            <p:cNvGrpSpPr/>
            <p:nvPr/>
          </p:nvGrpSpPr>
          <p:grpSpPr>
            <a:xfrm>
              <a:off x="9850249" y="3000343"/>
              <a:ext cx="1458107" cy="1859021"/>
              <a:chOff x="9850249" y="3000343"/>
              <a:chExt cx="1458107" cy="1859021"/>
            </a:xfrm>
          </p:grpSpPr>
          <p:sp>
            <p:nvSpPr>
              <p:cNvPr id="50" name="TextBox 18"/>
              <p:cNvSpPr txBox="1"/>
              <p:nvPr/>
            </p:nvSpPr>
            <p:spPr>
              <a:xfrm>
                <a:off x="9850249" y="4379385"/>
                <a:ext cx="1458107" cy="47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收尾</a:t>
                </a:r>
                <a:endParaRPr lang="en-US" sz="2400" dirty="0">
                  <a:solidFill>
                    <a:srgbClr val="185EA8"/>
                  </a:solidFill>
                  <a:latin typeface="GT Walsheim Pro Condensed Black" panose="00000906000000000000" pitchFamily="2" charset="0"/>
                </a:endParaRPr>
              </a:p>
            </p:txBody>
          </p:sp>
          <p:pic>
            <p:nvPicPr>
              <p:cNvPr id="55" name="Graphic 54"/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10093528" y="3000343"/>
                <a:ext cx="971550" cy="1162050"/>
              </a:xfrm>
              <a:prstGeom prst="rect">
                <a:avLst/>
              </a:prstGeom>
            </p:spPr>
          </p:pic>
        </p:grpSp>
        <p:sp>
          <p:nvSpPr>
            <p:cNvPr id="59" name="Arrow: Chevron 58"/>
            <p:cNvSpPr/>
            <p:nvPr/>
          </p:nvSpPr>
          <p:spPr>
            <a:xfrm>
              <a:off x="9397469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60" name="Picture 59" descr="一群手持旗帜的人&#10;&#10;AI生成的内容可能不准确。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12" name="Picture 11" descr="一群手持旗帜的人&#10;&#10;AI生成的内容可能不准确。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20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20566" y="1232478"/>
            <a:ext cx="823278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68D1E"/>
                </a:solidFill>
                <a:latin typeface="Ubuntu Light" panose="020B0304030602030204" pitchFamily="34" charset="0"/>
              </a:rPr>
              <a:t>成长并不总是一帆风顺</a:t>
            </a:r>
            <a:endParaRPr lang="en-US" sz="4400" b="1" dirty="0">
              <a:solidFill>
                <a:srgbClr val="F68D1E"/>
              </a:solidFill>
              <a:latin typeface="Ubuntu Light" panose="020B0304030602030204" pitchFamily="34" charset="0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4396" y="1819165"/>
            <a:ext cx="9628823" cy="475622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79606" y="1906834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F68D1E"/>
                </a:solidFill>
                <a:latin typeface="GT Walsheim Pro Condensed Black" panose="00000906000000000000" pitchFamily="2" charset="0"/>
              </a:rPr>
              <a:t>项目管理的五个阶段</a:t>
            </a:r>
            <a:endParaRPr lang="en-US" sz="3600" b="1">
              <a:solidFill>
                <a:srgbClr val="F68D1E"/>
              </a:solidFill>
              <a:latin typeface="GT Walsheim Pro Condensed Black" panose="00000906000000000000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83644" y="2897950"/>
            <a:ext cx="1724039" cy="1961414"/>
            <a:chOff x="883644" y="2897950"/>
            <a:chExt cx="1724039" cy="1961414"/>
          </a:xfrm>
        </p:grpSpPr>
        <p:sp>
          <p:nvSpPr>
            <p:cNvPr id="46" name="TextBox 17"/>
            <p:cNvSpPr txBox="1"/>
            <p:nvPr/>
          </p:nvSpPr>
          <p:spPr>
            <a:xfrm>
              <a:off x="883644" y="4379385"/>
              <a:ext cx="1724039" cy="479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24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51" name="Graphic 50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83689" y="2897950"/>
              <a:ext cx="1123950" cy="1162050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2747641" y="3009868"/>
            <a:ext cx="1995693" cy="1849496"/>
            <a:chOff x="2747641" y="3009868"/>
            <a:chExt cx="1995693" cy="1849496"/>
          </a:xfrm>
        </p:grpSpPr>
        <p:grpSp>
          <p:nvGrpSpPr>
            <p:cNvPr id="3" name="Group 2"/>
            <p:cNvGrpSpPr/>
            <p:nvPr/>
          </p:nvGrpSpPr>
          <p:grpSpPr>
            <a:xfrm>
              <a:off x="3102899" y="3009868"/>
              <a:ext cx="1640435" cy="1849496"/>
              <a:chOff x="3102899" y="3009868"/>
              <a:chExt cx="1640435" cy="1849496"/>
            </a:xfrm>
          </p:grpSpPr>
          <p:sp>
            <p:nvSpPr>
              <p:cNvPr id="47" name="TextBox 18"/>
              <p:cNvSpPr txBox="1"/>
              <p:nvPr/>
            </p:nvSpPr>
            <p:spPr>
              <a:xfrm>
                <a:off x="3102899" y="4379385"/>
                <a:ext cx="1640435" cy="47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规划</a:t>
                </a:r>
                <a:endParaRPr lang="en-US" sz="2400">
                  <a:solidFill>
                    <a:srgbClr val="185EA8"/>
                  </a:solidFill>
                  <a:latin typeface="GT Walsheim Pro Condensed Black" panose="00000906000000000000" pitchFamily="2" charset="0"/>
                </a:endParaRPr>
              </a:p>
            </p:txBody>
          </p:sp>
          <p:pic>
            <p:nvPicPr>
              <p:cNvPr id="52" name="Graphic 51"/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23055" y="3009868"/>
                <a:ext cx="1000125" cy="1143000"/>
              </a:xfrm>
              <a:prstGeom prst="rect">
                <a:avLst/>
              </a:prstGeom>
            </p:spPr>
          </p:pic>
        </p:grpSp>
        <p:sp>
          <p:nvSpPr>
            <p:cNvPr id="56" name="Arrow: Chevron 55"/>
            <p:cNvSpPr/>
            <p:nvPr/>
          </p:nvSpPr>
          <p:spPr>
            <a:xfrm>
              <a:off x="2747641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810174" y="2986056"/>
            <a:ext cx="2223853" cy="1873308"/>
            <a:chOff x="4810174" y="2986056"/>
            <a:chExt cx="2223853" cy="1873308"/>
          </a:xfrm>
        </p:grpSpPr>
        <p:grpSp>
          <p:nvGrpSpPr>
            <p:cNvPr id="4" name="Group 3"/>
            <p:cNvGrpSpPr/>
            <p:nvPr/>
          </p:nvGrpSpPr>
          <p:grpSpPr>
            <a:xfrm>
              <a:off x="5309988" y="2986056"/>
              <a:ext cx="1724039" cy="1873308"/>
              <a:chOff x="5309988" y="2986056"/>
              <a:chExt cx="1724039" cy="1873308"/>
            </a:xfrm>
          </p:grpSpPr>
          <p:sp>
            <p:nvSpPr>
              <p:cNvPr id="48" name="TextBox 18"/>
              <p:cNvSpPr txBox="1"/>
              <p:nvPr/>
            </p:nvSpPr>
            <p:spPr>
              <a:xfrm>
                <a:off x="5309988" y="4379385"/>
                <a:ext cx="1724039" cy="47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执行</a:t>
                </a:r>
                <a:endParaRPr lang="en-US" sz="2400">
                  <a:solidFill>
                    <a:srgbClr val="185EA8"/>
                  </a:solidFill>
                  <a:latin typeface="GT Walsheim Pro Condensed Black" panose="00000906000000000000" pitchFamily="2" charset="0"/>
                </a:endParaRPr>
              </a:p>
            </p:txBody>
          </p:sp>
          <p:pic>
            <p:nvPicPr>
              <p:cNvPr id="53" name="Graphic 52"/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538596" y="2986056"/>
                <a:ext cx="1266825" cy="1190625"/>
              </a:xfrm>
              <a:prstGeom prst="rect">
                <a:avLst/>
              </a:prstGeom>
            </p:spPr>
          </p:pic>
        </p:grpSp>
        <p:sp>
          <p:nvSpPr>
            <p:cNvPr id="57" name="Arrow: Chevron 56"/>
            <p:cNvSpPr/>
            <p:nvPr/>
          </p:nvSpPr>
          <p:spPr>
            <a:xfrm>
              <a:off x="4810174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192415" y="3052731"/>
            <a:ext cx="2431478" cy="2574598"/>
            <a:chOff x="7192415" y="3052731"/>
            <a:chExt cx="2431478" cy="2574598"/>
          </a:xfrm>
        </p:grpSpPr>
        <p:grpSp>
          <p:nvGrpSpPr>
            <p:cNvPr id="6" name="Group 5"/>
            <p:cNvGrpSpPr/>
            <p:nvPr/>
          </p:nvGrpSpPr>
          <p:grpSpPr>
            <a:xfrm>
              <a:off x="7347258" y="3052731"/>
              <a:ext cx="2276635" cy="2574598"/>
              <a:chOff x="7347258" y="3052731"/>
              <a:chExt cx="2276635" cy="2574598"/>
            </a:xfrm>
          </p:grpSpPr>
          <p:sp>
            <p:nvSpPr>
              <p:cNvPr id="49" name="TextBox 18"/>
              <p:cNvSpPr txBox="1"/>
              <p:nvPr/>
            </p:nvSpPr>
            <p:spPr>
              <a:xfrm>
                <a:off x="7347258" y="4379385"/>
                <a:ext cx="2276635" cy="1247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监控、控制与评估</a:t>
                </a:r>
                <a:endParaRPr lang="en-US" sz="2400">
                  <a:solidFill>
                    <a:srgbClr val="185EA8"/>
                  </a:solidFill>
                  <a:latin typeface="GT Walsheim Pro Condensed Black" panose="00000906000000000000" pitchFamily="2" charset="0"/>
                </a:endParaRPr>
              </a:p>
            </p:txBody>
          </p:sp>
          <p:pic>
            <p:nvPicPr>
              <p:cNvPr id="54" name="Graphic 53"/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920837" y="3052731"/>
                <a:ext cx="1057275" cy="1057275"/>
              </a:xfrm>
              <a:prstGeom prst="rect">
                <a:avLst/>
              </a:prstGeom>
            </p:spPr>
          </p:pic>
        </p:grpSp>
        <p:sp>
          <p:nvSpPr>
            <p:cNvPr id="58" name="Arrow: Chevron 57"/>
            <p:cNvSpPr/>
            <p:nvPr/>
          </p:nvSpPr>
          <p:spPr>
            <a:xfrm>
              <a:off x="7192415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397469" y="3000343"/>
            <a:ext cx="1910887" cy="1859021"/>
            <a:chOff x="9397469" y="3000343"/>
            <a:chExt cx="1910887" cy="1859021"/>
          </a:xfrm>
        </p:grpSpPr>
        <p:grpSp>
          <p:nvGrpSpPr>
            <p:cNvPr id="8" name="Group 7"/>
            <p:cNvGrpSpPr/>
            <p:nvPr/>
          </p:nvGrpSpPr>
          <p:grpSpPr>
            <a:xfrm>
              <a:off x="9850249" y="3000343"/>
              <a:ext cx="1458107" cy="1859021"/>
              <a:chOff x="9850249" y="3000343"/>
              <a:chExt cx="1458107" cy="1859021"/>
            </a:xfrm>
          </p:grpSpPr>
          <p:sp>
            <p:nvSpPr>
              <p:cNvPr id="50" name="TextBox 18"/>
              <p:cNvSpPr txBox="1"/>
              <p:nvPr/>
            </p:nvSpPr>
            <p:spPr>
              <a:xfrm>
                <a:off x="9850249" y="4379385"/>
                <a:ext cx="1458107" cy="47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收尾</a:t>
                </a:r>
                <a:endParaRPr lang="en-US" sz="2400">
                  <a:solidFill>
                    <a:srgbClr val="185EA8"/>
                  </a:solidFill>
                  <a:latin typeface="GT Walsheim Pro Condensed Black" panose="00000906000000000000" pitchFamily="2" charset="0"/>
                </a:endParaRPr>
              </a:p>
            </p:txBody>
          </p:sp>
          <p:pic>
            <p:nvPicPr>
              <p:cNvPr id="55" name="Graphic 54"/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10093528" y="3000343"/>
                <a:ext cx="971550" cy="1162050"/>
              </a:xfrm>
              <a:prstGeom prst="rect">
                <a:avLst/>
              </a:prstGeom>
            </p:spPr>
          </p:pic>
        </p:grpSp>
        <p:sp>
          <p:nvSpPr>
            <p:cNvPr id="59" name="Arrow: Chevron 58"/>
            <p:cNvSpPr/>
            <p:nvPr/>
          </p:nvSpPr>
          <p:spPr>
            <a:xfrm>
              <a:off x="9397469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60" name="Picture 59" descr="一群手持旗帜的人&#10;&#10;AI生成的内容可能不准确。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8"/>
          <p:cNvSpPr txBox="1"/>
          <p:nvPr/>
        </p:nvSpPr>
        <p:spPr>
          <a:xfrm>
            <a:off x="2333783" y="788027"/>
            <a:ext cx="752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13B82"/>
                </a:solidFill>
                <a:latin typeface="Ubuntu" panose="020B0504030602030204"/>
              </a:rPr>
              <a:t>享受15分钟的休息时间。 </a:t>
            </a:r>
            <a:endParaRPr lang="en-US" sz="4000" b="1">
              <a:solidFill>
                <a:srgbClr val="013B82"/>
              </a:solidFill>
              <a:latin typeface="Ubuntu" panose="020B0504030602030204"/>
            </a:endParaRPr>
          </a:p>
        </p:txBody>
      </p:sp>
      <p:pic>
        <p:nvPicPr>
          <p:cNvPr id="18" name="Graphic 1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7633" y="507996"/>
            <a:ext cx="1094345" cy="123404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953056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79606" y="1906834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F68D1E"/>
                </a:solidFill>
                <a:latin typeface="GT Walsheim Pro Condensed Black" panose="00000906000000000000" pitchFamily="2" charset="0"/>
              </a:rPr>
              <a:t>项目管理的五个阶段</a:t>
            </a:r>
            <a:endParaRPr lang="en-US" sz="3600" b="1">
              <a:solidFill>
                <a:srgbClr val="F68D1E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5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883644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开始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102899" y="4379385"/>
            <a:ext cx="1640435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规划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32" name="TextBox 18"/>
          <p:cNvSpPr txBox="1"/>
          <p:nvPr/>
        </p:nvSpPr>
        <p:spPr>
          <a:xfrm>
            <a:off x="5309988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执行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33" name="TextBox 18"/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监控、控制与评估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34" name="TextBox 18"/>
          <p:cNvSpPr txBox="1"/>
          <p:nvPr/>
        </p:nvSpPr>
        <p:spPr>
          <a:xfrm>
            <a:off x="98502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收尾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17" name="Graphic 1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23055" y="3009868"/>
            <a:ext cx="1000125" cy="1143000"/>
          </a:xfrm>
          <a:prstGeom prst="rect">
            <a:avLst/>
          </a:prstGeom>
        </p:spPr>
      </p:pic>
      <p:pic>
        <p:nvPicPr>
          <p:cNvPr id="21" name="Graphic 20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38596" y="2986056"/>
            <a:ext cx="1266825" cy="1190625"/>
          </a:xfrm>
          <a:prstGeom prst="rect">
            <a:avLst/>
          </a:prstGeom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20837" y="3052731"/>
            <a:ext cx="1057275" cy="1057275"/>
          </a:xfrm>
          <a:prstGeom prst="rect">
            <a:avLst/>
          </a:prstGeom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38" name="Arrow: Chevron 37"/>
          <p:cNvSpPr/>
          <p:nvPr/>
        </p:nvSpPr>
        <p:spPr>
          <a:xfrm>
            <a:off x="2747641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Arrow: Chevron 38"/>
          <p:cNvSpPr/>
          <p:nvPr/>
        </p:nvSpPr>
        <p:spPr>
          <a:xfrm>
            <a:off x="4810174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Arrow: Chevron 39"/>
          <p:cNvSpPr/>
          <p:nvPr/>
        </p:nvSpPr>
        <p:spPr>
          <a:xfrm>
            <a:off x="7192415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Arrow: Chevron 40"/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8"/>
          <p:cNvSpPr txBox="1"/>
          <p:nvPr/>
        </p:nvSpPr>
        <p:spPr>
          <a:xfrm>
            <a:off x="12980393" y="2977120"/>
            <a:ext cx="6571261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这里是我们定义项目、目标并获得批准以推进的地方。</a:t>
            </a:r>
            <a:endParaRPr lang="en-US" sz="2400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-136896" y="3263729"/>
            <a:ext cx="1295118" cy="53078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30418" y="2855626"/>
            <a:ext cx="7761076" cy="1241296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/>
          <p:cNvSpPr txBox="1"/>
          <p:nvPr/>
        </p:nvSpPr>
        <p:spPr>
          <a:xfrm>
            <a:off x="3607487" y="2977120"/>
            <a:ext cx="6571261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这里是我们 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定义</a:t>
            </a:r>
            <a:r>
              <a:rPr lang="en-U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 项目、目标并获得批准以推进的地方。</a:t>
            </a:r>
            <a:endParaRPr lang="en-US" sz="2400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68012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1498600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开始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8645" y="2897950"/>
            <a:ext cx="1123950" cy="1162050"/>
          </a:xfrm>
          <a:prstGeom prst="rect">
            <a:avLst/>
          </a:prstGeom>
        </p:spPr>
      </p:pic>
      <p:sp>
        <p:nvSpPr>
          <p:cNvPr id="38" name="Arrow: Chevron 37"/>
          <p:cNvSpPr/>
          <p:nvPr/>
        </p:nvSpPr>
        <p:spPr>
          <a:xfrm>
            <a:off x="3362597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497855" y="3263729"/>
            <a:ext cx="1295118" cy="5307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1568012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1498600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开始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8645" y="2897950"/>
            <a:ext cx="1123950" cy="1162050"/>
          </a:xfrm>
          <a:prstGeom prst="rect">
            <a:avLst/>
          </a:prstGeom>
        </p:spPr>
      </p:pic>
      <p:sp>
        <p:nvSpPr>
          <p:cNvPr id="38" name="Arrow: Chevron 37"/>
          <p:cNvSpPr/>
          <p:nvPr/>
        </p:nvSpPr>
        <p:spPr>
          <a:xfrm>
            <a:off x="3362597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793745" y="2432854"/>
            <a:ext cx="7767504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在</a:t>
            </a:r>
            <a:r>
              <a:rPr lang="en-US" sz="2400" b="1" i="0" u="none" strike="noStrike" cap="none">
                <a:solidFill>
                  <a:srgbClr val="F68D1E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项目管理的启动阶段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，</a:t>
            </a:r>
            <a:r>
              <a:rPr lang="zh-CN" alt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SimSun" panose="02010600030101010101" pitchFamily="2" charset="-122"/>
                <a:cs typeface="Ubuntu" panose="020B0504030602030204"/>
                <a:sym typeface="Ubuntu" panose="020B0504030602030204"/>
              </a:rPr>
              <a:t>你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将：</a:t>
            </a:r>
            <a:endParaRPr lang="en-US" sz="2400" b="1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9081" y="3447458"/>
            <a:ext cx="7602167" cy="1450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确定你的项目将满足或尝试解决的需求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决定你想创造什么样的产品或服务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pic>
        <p:nvPicPr>
          <p:cNvPr id="2" name="Graphic 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497855" y="3263729"/>
            <a:ext cx="1295118" cy="5307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/>
          <p:cNvSpPr txBox="1"/>
          <p:nvPr/>
        </p:nvSpPr>
        <p:spPr>
          <a:xfrm>
            <a:off x="677916" y="2205696"/>
            <a:ext cx="7434117" cy="2133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6000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第一部分：</a:t>
            </a:r>
            <a:endParaRPr lang="en-US" sz="6000" dirty="0">
              <a:solidFill>
                <a:schemeClr val="bg1"/>
              </a:solidFill>
              <a:latin typeface="GT Walsheim Pro Condensed Black" panose="00000906000000000000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4800" dirty="0">
                <a:solidFill>
                  <a:srgbClr val="985006"/>
                </a:solidFill>
                <a:latin typeface="GT Walsheim Pro Condensed Black" panose="00000906000000000000" pitchFamily="2" charset="0"/>
              </a:rPr>
              <a:t>欢迎与项目构想</a:t>
            </a:r>
            <a:endParaRPr lang="en-US" sz="4800" dirty="0">
              <a:solidFill>
                <a:srgbClr val="985006"/>
              </a:solidFill>
              <a:latin typeface="GT Walsheim Pro Condensed Black" panose="00000906000000000000" pitchFamily="2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</a:t>
            </a:r>
            <a:endParaRPr lang="es-P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Graphic 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0600" y="1683905"/>
            <a:ext cx="1403350" cy="11608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21001" y="3091858"/>
            <a:ext cx="7924799" cy="27799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buBlip>
                <a:blip r:embed="rId3"/>
              </a:buBlip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你热衷于什么？具体点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55600"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A5A5A5">
                    <a:lumMod val="50000"/>
                  </a:srgbClr>
                </a:solidFill>
                <a:latin typeface="Ubuntu Light" panose="020B03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（例如：帮助他人、教育、体育、环境、学校融合等） 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buBlip>
                <a:blip r:embed="rId3"/>
              </a:buBlip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你有哪些技能或优势？具体点。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</a:endParaRPr>
          </a:p>
          <a:p>
            <a:pPr marL="355600"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A5A5A5">
                    <a:lumMod val="50000"/>
                  </a:srgbClr>
                </a:solidFill>
                <a:latin typeface="Ubuntu Light" panose="020B03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（例如：解决问题、领导力、创造力、沟通、团队合作等）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686050" y="1711953"/>
          <a:ext cx="6946899" cy="1158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46899"/>
              </a:tblGrid>
              <a:tr h="516467">
                <a:tc>
                  <a:txBody>
                    <a:bodyPr/>
                    <a:lstStyle/>
                    <a:p>
                      <a:pPr marL="179705"/>
                      <a:r>
                        <a:rPr lang="en-US" sz="3200" b="1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步骤0</a:t>
                      </a:r>
                      <a:endParaRPr lang="en-US" sz="3200" b="1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6467">
                <a:tc>
                  <a:txBody>
                    <a:bodyPr/>
                    <a:lstStyle/>
                    <a:p>
                      <a:pPr marL="179705"/>
                      <a:r>
                        <a:rPr lang="en-US" sz="32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了解你的优势和兴趣</a:t>
                      </a:r>
                      <a:endParaRPr lang="en-US" sz="32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sp>
        <p:nvSpPr>
          <p:cNvPr id="10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5" name="Graphic 4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/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</a:t>
            </a:r>
            <a:endParaRPr lang="es-PA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1001" y="2971549"/>
            <a:ext cx="7859407" cy="371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Blip>
                <a:blip r:embed="rId1"/>
              </a:buBlip>
            </a:pPr>
            <a:r>
              <a:rPr lang="en-U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你选择学习哪个领域并考虑提升？ </a:t>
            </a:r>
            <a:endParaRPr lang="en-US" sz="23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55600">
              <a:lnSpc>
                <a:spcPct val="110000"/>
              </a:lnSpc>
              <a:spcAft>
                <a:spcPts val="300"/>
              </a:spcAft>
              <a:buClr>
                <a:srgbClr val="ED1C24"/>
              </a:buClr>
            </a:pPr>
            <a:r>
              <a:rPr lang="en-US" sz="2300" b="1" dirty="0">
                <a:solidFill>
                  <a:srgbClr val="ED1C24"/>
                </a:solidFill>
                <a:latin typeface="Ubuntu Light" panose="020B0304030602030204" pitchFamily="34" charset="0"/>
              </a:rPr>
              <a:t>» </a:t>
            </a:r>
            <a:r>
              <a:rPr lang="en-U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特殊奥林匹克成员组织？ </a:t>
            </a:r>
            <a:r>
              <a:rPr lang="en-US" sz="2300" b="1" dirty="0">
                <a:solidFill>
                  <a:srgbClr val="ED1C24"/>
                </a:solidFill>
                <a:latin typeface="Ubuntu Light" panose="020B0304030602030204" pitchFamily="34" charset="0"/>
              </a:rPr>
              <a:t>» </a:t>
            </a:r>
            <a:r>
              <a:rPr lang="en-U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社区？ </a:t>
            </a:r>
            <a:endParaRPr lang="en-US" sz="23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1"/>
              </a:buBlip>
            </a:pPr>
            <a:r>
              <a:rPr lang="en-U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你注意到哪些积极的事情？ </a:t>
            </a:r>
            <a:endParaRPr lang="en-US" sz="23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1"/>
              </a:buBlip>
            </a:pPr>
            <a:r>
              <a:rPr lang="en-U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你看到了哪些问题或挑战？ </a:t>
            </a:r>
            <a:endParaRPr lang="en-US" sz="23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1"/>
              </a:buBlip>
            </a:pPr>
            <a:r>
              <a:rPr lang="en-U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你所看到的内容如何与你在Step 0中写下的优势、兴趣和技能联系起来？</a:t>
            </a:r>
            <a:endParaRPr lang="en-US" sz="23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1"/>
              </a:buBlip>
            </a:pPr>
            <a:r>
              <a:rPr lang="en-U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你看到或经历了什么，让你觉得这是个需求或问题？</a:t>
            </a:r>
            <a:endParaRPr lang="en-US" sz="23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686050" y="1665653"/>
          <a:ext cx="6946899" cy="1158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46899"/>
              </a:tblGrid>
              <a:tr h="516467">
                <a:tc>
                  <a:txBody>
                    <a:bodyPr/>
                    <a:lstStyle/>
                    <a:p>
                      <a:pPr marL="179705"/>
                      <a:r>
                        <a:rPr lang="en-US" sz="3200" b="1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第一步</a:t>
                      </a:r>
                      <a:endParaRPr lang="en-US" sz="3200" b="1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6467">
                <a:tc>
                  <a:txBody>
                    <a:bodyPr/>
                    <a:lstStyle/>
                    <a:p>
                      <a:pPr marL="179705"/>
                      <a:r>
                        <a:rPr lang="en-US" sz="32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看看你的社区</a:t>
                      </a:r>
                      <a:endParaRPr lang="en-US" sz="32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pic>
        <p:nvPicPr>
          <p:cNvPr id="3" name="Graphic 2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00" y="1665653"/>
            <a:ext cx="1236395" cy="1162800"/>
          </a:xfrm>
          <a:prstGeom prst="rect">
            <a:avLst/>
          </a:prstGeom>
        </p:spPr>
      </p:pic>
      <p:sp>
        <p:nvSpPr>
          <p:cNvPr id="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5" name="Oval 4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7" name="Graphic 6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/>
          <p:cNvGraphicFramePr>
            <a:graphicFrameLocks noGrp="1"/>
          </p:cNvGraphicFramePr>
          <p:nvPr/>
        </p:nvGraphicFramePr>
        <p:xfrm>
          <a:off x="962526" y="1889213"/>
          <a:ext cx="9489574" cy="4232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/>
                <a:gridCol w="3314700"/>
                <a:gridCol w="4483100"/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影响</a:t>
                      </a:r>
                      <a:endParaRPr lang="en-US" sz="2000" b="1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问题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en-US" sz="20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 panose="020F0502020204030204"/>
                          <a:cs typeface="Calibri" panose="020F0502020204030204"/>
                        </a:rPr>
                        <a:t>问题导致了什么？ </a:t>
                      </a:r>
                      <a:endParaRPr lang="en-US" sz="2000" b="0" kern="120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" panose="020B05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问题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0" kern="1200" noProof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 panose="020F0502020204030204"/>
                          <a:cs typeface="Calibri" panose="020F0502020204030204"/>
                        </a:rPr>
                        <a:t>主要问题是什么？</a:t>
                      </a:r>
                      <a:endParaRPr lang="en-US" sz="2000" b="0" kern="1200" noProof="0">
                        <a:solidFill>
                          <a:srgbClr val="A5A5A5">
                            <a:lumMod val="50000"/>
                          </a:srgbClr>
                        </a:solidFill>
                        <a:latin typeface="Ubuntu" panose="020B05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73577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原因</a:t>
                      </a:r>
                      <a:endParaRPr lang="en-US" sz="2000" b="1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lvl="4" algn="ctr"/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问题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 panose="020F0502020204030204"/>
                          <a:cs typeface="Calibri" panose="020F0502020204030204"/>
                        </a:rPr>
                        <a:t>为什么会有这个问题？ </a:t>
                      </a:r>
                      <a:endParaRPr lang="en-US" sz="20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" panose="020B05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pic>
        <p:nvPicPr>
          <p:cNvPr id="3" name="Graphic 1" descr="树的插图顶部标有数字，表示：树干中间是1。底部有2个，用来接根。顶部有3个，代表树枝和叶子。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9" name="Graphic 1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/>
          <p:cNvGraphicFramePr>
            <a:graphicFrameLocks noGrp="1"/>
          </p:cNvGraphicFramePr>
          <p:nvPr/>
        </p:nvGraphicFramePr>
        <p:xfrm>
          <a:off x="962526" y="1889213"/>
          <a:ext cx="9489574" cy="4231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/>
                <a:gridCol w="3314700"/>
                <a:gridCol w="4483100"/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影响</a:t>
                      </a:r>
                      <a:endParaRPr lang="en-US" sz="2000" b="1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问题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endParaRPr lang="en-US" sz="1800" b="0" kern="120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问题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b="0" kern="1200" noProof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原因</a:t>
                      </a:r>
                      <a:endParaRPr lang="en-US" sz="2000" b="1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lvl="4" algn="ctr"/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问题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pic>
        <p:nvPicPr>
          <p:cNvPr id="3" name="Graphic 1" descr="树的插图顶部标有数字，表示：树干中间是1。底部有2个，用来接根。顶部有3个，代表树枝和叶子。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9" name="Graphic 1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/>
          <p:cNvGraphicFramePr>
            <a:graphicFrameLocks noGrp="1"/>
          </p:cNvGraphicFramePr>
          <p:nvPr/>
        </p:nvGraphicFramePr>
        <p:xfrm>
          <a:off x="962526" y="1889213"/>
          <a:ext cx="9489574" cy="4231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/>
                <a:gridCol w="3314700"/>
                <a:gridCol w="4483100"/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影响</a:t>
                      </a:r>
                      <a:endParaRPr lang="en-US" sz="2000" b="1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问题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endParaRPr lang="en-US" sz="1800" b="0" kern="120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问题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我附近和我所在地区的学校都没有特殊奥林匹克活动。</a:t>
                      </a:r>
                      <a:endParaRPr lang="en-US" sz="18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原因</a:t>
                      </a:r>
                      <a:endParaRPr lang="en-US" sz="2000" b="1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lvl="4" algn="ctr"/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问题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pic>
        <p:nvPicPr>
          <p:cNvPr id="3" name="Graphic 1" descr="树的插图顶部标有数字，表示：树干中间是1。底部有2个，用来接根。顶部有3个，代表树枝和叶子。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9" name="Graphic 1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/>
          <p:cNvGraphicFramePr>
            <a:graphicFrameLocks noGrp="1"/>
          </p:cNvGraphicFramePr>
          <p:nvPr/>
        </p:nvGraphicFramePr>
        <p:xfrm>
          <a:off x="962526" y="1889213"/>
          <a:ext cx="9489574" cy="4231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/>
                <a:gridCol w="3314700"/>
                <a:gridCol w="4483100"/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影响</a:t>
                      </a:r>
                      <a:endParaRPr lang="en-US" sz="2000" b="1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问题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endParaRPr lang="en-US" sz="1800" b="0" kern="120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问题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我附近和我所在地区的学校都没有特殊奥林匹克活动。</a:t>
                      </a:r>
                      <a:endParaRPr lang="en-US" sz="18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原因</a:t>
                      </a:r>
                      <a:endParaRPr lang="en-US" sz="2000" b="1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lvl="4" algn="ctr"/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问题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学校管理者不了解特殊奥林匹克项目的好处。老师们已经有很多事情要处理，没有时间去承担其他角色。</a:t>
                      </a:r>
                      <a:endParaRPr lang="en-US" sz="18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pic>
        <p:nvPicPr>
          <p:cNvPr id="3" name="Graphic 1" descr="树的插图顶部标有数字，表示：树干中间是1。底部有2个，用来接根。顶部有3个，代表树枝和叶子。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9" name="Graphic 1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/>
          <p:cNvGraphicFramePr>
            <a:graphicFrameLocks noGrp="1"/>
          </p:cNvGraphicFramePr>
          <p:nvPr/>
        </p:nvGraphicFramePr>
        <p:xfrm>
          <a:off x="962526" y="1889213"/>
          <a:ext cx="9489574" cy="4309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/>
                <a:gridCol w="3314700"/>
                <a:gridCol w="4483100"/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影响</a:t>
                      </a:r>
                      <a:endParaRPr lang="en-US" sz="2000" b="1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问题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en-US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学校对</a:t>
                      </a:r>
                      <a:r>
                        <a:rPr lang="zh-CN" altLang="en-US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智力和发展性障碍</a:t>
                      </a:r>
                      <a:r>
                        <a:rPr lang="en-US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学生并不融合。这所学校的</a:t>
                      </a:r>
                      <a:r>
                        <a:rPr lang="zh-CN" altLang="en-US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智力和发展性障碍</a:t>
                      </a:r>
                      <a:r>
                        <a:rPr lang="en-US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学生在学校的经历很消极，老师和没有</a:t>
                      </a:r>
                      <a:r>
                        <a:rPr lang="zh-CN" altLang="en-US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智力和发展性障碍</a:t>
                      </a:r>
                      <a:r>
                        <a:rPr lang="en-US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的学生对他们的期望都很低。</a:t>
                      </a:r>
                      <a:endParaRPr lang="en-US" sz="1800" b="0" kern="120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问题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我附近和我所在地区的学校都没有特殊奥林匹克活动。</a:t>
                      </a:r>
                      <a:endParaRPr lang="en-US" sz="18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原因</a:t>
                      </a:r>
                      <a:endParaRPr lang="en-US" sz="2000" b="1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lvl="4" algn="ctr"/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问题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 panose="020F0502020204030204"/>
                          <a:cs typeface="Calibri" panose="020F0502020204030204"/>
                        </a:rPr>
                        <a:t>学校管理者不了解特殊奥林匹克项目的好处。老师们已经有很多事情要处理，没有时间去承担其他角色。</a:t>
                      </a:r>
                      <a:endParaRPr lang="en-US" sz="18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pic>
        <p:nvPicPr>
          <p:cNvPr id="3" name="Graphic 1" descr="树的插图顶部标有数字，表示：树干中间是1。底部有2个，用来接根。顶部有3个，代表树枝和叶子。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9" name="Graphic 1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50011" y="1586222"/>
            <a:ext cx="6727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95DA"/>
                </a:solidFill>
                <a:latin typeface="Ubuntu Light" panose="020B0304030602030204" pitchFamily="34" charset="0"/>
              </a:rPr>
              <a:t>构建我的项目构想</a:t>
            </a:r>
            <a:endParaRPr lang="en-US" sz="3200" b="1">
              <a:solidFill>
                <a:srgbClr val="0095DA"/>
              </a:solidFill>
              <a:latin typeface="Ubuntu Light" panose="020B0304030602030204" pitchFamily="34" charset="0"/>
            </a:endParaRPr>
          </a:p>
        </p:txBody>
      </p:sp>
      <p:pic>
        <p:nvPicPr>
          <p:cNvPr id="21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23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736080" y="2329771"/>
          <a:ext cx="7691907" cy="321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91907"/>
              </a:tblGrid>
              <a:tr h="46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400" b="1" kern="120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我想...... </a:t>
                      </a:r>
                      <a:r>
                        <a:rPr lang="en-U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（你想做什么？）</a:t>
                      </a:r>
                      <a:endParaRPr lang="en-US" sz="2000" b="0" kern="12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/>
                      <a:endParaRPr lang="es-PA" sz="1800" b="0"/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/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en-U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4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因为...... </a:t>
                      </a:r>
                      <a:r>
                        <a:rPr lang="en-U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（这对你来说为什么重要？）</a:t>
                      </a:r>
                      <a:endParaRPr lang="es-PA" sz="2000" b="0" i="1" kern="12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endParaRPr lang="es-PA" sz="1800" b="0"/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4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我可以通过...... </a:t>
                      </a:r>
                      <a:r>
                        <a:rPr lang="en-U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（你打算怎么做？）</a:t>
                      </a:r>
                      <a:endParaRPr lang="es-PA" sz="2000" b="0" i="1" kern="12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endParaRPr lang="es-PA" sz="1600" b="0"/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ext Placeholder 5"/>
          <p:cNvSpPr txBox="1"/>
          <p:nvPr/>
        </p:nvSpPr>
        <p:spPr>
          <a:xfrm>
            <a:off x="1498600" y="732644"/>
            <a:ext cx="7823200" cy="8779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培训前：“构建你的项目构想”评估</a:t>
            </a:r>
            <a:endParaRPr 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7" name="Oval 6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0" name="Graphic 9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pic>
        <p:nvPicPr>
          <p:cNvPr id="18" name="Graphic 17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21800" y="2103161"/>
            <a:ext cx="1960908" cy="270996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50011" y="1586222"/>
            <a:ext cx="6727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95DA"/>
                </a:solidFill>
                <a:latin typeface="Ubuntu Light" panose="020B0304030602030204" pitchFamily="34" charset="0"/>
              </a:rPr>
              <a:t>构建我的项目构想</a:t>
            </a:r>
            <a:endParaRPr lang="en-US" sz="3200" b="1">
              <a:solidFill>
                <a:srgbClr val="0095DA"/>
              </a:solidFill>
              <a:latin typeface="Ubuntu Light" panose="020B0304030602030204" pitchFamily="34" charset="0"/>
            </a:endParaRPr>
          </a:p>
        </p:txBody>
      </p:sp>
      <p:pic>
        <p:nvPicPr>
          <p:cNvPr id="21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23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359532" y="2329771"/>
          <a:ext cx="8484217" cy="40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4217"/>
              </a:tblGrid>
              <a:tr h="46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400" b="1" kern="12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我想...... </a:t>
                      </a:r>
                      <a:r>
                        <a:rPr lang="en-US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（你想做什么？）</a:t>
                      </a:r>
                      <a:endParaRPr lang="en-US" sz="2000" b="0" kern="12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/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en-U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4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因为...... </a:t>
                      </a:r>
                      <a:r>
                        <a:rPr lang="en-U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（这对你来说为什么重要？）</a:t>
                      </a:r>
                      <a:endParaRPr lang="es-PA" sz="2000" b="0" i="1" kern="12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i="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4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我可以通过...... </a:t>
                      </a:r>
                      <a:r>
                        <a:rPr lang="en-US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（你打算怎么做？）</a:t>
                      </a:r>
                      <a:endParaRPr lang="es-PA" sz="2000" b="0" i="1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s-PA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ext Placeholder 5"/>
          <p:cNvSpPr txBox="1"/>
          <p:nvPr/>
        </p:nvSpPr>
        <p:spPr>
          <a:xfrm>
            <a:off x="1498600" y="732644"/>
            <a:ext cx="7823200" cy="8779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培训前：“构建你的项目构想”评估</a:t>
            </a:r>
            <a:endParaRPr 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7" name="Oval 6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0" name="Graphic 9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pic>
        <p:nvPicPr>
          <p:cNvPr id="20" name="Graphic 19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48414" y="2468183"/>
            <a:ext cx="2753062" cy="24666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16689" y="4143884"/>
            <a:ext cx="8194876" cy="891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目前，只有35%的运动员年龄在25岁以下。这是个问题，因为我知道特殊奥林匹克对我年轻时有多重要，我希望下一代能在年轻时体验特殊奥林匹克的乐趣。</a:t>
            </a:r>
            <a:endParaRPr lang="en-US" kern="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9532" y="5779805"/>
            <a:ext cx="8379354" cy="5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我将通过与学校、社区中心及其他体育项目合作，招募年轻运动员。 </a:t>
            </a:r>
            <a:endParaRPr lang="es-PA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0523" y="2825254"/>
            <a:ext cx="8379353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cs typeface="Calibri Light" panose="020F0302020204030204"/>
              </a:rPr>
              <a:t>我想增加25岁以下特殊奥林匹克运动员的数量。</a:t>
            </a:r>
            <a:endParaRPr lang="en-US" kern="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cs typeface="Calibri Light" panose="020F0302020204030204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55941" y="1586222"/>
            <a:ext cx="6727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95DA"/>
                </a:solidFill>
                <a:latin typeface="Ubuntu Light" panose="020B0304030602030204" pitchFamily="34" charset="0"/>
              </a:rPr>
              <a:t>构建我的项目构想</a:t>
            </a:r>
            <a:endParaRPr lang="en-US" sz="3200" b="1">
              <a:solidFill>
                <a:srgbClr val="0095DA"/>
              </a:solidFill>
              <a:latin typeface="Ubuntu Light" panose="020B0304030602030204" pitchFamily="34" charset="0"/>
            </a:endParaRPr>
          </a:p>
        </p:txBody>
      </p:sp>
      <p:pic>
        <p:nvPicPr>
          <p:cNvPr id="21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23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742010" y="2329771"/>
          <a:ext cx="7563790" cy="37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3790"/>
              </a:tblGrid>
              <a:tr h="46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400" b="1" kern="120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我想...... </a:t>
                      </a:r>
                      <a:r>
                        <a:rPr lang="en-U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（你想做什么？）</a:t>
                      </a:r>
                      <a:endParaRPr lang="en-US" sz="2000" b="0" kern="12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ker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/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en-U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4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因为...... </a:t>
                      </a:r>
                      <a:r>
                        <a:rPr lang="en-U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（这对你来说为什么重要？）</a:t>
                      </a:r>
                      <a:endParaRPr lang="es-PA" sz="2000" b="0" i="1" kern="12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i="0" ker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4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我可以通过...... </a:t>
                      </a:r>
                      <a:r>
                        <a:rPr lang="en-U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（你打算怎么做？）</a:t>
                      </a:r>
                      <a:endParaRPr lang="es-PA" sz="2000" b="0" i="1" kern="12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s-PA" sz="1800" b="0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ext Placeholder 5"/>
          <p:cNvSpPr txBox="1"/>
          <p:nvPr/>
        </p:nvSpPr>
        <p:spPr>
          <a:xfrm>
            <a:off x="1498600" y="732644"/>
            <a:ext cx="7823200" cy="8779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培训前：“构建你的项目构想”评估</a:t>
            </a:r>
            <a:endParaRPr 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7" name="Oval 6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0" name="Graphic 9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12" name="Rectangle: Rounded Corners 11"/>
          <p:cNvSpPr/>
          <p:nvPr/>
        </p:nvSpPr>
        <p:spPr>
          <a:xfrm>
            <a:off x="8824260" y="2717800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n-US" b="1">
                <a:latin typeface="Ubuntu" panose="020B0504030602030204" pitchFamily="34" charset="0"/>
              </a:rPr>
              <a:t>练习册活动</a:t>
            </a:r>
            <a:endParaRPr lang="en-US" b="1">
              <a:latin typeface="Ubuntu" panose="020B0504030602030204" pitchFamily="34" charset="0"/>
            </a:endParaRPr>
          </a:p>
        </p:txBody>
      </p:sp>
      <p:sp>
        <p:nvSpPr>
          <p:cNvPr id="13" name="Rectangle: Rounded Corners 12"/>
          <p:cNvSpPr/>
          <p:nvPr/>
        </p:nvSpPr>
        <p:spPr>
          <a:xfrm>
            <a:off x="8824260" y="3823557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n-US" b="1">
                <a:latin typeface="Ubuntu" panose="020B0504030602030204" pitchFamily="34" charset="0"/>
              </a:rPr>
              <a:t>15分钟</a:t>
            </a:r>
            <a:endParaRPr lang="en-US" b="1">
              <a:latin typeface="Ubuntu" panose="020B0504030602030204" pitchFamily="34" charset="0"/>
            </a:endParaRPr>
          </a:p>
        </p:txBody>
      </p:sp>
      <p:pic>
        <p:nvPicPr>
          <p:cNvPr id="14" name="Graphic 1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91625" y="3613150"/>
            <a:ext cx="895350" cy="1009650"/>
          </a:xfrm>
          <a:prstGeom prst="rect">
            <a:avLst/>
          </a:prstGeom>
        </p:spPr>
      </p:pic>
      <p:pic>
        <p:nvPicPr>
          <p:cNvPr id="16" name="Graphic 15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91624" y="2642825"/>
            <a:ext cx="895350" cy="8953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28650" y="621371"/>
            <a:ext cx="9610725" cy="633743"/>
          </a:xfrm>
        </p:spPr>
        <p:txBody>
          <a:bodyPr/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 pitchFamily="34" charset="0"/>
              </a:rPr>
              <a:t>培训目标与宗旨</a:t>
            </a:r>
            <a:endParaRPr lang="en-US" sz="3600" b="1">
              <a:solidFill>
                <a:srgbClr val="013B82"/>
              </a:solidFill>
              <a:latin typeface="Ubuntu" panose="020B0504030602030204" pitchFamily="34" charset="0"/>
            </a:endParaRP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868045" y="1613468"/>
            <a:ext cx="7871460" cy="529367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本次培训的目标包括：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44199" y="2142835"/>
            <a:ext cx="7988675" cy="38478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学习如何</a:t>
            </a:r>
            <a:r>
              <a:rPr lang="en-U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识别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你的成员组织或社区中的问题或空白，并</a:t>
            </a:r>
            <a:r>
              <a:rPr lang="en-U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设计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一个项目来解决它。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复习项目管理的关键词。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学习并理解 </a:t>
            </a:r>
            <a:r>
              <a:rPr lang="en-U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项目管理的五个阶段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。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探索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项目管理每个阶段可用的</a:t>
            </a:r>
            <a:r>
              <a:rPr lang="en-U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工具。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制定</a:t>
            </a:r>
            <a:r>
              <a:rPr lang="en-U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一个项目计划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，明确步骤、资源和时间表，帮助你实现想法。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7" name="Picture 6" descr="一群手持旗帜的人&#10;&#10;AI生成的内容可能不准确。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7989" y="1576337"/>
            <a:ext cx="3270056" cy="370532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38602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6" name="Rectangle 15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7" name="Oval 16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18" name="TextBox 8"/>
          <p:cNvSpPr txBox="1"/>
          <p:nvPr/>
        </p:nvSpPr>
        <p:spPr>
          <a:xfrm>
            <a:off x="1064385" y="2991703"/>
            <a:ext cx="3240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13B82"/>
                </a:solidFill>
                <a:latin typeface="Ubuntu" panose="020B0504030602030204"/>
              </a:rPr>
              <a:t>“你确定吗” </a:t>
            </a:r>
            <a:r>
              <a:rPr lang="en-US" sz="3200" b="1">
                <a:solidFill>
                  <a:schemeClr val="bg1"/>
                </a:solidFill>
                <a:latin typeface="Ubuntu" panose="020B0504030602030204"/>
              </a:rPr>
              <a:t>项目构想问题： </a:t>
            </a:r>
            <a:endParaRPr lang="en-US" sz="3200" b="1">
              <a:solidFill>
                <a:schemeClr val="bg1"/>
              </a:solidFill>
              <a:latin typeface="Ubuntu" panose="020B05040306020302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02200" y="1313454"/>
            <a:ext cx="6014137" cy="5307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你有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资源、技能和知识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来处理这个项目吗？ 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你觉得这个项目容易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跟踪和衡量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成功吗？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有信心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能完成这个项目并帮助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解决社区需求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吗？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你能 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轻松地向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别人解释这个需求和项目吗？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这种需求对 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你的社区真的重要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吗？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完成这个项目对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你来说现实吗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？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23" name="Oval 22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5" name="Graphic 24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8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项目构想问题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你确定吗？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8900160" y="1707914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n-US" b="1">
                <a:latin typeface="Ubuntu" panose="020B0504030602030204" pitchFamily="34" charset="0"/>
              </a:rPr>
              <a:t>练习册活动</a:t>
            </a:r>
            <a:endParaRPr lang="en-US" b="1">
              <a:latin typeface="Ubuntu" panose="020B0504030602030204" pitchFamily="34" charset="0"/>
            </a:endParaRPr>
          </a:p>
        </p:txBody>
      </p:sp>
      <p:sp>
        <p:nvSpPr>
          <p:cNvPr id="6" name="Rectangle: Rounded Corners 5"/>
          <p:cNvSpPr/>
          <p:nvPr/>
        </p:nvSpPr>
        <p:spPr>
          <a:xfrm>
            <a:off x="8900160" y="2813671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n-US" b="1">
                <a:latin typeface="Ubuntu" panose="020B0504030602030204" pitchFamily="34" charset="0"/>
              </a:rPr>
              <a:t>15分钟</a:t>
            </a:r>
            <a:endParaRPr lang="en-US" b="1">
              <a:latin typeface="Ubuntu" panose="020B0504030602030204" pitchFamily="34" charset="0"/>
            </a:endParaRPr>
          </a:p>
        </p:txBody>
      </p:sp>
      <p:pic>
        <p:nvPicPr>
          <p:cNvPr id="7" name="Graphic 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67525" y="2603264"/>
            <a:ext cx="895350" cy="1009650"/>
          </a:xfrm>
          <a:prstGeom prst="rect">
            <a:avLst/>
          </a:prstGeom>
        </p:spPr>
      </p:pic>
      <p:pic>
        <p:nvPicPr>
          <p:cNvPr id="8" name="Graphic 7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67524" y="1632939"/>
            <a:ext cx="895350" cy="895350"/>
          </a:xfrm>
          <a:prstGeom prst="rect">
            <a:avLst/>
          </a:prstGeom>
        </p:spPr>
      </p:pic>
      <p:sp>
        <p:nvSpPr>
          <p:cNvPr id="11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项目构想问题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你确定吗？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3" name="TextBox 5"/>
          <p:cNvSpPr txBox="1"/>
          <p:nvPr/>
        </p:nvSpPr>
        <p:spPr>
          <a:xfrm>
            <a:off x="631786" y="1818692"/>
            <a:ext cx="7774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13B82"/>
                </a:solidFill>
                <a:latin typeface="Ubuntu Light" panose="020B0304030602030204" pitchFamily="34" charset="0"/>
              </a:rPr>
              <a:t>在这里写你的社区项目：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  <a:latin typeface="Ubuntu" panose="020B0504030602030204"/>
              </a:rPr>
              <a:t>_ _ _</a:t>
            </a:r>
            <a:endParaRPr lang="en-US" sz="2400">
              <a:solidFill>
                <a:schemeClr val="bg2">
                  <a:lumMod val="75000"/>
                </a:schemeClr>
              </a:solidFill>
              <a:latin typeface="Ubuntu" panose="020B0504030602030204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733036" y="2419114"/>
          <a:ext cx="7774789" cy="415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6425"/>
                <a:gridCol w="213850"/>
                <a:gridCol w="2574514"/>
              </a:tblGrid>
              <a:tr h="684000">
                <a:tc>
                  <a:txBody>
                    <a:bodyPr/>
                    <a:lstStyle/>
                    <a:p>
                      <a:r>
                        <a:rPr lang="en-US">
                          <a:latin typeface="Ubuntu Light" panose="020B0304030602030204" pitchFamily="34" charset="0"/>
                        </a:rPr>
                        <a:t>“你确定吗”项目构想问题</a:t>
                      </a:r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 anchor="ctr"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Ubuntu Light" panose="020B0304030602030204" pitchFamily="34" charset="0"/>
                        </a:rPr>
                        <a:t>是还是不是？</a:t>
                      </a:r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13B82"/>
                    </a:solidFill>
                  </a:tcPr>
                </a:tc>
              </a:tr>
              <a:tr h="488021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1" kern="10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Ubuntu" panose="020B0504030602030204" pitchFamily="34" charset="0"/>
                        </a:rPr>
                        <a:t>1. </a:t>
                      </a:r>
                      <a:r>
                        <a:rPr lang="en-US" sz="1800" kern="10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Ubuntu" panose="020B0504030602030204" pitchFamily="34" charset="0"/>
                        </a:rPr>
                        <a:t>你是否拥有处理该项目所需的资源、技能和知识？ </a:t>
                      </a:r>
                      <a:endParaRPr lang="en-US" sz="1800" kern="10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Ubuntu" panose="020B05040306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021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1" kern="10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Ubuntu" panose="020B0504030602030204" pitchFamily="34" charset="0"/>
                        </a:rPr>
                        <a:t>2. </a:t>
                      </a:r>
                      <a:r>
                        <a:rPr lang="en-US" sz="1800" kern="10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Ubuntu" panose="020B0504030602030204" pitchFamily="34" charset="0"/>
                        </a:rPr>
                        <a:t>你觉得这个项目容易追踪和衡量成功吗？</a:t>
                      </a:r>
                      <a:endParaRPr lang="en-US" sz="1800" kern="10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Ubuntu" panose="020B05040306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021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1" kern="10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Ubuntu" panose="020B0504030602030204" pitchFamily="34" charset="0"/>
                        </a:rPr>
                        <a:t>3. </a:t>
                      </a:r>
                      <a:r>
                        <a:rPr lang="en-US" sz="1800" kern="100" noProof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+mn-cs"/>
                          <a:sym typeface="Ubuntu" panose="020B0504030602030204" pitchFamily="34" charset="0"/>
                        </a:rPr>
                        <a:t>你有信心能够完成这个项目并帮助解决社区需求吗？</a:t>
                      </a:r>
                      <a:endParaRPr lang="en-US" sz="1800" kern="100" noProof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+mn-cs"/>
                        <a:sym typeface="Ubuntu" panose="020B05040306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021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1" kern="10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Ubuntu" panose="020B0504030602030204" pitchFamily="34" charset="0"/>
                        </a:rPr>
                        <a:t>4. </a:t>
                      </a:r>
                      <a:r>
                        <a:rPr lang="en-US" sz="1800" kern="100" noProof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+mn-cs"/>
                          <a:sym typeface="Ubuntu" panose="020B0504030602030204" pitchFamily="34" charset="0"/>
                        </a:rPr>
                        <a:t>你能否轻松向他人解释这个需求和项目？</a:t>
                      </a:r>
                      <a:endParaRPr lang="en-US" sz="1800" kern="100" noProof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+mn-cs"/>
                        <a:sym typeface="Ubuntu" panose="020B05040306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1" kern="100" dirty="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Ubuntu" panose="020B0504030602030204" pitchFamily="34" charset="0"/>
                        </a:rPr>
                        <a:t>5. </a:t>
                      </a:r>
                      <a:r>
                        <a:rPr lang="en-US" sz="1800" kern="100" noProof="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+mn-cs"/>
                          <a:sym typeface="Ubuntu" panose="020B0504030602030204" pitchFamily="34" charset="0"/>
                        </a:rPr>
                        <a:t>这种需求对你的社区真的重要吗？</a:t>
                      </a:r>
                      <a:endParaRPr lang="en-US" sz="1800" kern="100" noProof="0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+mn-cs"/>
                        <a:sym typeface="Ubuntu" panose="020B0504030602030204" pitchFamily="34" charset="0"/>
                      </a:endParaRPr>
                    </a:p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1" kern="100" noProof="0" dirty="0">
                          <a:solidFill>
                            <a:srgbClr val="0095DA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+mn-cs"/>
                          <a:sym typeface="Ubuntu" panose="020B0504030602030204" pitchFamily="34" charset="0"/>
                        </a:rPr>
                        <a:t>6.</a:t>
                      </a:r>
                      <a:r>
                        <a:rPr lang="en-US" sz="1800" kern="100" noProof="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+mn-cs"/>
                          <a:sym typeface="Ubuntu" panose="020B0504030602030204" pitchFamily="34" charset="0"/>
                        </a:rPr>
                        <a:t> 这个项目对你来说现实可行吗？</a:t>
                      </a:r>
                      <a:endParaRPr lang="en-US" dirty="0">
                        <a:latin typeface="Ubuntu Light" panose="020B03040306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9" name="Graphic 8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5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项目构想展示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0" name="Graphic 9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2105430" y="4634541"/>
            <a:ext cx="3205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68D1E"/>
                </a:solidFill>
                <a:latin typeface="Ubuntu Light" panose="020B0304030602030204" pitchFamily="34" charset="0"/>
              </a:rPr>
              <a:t>分享你的项目构想</a:t>
            </a:r>
            <a:endParaRPr lang="en-US" sz="3600" b="1" dirty="0">
              <a:solidFill>
                <a:srgbClr val="F68D1E"/>
              </a:solidFill>
              <a:latin typeface="Ubuntu Light" panose="020B0304030602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952626" y="2170795"/>
            <a:ext cx="3511560" cy="2325005"/>
            <a:chOff x="1659796" y="2170795"/>
            <a:chExt cx="3511560" cy="2325005"/>
          </a:xfrm>
        </p:grpSpPr>
        <p:grpSp>
          <p:nvGrpSpPr>
            <p:cNvPr id="15" name="Grupo 6"/>
            <p:cNvGrpSpPr/>
            <p:nvPr/>
          </p:nvGrpSpPr>
          <p:grpSpPr>
            <a:xfrm>
              <a:off x="1659796" y="2170795"/>
              <a:ext cx="3511560" cy="2325005"/>
              <a:chOff x="994571" y="3363583"/>
              <a:chExt cx="2814939" cy="1863772"/>
            </a:xfrm>
          </p:grpSpPr>
          <p:sp>
            <p:nvSpPr>
              <p:cNvPr id="18" name="Forma libre: forma 7"/>
              <p:cNvSpPr/>
              <p:nvPr/>
            </p:nvSpPr>
            <p:spPr>
              <a:xfrm>
                <a:off x="1495862" y="3363583"/>
                <a:ext cx="2313648" cy="1606700"/>
              </a:xfrm>
              <a:custGeom>
                <a:avLst/>
                <a:gdLst>
                  <a:gd name="connsiteX0" fmla="*/ 2185113 w 2313648"/>
                  <a:gd name="connsiteY0" fmla="*/ 0 h 1606700"/>
                  <a:gd name="connsiteX1" fmla="*/ 128536 w 2313648"/>
                  <a:gd name="connsiteY1" fmla="*/ 0 h 1606700"/>
                  <a:gd name="connsiteX2" fmla="*/ 0 w 2313648"/>
                  <a:gd name="connsiteY2" fmla="*/ 128536 h 1606700"/>
                  <a:gd name="connsiteX3" fmla="*/ 0 w 2313648"/>
                  <a:gd name="connsiteY3" fmla="*/ 594479 h 1606700"/>
                  <a:gd name="connsiteX4" fmla="*/ 115682 w 2313648"/>
                  <a:gd name="connsiteY4" fmla="*/ 578412 h 1606700"/>
                  <a:gd name="connsiteX5" fmla="*/ 192804 w 2313648"/>
                  <a:gd name="connsiteY5" fmla="*/ 584839 h 1606700"/>
                  <a:gd name="connsiteX6" fmla="*/ 192804 w 2313648"/>
                  <a:gd name="connsiteY6" fmla="*/ 192804 h 1606700"/>
                  <a:gd name="connsiteX7" fmla="*/ 2120845 w 2313648"/>
                  <a:gd name="connsiteY7" fmla="*/ 192804 h 1606700"/>
                  <a:gd name="connsiteX8" fmla="*/ 2120845 w 2313648"/>
                  <a:gd name="connsiteY8" fmla="*/ 1413897 h 1606700"/>
                  <a:gd name="connsiteX9" fmla="*/ 1031502 w 2313648"/>
                  <a:gd name="connsiteY9" fmla="*/ 1413897 h 1606700"/>
                  <a:gd name="connsiteX10" fmla="*/ 848338 w 2313648"/>
                  <a:gd name="connsiteY10" fmla="*/ 1606701 h 1606700"/>
                  <a:gd name="connsiteX11" fmla="*/ 2185113 w 2313648"/>
                  <a:gd name="connsiteY11" fmla="*/ 1606701 h 1606700"/>
                  <a:gd name="connsiteX12" fmla="*/ 2313649 w 2313648"/>
                  <a:gd name="connsiteY12" fmla="*/ 1478165 h 1606700"/>
                  <a:gd name="connsiteX13" fmla="*/ 2313649 w 2313648"/>
                  <a:gd name="connsiteY13" fmla="*/ 128536 h 1606700"/>
                  <a:gd name="connsiteX14" fmla="*/ 2185113 w 2313648"/>
                  <a:gd name="connsiteY14" fmla="*/ 0 h 160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13648" h="1606700">
                    <a:moveTo>
                      <a:pt x="2185113" y="0"/>
                    </a:moveTo>
                    <a:lnTo>
                      <a:pt x="128536" y="0"/>
                    </a:lnTo>
                    <a:cubicBezTo>
                      <a:pt x="57841" y="0"/>
                      <a:pt x="0" y="57841"/>
                      <a:pt x="0" y="128536"/>
                    </a:cubicBezTo>
                    <a:lnTo>
                      <a:pt x="0" y="594479"/>
                    </a:lnTo>
                    <a:cubicBezTo>
                      <a:pt x="35347" y="584839"/>
                      <a:pt x="77122" y="578412"/>
                      <a:pt x="115682" y="578412"/>
                    </a:cubicBezTo>
                    <a:cubicBezTo>
                      <a:pt x="141390" y="578412"/>
                      <a:pt x="167097" y="581626"/>
                      <a:pt x="192804" y="584839"/>
                    </a:cubicBezTo>
                    <a:lnTo>
                      <a:pt x="192804" y="192804"/>
                    </a:lnTo>
                    <a:lnTo>
                      <a:pt x="2120845" y="192804"/>
                    </a:lnTo>
                    <a:lnTo>
                      <a:pt x="2120845" y="1413897"/>
                    </a:lnTo>
                    <a:lnTo>
                      <a:pt x="1031502" y="1413897"/>
                    </a:lnTo>
                    <a:lnTo>
                      <a:pt x="848338" y="1606701"/>
                    </a:lnTo>
                    <a:lnTo>
                      <a:pt x="2185113" y="1606701"/>
                    </a:lnTo>
                    <a:cubicBezTo>
                      <a:pt x="2255808" y="1606701"/>
                      <a:pt x="2313649" y="1548859"/>
                      <a:pt x="2313649" y="1478165"/>
                    </a:cubicBezTo>
                    <a:lnTo>
                      <a:pt x="2313649" y="128536"/>
                    </a:lnTo>
                    <a:cubicBezTo>
                      <a:pt x="2313649" y="57841"/>
                      <a:pt x="2255808" y="0"/>
                      <a:pt x="2185113" y="0"/>
                    </a:cubicBezTo>
                  </a:path>
                </a:pathLst>
              </a:custGeom>
              <a:solidFill>
                <a:srgbClr val="0095DA"/>
              </a:solidFill>
              <a:ln w="32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A"/>
              </a:p>
            </p:txBody>
          </p:sp>
          <p:sp>
            <p:nvSpPr>
              <p:cNvPr id="19" name="Forma libre: forma 8"/>
              <p:cNvSpPr/>
              <p:nvPr/>
            </p:nvSpPr>
            <p:spPr>
              <a:xfrm>
                <a:off x="1341558" y="4070531"/>
                <a:ext cx="546338" cy="546278"/>
              </a:xfrm>
              <a:custGeom>
                <a:avLst/>
                <a:gdLst>
                  <a:gd name="connsiteX0" fmla="*/ 273200 w 546338"/>
                  <a:gd name="connsiteY0" fmla="*/ 546278 h 546278"/>
                  <a:gd name="connsiteX1" fmla="*/ 546339 w 546338"/>
                  <a:gd name="connsiteY1" fmla="*/ 273139 h 546278"/>
                  <a:gd name="connsiteX2" fmla="*/ 273200 w 546338"/>
                  <a:gd name="connsiteY2" fmla="*/ 0 h 546278"/>
                  <a:gd name="connsiteX3" fmla="*/ 60 w 546338"/>
                  <a:gd name="connsiteY3" fmla="*/ 273139 h 546278"/>
                  <a:gd name="connsiteX4" fmla="*/ 273200 w 546338"/>
                  <a:gd name="connsiteY4" fmla="*/ 546278 h 546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6338" h="546278">
                    <a:moveTo>
                      <a:pt x="273200" y="546278"/>
                    </a:moveTo>
                    <a:cubicBezTo>
                      <a:pt x="424229" y="546278"/>
                      <a:pt x="546339" y="424169"/>
                      <a:pt x="546339" y="273139"/>
                    </a:cubicBezTo>
                    <a:cubicBezTo>
                      <a:pt x="546339" y="122109"/>
                      <a:pt x="424229" y="0"/>
                      <a:pt x="273200" y="0"/>
                    </a:cubicBezTo>
                    <a:cubicBezTo>
                      <a:pt x="122170" y="0"/>
                      <a:pt x="60" y="122109"/>
                      <a:pt x="60" y="273139"/>
                    </a:cubicBezTo>
                    <a:cubicBezTo>
                      <a:pt x="-3153" y="424169"/>
                      <a:pt x="122170" y="546278"/>
                      <a:pt x="273200" y="546278"/>
                    </a:cubicBezTo>
                  </a:path>
                </a:pathLst>
              </a:custGeom>
              <a:solidFill>
                <a:srgbClr val="013B82"/>
              </a:solidFill>
              <a:ln w="32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A"/>
              </a:p>
            </p:txBody>
          </p:sp>
          <p:sp>
            <p:nvSpPr>
              <p:cNvPr id="20" name="Forma libre: forma 13"/>
              <p:cNvSpPr/>
              <p:nvPr/>
            </p:nvSpPr>
            <p:spPr>
              <a:xfrm>
                <a:off x="994571" y="4236202"/>
                <a:ext cx="1691691" cy="991153"/>
              </a:xfrm>
              <a:custGeom>
                <a:avLst/>
                <a:gdLst>
                  <a:gd name="connsiteX0" fmla="*/ 1670969 w 1691691"/>
                  <a:gd name="connsiteY0" fmla="*/ 62480 h 991153"/>
                  <a:gd name="connsiteX1" fmla="*/ 1481378 w 1691691"/>
                  <a:gd name="connsiteY1" fmla="*/ 20706 h 991153"/>
                  <a:gd name="connsiteX2" fmla="*/ 1455671 w 1691691"/>
                  <a:gd name="connsiteY2" fmla="*/ 46413 h 991153"/>
                  <a:gd name="connsiteX3" fmla="*/ 986514 w 1691691"/>
                  <a:gd name="connsiteY3" fmla="*/ 534851 h 991153"/>
                  <a:gd name="connsiteX4" fmla="*/ 845125 w 1691691"/>
                  <a:gd name="connsiteY4" fmla="*/ 477009 h 991153"/>
                  <a:gd name="connsiteX5" fmla="*/ 620186 w 1691691"/>
                  <a:gd name="connsiteY5" fmla="*/ 448089 h 991153"/>
                  <a:gd name="connsiteX6" fmla="*/ 395248 w 1691691"/>
                  <a:gd name="connsiteY6" fmla="*/ 483436 h 991153"/>
                  <a:gd name="connsiteX7" fmla="*/ 109256 w 1691691"/>
                  <a:gd name="connsiteY7" fmla="*/ 634466 h 991153"/>
                  <a:gd name="connsiteX8" fmla="*/ 67481 w 1691691"/>
                  <a:gd name="connsiteY8" fmla="*/ 708374 h 991153"/>
                  <a:gd name="connsiteX9" fmla="*/ 0 w 1691691"/>
                  <a:gd name="connsiteY9" fmla="*/ 991153 h 991153"/>
                  <a:gd name="connsiteX10" fmla="*/ 960807 w 1691691"/>
                  <a:gd name="connsiteY10" fmla="*/ 991153 h 991153"/>
                  <a:gd name="connsiteX11" fmla="*/ 960807 w 1691691"/>
                  <a:gd name="connsiteY11" fmla="*/ 987940 h 991153"/>
                  <a:gd name="connsiteX12" fmla="*/ 1233946 w 1691691"/>
                  <a:gd name="connsiteY12" fmla="*/ 669813 h 991153"/>
                  <a:gd name="connsiteX13" fmla="*/ 1654902 w 1691691"/>
                  <a:gd name="connsiteY13" fmla="*/ 226364 h 991153"/>
                  <a:gd name="connsiteX14" fmla="*/ 1670969 w 1691691"/>
                  <a:gd name="connsiteY14" fmla="*/ 62480 h 991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91691" h="991153">
                    <a:moveTo>
                      <a:pt x="1670969" y="62480"/>
                    </a:moveTo>
                    <a:cubicBezTo>
                      <a:pt x="1629194" y="-1788"/>
                      <a:pt x="1545646" y="-17855"/>
                      <a:pt x="1481378" y="20706"/>
                    </a:cubicBezTo>
                    <a:cubicBezTo>
                      <a:pt x="1468524" y="27133"/>
                      <a:pt x="1462098" y="39987"/>
                      <a:pt x="1455671" y="46413"/>
                    </a:cubicBezTo>
                    <a:lnTo>
                      <a:pt x="986514" y="534851"/>
                    </a:lnTo>
                    <a:cubicBezTo>
                      <a:pt x="941527" y="512357"/>
                      <a:pt x="893326" y="493076"/>
                      <a:pt x="845125" y="477009"/>
                    </a:cubicBezTo>
                    <a:cubicBezTo>
                      <a:pt x="771216" y="464156"/>
                      <a:pt x="694095" y="448089"/>
                      <a:pt x="620186" y="448089"/>
                    </a:cubicBezTo>
                    <a:cubicBezTo>
                      <a:pt x="546278" y="448089"/>
                      <a:pt x="469157" y="460942"/>
                      <a:pt x="395248" y="483436"/>
                    </a:cubicBezTo>
                    <a:cubicBezTo>
                      <a:pt x="285993" y="512357"/>
                      <a:pt x="189591" y="566985"/>
                      <a:pt x="109256" y="634466"/>
                    </a:cubicBezTo>
                    <a:cubicBezTo>
                      <a:pt x="89975" y="653746"/>
                      <a:pt x="73908" y="682667"/>
                      <a:pt x="67481" y="708374"/>
                    </a:cubicBezTo>
                    <a:lnTo>
                      <a:pt x="0" y="991153"/>
                    </a:lnTo>
                    <a:lnTo>
                      <a:pt x="960807" y="991153"/>
                    </a:lnTo>
                    <a:lnTo>
                      <a:pt x="960807" y="987940"/>
                    </a:lnTo>
                    <a:lnTo>
                      <a:pt x="1233946" y="669813"/>
                    </a:lnTo>
                    <a:lnTo>
                      <a:pt x="1654902" y="226364"/>
                    </a:lnTo>
                    <a:cubicBezTo>
                      <a:pt x="1693462" y="187803"/>
                      <a:pt x="1706316" y="113895"/>
                      <a:pt x="1670969" y="62480"/>
                    </a:cubicBezTo>
                  </a:path>
                </a:pathLst>
              </a:custGeom>
              <a:solidFill>
                <a:srgbClr val="013B82"/>
              </a:solidFill>
              <a:ln w="32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A"/>
              </a:p>
            </p:txBody>
          </p:sp>
        </p:grpSp>
        <p:pic>
          <p:nvPicPr>
            <p:cNvPr id="17" name="Graphic 16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3600000">
              <a:off x="3444795" y="2900463"/>
              <a:ext cx="1124724" cy="460952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6855261" y="4634541"/>
            <a:ext cx="2919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68D1E"/>
                </a:solidFill>
                <a:latin typeface="Ubuntu Light" panose="020B0304030602030204" pitchFamily="34" charset="0"/>
              </a:rPr>
              <a:t>获取反馈</a:t>
            </a:r>
            <a:endParaRPr lang="en-US" sz="3600" b="1" dirty="0">
              <a:solidFill>
                <a:srgbClr val="F68D1E"/>
              </a:solidFill>
              <a:latin typeface="Ubuntu Light" panose="020B0304030602030204" pitchFamily="34" charset="0"/>
            </a:endParaRPr>
          </a:p>
        </p:txBody>
      </p:sp>
      <p:pic>
        <p:nvPicPr>
          <p:cNvPr id="22" name="Graphic 2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76868" y="1828730"/>
            <a:ext cx="2076450" cy="244792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762000" y="1696152"/>
            <a:ext cx="2225685" cy="4446115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762000" y="3116382"/>
            <a:ext cx="2225685" cy="3025885"/>
          </a:xfrm>
          <a:prstGeom prst="rect">
            <a:avLst/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36308" y="4852429"/>
            <a:ext cx="19032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013B82"/>
                </a:solidFill>
                <a:latin typeface="Ubuntu" panose="020B0504030602030204" pitchFamily="34" charset="0"/>
              </a:rPr>
              <a:t>我们将在以下议题重新召开会议：</a:t>
            </a:r>
            <a:endParaRPr lang="en-US" b="1">
              <a:solidFill>
                <a:srgbClr val="013B82"/>
              </a:solidFill>
              <a:latin typeface="Ubuntu" panose="020B05040306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3851" y="5508944"/>
            <a:ext cx="1808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13B82"/>
                </a:solidFill>
                <a:highlight>
                  <a:srgbClr val="FFFF00"/>
                </a:highlight>
                <a:latin typeface="Ubuntu" panose="020B0504030602030204" pitchFamily="34" charset="0"/>
              </a:rPr>
              <a:t>（日期）</a:t>
            </a:r>
            <a:endParaRPr lang="en-US" sz="2400" b="1" dirty="0">
              <a:solidFill>
                <a:srgbClr val="013B82"/>
              </a:solidFill>
              <a:highlight>
                <a:srgbClr val="FFFF00"/>
              </a:highlight>
              <a:latin typeface="Ubuntu" panose="020B050403060203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208276" y="1621059"/>
            <a:ext cx="8047416" cy="459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1"/>
              </a:buBlip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“构建你的项目构想评估”的第2-3步要求你采访成员组织或社区中的人，分享你的项目想法并征求反馈。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58775">
              <a:lnSpc>
                <a:spcPct val="120000"/>
              </a:lnSpc>
              <a:spcAft>
                <a:spcPts val="300"/>
              </a:spcAft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现在就在培训的第一部分和第二部分之间完成这两个步骤。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这应该是你的首要任务。 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1"/>
              </a:buBlip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通过回答练习册上一页“最终确定我的项目想法”部分的一系列问题，总结你的项目想法。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1"/>
              </a:buBlip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欢迎来到培训的第二部分，准备好分享你的项目构想，以及这段间隔期间学到的任何更新和见解。准备好接受来自其他运动员领袖的反馈和建议。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6" name="Graphic 45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6064" y="1999580"/>
            <a:ext cx="937556" cy="918024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762000" y="1686502"/>
            <a:ext cx="2225685" cy="114300"/>
          </a:xfrm>
          <a:prstGeom prst="rect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762000" y="6142268"/>
            <a:ext cx="2225685" cy="114300"/>
          </a:xfrm>
          <a:prstGeom prst="rect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第一部分与第二部分之间的作业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0703" y="3490999"/>
            <a:ext cx="1514475" cy="1228725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761999" y="3107095"/>
            <a:ext cx="2225685" cy="114300"/>
          </a:xfrm>
          <a:prstGeom prst="rect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7" name="Graphic 6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 txBox="1"/>
          <p:nvPr/>
        </p:nvSpPr>
        <p:spPr>
          <a:xfrm>
            <a:off x="677916" y="2205696"/>
            <a:ext cx="7323083" cy="21330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kern="1200">
                <a:solidFill>
                  <a:schemeClr val="bg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accent5">
                    <a:lumMod val="20000"/>
                    <a:lumOff val="80000"/>
                  </a:schemeClr>
                </a:solidFill>
                <a:latin typeface="GT Walsheim Pro Condensed Black" panose="00000906000000000000" pitchFamily="2" charset="0"/>
              </a:rPr>
              <a:t>第二部分：</a:t>
            </a:r>
            <a:endParaRPr lang="en-US" sz="6000" dirty="0">
              <a:solidFill>
                <a:schemeClr val="accent5">
                  <a:lumMod val="20000"/>
                  <a:lumOff val="80000"/>
                </a:schemeClr>
              </a:solidFill>
              <a:latin typeface="GT Walsheim Pro Condensed Black" panose="00000906000000000000" pitchFamily="2" charset="0"/>
            </a:endParaRPr>
          </a:p>
          <a:p>
            <a:pPr>
              <a:spcBef>
                <a:spcPts val="0"/>
              </a:spcBef>
            </a:pPr>
            <a:r>
              <a:rPr lang="en-US" sz="4800" dirty="0">
                <a:latin typeface="GT Walsheim Pro Condensed Black" panose="00000906000000000000" pitchFamily="2" charset="0"/>
              </a:rPr>
              <a:t>规划和管理你的项目</a:t>
            </a:r>
            <a:endParaRPr lang="en-US" sz="4800" dirty="0">
              <a:latin typeface="GT Walsheim Pro Condensed Black" panose="00000906000000000000" pitchFamily="2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/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</a:t>
            </a:r>
            <a:endParaRPr lang="es-PA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1001" y="3091858"/>
            <a:ext cx="7861299" cy="152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你跟谁谈过？ 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他们提到了哪些挑战？ 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他们有没有分享过什么解决方案或过去的经验？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686050" y="1711953"/>
          <a:ext cx="6946899" cy="1158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46899"/>
              </a:tblGrid>
              <a:tr h="516467">
                <a:tc>
                  <a:txBody>
                    <a:bodyPr/>
                    <a:lstStyle/>
                    <a:p>
                      <a:pPr marL="179705"/>
                      <a:r>
                        <a:rPr lang="en-US" sz="3200" b="1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第二步</a:t>
                      </a:r>
                      <a:endParaRPr lang="en-US" sz="3200" b="1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6467">
                <a:tc>
                  <a:txBody>
                    <a:bodyPr/>
                    <a:lstStyle/>
                    <a:p>
                      <a:pPr marL="179705"/>
                      <a:r>
                        <a:rPr lang="en-US" sz="32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多问问</a:t>
                      </a:r>
                      <a:endParaRPr lang="en-US" sz="32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sp>
        <p:nvSpPr>
          <p:cNvPr id="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pic>
        <p:nvPicPr>
          <p:cNvPr id="5" name="Graphic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212" y="1711953"/>
            <a:ext cx="1171145" cy="114222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7" name="Graphic 6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/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项目构想</a:t>
            </a:r>
            <a:endParaRPr lang="es-PA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1001" y="3091858"/>
            <a:ext cx="8143239" cy="2856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根据你对第0、1和2步的发现，有哪些主要需求或问题需要解决？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你可以通过哪些方式帮助满足这些需求？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你能采取的一项行动是什么，既让你兴奋，也能带来改变，并帮助解决成员组织或社区的需求？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686050" y="1711953"/>
          <a:ext cx="6946899" cy="1158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46899"/>
              </a:tblGrid>
              <a:tr h="516467">
                <a:tc>
                  <a:txBody>
                    <a:bodyPr/>
                    <a:lstStyle/>
                    <a:p>
                      <a:pPr marL="179705"/>
                      <a:r>
                        <a:rPr lang="en-US" sz="3200" b="1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第三步</a:t>
                      </a:r>
                      <a:endParaRPr lang="en-US" sz="3200" b="1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6467">
                <a:tc>
                  <a:txBody>
                    <a:bodyPr/>
                    <a:lstStyle/>
                    <a:p>
                      <a:pPr marL="179705"/>
                      <a:r>
                        <a:rPr lang="en-US" sz="32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最终反思</a:t>
                      </a:r>
                      <a:endParaRPr lang="en-US" sz="3200" dirty="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sp>
        <p:nvSpPr>
          <p:cNvPr id="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开始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/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开始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7" name="Graphic 6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pic>
        <p:nvPicPr>
          <p:cNvPr id="15" name="Graphic 14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3000" y="1711953"/>
            <a:ext cx="1170000" cy="1184444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25516" y="2572503"/>
            <a:ext cx="7601791" cy="4127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项目成员组织或社区需要什么？</a:t>
            </a:r>
            <a:endParaRPr lang="en-US" sz="2400" dirty="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你打算怎么办？</a:t>
            </a:r>
            <a:endParaRPr lang="en-US" sz="2400" dirty="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这对你和你的社区来说为什么重要？</a:t>
            </a:r>
            <a:endParaRPr lang="en-US" sz="2400" dirty="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你打算怎么做？</a:t>
            </a:r>
            <a:endParaRPr lang="en-US" sz="2400" dirty="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你什么时候完成？</a:t>
            </a:r>
            <a:endParaRPr lang="en-US" sz="2400" dirty="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谁来帮忙？谁将受益？</a:t>
            </a:r>
            <a:endParaRPr lang="en-US" sz="2400" dirty="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谁能帮你？他们能帮你什么？</a:t>
            </a:r>
            <a:endParaRPr lang="en-US" sz="2400" dirty="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这个项目能帮助谁？这对他们有什么帮助？</a:t>
            </a:r>
            <a:endParaRPr lang="en-US" sz="2400" dirty="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" name="TextBox 5"/>
          <p:cNvSpPr txBox="1"/>
          <p:nvPr/>
        </p:nvSpPr>
        <p:spPr>
          <a:xfrm>
            <a:off x="695224" y="1775251"/>
            <a:ext cx="5400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你的项目是什么？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pic>
        <p:nvPicPr>
          <p:cNvPr id="16" name="Graphic 15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1109" y="4427428"/>
            <a:ext cx="2910729" cy="2465559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313051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79606" y="1906834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项目管理的五个阶段</a:t>
            </a:r>
            <a:endParaRPr lang="en-US" sz="3600" b="1">
              <a:solidFill>
                <a:srgbClr val="92278F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7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883644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开始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102899" y="4379385"/>
            <a:ext cx="1640435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规划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32" name="TextBox 18"/>
          <p:cNvSpPr txBox="1"/>
          <p:nvPr/>
        </p:nvSpPr>
        <p:spPr>
          <a:xfrm>
            <a:off x="5309988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执行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33" name="TextBox 18"/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监控、控制与评估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34" name="TextBox 18"/>
          <p:cNvSpPr txBox="1"/>
          <p:nvPr/>
        </p:nvSpPr>
        <p:spPr>
          <a:xfrm>
            <a:off x="98502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收尾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17" name="Graphic 16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3055" y="2940729"/>
            <a:ext cx="1000125" cy="1143000"/>
          </a:xfrm>
          <a:prstGeom prst="rect">
            <a:avLst/>
          </a:prstGeom>
        </p:spPr>
      </p:pic>
      <p:pic>
        <p:nvPicPr>
          <p:cNvPr id="21" name="Graphic 20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38596" y="2986056"/>
            <a:ext cx="1266825" cy="1190625"/>
          </a:xfrm>
          <a:prstGeom prst="rect">
            <a:avLst/>
          </a:prstGeom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20837" y="3052731"/>
            <a:ext cx="1057275" cy="1057275"/>
          </a:xfrm>
          <a:prstGeom prst="rect">
            <a:avLst/>
          </a:prstGeom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38" name="Arrow: Chevron 37"/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Arrow: Chevron 38"/>
          <p:cNvSpPr/>
          <p:nvPr/>
        </p:nvSpPr>
        <p:spPr>
          <a:xfrm>
            <a:off x="487548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Arrow: Chevron 39"/>
          <p:cNvSpPr/>
          <p:nvPr/>
        </p:nvSpPr>
        <p:spPr>
          <a:xfrm>
            <a:off x="7192415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Arrow: Chevron 40"/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266219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/>
          <p:cNvSpPr txBox="1"/>
          <p:nvPr/>
        </p:nvSpPr>
        <p:spPr>
          <a:xfrm>
            <a:off x="13482566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在这里，我们制定了详细的项目执行计划，包括任务、截止日期和资源。</a:t>
            </a:r>
            <a:endParaRPr lang="en-US" sz="2400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pic>
        <p:nvPicPr>
          <p:cNvPr id="8" name="Graphic 7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6200000">
            <a:off x="2159706" y="3263729"/>
            <a:ext cx="1295118" cy="530786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73143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/>
          <p:cNvSpPr txBox="1"/>
          <p:nvPr/>
        </p:nvSpPr>
        <p:spPr>
          <a:xfrm>
            <a:off x="3689490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在这里，我们制定</a:t>
            </a:r>
            <a:r>
              <a:rPr lang="en-U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了详细的项目完成计划</a:t>
            </a: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，包括任务、截止日期和资源。</a:t>
            </a:r>
            <a:endParaRPr lang="en-US" sz="2400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1200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584396" y="4379385"/>
            <a:ext cx="1640435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规划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17" name="Graphic 1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4552" y="2940729"/>
            <a:ext cx="1000125" cy="1143000"/>
          </a:xfrm>
          <a:prstGeom prst="rect">
            <a:avLst/>
          </a:prstGeom>
        </p:spPr>
      </p:pic>
      <p:sp>
        <p:nvSpPr>
          <p:cNvPr id="39" name="Arrow: Chevron 38"/>
          <p:cNvSpPr/>
          <p:nvPr/>
        </p:nvSpPr>
        <p:spPr>
          <a:xfrm>
            <a:off x="3353456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618183" y="3263729"/>
            <a:ext cx="1295118" cy="5307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13B82"/>
          </a:solidFill>
        </p:grpSpPr>
        <p:sp>
          <p:nvSpPr>
            <p:cNvPr id="37" name="Rectangle 36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13" name="Text Placeholder 6"/>
          <p:cNvSpPr txBox="1"/>
          <p:nvPr/>
        </p:nvSpPr>
        <p:spPr>
          <a:xfrm>
            <a:off x="598865" y="3086888"/>
            <a:ext cx="3571684" cy="1347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>
                <a:solidFill>
                  <a:srgbClr val="DDF5FF"/>
                </a:solidFill>
                <a:latin typeface="Ubuntu" panose="020B0504030602030204" pitchFamily="34" charset="0"/>
              </a:rPr>
              <a:t>关键词与定义</a:t>
            </a:r>
            <a:endParaRPr lang="en-US" sz="3600" b="1">
              <a:solidFill>
                <a:srgbClr val="DDF5FF"/>
              </a:solidFill>
              <a:latin typeface="Ubuntu" panose="020B0504030602030204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161200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584396" y="4379385"/>
            <a:ext cx="1640435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规划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17" name="Graphic 1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4552" y="2940729"/>
            <a:ext cx="1000125" cy="1143000"/>
          </a:xfrm>
          <a:prstGeom prst="rect">
            <a:avLst/>
          </a:prstGeom>
        </p:spPr>
      </p:pic>
      <p:sp>
        <p:nvSpPr>
          <p:cNvPr id="39" name="Arrow: Chevron 38"/>
          <p:cNvSpPr/>
          <p:nvPr/>
        </p:nvSpPr>
        <p:spPr>
          <a:xfrm>
            <a:off x="3415241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3793745" y="2432854"/>
            <a:ext cx="7767504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在</a:t>
            </a:r>
            <a:r>
              <a:rPr lang="en-US" sz="2400" b="1" i="0" u="none" strike="noStrike" cap="none">
                <a:solidFill>
                  <a:srgbClr val="92278F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项目管理的规划阶段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，你将：</a:t>
            </a:r>
            <a:endParaRPr lang="en-US" sz="2400" b="1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9081" y="3447458"/>
            <a:ext cx="7602167" cy="152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确定你的项目将满足的需求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决定你想创造什么样的产品或服务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指定一位项目经理 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" name="Graphic 1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618183" y="3263729"/>
            <a:ext cx="1295118" cy="530786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SMART目标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SMART目标</a:t>
            </a:r>
            <a:endParaRPr lang="en-US" sz="3600" b="1" dirty="0">
              <a:solidFill>
                <a:srgbClr val="92278F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60" name="Picture 59" descr="一群手持旗帜的人&#10;&#10;AI生成的内容可能不准确。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项目管理阶段 - 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/>
                <a:gridCol w="1986967"/>
                <a:gridCol w="1986967"/>
                <a:gridCol w="1986967"/>
                <a:gridCol w="1986967"/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</a:tbl>
          </a:graphicData>
        </a:graphic>
      </p:graphicFrame>
      <p:pic>
        <p:nvPicPr>
          <p:cNvPr id="14" name="Graphic 1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15" name="Graphic 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16" name="Graphic 1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17" name="Graphic 1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8" name="Graphic 1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21" name="Oval 20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3" name="Graphic 22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SMART目标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项目管理阶段 - 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/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具体</a:t>
                      </a:r>
                      <a:endParaRPr lang="en-US" sz="28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</a:tr>
            </a:tbl>
          </a:graphicData>
        </a:graphic>
      </p:graphicFrame>
      <p:pic>
        <p:nvPicPr>
          <p:cNvPr id="16" name="Graphic 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7907" y="2660805"/>
            <a:ext cx="1165679" cy="11656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04847" y="2869003"/>
            <a:ext cx="6383524" cy="2614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我想实现</a:t>
            </a:r>
            <a:r>
              <a:rPr lang="en-US" sz="24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什么？</a:t>
            </a:r>
            <a:endParaRPr lang="en-US" sz="2400" b="1" dirty="0">
              <a:solidFill>
                <a:srgbClr val="013B82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为什么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这个目标很重要？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谁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参与其中？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SimSun" panose="02010600030101010101" pitchFamily="2" charset="-122"/>
                <a:cs typeface="Calibri" panose="020F0502020204030204"/>
                <a:sym typeface="Calibri" panose="020F0502020204030204"/>
              </a:rPr>
              <a:t>项目在</a:t>
            </a:r>
            <a:r>
              <a:rPr lang="en-US" sz="24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哪里？</a:t>
            </a:r>
            <a:endParaRPr lang="en-US" sz="2400" b="1" dirty="0">
              <a:solidFill>
                <a:srgbClr val="013B82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我需要哪些资源来完成这个目标？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4722177" y="1697550"/>
            <a:ext cx="3722993" cy="107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6000" b="1" i="0" u="none" strike="noStrike" cap="none">
                <a:solidFill>
                  <a:srgbClr val="92278F"/>
                </a:solidFill>
                <a:latin typeface="Ubuntu" panose="020B05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具体</a:t>
            </a:r>
            <a:endParaRPr lang="en-US" sz="4400" b="1" i="0" u="none" strike="noStrike" cap="none">
              <a:solidFill>
                <a:srgbClr val="0095DA"/>
              </a:solidFill>
              <a:latin typeface="Ubuntu" panose="020B05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517869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/>
                <a:gridCol w="858661"/>
                <a:gridCol w="858661"/>
                <a:gridCol w="858661"/>
                <a:gridCol w="858661"/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4" name="Graphic 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538" y="5894600"/>
            <a:ext cx="402113" cy="402113"/>
          </a:xfrm>
          <a:prstGeom prst="rect">
            <a:avLst/>
          </a:prstGeom>
        </p:spPr>
      </p:pic>
      <p:pic>
        <p:nvPicPr>
          <p:cNvPr id="17" name="Graphic 1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66752" y="5866973"/>
            <a:ext cx="451226" cy="457366"/>
          </a:xfrm>
          <a:prstGeom prst="rect">
            <a:avLst/>
          </a:prstGeom>
        </p:spPr>
      </p:pic>
      <p:pic>
        <p:nvPicPr>
          <p:cNvPr id="18" name="Graphic 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85713" y="5894088"/>
            <a:ext cx="422577" cy="403136"/>
          </a:xfrm>
          <a:prstGeom prst="rect">
            <a:avLst/>
          </a:prstGeom>
        </p:spPr>
      </p:pic>
      <p:pic>
        <p:nvPicPr>
          <p:cNvPr id="19" name="Graphic 1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92535" y="5894088"/>
            <a:ext cx="328443" cy="403136"/>
          </a:xfrm>
          <a:prstGeom prst="rect">
            <a:avLst/>
          </a:prstGeom>
        </p:spPr>
      </p:pic>
      <p:pic>
        <p:nvPicPr>
          <p:cNvPr id="20" name="Graphic 1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05223" y="5921715"/>
            <a:ext cx="348907" cy="347883"/>
          </a:xfrm>
          <a:prstGeom prst="rect">
            <a:avLst/>
          </a:prstGeom>
        </p:spPr>
      </p:pic>
      <p:pic>
        <p:nvPicPr>
          <p:cNvPr id="3" name="Graphic 2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21126" y="5746280"/>
            <a:ext cx="723803" cy="72380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21" name="Oval 20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3" name="Graphic 22"/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SMART目标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SMART目标</a:t>
            </a:r>
            <a:endParaRPr lang="en-US" sz="3600" b="1">
              <a:solidFill>
                <a:srgbClr val="92278F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60" name="Picture 59" descr="一群手持旗帜的人&#10;&#10;AI生成的内容可能不准确。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项目管理阶段 - 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/>
                <a:gridCol w="1986967"/>
                <a:gridCol w="1986967"/>
                <a:gridCol w="1986967"/>
                <a:gridCol w="1986967"/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具体</a:t>
                      </a: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</a:tbl>
          </a:graphicData>
        </a:graphic>
      </p:graphicFrame>
      <p:pic>
        <p:nvPicPr>
          <p:cNvPr id="4" name="Graphic 1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2" name="Oval 11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5" name="Graphic 14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SMART目标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项目管理阶段 - 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/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altLang="en-US" sz="28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可衡量</a:t>
                      </a:r>
                      <a:endParaRPr lang="zh-CN" altLang="en-US" sz="28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</a:tr>
            </a:tbl>
          </a:graphicData>
        </a:graphic>
      </p:graphicFrame>
      <p:sp>
        <p:nvSpPr>
          <p:cNvPr id="11" name="TextBox 8"/>
          <p:cNvSpPr txBox="1"/>
          <p:nvPr/>
        </p:nvSpPr>
        <p:spPr>
          <a:xfrm>
            <a:off x="4722177" y="2467644"/>
            <a:ext cx="3722993" cy="107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6000" b="1" i="0" u="none" strike="noStrike" cap="none" dirty="0">
                <a:solidFill>
                  <a:srgbClr val="92278F"/>
                </a:solidFill>
                <a:latin typeface="Ubuntu" panose="020B05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可衡量</a:t>
            </a:r>
            <a:endParaRPr lang="en-US" sz="4400" b="1" i="0" u="none" strike="noStrike" cap="none" dirty="0">
              <a:solidFill>
                <a:srgbClr val="0095DA"/>
              </a:solidFill>
              <a:latin typeface="Ubuntu" panose="020B05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pic>
        <p:nvPicPr>
          <p:cNvPr id="3" name="Graphic 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8737" y="2467644"/>
            <a:ext cx="1347827" cy="13661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04847" y="3546657"/>
            <a:ext cx="6383524" cy="152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多少钱？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多少人？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我怎么知道什么时候完成了？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523762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/>
                <a:gridCol w="858661"/>
                <a:gridCol w="858661"/>
                <a:gridCol w="858661"/>
                <a:gridCol w="858661"/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Graphic 1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9431" y="5894600"/>
            <a:ext cx="402113" cy="402113"/>
          </a:xfrm>
          <a:prstGeom prst="rect">
            <a:avLst/>
          </a:prstGeom>
        </p:spPr>
      </p:pic>
      <p:pic>
        <p:nvPicPr>
          <p:cNvPr id="10" name="Graphic 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2645" y="5866973"/>
            <a:ext cx="451226" cy="457366"/>
          </a:xfrm>
          <a:prstGeom prst="rect">
            <a:avLst/>
          </a:prstGeom>
        </p:spPr>
      </p:pic>
      <p:pic>
        <p:nvPicPr>
          <p:cNvPr id="12" name="Graphic 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91606" y="5894088"/>
            <a:ext cx="422577" cy="403136"/>
          </a:xfrm>
          <a:prstGeom prst="rect">
            <a:avLst/>
          </a:prstGeom>
        </p:spPr>
      </p:pic>
      <p:pic>
        <p:nvPicPr>
          <p:cNvPr id="14" name="Graphic 1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98428" y="5894088"/>
            <a:ext cx="328443" cy="403136"/>
          </a:xfrm>
          <a:prstGeom prst="rect">
            <a:avLst/>
          </a:prstGeom>
        </p:spPr>
      </p:pic>
      <p:pic>
        <p:nvPicPr>
          <p:cNvPr id="17" name="Graphic 1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11116" y="5921715"/>
            <a:ext cx="348907" cy="347883"/>
          </a:xfrm>
          <a:prstGeom prst="rect">
            <a:avLst/>
          </a:prstGeom>
        </p:spPr>
      </p:pic>
      <p:pic>
        <p:nvPicPr>
          <p:cNvPr id="4" name="Graphic 3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07463" y="5746280"/>
            <a:ext cx="723803" cy="72380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6" name="Oval 15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9" name="Graphic 18"/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SMART目标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SMART目标</a:t>
            </a:r>
            <a:endParaRPr lang="en-US" sz="3600" b="1">
              <a:solidFill>
                <a:srgbClr val="92278F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60" name="Picture 59" descr="一群手持旗帜的人&#10;&#10;AI生成的内容可能不准确。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项目管理阶段 - 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/>
                <a:gridCol w="1986967"/>
                <a:gridCol w="1986967"/>
                <a:gridCol w="1986967"/>
                <a:gridCol w="1986967"/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具体</a:t>
                      </a: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20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易受</a:t>
                      </a: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</a:tbl>
          </a:graphicData>
        </a:graphic>
      </p:graphicFrame>
      <p:pic>
        <p:nvPicPr>
          <p:cNvPr id="4" name="Graphic 1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2" name="Oval 11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5" name="Graphic 14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SMART目标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项目管理阶段 - 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/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altLang="en-US" sz="28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可实现</a:t>
                      </a:r>
                      <a:endParaRPr lang="zh-CN" altLang="en-US" sz="28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</a:tr>
            </a:tbl>
          </a:graphicData>
        </a:graphic>
      </p:graphicFrame>
      <p:sp>
        <p:nvSpPr>
          <p:cNvPr id="11" name="TextBox 8"/>
          <p:cNvSpPr txBox="1"/>
          <p:nvPr/>
        </p:nvSpPr>
        <p:spPr>
          <a:xfrm>
            <a:off x="4722177" y="1928137"/>
            <a:ext cx="3722993" cy="107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6000" b="1" i="0" u="none" strike="noStrike" cap="none">
                <a:solidFill>
                  <a:srgbClr val="92278F"/>
                </a:solidFill>
                <a:latin typeface="Ubuntu" panose="020B05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可实现</a:t>
            </a:r>
            <a:endParaRPr lang="en-US" sz="4400" b="1" i="0" u="none" strike="noStrike" cap="none">
              <a:solidFill>
                <a:srgbClr val="0095DA"/>
              </a:solidFill>
              <a:latin typeface="Ubuntu" panose="020B05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4847" y="3007150"/>
            <a:ext cx="6295275" cy="2413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我该如何实现我的目标？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有哪些资源或机会能帮到我？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有没有什么障碍，比如时间或金钱，我需要考虑？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Graphic 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78976" y="2467644"/>
            <a:ext cx="1340588" cy="1278916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518873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/>
                <a:gridCol w="858661"/>
                <a:gridCol w="858661"/>
                <a:gridCol w="858661"/>
                <a:gridCol w="858661"/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Graphic 1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4542" y="5894600"/>
            <a:ext cx="402113" cy="402113"/>
          </a:xfrm>
          <a:prstGeom prst="rect">
            <a:avLst/>
          </a:prstGeom>
        </p:spPr>
      </p:pic>
      <p:pic>
        <p:nvPicPr>
          <p:cNvPr id="10" name="Graphic 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67756" y="5866973"/>
            <a:ext cx="451226" cy="457366"/>
          </a:xfrm>
          <a:prstGeom prst="rect">
            <a:avLst/>
          </a:prstGeom>
        </p:spPr>
      </p:pic>
      <p:pic>
        <p:nvPicPr>
          <p:cNvPr id="12" name="Graphic 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6717" y="5894088"/>
            <a:ext cx="422577" cy="403136"/>
          </a:xfrm>
          <a:prstGeom prst="rect">
            <a:avLst/>
          </a:prstGeom>
        </p:spPr>
      </p:pic>
      <p:pic>
        <p:nvPicPr>
          <p:cNvPr id="14" name="Graphic 1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93539" y="5894088"/>
            <a:ext cx="328443" cy="403136"/>
          </a:xfrm>
          <a:prstGeom prst="rect">
            <a:avLst/>
          </a:prstGeom>
        </p:spPr>
      </p:pic>
      <p:pic>
        <p:nvPicPr>
          <p:cNvPr id="16" name="Graphic 1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06227" y="5921715"/>
            <a:ext cx="348907" cy="34788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7" name="Oval 16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9" name="Graphic 18"/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pic>
        <p:nvPicPr>
          <p:cNvPr id="20" name="Graphic 19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907463" y="5746280"/>
            <a:ext cx="723803" cy="723803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SMART目标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SMART目标</a:t>
            </a:r>
            <a:endParaRPr lang="en-US" sz="3600" b="1">
              <a:solidFill>
                <a:srgbClr val="92278F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60" name="Picture 59" descr="一群手持旗帜的人&#10;&#10;AI生成的内容可能不准确。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项目管理阶段 - 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/>
                <a:gridCol w="1986967"/>
                <a:gridCol w="1986967"/>
                <a:gridCol w="1986967"/>
                <a:gridCol w="1986967"/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具体</a:t>
                      </a: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CN" altLang="en-US" sz="20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可衡量</a:t>
                      </a:r>
                      <a:endParaRPr lang="zh-CN" alt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CN" altLang="en-US" sz="20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可实现</a:t>
                      </a:r>
                      <a:endParaRPr lang="zh-CN" alt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</a:tbl>
          </a:graphicData>
        </a:graphic>
      </p:graphicFrame>
      <p:pic>
        <p:nvPicPr>
          <p:cNvPr id="4" name="Graphic 1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2" name="Oval 11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5" name="Graphic 14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SMART目标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项目管理阶段 - 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/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altLang="en-US" sz="28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相关性</a:t>
                      </a:r>
                      <a:endParaRPr lang="zh-CN" altLang="en-US" sz="28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</a:tr>
            </a:tbl>
          </a:graphicData>
        </a:graphic>
      </p:graphicFrame>
      <p:sp>
        <p:nvSpPr>
          <p:cNvPr id="11" name="TextBox 8"/>
          <p:cNvSpPr txBox="1"/>
          <p:nvPr/>
        </p:nvSpPr>
        <p:spPr>
          <a:xfrm>
            <a:off x="4551148" y="1623123"/>
            <a:ext cx="3722993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6000" b="1" i="0" u="none" strike="noStrike" cap="none" dirty="0">
                <a:solidFill>
                  <a:srgbClr val="92278F"/>
                </a:solidFill>
                <a:latin typeface="Ubuntu" panose="020B05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相关</a:t>
            </a:r>
            <a:r>
              <a:rPr lang="zh-CN" altLang="en-US" sz="6000" b="1" i="0" u="none" strike="noStrike" cap="none" dirty="0">
                <a:solidFill>
                  <a:srgbClr val="92278F"/>
                </a:solidFill>
                <a:latin typeface="Ubuntu" panose="020B0504030602030204" pitchFamily="34" charset="0"/>
                <a:ea typeface="SimSun" panose="02010600030101010101" pitchFamily="2" charset="-122"/>
                <a:cs typeface="Ubuntu" panose="020B0504030602030204"/>
                <a:sym typeface="Ubuntu" panose="020B0504030602030204"/>
              </a:rPr>
              <a:t>性</a:t>
            </a:r>
            <a:endParaRPr lang="zh-CN" altLang="en-US" sz="6000" b="1" i="0" u="none" strike="noStrike" cap="none" dirty="0">
              <a:solidFill>
                <a:srgbClr val="92278F"/>
              </a:solidFill>
              <a:latin typeface="Ubuntu" panose="020B0504030602030204" pitchFamily="34" charset="0"/>
              <a:ea typeface="SimSun" panose="02010600030101010101" pitchFamily="2" charset="-122"/>
              <a:cs typeface="Ubuntu" panose="020B0504030602030204"/>
              <a:sym typeface="Ubuntu" panose="020B0504030602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3818" y="2702136"/>
            <a:ext cx="6383524" cy="3010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这对我来说重要吗？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这个目标对我重要吗？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现在是我做这件事的合适时机吗？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我是合适的人选吗？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关于小组项目：这是否符合我们的团队或社区需求？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Graphic 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4214" y="2467644"/>
            <a:ext cx="1150693" cy="1412378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513524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/>
                <a:gridCol w="858661"/>
                <a:gridCol w="858661"/>
                <a:gridCol w="858661"/>
                <a:gridCol w="858661"/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Graphic 1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9193" y="5894600"/>
            <a:ext cx="402113" cy="402113"/>
          </a:xfrm>
          <a:prstGeom prst="rect">
            <a:avLst/>
          </a:prstGeom>
        </p:spPr>
      </p:pic>
      <p:pic>
        <p:nvPicPr>
          <p:cNvPr id="10" name="Graphic 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62407" y="5866973"/>
            <a:ext cx="451226" cy="457366"/>
          </a:xfrm>
          <a:prstGeom prst="rect">
            <a:avLst/>
          </a:prstGeom>
        </p:spPr>
      </p:pic>
      <p:pic>
        <p:nvPicPr>
          <p:cNvPr id="12" name="Graphic 1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81368" y="5894088"/>
            <a:ext cx="422577" cy="403136"/>
          </a:xfrm>
          <a:prstGeom prst="rect">
            <a:avLst/>
          </a:prstGeom>
        </p:spPr>
      </p:pic>
      <p:pic>
        <p:nvPicPr>
          <p:cNvPr id="14" name="Graphic 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8190" y="5894088"/>
            <a:ext cx="328443" cy="403136"/>
          </a:xfrm>
          <a:prstGeom prst="rect">
            <a:avLst/>
          </a:prstGeom>
        </p:spPr>
      </p:pic>
      <p:pic>
        <p:nvPicPr>
          <p:cNvPr id="16" name="Graphic 1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00878" y="5921715"/>
            <a:ext cx="348907" cy="347883"/>
          </a:xfrm>
          <a:prstGeom prst="rect">
            <a:avLst/>
          </a:prstGeom>
        </p:spPr>
      </p:pic>
      <p:pic>
        <p:nvPicPr>
          <p:cNvPr id="3" name="Graphic 2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07124" y="5746280"/>
            <a:ext cx="723803" cy="72380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7" name="Oval 16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9" name="Graphic 18"/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SMART目标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SMART目标</a:t>
            </a:r>
            <a:endParaRPr lang="en-US" sz="3600" b="1">
              <a:solidFill>
                <a:srgbClr val="92278F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60" name="Picture 59" descr="一群手持旗帜的人&#10;&#10;AI生成的内容可能不准确。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项目管理阶段 - 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/>
                <a:gridCol w="1986967"/>
                <a:gridCol w="1986967"/>
                <a:gridCol w="1986967"/>
                <a:gridCol w="1986967"/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具体</a:t>
                      </a: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CN" altLang="en-US" sz="20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可衡量</a:t>
                      </a:r>
                      <a:endParaRPr lang="zh-CN" alt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CN" altLang="en-US" sz="20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可实现</a:t>
                      </a:r>
                      <a:endParaRPr lang="zh-CN" alt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CN" altLang="en-US" sz="20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相关性</a:t>
                      </a:r>
                      <a:endParaRPr lang="zh-CN" alt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</a:tbl>
          </a:graphicData>
        </a:graphic>
      </p:graphicFrame>
      <p:pic>
        <p:nvPicPr>
          <p:cNvPr id="4" name="Graphic 1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2" name="Oval 11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5" name="Graphic 14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860896" y="2921175"/>
            <a:ext cx="7216303" cy="24854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200" dirty="0">
                <a:solidFill>
                  <a:srgbClr val="A5A5A5">
                    <a:lumMod val="50000"/>
                  </a:srgb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项目管理赋予你将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宏大</a:t>
            </a:r>
            <a:r>
              <a:rPr lang="en-US" sz="2200" dirty="0">
                <a:solidFill>
                  <a:srgbClr val="A5A5A5">
                    <a:lumMod val="50000"/>
                  </a:srgb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想法付诸行动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的能力，并在你的成员组织或社区</a:t>
            </a:r>
            <a:r>
              <a:rPr lang="en-US" sz="2200" dirty="0">
                <a:solidFill>
                  <a:srgbClr val="A5A5A5">
                    <a:lumMod val="50000"/>
                  </a:srgb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中产生持久影响。通过学习计划、组织和有效执行，你将获得自信领导、激励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周围人</a:t>
            </a:r>
            <a:r>
              <a:rPr lang="en-US" sz="2200" dirty="0">
                <a:solidFill>
                  <a:srgbClr val="A5A5A5">
                    <a:lumMod val="50000"/>
                  </a:srgb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以及为社区创造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有</a:t>
            </a:r>
            <a:r>
              <a:rPr lang="en-US" sz="2200" b="1" dirty="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意义变革</a:t>
            </a:r>
            <a:r>
              <a:rPr lang="en-US" sz="2200" dirty="0">
                <a:solidFill>
                  <a:srgbClr val="A5A5A5">
                    <a:lumMod val="50000"/>
                  </a:srgb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的能力。</a:t>
            </a:r>
            <a:endParaRPr lang="en-US" sz="2200" dirty="0">
              <a:solidFill>
                <a:srgbClr val="A5A5A5">
                  <a:lumMod val="50000"/>
                </a:srgb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介绍与欢迎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5"/>
          <p:cNvSpPr txBox="1"/>
          <p:nvPr/>
        </p:nvSpPr>
        <p:spPr>
          <a:xfrm>
            <a:off x="860897" y="1619180"/>
            <a:ext cx="5674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13B82"/>
                </a:solidFill>
                <a:latin typeface="Ubuntu" panose="020B0504030602030204"/>
              </a:rPr>
              <a:t>为什么开展项目管理培训？</a:t>
            </a:r>
            <a:endParaRPr lang="en-US" sz="3600" b="1" dirty="0">
              <a:solidFill>
                <a:srgbClr val="013B82"/>
              </a:solidFill>
              <a:latin typeface="Ubuntu" panose="020B0504030602030204"/>
            </a:endParaRPr>
          </a:p>
        </p:txBody>
      </p:sp>
      <p:pic>
        <p:nvPicPr>
          <p:cNvPr id="18" name="Graphic 1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77199" y="1161776"/>
            <a:ext cx="2759259" cy="453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SMART目标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项目管理阶段 - 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/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altLang="en-US" sz="28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有时限</a:t>
                      </a:r>
                      <a:endParaRPr lang="zh-CN" altLang="en-US" sz="28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</a:tr>
            </a:tbl>
          </a:graphicData>
        </a:graphic>
      </p:graphicFrame>
      <p:sp>
        <p:nvSpPr>
          <p:cNvPr id="11" name="TextBox 8"/>
          <p:cNvSpPr txBox="1"/>
          <p:nvPr/>
        </p:nvSpPr>
        <p:spPr>
          <a:xfrm>
            <a:off x="4722177" y="1772260"/>
            <a:ext cx="3722993" cy="107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6000" b="1" i="0" u="none" strike="noStrike" cap="none" dirty="0">
                <a:solidFill>
                  <a:srgbClr val="92278F"/>
                </a:solidFill>
                <a:latin typeface="Ubuntu" panose="020B05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有时限</a:t>
            </a:r>
            <a:endParaRPr lang="en-US" sz="4400" b="1" i="0" u="none" strike="noStrike" cap="none" dirty="0">
              <a:solidFill>
                <a:srgbClr val="0095DA"/>
              </a:solidFill>
              <a:latin typeface="Ubuntu" panose="020B05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4846" y="2851273"/>
            <a:ext cx="6725179" cy="2614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我什么时候开始？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我什么时候想实现这个目标？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我今天该做些什么来朝着目标前进？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六周内我能完成什么？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四个月后我想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SimSun" panose="02010600030101010101" pitchFamily="2" charset="-122"/>
                <a:cs typeface="Calibri" panose="020F0502020204030204"/>
                <a:sym typeface="Calibri" panose="020F0502020204030204"/>
              </a:rPr>
              <a:t>完成什么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Graphic 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4214" y="2467644"/>
            <a:ext cx="1150693" cy="1412378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506945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/>
                <a:gridCol w="858661"/>
                <a:gridCol w="858661"/>
                <a:gridCol w="858661"/>
                <a:gridCol w="858661"/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</a:tr>
            </a:tbl>
          </a:graphicData>
        </a:graphic>
      </p:graphicFrame>
      <p:pic>
        <p:nvPicPr>
          <p:cNvPr id="8" name="Graphic 1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2614" y="5894600"/>
            <a:ext cx="402113" cy="402113"/>
          </a:xfrm>
          <a:prstGeom prst="rect">
            <a:avLst/>
          </a:prstGeom>
        </p:spPr>
      </p:pic>
      <p:pic>
        <p:nvPicPr>
          <p:cNvPr id="9" name="Graphic 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55828" y="5866973"/>
            <a:ext cx="451226" cy="457366"/>
          </a:xfrm>
          <a:prstGeom prst="rect">
            <a:avLst/>
          </a:prstGeom>
        </p:spPr>
      </p:pic>
      <p:pic>
        <p:nvPicPr>
          <p:cNvPr id="10" name="Graphic 1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74789" y="5894088"/>
            <a:ext cx="422577" cy="403136"/>
          </a:xfrm>
          <a:prstGeom prst="rect">
            <a:avLst/>
          </a:prstGeom>
        </p:spPr>
      </p:pic>
      <p:pic>
        <p:nvPicPr>
          <p:cNvPr id="12" name="Graphic 1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81611" y="5894088"/>
            <a:ext cx="328443" cy="403136"/>
          </a:xfrm>
          <a:prstGeom prst="rect">
            <a:avLst/>
          </a:prstGeom>
        </p:spPr>
      </p:pic>
      <p:pic>
        <p:nvPicPr>
          <p:cNvPr id="14" name="Graphic 1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194299" y="5921715"/>
            <a:ext cx="348907" cy="347883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8" name="Oval 17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0" name="Graphic 19"/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pic>
        <p:nvPicPr>
          <p:cNvPr id="21" name="Graphic 20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907124" y="5746280"/>
            <a:ext cx="723803" cy="723803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594360" y="4352254"/>
            <a:ext cx="3230880" cy="1180112"/>
          </a:xfrm>
          <a:prstGeom prst="rect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94360" y="2748497"/>
            <a:ext cx="3230880" cy="1180112"/>
          </a:xfrm>
          <a:prstGeom prst="rect">
            <a:avLst/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8" name="TextBox 8"/>
          <p:cNvSpPr txBox="1"/>
          <p:nvPr/>
        </p:nvSpPr>
        <p:spPr>
          <a:xfrm>
            <a:off x="410464" y="1835983"/>
            <a:ext cx="11613896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你项目中最重要的两份文件是：</a:t>
            </a:r>
            <a:endParaRPr lang="en-US" sz="2400" b="1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18364" y="2705206"/>
            <a:ext cx="7159467" cy="1266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简要概述，简</a:t>
            </a:r>
            <a:r>
              <a:rPr lang="en-US" sz="2200" b="1" dirty="0">
                <a:solidFill>
                  <a:srgbClr val="0095DA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要介绍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项目的目的、目标、步骤和结果，作为利益相关者更新的快速参考。 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18364" y="4296299"/>
            <a:ext cx="7159467" cy="1266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一份</a:t>
            </a:r>
            <a:r>
              <a:rPr lang="en-US" sz="2200" b="1" dirty="0">
                <a:solidFill>
                  <a:srgbClr val="185EA8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详细的文件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，概述项目的目标、范围、时间表、任务、资源和风险，作为项目实施的路线图。 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1" name="TextBox 8"/>
          <p:cNvSpPr txBox="1"/>
          <p:nvPr/>
        </p:nvSpPr>
        <p:spPr>
          <a:xfrm>
            <a:off x="787484" y="3068645"/>
            <a:ext cx="2844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 algn="ctr"/>
            <a:r>
              <a:rPr lang="en-US" sz="2400" b="1" i="0" u="none" strike="noStrike" cap="none">
                <a:solidFill>
                  <a:schemeClr val="bg1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项目概要</a:t>
            </a:r>
            <a:endParaRPr lang="en-US" sz="2400" b="1" i="0" u="none" strike="noStrike" cap="none">
              <a:solidFill>
                <a:schemeClr val="bg1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22" name="TextBox 8"/>
          <p:cNvSpPr txBox="1"/>
          <p:nvPr/>
        </p:nvSpPr>
        <p:spPr>
          <a:xfrm>
            <a:off x="787484" y="4698814"/>
            <a:ext cx="2844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 algn="ctr"/>
            <a:r>
              <a:rPr lang="en-US" sz="2400" b="1" i="0" u="none" strike="noStrike" cap="none">
                <a:solidFill>
                  <a:schemeClr val="bg1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项目规划</a:t>
            </a:r>
            <a:endParaRPr lang="en-US" sz="2400" b="1" i="0" u="none" strike="noStrike" cap="none">
              <a:solidFill>
                <a:schemeClr val="bg1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25" name="Rectangle 24"/>
          <p:cNvSpPr/>
          <p:nvPr/>
        </p:nvSpPr>
        <p:spPr>
          <a:xfrm flipH="1">
            <a:off x="594360" y="2746621"/>
            <a:ext cx="106680" cy="1180112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 flipH="1">
            <a:off x="594360" y="4352254"/>
            <a:ext cx="106680" cy="1180112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4" name="Oval 3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6" name="Graphic 5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722932" y="868363"/>
          <a:ext cx="10051175" cy="584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162"/>
                <a:gridCol w="149995"/>
                <a:gridCol w="1667894"/>
                <a:gridCol w="332457"/>
                <a:gridCol w="2302805"/>
                <a:gridCol w="267931"/>
                <a:gridCol w="4629288"/>
                <a:gridCol w="168481"/>
                <a:gridCol w="266162"/>
              </a:tblGrid>
              <a:tr h="434364">
                <a:tc gridSpan="9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项目名称</a:t>
                      </a:r>
                      <a:endParaRPr lang="en-US" sz="1800" dirty="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/>
                </a:tc>
                <a:tc hMerge="1"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420103">
                <a:tc gridSpan="2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项目经理</a:t>
                      </a:r>
                      <a:endParaRPr lang="en-US" sz="18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420103">
                <a:tc gridSpan="2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8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队友</a:t>
                      </a:r>
                      <a:endParaRPr lang="es-PA" sz="18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</a:tr>
              <a:tr h="202789">
                <a:tc gridSpan="9">
                  <a:txBody>
                    <a:bodyPr/>
                    <a:lstStyle/>
                    <a:p>
                      <a:endParaRPr lang="es-PA" sz="6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solidFill>
                      <a:srgbClr val="DDF5FF"/>
                    </a:solidFill>
                  </a:tcPr>
                </a:tc>
                <a:tc hMerge="1">
                  <a:tcP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69356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s-PA" sz="4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/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7313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US" sz="18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问题所在</a:t>
                      </a:r>
                      <a:endParaRPr lang="es-PA" sz="600" dirty="0"/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724651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es-PA" sz="500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cPr marL="88195" marR="88195" marT="44098" marB="44098"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/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/>
                </a:tc>
                <a:tc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235136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项目活动</a:t>
                      </a:r>
                      <a:endParaRPr lang="es-PA" sz="600" dirty="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/>
                </a:tc>
                <a:tc hMerge="1"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影响</a:t>
                      </a:r>
                      <a:endParaRPr kumimoji="0" lang="es-P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63578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描述你的项目将如何进行</a:t>
                      </a:r>
                      <a:endParaRPr kumimoji="0" lang="en-US" sz="18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rowSpan="2" hMerge="1"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v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800" b="1" kern="12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  <a:cs typeface="+mn-cs"/>
                        </a:rPr>
                        <a:t>请描述你希望通过项目实现的目标</a:t>
                      </a:r>
                      <a:endParaRPr lang="en-US" sz="1800" b="1" dirty="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047432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gridSpan="4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hMerge="1">
                  <a:tcPr/>
                </a:tc>
                <a:tc vMerge="1" hMerge="1">
                  <a:tcPr>
                    <a:lnR w="12700" cmpd="sng">
                      <a:noFill/>
                    </a:lnR>
                  </a:tcPr>
                </a:tc>
                <a:tc vMerge="1" hMerge="1">
                  <a:tcPr/>
                </a:tc>
                <a:tc vMerge="1">
                  <a:tcPr/>
                </a:tc>
                <a:tc vMerge="1" gridSpan="2">
                  <a:tcPr>
                    <a:lnL w="12700" cmpd="sng">
                      <a:noFill/>
                    </a:lnL>
                  </a:tcPr>
                </a:tc>
                <a:tc vMerge="1"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288000">
                <a:tc gridSpan="9">
                  <a:txBody>
                    <a:bodyPr/>
                    <a:lstStyle/>
                    <a:p>
                      <a:endParaRPr lang="es-PA" sz="800" dirty="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 hMerge="1"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19" name="Text Placeholder 18"/>
          <p:cNvSpPr>
            <a:spLocks noGrp="1"/>
          </p:cNvSpPr>
          <p:nvPr>
            <p:ph type="body" sz="quarter" idx="4294967295"/>
          </p:nvPr>
        </p:nvSpPr>
        <p:spPr>
          <a:xfrm>
            <a:off x="722932" y="401638"/>
            <a:ext cx="4012581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95DA"/>
                </a:solidFill>
                <a:latin typeface="Ubuntu" panose="020B0504030602030204" pitchFamily="34" charset="0"/>
              </a:rPr>
              <a:t>项目概要</a:t>
            </a:r>
            <a:endParaRPr lang="en-US" sz="3200" b="1" dirty="0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5" name="Graphic 14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6" name="Tabla 4"/>
          <p:cNvGraphicFramePr>
            <a:graphicFrameLocks noGrp="1"/>
          </p:cNvGraphicFramePr>
          <p:nvPr/>
        </p:nvGraphicFramePr>
        <p:xfrm>
          <a:off x="722932" y="873409"/>
          <a:ext cx="10134786" cy="5719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/>
                <a:gridCol w="237850"/>
                <a:gridCol w="1608017"/>
                <a:gridCol w="362064"/>
                <a:gridCol w="280685"/>
                <a:gridCol w="1949229"/>
                <a:gridCol w="263281"/>
                <a:gridCol w="4703975"/>
                <a:gridCol w="216711"/>
                <a:gridCol w="251432"/>
              </a:tblGrid>
              <a:tr h="144000">
                <a:tc gridSpan="4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3438" marR="93438" marT="46719" marB="46719" anchor="b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65041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</a:rPr>
                        <a:t>项目名称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hMerge="1">
                  <a:tcP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s-PA" sz="300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项目经理</a:t>
                      </a:r>
                      <a:endParaRPr lang="en-US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队友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38130">
                <a:tc gridSpan="10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T>
                      <a:noFill/>
                    </a:lnT>
                  </a:tcPr>
                </a:tc>
                <a:tc hMerge="1"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8">
                  <a:txBody>
                    <a:bodyPr/>
                    <a:lstStyle/>
                    <a:p>
                      <a:r>
                        <a:rPr lang="en-US" sz="1600" b="1" kern="1200" dirty="0" err="1">
                          <a:solidFill>
                            <a:srgbClr val="ABE7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问题所在</a:t>
                      </a:r>
                      <a:endParaRPr lang="es-PA" sz="500" dirty="0">
                        <a:solidFill>
                          <a:srgbClr val="ABE7FF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344668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marL="93438" marR="93438" marT="46719" marB="46719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/>
                </a:tc>
                <a:tc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68385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EFFAFF"/>
                    </a:solidFill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项目活动</a:t>
                      </a:r>
                      <a:endParaRPr lang="es-PA" sz="500" dirty="0">
                        <a:solidFill>
                          <a:srgbClr val="9FE4FF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 hMerge="1">
                  <a:tcPr marL="90123" marR="90123" marT="45062" marB="45062" anchor="ctr">
                    <a:lnR w="12700" cmpd="sng">
                      <a:noFill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>
                        <a:solidFill>
                          <a:srgbClr val="9FE4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影响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FE4FF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60011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rowSpan="2" hMerge="1">
                  <a:tcPr/>
                </a:tc>
                <a:tc rowSpan="2" hMerge="1"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23228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vMerge="1" gridSpan="5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 hMerge="1">
                  <a:tcPr>
                    <a:lnR w="12700" cmpd="sng">
                      <a:noFill/>
                    </a:lnR>
                  </a:tcPr>
                </a:tc>
                <a:tc vMerge="1" hMerge="1">
                  <a:tcPr/>
                </a:tc>
                <a:tc vMerge="1" hMerge="1">
                  <a:tcPr/>
                </a:tc>
                <a:tc vMerge="1">
                  <a:tcPr/>
                </a:tc>
                <a:tc vMerge="1" gridSpan="2">
                  <a:tcPr>
                    <a:lnL w="12700" cmpd="sng">
                      <a:noFill/>
                    </a:lnL>
                  </a:tcPr>
                </a:tc>
                <a:tc vMerge="1"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53257">
                <a:tc gridSpan="10">
                  <a:txBody>
                    <a:bodyPr/>
                    <a:lstStyle/>
                    <a:p>
                      <a:endParaRPr lang="es-PA" sz="400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EFFAFF"/>
                    </a:solidFill>
                  </a:tcPr>
                </a:tc>
                <a:tc hMerge="1">
                  <a:tcPr>
                    <a:lnT>
                      <a:noFill/>
                    </a:lnT>
                  </a:tcPr>
                </a:tc>
                <a:tc hMerge="1">
                  <a:tcPr>
                    <a:lnR w="12700" cmpd="sng">
                      <a:noFill/>
                    </a:lnR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>
                    <a:lnT w="12700" cmpd="sng">
                      <a:noFill/>
                    </a:lnT>
                  </a:tcPr>
                </a:tc>
                <a:tc hMerge="1"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310211" y="862523"/>
          <a:ext cx="11491267" cy="1768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911"/>
                <a:gridCol w="2368087"/>
                <a:gridCol w="8160468"/>
                <a:gridCol w="530801"/>
              </a:tblGrid>
              <a:tr h="175063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D22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D22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</a:tr>
              <a:tr h="420343">
                <a:tc>
                  <a:txBody>
                    <a:bodyPr/>
                    <a:lstStyle/>
                    <a:p>
                      <a:pPr algn="ctr"/>
                      <a:endParaRPr lang="es-PA" sz="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项目名称</a:t>
                      </a:r>
                      <a:endParaRPr lang="es-PA" sz="2000" b="1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157784">
                <a:tc>
                  <a:txBody>
                    <a:bodyPr/>
                    <a:lstStyle/>
                    <a:p>
                      <a:endParaRPr lang="es-PA" sz="300" dirty="0">
                        <a:latin typeface="Ubuntu Light" panose="020B03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421205">
                <a:tc>
                  <a:txBody>
                    <a:bodyPr/>
                    <a:lstStyle/>
                    <a:p>
                      <a:endParaRPr lang="es-PA" sz="300" dirty="0">
                        <a:latin typeface="Ubuntu Light" panose="020B03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项目经理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2100" dirty="0"/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421205">
                <a:tc>
                  <a:txBody>
                    <a:bodyPr/>
                    <a:lstStyle/>
                    <a:p>
                      <a:endParaRPr lang="es-PA" sz="300" dirty="0">
                        <a:latin typeface="Ubuntu Light" panose="020B03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队友</a:t>
                      </a:r>
                      <a:endParaRPr lang="es-PA" sz="2000" b="1" dirty="0">
                        <a:solidFill>
                          <a:schemeClr val="bg1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2100" dirty="0"/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157784">
                <a:tc gridSpan="4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19" name="Text Placeholder 18"/>
          <p:cNvSpPr>
            <a:spLocks noGrp="1"/>
          </p:cNvSpPr>
          <p:nvPr>
            <p:ph type="body" sz="quarter" idx="4294967295"/>
          </p:nvPr>
        </p:nvSpPr>
        <p:spPr>
          <a:xfrm>
            <a:off x="722932" y="348630"/>
            <a:ext cx="6884368" cy="466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项目摘要示例</a:t>
            </a:r>
            <a:endParaRPr lang="en-US" sz="2000" b="1" dirty="0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88030" y="1053331"/>
            <a:ext cx="421386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 err="1">
                <a:solidFill>
                  <a:srgbClr val="92278F"/>
                </a:solidFill>
                <a:latin typeface="Ubuntu" panose="020B0504030602030204"/>
              </a:rPr>
              <a:t>招募与赋能运动员</a:t>
            </a:r>
            <a:endParaRPr lang="es-PA" dirty="0">
              <a:solidFill>
                <a:srgbClr val="92278F"/>
              </a:solidFill>
              <a:latin typeface="Ubuntu" panose="020B05040306020302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88030" y="2074312"/>
            <a:ext cx="421386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solidFill>
                  <a:srgbClr val="92278F"/>
                </a:solidFill>
                <a:latin typeface="Ubuntu" panose="020B0504030602030204"/>
              </a:rPr>
              <a:t>科纳尔、克里斯蒂娜、凯特琳和布兰登</a:t>
            </a:r>
            <a:endParaRPr lang="en-US" dirty="0">
              <a:solidFill>
                <a:srgbClr val="92278F"/>
              </a:solidFill>
              <a:latin typeface="Ubuntu" panose="020B050403060203020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2" name="Graphic 21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3288030" y="1645307"/>
            <a:ext cx="421386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solidFill>
                  <a:srgbClr val="92278F"/>
                </a:solidFill>
                <a:latin typeface="Ubuntu" panose="020B0504030602030204"/>
              </a:rPr>
              <a:t>科纳尔</a:t>
            </a:r>
            <a:endParaRPr lang="en-US" dirty="0">
              <a:solidFill>
                <a:srgbClr val="92278F"/>
              </a:solidFill>
              <a:latin typeface="Ubuntu" panose="020B0504030602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a 4"/>
          <p:cNvGraphicFramePr>
            <a:graphicFrameLocks noGrp="1"/>
          </p:cNvGraphicFramePr>
          <p:nvPr/>
        </p:nvGraphicFramePr>
        <p:xfrm>
          <a:off x="722932" y="740689"/>
          <a:ext cx="10134786" cy="5719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/>
                <a:gridCol w="237850"/>
                <a:gridCol w="1608017"/>
                <a:gridCol w="362064"/>
                <a:gridCol w="280685"/>
                <a:gridCol w="1949229"/>
                <a:gridCol w="263281"/>
                <a:gridCol w="4703975"/>
                <a:gridCol w="216711"/>
                <a:gridCol w="251432"/>
              </a:tblGrid>
              <a:tr h="144000">
                <a:tc gridSpan="4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3438" marR="93438" marT="46719" marB="46719" anchor="b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65041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</a:rPr>
                        <a:t>项目名称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hMerge="1">
                  <a:tcP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s-PA" sz="300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项目经理</a:t>
                      </a:r>
                      <a:endParaRPr lang="en-US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队友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38130">
                <a:tc gridSpan="10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T>
                      <a:noFill/>
                    </a:lnT>
                  </a:tcPr>
                </a:tc>
                <a:tc hMerge="1"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8">
                  <a:txBody>
                    <a:bodyPr/>
                    <a:lstStyle/>
                    <a:p>
                      <a:r>
                        <a:rPr lang="en-US" sz="1600" b="1" kern="1200" dirty="0" err="1">
                          <a:solidFill>
                            <a:srgbClr val="9FE4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问题所在</a:t>
                      </a:r>
                      <a:endParaRPr lang="es-PA" sz="500" dirty="0">
                        <a:solidFill>
                          <a:srgbClr val="9FE4FF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344668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marL="93438" marR="93438" marT="46719" marB="46719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/>
                </a:tc>
                <a:tc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68385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EFFAFF"/>
                    </a:solidFill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项目活动</a:t>
                      </a:r>
                      <a:endParaRPr lang="es-PA" sz="500" dirty="0">
                        <a:solidFill>
                          <a:srgbClr val="9FE4FF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 hMerge="1">
                  <a:tcPr marL="90123" marR="90123" marT="45062" marB="45062" anchor="ctr">
                    <a:lnR w="12700" cmpd="sng">
                      <a:noFill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solidFill>
                          <a:srgbClr val="9FE4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影响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FE4FF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60011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rowSpan="2" hMerge="1">
                  <a:tcPr/>
                </a:tc>
                <a:tc rowSpan="2" hMerge="1"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23228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vMerge="1" gridSpan="5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 hMerge="1">
                  <a:tcPr>
                    <a:lnR w="12700" cmpd="sng">
                      <a:noFill/>
                    </a:lnR>
                  </a:tcPr>
                </a:tc>
                <a:tc vMerge="1" hMerge="1">
                  <a:tcPr/>
                </a:tc>
                <a:tc vMerge="1" hMerge="1">
                  <a:tcPr/>
                </a:tc>
                <a:tc vMerge="1">
                  <a:tcPr/>
                </a:tc>
                <a:tc vMerge="1" gridSpan="2">
                  <a:tcPr>
                    <a:lnL w="12700" cmpd="sng">
                      <a:noFill/>
                    </a:lnL>
                  </a:tcPr>
                </a:tc>
                <a:tc vMerge="1"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53257">
                <a:tc gridSpan="10">
                  <a:txBody>
                    <a:bodyPr/>
                    <a:lstStyle/>
                    <a:p>
                      <a:endParaRPr lang="es-PA" sz="400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EFFAFF"/>
                    </a:solidFill>
                  </a:tcPr>
                </a:tc>
                <a:tc hMerge="1">
                  <a:tcPr>
                    <a:lnT>
                      <a:noFill/>
                    </a:lnT>
                  </a:tcPr>
                </a:tc>
                <a:tc hMerge="1">
                  <a:tcPr>
                    <a:lnR w="12700" cmpd="sng">
                      <a:noFill/>
                    </a:lnR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>
                    <a:lnT w="12700" cmpd="sng">
                      <a:noFill/>
                    </a:lnT>
                  </a:tcPr>
                </a:tc>
                <a:tc hMerge="1"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19" name="Text Placeholder 18"/>
          <p:cNvSpPr>
            <a:spLocks noGrp="1"/>
          </p:cNvSpPr>
          <p:nvPr>
            <p:ph type="body" sz="quarter" idx="4294967295"/>
          </p:nvPr>
        </p:nvSpPr>
        <p:spPr>
          <a:xfrm>
            <a:off x="722932" y="348630"/>
            <a:ext cx="6884368" cy="466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项目摘要示例</a:t>
            </a:r>
            <a:endParaRPr lang="en-US" sz="2000" b="1" dirty="0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2" name="Graphic 21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graphicFrame>
        <p:nvGraphicFramePr>
          <p:cNvPr id="4" name="Tabla 4"/>
          <p:cNvGraphicFramePr>
            <a:graphicFrameLocks noGrp="1"/>
          </p:cNvGraphicFramePr>
          <p:nvPr/>
        </p:nvGraphicFramePr>
        <p:xfrm>
          <a:off x="323285" y="2282964"/>
          <a:ext cx="11462611" cy="2739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808"/>
                <a:gridCol w="2087706"/>
                <a:gridCol w="726960"/>
                <a:gridCol w="8067763"/>
                <a:gridCol w="284374"/>
              </a:tblGrid>
              <a:tr h="184350"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421792">
                <a:tc>
                  <a:txBody>
                    <a:bodyPr/>
                    <a:lstStyle/>
                    <a:p>
                      <a:endParaRPr lang="es-PA" sz="7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2000" b="1" kern="1200" dirty="0" err="1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问题所在</a:t>
                      </a:r>
                      <a:endParaRPr lang="es-PA" sz="600" dirty="0">
                        <a:solidFill>
                          <a:schemeClr val="bg1"/>
                        </a:solidFill>
                      </a:endParaRPr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D2262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1798324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334740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92278F"/>
                    </a:solidFill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8213" y="2879436"/>
            <a:ext cx="2779156" cy="10531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kern="100" dirty="0">
                <a:solidFill>
                  <a:srgbClr val="92278F"/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参与我们项目的运动员（25岁以下）成员组织不足。</a:t>
            </a:r>
            <a:endParaRPr lang="en-US" kern="100" dirty="0">
              <a:solidFill>
                <a:srgbClr val="92278F"/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37369" y="2879436"/>
            <a:ext cx="8096418" cy="6653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挑战</a:t>
            </a:r>
            <a:endParaRPr lang="en-US" b="1" kern="100" dirty="0">
              <a:solidFill>
                <a:schemeClr val="tx1">
                  <a:lumMod val="50000"/>
                  <a:lumOff val="50000"/>
                </a:schemeClr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Times New Roman" panose="02020603050405020304"/>
              </a:rPr>
              <a:t>缺乏对运动员和教练的认知和招募。 </a:t>
            </a:r>
            <a:endParaRPr lang="en-US" kern="100" dirty="0">
              <a:solidFill>
                <a:srgbClr val="92278F"/>
              </a:solidFill>
              <a:latin typeface="Ubuntu" panose="020B0504030602030204" pitchFamily="34" charset="0"/>
              <a:ea typeface="Calibri" panose="020F0502020204030204"/>
              <a:cs typeface="Times New Roman" panose="02020603050405020304"/>
            </a:endParaRPr>
          </a:p>
        </p:txBody>
      </p:sp>
      <p:graphicFrame>
        <p:nvGraphicFramePr>
          <p:cNvPr id="11" name="Tabla 4"/>
          <p:cNvGraphicFramePr>
            <a:graphicFrameLocks noGrp="1"/>
          </p:cNvGraphicFramePr>
          <p:nvPr/>
        </p:nvGraphicFramePr>
        <p:xfrm>
          <a:off x="722932" y="740689"/>
          <a:ext cx="10134786" cy="1542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26"/>
                <a:gridCol w="2088548"/>
                <a:gridCol w="7197169"/>
                <a:gridCol w="468143"/>
              </a:tblGrid>
              <a:tr h="175063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项目名称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项目经理</a:t>
                      </a:r>
                      <a:endParaRPr lang="en-US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队友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288030" y="931497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招募与赋能运动员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8030" y="1787948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科纳尔、克里斯蒂娜、凯特琳和布兰登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88030" y="1457048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科纳尔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37369" y="3575267"/>
            <a:ext cx="8096418" cy="9977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解决方案</a:t>
            </a:r>
            <a:endParaRPr lang="en-US" b="1" kern="100" dirty="0">
              <a:solidFill>
                <a:schemeClr val="tx1">
                  <a:lumMod val="50000"/>
                  <a:lumOff val="50000"/>
                </a:schemeClr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kern="100" dirty="0">
                <a:solidFill>
                  <a:srgbClr val="92278F"/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启动一项参与计划，包括外展活动、现役运动员的指导以及新招募的领导力培训</a:t>
            </a:r>
            <a:endParaRPr lang="en-US" kern="100" dirty="0">
              <a:solidFill>
                <a:srgbClr val="92278F"/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a 4"/>
          <p:cNvGraphicFramePr>
            <a:graphicFrameLocks noGrp="1"/>
          </p:cNvGraphicFramePr>
          <p:nvPr/>
        </p:nvGraphicFramePr>
        <p:xfrm>
          <a:off x="722932" y="729951"/>
          <a:ext cx="10134786" cy="5719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/>
                <a:gridCol w="237850"/>
                <a:gridCol w="1608017"/>
                <a:gridCol w="362064"/>
                <a:gridCol w="280685"/>
                <a:gridCol w="1949229"/>
                <a:gridCol w="263281"/>
                <a:gridCol w="4703975"/>
                <a:gridCol w="216711"/>
                <a:gridCol w="251432"/>
              </a:tblGrid>
              <a:tr h="144000">
                <a:tc gridSpan="4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3438" marR="93438" marT="46719" marB="46719" anchor="b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65041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</a:rPr>
                        <a:t>项目名称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hMerge="1">
                  <a:tcP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s-PA" sz="300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项目经理</a:t>
                      </a:r>
                      <a:endParaRPr lang="en-US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/>
                </a:tc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队友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38130">
                <a:tc gridSpan="10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>
                    <a:lnT>
                      <a:noFill/>
                    </a:lnT>
                  </a:tcPr>
                </a:tc>
                <a:tc hMerge="1"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8">
                  <a:txBody>
                    <a:bodyPr/>
                    <a:lstStyle/>
                    <a:p>
                      <a:r>
                        <a:rPr lang="en-US" sz="1600" b="1" kern="1200" dirty="0" err="1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问题所在</a:t>
                      </a:r>
                      <a:endParaRPr lang="es-PA" sz="500" dirty="0">
                        <a:solidFill>
                          <a:srgbClr val="47C6FF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344668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marL="93438" marR="93438" marT="46719" marB="46719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/>
                </a:tc>
                <a:tc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68385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EFFAFF"/>
                    </a:solidFill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项目活动</a:t>
                      </a:r>
                      <a:endParaRPr lang="es-PA" sz="500">
                        <a:solidFill>
                          <a:srgbClr val="9FE4FF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 hMerge="1">
                  <a:tcPr marL="90123" marR="90123" marT="45062" marB="45062" anchor="ctr">
                    <a:lnR w="12700" cmpd="sng">
                      <a:noFill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>
                        <a:solidFill>
                          <a:srgbClr val="9FE4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影响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FE4FF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60011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rowSpan="2" hMerge="1">
                  <a:tcPr/>
                </a:tc>
                <a:tc rowSpan="2" hMerge="1"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23228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vMerge="1" gridSpan="5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 hMerge="1">
                  <a:tcPr>
                    <a:lnR w="12700" cmpd="sng">
                      <a:noFill/>
                    </a:lnR>
                  </a:tcPr>
                </a:tc>
                <a:tc vMerge="1" hMerge="1">
                  <a:tcPr/>
                </a:tc>
                <a:tc vMerge="1" hMerge="1">
                  <a:tcPr/>
                </a:tc>
                <a:tc vMerge="1">
                  <a:tcPr/>
                </a:tc>
                <a:tc vMerge="1" gridSpan="2">
                  <a:tcPr>
                    <a:lnL w="12700" cmpd="sng">
                      <a:noFill/>
                    </a:lnL>
                  </a:tcPr>
                </a:tc>
                <a:tc vMerge="1"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</a:tr>
              <a:tr h="153257">
                <a:tc gridSpan="10">
                  <a:txBody>
                    <a:bodyPr/>
                    <a:lstStyle/>
                    <a:p>
                      <a:endParaRPr lang="es-PA" sz="400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EFFAFF"/>
                    </a:solidFill>
                  </a:tcPr>
                </a:tc>
                <a:tc hMerge="1">
                  <a:tcPr>
                    <a:lnT>
                      <a:noFill/>
                    </a:lnT>
                  </a:tcPr>
                </a:tc>
                <a:tc hMerge="1">
                  <a:tcPr>
                    <a:lnR w="12700" cmpd="sng">
                      <a:noFill/>
                    </a:lnR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>
                    <a:lnT w="12700" cmpd="sng">
                      <a:noFill/>
                    </a:lnT>
                  </a:tcPr>
                </a:tc>
                <a:tc hMerge="1"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19" name="Text Placeholder 18"/>
          <p:cNvSpPr>
            <a:spLocks noGrp="1"/>
          </p:cNvSpPr>
          <p:nvPr>
            <p:ph type="body" sz="quarter" idx="4294967295"/>
          </p:nvPr>
        </p:nvSpPr>
        <p:spPr>
          <a:xfrm>
            <a:off x="722932" y="348631"/>
            <a:ext cx="6884368" cy="35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项目摘要示例</a:t>
            </a:r>
            <a:endParaRPr lang="en-US" sz="2000" b="1" dirty="0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2" name="Graphic 21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graphicFrame>
        <p:nvGraphicFramePr>
          <p:cNvPr id="4" name="Tabla 4"/>
          <p:cNvGraphicFramePr>
            <a:graphicFrameLocks noGrp="1"/>
          </p:cNvGraphicFramePr>
          <p:nvPr/>
        </p:nvGraphicFramePr>
        <p:xfrm>
          <a:off x="722932" y="2157584"/>
          <a:ext cx="10134786" cy="2228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/>
                <a:gridCol w="1845867"/>
                <a:gridCol w="642749"/>
                <a:gridCol w="7133196"/>
                <a:gridCol w="251432"/>
              </a:tblGrid>
              <a:tr h="184350"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421792"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16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问题所在</a:t>
                      </a:r>
                      <a:endParaRPr lang="es-PA" sz="400" dirty="0"/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440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34329" y="2754056"/>
            <a:ext cx="2403040" cy="8930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参与我们项目的运动员（25岁以下）成员组织不足。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  <p:graphicFrame>
        <p:nvGraphicFramePr>
          <p:cNvPr id="11" name="Tabla 4"/>
          <p:cNvGraphicFramePr>
            <a:graphicFrameLocks noGrp="1"/>
          </p:cNvGraphicFramePr>
          <p:nvPr/>
        </p:nvGraphicFramePr>
        <p:xfrm>
          <a:off x="722932" y="709294"/>
          <a:ext cx="10134786" cy="1542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26"/>
                <a:gridCol w="2088548"/>
                <a:gridCol w="7197169"/>
                <a:gridCol w="468143"/>
              </a:tblGrid>
              <a:tr h="175063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项目名称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项目经理</a:t>
                      </a:r>
                      <a:endParaRPr lang="en-US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队友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288030" y="900102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招募与赋能运动员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8030" y="1756553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科纳尔、克里斯蒂娜、凯特琳和布兰登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88030" y="1425653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科纳尔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37369" y="2769932"/>
            <a:ext cx="8096418" cy="5698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挑战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 panose="020F0502020204030204"/>
                <a:cs typeface="Times New Roman" panose="02020603050405020304"/>
              </a:rPr>
              <a:t>缺乏对运动员和教练的认知和招募。 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37369" y="3335317"/>
            <a:ext cx="6904060" cy="8468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解决方案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启动一项参与计划，包括外展活动、现役运动员的指导以及新招募的领导力培训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  <p:graphicFrame>
        <p:nvGraphicFramePr>
          <p:cNvPr id="3" name="Tabla 4"/>
          <p:cNvGraphicFramePr>
            <a:graphicFrameLocks noGrp="1"/>
          </p:cNvGraphicFramePr>
          <p:nvPr/>
        </p:nvGraphicFramePr>
        <p:xfrm>
          <a:off x="247119" y="4148910"/>
          <a:ext cx="8015138" cy="2666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865"/>
                <a:gridCol w="2829151"/>
                <a:gridCol w="4502094"/>
                <a:gridCol w="283028"/>
              </a:tblGrid>
              <a:tr h="16972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92278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</a:tr>
              <a:tr h="446477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项目活动</a:t>
                      </a:r>
                      <a:endParaRPr lang="es-PA" sz="700" dirty="0">
                        <a:solidFill>
                          <a:schemeClr val="bg1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D2262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611426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v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</a:tr>
              <a:tr h="1269404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vMerge="1" gridSpan="2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hMerge="1">
                  <a:tcPr>
                    <a:lnR w="12700" cmpd="sng">
                      <a:noFill/>
                    </a:lnR>
                  </a:tcPr>
                </a:tc>
                <a:tc vMerge="1">
                  <a:tcPr/>
                </a:tc>
              </a:tr>
              <a:tr h="169720">
                <a:tc gridSpan="4"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92278F"/>
                    </a:solidFill>
                  </a:tcPr>
                </a:tc>
                <a:tc hMerge="1">
                  <a:tcPr>
                    <a:lnT>
                      <a:noFill/>
                    </a:lnT>
                  </a:tcPr>
                </a:tc>
                <a:tc hMerge="1">
                  <a:tcPr/>
                </a:tc>
                <a:tc hMerge="1"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6765" y="4750627"/>
            <a:ext cx="734334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你打算怎么办？</a:t>
            </a:r>
            <a:endParaRPr lang="en-US" b="1" kern="100" dirty="0">
              <a:solidFill>
                <a:schemeClr val="tx1">
                  <a:lumMod val="50000"/>
                  <a:lumOff val="50000"/>
                </a:schemeClr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n-US" kern="100" dirty="0">
                <a:solidFill>
                  <a:srgbClr val="92278F"/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在社区中举办活动以提高意识并激发热情。</a:t>
            </a:r>
            <a:endParaRPr lang="en-US" kern="100" dirty="0">
              <a:solidFill>
                <a:srgbClr val="92278F"/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你的项目将在哪里进行</a:t>
            </a:r>
            <a:r>
              <a:rPr lang="en-US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" panose="020B05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？ </a:t>
            </a:r>
            <a:endParaRPr lang="en-US" kern="100" dirty="0">
              <a:solidFill>
                <a:schemeClr val="tx1">
                  <a:lumMod val="50000"/>
                  <a:lumOff val="50000"/>
                </a:schemeClr>
              </a:solidFill>
              <a:latin typeface="Ubuntu" panose="020B05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n-US" kern="100" dirty="0">
                <a:solidFill>
                  <a:srgbClr val="92278F"/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在学校或社区活动中</a:t>
            </a:r>
            <a:endParaRPr lang="en-US" kern="100" dirty="0">
              <a:solidFill>
                <a:srgbClr val="92278F"/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谁会参与？ </a:t>
            </a:r>
            <a:endParaRPr lang="en-US" b="1" kern="100" dirty="0">
              <a:solidFill>
                <a:schemeClr val="tx1">
                  <a:lumMod val="50000"/>
                  <a:lumOff val="50000"/>
                </a:schemeClr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n-US" kern="100" dirty="0">
                <a:solidFill>
                  <a:srgbClr val="92278F"/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导师、老师、运动员，还有我自己</a:t>
            </a:r>
            <a:endParaRPr lang="en-US" kern="100" dirty="0">
              <a:solidFill>
                <a:srgbClr val="92278F"/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4294967295"/>
          </p:nvPr>
        </p:nvSpPr>
        <p:spPr>
          <a:xfrm>
            <a:off x="722932" y="348631"/>
            <a:ext cx="6884368" cy="35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项目摘要示例</a:t>
            </a:r>
            <a:endParaRPr lang="en-US" sz="2000" b="1" dirty="0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2" name="Graphic 21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graphicFrame>
        <p:nvGraphicFramePr>
          <p:cNvPr id="4" name="Tabla 4"/>
          <p:cNvGraphicFramePr>
            <a:graphicFrameLocks noGrp="1"/>
          </p:cNvGraphicFramePr>
          <p:nvPr/>
        </p:nvGraphicFramePr>
        <p:xfrm>
          <a:off x="722932" y="2157584"/>
          <a:ext cx="10134786" cy="220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/>
                <a:gridCol w="1845867"/>
                <a:gridCol w="642749"/>
                <a:gridCol w="7133196"/>
                <a:gridCol w="251432"/>
              </a:tblGrid>
              <a:tr h="184350"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16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问题所在</a:t>
                      </a:r>
                      <a:endParaRPr lang="es-PA" sz="400" dirty="0"/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440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34329" y="2754056"/>
            <a:ext cx="2403040" cy="8930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参与我们项目的运动员（25岁以下）成员组织不足。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37369" y="2754056"/>
            <a:ext cx="6965588" cy="143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挑战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 panose="020F0502020204030204"/>
                <a:cs typeface="Times New Roman" panose="02020603050405020304"/>
              </a:rPr>
              <a:t>缺乏对运动员和教练的认知和招募。 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  <a:ea typeface="Calibri" panose="020F0502020204030204"/>
              <a:cs typeface="Times New Roman" panose="02020603050405020304"/>
            </a:endParaRPr>
          </a:p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解决方案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启动一项参与计划，包括外展活动、现役运动员的指导以及新招募的领导力培训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  <p:graphicFrame>
        <p:nvGraphicFramePr>
          <p:cNvPr id="11" name="Tabla 4"/>
          <p:cNvGraphicFramePr>
            <a:graphicFrameLocks noGrp="1"/>
          </p:cNvGraphicFramePr>
          <p:nvPr/>
        </p:nvGraphicFramePr>
        <p:xfrm>
          <a:off x="722932" y="709294"/>
          <a:ext cx="10134786" cy="1542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26"/>
                <a:gridCol w="2088548"/>
                <a:gridCol w="7197169"/>
                <a:gridCol w="468143"/>
              </a:tblGrid>
              <a:tr h="175063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项目名称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项目经理</a:t>
                      </a:r>
                      <a:endParaRPr lang="en-US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队友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288030" y="900102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招募与赋能运动员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8030" y="1756553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科纳尔、克里斯蒂娜、凯特琳和布兰登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88030" y="1425653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科纳尔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graphicFrame>
        <p:nvGraphicFramePr>
          <p:cNvPr id="3" name="Tabla 4"/>
          <p:cNvGraphicFramePr>
            <a:graphicFrameLocks noGrp="1"/>
          </p:cNvGraphicFramePr>
          <p:nvPr/>
        </p:nvGraphicFramePr>
        <p:xfrm>
          <a:off x="722932" y="4196406"/>
          <a:ext cx="5106758" cy="2649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99"/>
                <a:gridCol w="1815214"/>
                <a:gridCol w="2811385"/>
                <a:gridCol w="222960"/>
              </a:tblGrid>
              <a:tr h="180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</a:tr>
              <a:tr h="396000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项目活动</a:t>
                      </a:r>
                      <a:endParaRPr lang="es-PA" sz="500" dirty="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661594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v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</a:tr>
              <a:tr h="1228198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gridSpan="2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hMerge="1">
                  <a:tcPr>
                    <a:lnR w="12700" cmpd="sng">
                      <a:noFill/>
                    </a:lnR>
                  </a:tcPr>
                </a:tc>
                <a:tc vMerge="1">
                  <a:tcPr/>
                </a:tc>
              </a:tr>
              <a:tr h="183645">
                <a:tc gridSpan="4"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T>
                      <a:noFill/>
                    </a:lnT>
                  </a:tcPr>
                </a:tc>
                <a:tc hMerge="1">
                  <a:tcPr/>
                </a:tc>
                <a:tc hMerge="1"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34329" y="4813872"/>
            <a:ext cx="431081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我想实现什么？ 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indent="0">
              <a:spcAft>
                <a:spcPts val="3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在社区中举办活动以提高意识并激发热情。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你的项目将在哪里进行</a:t>
            </a:r>
            <a:r>
              <a:rPr lang="en-US" sz="1500" kern="100" dirty="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？ </a:t>
            </a:r>
            <a:endParaRPr lang="en-US" sz="1500" kern="100" dirty="0">
              <a:solidFill>
                <a:srgbClr val="013B82"/>
              </a:solidFill>
              <a:latin typeface="Ubuntu" panose="020B05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indent="0">
              <a:spcAft>
                <a:spcPts val="3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在学校或社区活动中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谁会参与？ 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indent="0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导师、老师、运动员，还有我自己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  <p:graphicFrame>
        <p:nvGraphicFramePr>
          <p:cNvPr id="24" name="Tabla 4"/>
          <p:cNvGraphicFramePr>
            <a:graphicFrameLocks noGrp="1"/>
          </p:cNvGraphicFramePr>
          <p:nvPr/>
        </p:nvGraphicFramePr>
        <p:xfrm>
          <a:off x="5048729" y="4185667"/>
          <a:ext cx="6108942" cy="2652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558"/>
                <a:gridCol w="5578434"/>
                <a:gridCol w="283950"/>
              </a:tblGrid>
              <a:tr h="136758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92278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391371"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影响</a:t>
                      </a:r>
                      <a:endParaRPr kumimoji="0" lang="es-PA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D226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643246">
                <a:tc v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1306634">
                <a:tc vMerge="1">
                  <a:tcPr/>
                </a:tc>
                <a:tc vMerge="1"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</a:tr>
              <a:tr h="165494">
                <a:tc gridSpan="3">
                  <a:txBody>
                    <a:bodyPr/>
                    <a:lstStyle/>
                    <a:p>
                      <a:endParaRPr lang="es-PA" sz="3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5323024" y="4743936"/>
            <a:ext cx="5783137" cy="19082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你的项目会有什么结果？ </a:t>
            </a:r>
            <a:endParaRPr lang="en-US" b="1" kern="100" dirty="0">
              <a:solidFill>
                <a:schemeClr val="tx1">
                  <a:lumMod val="50000"/>
                  <a:lumOff val="50000"/>
                </a:schemeClr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n-US" kern="100" dirty="0">
                <a:solidFill>
                  <a:srgbClr val="92278F"/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25岁以下运动员比例从35%增加到50% </a:t>
            </a:r>
            <a:endParaRPr lang="en-US" kern="100" dirty="0">
              <a:solidFill>
                <a:srgbClr val="92278F"/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你会如何评估你的项目？ </a:t>
            </a:r>
            <a:endParaRPr lang="en-US" b="1" kern="100" dirty="0">
              <a:solidFill>
                <a:schemeClr val="tx1">
                  <a:lumMod val="50000"/>
                  <a:lumOff val="50000"/>
                </a:schemeClr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n-US" kern="100" dirty="0">
                <a:solidFill>
                  <a:srgbClr val="92278F"/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比较5年内25岁以下运动员的数量。</a:t>
            </a:r>
            <a:endParaRPr lang="en-US" kern="100" dirty="0">
              <a:solidFill>
                <a:srgbClr val="92278F"/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你打算如何让它可持续？ </a:t>
            </a:r>
            <a:endParaRPr lang="en-US" b="1" kern="100" dirty="0">
              <a:solidFill>
                <a:schemeClr val="tx1">
                  <a:lumMod val="50000"/>
                  <a:lumOff val="50000"/>
                </a:schemeClr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n-US" kern="100" dirty="0">
                <a:solidFill>
                  <a:srgbClr val="92278F"/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同伴导师计划</a:t>
            </a:r>
            <a:endParaRPr lang="en-US" kern="100" dirty="0">
              <a:solidFill>
                <a:srgbClr val="92278F"/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4294967295"/>
          </p:nvPr>
        </p:nvSpPr>
        <p:spPr>
          <a:xfrm>
            <a:off x="722932" y="348631"/>
            <a:ext cx="6884368" cy="35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项目摘要示例</a:t>
            </a:r>
            <a:endParaRPr lang="en-US" sz="2000" b="1" dirty="0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2" name="Graphic 21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graphicFrame>
        <p:nvGraphicFramePr>
          <p:cNvPr id="4" name="Tabla 4"/>
          <p:cNvGraphicFramePr>
            <a:graphicFrameLocks noGrp="1"/>
          </p:cNvGraphicFramePr>
          <p:nvPr/>
        </p:nvGraphicFramePr>
        <p:xfrm>
          <a:off x="722932" y="2157584"/>
          <a:ext cx="10134786" cy="220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/>
                <a:gridCol w="1845867"/>
                <a:gridCol w="642749"/>
                <a:gridCol w="7133196"/>
                <a:gridCol w="251432"/>
              </a:tblGrid>
              <a:tr h="184350"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16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问题所在</a:t>
                      </a:r>
                      <a:endParaRPr lang="es-PA" sz="400" dirty="0"/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440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34329" y="2754056"/>
            <a:ext cx="2403040" cy="8930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参与我们项目的运动员（25岁以下）成员组织不足。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37369" y="2754056"/>
            <a:ext cx="6965588" cy="143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挑战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 panose="020F0502020204030204"/>
                <a:cs typeface="Times New Roman" panose="02020603050405020304"/>
              </a:rPr>
              <a:t>缺乏对运动员和教练的认知和招募。 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  <a:ea typeface="Calibri" panose="020F0502020204030204"/>
              <a:cs typeface="Times New Roman" panose="02020603050405020304"/>
            </a:endParaRPr>
          </a:p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解决方案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启动一项参与计划，包括外展活动、现役运动员的指导以及新招募的领导力培训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  <p:graphicFrame>
        <p:nvGraphicFramePr>
          <p:cNvPr id="11" name="Tabla 4"/>
          <p:cNvGraphicFramePr>
            <a:graphicFrameLocks noGrp="1"/>
          </p:cNvGraphicFramePr>
          <p:nvPr/>
        </p:nvGraphicFramePr>
        <p:xfrm>
          <a:off x="722932" y="709294"/>
          <a:ext cx="10134786" cy="1542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26"/>
                <a:gridCol w="2088548"/>
                <a:gridCol w="7197169"/>
                <a:gridCol w="468143"/>
              </a:tblGrid>
              <a:tr h="175063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项目名称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项目经理</a:t>
                      </a:r>
                      <a:endParaRPr lang="en-US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队友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288030" y="900102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招募与赋能运动员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8030" y="1756553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科纳尔、克里斯蒂娜、凯特琳和布兰登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88030" y="1425653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</a:rPr>
              <a:t>科纳尔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</a:endParaRPr>
          </a:p>
        </p:txBody>
      </p:sp>
      <p:graphicFrame>
        <p:nvGraphicFramePr>
          <p:cNvPr id="3" name="Tabla 4"/>
          <p:cNvGraphicFramePr>
            <a:graphicFrameLocks noGrp="1"/>
          </p:cNvGraphicFramePr>
          <p:nvPr/>
        </p:nvGraphicFramePr>
        <p:xfrm>
          <a:off x="722932" y="4196406"/>
          <a:ext cx="5106758" cy="2645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99"/>
                <a:gridCol w="1815214"/>
                <a:gridCol w="2811385"/>
                <a:gridCol w="222960"/>
              </a:tblGrid>
              <a:tr h="180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</a:tr>
              <a:tr h="396000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项目活动</a:t>
                      </a:r>
                      <a:endParaRPr lang="es-PA" sz="500" dirty="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661594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v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</a:tr>
              <a:tr h="1228198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gridSpan="2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hMerge="1">
                  <a:tcPr>
                    <a:lnR w="12700" cmpd="sng">
                      <a:noFill/>
                    </a:lnR>
                  </a:tcPr>
                </a:tc>
                <a:tc vMerge="1">
                  <a:tcPr/>
                </a:tc>
              </a:tr>
              <a:tr h="180000">
                <a:tc gridSpan="4"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T>
                      <a:noFill/>
                    </a:lnT>
                  </a:tcPr>
                </a:tc>
                <a:tc hMerge="1">
                  <a:tcPr/>
                </a:tc>
                <a:tc hMerge="1"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34329" y="4813872"/>
            <a:ext cx="403707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我想实现什么？ 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indent="0">
              <a:spcAft>
                <a:spcPts val="3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在社区中举办活动以提高意识并激发热情。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你的项目将在哪里进行</a:t>
            </a:r>
            <a:r>
              <a:rPr lang="en-US" sz="1500" kern="100" dirty="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？ </a:t>
            </a:r>
            <a:endParaRPr lang="en-US" sz="1500" kern="100" dirty="0">
              <a:solidFill>
                <a:srgbClr val="013B82"/>
              </a:solidFill>
              <a:latin typeface="Ubuntu" panose="020B05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indent="0">
              <a:spcAft>
                <a:spcPts val="3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在学校或社区活动中。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谁会参与？ 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indent="0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导师、老师、运动员，还有我自己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  <p:graphicFrame>
        <p:nvGraphicFramePr>
          <p:cNvPr id="24" name="Tabla 4"/>
          <p:cNvGraphicFramePr>
            <a:graphicFrameLocks noGrp="1"/>
          </p:cNvGraphicFramePr>
          <p:nvPr/>
        </p:nvGraphicFramePr>
        <p:xfrm>
          <a:off x="5656540" y="4196406"/>
          <a:ext cx="5207343" cy="2634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96"/>
                <a:gridCol w="4749397"/>
                <a:gridCol w="241750"/>
              </a:tblGrid>
              <a:tr h="180000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96000"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影响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643287">
                <a:tc v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235478">
                <a:tc vMerge="1">
                  <a:tcPr/>
                </a:tc>
                <a:tc vMerge="1"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80000">
                <a:tc gridSpan="3">
                  <a:txBody>
                    <a:bodyPr/>
                    <a:lstStyle/>
                    <a:p>
                      <a:endParaRPr lang="es-PA" sz="3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5930266" y="4813872"/>
            <a:ext cx="4875968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你的项目会有什么结果？ 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25岁以下运动员比例从35%增加到50% 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你会如何评估你的项目？ 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比较5年内25岁以下运动员的数量。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你打算如何让它可持续？ </a:t>
            </a:r>
            <a:endParaRPr lang="en-US" sz="15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n-U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/>
                <a:ea typeface="Calibri" panose="020F0502020204030204"/>
                <a:cs typeface="Times New Roman" panose="02020603050405020304"/>
              </a:rPr>
              <a:t>同伴导师计划。</a:t>
            </a:r>
            <a:endParaRPr lang="en-US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/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722933" y="1076420"/>
          <a:ext cx="7825813" cy="5535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835"/>
                <a:gridCol w="169246"/>
                <a:gridCol w="208280"/>
                <a:gridCol w="1161463"/>
                <a:gridCol w="183995"/>
                <a:gridCol w="1843966"/>
                <a:gridCol w="172235"/>
                <a:gridCol w="1585697"/>
                <a:gridCol w="1841493"/>
                <a:gridCol w="169642"/>
                <a:gridCol w="129654"/>
                <a:gridCol w="174307"/>
              </a:tblGrid>
              <a:tr h="147059">
                <a:tc gridSpan="2">
                  <a:txBody>
                    <a:bodyPr/>
                    <a:lstStyle/>
                    <a:p>
                      <a:pPr algn="l"/>
                      <a:endParaRPr lang="es-PA" sz="3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s-PA" sz="3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/>
                </a:tc>
                <a:tc gridSpan="7">
                  <a:txBody>
                    <a:bodyPr/>
                    <a:lstStyle/>
                    <a:p>
                      <a:endParaRPr lang="en-US" sz="300"/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6278">
                <a:tc gridSpan="2">
                  <a:txBody>
                    <a:bodyPr/>
                    <a:lstStyle/>
                    <a:p>
                      <a:pPr algn="l"/>
                      <a:endParaRPr lang="es-PA" sz="14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项目名称</a:t>
                      </a:r>
                      <a:endParaRPr lang="es-PA" sz="14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 marL="93438" marR="93438" marT="46719" marB="46719" anchor="b"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2467" marR="72467" marT="36233" marB="36233" anchor="b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62305">
                <a:tc gridSpan="3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70917" marR="70917" marT="35459" marB="3545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sz="300"/>
                    </a:p>
                  </a:txBody>
                  <a:tcPr marL="70917" marR="70917" marT="35459" marB="3545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300"/>
                    </a:p>
                  </a:txBody>
                  <a:tcPr marL="72467" marR="72467" marT="36233" marB="36233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300"/>
                    </a:p>
                  </a:txBody>
                  <a:tcPr marL="72467" marR="72467" marT="36233" marB="36233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402611"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US" sz="14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项目经理</a:t>
                      </a:r>
                      <a:endParaRPr lang="en-US" sz="14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5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es-PA" sz="1400" dirty="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</a:tr>
              <a:tr h="402611"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US" sz="14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队友</a:t>
                      </a:r>
                      <a:endParaRPr lang="es-PA" sz="14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194345">
                <a:tc gridSpan="12">
                  <a:txBody>
                    <a:bodyPr/>
                    <a:lstStyle/>
                    <a:p>
                      <a:endParaRPr lang="es-PA" sz="500"/>
                    </a:p>
                  </a:txBody>
                  <a:tcPr marL="72467" marR="72467" marT="36233" marB="36233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s-PA" sz="3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300"/>
                    </a:p>
                  </a:txBody>
                  <a:tcPr marL="70917" marR="70917" marT="35459" marB="3545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gridSpan="7">
                  <a:txBody>
                    <a:bodyPr/>
                    <a:lstStyle/>
                    <a:p>
                      <a:endParaRPr lang="es-PA" sz="3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1923" marR="71923" marT="35961" marB="35961">
                    <a:lnL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/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400"/>
                    </a:p>
                  </a:txBody>
                  <a:tcPr marL="70917" marR="70917" marT="35459" marB="3545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gridSpan="7">
                  <a:txBody>
                    <a:bodyPr/>
                    <a:lstStyle/>
                    <a:p>
                      <a:endParaRPr lang="es-PA" sz="4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1923" marR="71923" marT="35961" marB="35961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10">
                  <a:txBody>
                    <a:bodyPr/>
                    <a:lstStyle/>
                    <a:p>
                      <a:r>
                        <a:rPr lang="en-US" sz="14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问题所在</a:t>
                      </a:r>
                      <a:endParaRPr lang="es-PA" sz="500" dirty="0"/>
                    </a:p>
                  </a:txBody>
                  <a:tcPr marL="71923" marR="71923" marT="35961" marB="359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T w="12700" cmpd="sng">
                      <a:noFill/>
                    </a:lnT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es-PA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1923" marR="71923" marT="35961" marB="35961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 marL="88195" marR="88195" marT="44098" marB="44098"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/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/>
                </a:tc>
                <a:tc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cPr/>
                </a:tc>
                <a:tc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246599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400"/>
                    </a:p>
                  </a:txBody>
                  <a:tcPr marL="70917" marR="70917" marT="35459" marB="3545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gridSpan="7">
                  <a:txBody>
                    <a:bodyPr/>
                    <a:lstStyle/>
                    <a:p>
                      <a:endParaRPr lang="es-PA" sz="4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1923" marR="71923" marT="35961" marB="35961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项目活动</a:t>
                      </a:r>
                      <a:endParaRPr lang="es-PA" sz="500" dirty="0"/>
                    </a:p>
                  </a:txBody>
                  <a:tcPr marL="69896" marR="69896" marT="34948" marB="349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>
                    <a:lnT w="12700" cmpd="sng">
                      <a:noFill/>
                    </a:lnT>
                  </a:tcPr>
                </a:tc>
                <a:tc hMerge="1"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2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70917" marR="70917" marT="35459" marB="3545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影响</a:t>
                      </a:r>
                      <a:endParaRPr kumimoji="0" lang="es-PA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71923" marR="71923" marT="35961" marB="359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</a:tcPr>
                </a:tc>
                <a:tc hMerge="1">
                  <a:tcPr/>
                </a:tc>
                <a:tc hMerge="1"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609314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es-PA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hMerge="1">
                  <a:tcPr>
                    <a:lnR w="12700" cmpd="sng">
                      <a:noFill/>
                    </a:lnR>
                  </a:tcPr>
                </a:tc>
                <a:tc rowSpan="2" hMerge="1"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4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kumimoji="0" lang="en-US" sz="1200" b="0" i="0" u="none" strike="noStrike" kern="1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hMerge="1">
                  <a:tcPr/>
                </a:tc>
                <a:tc rowSpan="2"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829396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gridSpan="5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vMerge="1" hMerge="1">
                  <a:tcPr/>
                </a:tc>
                <a:tc vMerge="1" hMerge="1">
                  <a:tcPr/>
                </a:tc>
                <a:tc vMerge="1" hMerge="1">
                  <a:tcPr>
                    <a:lnR w="12700" cmpd="sng">
                      <a:noFill/>
                    </a:lnR>
                  </a:tcPr>
                </a:tc>
                <a:tc vMerge="1" hMerge="1">
                  <a:tcPr/>
                </a:tc>
                <a:tc vMerge="1">
                  <a:tcPr/>
                </a:tc>
                <a:tc vMerge="1" gridSpan="4">
                  <a:tcPr>
                    <a:lnL w="12700" cmpd="sng">
                      <a:noFill/>
                    </a:lnL>
                  </a:tcPr>
                </a:tc>
                <a:tc vMerge="1" hMerge="1">
                  <a:tcPr/>
                </a:tc>
                <a:tc vMerge="1" hMerge="1">
                  <a:tcPr/>
                </a:tc>
                <a:tc vMerge="1" hMerge="1"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</a:tr>
              <a:tr h="315181">
                <a:tc gridSpan="12"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72467" marR="72467" marT="36233" marB="36233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cPr/>
                </a:tc>
                <a:tc hMerge="1">
                  <a:tcPr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</a:tr>
            </a:tbl>
          </a:graphicData>
        </a:graphic>
      </p:graphicFrame>
      <p:sp>
        <p:nvSpPr>
          <p:cNvPr id="19" name="Text Placeholder 18"/>
          <p:cNvSpPr>
            <a:spLocks noGrp="1"/>
          </p:cNvSpPr>
          <p:nvPr>
            <p:ph type="body" sz="quarter" idx="4294967295"/>
          </p:nvPr>
        </p:nvSpPr>
        <p:spPr>
          <a:xfrm>
            <a:off x="722933" y="401638"/>
            <a:ext cx="4012580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0095DA"/>
                </a:solidFill>
                <a:latin typeface="Ubuntu" panose="020B0504030602030204" pitchFamily="34" charset="0"/>
              </a:rPr>
              <a:t>项目概要</a:t>
            </a:r>
            <a:endParaRPr lang="en-US" sz="3200" b="1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3" name="Rectangle: Rounded Corners 2"/>
          <p:cNvSpPr/>
          <p:nvPr/>
        </p:nvSpPr>
        <p:spPr>
          <a:xfrm>
            <a:off x="8824260" y="1495783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n-US" b="1">
                <a:latin typeface="Ubuntu" panose="020B0504030602030204" pitchFamily="34" charset="0"/>
              </a:rPr>
              <a:t>练习册活动</a:t>
            </a:r>
            <a:endParaRPr lang="en-US" b="1">
              <a:latin typeface="Ubuntu" panose="020B0504030602030204" pitchFamily="34" charset="0"/>
            </a:endParaRPr>
          </a:p>
        </p:txBody>
      </p:sp>
      <p:sp>
        <p:nvSpPr>
          <p:cNvPr id="4" name="Rectangle: Rounded Corners 3"/>
          <p:cNvSpPr/>
          <p:nvPr/>
        </p:nvSpPr>
        <p:spPr>
          <a:xfrm>
            <a:off x="8824260" y="2601540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n-US" b="1">
                <a:latin typeface="Ubuntu" panose="020B0504030602030204" pitchFamily="34" charset="0"/>
              </a:rPr>
              <a:t>15分钟</a:t>
            </a:r>
            <a:endParaRPr lang="en-US" b="1">
              <a:latin typeface="Ubuntu" panose="020B0504030602030204" pitchFamily="34" charset="0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2403" y="2391133"/>
            <a:ext cx="895350" cy="1009650"/>
          </a:xfrm>
          <a:prstGeom prst="rect">
            <a:avLst/>
          </a:prstGeom>
        </p:spPr>
      </p:pic>
      <p:pic>
        <p:nvPicPr>
          <p:cNvPr id="15" name="Graphic 14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72403" y="1420808"/>
            <a:ext cx="895350" cy="89535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7" name="Oval 6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18"/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 dirty="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0" name="Graphic 9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8"/>
          <p:cNvSpPr txBox="1"/>
          <p:nvPr/>
        </p:nvSpPr>
        <p:spPr>
          <a:xfrm>
            <a:off x="2333783" y="788027"/>
            <a:ext cx="752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13B82"/>
                </a:solidFill>
                <a:latin typeface="Ubuntu" panose="020B0504030602030204"/>
              </a:rPr>
              <a:t>享受15分钟的休息时间。 </a:t>
            </a:r>
            <a:endParaRPr lang="en-US" sz="4000" b="1">
              <a:solidFill>
                <a:srgbClr val="013B82"/>
              </a:solidFill>
              <a:latin typeface="Ubuntu" panose="020B0504030602030204"/>
            </a:endParaRPr>
          </a:p>
        </p:txBody>
      </p:sp>
      <p:pic>
        <p:nvPicPr>
          <p:cNvPr id="18" name="Graphic 1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7633" y="507996"/>
            <a:ext cx="1094345" cy="12340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5"/>
          <p:cNvSpPr txBox="1"/>
          <p:nvPr/>
        </p:nvSpPr>
        <p:spPr>
          <a:xfrm>
            <a:off x="4010668" y="1922226"/>
            <a:ext cx="4170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什么是项目？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2" name="TextBox 8"/>
          <p:cNvSpPr txBox="1"/>
          <p:nvPr/>
        </p:nvSpPr>
        <p:spPr>
          <a:xfrm>
            <a:off x="4010668" y="2568557"/>
            <a:ext cx="6713764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项目是一种 具有明确起点和结束的临时活动。它创造或生产独特的产品、服务或结果。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项目不是你经常做的任务，比如参加训练、填写工作时间表等。</a:t>
            </a:r>
            <a:endParaRPr lang="en-US" sz="240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项目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53383" y="2245392"/>
            <a:ext cx="1389188" cy="26380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594360" y="4352254"/>
            <a:ext cx="3230880" cy="1180112"/>
          </a:xfrm>
          <a:prstGeom prst="rect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94360" y="2748497"/>
            <a:ext cx="3230880" cy="11801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0629689" y="5334405"/>
            <a:ext cx="1166071" cy="1189382"/>
            <a:chOff x="8986042" y="5095418"/>
            <a:chExt cx="2274727" cy="2320200"/>
          </a:xfrm>
        </p:grpSpPr>
        <p:sp>
          <p:nvSpPr>
            <p:cNvPr id="11" name="Oval 10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8"/>
            <p:cNvSpPr txBox="1"/>
            <p:nvPr/>
          </p:nvSpPr>
          <p:spPr>
            <a:xfrm>
              <a:off x="8986042" y="6755180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" name="Graphic 1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10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8" name="TextBox 8"/>
          <p:cNvSpPr txBox="1"/>
          <p:nvPr/>
        </p:nvSpPr>
        <p:spPr>
          <a:xfrm>
            <a:off x="410464" y="1835983"/>
            <a:ext cx="11613896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你项目中最重要的两份文件是：</a:t>
            </a:r>
            <a:endParaRPr lang="en-US" sz="2400" b="1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18364" y="2705206"/>
            <a:ext cx="7159467" cy="1266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20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概述，</a:t>
            </a:r>
            <a:r>
              <a:rPr lang="en-US" sz="2200" b="1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简要描述</a:t>
            </a:r>
            <a:r>
              <a:rPr lang="en-US" sz="220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项目的目的、目标、步骤和成果，作为利益相关者更新的快速参考。 </a:t>
            </a:r>
            <a:endParaRPr lang="en-US" sz="2200">
              <a:solidFill>
                <a:schemeClr val="tx1">
                  <a:lumMod val="50000"/>
                  <a:lumOff val="50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18364" y="4296299"/>
            <a:ext cx="7159467" cy="1266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一份</a:t>
            </a:r>
            <a:r>
              <a:rPr lang="en-US" sz="2200" b="1">
                <a:solidFill>
                  <a:srgbClr val="185EA8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详细的文件</a:t>
            </a:r>
            <a:r>
              <a:rPr 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，概述项目的目标、范围、时间表、任务、资源和风险，作为项目实施的路线图。 </a:t>
            </a:r>
            <a:endParaRPr lang="en-US" sz="220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1" name="TextBox 8"/>
          <p:cNvSpPr txBox="1"/>
          <p:nvPr/>
        </p:nvSpPr>
        <p:spPr>
          <a:xfrm>
            <a:off x="787484" y="3068645"/>
            <a:ext cx="2844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 algn="ctr"/>
            <a:r>
              <a:rPr lang="en-US" sz="2400" b="1" i="0" u="none" strike="noStrike" cap="none">
                <a:solidFill>
                  <a:schemeClr val="bg1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项目概要</a:t>
            </a:r>
            <a:endParaRPr lang="en-US" sz="2400" b="1" i="0" u="none" strike="noStrike" cap="none">
              <a:solidFill>
                <a:schemeClr val="bg1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22" name="TextBox 8"/>
          <p:cNvSpPr txBox="1"/>
          <p:nvPr/>
        </p:nvSpPr>
        <p:spPr>
          <a:xfrm>
            <a:off x="787484" y="4698814"/>
            <a:ext cx="2844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 algn="ctr"/>
            <a:r>
              <a:rPr lang="en-US" sz="2400" b="1" i="0" u="none" strike="noStrike" cap="none">
                <a:solidFill>
                  <a:schemeClr val="bg1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项目规划</a:t>
            </a:r>
            <a:endParaRPr lang="en-US" sz="2400" b="1" i="0" u="none" strike="noStrike" cap="none">
              <a:solidFill>
                <a:schemeClr val="bg1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25" name="Rectangle 24"/>
          <p:cNvSpPr/>
          <p:nvPr/>
        </p:nvSpPr>
        <p:spPr>
          <a:xfrm flipH="1">
            <a:off x="594360" y="2746621"/>
            <a:ext cx="106680" cy="11801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 flipH="1">
            <a:off x="594360" y="4352254"/>
            <a:ext cx="106680" cy="1180112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10550" y="2927969"/>
            <a:ext cx="832177" cy="743015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1"/>
          <p:cNvGraphicFramePr>
            <a:graphicFrameLocks noGrp="1"/>
          </p:cNvGraphicFramePr>
          <p:nvPr/>
        </p:nvGraphicFramePr>
        <p:xfrm>
          <a:off x="737036" y="1287305"/>
          <a:ext cx="10717928" cy="4679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980"/>
                <a:gridCol w="939114"/>
                <a:gridCol w="1544594"/>
                <a:gridCol w="1075038"/>
                <a:gridCol w="1062681"/>
                <a:gridCol w="1297460"/>
                <a:gridCol w="1532238"/>
                <a:gridCol w="2236823"/>
              </a:tblGrid>
              <a:tr h="578414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完整？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现状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活动/任务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开始日期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结束日期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所有者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助手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注释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s-PA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" name="Text Placeholder 18"/>
          <p:cNvSpPr>
            <a:spLocks noGrp="1"/>
          </p:cNvSpPr>
          <p:nvPr>
            <p:ph type="body" sz="quarter" idx="4294967295"/>
          </p:nvPr>
        </p:nvSpPr>
        <p:spPr>
          <a:xfrm>
            <a:off x="722932" y="525294"/>
            <a:ext cx="6884368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0095DA"/>
                </a:solidFill>
                <a:latin typeface="Ubuntu" panose="020B0504030602030204" pitchFamily="34" charset="0"/>
              </a:rPr>
              <a:t>项目规划</a:t>
            </a:r>
            <a:endParaRPr lang="en-US" sz="3200" b="1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801874" y="5233385"/>
            <a:ext cx="1166071" cy="1189382"/>
            <a:chOff x="8986042" y="5095418"/>
            <a:chExt cx="2274727" cy="2320200"/>
          </a:xfrm>
        </p:grpSpPr>
        <p:sp>
          <p:nvSpPr>
            <p:cNvPr id="12" name="Oval 11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8"/>
            <p:cNvSpPr txBox="1"/>
            <p:nvPr/>
          </p:nvSpPr>
          <p:spPr>
            <a:xfrm>
              <a:off x="8986042" y="6755180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4" name="Graphic 13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 Placeholder 4"/>
          <p:cNvSpPr txBox="1"/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规划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pic>
        <p:nvPicPr>
          <p:cNvPr id="3" name="Graphic 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38610" y="1746456"/>
            <a:ext cx="1631950" cy="4316078"/>
          </a:xfrm>
          <a:prstGeom prst="rect">
            <a:avLst/>
          </a:prstGeom>
        </p:spPr>
      </p:pic>
      <p:sp>
        <p:nvSpPr>
          <p:cNvPr id="4" name="Text Placeholder 18"/>
          <p:cNvSpPr txBox="1"/>
          <p:nvPr/>
        </p:nvSpPr>
        <p:spPr>
          <a:xfrm>
            <a:off x="773413" y="1893355"/>
            <a:ext cx="6884368" cy="466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013B82"/>
                </a:solidFill>
                <a:latin typeface="Ubuntu Light" panose="020B0304030602030204" pitchFamily="34" charset="0"/>
              </a:rPr>
              <a:t>交通信号系统</a:t>
            </a:r>
            <a:endParaRPr lang="en-US" sz="3200" b="1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79909" y="2530388"/>
          <a:ext cx="7598032" cy="35094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2519"/>
                <a:gridCol w="6425513"/>
              </a:tblGrid>
              <a:tr h="1152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0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787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0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787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0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1096596" y="5074128"/>
            <a:ext cx="730031" cy="730031"/>
          </a:xfrm>
          <a:prstGeom prst="ellipse">
            <a:avLst/>
          </a:prstGeom>
          <a:solidFill>
            <a:srgbClr val="ED1C24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096596" y="3904495"/>
            <a:ext cx="730031" cy="730031"/>
          </a:xfrm>
          <a:prstGeom prst="ellipse">
            <a:avLst/>
          </a:prstGeom>
          <a:solidFill>
            <a:srgbClr val="FFD300"/>
          </a:solidFill>
          <a:ln w="38100">
            <a:solidFill>
              <a:srgbClr val="D2A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096596" y="2734862"/>
            <a:ext cx="730031" cy="730031"/>
          </a:xfrm>
          <a:prstGeom prst="ellipse">
            <a:avLst/>
          </a:prstGeom>
          <a:solidFill>
            <a:srgbClr val="B2D235"/>
          </a:solidFill>
          <a:ln w="38100">
            <a:solidFill>
              <a:srgbClr val="85A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0801874" y="5233385"/>
            <a:ext cx="1166071" cy="1189382"/>
            <a:chOff x="8986042" y="5095418"/>
            <a:chExt cx="2274727" cy="2320200"/>
          </a:xfrm>
        </p:grpSpPr>
        <p:sp>
          <p:nvSpPr>
            <p:cNvPr id="14" name="Oval 13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986042" y="6755180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0" name="Graphic 19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043314" y="2577949"/>
            <a:ext cx="65455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0"/>
            <a:r>
              <a:rPr lang="en-US" sz="2400" b="1" dirty="0">
                <a:solidFill>
                  <a:srgbClr val="85A024"/>
                </a:solidFill>
                <a:latin typeface="Ubuntu" panose="020B0504030602030204" pitchFamily="34" charset="0"/>
              </a:rPr>
              <a:t>绿色</a:t>
            </a:r>
            <a:endParaRPr lang="en-US" sz="2400" dirty="0">
              <a:solidFill>
                <a:srgbClr val="85A024"/>
              </a:solidFill>
              <a:latin typeface="Ubuntu" panose="020B0504030602030204" pitchFamily="34" charset="0"/>
            </a:endParaRPr>
          </a:p>
          <a:p>
            <a:pPr marL="85725" indent="0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项目或任务按计划进行，没有重大问题。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043314" y="3741442"/>
            <a:ext cx="63060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0"/>
            <a:r>
              <a:rPr lang="en-US" sz="2400" b="1" dirty="0">
                <a:solidFill>
                  <a:srgbClr val="D2AF00"/>
                </a:solidFill>
                <a:latin typeface="Ubuntu" panose="020B0504030602030204" pitchFamily="34" charset="0"/>
              </a:rPr>
              <a:t>黄色</a:t>
            </a:r>
            <a:endParaRPr lang="en-US" sz="2400" dirty="0">
              <a:solidFill>
                <a:srgbClr val="D2AF00"/>
              </a:solidFill>
              <a:latin typeface="Ubuntu" panose="020B0504030602030204" pitchFamily="34" charset="0"/>
            </a:endParaRPr>
          </a:p>
          <a:p>
            <a:pPr marL="85725" indent="0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虽然存在一些挑战或延误，但项目仍可通过调整完成。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049652" y="4920361"/>
            <a:ext cx="59840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0"/>
            <a:r>
              <a:rPr lang="en-US" sz="2400" b="1" dirty="0">
                <a:solidFill>
                  <a:srgbClr val="C00000"/>
                </a:solidFill>
                <a:latin typeface="Ubuntu" panose="020B0504030602030204" pitchFamily="34" charset="0"/>
              </a:rPr>
              <a:t>红色</a:t>
            </a:r>
            <a:endParaRPr lang="en-US" sz="2400" b="1" dirty="0">
              <a:solidFill>
                <a:srgbClr val="C00000"/>
              </a:solidFill>
              <a:latin typeface="Ubuntu" panose="020B0504030602030204" pitchFamily="34" charset="0"/>
            </a:endParaRPr>
          </a:p>
          <a:p>
            <a:pPr marL="85725" indent="0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该项目因重大问题而面临风险或停滞，亟需立即采取行动。</a:t>
            </a:r>
            <a:endParaRPr lang="en-US" sz="2000" dirty="0"/>
          </a:p>
        </p:txBody>
      </p:sp>
      <p:sp>
        <p:nvSpPr>
          <p:cNvPr id="16" name="Oval 15"/>
          <p:cNvSpPr/>
          <p:nvPr/>
        </p:nvSpPr>
        <p:spPr>
          <a:xfrm>
            <a:off x="9315975" y="3418133"/>
            <a:ext cx="1079881" cy="107988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9315975" y="2126717"/>
            <a:ext cx="1079881" cy="107988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9315975" y="4724278"/>
            <a:ext cx="1079881" cy="107988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6" grpId="0" animBg="1"/>
      <p:bldP spid="16" grpId="1" animBg="1"/>
      <p:bldP spid="16" grpId="2" animBg="1"/>
      <p:bldP spid="21" grpId="0" animBg="1"/>
      <p:bldP spid="21" grpId="1" animBg="1"/>
      <p:bldP spid="2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4294967295"/>
          </p:nvPr>
        </p:nvSpPr>
        <p:spPr>
          <a:xfrm>
            <a:off x="722932" y="540424"/>
            <a:ext cx="6884368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0095DA"/>
                </a:solidFill>
                <a:latin typeface="Ubuntu" panose="020B0504030602030204" pitchFamily="34" charset="0"/>
              </a:rPr>
              <a:t>项目计划示例</a:t>
            </a:r>
            <a:endParaRPr lang="en-US" sz="3200" b="1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1"/>
          <p:cNvGraphicFramePr>
            <a:graphicFrameLocks noGrp="1"/>
          </p:cNvGraphicFramePr>
          <p:nvPr/>
        </p:nvGraphicFramePr>
        <p:xfrm>
          <a:off x="737036" y="1287305"/>
          <a:ext cx="10186499" cy="5147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7335"/>
                <a:gridCol w="834125"/>
                <a:gridCol w="1468008"/>
                <a:gridCol w="1021734"/>
                <a:gridCol w="1009990"/>
                <a:gridCol w="1233128"/>
                <a:gridCol w="1456265"/>
                <a:gridCol w="2125914"/>
              </a:tblGrid>
              <a:tr h="578414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完整？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现状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活动/任务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开始日期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结束日期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所有者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助手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注释</a:t>
                      </a:r>
                      <a:endParaRPr lang="en-US" sz="14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s-PA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选择队友 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2022年8月1日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2022年10月31日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科纳尔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无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布兰登、凯特琳、克里斯蒂娜入选球队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识别导师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2022年11月1日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2022年11月15日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科纳尔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无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艾米丽被选为导师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分配角色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2022年11月1日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2022年11月15日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克里斯蒂娜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布兰登，科纳尔，凯特琳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康纳尔和凯特琳确认了他们的角色，但等待布兰登确认他的身份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决定预算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2022年11月15日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2022年12月1日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凯特琳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布兰登，科纳尔，克里斯蒂娜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等待项目资金释放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与学校进行初步联系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2022年11月15日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2022年12月1日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布兰登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Ubuntu Light" panose="020B0304030602030204" pitchFamily="34" charset="0"/>
                        </a:rPr>
                        <a:t>无</a:t>
                      </a:r>
                      <a:endParaRPr lang="en-US" sz="16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Ubuntu Light" panose="020B0304030602030204" pitchFamily="34" charset="0"/>
                        </a:rPr>
                        <a:t>邮件已发送给学校——等待回复</a:t>
                      </a:r>
                      <a:endParaRPr lang="en-US" sz="16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1965982" y="2051611"/>
            <a:ext cx="465538" cy="465538"/>
          </a:xfrm>
          <a:prstGeom prst="ellipse">
            <a:avLst/>
          </a:prstGeom>
          <a:solidFill>
            <a:srgbClr val="B2D235"/>
          </a:solidFill>
          <a:ln w="28575">
            <a:solidFill>
              <a:srgbClr val="85A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965982" y="2873190"/>
            <a:ext cx="465538" cy="465538"/>
          </a:xfrm>
          <a:prstGeom prst="ellipse">
            <a:avLst/>
          </a:prstGeom>
          <a:solidFill>
            <a:srgbClr val="B2D235"/>
          </a:solidFill>
          <a:ln w="28575">
            <a:solidFill>
              <a:srgbClr val="85A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965982" y="3932420"/>
            <a:ext cx="465538" cy="465538"/>
          </a:xfrm>
          <a:prstGeom prst="ellipse">
            <a:avLst/>
          </a:prstGeom>
          <a:solidFill>
            <a:srgbClr val="FFD300"/>
          </a:solidFill>
          <a:ln w="28575">
            <a:solidFill>
              <a:srgbClr val="D2A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965982" y="5813229"/>
            <a:ext cx="465538" cy="465538"/>
          </a:xfrm>
          <a:prstGeom prst="ellipse">
            <a:avLst/>
          </a:prstGeom>
          <a:solidFill>
            <a:srgbClr val="FFD300"/>
          </a:solidFill>
          <a:ln w="28575">
            <a:solidFill>
              <a:srgbClr val="D2A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65982" y="4991651"/>
            <a:ext cx="465538" cy="465538"/>
          </a:xfrm>
          <a:prstGeom prst="ellipse">
            <a:avLst/>
          </a:prstGeom>
          <a:solidFill>
            <a:srgbClr val="ED1C24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3494" y="2051611"/>
            <a:ext cx="465538" cy="415659"/>
          </a:xfrm>
          <a:prstGeom prst="rect">
            <a:avLst/>
          </a:prstGeom>
        </p:spPr>
      </p:pic>
      <p:pic>
        <p:nvPicPr>
          <p:cNvPr id="15" name="Graphic 1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3494" y="2854671"/>
            <a:ext cx="465538" cy="415659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0801874" y="5233385"/>
            <a:ext cx="1166071" cy="1189382"/>
            <a:chOff x="8986042" y="5095418"/>
            <a:chExt cx="2274727" cy="2320200"/>
          </a:xfrm>
        </p:grpSpPr>
        <p:sp>
          <p:nvSpPr>
            <p:cNvPr id="22" name="Oval 21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18"/>
            <p:cNvSpPr txBox="1"/>
            <p:nvPr/>
          </p:nvSpPr>
          <p:spPr>
            <a:xfrm>
              <a:off x="8986042" y="6755180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4" name="Graphic 23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1"/>
          <p:cNvGraphicFramePr>
            <a:graphicFrameLocks noGrp="1"/>
          </p:cNvGraphicFramePr>
          <p:nvPr/>
        </p:nvGraphicFramePr>
        <p:xfrm>
          <a:off x="813882" y="1254648"/>
          <a:ext cx="7884450" cy="370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93"/>
                <a:gridCol w="719257"/>
                <a:gridCol w="1224202"/>
                <a:gridCol w="852045"/>
                <a:gridCol w="842252"/>
                <a:gridCol w="1028331"/>
                <a:gridCol w="1214410"/>
                <a:gridCol w="1162560"/>
              </a:tblGrid>
              <a:tr h="458435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完整？</a:t>
                      </a:r>
                      <a:endParaRPr lang="en-US" sz="11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现状</a:t>
                      </a:r>
                      <a:endParaRPr lang="en-US" sz="11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活动/任务</a:t>
                      </a:r>
                      <a:endParaRPr lang="en-US" sz="11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开始日期</a:t>
                      </a:r>
                      <a:endParaRPr lang="en-US" sz="11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结束日期</a:t>
                      </a:r>
                      <a:endParaRPr lang="en-US" sz="11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所有者</a:t>
                      </a:r>
                      <a:endParaRPr lang="en-US" sz="11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助手</a:t>
                      </a:r>
                      <a:endParaRPr lang="en-US" sz="11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注释</a:t>
                      </a:r>
                      <a:endParaRPr lang="en-US" sz="11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s-PA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" name="Text Placeholder 18"/>
          <p:cNvSpPr>
            <a:spLocks noGrp="1"/>
          </p:cNvSpPr>
          <p:nvPr>
            <p:ph type="body" sz="quarter" idx="4294967295"/>
          </p:nvPr>
        </p:nvSpPr>
        <p:spPr>
          <a:xfrm>
            <a:off x="722932" y="525294"/>
            <a:ext cx="6884368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0095DA"/>
                </a:solidFill>
                <a:latin typeface="Ubuntu" panose="020B0504030602030204" pitchFamily="34" charset="0"/>
              </a:rPr>
              <a:t>项目规划</a:t>
            </a:r>
            <a:endParaRPr lang="en-US" sz="3200" b="1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801874" y="5233385"/>
            <a:ext cx="1166071" cy="1189382"/>
            <a:chOff x="8986042" y="5095418"/>
            <a:chExt cx="2274727" cy="2320200"/>
          </a:xfrm>
        </p:grpSpPr>
        <p:sp>
          <p:nvSpPr>
            <p:cNvPr id="12" name="Oval 11"/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8"/>
            <p:cNvSpPr txBox="1"/>
            <p:nvPr/>
          </p:nvSpPr>
          <p:spPr>
            <a:xfrm>
              <a:off x="8986042" y="6755180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规划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14" name="Graphic 13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4" name="Rectangle: Rounded Corners 3"/>
          <p:cNvSpPr/>
          <p:nvPr/>
        </p:nvSpPr>
        <p:spPr>
          <a:xfrm>
            <a:off x="8824260" y="1495783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n-US" b="1">
                <a:latin typeface="Ubuntu" panose="020B0504030602030204" pitchFamily="34" charset="0"/>
              </a:rPr>
              <a:t>练习册活动</a:t>
            </a:r>
            <a:endParaRPr lang="en-US" b="1">
              <a:latin typeface="Ubuntu" panose="020B050403060203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824260" y="2601540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n-US" b="1">
                <a:latin typeface="Ubuntu" panose="020B0504030602030204" pitchFamily="34" charset="0"/>
              </a:rPr>
              <a:t>15分钟</a:t>
            </a:r>
            <a:endParaRPr lang="en-US" b="1">
              <a:latin typeface="Ubuntu" panose="020B0504030602030204" pitchFamily="34" charset="0"/>
            </a:endParaRP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72403" y="2391133"/>
            <a:ext cx="895350" cy="1009650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72403" y="1420808"/>
            <a:ext cx="895350" cy="89535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606" y="1906834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项目管理的五个阶段</a:t>
            </a:r>
            <a:endParaRPr lang="en-US" sz="3600" b="1">
              <a:solidFill>
                <a:srgbClr val="92278F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18"/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监控、控制与评估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执行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5391979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7"/>
          <p:cNvSpPr txBox="1"/>
          <p:nvPr/>
        </p:nvSpPr>
        <p:spPr>
          <a:xfrm>
            <a:off x="883644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开始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1" name="TextBox 18"/>
          <p:cNvSpPr txBox="1"/>
          <p:nvPr/>
        </p:nvSpPr>
        <p:spPr>
          <a:xfrm>
            <a:off x="3102899" y="4379385"/>
            <a:ext cx="1640435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规划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6" name="TextBox 18"/>
          <p:cNvSpPr txBox="1"/>
          <p:nvPr/>
        </p:nvSpPr>
        <p:spPr>
          <a:xfrm>
            <a:off x="5309988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执行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20" name="TextBox 18"/>
          <p:cNvSpPr txBox="1"/>
          <p:nvPr/>
        </p:nvSpPr>
        <p:spPr>
          <a:xfrm>
            <a:off x="98502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收尾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22" name="Graphic 2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23" name="Graphic 22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23055" y="2978829"/>
            <a:ext cx="1000125" cy="1143000"/>
          </a:xfrm>
          <a:prstGeom prst="rect">
            <a:avLst/>
          </a:prstGeom>
        </p:spPr>
      </p:pic>
      <p:pic>
        <p:nvPicPr>
          <p:cNvPr id="24" name="Graphic 2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51173" y="2916917"/>
            <a:ext cx="1266825" cy="1190625"/>
          </a:xfrm>
          <a:prstGeom prst="rect">
            <a:avLst/>
          </a:prstGeom>
        </p:spPr>
      </p:pic>
      <p:pic>
        <p:nvPicPr>
          <p:cNvPr id="25" name="Graphic 24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20837" y="3052731"/>
            <a:ext cx="1057275" cy="1057275"/>
          </a:xfrm>
          <a:prstGeom prst="rect">
            <a:avLst/>
          </a:prstGeom>
        </p:spPr>
      </p:pic>
      <p:pic>
        <p:nvPicPr>
          <p:cNvPr id="26" name="Graphic 25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28" name="Arrow: Chevron 27"/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Chevron 29"/>
          <p:cNvSpPr/>
          <p:nvPr/>
        </p:nvSpPr>
        <p:spPr>
          <a:xfrm>
            <a:off x="7255915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Chevron 30"/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07029" y="3107467"/>
            <a:ext cx="832177" cy="743015"/>
          </a:xfrm>
          <a:prstGeom prst="rect">
            <a:avLst/>
          </a:prstGeom>
        </p:spPr>
      </p:pic>
      <p:sp>
        <p:nvSpPr>
          <p:cNvPr id="37" name="Arrow: Chevron 36"/>
          <p:cNvSpPr/>
          <p:nvPr/>
        </p:nvSpPr>
        <p:spPr>
          <a:xfrm>
            <a:off x="481254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4433958" y="3263729"/>
            <a:ext cx="1295118" cy="530786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0993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/>
          <p:cNvSpPr txBox="1"/>
          <p:nvPr/>
        </p:nvSpPr>
        <p:spPr>
          <a:xfrm>
            <a:off x="3767340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这里就是项目完成的地方！ 任务</a:t>
            </a:r>
            <a:b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</a:br>
            <a:r>
              <a:rPr lang="en-U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被执行</a:t>
            </a: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，团队成员</a:t>
            </a:r>
            <a:b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</a:b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协作以实现目标。</a:t>
            </a:r>
            <a:endParaRPr lang="en-US" sz="2400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执行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4366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8"/>
          <p:cNvSpPr txBox="1"/>
          <p:nvPr/>
        </p:nvSpPr>
        <p:spPr>
          <a:xfrm>
            <a:off x="1461677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执行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02862" y="2916917"/>
            <a:ext cx="1266825" cy="1190625"/>
          </a:xfrm>
          <a:prstGeom prst="rect">
            <a:avLst/>
          </a:prstGeom>
        </p:spPr>
      </p:pic>
      <p:sp>
        <p:nvSpPr>
          <p:cNvPr id="30" name="Arrow: Chevron 29"/>
          <p:cNvSpPr/>
          <p:nvPr/>
        </p:nvSpPr>
        <p:spPr>
          <a:xfrm>
            <a:off x="3407604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85647" y="3263729"/>
            <a:ext cx="1295118" cy="5307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执行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4366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8"/>
          <p:cNvSpPr txBox="1"/>
          <p:nvPr/>
        </p:nvSpPr>
        <p:spPr>
          <a:xfrm>
            <a:off x="1461677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执行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02862" y="2916917"/>
            <a:ext cx="1266825" cy="1190625"/>
          </a:xfrm>
          <a:prstGeom prst="rect">
            <a:avLst/>
          </a:prstGeom>
        </p:spPr>
      </p:pic>
      <p:sp>
        <p:nvSpPr>
          <p:cNvPr id="30" name="Arrow: Chevron 29"/>
          <p:cNvSpPr/>
          <p:nvPr/>
        </p:nvSpPr>
        <p:spPr>
          <a:xfrm>
            <a:off x="3407604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585647" y="3263729"/>
            <a:ext cx="1295118" cy="530786"/>
          </a:xfrm>
          <a:prstGeom prst="rect">
            <a:avLst/>
          </a:prstGeom>
        </p:spPr>
      </p:pic>
      <p:sp>
        <p:nvSpPr>
          <p:cNvPr id="4" name="TextBox 8"/>
          <p:cNvSpPr txBox="1"/>
          <p:nvPr/>
        </p:nvSpPr>
        <p:spPr>
          <a:xfrm>
            <a:off x="3793745" y="2254527"/>
            <a:ext cx="7562534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在</a:t>
            </a:r>
            <a:r>
              <a:rPr lang="en-US" sz="2400" b="1" i="0" u="none" strike="noStrike" cap="none">
                <a:solidFill>
                  <a:srgbClr val="92278F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项目管理的执行阶段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，你将：</a:t>
            </a:r>
            <a:endParaRPr lang="en-US" sz="2400" b="1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9082" y="3269131"/>
            <a:ext cx="7401560" cy="1970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开始完成分配的任务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定期与团队、利益相关者、赞助商分享最新动态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根据需要调整你的项目计划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有人在墙上写字&#10;&#10;AI生成的内容可能不准确。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-114301" y="1612900"/>
            <a:ext cx="4403345" cy="4774173"/>
          </a:xfrm>
          <a:prstGeom prst="rect">
            <a:avLst/>
          </a:prstGeom>
          <a:ln w="57150">
            <a:solidFill>
              <a:srgbClr val="92278F"/>
            </a:solidFill>
          </a:ln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执行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672565" y="5233385"/>
            <a:ext cx="1367428" cy="1198790"/>
            <a:chOff x="9020261" y="5233385"/>
            <a:chExt cx="1367428" cy="1198790"/>
          </a:xfrm>
        </p:grpSpPr>
        <p:sp>
          <p:nvSpPr>
            <p:cNvPr id="5" name="Oval 4"/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8"/>
            <p:cNvSpPr txBox="1"/>
            <p:nvPr/>
          </p:nvSpPr>
          <p:spPr>
            <a:xfrm>
              <a:off x="9020261" y="6093621"/>
              <a:ext cx="13674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执行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4" name="Graphic 23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4" name="TextBox 8"/>
          <p:cNvSpPr txBox="1"/>
          <p:nvPr/>
        </p:nvSpPr>
        <p:spPr>
          <a:xfrm>
            <a:off x="4584527" y="2330727"/>
            <a:ext cx="6636862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有三点能帮助你更好地执行任务：</a:t>
            </a:r>
            <a:endParaRPr lang="en-US" sz="2400" b="1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49864" y="3345331"/>
            <a:ext cx="6636862" cy="1970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制定并坚持固定 </a:t>
            </a:r>
            <a:r>
              <a:rPr lang="en-US" sz="2400" b="1">
                <a:solidFill>
                  <a:srgbClr val="92278F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的作息</a:t>
            </a:r>
            <a:endParaRPr lang="en-US" sz="2400" b="1">
              <a:solidFill>
                <a:srgbClr val="92278F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你和他人之间的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良好</a:t>
            </a:r>
            <a:r>
              <a:rPr lang="en-US" sz="2400" b="1">
                <a:solidFill>
                  <a:srgbClr val="92278F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沟通</a:t>
            </a:r>
            <a:endParaRPr lang="en-US" sz="2400" b="1">
              <a:solidFill>
                <a:srgbClr val="92278F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en-US" sz="2400" b="1">
                <a:solidFill>
                  <a:srgbClr val="92278F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记录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所有发生的事情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9439" y="1559311"/>
            <a:ext cx="6430962" cy="1970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制定并坚持固定 </a:t>
            </a:r>
            <a:r>
              <a:rPr lang="en-US" sz="2400" b="1">
                <a:solidFill>
                  <a:srgbClr val="92278F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的作息</a:t>
            </a:r>
            <a:endParaRPr lang="en-US" sz="2400" b="1">
              <a:solidFill>
                <a:srgbClr val="92278F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你和他人之间的</a:t>
            </a:r>
            <a:r>
              <a:rPr lang="en-US" sz="2400">
                <a:solidFill>
                  <a:schemeClr val="bg2">
                    <a:lumMod val="9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良好</a:t>
            </a:r>
            <a:r>
              <a:rPr lang="en-US" sz="2400" b="1">
                <a:solidFill>
                  <a:schemeClr val="bg2">
                    <a:lumMod val="9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沟通</a:t>
            </a:r>
            <a:endParaRPr lang="en-US" sz="2400" b="1">
              <a:solidFill>
                <a:schemeClr val="bg2">
                  <a:lumMod val="90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b="1">
                <a:solidFill>
                  <a:schemeClr val="bg2">
                    <a:lumMod val="9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记录</a:t>
            </a:r>
            <a:r>
              <a:rPr lang="en-US" sz="2400">
                <a:solidFill>
                  <a:schemeClr val="bg2">
                    <a:lumMod val="9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所有发生的事情</a:t>
            </a:r>
            <a:endParaRPr lang="en-US" sz="2400">
              <a:solidFill>
                <a:schemeClr val="bg2">
                  <a:lumMod val="90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79438" y="2133600"/>
            <a:ext cx="10875962" cy="4262295"/>
            <a:chOff x="579438" y="2133600"/>
            <a:chExt cx="10875962" cy="4262295"/>
          </a:xfrm>
        </p:grpSpPr>
        <p:sp>
          <p:nvSpPr>
            <p:cNvPr id="11" name="Rectangle 10"/>
            <p:cNvSpPr/>
            <p:nvPr/>
          </p:nvSpPr>
          <p:spPr>
            <a:xfrm>
              <a:off x="579438" y="2133600"/>
              <a:ext cx="10875962" cy="4262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v</a:t>
              </a:r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4376176" y="2372150"/>
              <a:ext cx="6888724" cy="1494884"/>
            </a:xfrm>
            <a:prstGeom prst="rect">
              <a:avLst/>
            </a:prstGeom>
            <a:solidFill>
              <a:srgbClr val="DDF5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Graphic 2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38199" y="2331339"/>
              <a:ext cx="3576077" cy="3286125"/>
            </a:xfrm>
            <a:prstGeom prst="rect">
              <a:avLst/>
            </a:prstGeom>
          </p:spPr>
        </p:pic>
      </p:grpSp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执行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672565" y="5233385"/>
            <a:ext cx="1367428" cy="1198790"/>
            <a:chOff x="9020261" y="5233385"/>
            <a:chExt cx="1367428" cy="1198790"/>
          </a:xfrm>
        </p:grpSpPr>
        <p:sp>
          <p:nvSpPr>
            <p:cNvPr id="5" name="Oval 4"/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8"/>
            <p:cNvSpPr txBox="1"/>
            <p:nvPr/>
          </p:nvSpPr>
          <p:spPr>
            <a:xfrm>
              <a:off x="9020261" y="6093621"/>
              <a:ext cx="13674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执行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4" name="Graphic 23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4922113" y="2635760"/>
            <a:ext cx="5936387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建立</a:t>
            </a:r>
            <a:r>
              <a:rPr lang="en-US" sz="2400" dirty="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定期检查项目</a:t>
            </a:r>
            <a:r>
              <a:rPr lang="en-US" sz="2400" dirty="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计划的习惯。 </a:t>
            </a:r>
            <a:endParaRPr lang="en-US" sz="2400" dirty="0">
              <a:solidFill>
                <a:srgbClr val="013B82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07479" y="3912711"/>
            <a:ext cx="6888724" cy="281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良好的日常：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帮助你保持进度，确保进步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将任务拆分成更小的步骤并设定截止日期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确保你和你的团队不会 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遗漏任何东西。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10668" y="2021068"/>
            <a:ext cx="477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95DA"/>
                </a:solidFill>
                <a:latin typeface="Ubuntu Light" panose="020B0304030602030204" pitchFamily="34" charset="0"/>
              </a:rPr>
              <a:t>项目示例</a:t>
            </a:r>
            <a:endParaRPr lang="en-US" sz="2800" b="1">
              <a:solidFill>
                <a:srgbClr val="0095DA"/>
              </a:solidFill>
              <a:latin typeface="Ubuntu Light" panose="020B0304030602030204" pitchFamily="34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4045899" y="2663544"/>
            <a:ext cx="5747661" cy="1462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20000"/>
              </a:lnSpc>
              <a:spcAft>
                <a:spcPts val="300"/>
              </a:spcAft>
            </a:pPr>
            <a:r>
              <a:rPr lang="en-US" b="1">
                <a:solidFill>
                  <a:srgbClr val="013B82"/>
                </a:solidFill>
                <a:latin typeface="Ubuntu Light" panose="020B0304030602030204" pitchFamily="34" charset="0"/>
                <a:cs typeface="Arial" panose="020B0604020202020204"/>
              </a:rPr>
              <a:t>项目构想#1</a:t>
            </a:r>
            <a:endParaRPr lang="en-US" b="1">
              <a:solidFill>
                <a:srgbClr val="013B82"/>
              </a:solidFill>
              <a:latin typeface="Ubuntu Light" panose="020B0304030602030204" pitchFamily="34" charset="0"/>
              <a:cs typeface="Arial" panose="020B0604020202020204"/>
            </a:endParaRPr>
          </a:p>
          <a:p>
            <a:pPr lvl="0" rtl="0">
              <a:lnSpc>
                <a:spcPct val="120000"/>
              </a:lnSpc>
              <a:spcAft>
                <a:spcPts val="600"/>
              </a:spcAft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 panose="020B0604020202020204"/>
              </a:rPr>
              <a:t>创建一个项目，招募、训练并吸引25岁以下的运动员，五年内将该年龄段的比例从35%提升到50%。 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cs typeface="Arial" panose="020B0604020202020204"/>
            </a:endParaRP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项目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10668" y="1670139"/>
            <a:ext cx="417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13B82"/>
                </a:solidFill>
                <a:latin typeface="Ubuntu" panose="020B0504030602030204"/>
              </a:rPr>
              <a:t>什么是 </a:t>
            </a:r>
            <a:r>
              <a:rPr lang="en-US" sz="2000" b="1">
                <a:solidFill>
                  <a:srgbClr val="F68D1E"/>
                </a:solidFill>
                <a:latin typeface="Ubuntu" panose="020B0504030602030204"/>
              </a:rPr>
              <a:t>项目</a:t>
            </a:r>
            <a:r>
              <a:rPr lang="en-US" sz="2000" b="1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2000" b="1">
              <a:solidFill>
                <a:srgbClr val="013B82"/>
              </a:solidFill>
              <a:latin typeface="Ubuntu" panose="020B0504030602030204"/>
            </a:endParaRPr>
          </a:p>
        </p:txBody>
      </p:sp>
      <p:pic>
        <p:nvPicPr>
          <p:cNvPr id="2" name="Graphic 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53383" y="2245392"/>
            <a:ext cx="1389188" cy="2638054"/>
          </a:xfrm>
          <a:prstGeom prst="rect">
            <a:avLst/>
          </a:prstGeom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8600" y="4130291"/>
            <a:ext cx="2029524" cy="1340006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9438" y="1559311"/>
            <a:ext cx="6990891" cy="1007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你和他人之间的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良好</a:t>
            </a:r>
            <a:r>
              <a:rPr lang="en-US" sz="2400" b="1">
                <a:solidFill>
                  <a:srgbClr val="92278F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沟通</a:t>
            </a:r>
            <a:endParaRPr lang="en-US" sz="2400" b="1">
              <a:solidFill>
                <a:srgbClr val="92278F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b="1">
                <a:solidFill>
                  <a:schemeClr val="bg2">
                    <a:lumMod val="9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记录</a:t>
            </a:r>
            <a:r>
              <a:rPr lang="en-US" sz="2400">
                <a:solidFill>
                  <a:schemeClr val="bg2">
                    <a:lumMod val="90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所有发生的事情</a:t>
            </a:r>
            <a:endParaRPr lang="en-US" sz="2400">
              <a:solidFill>
                <a:schemeClr val="bg2">
                  <a:lumMod val="90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79438" y="2133600"/>
            <a:ext cx="10875962" cy="4262295"/>
            <a:chOff x="579438" y="2133600"/>
            <a:chExt cx="10875962" cy="4262295"/>
          </a:xfrm>
        </p:grpSpPr>
        <p:sp>
          <p:nvSpPr>
            <p:cNvPr id="11" name="Rectangle 10"/>
            <p:cNvSpPr/>
            <p:nvPr/>
          </p:nvSpPr>
          <p:spPr>
            <a:xfrm>
              <a:off x="579438" y="2133600"/>
              <a:ext cx="10875962" cy="4262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v</a:t>
              </a:r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4376176" y="2372150"/>
              <a:ext cx="6888724" cy="1494884"/>
            </a:xfrm>
            <a:prstGeom prst="rect">
              <a:avLst/>
            </a:prstGeom>
            <a:solidFill>
              <a:srgbClr val="DDF5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执行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672565" y="5233385"/>
            <a:ext cx="1367428" cy="1198790"/>
            <a:chOff x="9020261" y="5233385"/>
            <a:chExt cx="1367428" cy="1198790"/>
          </a:xfrm>
        </p:grpSpPr>
        <p:sp>
          <p:nvSpPr>
            <p:cNvPr id="5" name="Oval 4"/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8"/>
            <p:cNvSpPr txBox="1"/>
            <p:nvPr/>
          </p:nvSpPr>
          <p:spPr>
            <a:xfrm>
              <a:off x="9020261" y="6093621"/>
              <a:ext cx="13674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执行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4" name="Graphic 23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4922113" y="2635760"/>
            <a:ext cx="5936387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让大家及时了解 </a:t>
            </a:r>
            <a:r>
              <a:rPr lang="en-US" sz="24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进展、变化</a:t>
            </a:r>
            <a:r>
              <a:rPr lang="en-US" sz="240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和 </a:t>
            </a:r>
            <a:r>
              <a:rPr lang="en-US" sz="24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挑战</a:t>
            </a:r>
            <a:r>
              <a:rPr lang="en-US" sz="240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。</a:t>
            </a:r>
            <a:endParaRPr lang="en-US" sz="2400">
              <a:solidFill>
                <a:srgbClr val="013B82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2114" y="4034845"/>
            <a:ext cx="6203086" cy="1893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通过定期的沟通、电子邮件或会议来确保一致性。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在寻求帮助或提供最新进展时，要清晰、简洁且积极。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1" name="Graphic 20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6600" y="2302652"/>
            <a:ext cx="3779113" cy="2252696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9438" y="1559311"/>
            <a:ext cx="6990891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400" b="1">
                <a:solidFill>
                  <a:srgbClr val="92278F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记录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所有发生的事情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79438" y="2133600"/>
            <a:ext cx="10875962" cy="4262295"/>
            <a:chOff x="579438" y="2133600"/>
            <a:chExt cx="10875962" cy="4262295"/>
          </a:xfrm>
        </p:grpSpPr>
        <p:sp>
          <p:nvSpPr>
            <p:cNvPr id="11" name="Rectangle 10"/>
            <p:cNvSpPr/>
            <p:nvPr/>
          </p:nvSpPr>
          <p:spPr>
            <a:xfrm>
              <a:off x="579438" y="2133600"/>
              <a:ext cx="10875962" cy="4262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v</a:t>
              </a:r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4376176" y="2372150"/>
              <a:ext cx="6888724" cy="1494884"/>
            </a:xfrm>
            <a:prstGeom prst="rect">
              <a:avLst/>
            </a:prstGeom>
            <a:solidFill>
              <a:srgbClr val="DDF5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执行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672565" y="5233385"/>
            <a:ext cx="1367428" cy="1198790"/>
            <a:chOff x="9020261" y="5233385"/>
            <a:chExt cx="1367428" cy="1198790"/>
          </a:xfrm>
        </p:grpSpPr>
        <p:sp>
          <p:nvSpPr>
            <p:cNvPr id="5" name="Oval 4"/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8"/>
            <p:cNvSpPr txBox="1"/>
            <p:nvPr/>
          </p:nvSpPr>
          <p:spPr>
            <a:xfrm>
              <a:off x="9020261" y="6093621"/>
              <a:ext cx="13674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执行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pic>
          <p:nvPicPr>
            <p:cNvPr id="24" name="Graphic 23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4922113" y="2635760"/>
            <a:ext cx="5936387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记录 </a:t>
            </a:r>
            <a:r>
              <a:rPr lang="en-US" sz="240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决策、变更和已完成任务，以跟踪 </a:t>
            </a:r>
            <a:r>
              <a:rPr lang="en-US" sz="24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进展</a:t>
            </a:r>
            <a:r>
              <a:rPr lang="en-US" sz="240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。</a:t>
            </a:r>
            <a:endParaRPr lang="en-US" sz="2400">
              <a:solidFill>
                <a:srgbClr val="013B82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2114" y="4034845"/>
            <a:ext cx="6203086" cy="1975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文档有助于解决问题、保持责任感并改进未来的项目。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使用笔记本、数字追踪器或项目管理软件等工具来保持井然有序。（Smartsheet、Excel、Google Sheets、Teams 等）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0" name="Graphic 19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6892" y="2257686"/>
            <a:ext cx="4385232" cy="2682613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276850" y="2209983"/>
            <a:ext cx="6318250" cy="2180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 panose="020B0504030602030204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2800">
                <a:solidFill>
                  <a:srgbClr val="013B82"/>
                </a:solidFill>
                <a:latin typeface="Ubuntu Light" panose="020B0304030602030204" pitchFamily="34" charset="0"/>
              </a:rPr>
              <a:t>作为项目经理，</a:t>
            </a:r>
            <a:endParaRPr lang="en-US" sz="2800">
              <a:solidFill>
                <a:srgbClr val="013B82"/>
              </a:solidFill>
              <a:latin typeface="Ubuntu Light" panose="020B0304030602030204" pitchFamily="34" charset="0"/>
            </a:endParaRPr>
          </a:p>
          <a:p>
            <a:pPr marL="3556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2800" b="0">
                <a:solidFill>
                  <a:srgbClr val="013B82"/>
                </a:solidFill>
                <a:latin typeface="Ubuntu Light" panose="020B0304030602030204" pitchFamily="34" charset="0"/>
              </a:rPr>
              <a:t>你会用哪三种方式记录你的项目工作？ </a:t>
            </a:r>
            <a:endParaRPr lang="en-US" sz="2800" b="0">
              <a:solidFill>
                <a:srgbClr val="013B82"/>
              </a:solidFill>
              <a:latin typeface="Ubuntu Light" panose="020B0304030602030204" pitchFamily="34" charset="0"/>
            </a:endParaRPr>
          </a:p>
          <a:p>
            <a:pPr marL="3556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2800" b="0">
                <a:solidFill>
                  <a:srgbClr val="013B82"/>
                </a:solidFill>
                <a:latin typeface="Ubuntu Light" panose="020B0304030602030204" pitchFamily="34" charset="0"/>
              </a:rPr>
              <a:t>有什么文档的构想吗？ </a:t>
            </a:r>
            <a:endParaRPr lang="en-US" sz="2800" b="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sp>
        <p:nvSpPr>
          <p:cNvPr id="4" name="Text Placeholder 6"/>
          <p:cNvSpPr txBox="1"/>
          <p:nvPr/>
        </p:nvSpPr>
        <p:spPr>
          <a:xfrm>
            <a:off x="1073150" y="2983570"/>
            <a:ext cx="2772839" cy="6337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>
                <a:solidFill>
                  <a:schemeClr val="bg1"/>
                </a:solidFill>
                <a:latin typeface="Ubuntu" panose="020B0504030602030204" pitchFamily="34" charset="0"/>
              </a:rPr>
              <a:t>反思</a:t>
            </a:r>
            <a:endParaRPr lang="en-US" sz="3600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Graphic 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99750" y="4916517"/>
            <a:ext cx="895350" cy="1009650"/>
          </a:xfrm>
          <a:prstGeom prst="rect">
            <a:avLst/>
          </a:prstGeom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49437" y="1862137"/>
            <a:ext cx="1609725" cy="1000125"/>
          </a:xfrm>
          <a:prstGeom prst="rect">
            <a:avLst/>
          </a:prstGeom>
        </p:spPr>
      </p:pic>
      <p:pic>
        <p:nvPicPr>
          <p:cNvPr id="11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07639" y="98457"/>
            <a:ext cx="7811557" cy="2837567"/>
          </a:xfrm>
          <a:prstGeom prst="rect">
            <a:avLst/>
          </a:prstGeom>
        </p:spPr>
      </p:pic>
      <p:pic>
        <p:nvPicPr>
          <p:cNvPr id="9" name="Graphic 8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7210" y="2139714"/>
            <a:ext cx="1560753" cy="4619829"/>
          </a:xfrm>
          <a:prstGeom prst="rect">
            <a:avLst/>
          </a:prstGeom>
        </p:spPr>
      </p:pic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18"/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监控、控制与评估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266219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/>
          <p:cNvSpPr txBox="1"/>
          <p:nvPr/>
        </p:nvSpPr>
        <p:spPr>
          <a:xfrm>
            <a:off x="13482566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在整个项目过程中，我们 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持续关注进展</a:t>
            </a:r>
            <a:r>
              <a:rPr lang="en-U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，检查任何问题或需要调整以确保保持进度。</a:t>
            </a:r>
            <a:endParaRPr lang="en-US" sz="2400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7663156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7"/>
          <p:cNvSpPr txBox="1"/>
          <p:nvPr/>
        </p:nvSpPr>
        <p:spPr>
          <a:xfrm>
            <a:off x="883644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开始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1" name="TextBox 18"/>
          <p:cNvSpPr txBox="1"/>
          <p:nvPr/>
        </p:nvSpPr>
        <p:spPr>
          <a:xfrm>
            <a:off x="3102899" y="4379385"/>
            <a:ext cx="1640435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规划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6" name="TextBox 18"/>
          <p:cNvSpPr txBox="1"/>
          <p:nvPr/>
        </p:nvSpPr>
        <p:spPr>
          <a:xfrm>
            <a:off x="5309988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执行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20" name="TextBox 18"/>
          <p:cNvSpPr txBox="1"/>
          <p:nvPr/>
        </p:nvSpPr>
        <p:spPr>
          <a:xfrm>
            <a:off x="98502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收尾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22" name="Graphic 21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23" name="Graphic 22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23055" y="2978829"/>
            <a:ext cx="1000125" cy="1143000"/>
          </a:xfrm>
          <a:prstGeom prst="rect">
            <a:avLst/>
          </a:prstGeom>
        </p:spPr>
      </p:pic>
      <p:pic>
        <p:nvPicPr>
          <p:cNvPr id="24" name="Graphic 23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51173" y="2916917"/>
            <a:ext cx="1266825" cy="1190625"/>
          </a:xfrm>
          <a:prstGeom prst="rect">
            <a:avLst/>
          </a:prstGeom>
        </p:spPr>
      </p:pic>
      <p:pic>
        <p:nvPicPr>
          <p:cNvPr id="25" name="Graphic 24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95437" y="3001931"/>
            <a:ext cx="1057275" cy="1057275"/>
          </a:xfrm>
          <a:prstGeom prst="rect">
            <a:avLst/>
          </a:prstGeom>
        </p:spPr>
      </p:pic>
      <p:pic>
        <p:nvPicPr>
          <p:cNvPr id="26" name="Graphic 25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28" name="Arrow: Chevron 27"/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Chevron 29"/>
          <p:cNvSpPr/>
          <p:nvPr/>
        </p:nvSpPr>
        <p:spPr>
          <a:xfrm>
            <a:off x="725591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Chevron 30"/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07029" y="3107467"/>
            <a:ext cx="832177" cy="743015"/>
          </a:xfrm>
          <a:prstGeom prst="rect">
            <a:avLst/>
          </a:prstGeom>
        </p:spPr>
      </p:pic>
      <p:sp>
        <p:nvSpPr>
          <p:cNvPr id="37" name="Arrow: Chevron 36"/>
          <p:cNvSpPr/>
          <p:nvPr/>
        </p:nvSpPr>
        <p:spPr>
          <a:xfrm>
            <a:off x="481254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6200000">
            <a:off x="6668113" y="3263729"/>
            <a:ext cx="1295118" cy="530786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68496" y="3107467"/>
            <a:ext cx="832177" cy="743015"/>
          </a:xfrm>
          <a:prstGeom prst="rect">
            <a:avLst/>
          </a:prstGeom>
        </p:spPr>
      </p:pic>
      <p:sp>
        <p:nvSpPr>
          <p:cNvPr id="10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监控、控制与评估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18"/>
          <p:cNvSpPr txBox="1"/>
          <p:nvPr/>
        </p:nvSpPr>
        <p:spPr>
          <a:xfrm>
            <a:off x="1228981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监控、控制与评估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46767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/>
          <p:cNvSpPr txBox="1"/>
          <p:nvPr/>
        </p:nvSpPr>
        <p:spPr>
          <a:xfrm>
            <a:off x="3663114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在整个项目过程中，我们 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持续关注进展</a:t>
            </a:r>
            <a:r>
              <a:rPr lang="en-U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，检查任何问题或需要调整以确保保持进度。</a:t>
            </a:r>
            <a:endParaRPr lang="en-US" sz="2400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44879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77160" y="3001931"/>
            <a:ext cx="1057275" cy="1057275"/>
          </a:xfrm>
          <a:prstGeom prst="rect">
            <a:avLst/>
          </a:prstGeom>
        </p:spPr>
      </p:pic>
      <p:sp>
        <p:nvSpPr>
          <p:cNvPr id="31" name="Arrow: Chevron 30"/>
          <p:cNvSpPr/>
          <p:nvPr/>
        </p:nvSpPr>
        <p:spPr>
          <a:xfrm>
            <a:off x="3279192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49836" y="3263729"/>
            <a:ext cx="1295118" cy="530786"/>
          </a:xfrm>
          <a:prstGeom prst="rect">
            <a:avLst/>
          </a:prstGeom>
        </p:spPr>
      </p:pic>
      <p:sp>
        <p:nvSpPr>
          <p:cNvPr id="8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监控、控制与评估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18"/>
          <p:cNvSpPr txBox="1"/>
          <p:nvPr/>
        </p:nvSpPr>
        <p:spPr>
          <a:xfrm>
            <a:off x="1228981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监控、控制与评估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44879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77160" y="3001931"/>
            <a:ext cx="1057275" cy="1057275"/>
          </a:xfrm>
          <a:prstGeom prst="rect">
            <a:avLst/>
          </a:prstGeom>
        </p:spPr>
      </p:pic>
      <p:sp>
        <p:nvSpPr>
          <p:cNvPr id="31" name="Arrow: Chevron 30"/>
          <p:cNvSpPr/>
          <p:nvPr/>
        </p:nvSpPr>
        <p:spPr>
          <a:xfrm>
            <a:off x="3279192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49836" y="3263729"/>
            <a:ext cx="1295118" cy="530786"/>
          </a:xfrm>
          <a:prstGeom prst="rect">
            <a:avLst/>
          </a:prstGeom>
        </p:spPr>
      </p:pic>
      <p:sp>
        <p:nvSpPr>
          <p:cNvPr id="4" name="TextBox 8"/>
          <p:cNvSpPr txBox="1"/>
          <p:nvPr/>
        </p:nvSpPr>
        <p:spPr>
          <a:xfrm>
            <a:off x="3793745" y="2600409"/>
            <a:ext cx="7562534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在</a:t>
            </a:r>
            <a:r>
              <a:rPr lang="en-US" sz="2400" b="1" i="0" u="none" strike="noStrike" cap="none">
                <a:solidFill>
                  <a:srgbClr val="92278F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项目管理的监控、控制与评估阶段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，你将：</a:t>
            </a:r>
            <a:endParaRPr lang="en-US" sz="2400" b="1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9082" y="3615013"/>
            <a:ext cx="7401560" cy="15272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对项目进行审查和跟踪进展 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管理项目问题 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评估风险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监控、控制与评估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6398710" y="4725912"/>
            <a:ext cx="4304122" cy="790537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58801" y="4725912"/>
            <a:ext cx="4762500" cy="790537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18"/>
          <p:cNvSpPr txBox="1"/>
          <p:nvPr/>
        </p:nvSpPr>
        <p:spPr>
          <a:xfrm>
            <a:off x="10079089" y="5931563"/>
            <a:ext cx="22766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监控、控制与评估</a:t>
            </a:r>
            <a:endParaRPr lang="en-US" sz="1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811100" y="5100742"/>
            <a:ext cx="812612" cy="812612"/>
            <a:chOff x="1544879" y="2719623"/>
            <a:chExt cx="1585213" cy="1585213"/>
          </a:xfrm>
        </p:grpSpPr>
        <p:sp>
          <p:nvSpPr>
            <p:cNvPr id="5" name="Oval 4"/>
            <p:cNvSpPr/>
            <p:nvPr/>
          </p:nvSpPr>
          <p:spPr>
            <a:xfrm>
              <a:off x="1544879" y="2719623"/>
              <a:ext cx="1585213" cy="15852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77160" y="3001931"/>
              <a:ext cx="1057275" cy="1057275"/>
            </a:xfrm>
            <a:prstGeom prst="rect">
              <a:avLst/>
            </a:prstGeom>
          </p:spPr>
        </p:pic>
      </p:grpSp>
      <p:sp>
        <p:nvSpPr>
          <p:cNvPr id="4" name="TextBox 8"/>
          <p:cNvSpPr txBox="1"/>
          <p:nvPr/>
        </p:nvSpPr>
        <p:spPr>
          <a:xfrm>
            <a:off x="2604385" y="2838568"/>
            <a:ext cx="3043064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风险 </a:t>
            </a:r>
            <a:r>
              <a:rPr lang="en-US" sz="24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是未来可能出现的问题。 </a:t>
            </a:r>
            <a:endParaRPr lang="en-US" sz="2400" b="1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7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监控、控制与评估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769772" y="1775251"/>
            <a:ext cx="5400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13B82"/>
                </a:solidFill>
                <a:latin typeface="Ubuntu" panose="020B0504030602030204"/>
              </a:rPr>
              <a:t>定义风险与问题</a:t>
            </a:r>
            <a:endParaRPr lang="en-US" sz="32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580645" y="4705473"/>
            <a:ext cx="4740656" cy="79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00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举例：</a:t>
            </a:r>
            <a:r>
              <a:rPr lang="en-US" sz="200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关键团队成员可能在项目完成前离开。</a:t>
            </a:r>
            <a:endParaRPr lang="en-US" sz="2000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4" name="TextBox 8"/>
          <p:cNvSpPr txBox="1"/>
          <p:nvPr/>
        </p:nvSpPr>
        <p:spPr>
          <a:xfrm>
            <a:off x="7849810" y="2834146"/>
            <a:ext cx="2995656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问题 </a:t>
            </a:r>
            <a:r>
              <a:rPr lang="en-US" sz="24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是已经在发生的问题</a:t>
            </a:r>
            <a:endParaRPr lang="en-US" sz="2400" b="1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5" name="TextBox 8"/>
          <p:cNvSpPr txBox="1"/>
          <p:nvPr/>
        </p:nvSpPr>
        <p:spPr>
          <a:xfrm>
            <a:off x="6416313" y="4705472"/>
            <a:ext cx="4088411" cy="79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举个例子：</a:t>
            </a:r>
            <a:r>
              <a:rPr lang="en-US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你预订的活动场地突然取消了。</a:t>
            </a:r>
            <a:endParaRPr lang="en-US" sz="2000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pic>
        <p:nvPicPr>
          <p:cNvPr id="17" name="Graphic 16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9772" y="2876262"/>
            <a:ext cx="2021910" cy="1686992"/>
          </a:xfrm>
          <a:prstGeom prst="rect">
            <a:avLst/>
          </a:prstGeom>
        </p:spPr>
      </p:pic>
      <p:pic>
        <p:nvPicPr>
          <p:cNvPr id="19" name="Graphic 18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98710" y="2905913"/>
            <a:ext cx="1386366" cy="1216111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5930900" y="2905913"/>
            <a:ext cx="0" cy="261053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2" grpId="0" animBg="1"/>
      <p:bldP spid="4" grpId="0"/>
      <p:bldP spid="12" grpId="0"/>
      <p:bldP spid="14" grpId="0"/>
      <p:bldP spid="15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90499" y="5088401"/>
            <a:ext cx="8585200" cy="1382561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18"/>
          <p:cNvSpPr txBox="1"/>
          <p:nvPr/>
        </p:nvSpPr>
        <p:spPr>
          <a:xfrm>
            <a:off x="10079089" y="5931563"/>
            <a:ext cx="22766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监控、控制与评估</a:t>
            </a:r>
            <a:endParaRPr lang="en-US" sz="1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811100" y="5100742"/>
            <a:ext cx="812612" cy="812612"/>
            <a:chOff x="1544879" y="2719623"/>
            <a:chExt cx="1585213" cy="1585213"/>
          </a:xfrm>
        </p:grpSpPr>
        <p:sp>
          <p:nvSpPr>
            <p:cNvPr id="5" name="Oval 4"/>
            <p:cNvSpPr/>
            <p:nvPr/>
          </p:nvSpPr>
          <p:spPr>
            <a:xfrm>
              <a:off x="1544879" y="2719623"/>
              <a:ext cx="1585213" cy="15852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77160" y="3001931"/>
              <a:ext cx="1057275" cy="1057275"/>
            </a:xfrm>
            <a:prstGeom prst="rect">
              <a:avLst/>
            </a:prstGeom>
          </p:spPr>
        </p:pic>
      </p:grpSp>
      <p:sp>
        <p:nvSpPr>
          <p:cNvPr id="7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监控、控制与评估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1087613" y="1775251"/>
            <a:ext cx="5400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13B82"/>
                </a:solidFill>
                <a:latin typeface="Ubuntu" panose="020B0504030602030204"/>
              </a:rPr>
              <a:t>如何计划风险？</a:t>
            </a:r>
            <a:endParaRPr lang="en-US" sz="3200" b="1">
              <a:solidFill>
                <a:srgbClr val="013B82"/>
              </a:solidFill>
              <a:latin typeface="Ubuntu" panose="020B0504030602030204"/>
            </a:endParaRPr>
          </a:p>
        </p:txBody>
      </p:sp>
      <p:pic>
        <p:nvPicPr>
          <p:cNvPr id="17" name="Graphic 16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40771" y="2479238"/>
            <a:ext cx="2276635" cy="18995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87614" y="2479238"/>
            <a:ext cx="7666085" cy="21243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1200"/>
              </a:spcAft>
              <a:buBlip>
                <a:blip r:embed="rId5"/>
              </a:buBlip>
            </a:pPr>
            <a:r>
              <a:rPr lang="en-US" sz="2400" b="1" dirty="0">
                <a:solidFill>
                  <a:srgbClr val="92278F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提前思考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——可能出什么问题？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buBlip>
                <a:blip r:embed="rId5"/>
              </a:buBlip>
            </a:pPr>
            <a:r>
              <a:rPr lang="en-US" sz="2400" b="1" dirty="0">
                <a:solidFill>
                  <a:srgbClr val="92278F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分类——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这是风险还是问题？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58775" lvl="1">
              <a:lnSpc>
                <a:spcPct val="120000"/>
              </a:lnSpc>
              <a:spcAft>
                <a:spcPts val="1200"/>
              </a:spcAft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rPr>
              <a:t>风险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rPr>
              <a:t> = </a:t>
            </a:r>
            <a:r>
              <a:rPr lang="en-US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rPr>
              <a:t>可能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rPr>
              <a:t> 发生 </a:t>
            </a:r>
            <a:r>
              <a:rPr lang="en-US" sz="2400" b="1" dirty="0">
                <a:solidFill>
                  <a:srgbClr val="F68D1E"/>
                </a:solidFill>
                <a:latin typeface="Ubuntu Light" panose="020B0304030602030204"/>
                <a:ea typeface="Calibri" panose="020F0502020204030204"/>
                <a:cs typeface="Calibri" panose="020F0502020204030204"/>
              </a:rPr>
              <a:t>|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rPr>
              <a:t>问题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rPr>
              <a:t> = </a:t>
            </a:r>
            <a:r>
              <a:rPr lang="en-US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rPr>
              <a:t>已经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rPr>
              <a:t> 发生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 b="1" dirty="0">
                <a:solidFill>
                  <a:srgbClr val="92278F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寻找解决方案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——我们如何预防或解决这些问题？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" name="TextBox 8"/>
          <p:cNvSpPr txBox="1"/>
          <p:nvPr/>
        </p:nvSpPr>
        <p:spPr>
          <a:xfrm>
            <a:off x="1087613" y="5312664"/>
            <a:ext cx="6759417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提前思考，你将准备好应对挑战，保持项目的正轨！</a:t>
            </a:r>
            <a:endParaRPr lang="en-US" sz="2400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a 12"/>
          <p:cNvGraphicFramePr>
            <a:graphicFrameLocks noGrp="1"/>
          </p:cNvGraphicFramePr>
          <p:nvPr/>
        </p:nvGraphicFramePr>
        <p:xfrm>
          <a:off x="2764220" y="4945297"/>
          <a:ext cx="6663560" cy="1422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890"/>
                <a:gridCol w="1665890"/>
                <a:gridCol w="1665890"/>
                <a:gridCol w="1665890"/>
              </a:tblGrid>
              <a:tr h="350914"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28752B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低</a:t>
                      </a:r>
                      <a:endParaRPr lang="es-PA" sz="17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solidFill>
                            <a:srgbClr val="B18906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中</a:t>
                      </a:r>
                      <a:endParaRPr lang="zh-CN" altLang="en-US" sz="1800" b="1">
                        <a:solidFill>
                          <a:srgbClr val="B18906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985006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高</a:t>
                      </a:r>
                      <a:endParaRPr lang="es-PA" sz="17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820000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极</a:t>
                      </a:r>
                      <a:r>
                        <a:rPr lang="zh-CN" altLang="en-US" sz="1800" b="1">
                          <a:solidFill>
                            <a:srgbClr val="820000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高</a:t>
                      </a:r>
                      <a:endParaRPr lang="zh-CN" altLang="en-US" sz="1800" b="1">
                        <a:solidFill>
                          <a:srgbClr val="820000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 noProof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不着急</a:t>
                      </a:r>
                      <a:r>
                        <a:rPr lang="en-US" sz="1600" b="1" kern="1200" noProof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。 </a:t>
                      </a:r>
                      <a:endParaRPr lang="en-US" sz="1600" b="1" kern="1200" noProof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1600" kern="1200" noProof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没什么大不了的，照计划继续。</a:t>
                      </a:r>
                      <a:endParaRPr lang="es-PA" sz="1600" kern="12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值得考虑一下了</a:t>
                      </a:r>
                      <a:endParaRPr lang="en-US" sz="16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考虑采取一些措施来降低风险。</a:t>
                      </a:r>
                      <a:endParaRPr lang="es-PA" sz="16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不妙</a:t>
                      </a:r>
                      <a:r>
                        <a:rPr lang="en-US" sz="1600" b="1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。</a:t>
                      </a:r>
                      <a:endParaRPr lang="en-US" sz="16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寻求帮助，调整你的计划。</a:t>
                      </a:r>
                      <a:endParaRPr lang="es-PA" sz="16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糟糕</a:t>
                      </a: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。</a:t>
                      </a:r>
                      <a:endParaRPr lang="en-US" sz="16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可能需要暂停或重新考虑这个项目。</a:t>
                      </a:r>
                      <a:endParaRPr lang="es-PA" sz="16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Placeholder 6"/>
          <p:cNvSpPr txBox="1"/>
          <p:nvPr/>
        </p:nvSpPr>
        <p:spPr>
          <a:xfrm>
            <a:off x="628650" y="340049"/>
            <a:ext cx="9610725" cy="633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0093D4"/>
                </a:solidFill>
                <a:latin typeface="Ubuntu" panose="020B0504030602030204" pitchFamily="34" charset="0"/>
              </a:rPr>
              <a:t>风险分析 </a:t>
            </a:r>
            <a:endParaRPr lang="en-US" sz="3600" b="1">
              <a:solidFill>
                <a:srgbClr val="0093D4"/>
              </a:solidFill>
              <a:latin typeface="Ubuntu" panose="020B0504030602030204" pitchFamily="34" charset="0"/>
            </a:endParaRP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628650" y="984314"/>
            <a:ext cx="7400925" cy="466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问题：“</a:t>
            </a:r>
            <a:r>
              <a:rPr lang="en-US" b="1">
                <a:solidFill>
                  <a:srgbClr val="013B82"/>
                </a:solidFill>
                <a:latin typeface="Ubuntu Light" panose="020B0304030602030204" pitchFamily="34" charset="0"/>
              </a:rPr>
              <a:t>风险有多大？” </a:t>
            </a:r>
            <a:endParaRPr lang="en-US" b="1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sp>
        <p:nvSpPr>
          <p:cNvPr id="11" name="TextBox 18"/>
          <p:cNvSpPr txBox="1"/>
          <p:nvPr/>
        </p:nvSpPr>
        <p:spPr>
          <a:xfrm>
            <a:off x="10079089" y="5931563"/>
            <a:ext cx="22766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监控、控制与评估</a:t>
            </a:r>
            <a:endParaRPr lang="en-US" sz="1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0811100" y="5100742"/>
            <a:ext cx="812612" cy="812612"/>
            <a:chOff x="1544879" y="2719623"/>
            <a:chExt cx="1585213" cy="1585213"/>
          </a:xfrm>
        </p:grpSpPr>
        <p:sp>
          <p:nvSpPr>
            <p:cNvPr id="15" name="Oval 14"/>
            <p:cNvSpPr/>
            <p:nvPr/>
          </p:nvSpPr>
          <p:spPr>
            <a:xfrm>
              <a:off x="1544879" y="2719623"/>
              <a:ext cx="1585213" cy="15852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77160" y="3001931"/>
              <a:ext cx="1057275" cy="1057275"/>
            </a:xfrm>
            <a:prstGeom prst="rect">
              <a:avLst/>
            </a:prstGeom>
          </p:spPr>
        </p:pic>
      </p:grpSp>
      <p:pic>
        <p:nvPicPr>
          <p:cNvPr id="17" name="Graphic 16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731" y="3721880"/>
            <a:ext cx="895350" cy="10096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20" name="Graphic 19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8710" y="2088494"/>
            <a:ext cx="6394579" cy="282283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283075" y="1542173"/>
            <a:ext cx="374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风险评级系统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606" y="1906834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项目管理的五个阶段</a:t>
            </a:r>
            <a:endParaRPr lang="en-US" sz="3600" b="1">
              <a:solidFill>
                <a:srgbClr val="92278F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18"/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监控、控制与评估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收尾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77326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7"/>
          <p:cNvSpPr txBox="1"/>
          <p:nvPr/>
        </p:nvSpPr>
        <p:spPr>
          <a:xfrm>
            <a:off x="883644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开始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1" name="TextBox 18"/>
          <p:cNvSpPr txBox="1"/>
          <p:nvPr/>
        </p:nvSpPr>
        <p:spPr>
          <a:xfrm>
            <a:off x="3102899" y="4379385"/>
            <a:ext cx="1640435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规划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16" name="TextBox 18"/>
          <p:cNvSpPr txBox="1"/>
          <p:nvPr/>
        </p:nvSpPr>
        <p:spPr>
          <a:xfrm>
            <a:off x="5309988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执行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20" name="TextBox 18"/>
          <p:cNvSpPr txBox="1"/>
          <p:nvPr/>
        </p:nvSpPr>
        <p:spPr>
          <a:xfrm>
            <a:off x="98502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收尾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22" name="Graphic 2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23" name="Graphic 22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23055" y="2978829"/>
            <a:ext cx="1000125" cy="1143000"/>
          </a:xfrm>
          <a:prstGeom prst="rect">
            <a:avLst/>
          </a:prstGeom>
        </p:spPr>
      </p:pic>
      <p:pic>
        <p:nvPicPr>
          <p:cNvPr id="24" name="Graphic 2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51173" y="2916917"/>
            <a:ext cx="1266825" cy="1190625"/>
          </a:xfrm>
          <a:prstGeom prst="rect">
            <a:avLst/>
          </a:prstGeom>
        </p:spPr>
      </p:pic>
      <p:pic>
        <p:nvPicPr>
          <p:cNvPr id="25" name="Graphic 24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95437" y="3001931"/>
            <a:ext cx="1057275" cy="1057275"/>
          </a:xfrm>
          <a:prstGeom prst="rect">
            <a:avLst/>
          </a:prstGeom>
        </p:spPr>
      </p:pic>
      <p:pic>
        <p:nvPicPr>
          <p:cNvPr id="26" name="Graphic 25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93528" y="2974943"/>
            <a:ext cx="971550" cy="1162050"/>
          </a:xfrm>
          <a:prstGeom prst="rect">
            <a:avLst/>
          </a:prstGeom>
        </p:spPr>
      </p:pic>
      <p:sp>
        <p:nvSpPr>
          <p:cNvPr id="28" name="Arrow: Chevron 27"/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Chevron 29"/>
          <p:cNvSpPr/>
          <p:nvPr/>
        </p:nvSpPr>
        <p:spPr>
          <a:xfrm>
            <a:off x="725591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Chevron 30"/>
          <p:cNvSpPr/>
          <p:nvPr/>
        </p:nvSpPr>
        <p:spPr>
          <a:xfrm>
            <a:off x="9336367" y="3341406"/>
            <a:ext cx="297976" cy="341646"/>
          </a:xfrm>
          <a:prstGeom prst="chevron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07029" y="3107467"/>
            <a:ext cx="832177" cy="743015"/>
          </a:xfrm>
          <a:prstGeom prst="rect">
            <a:avLst/>
          </a:prstGeom>
        </p:spPr>
      </p:pic>
      <p:sp>
        <p:nvSpPr>
          <p:cNvPr id="37" name="Arrow: Chevron 36"/>
          <p:cNvSpPr/>
          <p:nvPr/>
        </p:nvSpPr>
        <p:spPr>
          <a:xfrm>
            <a:off x="481254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8750675" y="3263729"/>
            <a:ext cx="1295118" cy="530786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68496" y="3107467"/>
            <a:ext cx="832177" cy="743015"/>
          </a:xfrm>
          <a:prstGeom prst="rect">
            <a:avLst/>
          </a:prstGeom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86339" y="3107467"/>
            <a:ext cx="832177" cy="7430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10668" y="2021068"/>
            <a:ext cx="477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95DA"/>
                </a:solidFill>
                <a:latin typeface="Ubuntu Light" panose="020B0304030602030204" pitchFamily="34" charset="0"/>
              </a:rPr>
              <a:t>项目示例</a:t>
            </a:r>
            <a:endParaRPr lang="en-US" sz="2800" b="1">
              <a:solidFill>
                <a:srgbClr val="0095DA"/>
              </a:solidFill>
              <a:latin typeface="Ubuntu Light" panose="020B0304030602030204" pitchFamily="34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4045899" y="2663544"/>
            <a:ext cx="5747661" cy="1462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20000"/>
              </a:lnSpc>
              <a:spcAft>
                <a:spcPts val="300"/>
              </a:spcAft>
            </a:pPr>
            <a:r>
              <a:rPr lang="en-US" b="1">
                <a:solidFill>
                  <a:srgbClr val="013B82"/>
                </a:solidFill>
                <a:latin typeface="Ubuntu Light" panose="020B0304030602030204" pitchFamily="34" charset="0"/>
                <a:cs typeface="Arial" panose="020B0604020202020204"/>
              </a:rPr>
              <a:t>项目构想#1</a:t>
            </a:r>
            <a:endParaRPr lang="en-US" b="1">
              <a:solidFill>
                <a:srgbClr val="013B82"/>
              </a:solidFill>
              <a:latin typeface="Ubuntu Light" panose="020B0304030602030204" pitchFamily="34" charset="0"/>
              <a:cs typeface="Arial" panose="020B0604020202020204"/>
            </a:endParaRPr>
          </a:p>
          <a:p>
            <a:pPr lvl="0" rtl="0">
              <a:lnSpc>
                <a:spcPct val="120000"/>
              </a:lnSpc>
              <a:spcAft>
                <a:spcPts val="600"/>
              </a:spcAft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 panose="020B0604020202020204"/>
              </a:rPr>
              <a:t>创建一个项目，招募、训练并吸引25岁以下的运动员，五年内将该年龄段的比例从35%提升到50%。 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cs typeface="Arial" panose="020B0604020202020204"/>
            </a:endParaRP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关键词与定义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项目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10668" y="1670139"/>
            <a:ext cx="417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13B82"/>
                </a:solidFill>
                <a:latin typeface="Ubuntu" panose="020B0504030602030204"/>
              </a:rPr>
              <a:t>什么是 </a:t>
            </a:r>
            <a:r>
              <a:rPr lang="en-US" sz="2000" b="1">
                <a:solidFill>
                  <a:srgbClr val="F68D1E"/>
                </a:solidFill>
                <a:latin typeface="Ubuntu" panose="020B0504030602030204"/>
              </a:rPr>
              <a:t>项目</a:t>
            </a:r>
            <a:r>
              <a:rPr lang="en-US" sz="2000" b="1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20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7" name="TextBox 9"/>
          <p:cNvSpPr txBox="1"/>
          <p:nvPr/>
        </p:nvSpPr>
        <p:spPr>
          <a:xfrm>
            <a:off x="3972421" y="4245252"/>
            <a:ext cx="5821139" cy="1130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lvl="0" rtl="0">
              <a:lnSpc>
                <a:spcPct val="120000"/>
              </a:lnSpc>
              <a:spcAft>
                <a:spcPts val="300"/>
              </a:spcAft>
            </a:pPr>
            <a:r>
              <a:rPr lang="en-US" b="1">
                <a:solidFill>
                  <a:srgbClr val="013B82"/>
                </a:solidFill>
                <a:latin typeface="Ubuntu Light" panose="020B0304030602030204" pitchFamily="34" charset="0"/>
                <a:cs typeface="Arial" panose="020B0604020202020204"/>
              </a:rPr>
              <a:t>项目构想#2</a:t>
            </a:r>
            <a:endParaRPr lang="en-US" b="1">
              <a:solidFill>
                <a:srgbClr val="013B82"/>
              </a:solidFill>
              <a:latin typeface="Ubuntu Light" panose="020B0304030602030204" pitchFamily="34" charset="0"/>
              <a:cs typeface="Arial" panose="020B0604020202020204"/>
            </a:endParaRPr>
          </a:p>
          <a:p>
            <a:pPr marL="88900" lvl="0" rtl="0">
              <a:lnSpc>
                <a:spcPct val="120000"/>
              </a:lnSpc>
              <a:spcAft>
                <a:spcPts val="600"/>
              </a:spcAft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 panose="020B0604020202020204"/>
              </a:rPr>
              <a:t>创建一个项目，在未来三年内将排球队数量增加50%，达到40支。 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cs typeface="Arial" panose="020B0604020202020204"/>
            </a:endParaRPr>
          </a:p>
        </p:txBody>
      </p:sp>
      <p:pic>
        <p:nvPicPr>
          <p:cNvPr id="2" name="Graphic 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53383" y="2245392"/>
            <a:ext cx="1389188" cy="2638054"/>
          </a:xfrm>
          <a:prstGeom prst="rect">
            <a:avLst/>
          </a:prstGeom>
        </p:spPr>
      </p:pic>
      <p:pic>
        <p:nvPicPr>
          <p:cNvPr id="8" name="Graphic 7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8600" y="4130291"/>
            <a:ext cx="2029524" cy="1340006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22585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/>
          <p:cNvSpPr txBox="1"/>
          <p:nvPr/>
        </p:nvSpPr>
        <p:spPr>
          <a:xfrm>
            <a:off x="3638932" y="3038694"/>
            <a:ext cx="6770647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回顾项目，确保所有目标都已达成，并正式收尾。</a:t>
            </a:r>
            <a:br>
              <a:rPr lang="en-U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</a:br>
            <a:endParaRPr lang="en-US" sz="2400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收尾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6906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8"/>
          <p:cNvSpPr txBox="1"/>
          <p:nvPr/>
        </p:nvSpPr>
        <p:spPr>
          <a:xfrm>
            <a:off x="16460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收尾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89328" y="2974943"/>
            <a:ext cx="971550" cy="1162050"/>
          </a:xfrm>
          <a:prstGeom prst="rect">
            <a:avLst/>
          </a:prstGeom>
        </p:spPr>
      </p:pic>
      <p:sp>
        <p:nvSpPr>
          <p:cNvPr id="31" name="Arrow: Chevron 30"/>
          <p:cNvSpPr/>
          <p:nvPr/>
        </p:nvSpPr>
        <p:spPr>
          <a:xfrm>
            <a:off x="3325553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46475" y="3263729"/>
            <a:ext cx="1295118" cy="5307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收尾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6906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8"/>
          <p:cNvSpPr txBox="1"/>
          <p:nvPr/>
        </p:nvSpPr>
        <p:spPr>
          <a:xfrm>
            <a:off x="16460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收尾</a:t>
            </a:r>
            <a:endParaRPr lang="en-US" sz="240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89328" y="2974943"/>
            <a:ext cx="971550" cy="1162050"/>
          </a:xfrm>
          <a:prstGeom prst="rect">
            <a:avLst/>
          </a:prstGeom>
        </p:spPr>
      </p:pic>
      <p:sp>
        <p:nvSpPr>
          <p:cNvPr id="31" name="Arrow: Chevron 30"/>
          <p:cNvSpPr/>
          <p:nvPr/>
        </p:nvSpPr>
        <p:spPr>
          <a:xfrm>
            <a:off x="3325553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46475" y="3263729"/>
            <a:ext cx="1295118" cy="530786"/>
          </a:xfrm>
          <a:prstGeom prst="rect">
            <a:avLst/>
          </a:prstGeom>
        </p:spPr>
      </p:pic>
      <p:sp>
        <p:nvSpPr>
          <p:cNvPr id="4" name="TextBox 8"/>
          <p:cNvSpPr txBox="1"/>
          <p:nvPr/>
        </p:nvSpPr>
        <p:spPr>
          <a:xfrm>
            <a:off x="3793744" y="2283430"/>
            <a:ext cx="773785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在</a:t>
            </a:r>
            <a:r>
              <a:rPr lang="en-US" sz="2400" b="1" i="0" u="none" strike="noStrike" cap="none">
                <a:solidFill>
                  <a:srgbClr val="92278F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项目管理的收尾</a:t>
            </a:r>
            <a:r>
              <a:rPr lang="en-U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阶段，你将：</a:t>
            </a:r>
            <a:endParaRPr lang="en-US" sz="2400" b="1" i="0" u="none" strike="noStrike" cap="none">
              <a:solidFill>
                <a:srgbClr val="013B82"/>
              </a:solidFill>
              <a:latin typeface="Ubuntu Light" panose="020B03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9082" y="2897904"/>
            <a:ext cx="7401560" cy="2094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记录学到的东西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完成剩余要求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创建一份报告，分享你的成就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和你的团队一起庆祝吧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498598" y="3350300"/>
            <a:ext cx="48768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0093D4"/>
              </a:buClr>
            </a:pPr>
            <a:r>
              <a:rPr lang="en-US" sz="2400" b="1">
                <a:solidFill>
                  <a:schemeClr val="bg1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看看你的项目进度。</a:t>
            </a:r>
            <a:endParaRPr lang="en-US" sz="2400" b="1">
              <a:solidFill>
                <a:schemeClr val="bg1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spcAft>
                <a:spcPts val="1200"/>
              </a:spcAft>
              <a:buClr>
                <a:srgbClr val="ED1C24"/>
              </a:buClr>
              <a:buSzPct val="120000"/>
              <a:buFont typeface="Wingdings" panose="05000000000000000000" pitchFamily="2" charset="2"/>
              <a:buChar char=""/>
            </a:pPr>
            <a:r>
              <a:rPr lang="en-US" sz="200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你完成所有任务了吗？</a:t>
            </a:r>
            <a:endParaRPr lang="en-US" sz="200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spcAft>
                <a:spcPts val="1200"/>
              </a:spcAft>
              <a:buClr>
                <a:srgbClr val="ED1C24"/>
              </a:buClr>
              <a:buSzPct val="120000"/>
              <a:buFont typeface="Wingdings" panose="05000000000000000000" pitchFamily="2" charset="2"/>
              <a:buChar char=""/>
            </a:pPr>
            <a:r>
              <a:rPr lang="en-US" sz="200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回顾一下，看看还缺了什么。</a:t>
            </a:r>
            <a:endParaRPr lang="en-US" sz="200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342900" indent="-342900">
              <a:spcAft>
                <a:spcPts val="1200"/>
              </a:spcAft>
              <a:buClr>
                <a:srgbClr val="ED1C24"/>
              </a:buClr>
              <a:buSzPct val="120000"/>
              <a:buFont typeface="Wingdings" panose="05000000000000000000" pitchFamily="2" charset="2"/>
              <a:buChar char=""/>
            </a:pPr>
            <a:r>
              <a:rPr lang="en-US" sz="2000">
                <a:solidFill>
                  <a:schemeClr val="bg1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需要完成哪些工作？</a:t>
            </a:r>
            <a:endParaRPr lang="en-US" sz="2000">
              <a:solidFill>
                <a:schemeClr val="bg1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12" name="TextBox 18"/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收尾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Graphic 6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18" name="TextBox 5"/>
          <p:cNvSpPr txBox="1"/>
          <p:nvPr/>
        </p:nvSpPr>
        <p:spPr>
          <a:xfrm>
            <a:off x="1498599" y="2059143"/>
            <a:ext cx="500872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13B82"/>
                </a:solidFill>
                <a:latin typeface="Ubuntu" panose="020B0504030602030204"/>
              </a:rPr>
              <a:t>确定你的项目计划和进度</a:t>
            </a:r>
            <a:endParaRPr lang="en-US" sz="3200" b="1">
              <a:solidFill>
                <a:srgbClr val="013B82"/>
              </a:solidFill>
              <a:latin typeface="Ubuntu" panose="020B0504030602030204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1170" y="2214698"/>
            <a:ext cx="4597401" cy="2794896"/>
          </a:xfrm>
          <a:prstGeom prst="rect">
            <a:avLst/>
          </a:prstGeom>
          <a:ln w="57150">
            <a:solidFill>
              <a:srgbClr val="DDF5FF"/>
            </a:solidFill>
          </a:ln>
        </p:spPr>
      </p:pic>
      <p:sp>
        <p:nvSpPr>
          <p:cNvPr id="32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收尾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400897" y="2955586"/>
            <a:ext cx="45974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0093D4"/>
              </a:buClr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发送感谢信，致谢，或一起庆祝。 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12" name="TextBox 18"/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收尾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Graphic 6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18" name="TextBox 5"/>
          <p:cNvSpPr txBox="1"/>
          <p:nvPr/>
        </p:nvSpPr>
        <p:spPr>
          <a:xfrm>
            <a:off x="7400897" y="2370811"/>
            <a:ext cx="500872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0095DA"/>
                </a:solidFill>
                <a:latin typeface="Ubuntu" panose="020B0504030602030204"/>
              </a:rPr>
              <a:t>表达感谢</a:t>
            </a:r>
            <a:endParaRPr lang="zh-CN" altLang="en-US" sz="3200" b="1">
              <a:solidFill>
                <a:srgbClr val="0095DA"/>
              </a:solidFill>
              <a:latin typeface="Ubuntu" panose="020B0504030602030204"/>
            </a:endParaRPr>
          </a:p>
        </p:txBody>
      </p:sp>
      <p:sp>
        <p:nvSpPr>
          <p:cNvPr id="32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收尾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1827257"/>
            <a:ext cx="6184900" cy="4123266"/>
          </a:xfrm>
          <a:prstGeom prst="rect">
            <a:avLst/>
          </a:prstGeom>
          <a:ln w="38100">
            <a:solidFill>
              <a:srgbClr val="0095DA"/>
            </a:solidFill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27" name="Rectangle 26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28" name="Oval 27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4" name="Text Placeholder 6"/>
          <p:cNvSpPr txBox="1"/>
          <p:nvPr/>
        </p:nvSpPr>
        <p:spPr>
          <a:xfrm>
            <a:off x="468932" y="2942701"/>
            <a:ext cx="3831549" cy="170052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b="1">
                <a:solidFill>
                  <a:srgbClr val="013B82"/>
                </a:solidFill>
                <a:latin typeface="Ubuntu" panose="020B0504030602030204" pitchFamily="34" charset="0"/>
              </a:rPr>
              <a:t>讲述</a:t>
            </a:r>
            <a:endParaRPr lang="en-US" sz="3200" b="1">
              <a:solidFill>
                <a:srgbClr val="013B82"/>
              </a:solidFill>
              <a:latin typeface="Ubuntu" panose="020B0504030602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b="1">
                <a:solidFill>
                  <a:srgbClr val="013B82"/>
                </a:solidFill>
                <a:latin typeface="Ubuntu" panose="020B0504030602030204" pitchFamily="34" charset="0"/>
              </a:rPr>
              <a:t> </a:t>
            </a:r>
            <a:r>
              <a:rPr lang="en-US" sz="3200" b="1">
                <a:solidFill>
                  <a:schemeClr val="bg1"/>
                </a:solidFill>
                <a:latin typeface="Ubuntu" panose="020B0504030602030204" pitchFamily="34" charset="0"/>
              </a:rPr>
              <a:t>你的项目故事 </a:t>
            </a:r>
            <a:r>
              <a:rPr lang="en-US" sz="3200" b="1">
                <a:solidFill>
                  <a:srgbClr val="013B82"/>
                </a:solidFill>
                <a:latin typeface="Ubuntu" panose="020B0504030602030204" pitchFamily="34" charset="0"/>
              </a:rPr>
              <a:t>很重要 </a:t>
            </a:r>
            <a:endParaRPr lang="en-US" sz="3200" b="1">
              <a:solidFill>
                <a:srgbClr val="013B82"/>
              </a:solidFill>
              <a:latin typeface="Ubuntu" panose="020B05040306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6769" y="1577940"/>
            <a:ext cx="6341245" cy="4623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你的项目故事充满 </a:t>
            </a:r>
            <a:r>
              <a:rPr lang="en-US" sz="21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力量</a:t>
            </a:r>
            <a:r>
              <a:rPr lang="en-US" sz="210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、</a:t>
            </a:r>
            <a:r>
              <a:rPr lang="en-US" sz="21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意义 </a:t>
            </a: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深远，值得 </a:t>
            </a:r>
            <a:r>
              <a:rPr lang="en-US" sz="21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分享</a:t>
            </a: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。 </a:t>
            </a:r>
            <a:endParaRPr lang="en-US" sz="2100">
              <a:solidFill>
                <a:srgbClr val="013B82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你的项目故事展现了 </a:t>
            </a:r>
            <a:r>
              <a:rPr lang="en-US" sz="21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重要时刻 </a:t>
            </a: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和 </a:t>
            </a:r>
            <a:r>
              <a:rPr lang="en-US" sz="21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团队合作</a:t>
            </a: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。</a:t>
            </a:r>
            <a:endParaRPr lang="en-US" sz="2100">
              <a:solidFill>
                <a:srgbClr val="013B82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你的项目故事也展现了</a:t>
            </a:r>
            <a:r>
              <a:rPr lang="en-US" sz="21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面对挑战和解决问题的能力</a:t>
            </a: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。 </a:t>
            </a:r>
            <a:endParaRPr lang="en-US" sz="2100">
              <a:solidFill>
                <a:srgbClr val="013B82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你的项目故事帮助他人 </a:t>
            </a:r>
            <a:r>
              <a:rPr lang="en-US" sz="21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理解</a:t>
            </a: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并 </a:t>
            </a:r>
            <a:r>
              <a:rPr lang="en-US" sz="21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支持</a:t>
            </a: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你和你的项目。</a:t>
            </a:r>
            <a:endParaRPr lang="en-US" sz="2100">
              <a:solidFill>
                <a:srgbClr val="013B82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1"/>
              </a:buBlip>
            </a:pP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你的项目故事 </a:t>
            </a:r>
            <a:r>
              <a:rPr lang="en-US" sz="2100">
                <a:solidFill>
                  <a:srgbClr val="92278F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激励</a:t>
            </a:r>
            <a:r>
              <a:rPr lang="en-US" sz="2100">
                <a:solidFill>
                  <a:srgbClr val="013B82"/>
                </a:solidFill>
                <a:latin typeface="Ubuntu Light" panose="020B0304030602030204"/>
                <a:ea typeface="Calibri" panose="020F0502020204030204"/>
                <a:cs typeface="Calibri" panose="020F0502020204030204"/>
                <a:sym typeface="Calibri" panose="020F0502020204030204"/>
              </a:rPr>
              <a:t> 他人继续项目，要么在基础上继续发展，要么在自己领域做类似的事情。 </a:t>
            </a:r>
            <a:endParaRPr lang="en-US" sz="2100">
              <a:solidFill>
                <a:srgbClr val="013B82"/>
              </a:solidFill>
              <a:latin typeface="Ubuntu Light" panose="020B0304030602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7" name="Graphic 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1152" y="1450777"/>
            <a:ext cx="2549432" cy="1882658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10" name="TextBox 18"/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收尾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" name="Graphic 12"/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18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收尾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5" name="Rectangle 14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12" name="TextBox 5"/>
          <p:cNvSpPr txBox="1"/>
          <p:nvPr/>
        </p:nvSpPr>
        <p:spPr>
          <a:xfrm>
            <a:off x="724542" y="3140708"/>
            <a:ext cx="31235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13B82"/>
                </a:solidFill>
                <a:latin typeface="Ubuntu" panose="020B0504030602030204"/>
              </a:rPr>
              <a:t>为什么要分享你的 </a:t>
            </a:r>
            <a:r>
              <a:rPr lang="en-US" sz="3200" b="1" dirty="0">
                <a:solidFill>
                  <a:srgbClr val="0095DA"/>
                </a:solidFill>
                <a:latin typeface="Ubuntu" panose="020B0504030602030204"/>
              </a:rPr>
              <a:t>项目</a:t>
            </a:r>
            <a:r>
              <a:rPr lang="en-US" sz="3200" b="1" dirty="0">
                <a:solidFill>
                  <a:srgbClr val="013B82"/>
                </a:solidFill>
                <a:latin typeface="Ubuntu" panose="020B0504030602030204"/>
              </a:rPr>
              <a:t>？</a:t>
            </a:r>
            <a:endParaRPr lang="en-US" sz="3200" b="1" dirty="0">
              <a:solidFill>
                <a:srgbClr val="013B82"/>
              </a:solidFill>
              <a:latin typeface="Ubuntu" panose="020B0504030602030204"/>
            </a:endParaRPr>
          </a:p>
        </p:txBody>
      </p:sp>
      <p:grpSp>
        <p:nvGrpSpPr>
          <p:cNvPr id="2" name="Grupo 22"/>
          <p:cNvGrpSpPr/>
          <p:nvPr/>
        </p:nvGrpSpPr>
        <p:grpSpPr>
          <a:xfrm>
            <a:off x="6774572" y="1990490"/>
            <a:ext cx="2931705" cy="3344891"/>
            <a:chOff x="4796578" y="2416970"/>
            <a:chExt cx="2301818" cy="2626229"/>
          </a:xfrm>
          <a:solidFill>
            <a:srgbClr val="ED1C24"/>
          </a:solidFill>
        </p:grpSpPr>
        <p:sp>
          <p:nvSpPr>
            <p:cNvPr id="3" name="Forma libre: forma 2"/>
            <p:cNvSpPr/>
            <p:nvPr/>
          </p:nvSpPr>
          <p:spPr>
            <a:xfrm>
              <a:off x="5845321" y="2416970"/>
              <a:ext cx="204376" cy="204376"/>
            </a:xfrm>
            <a:custGeom>
              <a:avLst/>
              <a:gdLst>
                <a:gd name="connsiteX0" fmla="*/ 204377 w 204376"/>
                <a:gd name="connsiteY0" fmla="*/ 102188 h 204376"/>
                <a:gd name="connsiteX1" fmla="*/ 102189 w 204376"/>
                <a:gd name="connsiteY1" fmla="*/ 204377 h 204376"/>
                <a:gd name="connsiteX2" fmla="*/ 0 w 204376"/>
                <a:gd name="connsiteY2" fmla="*/ 102188 h 204376"/>
                <a:gd name="connsiteX3" fmla="*/ 102189 w 204376"/>
                <a:gd name="connsiteY3" fmla="*/ 0 h 204376"/>
                <a:gd name="connsiteX4" fmla="*/ 204377 w 204376"/>
                <a:gd name="connsiteY4" fmla="*/ 102188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377" y="102188"/>
                  </a:moveTo>
                  <a:cubicBezTo>
                    <a:pt x="204377" y="158626"/>
                    <a:pt x="158626" y="204377"/>
                    <a:pt x="102189" y="204377"/>
                  </a:cubicBezTo>
                  <a:cubicBezTo>
                    <a:pt x="45751" y="204377"/>
                    <a:pt x="0" y="158626"/>
                    <a:pt x="0" y="102188"/>
                  </a:cubicBezTo>
                  <a:cubicBezTo>
                    <a:pt x="0" y="45751"/>
                    <a:pt x="45751" y="0"/>
                    <a:pt x="102189" y="0"/>
                  </a:cubicBezTo>
                  <a:cubicBezTo>
                    <a:pt x="158626" y="0"/>
                    <a:pt x="204377" y="45751"/>
                    <a:pt x="204377" y="102188"/>
                  </a:cubicBezTo>
                  <a:close/>
                </a:path>
              </a:pathLst>
            </a:custGeom>
            <a:solidFill>
              <a:srgbClr val="EC1C24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6" name="Forma libre: forma 3"/>
            <p:cNvSpPr/>
            <p:nvPr/>
          </p:nvSpPr>
          <p:spPr>
            <a:xfrm>
              <a:off x="5492187" y="2662803"/>
              <a:ext cx="910645" cy="847568"/>
            </a:xfrm>
            <a:custGeom>
              <a:avLst/>
              <a:gdLst>
                <a:gd name="connsiteX0" fmla="*/ 637316 w 910645"/>
                <a:gd name="connsiteY0" fmla="*/ 38804 h 847568"/>
                <a:gd name="connsiteX1" fmla="*/ 502675 w 910645"/>
                <a:gd name="connsiteY1" fmla="*/ -120 h 847568"/>
                <a:gd name="connsiteX2" fmla="*/ 407661 w 910645"/>
                <a:gd name="connsiteY2" fmla="*/ -120 h 847568"/>
                <a:gd name="connsiteX3" fmla="*/ 273020 w 910645"/>
                <a:gd name="connsiteY3" fmla="*/ 38804 h 847568"/>
                <a:gd name="connsiteX4" fmla="*/ -155 w 910645"/>
                <a:gd name="connsiteY4" fmla="*/ 177760 h 847568"/>
                <a:gd name="connsiteX5" fmla="*/ 38442 w 910645"/>
                <a:gd name="connsiteY5" fmla="*/ 258939 h 847568"/>
                <a:gd name="connsiteX6" fmla="*/ 321324 w 910645"/>
                <a:gd name="connsiteY6" fmla="*/ 144839 h 847568"/>
                <a:gd name="connsiteX7" fmla="*/ 334877 w 910645"/>
                <a:gd name="connsiteY7" fmla="*/ 405914 h 847568"/>
                <a:gd name="connsiteX8" fmla="*/ 350588 w 910645"/>
                <a:gd name="connsiteY8" fmla="*/ 728096 h 847568"/>
                <a:gd name="connsiteX9" fmla="*/ 349791 w 910645"/>
                <a:gd name="connsiteY9" fmla="*/ 728096 h 847568"/>
                <a:gd name="connsiteX10" fmla="*/ 355606 w 910645"/>
                <a:gd name="connsiteY10" fmla="*/ 847449 h 847568"/>
                <a:gd name="connsiteX11" fmla="*/ 443162 w 910645"/>
                <a:gd name="connsiteY11" fmla="*/ 847449 h 847568"/>
                <a:gd name="connsiteX12" fmla="*/ 443162 w 910645"/>
                <a:gd name="connsiteY12" fmla="*/ 396535 h 847568"/>
                <a:gd name="connsiteX13" fmla="*/ 467174 w 910645"/>
                <a:gd name="connsiteY13" fmla="*/ 396535 h 847568"/>
                <a:gd name="connsiteX14" fmla="*/ 467174 w 910645"/>
                <a:gd name="connsiteY14" fmla="*/ 847261 h 847568"/>
                <a:gd name="connsiteX15" fmla="*/ 554730 w 910645"/>
                <a:gd name="connsiteY15" fmla="*/ 847261 h 847568"/>
                <a:gd name="connsiteX16" fmla="*/ 560546 w 910645"/>
                <a:gd name="connsiteY16" fmla="*/ 727909 h 847568"/>
                <a:gd name="connsiteX17" fmla="*/ 559748 w 910645"/>
                <a:gd name="connsiteY17" fmla="*/ 727909 h 847568"/>
                <a:gd name="connsiteX18" fmla="*/ 575459 w 910645"/>
                <a:gd name="connsiteY18" fmla="*/ 405726 h 847568"/>
                <a:gd name="connsiteX19" fmla="*/ 589012 w 910645"/>
                <a:gd name="connsiteY19" fmla="*/ 144698 h 847568"/>
                <a:gd name="connsiteX20" fmla="*/ 871894 w 910645"/>
                <a:gd name="connsiteY20" fmla="*/ 258798 h 847568"/>
                <a:gd name="connsiteX21" fmla="*/ 910491 w 910645"/>
                <a:gd name="connsiteY21" fmla="*/ 177620 h 84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0645" h="847568">
                  <a:moveTo>
                    <a:pt x="637316" y="38804"/>
                  </a:moveTo>
                  <a:cubicBezTo>
                    <a:pt x="605098" y="25017"/>
                    <a:pt x="568612" y="-120"/>
                    <a:pt x="502675" y="-120"/>
                  </a:cubicBezTo>
                  <a:lnTo>
                    <a:pt x="407661" y="-120"/>
                  </a:lnTo>
                  <a:cubicBezTo>
                    <a:pt x="341724" y="-120"/>
                    <a:pt x="305238" y="25017"/>
                    <a:pt x="273020" y="38804"/>
                  </a:cubicBezTo>
                  <a:lnTo>
                    <a:pt x="-155" y="177760"/>
                  </a:lnTo>
                  <a:lnTo>
                    <a:pt x="38442" y="258939"/>
                  </a:lnTo>
                  <a:lnTo>
                    <a:pt x="321324" y="144839"/>
                  </a:lnTo>
                  <a:lnTo>
                    <a:pt x="334877" y="405914"/>
                  </a:lnTo>
                  <a:lnTo>
                    <a:pt x="350588" y="728096"/>
                  </a:lnTo>
                  <a:lnTo>
                    <a:pt x="349791" y="728096"/>
                  </a:lnTo>
                  <a:lnTo>
                    <a:pt x="355606" y="847449"/>
                  </a:lnTo>
                  <a:lnTo>
                    <a:pt x="443162" y="847449"/>
                  </a:lnTo>
                  <a:lnTo>
                    <a:pt x="443162" y="396535"/>
                  </a:lnTo>
                  <a:lnTo>
                    <a:pt x="467174" y="396535"/>
                  </a:lnTo>
                  <a:lnTo>
                    <a:pt x="467174" y="847261"/>
                  </a:lnTo>
                  <a:lnTo>
                    <a:pt x="554730" y="847261"/>
                  </a:lnTo>
                  <a:lnTo>
                    <a:pt x="560546" y="727909"/>
                  </a:lnTo>
                  <a:lnTo>
                    <a:pt x="559748" y="727909"/>
                  </a:lnTo>
                  <a:lnTo>
                    <a:pt x="575459" y="405726"/>
                  </a:lnTo>
                  <a:lnTo>
                    <a:pt x="589012" y="144698"/>
                  </a:lnTo>
                  <a:lnTo>
                    <a:pt x="871894" y="258798"/>
                  </a:lnTo>
                  <a:lnTo>
                    <a:pt x="910491" y="177620"/>
                  </a:lnTo>
                  <a:close/>
                </a:path>
              </a:pathLst>
            </a:custGeom>
            <a:solidFill>
              <a:srgbClr val="EC1C24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7" name="Forma libre: forma 5"/>
            <p:cNvSpPr/>
            <p:nvPr/>
          </p:nvSpPr>
          <p:spPr>
            <a:xfrm rot="20708400">
              <a:off x="4796578" y="3022438"/>
              <a:ext cx="204376" cy="204376"/>
            </a:xfrm>
            <a:custGeom>
              <a:avLst/>
              <a:gdLst>
                <a:gd name="connsiteX0" fmla="*/ 204222 w 204376"/>
                <a:gd name="connsiteY0" fmla="*/ 102069 h 204376"/>
                <a:gd name="connsiteX1" fmla="*/ 102034 w 204376"/>
                <a:gd name="connsiteY1" fmla="*/ 204257 h 204376"/>
                <a:gd name="connsiteX2" fmla="*/ -155 w 204376"/>
                <a:gd name="connsiteY2" fmla="*/ 102069 h 204376"/>
                <a:gd name="connsiteX3" fmla="*/ 102034 w 204376"/>
                <a:gd name="connsiteY3" fmla="*/ -120 h 204376"/>
                <a:gd name="connsiteX4" fmla="*/ 204222 w 204376"/>
                <a:gd name="connsiteY4" fmla="*/ 102069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9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6"/>
                    <a:pt x="-155" y="102069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9"/>
                  </a:cubicBezTo>
                  <a:close/>
                </a:path>
              </a:pathLst>
            </a:custGeom>
            <a:solidFill>
              <a:srgbClr val="92278F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8" name="Forma libre: forma 7"/>
            <p:cNvSpPr/>
            <p:nvPr/>
          </p:nvSpPr>
          <p:spPr>
            <a:xfrm>
              <a:off x="4949636" y="2891285"/>
              <a:ext cx="857182" cy="815350"/>
            </a:xfrm>
            <a:custGeom>
              <a:avLst/>
              <a:gdLst>
                <a:gd name="connsiteX0" fmla="*/ 198173 w 857182"/>
                <a:gd name="connsiteY0" fmla="*/ 166786 h 815350"/>
                <a:gd name="connsiteX1" fmla="*/ 97157 w 857182"/>
                <a:gd name="connsiteY1" fmla="*/ 263863 h 815350"/>
                <a:gd name="connsiteX2" fmla="*/ 49650 w 857182"/>
                <a:gd name="connsiteY2" fmla="*/ 346261 h 815350"/>
                <a:gd name="connsiteX3" fmla="*/ 16072 w 857182"/>
                <a:gd name="connsiteY3" fmla="*/ 482262 h 815350"/>
                <a:gd name="connsiteX4" fmla="*/ -155 w 857182"/>
                <a:gd name="connsiteY4" fmla="*/ 788359 h 815350"/>
                <a:gd name="connsiteX5" fmla="*/ 89419 w 857182"/>
                <a:gd name="connsiteY5" fmla="*/ 795487 h 815350"/>
                <a:gd name="connsiteX6" fmla="*/ 132048 w 857182"/>
                <a:gd name="connsiteY6" fmla="*/ 493471 h 815350"/>
                <a:gd name="connsiteX7" fmla="*/ 364891 w 857182"/>
                <a:gd name="connsiteY7" fmla="*/ 612261 h 815350"/>
                <a:gd name="connsiteX8" fmla="*/ 651760 w 857182"/>
                <a:gd name="connsiteY8" fmla="*/ 759752 h 815350"/>
                <a:gd name="connsiteX9" fmla="*/ 651338 w 857182"/>
                <a:gd name="connsiteY9" fmla="*/ 760455 h 815350"/>
                <a:gd name="connsiteX10" fmla="*/ 757607 w 857182"/>
                <a:gd name="connsiteY10" fmla="*/ 815231 h 815350"/>
                <a:gd name="connsiteX11" fmla="*/ 801408 w 857182"/>
                <a:gd name="connsiteY11" fmla="*/ 739398 h 815350"/>
                <a:gd name="connsiteX12" fmla="*/ 411038 w 857182"/>
                <a:gd name="connsiteY12" fmla="*/ 513824 h 815350"/>
                <a:gd name="connsiteX13" fmla="*/ 423044 w 857182"/>
                <a:gd name="connsiteY13" fmla="*/ 493048 h 815350"/>
                <a:gd name="connsiteX14" fmla="*/ 813414 w 857182"/>
                <a:gd name="connsiteY14" fmla="*/ 718435 h 815350"/>
                <a:gd name="connsiteX15" fmla="*/ 857028 w 857182"/>
                <a:gd name="connsiteY15" fmla="*/ 642556 h 815350"/>
                <a:gd name="connsiteX16" fmla="*/ 756528 w 857182"/>
                <a:gd name="connsiteY16" fmla="*/ 577838 h 815350"/>
                <a:gd name="connsiteX17" fmla="*/ 756153 w 857182"/>
                <a:gd name="connsiteY17" fmla="*/ 578542 h 815350"/>
                <a:gd name="connsiteX18" fmla="*/ 484995 w 857182"/>
                <a:gd name="connsiteY18" fmla="*/ 403897 h 815350"/>
                <a:gd name="connsiteX19" fmla="*/ 266126 w 857182"/>
                <a:gd name="connsiteY19" fmla="*/ 261846 h 815350"/>
                <a:gd name="connsiteX20" fmla="*/ 506380 w 857182"/>
                <a:gd name="connsiteY20" fmla="*/ 73930 h 815350"/>
                <a:gd name="connsiteX21" fmla="*/ 455402 w 857182"/>
                <a:gd name="connsiteY21" fmla="*/ -120 h 81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350">
                  <a:moveTo>
                    <a:pt x="198173" y="166786"/>
                  </a:moveTo>
                  <a:cubicBezTo>
                    <a:pt x="170034" y="187749"/>
                    <a:pt x="130125" y="206789"/>
                    <a:pt x="97157" y="263863"/>
                  </a:cubicBezTo>
                  <a:lnTo>
                    <a:pt x="49650" y="346261"/>
                  </a:lnTo>
                  <a:cubicBezTo>
                    <a:pt x="16822" y="403381"/>
                    <a:pt x="20199" y="447512"/>
                    <a:pt x="16072" y="482262"/>
                  </a:cubicBezTo>
                  <a:lnTo>
                    <a:pt x="-155" y="788359"/>
                  </a:lnTo>
                  <a:lnTo>
                    <a:pt x="89419" y="795487"/>
                  </a:lnTo>
                  <a:lnTo>
                    <a:pt x="132048" y="493471"/>
                  </a:lnTo>
                  <a:lnTo>
                    <a:pt x="364891" y="612261"/>
                  </a:lnTo>
                  <a:lnTo>
                    <a:pt x="651760" y="759752"/>
                  </a:lnTo>
                  <a:lnTo>
                    <a:pt x="651338" y="760455"/>
                  </a:lnTo>
                  <a:lnTo>
                    <a:pt x="757607" y="815231"/>
                  </a:lnTo>
                  <a:lnTo>
                    <a:pt x="801408" y="739398"/>
                  </a:lnTo>
                  <a:lnTo>
                    <a:pt x="411038" y="513824"/>
                  </a:lnTo>
                  <a:lnTo>
                    <a:pt x="423044" y="493048"/>
                  </a:lnTo>
                  <a:lnTo>
                    <a:pt x="813414" y="718435"/>
                  </a:lnTo>
                  <a:lnTo>
                    <a:pt x="857028" y="642556"/>
                  </a:lnTo>
                  <a:lnTo>
                    <a:pt x="756528" y="577838"/>
                  </a:lnTo>
                  <a:lnTo>
                    <a:pt x="756153" y="578542"/>
                  </a:lnTo>
                  <a:lnTo>
                    <a:pt x="484995" y="403897"/>
                  </a:lnTo>
                  <a:lnTo>
                    <a:pt x="266126" y="261846"/>
                  </a:lnTo>
                  <a:lnTo>
                    <a:pt x="506380" y="73930"/>
                  </a:lnTo>
                  <a:lnTo>
                    <a:pt x="455402" y="-120"/>
                  </a:lnTo>
                  <a:close/>
                </a:path>
              </a:pathLst>
            </a:custGeom>
            <a:solidFill>
              <a:srgbClr val="92278F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9" name="Forma libre: forma 8"/>
            <p:cNvSpPr/>
            <p:nvPr/>
          </p:nvSpPr>
          <p:spPr>
            <a:xfrm rot="17091600">
              <a:off x="4796649" y="4233305"/>
              <a:ext cx="204376" cy="204376"/>
            </a:xfrm>
            <a:custGeom>
              <a:avLst/>
              <a:gdLst>
                <a:gd name="connsiteX0" fmla="*/ 204222 w 204376"/>
                <a:gd name="connsiteY0" fmla="*/ 102068 h 204376"/>
                <a:gd name="connsiteX1" fmla="*/ 102034 w 204376"/>
                <a:gd name="connsiteY1" fmla="*/ 204257 h 204376"/>
                <a:gd name="connsiteX2" fmla="*/ -155 w 204376"/>
                <a:gd name="connsiteY2" fmla="*/ 102068 h 204376"/>
                <a:gd name="connsiteX3" fmla="*/ 102034 w 204376"/>
                <a:gd name="connsiteY3" fmla="*/ -120 h 204376"/>
                <a:gd name="connsiteX4" fmla="*/ 204222 w 204376"/>
                <a:gd name="connsiteY4" fmla="*/ 102068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8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5"/>
                    <a:pt x="-155" y="102068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8"/>
                  </a:cubicBezTo>
                  <a:close/>
                </a:path>
              </a:pathLst>
            </a:custGeom>
            <a:solidFill>
              <a:srgbClr val="3D226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1" name="Forma libre: forma 9"/>
            <p:cNvSpPr/>
            <p:nvPr/>
          </p:nvSpPr>
          <p:spPr>
            <a:xfrm>
              <a:off x="4949636" y="3753533"/>
              <a:ext cx="857182" cy="815584"/>
            </a:xfrm>
            <a:custGeom>
              <a:avLst/>
              <a:gdLst>
                <a:gd name="connsiteX0" fmla="*/ 16072 w 857182"/>
                <a:gd name="connsiteY0" fmla="*/ 332848 h 815584"/>
                <a:gd name="connsiteX1" fmla="*/ 49650 w 857182"/>
                <a:gd name="connsiteY1" fmla="*/ 468850 h 815584"/>
                <a:gd name="connsiteX2" fmla="*/ 97297 w 857182"/>
                <a:gd name="connsiteY2" fmla="*/ 551248 h 815584"/>
                <a:gd name="connsiteX3" fmla="*/ 198313 w 857182"/>
                <a:gd name="connsiteY3" fmla="*/ 648324 h 815584"/>
                <a:gd name="connsiteX4" fmla="*/ 455309 w 857182"/>
                <a:gd name="connsiteY4" fmla="*/ 815465 h 815584"/>
                <a:gd name="connsiteX5" fmla="*/ 506286 w 857182"/>
                <a:gd name="connsiteY5" fmla="*/ 741415 h 815584"/>
                <a:gd name="connsiteX6" fmla="*/ 266126 w 857182"/>
                <a:gd name="connsiteY6" fmla="*/ 553499 h 815584"/>
                <a:gd name="connsiteX7" fmla="*/ 485417 w 857182"/>
                <a:gd name="connsiteY7" fmla="*/ 411213 h 815584"/>
                <a:gd name="connsiteX8" fmla="*/ 756575 w 857182"/>
                <a:gd name="connsiteY8" fmla="*/ 236569 h 815584"/>
                <a:gd name="connsiteX9" fmla="*/ 756950 w 857182"/>
                <a:gd name="connsiteY9" fmla="*/ 237272 h 815584"/>
                <a:gd name="connsiteX10" fmla="*/ 857028 w 857182"/>
                <a:gd name="connsiteY10" fmla="*/ 172555 h 815584"/>
                <a:gd name="connsiteX11" fmla="*/ 813226 w 857182"/>
                <a:gd name="connsiteY11" fmla="*/ 96675 h 815584"/>
                <a:gd name="connsiteX12" fmla="*/ 423044 w 857182"/>
                <a:gd name="connsiteY12" fmla="*/ 322062 h 815584"/>
                <a:gd name="connsiteX13" fmla="*/ 411038 w 857182"/>
                <a:gd name="connsiteY13" fmla="*/ 301287 h 815584"/>
                <a:gd name="connsiteX14" fmla="*/ 801408 w 857182"/>
                <a:gd name="connsiteY14" fmla="*/ 75900 h 815584"/>
                <a:gd name="connsiteX15" fmla="*/ 757607 w 857182"/>
                <a:gd name="connsiteY15" fmla="*/ -120 h 815584"/>
                <a:gd name="connsiteX16" fmla="*/ 651338 w 857182"/>
                <a:gd name="connsiteY16" fmla="*/ 54515 h 815584"/>
                <a:gd name="connsiteX17" fmla="*/ 651760 w 857182"/>
                <a:gd name="connsiteY17" fmla="*/ 55218 h 815584"/>
                <a:gd name="connsiteX18" fmla="*/ 364891 w 857182"/>
                <a:gd name="connsiteY18" fmla="*/ 202709 h 815584"/>
                <a:gd name="connsiteX19" fmla="*/ 132048 w 857182"/>
                <a:gd name="connsiteY19" fmla="*/ 321499 h 815584"/>
                <a:gd name="connsiteX20" fmla="*/ 89419 w 857182"/>
                <a:gd name="connsiteY20" fmla="*/ 19483 h 815584"/>
                <a:gd name="connsiteX21" fmla="*/ -155 w 857182"/>
                <a:gd name="connsiteY21" fmla="*/ 26611 h 81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584">
                  <a:moveTo>
                    <a:pt x="16072" y="332848"/>
                  </a:moveTo>
                  <a:cubicBezTo>
                    <a:pt x="20199" y="367646"/>
                    <a:pt x="16681" y="411776"/>
                    <a:pt x="49650" y="468850"/>
                  </a:cubicBezTo>
                  <a:lnTo>
                    <a:pt x="97297" y="551248"/>
                  </a:lnTo>
                  <a:cubicBezTo>
                    <a:pt x="130125" y="608321"/>
                    <a:pt x="170269" y="627361"/>
                    <a:pt x="198313" y="648324"/>
                  </a:cubicBezTo>
                  <a:lnTo>
                    <a:pt x="455309" y="815465"/>
                  </a:lnTo>
                  <a:lnTo>
                    <a:pt x="506286" y="741415"/>
                  </a:lnTo>
                  <a:lnTo>
                    <a:pt x="266126" y="553499"/>
                  </a:lnTo>
                  <a:lnTo>
                    <a:pt x="485417" y="411213"/>
                  </a:lnTo>
                  <a:lnTo>
                    <a:pt x="756575" y="236569"/>
                  </a:lnTo>
                  <a:lnTo>
                    <a:pt x="756950" y="237272"/>
                  </a:lnTo>
                  <a:lnTo>
                    <a:pt x="857028" y="172555"/>
                  </a:lnTo>
                  <a:lnTo>
                    <a:pt x="813226" y="96675"/>
                  </a:lnTo>
                  <a:lnTo>
                    <a:pt x="423044" y="322062"/>
                  </a:lnTo>
                  <a:lnTo>
                    <a:pt x="411038" y="301287"/>
                  </a:lnTo>
                  <a:lnTo>
                    <a:pt x="801408" y="75900"/>
                  </a:lnTo>
                  <a:lnTo>
                    <a:pt x="757607" y="-120"/>
                  </a:lnTo>
                  <a:lnTo>
                    <a:pt x="651338" y="54515"/>
                  </a:lnTo>
                  <a:lnTo>
                    <a:pt x="651760" y="55218"/>
                  </a:lnTo>
                  <a:lnTo>
                    <a:pt x="364891" y="202709"/>
                  </a:lnTo>
                  <a:lnTo>
                    <a:pt x="132048" y="321499"/>
                  </a:lnTo>
                  <a:lnTo>
                    <a:pt x="89419" y="19483"/>
                  </a:lnTo>
                  <a:lnTo>
                    <a:pt x="-155" y="26611"/>
                  </a:lnTo>
                  <a:close/>
                </a:path>
              </a:pathLst>
            </a:custGeom>
            <a:solidFill>
              <a:srgbClr val="3D226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3" name="Forma libre: forma 10"/>
            <p:cNvSpPr/>
            <p:nvPr/>
          </p:nvSpPr>
          <p:spPr>
            <a:xfrm>
              <a:off x="5845321" y="4838823"/>
              <a:ext cx="204376" cy="204376"/>
            </a:xfrm>
            <a:custGeom>
              <a:avLst/>
              <a:gdLst>
                <a:gd name="connsiteX0" fmla="*/ 204377 w 204376"/>
                <a:gd name="connsiteY0" fmla="*/ 102189 h 204376"/>
                <a:gd name="connsiteX1" fmla="*/ 102189 w 204376"/>
                <a:gd name="connsiteY1" fmla="*/ 204377 h 204376"/>
                <a:gd name="connsiteX2" fmla="*/ 0 w 204376"/>
                <a:gd name="connsiteY2" fmla="*/ 102189 h 204376"/>
                <a:gd name="connsiteX3" fmla="*/ 102189 w 204376"/>
                <a:gd name="connsiteY3" fmla="*/ 0 h 204376"/>
                <a:gd name="connsiteX4" fmla="*/ 204377 w 204376"/>
                <a:gd name="connsiteY4" fmla="*/ 102189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377" y="102189"/>
                  </a:moveTo>
                  <a:cubicBezTo>
                    <a:pt x="204377" y="158626"/>
                    <a:pt x="158626" y="204377"/>
                    <a:pt x="102189" y="204377"/>
                  </a:cubicBezTo>
                  <a:cubicBezTo>
                    <a:pt x="45751" y="204377"/>
                    <a:pt x="0" y="158626"/>
                    <a:pt x="0" y="102189"/>
                  </a:cubicBezTo>
                  <a:cubicBezTo>
                    <a:pt x="0" y="45751"/>
                    <a:pt x="45751" y="0"/>
                    <a:pt x="102189" y="0"/>
                  </a:cubicBezTo>
                  <a:cubicBezTo>
                    <a:pt x="158626" y="0"/>
                    <a:pt x="204377" y="45752"/>
                    <a:pt x="204377" y="102189"/>
                  </a:cubicBezTo>
                  <a:close/>
                </a:path>
              </a:pathLst>
            </a:custGeom>
            <a:solidFill>
              <a:srgbClr val="F68D1E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7" name="Forma libre: forma 17"/>
            <p:cNvSpPr/>
            <p:nvPr/>
          </p:nvSpPr>
          <p:spPr>
            <a:xfrm>
              <a:off x="5492187" y="3949844"/>
              <a:ext cx="910645" cy="847522"/>
            </a:xfrm>
            <a:custGeom>
              <a:avLst/>
              <a:gdLst>
                <a:gd name="connsiteX0" fmla="*/ 273020 w 910645"/>
                <a:gd name="connsiteY0" fmla="*/ 808478 h 847522"/>
                <a:gd name="connsiteX1" fmla="*/ 407661 w 910645"/>
                <a:gd name="connsiteY1" fmla="*/ 847402 h 847522"/>
                <a:gd name="connsiteX2" fmla="*/ 502675 w 910645"/>
                <a:gd name="connsiteY2" fmla="*/ 847402 h 847522"/>
                <a:gd name="connsiteX3" fmla="*/ 637316 w 910645"/>
                <a:gd name="connsiteY3" fmla="*/ 808478 h 847522"/>
                <a:gd name="connsiteX4" fmla="*/ 910491 w 910645"/>
                <a:gd name="connsiteY4" fmla="*/ 669522 h 847522"/>
                <a:gd name="connsiteX5" fmla="*/ 871894 w 910645"/>
                <a:gd name="connsiteY5" fmla="*/ 588343 h 847522"/>
                <a:gd name="connsiteX6" fmla="*/ 589012 w 910645"/>
                <a:gd name="connsiteY6" fmla="*/ 702443 h 847522"/>
                <a:gd name="connsiteX7" fmla="*/ 575459 w 910645"/>
                <a:gd name="connsiteY7" fmla="*/ 441368 h 847522"/>
                <a:gd name="connsiteX8" fmla="*/ 559748 w 910645"/>
                <a:gd name="connsiteY8" fmla="*/ 119233 h 847522"/>
                <a:gd name="connsiteX9" fmla="*/ 560546 w 910645"/>
                <a:gd name="connsiteY9" fmla="*/ 119233 h 847522"/>
                <a:gd name="connsiteX10" fmla="*/ 554730 w 910645"/>
                <a:gd name="connsiteY10" fmla="*/ -120 h 847522"/>
                <a:gd name="connsiteX11" fmla="*/ 467174 w 910645"/>
                <a:gd name="connsiteY11" fmla="*/ -120 h 847522"/>
                <a:gd name="connsiteX12" fmla="*/ 467174 w 910645"/>
                <a:gd name="connsiteY12" fmla="*/ 450747 h 847522"/>
                <a:gd name="connsiteX13" fmla="*/ 443162 w 910645"/>
                <a:gd name="connsiteY13" fmla="*/ 450747 h 847522"/>
                <a:gd name="connsiteX14" fmla="*/ 443162 w 910645"/>
                <a:gd name="connsiteY14" fmla="*/ -120 h 847522"/>
                <a:gd name="connsiteX15" fmla="*/ 355606 w 910645"/>
                <a:gd name="connsiteY15" fmla="*/ -120 h 847522"/>
                <a:gd name="connsiteX16" fmla="*/ 349791 w 910645"/>
                <a:gd name="connsiteY16" fmla="*/ 119233 h 847522"/>
                <a:gd name="connsiteX17" fmla="*/ 350588 w 910645"/>
                <a:gd name="connsiteY17" fmla="*/ 119233 h 847522"/>
                <a:gd name="connsiteX18" fmla="*/ 334877 w 910645"/>
                <a:gd name="connsiteY18" fmla="*/ 441368 h 847522"/>
                <a:gd name="connsiteX19" fmla="*/ 321324 w 910645"/>
                <a:gd name="connsiteY19" fmla="*/ 702443 h 847522"/>
                <a:gd name="connsiteX20" fmla="*/ 38442 w 910645"/>
                <a:gd name="connsiteY20" fmla="*/ 588343 h 847522"/>
                <a:gd name="connsiteX21" fmla="*/ -155 w 910645"/>
                <a:gd name="connsiteY21" fmla="*/ 669522 h 847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0645" h="847522">
                  <a:moveTo>
                    <a:pt x="273020" y="808478"/>
                  </a:moveTo>
                  <a:cubicBezTo>
                    <a:pt x="305238" y="822265"/>
                    <a:pt x="341724" y="847402"/>
                    <a:pt x="407661" y="847402"/>
                  </a:cubicBezTo>
                  <a:lnTo>
                    <a:pt x="502675" y="847402"/>
                  </a:lnTo>
                  <a:cubicBezTo>
                    <a:pt x="568612" y="847402"/>
                    <a:pt x="605098" y="822265"/>
                    <a:pt x="637316" y="808478"/>
                  </a:cubicBezTo>
                  <a:lnTo>
                    <a:pt x="910491" y="669522"/>
                  </a:lnTo>
                  <a:lnTo>
                    <a:pt x="871894" y="588343"/>
                  </a:lnTo>
                  <a:lnTo>
                    <a:pt x="589012" y="702443"/>
                  </a:lnTo>
                  <a:lnTo>
                    <a:pt x="575459" y="441368"/>
                  </a:lnTo>
                  <a:lnTo>
                    <a:pt x="559748" y="119233"/>
                  </a:lnTo>
                  <a:lnTo>
                    <a:pt x="560546" y="119233"/>
                  </a:lnTo>
                  <a:lnTo>
                    <a:pt x="554730" y="-120"/>
                  </a:lnTo>
                  <a:lnTo>
                    <a:pt x="467174" y="-120"/>
                  </a:lnTo>
                  <a:lnTo>
                    <a:pt x="467174" y="450747"/>
                  </a:lnTo>
                  <a:lnTo>
                    <a:pt x="443162" y="450747"/>
                  </a:lnTo>
                  <a:lnTo>
                    <a:pt x="443162" y="-120"/>
                  </a:lnTo>
                  <a:lnTo>
                    <a:pt x="355606" y="-120"/>
                  </a:lnTo>
                  <a:lnTo>
                    <a:pt x="349791" y="119233"/>
                  </a:lnTo>
                  <a:lnTo>
                    <a:pt x="350588" y="119233"/>
                  </a:lnTo>
                  <a:lnTo>
                    <a:pt x="334877" y="441368"/>
                  </a:lnTo>
                  <a:lnTo>
                    <a:pt x="321324" y="702443"/>
                  </a:lnTo>
                  <a:lnTo>
                    <a:pt x="38442" y="588343"/>
                  </a:lnTo>
                  <a:lnTo>
                    <a:pt x="-155" y="669522"/>
                  </a:lnTo>
                  <a:close/>
                </a:path>
              </a:pathLst>
            </a:custGeom>
            <a:solidFill>
              <a:srgbClr val="F68D1E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8" name="Forma libre: forma 18"/>
            <p:cNvSpPr/>
            <p:nvPr/>
          </p:nvSpPr>
          <p:spPr>
            <a:xfrm rot="20708400">
              <a:off x="6894020" y="4233437"/>
              <a:ext cx="204376" cy="204376"/>
            </a:xfrm>
            <a:custGeom>
              <a:avLst/>
              <a:gdLst>
                <a:gd name="connsiteX0" fmla="*/ 204222 w 204376"/>
                <a:gd name="connsiteY0" fmla="*/ 102068 h 204376"/>
                <a:gd name="connsiteX1" fmla="*/ 102034 w 204376"/>
                <a:gd name="connsiteY1" fmla="*/ 204257 h 204376"/>
                <a:gd name="connsiteX2" fmla="*/ -155 w 204376"/>
                <a:gd name="connsiteY2" fmla="*/ 102068 h 204376"/>
                <a:gd name="connsiteX3" fmla="*/ 102034 w 204376"/>
                <a:gd name="connsiteY3" fmla="*/ -120 h 204376"/>
                <a:gd name="connsiteX4" fmla="*/ 204222 w 204376"/>
                <a:gd name="connsiteY4" fmla="*/ 102068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8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5"/>
                    <a:pt x="-155" y="102068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8"/>
                  </a:cubicBezTo>
                  <a:close/>
                </a:path>
              </a:pathLst>
            </a:custGeom>
            <a:solidFill>
              <a:srgbClr val="013B8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9" name="Forma libre: forma 19"/>
            <p:cNvSpPr/>
            <p:nvPr/>
          </p:nvSpPr>
          <p:spPr>
            <a:xfrm>
              <a:off x="6088201" y="3753533"/>
              <a:ext cx="857182" cy="815584"/>
            </a:xfrm>
            <a:custGeom>
              <a:avLst/>
              <a:gdLst>
                <a:gd name="connsiteX0" fmla="*/ 658701 w 857182"/>
                <a:gd name="connsiteY0" fmla="*/ 648324 h 815584"/>
                <a:gd name="connsiteX1" fmla="*/ 759717 w 857182"/>
                <a:gd name="connsiteY1" fmla="*/ 551248 h 815584"/>
                <a:gd name="connsiteX2" fmla="*/ 807223 w 857182"/>
                <a:gd name="connsiteY2" fmla="*/ 468850 h 815584"/>
                <a:gd name="connsiteX3" fmla="*/ 840802 w 857182"/>
                <a:gd name="connsiteY3" fmla="*/ 332848 h 815584"/>
                <a:gd name="connsiteX4" fmla="*/ 857028 w 857182"/>
                <a:gd name="connsiteY4" fmla="*/ 26752 h 815584"/>
                <a:gd name="connsiteX5" fmla="*/ 767455 w 857182"/>
                <a:gd name="connsiteY5" fmla="*/ 19624 h 815584"/>
                <a:gd name="connsiteX6" fmla="*/ 724826 w 857182"/>
                <a:gd name="connsiteY6" fmla="*/ 321640 h 815584"/>
                <a:gd name="connsiteX7" fmla="*/ 491982 w 857182"/>
                <a:gd name="connsiteY7" fmla="*/ 202850 h 815584"/>
                <a:gd name="connsiteX8" fmla="*/ 205113 w 857182"/>
                <a:gd name="connsiteY8" fmla="*/ 55359 h 815584"/>
                <a:gd name="connsiteX9" fmla="*/ 205535 w 857182"/>
                <a:gd name="connsiteY9" fmla="*/ 54656 h 815584"/>
                <a:gd name="connsiteX10" fmla="*/ 99267 w 857182"/>
                <a:gd name="connsiteY10" fmla="*/ -120 h 815584"/>
                <a:gd name="connsiteX11" fmla="*/ 55465 w 857182"/>
                <a:gd name="connsiteY11" fmla="*/ 75712 h 815584"/>
                <a:gd name="connsiteX12" fmla="*/ 445835 w 857182"/>
                <a:gd name="connsiteY12" fmla="*/ 301099 h 815584"/>
                <a:gd name="connsiteX13" fmla="*/ 433830 w 857182"/>
                <a:gd name="connsiteY13" fmla="*/ 321875 h 815584"/>
                <a:gd name="connsiteX14" fmla="*/ 43460 w 857182"/>
                <a:gd name="connsiteY14" fmla="*/ 96675 h 815584"/>
                <a:gd name="connsiteX15" fmla="*/ -155 w 857182"/>
                <a:gd name="connsiteY15" fmla="*/ 172555 h 815584"/>
                <a:gd name="connsiteX16" fmla="*/ 100346 w 857182"/>
                <a:gd name="connsiteY16" fmla="*/ 237272 h 815584"/>
                <a:gd name="connsiteX17" fmla="*/ 100721 w 857182"/>
                <a:gd name="connsiteY17" fmla="*/ 236569 h 815584"/>
                <a:gd name="connsiteX18" fmla="*/ 371879 w 857182"/>
                <a:gd name="connsiteY18" fmla="*/ 411213 h 815584"/>
                <a:gd name="connsiteX19" fmla="*/ 591169 w 857182"/>
                <a:gd name="connsiteY19" fmla="*/ 553499 h 815584"/>
                <a:gd name="connsiteX20" fmla="*/ 350916 w 857182"/>
                <a:gd name="connsiteY20" fmla="*/ 741415 h 815584"/>
                <a:gd name="connsiteX21" fmla="*/ 401893 w 857182"/>
                <a:gd name="connsiteY21" fmla="*/ 815465 h 81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584">
                  <a:moveTo>
                    <a:pt x="658701" y="648324"/>
                  </a:moveTo>
                  <a:cubicBezTo>
                    <a:pt x="686839" y="627361"/>
                    <a:pt x="726748" y="608321"/>
                    <a:pt x="759717" y="551248"/>
                  </a:cubicBezTo>
                  <a:lnTo>
                    <a:pt x="807223" y="468850"/>
                  </a:lnTo>
                  <a:cubicBezTo>
                    <a:pt x="840051" y="411729"/>
                    <a:pt x="836675" y="367599"/>
                    <a:pt x="840802" y="332848"/>
                  </a:cubicBezTo>
                  <a:lnTo>
                    <a:pt x="857028" y="26752"/>
                  </a:lnTo>
                  <a:lnTo>
                    <a:pt x="767455" y="19624"/>
                  </a:lnTo>
                  <a:lnTo>
                    <a:pt x="724826" y="321640"/>
                  </a:lnTo>
                  <a:lnTo>
                    <a:pt x="491982" y="202850"/>
                  </a:lnTo>
                  <a:lnTo>
                    <a:pt x="205113" y="55359"/>
                  </a:lnTo>
                  <a:lnTo>
                    <a:pt x="205535" y="54656"/>
                  </a:lnTo>
                  <a:lnTo>
                    <a:pt x="99267" y="-120"/>
                  </a:lnTo>
                  <a:lnTo>
                    <a:pt x="55465" y="75712"/>
                  </a:lnTo>
                  <a:lnTo>
                    <a:pt x="445835" y="301099"/>
                  </a:lnTo>
                  <a:lnTo>
                    <a:pt x="433830" y="321875"/>
                  </a:lnTo>
                  <a:lnTo>
                    <a:pt x="43460" y="96675"/>
                  </a:lnTo>
                  <a:lnTo>
                    <a:pt x="-155" y="172555"/>
                  </a:lnTo>
                  <a:lnTo>
                    <a:pt x="100346" y="237272"/>
                  </a:lnTo>
                  <a:lnTo>
                    <a:pt x="100721" y="236569"/>
                  </a:lnTo>
                  <a:lnTo>
                    <a:pt x="371879" y="411213"/>
                  </a:lnTo>
                  <a:lnTo>
                    <a:pt x="591169" y="553499"/>
                  </a:lnTo>
                  <a:lnTo>
                    <a:pt x="350916" y="741415"/>
                  </a:lnTo>
                  <a:lnTo>
                    <a:pt x="401893" y="815465"/>
                  </a:lnTo>
                  <a:close/>
                </a:path>
              </a:pathLst>
            </a:custGeom>
            <a:solidFill>
              <a:srgbClr val="013B8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20" name="Forma libre: forma 20"/>
            <p:cNvSpPr/>
            <p:nvPr/>
          </p:nvSpPr>
          <p:spPr>
            <a:xfrm rot="17091600">
              <a:off x="6893949" y="3022357"/>
              <a:ext cx="204376" cy="204376"/>
            </a:xfrm>
            <a:custGeom>
              <a:avLst/>
              <a:gdLst>
                <a:gd name="connsiteX0" fmla="*/ 204222 w 204376"/>
                <a:gd name="connsiteY0" fmla="*/ 102069 h 204376"/>
                <a:gd name="connsiteX1" fmla="*/ 102034 w 204376"/>
                <a:gd name="connsiteY1" fmla="*/ 204257 h 204376"/>
                <a:gd name="connsiteX2" fmla="*/ -155 w 204376"/>
                <a:gd name="connsiteY2" fmla="*/ 102069 h 204376"/>
                <a:gd name="connsiteX3" fmla="*/ 102034 w 204376"/>
                <a:gd name="connsiteY3" fmla="*/ -120 h 204376"/>
                <a:gd name="connsiteX4" fmla="*/ 204222 w 204376"/>
                <a:gd name="connsiteY4" fmla="*/ 102069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9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6"/>
                    <a:pt x="-155" y="102069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9"/>
                  </a:cubicBezTo>
                  <a:close/>
                </a:path>
              </a:pathLst>
            </a:custGeom>
            <a:solidFill>
              <a:srgbClr val="0095DA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21" name="Forma libre: forma 21"/>
            <p:cNvSpPr/>
            <p:nvPr/>
          </p:nvSpPr>
          <p:spPr>
            <a:xfrm>
              <a:off x="6088201" y="2891051"/>
              <a:ext cx="857182" cy="815585"/>
            </a:xfrm>
            <a:custGeom>
              <a:avLst/>
              <a:gdLst>
                <a:gd name="connsiteX0" fmla="*/ 840802 w 857182"/>
                <a:gd name="connsiteY0" fmla="*/ 482497 h 815585"/>
                <a:gd name="connsiteX1" fmla="*/ 807223 w 857182"/>
                <a:gd name="connsiteY1" fmla="*/ 346495 h 815585"/>
                <a:gd name="connsiteX2" fmla="*/ 759576 w 857182"/>
                <a:gd name="connsiteY2" fmla="*/ 264097 h 815585"/>
                <a:gd name="connsiteX3" fmla="*/ 658560 w 857182"/>
                <a:gd name="connsiteY3" fmla="*/ 167021 h 815585"/>
                <a:gd name="connsiteX4" fmla="*/ 401565 w 857182"/>
                <a:gd name="connsiteY4" fmla="*/ -120 h 815585"/>
                <a:gd name="connsiteX5" fmla="*/ 350588 w 857182"/>
                <a:gd name="connsiteY5" fmla="*/ 73930 h 815585"/>
                <a:gd name="connsiteX6" fmla="*/ 590982 w 857182"/>
                <a:gd name="connsiteY6" fmla="*/ 262081 h 815585"/>
                <a:gd name="connsiteX7" fmla="*/ 371692 w 857182"/>
                <a:gd name="connsiteY7" fmla="*/ 404366 h 815585"/>
                <a:gd name="connsiteX8" fmla="*/ 100533 w 857182"/>
                <a:gd name="connsiteY8" fmla="*/ 579011 h 815585"/>
                <a:gd name="connsiteX9" fmla="*/ 100158 w 857182"/>
                <a:gd name="connsiteY9" fmla="*/ 578307 h 815585"/>
                <a:gd name="connsiteX10" fmla="*/ -155 w 857182"/>
                <a:gd name="connsiteY10" fmla="*/ 642790 h 815585"/>
                <a:gd name="connsiteX11" fmla="*/ 43647 w 857182"/>
                <a:gd name="connsiteY11" fmla="*/ 718670 h 815585"/>
                <a:gd name="connsiteX12" fmla="*/ 434018 w 857182"/>
                <a:gd name="connsiteY12" fmla="*/ 493283 h 815585"/>
                <a:gd name="connsiteX13" fmla="*/ 446023 w 857182"/>
                <a:gd name="connsiteY13" fmla="*/ 514058 h 815585"/>
                <a:gd name="connsiteX14" fmla="*/ 55653 w 857182"/>
                <a:gd name="connsiteY14" fmla="*/ 739445 h 815585"/>
                <a:gd name="connsiteX15" fmla="*/ 99267 w 857182"/>
                <a:gd name="connsiteY15" fmla="*/ 815465 h 815585"/>
                <a:gd name="connsiteX16" fmla="*/ 205535 w 857182"/>
                <a:gd name="connsiteY16" fmla="*/ 760830 h 815585"/>
                <a:gd name="connsiteX17" fmla="*/ 205113 w 857182"/>
                <a:gd name="connsiteY17" fmla="*/ 760127 h 815585"/>
                <a:gd name="connsiteX18" fmla="*/ 491982 w 857182"/>
                <a:gd name="connsiteY18" fmla="*/ 612636 h 815585"/>
                <a:gd name="connsiteX19" fmla="*/ 724826 w 857182"/>
                <a:gd name="connsiteY19" fmla="*/ 493846 h 815585"/>
                <a:gd name="connsiteX20" fmla="*/ 767455 w 857182"/>
                <a:gd name="connsiteY20" fmla="*/ 795862 h 815585"/>
                <a:gd name="connsiteX21" fmla="*/ 857028 w 857182"/>
                <a:gd name="connsiteY21" fmla="*/ 788734 h 81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585">
                  <a:moveTo>
                    <a:pt x="840802" y="482497"/>
                  </a:moveTo>
                  <a:cubicBezTo>
                    <a:pt x="836675" y="447699"/>
                    <a:pt x="840192" y="403569"/>
                    <a:pt x="807223" y="346495"/>
                  </a:cubicBezTo>
                  <a:lnTo>
                    <a:pt x="759576" y="264097"/>
                  </a:lnTo>
                  <a:cubicBezTo>
                    <a:pt x="726748" y="207024"/>
                    <a:pt x="686605" y="187984"/>
                    <a:pt x="658560" y="167021"/>
                  </a:cubicBezTo>
                  <a:lnTo>
                    <a:pt x="401565" y="-120"/>
                  </a:lnTo>
                  <a:lnTo>
                    <a:pt x="350588" y="73930"/>
                  </a:lnTo>
                  <a:lnTo>
                    <a:pt x="590982" y="262081"/>
                  </a:lnTo>
                  <a:lnTo>
                    <a:pt x="371692" y="404366"/>
                  </a:lnTo>
                  <a:lnTo>
                    <a:pt x="100533" y="579011"/>
                  </a:lnTo>
                  <a:lnTo>
                    <a:pt x="100158" y="578307"/>
                  </a:lnTo>
                  <a:lnTo>
                    <a:pt x="-155" y="642790"/>
                  </a:lnTo>
                  <a:lnTo>
                    <a:pt x="43647" y="718670"/>
                  </a:lnTo>
                  <a:lnTo>
                    <a:pt x="434018" y="493283"/>
                  </a:lnTo>
                  <a:lnTo>
                    <a:pt x="446023" y="514058"/>
                  </a:lnTo>
                  <a:lnTo>
                    <a:pt x="55653" y="739445"/>
                  </a:lnTo>
                  <a:lnTo>
                    <a:pt x="99267" y="815465"/>
                  </a:lnTo>
                  <a:lnTo>
                    <a:pt x="205535" y="760830"/>
                  </a:lnTo>
                  <a:lnTo>
                    <a:pt x="205113" y="760127"/>
                  </a:lnTo>
                  <a:lnTo>
                    <a:pt x="491982" y="612636"/>
                  </a:lnTo>
                  <a:lnTo>
                    <a:pt x="724826" y="493846"/>
                  </a:lnTo>
                  <a:lnTo>
                    <a:pt x="767455" y="795862"/>
                  </a:lnTo>
                  <a:lnTo>
                    <a:pt x="857028" y="788734"/>
                  </a:lnTo>
                  <a:close/>
                </a:path>
              </a:pathLst>
            </a:custGeom>
            <a:solidFill>
              <a:srgbClr val="0095DA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</p:grpSp>
      <p:sp>
        <p:nvSpPr>
          <p:cNvPr id="22" name="Text Placeholder 3"/>
          <p:cNvSpPr txBox="1"/>
          <p:nvPr/>
        </p:nvSpPr>
        <p:spPr>
          <a:xfrm>
            <a:off x="7457494" y="1293998"/>
            <a:ext cx="1557157" cy="59943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450"/>
              </a:spcAft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Calibri" panose="020F0502020204030204"/>
                <a:cs typeface="Calibri" panose="020F0502020204030204"/>
              </a:rPr>
              <a:t>建立联系 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3" name="Text Placeholder 3"/>
          <p:cNvSpPr txBox="1"/>
          <p:nvPr/>
        </p:nvSpPr>
        <p:spPr>
          <a:xfrm>
            <a:off x="9863076" y="4263948"/>
            <a:ext cx="1801497" cy="31835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培养共情能力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24" name="Text Placeholder 3"/>
          <p:cNvSpPr txBox="1"/>
          <p:nvPr/>
        </p:nvSpPr>
        <p:spPr>
          <a:xfrm>
            <a:off x="7124700" y="5387975"/>
            <a:ext cx="2468880" cy="65976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帮助他人理解“为什么”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25" name="Text Placeholder 3"/>
          <p:cNvSpPr txBox="1"/>
          <p:nvPr/>
        </p:nvSpPr>
        <p:spPr>
          <a:xfrm>
            <a:off x="5066111" y="2523729"/>
            <a:ext cx="1679435" cy="62261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激励他人 </a:t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</a:b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采取行动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26" name="Text Placeholder 3"/>
          <p:cNvSpPr txBox="1"/>
          <p:nvPr/>
        </p:nvSpPr>
        <p:spPr>
          <a:xfrm>
            <a:off x="4867063" y="4111818"/>
            <a:ext cx="1878483" cy="622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邀请他人 </a:t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</a:b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SimSun" panose="02010600030101010101" pitchFamily="2" charset="-122"/>
              </a:rPr>
              <a:t>倾听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ea typeface="SimSun" panose="02010600030101010101" pitchFamily="2" charset="-122"/>
            </a:endParaRPr>
          </a:p>
        </p:txBody>
      </p:sp>
      <p:sp>
        <p:nvSpPr>
          <p:cNvPr id="27" name="Text Placeholder 3"/>
          <p:cNvSpPr txBox="1"/>
          <p:nvPr/>
        </p:nvSpPr>
        <p:spPr>
          <a:xfrm>
            <a:off x="9863076" y="2678484"/>
            <a:ext cx="1909009" cy="31310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 panose="020B0304030602030204"/>
                <a:ea typeface="Calibri" panose="020F0502020204030204"/>
                <a:cs typeface="Calibri" panose="020F0502020204030204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影响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33" name="TextBox 18"/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收尾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8" name="Graphic 37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39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收尾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5" name="Rectangle 14"/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 panose="020B0304030602030204"/>
                <a:ea typeface="+mn-ea"/>
                <a:cs typeface="+mn-cs"/>
              </a:endParaRPr>
            </a:p>
          </p:txBody>
        </p:sp>
      </p:grpSp>
      <p:sp>
        <p:nvSpPr>
          <p:cNvPr id="12" name="TextBox 5"/>
          <p:cNvSpPr txBox="1"/>
          <p:nvPr/>
        </p:nvSpPr>
        <p:spPr>
          <a:xfrm>
            <a:off x="724542" y="3140708"/>
            <a:ext cx="36315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13B82"/>
                </a:solidFill>
                <a:latin typeface="Ubuntu" panose="020B0504030602030204"/>
              </a:rPr>
              <a:t>讲述一个 </a:t>
            </a:r>
            <a:r>
              <a:rPr lang="en-US" sz="3200" b="1">
                <a:solidFill>
                  <a:srgbClr val="0095DA"/>
                </a:solidFill>
                <a:latin typeface="Ubuntu" panose="020B0504030602030204"/>
              </a:rPr>
              <a:t>强有力的故事</a:t>
            </a:r>
            <a:r>
              <a:rPr lang="en-US" sz="3200" b="1">
                <a:solidFill>
                  <a:srgbClr val="013B82"/>
                </a:solidFill>
                <a:latin typeface="Ubuntu" panose="020B0504030602030204"/>
              </a:rPr>
              <a:t>......</a:t>
            </a:r>
            <a:endParaRPr lang="en-US" sz="3200" b="1">
              <a:solidFill>
                <a:srgbClr val="013B82"/>
              </a:solidFill>
              <a:latin typeface="Ubuntu" panose="020B0504030602030204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33" name="TextBox 18"/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收尾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8" name="Graphic 37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39" name="Text Placeholder 5"/>
          <p:cNvSpPr txBox="1"/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项目管理阶段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 Placeholder 4"/>
          <p:cNvSpPr txBox="1"/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收尾</a:t>
            </a: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76850" y="1547314"/>
            <a:ext cx="6318250" cy="2257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 panose="020B0504030602030204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013B82"/>
                </a:solidFill>
                <a:latin typeface="Ubuntu Light" panose="020B0304030602030204" pitchFamily="34" charset="0"/>
              </a:rPr>
              <a:t>这解释了......</a:t>
            </a:r>
            <a:endParaRPr lang="en-US" sz="2800" dirty="0">
              <a:solidFill>
                <a:srgbClr val="013B82"/>
              </a:solidFill>
              <a:latin typeface="Ubuntu Light" panose="020B0304030602030204" pitchFamily="34" charset="0"/>
            </a:endParaRP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问题出在哪里</a:t>
            </a:r>
            <a:endParaRPr lang="en-US" sz="2800" b="0" dirty="0">
              <a:solidFill>
                <a:srgbClr val="013B82"/>
              </a:solidFill>
              <a:latin typeface="Ubuntu Light" panose="020B0304030602030204" pitchFamily="34" charset="0"/>
            </a:endParaRP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你做的事</a:t>
            </a:r>
            <a:endParaRPr lang="en-US" sz="2800" b="0" dirty="0">
              <a:solidFill>
                <a:srgbClr val="013B82"/>
              </a:solidFill>
              <a:latin typeface="Ubuntu Light" panose="020B0304030602030204" pitchFamily="34" charset="0"/>
            </a:endParaRP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n-US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因此发生了什么变化</a:t>
            </a:r>
            <a:endParaRPr lang="en-US" sz="2800" b="0" dirty="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76850" y="4523603"/>
            <a:ext cx="5522061" cy="1069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 panose="020B0504030602030204"/>
              </a:defRPr>
            </a:lvl1pPr>
          </a:lstStyle>
          <a:p>
            <a:pPr marL="762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</a:pPr>
            <a:r>
              <a:rPr lang="en-US" sz="2800">
                <a:solidFill>
                  <a:srgbClr val="013B82"/>
                </a:solidFill>
                <a:latin typeface="Ubuntu Light" panose="020B0304030602030204" pitchFamily="34" charset="0"/>
              </a:rPr>
              <a:t>它传达的是真实的人和真实的经历......</a:t>
            </a:r>
            <a:endParaRPr lang="en-US" sz="280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4294967295"/>
          </p:nvPr>
        </p:nvSpPr>
        <p:spPr>
          <a:xfrm>
            <a:off x="722933" y="401638"/>
            <a:ext cx="4012580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0095DA"/>
                </a:solidFill>
                <a:latin typeface="Ubuntu" panose="020B0504030602030204" pitchFamily="34" charset="0"/>
              </a:rPr>
              <a:t>反思</a:t>
            </a:r>
            <a:endParaRPr lang="en-US" sz="3200" b="1">
              <a:solidFill>
                <a:srgbClr val="0095DA"/>
              </a:solidFill>
              <a:latin typeface="Ubuntu" panose="020B0504030602030204" pitchFamily="34" charset="0"/>
            </a:endParaRPr>
          </a:p>
        </p:txBody>
      </p:sp>
      <p:pic>
        <p:nvPicPr>
          <p:cNvPr id="2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9" name="Graphic 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3534" y="4149332"/>
            <a:ext cx="895350" cy="1009650"/>
          </a:xfrm>
          <a:prstGeom prst="rect">
            <a:avLst/>
          </a:prstGeom>
        </p:spPr>
      </p:pic>
      <p:pic>
        <p:nvPicPr>
          <p:cNvPr id="15" name="Graphic 14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23534" y="3179007"/>
            <a:ext cx="895350" cy="89535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7" name="TextBox 18"/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收尾</a:t>
              </a:r>
              <a:endParaRPr lang="en-US" sz="1600">
                <a:solidFill>
                  <a:srgbClr val="185EA8"/>
                </a:solidFill>
                <a:latin typeface="GT Walsheim Pro Condensed Black" panose="00000906000000000000" pitchFamily="2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Graphic 15"/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graphicFrame>
        <p:nvGraphicFramePr>
          <p:cNvPr id="17" name="Tabla 2"/>
          <p:cNvGraphicFramePr>
            <a:graphicFrameLocks noGrp="1"/>
          </p:cNvGraphicFramePr>
          <p:nvPr/>
        </p:nvGraphicFramePr>
        <p:xfrm>
          <a:off x="203400" y="1276270"/>
          <a:ext cx="10828000" cy="5271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8618"/>
                <a:gridCol w="8592990"/>
                <a:gridCol w="336392"/>
              </a:tblGrid>
              <a:tr h="410733">
                <a:tc grid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200" b="1" kern="120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000" b="1" kern="120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当时的挑战或需求是什么？</a:t>
                      </a:r>
                      <a:endParaRPr lang="en-US" sz="2000" b="1" kern="120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sz="18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举例：“我所在的社区没有足够的教练来培养年轻运动员。”</a:t>
                      </a:r>
                      <a:endParaRPr lang="en-US" sz="1800" b="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/>
                </a:tc>
                <a:tc hMerge="1"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写你自己的</a:t>
                      </a:r>
                      <a:endParaRPr lang="en-US" sz="1600" ker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4000">
                <a:tc gridSpan="3">
                  <a:txBody>
                    <a:bodyPr/>
                    <a:lstStyle/>
                    <a:p>
                      <a:pPr algn="l"/>
                      <a:endParaRPr lang="es-PA" sz="4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/>
                </a:tc>
                <a:tc hMerge="1"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4000">
                <a:tc gridSpan="3">
                  <a:txBody>
                    <a:bodyPr/>
                    <a:lstStyle/>
                    <a:p>
                      <a:pPr algn="l"/>
                      <a:r>
                        <a:rPr lang="en-US" sz="2200" b="1" kern="1200" dirty="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你（或其他人）做了什么来帮助？</a:t>
                      </a:r>
                      <a:endParaRPr lang="en-US" sz="2000" b="1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US" sz="18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举例：“我开始了一个计划，通过访问学校和与老师交流来招募新教练。”</a:t>
                      </a:r>
                      <a:endParaRPr lang="es-PA" sz="18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/>
                </a:tc>
                <a:tc hMerge="1"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写你自己的</a:t>
                      </a:r>
                      <a:endParaRPr lang="en-US" sz="1600" ker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i="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i="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4000">
                <a:tc gridSpan="3">
                  <a:txBody>
                    <a:bodyPr/>
                    <a:lstStyle/>
                    <a:p>
                      <a:endParaRPr lang="es-PA" sz="4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/>
                </a:tc>
                <a:tc hMerge="1"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0733">
                <a:tc gridSpan="3">
                  <a:txBody>
                    <a:bodyPr/>
                    <a:lstStyle/>
                    <a:p>
                      <a:r>
                        <a:rPr lang="en-US" sz="2200" b="1" kern="1200" dirty="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那次行动带来了什么变化？</a:t>
                      </a:r>
                      <a:endParaRPr lang="en-US" sz="2000" b="1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举例：“三位新教练签约，现在我们可以为年轻运动员组建一支新的足球队。”</a:t>
                      </a:r>
                      <a:endParaRPr lang="es-PA" sz="18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/>
                </a:tc>
                <a:tc hMerge="1"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写你自己的</a:t>
                      </a:r>
                      <a:endParaRPr lang="en-US" sz="1600" ker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8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PA" sz="18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4000">
                <a:tc gridSpan="3">
                  <a:txBody>
                    <a:bodyPr/>
                    <a:lstStyle/>
                    <a:p>
                      <a:endParaRPr lang="es-PA" sz="4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/>
                </a:tc>
                <a:tc hMerge="1"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4555">
                <a:tc gridSpan="3"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n-U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你能加入什么真实经历或情感来帮助人们关心？ </a:t>
                      </a:r>
                      <a:r>
                        <a:rPr lang="en-US" sz="1800" i="1" dirty="0">
                          <a:solidFill>
                            <a:srgbClr val="013B82"/>
                          </a:solidFill>
                          <a:latin typeface="Ubuntu Light" panose="020B0304030602030204"/>
                          <a:ea typeface="Calibri" panose="020F0502020204030204"/>
                          <a:cs typeface="Calibri" panose="020F0502020204030204"/>
                        </a:rPr>
                        <a:t>（不要透露姓名或隐私——只专注于当时的感受或发生了什么。）</a:t>
                      </a:r>
                      <a:endParaRPr lang="en-US" sz="1800" b="1" i="1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sz="18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举例：“一位残障学生说这是他们第一次感到被团队融合。”</a:t>
                      </a:r>
                      <a:endParaRPr lang="es-PA" sz="18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/>
                </a:tc>
                <a:tc hMerge="1">
                  <a:tcPr anchor="ctr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写你自己的</a:t>
                      </a:r>
                      <a:endParaRPr lang="en-US" sz="1600" ker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s-PA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s-PA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8"/>
          <p:cNvSpPr txBox="1"/>
          <p:nvPr/>
        </p:nvSpPr>
        <p:spPr>
          <a:xfrm>
            <a:off x="722933" y="762816"/>
            <a:ext cx="942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活动：构建你的故事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分享你的项目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5"/>
          <p:cNvSpPr txBox="1"/>
          <p:nvPr/>
        </p:nvSpPr>
        <p:spPr>
          <a:xfrm>
            <a:off x="784868" y="1744489"/>
            <a:ext cx="4170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13B82"/>
                </a:solidFill>
                <a:latin typeface="Ubuntu" panose="020B0504030602030204"/>
              </a:rPr>
              <a:t>公众演讲</a:t>
            </a:r>
            <a:endParaRPr lang="en-US" sz="36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2" name="TextBox 8"/>
          <p:cNvSpPr txBox="1"/>
          <p:nvPr/>
        </p:nvSpPr>
        <p:spPr>
          <a:xfrm>
            <a:off x="683268" y="2474184"/>
            <a:ext cx="3355332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5">
              <a:lnSpc>
                <a:spcPct val="120000"/>
              </a:lnSpc>
              <a:spcAft>
                <a:spcPts val="600"/>
              </a:spcAft>
            </a:pPr>
            <a:r>
              <a:rPr lang="en-U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 panose="020B0504030602030204"/>
                <a:cs typeface="Ubuntu" panose="020B0504030602030204"/>
                <a:sym typeface="Ubuntu" panose="020B0504030602030204"/>
              </a:rPr>
              <a:t>需要记住的事项：</a:t>
            </a:r>
            <a:endParaRPr lang="en-US" sz="240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  <a:ea typeface="Ubuntu" panose="020B0504030602030204"/>
              <a:cs typeface="Ubuntu" panose="020B0504030602030204"/>
              <a:sym typeface="Ubuntu" panose="020B0504030602030204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4991100" cy="466684"/>
          </a:xfrm>
        </p:spPr>
        <p:txBody>
          <a:bodyPr>
            <a:normAutofit fontScale="92500"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项目管理阶段 - 收尾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60499" y="5204766"/>
            <a:ext cx="20196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6995" algn="ctr"/>
            <a:r>
              <a:rPr lang="en-US" sz="2200" b="1">
                <a:solidFill>
                  <a:srgbClr val="185EA8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要有自信</a:t>
            </a:r>
            <a:endParaRPr lang="en-US" sz="2200" b="1">
              <a:solidFill>
                <a:srgbClr val="185EA8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14972" y="5204766"/>
            <a:ext cx="21368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6995" algn="ctr"/>
            <a:r>
              <a:rPr lang="en-US" sz="2200" b="1">
                <a:solidFill>
                  <a:srgbClr val="185EA8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强调词语</a:t>
            </a:r>
            <a:endParaRPr lang="en-US" sz="2200" b="1">
              <a:solidFill>
                <a:srgbClr val="185EA8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04330" y="5204460"/>
            <a:ext cx="256730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6995" algn="ctr"/>
            <a:r>
              <a:rPr lang="en-US" sz="2200" b="1">
                <a:solidFill>
                  <a:srgbClr val="185EA8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注意你的肢体语言</a:t>
            </a:r>
            <a:endParaRPr lang="en-US" sz="2200" b="1">
              <a:solidFill>
                <a:srgbClr val="185EA8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629048" y="5204766"/>
            <a:ext cx="1750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6995" algn="ctr"/>
            <a:r>
              <a:rPr lang="en-US" sz="2200" b="1">
                <a:solidFill>
                  <a:srgbClr val="185EA8"/>
                </a:solidFill>
                <a:latin typeface="Ubuntu" panose="020B0504030602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保持冷静</a:t>
            </a:r>
            <a:endParaRPr lang="en-US" sz="2200" b="1">
              <a:solidFill>
                <a:srgbClr val="185EA8"/>
              </a:solidFill>
              <a:latin typeface="Ubuntu" panose="020B0504030602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2" name="Graphic 2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07403" y="3207496"/>
            <a:ext cx="1546210" cy="1913906"/>
          </a:xfrm>
          <a:prstGeom prst="rect">
            <a:avLst/>
          </a:prstGeom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59574" y="3356884"/>
            <a:ext cx="1689100" cy="1752600"/>
          </a:xfrm>
          <a:prstGeom prst="rect">
            <a:avLst/>
          </a:prstGeom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10269" y="3163674"/>
            <a:ext cx="2222212" cy="1874992"/>
          </a:xfrm>
          <a:prstGeom prst="rect">
            <a:avLst/>
          </a:prstGeom>
        </p:spPr>
      </p:pic>
      <p:pic>
        <p:nvPicPr>
          <p:cNvPr id="4" name="Graphic 3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72394" y="3171644"/>
            <a:ext cx="1865995" cy="198561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01278" y="1529384"/>
            <a:ext cx="5244723" cy="5328616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分享你的项目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5"/>
          <p:cNvSpPr txBox="1"/>
          <p:nvPr/>
        </p:nvSpPr>
        <p:spPr>
          <a:xfrm>
            <a:off x="784868" y="1625356"/>
            <a:ext cx="6416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b="1">
                <a:solidFill>
                  <a:srgbClr val="013B82"/>
                </a:solidFill>
                <a:latin typeface="Ubuntu" panose="020B0504030602030204"/>
              </a:rPr>
              <a:t>公共演讲小组活动</a:t>
            </a:r>
            <a:endParaRPr lang="en-US" sz="3100" b="1">
              <a:solidFill>
                <a:srgbClr val="013B82"/>
              </a:solidFill>
              <a:latin typeface="Ubuntu" panose="020B0504030602030204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4991100" cy="466684"/>
          </a:xfrm>
        </p:spPr>
        <p:txBody>
          <a:bodyPr>
            <a:normAutofit fontScale="92500"/>
          </a:bodyPr>
          <a:lstStyle/>
          <a:p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项目管理阶段 - 收尾</a:t>
            </a:r>
            <a:endParaRPr 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2" name="Graphic 2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29833" y="1771136"/>
            <a:ext cx="725463" cy="897982"/>
          </a:xfrm>
          <a:prstGeom prst="rect">
            <a:avLst/>
          </a:prstGeom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29833" y="5166273"/>
            <a:ext cx="778982" cy="808267"/>
          </a:xfrm>
          <a:prstGeom prst="rect">
            <a:avLst/>
          </a:prstGeom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96119" y="2882280"/>
            <a:ext cx="892768" cy="7532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5024" y="2380070"/>
            <a:ext cx="6182157" cy="2267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 panose="020B0504030602030204"/>
              </a:defRPr>
            </a:lvl1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1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我们需要2到3名志愿者向小组分享你之前活动中的故事。</a:t>
            </a:r>
            <a:endParaRPr lang="en-US" sz="2100" b="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</a:endParaRPr>
          </a:p>
          <a:p>
            <a:pPr marL="342900" indent="-2540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1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挑战或需求</a:t>
            </a:r>
            <a:endParaRPr lang="en-US" sz="2100" b="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</a:endParaRPr>
          </a:p>
          <a:p>
            <a:pPr marL="342900" indent="-2540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1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你为什么要帮忙</a:t>
            </a:r>
            <a:endParaRPr lang="en-US" sz="2100" b="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</a:endParaRPr>
          </a:p>
          <a:p>
            <a:pPr marL="342900" indent="-2540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1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那次行动带来了什么变化</a:t>
            </a:r>
            <a:endParaRPr lang="en-US" sz="2100" b="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</a:endParaRPr>
          </a:p>
          <a:p>
            <a:pPr marL="342900" indent="-2540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1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你可以分享一个真实的感受或经历 </a:t>
            </a:r>
            <a:endParaRPr lang="en-US" sz="2100" b="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5024" y="4974713"/>
            <a:ext cx="6182157" cy="1201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 panose="020B0504030602030204"/>
              </a:defRPr>
            </a:lvl1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100" dirty="0">
                <a:solidFill>
                  <a:srgbClr val="013B82"/>
                </a:solidFill>
                <a:latin typeface="Ubuntu Light" panose="020B0304030602030204" pitchFamily="34" charset="0"/>
              </a:rPr>
              <a:t>给小组的指示：</a:t>
            </a:r>
            <a:endParaRPr lang="en-US" sz="2100" dirty="0">
              <a:solidFill>
                <a:srgbClr val="013B82"/>
              </a:solidFill>
              <a:latin typeface="Ubuntu Light" panose="020B0304030602030204" pitchFamily="34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100" b="0" dirty="0">
                <a:solidFill>
                  <a:srgbClr val="013B82"/>
                </a:solidFill>
                <a:latin typeface="Ubuntu Light" panose="020B0304030602030204" pitchFamily="34" charset="0"/>
              </a:rPr>
              <a:t>听时，利用4条公众演讲技巧给出有用且友善的反馈。 </a:t>
            </a:r>
            <a:endParaRPr lang="en-US" sz="2100" b="0" dirty="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8619241" y="2016937"/>
            <a:ext cx="3137395" cy="586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US" sz="1600" b="1">
                <a:solidFill>
                  <a:srgbClr val="92278F"/>
                </a:solidFill>
                <a:latin typeface="Ubuntu Light" panose="020B0304030602030204" pitchFamily="34" charset="0"/>
              </a:rPr>
              <a:t>要自信—— </a:t>
            </a:r>
            <a:r>
              <a:rPr lang="en-US" sz="1600">
                <a:solidFill>
                  <a:srgbClr val="013B82"/>
                </a:solidFill>
                <a:latin typeface="Ubuntu Light" panose="020B0304030602030204" pitchFamily="34" charset="0"/>
              </a:rPr>
              <a:t>演讲者是否相信他们的信息？看起来舒服吗？ </a:t>
            </a:r>
            <a:endParaRPr lang="en-US" sz="160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8619241" y="2986021"/>
            <a:ext cx="3318759" cy="586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US" sz="1600" b="1">
                <a:solidFill>
                  <a:srgbClr val="92278F"/>
                </a:solidFill>
                <a:latin typeface="Ubuntu Light" panose="020B0304030602030204" pitchFamily="34" charset="0"/>
              </a:rPr>
              <a:t>强调文字—— </a:t>
            </a:r>
            <a:r>
              <a:rPr lang="en-US" sz="1600">
                <a:solidFill>
                  <a:srgbClr val="013B82"/>
                </a:solidFill>
                <a:latin typeface="Ubuntu Light" panose="020B0304030602030204" pitchFamily="34" charset="0"/>
              </a:rPr>
              <a:t>他们是否用声音突出故事中最重要的部分？ </a:t>
            </a:r>
            <a:endParaRPr lang="en-US" sz="160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8619241" y="3863221"/>
            <a:ext cx="3137395" cy="111149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US" sz="1600" b="1">
                <a:solidFill>
                  <a:srgbClr val="92278F"/>
                </a:solidFill>
                <a:latin typeface="Ubuntu Light" panose="020B0304030602030204" pitchFamily="34" charset="0"/>
              </a:rPr>
              <a:t>注意你的肢体语言—— </a:t>
            </a:r>
            <a:r>
              <a:rPr lang="en-US" sz="1600">
                <a:solidFill>
                  <a:srgbClr val="013B82"/>
                </a:solidFill>
                <a:latin typeface="Ubuntu Light" panose="020B0304030602030204" pitchFamily="34" charset="0"/>
              </a:rPr>
              <a:t>他们是眼神交流、用手势，还是讲故事而不是读故事？</a:t>
            </a:r>
            <a:endParaRPr lang="en-US" sz="160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sp>
        <p:nvSpPr>
          <p:cNvPr id="13" name="Title 1"/>
          <p:cNvSpPr txBox="1"/>
          <p:nvPr/>
        </p:nvSpPr>
        <p:spPr>
          <a:xfrm>
            <a:off x="8619242" y="5265600"/>
            <a:ext cx="3137394" cy="586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US" sz="1600" b="1">
                <a:solidFill>
                  <a:srgbClr val="92278F"/>
                </a:solidFill>
                <a:latin typeface="Ubuntu Light" panose="020B0304030602030204" pitchFamily="34" charset="0"/>
              </a:rPr>
              <a:t>保持冷静—— </a:t>
            </a:r>
            <a:r>
              <a:rPr lang="en-US" sz="1600">
                <a:solidFill>
                  <a:srgbClr val="013B82"/>
                </a:solidFill>
                <a:latin typeface="Ubuntu Light" panose="020B0304030602030204" pitchFamily="34" charset="0"/>
              </a:rPr>
              <a:t>即使忘记了什么或犯了错误，他们还能继续吗？ </a:t>
            </a:r>
            <a:endParaRPr lang="en-US" sz="160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pic>
        <p:nvPicPr>
          <p:cNvPr id="2" name="Graphic 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92277" y="3894596"/>
            <a:ext cx="796610" cy="8476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FF6E410-E3F7-490F-BACC-3C093BF3A497}">
  <ds:schemaRefs/>
</ds:datastoreItem>
</file>

<file path=customXml/itemProps2.xml><?xml version="1.0" encoding="utf-8"?>
<ds:datastoreItem xmlns:ds="http://schemas.openxmlformats.org/officeDocument/2006/customXml" ds:itemID="{E9BFF84C-06A9-4F50-B1E8-256DBDE5C141}">
  <ds:schemaRefs/>
</ds:datastoreItem>
</file>

<file path=customXml/itemProps3.xml><?xml version="1.0" encoding="utf-8"?>
<ds:datastoreItem xmlns:ds="http://schemas.openxmlformats.org/officeDocument/2006/customXml" ds:itemID="{9AB83C34-C25B-4A22-9548-338EB6C325AB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9318</Words>
  <Application>WPS 演示</Application>
  <PresentationFormat>Widescreen</PresentationFormat>
  <Paragraphs>1914</Paragraphs>
  <Slides>102</Slides>
  <Notes>51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102</vt:i4>
      </vt:variant>
    </vt:vector>
  </HeadingPairs>
  <TitlesOfParts>
    <vt:vector size="126" baseType="lpstr">
      <vt:lpstr>Arial</vt:lpstr>
      <vt:lpstr>SimSun</vt:lpstr>
      <vt:lpstr>Wingdings</vt:lpstr>
      <vt:lpstr>Ubuntu</vt:lpstr>
      <vt:lpstr>Ubuntu Light</vt:lpstr>
      <vt:lpstr>Ubuntu Light</vt:lpstr>
      <vt:lpstr>GT Walsheim Pro Condensed Black</vt:lpstr>
      <vt:lpstr>DengXian</vt:lpstr>
      <vt:lpstr>Symbol</vt:lpstr>
      <vt:lpstr>Aptos</vt:lpstr>
      <vt:lpstr>Segoe UI</vt:lpstr>
      <vt:lpstr>Calibri</vt:lpstr>
      <vt:lpstr>Ubuntu</vt:lpstr>
      <vt:lpstr>Arial</vt:lpstr>
      <vt:lpstr>Times New Roman</vt:lpstr>
      <vt:lpstr>Microsoft YaHei</vt:lpstr>
      <vt:lpstr>Arial Unicode MS</vt:lpstr>
      <vt:lpstr>Aptos Display</vt:lpstr>
      <vt:lpstr>Calibri</vt:lpstr>
      <vt:lpstr>Calibri Light</vt:lpstr>
      <vt:lpstr>Calibri Light</vt:lpstr>
      <vt:lpstr>Yu Gothic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Yaiguili Alvarado García</dc:creator>
  <cp:lastModifiedBy>yinying寅颖印映</cp:lastModifiedBy>
  <cp:revision>8</cp:revision>
  <dcterms:created xsi:type="dcterms:W3CDTF">2025-03-12T15:50:00Z</dcterms:created>
  <dcterms:modified xsi:type="dcterms:W3CDTF">2026-07-09T10:05:04Z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46F20B06AA104CCE85CBB20DFC7BEAAF_13</vt:lpwstr>
  </property>
  <property fmtid="{D5CDD505-2E9C-101B-9397-08002B2CF9AE}" pid="3" name="KSOProductBuildVer">
    <vt:lpwstr>2052-12.1.0.22529</vt:lpwstr>
  </property>
</Properties>
</file>