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2">
  <p:sldMasterIdLst>
    <p:sldMasterId id="2147483648" r:id="rId4"/>
  </p:sldMasterIdLst>
  <p:notesMasterIdLst>
    <p:notesMasterId r:id="rId107"/>
  </p:notesMasterIdLst>
  <p:sldIdLst>
    <p:sldId id="256" r:id="rId5"/>
    <p:sldId id="257" r:id="rId6"/>
    <p:sldId id="260" r:id="rId7"/>
    <p:sldId id="1452" r:id="rId8"/>
    <p:sldId id="1455" r:id="rId9"/>
    <p:sldId id="1456" r:id="rId10"/>
    <p:sldId id="1472" r:id="rId11"/>
    <p:sldId id="1473" r:id="rId12"/>
    <p:sldId id="1475" r:id="rId13"/>
    <p:sldId id="1460" r:id="rId14"/>
    <p:sldId id="1579" r:id="rId15"/>
    <p:sldId id="1462" r:id="rId16"/>
    <p:sldId id="1551" r:id="rId17"/>
    <p:sldId id="1463" r:id="rId18"/>
    <p:sldId id="1552" r:id="rId19"/>
    <p:sldId id="1464" r:id="rId20"/>
    <p:sldId id="1468" r:id="rId21"/>
    <p:sldId id="1553" r:id="rId22"/>
    <p:sldId id="1469" r:id="rId23"/>
    <p:sldId id="1470" r:id="rId24"/>
    <p:sldId id="1554" r:id="rId25"/>
    <p:sldId id="1471" r:id="rId26"/>
    <p:sldId id="627" r:id="rId27"/>
    <p:sldId id="1563" r:id="rId28"/>
    <p:sldId id="1564" r:id="rId29"/>
    <p:sldId id="395" r:id="rId30"/>
    <p:sldId id="1480" r:id="rId31"/>
    <p:sldId id="1481" r:id="rId32"/>
    <p:sldId id="1483" r:id="rId33"/>
    <p:sldId id="622" r:id="rId34"/>
    <p:sldId id="1485" r:id="rId35"/>
    <p:sldId id="400" r:id="rId36"/>
    <p:sldId id="1487" r:id="rId37"/>
    <p:sldId id="1557" r:id="rId38"/>
    <p:sldId id="1555" r:id="rId39"/>
    <p:sldId id="1556" r:id="rId40"/>
    <p:sldId id="406" r:id="rId41"/>
    <p:sldId id="1489" r:id="rId42"/>
    <p:sldId id="1490" r:id="rId43"/>
    <p:sldId id="407" r:id="rId44"/>
    <p:sldId id="409" r:id="rId45"/>
    <p:sldId id="583" r:id="rId46"/>
    <p:sldId id="403" r:id="rId47"/>
    <p:sldId id="413" r:id="rId48"/>
    <p:sldId id="1493" r:id="rId49"/>
    <p:sldId id="1494" r:id="rId50"/>
    <p:sldId id="625" r:id="rId51"/>
    <p:sldId id="1495" r:id="rId52"/>
    <p:sldId id="1496" r:id="rId53"/>
    <p:sldId id="1497" r:id="rId54"/>
    <p:sldId id="1506" r:id="rId55"/>
    <p:sldId id="1508" r:id="rId56"/>
    <p:sldId id="1559" r:id="rId57"/>
    <p:sldId id="1509" r:id="rId58"/>
    <p:sldId id="1560" r:id="rId59"/>
    <p:sldId id="1510" r:id="rId60"/>
    <p:sldId id="1561" r:id="rId61"/>
    <p:sldId id="1511" r:id="rId62"/>
    <p:sldId id="1562" r:id="rId63"/>
    <p:sldId id="1512" r:id="rId64"/>
    <p:sldId id="587" r:id="rId65"/>
    <p:sldId id="1513" r:id="rId66"/>
    <p:sldId id="1566" r:id="rId67"/>
    <p:sldId id="1570" r:id="rId68"/>
    <p:sldId id="1574" r:id="rId69"/>
    <p:sldId id="1577" r:id="rId70"/>
    <p:sldId id="1578" r:id="rId71"/>
    <p:sldId id="1515" r:id="rId72"/>
    <p:sldId id="1516" r:id="rId73"/>
    <p:sldId id="1519" r:id="rId74"/>
    <p:sldId id="1520" r:id="rId75"/>
    <p:sldId id="610" r:id="rId76"/>
    <p:sldId id="1521" r:id="rId77"/>
    <p:sldId id="1522" r:id="rId78"/>
    <p:sldId id="1518" r:id="rId79"/>
    <p:sldId id="1523" r:id="rId80"/>
    <p:sldId id="1524" r:id="rId81"/>
    <p:sldId id="1525" r:id="rId82"/>
    <p:sldId id="1527" r:id="rId83"/>
    <p:sldId id="1528" r:id="rId84"/>
    <p:sldId id="1529" r:id="rId85"/>
    <p:sldId id="741" r:id="rId86"/>
    <p:sldId id="1534" r:id="rId87"/>
    <p:sldId id="1531" r:id="rId88"/>
    <p:sldId id="1532" r:id="rId89"/>
    <p:sldId id="1535" r:id="rId90"/>
    <p:sldId id="1536" r:id="rId91"/>
    <p:sldId id="460" r:id="rId92"/>
    <p:sldId id="1537" r:id="rId93"/>
    <p:sldId id="1538" r:id="rId94"/>
    <p:sldId id="1539" r:id="rId95"/>
    <p:sldId id="747" r:id="rId96"/>
    <p:sldId id="1540" r:id="rId97"/>
    <p:sldId id="1542" r:id="rId98"/>
    <p:sldId id="1543" r:id="rId99"/>
    <p:sldId id="1544" r:id="rId100"/>
    <p:sldId id="1545" r:id="rId101"/>
    <p:sldId id="1546" r:id="rId102"/>
    <p:sldId id="1547" r:id="rId103"/>
    <p:sldId id="1548" r:id="rId104"/>
    <p:sldId id="1549" r:id="rId105"/>
    <p:sldId id="385" r:id="rId106"/>
  </p:sldIdLst>
  <p:sldSz cx="12192000" cy="6858000"/>
  <p:notesSz cx="6858000" cy="9144000"/>
  <p:embeddedFontLst>
    <p:embeddedFont>
      <p:font typeface="GT Walsheim Pro Condensed Black" panose="020B0604020202020204" charset="0"/>
      <p:bold r:id="rId108"/>
      <p:boldItalic r:id="rId109"/>
    </p:embeddedFont>
    <p:embeddedFont>
      <p:font typeface="Ubuntu" panose="020B0504030602030204" pitchFamily="34" charset="0"/>
      <p:regular r:id="rId110"/>
      <p:bold r:id="rId111"/>
      <p:italic r:id="rId112"/>
      <p:boldItalic r:id="rId113"/>
    </p:embeddedFont>
    <p:embeddedFont>
      <p:font typeface="Ubuntu Light" panose="020B0304030602030204" pitchFamily="34" charset="0"/>
      <p:regular r:id="rId114"/>
      <p:italic r:id="rId115"/>
    </p:embeddedFont>
    <p:embeddedFont>
      <p:font typeface="Yu Gothic" panose="020B0400000000000000" pitchFamily="34" charset="-128"/>
      <p:regular r:id="rId116"/>
      <p:bold r:id="rId1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F868127-A3BC-5062-7C22-97BE31793CA3}" name="Guest User" initials="GU" userId="S::urn:spo:anon#457ae0103303f8298c677f34c3f1a905e53779903a00429f9d2701c033067e9e::" providerId="AD"/>
  <p188:author id="{8685B040-49D9-2B75-423D-579F6D8C03EC}" name="Judy Palmore" initials="JP" userId="bb8121f4152f4423" providerId="Windows Live"/>
  <p188:author id="{BEE5B889-0AC5-24FC-3A26-0D0F4FA66726}" name="Brandon Schatsiek" initials="BS" userId="S::bschatsiek@specialolympics.org::0dfea0ce-636f-4e91-ba97-5bb9e2a28fa1" providerId="AD"/>
  <p188:author id="{BD92819C-8803-9E7F-620F-DBFAC8471050}" name="Alyssa Cress" initials="AC" userId="S::acress@specialolympics.org::95bfab82-e2fe-43ff-9492-e758ef9b4619" providerId="AD"/>
  <p188:author id="{62115FBE-75D8-2562-88D8-788429490CB4}" name="Caitlin Baran" initials="CB" userId="S::cbaran@specialolympics.org::d2994ac9-06cd-4b56-bb5f-9f69525e54ef" providerId="AD"/>
  <p188:author id="{57F30FC0-CAF5-25AB-DA69-243E5394CDB2}" name="Yaiguili Alvarado García" initials="YA" userId="7060d762a36533a9" providerId="Windows Live"/>
  <p188:author id="{E5B338C7-0261-8588-021A-B8B8534B8D44}" name="judy.palmore" initials="ju" userId="S::judy.palmore_gmail.com#ext#@soi1.onmicrosoft.com::a230e312-23e0-4db4-95d3-028009e3fa2c" providerId="AD"/>
  <p188:author id="{6D1A99E6-A710-1738-13AB-6F43AABBEF20}" name="Maria Isabel Morazan Castro" initials="MM" userId="88b94e9e715c0bd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278F"/>
    <a:srgbClr val="013B82"/>
    <a:srgbClr val="F68D1E"/>
    <a:srgbClr val="0095DA"/>
    <a:srgbClr val="3D2262"/>
    <a:srgbClr val="EC1C24"/>
    <a:srgbClr val="C9F0FF"/>
    <a:srgbClr val="DDF5FF"/>
    <a:srgbClr val="ABE7FF"/>
    <a:srgbClr val="9FE4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71765" autoAdjust="0"/>
  </p:normalViewPr>
  <p:slideViewPr>
    <p:cSldViewPr snapToGrid="0">
      <p:cViewPr varScale="1">
        <p:scale>
          <a:sx n="59" d="100"/>
          <a:sy n="59" d="100"/>
        </p:scale>
        <p:origin x="1589" y="58"/>
      </p:cViewPr>
      <p:guideLst>
        <p:guide orient="horz" pos="2795"/>
        <p:guide pos="3840"/>
      </p:guideLst>
    </p:cSldViewPr>
  </p:slideViewPr>
  <p:outlineViewPr>
    <p:cViewPr>
      <p:scale>
        <a:sx n="33" d="100"/>
        <a:sy n="33" d="100"/>
      </p:scale>
      <p:origin x="0" y="-13637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font" Target="fonts/font10.fntdata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font" Target="fonts/font5.fntdata"/><Relationship Id="rId16" Type="http://schemas.openxmlformats.org/officeDocument/2006/relationships/slide" Target="slides/slide12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font" Target="fonts/font6.fntdata"/><Relationship Id="rId118" Type="http://schemas.openxmlformats.org/officeDocument/2006/relationships/presProps" Target="presProps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font" Target="fonts/font1.fntdata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font" Target="fonts/font7.fntdata"/><Relationship Id="rId119" Type="http://schemas.openxmlformats.org/officeDocument/2006/relationships/viewProps" Target="viewProps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font" Target="fonts/font2.fntdata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font" Target="fonts/font3.fntdata"/><Relationship Id="rId115" Type="http://schemas.openxmlformats.org/officeDocument/2006/relationships/font" Target="fonts/font8.fntdata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tableStyles" Target="tableStyles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font" Target="fonts/font4.fntdata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7481B-D44F-4239-B98E-A037E8FBE6F0}" type="datetimeFigureOut">
              <a:rPr lang="es-PA" smtClean="0"/>
              <a:t>03/25/2026</a:t>
            </a:fld>
            <a:endParaRPr lang="es-PA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A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"/>
              <a:t>Haga clic para modificar los estilos de texto del patrón</a:t>
            </a:r>
          </a:p>
          <a:p>
            <a:pPr lvl="1"/>
            <a:r>
              <a:rPr lang="es"/>
              <a:t>Segundo nivel</a:t>
            </a:r>
          </a:p>
          <a:p>
            <a:pPr lvl="2"/>
            <a:r>
              <a:rPr lang="es"/>
              <a:t>Tercer nivel</a:t>
            </a:r>
          </a:p>
          <a:p>
            <a:pPr lvl="3"/>
            <a:r>
              <a:rPr lang="es"/>
              <a:t>Cuarto nivel</a:t>
            </a:r>
          </a:p>
          <a:p>
            <a:pPr lvl="4"/>
            <a:r>
              <a:rPr lang="es"/>
              <a:t>Quinto nivel</a:t>
            </a:r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10AF6-7D0C-47DC-B474-03A6ADA02082}" type="slidenum">
              <a:rPr lang="es-PA" smtClean="0"/>
              <a:t>‹#›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81420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dirty="0"/>
              <a:t>Pide </a:t>
            </a:r>
            <a:r>
              <a:rPr lang="es-ES" dirty="0"/>
              <a:t>a los alumnos que piensen en cualquier proyecto en el que hayan participado —ya sea en el colegio, en el trabajo o en su vida personal— e invita a algunos a que compartan sus experiencias. Anima a los mentores a que hagan lo mismo para dar el ejemplo. A continuación, pide a los alumnos que piensen en proyectos relacionados con Olimpiadas Especiales, como eventos o iniciativas, y comenten cómo influyeron la planificación y el trabajo en equipo. Invita a los participantes a compartir algunos ejemplos y, después, muéstralos en la pantalla</a:t>
            </a:r>
            <a:r>
              <a:rPr lang="es" dirty="0"/>
              <a:t>:</a:t>
            </a:r>
          </a:p>
          <a:p>
            <a:endParaRPr lang="en-US" dirty="0"/>
          </a:p>
          <a:p>
            <a:pPr marL="1143000" marR="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s" sz="1100" u="sng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Idea del proyecto #1</a:t>
            </a:r>
            <a:r>
              <a:rPr lang="es" sz="1100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Tu </a:t>
            </a:r>
            <a:r>
              <a:rPr lang="es-ES" sz="1100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programa de Olimpiadas Especiales se da cuenta de que solo el 35% de sus atetas tienen menos de 25 años. Para averiguar por qué, hablan con personas de su Programa y de otras organizaciones deportivas para personas con discapacidad, con el fin de comprender qué le falta a su Programa. Quieren aumentar el número de atetas menores de 25 años y crear un proyecto para reclutar, entrenar e involucrar a atetas más jóvenes, así como encontrar entrenadores que trabajen con ellos</a:t>
            </a:r>
            <a:r>
              <a:rPr lang="es" sz="1100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871281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731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B1F1E-FFCA-68E4-AE2B-D912AC8BF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F26789C-56C8-92A9-81A4-8F25A66992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B274C93-DD01-A23C-2EB8-B96259B281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BB39074-D93B-4F26-4A00-78816E92D2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153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0A5CA-37B7-E528-20D0-F9E31323B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ADF74B5-CC3B-848C-92D3-A56F8C5024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1143455-0F7D-5648-F9F4-58F64C6D40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9BB665A-68BD-67C6-E639-1FA7246FDE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8607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tabLst>
                <a:tab pos="406400" algn="l"/>
              </a:tabLst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865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A24A5-E47D-388A-8D9F-1D8B3F93D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3F77E4-4D2D-DE20-2232-D5B58F93B2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176E9A-09E8-1FA7-9300-14DE578B1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30040-A8E5-B614-2FB8-DFD7B74611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084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5B7A2-9BED-1501-3641-61FBB91D3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EC7CB5-CAC1-BB0B-F689-B66972C239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4F7826-DB58-DC39-05B3-0EE395A53E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7164AE-98C7-D71F-08D0-6648DFAA51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8163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B0345-056C-0077-CF0B-08506B2A9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63FD5F-8FF4-8064-0732-E7199324A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BA10B6-7B0E-D480-0D7E-A9F43D61BD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dirty="0"/>
              <a:t>¡Hurra! Felicidades.</a:t>
            </a:r>
          </a:p>
          <a:p>
            <a:r>
              <a:rPr lang="es" dirty="0"/>
              <a:t>Ahora que los alumnos tienen su idea de proyecto, hemos completado el inicio y pasaremos a la planificación....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BEF63-F555-7974-881E-136F32E14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48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6828514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3B2BE-AD05-749C-46D8-673D750D6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384526-6BE0-FEDA-60F5-CDAC92C31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6413F7-BFC3-9D8A-C8AA-56F7976F5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None/>
            </a:pPr>
            <a:r>
              <a:rPr lang="es" b="1">
                <a:highlight>
                  <a:srgbClr val="FFFF00"/>
                </a:highlight>
              </a:rPr>
              <a:t>Planificación</a:t>
            </a:r>
            <a:r>
              <a:rPr lang="es">
                <a:highlight>
                  <a:srgbClr val="FFFF00"/>
                </a:highlight>
              </a:rPr>
              <a:t>: Aquí creamos un plan detallado, detallando cómo se llevará a cabo el proyecto, incluyendo tareas, plazos y recursos.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520D4-8323-CC51-8C56-0A2DF39BFE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49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4342070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83A2B-6441-6E84-9EEE-0FB14E998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EC596C-8975-C0E5-1778-647F23F632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F9B9D9-6CDC-FC62-D081-3768900BBB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b="1">
                <a:highlight>
                  <a:srgbClr val="FFFF00"/>
                </a:highlight>
              </a:rPr>
              <a:t>Planificación</a:t>
            </a:r>
            <a:r>
              <a:rPr lang="es">
                <a:highlight>
                  <a:srgbClr val="FFFF00"/>
                </a:highlight>
              </a:rPr>
              <a:t>: Aquí creamos un plan detallado, detallando cómo se llevará a cabo el proyecto, incluyendo tareas, plazos y recursos.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6F77-CB47-8E6E-ACAC-400FBF31E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50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9395227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427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sz="1200" u="sng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Idea del proyecto #2</a:t>
            </a:r>
            <a:r>
              <a:rPr lang="es" sz="1200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ES" sz="1200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Tu programa de Olimpiadas Especiales solía contar con más de 50 equipos que competían en voleibol durante la temporada, pero esa cifra se ha reducido a solo 20 equipos que siguen compitiendo en los últimos cinco años. Tu programa de OE pregunta a antiguos atletas y entrenadores de voleibol de Olimpiadas Especiales por qué han dejado de jugar y pone en marcha un proyecto para aumentar el número de equipos de voleibol en un 50%, hasta alcanzar los 40 equipos, en los próximos tres años</a:t>
            </a:r>
            <a:r>
              <a:rPr lang="es" sz="1200" kern="100" dirty="0">
                <a:effectLst/>
                <a:latin typeface="Ubuntu" panose="020B05040306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es" sz="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9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5390867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1032F-6FA6-0938-6B8E-3D314C123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4694685-AF4A-5FED-F67C-335DA4AC7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67CBC64-69E2-B6BA-B052-0793AC203B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dirty="0"/>
              <a:t>Pide a los participantes que miren su libro de trabajo y completen su propio resumen de proyecto.</a:t>
            </a:r>
          </a:p>
          <a:p>
            <a:endParaRPr lang="es-PA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E11547-F5A4-AA59-D7DA-01082DC12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62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5563593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A9B32-500D-34AF-4D68-306ACB305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79ADC8E-DD0D-74ED-B5DC-323467001B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E97820B-7F08-BB27-1DD2-666DABAE96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3A8F6D9-A1D3-5AAD-3A4E-6A928EDEC2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63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9493196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F9CAF-AFD8-9D3F-D676-3CF196411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D7B4ACA-E392-A280-3E18-FBF0937C04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820B044-E26B-6FEF-BBF6-ABDEFB56A3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66F48A8-AC32-3156-0329-2EFAA3C2B6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64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280989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2DE46-10C8-FD96-80F6-74A781F97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0234DD6-CED8-D2BE-8940-BCA0F7D25A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EA4A366-E2F4-6EE7-C87A-BC449DA314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02F3684-94F2-6379-751F-8838A968A9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65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0247052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5363A-896B-9AF9-6BED-76057EB38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87BF43E-3C37-C893-358E-F4BA5DFF1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9C411E0-24FE-73FF-3F58-CC224FC0AD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267203-68F3-9423-60B4-042C6BB9AA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66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6108146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FE05A-40EF-8139-0105-ADCB87F19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1B06120-A77E-1CBA-38A3-6148F2347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62E9388-1D70-E27E-833B-3C2EAF07F6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ED7C25C-86D3-BB87-ECC6-104352ED5F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67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1757094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71667-3086-3EF4-23FF-EB90CBDC3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651233B-7260-ECEE-3B0E-C2E39811F6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F2DD53-A198-65E0-167D-EA5A4265C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67E7EEC-2E3F-9A91-6C6C-213DBC3B9B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68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2593705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3B9C1-0D28-F636-E4BD-586D1BDA7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14889E-2BB4-69C9-077D-42A521E21E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5ABE01-7DC7-4DB1-AE93-3FA9DC0CC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CCE7E3-89AC-BF22-4285-4F975864C1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827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FB554-CA99-96A2-963D-4D3D5D882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41690D4-C210-0231-BBB8-4E27A81DCA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031D645-759F-57AD-57C4-071450CC8D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049248-69F3-5474-A630-B1B553A78F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71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408575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78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dirty="0"/>
              <a:t>Más notas en la guía del facilitador:</a:t>
            </a:r>
          </a:p>
          <a:p>
            <a:r>
              <a:rPr lang="es-ES" dirty="0"/>
              <a:t>En esta capacitación, cubriremos las cinco fases clave de la gestión de proyectos. Estas fases ayudan a guiar un proyecto de principio a fin</a:t>
            </a:r>
            <a:r>
              <a:rPr lang="es" dirty="0"/>
              <a:t>:</a:t>
            </a:r>
          </a:p>
          <a:p>
            <a:pPr>
              <a:buFont typeface="+mj-lt"/>
              <a:buAutoNum type="arabicPeriod"/>
            </a:pPr>
            <a:r>
              <a:rPr lang="es" b="1" dirty="0"/>
              <a:t>Inicio</a:t>
            </a:r>
            <a:r>
              <a:rPr lang="es" dirty="0"/>
              <a:t>: </a:t>
            </a:r>
            <a:r>
              <a:rPr lang="es-ES" dirty="0"/>
              <a:t>Aquí es donde definimos el proyecto, sus objetivos, y obtenemos la aprobación para seguir adelante</a:t>
            </a:r>
            <a:r>
              <a:rPr lang="es" dirty="0"/>
              <a:t>.</a:t>
            </a:r>
          </a:p>
          <a:p>
            <a:pPr>
              <a:buFont typeface="+mj-lt"/>
              <a:buAutoNum type="arabicPeriod"/>
            </a:pPr>
            <a:r>
              <a:rPr lang="es" b="1" dirty="0"/>
              <a:t>Planificación</a:t>
            </a:r>
            <a:r>
              <a:rPr lang="es" dirty="0"/>
              <a:t>: Aquí </a:t>
            </a:r>
            <a:r>
              <a:rPr lang="es-ES" dirty="0"/>
              <a:t>creamos un plan detallado en el que se describe cómo se llevará a cabo el proyecto, incluyendo tareas, plazos y recursos.</a:t>
            </a:r>
            <a:endParaRPr lang="es" dirty="0"/>
          </a:p>
          <a:p>
            <a:pPr>
              <a:buFont typeface="+mj-lt"/>
              <a:buAutoNum type="arabicPeriod"/>
            </a:pPr>
            <a:r>
              <a:rPr lang="es" b="1" dirty="0"/>
              <a:t>Ejecución</a:t>
            </a:r>
            <a:r>
              <a:rPr lang="es" dirty="0"/>
              <a:t>: ¡Aquí </a:t>
            </a:r>
            <a:r>
              <a:rPr lang="es-ES" dirty="0"/>
              <a:t>es donde se lleva a cabo el proyecto! Se llevan a cabo las tareas y los miembros del equipo trabajan juntos para alcanzar los objetivos.</a:t>
            </a:r>
            <a:endParaRPr lang="es" dirty="0"/>
          </a:p>
          <a:p>
            <a:pPr>
              <a:buFont typeface="+mj-lt"/>
              <a:buAutoNum type="arabicPeriod"/>
            </a:pPr>
            <a:r>
              <a:rPr lang="es" b="1" dirty="0"/>
              <a:t>Monitoreo y Control</a:t>
            </a:r>
            <a:r>
              <a:rPr lang="es" dirty="0"/>
              <a:t>: </a:t>
            </a:r>
            <a:r>
              <a:rPr lang="es-ES" dirty="0"/>
              <a:t>A lo largo del proyecto, vigilamos el progreso, y verificamos si hay problemas o cambios necesarios para mantener el rumbo</a:t>
            </a:r>
            <a:r>
              <a:rPr lang="es" dirty="0"/>
              <a:t>.</a:t>
            </a:r>
          </a:p>
          <a:p>
            <a:pPr>
              <a:buFont typeface="+mj-lt"/>
              <a:buAutoNum type="arabicPeriod"/>
            </a:pPr>
            <a:r>
              <a:rPr lang="es" b="1" dirty="0"/>
              <a:t>Cierre</a:t>
            </a:r>
            <a:r>
              <a:rPr lang="es" dirty="0"/>
              <a:t>: </a:t>
            </a:r>
            <a:r>
              <a:rPr lang="es-ES" dirty="0"/>
              <a:t>Una vez que todo está completo, revisamos el proyecto para asegurarnos de que se cumplieron todos los objetivos y lo cerramos oficialmente</a:t>
            </a:r>
            <a:r>
              <a:rPr lang="es" dirty="0"/>
              <a:t>.</a:t>
            </a:r>
          </a:p>
          <a:p>
            <a:endParaRPr lang="en-US" dirty="0"/>
          </a:p>
          <a:p>
            <a:endParaRPr lang="en-US" dirty="0"/>
          </a:p>
          <a:p>
            <a:r>
              <a:rPr lang="es-ES" dirty="0"/>
              <a:t>Repasaremos estas fases una por una, comenzando por el inicio... a continuación...</a:t>
            </a:r>
            <a:endParaRPr lang="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23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7314704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DB2DF-76E1-75EE-F0F3-CABC3DE9A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329E94C-4EFE-FA9C-7F03-481370F79F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770FE9F-04FE-C3EC-C689-C5EDF41A7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ED423B4-CCA0-A691-6818-4BFD79BED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73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2041645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DE14D-2D37-559C-9DFB-A6C0A1B3C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01EEB72-BD39-F0C2-BCCA-1E928B2F1D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B3533DB-636B-29A6-FA70-49DDEF46F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D141C8-1636-46BB-1A48-CEA83EE42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74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2730198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E5B95-788B-5841-BAFF-559835FAC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B45D52-D603-B519-DB4E-8D36A392DC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D7BE3E-2590-8F32-9376-87E858BC19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DF4BF-FD67-6865-76AC-C53545988F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75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75364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0394F-1B24-D956-751E-C90055116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659AFD-57B0-82D1-FD17-926E87832B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D061B7-ABF3-7D75-1950-311D0452F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b="1" dirty="0"/>
              <a:t>Ejecutar</a:t>
            </a:r>
            <a:r>
              <a:rPr lang="es" dirty="0"/>
              <a:t>: </a:t>
            </a:r>
            <a:r>
              <a:rPr lang="es-ES" dirty="0"/>
              <a:t>¡Aquí es donde se lleva a cabo el proyecto! Se realizan las tareas y los miembros del equipo colaboran para alcanzar los objetivos.</a:t>
            </a:r>
            <a:endParaRPr lang="e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7FB5B-3D59-E33C-92A3-BB98EC6D2D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76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4158030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892EB-0AE7-5621-7632-D80291317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2A7AA4-9152-E23D-729D-D991CE5A8F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294809-2AE2-BF14-3EF4-931251DB78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D68773-DA45-B589-A8BC-D64B68C033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77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4966978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3F95A-3BEA-A706-43E4-38ADEC2CE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5D1B56-B543-C2AC-D5DE-8D8C09999A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AB3781-8676-178F-6922-B399CBEC10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4217C-E6AF-3022-A4F1-05BA07D117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78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27465004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FEF2B-565C-9525-D79F-6C9EC7AB0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CB6C93-9155-0AC3-F297-5ACBE7053A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9DD50A-B101-E03B-3B23-5490895A21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73B1F7-A7AA-61C0-B0AB-9BF8D12CA9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79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926265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5E66B-1290-6CD3-A3E2-A163CBD1C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B0C021-1CC5-E828-C03D-653CA17944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EEDC33-1C69-C4F4-23B1-A5DFAE0FB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C611C-AC58-FCEB-F9BD-BC55D13A82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80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8066011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BE55E-B5F9-119E-5590-62807B8D1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888B76-F070-70C3-2F19-AB09E2CC0D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C789DD-3FBF-2B98-27AF-4AA713CE61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BFBDA4-86C9-F207-D3C9-E9B444664B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81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731302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D0C26-2C99-39ED-8E2D-1889B3F27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8F79C4-1E7D-0C82-8921-EDCAF370D5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BA0D74-05E6-F56D-64E1-3801FC48E7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DEDF68-A08D-95D1-E8DF-A4D705DEC3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1A1C39-B735-4E45-B6FD-D8DF5182B4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308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5896C-D2A9-407A-16C5-30FA6FD67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5FCD87-89E3-5A2E-24A8-EF28BDB709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D63CC2-DA37-84BE-EC4C-5EFFC9F22C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dirty="0"/>
              <a:t>Más notas en la guía del facilitador:</a:t>
            </a:r>
          </a:p>
          <a:p>
            <a:r>
              <a:rPr lang="es-ES" dirty="0"/>
              <a:t>En esta capacitación, cubriremos las cinco fases clave de la gestión de proyectos. Estas fases ayudan a guiar un proyecto de principio a fin</a:t>
            </a:r>
            <a:r>
              <a:rPr lang="es" dirty="0"/>
              <a:t>:</a:t>
            </a:r>
          </a:p>
          <a:p>
            <a:pPr>
              <a:buFont typeface="+mj-lt"/>
              <a:buAutoNum type="arabicPeriod"/>
            </a:pPr>
            <a:r>
              <a:rPr lang="es" b="1" dirty="0"/>
              <a:t>Inicio</a:t>
            </a:r>
            <a:r>
              <a:rPr lang="es" dirty="0"/>
              <a:t>: </a:t>
            </a:r>
            <a:r>
              <a:rPr lang="es-ES" dirty="0"/>
              <a:t>Aquí es donde definimos el proyecto, sus objetivos, y obtenemos la aprobación para seguir adelante</a:t>
            </a:r>
            <a:r>
              <a:rPr lang="es" dirty="0"/>
              <a:t>.</a:t>
            </a:r>
          </a:p>
          <a:p>
            <a:pPr>
              <a:buFont typeface="+mj-lt"/>
              <a:buAutoNum type="arabicPeriod"/>
            </a:pPr>
            <a:r>
              <a:rPr lang="es" b="1" dirty="0"/>
              <a:t>Planificación</a:t>
            </a:r>
            <a:r>
              <a:rPr lang="es" dirty="0"/>
              <a:t>: Aquí </a:t>
            </a:r>
            <a:r>
              <a:rPr lang="es-ES" dirty="0"/>
              <a:t>creamos un plan detallado en el que se describe cómo se llevará a cabo el proyecto, incluyendo tareas, plazos y recursos.</a:t>
            </a:r>
            <a:endParaRPr lang="es" dirty="0"/>
          </a:p>
          <a:p>
            <a:pPr>
              <a:buFont typeface="+mj-lt"/>
              <a:buAutoNum type="arabicPeriod"/>
            </a:pPr>
            <a:r>
              <a:rPr lang="es" b="1" dirty="0"/>
              <a:t>Ejecución</a:t>
            </a:r>
            <a:r>
              <a:rPr lang="es" dirty="0"/>
              <a:t>: ¡Aquí </a:t>
            </a:r>
            <a:r>
              <a:rPr lang="es-ES" dirty="0"/>
              <a:t>es donde se lleva a cabo el proyecto! Se llevan a cabo las tareas y los miembros del equipo trabajan juntos para alcanzar los objetivos.</a:t>
            </a:r>
            <a:endParaRPr lang="es" dirty="0"/>
          </a:p>
          <a:p>
            <a:pPr>
              <a:buFont typeface="+mj-lt"/>
              <a:buAutoNum type="arabicPeriod"/>
            </a:pPr>
            <a:r>
              <a:rPr lang="es" b="1" dirty="0"/>
              <a:t>Monitoreo y Control</a:t>
            </a:r>
            <a:r>
              <a:rPr lang="es" dirty="0"/>
              <a:t>: </a:t>
            </a:r>
            <a:r>
              <a:rPr lang="es-ES" dirty="0"/>
              <a:t>A lo largo del proyecto, vigilamos el progreso, y verificamos si hay problemas o cambios necesarios para mantener el rumbo</a:t>
            </a:r>
            <a:r>
              <a:rPr lang="es" dirty="0"/>
              <a:t>.</a:t>
            </a:r>
          </a:p>
          <a:p>
            <a:pPr>
              <a:buFont typeface="+mj-lt"/>
              <a:buAutoNum type="arabicPeriod"/>
            </a:pPr>
            <a:r>
              <a:rPr lang="es" b="1" dirty="0"/>
              <a:t>Cierre</a:t>
            </a:r>
            <a:r>
              <a:rPr lang="es" dirty="0"/>
              <a:t>: </a:t>
            </a:r>
            <a:r>
              <a:rPr lang="es-ES" dirty="0"/>
              <a:t>Una vez que todo está completo, revisamos el proyecto para asegurarnos de que se cumplieron todos los objetivos y lo cerramos oficialmente</a:t>
            </a:r>
            <a:r>
              <a:rPr lang="es" dirty="0"/>
              <a:t>.</a:t>
            </a:r>
          </a:p>
          <a:p>
            <a:endParaRPr lang="en-US" dirty="0"/>
          </a:p>
          <a:p>
            <a:endParaRPr lang="en-US" dirty="0"/>
          </a:p>
          <a:p>
            <a:r>
              <a:rPr lang="es-ES" dirty="0"/>
              <a:t>Repasaremos estas fases una por una, comenzando por el inicio... a continuación...</a:t>
            </a:r>
            <a:endParaRPr lang="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D7CFE-E417-D9EE-32A5-C45345070D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25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95942037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93259-3FF4-CB55-B630-344ED2ED1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58D81C-136B-CD76-698F-AE227721F0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4A256E-67EC-1B78-A824-D3D2D83E9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AF4ADA-1CE4-93E8-8028-F1AB11D498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83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3698332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6C6B2-5919-D631-BAED-B42E148E3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FA79D1-A92E-B1CB-62C0-E10989E601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411933-95D9-1D00-7669-D7AAFE91F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19D62-59F5-3E81-9509-D057782895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84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0816359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1C2FE-40BA-CB5D-7A93-EC8D6629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502AD6-441B-C1F3-74B3-94008E9C3D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7F93CD-298D-E4DF-01D5-E6E97A19D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B3A1D-72BE-AF67-5287-058FC7E804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85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92705606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6DFE2-DB04-4128-B189-5DC55E1E9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281B21-A37D-FE06-1148-3B69B79817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F86F13-9AD6-71AF-DC80-5C87AA0288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D811F4-F065-5D1D-7C6E-08B35ABA5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86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265618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68443-0994-9089-B1C9-C159B34C4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EDC567-BC36-B94C-9D7D-749C48D13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94C072-D05C-0220-60DA-E844A56A92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74F3E9-BE60-0B81-6BB6-90F295C2E2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87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45240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0">
              <a:solidFill>
                <a:srgbClr val="212529"/>
              </a:solidFill>
              <a:effectLst/>
              <a:latin typeface="Arial" panose="020B0604020202020204" pitchFamily="34" charset="0"/>
            </a:endParaRPr>
          </a:p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598E12-9D1E-42AF-9A81-B286EC9533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27156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8CA9C-B07C-0159-AE60-4754A9E16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A87FAD-B97F-BF36-7843-22C9A3DC56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5F9838-7AA9-4447-160F-CDCA0C18A1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dirty="0"/>
              <a:t>Por último, exploremos el Cierre....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F26DB6-EC23-0222-9B04-F6CEF7778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89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45799216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6DA2C-A260-D015-1524-FA20CF19B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D4BBEA-3E3E-173A-FE3E-10E2837D9A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A071CC-216E-6BF6-DA44-D5611A3FE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114A3E-1808-5749-88E5-DE09E0CC46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90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9591952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0EDD0-74E9-9B86-B51A-FEFA63071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9EE0D8-A107-35FB-46C4-B956D6C2C2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7CE38F-7C83-9346-0798-634FD71E78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3A020B-49DC-7AFE-200D-01D15A58FE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91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74847965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14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27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54455061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911A0-6A23-D9D1-846C-16A55883C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3D9D79-9FB1-9904-A1A6-0E436FA5A5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41FDCF-79F1-2282-9DBE-7442528B4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DC68A9-2430-C9AD-FA64-FF6618A3CD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4013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34280-3ACA-750F-6EB1-9711C971E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B33B7B-5CC3-857C-4F54-FF2367DE4C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C3543D0-3EC2-CD2A-7E80-7E3D4AD4B4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621B715-D1C6-FB39-BFB4-460282D1EC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97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365262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" dirty="0"/>
              <a:t>Empecemos con la fase 1: Inicio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28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718000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s" sz="1200" b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Fase de Inicio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s" sz="1200" b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-----------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s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Durante la </a:t>
            </a:r>
            <a:r>
              <a:rPr lang="es" sz="1200" b="1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Fase de Inicio </a:t>
            </a:r>
            <a:r>
              <a:rPr lang="es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gestión de proyectos, deberás: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Determinar la necesidad que tu proyecto cubrirá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Decidir qué producto o servicio quieres crear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Asignar un gestor de proyectos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s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Muchos </a:t>
            </a:r>
            <a:r>
              <a:rPr lang="es-ES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ustedes ya han comenzado a analizar las necesidades de su comunidad, pero no se preocupen: aquí vamos a seguir juntos tres pasos que les ayudarán a definir un proyecto que se adapte a ustedes y a su comunidad. Empecemos</a:t>
            </a:r>
            <a:r>
              <a:rPr lang="es" sz="1200" i="1" dirty="0">
                <a:effectLst/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r>
              <a:rPr lang="es-ES" dirty="0"/>
              <a:t>(Pide a todos que saquen sus evaluaciones ya completadas para que el grupo pueda revisar los resultados juntos. Repasa las preguntas, guiando a las parejas para que completen o actualicen sus evaluaciones según sea necesario.)</a:t>
            </a:r>
            <a:endParaRPr lang="e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10AF6-7D0C-47DC-B474-03A6ADA02082}" type="slidenum">
              <a:rPr lang="es-PA" smtClean="0"/>
              <a:t>29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430682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618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744D4-B405-C3F0-E65A-3629555CB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C871A-9DC1-89CA-1DA6-F16A7DB721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4A7248-A037-4498-7E97-81F8A88D35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3AD567-82A0-C683-72C0-76E8318FC0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B4B2F-0019-C942-9AE2-8EB4A07943D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33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emf"/><Relationship Id="rId4" Type="http://schemas.openxmlformats.org/officeDocument/2006/relationships/image" Target="../media/image16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9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emf"/><Relationship Id="rId4" Type="http://schemas.openxmlformats.org/officeDocument/2006/relationships/image" Target="../media/image22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083B93CD-F898-129A-E6B4-347E8DEB4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9524" y="0"/>
            <a:ext cx="122110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5BAF14-F32E-4930-932F-1C5905D98E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2568" y="344960"/>
            <a:ext cx="2316019" cy="809897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0D17A7DC-CAC5-4985-AA86-0188AF2784E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6051" y="489765"/>
            <a:ext cx="2385396" cy="13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90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vents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674C508-E0F3-484B-9952-DDB7650C52FA}"/>
              </a:ext>
            </a:extLst>
          </p:cNvPr>
          <p:cNvGrpSpPr/>
          <p:nvPr userDrawn="1"/>
        </p:nvGrpSpPr>
        <p:grpSpPr>
          <a:xfrm>
            <a:off x="-25400" y="982606"/>
            <a:ext cx="4892788" cy="4892788"/>
            <a:chOff x="-165099" y="1638300"/>
            <a:chExt cx="4892788" cy="4892788"/>
          </a:xfrm>
          <a:solidFill>
            <a:srgbClr val="0093D4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B01250-E6B4-4901-8449-EBBF54535BF2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9F8D64A-ADA5-41C3-947B-2BF0F82A4876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DB36-B4D1-4673-A8A9-5D5CE88860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9760" y="3088480"/>
            <a:ext cx="4892788" cy="604837"/>
          </a:xfrm>
        </p:spPr>
        <p:txBody>
          <a:bodyPr>
            <a:noAutofit/>
          </a:bodyPr>
          <a:lstStyle>
            <a:lvl1pPr marL="0" indent="0" algn="r">
              <a:buNone/>
              <a:defRPr sz="4400" b="1">
                <a:solidFill>
                  <a:srgbClr val="0093D4"/>
                </a:solidFill>
                <a:latin typeface="Ubuntu" panose="020B0504030602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838FE1-9D47-4B32-AF42-A6BEE24F01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57188" y="2681644"/>
            <a:ext cx="2525360" cy="442912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0093D4"/>
                </a:solidFill>
                <a:latin typeface="Ubuntu" panose="020B050403060203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584267D-7F3B-CD68-ECEF-0A0CBD387D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10697" y="2292"/>
            <a:ext cx="4081303" cy="2317350"/>
          </a:xfrm>
          <a:prstGeom prst="rect">
            <a:avLst/>
          </a:prstGeom>
        </p:spPr>
      </p:pic>
      <p:pic>
        <p:nvPicPr>
          <p:cNvPr id="6" name="Picture 16">
            <a:extLst>
              <a:ext uri="{FF2B5EF4-FFF2-40B4-BE49-F238E27FC236}">
                <a16:creationId xmlns:a16="http://schemas.microsoft.com/office/drawing/2014/main" id="{8E69F4CA-69FF-9BD9-296B-EAF4DB911B7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78716" y="6233652"/>
            <a:ext cx="2167000" cy="13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75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áfico, gráfico lineal&#10;&#10;Descripción generada automáticamente">
            <a:extLst>
              <a:ext uri="{FF2B5EF4-FFF2-40B4-BE49-F238E27FC236}">
                <a16:creationId xmlns:a16="http://schemas.microsoft.com/office/drawing/2014/main" id="{BADCF972-9D24-A4CF-3558-14763FC6EF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29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o&#10;&#10;Descripción generada automáticamente con baja confianza">
            <a:extLst>
              <a:ext uri="{FF2B5EF4-FFF2-40B4-BE49-F238E27FC236}">
                <a16:creationId xmlns:a16="http://schemas.microsoft.com/office/drawing/2014/main" id="{FD2C273E-729E-5A91-7417-39E29499F2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" y="0"/>
            <a:ext cx="121879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496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o&#10;&#10;Descripción generada automáticamente con baja confianza">
            <a:extLst>
              <a:ext uri="{FF2B5EF4-FFF2-40B4-BE49-F238E27FC236}">
                <a16:creationId xmlns:a16="http://schemas.microsoft.com/office/drawing/2014/main" id="{FD2C273E-729E-5A91-7417-39E29499F2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" y="0"/>
            <a:ext cx="12187939" cy="6858000"/>
          </a:xfrm>
          <a:prstGeom prst="rect">
            <a:avLst/>
          </a:prstGeom>
        </p:spPr>
      </p:pic>
      <p:pic>
        <p:nvPicPr>
          <p:cNvPr id="4" name="Picture 17">
            <a:extLst>
              <a:ext uri="{FF2B5EF4-FFF2-40B4-BE49-F238E27FC236}">
                <a16:creationId xmlns:a16="http://schemas.microsoft.com/office/drawing/2014/main" id="{FC5EB0AB-90DE-B696-6E5B-6D6EE69F86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id="{22B79EE3-D2A8-2234-F11E-792F3665F1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C1DD01C-C6AD-10C1-22F9-BCDA52A257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latin typeface="Ubuntu Light" panose="020B0304030602030204" pitchFamily="34" charset="0"/>
              </a:defRPr>
            </a:lvl1pPr>
          </a:lstStyle>
          <a:p>
            <a:pPr lvl="0"/>
            <a:r>
              <a:rPr lang="es"/>
              <a:t>Haz clic para editar estilos de texto maestro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55C09627-7D63-7C76-2005-BE619A60F5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600" y="1074274"/>
            <a:ext cx="3276600" cy="3760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7F7F7F"/>
                </a:solidFill>
                <a:latin typeface="Ubuntu Light" panose="020B0304030602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"/>
              <a:t>Segundo nivel</a:t>
            </a:r>
          </a:p>
        </p:txBody>
      </p:sp>
      <p:pic>
        <p:nvPicPr>
          <p:cNvPr id="11" name="Picture 10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565A011C-3CA7-743E-1286-9BCACD133B9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33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>
            <a:extLst>
              <a:ext uri="{FF2B5EF4-FFF2-40B4-BE49-F238E27FC236}">
                <a16:creationId xmlns:a16="http://schemas.microsoft.com/office/drawing/2014/main" id="{8331B1DF-448C-49C4-A805-450612114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4EF0D168-1944-FC3D-C5FA-81FE8D217162}"/>
              </a:ext>
            </a:extLst>
          </p:cNvPr>
          <p:cNvSpPr/>
          <p:nvPr userDrawn="1"/>
        </p:nvSpPr>
        <p:spPr>
          <a:xfrm rot="810587">
            <a:off x="-2156371" y="897749"/>
            <a:ext cx="10653766" cy="8534266"/>
          </a:xfrm>
          <a:custGeom>
            <a:avLst/>
            <a:gdLst>
              <a:gd name="connsiteX0" fmla="*/ 0 w 6996849"/>
              <a:gd name="connsiteY0" fmla="*/ 0 h 6996849"/>
              <a:gd name="connsiteX1" fmla="*/ 6996849 w 6996849"/>
              <a:gd name="connsiteY1" fmla="*/ 0 h 6996849"/>
              <a:gd name="connsiteX2" fmla="*/ 6996849 w 6996849"/>
              <a:gd name="connsiteY2" fmla="*/ 6996849 h 6996849"/>
              <a:gd name="connsiteX3" fmla="*/ 0 w 6996849"/>
              <a:gd name="connsiteY3" fmla="*/ 6996849 h 6996849"/>
              <a:gd name="connsiteX4" fmla="*/ 0 w 6996849"/>
              <a:gd name="connsiteY4" fmla="*/ 0 h 6996849"/>
              <a:gd name="connsiteX0" fmla="*/ 0 w 7000106"/>
              <a:gd name="connsiteY0" fmla="*/ 0 h 6996849"/>
              <a:gd name="connsiteX1" fmla="*/ 6996849 w 7000106"/>
              <a:gd name="connsiteY1" fmla="*/ 0 h 6996849"/>
              <a:gd name="connsiteX2" fmla="*/ 7000106 w 7000106"/>
              <a:gd name="connsiteY2" fmla="*/ 4982390 h 6996849"/>
              <a:gd name="connsiteX3" fmla="*/ 0 w 7000106"/>
              <a:gd name="connsiteY3" fmla="*/ 6996849 h 6996849"/>
              <a:gd name="connsiteX4" fmla="*/ 0 w 7000106"/>
              <a:gd name="connsiteY4" fmla="*/ 0 h 6996849"/>
              <a:gd name="connsiteX0" fmla="*/ 17633 w 7017739"/>
              <a:gd name="connsiteY0" fmla="*/ 0 h 5621604"/>
              <a:gd name="connsiteX1" fmla="*/ 7014482 w 7017739"/>
              <a:gd name="connsiteY1" fmla="*/ 0 h 5621604"/>
              <a:gd name="connsiteX2" fmla="*/ 7017739 w 7017739"/>
              <a:gd name="connsiteY2" fmla="*/ 4982390 h 5621604"/>
              <a:gd name="connsiteX3" fmla="*/ 0 w 7017739"/>
              <a:gd name="connsiteY3" fmla="*/ 5621604 h 5621604"/>
              <a:gd name="connsiteX4" fmla="*/ 17633 w 7017739"/>
              <a:gd name="connsiteY4" fmla="*/ 0 h 562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7739" h="5621604">
                <a:moveTo>
                  <a:pt x="17633" y="0"/>
                </a:moveTo>
                <a:lnTo>
                  <a:pt x="7014482" y="0"/>
                </a:lnTo>
                <a:cubicBezTo>
                  <a:pt x="7015568" y="1660797"/>
                  <a:pt x="7016653" y="3321593"/>
                  <a:pt x="7017739" y="4982390"/>
                </a:cubicBezTo>
                <a:lnTo>
                  <a:pt x="0" y="5621604"/>
                </a:lnTo>
                <a:cubicBezTo>
                  <a:pt x="5878" y="3747736"/>
                  <a:pt x="11755" y="1873868"/>
                  <a:pt x="17633" y="0"/>
                </a:cubicBezTo>
                <a:close/>
              </a:path>
            </a:pathLst>
          </a:cu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64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o&#10;&#10;Descripción generada automáticamente">
            <a:extLst>
              <a:ext uri="{FF2B5EF4-FFF2-40B4-BE49-F238E27FC236}">
                <a16:creationId xmlns:a16="http://schemas.microsoft.com/office/drawing/2014/main" id="{026F26DB-12A4-CE82-BC4C-794692A398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4075" y="518668"/>
            <a:ext cx="1750317" cy="61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26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>
            <a:extLst>
              <a:ext uri="{FF2B5EF4-FFF2-40B4-BE49-F238E27FC236}">
                <a16:creationId xmlns:a16="http://schemas.microsoft.com/office/drawing/2014/main" id="{8331B1DF-448C-49C4-A805-450612114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4EF0D168-1944-FC3D-C5FA-81FE8D217162}"/>
              </a:ext>
            </a:extLst>
          </p:cNvPr>
          <p:cNvSpPr/>
          <p:nvPr userDrawn="1"/>
        </p:nvSpPr>
        <p:spPr>
          <a:xfrm rot="298259">
            <a:off x="-278031" y="1848520"/>
            <a:ext cx="7017739" cy="5621604"/>
          </a:xfrm>
          <a:custGeom>
            <a:avLst/>
            <a:gdLst>
              <a:gd name="connsiteX0" fmla="*/ 0 w 6996849"/>
              <a:gd name="connsiteY0" fmla="*/ 0 h 6996849"/>
              <a:gd name="connsiteX1" fmla="*/ 6996849 w 6996849"/>
              <a:gd name="connsiteY1" fmla="*/ 0 h 6996849"/>
              <a:gd name="connsiteX2" fmla="*/ 6996849 w 6996849"/>
              <a:gd name="connsiteY2" fmla="*/ 6996849 h 6996849"/>
              <a:gd name="connsiteX3" fmla="*/ 0 w 6996849"/>
              <a:gd name="connsiteY3" fmla="*/ 6996849 h 6996849"/>
              <a:gd name="connsiteX4" fmla="*/ 0 w 6996849"/>
              <a:gd name="connsiteY4" fmla="*/ 0 h 6996849"/>
              <a:gd name="connsiteX0" fmla="*/ 0 w 7000106"/>
              <a:gd name="connsiteY0" fmla="*/ 0 h 6996849"/>
              <a:gd name="connsiteX1" fmla="*/ 6996849 w 7000106"/>
              <a:gd name="connsiteY1" fmla="*/ 0 h 6996849"/>
              <a:gd name="connsiteX2" fmla="*/ 7000106 w 7000106"/>
              <a:gd name="connsiteY2" fmla="*/ 4982390 h 6996849"/>
              <a:gd name="connsiteX3" fmla="*/ 0 w 7000106"/>
              <a:gd name="connsiteY3" fmla="*/ 6996849 h 6996849"/>
              <a:gd name="connsiteX4" fmla="*/ 0 w 7000106"/>
              <a:gd name="connsiteY4" fmla="*/ 0 h 6996849"/>
              <a:gd name="connsiteX0" fmla="*/ 17633 w 7017739"/>
              <a:gd name="connsiteY0" fmla="*/ 0 h 5621604"/>
              <a:gd name="connsiteX1" fmla="*/ 7014482 w 7017739"/>
              <a:gd name="connsiteY1" fmla="*/ 0 h 5621604"/>
              <a:gd name="connsiteX2" fmla="*/ 7017739 w 7017739"/>
              <a:gd name="connsiteY2" fmla="*/ 4982390 h 5621604"/>
              <a:gd name="connsiteX3" fmla="*/ 0 w 7017739"/>
              <a:gd name="connsiteY3" fmla="*/ 5621604 h 5621604"/>
              <a:gd name="connsiteX4" fmla="*/ 17633 w 7017739"/>
              <a:gd name="connsiteY4" fmla="*/ 0 h 562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7739" h="5621604">
                <a:moveTo>
                  <a:pt x="17633" y="0"/>
                </a:moveTo>
                <a:lnTo>
                  <a:pt x="7014482" y="0"/>
                </a:lnTo>
                <a:cubicBezTo>
                  <a:pt x="7015568" y="1660797"/>
                  <a:pt x="7016653" y="3321593"/>
                  <a:pt x="7017739" y="4982390"/>
                </a:cubicBezTo>
                <a:lnTo>
                  <a:pt x="0" y="5621604"/>
                </a:lnTo>
                <a:cubicBezTo>
                  <a:pt x="5878" y="3747736"/>
                  <a:pt x="11755" y="1873868"/>
                  <a:pt x="17633" y="0"/>
                </a:cubicBezTo>
                <a:close/>
              </a:path>
            </a:pathLst>
          </a:cu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6">
            <a:extLst>
              <a:ext uri="{FF2B5EF4-FFF2-40B4-BE49-F238E27FC236}">
                <a16:creationId xmlns:a16="http://schemas.microsoft.com/office/drawing/2014/main" id="{E6DDC152-ECD6-8280-20CB-D2A6C494BA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CBF4AF1-0E37-1A4F-1249-68D95F4C56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latin typeface="Ubuntu Light" panose="020B0304030602030204" pitchFamily="34" charset="0"/>
              </a:defRPr>
            </a:lvl1pPr>
          </a:lstStyle>
          <a:p>
            <a:pPr lvl="0"/>
            <a:r>
              <a:rPr lang="es"/>
              <a:t>Haz clic para editar estilos de texto maestro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3237F012-D780-F2C5-DA4F-58EF97459C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600" y="1074274"/>
            <a:ext cx="3276600" cy="3760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7F7F7F"/>
                </a:solidFill>
                <a:latin typeface="Ubuntu Light" panose="020B0304030602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"/>
              <a:t>Segundo nivel</a:t>
            </a:r>
          </a:p>
        </p:txBody>
      </p:sp>
      <p:pic>
        <p:nvPicPr>
          <p:cNvPr id="15" name="Picture 14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4A8E7A3C-C211-C83A-3080-26D6931EF9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785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>
            <a:extLst>
              <a:ext uri="{FF2B5EF4-FFF2-40B4-BE49-F238E27FC236}">
                <a16:creationId xmlns:a16="http://schemas.microsoft.com/office/drawing/2014/main" id="{2835C92D-E5B8-41EA-ADAD-BE973996A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9" name="Picture 17">
            <a:extLst>
              <a:ext uri="{FF2B5EF4-FFF2-40B4-BE49-F238E27FC236}">
                <a16:creationId xmlns:a16="http://schemas.microsoft.com/office/drawing/2014/main" id="{8331B1DF-448C-49C4-A805-4506121147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6DF097-E5C3-625B-0476-6FA521B303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latin typeface="Ubuntu Light" panose="020B0304030602030204" pitchFamily="34" charset="0"/>
              </a:defRPr>
            </a:lvl1pPr>
          </a:lstStyle>
          <a:p>
            <a:pPr lvl="0"/>
            <a:r>
              <a:rPr lang="es"/>
              <a:t>Haz clic para editar estilos de texto maestro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9BDC7C0-BAC8-7C16-3968-A99A1FCC66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600" y="1074274"/>
            <a:ext cx="3276600" cy="3760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7F7F7F"/>
                </a:solidFill>
                <a:latin typeface="Ubuntu Light" panose="020B0304030602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"/>
              <a:t>Segundo nivel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467D5-0D7C-508F-994D-470C6DFF87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2079625"/>
            <a:ext cx="9388475" cy="270986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s"/>
              <a:t>Tercer nivel</a:t>
            </a:r>
          </a:p>
        </p:txBody>
      </p:sp>
      <p:pic>
        <p:nvPicPr>
          <p:cNvPr id="3" name="Picture 2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1F38610A-B876-8742-89FB-CB68C9A76D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96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C93858F0-9B9D-F64C-A2AC-6F3026E470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9524" y="0"/>
            <a:ext cx="12211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20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ormas geométricas amarillas y naranjas&#10;&#10;El contenido generado por IA puede ser incorrecto.">
            <a:extLst>
              <a:ext uri="{FF2B5EF4-FFF2-40B4-BE49-F238E27FC236}">
                <a16:creationId xmlns:a16="http://schemas.microsoft.com/office/drawing/2014/main" id="{49B9C3B7-B600-C151-0B0E-B728839672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373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96AE1B8-70D0-4951-A945-CEA464212D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72793" y="344961"/>
            <a:ext cx="1965794" cy="68742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DC747-2661-4EFD-803D-474FFED200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962025"/>
            <a:ext cx="6572250" cy="687426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s"/>
              <a:t>Título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226A07-6959-47A0-BA61-34063C4631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9150" y="2552700"/>
            <a:ext cx="9410700" cy="5715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s"/>
              <a:t>Introducción a la lección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9DA7251-DE92-4204-B323-60FF4160C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465473"/>
            <a:ext cx="9410700" cy="1478001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s"/>
              <a:t>Introducción a la lección</a:t>
            </a:r>
          </a:p>
        </p:txBody>
      </p:sp>
    </p:spTree>
    <p:extLst>
      <p:ext uri="{BB962C8B-B14F-4D97-AF65-F5344CB8AC3E}">
        <p14:creationId xmlns:p14="http://schemas.microsoft.com/office/powerpoint/2010/main" val="4241412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ormas geométricas moradas y blancas&#10;&#10;El contenido generado por IA puede ser incorrecto.">
            <a:extLst>
              <a:ext uri="{FF2B5EF4-FFF2-40B4-BE49-F238E27FC236}">
                <a16:creationId xmlns:a16="http://schemas.microsoft.com/office/drawing/2014/main" id="{10ED2C83-33B3-D34F-2776-37321803F2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8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E0689-9AFA-D65D-505E-FC00983DA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"/>
              <a:t>Haz clic para editar el estilo del título Master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0653B1-C6FE-F00E-F9E9-5E3051D45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"/>
              <a:t>Haz clic para editar estilos de texto maestro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7B87C-B058-518D-3269-7F83E77C5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C862F-A07B-A5CC-86C6-AAF0747D0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2AF6E3-8B17-DD4B-BD4C-828E0D549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616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1A69F-17E7-0FB7-F5BB-2F19FE465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Haz clic para editar el estilo del título Master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96B0E-082C-2E2E-7DA6-A9AECC2BA5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"/>
              <a:t>Haz clic para editar estilos de texto maestro</a:t>
            </a:r>
          </a:p>
          <a:p>
            <a:pPr lvl="1"/>
            <a:r>
              <a:rPr lang="es"/>
              <a:t>Segundo nivel</a:t>
            </a:r>
          </a:p>
          <a:p>
            <a:pPr lvl="2"/>
            <a:r>
              <a:rPr lang="es"/>
              <a:t>Tercer nivel</a:t>
            </a:r>
          </a:p>
          <a:p>
            <a:pPr lvl="3"/>
            <a:r>
              <a:rPr lang="es"/>
              <a:t>Cuarto nivel</a:t>
            </a:r>
          </a:p>
          <a:p>
            <a:pPr lvl="4"/>
            <a:r>
              <a:rPr lang="es"/>
              <a:t>Quinto nivel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58B6A-68D4-A870-0A20-A3BA912D4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"/>
              <a:t>Haz clic para editar estilos de texto maestro</a:t>
            </a:r>
          </a:p>
          <a:p>
            <a:pPr lvl="1"/>
            <a:r>
              <a:rPr lang="es"/>
              <a:t>Segundo nivel</a:t>
            </a:r>
          </a:p>
          <a:p>
            <a:pPr lvl="2"/>
            <a:r>
              <a:rPr lang="es"/>
              <a:t>Tercer nivel</a:t>
            </a:r>
          </a:p>
          <a:p>
            <a:pPr lvl="3"/>
            <a:r>
              <a:rPr lang="es"/>
              <a:t>Cuarto nivel</a:t>
            </a:r>
          </a:p>
          <a:p>
            <a:pPr lvl="4"/>
            <a:r>
              <a:rPr lang="es"/>
              <a:t>Quinto nivel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B4BF5-0F62-ED03-92B5-2989A1FA8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3F8AD6-4439-423A-B234-1D1745A62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E0997-17E6-CBC8-9C55-9C337B205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732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DA57C-BD52-7704-1AAA-0E09C0DA4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"/>
              <a:t>Haz clic para editar el estilo del título Master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FEBE5-BCCE-DC9A-8064-8DF722171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"/>
              <a:t>Haz clic para editar estilos de texto maestro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43E951-72F4-35A5-C85E-C6DACC610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"/>
              <a:t>Haz clic para editar estilos de texto maestro</a:t>
            </a:r>
          </a:p>
          <a:p>
            <a:pPr lvl="1"/>
            <a:r>
              <a:rPr lang="es"/>
              <a:t>Segundo nivel</a:t>
            </a:r>
          </a:p>
          <a:p>
            <a:pPr lvl="2"/>
            <a:r>
              <a:rPr lang="es"/>
              <a:t>Tercer nivel</a:t>
            </a:r>
          </a:p>
          <a:p>
            <a:pPr lvl="3"/>
            <a:r>
              <a:rPr lang="es"/>
              <a:t>Cuarto nivel</a:t>
            </a:r>
          </a:p>
          <a:p>
            <a:pPr lvl="4"/>
            <a:r>
              <a:rPr lang="es"/>
              <a:t>Quinto nivel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0E3289-63D7-9AB5-168C-F8D7B9CA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"/>
              <a:t>Haz clic para editar estilos de texto maestro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C67938-D9A4-B0FF-6901-58A22F6CD4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"/>
              <a:t>Haz clic para editar estilos de texto maestro</a:t>
            </a:r>
          </a:p>
          <a:p>
            <a:pPr lvl="1"/>
            <a:r>
              <a:rPr lang="es"/>
              <a:t>Segundo nivel</a:t>
            </a:r>
          </a:p>
          <a:p>
            <a:pPr lvl="2"/>
            <a:r>
              <a:rPr lang="es"/>
              <a:t>Tercer nivel</a:t>
            </a:r>
          </a:p>
          <a:p>
            <a:pPr lvl="3"/>
            <a:r>
              <a:rPr lang="es"/>
              <a:t>Cuarto nivel</a:t>
            </a:r>
          </a:p>
          <a:p>
            <a:pPr lvl="4"/>
            <a:r>
              <a:rPr lang="es"/>
              <a:t>Quinto nivel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D90C4E-BDC1-1FAA-393C-284F137C4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FD9C76-526C-0B42-B4AB-F4F50ACE6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BCFC8B-047C-B12B-51C0-743982AE6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095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62363-F502-32C8-BE98-DACA3650F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Haz clic para editar el estilo del título Master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EF84DE-AE87-7FFA-923B-B76F3C87B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335D8-D223-F1F3-DF42-F956490A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73D0FD-F9AB-3013-DDC6-C7F9B9A9B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510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A8AB03-D946-C6C7-83DA-7A1B65F2B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0150B2-61E3-C5BD-93DE-3B2D0EAE4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FB9870-F85E-D76C-354E-9E6547CEF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2581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DFCD0-428B-264A-1463-F0A2CB17D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"/>
              <a:t>Haz clic para editar el estilo del título Master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8FB9E-D3C2-9F8F-DC38-30207C5AB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"/>
              <a:t>Haz clic para editar estilos de texto maestro</a:t>
            </a:r>
          </a:p>
          <a:p>
            <a:pPr lvl="1"/>
            <a:r>
              <a:rPr lang="es"/>
              <a:t>Segundo nivel</a:t>
            </a:r>
          </a:p>
          <a:p>
            <a:pPr lvl="2"/>
            <a:r>
              <a:rPr lang="es"/>
              <a:t>Tercer nivel</a:t>
            </a:r>
          </a:p>
          <a:p>
            <a:pPr lvl="3"/>
            <a:r>
              <a:rPr lang="es"/>
              <a:t>Cuarto nivel</a:t>
            </a:r>
          </a:p>
          <a:p>
            <a:pPr lvl="4"/>
            <a:r>
              <a:rPr lang="es"/>
              <a:t>Quinto nivel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9E4666-00DA-B312-0D56-F8C4DC3F45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"/>
              <a:t>Haz clic para editar estilos de texto maestro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82ACF-2CC6-9BFC-3851-22530CD1C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D262C-0201-2AD5-0C27-2A053BEFB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E0E8CA-A9D3-E8E3-3E2E-5933E5999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49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4B88B-C687-FA09-E55F-3329A061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"/>
              <a:t>Haz clic para editar el estilo del título Master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0DCFBE-40DC-9C35-E662-67044BCB00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B148B4-ED00-CAD7-ED97-BC1C9820E6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"/>
              <a:t>Haz clic para editar estilos de texto maestro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D794D-993D-A735-2DA9-A10CC89CF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61E6CC-0F23-02EE-9F96-A5990A99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865F1D-1175-B2E5-E6DD-C6AC66C36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5686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A6861-3C81-96AE-B15A-29AA1EC23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Haz clic para editar el estilo del título Master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A446D5-FD3F-7761-0496-DB963A37A6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"/>
              <a:t>Haz clic para editar estilos de texto maestro</a:t>
            </a:r>
          </a:p>
          <a:p>
            <a:pPr lvl="1"/>
            <a:r>
              <a:rPr lang="es"/>
              <a:t>Segundo nivel</a:t>
            </a:r>
          </a:p>
          <a:p>
            <a:pPr lvl="2"/>
            <a:r>
              <a:rPr lang="es"/>
              <a:t>Tercer nivel</a:t>
            </a:r>
          </a:p>
          <a:p>
            <a:pPr lvl="3"/>
            <a:r>
              <a:rPr lang="es"/>
              <a:t>Cuarto nivel</a:t>
            </a:r>
          </a:p>
          <a:p>
            <a:pPr lvl="4"/>
            <a:r>
              <a:rPr lang="es"/>
              <a:t>Quinto nivel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BA19F-4312-0F4A-EAC8-24322E683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472A5-D64F-B590-B83F-FBDF01EFA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8CC4F-E67E-FCCC-0B96-8925AD0E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993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666E78-2DDC-642C-EC1A-768F28820D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"/>
              <a:t>Haz clic para editar el estilo del título Master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7A0B53-D287-17E9-EB7F-74697AE216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"/>
              <a:t>Haz clic para editar estilos de texto maestro</a:t>
            </a:r>
          </a:p>
          <a:p>
            <a:pPr lvl="1"/>
            <a:r>
              <a:rPr lang="es"/>
              <a:t>Segundo nivel</a:t>
            </a:r>
          </a:p>
          <a:p>
            <a:pPr lvl="2"/>
            <a:r>
              <a:rPr lang="es"/>
              <a:t>Tercer nivel</a:t>
            </a:r>
          </a:p>
          <a:p>
            <a:pPr lvl="3"/>
            <a:r>
              <a:rPr lang="es"/>
              <a:t>Cuarto nivel</a:t>
            </a:r>
          </a:p>
          <a:p>
            <a:pPr lvl="4"/>
            <a:r>
              <a:rPr lang="es"/>
              <a:t>Quinto nivel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B7E3BD-C798-6117-8121-0D73A4BBD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B61FC-80A7-4D6D-9AFD-1991CBA965F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3D5389-52DB-4A58-0AF8-B2F3C35C2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3AAF-C660-E565-78A1-92FCC29BE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62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s2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6CEA765-CC29-43EC-AF03-FE5FACC123A6}"/>
              </a:ext>
            </a:extLst>
          </p:cNvPr>
          <p:cNvSpPr txBox="1"/>
          <p:nvPr userDrawn="1"/>
        </p:nvSpPr>
        <p:spPr>
          <a:xfrm>
            <a:off x="9320981" y="6233652"/>
            <a:ext cx="234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400" b="1" i="0" u="none" strike="noStrike" kern="1200" cap="none" spc="100" normalizeH="0" baseline="0" noProof="0">
                <a:ln>
                  <a:noFill/>
                </a:ln>
                <a:solidFill>
                  <a:srgbClr val="00695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LIDERAZGO DE LOS ATLETAS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74C508-E0F3-484B-9952-DDB7650C52FA}"/>
              </a:ext>
            </a:extLst>
          </p:cNvPr>
          <p:cNvGrpSpPr/>
          <p:nvPr userDrawn="1"/>
        </p:nvGrpSpPr>
        <p:grpSpPr>
          <a:xfrm>
            <a:off x="-25400" y="982606"/>
            <a:ext cx="4892788" cy="4892788"/>
            <a:chOff x="-165099" y="1638300"/>
            <a:chExt cx="4892788" cy="4892788"/>
          </a:xfrm>
          <a:solidFill>
            <a:srgbClr val="00695E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B01250-E6B4-4901-8449-EBBF54535BF2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9F8D64A-ADA5-41C3-947B-2BF0F82A4876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DB36-B4D1-4673-A8A9-5D5CE88860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9760" y="3088480"/>
            <a:ext cx="4892788" cy="604837"/>
          </a:xfrm>
        </p:spPr>
        <p:txBody>
          <a:bodyPr>
            <a:noAutofit/>
          </a:bodyPr>
          <a:lstStyle>
            <a:lvl1pPr marL="0" indent="0" algn="r">
              <a:buNone/>
              <a:defRPr sz="4400" b="1">
                <a:solidFill>
                  <a:srgbClr val="00695E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838FE1-9D47-4B32-AF42-A6BEE24F01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57188" y="2681644"/>
            <a:ext cx="2525360" cy="442912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00695E"/>
                </a:solidFill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0234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A646A00-1F34-BE4A-99A8-251C18B6DF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" y="142397"/>
            <a:ext cx="1641492" cy="112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841346D-3DF8-8844-BEA9-CACDA0A63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74656" y="236304"/>
            <a:ext cx="2003275" cy="926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D6B3D0F-516D-4449-A3CE-D2D7D80252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10395" y="332901"/>
            <a:ext cx="840509" cy="63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8816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82C6015-8201-A54B-9DB4-0FC7DFE3F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0395" y="332901"/>
            <a:ext cx="840509" cy="63038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8556861-65B5-E647-AFCD-C6E97B44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32517" y="524620"/>
            <a:ext cx="9402233" cy="737650"/>
          </a:xfrm>
          <a:prstGeom prst="rect">
            <a:avLst/>
          </a:prstGeom>
        </p:spPr>
        <p:txBody>
          <a:bodyPr/>
          <a:lstStyle>
            <a:lvl1pPr>
              <a:defRPr>
                <a:latin typeface="Ubuntu" panose="020B0504030602030204" pitchFamily="34" charset="0"/>
              </a:defRPr>
            </a:lvl1pPr>
          </a:lstStyle>
          <a:p>
            <a:r>
              <a:rPr lang="es" altLang="en-US" b="1"/>
              <a:t>Título de la diapositiva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2ABF7E-0266-6849-8798-E92E46EEF2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9007" y="217853"/>
            <a:ext cx="2250044" cy="104026"/>
          </a:xfrm>
          <a:prstGeom prst="rect">
            <a:avLst/>
          </a:prstGeom>
        </p:spPr>
      </p:pic>
      <p:pic>
        <p:nvPicPr>
          <p:cNvPr id="10" name="Picture 9" descr="Una imagen que contiene un reloj&#10;&#10;Descripción generada automáticamente">
            <a:extLst>
              <a:ext uri="{FF2B5EF4-FFF2-40B4-BE49-F238E27FC236}">
                <a16:creationId xmlns:a16="http://schemas.microsoft.com/office/drawing/2014/main" id="{6EB5A63E-0FDF-4F4E-B3F6-F413706B260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100" y="308013"/>
            <a:ext cx="1422249" cy="1120656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D792839-7876-E049-94E5-9902B9AF09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1702" y="1938683"/>
            <a:ext cx="7394161" cy="774700"/>
          </a:xfrm>
          <a:prstGeom prst="rect">
            <a:avLst/>
          </a:prstGeom>
        </p:spPr>
        <p:txBody>
          <a:bodyPr/>
          <a:lstStyle>
            <a:lvl1pPr>
              <a:defRPr>
                <a:latin typeface="Ubuntu" panose="020B0504030602030204" pitchFamily="34" charset="0"/>
              </a:defRPr>
            </a:lvl1pPr>
            <a:lvl2pPr>
              <a:defRPr>
                <a:latin typeface="Ubuntu" panose="020B0504030602030204" pitchFamily="34" charset="0"/>
              </a:defRPr>
            </a:lvl2pPr>
            <a:lvl3pPr>
              <a:defRPr>
                <a:latin typeface="Ubuntu" panose="020B0504030602030204" pitchFamily="34" charset="0"/>
              </a:defRPr>
            </a:lvl3pPr>
            <a:lvl4pPr>
              <a:defRPr>
                <a:latin typeface="Ubuntu" panose="020B0504030602030204" pitchFamily="34" charset="0"/>
              </a:defRPr>
            </a:lvl4pPr>
            <a:lvl5pPr>
              <a:defRPr>
                <a:latin typeface="Ubuntu" panose="020B0504030602030204" pitchFamily="34" charset="0"/>
              </a:defRPr>
            </a:lvl5pPr>
          </a:lstStyle>
          <a:p>
            <a:pPr lvl="0"/>
            <a:r>
              <a:rPr lang="es"/>
              <a:t>Haz clic para editar estilos de texto maestro</a:t>
            </a:r>
          </a:p>
          <a:p>
            <a:pPr lvl="1"/>
            <a:r>
              <a:rPr lang="es"/>
              <a:t>Segundo nivel</a:t>
            </a:r>
          </a:p>
          <a:p>
            <a:pPr lvl="2"/>
            <a:r>
              <a:rPr lang="es"/>
              <a:t>Tercer nivel</a:t>
            </a:r>
          </a:p>
          <a:p>
            <a:pPr lvl="3"/>
            <a:r>
              <a:rPr lang="es"/>
              <a:t>Cuarto nivel</a:t>
            </a:r>
          </a:p>
          <a:p>
            <a:pPr lvl="4"/>
            <a:r>
              <a:rPr lang="es"/>
              <a:t>Quinto nivel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A6C1D6-970D-AB4C-8962-28F94C2DD15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1100" y="6524725"/>
            <a:ext cx="2082833" cy="15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75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eneral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6CEA765-CC29-43EC-AF03-FE5FACC123A6}"/>
              </a:ext>
            </a:extLst>
          </p:cNvPr>
          <p:cNvSpPr txBox="1"/>
          <p:nvPr userDrawn="1"/>
        </p:nvSpPr>
        <p:spPr>
          <a:xfrm>
            <a:off x="9320981" y="6233652"/>
            <a:ext cx="234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400" b="1" i="0" u="none" strike="noStrike" kern="1200" cap="none" spc="100" normalizeH="0" baseline="0" noProof="0">
                <a:ln>
                  <a:noFill/>
                </a:ln>
                <a:solidFill>
                  <a:srgbClr val="00695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LIDERAZGO DE LOS ATLETAS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B882EA3-E766-4F40-9384-29D6407D28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316572"/>
            <a:ext cx="961072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s"/>
              <a:t>Título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A594284-69EF-4DEC-B420-A3DC797B72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712319"/>
            <a:ext cx="959167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179984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s"/>
              <a:t>Subtítulo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F4FFF77-2D3E-4262-8095-12A64B4047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1962150"/>
            <a:ext cx="9772650" cy="34004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800">
                <a:latin typeface="Ubuntu" panose="020B0504030602030204" pitchFamily="34" charset="0"/>
              </a:defRPr>
            </a:lvl1pPr>
          </a:lstStyle>
          <a:p>
            <a:pPr lvl="0"/>
            <a:r>
              <a:rPr lang="es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145234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eneral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B882EA3-E766-4F40-9384-29D6407D28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316572"/>
            <a:ext cx="961072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s"/>
              <a:t>Título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A594284-69EF-4DEC-B420-A3DC797B72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712319"/>
            <a:ext cx="959167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013B82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s"/>
              <a:t>Subtítulo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F4FFF77-2D3E-4262-8095-12A64B4047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1962150"/>
            <a:ext cx="9772650" cy="34004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800">
                <a:latin typeface="Ubuntu" panose="020B0504030602030204" pitchFamily="34" charset="0"/>
              </a:defRPr>
            </a:lvl1pPr>
          </a:lstStyle>
          <a:p>
            <a:pPr lvl="0"/>
            <a:r>
              <a:rPr lang="es"/>
              <a:t>Texto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461D19B-6091-F29B-CF59-4C4F63A23F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04120" y="-49242"/>
            <a:ext cx="2087880" cy="1952694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A663CC06-C988-9259-DD9B-F13287A139B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78716" y="6233652"/>
            <a:ext cx="2167000" cy="13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51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1767BAE-8A6B-4245-8072-DC7D45914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28875" y="1638300"/>
            <a:ext cx="9829800" cy="4892675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B882EA3-E766-4F40-9384-29D6407D28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536016"/>
            <a:ext cx="9610725" cy="581025"/>
          </a:xfrm>
        </p:spPr>
        <p:txBody>
          <a:bodyPr>
            <a:noAutofit/>
          </a:bodyPr>
          <a:lstStyle>
            <a:lvl1pPr marL="0" indent="0" algn="l">
              <a:buNone/>
              <a:defRPr sz="3600" b="1">
                <a:solidFill>
                  <a:srgbClr val="013B82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s"/>
              <a:t>Título</a:t>
            </a:r>
          </a:p>
        </p:txBody>
      </p:sp>
      <p:pic>
        <p:nvPicPr>
          <p:cNvPr id="22" name="Picture 21" descr="Texto&#10;&#10;Descripción generada automáticamente">
            <a:extLst>
              <a:ext uri="{FF2B5EF4-FFF2-40B4-BE49-F238E27FC236}">
                <a16:creationId xmlns:a16="http://schemas.microsoft.com/office/drawing/2014/main" id="{65E0366C-219D-4F6C-A98A-6EBBF0FF07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4075" y="518668"/>
            <a:ext cx="1750317" cy="61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4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49A8685-21A9-447D-943C-17D541644DCF}"/>
              </a:ext>
            </a:extLst>
          </p:cNvPr>
          <p:cNvSpPr txBox="1"/>
          <p:nvPr userDrawn="1"/>
        </p:nvSpPr>
        <p:spPr>
          <a:xfrm>
            <a:off x="9320981" y="6233652"/>
            <a:ext cx="234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400" b="1" i="0" u="none" strike="noStrike" kern="1200" cap="none" spc="100" normalizeH="0" baseline="0" noProof="0">
                <a:ln>
                  <a:noFill/>
                </a:ln>
                <a:solidFill>
                  <a:srgbClr val="00695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LIDERAZGO DE LOS ATLETAS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C82241-D7BD-45C9-A845-0538A7795C11}"/>
              </a:ext>
            </a:extLst>
          </p:cNvPr>
          <p:cNvSpPr txBox="1"/>
          <p:nvPr userDrawn="1"/>
        </p:nvSpPr>
        <p:spPr>
          <a:xfrm>
            <a:off x="1071716" y="1769806"/>
            <a:ext cx="5250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¿Preguntas?</a:t>
            </a:r>
          </a:p>
        </p:txBody>
      </p:sp>
    </p:spTree>
    <p:extLst>
      <p:ext uri="{BB962C8B-B14F-4D97-AF65-F5344CB8AC3E}">
        <p14:creationId xmlns:p14="http://schemas.microsoft.com/office/powerpoint/2010/main" val="3235407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>
            <a:extLst>
              <a:ext uri="{FF2B5EF4-FFF2-40B4-BE49-F238E27FC236}">
                <a16:creationId xmlns:a16="http://schemas.microsoft.com/office/drawing/2014/main" id="{8331B1DF-448C-49C4-A805-450612114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F483155A-7C75-780B-6FBC-1C5FA01889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5" name="Picture 4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CA6F68F5-D369-7F2B-A6EC-F4123A6A2FD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15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E236BA10-0EB7-97DE-C98C-C06D995118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3884DF-286C-0D1D-DDFC-DD11E0A52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72793" y="344961"/>
            <a:ext cx="1965794" cy="687426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BEB7318-B73A-0711-646F-71EE2DE816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962025"/>
            <a:ext cx="6572250" cy="687426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s"/>
              <a:t>Título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0540805-AE8F-F58D-9DE8-CECB5F34C2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9150" y="2552700"/>
            <a:ext cx="9410700" cy="5715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s"/>
              <a:t>Introducción a la lección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A31BAF2-428B-544F-CE9E-E4ECBAE550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465473"/>
            <a:ext cx="9410700" cy="1478001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s"/>
              <a:t>Introducción a la lección</a:t>
            </a:r>
          </a:p>
        </p:txBody>
      </p:sp>
    </p:spTree>
    <p:extLst>
      <p:ext uri="{BB962C8B-B14F-4D97-AF65-F5344CB8AC3E}">
        <p14:creationId xmlns:p14="http://schemas.microsoft.com/office/powerpoint/2010/main" val="205833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0BAC5C-735E-ED44-E08E-9F991541B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"/>
              <a:t>Haz clic para editar el estilo del título Master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6F0E25-B8CD-D497-C928-49AD14FDD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"/>
              <a:t>Haz clic para editar estilos de texto maestro</a:t>
            </a:r>
          </a:p>
          <a:p>
            <a:pPr lvl="1"/>
            <a:r>
              <a:rPr lang="es"/>
              <a:t>Segundo nivel</a:t>
            </a:r>
          </a:p>
          <a:p>
            <a:pPr lvl="2"/>
            <a:r>
              <a:rPr lang="es"/>
              <a:t>Tercer nivel</a:t>
            </a:r>
          </a:p>
          <a:p>
            <a:pPr lvl="3"/>
            <a:r>
              <a:rPr lang="es"/>
              <a:t>Cuarto nivel</a:t>
            </a:r>
          </a:p>
          <a:p>
            <a:pPr lvl="4"/>
            <a:r>
              <a:rPr lang="es"/>
              <a:t>Quinto nivel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4AF93-A74C-8823-D88C-80ABD3D10E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FB61FC-80A7-4D6D-9AFD-1991CBA965F4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84DE40-0AD5-DAC6-6BC6-642D46CA5E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9DF42-90AA-D26C-EE86-EC27F5E4E8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B13FA1-F35F-4EC4-8468-29C36D7EC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1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4" r:id="rId4"/>
    <p:sldLayoutId id="2147483678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49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  <p:sldLayoutId id="2147483679" r:id="rId30"/>
    <p:sldLayoutId id="2147483680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4.png"/><Relationship Id="rId5" Type="http://schemas.openxmlformats.org/officeDocument/2006/relationships/image" Target="../media/image155.svg"/><Relationship Id="rId4" Type="http://schemas.openxmlformats.org/officeDocument/2006/relationships/image" Target="../media/image154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110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9.png"/><Relationship Id="rId5" Type="http://schemas.openxmlformats.org/officeDocument/2006/relationships/image" Target="../media/image114.svg"/><Relationship Id="rId4" Type="http://schemas.openxmlformats.org/officeDocument/2006/relationships/image" Target="../media/image113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hyperlink" Target="https://specialolympics.qualtrics.com/jfe/form/SV_5cZHOzU0qemAkDP" TargetMode="Externa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9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52.png"/><Relationship Id="rId3" Type="http://schemas.openxmlformats.org/officeDocument/2006/relationships/image" Target="../media/image9.emf"/><Relationship Id="rId7" Type="http://schemas.openxmlformats.org/officeDocument/2006/relationships/image" Target="../media/image46.png"/><Relationship Id="rId12" Type="http://schemas.openxmlformats.org/officeDocument/2006/relationships/image" Target="../media/image5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sv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13.png"/><Relationship Id="rId10" Type="http://schemas.openxmlformats.org/officeDocument/2006/relationships/image" Target="../media/image49.svg"/><Relationship Id="rId4" Type="http://schemas.openxmlformats.org/officeDocument/2006/relationships/image" Target="../media/image12.emf"/><Relationship Id="rId9" Type="http://schemas.openxmlformats.org/officeDocument/2006/relationships/image" Target="../media/image48.png"/><Relationship Id="rId14" Type="http://schemas.openxmlformats.org/officeDocument/2006/relationships/image" Target="../media/image5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9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52.png"/><Relationship Id="rId3" Type="http://schemas.openxmlformats.org/officeDocument/2006/relationships/image" Target="../media/image9.emf"/><Relationship Id="rId7" Type="http://schemas.openxmlformats.org/officeDocument/2006/relationships/image" Target="../media/image46.png"/><Relationship Id="rId12" Type="http://schemas.openxmlformats.org/officeDocument/2006/relationships/image" Target="../media/image5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sv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13.png"/><Relationship Id="rId10" Type="http://schemas.openxmlformats.org/officeDocument/2006/relationships/image" Target="../media/image49.svg"/><Relationship Id="rId4" Type="http://schemas.openxmlformats.org/officeDocument/2006/relationships/image" Target="../media/image12.emf"/><Relationship Id="rId9" Type="http://schemas.openxmlformats.org/officeDocument/2006/relationships/image" Target="../media/image48.png"/><Relationship Id="rId14" Type="http://schemas.openxmlformats.org/officeDocument/2006/relationships/image" Target="../media/image53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52.png"/><Relationship Id="rId3" Type="http://schemas.openxmlformats.org/officeDocument/2006/relationships/image" Target="../media/image9.emf"/><Relationship Id="rId7" Type="http://schemas.openxmlformats.org/officeDocument/2006/relationships/image" Target="../media/image46.png"/><Relationship Id="rId12" Type="http://schemas.openxmlformats.org/officeDocument/2006/relationships/image" Target="../media/image51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9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sv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8.png"/><Relationship Id="rId10" Type="http://schemas.openxmlformats.org/officeDocument/2006/relationships/image" Target="../media/image49.svg"/><Relationship Id="rId4" Type="http://schemas.openxmlformats.org/officeDocument/2006/relationships/image" Target="../media/image12.emf"/><Relationship Id="rId9" Type="http://schemas.openxmlformats.org/officeDocument/2006/relationships/image" Target="../media/image48.png"/><Relationship Id="rId14" Type="http://schemas.openxmlformats.org/officeDocument/2006/relationships/image" Target="../media/image53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9.emf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12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9.em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12.emf"/><Relationship Id="rId9" Type="http://schemas.openxmlformats.org/officeDocument/2006/relationships/image" Target="../media/image59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4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4.png"/><Relationship Id="rId5" Type="http://schemas.openxmlformats.org/officeDocument/2006/relationships/image" Target="../media/image24.png"/><Relationship Id="rId4" Type="http://schemas.openxmlformats.org/officeDocument/2006/relationships/image" Target="../media/image6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4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4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9.emf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12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9.emf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12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9.emf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openxmlformats.org/officeDocument/2006/relationships/image" Target="../media/image71.svg"/><Relationship Id="rId4" Type="http://schemas.openxmlformats.org/officeDocument/2006/relationships/image" Target="../media/image12.emf"/><Relationship Id="rId9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5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7" Type="http://schemas.openxmlformats.org/officeDocument/2006/relationships/image" Target="../media/image45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9.emf"/><Relationship Id="rId7" Type="http://schemas.openxmlformats.org/officeDocument/2006/relationships/image" Target="../media/image7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2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Relationship Id="rId9" Type="http://schemas.openxmlformats.org/officeDocument/2006/relationships/image" Target="../media/image7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76.png"/><Relationship Id="rId7" Type="http://schemas.openxmlformats.org/officeDocument/2006/relationships/image" Target="../media/image4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9.svg"/><Relationship Id="rId5" Type="http://schemas.openxmlformats.org/officeDocument/2006/relationships/image" Target="../media/image78.png"/><Relationship Id="rId4" Type="http://schemas.openxmlformats.org/officeDocument/2006/relationships/image" Target="../media/image77.sv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45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4.png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83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2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6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svg"/><Relationship Id="rId3" Type="http://schemas.openxmlformats.org/officeDocument/2006/relationships/image" Target="../media/image12.emf"/><Relationship Id="rId7" Type="http://schemas.openxmlformats.org/officeDocument/2006/relationships/image" Target="../media/image47.svg"/><Relationship Id="rId12" Type="http://schemas.openxmlformats.org/officeDocument/2006/relationships/image" Target="../media/image52.png"/><Relationship Id="rId17" Type="http://schemas.openxmlformats.org/officeDocument/2006/relationships/image" Target="../media/image59.sv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88.svg"/><Relationship Id="rId15" Type="http://schemas.openxmlformats.org/officeDocument/2006/relationships/image" Target="../media/image90.svg"/><Relationship Id="rId10" Type="http://schemas.openxmlformats.org/officeDocument/2006/relationships/image" Target="../media/image50.png"/><Relationship Id="rId4" Type="http://schemas.openxmlformats.org/officeDocument/2006/relationships/image" Target="../media/image87.png"/><Relationship Id="rId9" Type="http://schemas.openxmlformats.org/officeDocument/2006/relationships/image" Target="../media/image49.svg"/><Relationship Id="rId14" Type="http://schemas.openxmlformats.org/officeDocument/2006/relationships/image" Target="../media/image8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59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12.emf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13" Type="http://schemas.openxmlformats.org/officeDocument/2006/relationships/image" Target="../media/image99.png"/><Relationship Id="rId3" Type="http://schemas.openxmlformats.org/officeDocument/2006/relationships/image" Target="../media/image12.emf"/><Relationship Id="rId7" Type="http://schemas.openxmlformats.org/officeDocument/2006/relationships/image" Target="../media/image93.png"/><Relationship Id="rId12" Type="http://schemas.openxmlformats.org/officeDocument/2006/relationships/image" Target="../media/image98.svg"/><Relationship Id="rId2" Type="http://schemas.openxmlformats.org/officeDocument/2006/relationships/image" Target="../media/image9.emf"/><Relationship Id="rId16" Type="http://schemas.openxmlformats.org/officeDocument/2006/relationships/image" Target="../media/image47.sv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2.sv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46.png"/><Relationship Id="rId10" Type="http://schemas.openxmlformats.org/officeDocument/2006/relationships/image" Target="../media/image96.svg"/><Relationship Id="rId4" Type="http://schemas.openxmlformats.org/officeDocument/2006/relationships/image" Target="../media/image13.png"/><Relationship Id="rId9" Type="http://schemas.openxmlformats.org/officeDocument/2006/relationships/image" Target="../media/image95.png"/><Relationship Id="rId14" Type="http://schemas.openxmlformats.org/officeDocument/2006/relationships/image" Target="../media/image100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svg"/><Relationship Id="rId3" Type="http://schemas.openxmlformats.org/officeDocument/2006/relationships/image" Target="../media/image91.png"/><Relationship Id="rId7" Type="http://schemas.openxmlformats.org/officeDocument/2006/relationships/image" Target="../media/image102.svg"/><Relationship Id="rId12" Type="http://schemas.openxmlformats.org/officeDocument/2006/relationships/image" Target="../media/image107.png"/><Relationship Id="rId17" Type="http://schemas.openxmlformats.org/officeDocument/2006/relationships/image" Target="../media/image47.svg"/><Relationship Id="rId2" Type="http://schemas.openxmlformats.org/officeDocument/2006/relationships/image" Target="../media/image12.emf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1.png"/><Relationship Id="rId11" Type="http://schemas.openxmlformats.org/officeDocument/2006/relationships/image" Target="../media/image106.svg"/><Relationship Id="rId5" Type="http://schemas.openxmlformats.org/officeDocument/2006/relationships/image" Target="../media/image24.png"/><Relationship Id="rId15" Type="http://schemas.openxmlformats.org/officeDocument/2006/relationships/image" Target="../media/image110.svg"/><Relationship Id="rId10" Type="http://schemas.openxmlformats.org/officeDocument/2006/relationships/image" Target="../media/image105.png"/><Relationship Id="rId4" Type="http://schemas.openxmlformats.org/officeDocument/2006/relationships/image" Target="../media/image92.svg"/><Relationship Id="rId9" Type="http://schemas.openxmlformats.org/officeDocument/2006/relationships/image" Target="../media/image104.svg"/><Relationship Id="rId14" Type="http://schemas.openxmlformats.org/officeDocument/2006/relationships/image" Target="../media/image10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13" Type="http://schemas.openxmlformats.org/officeDocument/2006/relationships/image" Target="../media/image99.png"/><Relationship Id="rId3" Type="http://schemas.openxmlformats.org/officeDocument/2006/relationships/image" Target="../media/image12.emf"/><Relationship Id="rId7" Type="http://schemas.openxmlformats.org/officeDocument/2006/relationships/image" Target="../media/image93.png"/><Relationship Id="rId12" Type="http://schemas.openxmlformats.org/officeDocument/2006/relationships/image" Target="../media/image98.svg"/><Relationship Id="rId2" Type="http://schemas.openxmlformats.org/officeDocument/2006/relationships/image" Target="../media/image9.emf"/><Relationship Id="rId16" Type="http://schemas.openxmlformats.org/officeDocument/2006/relationships/image" Target="../media/image47.sv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2.sv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46.png"/><Relationship Id="rId10" Type="http://schemas.openxmlformats.org/officeDocument/2006/relationships/image" Target="../media/image96.svg"/><Relationship Id="rId4" Type="http://schemas.openxmlformats.org/officeDocument/2006/relationships/image" Target="../media/image13.png"/><Relationship Id="rId9" Type="http://schemas.openxmlformats.org/officeDocument/2006/relationships/image" Target="../media/image95.png"/><Relationship Id="rId14" Type="http://schemas.openxmlformats.org/officeDocument/2006/relationships/image" Target="../media/image100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svg"/><Relationship Id="rId3" Type="http://schemas.openxmlformats.org/officeDocument/2006/relationships/image" Target="../media/image93.png"/><Relationship Id="rId7" Type="http://schemas.openxmlformats.org/officeDocument/2006/relationships/image" Target="../media/image112.svg"/><Relationship Id="rId12" Type="http://schemas.openxmlformats.org/officeDocument/2006/relationships/image" Target="../media/image107.png"/><Relationship Id="rId17" Type="http://schemas.openxmlformats.org/officeDocument/2006/relationships/image" Target="../media/image47.svg"/><Relationship Id="rId2" Type="http://schemas.openxmlformats.org/officeDocument/2006/relationships/image" Target="../media/image12.emf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1.png"/><Relationship Id="rId11" Type="http://schemas.openxmlformats.org/officeDocument/2006/relationships/image" Target="../media/image106.svg"/><Relationship Id="rId5" Type="http://schemas.openxmlformats.org/officeDocument/2006/relationships/image" Target="../media/image24.png"/><Relationship Id="rId15" Type="http://schemas.openxmlformats.org/officeDocument/2006/relationships/image" Target="../media/image110.svg"/><Relationship Id="rId10" Type="http://schemas.openxmlformats.org/officeDocument/2006/relationships/image" Target="../media/image105.png"/><Relationship Id="rId4" Type="http://schemas.openxmlformats.org/officeDocument/2006/relationships/image" Target="../media/image94.svg"/><Relationship Id="rId9" Type="http://schemas.openxmlformats.org/officeDocument/2006/relationships/image" Target="../media/image104.svg"/><Relationship Id="rId14" Type="http://schemas.openxmlformats.org/officeDocument/2006/relationships/image" Target="../media/image10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13" Type="http://schemas.openxmlformats.org/officeDocument/2006/relationships/image" Target="../media/image99.png"/><Relationship Id="rId3" Type="http://schemas.openxmlformats.org/officeDocument/2006/relationships/image" Target="../media/image12.emf"/><Relationship Id="rId7" Type="http://schemas.openxmlformats.org/officeDocument/2006/relationships/image" Target="../media/image93.png"/><Relationship Id="rId12" Type="http://schemas.openxmlformats.org/officeDocument/2006/relationships/image" Target="../media/image98.svg"/><Relationship Id="rId2" Type="http://schemas.openxmlformats.org/officeDocument/2006/relationships/image" Target="../media/image9.emf"/><Relationship Id="rId16" Type="http://schemas.openxmlformats.org/officeDocument/2006/relationships/image" Target="../media/image47.sv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2.sv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46.png"/><Relationship Id="rId10" Type="http://schemas.openxmlformats.org/officeDocument/2006/relationships/image" Target="../media/image96.svg"/><Relationship Id="rId4" Type="http://schemas.openxmlformats.org/officeDocument/2006/relationships/image" Target="../media/image13.png"/><Relationship Id="rId9" Type="http://schemas.openxmlformats.org/officeDocument/2006/relationships/image" Target="../media/image95.png"/><Relationship Id="rId14" Type="http://schemas.openxmlformats.org/officeDocument/2006/relationships/image" Target="../media/image100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8.svg"/><Relationship Id="rId3" Type="http://schemas.openxmlformats.org/officeDocument/2006/relationships/image" Target="../media/image24.png"/><Relationship Id="rId7" Type="http://schemas.openxmlformats.org/officeDocument/2006/relationships/image" Target="../media/image112.svg"/><Relationship Id="rId12" Type="http://schemas.openxmlformats.org/officeDocument/2006/relationships/image" Target="../media/image107.png"/><Relationship Id="rId17" Type="http://schemas.openxmlformats.org/officeDocument/2006/relationships/image" Target="../media/image110.svg"/><Relationship Id="rId2" Type="http://schemas.openxmlformats.org/officeDocument/2006/relationships/image" Target="../media/image12.emf"/><Relationship Id="rId16" Type="http://schemas.openxmlformats.org/officeDocument/2006/relationships/image" Target="../media/image10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1.png"/><Relationship Id="rId11" Type="http://schemas.openxmlformats.org/officeDocument/2006/relationships/image" Target="../media/image106.svg"/><Relationship Id="rId5" Type="http://schemas.openxmlformats.org/officeDocument/2006/relationships/image" Target="../media/image96.svg"/><Relationship Id="rId15" Type="http://schemas.openxmlformats.org/officeDocument/2006/relationships/image" Target="../media/image47.svg"/><Relationship Id="rId10" Type="http://schemas.openxmlformats.org/officeDocument/2006/relationships/image" Target="../media/image105.png"/><Relationship Id="rId4" Type="http://schemas.openxmlformats.org/officeDocument/2006/relationships/image" Target="../media/image95.png"/><Relationship Id="rId9" Type="http://schemas.openxmlformats.org/officeDocument/2006/relationships/image" Target="../media/image102.svg"/><Relationship Id="rId14" Type="http://schemas.openxmlformats.org/officeDocument/2006/relationships/image" Target="../media/image4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13" Type="http://schemas.openxmlformats.org/officeDocument/2006/relationships/image" Target="../media/image99.png"/><Relationship Id="rId3" Type="http://schemas.openxmlformats.org/officeDocument/2006/relationships/image" Target="../media/image12.emf"/><Relationship Id="rId7" Type="http://schemas.openxmlformats.org/officeDocument/2006/relationships/image" Target="../media/image93.png"/><Relationship Id="rId12" Type="http://schemas.openxmlformats.org/officeDocument/2006/relationships/image" Target="../media/image98.svg"/><Relationship Id="rId2" Type="http://schemas.openxmlformats.org/officeDocument/2006/relationships/image" Target="../media/image9.emf"/><Relationship Id="rId16" Type="http://schemas.openxmlformats.org/officeDocument/2006/relationships/image" Target="../media/image47.sv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2.sv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46.png"/><Relationship Id="rId10" Type="http://schemas.openxmlformats.org/officeDocument/2006/relationships/image" Target="../media/image96.svg"/><Relationship Id="rId4" Type="http://schemas.openxmlformats.org/officeDocument/2006/relationships/image" Target="../media/image13.png"/><Relationship Id="rId9" Type="http://schemas.openxmlformats.org/officeDocument/2006/relationships/image" Target="../media/image95.png"/><Relationship Id="rId14" Type="http://schemas.openxmlformats.org/officeDocument/2006/relationships/image" Target="../media/image100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8.svg"/><Relationship Id="rId3" Type="http://schemas.openxmlformats.org/officeDocument/2006/relationships/image" Target="../media/image24.png"/><Relationship Id="rId7" Type="http://schemas.openxmlformats.org/officeDocument/2006/relationships/image" Target="../media/image112.svg"/><Relationship Id="rId12" Type="http://schemas.openxmlformats.org/officeDocument/2006/relationships/image" Target="../media/image107.png"/><Relationship Id="rId17" Type="http://schemas.openxmlformats.org/officeDocument/2006/relationships/image" Target="../media/image47.svg"/><Relationship Id="rId2" Type="http://schemas.openxmlformats.org/officeDocument/2006/relationships/image" Target="../media/image12.emf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1.png"/><Relationship Id="rId11" Type="http://schemas.openxmlformats.org/officeDocument/2006/relationships/image" Target="../media/image104.svg"/><Relationship Id="rId5" Type="http://schemas.openxmlformats.org/officeDocument/2006/relationships/image" Target="../media/image98.svg"/><Relationship Id="rId15" Type="http://schemas.openxmlformats.org/officeDocument/2006/relationships/image" Target="../media/image110.sv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svg"/><Relationship Id="rId14" Type="http://schemas.openxmlformats.org/officeDocument/2006/relationships/image" Target="../media/image109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13" Type="http://schemas.openxmlformats.org/officeDocument/2006/relationships/image" Target="../media/image99.png"/><Relationship Id="rId3" Type="http://schemas.openxmlformats.org/officeDocument/2006/relationships/image" Target="../media/image12.emf"/><Relationship Id="rId7" Type="http://schemas.openxmlformats.org/officeDocument/2006/relationships/image" Target="../media/image93.png"/><Relationship Id="rId12" Type="http://schemas.openxmlformats.org/officeDocument/2006/relationships/image" Target="../media/image98.svg"/><Relationship Id="rId2" Type="http://schemas.openxmlformats.org/officeDocument/2006/relationships/image" Target="../media/image9.emf"/><Relationship Id="rId16" Type="http://schemas.openxmlformats.org/officeDocument/2006/relationships/image" Target="../media/image47.sv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2.sv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46.png"/><Relationship Id="rId10" Type="http://schemas.openxmlformats.org/officeDocument/2006/relationships/image" Target="../media/image96.svg"/><Relationship Id="rId4" Type="http://schemas.openxmlformats.org/officeDocument/2006/relationships/image" Target="../media/image13.png"/><Relationship Id="rId9" Type="http://schemas.openxmlformats.org/officeDocument/2006/relationships/image" Target="../media/image95.png"/><Relationship Id="rId14" Type="http://schemas.openxmlformats.org/officeDocument/2006/relationships/image" Target="../media/image10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svg"/><Relationship Id="rId18" Type="http://schemas.openxmlformats.org/officeDocument/2006/relationships/image" Target="../media/image109.png"/><Relationship Id="rId3" Type="http://schemas.openxmlformats.org/officeDocument/2006/relationships/image" Target="../media/image24.png"/><Relationship Id="rId7" Type="http://schemas.openxmlformats.org/officeDocument/2006/relationships/image" Target="../media/image112.svg"/><Relationship Id="rId12" Type="http://schemas.openxmlformats.org/officeDocument/2006/relationships/image" Target="../media/image105.png"/><Relationship Id="rId17" Type="http://schemas.openxmlformats.org/officeDocument/2006/relationships/image" Target="../media/image47.svg"/><Relationship Id="rId2" Type="http://schemas.openxmlformats.org/officeDocument/2006/relationships/image" Target="../media/image12.emf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1.png"/><Relationship Id="rId11" Type="http://schemas.openxmlformats.org/officeDocument/2006/relationships/image" Target="../media/image104.svg"/><Relationship Id="rId5" Type="http://schemas.openxmlformats.org/officeDocument/2006/relationships/image" Target="../media/image98.svg"/><Relationship Id="rId15" Type="http://schemas.openxmlformats.org/officeDocument/2006/relationships/image" Target="../media/image100.svg"/><Relationship Id="rId10" Type="http://schemas.openxmlformats.org/officeDocument/2006/relationships/image" Target="../media/image103.png"/><Relationship Id="rId19" Type="http://schemas.openxmlformats.org/officeDocument/2006/relationships/image" Target="../media/image110.svg"/><Relationship Id="rId4" Type="http://schemas.openxmlformats.org/officeDocument/2006/relationships/image" Target="../media/image97.png"/><Relationship Id="rId9" Type="http://schemas.openxmlformats.org/officeDocument/2006/relationships/image" Target="../media/image102.svg"/><Relationship Id="rId14" Type="http://schemas.openxmlformats.org/officeDocument/2006/relationships/image" Target="../media/image9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7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2.emf"/><Relationship Id="rId7" Type="http://schemas.openxmlformats.org/officeDocument/2006/relationships/image" Target="../media/image110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9.png"/><Relationship Id="rId5" Type="http://schemas.openxmlformats.org/officeDocument/2006/relationships/image" Target="../media/image114.svg"/><Relationship Id="rId4" Type="http://schemas.openxmlformats.org/officeDocument/2006/relationships/image" Target="../media/image113.png"/><Relationship Id="rId9" Type="http://schemas.openxmlformats.org/officeDocument/2006/relationships/image" Target="../media/image4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6.svg"/><Relationship Id="rId5" Type="http://schemas.openxmlformats.org/officeDocument/2006/relationships/image" Target="../media/image115.png"/><Relationship Id="rId4" Type="http://schemas.openxmlformats.org/officeDocument/2006/relationships/image" Target="../media/image4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118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4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png"/><Relationship Id="rId5" Type="http://schemas.openxmlformats.org/officeDocument/2006/relationships/image" Target="../media/image90.svg"/><Relationship Id="rId4" Type="http://schemas.openxmlformats.org/officeDocument/2006/relationships/image" Target="../media/image89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2.emf"/><Relationship Id="rId7" Type="http://schemas.openxmlformats.org/officeDocument/2006/relationships/image" Target="../media/image114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3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Relationship Id="rId9" Type="http://schemas.openxmlformats.org/officeDocument/2006/relationships/image" Target="../media/image110.sv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image" Target="../media/image89.png"/><Relationship Id="rId3" Type="http://schemas.openxmlformats.org/officeDocument/2006/relationships/image" Target="../media/image87.png"/><Relationship Id="rId7" Type="http://schemas.openxmlformats.org/officeDocument/2006/relationships/image" Target="../media/image48.png"/><Relationship Id="rId12" Type="http://schemas.openxmlformats.org/officeDocument/2006/relationships/image" Target="../media/image53.sv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59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0.svg"/><Relationship Id="rId11" Type="http://schemas.openxmlformats.org/officeDocument/2006/relationships/image" Target="../media/image52.png"/><Relationship Id="rId5" Type="http://schemas.openxmlformats.org/officeDocument/2006/relationships/image" Target="../media/image119.png"/><Relationship Id="rId15" Type="http://schemas.openxmlformats.org/officeDocument/2006/relationships/image" Target="../media/image58.png"/><Relationship Id="rId10" Type="http://schemas.openxmlformats.org/officeDocument/2006/relationships/image" Target="../media/image51.svg"/><Relationship Id="rId4" Type="http://schemas.openxmlformats.org/officeDocument/2006/relationships/image" Target="../media/image88.svg"/><Relationship Id="rId9" Type="http://schemas.openxmlformats.org/officeDocument/2006/relationships/image" Target="../media/image50.png"/><Relationship Id="rId14" Type="http://schemas.openxmlformats.org/officeDocument/2006/relationships/image" Target="../media/image90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49.sv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2.emf"/><Relationship Id="rId7" Type="http://schemas.openxmlformats.org/officeDocument/2006/relationships/image" Target="../media/image59.sv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8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49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5" Type="http://schemas.openxmlformats.org/officeDocument/2006/relationships/image" Target="../media/image123.svg"/><Relationship Id="rId4" Type="http://schemas.openxmlformats.org/officeDocument/2006/relationships/image" Target="../media/image1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25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4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27.sv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6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9.svg"/><Relationship Id="rId5" Type="http://schemas.openxmlformats.org/officeDocument/2006/relationships/image" Target="../media/image128.png"/><Relationship Id="rId4" Type="http://schemas.openxmlformats.org/officeDocument/2006/relationships/image" Target="../media/image114.sv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svg"/><Relationship Id="rId13" Type="http://schemas.openxmlformats.org/officeDocument/2006/relationships/image" Target="../media/image50.png"/><Relationship Id="rId18" Type="http://schemas.openxmlformats.org/officeDocument/2006/relationships/image" Target="../media/image90.svg"/><Relationship Id="rId3" Type="http://schemas.openxmlformats.org/officeDocument/2006/relationships/image" Target="../media/image130.png"/><Relationship Id="rId7" Type="http://schemas.openxmlformats.org/officeDocument/2006/relationships/image" Target="../media/image87.png"/><Relationship Id="rId12" Type="http://schemas.openxmlformats.org/officeDocument/2006/relationships/image" Target="../media/image135.svg"/><Relationship Id="rId17" Type="http://schemas.openxmlformats.org/officeDocument/2006/relationships/image" Target="../media/image89.pn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53.svg"/><Relationship Id="rId20" Type="http://schemas.openxmlformats.org/officeDocument/2006/relationships/image" Target="../media/image59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3.svg"/><Relationship Id="rId11" Type="http://schemas.openxmlformats.org/officeDocument/2006/relationships/image" Target="../media/image134.png"/><Relationship Id="rId5" Type="http://schemas.openxmlformats.org/officeDocument/2006/relationships/image" Target="../media/image132.png"/><Relationship Id="rId15" Type="http://schemas.openxmlformats.org/officeDocument/2006/relationships/image" Target="../media/image52.png"/><Relationship Id="rId10" Type="http://schemas.openxmlformats.org/officeDocument/2006/relationships/image" Target="../media/image120.svg"/><Relationship Id="rId19" Type="http://schemas.openxmlformats.org/officeDocument/2006/relationships/image" Target="../media/image58.png"/><Relationship Id="rId4" Type="http://schemas.openxmlformats.org/officeDocument/2006/relationships/image" Target="../media/image131.svg"/><Relationship Id="rId9" Type="http://schemas.openxmlformats.org/officeDocument/2006/relationships/image" Target="../media/image119.png"/><Relationship Id="rId14" Type="http://schemas.openxmlformats.org/officeDocument/2006/relationships/image" Target="../media/image51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1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1.sv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svg"/><Relationship Id="rId3" Type="http://schemas.openxmlformats.org/officeDocument/2006/relationships/image" Target="../media/image50.png"/><Relationship Id="rId7" Type="http://schemas.openxmlformats.org/officeDocument/2006/relationships/image" Target="../media/image13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7.svg"/><Relationship Id="rId5" Type="http://schemas.openxmlformats.org/officeDocument/2006/relationships/image" Target="../media/image136.png"/><Relationship Id="rId4" Type="http://schemas.openxmlformats.org/officeDocument/2006/relationships/image" Target="../media/image51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7.svg"/><Relationship Id="rId5" Type="http://schemas.openxmlformats.org/officeDocument/2006/relationships/image" Target="../media/image136.png"/><Relationship Id="rId4" Type="http://schemas.openxmlformats.org/officeDocument/2006/relationships/image" Target="../media/image51.sv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50.pn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4.svg"/><Relationship Id="rId5" Type="http://schemas.openxmlformats.org/officeDocument/2006/relationships/image" Target="../media/image113.png"/><Relationship Id="rId4" Type="http://schemas.openxmlformats.org/officeDocument/2006/relationships/image" Target="../media/image51.svg"/><Relationship Id="rId9" Type="http://schemas.openxmlformats.org/officeDocument/2006/relationships/image" Target="../media/image141.sv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svg"/><Relationship Id="rId13" Type="http://schemas.openxmlformats.org/officeDocument/2006/relationships/image" Target="../media/image89.png"/><Relationship Id="rId3" Type="http://schemas.openxmlformats.org/officeDocument/2006/relationships/image" Target="../media/image87.png"/><Relationship Id="rId7" Type="http://schemas.openxmlformats.org/officeDocument/2006/relationships/image" Target="../media/image134.png"/><Relationship Id="rId12" Type="http://schemas.openxmlformats.org/officeDocument/2006/relationships/image" Target="../media/image53.svg"/><Relationship Id="rId2" Type="http://schemas.openxmlformats.org/officeDocument/2006/relationships/notesSlide" Target="../notesSlides/notesSlide46.xml"/><Relationship Id="rId16" Type="http://schemas.openxmlformats.org/officeDocument/2006/relationships/image" Target="../media/image59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0.svg"/><Relationship Id="rId11" Type="http://schemas.openxmlformats.org/officeDocument/2006/relationships/image" Target="../media/image52.png"/><Relationship Id="rId5" Type="http://schemas.openxmlformats.org/officeDocument/2006/relationships/image" Target="../media/image119.png"/><Relationship Id="rId15" Type="http://schemas.openxmlformats.org/officeDocument/2006/relationships/image" Target="../media/image58.png"/><Relationship Id="rId10" Type="http://schemas.openxmlformats.org/officeDocument/2006/relationships/image" Target="../media/image51.svg"/><Relationship Id="rId4" Type="http://schemas.openxmlformats.org/officeDocument/2006/relationships/image" Target="../media/image88.svg"/><Relationship Id="rId9" Type="http://schemas.openxmlformats.org/officeDocument/2006/relationships/image" Target="../media/image50.png"/><Relationship Id="rId14" Type="http://schemas.openxmlformats.org/officeDocument/2006/relationships/image" Target="../media/image9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3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3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2.png"/><Relationship Id="rId4" Type="http://schemas.openxmlformats.org/officeDocument/2006/relationships/image" Target="../media/image53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3.jpeg"/><Relationship Id="rId4" Type="http://schemas.openxmlformats.org/officeDocument/2006/relationships/image" Target="../media/image53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145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7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2.emf"/><Relationship Id="rId7" Type="http://schemas.openxmlformats.org/officeDocument/2006/relationships/image" Target="../media/image110.sv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9.png"/><Relationship Id="rId5" Type="http://schemas.openxmlformats.org/officeDocument/2006/relationships/image" Target="../media/image114.svg"/><Relationship Id="rId4" Type="http://schemas.openxmlformats.org/officeDocument/2006/relationships/image" Target="../media/image113.png"/><Relationship Id="rId9" Type="http://schemas.openxmlformats.org/officeDocument/2006/relationships/image" Target="../media/image53.sv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7.svg"/><Relationship Id="rId7" Type="http://schemas.openxmlformats.org/officeDocument/2006/relationships/image" Target="../media/image151.sv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0.png"/><Relationship Id="rId5" Type="http://schemas.openxmlformats.org/officeDocument/2006/relationships/image" Target="../media/image149.svg"/><Relationship Id="rId4" Type="http://schemas.openxmlformats.org/officeDocument/2006/relationships/image" Target="../media/image148.png"/><Relationship Id="rId9" Type="http://schemas.openxmlformats.org/officeDocument/2006/relationships/image" Target="../media/image153.sv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7.svg"/><Relationship Id="rId7" Type="http://schemas.openxmlformats.org/officeDocument/2006/relationships/image" Target="../media/image151.sv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0.png"/><Relationship Id="rId5" Type="http://schemas.openxmlformats.org/officeDocument/2006/relationships/image" Target="../media/image149.svg"/><Relationship Id="rId4" Type="http://schemas.openxmlformats.org/officeDocument/2006/relationships/image" Target="../media/image148.png"/><Relationship Id="rId9" Type="http://schemas.openxmlformats.org/officeDocument/2006/relationships/image" Target="../media/image15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28A2C2-1B55-22B0-93E1-C8CC9037862A}"/>
              </a:ext>
            </a:extLst>
          </p:cNvPr>
          <p:cNvSpPr txBox="1"/>
          <p:nvPr/>
        </p:nvSpPr>
        <p:spPr>
          <a:xfrm>
            <a:off x="609599" y="2009414"/>
            <a:ext cx="6816811" cy="1880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" sz="7200" b="1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GESTIÓN DE PROYECTOS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59C398-0800-B249-DA0E-8A151DCB79FC}"/>
              </a:ext>
            </a:extLst>
          </p:cNvPr>
          <p:cNvSpPr txBox="1"/>
          <p:nvPr/>
        </p:nvSpPr>
        <p:spPr>
          <a:xfrm>
            <a:off x="609599" y="3741403"/>
            <a:ext cx="7711441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" sz="3200" b="1" dirty="0">
                <a:solidFill>
                  <a:schemeClr val="tx2"/>
                </a:solidFill>
                <a:latin typeface="GT Walsheim Pro Condensed Black" panose="00000906000000000000" pitchFamily="2" charset="0"/>
              </a:rPr>
              <a:t>CAPACITACIÓN PARA </a:t>
            </a:r>
          </a:p>
          <a:p>
            <a:pPr>
              <a:lnSpc>
                <a:spcPct val="90000"/>
              </a:lnSpc>
            </a:pPr>
            <a:r>
              <a:rPr lang="es" sz="3200" b="1" dirty="0">
                <a:solidFill>
                  <a:schemeClr val="tx2"/>
                </a:solidFill>
                <a:latin typeface="GT Walsheim Pro Condensed Black" panose="00000906000000000000" pitchFamily="2" charset="0"/>
              </a:rPr>
              <a:t>ATLETAS LÍDERES </a:t>
            </a:r>
          </a:p>
        </p:txBody>
      </p:sp>
    </p:spTree>
    <p:extLst>
      <p:ext uri="{BB962C8B-B14F-4D97-AF65-F5344CB8AC3E}">
        <p14:creationId xmlns:p14="http://schemas.microsoft.com/office/powerpoint/2010/main" val="1081517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C2679-D276-95DA-4242-02481C93C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93E9B59F-8E02-1306-6E0E-C342E1878F79}"/>
              </a:ext>
            </a:extLst>
          </p:cNvPr>
          <p:cNvSpPr txBox="1"/>
          <p:nvPr/>
        </p:nvSpPr>
        <p:spPr>
          <a:xfrm>
            <a:off x="3909449" y="3429000"/>
            <a:ext cx="6729976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La aplicación de conocimientos, habilidades, herramientas y técnicas a las actividades del proyecto para cumplir con los requisitos del proyecto.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AC8CAF2-CA35-7423-ECEF-962B9313F3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E8EE826-FCE1-F43D-F2A7-3C565C952B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/>
          </a:bodyPr>
          <a:lstStyle/>
          <a:p>
            <a:r>
              <a:rPr lang="es" sz="2400" dirty="0">
                <a:solidFill>
                  <a:schemeClr val="bg2">
                    <a:lumMod val="50000"/>
                  </a:schemeClr>
                </a:solidFill>
              </a:rPr>
              <a:t>Gestión de Proyectos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A55EF428-D31B-9A39-6FBC-F2301EBC42C6}"/>
              </a:ext>
            </a:extLst>
          </p:cNvPr>
          <p:cNvSpPr txBox="1"/>
          <p:nvPr/>
        </p:nvSpPr>
        <p:spPr>
          <a:xfrm>
            <a:off x="4010666" y="2782669"/>
            <a:ext cx="7994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¿Qué es </a:t>
            </a:r>
            <a:r>
              <a:rPr lang="es" sz="3600" b="1" dirty="0">
                <a:solidFill>
                  <a:srgbClr val="F68D1E"/>
                </a:solidFill>
                <a:latin typeface="Ubuntu"/>
              </a:rPr>
              <a:t>la Gestión de Proyectos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0570070A-CE95-D7D1-1024-2225C6D69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1075" y="2552700"/>
            <a:ext cx="2785212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6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06ECE-B38C-6D49-7E81-14C5957B4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6744A5C1-7E7F-ECB9-19AE-C93F415B5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1109" y="3359260"/>
            <a:ext cx="2910729" cy="2465559"/>
          </a:xfrm>
          <a:prstGeom prst="rect">
            <a:avLst/>
          </a:prstGeom>
        </p:spPr>
      </p:pic>
      <p:pic>
        <p:nvPicPr>
          <p:cNvPr id="4" name="Graphic 3" descr="Presente con relleno sólido">
            <a:extLst>
              <a:ext uri="{FF2B5EF4-FFF2-40B4-BE49-F238E27FC236}">
                <a16:creationId xmlns:a16="http://schemas.microsoft.com/office/drawing/2014/main" id="{5D8FAE93-83F8-3DB7-5572-B8C9544D2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3591" y="4496899"/>
            <a:ext cx="914400" cy="914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DEE1D7F-A2D8-86C1-D410-29FF2D87D204}"/>
              </a:ext>
            </a:extLst>
          </p:cNvPr>
          <p:cNvSpPr txBox="1"/>
          <p:nvPr/>
        </p:nvSpPr>
        <p:spPr>
          <a:xfrm>
            <a:off x="825517" y="2091847"/>
            <a:ext cx="8928074" cy="4289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Después de presentar tu proyecto, tómate un momento    para reflexionar.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Escucha los comentarios del público y de otros oradores.</a:t>
            </a:r>
          </a:p>
          <a:p>
            <a:pPr marL="342900" indent="-342900">
              <a:lnSpc>
                <a:spcPct val="120000"/>
              </a:lnSpc>
              <a:spcAft>
                <a:spcPts val="200"/>
              </a:spcAft>
              <a:buBlip>
                <a:blip r:embed="rId6"/>
              </a:buBlip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Pregúntate:</a:t>
            </a:r>
          </a:p>
          <a:p>
            <a:pPr marL="622300" indent="-254000">
              <a:lnSpc>
                <a:spcPct val="120000"/>
              </a:lnSpc>
              <a:spcAft>
                <a:spcPts val="200"/>
              </a:spcAft>
              <a:buClr>
                <a:srgbClr val="013B82"/>
              </a:buClr>
              <a:buFont typeface="Ubuntu" panose="020B0504030602030204" pitchFamily="34" charset="0"/>
              <a:buChar char="›"/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¿Qué salió bien?</a:t>
            </a:r>
          </a:p>
          <a:p>
            <a:pPr marL="622300" indent="-254000">
              <a:lnSpc>
                <a:spcPct val="120000"/>
              </a:lnSpc>
              <a:spcAft>
                <a:spcPts val="200"/>
              </a:spcAft>
              <a:buClr>
                <a:srgbClr val="013B82"/>
              </a:buClr>
              <a:buFont typeface="Ubuntu" panose="020B0504030602030204" pitchFamily="34" charset="0"/>
              <a:buChar char="›"/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¿Qué podría mejorar la próxima vez?</a:t>
            </a:r>
          </a:p>
          <a:p>
            <a:pPr marL="622300" indent="-254000">
              <a:lnSpc>
                <a:spcPct val="120000"/>
              </a:lnSpc>
              <a:spcAft>
                <a:spcPts val="200"/>
              </a:spcAft>
              <a:buClr>
                <a:srgbClr val="013B82"/>
              </a:buClr>
              <a:buFont typeface="Ubuntu" panose="020B0504030602030204" pitchFamily="34" charset="0"/>
              <a:buChar char="›"/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Toma notas que te ayuden a crecer como                         presentador y a mejorar tu proyecto.</a:t>
            </a:r>
          </a:p>
          <a:p>
            <a:pPr marL="622300" indent="-254000">
              <a:lnSpc>
                <a:spcPct val="120000"/>
              </a:lnSpc>
              <a:spcAft>
                <a:spcPts val="200"/>
              </a:spcAft>
              <a:buClr>
                <a:srgbClr val="013B82"/>
              </a:buClr>
              <a:buFont typeface="Ubuntu" panose="020B0504030602030204" pitchFamily="34" charset="0"/>
              <a:buChar char="›"/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Practica de nuevo la presentación de tu proyecto.</a:t>
            </a: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2190F2B2-7A47-67F6-C61E-1C5EE98C08EC}"/>
              </a:ext>
            </a:extLst>
          </p:cNvPr>
          <p:cNvSpPr txBox="1"/>
          <p:nvPr/>
        </p:nvSpPr>
        <p:spPr>
          <a:xfrm>
            <a:off x="695224" y="953074"/>
            <a:ext cx="52102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400" b="1" dirty="0">
                <a:solidFill>
                  <a:srgbClr val="013B82"/>
                </a:solidFill>
                <a:latin typeface="Ubuntu"/>
              </a:rPr>
              <a:t>Después de Compartir: Practica y Mejora</a:t>
            </a:r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B20DA847-D32F-B070-B869-80303BA5AC01}"/>
              </a:ext>
            </a:extLst>
          </p:cNvPr>
          <p:cNvSpPr/>
          <p:nvPr/>
        </p:nvSpPr>
        <p:spPr>
          <a:xfrm>
            <a:off x="8882743" y="5282751"/>
            <a:ext cx="3039095" cy="1084135"/>
          </a:xfrm>
          <a:prstGeom prst="round2DiagRect">
            <a:avLst/>
          </a:prstGeom>
          <a:solidFill>
            <a:srgbClr val="92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" sz="2400" b="1" dirty="0">
                <a:latin typeface="Ubuntu Light" panose="020B0304030602030204" pitchFamily="34" charset="0"/>
              </a:rPr>
              <a:t>La retroalimentación es un regalo</a:t>
            </a:r>
          </a:p>
        </p:txBody>
      </p:sp>
    </p:spTree>
    <p:extLst>
      <p:ext uri="{BB962C8B-B14F-4D97-AF65-F5344CB8AC3E}">
        <p14:creationId xmlns:p14="http://schemas.microsoft.com/office/powerpoint/2010/main" val="413031622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2C856-BFBF-A28F-5BD0-71C386FFC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52DF6C1-AA05-B402-07F3-F0B06E126507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9E7FF42-9F77-A57D-E87F-A0034565CE1A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AE41A51-38E1-E697-563A-DF41664D45B5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12" name="TextBox 5">
            <a:extLst>
              <a:ext uri="{FF2B5EF4-FFF2-40B4-BE49-F238E27FC236}">
                <a16:creationId xmlns:a16="http://schemas.microsoft.com/office/drawing/2014/main" id="{98D7B03D-98C8-399C-ECD9-5342E23BEE64}"/>
              </a:ext>
            </a:extLst>
          </p:cNvPr>
          <p:cNvSpPr txBox="1"/>
          <p:nvPr/>
        </p:nvSpPr>
        <p:spPr>
          <a:xfrm>
            <a:off x="1002126" y="2829525"/>
            <a:ext cx="30727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b="1" dirty="0">
                <a:solidFill>
                  <a:srgbClr val="013B82"/>
                </a:solidFill>
                <a:latin typeface="Ubuntu"/>
              </a:rPr>
              <a:t>¿Dónde compartir la </a:t>
            </a:r>
            <a:r>
              <a:rPr lang="es" sz="3200" b="1" dirty="0">
                <a:solidFill>
                  <a:srgbClr val="0095DA"/>
                </a:solidFill>
                <a:latin typeface="Ubuntu"/>
              </a:rPr>
              <a:t>Historia del Proyecto</a:t>
            </a:r>
            <a:r>
              <a:rPr lang="es" sz="32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89DABDE-2A03-E934-8650-8654AA64DC5B}"/>
              </a:ext>
            </a:extLst>
          </p:cNvPr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33" name="TextBox 18">
              <a:extLst>
                <a:ext uri="{FF2B5EF4-FFF2-40B4-BE49-F238E27FC236}">
                  <a16:creationId xmlns:a16="http://schemas.microsoft.com/office/drawing/2014/main" id="{687C3A7D-5F28-24AF-D5CF-77163572E435}"/>
                </a:ext>
              </a:extLst>
            </p:cNvPr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CIERRE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4C785D2-0C27-AB6D-9B16-E08D50018E47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CE5A7541-0196-A578-BCBA-8E30C25D5539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8" name="Graphic 37">
                <a:extLst>
                  <a:ext uri="{FF2B5EF4-FFF2-40B4-BE49-F238E27FC236}">
                    <a16:creationId xmlns:a16="http://schemas.microsoft.com/office/drawing/2014/main" id="{414BC31E-0BEE-F082-27A4-6A9C4BB8E6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D07E27DE-2B5C-14BE-2A57-6842D52C51D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277397E4-9703-D7DB-5D35-758D83595D95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Cierre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72BA9A-F3BF-EE56-1398-219ADDA427B6}"/>
              </a:ext>
            </a:extLst>
          </p:cNvPr>
          <p:cNvSpPr txBox="1"/>
          <p:nvPr/>
        </p:nvSpPr>
        <p:spPr>
          <a:xfrm>
            <a:off x="5077010" y="2013864"/>
            <a:ext cx="6112864" cy="3300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/>
              </a:defRPr>
            </a:lvl1pPr>
          </a:lstStyle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2400" b="0">
                <a:solidFill>
                  <a:srgbClr val="013B82"/>
                </a:solidFill>
                <a:latin typeface="Ubuntu Light" panose="020B0304030602030204" pitchFamily="34" charset="0"/>
              </a:rPr>
              <a:t>¿Cuáles son los lugares más habituales para que los líderes de atletas compartan su historia?</a:t>
            </a: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2400" b="0">
                <a:solidFill>
                  <a:srgbClr val="013B82"/>
                </a:solidFill>
                <a:latin typeface="Ubuntu Light" panose="020B0304030602030204" pitchFamily="34" charset="0"/>
              </a:rPr>
              <a:t>Piensa en tu proyecto, ¿quiénes son las personas que podrían ayudar a que tu proyecto tenga un mayor impacto?</a:t>
            </a: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2400" b="0">
                <a:solidFill>
                  <a:srgbClr val="013B82"/>
                </a:solidFill>
                <a:latin typeface="Ubuntu Light" panose="020B0304030602030204" pitchFamily="34" charset="0"/>
              </a:rPr>
              <a:t>¿Dónde crees que podrías compartir tu proyecto?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297446D-EABC-C606-4BB2-8638CD8F7C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23534" y="4248072"/>
            <a:ext cx="895350" cy="100965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1B5E049-2D0F-B88E-3123-39B4361008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23534" y="3277747"/>
            <a:ext cx="8953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09010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B9F691-B072-7E9F-5F6A-13C66F8B64D9}"/>
              </a:ext>
            </a:extLst>
          </p:cNvPr>
          <p:cNvSpPr txBox="1"/>
          <p:nvPr/>
        </p:nvSpPr>
        <p:spPr>
          <a:xfrm>
            <a:off x="1031903" y="4615239"/>
            <a:ext cx="3944008" cy="768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" sz="5400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¡GRACIAS!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3F37CF-A8D1-7CB2-4E5F-942E62FC903C}"/>
              </a:ext>
            </a:extLst>
          </p:cNvPr>
          <p:cNvSpPr txBox="1"/>
          <p:nvPr/>
        </p:nvSpPr>
        <p:spPr>
          <a:xfrm>
            <a:off x="1031903" y="1389676"/>
            <a:ext cx="6816811" cy="543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" sz="3600" dirty="0">
                <a:solidFill>
                  <a:srgbClr val="002060"/>
                </a:solidFill>
                <a:latin typeface="GT Walsheim Pro Condensed Black" panose="00000906000000000000" pitchFamily="2" charset="0"/>
              </a:rPr>
              <a:t>GESTIÓN DE PROYECTOS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A669CE-1D36-3F05-1E50-18F7F64A179C}"/>
              </a:ext>
            </a:extLst>
          </p:cNvPr>
          <p:cNvSpPr txBox="1"/>
          <p:nvPr/>
        </p:nvSpPr>
        <p:spPr>
          <a:xfrm>
            <a:off x="1031903" y="1813223"/>
            <a:ext cx="633489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" sz="2400" b="1" dirty="0">
                <a:solidFill>
                  <a:srgbClr val="002060"/>
                </a:solidFill>
                <a:latin typeface="GT Walsheim Pro Condensed Black" panose="00000906000000000000" pitchFamily="2" charset="0"/>
              </a:rPr>
              <a:t>CAPACITACIÓN PARA ATLETAS LÍDERES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201A48-54F6-8F0A-F0AF-D0F4B4DCD217}"/>
              </a:ext>
            </a:extLst>
          </p:cNvPr>
          <p:cNvSpPr txBox="1"/>
          <p:nvPr/>
        </p:nvSpPr>
        <p:spPr>
          <a:xfrm>
            <a:off x="1031903" y="2661502"/>
            <a:ext cx="5260622" cy="1292662"/>
          </a:xfrm>
          <a:prstGeom prst="rect">
            <a:avLst/>
          </a:prstGeom>
          <a:solidFill>
            <a:srgbClr val="013B82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" sz="2400" i="1" dirty="0">
                <a:solidFill>
                  <a:schemeClr val="bg1"/>
                </a:solidFill>
                <a:latin typeface="Ubuntu" panose="020B0504030602030204" pitchFamily="34" charset="0"/>
              </a:rPr>
              <a:t>Por favor, haz la evaluación:</a:t>
            </a:r>
            <a:br>
              <a:rPr lang="en-US" dirty="0"/>
            </a:br>
            <a:r>
              <a:rPr lang="es" sz="18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https://specialolympics.qualtrics.com</a:t>
            </a:r>
            <a:br>
              <a:rPr lang="en-US" sz="18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s" sz="18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/jfe/formulario/SV_5cZHOzU0qemAkDP</a:t>
            </a:r>
            <a:endParaRPr lang="en-US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5F1FCB-9D76-4585-40D8-6B25801ADFC6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863" y="2661502"/>
            <a:ext cx="1292662" cy="12926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9948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C7A2C-56F0-052F-C5D1-85BB54228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0D620C24-BA55-2443-8240-F3C1CD86833C}"/>
              </a:ext>
            </a:extLst>
          </p:cNvPr>
          <p:cNvSpPr txBox="1"/>
          <p:nvPr/>
        </p:nvSpPr>
        <p:spPr>
          <a:xfrm>
            <a:off x="3909449" y="2192956"/>
            <a:ext cx="6045537" cy="1053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La aplicación de conocimientos, habilidades, herramientas y técnicas a las actividades del proyecto para cumplir con los requisitos del proyecto.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B84443F-BA22-9A15-781F-03F128EDD4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445AF42-6344-F3D3-3966-E6ABB1CC3E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/>
          </a:bodyPr>
          <a:lstStyle/>
          <a:p>
            <a:r>
              <a:rPr lang="es" sz="2400" dirty="0">
                <a:solidFill>
                  <a:schemeClr val="bg2">
                    <a:lumMod val="50000"/>
                  </a:schemeClr>
                </a:solidFill>
              </a:rPr>
              <a:t>Gestión de Proyectos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09AC8B14-B12D-DD90-D6F3-6067F41EB428}"/>
              </a:ext>
            </a:extLst>
          </p:cNvPr>
          <p:cNvSpPr txBox="1"/>
          <p:nvPr/>
        </p:nvSpPr>
        <p:spPr>
          <a:xfrm>
            <a:off x="4010667" y="1839169"/>
            <a:ext cx="7028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¿Qué es la Gestión de Proyectos?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CBC8E62C-6A2E-C186-9BB3-FCBF8D370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1075" y="2552700"/>
            <a:ext cx="2785212" cy="2495550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9BDF4955-4018-334A-C393-15E13C776E5E}"/>
              </a:ext>
            </a:extLst>
          </p:cNvPr>
          <p:cNvSpPr txBox="1"/>
          <p:nvPr/>
        </p:nvSpPr>
        <p:spPr>
          <a:xfrm>
            <a:off x="3909450" y="3246065"/>
            <a:ext cx="5773394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b="1" i="0" u="none" strike="noStrike" cap="none">
                <a:solidFill>
                  <a:srgbClr val="F68D1E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Vamos a desglosarlo: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1E4D922B-9CEA-D3C6-F003-D20BA5B4DDAD}"/>
              </a:ext>
            </a:extLst>
          </p:cNvPr>
          <p:cNvSpPr txBox="1"/>
          <p:nvPr/>
        </p:nvSpPr>
        <p:spPr>
          <a:xfrm>
            <a:off x="3909449" y="3707906"/>
            <a:ext cx="6045537" cy="1816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Usando lo que </a:t>
            </a:r>
            <a:r>
              <a:rPr lang="es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sabes</a:t>
            </a: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, las </a:t>
            </a:r>
            <a:r>
              <a:rPr lang="es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herramientas</a:t>
            </a: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adecuadas </a:t>
            </a:r>
            <a:r>
              <a:rPr lang="es" sz="2400" b="1" dirty="0">
                <a:solidFill>
                  <a:srgbClr val="F68D1E"/>
                </a:solidFill>
                <a:latin typeface="Ubuntu Light" panose="020B0304030602030204" pitchFamily="34" charset="0"/>
                <a:sym typeface="Ubuntu"/>
              </a:rPr>
              <a:t> y habilidades</a:t>
            </a:r>
            <a:r>
              <a:rPr lang="es" sz="2400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</a:t>
            </a: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útiles para </a:t>
            </a:r>
            <a:r>
              <a:rPr lang="es" sz="2400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hacer</a:t>
            </a: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las cosas  y alcanzar lo que quieres </a:t>
            </a:r>
            <a:r>
              <a:rPr lang="es" sz="2400" b="1" dirty="0">
                <a:solidFill>
                  <a:srgbClr val="F68D1E"/>
                </a:solidFill>
                <a:latin typeface="Ubuntu Light" panose="020B0304030602030204" pitchFamily="34" charset="0"/>
                <a:sym typeface="Ubuntu"/>
              </a:rPr>
              <a:t>lograr</a:t>
            </a: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en el  </a:t>
            </a:r>
            <a:r>
              <a:rPr lang="es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proyecto</a:t>
            </a: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5354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B53D3-6029-8F6E-4B39-224BD8B78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950576C-3137-30B6-E437-FBC340ADC6F1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D450304-9EEA-BFDF-BABB-7EC4458DA693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01FDC3B-EBC8-8326-9B43-7EC1BB6D3627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61311E17-90A6-FA97-BABF-CE98C71414CE}"/>
              </a:ext>
            </a:extLst>
          </p:cNvPr>
          <p:cNvSpPr txBox="1"/>
          <p:nvPr/>
        </p:nvSpPr>
        <p:spPr>
          <a:xfrm>
            <a:off x="412221" y="2982307"/>
            <a:ext cx="51525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¿Qué es un</a:t>
            </a:r>
          </a:p>
          <a:p>
            <a:r>
              <a:rPr lang="es" sz="3600" b="1" dirty="0">
                <a:solidFill>
                  <a:srgbClr val="DDF5FF"/>
                </a:solidFill>
                <a:latin typeface="Ubuntu"/>
              </a:rPr>
              <a:t>Gestor de </a:t>
            </a:r>
          </a:p>
          <a:p>
            <a:r>
              <a:rPr lang="es" sz="3600" b="1" dirty="0">
                <a:solidFill>
                  <a:srgbClr val="DDF5FF"/>
                </a:solidFill>
                <a:latin typeface="Ubuntu"/>
              </a:rPr>
              <a:t>Proyecto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471EF1B-E105-8837-2BF9-8BD6D8BCF4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8EC3B3F3-C521-C851-799D-CF09C46C3D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Roles y responsabilidades del equipo</a:t>
            </a:r>
          </a:p>
        </p:txBody>
      </p:sp>
    </p:spTree>
    <p:extLst>
      <p:ext uri="{BB962C8B-B14F-4D97-AF65-F5344CB8AC3E}">
        <p14:creationId xmlns:p14="http://schemas.microsoft.com/office/powerpoint/2010/main" val="2193181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BC696-845F-1E99-23FC-023850EAC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BC68354-E533-509B-2B92-8B94D7DAD993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371D54D-6246-88FF-3F90-EC9B2C21EC20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6BABA7B-66A4-39D4-6DF2-926D4DD0C611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65BB650E-CE5E-23BE-7707-15F272B4A61E}"/>
              </a:ext>
            </a:extLst>
          </p:cNvPr>
          <p:cNvSpPr txBox="1"/>
          <p:nvPr/>
        </p:nvSpPr>
        <p:spPr>
          <a:xfrm>
            <a:off x="412222" y="2982307"/>
            <a:ext cx="42246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¿Qué es un</a:t>
            </a:r>
          </a:p>
          <a:p>
            <a:r>
              <a:rPr lang="es" sz="3600" b="1" dirty="0">
                <a:solidFill>
                  <a:srgbClr val="DDF5FF"/>
                </a:solidFill>
                <a:latin typeface="Ubuntu"/>
              </a:rPr>
              <a:t>Gestor de Proyecto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6F08AD3-C81C-21B1-5E7B-684E1E804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73344" y="4917610"/>
            <a:ext cx="1979668" cy="1940389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04BE55AD-0A8B-29D9-663D-6A050BAE8BFF}"/>
              </a:ext>
            </a:extLst>
          </p:cNvPr>
          <p:cNvSpPr txBox="1"/>
          <p:nvPr/>
        </p:nvSpPr>
        <p:spPr>
          <a:xfrm>
            <a:off x="5471549" y="2696993"/>
            <a:ext cx="5773394" cy="2468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Una persona responsable de asegurar que el proyecto se complete a tiempo, dentro del presupuesto y según lo previsto.</a:t>
            </a:r>
          </a:p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32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¡Este eres TÚ!</a:t>
            </a:r>
            <a:endParaRPr lang="en-US" sz="3200" b="1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33D4C07-114A-8B7F-9FF1-B390367A34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A14B6EED-057E-3C9D-9D59-9DDDBCADDE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Roles y responsabilidades del equipo</a:t>
            </a:r>
          </a:p>
        </p:txBody>
      </p:sp>
    </p:spTree>
    <p:extLst>
      <p:ext uri="{BB962C8B-B14F-4D97-AF65-F5344CB8AC3E}">
        <p14:creationId xmlns:p14="http://schemas.microsoft.com/office/powerpoint/2010/main" val="1099930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8007A-34A5-0378-DAAA-BB44DC0D6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B84C505-5585-A36C-EEC6-8CB67944712D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555B98C-6AE4-E555-366A-6317CBEBE777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C5B00D5-8945-3466-42D5-5E1A4080BFF6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34A4C22E-7302-F2F9-02F6-6F4DA37F94E4}"/>
              </a:ext>
            </a:extLst>
          </p:cNvPr>
          <p:cNvSpPr txBox="1"/>
          <p:nvPr/>
        </p:nvSpPr>
        <p:spPr>
          <a:xfrm>
            <a:off x="412222" y="2982307"/>
            <a:ext cx="42246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¿Qué es un</a:t>
            </a:r>
          </a:p>
          <a:p>
            <a:r>
              <a:rPr lang="es" sz="3600" b="1" dirty="0">
                <a:solidFill>
                  <a:srgbClr val="DDF5FF"/>
                </a:solidFill>
                <a:latin typeface="Ubuntu"/>
              </a:rPr>
              <a:t>Miembro del Equipo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5E93316-CD0C-B32A-1FF0-900711340D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5BDEA996-E3FA-3B3D-F3D7-93C9B619D8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Roles y responsabilidades del equipo</a:t>
            </a:r>
          </a:p>
        </p:txBody>
      </p:sp>
    </p:spTree>
    <p:extLst>
      <p:ext uri="{BB962C8B-B14F-4D97-AF65-F5344CB8AC3E}">
        <p14:creationId xmlns:p14="http://schemas.microsoft.com/office/powerpoint/2010/main" val="1246928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BBF4C-121B-8208-72AD-7CDC632B0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9A05B6E-7484-2356-D501-F4899DE69CEE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4876A51-786C-0FD6-5AF3-557DB1CBE883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AE151EB-13DF-4807-7799-DB027C7A6978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E484C715-CB2D-E22D-B91B-46A6D3A4E13F}"/>
              </a:ext>
            </a:extLst>
          </p:cNvPr>
          <p:cNvSpPr txBox="1"/>
          <p:nvPr/>
        </p:nvSpPr>
        <p:spPr>
          <a:xfrm>
            <a:off x="412222" y="2982307"/>
            <a:ext cx="42246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¿Qué es un</a:t>
            </a:r>
          </a:p>
          <a:p>
            <a:r>
              <a:rPr lang="es" sz="3600" b="1" dirty="0">
                <a:solidFill>
                  <a:srgbClr val="DDF5FF"/>
                </a:solidFill>
                <a:latin typeface="Ubuntu"/>
              </a:rPr>
              <a:t>Miembro del Equipo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5D6B93-B837-41CB-5820-2696415776CB}"/>
              </a:ext>
            </a:extLst>
          </p:cNvPr>
          <p:cNvSpPr txBox="1"/>
          <p:nvPr/>
        </p:nvSpPr>
        <p:spPr>
          <a:xfrm>
            <a:off x="5049058" y="2899140"/>
            <a:ext cx="6813738" cy="2344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Personas que trabajan juntas para completar las tareas del proyecto.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Personas con habilidades y talentos diversos para completar tareas. Es importante reconocer las fortalezas de los miembros de tu equipo y asignar tareas según sus talentos.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1FCBD71-BCBB-B1E6-F1D4-F95593A22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10058" y="5180847"/>
            <a:ext cx="2035628" cy="1677153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6FE38C2-97C9-485D-00A3-F3861ECE9E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F5844364-95FD-E962-FDBE-2BAF924A3F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Roles y responsabilidades del equipo</a:t>
            </a:r>
          </a:p>
        </p:txBody>
      </p:sp>
    </p:spTree>
    <p:extLst>
      <p:ext uri="{BB962C8B-B14F-4D97-AF65-F5344CB8AC3E}">
        <p14:creationId xmlns:p14="http://schemas.microsoft.com/office/powerpoint/2010/main" val="639503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B44DF-296B-BF95-8510-35A06CF9F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DA0C573-47A6-3C29-4ABC-C5A2C7D99817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0B0D52C-44A4-5E6E-F076-1B831340CEFF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E80F7BE-0994-7DC6-1678-DA6609D8C737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061ADF4A-EF5E-E880-9BE4-42FFB3B9336E}"/>
              </a:ext>
            </a:extLst>
          </p:cNvPr>
          <p:cNvSpPr txBox="1"/>
          <p:nvPr/>
        </p:nvSpPr>
        <p:spPr>
          <a:xfrm>
            <a:off x="412222" y="2982307"/>
            <a:ext cx="42246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¿Qué es un</a:t>
            </a:r>
            <a:endParaRPr lang="en-US" sz="3600" b="1" dirty="0">
              <a:solidFill>
                <a:srgbClr val="0095DA"/>
              </a:solidFill>
              <a:latin typeface="Ubuntu"/>
            </a:endParaRPr>
          </a:p>
          <a:p>
            <a:r>
              <a:rPr lang="es" sz="3600" b="1" dirty="0">
                <a:solidFill>
                  <a:srgbClr val="0095DA"/>
                </a:solidFill>
                <a:latin typeface="Ubuntu"/>
              </a:rPr>
              <a:t>Miembro 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del Equipo?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A8F97C-52F1-2961-671D-9F9D07B9518F}"/>
              </a:ext>
            </a:extLst>
          </p:cNvPr>
          <p:cNvSpPr txBox="1"/>
          <p:nvPr/>
        </p:nvSpPr>
        <p:spPr>
          <a:xfrm>
            <a:off x="5049058" y="1839031"/>
            <a:ext cx="590197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Blip>
                <a:blip r:embed="rId2"/>
              </a:buBlip>
            </a:pPr>
            <a:r>
              <a:rPr lang="e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Personas que trabajan juntas para completar las tareas del proyecto.</a:t>
            </a:r>
          </a:p>
          <a:p>
            <a:pPr marL="342900" indent="-342900">
              <a:spcAft>
                <a:spcPts val="600"/>
              </a:spcAft>
              <a:buBlip>
                <a:blip r:embed="rId2"/>
              </a:buBlip>
            </a:pPr>
            <a:r>
              <a:rPr lang="e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Personas con habilidades y talentos diversos para completar tareas. Es importante reconocer las fortalezas de los miembros de tu equipo y asignar tareas según sus talentos.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2F05D03E-8840-CC17-1C0F-B37672191C3E}"/>
              </a:ext>
            </a:extLst>
          </p:cNvPr>
          <p:cNvSpPr txBox="1"/>
          <p:nvPr/>
        </p:nvSpPr>
        <p:spPr>
          <a:xfrm>
            <a:off x="5221176" y="3626743"/>
            <a:ext cx="6219708" cy="1816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Los buenos gestores de proyecto asignan tareas a los miembros de su equipo y </a:t>
            </a:r>
            <a:r>
              <a:rPr lang="es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confían</a:t>
            </a: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en que realizarán el trabajo,  </a:t>
            </a:r>
            <a:r>
              <a:rPr lang="es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apoyándolos</a:t>
            </a: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en todo momento.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E82C1E1-ED85-BC8E-3BDA-1E4C9A802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10058" y="5180847"/>
            <a:ext cx="2035628" cy="1677153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883468C-EBDB-97DC-8BAD-8BE173424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7AD454E3-322F-F181-0DB8-6D5FE6F9A1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Roles y responsabilidades del equipo</a:t>
            </a:r>
          </a:p>
        </p:txBody>
      </p:sp>
    </p:spTree>
    <p:extLst>
      <p:ext uri="{BB962C8B-B14F-4D97-AF65-F5344CB8AC3E}">
        <p14:creationId xmlns:p14="http://schemas.microsoft.com/office/powerpoint/2010/main" val="2582380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509F0-8E1A-785D-3C1F-0D74D8CA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6839EE0-8571-FE95-3690-68188159E0DB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9E8E2D1-0C2A-ADD1-7A40-065BC35FA11F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345761C-2214-0332-415B-0CF4314C3D80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C7CDA6BA-A041-5F39-135E-AABB599BF2A5}"/>
              </a:ext>
            </a:extLst>
          </p:cNvPr>
          <p:cNvSpPr txBox="1"/>
          <p:nvPr/>
        </p:nvSpPr>
        <p:spPr>
          <a:xfrm>
            <a:off x="1192353" y="3179131"/>
            <a:ext cx="4138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¿Qué es un </a:t>
            </a:r>
            <a:r>
              <a:rPr lang="es" sz="3600" b="1" dirty="0">
                <a:solidFill>
                  <a:srgbClr val="DDF5FF"/>
                </a:solidFill>
                <a:latin typeface="Ubuntu"/>
              </a:rPr>
              <a:t>Patrocinador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FE5C561-8D06-F188-E7D0-1576D9D781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C60F3F2-CA7D-0006-7CB2-A0D924A8A7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Roles y responsabilidades del equipo</a:t>
            </a:r>
          </a:p>
        </p:txBody>
      </p:sp>
    </p:spTree>
    <p:extLst>
      <p:ext uri="{BB962C8B-B14F-4D97-AF65-F5344CB8AC3E}">
        <p14:creationId xmlns:p14="http://schemas.microsoft.com/office/powerpoint/2010/main" val="3366204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E891E-CDFB-0540-95DF-FB8DF46A4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DA52005-0481-B53D-E013-5BF152816557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EB6ADDA-F980-A50A-B840-7BE83804D124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55AD1D7-2C10-8362-3C60-CA14AA2DB811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489D73B5-3B99-54A4-4F92-93926E0C9201}"/>
              </a:ext>
            </a:extLst>
          </p:cNvPr>
          <p:cNvSpPr txBox="1"/>
          <p:nvPr/>
        </p:nvSpPr>
        <p:spPr>
          <a:xfrm>
            <a:off x="1192353" y="3179131"/>
            <a:ext cx="4138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¿Qué es un </a:t>
            </a:r>
            <a:r>
              <a:rPr lang="es" sz="3600" b="1" dirty="0">
                <a:solidFill>
                  <a:srgbClr val="DDF5FF"/>
                </a:solidFill>
                <a:latin typeface="Ubuntu"/>
              </a:rPr>
              <a:t>Patrocinador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E241ABF-5452-0FE2-0850-CC32D382EB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B014B81-18A6-EE56-1348-FB79BCB1D2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Roles y responsabilidades del equipo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4C4C587C-C098-D7F6-EE6F-706EFFB48E50}"/>
              </a:ext>
            </a:extLst>
          </p:cNvPr>
          <p:cNvSpPr txBox="1"/>
          <p:nvPr/>
        </p:nvSpPr>
        <p:spPr>
          <a:xfrm>
            <a:off x="5471549" y="2961089"/>
            <a:ext cx="5056445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Una persona u organización que brinda </a:t>
            </a: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apoyo</a:t>
            </a:r>
            <a:r>
              <a:rPr lang="e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y </a:t>
            </a: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financiamiento</a:t>
            </a:r>
            <a:r>
              <a:rPr lang="e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para un proyecto.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6B7ABD4-76A5-69EE-8EF6-F7E3DF32F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2366" y="5467350"/>
            <a:ext cx="1585284" cy="110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5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4AF66-A561-F586-9F3C-98E72A28A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AD52151-4836-3360-8768-C207A8CD8EF6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1CBEFD3-543B-2A75-920A-8A498400F4F0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2FB5AAD-A6E9-E393-3E51-930A77583C3F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3F979CC6-F3D2-1F47-E367-428154BE0415}"/>
              </a:ext>
            </a:extLst>
          </p:cNvPr>
          <p:cNvSpPr txBox="1"/>
          <p:nvPr/>
        </p:nvSpPr>
        <p:spPr>
          <a:xfrm>
            <a:off x="1192353" y="3179131"/>
            <a:ext cx="4138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¿Qué es un </a:t>
            </a:r>
            <a:r>
              <a:rPr lang="es" sz="3600" b="1" dirty="0">
                <a:solidFill>
                  <a:srgbClr val="0095DA"/>
                </a:solidFill>
                <a:latin typeface="Ubuntu"/>
              </a:rPr>
              <a:t>Patrocinador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054C778-4290-76DA-F46E-0C485D334A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D17DFD0-C88E-F319-0FFD-1D4E630B6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Roles y responsabilidades del equipo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3DD9EFA-ED33-7333-BDEF-D1055D52A0F4}"/>
              </a:ext>
            </a:extLst>
          </p:cNvPr>
          <p:cNvSpPr txBox="1"/>
          <p:nvPr/>
        </p:nvSpPr>
        <p:spPr>
          <a:xfrm>
            <a:off x="5471549" y="2420802"/>
            <a:ext cx="5880074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Ejemplos de  </a:t>
            </a:r>
            <a:r>
              <a:rPr lang="es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patrocinadores</a:t>
            </a: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incluyen: </a:t>
            </a:r>
            <a:endParaRPr lang="en-US" sz="2400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AF4AF3-C6D2-03DB-A337-AE993AFDC381}"/>
              </a:ext>
            </a:extLst>
          </p:cNvPr>
          <p:cNvSpPr txBox="1"/>
          <p:nvPr/>
        </p:nvSpPr>
        <p:spPr>
          <a:xfrm>
            <a:off x="5636885" y="2955547"/>
            <a:ext cx="4778828" cy="2047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Junta Directiva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Negocios locales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Administradores de escuelas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Partes interesadas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F1FB57C-4677-53DF-C18C-3B66D3C52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92366" y="5467350"/>
            <a:ext cx="1585284" cy="110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69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673BECF-9FAC-25CE-AE3D-C1ED980367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466255"/>
            <a:ext cx="8858250" cy="531543"/>
          </a:xfrm>
        </p:spPr>
        <p:txBody>
          <a:bodyPr/>
          <a:lstStyle/>
          <a:p>
            <a:r>
              <a:rPr lang="es" sz="3600" b="1" dirty="0">
                <a:solidFill>
                  <a:srgbClr val="0095DA"/>
                </a:solidFill>
                <a:latin typeface="Ubuntu" panose="020B0504030602030204" pitchFamily="34" charset="0"/>
              </a:rPr>
              <a:t>Capacitación en Gestión de Proyectos para </a:t>
            </a:r>
            <a:r>
              <a:rPr lang="es" sz="3600" b="1" dirty="0">
                <a:solidFill>
                  <a:srgbClr val="0095DA"/>
                </a:solidFill>
              </a:rPr>
              <a:t>A</a:t>
            </a:r>
            <a:r>
              <a:rPr lang="es" sz="3600" b="1" dirty="0">
                <a:solidFill>
                  <a:srgbClr val="0095DA"/>
                </a:solidFill>
                <a:latin typeface="Ubuntu" panose="020B0504030602030204" pitchFamily="34" charset="0"/>
              </a:rPr>
              <a:t>tletas </a:t>
            </a:r>
            <a:r>
              <a:rPr lang="es" sz="3600" b="1" dirty="0">
                <a:solidFill>
                  <a:srgbClr val="0095DA"/>
                </a:solidFill>
              </a:rPr>
              <a:t>L</a:t>
            </a:r>
            <a:r>
              <a:rPr lang="es" sz="3600" b="1" dirty="0">
                <a:solidFill>
                  <a:srgbClr val="0095DA"/>
                </a:solidFill>
                <a:latin typeface="Ubuntu" panose="020B0504030602030204" pitchFamily="34" charset="0"/>
              </a:rPr>
              <a:t>íderes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C70B3F0-D529-DB61-D26C-71F58A4A8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31620"/>
              </p:ext>
            </p:extLst>
          </p:nvPr>
        </p:nvGraphicFramePr>
        <p:xfrm>
          <a:off x="739861" y="1899371"/>
          <a:ext cx="7703099" cy="4623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399">
                  <a:extLst>
                    <a:ext uri="{9D8B030D-6E8A-4147-A177-3AD203B41FA5}">
                      <a16:colId xmlns:a16="http://schemas.microsoft.com/office/drawing/2014/main" val="2985780243"/>
                    </a:ext>
                  </a:extLst>
                </a:gridCol>
                <a:gridCol w="6013700">
                  <a:extLst>
                    <a:ext uri="{9D8B030D-6E8A-4147-A177-3AD203B41FA5}">
                      <a16:colId xmlns:a16="http://schemas.microsoft.com/office/drawing/2014/main" val="43238921"/>
                    </a:ext>
                  </a:extLst>
                </a:gridCol>
              </a:tblGrid>
              <a:tr h="388287">
                <a:tc>
                  <a:txBody>
                    <a:bodyPr/>
                    <a:lstStyle/>
                    <a:p>
                      <a:pPr algn="ctr"/>
                      <a:r>
                        <a:rPr lang="es" sz="2000">
                          <a:latin typeface="Ubuntu" panose="020B0504030602030204" pitchFamily="34" charset="0"/>
                        </a:rPr>
                        <a:t>PARTE 1</a:t>
                      </a:r>
                    </a:p>
                  </a:txBody>
                  <a:tcPr anchor="ctr">
                    <a:lnB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3B8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8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Bienvenida y Desarrollo de ideas de Proyectos</a:t>
                      </a:r>
                      <a:endParaRPr lang="es-PA" sz="1800" dirty="0"/>
                    </a:p>
                  </a:txBody>
                  <a:tcPr anchor="ctr">
                    <a:lnB w="381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15409"/>
                  </a:ext>
                </a:extLst>
              </a:tr>
              <a:tr h="1294290">
                <a:tc>
                  <a:txBody>
                    <a:bodyPr/>
                    <a:lstStyle/>
                    <a:p>
                      <a:pPr algn="ctr"/>
                      <a:r>
                        <a:rPr lang="es" sz="1800" b="1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2 horas</a:t>
                      </a:r>
                      <a:endParaRPr lang="es-PA"/>
                    </a:p>
                  </a:txBody>
                  <a:tcPr anchor="b">
                    <a:lnR w="12700" cmpd="sng">
                      <a:noFill/>
                    </a:lnR>
                    <a:lnT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es" sz="1800" kern="100" dirty="0"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Definir palabras clave a saber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es" sz="1800" kern="100" dirty="0"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Introducir cinco fases de la Gestión de Proyectos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es" sz="1800" kern="100" dirty="0"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Utilizar la "Evaluación para Desarrollar la idea de tu Proyecto" para elegir el proyecto más adecuado para ti y tu comunidad.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12573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90502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endParaRPr lang="es-PA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s-PA" dirty="0"/>
                    </a:p>
                  </a:txBody>
                  <a:tcPr>
                    <a:lnT w="12700" cmpd="sng">
                      <a:noFill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9763002"/>
                  </a:ext>
                </a:extLst>
              </a:tr>
              <a:tr h="38828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" sz="2000" b="1" kern="1200">
                          <a:solidFill>
                            <a:schemeClr val="lt1"/>
                          </a:solidFill>
                          <a:latin typeface="Ubuntu" panose="020B0504030602030204" pitchFamily="34" charset="0"/>
                          <a:ea typeface="+mn-ea"/>
                          <a:cs typeface="+mn-cs"/>
                        </a:rPr>
                        <a:t>PARTE 2</a:t>
                      </a:r>
                    </a:p>
                  </a:txBody>
                  <a:tcPr anchor="ctr">
                    <a:lnB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3B8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8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Planificación y gestión de tu proyecto</a:t>
                      </a:r>
                      <a:endParaRPr lang="es-PA" sz="1800"/>
                    </a:p>
                  </a:txBody>
                  <a:tcPr anchor="ctr">
                    <a:lnB w="381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415123"/>
                  </a:ext>
                </a:extLst>
              </a:tr>
              <a:tr h="12942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800" b="1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2 horas</a:t>
                      </a:r>
                      <a:endParaRPr lang="es-PA"/>
                    </a:p>
                  </a:txBody>
                  <a:tcPr anchor="b">
                    <a:lnT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es" sz="1800" kern="100" dirty="0"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Desarrollar objetivos realistas para tu proyecto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es" sz="1800" kern="100" dirty="0"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Aplicar las cinco fases de la gestión de proyectos a tus objetivos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</a:pPr>
                      <a:r>
                        <a:rPr lang="es" sz="1800" kern="100" dirty="0"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Adquirir habilidades para contar la historia de tu proyecto</a:t>
                      </a:r>
                      <a:endParaRPr lang="es-PA" sz="1800" kern="100" dirty="0">
                        <a:effectLst/>
                        <a:latin typeface="Aptos" panose="020B000402020202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125730" marR="68580" marT="0" marB="0">
                    <a:lnT w="381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4690968"/>
                  </a:ext>
                </a:extLst>
              </a:tr>
            </a:tbl>
          </a:graphicData>
        </a:graphic>
      </p:graphicFrame>
      <p:grpSp>
        <p:nvGrpSpPr>
          <p:cNvPr id="5" name="Group 62" descr="Ilustración con temporizador para indicar el tiempo que se tarda en terminar esta parte del entrenamiento.">
            <a:extLst>
              <a:ext uri="{FF2B5EF4-FFF2-40B4-BE49-F238E27FC236}">
                <a16:creationId xmlns:a16="http://schemas.microsoft.com/office/drawing/2014/main" id="{E4CCBF8D-275F-DB47-7C3E-BB7604C23426}"/>
              </a:ext>
            </a:extLst>
          </p:cNvPr>
          <p:cNvGrpSpPr/>
          <p:nvPr/>
        </p:nvGrpSpPr>
        <p:grpSpPr>
          <a:xfrm>
            <a:off x="1130188" y="2426517"/>
            <a:ext cx="886624" cy="886624"/>
            <a:chOff x="0" y="0"/>
            <a:chExt cx="632460" cy="632460"/>
          </a:xfrm>
        </p:grpSpPr>
        <p:sp>
          <p:nvSpPr>
            <p:cNvPr id="6" name="Oval 61">
              <a:extLst>
                <a:ext uri="{FF2B5EF4-FFF2-40B4-BE49-F238E27FC236}">
                  <a16:creationId xmlns:a16="http://schemas.microsoft.com/office/drawing/2014/main" id="{33484D16-8ECA-4A81-4243-A00B6FA2B9F3}"/>
                </a:ext>
              </a:extLst>
            </p:cNvPr>
            <p:cNvSpPr/>
            <p:nvPr/>
          </p:nvSpPr>
          <p:spPr>
            <a:xfrm>
              <a:off x="0" y="0"/>
              <a:ext cx="632460" cy="632460"/>
            </a:xfrm>
            <a:prstGeom prst="ellipse">
              <a:avLst/>
            </a:prstGeom>
            <a:solidFill>
              <a:srgbClr val="F68D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PA"/>
            </a:p>
          </p:txBody>
        </p:sp>
        <p:pic>
          <p:nvPicPr>
            <p:cNvPr id="7" name="Graphic 47" descr="Cronómetro con relleno sólido">
              <a:extLst>
                <a:ext uri="{FF2B5EF4-FFF2-40B4-BE49-F238E27FC236}">
                  <a16:creationId xmlns:a16="http://schemas.microsoft.com/office/drawing/2014/main" id="{CB6ECA0C-02B6-5FCA-8684-3457974DE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480" y="15240"/>
              <a:ext cx="575945" cy="575945"/>
            </a:xfrm>
            <a:prstGeom prst="rect">
              <a:avLst/>
            </a:prstGeom>
          </p:spPr>
        </p:pic>
      </p:grpSp>
      <p:grpSp>
        <p:nvGrpSpPr>
          <p:cNvPr id="8" name="Group 62" descr="Ilustración con temporizador para indicar el tiempo que se tarda en terminar esta parte del entrenamiento.">
            <a:extLst>
              <a:ext uri="{FF2B5EF4-FFF2-40B4-BE49-F238E27FC236}">
                <a16:creationId xmlns:a16="http://schemas.microsoft.com/office/drawing/2014/main" id="{853ACDA8-57B1-935F-1960-4F326130EF8E}"/>
              </a:ext>
            </a:extLst>
          </p:cNvPr>
          <p:cNvGrpSpPr/>
          <p:nvPr/>
        </p:nvGrpSpPr>
        <p:grpSpPr>
          <a:xfrm>
            <a:off x="1093691" y="5018260"/>
            <a:ext cx="886624" cy="886624"/>
            <a:chOff x="0" y="0"/>
            <a:chExt cx="632460" cy="632460"/>
          </a:xfrm>
        </p:grpSpPr>
        <p:sp>
          <p:nvSpPr>
            <p:cNvPr id="9" name="Oval 61">
              <a:extLst>
                <a:ext uri="{FF2B5EF4-FFF2-40B4-BE49-F238E27FC236}">
                  <a16:creationId xmlns:a16="http://schemas.microsoft.com/office/drawing/2014/main" id="{22834D49-E826-7988-85D0-766E4E669BF1}"/>
                </a:ext>
              </a:extLst>
            </p:cNvPr>
            <p:cNvSpPr/>
            <p:nvPr/>
          </p:nvSpPr>
          <p:spPr>
            <a:xfrm>
              <a:off x="0" y="0"/>
              <a:ext cx="632460" cy="632460"/>
            </a:xfrm>
            <a:prstGeom prst="ellipse">
              <a:avLst/>
            </a:prstGeom>
            <a:solidFill>
              <a:srgbClr val="9227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PA"/>
            </a:p>
          </p:txBody>
        </p:sp>
        <p:pic>
          <p:nvPicPr>
            <p:cNvPr id="10" name="Graphic 47" descr="Cronómetro con relleno sólido">
              <a:extLst>
                <a:ext uri="{FF2B5EF4-FFF2-40B4-BE49-F238E27FC236}">
                  <a16:creationId xmlns:a16="http://schemas.microsoft.com/office/drawing/2014/main" id="{2CC31A71-D6E3-B790-4355-D5AA92B60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480" y="15240"/>
              <a:ext cx="575945" cy="5759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5003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5DA2D-BB0F-2233-51D4-970E58E00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962E3CD-7CE5-84F3-0441-517B0F91EE38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776C35B-946E-7F67-B361-1DBD84B87A1B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9CC81E8-61E7-B66A-AFAA-095C274B7854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604DC99E-1AAE-59D9-B89F-037A1CA08F07}"/>
              </a:ext>
            </a:extLst>
          </p:cNvPr>
          <p:cNvSpPr txBox="1"/>
          <p:nvPr/>
        </p:nvSpPr>
        <p:spPr>
          <a:xfrm>
            <a:off x="460091" y="3179131"/>
            <a:ext cx="4098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¿Qué es una </a:t>
            </a:r>
            <a:r>
              <a:rPr lang="es" sz="3600" b="1" dirty="0">
                <a:solidFill>
                  <a:srgbClr val="DDF5FF"/>
                </a:solidFill>
                <a:latin typeface="Ubuntu"/>
              </a:rPr>
              <a:t>Parte Interesada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1EEB394-9C22-909A-1FB7-7D88E5160C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EA890928-4EFF-11F6-C33C-2BFC1BFF31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Roles y responsabilidades del equipo</a:t>
            </a:r>
          </a:p>
        </p:txBody>
      </p:sp>
    </p:spTree>
    <p:extLst>
      <p:ext uri="{BB962C8B-B14F-4D97-AF65-F5344CB8AC3E}">
        <p14:creationId xmlns:p14="http://schemas.microsoft.com/office/powerpoint/2010/main" val="32393034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8154D-698D-825D-102F-78368327A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441491F-4A6E-124A-9436-999BB9805AF6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767F77-F18E-CFB2-3D04-9FDBFFA67ACC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90FBC77-FB7F-4C4E-BAD6-CF3BBEF502E1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21" name="TextBox 5">
            <a:extLst>
              <a:ext uri="{FF2B5EF4-FFF2-40B4-BE49-F238E27FC236}">
                <a16:creationId xmlns:a16="http://schemas.microsoft.com/office/drawing/2014/main" id="{4AA8330B-6BFB-4127-CC07-3D9CE7987539}"/>
              </a:ext>
            </a:extLst>
          </p:cNvPr>
          <p:cNvSpPr txBox="1"/>
          <p:nvPr/>
        </p:nvSpPr>
        <p:spPr>
          <a:xfrm>
            <a:off x="420902" y="3179131"/>
            <a:ext cx="4778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¿Qué es una </a:t>
            </a:r>
          </a:p>
          <a:p>
            <a:r>
              <a:rPr lang="es" sz="3600" b="1" dirty="0">
                <a:solidFill>
                  <a:srgbClr val="DDF5FF"/>
                </a:solidFill>
                <a:latin typeface="Ubuntu"/>
              </a:rPr>
              <a:t>Parte Interesada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C3D8FC5-0210-9C05-C94D-1CCD1A8BB5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7FE567D-AFDB-94EB-CB14-0923DB2ADA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Roles y responsabilidades del equipo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61E891C2-1EED-EE0D-538A-58CC7F6F5E8E}"/>
              </a:ext>
            </a:extLst>
          </p:cNvPr>
          <p:cNvSpPr txBox="1"/>
          <p:nvPr/>
        </p:nvSpPr>
        <p:spPr>
          <a:xfrm>
            <a:off x="5471549" y="3314199"/>
            <a:ext cx="5056445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Personas u organizaciones </a:t>
            </a: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interesadas</a:t>
            </a:r>
            <a:r>
              <a:rPr lang="e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 en el proyecto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2011FF2-FCE1-CF0D-34ED-FFD01E913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91700" y="4956973"/>
            <a:ext cx="2076450" cy="171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9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FB574-7036-C014-3493-8A5318120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BAA9D43-4701-3F46-C669-31376C59126C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2155B33-7953-A3BA-93B2-D05A227E7357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413FA36-C76E-8324-8271-04E52D7C337B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BC8B506-C621-E74A-7F0C-29F5622541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7CC5F54-1BB8-6332-33D9-727836EC52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599" y="991026"/>
            <a:ext cx="5152571" cy="58691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Roles y responsabilidades del equipo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6191A928-26EE-0F33-0478-F3D6EC62C60F}"/>
              </a:ext>
            </a:extLst>
          </p:cNvPr>
          <p:cNvSpPr txBox="1"/>
          <p:nvPr/>
        </p:nvSpPr>
        <p:spPr>
          <a:xfrm>
            <a:off x="5471549" y="2420802"/>
            <a:ext cx="6285022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Ejemplos de </a:t>
            </a:r>
            <a:r>
              <a:rPr lang="es" sz="2400" b="1" i="0" u="none" strike="noStrike" cap="none" dirty="0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partes interesadas</a:t>
            </a: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incluyen: </a:t>
            </a:r>
            <a:endParaRPr lang="en-US" sz="2400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960931-9636-75F4-1D73-BDF6C462326E}"/>
              </a:ext>
            </a:extLst>
          </p:cNvPr>
          <p:cNvSpPr txBox="1"/>
          <p:nvPr/>
        </p:nvSpPr>
        <p:spPr>
          <a:xfrm>
            <a:off x="5545444" y="2955547"/>
            <a:ext cx="4617458" cy="2567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Clientes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Proveedores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Distribuidores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Miembros del equipo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Patrocinadores del proyecto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0F1CAFF3-FE31-6CDD-925E-FDFC192CA256}"/>
              </a:ext>
            </a:extLst>
          </p:cNvPr>
          <p:cNvSpPr txBox="1"/>
          <p:nvPr/>
        </p:nvSpPr>
        <p:spPr>
          <a:xfrm>
            <a:off x="486217" y="3179131"/>
            <a:ext cx="4323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¿Qué es una </a:t>
            </a:r>
          </a:p>
          <a:p>
            <a:r>
              <a:rPr lang="es" sz="3600" b="1" dirty="0">
                <a:solidFill>
                  <a:srgbClr val="0095DA"/>
                </a:solidFill>
                <a:latin typeface="Ubuntu"/>
              </a:rPr>
              <a:t>Parte Interesada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F672A3C-149E-855D-B750-EBE93A9F2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91700" y="4956973"/>
            <a:ext cx="2076450" cy="171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166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20E1DC62-51EF-A5FE-7510-6A951D105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C0D6B438-36FC-5A06-18A9-19164DB69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C070941F-6688-4BBE-F727-C9051C196791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Fases de la Gestión de Proyectos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72922BC-D27C-698D-B5C2-3A62DF3D8DF3}"/>
              </a:ext>
            </a:extLst>
          </p:cNvPr>
          <p:cNvSpPr txBox="1"/>
          <p:nvPr/>
        </p:nvSpPr>
        <p:spPr>
          <a:xfrm>
            <a:off x="1985557" y="1643392"/>
            <a:ext cx="8827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600" b="1" dirty="0">
                <a:solidFill>
                  <a:srgbClr val="F68D1E"/>
                </a:solidFill>
                <a:latin typeface="GT Walsheim Pro Condensed Black" panose="00000906000000000000" pitchFamily="2" charset="0"/>
              </a:rPr>
              <a:t>CINCO FASES DE LA GESTIÓN DE PROYECTOS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9D95EFA-89BF-75DB-6DDF-3A919BFFD5C2}"/>
              </a:ext>
            </a:extLst>
          </p:cNvPr>
          <p:cNvGrpSpPr/>
          <p:nvPr/>
        </p:nvGrpSpPr>
        <p:grpSpPr>
          <a:xfrm>
            <a:off x="883644" y="2897950"/>
            <a:ext cx="1724039" cy="1961414"/>
            <a:chOff x="883644" y="2897950"/>
            <a:chExt cx="1724039" cy="1961414"/>
          </a:xfrm>
        </p:grpSpPr>
        <p:sp>
          <p:nvSpPr>
            <p:cNvPr id="46" name="TextBox 17">
              <a:extLst>
                <a:ext uri="{FF2B5EF4-FFF2-40B4-BE49-F238E27FC236}">
                  <a16:creationId xmlns:a16="http://schemas.microsoft.com/office/drawing/2014/main" id="{8A06FE01-2F07-C55E-9165-3ED4C6EC198E}"/>
                </a:ext>
              </a:extLst>
            </p:cNvPr>
            <p:cNvSpPr txBox="1"/>
            <p:nvPr/>
          </p:nvSpPr>
          <p:spPr>
            <a:xfrm>
              <a:off x="883644" y="4379385"/>
              <a:ext cx="1724039" cy="479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24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C3E1BB17-7D7C-A1A4-4148-3A991F4DA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83689" y="2897950"/>
              <a:ext cx="1123950" cy="116205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E9E7367-AF86-EEAA-7264-F6F373393C64}"/>
              </a:ext>
            </a:extLst>
          </p:cNvPr>
          <p:cNvGrpSpPr/>
          <p:nvPr/>
        </p:nvGrpSpPr>
        <p:grpSpPr>
          <a:xfrm>
            <a:off x="2607683" y="3009868"/>
            <a:ext cx="2389074" cy="1831182"/>
            <a:chOff x="2607683" y="3009868"/>
            <a:chExt cx="2389074" cy="183118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9F3CA52-9146-C3C5-FEBA-A455FE1CF798}"/>
                </a:ext>
              </a:extLst>
            </p:cNvPr>
            <p:cNvGrpSpPr/>
            <p:nvPr/>
          </p:nvGrpSpPr>
          <p:grpSpPr>
            <a:xfrm>
              <a:off x="2607683" y="3009868"/>
              <a:ext cx="2389074" cy="1831182"/>
              <a:chOff x="2607683" y="3009868"/>
              <a:chExt cx="2389074" cy="1831182"/>
            </a:xfrm>
          </p:grpSpPr>
          <p:sp>
            <p:nvSpPr>
              <p:cNvPr id="47" name="TextBox 18">
                <a:extLst>
                  <a:ext uri="{FF2B5EF4-FFF2-40B4-BE49-F238E27FC236}">
                    <a16:creationId xmlns:a16="http://schemas.microsoft.com/office/drawing/2014/main" id="{91D34C54-E7D5-54A0-2828-BDC0A84BBEEF}"/>
                  </a:ext>
                </a:extLst>
              </p:cNvPr>
              <p:cNvSpPr txBox="1"/>
              <p:nvPr/>
            </p:nvSpPr>
            <p:spPr>
              <a:xfrm>
                <a:off x="2607683" y="4379385"/>
                <a:ext cx="23890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PLANIFICACIÓN</a:t>
                </a:r>
              </a:p>
            </p:txBody>
          </p:sp>
          <p:pic>
            <p:nvPicPr>
              <p:cNvPr id="52" name="Graphic 51">
                <a:extLst>
                  <a:ext uri="{FF2B5EF4-FFF2-40B4-BE49-F238E27FC236}">
                    <a16:creationId xmlns:a16="http://schemas.microsoft.com/office/drawing/2014/main" id="{757EB555-456F-7D8B-682A-7473A548C3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423055" y="3009868"/>
                <a:ext cx="1000125" cy="1143000"/>
              </a:xfrm>
              <a:prstGeom prst="rect">
                <a:avLst/>
              </a:prstGeom>
            </p:spPr>
          </p:pic>
        </p:grpSp>
        <p:sp>
          <p:nvSpPr>
            <p:cNvPr id="56" name="Arrow: Chevron 55">
              <a:extLst>
                <a:ext uri="{FF2B5EF4-FFF2-40B4-BE49-F238E27FC236}">
                  <a16:creationId xmlns:a16="http://schemas.microsoft.com/office/drawing/2014/main" id="{7A16B214-0CE5-E6C7-98CD-164D794EB5E2}"/>
                </a:ext>
              </a:extLst>
            </p:cNvPr>
            <p:cNvSpPr/>
            <p:nvPr/>
          </p:nvSpPr>
          <p:spPr>
            <a:xfrm>
              <a:off x="2747641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3AA1335-533F-ADF2-00D5-8B4BE3763BFD}"/>
              </a:ext>
            </a:extLst>
          </p:cNvPr>
          <p:cNvGrpSpPr/>
          <p:nvPr/>
        </p:nvGrpSpPr>
        <p:grpSpPr>
          <a:xfrm>
            <a:off x="4810174" y="2986056"/>
            <a:ext cx="2223853" cy="1854994"/>
            <a:chOff x="4810174" y="2986056"/>
            <a:chExt cx="2223853" cy="185499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6527CFD-6457-6740-3FC3-07ABD12C6452}"/>
                </a:ext>
              </a:extLst>
            </p:cNvPr>
            <p:cNvGrpSpPr/>
            <p:nvPr/>
          </p:nvGrpSpPr>
          <p:grpSpPr>
            <a:xfrm>
              <a:off x="5309988" y="2986056"/>
              <a:ext cx="1724039" cy="1854994"/>
              <a:chOff x="5309988" y="2986056"/>
              <a:chExt cx="1724039" cy="1854994"/>
            </a:xfrm>
          </p:grpSpPr>
          <p:sp>
            <p:nvSpPr>
              <p:cNvPr id="48" name="TextBox 18">
                <a:extLst>
                  <a:ext uri="{FF2B5EF4-FFF2-40B4-BE49-F238E27FC236}">
                    <a16:creationId xmlns:a16="http://schemas.microsoft.com/office/drawing/2014/main" id="{8CF0E77E-D692-9DB0-CB34-17F144A20B4B}"/>
                  </a:ext>
                </a:extLst>
              </p:cNvPr>
              <p:cNvSpPr txBox="1"/>
              <p:nvPr/>
            </p:nvSpPr>
            <p:spPr>
              <a:xfrm>
                <a:off x="5309988" y="4379385"/>
                <a:ext cx="17240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EJECUCIÓN</a:t>
                </a:r>
              </a:p>
            </p:txBody>
          </p:sp>
          <p:pic>
            <p:nvPicPr>
              <p:cNvPr id="53" name="Graphic 52">
                <a:extLst>
                  <a:ext uri="{FF2B5EF4-FFF2-40B4-BE49-F238E27FC236}">
                    <a16:creationId xmlns:a16="http://schemas.microsoft.com/office/drawing/2014/main" id="{91B53CA5-2893-BD34-BFD2-72F1B962B7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5538596" y="2986056"/>
                <a:ext cx="1266825" cy="1190625"/>
              </a:xfrm>
              <a:prstGeom prst="rect">
                <a:avLst/>
              </a:prstGeom>
            </p:spPr>
          </p:pic>
        </p:grpSp>
        <p:sp>
          <p:nvSpPr>
            <p:cNvPr id="57" name="Arrow: Chevron 56">
              <a:extLst>
                <a:ext uri="{FF2B5EF4-FFF2-40B4-BE49-F238E27FC236}">
                  <a16:creationId xmlns:a16="http://schemas.microsoft.com/office/drawing/2014/main" id="{4B0E20A8-39EA-9A0D-9BDF-6F0D9C15D3A5}"/>
                </a:ext>
              </a:extLst>
            </p:cNvPr>
            <p:cNvSpPr/>
            <p:nvPr/>
          </p:nvSpPr>
          <p:spPr>
            <a:xfrm>
              <a:off x="4810174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F5FA9D-5FC9-413A-0A44-9213E164F6C6}"/>
              </a:ext>
            </a:extLst>
          </p:cNvPr>
          <p:cNvGrpSpPr/>
          <p:nvPr/>
        </p:nvGrpSpPr>
        <p:grpSpPr>
          <a:xfrm>
            <a:off x="7192415" y="3052731"/>
            <a:ext cx="2431478" cy="2574598"/>
            <a:chOff x="7192415" y="3052731"/>
            <a:chExt cx="2431478" cy="257459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1DEA636-5202-1F0D-03C2-7174EA272B69}"/>
                </a:ext>
              </a:extLst>
            </p:cNvPr>
            <p:cNvGrpSpPr/>
            <p:nvPr/>
          </p:nvGrpSpPr>
          <p:grpSpPr>
            <a:xfrm>
              <a:off x="7347258" y="3052731"/>
              <a:ext cx="2276635" cy="2574598"/>
              <a:chOff x="7347258" y="3052731"/>
              <a:chExt cx="2276635" cy="2574598"/>
            </a:xfrm>
          </p:grpSpPr>
          <p:sp>
            <p:nvSpPr>
              <p:cNvPr id="49" name="TextBox 18">
                <a:extLst>
                  <a:ext uri="{FF2B5EF4-FFF2-40B4-BE49-F238E27FC236}">
                    <a16:creationId xmlns:a16="http://schemas.microsoft.com/office/drawing/2014/main" id="{96074670-BA41-528B-E28E-B81BCBBAEC86}"/>
                  </a:ext>
                </a:extLst>
              </p:cNvPr>
              <p:cNvSpPr txBox="1"/>
              <p:nvPr/>
            </p:nvSpPr>
            <p:spPr>
              <a:xfrm>
                <a:off x="7347258" y="4379385"/>
                <a:ext cx="2276635" cy="1247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MONITOREO, CONTROL Y EVALUACIÓN</a:t>
                </a:r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D86D53BE-FF85-702F-5C05-24F5432D1A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920837" y="3052731"/>
                <a:ext cx="1057275" cy="1057275"/>
              </a:xfrm>
              <a:prstGeom prst="rect">
                <a:avLst/>
              </a:prstGeom>
            </p:spPr>
          </p:pic>
        </p:grpSp>
        <p:sp>
          <p:nvSpPr>
            <p:cNvPr id="58" name="Arrow: Chevron 57">
              <a:extLst>
                <a:ext uri="{FF2B5EF4-FFF2-40B4-BE49-F238E27FC236}">
                  <a16:creationId xmlns:a16="http://schemas.microsoft.com/office/drawing/2014/main" id="{296D94E7-C8BC-535E-3852-9282F687619A}"/>
                </a:ext>
              </a:extLst>
            </p:cNvPr>
            <p:cNvSpPr/>
            <p:nvPr/>
          </p:nvSpPr>
          <p:spPr>
            <a:xfrm>
              <a:off x="7192415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C4DE32-5F1B-B251-F39D-D1281F51B132}"/>
              </a:ext>
            </a:extLst>
          </p:cNvPr>
          <p:cNvGrpSpPr/>
          <p:nvPr/>
        </p:nvGrpSpPr>
        <p:grpSpPr>
          <a:xfrm>
            <a:off x="9397469" y="3000343"/>
            <a:ext cx="2084782" cy="1840707"/>
            <a:chOff x="9397469" y="3000343"/>
            <a:chExt cx="2084782" cy="184070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017C957-3FBF-19BE-501E-52E9ADAF3B31}"/>
                </a:ext>
              </a:extLst>
            </p:cNvPr>
            <p:cNvGrpSpPr/>
            <p:nvPr/>
          </p:nvGrpSpPr>
          <p:grpSpPr>
            <a:xfrm>
              <a:off x="9850249" y="3000343"/>
              <a:ext cx="1632002" cy="1840707"/>
              <a:chOff x="9850249" y="3000343"/>
              <a:chExt cx="1632002" cy="1840707"/>
            </a:xfrm>
          </p:grpSpPr>
          <p:sp>
            <p:nvSpPr>
              <p:cNvPr id="50" name="TextBox 18">
                <a:extLst>
                  <a:ext uri="{FF2B5EF4-FFF2-40B4-BE49-F238E27FC236}">
                    <a16:creationId xmlns:a16="http://schemas.microsoft.com/office/drawing/2014/main" id="{9C3817B4-536B-A291-0CA1-0DC6823D9F0A}"/>
                  </a:ext>
                </a:extLst>
              </p:cNvPr>
              <p:cNvSpPr txBox="1"/>
              <p:nvPr/>
            </p:nvSpPr>
            <p:spPr>
              <a:xfrm>
                <a:off x="9850249" y="4379385"/>
                <a:ext cx="16320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CIERRE</a:t>
                </a:r>
              </a:p>
            </p:txBody>
          </p:sp>
          <p:pic>
            <p:nvPicPr>
              <p:cNvPr id="55" name="Graphic 54">
                <a:extLst>
                  <a:ext uri="{FF2B5EF4-FFF2-40B4-BE49-F238E27FC236}">
                    <a16:creationId xmlns:a16="http://schemas.microsoft.com/office/drawing/2014/main" id="{21A0675F-7F2C-BA41-7EBA-2DB07335C8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0093528" y="3000343"/>
                <a:ext cx="971550" cy="1162050"/>
              </a:xfrm>
              <a:prstGeom prst="rect">
                <a:avLst/>
              </a:prstGeom>
            </p:spPr>
          </p:pic>
        </p:grpSp>
        <p:sp>
          <p:nvSpPr>
            <p:cNvPr id="59" name="Arrow: Chevron 58">
              <a:extLst>
                <a:ext uri="{FF2B5EF4-FFF2-40B4-BE49-F238E27FC236}">
                  <a16:creationId xmlns:a16="http://schemas.microsoft.com/office/drawing/2014/main" id="{B75CCDF0-6A7F-A5A0-FB91-33FB4B59EED6}"/>
                </a:ext>
              </a:extLst>
            </p:cNvPr>
            <p:cNvSpPr/>
            <p:nvPr/>
          </p:nvSpPr>
          <p:spPr>
            <a:xfrm>
              <a:off x="9397469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60" name="Picture 59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B3500E2E-2985-544F-C62D-D19A79BBD26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0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7">
            <a:extLst>
              <a:ext uri="{FF2B5EF4-FFF2-40B4-BE49-F238E27FC236}">
                <a16:creationId xmlns:a16="http://schemas.microsoft.com/office/drawing/2014/main" id="{C3D1E9BD-DA1A-B4A3-6378-BCD6FDDC9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12" name="Picture 11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F85BE595-B817-8DB6-8B9F-7F8F29F426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pic>
        <p:nvPicPr>
          <p:cNvPr id="19" name="Picture 16">
            <a:extLst>
              <a:ext uri="{FF2B5EF4-FFF2-40B4-BE49-F238E27FC236}">
                <a16:creationId xmlns:a16="http://schemas.microsoft.com/office/drawing/2014/main" id="{AEFCFCEA-9290-74E6-B241-0F45489BD9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DAF1518C-17F6-9665-0FE7-48F3AF0BAF6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Fases de la Gestión de Proyectos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A02CA7-CF0D-70F9-46B0-242B0BC30737}"/>
              </a:ext>
            </a:extLst>
          </p:cNvPr>
          <p:cNvSpPr txBox="1"/>
          <p:nvPr/>
        </p:nvSpPr>
        <p:spPr>
          <a:xfrm>
            <a:off x="2220566" y="1232478"/>
            <a:ext cx="823278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" sz="4400" b="1" dirty="0">
                <a:solidFill>
                  <a:srgbClr val="F68D1E"/>
                </a:solidFill>
                <a:latin typeface="Ubuntu Light" panose="020B0304030602030204" pitchFamily="34" charset="0"/>
              </a:rPr>
              <a:t>El progreso no es lineal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656B124-8C43-E79A-2DF8-A5D7C07E18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84396" y="1819165"/>
            <a:ext cx="9628823" cy="475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0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4CC13-F4FA-FBF1-4E4E-A71C7A0C8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C46D99FE-4876-A3E4-EA7F-D50812E1B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181C97B6-9BB6-0853-A007-E0FA65980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1F06DAEC-9E03-A85E-93DF-E4E8940032AA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Fases de la Gestión de Proyectos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E43BED4-097F-FAD2-CC63-3151EEE4D046}"/>
              </a:ext>
            </a:extLst>
          </p:cNvPr>
          <p:cNvSpPr txBox="1"/>
          <p:nvPr/>
        </p:nvSpPr>
        <p:spPr>
          <a:xfrm>
            <a:off x="1979606" y="1906834"/>
            <a:ext cx="9328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600" b="1" dirty="0">
                <a:solidFill>
                  <a:srgbClr val="F68D1E"/>
                </a:solidFill>
                <a:latin typeface="GT Walsheim Pro Condensed Black" panose="00000906000000000000" pitchFamily="2" charset="0"/>
              </a:rPr>
              <a:t>CINCO FASES DE LA GESTIÓN DE PROYECTOS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635F59D-7554-3207-F4C2-6D3D37D8EA86}"/>
              </a:ext>
            </a:extLst>
          </p:cNvPr>
          <p:cNvGrpSpPr/>
          <p:nvPr/>
        </p:nvGrpSpPr>
        <p:grpSpPr>
          <a:xfrm>
            <a:off x="883644" y="2897950"/>
            <a:ext cx="1724039" cy="1961414"/>
            <a:chOff x="883644" y="2897950"/>
            <a:chExt cx="1724039" cy="1961414"/>
          </a:xfrm>
        </p:grpSpPr>
        <p:sp>
          <p:nvSpPr>
            <p:cNvPr id="46" name="TextBox 17">
              <a:extLst>
                <a:ext uri="{FF2B5EF4-FFF2-40B4-BE49-F238E27FC236}">
                  <a16:creationId xmlns:a16="http://schemas.microsoft.com/office/drawing/2014/main" id="{3A7ED1DD-AE08-C3F4-7154-6160EA815E72}"/>
                </a:ext>
              </a:extLst>
            </p:cNvPr>
            <p:cNvSpPr txBox="1"/>
            <p:nvPr/>
          </p:nvSpPr>
          <p:spPr>
            <a:xfrm>
              <a:off x="883644" y="4379385"/>
              <a:ext cx="1724039" cy="479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24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9B6A3D38-8FE9-ABC0-0FCC-F260F8989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83689" y="2897950"/>
              <a:ext cx="1123950" cy="116205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B623F12-AEC5-9AA1-EBB7-C0449C70EAD3}"/>
              </a:ext>
            </a:extLst>
          </p:cNvPr>
          <p:cNvGrpSpPr/>
          <p:nvPr/>
        </p:nvGrpSpPr>
        <p:grpSpPr>
          <a:xfrm>
            <a:off x="2747641" y="3009868"/>
            <a:ext cx="2335991" cy="1831182"/>
            <a:chOff x="2747641" y="3009868"/>
            <a:chExt cx="2335991" cy="183118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2BF4458-B0F9-4CCC-2828-83147F8B1C3F}"/>
                </a:ext>
              </a:extLst>
            </p:cNvPr>
            <p:cNvGrpSpPr/>
            <p:nvPr/>
          </p:nvGrpSpPr>
          <p:grpSpPr>
            <a:xfrm>
              <a:off x="2806997" y="3009868"/>
              <a:ext cx="2276635" cy="1831182"/>
              <a:chOff x="2806997" y="3009868"/>
              <a:chExt cx="2276635" cy="1831182"/>
            </a:xfrm>
          </p:grpSpPr>
          <p:sp>
            <p:nvSpPr>
              <p:cNvPr id="47" name="TextBox 18">
                <a:extLst>
                  <a:ext uri="{FF2B5EF4-FFF2-40B4-BE49-F238E27FC236}">
                    <a16:creationId xmlns:a16="http://schemas.microsoft.com/office/drawing/2014/main" id="{39FD4ED6-079E-5747-05DB-5FA332EF7853}"/>
                  </a:ext>
                </a:extLst>
              </p:cNvPr>
              <p:cNvSpPr txBox="1"/>
              <p:nvPr/>
            </p:nvSpPr>
            <p:spPr>
              <a:xfrm>
                <a:off x="2806997" y="4379385"/>
                <a:ext cx="22766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PLANIFICACIÓN</a:t>
                </a:r>
              </a:p>
            </p:txBody>
          </p:sp>
          <p:pic>
            <p:nvPicPr>
              <p:cNvPr id="52" name="Graphic 51">
                <a:extLst>
                  <a:ext uri="{FF2B5EF4-FFF2-40B4-BE49-F238E27FC236}">
                    <a16:creationId xmlns:a16="http://schemas.microsoft.com/office/drawing/2014/main" id="{BAAB8355-8125-8125-54F2-23A62AD4E1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423055" y="3009868"/>
                <a:ext cx="1000125" cy="1143000"/>
              </a:xfrm>
              <a:prstGeom prst="rect">
                <a:avLst/>
              </a:prstGeom>
            </p:spPr>
          </p:pic>
        </p:grpSp>
        <p:sp>
          <p:nvSpPr>
            <p:cNvPr id="56" name="Arrow: Chevron 55">
              <a:extLst>
                <a:ext uri="{FF2B5EF4-FFF2-40B4-BE49-F238E27FC236}">
                  <a16:creationId xmlns:a16="http://schemas.microsoft.com/office/drawing/2014/main" id="{83CBFA5C-3181-6593-5E87-7E8BED71CCF2}"/>
                </a:ext>
              </a:extLst>
            </p:cNvPr>
            <p:cNvSpPr/>
            <p:nvPr/>
          </p:nvSpPr>
          <p:spPr>
            <a:xfrm>
              <a:off x="2747641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AD49EB-0DBB-1B6E-FAAC-72B0A4A31F62}"/>
              </a:ext>
            </a:extLst>
          </p:cNvPr>
          <p:cNvGrpSpPr/>
          <p:nvPr/>
        </p:nvGrpSpPr>
        <p:grpSpPr>
          <a:xfrm>
            <a:off x="4810174" y="2986056"/>
            <a:ext cx="2223853" cy="1873308"/>
            <a:chOff x="4810174" y="2986056"/>
            <a:chExt cx="2223853" cy="187330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0508256-239A-92FD-6523-064D9FB1CA8D}"/>
                </a:ext>
              </a:extLst>
            </p:cNvPr>
            <p:cNvGrpSpPr/>
            <p:nvPr/>
          </p:nvGrpSpPr>
          <p:grpSpPr>
            <a:xfrm>
              <a:off x="5309988" y="2986056"/>
              <a:ext cx="1724039" cy="1873308"/>
              <a:chOff x="5309988" y="2986056"/>
              <a:chExt cx="1724039" cy="1873308"/>
            </a:xfrm>
          </p:grpSpPr>
          <p:sp>
            <p:nvSpPr>
              <p:cNvPr id="48" name="TextBox 18">
                <a:extLst>
                  <a:ext uri="{FF2B5EF4-FFF2-40B4-BE49-F238E27FC236}">
                    <a16:creationId xmlns:a16="http://schemas.microsoft.com/office/drawing/2014/main" id="{C84D43CC-9676-024B-BF0A-F932133EB3B9}"/>
                  </a:ext>
                </a:extLst>
              </p:cNvPr>
              <p:cNvSpPr txBox="1"/>
              <p:nvPr/>
            </p:nvSpPr>
            <p:spPr>
              <a:xfrm>
                <a:off x="5309988" y="4379385"/>
                <a:ext cx="1724039" cy="47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EJECUCIÓN</a:t>
                </a:r>
              </a:p>
            </p:txBody>
          </p:sp>
          <p:pic>
            <p:nvPicPr>
              <p:cNvPr id="53" name="Graphic 52">
                <a:extLst>
                  <a:ext uri="{FF2B5EF4-FFF2-40B4-BE49-F238E27FC236}">
                    <a16:creationId xmlns:a16="http://schemas.microsoft.com/office/drawing/2014/main" id="{9743D95D-F12E-2299-4F2B-03F31475C7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5538596" y="2986056"/>
                <a:ext cx="1266825" cy="1190625"/>
              </a:xfrm>
              <a:prstGeom prst="rect">
                <a:avLst/>
              </a:prstGeom>
            </p:spPr>
          </p:pic>
        </p:grpSp>
        <p:sp>
          <p:nvSpPr>
            <p:cNvPr id="57" name="Arrow: Chevron 56">
              <a:extLst>
                <a:ext uri="{FF2B5EF4-FFF2-40B4-BE49-F238E27FC236}">
                  <a16:creationId xmlns:a16="http://schemas.microsoft.com/office/drawing/2014/main" id="{C6BB64E9-5E1F-F61F-B7DC-EC379B17153C}"/>
                </a:ext>
              </a:extLst>
            </p:cNvPr>
            <p:cNvSpPr/>
            <p:nvPr/>
          </p:nvSpPr>
          <p:spPr>
            <a:xfrm>
              <a:off x="4810174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B7BDAE8-4851-01CD-6585-C08135DEDDC1}"/>
              </a:ext>
            </a:extLst>
          </p:cNvPr>
          <p:cNvGrpSpPr/>
          <p:nvPr/>
        </p:nvGrpSpPr>
        <p:grpSpPr>
          <a:xfrm>
            <a:off x="7192415" y="3052731"/>
            <a:ext cx="2431478" cy="2574598"/>
            <a:chOff x="7192415" y="3052731"/>
            <a:chExt cx="2431478" cy="257459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C55D40C-42C1-585A-AE64-700054E82A93}"/>
                </a:ext>
              </a:extLst>
            </p:cNvPr>
            <p:cNvGrpSpPr/>
            <p:nvPr/>
          </p:nvGrpSpPr>
          <p:grpSpPr>
            <a:xfrm>
              <a:off x="7347258" y="3052731"/>
              <a:ext cx="2276635" cy="2574598"/>
              <a:chOff x="7347258" y="3052731"/>
              <a:chExt cx="2276635" cy="2574598"/>
            </a:xfrm>
          </p:grpSpPr>
          <p:sp>
            <p:nvSpPr>
              <p:cNvPr id="49" name="TextBox 18">
                <a:extLst>
                  <a:ext uri="{FF2B5EF4-FFF2-40B4-BE49-F238E27FC236}">
                    <a16:creationId xmlns:a16="http://schemas.microsoft.com/office/drawing/2014/main" id="{5131F1F1-7F4A-08D7-32D0-9FBC06576B73}"/>
                  </a:ext>
                </a:extLst>
              </p:cNvPr>
              <p:cNvSpPr txBox="1"/>
              <p:nvPr/>
            </p:nvSpPr>
            <p:spPr>
              <a:xfrm>
                <a:off x="7347258" y="4379385"/>
                <a:ext cx="2276635" cy="1247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" sz="2400" dirty="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MONITOREO, CONTROL Y EVALUACIÓN</a:t>
                </a:r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0DE48BFE-B722-615E-B086-19262861D0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920837" y="3052731"/>
                <a:ext cx="1057275" cy="1057275"/>
              </a:xfrm>
              <a:prstGeom prst="rect">
                <a:avLst/>
              </a:prstGeom>
            </p:spPr>
          </p:pic>
        </p:grpSp>
        <p:sp>
          <p:nvSpPr>
            <p:cNvPr id="58" name="Arrow: Chevron 57">
              <a:extLst>
                <a:ext uri="{FF2B5EF4-FFF2-40B4-BE49-F238E27FC236}">
                  <a16:creationId xmlns:a16="http://schemas.microsoft.com/office/drawing/2014/main" id="{DDA4A609-EF93-2F98-7AE1-6A90DE9DBF87}"/>
                </a:ext>
              </a:extLst>
            </p:cNvPr>
            <p:cNvSpPr/>
            <p:nvPr/>
          </p:nvSpPr>
          <p:spPr>
            <a:xfrm>
              <a:off x="7192415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C4A734B-BF55-F72A-8912-271D277DBE44}"/>
              </a:ext>
            </a:extLst>
          </p:cNvPr>
          <p:cNvGrpSpPr/>
          <p:nvPr/>
        </p:nvGrpSpPr>
        <p:grpSpPr>
          <a:xfrm>
            <a:off x="9397469" y="3000343"/>
            <a:ext cx="1910887" cy="1859021"/>
            <a:chOff x="9397469" y="3000343"/>
            <a:chExt cx="1910887" cy="185902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F845BDC-D461-6030-BE0C-9FE15F65BCE2}"/>
                </a:ext>
              </a:extLst>
            </p:cNvPr>
            <p:cNvGrpSpPr/>
            <p:nvPr/>
          </p:nvGrpSpPr>
          <p:grpSpPr>
            <a:xfrm>
              <a:off x="9850249" y="3000343"/>
              <a:ext cx="1458107" cy="1859021"/>
              <a:chOff x="9850249" y="3000343"/>
              <a:chExt cx="1458107" cy="1859021"/>
            </a:xfrm>
          </p:grpSpPr>
          <p:sp>
            <p:nvSpPr>
              <p:cNvPr id="50" name="TextBox 18">
                <a:extLst>
                  <a:ext uri="{FF2B5EF4-FFF2-40B4-BE49-F238E27FC236}">
                    <a16:creationId xmlns:a16="http://schemas.microsoft.com/office/drawing/2014/main" id="{CC626B78-C8F2-9CFF-45A5-A0DC925176F3}"/>
                  </a:ext>
                </a:extLst>
              </p:cNvPr>
              <p:cNvSpPr txBox="1"/>
              <p:nvPr/>
            </p:nvSpPr>
            <p:spPr>
              <a:xfrm>
                <a:off x="9850249" y="4379385"/>
                <a:ext cx="1458107" cy="47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" sz="2400">
                    <a:solidFill>
                      <a:srgbClr val="185EA8"/>
                    </a:solidFill>
                    <a:latin typeface="GT Walsheim Pro Condensed Black" panose="00000906000000000000" pitchFamily="2" charset="0"/>
                  </a:rPr>
                  <a:t>CIERRE</a:t>
                </a:r>
              </a:p>
            </p:txBody>
          </p:sp>
          <p:pic>
            <p:nvPicPr>
              <p:cNvPr id="55" name="Graphic 54">
                <a:extLst>
                  <a:ext uri="{FF2B5EF4-FFF2-40B4-BE49-F238E27FC236}">
                    <a16:creationId xmlns:a16="http://schemas.microsoft.com/office/drawing/2014/main" id="{5A221BFE-FBD9-2589-88AE-F0C26603FA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0093528" y="3000343"/>
                <a:ext cx="971550" cy="1162050"/>
              </a:xfrm>
              <a:prstGeom prst="rect">
                <a:avLst/>
              </a:prstGeom>
            </p:spPr>
          </p:pic>
        </p:grpSp>
        <p:sp>
          <p:nvSpPr>
            <p:cNvPr id="59" name="Arrow: Chevron 58">
              <a:extLst>
                <a:ext uri="{FF2B5EF4-FFF2-40B4-BE49-F238E27FC236}">
                  <a16:creationId xmlns:a16="http://schemas.microsoft.com/office/drawing/2014/main" id="{F781AB0C-B6B9-CF70-38CC-D73F9A271E2E}"/>
                </a:ext>
              </a:extLst>
            </p:cNvPr>
            <p:cNvSpPr/>
            <p:nvPr/>
          </p:nvSpPr>
          <p:spPr>
            <a:xfrm>
              <a:off x="9397469" y="3341406"/>
              <a:ext cx="297976" cy="341646"/>
            </a:xfrm>
            <a:prstGeom prst="chevron">
              <a:avLst/>
            </a:prstGeom>
            <a:solidFill>
              <a:srgbClr val="ED1C2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60" name="Picture 59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7A70CEE6-E5F0-F5AF-19C4-8B6453CB5C6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474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8">
            <a:extLst>
              <a:ext uri="{FF2B5EF4-FFF2-40B4-BE49-F238E27FC236}">
                <a16:creationId xmlns:a16="http://schemas.microsoft.com/office/drawing/2014/main" id="{67486749-592B-AC99-66C2-B68E48451C69}"/>
              </a:ext>
            </a:extLst>
          </p:cNvPr>
          <p:cNvSpPr txBox="1"/>
          <p:nvPr/>
        </p:nvSpPr>
        <p:spPr>
          <a:xfrm>
            <a:off x="2333783" y="788027"/>
            <a:ext cx="97232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4000" b="1" dirty="0">
                <a:solidFill>
                  <a:srgbClr val="013B82"/>
                </a:solidFill>
                <a:latin typeface="Ubuntu"/>
              </a:rPr>
              <a:t>Disfruta de un descanso de 15 minutos. 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5DC2E4E1-D3C2-DC49-060A-94FF6673B5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7633" y="507996"/>
            <a:ext cx="1094345" cy="123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15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20339-6113-50E6-58C2-A9E4826D4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D36EFAD9-1FCF-4DA6-0CE8-9E8695CD5207}"/>
              </a:ext>
            </a:extLst>
          </p:cNvPr>
          <p:cNvSpPr/>
          <p:nvPr/>
        </p:nvSpPr>
        <p:spPr>
          <a:xfrm>
            <a:off x="953056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EA7AED-89F4-E751-B70F-23489E05CCA9}"/>
              </a:ext>
            </a:extLst>
          </p:cNvPr>
          <p:cNvSpPr txBox="1"/>
          <p:nvPr/>
        </p:nvSpPr>
        <p:spPr>
          <a:xfrm>
            <a:off x="1979606" y="1906834"/>
            <a:ext cx="9328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600" b="1" dirty="0">
                <a:solidFill>
                  <a:srgbClr val="F68D1E"/>
                </a:solidFill>
                <a:latin typeface="GT Walsheim Pro Condensed Black" panose="00000906000000000000" pitchFamily="2" charset="0"/>
              </a:rPr>
              <a:t>CINCO FASES DE LA GESTIÓN DE PROYECTOS</a:t>
            </a:r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DE17D592-9390-1625-F49A-CA5CEB37D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C7FEF86D-FF1E-3371-5AF3-838FF263B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B85DB63-6A37-1260-3BCF-3C1A9CD68865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Fases de la Gestión de Proyectos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92DD9F12-F80F-2572-9DC3-8B73EB2F44EC}"/>
              </a:ext>
            </a:extLst>
          </p:cNvPr>
          <p:cNvSpPr txBox="1"/>
          <p:nvPr/>
        </p:nvSpPr>
        <p:spPr>
          <a:xfrm>
            <a:off x="883644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INICIO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EF2DFAD9-B77B-EC94-E88E-084949BAB6D4}"/>
              </a:ext>
            </a:extLst>
          </p:cNvPr>
          <p:cNvSpPr txBox="1"/>
          <p:nvPr/>
        </p:nvSpPr>
        <p:spPr>
          <a:xfrm>
            <a:off x="2834039" y="4379385"/>
            <a:ext cx="2274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PLANIFICACIÓN</a:t>
            </a:r>
          </a:p>
        </p:txBody>
      </p:sp>
      <p:sp>
        <p:nvSpPr>
          <p:cNvPr id="32" name="TextBox 18">
            <a:extLst>
              <a:ext uri="{FF2B5EF4-FFF2-40B4-BE49-F238E27FC236}">
                <a16:creationId xmlns:a16="http://schemas.microsoft.com/office/drawing/2014/main" id="{6354E0FD-F4DE-DC44-B930-5126954AA3A8}"/>
              </a:ext>
            </a:extLst>
          </p:cNvPr>
          <p:cNvSpPr txBox="1"/>
          <p:nvPr/>
        </p:nvSpPr>
        <p:spPr>
          <a:xfrm>
            <a:off x="5309988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EJECUCIÓN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11D611A7-906E-F330-DF10-550BDCA4EB91}"/>
              </a:ext>
            </a:extLst>
          </p:cNvPr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MONITOREO, CONTROL Y EVALUACIÓN</a:t>
            </a:r>
          </a:p>
        </p:txBody>
      </p:sp>
      <p:sp>
        <p:nvSpPr>
          <p:cNvPr id="34" name="TextBox 18">
            <a:extLst>
              <a:ext uri="{FF2B5EF4-FFF2-40B4-BE49-F238E27FC236}">
                <a16:creationId xmlns:a16="http://schemas.microsoft.com/office/drawing/2014/main" id="{1894D235-6D65-6E6C-86F4-5775133CDB93}"/>
              </a:ext>
            </a:extLst>
          </p:cNvPr>
          <p:cNvSpPr txBox="1"/>
          <p:nvPr/>
        </p:nvSpPr>
        <p:spPr>
          <a:xfrm>
            <a:off x="98502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CIERRE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9E24A46-026E-AF3B-286A-03D7B823F5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8D12213A-C560-5EE0-7436-3EBBCE30C1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23055" y="3009868"/>
            <a:ext cx="1000125" cy="11430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AE05E7F5-704A-3BDB-7BEF-A8C6381AF7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38596" y="2986056"/>
            <a:ext cx="1266825" cy="1190625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620E1A1C-9F38-482E-BE70-8BAB9EA7282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20837" y="3052731"/>
            <a:ext cx="1057275" cy="1057275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4232803D-1626-4C2D-0F63-9F00F67124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093528" y="3000343"/>
            <a:ext cx="971550" cy="1162050"/>
          </a:xfrm>
          <a:prstGeom prst="rect">
            <a:avLst/>
          </a:prstGeom>
        </p:spPr>
      </p:pic>
      <p:sp>
        <p:nvSpPr>
          <p:cNvPr id="38" name="Arrow: Chevron 37">
            <a:extLst>
              <a:ext uri="{FF2B5EF4-FFF2-40B4-BE49-F238E27FC236}">
                <a16:creationId xmlns:a16="http://schemas.microsoft.com/office/drawing/2014/main" id="{3D79D342-D9AA-87B3-7DE0-9CA120D9D6F1}"/>
              </a:ext>
            </a:extLst>
          </p:cNvPr>
          <p:cNvSpPr/>
          <p:nvPr/>
        </p:nvSpPr>
        <p:spPr>
          <a:xfrm>
            <a:off x="2747641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Arrow: Chevron 38">
            <a:extLst>
              <a:ext uri="{FF2B5EF4-FFF2-40B4-BE49-F238E27FC236}">
                <a16:creationId xmlns:a16="http://schemas.microsoft.com/office/drawing/2014/main" id="{4A51DEF9-B267-B8B8-E503-01EB1FEC60D7}"/>
              </a:ext>
            </a:extLst>
          </p:cNvPr>
          <p:cNvSpPr/>
          <p:nvPr/>
        </p:nvSpPr>
        <p:spPr>
          <a:xfrm>
            <a:off x="4810174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Arrow: Chevron 39">
            <a:extLst>
              <a:ext uri="{FF2B5EF4-FFF2-40B4-BE49-F238E27FC236}">
                <a16:creationId xmlns:a16="http://schemas.microsoft.com/office/drawing/2014/main" id="{8C61FA13-F6D2-4ACB-AC07-F79619E51070}"/>
              </a:ext>
            </a:extLst>
          </p:cNvPr>
          <p:cNvSpPr/>
          <p:nvPr/>
        </p:nvSpPr>
        <p:spPr>
          <a:xfrm>
            <a:off x="7192415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Arrow: Chevron 40">
            <a:extLst>
              <a:ext uri="{FF2B5EF4-FFF2-40B4-BE49-F238E27FC236}">
                <a16:creationId xmlns:a16="http://schemas.microsoft.com/office/drawing/2014/main" id="{DEFB0987-2C67-5944-A412-2C7CC24FB439}"/>
              </a:ext>
            </a:extLst>
          </p:cNvPr>
          <p:cNvSpPr/>
          <p:nvPr/>
        </p:nvSpPr>
        <p:spPr>
          <a:xfrm>
            <a:off x="939746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B0622457-8616-C9DD-387E-8EC9E580EDB8}"/>
              </a:ext>
            </a:extLst>
          </p:cNvPr>
          <p:cNvSpPr txBox="1"/>
          <p:nvPr/>
        </p:nvSpPr>
        <p:spPr>
          <a:xfrm>
            <a:off x="12980393" y="2977120"/>
            <a:ext cx="6571261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Aquí es donde </a:t>
            </a: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definimos</a:t>
            </a: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 el proyecto, sus objetivos y obtenemos la aprobación para avanzar.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6974D30-7A08-AB81-327F-9554CF5CA9F6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Inicio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9CDF5A5B-B86C-C698-9AE1-F18DC826EB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-136896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146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48A16-39B4-5596-7E1B-A602E3212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FFBAE7-3BFE-A061-C57C-FA8E035F0EC8}"/>
              </a:ext>
            </a:extLst>
          </p:cNvPr>
          <p:cNvSpPr/>
          <p:nvPr/>
        </p:nvSpPr>
        <p:spPr>
          <a:xfrm>
            <a:off x="2830418" y="2855626"/>
            <a:ext cx="7761076" cy="1241296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9B90D86C-A2FF-6470-FE22-2BCB30306803}"/>
              </a:ext>
            </a:extLst>
          </p:cNvPr>
          <p:cNvSpPr txBox="1"/>
          <p:nvPr/>
        </p:nvSpPr>
        <p:spPr>
          <a:xfrm>
            <a:off x="3607487" y="2977120"/>
            <a:ext cx="6571261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Aquí es donde </a:t>
            </a: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definimos</a:t>
            </a: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 el proyecto, sus objetivos y obtenemos la aprobación para avanzar.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3EF545-305B-799F-9F38-2FC0223460CA}"/>
              </a:ext>
            </a:extLst>
          </p:cNvPr>
          <p:cNvSpPr/>
          <p:nvPr/>
        </p:nvSpPr>
        <p:spPr>
          <a:xfrm>
            <a:off x="1568012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6D3961E8-9DE1-7205-C0C6-4BF1A50FD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906F776E-21C8-7F10-7CEC-94A0F5E15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0007C23-E3BB-561A-843E-D69BC615812E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Fases de la Gestión de Proyectos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4EF81D4D-AB41-66F3-E75A-AB9FCCD409F5}"/>
              </a:ext>
            </a:extLst>
          </p:cNvPr>
          <p:cNvSpPr txBox="1"/>
          <p:nvPr/>
        </p:nvSpPr>
        <p:spPr>
          <a:xfrm>
            <a:off x="1498600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INICIO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53BE15B3-C610-D520-F6DD-067969E6E1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98645" y="2897950"/>
            <a:ext cx="1123950" cy="1162050"/>
          </a:xfrm>
          <a:prstGeom prst="rect">
            <a:avLst/>
          </a:prstGeom>
        </p:spPr>
      </p:pic>
      <p:sp>
        <p:nvSpPr>
          <p:cNvPr id="38" name="Arrow: Chevron 37">
            <a:extLst>
              <a:ext uri="{FF2B5EF4-FFF2-40B4-BE49-F238E27FC236}">
                <a16:creationId xmlns:a16="http://schemas.microsoft.com/office/drawing/2014/main" id="{18BAF066-5578-43C3-6650-F92F758B39B0}"/>
              </a:ext>
            </a:extLst>
          </p:cNvPr>
          <p:cNvSpPr/>
          <p:nvPr/>
        </p:nvSpPr>
        <p:spPr>
          <a:xfrm>
            <a:off x="3362597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573979CF-8CE3-AB01-3C8E-E442689A4EAA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Inicio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A58516D-F776-AD96-09A5-D312F35D22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497855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82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8DAAD-2BA0-A0F1-7E91-68D05F630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360C0935-B775-3342-5418-4B20B8A01588}"/>
              </a:ext>
            </a:extLst>
          </p:cNvPr>
          <p:cNvSpPr/>
          <p:nvPr/>
        </p:nvSpPr>
        <p:spPr>
          <a:xfrm>
            <a:off x="1568012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EF748EC8-8B4F-CD96-F5DE-404A98832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1D93A89E-B4F4-25DF-228F-158D023CE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ACBE1FD-1493-A9FB-8A4B-422C59C3759E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Fases de la Gestión de Proyectos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54E11506-230E-40CE-A34C-1ECCF5A01A9E}"/>
              </a:ext>
            </a:extLst>
          </p:cNvPr>
          <p:cNvSpPr txBox="1"/>
          <p:nvPr/>
        </p:nvSpPr>
        <p:spPr>
          <a:xfrm>
            <a:off x="1498600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INICIO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1793EA80-B064-72B7-009B-CE17312D26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98645" y="2897950"/>
            <a:ext cx="1123950" cy="1162050"/>
          </a:xfrm>
          <a:prstGeom prst="rect">
            <a:avLst/>
          </a:prstGeom>
        </p:spPr>
      </p:pic>
      <p:sp>
        <p:nvSpPr>
          <p:cNvPr id="38" name="Arrow: Chevron 37">
            <a:extLst>
              <a:ext uri="{FF2B5EF4-FFF2-40B4-BE49-F238E27FC236}">
                <a16:creationId xmlns:a16="http://schemas.microsoft.com/office/drawing/2014/main" id="{67E9AE7D-DEDB-CBA4-090F-4D4F38D2BA92}"/>
              </a:ext>
            </a:extLst>
          </p:cNvPr>
          <p:cNvSpPr/>
          <p:nvPr/>
        </p:nvSpPr>
        <p:spPr>
          <a:xfrm>
            <a:off x="3362597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63AC051-D002-2FAA-6E89-0B9F970778CE}"/>
              </a:ext>
            </a:extLst>
          </p:cNvPr>
          <p:cNvSpPr txBox="1"/>
          <p:nvPr/>
        </p:nvSpPr>
        <p:spPr>
          <a:xfrm>
            <a:off x="3793745" y="2432854"/>
            <a:ext cx="7767504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Durante la </a:t>
            </a:r>
            <a:r>
              <a:rPr lang="es" sz="2400" b="1" i="0" u="none" strike="noStrike" cap="none">
                <a:solidFill>
                  <a:srgbClr val="F68D1E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Fase de Inicio </a:t>
            </a:r>
            <a:r>
              <a:rPr lang="e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de la gestión de proyectos, deberás: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BE11CC-3BFC-DC88-86F4-72426322B0B6}"/>
              </a:ext>
            </a:extLst>
          </p:cNvPr>
          <p:cNvSpPr txBox="1"/>
          <p:nvPr/>
        </p:nvSpPr>
        <p:spPr>
          <a:xfrm>
            <a:off x="3959081" y="3447458"/>
            <a:ext cx="7602167" cy="1450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7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Determinar la necesidad que tu proyecto cubrirá o intentará solucionar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7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Decidirás qué producto o servicio quieres crear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5B58B88-5988-0D53-B92D-7EFBBCF73F81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Inicio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AB7633A-16C3-A701-33EC-1D0B545981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497855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60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2D485-2022-DB54-ECB2-97EB8EC0C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8D984AF-E9B8-5CA9-D7EB-46326C877B8D}"/>
              </a:ext>
            </a:extLst>
          </p:cNvPr>
          <p:cNvSpPr txBox="1">
            <a:spLocks/>
          </p:cNvSpPr>
          <p:nvPr/>
        </p:nvSpPr>
        <p:spPr>
          <a:xfrm>
            <a:off x="677916" y="2205696"/>
            <a:ext cx="7434117" cy="2133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s" sz="6000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PARTE 1: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s" sz="4800" dirty="0">
                <a:solidFill>
                  <a:srgbClr val="985006"/>
                </a:solidFill>
                <a:latin typeface="GT Walsheim Pro Condensed Black" panose="00000906000000000000" pitchFamily="2" charset="0"/>
              </a:rPr>
              <a:t>BIENVENIDA Y DESARROLLO DE IDEAS DE PROYECTO</a:t>
            </a:r>
          </a:p>
        </p:txBody>
      </p:sp>
    </p:spTree>
    <p:extLst>
      <p:ext uri="{BB962C8B-B14F-4D97-AF65-F5344CB8AC3E}">
        <p14:creationId xmlns:p14="http://schemas.microsoft.com/office/powerpoint/2010/main" val="1509716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1D68BED3-B4E7-AD95-3A2E-9E65DB4565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Idea del proyecto</a:t>
            </a:r>
            <a:endParaRPr lang="es-P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5809D16-0191-ECAE-2904-25AC434F8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0600" y="1683905"/>
            <a:ext cx="1403350" cy="11608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28CD6B-C28F-C34B-95E8-5B2F23D19E99}"/>
              </a:ext>
            </a:extLst>
          </p:cNvPr>
          <p:cNvSpPr txBox="1"/>
          <p:nvPr/>
        </p:nvSpPr>
        <p:spPr>
          <a:xfrm>
            <a:off x="2921001" y="3091858"/>
            <a:ext cx="7924799" cy="27799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20000"/>
              </a:lnSpc>
              <a:buBlip>
                <a:blip r:embed="rId5"/>
              </a:buBlip>
            </a:pPr>
            <a:r>
              <a:rPr lang="e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¿Qué te apasiona? Sé específico</a:t>
            </a:r>
          </a:p>
          <a:p>
            <a:pPr marL="355600">
              <a:lnSpc>
                <a:spcPct val="120000"/>
              </a:lnSpc>
              <a:spcAft>
                <a:spcPts val="600"/>
              </a:spcAft>
            </a:pPr>
            <a:r>
              <a:rPr lang="es" sz="2400" dirty="0">
                <a:solidFill>
                  <a:srgbClr val="A5A5A5">
                    <a:lumMod val="50000"/>
                  </a:srgb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(Por ejemplo: ayudar a los demás, educación, deportes, medio ambiente, inclusión en las escuelas, etc.) 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20000"/>
              </a:lnSpc>
              <a:buBlip>
                <a:blip r:embed="rId5"/>
              </a:buBlip>
            </a:pPr>
            <a:r>
              <a:rPr lang="e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¿Qué habilidades o fortalezas tienes? Sé específico.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Ubuntu Light"/>
              <a:ea typeface="Calibri"/>
              <a:cs typeface="Calibri"/>
            </a:endParaRPr>
          </a:p>
          <a:p>
            <a:pPr marL="355600">
              <a:lnSpc>
                <a:spcPct val="120000"/>
              </a:lnSpc>
              <a:spcAft>
                <a:spcPts val="600"/>
              </a:spcAft>
            </a:pPr>
            <a:r>
              <a:rPr lang="es" sz="2400" dirty="0">
                <a:solidFill>
                  <a:srgbClr val="A5A5A5">
                    <a:lumMod val="50000"/>
                  </a:srgb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(Por ejemplo: resolución de problemas, liderazgo, creatividad, comunicación, trabajo en equipo, etc.)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6F45014-4251-78A6-AED4-C01B7ACA8E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106532"/>
              </p:ext>
            </p:extLst>
          </p:nvPr>
        </p:nvGraphicFramePr>
        <p:xfrm>
          <a:off x="2686050" y="1711953"/>
          <a:ext cx="6946899" cy="1158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946899">
                  <a:extLst>
                    <a:ext uri="{9D8B030D-6E8A-4147-A177-3AD203B41FA5}">
                      <a16:colId xmlns:a16="http://schemas.microsoft.com/office/drawing/2014/main" val="903389612"/>
                    </a:ext>
                  </a:extLst>
                </a:gridCol>
              </a:tblGrid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es" sz="3200" b="1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Paso 0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704731"/>
                  </a:ext>
                </a:extLst>
              </a:tr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es" sz="32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Conoce tus Fortalezas e Intereses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023645"/>
                  </a:ext>
                </a:extLst>
              </a:tr>
            </a:tbl>
          </a:graphicData>
        </a:graphic>
      </p:graphicFrame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FF59DD6-EDB3-A3F3-8C4A-38545BC16303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Inicio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515543-330C-C678-DC45-FABDFA3B3961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076002E-7F22-E14A-0EE2-D0AC3DB35795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AB86732-A4FC-18FB-1C9C-F5B14079FC46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77F2F89D-75E6-4A93-D378-095DEF024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60196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8AA41-86DF-A0CE-88EB-53BE3A7C4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6241E6E9-DD2E-CD5E-BDD9-62691EC872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Idea del Proyecto</a:t>
            </a:r>
            <a:endParaRPr lang="es-P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0B18F1-48FE-B98A-328B-80D9F938DCFF}"/>
              </a:ext>
            </a:extLst>
          </p:cNvPr>
          <p:cNvSpPr txBox="1"/>
          <p:nvPr/>
        </p:nvSpPr>
        <p:spPr>
          <a:xfrm>
            <a:off x="2921001" y="2971549"/>
            <a:ext cx="7859407" cy="3323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Blip>
                <a:blip r:embed="rId3"/>
              </a:buBlip>
            </a:pPr>
            <a:r>
              <a:rPr lang="e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¿Qué área elegiste estudiar y pensaste mejorar? </a:t>
            </a:r>
          </a:p>
          <a:p>
            <a:pPr marL="355600">
              <a:lnSpc>
                <a:spcPct val="110000"/>
              </a:lnSpc>
              <a:spcAft>
                <a:spcPts val="300"/>
              </a:spcAft>
              <a:buClr>
                <a:srgbClr val="ED1C24"/>
              </a:buClr>
            </a:pPr>
            <a:r>
              <a:rPr lang="es" sz="2300" b="1" dirty="0">
                <a:solidFill>
                  <a:srgbClr val="ED1C24"/>
                </a:solidFill>
                <a:latin typeface="Ubuntu Light" panose="020B0304030602030204" pitchFamily="34" charset="0"/>
              </a:rPr>
              <a:t>» </a:t>
            </a:r>
            <a:r>
              <a:rPr lang="e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Programa de Olimpiadas Especiales?   </a:t>
            </a:r>
            <a:r>
              <a:rPr lang="es" sz="2300" b="1" dirty="0">
                <a:solidFill>
                  <a:srgbClr val="ED1C24"/>
                </a:solidFill>
                <a:latin typeface="Ubuntu Light" panose="020B0304030602030204" pitchFamily="34" charset="0"/>
              </a:rPr>
              <a:t>» </a:t>
            </a:r>
            <a:r>
              <a:rPr lang="e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¿Comunidad? </a:t>
            </a: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e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¿Qué cosas positivas notaste? </a:t>
            </a: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e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¿Qué problemas o desafíos viste? </a:t>
            </a: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e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¿Cómo conectó lo que viste con las fortalezas, intereses y habilidades que anotaste en el Paso 0?</a:t>
            </a: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es" sz="23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¿Qué viste o experimentaste que te hizo pensar que esto es una necesidad o un problema?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F0FE9AD-1350-2C48-473F-13ECA2A995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322732"/>
              </p:ext>
            </p:extLst>
          </p:nvPr>
        </p:nvGraphicFramePr>
        <p:xfrm>
          <a:off x="2686050" y="1665653"/>
          <a:ext cx="6946899" cy="1158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946899">
                  <a:extLst>
                    <a:ext uri="{9D8B030D-6E8A-4147-A177-3AD203B41FA5}">
                      <a16:colId xmlns:a16="http://schemas.microsoft.com/office/drawing/2014/main" val="903389612"/>
                    </a:ext>
                  </a:extLst>
                </a:gridCol>
              </a:tblGrid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es" sz="3200" b="1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Paso 1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704731"/>
                  </a:ext>
                </a:extLst>
              </a:tr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es" sz="320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Mira tu comunidad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023645"/>
                  </a:ext>
                </a:extLst>
              </a:tr>
            </a:tbl>
          </a:graphicData>
        </a:graphic>
      </p:graphicFrame>
      <p:pic>
        <p:nvPicPr>
          <p:cNvPr id="3" name="Graphic 2">
            <a:extLst>
              <a:ext uri="{FF2B5EF4-FFF2-40B4-BE49-F238E27FC236}">
                <a16:creationId xmlns:a16="http://schemas.microsoft.com/office/drawing/2014/main" id="{75D4844F-DC3A-79DD-42B7-6114B187EC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0600" y="1665653"/>
            <a:ext cx="1236395" cy="1162800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90BC730-3171-F33C-F2D6-773A0A7BF6BD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Inicio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EDE94F-3EAC-D822-1AED-5BE3588CE765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EF45D40-0164-2053-91A3-661DA682BF2E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82A50CB-3DA6-1238-B15A-2795B37593FD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3F40F461-9B89-B023-AE8F-AC3A51485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93412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86C0A3A-5319-488E-FF78-E398A7768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411762"/>
              </p:ext>
            </p:extLst>
          </p:nvPr>
        </p:nvGraphicFramePr>
        <p:xfrm>
          <a:off x="962526" y="1889213"/>
          <a:ext cx="9489574" cy="4232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>
                  <a:extLst>
                    <a:ext uri="{9D8B030D-6E8A-4147-A177-3AD203B41FA5}">
                      <a16:colId xmlns:a16="http://schemas.microsoft.com/office/drawing/2014/main" val="581591746"/>
                    </a:ext>
                  </a:extLst>
                </a:gridCol>
                <a:gridCol w="3314700">
                  <a:extLst>
                    <a:ext uri="{9D8B030D-6E8A-4147-A177-3AD203B41FA5}">
                      <a16:colId xmlns:a16="http://schemas.microsoft.com/office/drawing/2014/main" val="1180036344"/>
                    </a:ext>
                  </a:extLst>
                </a:gridCol>
                <a:gridCol w="4483100">
                  <a:extLst>
                    <a:ext uri="{9D8B030D-6E8A-4147-A177-3AD203B41FA5}">
                      <a16:colId xmlns:a16="http://schemas.microsoft.com/office/drawing/2014/main" val="1986791386"/>
                    </a:ext>
                  </a:extLst>
                </a:gridCol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Efectos del</a:t>
                      </a:r>
                    </a:p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 problema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r>
                        <a:rPr lang="es" sz="20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/>
                          <a:cs typeface="Calibri"/>
                        </a:rPr>
                        <a:t>¿Qué ocurre a causa</a:t>
                      </a:r>
                      <a:br>
                        <a:rPr lang="en-US" sz="20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/>
                          <a:cs typeface="Calibri"/>
                        </a:rPr>
                      </a:br>
                      <a:r>
                        <a:rPr lang="en-US" sz="20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/>
                          <a:cs typeface="Calibri"/>
                        </a:rPr>
                        <a:t>d</a:t>
                      </a:r>
                      <a:r>
                        <a:rPr lang="es" sz="20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/>
                          <a:cs typeface="Calibri"/>
                        </a:rPr>
                        <a:t>el problema? </a:t>
                      </a: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770131"/>
                  </a:ext>
                </a:extLst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Problema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0" kern="1200" noProof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/>
                          <a:cs typeface="Calibri"/>
                        </a:rPr>
                        <a:t>¿Cuál es el problema principal?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628783"/>
                  </a:ext>
                </a:extLst>
              </a:tr>
              <a:tr h="1473577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Causas del</a:t>
                      </a:r>
                    </a:p>
                    <a:p>
                      <a:pPr lvl="4" algn="ctr"/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problema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" panose="020B0504030602030204" pitchFamily="34" charset="0"/>
                          <a:ea typeface="Calibri"/>
                          <a:cs typeface="Calibri"/>
                        </a:rPr>
                        <a:t>¿Por qué existe el problema? 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651376"/>
                  </a:ext>
                </a:extLst>
              </a:tr>
            </a:tbl>
          </a:graphicData>
        </a:graphic>
      </p:graphicFrame>
      <p:pic>
        <p:nvPicPr>
          <p:cNvPr id="3" name="Graphic 1" descr="Ilustración de un árbol con números colocados en la parte superior para indicar: 1 en el centro para el tronco. 2 en la parte inferior para las raíces. 3 en la parte superior para ramas y hojas.">
            <a:extLst>
              <a:ext uri="{FF2B5EF4-FFF2-40B4-BE49-F238E27FC236}">
                <a16:creationId xmlns:a16="http://schemas.microsoft.com/office/drawing/2014/main" id="{98485DE4-7C88-B6CA-1EF5-CE884C9D6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2D45EE00-EE7C-C021-6DD8-18A18F2BCB2C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Idea del Proyecto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84DA0F5-58B3-362F-5940-7A6AA12EA09D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C02E9B8-D82E-8E5C-12BD-D745ACEBEF32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CDBBA8-D8EC-5250-7444-ED35988CBE44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A14917A8-7226-4A90-071A-3EB1A1E3B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33CC65EE-8675-2E1E-0B9C-BAC9E6F6B427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Inicio</a:t>
            </a:r>
          </a:p>
        </p:txBody>
      </p:sp>
    </p:spTree>
    <p:extLst>
      <p:ext uri="{BB962C8B-B14F-4D97-AF65-F5344CB8AC3E}">
        <p14:creationId xmlns:p14="http://schemas.microsoft.com/office/powerpoint/2010/main" val="14621571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8C261-5BDA-C060-F696-059690F43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D670397-B5CB-E604-5CA2-AEB03FE2D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084290"/>
              </p:ext>
            </p:extLst>
          </p:nvPr>
        </p:nvGraphicFramePr>
        <p:xfrm>
          <a:off x="962526" y="1889213"/>
          <a:ext cx="9489574" cy="4231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>
                  <a:extLst>
                    <a:ext uri="{9D8B030D-6E8A-4147-A177-3AD203B41FA5}">
                      <a16:colId xmlns:a16="http://schemas.microsoft.com/office/drawing/2014/main" val="581591746"/>
                    </a:ext>
                  </a:extLst>
                </a:gridCol>
                <a:gridCol w="3314700">
                  <a:extLst>
                    <a:ext uri="{9D8B030D-6E8A-4147-A177-3AD203B41FA5}">
                      <a16:colId xmlns:a16="http://schemas.microsoft.com/office/drawing/2014/main" val="1180036344"/>
                    </a:ext>
                  </a:extLst>
                </a:gridCol>
                <a:gridCol w="4483100">
                  <a:extLst>
                    <a:ext uri="{9D8B030D-6E8A-4147-A177-3AD203B41FA5}">
                      <a16:colId xmlns:a16="http://schemas.microsoft.com/office/drawing/2014/main" val="1986791386"/>
                    </a:ext>
                  </a:extLst>
                </a:gridCol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Efectos del</a:t>
                      </a:r>
                    </a:p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 problema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endParaRPr lang="en-US" sz="1800" b="0" kern="120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/>
                        <a:cs typeface="Calibri"/>
                      </a:endParaRP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770131"/>
                  </a:ext>
                </a:extLst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Problema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noProof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/>
                        <a:cs typeface="Calibri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628783"/>
                  </a:ext>
                </a:extLst>
              </a:tr>
              <a:tr h="1472400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Causas del</a:t>
                      </a:r>
                    </a:p>
                    <a:p>
                      <a:pPr lvl="4" algn="ctr"/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problema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noProof="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/>
                        <a:cs typeface="Calibri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651376"/>
                  </a:ext>
                </a:extLst>
              </a:tr>
            </a:tbl>
          </a:graphicData>
        </a:graphic>
      </p:graphicFrame>
      <p:pic>
        <p:nvPicPr>
          <p:cNvPr id="3" name="Graphic 1" descr="Ilustración de un árbol con números colocados en la parte superior para indicar: 1 en el centro para el tronco. 2 en la parte inferior para las raíces. 3 en la parte superior para ramas y hojas.">
            <a:extLst>
              <a:ext uri="{FF2B5EF4-FFF2-40B4-BE49-F238E27FC236}">
                <a16:creationId xmlns:a16="http://schemas.microsoft.com/office/drawing/2014/main" id="{060CFD71-F867-AE1B-29D7-B70D9D548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6579CB88-404E-692E-A932-6F76F88EF46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Idea del proyecto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93E0A25-57F9-AD32-2DA0-9137EE1DE741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F351C6F-0A89-80A2-83D1-F47454EF1E95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3A75854-BE1D-D8B6-D369-2E30B496F4D8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234FC155-9943-74F5-B138-A3324EB64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EC30F72-02B7-CF13-38E3-4709EA4C9C04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Inicio</a:t>
            </a:r>
          </a:p>
        </p:txBody>
      </p:sp>
    </p:spTree>
    <p:extLst>
      <p:ext uri="{BB962C8B-B14F-4D97-AF65-F5344CB8AC3E}">
        <p14:creationId xmlns:p14="http://schemas.microsoft.com/office/powerpoint/2010/main" val="6204445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6BA0-9129-0E32-5D67-183E3F00C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D4300559-3DC3-2BB1-EF6C-0BC5B8820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358452"/>
              </p:ext>
            </p:extLst>
          </p:nvPr>
        </p:nvGraphicFramePr>
        <p:xfrm>
          <a:off x="962526" y="1889213"/>
          <a:ext cx="9489574" cy="4231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>
                  <a:extLst>
                    <a:ext uri="{9D8B030D-6E8A-4147-A177-3AD203B41FA5}">
                      <a16:colId xmlns:a16="http://schemas.microsoft.com/office/drawing/2014/main" val="581591746"/>
                    </a:ext>
                  </a:extLst>
                </a:gridCol>
                <a:gridCol w="3314700">
                  <a:extLst>
                    <a:ext uri="{9D8B030D-6E8A-4147-A177-3AD203B41FA5}">
                      <a16:colId xmlns:a16="http://schemas.microsoft.com/office/drawing/2014/main" val="1180036344"/>
                    </a:ext>
                  </a:extLst>
                </a:gridCol>
                <a:gridCol w="4483100">
                  <a:extLst>
                    <a:ext uri="{9D8B030D-6E8A-4147-A177-3AD203B41FA5}">
                      <a16:colId xmlns:a16="http://schemas.microsoft.com/office/drawing/2014/main" val="1986791386"/>
                    </a:ext>
                  </a:extLst>
                </a:gridCol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Efectos del</a:t>
                      </a:r>
                    </a:p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 problema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endParaRPr lang="en-US" sz="1800" b="0" kern="120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/>
                        <a:cs typeface="Calibri"/>
                      </a:endParaRP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770131"/>
                  </a:ext>
                </a:extLst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Problema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No hay actividades de Olimpiadas Especiales en los colegios cercanos ni en mi zona.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628783"/>
                  </a:ext>
                </a:extLst>
              </a:tr>
              <a:tr h="1472400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Causas del</a:t>
                      </a:r>
                    </a:p>
                    <a:p>
                      <a:pPr lvl="4" algn="ctr"/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problema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noProof="0" dirty="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/>
                        <a:cs typeface="Calibri"/>
                      </a:endParaRP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651376"/>
                  </a:ext>
                </a:extLst>
              </a:tr>
            </a:tbl>
          </a:graphicData>
        </a:graphic>
      </p:graphicFrame>
      <p:pic>
        <p:nvPicPr>
          <p:cNvPr id="3" name="Graphic 1" descr="Ilustración de un árbol con números colocados en la parte superior para indicar: 1 en el centro para el tronco. 2 en la parte inferior para las raíces. 3 en la parte superior para ramas y hojas.">
            <a:extLst>
              <a:ext uri="{FF2B5EF4-FFF2-40B4-BE49-F238E27FC236}">
                <a16:creationId xmlns:a16="http://schemas.microsoft.com/office/drawing/2014/main" id="{8101A527-95F8-6AEC-AA5A-128A159C7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512ECC8-7FF9-22D3-B6A0-9D74E513C98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Idea del Proyecto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E41310F-D5DE-6E13-915B-07AE1EE1D92C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488DBD5-771F-5264-E4DE-2AE5EDBAF1E4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70B5B33-A733-02DC-BB53-16C61B32E9A8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5703A001-8EE1-815E-4BBD-ECC70D732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42089C4-F8D3-CBC9-8BBA-560C82B3D481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Inicio</a:t>
            </a:r>
          </a:p>
        </p:txBody>
      </p:sp>
    </p:spTree>
    <p:extLst>
      <p:ext uri="{BB962C8B-B14F-4D97-AF65-F5344CB8AC3E}">
        <p14:creationId xmlns:p14="http://schemas.microsoft.com/office/powerpoint/2010/main" val="624762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p14="http://schemas.microsoft.com/office/powerpoint/2010/main" xmlns:asvg="http://schemas.microsoft.com/office/drawing/2016/SVG/main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EF1BF-F3B4-398C-08FA-E9874C83D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311537E-1626-62EE-36D4-D706E09671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30433"/>
              </p:ext>
            </p:extLst>
          </p:nvPr>
        </p:nvGraphicFramePr>
        <p:xfrm>
          <a:off x="962526" y="1889213"/>
          <a:ext cx="9489574" cy="4490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>
                  <a:extLst>
                    <a:ext uri="{9D8B030D-6E8A-4147-A177-3AD203B41FA5}">
                      <a16:colId xmlns:a16="http://schemas.microsoft.com/office/drawing/2014/main" val="581591746"/>
                    </a:ext>
                  </a:extLst>
                </a:gridCol>
                <a:gridCol w="3314700">
                  <a:extLst>
                    <a:ext uri="{9D8B030D-6E8A-4147-A177-3AD203B41FA5}">
                      <a16:colId xmlns:a16="http://schemas.microsoft.com/office/drawing/2014/main" val="1180036344"/>
                    </a:ext>
                  </a:extLst>
                </a:gridCol>
                <a:gridCol w="4483100">
                  <a:extLst>
                    <a:ext uri="{9D8B030D-6E8A-4147-A177-3AD203B41FA5}">
                      <a16:colId xmlns:a16="http://schemas.microsoft.com/office/drawing/2014/main" val="1986791386"/>
                    </a:ext>
                  </a:extLst>
                </a:gridCol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Efectos del</a:t>
                      </a:r>
                    </a:p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 problema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endParaRPr lang="en-US" sz="1800" b="0" kern="1200">
                        <a:solidFill>
                          <a:srgbClr val="A5A5A5">
                            <a:lumMod val="50000"/>
                          </a:srgbClr>
                        </a:solidFill>
                        <a:latin typeface="Ubuntu Light" panose="020B0304030602030204" pitchFamily="34" charset="0"/>
                        <a:ea typeface="Calibri"/>
                        <a:cs typeface="Calibri"/>
                      </a:endParaRP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770131"/>
                  </a:ext>
                </a:extLst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Problema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No hay actividades de Olimpiadas Especiales en los colegios cercanos ni en mi zona.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628783"/>
                  </a:ext>
                </a:extLst>
              </a:tr>
              <a:tr h="1472400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Causas del</a:t>
                      </a:r>
                    </a:p>
                    <a:p>
                      <a:pPr lvl="4" algn="ctr"/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problema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Los </a:t>
                      </a:r>
                      <a:r>
                        <a:rPr lang="es-E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administrativos de los colegios no comprenden las ventajas de los programas de Olimpiadas Especiales. Los profesores ya tienen mucho de qué ocuparse y no tienen tiempo para asumir otra función</a:t>
                      </a:r>
                      <a:r>
                        <a:rPr lang="e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.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651376"/>
                  </a:ext>
                </a:extLst>
              </a:tr>
            </a:tbl>
          </a:graphicData>
        </a:graphic>
      </p:graphicFrame>
      <p:pic>
        <p:nvPicPr>
          <p:cNvPr id="3" name="Graphic 1" descr="Ilustración de un árbol con números colocados en la parte superior para indicar: 1 en el centro para el tronco. 2 en la parte inferior para las raíces. 3 en la parte superior para ramas y hojas.">
            <a:extLst>
              <a:ext uri="{FF2B5EF4-FFF2-40B4-BE49-F238E27FC236}">
                <a16:creationId xmlns:a16="http://schemas.microsoft.com/office/drawing/2014/main" id="{EFEF97D1-D093-0A43-2A4E-CB3076A2A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99846202-B049-AE11-6D28-F9050B0E6EF6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Idea del Proyecto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26EADCD-5E62-EEF8-86D4-38EE70085A41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B6F9F4A-6854-97F7-02B9-71849827DC10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519ED3-07B4-3F5F-29D6-3D5B614D07B0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D5FBC01A-6E8E-3AE6-11C2-CEE0E9111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C4209B10-2E19-473D-6F43-F2DEDB17C496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Inicio</a:t>
            </a:r>
          </a:p>
        </p:txBody>
      </p:sp>
    </p:spTree>
    <p:extLst>
      <p:ext uri="{BB962C8B-B14F-4D97-AF65-F5344CB8AC3E}">
        <p14:creationId xmlns:p14="http://schemas.microsoft.com/office/powerpoint/2010/main" val="1067722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p14="http://schemas.microsoft.com/office/powerpoint/2010/main" xmlns:asvg="http://schemas.microsoft.com/office/drawing/2016/SVG/main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DCA75-9F6C-42FE-2B1A-960ABC17A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EA105FB-A5AA-1FEA-BB0E-FF56AA7D8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514012"/>
              </p:ext>
            </p:extLst>
          </p:nvPr>
        </p:nvGraphicFramePr>
        <p:xfrm>
          <a:off x="962526" y="1889213"/>
          <a:ext cx="9489574" cy="4843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774">
                  <a:extLst>
                    <a:ext uri="{9D8B030D-6E8A-4147-A177-3AD203B41FA5}">
                      <a16:colId xmlns:a16="http://schemas.microsoft.com/office/drawing/2014/main" val="581591746"/>
                    </a:ext>
                  </a:extLst>
                </a:gridCol>
                <a:gridCol w="3314700">
                  <a:extLst>
                    <a:ext uri="{9D8B030D-6E8A-4147-A177-3AD203B41FA5}">
                      <a16:colId xmlns:a16="http://schemas.microsoft.com/office/drawing/2014/main" val="1180036344"/>
                    </a:ext>
                  </a:extLst>
                </a:gridCol>
                <a:gridCol w="4483100">
                  <a:extLst>
                    <a:ext uri="{9D8B030D-6E8A-4147-A177-3AD203B41FA5}">
                      <a16:colId xmlns:a16="http://schemas.microsoft.com/office/drawing/2014/main" val="1986791386"/>
                    </a:ext>
                  </a:extLst>
                </a:gridCol>
              </a:tblGrid>
              <a:tr h="1379305">
                <a:tc>
                  <a:txBody>
                    <a:bodyPr/>
                    <a:lstStyle/>
                    <a:p>
                      <a:pPr algn="r"/>
                      <a:endParaRPr lang="es-PA" sz="1700"/>
                    </a:p>
                  </a:txBody>
                  <a:tcPr marL="86396" marR="86396" marT="43198" marB="43198" anchor="ctr">
                    <a:lnR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Efectos del</a:t>
                      </a:r>
                    </a:p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 problema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C5EE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l"/>
                      <a:r>
                        <a:rPr lang="es" sz="1800" b="0" kern="120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El colegio no es inclusivo con las personas con D/ID. Los estudiantes con D/ID en este centro tienen una experiencia escolar negativa, donde profesores y estudiantes sin D/ID tienen pocas expectativas respecto a ellos.</a:t>
                      </a:r>
                    </a:p>
                  </a:txBody>
                  <a:tcPr marL="86396" marR="86396" marT="43198" marB="43198" anchor="ctr"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770131"/>
                  </a:ext>
                </a:extLst>
              </a:tr>
              <a:tr h="1379305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1828800" marR="0" lvl="4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Problema</a:t>
                      </a:r>
                      <a:endParaRPr lang="es-PA" sz="200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No hay actividades de Olimpiadas Especiales en los colegios cercanos ni en mi zona.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628783"/>
                  </a:ext>
                </a:extLst>
              </a:tr>
              <a:tr h="1472400">
                <a:tc>
                  <a:txBody>
                    <a:bodyPr/>
                    <a:lstStyle/>
                    <a:p>
                      <a:endParaRPr lang="es-PA" sz="1700"/>
                    </a:p>
                  </a:txBody>
                  <a:tcPr marL="86396" marR="86396" marT="43198" marB="43198">
                    <a:lnR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lvl="4" algn="ctr"/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Causas del</a:t>
                      </a:r>
                    </a:p>
                    <a:p>
                      <a:pPr lvl="4" algn="ctr"/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problema</a:t>
                      </a:r>
                      <a:endParaRPr lang="es-PA" sz="2000" dirty="0"/>
                    </a:p>
                  </a:txBody>
                  <a:tcPr marL="86396" marR="86396" marT="43198" marB="43198" anchor="ctr">
                    <a:lnL w="12700" cap="flat" cmpd="sng" algn="ctr">
                      <a:solidFill>
                        <a:srgbClr val="E7F8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Los </a:t>
                      </a:r>
                      <a:r>
                        <a:rPr lang="es-E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administrativos de los colegios no comprenden las ventajas de los programas de Olimpiadas Especiales. Los profesores ya tienen mucho de qué ocuparse y no tienen tiempo para asumir otra función</a:t>
                      </a:r>
                      <a:r>
                        <a:rPr lang="es" sz="1800" b="0" kern="1200" noProof="0" dirty="0">
                          <a:solidFill>
                            <a:srgbClr val="A5A5A5">
                              <a:lumMod val="50000"/>
                            </a:srgbClr>
                          </a:solidFill>
                          <a:latin typeface="Ubuntu Light" panose="020B0304030602030204" pitchFamily="34" charset="0"/>
                          <a:ea typeface="Calibri"/>
                          <a:cs typeface="Calibri"/>
                        </a:rPr>
                        <a:t>.</a:t>
                      </a:r>
                    </a:p>
                  </a:txBody>
                  <a:tcPr marL="86396" marR="86396" marT="43198" marB="43198" anchor="ctr"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651376"/>
                  </a:ext>
                </a:extLst>
              </a:tr>
            </a:tbl>
          </a:graphicData>
        </a:graphic>
      </p:graphicFrame>
      <p:pic>
        <p:nvPicPr>
          <p:cNvPr id="3" name="Graphic 1" descr="Ilustración de un árbol con números colocados en la parte superior para indicar: 1 en el centro para el tronco. 2 en la parte inferior para las raíces. 3 en la parte superior para ramas y hojas.">
            <a:extLst>
              <a:ext uri="{FF2B5EF4-FFF2-40B4-BE49-F238E27FC236}">
                <a16:creationId xmlns:a16="http://schemas.microsoft.com/office/drawing/2014/main" id="{F3BCE02A-87CD-C7AF-E8D7-7D1614868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6826" y="2020492"/>
            <a:ext cx="3595138" cy="3875356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3408BF27-A6EE-51FF-B6B5-BA1679ACC20E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Idea del Proyecto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DBB0E-7C2C-FBC9-4E64-2C7024997726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1C728A3-DBB6-FB75-3BDC-B498273F19A8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953C278-868D-E590-FABE-F997B7F881C3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B5E00B96-017D-2F1A-5795-0126A9AB0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5671834-CB79-4697-087B-AA249E863358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Inicio</a:t>
            </a:r>
          </a:p>
        </p:txBody>
      </p:sp>
    </p:spTree>
    <p:extLst>
      <p:ext uri="{BB962C8B-B14F-4D97-AF65-F5344CB8AC3E}">
        <p14:creationId xmlns:p14="http://schemas.microsoft.com/office/powerpoint/2010/main" val="2436147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p14="http://schemas.microsoft.com/office/powerpoint/2010/main" xmlns:asvg="http://schemas.microsoft.com/office/drawing/2016/SVG/main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2017AC7-542F-90F4-DEC9-6B99606E4A84}"/>
              </a:ext>
            </a:extLst>
          </p:cNvPr>
          <p:cNvSpPr txBox="1"/>
          <p:nvPr/>
        </p:nvSpPr>
        <p:spPr>
          <a:xfrm>
            <a:off x="650010" y="1586222"/>
            <a:ext cx="7945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b="1" dirty="0">
                <a:solidFill>
                  <a:srgbClr val="0095DA"/>
                </a:solidFill>
                <a:latin typeface="Ubuntu Light" panose="020B0304030602030204" pitchFamily="34" charset="0"/>
              </a:rPr>
              <a:t>Estoy desarrollando mi idea de proyecto</a:t>
            </a:r>
          </a:p>
        </p:txBody>
      </p:sp>
      <p:pic>
        <p:nvPicPr>
          <p:cNvPr id="21" name="Picture 16">
            <a:extLst>
              <a:ext uri="{FF2B5EF4-FFF2-40B4-BE49-F238E27FC236}">
                <a16:creationId xmlns:a16="http://schemas.microsoft.com/office/drawing/2014/main" id="{0B612107-F374-BFE4-BEFC-41C77027B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23" name="Picture 17">
            <a:extLst>
              <a:ext uri="{FF2B5EF4-FFF2-40B4-BE49-F238E27FC236}">
                <a16:creationId xmlns:a16="http://schemas.microsoft.com/office/drawing/2014/main" id="{6A26D2DD-9C8B-74F0-1A7C-AB0031038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2EF6DB6-2405-B48A-A4D0-CFC7C4623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504525"/>
              </p:ext>
            </p:extLst>
          </p:nvPr>
        </p:nvGraphicFramePr>
        <p:xfrm>
          <a:off x="736080" y="2329771"/>
          <a:ext cx="7691907" cy="321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91907">
                  <a:extLst>
                    <a:ext uri="{9D8B030D-6E8A-4147-A177-3AD203B41FA5}">
                      <a16:colId xmlns:a16="http://schemas.microsoft.com/office/drawing/2014/main" val="158822855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2400" b="1" kern="120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s" sz="2400" b="1" kern="120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Quiero... </a:t>
                      </a:r>
                      <a:r>
                        <a:rPr lang="es" sz="2000" b="0" i="1" kern="12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(¿Qué quieres hacer?)</a:t>
                      </a:r>
                      <a:endParaRPr lang="en-US" sz="2000" b="0" kern="12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9705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/>
                      <a:endParaRPr lang="es-PA" sz="1800" b="0"/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44034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/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36018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es" sz="2400" b="1" kern="120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s" sz="24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Porque... </a:t>
                      </a:r>
                      <a:r>
                        <a:rPr lang="es" sz="2000" b="0" i="1" kern="12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(¿Por qué es importante para ti?)</a:t>
                      </a:r>
                      <a:endParaRPr lang="es-PA" sz="2000" b="0" i="1" kern="12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96093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es-PA" sz="1800" b="0"/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81743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439971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es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s" sz="24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Puedo hacerlo a través de... </a:t>
                      </a:r>
                      <a:r>
                        <a:rPr lang="es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(¿Cómo lo harás?)</a:t>
                      </a:r>
                      <a:endParaRPr lang="es-PA" sz="2000" b="0" i="1" kern="12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83703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endParaRPr lang="es-PA" sz="1600" b="0" dirty="0"/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557620"/>
                  </a:ext>
                </a:extLst>
              </a:tr>
            </a:tbl>
          </a:graphicData>
        </a:graphic>
      </p:graphicFrame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50A4193-7970-AD51-E675-52EAD4E5C0A1}"/>
              </a:ext>
            </a:extLst>
          </p:cNvPr>
          <p:cNvSpPr txBox="1">
            <a:spLocks/>
          </p:cNvSpPr>
          <p:nvPr/>
        </p:nvSpPr>
        <p:spPr>
          <a:xfrm>
            <a:off x="1498600" y="732644"/>
            <a:ext cx="9424934" cy="8779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Capacitación Previa: Evaluación “Desarrollo de tu idea de Proyecto"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82178F8-1627-14BB-C41D-DEAF99675268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E058DEC-6B17-94CB-E68B-53122037FC50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2115408-EE2F-5F20-78D9-E2F6954D72A4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58D3BB70-7C42-ED29-81FB-8C979EF0E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0A656907-BE19-AD14-E214-1D7EFE5931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21800" y="2103161"/>
            <a:ext cx="1960908" cy="270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611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248CD-40EB-B8E2-9A54-0086CA336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AE07B88-4A9C-1CA3-1069-31CBE7E6787D}"/>
              </a:ext>
            </a:extLst>
          </p:cNvPr>
          <p:cNvSpPr txBox="1"/>
          <p:nvPr/>
        </p:nvSpPr>
        <p:spPr>
          <a:xfrm>
            <a:off x="650011" y="1586222"/>
            <a:ext cx="7618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b="1" dirty="0">
                <a:solidFill>
                  <a:srgbClr val="0095DA"/>
                </a:solidFill>
                <a:latin typeface="Ubuntu Light" panose="020B0304030602030204" pitchFamily="34" charset="0"/>
              </a:rPr>
              <a:t>Estoy desarrollando mi idea de proyecto</a:t>
            </a:r>
          </a:p>
        </p:txBody>
      </p:sp>
      <p:pic>
        <p:nvPicPr>
          <p:cNvPr id="21" name="Picture 16">
            <a:extLst>
              <a:ext uri="{FF2B5EF4-FFF2-40B4-BE49-F238E27FC236}">
                <a16:creationId xmlns:a16="http://schemas.microsoft.com/office/drawing/2014/main" id="{98D0FC37-41F2-AFF2-4310-F4170A823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23" name="Picture 17">
            <a:extLst>
              <a:ext uri="{FF2B5EF4-FFF2-40B4-BE49-F238E27FC236}">
                <a16:creationId xmlns:a16="http://schemas.microsoft.com/office/drawing/2014/main" id="{7D0A23BC-5570-6A99-7843-D0652F4F81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03BE4C0-2A60-FD65-C1DE-46C5E25D6A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409568"/>
              </p:ext>
            </p:extLst>
          </p:nvPr>
        </p:nvGraphicFramePr>
        <p:xfrm>
          <a:off x="359532" y="2329771"/>
          <a:ext cx="8484217" cy="40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84217">
                  <a:extLst>
                    <a:ext uri="{9D8B030D-6E8A-4147-A177-3AD203B41FA5}">
                      <a16:colId xmlns:a16="http://schemas.microsoft.com/office/drawing/2014/main" val="158822855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s" sz="2400" b="1" kern="12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Quiero... </a:t>
                      </a:r>
                      <a:r>
                        <a:rPr lang="es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(¿Qué quieres hacer?)</a:t>
                      </a:r>
                      <a:endParaRPr lang="en-US" sz="2000" b="0" kern="12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9705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44034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/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36018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es" sz="2400" b="1" kern="120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s" sz="24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Porque... </a:t>
                      </a:r>
                      <a:r>
                        <a:rPr lang="es" sz="2000" b="0" i="1" kern="12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(¿Por qué es importante para ti?)</a:t>
                      </a:r>
                      <a:endParaRPr lang="es-PA" sz="2000" b="0" i="1" kern="12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960932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81743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439971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es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s" sz="24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Puedo hacerlo a través de... </a:t>
                      </a:r>
                      <a:r>
                        <a:rPr lang="es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(¿Cómo lo harás?)</a:t>
                      </a:r>
                      <a:endParaRPr lang="es-PA" sz="2000" b="0" i="1" kern="12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83703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A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557620"/>
                  </a:ext>
                </a:extLst>
              </a:tr>
            </a:tbl>
          </a:graphicData>
        </a:graphic>
      </p:graphicFrame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5C11CF2-1B7A-95B9-58B6-2455CD28AFD8}"/>
              </a:ext>
            </a:extLst>
          </p:cNvPr>
          <p:cNvSpPr txBox="1">
            <a:spLocks/>
          </p:cNvSpPr>
          <p:nvPr/>
        </p:nvSpPr>
        <p:spPr>
          <a:xfrm>
            <a:off x="1498600" y="732644"/>
            <a:ext cx="9281808" cy="8779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Capacitación Previa: Evaluación “Desarrollo de tu idea de Proyecto"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E7E7301-EFCA-73FE-D3F0-64FF741E99D4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00CCFE1-79D5-E89D-D00F-8E8D77240201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139062-C954-2C6E-AC31-353E94AC2940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12C3402-A571-9427-0C08-F59B17D53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905CBAFE-E847-FD51-5005-2F3A8F164C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48414" y="2468183"/>
            <a:ext cx="2753062" cy="246661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018DC72-DB8E-D03C-C1B6-4C155A384367}"/>
              </a:ext>
            </a:extLst>
          </p:cNvPr>
          <p:cNvSpPr/>
          <p:nvPr/>
        </p:nvSpPr>
        <p:spPr>
          <a:xfrm>
            <a:off x="416689" y="4143883"/>
            <a:ext cx="8427060" cy="916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En este momento, solo el 35 % de nuestros deportistas tiene menos de 25 años. Esto es un problema, porque sé lo mucho que significó para mí Olimpiadas Especiales desde que era joven y quiero que la próxima generación experimente la alegría de Olimpiadas Especiales desde una edad temprana.</a:t>
            </a:r>
            <a:endParaRPr lang="en-US" kern="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B00162-E238-93DB-DBD7-79F2792F5495}"/>
              </a:ext>
            </a:extLst>
          </p:cNvPr>
          <p:cNvSpPr/>
          <p:nvPr/>
        </p:nvSpPr>
        <p:spPr>
          <a:xfrm>
            <a:off x="359532" y="5779805"/>
            <a:ext cx="8379354" cy="5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Reclutaré a jóvenes atletas colaborando con colegios, centros comunitarios y otros programas deportivos. </a:t>
            </a:r>
            <a:endParaRPr lang="es-PA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926CC1-D760-62DC-8FE4-FEACAAA267D7}"/>
              </a:ext>
            </a:extLst>
          </p:cNvPr>
          <p:cNvSpPr/>
          <p:nvPr/>
        </p:nvSpPr>
        <p:spPr>
          <a:xfrm>
            <a:off x="390523" y="2903632"/>
            <a:ext cx="8379353" cy="5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cs typeface="Calibri Light"/>
              </a:rPr>
              <a:t>Quiero aumentar el número de atletas de Olimpiadas Especiales menores de 25 años.</a:t>
            </a:r>
            <a:endParaRPr lang="en-US" kern="0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cs typeface="Calibri Light" panose="020F03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92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AB117-41DC-3094-A14E-69FC4A706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9E332A7-1247-9E46-35DB-03D21C340927}"/>
              </a:ext>
            </a:extLst>
          </p:cNvPr>
          <p:cNvSpPr txBox="1"/>
          <p:nvPr/>
        </p:nvSpPr>
        <p:spPr>
          <a:xfrm>
            <a:off x="655940" y="1586222"/>
            <a:ext cx="79356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b="1" dirty="0">
                <a:solidFill>
                  <a:srgbClr val="0095DA"/>
                </a:solidFill>
                <a:latin typeface="Ubuntu Light" panose="020B0304030602030204" pitchFamily="34" charset="0"/>
              </a:rPr>
              <a:t>Desarrollar mi idea de proyecto</a:t>
            </a:r>
          </a:p>
        </p:txBody>
      </p:sp>
      <p:pic>
        <p:nvPicPr>
          <p:cNvPr id="21" name="Picture 16">
            <a:extLst>
              <a:ext uri="{FF2B5EF4-FFF2-40B4-BE49-F238E27FC236}">
                <a16:creationId xmlns:a16="http://schemas.microsoft.com/office/drawing/2014/main" id="{FAF7B573-08C9-621E-EA1E-F020F8DCD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23" name="Picture 17">
            <a:extLst>
              <a:ext uri="{FF2B5EF4-FFF2-40B4-BE49-F238E27FC236}">
                <a16:creationId xmlns:a16="http://schemas.microsoft.com/office/drawing/2014/main" id="{3A44B84E-ADCD-70A0-AC7D-A4585786C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2A6035E-EFE1-6FAB-2875-184C3CDC11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131789"/>
              </p:ext>
            </p:extLst>
          </p:nvPr>
        </p:nvGraphicFramePr>
        <p:xfrm>
          <a:off x="742010" y="2329771"/>
          <a:ext cx="7563790" cy="37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3790">
                  <a:extLst>
                    <a:ext uri="{9D8B030D-6E8A-4147-A177-3AD203B41FA5}">
                      <a16:colId xmlns:a16="http://schemas.microsoft.com/office/drawing/2014/main" val="1588228557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2400" b="1" kern="120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s" sz="2400" b="1" kern="120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Quiero... </a:t>
                      </a:r>
                      <a:r>
                        <a:rPr lang="es" sz="2000" b="0" i="1" kern="12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(¿Qué quieres hacer?)</a:t>
                      </a:r>
                      <a:endParaRPr lang="en-US" sz="2000" b="0" kern="12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9705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44034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/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36018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es" sz="2400" b="1" kern="120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s" sz="2400" b="1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Porque... </a:t>
                      </a:r>
                      <a:r>
                        <a:rPr lang="es" sz="2000" b="0" i="1" kern="12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(¿Por qué es importante para ti?)</a:t>
                      </a:r>
                      <a:endParaRPr lang="es-PA" sz="2000" b="0" i="1" kern="12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96093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0" ker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81743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s-PA" sz="800" b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439971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es" sz="2400" b="1" kern="1200" dirty="0">
                          <a:solidFill>
                            <a:srgbClr val="F68D1E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s" sz="24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Puedo hacerlo a través de... </a:t>
                      </a:r>
                      <a:r>
                        <a:rPr lang="es" sz="2000" b="0" i="1" kern="12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(¿Cómo lo hacer?)</a:t>
                      </a:r>
                      <a:endParaRPr lang="es-PA" sz="2000" b="0" i="1" kern="12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83703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A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557620"/>
                  </a:ext>
                </a:extLst>
              </a:tr>
            </a:tbl>
          </a:graphicData>
        </a:graphic>
      </p:graphicFrame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B680A55-2BA5-C9CD-CA41-E3C580B26264}"/>
              </a:ext>
            </a:extLst>
          </p:cNvPr>
          <p:cNvSpPr txBox="1">
            <a:spLocks/>
          </p:cNvSpPr>
          <p:nvPr/>
        </p:nvSpPr>
        <p:spPr>
          <a:xfrm>
            <a:off x="1498600" y="732644"/>
            <a:ext cx="9417738" cy="8779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Capacitación Previa: Evaluación “Desarrollo de tu idea de Proyecto"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8A8CF7D-4C15-A83A-7D43-A3EC9B148E22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D85E394-D697-65C1-4958-9B7DFDF74C9A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F4F21AD-D74B-6F71-715E-0F39906DEB8A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C3F718CC-A150-8A8D-6B30-5AD2C24C3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BAC5258-9B56-F82B-60E1-A89349984BF0}"/>
              </a:ext>
            </a:extLst>
          </p:cNvPr>
          <p:cNvSpPr/>
          <p:nvPr/>
        </p:nvSpPr>
        <p:spPr>
          <a:xfrm>
            <a:off x="8824260" y="2717800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s" b="1" dirty="0">
                <a:latin typeface="Ubuntu" panose="020B0504030602030204" pitchFamily="34" charset="0"/>
              </a:rPr>
              <a:t>Actividad del ibro de trabajo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9DD1E44-836E-FF50-468F-204CEE4D8B60}"/>
              </a:ext>
            </a:extLst>
          </p:cNvPr>
          <p:cNvSpPr/>
          <p:nvPr/>
        </p:nvSpPr>
        <p:spPr>
          <a:xfrm>
            <a:off x="8824260" y="3823557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s" b="1">
                <a:latin typeface="Ubuntu" panose="020B0504030602030204" pitchFamily="34" charset="0"/>
              </a:rPr>
              <a:t>15 minutos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72F6866-F061-76DE-7987-FBD3287A61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91625" y="3613150"/>
            <a:ext cx="895350" cy="100965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40088199-BFB9-FFDD-0DAB-F48255063C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91624" y="2642825"/>
            <a:ext cx="8953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28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673BECF-9FAC-25CE-AE3D-C1ED980367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621371"/>
            <a:ext cx="9610725" cy="633743"/>
          </a:xfrm>
        </p:spPr>
        <p:txBody>
          <a:bodyPr/>
          <a:lstStyle/>
          <a:p>
            <a:r>
              <a:rPr lang="es" sz="3600" b="1" dirty="0">
                <a:solidFill>
                  <a:srgbClr val="013B82"/>
                </a:solidFill>
                <a:latin typeface="Ubuntu" panose="020B0504030602030204" pitchFamily="34" charset="0"/>
              </a:rPr>
              <a:t>Metas y Objetivos de la Capacitación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3F894CDD-FC22-0E5D-6116-8707B0FBA4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68045" y="1613468"/>
            <a:ext cx="7871460" cy="529367"/>
          </a:xfrm>
        </p:spPr>
        <p:txBody>
          <a:bodyPr>
            <a:noAutofit/>
          </a:bodyPr>
          <a:lstStyle/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Los objetivos de esta capacitación son: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E0D71B-2213-0276-28BB-88C244459B6C}"/>
              </a:ext>
            </a:extLst>
          </p:cNvPr>
          <p:cNvSpPr txBox="1"/>
          <p:nvPr/>
        </p:nvSpPr>
        <p:spPr>
          <a:xfrm>
            <a:off x="4044199" y="2142835"/>
            <a:ext cx="7988675" cy="34600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Aprender a </a:t>
            </a:r>
            <a:r>
              <a:rPr lang="es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identificar un problema </a:t>
            </a:r>
            <a:r>
              <a:rPr lang="e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o carencia en tu Programa o comunidad y </a:t>
            </a:r>
            <a:r>
              <a:rPr lang="es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diseñar un proyecto</a:t>
            </a:r>
            <a:r>
              <a:rPr lang="e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para abordarlo.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Revisar </a:t>
            </a:r>
            <a:r>
              <a:rPr lang="es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las palabras clave</a:t>
            </a:r>
            <a:r>
              <a:rPr lang="e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de la gestión de proyectos.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Ubuntu Light"/>
              <a:ea typeface="Calibri"/>
              <a:cs typeface="Calibri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Aprender y entender las </a:t>
            </a:r>
            <a:r>
              <a:rPr lang="es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cinco fases de la gestión de proyectos</a:t>
            </a:r>
            <a:r>
              <a:rPr lang="e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.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Ubuntu Light"/>
              <a:ea typeface="Calibri"/>
              <a:cs typeface="Calibri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Explorar </a:t>
            </a:r>
            <a:r>
              <a:rPr lang="es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herramientas </a:t>
            </a:r>
            <a:r>
              <a:rPr lang="e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para usar en cada fase de la gestión de proyectos.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Ubuntu Light"/>
              <a:ea typeface="Calibri"/>
              <a:cs typeface="Calibri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Elaborar un </a:t>
            </a:r>
            <a:r>
              <a:rPr lang="es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plan de proyecto</a:t>
            </a:r>
            <a:r>
              <a:rPr lang="e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que detalle pasos claros, recursos y plazos para dar vida a tu idea.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  <a:latin typeface="Ubuntu Light"/>
              <a:ea typeface="Calibri"/>
              <a:cs typeface="Calibri"/>
            </a:endParaRPr>
          </a:p>
        </p:txBody>
      </p:sp>
      <p:pic>
        <p:nvPicPr>
          <p:cNvPr id="7" name="Picture 6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9BD31811-D19D-7132-E773-5AC4C6888A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989" y="1576337"/>
            <a:ext cx="3270056" cy="37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385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F7B2FD1-0CD3-ABAF-A1EF-B9D0C636F83A}"/>
              </a:ext>
            </a:extLst>
          </p:cNvPr>
          <p:cNvGrpSpPr/>
          <p:nvPr/>
        </p:nvGrpSpPr>
        <p:grpSpPr>
          <a:xfrm>
            <a:off x="-138602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4B3258A-9D6E-0885-EECC-186722591E59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CB6EE8E-8843-BB78-734E-6CB0D2FC7DB1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18" name="TextBox 8">
            <a:extLst>
              <a:ext uri="{FF2B5EF4-FFF2-40B4-BE49-F238E27FC236}">
                <a16:creationId xmlns:a16="http://schemas.microsoft.com/office/drawing/2014/main" id="{2EBA0433-8D90-2135-4CA2-5ECAFB8EDA3B}"/>
              </a:ext>
            </a:extLst>
          </p:cNvPr>
          <p:cNvSpPr txBox="1"/>
          <p:nvPr/>
        </p:nvSpPr>
        <p:spPr>
          <a:xfrm>
            <a:off x="457200" y="2991703"/>
            <a:ext cx="38481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b="1" dirty="0">
                <a:solidFill>
                  <a:srgbClr val="013B82"/>
                </a:solidFill>
                <a:latin typeface="Ubuntu"/>
              </a:rPr>
              <a:t>"¿Estás seguro?" </a:t>
            </a:r>
            <a:r>
              <a:rPr lang="es" sz="3200" b="1" dirty="0">
                <a:solidFill>
                  <a:schemeClr val="bg1"/>
                </a:solidFill>
                <a:latin typeface="Ubuntu"/>
              </a:rPr>
              <a:t>Preguntas Sobre Ideas de Proyecto: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E6F0CE-FCEC-4725-B568-AF631A19AEE7}"/>
              </a:ext>
            </a:extLst>
          </p:cNvPr>
          <p:cNvSpPr txBox="1"/>
          <p:nvPr/>
        </p:nvSpPr>
        <p:spPr>
          <a:xfrm>
            <a:off x="4640228" y="1130572"/>
            <a:ext cx="6554642" cy="5714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¿Tienes los</a:t>
            </a:r>
            <a:r>
              <a:rPr lang="es" sz="22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es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recursos, habilidades y conocimientos </a:t>
            </a:r>
            <a:r>
              <a:rPr lang="e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para llevar a cabo este proyecto?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¿Crees que sería </a:t>
            </a:r>
            <a:r>
              <a:rPr lang="es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fácil hacer un seguimiento </a:t>
            </a:r>
            <a:r>
              <a:rPr lang="es" sz="2200" dirty="0">
                <a:latin typeface="Ubuntu Light"/>
                <a:ea typeface="Calibri"/>
                <a:cs typeface="Calibri"/>
                <a:sym typeface="Calibri"/>
              </a:rPr>
              <a:t>de este proyecto</a:t>
            </a:r>
            <a:r>
              <a:rPr lang="es" sz="2200" b="1" dirty="0"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es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y evaluar</a:t>
            </a:r>
            <a:r>
              <a:rPr lang="e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su éxito?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¿Estás </a:t>
            </a:r>
            <a:r>
              <a:rPr lang="es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seguro de </a:t>
            </a:r>
            <a:r>
              <a:rPr lang="e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que puedes llevar a cabo este proyecto y ayudar </a:t>
            </a:r>
            <a:r>
              <a:rPr lang="es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a satisfacer una necesidad de la comunidad</a:t>
            </a:r>
            <a:r>
              <a:rPr lang="e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¿Puedes </a:t>
            </a:r>
            <a:r>
              <a:rPr lang="es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explicar fácilmente</a:t>
            </a:r>
            <a:r>
              <a:rPr lang="e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esta necesidad y el proyecto a otros?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¿Es esta necesidad realmente </a:t>
            </a:r>
            <a:r>
              <a:rPr lang="es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importante para tu comunidad</a:t>
            </a:r>
            <a:r>
              <a:rPr lang="e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¿Es realista pensar que puedes llevar a cabo ese proyecto?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848793-1BA4-8233-5D07-48994BA6DE21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2A42AE1-B2A8-73CB-4485-DB35E4BA4C5B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E32E88-EEC9-0A78-942F-AC7EF4208E02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4FC32F1E-635C-8B7E-9F38-9B862B56D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E58833F-7EC2-F181-6780-656DD6229D6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Preguntas Sobre Ideas de Proyectos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F5F8B598-ECBB-2467-84E5-B667D0361421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¿Estás seguro?</a:t>
            </a:r>
          </a:p>
        </p:txBody>
      </p:sp>
    </p:spTree>
    <p:extLst>
      <p:ext uri="{BB962C8B-B14F-4D97-AF65-F5344CB8AC3E}">
        <p14:creationId xmlns:p14="http://schemas.microsoft.com/office/powerpoint/2010/main" val="20914484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6235298-0C9D-945E-AD71-3B1339C1E9D9}"/>
              </a:ext>
            </a:extLst>
          </p:cNvPr>
          <p:cNvSpPr/>
          <p:nvPr/>
        </p:nvSpPr>
        <p:spPr>
          <a:xfrm>
            <a:off x="8900160" y="1707914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s" b="1" dirty="0">
                <a:latin typeface="Ubuntu" panose="020B0504030602030204" pitchFamily="34" charset="0"/>
              </a:rPr>
              <a:t>Actividad del Libro de Trabajo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8DCF2E-94E1-0A7C-174D-538D1C27621E}"/>
              </a:ext>
            </a:extLst>
          </p:cNvPr>
          <p:cNvSpPr/>
          <p:nvPr/>
        </p:nvSpPr>
        <p:spPr>
          <a:xfrm>
            <a:off x="8900160" y="2813671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s" b="1">
                <a:latin typeface="Ubuntu" panose="020B0504030602030204" pitchFamily="34" charset="0"/>
              </a:rPr>
              <a:t>15 minutos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8F7B6FD-0614-C941-7AF5-558D24BCA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7525" y="2603264"/>
            <a:ext cx="895350" cy="100965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654D3D10-83F9-9E2B-05B4-E72D1E8D1F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67524" y="1632939"/>
            <a:ext cx="895350" cy="895350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9AF34FE-F6BB-C394-5AFA-709B643540D6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Preguntas Sobre Ideas de Proyectos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E7D9D0A-E587-A89C-1B4A-509C4BF6D9C0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¿Estás seguro?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D0F2BF65-CAE8-8818-0659-5E34AFCBFEDF}"/>
              </a:ext>
            </a:extLst>
          </p:cNvPr>
          <p:cNvSpPr txBox="1"/>
          <p:nvPr/>
        </p:nvSpPr>
        <p:spPr>
          <a:xfrm>
            <a:off x="631786" y="1531306"/>
            <a:ext cx="7774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000" b="1" dirty="0">
                <a:solidFill>
                  <a:srgbClr val="013B82"/>
                </a:solidFill>
                <a:latin typeface="Ubuntu Light" panose="020B0304030602030204" pitchFamily="34" charset="0"/>
              </a:rPr>
              <a:t>Escribe tu Proyecto Comunitario aquí: </a:t>
            </a:r>
            <a:r>
              <a:rPr lang="es" sz="2400" dirty="0">
                <a:solidFill>
                  <a:schemeClr val="bg2">
                    <a:lumMod val="75000"/>
                  </a:schemeClr>
                </a:solidFill>
                <a:latin typeface="Ubuntu"/>
              </a:rPr>
              <a:t>_ _ _ _ _ _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DE3D0D0-EED2-13D6-399E-B06F969E9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218841"/>
              </p:ext>
            </p:extLst>
          </p:nvPr>
        </p:nvGraphicFramePr>
        <p:xfrm>
          <a:off x="631785" y="1927397"/>
          <a:ext cx="7774789" cy="525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6425">
                  <a:extLst>
                    <a:ext uri="{9D8B030D-6E8A-4147-A177-3AD203B41FA5}">
                      <a16:colId xmlns:a16="http://schemas.microsoft.com/office/drawing/2014/main" val="582598505"/>
                    </a:ext>
                  </a:extLst>
                </a:gridCol>
                <a:gridCol w="213850">
                  <a:extLst>
                    <a:ext uri="{9D8B030D-6E8A-4147-A177-3AD203B41FA5}">
                      <a16:colId xmlns:a16="http://schemas.microsoft.com/office/drawing/2014/main" val="242400315"/>
                    </a:ext>
                  </a:extLst>
                </a:gridCol>
                <a:gridCol w="2574514">
                  <a:extLst>
                    <a:ext uri="{9D8B030D-6E8A-4147-A177-3AD203B41FA5}">
                      <a16:colId xmlns:a16="http://schemas.microsoft.com/office/drawing/2014/main" val="3689522901"/>
                    </a:ext>
                  </a:extLst>
                </a:gridCol>
              </a:tblGrid>
              <a:tr h="684000">
                <a:tc>
                  <a:txBody>
                    <a:bodyPr/>
                    <a:lstStyle/>
                    <a:p>
                      <a:r>
                        <a:rPr lang="es" dirty="0">
                          <a:latin typeface="Ubuntu Light" panose="020B0304030602030204" pitchFamily="34" charset="0"/>
                        </a:rPr>
                        <a:t>"¿Estás seguro?" Preguntas Sobre Ideas de Proyecto</a:t>
                      </a:r>
                    </a:p>
                  </a:txBody>
                  <a:tcPr anchor="ctr">
                    <a:solidFill>
                      <a:srgbClr val="013B8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">
                          <a:latin typeface="Ubuntu Light" panose="020B0304030602030204" pitchFamily="34" charset="0"/>
                        </a:rPr>
                        <a:t>¿Sí o no?</a:t>
                      </a:r>
                    </a:p>
                  </a:txBody>
                  <a:tcPr anchor="ctr"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013B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048033"/>
                  </a:ext>
                </a:extLst>
              </a:tr>
              <a:tr h="488021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800" b="1" kern="100" dirty="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Ubuntu" panose="020B0504030602030204" pitchFamily="34" charset="0"/>
                        </a:rPr>
                        <a:t>1. </a:t>
                      </a:r>
                      <a:r>
                        <a:rPr lang="es" sz="1800" kern="1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Ubuntu" panose="020B0504030602030204" pitchFamily="34" charset="0"/>
                        </a:rPr>
                        <a:t>¿Tienes los recursos, habilidades y conocimientos necesarios para llevar a cabo este proyecto?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8815378"/>
                  </a:ext>
                </a:extLst>
              </a:tr>
              <a:tr h="488021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800" b="1" kern="100" dirty="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Ubuntu" panose="020B0504030602030204" pitchFamily="34" charset="0"/>
                        </a:rPr>
                        <a:t>2. </a:t>
                      </a:r>
                      <a:r>
                        <a:rPr lang="es" sz="1800" kern="1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Ubuntu" panose="020B0504030602030204" pitchFamily="34" charset="0"/>
                        </a:rPr>
                        <a:t>¿Crees que sería fácil hacer un seguimiento de este proyecto y evaluar su éxito?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1495556"/>
                  </a:ext>
                </a:extLst>
              </a:tr>
              <a:tr h="488021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800" b="1" kern="100" dirty="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Ubuntu" panose="020B0504030602030204" pitchFamily="34" charset="0"/>
                        </a:rPr>
                        <a:t>3. </a:t>
                      </a:r>
                      <a:r>
                        <a:rPr lang="es" sz="1800" dirty="0">
                          <a:solidFill>
                            <a:srgbClr val="013B82"/>
                          </a:solidFill>
                          <a:latin typeface="Ubuntu Light"/>
                          <a:ea typeface="Calibri"/>
                          <a:cs typeface="Calibri"/>
                          <a:sym typeface="Calibri"/>
                        </a:rPr>
                        <a:t>¿Estás </a:t>
                      </a:r>
                      <a:r>
                        <a:rPr lang="es" sz="1800" b="0" dirty="0">
                          <a:solidFill>
                            <a:srgbClr val="013B82"/>
                          </a:solidFill>
                          <a:latin typeface="Ubuntu Light"/>
                          <a:ea typeface="Calibri"/>
                          <a:cs typeface="Calibri"/>
                          <a:sym typeface="Calibri"/>
                        </a:rPr>
                        <a:t>seguro de que puedes llevar a cabo este proyecto y ayudar a satisfacer una necesidad de la comunidad</a:t>
                      </a:r>
                      <a:r>
                        <a:rPr lang="es" sz="1800" b="0" kern="100" noProof="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  <a:sym typeface="Ubuntu" panose="020B0504030602030204" pitchFamily="34" charset="0"/>
                        </a:rPr>
                        <a:t>?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729499"/>
                  </a:ext>
                </a:extLst>
              </a:tr>
              <a:tr h="488021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800" b="1" kern="100" dirty="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Ubuntu" panose="020B0504030602030204" pitchFamily="34" charset="0"/>
                        </a:rPr>
                        <a:t>4. </a:t>
                      </a:r>
                      <a:r>
                        <a:rPr lang="es" sz="1800" b="0" kern="100" noProof="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  <a:sym typeface="Ubuntu" panose="020B0504030602030204" pitchFamily="34" charset="0"/>
                        </a:rPr>
                        <a:t>¿</a:t>
                      </a:r>
                      <a:r>
                        <a:rPr lang="es" sz="1800" b="0" dirty="0">
                          <a:solidFill>
                            <a:srgbClr val="013B82"/>
                          </a:solidFill>
                          <a:latin typeface="Ubuntu Light"/>
                          <a:ea typeface="Calibri"/>
                          <a:cs typeface="Calibri"/>
                          <a:sym typeface="Calibri"/>
                        </a:rPr>
                        <a:t>Puedes explicar fácilmente esta necesidad y el proyecto a otros</a:t>
                      </a:r>
                      <a:r>
                        <a:rPr lang="es" sz="1800" b="0" kern="100" noProof="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  <a:sym typeface="Ubuntu" panose="020B0504030602030204" pitchFamily="34" charset="0"/>
                        </a:rPr>
                        <a:t>?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5185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800" b="1" kern="100" dirty="0">
                          <a:solidFill>
                            <a:srgbClr val="0095DA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Ubuntu" panose="020B0504030602030204" pitchFamily="34" charset="0"/>
                        </a:rPr>
                        <a:t>5. </a:t>
                      </a:r>
                      <a:r>
                        <a:rPr lang="es" sz="1800" b="0" kern="100" noProof="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  <a:sym typeface="Ubuntu" panose="020B0504030602030204" pitchFamily="34" charset="0"/>
                        </a:rPr>
                        <a:t>¿</a:t>
                      </a:r>
                      <a:r>
                        <a:rPr lang="es" sz="1800" b="0" dirty="0">
                          <a:solidFill>
                            <a:srgbClr val="013B82"/>
                          </a:solidFill>
                          <a:latin typeface="Ubuntu Light"/>
                          <a:ea typeface="Calibri"/>
                          <a:cs typeface="Calibri"/>
                          <a:sym typeface="Calibri"/>
                        </a:rPr>
                        <a:t>Es esta necesidad realmente importante para tu comunidad</a:t>
                      </a:r>
                      <a:r>
                        <a:rPr lang="es" sz="1800" b="0" kern="100" noProof="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  <a:sym typeface="Ubuntu" panose="020B0504030602030204" pitchFamily="34" charset="0"/>
                        </a:rPr>
                        <a:t>?</a:t>
                      </a:r>
                    </a:p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800" b="1" kern="100" noProof="0" dirty="0">
                          <a:solidFill>
                            <a:srgbClr val="0095DA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  <a:sym typeface="Ubuntu" panose="020B0504030602030204" pitchFamily="34" charset="0"/>
                        </a:rPr>
                        <a:t>6.</a:t>
                      </a:r>
                      <a:r>
                        <a:rPr lang="es" sz="1800" kern="100" noProof="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+mn-cs"/>
                          <a:sym typeface="Ubuntu" panose="020B0504030602030204" pitchFamily="34" charset="0"/>
                        </a:rPr>
                        <a:t> ¿</a:t>
                      </a:r>
                      <a:r>
                        <a:rPr lang="es" sz="1800" dirty="0">
                          <a:solidFill>
                            <a:srgbClr val="013B82"/>
                          </a:solidFill>
                          <a:latin typeface="Ubuntu Light"/>
                          <a:ea typeface="Calibri"/>
                          <a:cs typeface="Calibri"/>
                          <a:sym typeface="Calibri"/>
                        </a:rPr>
                        <a:t>Es realista pensar que puedes llevar a cabo ese proyecto?</a:t>
                      </a:r>
                    </a:p>
                    <a:p>
                      <a:pPr marL="266700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Ubuntu Light" panose="020B03040306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Ubuntu Light" panose="020B0304030602030204" pitchFamily="34" charset="0"/>
                      </a:endParaRPr>
                    </a:p>
                  </a:txBody>
                  <a:tcPr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2195335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FB26AEF4-C08D-5766-54F5-3930B650E38B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90628F8-D3D5-4FC7-A380-035518E50020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B6DED01-525B-09F5-EB91-8F33C01A1BEC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DFBBD5F1-67A3-583F-D87E-3690986CD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1537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>
            <a:extLst>
              <a:ext uri="{FF2B5EF4-FFF2-40B4-BE49-F238E27FC236}">
                <a16:creationId xmlns:a16="http://schemas.microsoft.com/office/drawing/2014/main" id="{4EED92FA-2033-B5F9-59B3-87985A465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CAE20EC-5AD2-D07A-B51E-05E6D6234D7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Presentación de Ideas de Proyectos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C7937D2-BD11-0603-26DA-CA482F8BB604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9FF4498-8913-827C-3EE4-E748AE3F935E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1CF17A1-CDF6-FBC2-C97C-C43BA5A2B812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B3689E5-63CC-5706-994D-01163FB27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8E13656-D9B2-2F36-2584-9B3455E134B9}"/>
              </a:ext>
            </a:extLst>
          </p:cNvPr>
          <p:cNvSpPr txBox="1"/>
          <p:nvPr/>
        </p:nvSpPr>
        <p:spPr>
          <a:xfrm>
            <a:off x="2105430" y="4634541"/>
            <a:ext cx="32059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600" b="1" dirty="0">
                <a:solidFill>
                  <a:srgbClr val="F68D1E"/>
                </a:solidFill>
                <a:latin typeface="Ubuntu Light" panose="020B0304030602030204" pitchFamily="34" charset="0"/>
              </a:rPr>
              <a:t>Comparte tus Ideas de Proyectos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B93DB0-2AB7-EB0A-6125-E42D0D2D712A}"/>
              </a:ext>
            </a:extLst>
          </p:cNvPr>
          <p:cNvGrpSpPr/>
          <p:nvPr/>
        </p:nvGrpSpPr>
        <p:grpSpPr>
          <a:xfrm>
            <a:off x="1952626" y="2170795"/>
            <a:ext cx="3511560" cy="2325005"/>
            <a:chOff x="1659796" y="2170795"/>
            <a:chExt cx="3511560" cy="2325005"/>
          </a:xfrm>
        </p:grpSpPr>
        <p:grpSp>
          <p:nvGrpSpPr>
            <p:cNvPr id="15" name="Grupo 6">
              <a:extLst>
                <a:ext uri="{FF2B5EF4-FFF2-40B4-BE49-F238E27FC236}">
                  <a16:creationId xmlns:a16="http://schemas.microsoft.com/office/drawing/2014/main" id="{A75651EE-05E6-DC4E-B49C-2B5F83A7AB49}"/>
                </a:ext>
              </a:extLst>
            </p:cNvPr>
            <p:cNvGrpSpPr/>
            <p:nvPr/>
          </p:nvGrpSpPr>
          <p:grpSpPr>
            <a:xfrm>
              <a:off x="1659796" y="2170795"/>
              <a:ext cx="3511560" cy="2325005"/>
              <a:chOff x="994571" y="3363583"/>
              <a:chExt cx="2814939" cy="1863772"/>
            </a:xfrm>
          </p:grpSpPr>
          <p:sp>
            <p:nvSpPr>
              <p:cNvPr id="18" name="Forma libre: forma 7">
                <a:extLst>
                  <a:ext uri="{FF2B5EF4-FFF2-40B4-BE49-F238E27FC236}">
                    <a16:creationId xmlns:a16="http://schemas.microsoft.com/office/drawing/2014/main" id="{34A4ECA7-6FC6-CEE6-9117-C03D38112814}"/>
                  </a:ext>
                </a:extLst>
              </p:cNvPr>
              <p:cNvSpPr/>
              <p:nvPr/>
            </p:nvSpPr>
            <p:spPr>
              <a:xfrm>
                <a:off x="1495862" y="3363583"/>
                <a:ext cx="2313648" cy="1606700"/>
              </a:xfrm>
              <a:custGeom>
                <a:avLst/>
                <a:gdLst>
                  <a:gd name="connsiteX0" fmla="*/ 2185113 w 2313648"/>
                  <a:gd name="connsiteY0" fmla="*/ 0 h 1606700"/>
                  <a:gd name="connsiteX1" fmla="*/ 128536 w 2313648"/>
                  <a:gd name="connsiteY1" fmla="*/ 0 h 1606700"/>
                  <a:gd name="connsiteX2" fmla="*/ 0 w 2313648"/>
                  <a:gd name="connsiteY2" fmla="*/ 128536 h 1606700"/>
                  <a:gd name="connsiteX3" fmla="*/ 0 w 2313648"/>
                  <a:gd name="connsiteY3" fmla="*/ 594479 h 1606700"/>
                  <a:gd name="connsiteX4" fmla="*/ 115682 w 2313648"/>
                  <a:gd name="connsiteY4" fmla="*/ 578412 h 1606700"/>
                  <a:gd name="connsiteX5" fmla="*/ 192804 w 2313648"/>
                  <a:gd name="connsiteY5" fmla="*/ 584839 h 1606700"/>
                  <a:gd name="connsiteX6" fmla="*/ 192804 w 2313648"/>
                  <a:gd name="connsiteY6" fmla="*/ 192804 h 1606700"/>
                  <a:gd name="connsiteX7" fmla="*/ 2120845 w 2313648"/>
                  <a:gd name="connsiteY7" fmla="*/ 192804 h 1606700"/>
                  <a:gd name="connsiteX8" fmla="*/ 2120845 w 2313648"/>
                  <a:gd name="connsiteY8" fmla="*/ 1413897 h 1606700"/>
                  <a:gd name="connsiteX9" fmla="*/ 1031502 w 2313648"/>
                  <a:gd name="connsiteY9" fmla="*/ 1413897 h 1606700"/>
                  <a:gd name="connsiteX10" fmla="*/ 848338 w 2313648"/>
                  <a:gd name="connsiteY10" fmla="*/ 1606701 h 1606700"/>
                  <a:gd name="connsiteX11" fmla="*/ 2185113 w 2313648"/>
                  <a:gd name="connsiteY11" fmla="*/ 1606701 h 1606700"/>
                  <a:gd name="connsiteX12" fmla="*/ 2313649 w 2313648"/>
                  <a:gd name="connsiteY12" fmla="*/ 1478165 h 1606700"/>
                  <a:gd name="connsiteX13" fmla="*/ 2313649 w 2313648"/>
                  <a:gd name="connsiteY13" fmla="*/ 128536 h 1606700"/>
                  <a:gd name="connsiteX14" fmla="*/ 2185113 w 2313648"/>
                  <a:gd name="connsiteY14" fmla="*/ 0 h 160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13648" h="1606700">
                    <a:moveTo>
                      <a:pt x="2185113" y="0"/>
                    </a:moveTo>
                    <a:lnTo>
                      <a:pt x="128536" y="0"/>
                    </a:lnTo>
                    <a:cubicBezTo>
                      <a:pt x="57841" y="0"/>
                      <a:pt x="0" y="57841"/>
                      <a:pt x="0" y="128536"/>
                    </a:cubicBezTo>
                    <a:lnTo>
                      <a:pt x="0" y="594479"/>
                    </a:lnTo>
                    <a:cubicBezTo>
                      <a:pt x="35347" y="584839"/>
                      <a:pt x="77122" y="578412"/>
                      <a:pt x="115682" y="578412"/>
                    </a:cubicBezTo>
                    <a:cubicBezTo>
                      <a:pt x="141390" y="578412"/>
                      <a:pt x="167097" y="581626"/>
                      <a:pt x="192804" y="584839"/>
                    </a:cubicBezTo>
                    <a:lnTo>
                      <a:pt x="192804" y="192804"/>
                    </a:lnTo>
                    <a:lnTo>
                      <a:pt x="2120845" y="192804"/>
                    </a:lnTo>
                    <a:lnTo>
                      <a:pt x="2120845" y="1413897"/>
                    </a:lnTo>
                    <a:lnTo>
                      <a:pt x="1031502" y="1413897"/>
                    </a:lnTo>
                    <a:lnTo>
                      <a:pt x="848338" y="1606701"/>
                    </a:lnTo>
                    <a:lnTo>
                      <a:pt x="2185113" y="1606701"/>
                    </a:lnTo>
                    <a:cubicBezTo>
                      <a:pt x="2255808" y="1606701"/>
                      <a:pt x="2313649" y="1548859"/>
                      <a:pt x="2313649" y="1478165"/>
                    </a:cubicBezTo>
                    <a:lnTo>
                      <a:pt x="2313649" y="128536"/>
                    </a:lnTo>
                    <a:cubicBezTo>
                      <a:pt x="2313649" y="57841"/>
                      <a:pt x="2255808" y="0"/>
                      <a:pt x="2185113" y="0"/>
                    </a:cubicBezTo>
                  </a:path>
                </a:pathLst>
              </a:custGeom>
              <a:solidFill>
                <a:srgbClr val="0095DA"/>
              </a:solidFill>
              <a:ln w="32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A"/>
              </a:p>
            </p:txBody>
          </p:sp>
          <p:sp>
            <p:nvSpPr>
              <p:cNvPr id="19" name="Forma libre: forma 8">
                <a:extLst>
                  <a:ext uri="{FF2B5EF4-FFF2-40B4-BE49-F238E27FC236}">
                    <a16:creationId xmlns:a16="http://schemas.microsoft.com/office/drawing/2014/main" id="{7DA40D50-C549-B009-222B-D2E1E64BF77C}"/>
                  </a:ext>
                </a:extLst>
              </p:cNvPr>
              <p:cNvSpPr/>
              <p:nvPr/>
            </p:nvSpPr>
            <p:spPr>
              <a:xfrm>
                <a:off x="1341558" y="4070531"/>
                <a:ext cx="546338" cy="546278"/>
              </a:xfrm>
              <a:custGeom>
                <a:avLst/>
                <a:gdLst>
                  <a:gd name="connsiteX0" fmla="*/ 273200 w 546338"/>
                  <a:gd name="connsiteY0" fmla="*/ 546278 h 546278"/>
                  <a:gd name="connsiteX1" fmla="*/ 546339 w 546338"/>
                  <a:gd name="connsiteY1" fmla="*/ 273139 h 546278"/>
                  <a:gd name="connsiteX2" fmla="*/ 273200 w 546338"/>
                  <a:gd name="connsiteY2" fmla="*/ 0 h 546278"/>
                  <a:gd name="connsiteX3" fmla="*/ 60 w 546338"/>
                  <a:gd name="connsiteY3" fmla="*/ 273139 h 546278"/>
                  <a:gd name="connsiteX4" fmla="*/ 273200 w 546338"/>
                  <a:gd name="connsiteY4" fmla="*/ 546278 h 546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6338" h="546278">
                    <a:moveTo>
                      <a:pt x="273200" y="546278"/>
                    </a:moveTo>
                    <a:cubicBezTo>
                      <a:pt x="424229" y="546278"/>
                      <a:pt x="546339" y="424169"/>
                      <a:pt x="546339" y="273139"/>
                    </a:cubicBezTo>
                    <a:cubicBezTo>
                      <a:pt x="546339" y="122109"/>
                      <a:pt x="424229" y="0"/>
                      <a:pt x="273200" y="0"/>
                    </a:cubicBezTo>
                    <a:cubicBezTo>
                      <a:pt x="122170" y="0"/>
                      <a:pt x="60" y="122109"/>
                      <a:pt x="60" y="273139"/>
                    </a:cubicBezTo>
                    <a:cubicBezTo>
                      <a:pt x="-3153" y="424169"/>
                      <a:pt x="122170" y="546278"/>
                      <a:pt x="273200" y="546278"/>
                    </a:cubicBezTo>
                  </a:path>
                </a:pathLst>
              </a:custGeom>
              <a:solidFill>
                <a:srgbClr val="013B82"/>
              </a:solidFill>
              <a:ln w="32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A"/>
              </a:p>
            </p:txBody>
          </p:sp>
          <p:sp>
            <p:nvSpPr>
              <p:cNvPr id="20" name="Forma libre: forma 13">
                <a:extLst>
                  <a:ext uri="{FF2B5EF4-FFF2-40B4-BE49-F238E27FC236}">
                    <a16:creationId xmlns:a16="http://schemas.microsoft.com/office/drawing/2014/main" id="{A2AC61F6-A00A-0CAF-E562-1B3CFB866401}"/>
                  </a:ext>
                </a:extLst>
              </p:cNvPr>
              <p:cNvSpPr/>
              <p:nvPr/>
            </p:nvSpPr>
            <p:spPr>
              <a:xfrm>
                <a:off x="994571" y="4236202"/>
                <a:ext cx="1691691" cy="991153"/>
              </a:xfrm>
              <a:custGeom>
                <a:avLst/>
                <a:gdLst>
                  <a:gd name="connsiteX0" fmla="*/ 1670969 w 1691691"/>
                  <a:gd name="connsiteY0" fmla="*/ 62480 h 991153"/>
                  <a:gd name="connsiteX1" fmla="*/ 1481378 w 1691691"/>
                  <a:gd name="connsiteY1" fmla="*/ 20706 h 991153"/>
                  <a:gd name="connsiteX2" fmla="*/ 1455671 w 1691691"/>
                  <a:gd name="connsiteY2" fmla="*/ 46413 h 991153"/>
                  <a:gd name="connsiteX3" fmla="*/ 986514 w 1691691"/>
                  <a:gd name="connsiteY3" fmla="*/ 534851 h 991153"/>
                  <a:gd name="connsiteX4" fmla="*/ 845125 w 1691691"/>
                  <a:gd name="connsiteY4" fmla="*/ 477009 h 991153"/>
                  <a:gd name="connsiteX5" fmla="*/ 620186 w 1691691"/>
                  <a:gd name="connsiteY5" fmla="*/ 448089 h 991153"/>
                  <a:gd name="connsiteX6" fmla="*/ 395248 w 1691691"/>
                  <a:gd name="connsiteY6" fmla="*/ 483436 h 991153"/>
                  <a:gd name="connsiteX7" fmla="*/ 109256 w 1691691"/>
                  <a:gd name="connsiteY7" fmla="*/ 634466 h 991153"/>
                  <a:gd name="connsiteX8" fmla="*/ 67481 w 1691691"/>
                  <a:gd name="connsiteY8" fmla="*/ 708374 h 991153"/>
                  <a:gd name="connsiteX9" fmla="*/ 0 w 1691691"/>
                  <a:gd name="connsiteY9" fmla="*/ 991153 h 991153"/>
                  <a:gd name="connsiteX10" fmla="*/ 960807 w 1691691"/>
                  <a:gd name="connsiteY10" fmla="*/ 991153 h 991153"/>
                  <a:gd name="connsiteX11" fmla="*/ 960807 w 1691691"/>
                  <a:gd name="connsiteY11" fmla="*/ 987940 h 991153"/>
                  <a:gd name="connsiteX12" fmla="*/ 1233946 w 1691691"/>
                  <a:gd name="connsiteY12" fmla="*/ 669813 h 991153"/>
                  <a:gd name="connsiteX13" fmla="*/ 1654902 w 1691691"/>
                  <a:gd name="connsiteY13" fmla="*/ 226364 h 991153"/>
                  <a:gd name="connsiteX14" fmla="*/ 1670969 w 1691691"/>
                  <a:gd name="connsiteY14" fmla="*/ 62480 h 991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691691" h="991153">
                    <a:moveTo>
                      <a:pt x="1670969" y="62480"/>
                    </a:moveTo>
                    <a:cubicBezTo>
                      <a:pt x="1629194" y="-1788"/>
                      <a:pt x="1545646" y="-17855"/>
                      <a:pt x="1481378" y="20706"/>
                    </a:cubicBezTo>
                    <a:cubicBezTo>
                      <a:pt x="1468524" y="27133"/>
                      <a:pt x="1462098" y="39987"/>
                      <a:pt x="1455671" y="46413"/>
                    </a:cubicBezTo>
                    <a:lnTo>
                      <a:pt x="986514" y="534851"/>
                    </a:lnTo>
                    <a:cubicBezTo>
                      <a:pt x="941527" y="512357"/>
                      <a:pt x="893326" y="493076"/>
                      <a:pt x="845125" y="477009"/>
                    </a:cubicBezTo>
                    <a:cubicBezTo>
                      <a:pt x="771216" y="464156"/>
                      <a:pt x="694095" y="448089"/>
                      <a:pt x="620186" y="448089"/>
                    </a:cubicBezTo>
                    <a:cubicBezTo>
                      <a:pt x="546278" y="448089"/>
                      <a:pt x="469157" y="460942"/>
                      <a:pt x="395248" y="483436"/>
                    </a:cubicBezTo>
                    <a:cubicBezTo>
                      <a:pt x="285993" y="512357"/>
                      <a:pt x="189591" y="566985"/>
                      <a:pt x="109256" y="634466"/>
                    </a:cubicBezTo>
                    <a:cubicBezTo>
                      <a:pt x="89975" y="653746"/>
                      <a:pt x="73908" y="682667"/>
                      <a:pt x="67481" y="708374"/>
                    </a:cubicBezTo>
                    <a:lnTo>
                      <a:pt x="0" y="991153"/>
                    </a:lnTo>
                    <a:lnTo>
                      <a:pt x="960807" y="991153"/>
                    </a:lnTo>
                    <a:lnTo>
                      <a:pt x="960807" y="987940"/>
                    </a:lnTo>
                    <a:lnTo>
                      <a:pt x="1233946" y="669813"/>
                    </a:lnTo>
                    <a:lnTo>
                      <a:pt x="1654902" y="226364"/>
                    </a:lnTo>
                    <a:cubicBezTo>
                      <a:pt x="1693462" y="187803"/>
                      <a:pt x="1706316" y="113895"/>
                      <a:pt x="1670969" y="62480"/>
                    </a:cubicBezTo>
                  </a:path>
                </a:pathLst>
              </a:custGeom>
              <a:solidFill>
                <a:srgbClr val="013B82"/>
              </a:solidFill>
              <a:ln w="32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PA"/>
              </a:p>
            </p:txBody>
          </p:sp>
        </p:grp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EF0C8CA1-C954-3D89-8A59-8F0EC7B27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3600000">
              <a:off x="3444795" y="2900463"/>
              <a:ext cx="1124724" cy="460952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66D9C11-114D-85E4-BD5C-0E0F1082DA36}"/>
              </a:ext>
            </a:extLst>
          </p:cNvPr>
          <p:cNvSpPr txBox="1"/>
          <p:nvPr/>
        </p:nvSpPr>
        <p:spPr>
          <a:xfrm>
            <a:off x="6855261" y="4634541"/>
            <a:ext cx="2919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600" b="1" dirty="0">
                <a:solidFill>
                  <a:srgbClr val="F68D1E"/>
                </a:solidFill>
                <a:latin typeface="Ubuntu Light" panose="020B0304030602030204" pitchFamily="34" charset="0"/>
              </a:rPr>
              <a:t>Recibe Comentarios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2D70811-78F7-BC8A-5051-52F80F216F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76868" y="1828730"/>
            <a:ext cx="2076450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22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AC40FE7-C2C6-8D32-327A-675A3E4041A3}"/>
              </a:ext>
            </a:extLst>
          </p:cNvPr>
          <p:cNvSpPr/>
          <p:nvPr/>
        </p:nvSpPr>
        <p:spPr>
          <a:xfrm>
            <a:off x="762000" y="1696152"/>
            <a:ext cx="2225685" cy="4446115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C7AAC74-00E3-62E0-FD79-16F1C7741F13}"/>
              </a:ext>
            </a:extLst>
          </p:cNvPr>
          <p:cNvSpPr/>
          <p:nvPr/>
        </p:nvSpPr>
        <p:spPr>
          <a:xfrm>
            <a:off x="762000" y="3116382"/>
            <a:ext cx="2225685" cy="3025885"/>
          </a:xfrm>
          <a:prstGeom prst="rect">
            <a:avLst/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4A3BA9-A7F4-6BBA-8E1A-C6C19D4B83C4}"/>
              </a:ext>
            </a:extLst>
          </p:cNvPr>
          <p:cNvSpPr txBox="1"/>
          <p:nvPr/>
        </p:nvSpPr>
        <p:spPr>
          <a:xfrm>
            <a:off x="936308" y="4852429"/>
            <a:ext cx="1903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000" b="1">
                <a:solidFill>
                  <a:srgbClr val="013B82"/>
                </a:solidFill>
                <a:latin typeface="Ubuntu" panose="020B0504030602030204" pitchFamily="34" charset="0"/>
              </a:rPr>
              <a:t>Nos reuniremos de nuevo el siguiente: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15D782-EDE0-38DF-6A4A-8EDBBAC3FD21}"/>
              </a:ext>
            </a:extLst>
          </p:cNvPr>
          <p:cNvSpPr txBox="1"/>
          <p:nvPr/>
        </p:nvSpPr>
        <p:spPr>
          <a:xfrm>
            <a:off x="983851" y="5508944"/>
            <a:ext cx="1808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b="1" dirty="0">
                <a:solidFill>
                  <a:srgbClr val="013B82"/>
                </a:solidFill>
                <a:highlight>
                  <a:srgbClr val="FFFF00"/>
                </a:highlight>
                <a:latin typeface="Ubuntu" panose="020B0504030602030204" pitchFamily="34" charset="0"/>
              </a:rPr>
              <a:t>(fecha)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96EF80D-C240-106D-DCB8-AD4A3C776666}"/>
              </a:ext>
            </a:extLst>
          </p:cNvPr>
          <p:cNvSpPr txBox="1"/>
          <p:nvPr/>
        </p:nvSpPr>
        <p:spPr>
          <a:xfrm>
            <a:off x="3208276" y="1621059"/>
            <a:ext cx="8047416" cy="4968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2"/>
              </a:buBlip>
            </a:pPr>
            <a:r>
              <a:rPr lang="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Los 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pasos 2 y 3 de la "Evaluación de la Idea de tu Proyecto" requieren que entrevistes a personas de tu Programa o tu comunidad, compartas tu idea de proyecto con ellas y les pidas su opinión. 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2"/>
              </a:buBlip>
            </a:pPr>
            <a:r>
              <a:rPr lang="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Completa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esos dos pasos ahora, entre la Parte 1 y la Parte 2 de esta capacitación</a:t>
            </a:r>
            <a:r>
              <a:rPr lang="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. 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Esta debe ser tu prioridad principal. Resume tu idea de proyecto respondiendo a una serie de preguntas en la sección "Finalización de mi idea de proyecto" de la página anterior del libro de trabajo</a:t>
            </a:r>
            <a:r>
              <a:rPr lang="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.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2"/>
              </a:buBlip>
            </a:pPr>
            <a:r>
              <a:rPr lang="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Ven 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a la Parte 2 de la capacitación preparado para compartir tu idea de proyecto, así como cualquier novedad o aprendizaje que hayas adquirido durante el descanso. Prepárate para recibir comentarios y sugerencias de tus compañeros atletas líderes</a:t>
            </a:r>
            <a:r>
              <a:rPr lang="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.</a:t>
            </a: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3ACE968E-3279-FBE7-EC77-A8112B72D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06064" y="1999580"/>
            <a:ext cx="937556" cy="918024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0AF74BCE-CB11-20E5-1016-92758D99F487}"/>
              </a:ext>
            </a:extLst>
          </p:cNvPr>
          <p:cNvSpPr/>
          <p:nvPr/>
        </p:nvSpPr>
        <p:spPr>
          <a:xfrm>
            <a:off x="762000" y="1686502"/>
            <a:ext cx="2225685" cy="114300"/>
          </a:xfrm>
          <a:prstGeom prst="rect">
            <a:avLst/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04A8A78-8EEA-C0A8-650F-D41DEA785F80}"/>
              </a:ext>
            </a:extLst>
          </p:cNvPr>
          <p:cNvSpPr/>
          <p:nvPr/>
        </p:nvSpPr>
        <p:spPr>
          <a:xfrm>
            <a:off x="762000" y="6142268"/>
            <a:ext cx="2225685" cy="114300"/>
          </a:xfrm>
          <a:prstGeom prst="rect">
            <a:avLst/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 Placeholder 5">
            <a:extLst>
              <a:ext uri="{FF2B5EF4-FFF2-40B4-BE49-F238E27FC236}">
                <a16:creationId xmlns:a16="http://schemas.microsoft.com/office/drawing/2014/main" id="{56B7BAD9-B085-B077-CB4D-B8DDFBD9D56F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Tareas entre la Parte 1 y la Parte 2</a:t>
            </a:r>
          </a:p>
        </p:txBody>
      </p:sp>
      <p:pic>
        <p:nvPicPr>
          <p:cNvPr id="63" name="Graphic 62">
            <a:extLst>
              <a:ext uri="{FF2B5EF4-FFF2-40B4-BE49-F238E27FC236}">
                <a16:creationId xmlns:a16="http://schemas.microsoft.com/office/drawing/2014/main" id="{7A08B8D8-7FF7-8A66-020B-9CEFF6AADF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0703" y="3490999"/>
            <a:ext cx="1514475" cy="1228725"/>
          </a:xfrm>
          <a:prstGeom prst="rect">
            <a:avLst/>
          </a:prstGeom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id="{98E74D7B-5959-099E-C3DB-029BDE42B700}"/>
              </a:ext>
            </a:extLst>
          </p:cNvPr>
          <p:cNvSpPr/>
          <p:nvPr/>
        </p:nvSpPr>
        <p:spPr>
          <a:xfrm>
            <a:off x="761999" y="3107095"/>
            <a:ext cx="2225685" cy="114300"/>
          </a:xfrm>
          <a:prstGeom prst="rect">
            <a:avLst/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A97AF06-F745-1279-DCBC-B5BBAE1B48AD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4374E38-0FB3-8965-302E-D4FF92A0029A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E6D36AA-89A6-075B-54F2-51646D94EF05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6533AFD-284C-3925-EC6C-F8119D6B8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88693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2D485-2022-DB54-ECB2-97EB8EC0C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5EAEB317-5EA8-2F3E-A318-10D7579D7FEE}"/>
              </a:ext>
            </a:extLst>
          </p:cNvPr>
          <p:cNvSpPr txBox="1">
            <a:spLocks/>
          </p:cNvSpPr>
          <p:nvPr/>
        </p:nvSpPr>
        <p:spPr>
          <a:xfrm>
            <a:off x="677916" y="2205696"/>
            <a:ext cx="7323083" cy="21330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kern="1200">
                <a:solidFill>
                  <a:schemeClr val="bg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s" sz="6000" dirty="0">
                <a:solidFill>
                  <a:schemeClr val="accent5">
                    <a:lumMod val="20000"/>
                    <a:lumOff val="80000"/>
                  </a:schemeClr>
                </a:solidFill>
                <a:latin typeface="GT Walsheim Pro Condensed Black" panose="00000906000000000000" pitchFamily="2" charset="0"/>
              </a:rPr>
              <a:t>PARTE 2:</a:t>
            </a:r>
          </a:p>
          <a:p>
            <a:pPr>
              <a:spcBef>
                <a:spcPts val="0"/>
              </a:spcBef>
            </a:pPr>
            <a:r>
              <a:rPr lang="es" sz="4800" dirty="0">
                <a:latin typeface="GT Walsheim Pro Condensed Black" panose="00000906000000000000" pitchFamily="2" charset="0"/>
              </a:rPr>
              <a:t>PLANIFICACIÓN Y GESTIÓN DE TU PROYECTO</a:t>
            </a:r>
          </a:p>
        </p:txBody>
      </p:sp>
    </p:spTree>
    <p:extLst>
      <p:ext uri="{BB962C8B-B14F-4D97-AF65-F5344CB8AC3E}">
        <p14:creationId xmlns:p14="http://schemas.microsoft.com/office/powerpoint/2010/main" val="41124347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75C21-5989-D8CC-A8A6-15421D58A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77634512-2CB4-35F1-C86D-2BE71B420E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Idea del Proyecto</a:t>
            </a:r>
            <a:endParaRPr lang="es-P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E253D2-5089-233A-AD48-42D93B1D840C}"/>
              </a:ext>
            </a:extLst>
          </p:cNvPr>
          <p:cNvSpPr txBox="1"/>
          <p:nvPr/>
        </p:nvSpPr>
        <p:spPr>
          <a:xfrm>
            <a:off x="2921001" y="3091858"/>
            <a:ext cx="7861299" cy="152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¿Con quién hablaste?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¿Qué desafíos mencionaron?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¿Compartieron alguna solución o experiencia pasada?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BBD0BAF-B6AF-1DFA-E88B-D18268F96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948331"/>
              </p:ext>
            </p:extLst>
          </p:nvPr>
        </p:nvGraphicFramePr>
        <p:xfrm>
          <a:off x="2686050" y="1711953"/>
          <a:ext cx="6946899" cy="1158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946899">
                  <a:extLst>
                    <a:ext uri="{9D8B030D-6E8A-4147-A177-3AD203B41FA5}">
                      <a16:colId xmlns:a16="http://schemas.microsoft.com/office/drawing/2014/main" val="903389612"/>
                    </a:ext>
                  </a:extLst>
                </a:gridCol>
              </a:tblGrid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es" sz="3200" b="1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Paso 2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704731"/>
                  </a:ext>
                </a:extLst>
              </a:tr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es" sz="32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Habla con Otros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023645"/>
                  </a:ext>
                </a:extLst>
              </a:tr>
            </a:tbl>
          </a:graphicData>
        </a:graphic>
      </p:graphicFrame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C7C9F27-A500-C06A-B2D4-861F4A0700DF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Inicio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49BED0E-C068-D2B5-B08B-8B6261BA05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212" y="1711953"/>
            <a:ext cx="1171145" cy="114222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C34EA89-577E-A0DD-BD2D-98C08A0BFF9C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422AC5F-9E38-C699-A230-148C172E500A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0FC703-7F09-FB5C-35D3-4D90F99CEB23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982F0256-8516-7440-83E0-CB8F39637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3503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E1032-D405-FEA6-4EE5-0D3D3A86E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CFA57FE6-9C47-D8BF-F0B6-890BA09268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Idea del Proyecto</a:t>
            </a:r>
            <a:endParaRPr lang="es-P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98733-4667-5E8C-18A6-68E0B8ED75F9}"/>
              </a:ext>
            </a:extLst>
          </p:cNvPr>
          <p:cNvSpPr txBox="1"/>
          <p:nvPr/>
        </p:nvSpPr>
        <p:spPr>
          <a:xfrm>
            <a:off x="2921001" y="3091858"/>
            <a:ext cx="8143239" cy="3743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¿</a:t>
            </a:r>
            <a:r>
              <a:rPr lang="es-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Cuáles son las dos necesidades o problemas principales que hay que abordar, según lo que has descubierto en los Pasos 0, 1 y 2</a:t>
            </a: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¿</a:t>
            </a:r>
            <a:r>
              <a:rPr lang="es-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De qué dos maneras podrías ayudar a abordar estas necesidades</a:t>
            </a: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¿</a:t>
            </a:r>
            <a:r>
              <a:rPr lang="es-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Qué medida puedes tomar que te motive, marque la diferencia y ayude a resolver una necesidad del programa o de la comunidad</a:t>
            </a: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idad?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9AC6661-CE88-C0DD-4374-CCDCC2AC3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771262"/>
              </p:ext>
            </p:extLst>
          </p:nvPr>
        </p:nvGraphicFramePr>
        <p:xfrm>
          <a:off x="2686050" y="1711953"/>
          <a:ext cx="6946899" cy="1158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946899">
                  <a:extLst>
                    <a:ext uri="{9D8B030D-6E8A-4147-A177-3AD203B41FA5}">
                      <a16:colId xmlns:a16="http://schemas.microsoft.com/office/drawing/2014/main" val="903389612"/>
                    </a:ext>
                  </a:extLst>
                </a:gridCol>
              </a:tblGrid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es" sz="3200" b="1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Paso 3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704731"/>
                  </a:ext>
                </a:extLst>
              </a:tr>
              <a:tr h="516467">
                <a:tc>
                  <a:txBody>
                    <a:bodyPr/>
                    <a:lstStyle/>
                    <a:p>
                      <a:pPr marL="180000"/>
                      <a:r>
                        <a:rPr lang="es" sz="32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Reflexión Final</a:t>
                      </a:r>
                    </a:p>
                  </a:txBody>
                  <a:tcPr>
                    <a:lnL w="762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DDF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023645"/>
                  </a:ext>
                </a:extLst>
              </a:tr>
            </a:tbl>
          </a:graphicData>
        </a:graphic>
      </p:graphicFrame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8775A96-64A7-92E6-B8DF-F4EDF802DB1C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Inicio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39B82D6-54B6-67BE-A6A5-B77F105DB4E3}"/>
              </a:ext>
            </a:extLst>
          </p:cNvPr>
          <p:cNvGrpSpPr/>
          <p:nvPr/>
        </p:nvGrpSpPr>
        <p:grpSpPr>
          <a:xfrm>
            <a:off x="10626480" y="5319165"/>
            <a:ext cx="1205988" cy="1207758"/>
            <a:chOff x="-2159000" y="3136801"/>
            <a:chExt cx="1724039" cy="172656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C266041-D2CA-F6E3-6FB3-36575D9C9FB0}"/>
                </a:ext>
              </a:extLst>
            </p:cNvPr>
            <p:cNvSpPr/>
            <p:nvPr/>
          </p:nvSpPr>
          <p:spPr>
            <a:xfrm>
              <a:off x="-1938950" y="3136801"/>
              <a:ext cx="1184651" cy="1184652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3F76730-8730-60EA-A873-50EB114A8F69}"/>
                </a:ext>
              </a:extLst>
            </p:cNvPr>
            <p:cNvSpPr txBox="1"/>
            <p:nvPr/>
          </p:nvSpPr>
          <p:spPr>
            <a:xfrm>
              <a:off x="-2159000" y="4379384"/>
              <a:ext cx="1724039" cy="483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INICIO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3C239C9A-3DC8-CEAF-F4E1-F631069B9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1744629" y="3262664"/>
              <a:ext cx="839943" cy="868416"/>
            </a:xfrm>
            <a:prstGeom prst="rect">
              <a:avLst/>
            </a:prstGeom>
          </p:spPr>
        </p:pic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E43EB051-4CA7-7867-ED5B-EA4E734A71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3000" y="1711953"/>
            <a:ext cx="1170000" cy="118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021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56AAF53-C31B-4336-0213-E8267E6A4870}"/>
              </a:ext>
            </a:extLst>
          </p:cNvPr>
          <p:cNvSpPr txBox="1"/>
          <p:nvPr/>
        </p:nvSpPr>
        <p:spPr>
          <a:xfrm>
            <a:off x="629571" y="2572503"/>
            <a:ext cx="7913535" cy="4127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¿Cuál es la necesidad del Programa o la comunidad?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¿Qué vas a hacer?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¿Por qué es importante — para ti y tu comunidad?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¿Cómo lo harás?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¿Cuándo lo terminarás?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¿Quién ayudará? ¿Quién se beneficiará?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¿Quién puede ayudarte? ¿Cómo pueden ayudarte?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4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¿A quién ayudará este proyecto? ¿Cómo les ayudará?</a:t>
            </a: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401B621E-2594-7311-B2BE-48E360D26D5E}"/>
              </a:ext>
            </a:extLst>
          </p:cNvPr>
          <p:cNvSpPr txBox="1"/>
          <p:nvPr/>
        </p:nvSpPr>
        <p:spPr>
          <a:xfrm>
            <a:off x="590720" y="1775251"/>
            <a:ext cx="5400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¿Cuál es tu Proyecto?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5F796FA-A3F8-C75F-D9DF-583A7C3EE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11109" y="4427428"/>
            <a:ext cx="2910729" cy="246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367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D090E-14F2-0611-B7F6-54DC3BCB1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5966FF9D-1B77-2909-3ABF-83C4D9BBF5E8}"/>
              </a:ext>
            </a:extLst>
          </p:cNvPr>
          <p:cNvSpPr/>
          <p:nvPr/>
        </p:nvSpPr>
        <p:spPr>
          <a:xfrm>
            <a:off x="3130511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F0A7B5-52B4-2F2D-18BD-188739A36BBF}"/>
              </a:ext>
            </a:extLst>
          </p:cNvPr>
          <p:cNvSpPr txBox="1"/>
          <p:nvPr/>
        </p:nvSpPr>
        <p:spPr>
          <a:xfrm>
            <a:off x="1979606" y="1906834"/>
            <a:ext cx="8943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CINCO FASES DE LA GESTIÓN DE PROYECTOS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263EB1FB-68BF-6D0F-D195-4C243AE91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7D148FF-B8C1-D175-26C7-41F3FC9A918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Fases de la Gestión de Proyectos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859E7D11-E0BD-C6BD-9BF5-4FA959FF007D}"/>
              </a:ext>
            </a:extLst>
          </p:cNvPr>
          <p:cNvSpPr txBox="1"/>
          <p:nvPr/>
        </p:nvSpPr>
        <p:spPr>
          <a:xfrm>
            <a:off x="883644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INICIO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641C4E5-4D84-2E06-4D39-4D897A53E135}"/>
              </a:ext>
            </a:extLst>
          </p:cNvPr>
          <p:cNvSpPr txBox="1"/>
          <p:nvPr/>
        </p:nvSpPr>
        <p:spPr>
          <a:xfrm>
            <a:off x="2834039" y="4379385"/>
            <a:ext cx="2339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PLANIFICACIÓN</a:t>
            </a:r>
          </a:p>
        </p:txBody>
      </p:sp>
      <p:sp>
        <p:nvSpPr>
          <p:cNvPr id="32" name="TextBox 18">
            <a:extLst>
              <a:ext uri="{FF2B5EF4-FFF2-40B4-BE49-F238E27FC236}">
                <a16:creationId xmlns:a16="http://schemas.microsoft.com/office/drawing/2014/main" id="{66D80DBF-C3FF-EFE6-483D-393FE2FB6832}"/>
              </a:ext>
            </a:extLst>
          </p:cNvPr>
          <p:cNvSpPr txBox="1"/>
          <p:nvPr/>
        </p:nvSpPr>
        <p:spPr>
          <a:xfrm>
            <a:off x="5309988" y="4379385"/>
            <a:ext cx="1724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EJECUCIÓN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C83AB76F-B615-648C-E28C-BC01A7E8FBDE}"/>
              </a:ext>
            </a:extLst>
          </p:cNvPr>
          <p:cNvSpPr txBox="1"/>
          <p:nvPr/>
        </p:nvSpPr>
        <p:spPr>
          <a:xfrm>
            <a:off x="7347258" y="4379385"/>
            <a:ext cx="2276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MONITOREO, CONTROL Y EVALUACIÓN</a:t>
            </a:r>
          </a:p>
        </p:txBody>
      </p:sp>
      <p:sp>
        <p:nvSpPr>
          <p:cNvPr id="34" name="TextBox 18">
            <a:extLst>
              <a:ext uri="{FF2B5EF4-FFF2-40B4-BE49-F238E27FC236}">
                <a16:creationId xmlns:a16="http://schemas.microsoft.com/office/drawing/2014/main" id="{2F7826C4-4CBB-BF77-8BA3-6F1338204BA0}"/>
              </a:ext>
            </a:extLst>
          </p:cNvPr>
          <p:cNvSpPr txBox="1"/>
          <p:nvPr/>
        </p:nvSpPr>
        <p:spPr>
          <a:xfrm>
            <a:off x="98502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CIERRE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9D44693-5F52-45C2-BB50-B9A97383D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3C01A2B9-CE7D-7EBB-BE82-B8192B68AF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23055" y="2940729"/>
            <a:ext cx="1000125" cy="11430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EF40F2DF-0134-7199-E5A2-0DF037191D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38596" y="2986056"/>
            <a:ext cx="1266825" cy="1190625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F9A4BAF2-89D1-8F05-81EE-F02923085C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20837" y="3052731"/>
            <a:ext cx="1057275" cy="1057275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A5400E94-074E-4D6F-C879-13F141A844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093528" y="3000343"/>
            <a:ext cx="971550" cy="1162050"/>
          </a:xfrm>
          <a:prstGeom prst="rect">
            <a:avLst/>
          </a:prstGeom>
        </p:spPr>
      </p:pic>
      <p:sp>
        <p:nvSpPr>
          <p:cNvPr id="38" name="Arrow: Chevron 37">
            <a:extLst>
              <a:ext uri="{FF2B5EF4-FFF2-40B4-BE49-F238E27FC236}">
                <a16:creationId xmlns:a16="http://schemas.microsoft.com/office/drawing/2014/main" id="{3EDACA36-AAFF-3908-05F8-8B638AEA3630}"/>
              </a:ext>
            </a:extLst>
          </p:cNvPr>
          <p:cNvSpPr/>
          <p:nvPr/>
        </p:nvSpPr>
        <p:spPr>
          <a:xfrm>
            <a:off x="2636322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Arrow: Chevron 38">
            <a:extLst>
              <a:ext uri="{FF2B5EF4-FFF2-40B4-BE49-F238E27FC236}">
                <a16:creationId xmlns:a16="http://schemas.microsoft.com/office/drawing/2014/main" id="{AA1F6A7A-1D06-91C1-AC45-7C26AA170B43}"/>
              </a:ext>
            </a:extLst>
          </p:cNvPr>
          <p:cNvSpPr/>
          <p:nvPr/>
        </p:nvSpPr>
        <p:spPr>
          <a:xfrm>
            <a:off x="487548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Arrow: Chevron 39">
            <a:extLst>
              <a:ext uri="{FF2B5EF4-FFF2-40B4-BE49-F238E27FC236}">
                <a16:creationId xmlns:a16="http://schemas.microsoft.com/office/drawing/2014/main" id="{1F0B5825-CCA3-E2A7-A67D-6124100D4BC9}"/>
              </a:ext>
            </a:extLst>
          </p:cNvPr>
          <p:cNvSpPr/>
          <p:nvPr/>
        </p:nvSpPr>
        <p:spPr>
          <a:xfrm>
            <a:off x="7192415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Arrow: Chevron 40">
            <a:extLst>
              <a:ext uri="{FF2B5EF4-FFF2-40B4-BE49-F238E27FC236}">
                <a16:creationId xmlns:a16="http://schemas.microsoft.com/office/drawing/2014/main" id="{00018D15-8B96-EF84-F550-33690D8A1748}"/>
              </a:ext>
            </a:extLst>
          </p:cNvPr>
          <p:cNvSpPr/>
          <p:nvPr/>
        </p:nvSpPr>
        <p:spPr>
          <a:xfrm>
            <a:off x="939746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FC8542-730B-80A5-728E-FCFD003C6F34}"/>
              </a:ext>
            </a:extLst>
          </p:cNvPr>
          <p:cNvSpPr/>
          <p:nvPr/>
        </p:nvSpPr>
        <p:spPr>
          <a:xfrm>
            <a:off x="12266219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DD5D69BE-57CB-2534-83E0-67F1D9640F08}"/>
              </a:ext>
            </a:extLst>
          </p:cNvPr>
          <p:cNvSpPr txBox="1"/>
          <p:nvPr/>
        </p:nvSpPr>
        <p:spPr>
          <a:xfrm>
            <a:off x="13482566" y="2824003"/>
            <a:ext cx="677064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Aquí creamos un </a:t>
            </a:r>
            <a:r>
              <a:rPr lang="e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plan</a:t>
            </a:r>
            <a:r>
              <a:rPr lang="es" sz="2400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detallado de cómo se realizará el proyecto, incluyendo tareas, plazos y recursos.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A79F9EC-F789-3325-4F90-20985ED01026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Planificación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93423AA-8432-7C67-F9A8-B7465FE7612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13123" y="3119750"/>
            <a:ext cx="832177" cy="74301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68BE858-43DE-3C9F-CE1C-051D5E4F081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6200000">
            <a:off x="2159706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124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DB4E5-3EA5-F0E0-BA81-7927C02A2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623E181-3CA0-CE53-20A5-9D9D097A9723}"/>
              </a:ext>
            </a:extLst>
          </p:cNvPr>
          <p:cNvSpPr/>
          <p:nvPr/>
        </p:nvSpPr>
        <p:spPr>
          <a:xfrm>
            <a:off x="2473143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F01DC213-13D5-9EED-1ECF-D48DC2A9DD02}"/>
              </a:ext>
            </a:extLst>
          </p:cNvPr>
          <p:cNvSpPr txBox="1"/>
          <p:nvPr/>
        </p:nvSpPr>
        <p:spPr>
          <a:xfrm>
            <a:off x="3689490" y="2824003"/>
            <a:ext cx="677064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Aquí creamos un </a:t>
            </a: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plan detallado</a:t>
            </a: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de cómo se completará el proyecto, incluyendo tareas, plazos y recursos.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EAFC20B-2D2B-72E6-F59A-979CB0E6605B}"/>
              </a:ext>
            </a:extLst>
          </p:cNvPr>
          <p:cNvSpPr/>
          <p:nvPr/>
        </p:nvSpPr>
        <p:spPr>
          <a:xfrm>
            <a:off x="1612008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D1014E9-BF63-6E01-999D-6979F6A66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6461773-A8CB-BC02-EFC7-B74D151B91D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Fases de la Gestión de Proyectos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2DB5AC5-920E-ADDF-2056-372E1507677B}"/>
              </a:ext>
            </a:extLst>
          </p:cNvPr>
          <p:cNvSpPr txBox="1"/>
          <p:nvPr/>
        </p:nvSpPr>
        <p:spPr>
          <a:xfrm>
            <a:off x="1283947" y="4379385"/>
            <a:ext cx="2334461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PLANIFICACIÓN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3353EA8-BFDB-44F7-5CD6-084522580B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04552" y="2940729"/>
            <a:ext cx="1000125" cy="1143000"/>
          </a:xfrm>
          <a:prstGeom prst="rect">
            <a:avLst/>
          </a:prstGeom>
        </p:spPr>
      </p:pic>
      <p:sp>
        <p:nvSpPr>
          <p:cNvPr id="39" name="Arrow: Chevron 38">
            <a:extLst>
              <a:ext uri="{FF2B5EF4-FFF2-40B4-BE49-F238E27FC236}">
                <a16:creationId xmlns:a16="http://schemas.microsoft.com/office/drawing/2014/main" id="{FEBA9431-CADE-5DD8-459E-F8C84F58126A}"/>
              </a:ext>
            </a:extLst>
          </p:cNvPr>
          <p:cNvSpPr/>
          <p:nvPr/>
        </p:nvSpPr>
        <p:spPr>
          <a:xfrm>
            <a:off x="3353456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F2CC94C-5983-94C0-B124-BD3100C084C0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Planificación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B03D836-E928-AA66-C958-812004FCAA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618183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5831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42429-AB61-5B14-3D8E-D8AAF8E2D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9E1FE8BE-E7C3-D837-1C23-72D0800F36CF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13B82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A3F255A-4CE7-FF5E-8174-0D58315844EA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D071463-CD6E-5E17-690B-05EE017792BE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C69D4976-D9BD-3B16-0612-763FB31B9D72}"/>
              </a:ext>
            </a:extLst>
          </p:cNvPr>
          <p:cNvSpPr txBox="1">
            <a:spLocks/>
          </p:cNvSpPr>
          <p:nvPr/>
        </p:nvSpPr>
        <p:spPr>
          <a:xfrm>
            <a:off x="598865" y="3086888"/>
            <a:ext cx="3571684" cy="1347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" sz="3600" b="1">
                <a:solidFill>
                  <a:srgbClr val="DDF5FF"/>
                </a:solidFill>
                <a:latin typeface="Ubuntu" panose="020B0504030602030204" pitchFamily="34" charset="0"/>
              </a:rPr>
              <a:t>Palabras clave y definiciones</a:t>
            </a:r>
          </a:p>
        </p:txBody>
      </p:sp>
    </p:spTree>
    <p:extLst>
      <p:ext uri="{BB962C8B-B14F-4D97-AF65-F5344CB8AC3E}">
        <p14:creationId xmlns:p14="http://schemas.microsoft.com/office/powerpoint/2010/main" val="1285729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56399-CD4B-AB4E-F779-CB3D92154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D6794319-3454-F5A8-C310-68476DCF0F15}"/>
              </a:ext>
            </a:extLst>
          </p:cNvPr>
          <p:cNvSpPr/>
          <p:nvPr/>
        </p:nvSpPr>
        <p:spPr>
          <a:xfrm>
            <a:off x="1612008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79319C4C-327E-CD30-D485-5D32E5A0D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74A8461-84DD-B750-E7B5-180282C40264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Fases de la Gestión de Proyectos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7236A225-72C2-BF6F-5AB6-FF2627D42D22}"/>
              </a:ext>
            </a:extLst>
          </p:cNvPr>
          <p:cNvSpPr txBox="1"/>
          <p:nvPr/>
        </p:nvSpPr>
        <p:spPr>
          <a:xfrm>
            <a:off x="1254034" y="4379385"/>
            <a:ext cx="2364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PLANIFICACIÓN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F70B8C34-8AA6-43D2-49A0-29CB45F9F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04552" y="2940729"/>
            <a:ext cx="1000125" cy="1143000"/>
          </a:xfrm>
          <a:prstGeom prst="rect">
            <a:avLst/>
          </a:prstGeom>
        </p:spPr>
      </p:pic>
      <p:sp>
        <p:nvSpPr>
          <p:cNvPr id="39" name="Arrow: Chevron 38">
            <a:extLst>
              <a:ext uri="{FF2B5EF4-FFF2-40B4-BE49-F238E27FC236}">
                <a16:creationId xmlns:a16="http://schemas.microsoft.com/office/drawing/2014/main" id="{17EFEA1F-9736-C2F1-6D42-7B5078F66D55}"/>
              </a:ext>
            </a:extLst>
          </p:cNvPr>
          <p:cNvSpPr/>
          <p:nvPr/>
        </p:nvSpPr>
        <p:spPr>
          <a:xfrm>
            <a:off x="3415241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45F25315-F602-45D9-E9E3-D69CA0C9BE90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Planificación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A005F0EE-6F01-BFBD-1BF9-CE7883818E82}"/>
              </a:ext>
            </a:extLst>
          </p:cNvPr>
          <p:cNvSpPr txBox="1"/>
          <p:nvPr/>
        </p:nvSpPr>
        <p:spPr>
          <a:xfrm>
            <a:off x="3793745" y="2432854"/>
            <a:ext cx="7767504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Durante la </a:t>
            </a:r>
            <a:r>
              <a:rPr lang="es" sz="2400" b="1" i="0" u="none" strike="noStrike" cap="none">
                <a:solidFill>
                  <a:srgbClr val="92278F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Fase de Planificación </a:t>
            </a:r>
            <a:r>
              <a:rPr lang="e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de la gestión de proyectos, deberás: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0FE639-F4B5-4D6B-BA24-8C1E34DC474E}"/>
              </a:ext>
            </a:extLst>
          </p:cNvPr>
          <p:cNvSpPr txBox="1"/>
          <p:nvPr/>
        </p:nvSpPr>
        <p:spPr>
          <a:xfrm>
            <a:off x="3959081" y="3447458"/>
            <a:ext cx="7602167" cy="152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Determinar la necesidad que tu proyecto cubrirá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Decidir qué producto o servicio quieres crear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Asignar un gestor de proyectos 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A3FE607-9E39-BA7C-A3CA-BD6B62293D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618183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386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D2C6D-F242-48A1-E545-CF0D88795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0A312707-A7B7-46FE-BBC8-DA59C43B3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8B02C583-CEEF-AD19-817B-15BC91A0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2945970-0F4F-8500-78E7-2C61CB0ED9E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OBJETIVOS SMART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AB3D144-8784-FD5A-C8C0-5C7DD2678ACB}"/>
              </a:ext>
            </a:extLst>
          </p:cNvPr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OBJETIVOS SMART</a:t>
            </a:r>
          </a:p>
        </p:txBody>
      </p:sp>
      <p:pic>
        <p:nvPicPr>
          <p:cNvPr id="60" name="Picture 59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2FADC3AE-47F5-8D64-C233-A262D5374D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BDF7CF5-EBCB-7910-9D9D-55E942DEDA40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Fases de la Gestión de Proyectos - Planificación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66B06A31-D9FC-0B3B-18C5-EDADF27AB0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949828"/>
              </p:ext>
            </p:extLst>
          </p:nvPr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397079"/>
                  </a:ext>
                </a:extLst>
              </a:tr>
            </a:tbl>
          </a:graphicData>
        </a:graphic>
      </p:graphicFrame>
      <p:pic>
        <p:nvPicPr>
          <p:cNvPr id="14" name="Graphic 1">
            <a:extLst>
              <a:ext uri="{FF2B5EF4-FFF2-40B4-BE49-F238E27FC236}">
                <a16:creationId xmlns:a16="http://schemas.microsoft.com/office/drawing/2014/main" id="{580DA67D-22C2-6124-C257-86211AF16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15" name="Graphic 1">
            <a:extLst>
              <a:ext uri="{FF2B5EF4-FFF2-40B4-BE49-F238E27FC236}">
                <a16:creationId xmlns:a16="http://schemas.microsoft.com/office/drawing/2014/main" id="{722F58F7-C0DD-5499-690A-FA0E48140A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16" name="Graphic 1">
            <a:extLst>
              <a:ext uri="{FF2B5EF4-FFF2-40B4-BE49-F238E27FC236}">
                <a16:creationId xmlns:a16="http://schemas.microsoft.com/office/drawing/2014/main" id="{8AFC9651-4D0F-E51B-4D83-1187852603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17" name="Graphic 1">
            <a:extLst>
              <a:ext uri="{FF2B5EF4-FFF2-40B4-BE49-F238E27FC236}">
                <a16:creationId xmlns:a16="http://schemas.microsoft.com/office/drawing/2014/main" id="{01DB0EF8-418B-FB00-C74B-706B6CEB36D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8" name="Graphic 1">
            <a:extLst>
              <a:ext uri="{FF2B5EF4-FFF2-40B4-BE49-F238E27FC236}">
                <a16:creationId xmlns:a16="http://schemas.microsoft.com/office/drawing/2014/main" id="{EAC19E56-4C00-4B5C-F451-36F79B2F78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4D746939-0D52-CC67-AF0A-25D9FB27F3B6}"/>
              </a:ext>
            </a:extLst>
          </p:cNvPr>
          <p:cNvGrpSpPr/>
          <p:nvPr/>
        </p:nvGrpSpPr>
        <p:grpSpPr>
          <a:xfrm>
            <a:off x="10212395" y="5482284"/>
            <a:ext cx="1644325" cy="1158902"/>
            <a:chOff x="8053082" y="5095418"/>
            <a:chExt cx="3207687" cy="226074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9584BB1-5FBF-8C45-5697-DBFE003D3308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18">
              <a:extLst>
                <a:ext uri="{FF2B5EF4-FFF2-40B4-BE49-F238E27FC236}">
                  <a16:creationId xmlns:a16="http://schemas.microsoft.com/office/drawing/2014/main" id="{855264AA-47CF-C405-2742-BFF92B54C372}"/>
                </a:ext>
              </a:extLst>
            </p:cNvPr>
            <p:cNvSpPr txBox="1"/>
            <p:nvPr/>
          </p:nvSpPr>
          <p:spPr>
            <a:xfrm>
              <a:off x="8053082" y="6695721"/>
              <a:ext cx="320768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029BEC37-A285-B6FF-E375-38537066E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34390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2E2BE-88DC-4DD1-701A-175147B3B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>
            <a:extLst>
              <a:ext uri="{FF2B5EF4-FFF2-40B4-BE49-F238E27FC236}">
                <a16:creationId xmlns:a16="http://schemas.microsoft.com/office/drawing/2014/main" id="{F33E1A11-7A4C-7431-69CB-A411DA146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466F351-DABD-764D-EA3E-6B79081D0CD5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OBJETIVOS SMART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BCA2E72-F85F-3D1F-8E06-EF1D4F674874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Fases de la Gestión de Proyectos - Planificación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CDA3363-FFD4-046A-A1DC-A9CABB9E1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930438"/>
              </p:ext>
            </p:extLst>
          </p:nvPr>
        </p:nvGraphicFramePr>
        <p:xfrm>
          <a:off x="1299930" y="2311767"/>
          <a:ext cx="2765443" cy="2869587"/>
        </p:xfrm>
        <a:graphic>
          <a:graphicData uri="http://schemas.openxmlformats.org/drawingml/2006/table">
            <a:tbl>
              <a:tblPr firstRow="1" firstCol="1" bandRow="1"/>
              <a:tblGrid>
                <a:gridCol w="2765443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" sz="28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</a:t>
                      </a:r>
                      <a:r>
                        <a:rPr lang="es" sz="28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r>
                        <a:rPr lang="es" sz="28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pecífico</a:t>
                      </a: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11846"/>
                  </a:ext>
                </a:extLst>
              </a:tr>
            </a:tbl>
          </a:graphicData>
        </a:graphic>
      </p:graphicFrame>
      <p:pic>
        <p:nvPicPr>
          <p:cNvPr id="16" name="Graphic 1">
            <a:extLst>
              <a:ext uri="{FF2B5EF4-FFF2-40B4-BE49-F238E27FC236}">
                <a16:creationId xmlns:a16="http://schemas.microsoft.com/office/drawing/2014/main" id="{3450344F-9D47-312F-0CD1-FBD1670F67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47907" y="2660805"/>
            <a:ext cx="1165679" cy="11656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5FC617-0D0B-E290-301C-20C3943B1F7F}"/>
              </a:ext>
            </a:extLst>
          </p:cNvPr>
          <p:cNvSpPr txBox="1"/>
          <p:nvPr/>
        </p:nvSpPr>
        <p:spPr>
          <a:xfrm>
            <a:off x="4804847" y="2869003"/>
            <a:ext cx="6383524" cy="2567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s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¿Qué</a:t>
            </a: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quiero conseguir?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s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¿Por qué</a:t>
            </a: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es importante este objetivo?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s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¿Quién</a:t>
            </a: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está involucrado?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s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¿Dónde</a:t>
            </a: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se encuentra?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s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¿Qué</a:t>
            </a: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recursos necesito para lograrlo?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545CBF42-E8A9-607F-827D-2A275F246D2F}"/>
              </a:ext>
            </a:extLst>
          </p:cNvPr>
          <p:cNvSpPr txBox="1"/>
          <p:nvPr/>
        </p:nvSpPr>
        <p:spPr>
          <a:xfrm>
            <a:off x="4722177" y="1697550"/>
            <a:ext cx="3722993" cy="81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E</a:t>
            </a:r>
            <a:r>
              <a:rPr lang="es" sz="4400" b="1" dirty="0">
                <a:solidFill>
                  <a:srgbClr val="92278F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S</a:t>
            </a:r>
            <a:r>
              <a:rPr lang="es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pecífico</a:t>
            </a:r>
            <a:endParaRPr lang="en-US" sz="4400" b="1" i="0" u="none" strike="noStrike" cap="none" dirty="0">
              <a:solidFill>
                <a:srgbClr val="0095DA"/>
              </a:solidFill>
              <a:latin typeface="Ubuntu" panose="020B0504030602030204" pitchFamily="34" charset="0"/>
              <a:ea typeface="Ubuntu"/>
              <a:cs typeface="Ubuntu"/>
              <a:sym typeface="Ubuntu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05221DB-1C4A-27D6-D235-6750A7C1DF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217200"/>
              </p:ext>
            </p:extLst>
          </p:nvPr>
        </p:nvGraphicFramePr>
        <p:xfrm>
          <a:off x="5517869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</a:tbl>
          </a:graphicData>
        </a:graphic>
      </p:graphicFrame>
      <p:pic>
        <p:nvPicPr>
          <p:cNvPr id="14" name="Graphic 1">
            <a:extLst>
              <a:ext uri="{FF2B5EF4-FFF2-40B4-BE49-F238E27FC236}">
                <a16:creationId xmlns:a16="http://schemas.microsoft.com/office/drawing/2014/main" id="{A2F444E4-CFD7-BF8D-CFB2-8307BE926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3538" y="5894600"/>
            <a:ext cx="402113" cy="402113"/>
          </a:xfrm>
          <a:prstGeom prst="rect">
            <a:avLst/>
          </a:prstGeom>
        </p:spPr>
      </p:pic>
      <p:pic>
        <p:nvPicPr>
          <p:cNvPr id="17" name="Graphic 1">
            <a:extLst>
              <a:ext uri="{FF2B5EF4-FFF2-40B4-BE49-F238E27FC236}">
                <a16:creationId xmlns:a16="http://schemas.microsoft.com/office/drawing/2014/main" id="{84CE5D34-9265-70E8-90F6-8833B760A3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66752" y="5866973"/>
            <a:ext cx="451226" cy="457366"/>
          </a:xfrm>
          <a:prstGeom prst="rect">
            <a:avLst/>
          </a:prstGeom>
        </p:spPr>
      </p:pic>
      <p:pic>
        <p:nvPicPr>
          <p:cNvPr id="18" name="Graphic 1">
            <a:extLst>
              <a:ext uri="{FF2B5EF4-FFF2-40B4-BE49-F238E27FC236}">
                <a16:creationId xmlns:a16="http://schemas.microsoft.com/office/drawing/2014/main" id="{66816E84-60FA-ADE9-9444-85066905DD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85713" y="5894088"/>
            <a:ext cx="422577" cy="403136"/>
          </a:xfrm>
          <a:prstGeom prst="rect">
            <a:avLst/>
          </a:prstGeom>
        </p:spPr>
      </p:pic>
      <p:pic>
        <p:nvPicPr>
          <p:cNvPr id="19" name="Graphic 1">
            <a:extLst>
              <a:ext uri="{FF2B5EF4-FFF2-40B4-BE49-F238E27FC236}">
                <a16:creationId xmlns:a16="http://schemas.microsoft.com/office/drawing/2014/main" id="{90E01285-3E3F-F66C-8649-4491CE9C48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92535" y="5894088"/>
            <a:ext cx="328443" cy="403136"/>
          </a:xfrm>
          <a:prstGeom prst="rect">
            <a:avLst/>
          </a:prstGeom>
        </p:spPr>
      </p:pic>
      <p:pic>
        <p:nvPicPr>
          <p:cNvPr id="20" name="Graphic 1">
            <a:extLst>
              <a:ext uri="{FF2B5EF4-FFF2-40B4-BE49-F238E27FC236}">
                <a16:creationId xmlns:a16="http://schemas.microsoft.com/office/drawing/2014/main" id="{927499DA-E520-2F36-8DC4-3346911F235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05223" y="5921715"/>
            <a:ext cx="348907" cy="347883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503401B-9A4B-D024-D548-F03F7B62186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921126" y="5746280"/>
            <a:ext cx="723803" cy="72380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FD536D7-1F42-229E-380E-3ED0F6B7513D}"/>
              </a:ext>
            </a:extLst>
          </p:cNvPr>
          <p:cNvGrpSpPr/>
          <p:nvPr/>
        </p:nvGrpSpPr>
        <p:grpSpPr>
          <a:xfrm>
            <a:off x="10306594" y="5482284"/>
            <a:ext cx="1737359" cy="1180610"/>
            <a:chOff x="8236842" y="5095418"/>
            <a:chExt cx="3389174" cy="2303088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21EF69E-CCC1-A9E2-B97A-56A1F083D50B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18">
              <a:extLst>
                <a:ext uri="{FF2B5EF4-FFF2-40B4-BE49-F238E27FC236}">
                  <a16:creationId xmlns:a16="http://schemas.microsoft.com/office/drawing/2014/main" id="{7F9F633E-BE4E-6A19-7778-4D6A95E9A500}"/>
                </a:ext>
              </a:extLst>
            </p:cNvPr>
            <p:cNvSpPr txBox="1"/>
            <p:nvPr/>
          </p:nvSpPr>
          <p:spPr>
            <a:xfrm>
              <a:off x="8236842" y="6738068"/>
              <a:ext cx="3389174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E75C100E-2D1C-5ABA-7CD8-DF057923C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44085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DFE4C-4541-1084-C8FA-64E33E067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8CBBE377-B44D-1A53-F8CE-29B33ACE3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058A68F1-BCBA-18B8-A6DB-117003C11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E2EC3924-2C21-E0BD-B416-9BE7FE370871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OBJETIVOS SMART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70272C6-C0F4-A0D6-6B39-5F1753609257}"/>
              </a:ext>
            </a:extLst>
          </p:cNvPr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600" b="1">
                <a:solidFill>
                  <a:srgbClr val="92278F"/>
                </a:solidFill>
                <a:latin typeface="GT Walsheim Pro Condensed Black" panose="00000906000000000000" pitchFamily="2" charset="0"/>
              </a:rPr>
              <a:t>OBJETIVOS SMART</a:t>
            </a:r>
          </a:p>
        </p:txBody>
      </p:sp>
      <p:pic>
        <p:nvPicPr>
          <p:cNvPr id="60" name="Picture 59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B8A2C5BC-5E13-646B-426F-A914DCD4F5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988A10F-DD62-5ADF-8513-DF332BED7F83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Fases de la Gestión de Proyectos - Planificación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6C8E86C-F841-C247-89E1-403A6DA243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44605"/>
              </p:ext>
            </p:extLst>
          </p:nvPr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0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ESpecífico</a:t>
                      </a: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397079"/>
                  </a:ext>
                </a:extLst>
              </a:tr>
            </a:tbl>
          </a:graphicData>
        </a:graphic>
      </p:graphicFrame>
      <p:pic>
        <p:nvPicPr>
          <p:cNvPr id="4" name="Graphic 1">
            <a:extLst>
              <a:ext uri="{FF2B5EF4-FFF2-40B4-BE49-F238E27FC236}">
                <a16:creationId xmlns:a16="http://schemas.microsoft.com/office/drawing/2014/main" id="{83EABC67-AC4B-4A84-EAAD-1A004AE48F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6" name="Graphic 1">
            <a:extLst>
              <a:ext uri="{FF2B5EF4-FFF2-40B4-BE49-F238E27FC236}">
                <a16:creationId xmlns:a16="http://schemas.microsoft.com/office/drawing/2014/main" id="{66AA1BCE-36C5-7112-A821-B31437AFD3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8" name="Graphic 1">
            <a:extLst>
              <a:ext uri="{FF2B5EF4-FFF2-40B4-BE49-F238E27FC236}">
                <a16:creationId xmlns:a16="http://schemas.microsoft.com/office/drawing/2014/main" id="{517D2DCE-BC18-47F5-D5FC-4491744E2B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9" name="Graphic 1">
            <a:extLst>
              <a:ext uri="{FF2B5EF4-FFF2-40B4-BE49-F238E27FC236}">
                <a16:creationId xmlns:a16="http://schemas.microsoft.com/office/drawing/2014/main" id="{F226B74F-39FB-B6B0-729F-EE072882FA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6C860D5D-E84F-46E9-DE5C-5AAAC6C825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0337B19-D72E-D624-A03B-F6A1D885A0F6}"/>
              </a:ext>
            </a:extLst>
          </p:cNvPr>
          <p:cNvGrpSpPr/>
          <p:nvPr/>
        </p:nvGrpSpPr>
        <p:grpSpPr>
          <a:xfrm>
            <a:off x="10411100" y="5482284"/>
            <a:ext cx="1746069" cy="1217972"/>
            <a:chOff x="8440713" y="5095418"/>
            <a:chExt cx="3406165" cy="237597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0C7A1B8-2CB8-EFAB-B32B-F9E98D7D7A67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8">
              <a:extLst>
                <a:ext uri="{FF2B5EF4-FFF2-40B4-BE49-F238E27FC236}">
                  <a16:creationId xmlns:a16="http://schemas.microsoft.com/office/drawing/2014/main" id="{C11A6C53-4AC0-686A-0EF8-B93A322A0C58}"/>
                </a:ext>
              </a:extLst>
            </p:cNvPr>
            <p:cNvSpPr txBox="1"/>
            <p:nvPr/>
          </p:nvSpPr>
          <p:spPr>
            <a:xfrm>
              <a:off x="8440713" y="6810952"/>
              <a:ext cx="3406165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E73E4498-5E7B-B0F3-B98E-91D5CB0B9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87319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C68DF-1E15-F5F7-ABC9-A63EEC403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>
            <a:extLst>
              <a:ext uri="{FF2B5EF4-FFF2-40B4-BE49-F238E27FC236}">
                <a16:creationId xmlns:a16="http://schemas.microsoft.com/office/drawing/2014/main" id="{E84D6CAD-7645-06C5-DE4C-04FA0E57E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8DA9086F-07E1-EA19-722A-E9915547054C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OBJETIVOS SMART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038E3297-F388-00C5-80B9-1C57A09071E0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Fases de la Gestión de Proyectos - Planificación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D445FBF-A975-CB91-8CC5-98B93E9EAA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450908"/>
              </p:ext>
            </p:extLst>
          </p:nvPr>
        </p:nvGraphicFramePr>
        <p:xfrm>
          <a:off x="1299930" y="2311767"/>
          <a:ext cx="2765443" cy="2869587"/>
        </p:xfrm>
        <a:graphic>
          <a:graphicData uri="http://schemas.openxmlformats.org/drawingml/2006/table">
            <a:tbl>
              <a:tblPr firstRow="1" firstCol="1" bandRow="1"/>
              <a:tblGrid>
                <a:gridCol w="2765443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" sz="28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r>
                        <a:rPr lang="es" sz="2800" b="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ed</a:t>
                      </a:r>
                      <a:r>
                        <a:rPr lang="es" sz="28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ible</a:t>
                      </a: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11846"/>
                  </a:ext>
                </a:extLst>
              </a:tr>
            </a:tbl>
          </a:graphicData>
        </a:graphic>
      </p:graphicFrame>
      <p:sp>
        <p:nvSpPr>
          <p:cNvPr id="11" name="TextBox 8">
            <a:extLst>
              <a:ext uri="{FF2B5EF4-FFF2-40B4-BE49-F238E27FC236}">
                <a16:creationId xmlns:a16="http://schemas.microsoft.com/office/drawing/2014/main" id="{B6909049-0E6F-B4EA-CB40-51061C202BCD}"/>
              </a:ext>
            </a:extLst>
          </p:cNvPr>
          <p:cNvSpPr txBox="1"/>
          <p:nvPr/>
        </p:nvSpPr>
        <p:spPr>
          <a:xfrm>
            <a:off x="4722177" y="2467644"/>
            <a:ext cx="3722993" cy="107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6000" b="1" i="0" u="none" strike="noStrike" cap="none" dirty="0">
                <a:solidFill>
                  <a:srgbClr val="92278F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M</a:t>
            </a:r>
            <a:r>
              <a:rPr lang="es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edible</a:t>
            </a:r>
            <a:endParaRPr lang="en-US" sz="4400" b="1" i="0" u="none" strike="noStrike" cap="none" dirty="0">
              <a:solidFill>
                <a:srgbClr val="0095DA"/>
              </a:solidFill>
              <a:latin typeface="Ubuntu" panose="020B0504030602030204" pitchFamily="34" charset="0"/>
              <a:ea typeface="Ubuntu"/>
              <a:cs typeface="Ubuntu"/>
              <a:sym typeface="Ubuntu"/>
            </a:endParaRPr>
          </a:p>
        </p:txBody>
      </p:sp>
      <p:pic>
        <p:nvPicPr>
          <p:cNvPr id="3" name="Graphic 1">
            <a:extLst>
              <a:ext uri="{FF2B5EF4-FFF2-40B4-BE49-F238E27FC236}">
                <a16:creationId xmlns:a16="http://schemas.microsoft.com/office/drawing/2014/main" id="{B546F03E-3DB7-D913-0743-F9D708CC2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08737" y="2467644"/>
            <a:ext cx="1347827" cy="13661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EEB7CB-3FA4-97D0-7E44-8CF6BD98266A}"/>
              </a:ext>
            </a:extLst>
          </p:cNvPr>
          <p:cNvSpPr txBox="1"/>
          <p:nvPr/>
        </p:nvSpPr>
        <p:spPr>
          <a:xfrm>
            <a:off x="4804847" y="3546657"/>
            <a:ext cx="6383524" cy="152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¿Cuánto?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¿Cuántos?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5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¿Cómo sabré cuándo esté terminado?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8421442-9143-F9A7-0D06-A54088E8D7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152251"/>
              </p:ext>
            </p:extLst>
          </p:nvPr>
        </p:nvGraphicFramePr>
        <p:xfrm>
          <a:off x="5523762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</a:tbl>
          </a:graphicData>
        </a:graphic>
      </p:graphicFrame>
      <p:pic>
        <p:nvPicPr>
          <p:cNvPr id="9" name="Graphic 1">
            <a:extLst>
              <a:ext uri="{FF2B5EF4-FFF2-40B4-BE49-F238E27FC236}">
                <a16:creationId xmlns:a16="http://schemas.microsoft.com/office/drawing/2014/main" id="{47064602-B17A-5E29-46CD-EA7263BDA3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29431" y="5894600"/>
            <a:ext cx="402113" cy="402113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93246D1D-03BB-719E-2D00-94500245C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72645" y="5866973"/>
            <a:ext cx="451226" cy="457366"/>
          </a:xfrm>
          <a:prstGeom prst="rect">
            <a:avLst/>
          </a:prstGeom>
        </p:spPr>
      </p:pic>
      <p:pic>
        <p:nvPicPr>
          <p:cNvPr id="12" name="Graphic 1">
            <a:extLst>
              <a:ext uri="{FF2B5EF4-FFF2-40B4-BE49-F238E27FC236}">
                <a16:creationId xmlns:a16="http://schemas.microsoft.com/office/drawing/2014/main" id="{AA40B917-8B75-F18C-BB85-6D1773F557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91606" y="5894088"/>
            <a:ext cx="422577" cy="403136"/>
          </a:xfrm>
          <a:prstGeom prst="rect">
            <a:avLst/>
          </a:prstGeom>
        </p:spPr>
      </p:pic>
      <p:pic>
        <p:nvPicPr>
          <p:cNvPr id="14" name="Graphic 1">
            <a:extLst>
              <a:ext uri="{FF2B5EF4-FFF2-40B4-BE49-F238E27FC236}">
                <a16:creationId xmlns:a16="http://schemas.microsoft.com/office/drawing/2014/main" id="{4706B4A9-156A-32BC-161D-BBF2A6E526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98428" y="5894088"/>
            <a:ext cx="328443" cy="403136"/>
          </a:xfrm>
          <a:prstGeom prst="rect">
            <a:avLst/>
          </a:prstGeom>
        </p:spPr>
      </p:pic>
      <p:pic>
        <p:nvPicPr>
          <p:cNvPr id="17" name="Graphic 1">
            <a:extLst>
              <a:ext uri="{FF2B5EF4-FFF2-40B4-BE49-F238E27FC236}">
                <a16:creationId xmlns:a16="http://schemas.microsoft.com/office/drawing/2014/main" id="{EECB466F-8D41-28CC-72A9-2A86835F0A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11116" y="5921715"/>
            <a:ext cx="348907" cy="34788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7138776-5204-8E90-D667-7012256E38A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907463" y="5746280"/>
            <a:ext cx="723803" cy="7238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74206E2-5AD8-FE2E-B6AD-EF063D9356CC}"/>
              </a:ext>
            </a:extLst>
          </p:cNvPr>
          <p:cNvGrpSpPr/>
          <p:nvPr/>
        </p:nvGrpSpPr>
        <p:grpSpPr>
          <a:xfrm>
            <a:off x="10424163" y="5482284"/>
            <a:ext cx="1667691" cy="1264510"/>
            <a:chOff x="8466193" y="5095418"/>
            <a:chExt cx="3253268" cy="246675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361ECD1-F14B-8A79-0BC2-520BE4407D94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A8FA3D8A-E70D-567F-00E6-553DB99902E4}"/>
                </a:ext>
              </a:extLst>
            </p:cNvPr>
            <p:cNvSpPr txBox="1"/>
            <p:nvPr/>
          </p:nvSpPr>
          <p:spPr>
            <a:xfrm>
              <a:off x="8466193" y="6901737"/>
              <a:ext cx="3253268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58C5C31D-A9F6-58AF-B8B8-403DDF888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56809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5A2ED-9F2B-A171-4A1D-775689D0C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2B60FBDB-8CC1-F18A-0A7C-276E4AC3F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1FF8A7B2-55A6-5242-DD09-D520C9531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5429B99-92A1-4EB1-45A8-E657246AA409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OBJETIVOS SMART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2B0D6B-9C83-06F3-9E7E-9F672A8DDB70}"/>
              </a:ext>
            </a:extLst>
          </p:cNvPr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600" b="1">
                <a:solidFill>
                  <a:srgbClr val="92278F"/>
                </a:solidFill>
                <a:latin typeface="GT Walsheim Pro Condensed Black" panose="00000906000000000000" pitchFamily="2" charset="0"/>
              </a:rPr>
              <a:t>OBJETIVOS SMART</a:t>
            </a:r>
          </a:p>
        </p:txBody>
      </p:sp>
      <p:pic>
        <p:nvPicPr>
          <p:cNvPr id="60" name="Picture 59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22BD6990-ECAF-239D-BFBA-E5DB5EFA2C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365D425-4315-2B3D-44D9-C8848DB1131D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Fases de la Gestión de Proyectos - Planificación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FE6451-0E19-AD20-760B-1F07F8D03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812146"/>
              </p:ext>
            </p:extLst>
          </p:nvPr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0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</a:t>
                      </a:r>
                      <a:r>
                        <a:rPr lang="es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r>
                        <a:rPr lang="es" sz="20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pecífico</a:t>
                      </a: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r>
                        <a:rPr lang="es" sz="20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edible</a:t>
                      </a: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397079"/>
                  </a:ext>
                </a:extLst>
              </a:tr>
            </a:tbl>
          </a:graphicData>
        </a:graphic>
      </p:graphicFrame>
      <p:pic>
        <p:nvPicPr>
          <p:cNvPr id="4" name="Graphic 1">
            <a:extLst>
              <a:ext uri="{FF2B5EF4-FFF2-40B4-BE49-F238E27FC236}">
                <a16:creationId xmlns:a16="http://schemas.microsoft.com/office/drawing/2014/main" id="{23261774-5EED-0102-1489-2CA92C5F2E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6" name="Graphic 1">
            <a:extLst>
              <a:ext uri="{FF2B5EF4-FFF2-40B4-BE49-F238E27FC236}">
                <a16:creationId xmlns:a16="http://schemas.microsoft.com/office/drawing/2014/main" id="{2DD4DD6B-1C6E-6D51-DAA5-C864D2F14C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8" name="Graphic 1">
            <a:extLst>
              <a:ext uri="{FF2B5EF4-FFF2-40B4-BE49-F238E27FC236}">
                <a16:creationId xmlns:a16="http://schemas.microsoft.com/office/drawing/2014/main" id="{DA888418-564E-C26D-A443-084EAF3CCF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9" name="Graphic 1">
            <a:extLst>
              <a:ext uri="{FF2B5EF4-FFF2-40B4-BE49-F238E27FC236}">
                <a16:creationId xmlns:a16="http://schemas.microsoft.com/office/drawing/2014/main" id="{59A8201C-DDCA-B7C1-7CE1-C3033732E0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BDE9238E-4975-64B8-A069-8688CFF242B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BC7D5D6-D991-CA19-931A-BA20C0AF238C}"/>
              </a:ext>
            </a:extLst>
          </p:cNvPr>
          <p:cNvGrpSpPr/>
          <p:nvPr/>
        </p:nvGrpSpPr>
        <p:grpSpPr>
          <a:xfrm>
            <a:off x="10450288" y="5482284"/>
            <a:ext cx="1746069" cy="1264510"/>
            <a:chOff x="8517156" y="5095418"/>
            <a:chExt cx="3406165" cy="2466757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AB4BE74-DA97-6D95-3EBD-E3E3392638F0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8">
              <a:extLst>
                <a:ext uri="{FF2B5EF4-FFF2-40B4-BE49-F238E27FC236}">
                  <a16:creationId xmlns:a16="http://schemas.microsoft.com/office/drawing/2014/main" id="{A171829F-6FD9-7401-BE08-1096988EE335}"/>
                </a:ext>
              </a:extLst>
            </p:cNvPr>
            <p:cNvSpPr txBox="1"/>
            <p:nvPr/>
          </p:nvSpPr>
          <p:spPr>
            <a:xfrm>
              <a:off x="8517156" y="6901737"/>
              <a:ext cx="3406165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</a:t>
              </a:r>
              <a:r>
                <a:rPr lang="es" sz="1600" b="1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Ó</a:t>
              </a:r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N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76CBB0C-E75B-899F-66D7-EC1D04365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79497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7B366-195B-D5AB-7657-C5575754B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>
            <a:extLst>
              <a:ext uri="{FF2B5EF4-FFF2-40B4-BE49-F238E27FC236}">
                <a16:creationId xmlns:a16="http://schemas.microsoft.com/office/drawing/2014/main" id="{441347B4-F398-653E-11A4-3156FFD3D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6BBD249-4024-AA9E-33F2-422832D18C31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OBJETIVOS SMART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4E913AF-6151-F7FF-B306-D787A86B5DC6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Fases de la Gestión de Proyectos - Planificación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8CEA292B-6FB2-F314-05C3-89A0894DC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229520"/>
              </p:ext>
            </p:extLst>
          </p:nvPr>
        </p:nvGraphicFramePr>
        <p:xfrm>
          <a:off x="1299930" y="2311767"/>
          <a:ext cx="2765443" cy="2869587"/>
        </p:xfrm>
        <a:graphic>
          <a:graphicData uri="http://schemas.openxmlformats.org/drawingml/2006/table">
            <a:tbl>
              <a:tblPr firstRow="1" firstCol="1" bandRow="1"/>
              <a:tblGrid>
                <a:gridCol w="2765443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" sz="28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r>
                        <a:rPr lang="es" sz="28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lcanzable</a:t>
                      </a: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11846"/>
                  </a:ext>
                </a:extLst>
              </a:tr>
            </a:tbl>
          </a:graphicData>
        </a:graphic>
      </p:graphicFrame>
      <p:sp>
        <p:nvSpPr>
          <p:cNvPr id="11" name="TextBox 8">
            <a:extLst>
              <a:ext uri="{FF2B5EF4-FFF2-40B4-BE49-F238E27FC236}">
                <a16:creationId xmlns:a16="http://schemas.microsoft.com/office/drawing/2014/main" id="{A5C618BE-8336-FC1C-C019-D9F3F03C9FE3}"/>
              </a:ext>
            </a:extLst>
          </p:cNvPr>
          <p:cNvSpPr txBox="1"/>
          <p:nvPr/>
        </p:nvSpPr>
        <p:spPr>
          <a:xfrm>
            <a:off x="4722177" y="1928137"/>
            <a:ext cx="3722993" cy="107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6000" b="1" i="0" u="none" strike="noStrike" cap="none" dirty="0">
                <a:solidFill>
                  <a:srgbClr val="92278F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A</a:t>
            </a:r>
            <a:r>
              <a:rPr lang="es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lcanzable</a:t>
            </a:r>
            <a:endParaRPr lang="en-US" sz="4400" b="1" i="0" u="none" strike="noStrike" cap="none" dirty="0">
              <a:solidFill>
                <a:srgbClr val="0095DA"/>
              </a:solidFill>
              <a:latin typeface="Ubuntu" panose="020B05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17FF34-53E1-E9C6-7DD0-1F514CD434CF}"/>
              </a:ext>
            </a:extLst>
          </p:cNvPr>
          <p:cNvSpPr txBox="1"/>
          <p:nvPr/>
        </p:nvSpPr>
        <p:spPr>
          <a:xfrm>
            <a:off x="4804847" y="3007150"/>
            <a:ext cx="6295275" cy="2413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¿Cómo puedo lograr mi objetivo?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¿Qué recursos u oportunidades podrían ayudarme?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¿Hay algún obstáculo, como el tiempo o el dinero, que deba tener en cuenta?</a:t>
            </a: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5EAEF4B7-64C3-D168-AD47-8D040C5BE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78976" y="2467644"/>
            <a:ext cx="1340588" cy="1278916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21A396D-869C-91DC-36F6-8B7C1C326E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104730"/>
              </p:ext>
            </p:extLst>
          </p:nvPr>
        </p:nvGraphicFramePr>
        <p:xfrm>
          <a:off x="5518873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</a:tbl>
          </a:graphicData>
        </a:graphic>
      </p:graphicFrame>
      <p:pic>
        <p:nvPicPr>
          <p:cNvPr id="9" name="Graphic 1">
            <a:extLst>
              <a:ext uri="{FF2B5EF4-FFF2-40B4-BE49-F238E27FC236}">
                <a16:creationId xmlns:a16="http://schemas.microsoft.com/office/drawing/2014/main" id="{E2733D83-08D4-1565-8342-5E477C195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24542" y="5894600"/>
            <a:ext cx="402113" cy="402113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79E45331-DAC5-2AED-AE21-1525F042BA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67756" y="5866973"/>
            <a:ext cx="451226" cy="457366"/>
          </a:xfrm>
          <a:prstGeom prst="rect">
            <a:avLst/>
          </a:prstGeom>
        </p:spPr>
      </p:pic>
      <p:pic>
        <p:nvPicPr>
          <p:cNvPr id="12" name="Graphic 1">
            <a:extLst>
              <a:ext uri="{FF2B5EF4-FFF2-40B4-BE49-F238E27FC236}">
                <a16:creationId xmlns:a16="http://schemas.microsoft.com/office/drawing/2014/main" id="{FD81A62A-AC01-25D5-5D10-71873F8CC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6717" y="5894088"/>
            <a:ext cx="422577" cy="403136"/>
          </a:xfrm>
          <a:prstGeom prst="rect">
            <a:avLst/>
          </a:prstGeom>
        </p:spPr>
      </p:pic>
      <p:pic>
        <p:nvPicPr>
          <p:cNvPr id="14" name="Graphic 1">
            <a:extLst>
              <a:ext uri="{FF2B5EF4-FFF2-40B4-BE49-F238E27FC236}">
                <a16:creationId xmlns:a16="http://schemas.microsoft.com/office/drawing/2014/main" id="{87C55F5C-9F0C-A8AF-C5C1-56FD2AB70C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93539" y="5894088"/>
            <a:ext cx="328443" cy="403136"/>
          </a:xfrm>
          <a:prstGeom prst="rect">
            <a:avLst/>
          </a:prstGeom>
        </p:spPr>
      </p:pic>
      <p:pic>
        <p:nvPicPr>
          <p:cNvPr id="16" name="Graphic 1">
            <a:extLst>
              <a:ext uri="{FF2B5EF4-FFF2-40B4-BE49-F238E27FC236}">
                <a16:creationId xmlns:a16="http://schemas.microsoft.com/office/drawing/2014/main" id="{87705ACF-2D97-3E9F-54AD-8C23F3E358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06227" y="5921715"/>
            <a:ext cx="348907" cy="34788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1944F10-3720-E304-FC7E-91B90DF24616}"/>
              </a:ext>
            </a:extLst>
          </p:cNvPr>
          <p:cNvGrpSpPr/>
          <p:nvPr/>
        </p:nvGrpSpPr>
        <p:grpSpPr>
          <a:xfrm>
            <a:off x="10494704" y="5482284"/>
            <a:ext cx="1614562" cy="1158902"/>
            <a:chOff x="8603797" y="5095418"/>
            <a:chExt cx="3149626" cy="226074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E2CF9D6-3B10-6C4B-368F-1B2B92C5B5C7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2C319A4A-3DD8-BF63-ED0D-D4EB9043D100}"/>
                </a:ext>
              </a:extLst>
            </p:cNvPr>
            <p:cNvSpPr txBox="1"/>
            <p:nvPr/>
          </p:nvSpPr>
          <p:spPr>
            <a:xfrm>
              <a:off x="8603797" y="6680628"/>
              <a:ext cx="3149626" cy="67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9DA6B6C3-7DE4-8A97-718D-0F6DD558BF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F85EE6E8-C43A-3306-2144-2840A937117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907463" y="5746280"/>
            <a:ext cx="723803" cy="72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7168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74C86-76F4-F63F-E1AC-DA9F124FB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CD15F56F-7264-61DF-D448-BE3289D78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FC780D9C-DA70-6BE4-1620-8DDBE5ED1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3731C7C-3820-D525-28DE-4F2B3C52CDB6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OBJETIVOS SMART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348882-5791-20B7-2FB0-9712A4142614}"/>
              </a:ext>
            </a:extLst>
          </p:cNvPr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600" b="1">
                <a:solidFill>
                  <a:srgbClr val="92278F"/>
                </a:solidFill>
                <a:latin typeface="GT Walsheim Pro Condensed Black" panose="00000906000000000000" pitchFamily="2" charset="0"/>
              </a:rPr>
              <a:t>OBJETIVOS SMART</a:t>
            </a:r>
          </a:p>
        </p:txBody>
      </p:sp>
      <p:pic>
        <p:nvPicPr>
          <p:cNvPr id="60" name="Picture 59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F7648FC6-2FF2-3C11-9697-C9DD19D02C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2E3A5B2-8D4F-E718-8B04-5EF42187B12A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Fases de la Gestión de Proyectos - Planificación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00A7688-7E92-0E3E-C02D-A85FED8F7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554404"/>
              </p:ext>
            </p:extLst>
          </p:nvPr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0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</a:t>
                      </a:r>
                      <a:r>
                        <a:rPr lang="es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r>
                        <a:rPr lang="es" sz="20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pecífico</a:t>
                      </a: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r>
                        <a:rPr lang="es" sz="20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edible</a:t>
                      </a: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r>
                        <a:rPr lang="es" sz="20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lcanzable</a:t>
                      </a: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397079"/>
                  </a:ext>
                </a:extLst>
              </a:tr>
            </a:tbl>
          </a:graphicData>
        </a:graphic>
      </p:graphicFrame>
      <p:pic>
        <p:nvPicPr>
          <p:cNvPr id="4" name="Graphic 1">
            <a:extLst>
              <a:ext uri="{FF2B5EF4-FFF2-40B4-BE49-F238E27FC236}">
                <a16:creationId xmlns:a16="http://schemas.microsoft.com/office/drawing/2014/main" id="{08B1C9DB-2B92-9576-9571-E26D6B488F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6" name="Graphic 1">
            <a:extLst>
              <a:ext uri="{FF2B5EF4-FFF2-40B4-BE49-F238E27FC236}">
                <a16:creationId xmlns:a16="http://schemas.microsoft.com/office/drawing/2014/main" id="{DDCA842A-B0E5-071B-2E1C-66886FDAE2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8" name="Graphic 1">
            <a:extLst>
              <a:ext uri="{FF2B5EF4-FFF2-40B4-BE49-F238E27FC236}">
                <a16:creationId xmlns:a16="http://schemas.microsoft.com/office/drawing/2014/main" id="{2057D39D-EAFF-C8BF-F5A4-F0DC127AB7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9" name="Graphic 1">
            <a:extLst>
              <a:ext uri="{FF2B5EF4-FFF2-40B4-BE49-F238E27FC236}">
                <a16:creationId xmlns:a16="http://schemas.microsoft.com/office/drawing/2014/main" id="{35AE4480-3AF9-8E61-6451-C13377A70F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005B82BF-9A45-5588-20C2-A1AE324B85D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75014FD-FE01-249E-1C83-405F81D90BA4}"/>
              </a:ext>
            </a:extLst>
          </p:cNvPr>
          <p:cNvGrpSpPr/>
          <p:nvPr/>
        </p:nvGrpSpPr>
        <p:grpSpPr>
          <a:xfrm>
            <a:off x="10434466" y="5482284"/>
            <a:ext cx="1644325" cy="1104628"/>
            <a:chOff x="8486293" y="5095418"/>
            <a:chExt cx="3207687" cy="215486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D6CF1EB-EBA4-59AF-91A2-FA4AA0FC43D4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8">
              <a:extLst>
                <a:ext uri="{FF2B5EF4-FFF2-40B4-BE49-F238E27FC236}">
                  <a16:creationId xmlns:a16="http://schemas.microsoft.com/office/drawing/2014/main" id="{31E6EF25-3D31-2256-8B7A-4666EEA2AAD1}"/>
                </a:ext>
              </a:extLst>
            </p:cNvPr>
            <p:cNvSpPr txBox="1"/>
            <p:nvPr/>
          </p:nvSpPr>
          <p:spPr>
            <a:xfrm>
              <a:off x="8486293" y="6589845"/>
              <a:ext cx="320768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6F779C39-6BCB-51F6-D319-9C9B09094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64144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FED4F-21B7-F4E8-549F-DE132D9C6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>
            <a:extLst>
              <a:ext uri="{FF2B5EF4-FFF2-40B4-BE49-F238E27FC236}">
                <a16:creationId xmlns:a16="http://schemas.microsoft.com/office/drawing/2014/main" id="{BA921EFC-BB4D-7466-20FF-3D1CE7774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36F19AF-3523-D41D-FE9E-3832E624A74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OBJETIVOS SMART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4A22AEA-3EFD-5CF4-171C-9A996D92EF21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Fases de la Gestión de Proyectos - Planificación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C0C2A6A-97C0-A327-184C-97F824831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399543"/>
              </p:ext>
            </p:extLst>
          </p:nvPr>
        </p:nvGraphicFramePr>
        <p:xfrm>
          <a:off x="1299930" y="2311767"/>
          <a:ext cx="2765443" cy="2869587"/>
        </p:xfrm>
        <a:graphic>
          <a:graphicData uri="http://schemas.openxmlformats.org/drawingml/2006/table">
            <a:tbl>
              <a:tblPr firstRow="1" firstCol="1" bandRow="1"/>
              <a:tblGrid>
                <a:gridCol w="2765443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" sz="28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r>
                        <a:rPr lang="es" sz="2800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elevante</a:t>
                      </a: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11846"/>
                  </a:ext>
                </a:extLst>
              </a:tr>
            </a:tbl>
          </a:graphicData>
        </a:graphic>
      </p:graphicFrame>
      <p:sp>
        <p:nvSpPr>
          <p:cNvPr id="11" name="TextBox 8">
            <a:extLst>
              <a:ext uri="{FF2B5EF4-FFF2-40B4-BE49-F238E27FC236}">
                <a16:creationId xmlns:a16="http://schemas.microsoft.com/office/drawing/2014/main" id="{5A59938C-9E9C-3EC2-97D4-22775F0F3475}"/>
              </a:ext>
            </a:extLst>
          </p:cNvPr>
          <p:cNvSpPr txBox="1"/>
          <p:nvPr/>
        </p:nvSpPr>
        <p:spPr>
          <a:xfrm>
            <a:off x="4551148" y="1466367"/>
            <a:ext cx="3722993" cy="107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6000" b="1" i="0" u="none" strike="noStrike" cap="none" dirty="0">
                <a:solidFill>
                  <a:srgbClr val="92278F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R</a:t>
            </a:r>
            <a:r>
              <a:rPr lang="es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elevante</a:t>
            </a:r>
            <a:endParaRPr lang="en-US" sz="4400" b="1" i="0" u="none" strike="noStrike" cap="none" dirty="0">
              <a:solidFill>
                <a:srgbClr val="0095DA"/>
              </a:solidFill>
              <a:latin typeface="Ubuntu" panose="020B05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2A484F-0CC1-21F8-0069-6CDE7307A39A}"/>
              </a:ext>
            </a:extLst>
          </p:cNvPr>
          <p:cNvSpPr txBox="1"/>
          <p:nvPr/>
        </p:nvSpPr>
        <p:spPr>
          <a:xfrm>
            <a:off x="4294179" y="2362498"/>
            <a:ext cx="6896209" cy="3453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¿Es algo importante para mí?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¿Es este objetivo importante para mí?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¿Es este el momento adecuado para hacerlo?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¿Soy la persona adecuada para encargarme de esto?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Para proyectos en grupo: ¿Esto se ajusta a las necesidades de nuestro equipo o comunidad?</a:t>
            </a: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066B17B8-F533-00F0-9941-E42D66C843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24214" y="2467644"/>
            <a:ext cx="1150693" cy="1412378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6E8525D-B2C4-0103-B22E-431E0F098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193461"/>
              </p:ext>
            </p:extLst>
          </p:nvPr>
        </p:nvGraphicFramePr>
        <p:xfrm>
          <a:off x="5513524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</a:tbl>
          </a:graphicData>
        </a:graphic>
      </p:graphicFrame>
      <p:pic>
        <p:nvPicPr>
          <p:cNvPr id="9" name="Graphic 1">
            <a:extLst>
              <a:ext uri="{FF2B5EF4-FFF2-40B4-BE49-F238E27FC236}">
                <a16:creationId xmlns:a16="http://schemas.microsoft.com/office/drawing/2014/main" id="{8E92E7C2-A0D7-8474-0385-0C6EF9AE97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19193" y="5894600"/>
            <a:ext cx="402113" cy="402113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D941C73D-30A0-ADEF-764C-D2B8BB3115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62407" y="5866973"/>
            <a:ext cx="451226" cy="457366"/>
          </a:xfrm>
          <a:prstGeom prst="rect">
            <a:avLst/>
          </a:prstGeom>
        </p:spPr>
      </p:pic>
      <p:pic>
        <p:nvPicPr>
          <p:cNvPr id="12" name="Graphic 1">
            <a:extLst>
              <a:ext uri="{FF2B5EF4-FFF2-40B4-BE49-F238E27FC236}">
                <a16:creationId xmlns:a16="http://schemas.microsoft.com/office/drawing/2014/main" id="{6B64E3F2-8FED-DFAA-0B90-0BFA04898F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481368" y="5894088"/>
            <a:ext cx="422577" cy="403136"/>
          </a:xfrm>
          <a:prstGeom prst="rect">
            <a:avLst/>
          </a:prstGeom>
        </p:spPr>
      </p:pic>
      <p:pic>
        <p:nvPicPr>
          <p:cNvPr id="14" name="Graphic 1">
            <a:extLst>
              <a:ext uri="{FF2B5EF4-FFF2-40B4-BE49-F238E27FC236}">
                <a16:creationId xmlns:a16="http://schemas.microsoft.com/office/drawing/2014/main" id="{F68779B4-DAA8-FFB5-5181-A61A2E781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8190" y="5894088"/>
            <a:ext cx="328443" cy="403136"/>
          </a:xfrm>
          <a:prstGeom prst="rect">
            <a:avLst/>
          </a:prstGeom>
        </p:spPr>
      </p:pic>
      <p:pic>
        <p:nvPicPr>
          <p:cNvPr id="16" name="Graphic 1">
            <a:extLst>
              <a:ext uri="{FF2B5EF4-FFF2-40B4-BE49-F238E27FC236}">
                <a16:creationId xmlns:a16="http://schemas.microsoft.com/office/drawing/2014/main" id="{78821D6E-C305-ABBF-A9B9-226DE0EFF38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00878" y="5921715"/>
            <a:ext cx="348907" cy="347883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899528A-CFD2-D0F3-72E4-EB8D3246018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907124" y="5746280"/>
            <a:ext cx="723803" cy="7238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B924127-A5F6-FC13-8180-930D49BA9210}"/>
              </a:ext>
            </a:extLst>
          </p:cNvPr>
          <p:cNvGrpSpPr/>
          <p:nvPr/>
        </p:nvGrpSpPr>
        <p:grpSpPr>
          <a:xfrm>
            <a:off x="10483066" y="5482284"/>
            <a:ext cx="1608790" cy="1264510"/>
            <a:chOff x="8581097" y="5095418"/>
            <a:chExt cx="3138366" cy="246675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ADF9DE7-A256-F88C-0A30-31252A1D6CF3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69481846-1236-E5D6-F37F-CD153110506C}"/>
                </a:ext>
              </a:extLst>
            </p:cNvPr>
            <p:cNvSpPr txBox="1"/>
            <p:nvPr/>
          </p:nvSpPr>
          <p:spPr>
            <a:xfrm>
              <a:off x="8581097" y="6901737"/>
              <a:ext cx="3138366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45026CA9-EA3C-C7E7-3606-595879456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931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B5DFE-240E-2AF0-77B4-665821958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>
            <a:extLst>
              <a:ext uri="{FF2B5EF4-FFF2-40B4-BE49-F238E27FC236}">
                <a16:creationId xmlns:a16="http://schemas.microsoft.com/office/drawing/2014/main" id="{4BFD681D-7220-6F0E-A675-0B8BDFFC6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16E331FB-7C50-8CFC-8B1E-6D1916711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8D1EE9CE-BFF3-A7CC-5D24-E1B9621B4DC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OBJETIVOS SMART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4B779BC-C345-B4D0-F7E5-3486B2DF06D1}"/>
              </a:ext>
            </a:extLst>
          </p:cNvPr>
          <p:cNvSpPr txBox="1"/>
          <p:nvPr/>
        </p:nvSpPr>
        <p:spPr>
          <a:xfrm>
            <a:off x="1979606" y="2329588"/>
            <a:ext cx="823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600" b="1">
                <a:solidFill>
                  <a:srgbClr val="92278F"/>
                </a:solidFill>
                <a:latin typeface="GT Walsheim Pro Condensed Black" panose="00000906000000000000" pitchFamily="2" charset="0"/>
              </a:rPr>
              <a:t>OBJETIVOS SMART</a:t>
            </a:r>
          </a:p>
        </p:txBody>
      </p:sp>
      <p:pic>
        <p:nvPicPr>
          <p:cNvPr id="60" name="Picture 59" descr="Un grupo de personas sosteniendo banderas&#10;&#10;El contenido generado por IA puede ser incorrecto.">
            <a:extLst>
              <a:ext uri="{FF2B5EF4-FFF2-40B4-BE49-F238E27FC236}">
                <a16:creationId xmlns:a16="http://schemas.microsoft.com/office/drawing/2014/main" id="{4F091C0E-797B-7629-281D-FA43ABBD67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06" y="124356"/>
            <a:ext cx="1173231" cy="1329396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8DFD867-B0D2-C10A-C05F-251C876F18CC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Fases de la Gestión de Proyectos - Planificación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CC9BEE-D346-1512-69B9-075E0D338A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99894"/>
              </p:ext>
            </p:extLst>
          </p:nvPr>
        </p:nvGraphicFramePr>
        <p:xfrm>
          <a:off x="1147282" y="3429000"/>
          <a:ext cx="9934835" cy="2099821"/>
        </p:xfrm>
        <a:graphic>
          <a:graphicData uri="http://schemas.openxmlformats.org/drawingml/2006/table">
            <a:tbl>
              <a:tblPr firstRow="1" firstCol="1" bandRow="1"/>
              <a:tblGrid>
                <a:gridCol w="1986967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12349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02284" marR="102284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3968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400" b="1" kern="100">
                          <a:solidFill>
                            <a:srgbClr val="92278F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1800" kern="100">
                        <a:solidFill>
                          <a:srgbClr val="92278F"/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0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</a:t>
                      </a:r>
                      <a:r>
                        <a:rPr lang="es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r>
                        <a:rPr lang="es" sz="20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pecífico</a:t>
                      </a:r>
                    </a:p>
                  </a:txBody>
                  <a:tcPr marL="102284" marR="102284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r>
                        <a:rPr lang="es" sz="20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edible</a:t>
                      </a: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0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r>
                        <a:rPr lang="es" sz="20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lcanzable</a:t>
                      </a: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20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r>
                        <a:rPr lang="es" sz="2000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elevante</a:t>
                      </a: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en-US" sz="2000" kern="100" dirty="0">
                        <a:solidFill>
                          <a:srgbClr val="013B82"/>
                        </a:solidFill>
                        <a:effectLst/>
                        <a:latin typeface="Ubuntu" panose="020B050403060203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02284" marR="102284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397079"/>
                  </a:ext>
                </a:extLst>
              </a:tr>
            </a:tbl>
          </a:graphicData>
        </a:graphic>
      </p:graphicFrame>
      <p:pic>
        <p:nvPicPr>
          <p:cNvPr id="4" name="Graphic 1">
            <a:extLst>
              <a:ext uri="{FF2B5EF4-FFF2-40B4-BE49-F238E27FC236}">
                <a16:creationId xmlns:a16="http://schemas.microsoft.com/office/drawing/2014/main" id="{BF42CFC0-A0BF-D34C-DD12-B215C8EFEF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25075" y="3561099"/>
            <a:ext cx="930503" cy="930503"/>
          </a:xfrm>
          <a:prstGeom prst="rect">
            <a:avLst/>
          </a:prstGeom>
        </p:spPr>
      </p:pic>
      <p:pic>
        <p:nvPicPr>
          <p:cNvPr id="6" name="Graphic 1">
            <a:extLst>
              <a:ext uri="{FF2B5EF4-FFF2-40B4-BE49-F238E27FC236}">
                <a16:creationId xmlns:a16="http://schemas.microsoft.com/office/drawing/2014/main" id="{546FA003-70EF-C9FE-D3DD-86BE1EF482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15511" y="3507125"/>
            <a:ext cx="1044151" cy="1058359"/>
          </a:xfrm>
          <a:prstGeom prst="rect">
            <a:avLst/>
          </a:prstGeom>
        </p:spPr>
      </p:pic>
      <p:pic>
        <p:nvPicPr>
          <p:cNvPr id="8" name="Graphic 1">
            <a:extLst>
              <a:ext uri="{FF2B5EF4-FFF2-40B4-BE49-F238E27FC236}">
                <a16:creationId xmlns:a16="http://schemas.microsoft.com/office/drawing/2014/main" id="{7B1175DC-1BFE-E2D0-9495-CE81B37C79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07072" y="3561101"/>
            <a:ext cx="977855" cy="932870"/>
          </a:xfrm>
          <a:prstGeom prst="rect">
            <a:avLst/>
          </a:prstGeom>
        </p:spPr>
      </p:pic>
      <p:pic>
        <p:nvPicPr>
          <p:cNvPr id="9" name="Graphic 1">
            <a:extLst>
              <a:ext uri="{FF2B5EF4-FFF2-40B4-BE49-F238E27FC236}">
                <a16:creationId xmlns:a16="http://schemas.microsoft.com/office/drawing/2014/main" id="{8430B54B-5409-1BDB-71D4-C32D7C1994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61443" y="3591264"/>
            <a:ext cx="760028" cy="932870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98792963-CF80-2939-8D73-3AD7FE30E06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74965" y="3645238"/>
            <a:ext cx="807383" cy="8050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655CE17-1331-3B8D-8C17-B98D72B18A11}"/>
              </a:ext>
            </a:extLst>
          </p:cNvPr>
          <p:cNvGrpSpPr/>
          <p:nvPr/>
        </p:nvGrpSpPr>
        <p:grpSpPr>
          <a:xfrm>
            <a:off x="10382214" y="5482284"/>
            <a:ext cx="1644325" cy="1217972"/>
            <a:chOff x="8384361" y="5095418"/>
            <a:chExt cx="3207687" cy="237597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E4ED116-C0E4-226C-AC13-A0941F825DCD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8">
              <a:extLst>
                <a:ext uri="{FF2B5EF4-FFF2-40B4-BE49-F238E27FC236}">
                  <a16:creationId xmlns:a16="http://schemas.microsoft.com/office/drawing/2014/main" id="{73D32D02-9357-9C27-ACDB-303213E4947D}"/>
                </a:ext>
              </a:extLst>
            </p:cNvPr>
            <p:cNvSpPr txBox="1"/>
            <p:nvPr/>
          </p:nvSpPr>
          <p:spPr>
            <a:xfrm>
              <a:off x="8384361" y="6810952"/>
              <a:ext cx="320768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25DDA973-0F8E-BF8D-E9E1-EA0FEE07F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5555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DCA42-8941-8B37-D41F-1718A5AE1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FAD6E65E-8C4A-0889-E2BB-11D55B0E66C8}"/>
              </a:ext>
            </a:extLst>
          </p:cNvPr>
          <p:cNvSpPr txBox="1"/>
          <p:nvPr/>
        </p:nvSpPr>
        <p:spPr>
          <a:xfrm>
            <a:off x="860896" y="2921175"/>
            <a:ext cx="7216303" cy="28917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" sz="2200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  <a:sym typeface="Calibri"/>
              </a:rPr>
              <a:t>La gestión de proyectos te capacita para convertir </a:t>
            </a:r>
            <a:r>
              <a:rPr lang="es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grandes</a:t>
            </a:r>
            <a:r>
              <a:rPr lang="es" sz="2200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  <a:sym typeface="Calibri"/>
              </a:rPr>
              <a:t> ideas en acción y dejar un </a:t>
            </a:r>
            <a:r>
              <a:rPr lang="es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impacto duradero en tu programa o en tu comunidad</a:t>
            </a:r>
            <a:r>
              <a:rPr lang="es" sz="2200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  <a:sym typeface="Calibri"/>
              </a:rPr>
              <a:t>. Al aprender a planificar, organizar y ejecutar eficazmente, adquirirás las habilidades para liderar con confianza, inspirar </a:t>
            </a:r>
            <a:r>
              <a:rPr lang="es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a quienes te rodean</a:t>
            </a:r>
            <a:r>
              <a:rPr lang="es" sz="2200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  <a:sym typeface="Calibri"/>
              </a:rPr>
              <a:t> y generar </a:t>
            </a:r>
            <a:r>
              <a:rPr lang="es" sz="22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un cambio significativo</a:t>
            </a:r>
            <a:r>
              <a:rPr lang="es" sz="2200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  <a:sym typeface="Calibri"/>
              </a:rPr>
              <a:t>  en tu comunidad.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23742-EE76-4748-F474-CACCB4912D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Introducción y Bienvenida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B9A2FD73-E340-D028-53B3-445EF004E52C}"/>
              </a:ext>
            </a:extLst>
          </p:cNvPr>
          <p:cNvSpPr txBox="1"/>
          <p:nvPr/>
        </p:nvSpPr>
        <p:spPr>
          <a:xfrm>
            <a:off x="860897" y="1619180"/>
            <a:ext cx="5674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¿Por qué Capacita</a:t>
            </a:r>
            <a:r>
              <a:rPr lang="es-419" sz="3600" b="1" dirty="0" err="1">
                <a:solidFill>
                  <a:srgbClr val="013B82"/>
                </a:solidFill>
                <a:latin typeface="Ubuntu"/>
              </a:rPr>
              <a:t>ción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 en Gestión de Proyectos?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56C6BE95-788D-8129-D58C-96FAC1F29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77199" y="1161776"/>
            <a:ext cx="2759259" cy="453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2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84B14-858A-6AD3-DB4E-D129C0AEA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>
            <a:extLst>
              <a:ext uri="{FF2B5EF4-FFF2-40B4-BE49-F238E27FC236}">
                <a16:creationId xmlns:a16="http://schemas.microsoft.com/office/drawing/2014/main" id="{FBD79836-EC42-D954-7C88-EEFB71CFA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C60F2CE2-F2A8-6321-1107-72C5F914C936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OBJETIVOS SMART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F7E06DA-B022-4F05-1FE5-C94F31A6AD42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Fases de la Gestión de Proyectos - Planificación</a:t>
            </a:r>
          </a:p>
          <a:p>
            <a:pPr marL="0" indent="0">
              <a:buNone/>
            </a:pPr>
            <a:endParaRPr lang="en-US" sz="2400" dirty="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E11559A-95B7-A2DA-D302-50F46F78D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250450"/>
              </p:ext>
            </p:extLst>
          </p:nvPr>
        </p:nvGraphicFramePr>
        <p:xfrm>
          <a:off x="1299930" y="2311767"/>
          <a:ext cx="2765443" cy="3201874"/>
        </p:xfrm>
        <a:graphic>
          <a:graphicData uri="http://schemas.openxmlformats.org/drawingml/2006/table">
            <a:tbl>
              <a:tblPr firstRow="1" firstCol="1" bandRow="1"/>
              <a:tblGrid>
                <a:gridCol w="2765443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</a:tblGrid>
              <a:tr h="17188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5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42358" marR="142358" marT="0" marB="0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5523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" sz="33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25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  <a:tr h="5984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" sz="28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Límite de </a:t>
                      </a:r>
                      <a:r>
                        <a:rPr lang="es" sz="2800" b="1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r>
                        <a:rPr lang="es" sz="2800" kern="100" dirty="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iempo</a:t>
                      </a:r>
                    </a:p>
                  </a:txBody>
                  <a:tcPr marL="142358" marR="142358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11846"/>
                  </a:ext>
                </a:extLst>
              </a:tr>
            </a:tbl>
          </a:graphicData>
        </a:graphic>
      </p:graphicFrame>
      <p:sp>
        <p:nvSpPr>
          <p:cNvPr id="11" name="TextBox 8">
            <a:extLst>
              <a:ext uri="{FF2B5EF4-FFF2-40B4-BE49-F238E27FC236}">
                <a16:creationId xmlns:a16="http://schemas.microsoft.com/office/drawing/2014/main" id="{000199A3-0C58-78AA-E779-30DED3AD2DFB}"/>
              </a:ext>
            </a:extLst>
          </p:cNvPr>
          <p:cNvSpPr txBox="1"/>
          <p:nvPr/>
        </p:nvSpPr>
        <p:spPr>
          <a:xfrm>
            <a:off x="4722177" y="1641630"/>
            <a:ext cx="4821029" cy="81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Límite de </a:t>
            </a:r>
            <a:r>
              <a:rPr lang="es" sz="4400" b="1" dirty="0">
                <a:solidFill>
                  <a:srgbClr val="92278F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T</a:t>
            </a:r>
            <a:r>
              <a:rPr lang="es" sz="4400" i="0" u="none" strike="noStrike" cap="none" dirty="0">
                <a:solidFill>
                  <a:srgbClr val="0095DA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iempo</a:t>
            </a:r>
            <a:endParaRPr lang="en-US" sz="4400" b="1" i="0" u="none" strike="noStrike" cap="none" dirty="0">
              <a:solidFill>
                <a:srgbClr val="0095DA"/>
              </a:solidFill>
              <a:latin typeface="Ubuntu" panose="020B05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F1720B-CE0F-4642-1153-E8FDAA02A256}"/>
              </a:ext>
            </a:extLst>
          </p:cNvPr>
          <p:cNvSpPr txBox="1"/>
          <p:nvPr/>
        </p:nvSpPr>
        <p:spPr>
          <a:xfrm>
            <a:off x="4804846" y="2524698"/>
            <a:ext cx="6725179" cy="3010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¿Cuándo quiero empezar con esto?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¿Cuándo quiero lograrlo?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¿Qué puedo hacer hoy para acercarme a mi objetivo?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¿Qué puedo lograr en seis semanas?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¿Dónde quiero estar dentro de cuatro meses?</a:t>
            </a:r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2FFA9164-51EA-B6EE-3185-DFE0615DBC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24214" y="2467644"/>
            <a:ext cx="1150693" cy="141237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D758DC5-FECD-7CFC-781E-A4D55783D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268718"/>
              </p:ext>
            </p:extLst>
          </p:nvPr>
        </p:nvGraphicFramePr>
        <p:xfrm>
          <a:off x="5506945" y="5828873"/>
          <a:ext cx="4293305" cy="749695"/>
        </p:xfrm>
        <a:graphic>
          <a:graphicData uri="http://schemas.openxmlformats.org/drawingml/2006/table">
            <a:tbl>
              <a:tblPr firstRow="1" firstCol="1" bandRow="1"/>
              <a:tblGrid>
                <a:gridCol w="858661">
                  <a:extLst>
                    <a:ext uri="{9D8B030D-6E8A-4147-A177-3AD203B41FA5}">
                      <a16:colId xmlns:a16="http://schemas.microsoft.com/office/drawing/2014/main" val="1432839722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597258507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379759853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357054174"/>
                    </a:ext>
                  </a:extLst>
                </a:gridCol>
                <a:gridCol w="858661">
                  <a:extLst>
                    <a:ext uri="{9D8B030D-6E8A-4147-A177-3AD203B41FA5}">
                      <a16:colId xmlns:a16="http://schemas.microsoft.com/office/drawing/2014/main" val="2576323512"/>
                    </a:ext>
                  </a:extLst>
                </a:gridCol>
              </a:tblGrid>
              <a:tr h="53369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8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4202" marR="44202" marT="0" marB="0">
                    <a:lnL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5057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</a:t>
                      </a:r>
                      <a:endParaRPr lang="en-US" sz="800" kern="1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" sz="1100" b="1" kern="100">
                          <a:solidFill>
                            <a:srgbClr val="013B82"/>
                          </a:solidFill>
                          <a:effectLst/>
                          <a:latin typeface="Ubuntu" panose="020B050403060203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T</a:t>
                      </a:r>
                      <a:endParaRPr lang="en-US" sz="8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4202" marR="44202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EE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12002"/>
                  </a:ext>
                </a:extLst>
              </a:tr>
            </a:tbl>
          </a:graphicData>
        </a:graphic>
      </p:graphicFrame>
      <p:pic>
        <p:nvPicPr>
          <p:cNvPr id="8" name="Graphic 1">
            <a:extLst>
              <a:ext uri="{FF2B5EF4-FFF2-40B4-BE49-F238E27FC236}">
                <a16:creationId xmlns:a16="http://schemas.microsoft.com/office/drawing/2014/main" id="{8528D9ED-17AD-7D3C-4E4E-89076F1F75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12614" y="5894600"/>
            <a:ext cx="402113" cy="402113"/>
          </a:xfrm>
          <a:prstGeom prst="rect">
            <a:avLst/>
          </a:prstGeom>
        </p:spPr>
      </p:pic>
      <p:pic>
        <p:nvPicPr>
          <p:cNvPr id="9" name="Graphic 1">
            <a:extLst>
              <a:ext uri="{FF2B5EF4-FFF2-40B4-BE49-F238E27FC236}">
                <a16:creationId xmlns:a16="http://schemas.microsoft.com/office/drawing/2014/main" id="{18933C2E-47EF-1C84-313A-7E488D93C7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55828" y="5866973"/>
            <a:ext cx="451226" cy="457366"/>
          </a:xfrm>
          <a:prstGeom prst="rect">
            <a:avLst/>
          </a:prstGeom>
        </p:spPr>
      </p:pic>
      <p:pic>
        <p:nvPicPr>
          <p:cNvPr id="10" name="Graphic 1">
            <a:extLst>
              <a:ext uri="{FF2B5EF4-FFF2-40B4-BE49-F238E27FC236}">
                <a16:creationId xmlns:a16="http://schemas.microsoft.com/office/drawing/2014/main" id="{8F2ABC73-51A4-C91A-B7FC-DD7A4C2386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474789" y="5894088"/>
            <a:ext cx="422577" cy="403136"/>
          </a:xfrm>
          <a:prstGeom prst="rect">
            <a:avLst/>
          </a:prstGeom>
        </p:spPr>
      </p:pic>
      <p:pic>
        <p:nvPicPr>
          <p:cNvPr id="12" name="Graphic 1">
            <a:extLst>
              <a:ext uri="{FF2B5EF4-FFF2-40B4-BE49-F238E27FC236}">
                <a16:creationId xmlns:a16="http://schemas.microsoft.com/office/drawing/2014/main" id="{511FE5DF-34C4-9251-7EB1-C6E04A1C5B2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381611" y="5894088"/>
            <a:ext cx="328443" cy="403136"/>
          </a:xfrm>
          <a:prstGeom prst="rect">
            <a:avLst/>
          </a:prstGeom>
        </p:spPr>
      </p:pic>
      <p:pic>
        <p:nvPicPr>
          <p:cNvPr id="14" name="Graphic 1">
            <a:extLst>
              <a:ext uri="{FF2B5EF4-FFF2-40B4-BE49-F238E27FC236}">
                <a16:creationId xmlns:a16="http://schemas.microsoft.com/office/drawing/2014/main" id="{6EA7DDDF-53EC-B964-CB3E-A08F7E64C69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194299" y="5921715"/>
            <a:ext cx="348907" cy="34788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A827286-A53C-4742-04AF-655B3C6BEB18}"/>
              </a:ext>
            </a:extLst>
          </p:cNvPr>
          <p:cNvGrpSpPr/>
          <p:nvPr/>
        </p:nvGrpSpPr>
        <p:grpSpPr>
          <a:xfrm>
            <a:off x="10411171" y="5482284"/>
            <a:ext cx="1615369" cy="1180608"/>
            <a:chOff x="8440848" y="5095418"/>
            <a:chExt cx="3151200" cy="2303084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7AAEDBC-1E6D-B586-2132-4A4D9BCE2DF7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D56BAE1-C24A-5233-6ED6-475B4453321B}"/>
                </a:ext>
              </a:extLst>
            </p:cNvPr>
            <p:cNvSpPr txBox="1"/>
            <p:nvPr/>
          </p:nvSpPr>
          <p:spPr>
            <a:xfrm>
              <a:off x="8440848" y="6738064"/>
              <a:ext cx="3151200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CA271ED2-71D8-F466-5EF6-2CD01F0E1E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pic>
        <p:nvPicPr>
          <p:cNvPr id="21" name="Graphic 20">
            <a:extLst>
              <a:ext uri="{FF2B5EF4-FFF2-40B4-BE49-F238E27FC236}">
                <a16:creationId xmlns:a16="http://schemas.microsoft.com/office/drawing/2014/main" id="{9FC959F2-912E-ABD3-09A3-875FB8EA723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907124" y="5746280"/>
            <a:ext cx="723803" cy="72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3285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9AB4DBA-7830-E817-0103-946B5D64913D}"/>
              </a:ext>
            </a:extLst>
          </p:cNvPr>
          <p:cNvSpPr/>
          <p:nvPr/>
        </p:nvSpPr>
        <p:spPr>
          <a:xfrm>
            <a:off x="594360" y="4352254"/>
            <a:ext cx="3230880" cy="1180112"/>
          </a:xfrm>
          <a:prstGeom prst="rect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037E767-2F14-B039-8487-F08274538BD4}"/>
              </a:ext>
            </a:extLst>
          </p:cNvPr>
          <p:cNvSpPr/>
          <p:nvPr/>
        </p:nvSpPr>
        <p:spPr>
          <a:xfrm>
            <a:off x="594360" y="2748497"/>
            <a:ext cx="3230880" cy="1180112"/>
          </a:xfrm>
          <a:prstGeom prst="rect">
            <a:avLst/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CD1ACDE-7331-B0C3-DC09-4453E85C5C1D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Fases de la Gestión de Proyectos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743664E-76D8-4F87-38A4-2EA682D29FAB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Planificación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2FA12FD8-70BD-17F1-30C7-6A7CC7FB9F5D}"/>
              </a:ext>
            </a:extLst>
          </p:cNvPr>
          <p:cNvSpPr txBox="1"/>
          <p:nvPr/>
        </p:nvSpPr>
        <p:spPr>
          <a:xfrm>
            <a:off x="410464" y="1835983"/>
            <a:ext cx="11613896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Los dos documentos más importantes que necesitas para tu proyecto son: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4A8029-172F-9EF3-D532-C7B0DAEA8966}"/>
              </a:ext>
            </a:extLst>
          </p:cNvPr>
          <p:cNvSpPr txBox="1"/>
          <p:nvPr/>
        </p:nvSpPr>
        <p:spPr>
          <a:xfrm>
            <a:off x="4018364" y="2705206"/>
            <a:ext cx="7159467" cy="1672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Un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breve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resumen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que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es" sz="2200" b="1" dirty="0">
                <a:solidFill>
                  <a:srgbClr val="0095DA"/>
                </a:solidFill>
                <a:latin typeface="Ubuntu Light"/>
                <a:ea typeface="Calibri"/>
                <a:cs typeface="Calibri"/>
                <a:sym typeface="Calibri"/>
              </a:rPr>
              <a:t>describe de forma concisa</a:t>
            </a:r>
            <a:r>
              <a:rPr lang="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el propósito, los objetivos, las etapas y los resultados del proyecto, y que sirve como referencia rápida para mantener informadas a las partes interesadas</a:t>
            </a:r>
            <a:r>
              <a:rPr lang="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23C173-3193-6C61-D4BF-D7381E604A60}"/>
              </a:ext>
            </a:extLst>
          </p:cNvPr>
          <p:cNvSpPr txBox="1"/>
          <p:nvPr/>
        </p:nvSpPr>
        <p:spPr>
          <a:xfrm>
            <a:off x="4018364" y="4296299"/>
            <a:ext cx="7159467" cy="1672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Un </a:t>
            </a:r>
            <a:r>
              <a:rPr lang="es" sz="2200" b="1" dirty="0">
                <a:solidFill>
                  <a:srgbClr val="185EA8"/>
                </a:solidFill>
                <a:latin typeface="Ubuntu Light"/>
                <a:ea typeface="Calibri"/>
                <a:cs typeface="Calibri"/>
                <a:sym typeface="Calibri"/>
              </a:rPr>
              <a:t>documento detallado</a:t>
            </a:r>
            <a:r>
              <a:rPr lang="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en el que se describen los objetivos, el alcance, los plazos, las tareas, los recursos y los riesgos de un proyecto, y que sirve de guía para llevarlo a cabo</a:t>
            </a:r>
            <a:r>
              <a:rPr lang="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. 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6CB1E2B2-2E21-048E-C3F1-B32AA6D1A2B2}"/>
              </a:ext>
            </a:extLst>
          </p:cNvPr>
          <p:cNvSpPr txBox="1"/>
          <p:nvPr/>
        </p:nvSpPr>
        <p:spPr>
          <a:xfrm>
            <a:off x="787484" y="3068645"/>
            <a:ext cx="2844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 algn="ctr"/>
            <a:r>
              <a:rPr lang="es" sz="2400" b="1" i="0" u="none" strike="noStrike" cap="none">
                <a:solidFill>
                  <a:schemeClr val="bg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Resumen del proyecto</a:t>
            </a: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C2BB62DA-AB25-36DC-4705-056D08A294FF}"/>
              </a:ext>
            </a:extLst>
          </p:cNvPr>
          <p:cNvSpPr txBox="1"/>
          <p:nvPr/>
        </p:nvSpPr>
        <p:spPr>
          <a:xfrm>
            <a:off x="787484" y="4698814"/>
            <a:ext cx="2844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 algn="ctr"/>
            <a:r>
              <a:rPr lang="es" sz="2400" b="1" i="0" u="none" strike="noStrike" cap="none">
                <a:solidFill>
                  <a:schemeClr val="bg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Plan del proyecto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D1BE5E-5B79-1F30-C641-203565C53E81}"/>
              </a:ext>
            </a:extLst>
          </p:cNvPr>
          <p:cNvSpPr/>
          <p:nvPr/>
        </p:nvSpPr>
        <p:spPr>
          <a:xfrm flipH="1">
            <a:off x="594360" y="2746621"/>
            <a:ext cx="106680" cy="1180112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1F75FE9-9863-9C38-149E-FCBAA4067BFE}"/>
              </a:ext>
            </a:extLst>
          </p:cNvPr>
          <p:cNvSpPr/>
          <p:nvPr/>
        </p:nvSpPr>
        <p:spPr>
          <a:xfrm flipH="1">
            <a:off x="594360" y="4352254"/>
            <a:ext cx="106680" cy="1180112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51EFC72-B59A-C71D-7321-3590FE373989}"/>
              </a:ext>
            </a:extLst>
          </p:cNvPr>
          <p:cNvGrpSpPr/>
          <p:nvPr/>
        </p:nvGrpSpPr>
        <p:grpSpPr>
          <a:xfrm>
            <a:off x="10515602" y="5482284"/>
            <a:ext cx="1693817" cy="1158902"/>
            <a:chOff x="8644567" y="5095418"/>
            <a:chExt cx="3304234" cy="226074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A830F3C-2BC8-61E2-3226-0331DAC3BF4D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18">
              <a:extLst>
                <a:ext uri="{FF2B5EF4-FFF2-40B4-BE49-F238E27FC236}">
                  <a16:creationId xmlns:a16="http://schemas.microsoft.com/office/drawing/2014/main" id="{9D22CB9D-526C-F3E3-5980-7260A855D766}"/>
                </a:ext>
              </a:extLst>
            </p:cNvPr>
            <p:cNvSpPr txBox="1"/>
            <p:nvPr/>
          </p:nvSpPr>
          <p:spPr>
            <a:xfrm>
              <a:off x="8644567" y="6680628"/>
              <a:ext cx="3304234" cy="67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3C83ADAE-A0D7-67D6-2BA5-51AD8630A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45355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C0030-A3F2-DB46-D6B8-CB1DD4868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74CE14F2-D021-6BB1-F72C-ACFFC685A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886024"/>
              </p:ext>
            </p:extLst>
          </p:nvPr>
        </p:nvGraphicFramePr>
        <p:xfrm>
          <a:off x="722932" y="868363"/>
          <a:ext cx="10051175" cy="6061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162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149995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1667894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332457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302805">
                  <a:extLst>
                    <a:ext uri="{9D8B030D-6E8A-4147-A177-3AD203B41FA5}">
                      <a16:colId xmlns:a16="http://schemas.microsoft.com/office/drawing/2014/main" val="3586480506"/>
                    </a:ext>
                  </a:extLst>
                </a:gridCol>
                <a:gridCol w="267931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4629288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168481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  <a:gridCol w="266162">
                  <a:extLst>
                    <a:ext uri="{9D8B030D-6E8A-4147-A177-3AD203B41FA5}">
                      <a16:colId xmlns:a16="http://schemas.microsoft.com/office/drawing/2014/main" val="116236045"/>
                    </a:ext>
                  </a:extLst>
                </a:gridCol>
              </a:tblGrid>
              <a:tr h="434364">
                <a:tc gridSpan="9">
                  <a:txBody>
                    <a:bodyPr/>
                    <a:lstStyle/>
                    <a:p>
                      <a:pPr algn="ctr"/>
                      <a:r>
                        <a:rPr lang="es" sz="18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PA" sz="18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420103">
                <a:tc gridSpan="2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s" sz="18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Gestor del Proyecto</a:t>
                      </a: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18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Nombre del gestor de proyecto</a:t>
                      </a:r>
                      <a:endParaRPr lang="es-PA" sz="18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420103">
                <a:tc gridSpan="2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" sz="1800" b="1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Compañeros</a:t>
                      </a:r>
                      <a:endParaRPr lang="es-PA" sz="18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18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Nombres de compañeros</a:t>
                      </a:r>
                      <a:endParaRPr lang="es-PA" sz="18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092249"/>
                  </a:ext>
                </a:extLst>
              </a:tr>
              <a:tr h="202789">
                <a:tc gridSpan="9">
                  <a:txBody>
                    <a:bodyPr/>
                    <a:lstStyle/>
                    <a:p>
                      <a:endParaRPr lang="es-PA" sz="6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  <a:tr h="169356"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s-PA" sz="4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347503"/>
                  </a:ext>
                </a:extLst>
              </a:tr>
              <a:tr h="257313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24959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s" sz="1800" b="1" kern="12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600" dirty="0"/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1800" b="1" kern="120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1800" b="1" kern="120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724651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es-PA" sz="500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13B8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s" sz="18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¿Cuál es una gran barrera para la inclusión en tu comunidad que intentas resolver a través de tu proyecto?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235136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kumimoji="0" lang="e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Actividades del Proyecto</a:t>
                      </a:r>
                      <a:endParaRPr lang="es-PA" sz="600" dirty="0"/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Actividades del proyecto</a:t>
                      </a:r>
                      <a:endParaRPr kumimoji="0" lang="es-PA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30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Impacto</a:t>
                      </a:r>
                      <a:endParaRPr kumimoji="0" lang="es-P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3578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" sz="1800" b="1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</a:rPr>
                        <a:t>Describe cómo funcionará tu proyecto</a:t>
                      </a:r>
                      <a:endParaRPr kumimoji="0" lang="en-US" sz="18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r>
                        <a:rPr lang="es" sz="1800" b="1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</a:rPr>
                        <a:t>Describe cómo funcionará tu proyecto</a:t>
                      </a:r>
                      <a:endParaRPr kumimoji="0" lang="en-US" sz="1800" b="1" i="0" u="none" strike="noStrike" kern="100" cap="none" spc="0" normalizeH="0" baseline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¿Qué quiero conseguir?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¿Dónde tendrá lugar tu proyecto?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¿Quién participará? </a:t>
                      </a: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rowSpan="2" hMerge="1">
                  <a:txBody>
                    <a:bodyPr/>
                    <a:lstStyle/>
                    <a:p>
                      <a:pPr marL="285750" indent="-196850">
                        <a:spcAft>
                          <a:spcPts val="60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endParaRPr lang="es-PA" sz="600"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s" sz="1800" b="1" kern="12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  <a:cs typeface="+mn-cs"/>
                        </a:rPr>
                        <a:t>Describe lo que esperas lograr con tu proyecto</a:t>
                      </a:r>
                      <a:endParaRPr lang="en-US" sz="1800" b="1" dirty="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047432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288000">
                <a:tc gridSpan="9">
                  <a:txBody>
                    <a:bodyPr/>
                    <a:lstStyle/>
                    <a:p>
                      <a:endParaRPr lang="es-PA" sz="800" dirty="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9BEB3C6-3585-B195-70CD-9A40FE20FA1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401638"/>
            <a:ext cx="4012581" cy="46672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s" sz="3200" b="1" dirty="0">
                <a:solidFill>
                  <a:srgbClr val="0095DA"/>
                </a:solidFill>
                <a:latin typeface="Ubuntu" panose="020B0504030602030204" pitchFamily="34" charset="0"/>
              </a:rPr>
              <a:t>Resumen del Proyecto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858C94F0-EAF8-78BE-CE8A-6144A915D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E245F09-4DA7-8A7B-C36E-872F1DB50D4E}"/>
              </a:ext>
            </a:extLst>
          </p:cNvPr>
          <p:cNvGrpSpPr/>
          <p:nvPr/>
        </p:nvGrpSpPr>
        <p:grpSpPr>
          <a:xfrm>
            <a:off x="10633167" y="5482284"/>
            <a:ext cx="1637211" cy="1264510"/>
            <a:chOff x="8700643" y="5095418"/>
            <a:chExt cx="3193809" cy="246675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0655B2E-0D44-16B6-C0AC-3E6EC3F3DD2E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94104117-0C21-0382-B7F6-339186975587}"/>
                </a:ext>
              </a:extLst>
            </p:cNvPr>
            <p:cNvSpPr txBox="1"/>
            <p:nvPr/>
          </p:nvSpPr>
          <p:spPr>
            <a:xfrm>
              <a:off x="8700643" y="6901737"/>
              <a:ext cx="3193809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9391F322-18F6-DCC8-7698-202FDF4DA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24651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2C248-55CC-5B98-A6B4-A30AC20B9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>
            <a:extLst>
              <a:ext uri="{FF2B5EF4-FFF2-40B4-BE49-F238E27FC236}">
                <a16:creationId xmlns:a16="http://schemas.microsoft.com/office/drawing/2014/main" id="{363CDB4C-F8F0-7543-FA25-435C15F6A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6" name="Tabla 4">
            <a:extLst>
              <a:ext uri="{FF2B5EF4-FFF2-40B4-BE49-F238E27FC236}">
                <a16:creationId xmlns:a16="http://schemas.microsoft.com/office/drawing/2014/main" id="{0DDD093A-0BFB-2CAE-53FE-CA2137306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105700"/>
              </p:ext>
            </p:extLst>
          </p:nvPr>
        </p:nvGraphicFramePr>
        <p:xfrm>
          <a:off x="722932" y="873409"/>
          <a:ext cx="10134786" cy="5926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42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37850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1608017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362064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80685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1949229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63281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4703975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216711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  <a:gridCol w="251432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44000">
                <a:tc gridSpan="4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 anchor="b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65041">
                <a:tc gridSpan="4">
                  <a:txBody>
                    <a:bodyPr/>
                    <a:lstStyle/>
                    <a:p>
                      <a:pPr algn="ctr"/>
                      <a:r>
                        <a:rPr lang="es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s" sz="1600" b="0" err="1">
                          <a:solidFill>
                            <a:schemeClr val="bg1"/>
                          </a:solidFill>
                          <a:latin typeface="Ubuntu" panose="020B0504030602030204" pitchFamily="34" charset="0"/>
                        </a:rPr>
                        <a:t>Reclutamiento y empoderamiento de atletas</a:t>
                      </a:r>
                      <a:endParaRPr lang="es-PA" sz="160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600">
                        <a:solidFill>
                          <a:srgbClr val="013B82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300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Gestor de Proyecto</a:t>
                      </a: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b="0" kern="1200" dirty="0">
                        <a:solidFill>
                          <a:schemeClr val="bg1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s" sz="1600" b="1" dirty="0" err="1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Compañeros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1500" b="0" kern="1200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Conal, Cristina, Caitlin y Brandon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38130">
                <a:tc gridSpan="10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3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8">
                  <a:txBody>
                    <a:bodyPr/>
                    <a:lstStyle/>
                    <a:p>
                      <a:r>
                        <a:rPr lang="es" sz="1600" b="1" kern="1200" dirty="0" err="1">
                          <a:solidFill>
                            <a:srgbClr val="ABE7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500" dirty="0">
                        <a:solidFill>
                          <a:srgbClr val="ABE7FF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1800" b="1" kern="120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1800" b="1" kern="120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1344668"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13B8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s" sz="18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¿Cuál es una gran barrera para la inclusión en tu comunidad que intentas resolver a través de tu proyecto?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168385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0" lang="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Actividades del Proyecto</a:t>
                      </a:r>
                      <a:endParaRPr lang="es-PA" sz="500" dirty="0">
                        <a:solidFill>
                          <a:srgbClr val="9FE4FF"/>
                        </a:solidFill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Actividades del proyecto</a:t>
                      </a:r>
                      <a:endParaRPr kumimoji="0" lang="es-PA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0123" marR="90123" marT="45062" marB="45062" anchor="ctr">
                    <a:lnR w="12700" cmpd="sng">
                      <a:noFill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300">
                        <a:solidFill>
                          <a:srgbClr val="9FE4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Impacto</a:t>
                      </a:r>
                      <a:endParaRPr kumimoji="0" lang="es-P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FE4FF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0011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gridSpan="5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r>
                        <a:rPr lang="es" sz="1800" b="1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</a:rPr>
                        <a:t>Describe cómo funcionará tu proyecto</a:t>
                      </a:r>
                      <a:endParaRPr kumimoji="0" lang="en-US" sz="1800" b="1" i="0" u="none" strike="noStrike" kern="100" cap="none" spc="0" normalizeH="0" baseline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¿Qué quiero conseguir?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¿Dónde tendrá lugar tu proyecto?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¿Quién participará? </a:t>
                      </a: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marL="88900" indent="0">
                        <a:spcAft>
                          <a:spcPts val="60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23228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53257">
                <a:tc gridSpan="10">
                  <a:txBody>
                    <a:bodyPr/>
                    <a:lstStyle/>
                    <a:p>
                      <a:endParaRPr lang="es-PA" sz="400" dirty="0">
                        <a:solidFill>
                          <a:schemeClr val="bg1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096E6F28-476C-25F8-895B-234EBB5821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132050"/>
              </p:ext>
            </p:extLst>
          </p:nvPr>
        </p:nvGraphicFramePr>
        <p:xfrm>
          <a:off x="310211" y="862523"/>
          <a:ext cx="11491267" cy="2327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911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368087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8160468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530801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</a:tblGrid>
              <a:tr h="175063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D22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D22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420343">
                <a:tc>
                  <a:txBody>
                    <a:bodyPr/>
                    <a:lstStyle/>
                    <a:p>
                      <a:pPr algn="ctr"/>
                      <a:endParaRPr lang="es-PA" sz="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2000" b="1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  <a:endParaRPr lang="es-PA" sz="2000" b="1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2100" dirty="0"/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57784">
                <a:tc>
                  <a:txBody>
                    <a:bodyPr/>
                    <a:lstStyle/>
                    <a:p>
                      <a:endParaRPr lang="es-PA" sz="300" dirty="0">
                        <a:latin typeface="Ubuntu Light" panose="020B03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421205">
                <a:tc>
                  <a:txBody>
                    <a:bodyPr/>
                    <a:lstStyle/>
                    <a:p>
                      <a:endParaRPr lang="es-PA" sz="300" dirty="0">
                        <a:latin typeface="Ubuntu Light" panose="020B03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2000" b="1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Gestor del Proyecto</a:t>
                      </a: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2100" dirty="0"/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421205">
                <a:tc>
                  <a:txBody>
                    <a:bodyPr/>
                    <a:lstStyle/>
                    <a:p>
                      <a:endParaRPr lang="es-PA" sz="300" dirty="0">
                        <a:latin typeface="Ubuntu Light" panose="020B03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2000" b="1" dirty="0" err="1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Compañeros</a:t>
                      </a:r>
                      <a:endParaRPr lang="es-PA" sz="2000" b="1" dirty="0">
                        <a:solidFill>
                          <a:schemeClr val="bg1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2100" dirty="0"/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57784">
                <a:tc gridSpan="4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AC332F9-54B0-5DE4-05BE-C701A285324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348630"/>
            <a:ext cx="6884368" cy="466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Ejemplo de Resumen del Proyecto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2B614A-2CDB-2FD3-15F9-B3B63DC88BB3}"/>
              </a:ext>
            </a:extLst>
          </p:cNvPr>
          <p:cNvSpPr txBox="1"/>
          <p:nvPr/>
        </p:nvSpPr>
        <p:spPr>
          <a:xfrm>
            <a:off x="3416209" y="1081668"/>
            <a:ext cx="535958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dirty="0">
                <a:solidFill>
                  <a:srgbClr val="92278F"/>
                </a:solidFill>
                <a:latin typeface="Ubuntu"/>
              </a:rPr>
              <a:t>Reclutamiento y Empoderamiento de Atletas</a:t>
            </a:r>
            <a:endParaRPr lang="es-PA" dirty="0">
              <a:solidFill>
                <a:srgbClr val="92278F"/>
              </a:solidFill>
              <a:latin typeface="Ubuntu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C7D4F2-1B3C-8C8A-E710-DA5FFA58EF94}"/>
              </a:ext>
            </a:extLst>
          </p:cNvPr>
          <p:cNvSpPr txBox="1"/>
          <p:nvPr/>
        </p:nvSpPr>
        <p:spPr>
          <a:xfrm>
            <a:off x="3393440" y="2609471"/>
            <a:ext cx="421386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dirty="0">
                <a:solidFill>
                  <a:srgbClr val="92278F"/>
                </a:solidFill>
                <a:latin typeface="Ubuntu"/>
              </a:rPr>
              <a:t>Conal, Cristina, Caitlin y Brandon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5ECD288-88D2-2ED9-6D0E-D5CA477332AC}"/>
              </a:ext>
            </a:extLst>
          </p:cNvPr>
          <p:cNvGrpSpPr/>
          <p:nvPr/>
        </p:nvGrpSpPr>
        <p:grpSpPr>
          <a:xfrm>
            <a:off x="10609649" y="5482284"/>
            <a:ext cx="1656371" cy="1158902"/>
            <a:chOff x="8654763" y="5095418"/>
            <a:chExt cx="3231186" cy="226074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2A75938-8612-DD14-CD11-D05FE76F11AE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94B0016D-E9D7-A930-0581-F2D741C39BA9}"/>
                </a:ext>
              </a:extLst>
            </p:cNvPr>
            <p:cNvSpPr txBox="1"/>
            <p:nvPr/>
          </p:nvSpPr>
          <p:spPr>
            <a:xfrm>
              <a:off x="8654763" y="6680628"/>
              <a:ext cx="3231186" cy="67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F110EDC9-8C5C-6D4C-5120-A1DB8F4625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D48EC46-BB04-1666-2A6B-2DB2174B5B9F}"/>
              </a:ext>
            </a:extLst>
          </p:cNvPr>
          <p:cNvSpPr txBox="1"/>
          <p:nvPr/>
        </p:nvSpPr>
        <p:spPr>
          <a:xfrm>
            <a:off x="3393440" y="2028590"/>
            <a:ext cx="421386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dirty="0">
                <a:solidFill>
                  <a:srgbClr val="92278F"/>
                </a:solidFill>
                <a:latin typeface="Ubuntu"/>
              </a:rPr>
              <a:t>Conal</a:t>
            </a:r>
          </a:p>
        </p:txBody>
      </p:sp>
    </p:spTree>
    <p:extLst>
      <p:ext uri="{BB962C8B-B14F-4D97-AF65-F5344CB8AC3E}">
        <p14:creationId xmlns:p14="http://schemas.microsoft.com/office/powerpoint/2010/main" val="341445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7E9E2-72F8-8A42-4E98-85EF52961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a 4">
            <a:extLst>
              <a:ext uri="{FF2B5EF4-FFF2-40B4-BE49-F238E27FC236}">
                <a16:creationId xmlns:a16="http://schemas.microsoft.com/office/drawing/2014/main" id="{1A85CB44-2516-67D3-A10E-4AC8C8CB6E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211064"/>
              </p:ext>
            </p:extLst>
          </p:nvPr>
        </p:nvGraphicFramePr>
        <p:xfrm>
          <a:off x="722932" y="740689"/>
          <a:ext cx="10134786" cy="5926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42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37850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1608017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362064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80685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1949229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63281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4703975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216711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  <a:gridCol w="251432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44000">
                <a:tc gridSpan="4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 anchor="b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65041">
                <a:tc gridSpan="4">
                  <a:txBody>
                    <a:bodyPr/>
                    <a:lstStyle/>
                    <a:p>
                      <a:pPr algn="ctr"/>
                      <a:r>
                        <a:rPr lang="es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s" sz="1600" b="0" err="1">
                          <a:solidFill>
                            <a:schemeClr val="bg1"/>
                          </a:solidFill>
                          <a:latin typeface="Ubuntu" panose="020B0504030602030204" pitchFamily="34" charset="0"/>
                        </a:rPr>
                        <a:t>Reclutamiento y empoderamiento de atletas</a:t>
                      </a:r>
                      <a:endParaRPr lang="es-PA" sz="160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600">
                        <a:solidFill>
                          <a:srgbClr val="013B82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300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Gestor de Proyecto</a:t>
                      </a: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b="0" kern="1200" dirty="0">
                        <a:solidFill>
                          <a:schemeClr val="bg1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s" sz="1600" b="1" dirty="0" err="1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Compañeros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1500" b="0" kern="1200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Conal, Cristina, Caitlin y Brandon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38130">
                <a:tc gridSpan="10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3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8">
                  <a:txBody>
                    <a:bodyPr/>
                    <a:lstStyle/>
                    <a:p>
                      <a:r>
                        <a:rPr lang="es" sz="1600" b="1" kern="1200" dirty="0" err="1">
                          <a:solidFill>
                            <a:srgbClr val="9FE4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500" dirty="0">
                        <a:solidFill>
                          <a:srgbClr val="9FE4FF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1800" b="1" kern="120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1800" b="1" kern="120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1344668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13B8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s" sz="18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¿Cuál es una gran barrera para la inclusión en tu comunidad que intentas resolver a través de tu proyecto?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168385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0" lang="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Actividades del proyecto</a:t>
                      </a:r>
                      <a:endParaRPr lang="es-PA" sz="500" dirty="0">
                        <a:solidFill>
                          <a:srgbClr val="9FE4FF"/>
                        </a:solidFill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Actividades del proyecto</a:t>
                      </a:r>
                      <a:endParaRPr kumimoji="0" lang="es-PA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0123" marR="90123" marT="45062" marB="45062" anchor="ctr">
                    <a:lnR w="12700" cmpd="sng">
                      <a:noFill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300" dirty="0">
                        <a:solidFill>
                          <a:srgbClr val="9FE4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impacto</a:t>
                      </a:r>
                      <a:endParaRPr kumimoji="0" lang="es-P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FE4FF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0011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gridSpan="5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r>
                        <a:rPr lang="es" sz="1800" b="1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</a:rPr>
                        <a:t>Describe cómo funcionará tu proyecto</a:t>
                      </a:r>
                      <a:endParaRPr kumimoji="0" lang="en-US" sz="1800" b="1" i="0" u="none" strike="noStrike" kern="100" cap="none" spc="0" normalizeH="0" baseline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¿Qué quiero conseguir?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¿Dónde tendrá lugar tu proyecto?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¿Quién participará? </a:t>
                      </a: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marL="88900" indent="0">
                        <a:spcAft>
                          <a:spcPts val="60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23228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53257">
                <a:tc gridSpan="10">
                  <a:txBody>
                    <a:bodyPr/>
                    <a:lstStyle/>
                    <a:p>
                      <a:endParaRPr lang="es-PA" sz="400" dirty="0">
                        <a:solidFill>
                          <a:schemeClr val="bg1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21A3E7D-C5C7-2726-BEDF-9337858645B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348630"/>
            <a:ext cx="6884368" cy="466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Ejemplo de Resumen del Proyecto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D877039E-8628-B12D-F9BA-2CE43A39A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96B0157-0999-C80B-CAE6-122E93E2D2E2}"/>
              </a:ext>
            </a:extLst>
          </p:cNvPr>
          <p:cNvGrpSpPr/>
          <p:nvPr/>
        </p:nvGrpSpPr>
        <p:grpSpPr>
          <a:xfrm>
            <a:off x="10437226" y="5482284"/>
            <a:ext cx="1730386" cy="1190394"/>
            <a:chOff x="8318409" y="5095418"/>
            <a:chExt cx="3375571" cy="2322174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7719AE6-C809-E5F8-BA1A-8113D1F8F658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BA418058-9F0D-395F-407E-ED001C11A76D}"/>
                </a:ext>
              </a:extLst>
            </p:cNvPr>
            <p:cNvSpPr txBox="1"/>
            <p:nvPr/>
          </p:nvSpPr>
          <p:spPr>
            <a:xfrm>
              <a:off x="8318409" y="6757154"/>
              <a:ext cx="3375571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7E8A8116-2AAE-2A41-548D-BD218354B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D1FDD306-718E-B73F-70F1-9853CCE69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600885"/>
              </p:ext>
            </p:extLst>
          </p:nvPr>
        </p:nvGraphicFramePr>
        <p:xfrm>
          <a:off x="306199" y="2815437"/>
          <a:ext cx="11462611" cy="2739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808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087706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726960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8067763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84374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84350"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249594"/>
                  </a:ext>
                </a:extLst>
              </a:tr>
              <a:tr h="421792">
                <a:tc>
                  <a:txBody>
                    <a:bodyPr/>
                    <a:lstStyle/>
                    <a:p>
                      <a:endParaRPr lang="es-PA" sz="700" dirty="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s" sz="2000" b="1" kern="1200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600" dirty="0">
                        <a:solidFill>
                          <a:schemeClr val="bg1"/>
                        </a:solidFill>
                      </a:endParaRPr>
                    </a:p>
                  </a:txBody>
                  <a:tcPr marL="94743" marR="94743" marT="47372" marB="4737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D226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1798324"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7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381" marR="91381" marT="45691" marB="4569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 marL="105680" marR="105680" marT="52840" marB="5284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334740"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AD7AF90-2EB0-02FC-4130-33040C7C03C3}"/>
              </a:ext>
            </a:extLst>
          </p:cNvPr>
          <p:cNvSpPr txBox="1"/>
          <p:nvPr/>
        </p:nvSpPr>
        <p:spPr>
          <a:xfrm>
            <a:off x="624452" y="3410776"/>
            <a:ext cx="2779156" cy="10531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s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No hay suficientes atletas (menores de 25 años) participando en nuestro Programa.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0B8AA7-0E76-09C0-7813-8613540F195F}"/>
              </a:ext>
            </a:extLst>
          </p:cNvPr>
          <p:cNvSpPr txBox="1"/>
          <p:nvPr/>
        </p:nvSpPr>
        <p:spPr>
          <a:xfrm>
            <a:off x="3216846" y="3383553"/>
            <a:ext cx="8096418" cy="6653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lnSpc>
                <a:spcPct val="100000"/>
              </a:lnSpc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" kern="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Times New Roman"/>
              </a:rPr>
              <a:t>  Falta de concienciación / reclutamiento de atletas y entrenadores. </a:t>
            </a:r>
          </a:p>
        </p:txBody>
      </p:sp>
      <p:graphicFrame>
        <p:nvGraphicFramePr>
          <p:cNvPr id="11" name="Tabla 4">
            <a:extLst>
              <a:ext uri="{FF2B5EF4-FFF2-40B4-BE49-F238E27FC236}">
                <a16:creationId xmlns:a16="http://schemas.microsoft.com/office/drawing/2014/main" id="{D691FC0A-4F8F-1DC7-AB3B-925F695B55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784814"/>
              </p:ext>
            </p:extLst>
          </p:nvPr>
        </p:nvGraphicFramePr>
        <p:xfrm>
          <a:off x="722932" y="740689"/>
          <a:ext cx="10134786" cy="1989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26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088548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7197169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468143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</a:tblGrid>
              <a:tr h="175063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s-PA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  <a:endParaRPr lang="es-PA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Gestor del Proyecto</a:t>
                      </a: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b="1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Compañeros</a:t>
                      </a:r>
                      <a:endParaRPr lang="es-PA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CC22EAE-9448-9A6A-E7B8-1A43043AAA21}"/>
              </a:ext>
            </a:extLst>
          </p:cNvPr>
          <p:cNvSpPr txBox="1"/>
          <p:nvPr/>
        </p:nvSpPr>
        <p:spPr>
          <a:xfrm>
            <a:off x="3288030" y="931497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Reclutamiento y Empoderamiento de Atletas</a:t>
            </a:r>
            <a:endParaRPr lang="es-PA" sz="1500" dirty="0">
              <a:solidFill>
                <a:schemeClr val="tx1">
                  <a:lumMod val="65000"/>
                  <a:lumOff val="35000"/>
                </a:schemeClr>
              </a:solidFill>
              <a:latin typeface="Ubuntu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F4CD9C-9EF0-51A6-8EDD-D29EC17DAED9}"/>
              </a:ext>
            </a:extLst>
          </p:cNvPr>
          <p:cNvSpPr txBox="1"/>
          <p:nvPr/>
        </p:nvSpPr>
        <p:spPr>
          <a:xfrm>
            <a:off x="3288030" y="2284337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Conal, Cristina, Caitlin y Brandon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FCD85A-008C-846B-9B86-231DB7ED0EC4}"/>
              </a:ext>
            </a:extLst>
          </p:cNvPr>
          <p:cNvSpPr txBox="1"/>
          <p:nvPr/>
        </p:nvSpPr>
        <p:spPr>
          <a:xfrm>
            <a:off x="3288030" y="1796686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Conal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5640B0-F168-FDDB-571A-ACF165C03AF3}"/>
              </a:ext>
            </a:extLst>
          </p:cNvPr>
          <p:cNvSpPr txBox="1"/>
          <p:nvPr/>
        </p:nvSpPr>
        <p:spPr>
          <a:xfrm>
            <a:off x="3163035" y="3968187"/>
            <a:ext cx="8096418" cy="1330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Solución</a:t>
            </a:r>
          </a:p>
          <a:p>
            <a:pPr>
              <a:lnSpc>
                <a:spcPct val="120000"/>
              </a:lnSpc>
            </a:pPr>
            <a:r>
              <a:rPr lang="es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Lanzar una iniciativa de participación que incluya eventos de divulgación, mentoría de atletas actuales y capacitación en liderazgo para los nuevos reclutas</a:t>
            </a:r>
          </a:p>
        </p:txBody>
      </p:sp>
    </p:spTree>
    <p:extLst>
      <p:ext uri="{BB962C8B-B14F-4D97-AF65-F5344CB8AC3E}">
        <p14:creationId xmlns:p14="http://schemas.microsoft.com/office/powerpoint/2010/main" val="3588679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p14="http://schemas.microsoft.com/office/powerpoint/2010/main" xmlns:asvg="http://schemas.microsoft.com/office/drawing/2016/SVG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8B879-83A6-4932-F4B3-5623E5CAC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a 4">
            <a:extLst>
              <a:ext uri="{FF2B5EF4-FFF2-40B4-BE49-F238E27FC236}">
                <a16:creationId xmlns:a16="http://schemas.microsoft.com/office/drawing/2014/main" id="{3AD3E572-4385-0CF1-38FC-23C07689AB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291341"/>
              </p:ext>
            </p:extLst>
          </p:nvPr>
        </p:nvGraphicFramePr>
        <p:xfrm>
          <a:off x="722932" y="729951"/>
          <a:ext cx="10134786" cy="5926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42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37850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1608017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362064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80685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1949229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63281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4703975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216711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  <a:gridCol w="251432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44000">
                <a:tc gridSpan="4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 anchor="b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65041">
                <a:tc gridSpan="4">
                  <a:txBody>
                    <a:bodyPr/>
                    <a:lstStyle/>
                    <a:p>
                      <a:pPr algn="ctr"/>
                      <a:r>
                        <a:rPr lang="es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s" sz="1600" b="0" err="1">
                          <a:solidFill>
                            <a:schemeClr val="bg1"/>
                          </a:solidFill>
                          <a:latin typeface="Ubuntu" panose="020B0504030602030204" pitchFamily="34" charset="0"/>
                        </a:rPr>
                        <a:t>Reclutamiento y empoderamiento de atletas</a:t>
                      </a:r>
                      <a:endParaRPr lang="es-PA" sz="160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600">
                        <a:solidFill>
                          <a:srgbClr val="013B82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300" dirty="0">
                        <a:solidFill>
                          <a:srgbClr val="47C6FF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s" sz="1600" b="1" dirty="0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Gestor de Proyecto</a:t>
                      </a: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500" b="0" kern="1200" dirty="0">
                        <a:solidFill>
                          <a:schemeClr val="bg1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371484"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s" sz="1600" b="1" dirty="0" err="1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Compañeros</a:t>
                      </a:r>
                      <a:endParaRPr lang="es-PA" sz="1600" b="1" dirty="0">
                        <a:solidFill>
                          <a:srgbClr val="47C6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0123" marR="90123" marT="45062" marB="45062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1500" b="0" kern="1200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Conal, Cristina, Caitlin y Brandon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en-US" dirty="0"/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8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38130">
                <a:tc gridSpan="10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3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8">
                  <a:txBody>
                    <a:bodyPr/>
                    <a:lstStyle/>
                    <a:p>
                      <a:r>
                        <a:rPr lang="es" sz="1600" b="1" kern="1200" dirty="0" err="1">
                          <a:solidFill>
                            <a:srgbClr val="47C6FF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500" dirty="0">
                        <a:solidFill>
                          <a:srgbClr val="47C6FF"/>
                        </a:solidFill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1800" b="1" kern="120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1800" b="1" kern="120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1344668"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13B8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s" sz="18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¿Cuál es una gran barrera para la inclusión en tu comunidad que intentas resolver a través de tu proyecto?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500" b="0" i="0" u="none" strike="noStrike" kern="1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93438" marR="93438" marT="46719" marB="46719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168385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/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337713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0" lang="es" sz="16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Actividades del proyecto</a:t>
                      </a:r>
                      <a:endParaRPr lang="es-PA" sz="500">
                        <a:solidFill>
                          <a:srgbClr val="9FE4FF"/>
                        </a:solidFill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Actividades del proyecto</a:t>
                      </a:r>
                      <a:endParaRPr kumimoji="0" lang="es-PA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0123" marR="90123" marT="45062" marB="45062" anchor="ctr">
                    <a:lnR w="12700" cmpd="sng">
                      <a:noFill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300">
                        <a:solidFill>
                          <a:srgbClr val="9FE4FF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9FE4FF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impacto</a:t>
                      </a:r>
                      <a:endParaRPr kumimoji="0" lang="es-P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FE4FF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0011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gridSpan="5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r>
                        <a:rPr lang="es" sz="1800" b="1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</a:rPr>
                        <a:t>Describe cómo funcionará tu proyecto</a:t>
                      </a:r>
                      <a:endParaRPr kumimoji="0" lang="en-US" sz="1800" b="1" i="0" u="none" strike="noStrike" kern="100" cap="none" spc="0" normalizeH="0" baseline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¿Qué quiero conseguir?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¿Dónde tendrá lugar tu proyecto?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¿Quién participará? </a:t>
                      </a: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marL="88900" indent="0">
                        <a:spcAft>
                          <a:spcPts val="60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FFA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232286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53257">
                <a:tc gridSpan="10">
                  <a:txBody>
                    <a:bodyPr/>
                    <a:lstStyle/>
                    <a:p>
                      <a:endParaRPr lang="es-PA" sz="400" dirty="0">
                        <a:solidFill>
                          <a:schemeClr val="bg1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EFF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96490F9-4089-B5ED-E91A-80BCB8C12DB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348631"/>
            <a:ext cx="6884368" cy="352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Ejemplo de Resumen del Proyecto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604A1D8D-F463-3F93-AB48-E7EF3A204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29BD978-5FC9-0F2B-AF57-6565585C4149}"/>
              </a:ext>
            </a:extLst>
          </p:cNvPr>
          <p:cNvGrpSpPr/>
          <p:nvPr/>
        </p:nvGrpSpPr>
        <p:grpSpPr>
          <a:xfrm>
            <a:off x="10550437" y="5482284"/>
            <a:ext cx="1604111" cy="1211072"/>
            <a:chOff x="8539258" y="5095418"/>
            <a:chExt cx="3129239" cy="236251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989EE36-BF32-B92F-7FBC-B7AC06D17685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601222DC-F87F-E40A-A222-5D63A2662A5B}"/>
                </a:ext>
              </a:extLst>
            </p:cNvPr>
            <p:cNvSpPr txBox="1"/>
            <p:nvPr/>
          </p:nvSpPr>
          <p:spPr>
            <a:xfrm>
              <a:off x="8539258" y="6797492"/>
              <a:ext cx="3129239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E8FFF3C-D93D-77C2-054C-AE6C429D9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942F500F-4CE4-FE58-FF0A-E3750E8DDB30}"/>
              </a:ext>
            </a:extLst>
          </p:cNvPr>
          <p:cNvGraphicFramePr>
            <a:graphicFrameLocks noGrp="1"/>
          </p:cNvGraphicFramePr>
          <p:nvPr/>
        </p:nvGraphicFramePr>
        <p:xfrm>
          <a:off x="722932" y="2157584"/>
          <a:ext cx="10134786" cy="2228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42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1845867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642749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7133196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51432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84350"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249594"/>
                  </a:ext>
                </a:extLst>
              </a:tr>
              <a:tr h="421792"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s" sz="1600" b="1" kern="1200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400" dirty="0"/>
                    </a:p>
                  </a:txBody>
                  <a:tcPr marL="94743" marR="94743" marT="47372" marB="4737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7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381" marR="91381" marT="45691" marB="4569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 marL="105680" marR="105680" marT="52840" marB="5284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857C151-F02C-D624-6354-5B5E366E6711}"/>
              </a:ext>
            </a:extLst>
          </p:cNvPr>
          <p:cNvSpPr txBox="1"/>
          <p:nvPr/>
        </p:nvSpPr>
        <p:spPr>
          <a:xfrm>
            <a:off x="1034329" y="2754056"/>
            <a:ext cx="2403040" cy="8930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No hay suficientes atletas (menores de 25 años) participando en nuestro Programa.</a:t>
            </a:r>
          </a:p>
        </p:txBody>
      </p:sp>
      <p:graphicFrame>
        <p:nvGraphicFramePr>
          <p:cNvPr id="11" name="Tabla 4">
            <a:extLst>
              <a:ext uri="{FF2B5EF4-FFF2-40B4-BE49-F238E27FC236}">
                <a16:creationId xmlns:a16="http://schemas.microsoft.com/office/drawing/2014/main" id="{6AE4F546-B256-2183-6231-8AD24D311D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102649"/>
              </p:ext>
            </p:extLst>
          </p:nvPr>
        </p:nvGraphicFramePr>
        <p:xfrm>
          <a:off x="722932" y="709294"/>
          <a:ext cx="10134786" cy="1989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26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088548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7197169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468143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</a:tblGrid>
              <a:tr h="175063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s-PA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  <a:endParaRPr lang="es-PA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Gestor del Proyecto</a:t>
                      </a: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b="1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Compañeros</a:t>
                      </a:r>
                      <a:endParaRPr lang="es-PA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E7179D5-6575-4B0E-322E-7CB1DC3ADBF7}"/>
              </a:ext>
            </a:extLst>
          </p:cNvPr>
          <p:cNvSpPr txBox="1"/>
          <p:nvPr/>
        </p:nvSpPr>
        <p:spPr>
          <a:xfrm>
            <a:off x="3288030" y="900102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Reclutamiento y Empoderamiento de Atletas</a:t>
            </a:r>
            <a:endParaRPr lang="es-PA" sz="1500" dirty="0">
              <a:solidFill>
                <a:schemeClr val="tx1">
                  <a:lumMod val="65000"/>
                  <a:lumOff val="35000"/>
                </a:schemeClr>
              </a:solidFill>
              <a:latin typeface="Ubuntu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68C3CA-8F58-E255-BD85-7482601A32E3}"/>
              </a:ext>
            </a:extLst>
          </p:cNvPr>
          <p:cNvSpPr txBox="1"/>
          <p:nvPr/>
        </p:nvSpPr>
        <p:spPr>
          <a:xfrm>
            <a:off x="3288030" y="2148198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Conal, Cristina, Caitlin y Brandon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33E7E4-F737-5040-3CF1-2396CBC64989}"/>
              </a:ext>
            </a:extLst>
          </p:cNvPr>
          <p:cNvSpPr txBox="1"/>
          <p:nvPr/>
        </p:nvSpPr>
        <p:spPr>
          <a:xfrm>
            <a:off x="3288030" y="1697032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Conal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725657-9A0F-8EF4-BDE6-6219175495E9}"/>
              </a:ext>
            </a:extLst>
          </p:cNvPr>
          <p:cNvSpPr txBox="1"/>
          <p:nvPr/>
        </p:nvSpPr>
        <p:spPr>
          <a:xfrm>
            <a:off x="3437369" y="2704617"/>
            <a:ext cx="8096418" cy="5698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lnSpc>
                <a:spcPct val="100000"/>
              </a:lnSpc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Times New Roman"/>
              </a:rPr>
              <a:t>Falta de concienciación / reclutamiento de atletas y entrenadores.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E144EC-0343-76FD-E6D5-8FCC46830DAA}"/>
              </a:ext>
            </a:extLst>
          </p:cNvPr>
          <p:cNvSpPr txBox="1"/>
          <p:nvPr/>
        </p:nvSpPr>
        <p:spPr>
          <a:xfrm>
            <a:off x="3437369" y="3204687"/>
            <a:ext cx="7227928" cy="8468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Solución</a:t>
            </a:r>
          </a:p>
          <a:p>
            <a:pPr>
              <a:lnSpc>
                <a:spcPct val="120000"/>
              </a:lnSpc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Lanzar una iniciativa de participación que incluya eventos de divulgación, mentoría de atletas actuales y capacitación en liderazgo para los nuevos reclutas</a:t>
            </a:r>
          </a:p>
        </p:txBody>
      </p:sp>
      <p:graphicFrame>
        <p:nvGraphicFramePr>
          <p:cNvPr id="3" name="Tabla 4">
            <a:extLst>
              <a:ext uri="{FF2B5EF4-FFF2-40B4-BE49-F238E27FC236}">
                <a16:creationId xmlns:a16="http://schemas.microsoft.com/office/drawing/2014/main" id="{2FD4985D-EF27-A6AE-D17E-0200F516F3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793631"/>
              </p:ext>
            </p:extLst>
          </p:nvPr>
        </p:nvGraphicFramePr>
        <p:xfrm>
          <a:off x="247119" y="4148910"/>
          <a:ext cx="8015138" cy="2879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865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829151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4502094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83028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</a:tblGrid>
              <a:tr h="183266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482111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e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Actividades del Proyecto</a:t>
                      </a:r>
                      <a:endParaRPr lang="es-PA" sz="700" dirty="0">
                        <a:solidFill>
                          <a:schemeClr val="bg1"/>
                        </a:solidFill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D226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60225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370718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83266">
                <a:tc gridSpan="4">
                  <a:txBody>
                    <a:bodyPr/>
                    <a:lstStyle/>
                    <a:p>
                      <a:endParaRPr lang="es-PA" sz="300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254BF0D-333C-CE7D-53A1-2A31CEC2ED45}"/>
              </a:ext>
            </a:extLst>
          </p:cNvPr>
          <p:cNvSpPr txBox="1"/>
          <p:nvPr/>
        </p:nvSpPr>
        <p:spPr>
          <a:xfrm>
            <a:off x="646765" y="4672249"/>
            <a:ext cx="734334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vas a hacer?</a:t>
            </a: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s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Evento </a:t>
            </a:r>
            <a:r>
              <a:rPr lang="es-ES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en la comunidad para concienciar a la población y generar entusiasmo</a:t>
            </a:r>
            <a:r>
              <a:rPr lang="es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.</a:t>
            </a:r>
          </a:p>
          <a:p>
            <a:pPr marL="1746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¿Dónde tendrá lugar tu proyecto</a:t>
            </a:r>
            <a:r>
              <a:rPr lang="es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" panose="020B05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s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En un evento escolar o comunitario</a:t>
            </a:r>
          </a:p>
          <a:p>
            <a:pPr marL="1746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¿Quién participará? </a:t>
            </a:r>
          </a:p>
          <a:p>
            <a:pPr marL="174625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s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Mentores, profesores, atletas, yo</a:t>
            </a:r>
          </a:p>
        </p:txBody>
      </p:sp>
    </p:spTree>
    <p:extLst>
      <p:ext uri="{BB962C8B-B14F-4D97-AF65-F5344CB8AC3E}">
        <p14:creationId xmlns:p14="http://schemas.microsoft.com/office/powerpoint/2010/main" val="439392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p14="http://schemas.microsoft.com/office/powerpoint/2010/main" xmlns:asvg="http://schemas.microsoft.com/office/drawing/2016/SVG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73AAB-E81B-9EC7-B4A3-6F6F99C50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5B6EBE5-CEAF-0A48-9BBF-B74445D1A1A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348631"/>
            <a:ext cx="6884368" cy="352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Ejemplo de Resumen del Proyecto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66991221-1D37-3849-E615-2FC576EE4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B37DF83-1FBA-FFFF-F08A-1A872DB92CEC}"/>
              </a:ext>
            </a:extLst>
          </p:cNvPr>
          <p:cNvGrpSpPr/>
          <p:nvPr/>
        </p:nvGrpSpPr>
        <p:grpSpPr>
          <a:xfrm>
            <a:off x="10779468" y="5482284"/>
            <a:ext cx="1656371" cy="1158902"/>
            <a:chOff x="8986042" y="5095418"/>
            <a:chExt cx="3231186" cy="226074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879AAD1-1A6B-2F2E-7ECC-0E1E5A57288B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F2250CCF-C59F-4B5B-91CC-B9B9557B4A32}"/>
                </a:ext>
              </a:extLst>
            </p:cNvPr>
            <p:cNvSpPr txBox="1"/>
            <p:nvPr/>
          </p:nvSpPr>
          <p:spPr>
            <a:xfrm>
              <a:off x="8986042" y="6680628"/>
              <a:ext cx="3231186" cy="67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A43E164-3BDC-4F75-C1C4-C12FCB5CD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850D5E81-3BF7-9E2A-3268-6386BB5DD59A}"/>
              </a:ext>
            </a:extLst>
          </p:cNvPr>
          <p:cNvGraphicFramePr>
            <a:graphicFrameLocks noGrp="1"/>
          </p:cNvGraphicFramePr>
          <p:nvPr/>
        </p:nvGraphicFramePr>
        <p:xfrm>
          <a:off x="722932" y="2157584"/>
          <a:ext cx="10134786" cy="220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42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1845867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642749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7133196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51432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84350"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24959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s" sz="1600" b="1" kern="1200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400" dirty="0"/>
                    </a:p>
                  </a:txBody>
                  <a:tcPr marL="94743" marR="94743" marT="47372" marB="4737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7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381" marR="91381" marT="45691" marB="4569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 marL="105680" marR="105680" marT="52840" marB="5284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52A9FE0-C4A9-8B9B-45A2-73CD717A8D2C}"/>
              </a:ext>
            </a:extLst>
          </p:cNvPr>
          <p:cNvSpPr txBox="1"/>
          <p:nvPr/>
        </p:nvSpPr>
        <p:spPr>
          <a:xfrm>
            <a:off x="1034329" y="2754056"/>
            <a:ext cx="2403040" cy="8930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No hay suficientes atletas (menores de 25 años) participando en nuestro Programa.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B65EF9-9ECD-C7F2-DA36-3E69FAD2205A}"/>
              </a:ext>
            </a:extLst>
          </p:cNvPr>
          <p:cNvSpPr txBox="1"/>
          <p:nvPr/>
        </p:nvSpPr>
        <p:spPr>
          <a:xfrm>
            <a:off x="3228361" y="2754056"/>
            <a:ext cx="7342100" cy="143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lnSpc>
                <a:spcPct val="100000"/>
              </a:lnSpc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Times New Roman"/>
              </a:rPr>
              <a:t>Falta de concienciación / reclutamiento de atletas y entrenadores. </a:t>
            </a:r>
          </a:p>
          <a:p>
            <a:pPr marL="107950" indent="-107950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Solución</a:t>
            </a:r>
          </a:p>
          <a:p>
            <a:pPr>
              <a:lnSpc>
                <a:spcPct val="120000"/>
              </a:lnSpc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Lanzar una iniciativa de participación que incluya eventos de divulgación, mentoría de atletas actuales y capacitación en liderazgo para los nuevos reclutas</a:t>
            </a:r>
          </a:p>
        </p:txBody>
      </p:sp>
      <p:graphicFrame>
        <p:nvGraphicFramePr>
          <p:cNvPr id="11" name="Tabla 4">
            <a:extLst>
              <a:ext uri="{FF2B5EF4-FFF2-40B4-BE49-F238E27FC236}">
                <a16:creationId xmlns:a16="http://schemas.microsoft.com/office/drawing/2014/main" id="{7A03788A-0EE3-F9C8-51CC-DD09619547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429823"/>
              </p:ext>
            </p:extLst>
          </p:nvPr>
        </p:nvGraphicFramePr>
        <p:xfrm>
          <a:off x="722932" y="709294"/>
          <a:ext cx="10134786" cy="1989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26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088548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7197169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468143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</a:tblGrid>
              <a:tr h="175063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s-PA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  <a:endParaRPr lang="es-PA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Gestor del Proyecto</a:t>
                      </a: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b="1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Compañeros</a:t>
                      </a:r>
                      <a:endParaRPr lang="es-PA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C3FA4EB-F85A-6B55-09E2-B8D73B871727}"/>
              </a:ext>
            </a:extLst>
          </p:cNvPr>
          <p:cNvSpPr txBox="1"/>
          <p:nvPr/>
        </p:nvSpPr>
        <p:spPr>
          <a:xfrm>
            <a:off x="3288030" y="900102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Reclutamiento y Empoderamiento de Atletas</a:t>
            </a:r>
            <a:endParaRPr lang="es-PA" sz="1500" dirty="0">
              <a:solidFill>
                <a:schemeClr val="tx1">
                  <a:lumMod val="65000"/>
                  <a:lumOff val="35000"/>
                </a:schemeClr>
              </a:solidFill>
              <a:latin typeface="Ubuntu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ED123C-0BEF-A3C0-658E-A12EA1434375}"/>
              </a:ext>
            </a:extLst>
          </p:cNvPr>
          <p:cNvSpPr txBox="1"/>
          <p:nvPr/>
        </p:nvSpPr>
        <p:spPr>
          <a:xfrm>
            <a:off x="3288030" y="2174567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Conal, Cristina, Caitlin y Brandon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9AF7CB-273A-97CC-BAFB-848B2C904496}"/>
              </a:ext>
            </a:extLst>
          </p:cNvPr>
          <p:cNvSpPr txBox="1"/>
          <p:nvPr/>
        </p:nvSpPr>
        <p:spPr>
          <a:xfrm>
            <a:off x="3288030" y="1699976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Conal</a:t>
            </a:r>
          </a:p>
        </p:txBody>
      </p:sp>
      <p:graphicFrame>
        <p:nvGraphicFramePr>
          <p:cNvPr id="3" name="Tabla 4">
            <a:extLst>
              <a:ext uri="{FF2B5EF4-FFF2-40B4-BE49-F238E27FC236}">
                <a16:creationId xmlns:a16="http://schemas.microsoft.com/office/drawing/2014/main" id="{7ADC66C3-5C74-CEA8-87A3-2642ECDEA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772522"/>
              </p:ext>
            </p:extLst>
          </p:nvPr>
        </p:nvGraphicFramePr>
        <p:xfrm>
          <a:off x="722932" y="4196406"/>
          <a:ext cx="5106758" cy="2649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99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1815214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2811385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22960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Actividades del Proyecto</a:t>
                      </a:r>
                      <a:endParaRPr lang="es-PA" sz="500" dirty="0"/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61594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228198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83645">
                <a:tc gridSpan="4">
                  <a:txBody>
                    <a:bodyPr/>
                    <a:lstStyle/>
                    <a:p>
                      <a:endParaRPr lang="es-PA" sz="300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92A9C85-2BB2-A3E2-75F7-C9CFCD6406F1}"/>
              </a:ext>
            </a:extLst>
          </p:cNvPr>
          <p:cNvSpPr txBox="1"/>
          <p:nvPr/>
        </p:nvSpPr>
        <p:spPr>
          <a:xfrm>
            <a:off x="1034329" y="4813872"/>
            <a:ext cx="40144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quiero conseguir? </a:t>
            </a:r>
          </a:p>
          <a:p>
            <a:pPr marL="88900" indent="0">
              <a:spcAft>
                <a:spcPts val="3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Evento en la comunidad para concienciar   a la población y generar entusiasmo.</a:t>
            </a:r>
          </a:p>
          <a:p>
            <a:pPr marL="1111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¿Dónde tendrá lugar tu proyecto</a:t>
            </a:r>
            <a:r>
              <a:rPr lang="es" sz="1500" kern="100" dirty="0">
                <a:solidFill>
                  <a:srgbClr val="013B82"/>
                </a:solidFill>
                <a:latin typeface="Ubuntu" panose="020B05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88900" indent="0">
              <a:spcAft>
                <a:spcPts val="3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En un evento escolar o comunitario</a:t>
            </a:r>
          </a:p>
          <a:p>
            <a:pPr marL="1111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¿Quién participará? </a:t>
            </a:r>
          </a:p>
          <a:p>
            <a:pPr marL="88900" indent="0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Mentores, profesores, atletas, yo</a:t>
            </a:r>
          </a:p>
        </p:txBody>
      </p:sp>
      <p:graphicFrame>
        <p:nvGraphicFramePr>
          <p:cNvPr id="24" name="Tabla 4">
            <a:extLst>
              <a:ext uri="{FF2B5EF4-FFF2-40B4-BE49-F238E27FC236}">
                <a16:creationId xmlns:a16="http://schemas.microsoft.com/office/drawing/2014/main" id="{56A03E04-E840-2251-0A5B-9D1B52E8B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061221"/>
              </p:ext>
            </p:extLst>
          </p:nvPr>
        </p:nvGraphicFramePr>
        <p:xfrm>
          <a:off x="4800532" y="4185667"/>
          <a:ext cx="6108942" cy="2652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558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5578434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283950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36758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391371"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impacto</a:t>
                      </a:r>
                      <a:endParaRPr kumimoji="0" lang="es-PA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D226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43246"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306634"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65494">
                <a:tc gridSpan="3">
                  <a:txBody>
                    <a:bodyPr/>
                    <a:lstStyle/>
                    <a:p>
                      <a:endParaRPr lang="es-PA" sz="3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27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9B4FE810-249A-1E4B-5134-806B6910CF66}"/>
              </a:ext>
            </a:extLst>
          </p:cNvPr>
          <p:cNvSpPr txBox="1"/>
          <p:nvPr/>
        </p:nvSpPr>
        <p:spPr>
          <a:xfrm>
            <a:off x="4989686" y="4743936"/>
            <a:ext cx="5907468" cy="19697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600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¿Cuál sería el resultado de tu proyecto? </a:t>
            </a: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es" sz="1600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Aumento de atletas menores de 25 años del 35% al 50% </a:t>
            </a:r>
          </a:p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600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¿Cómo evaluarás tu proyecto? </a:t>
            </a: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es" sz="1600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Compara el número de atletas menores de 25 años en 5 años.</a:t>
            </a:r>
          </a:p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600" b="1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¿Cómo garantizarás su sostenibilidad? </a:t>
            </a: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es" sz="1600" kern="100" dirty="0">
                <a:solidFill>
                  <a:srgbClr val="92278F"/>
                </a:solidFill>
                <a:latin typeface="Ubuntu"/>
                <a:ea typeface="Calibri"/>
                <a:cs typeface="Times New Roman"/>
              </a:rPr>
              <a:t>Programa de mentoría entre compañeros</a:t>
            </a:r>
          </a:p>
        </p:txBody>
      </p:sp>
    </p:spTree>
    <p:extLst>
      <p:ext uri="{BB962C8B-B14F-4D97-AF65-F5344CB8AC3E}">
        <p14:creationId xmlns:p14="http://schemas.microsoft.com/office/powerpoint/2010/main" val="4163556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30161-4BD8-11F1-1B10-1DB5F73BB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578EAD6-50F8-D372-EC56-AE690D3E7AE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348631"/>
            <a:ext cx="6884368" cy="352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Ejemplo de Resumen del Proyecto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1933E0A0-6983-8908-A18A-E884B680E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D9D2939-7FFE-CC9C-376E-B1463AE9AD9F}"/>
              </a:ext>
            </a:extLst>
          </p:cNvPr>
          <p:cNvGrpSpPr/>
          <p:nvPr/>
        </p:nvGrpSpPr>
        <p:grpSpPr>
          <a:xfrm>
            <a:off x="10674965" y="5482284"/>
            <a:ext cx="1695560" cy="1158902"/>
            <a:chOff x="8782178" y="5095418"/>
            <a:chExt cx="3307634" cy="226074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24887B8-E64F-6F7E-E48F-96B56D2DEFB3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1D8CCE1D-E894-366D-3432-D021F2EB1DAC}"/>
                </a:ext>
              </a:extLst>
            </p:cNvPr>
            <p:cNvSpPr txBox="1"/>
            <p:nvPr/>
          </p:nvSpPr>
          <p:spPr>
            <a:xfrm>
              <a:off x="8782178" y="6680628"/>
              <a:ext cx="3307634" cy="67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80740B4A-9187-46EF-1212-FEF45DA33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B1090CE2-1E52-F007-F217-FB8CDF7CC12E}"/>
              </a:ext>
            </a:extLst>
          </p:cNvPr>
          <p:cNvGraphicFramePr>
            <a:graphicFrameLocks noGrp="1"/>
          </p:cNvGraphicFramePr>
          <p:nvPr/>
        </p:nvGraphicFramePr>
        <p:xfrm>
          <a:off x="722932" y="2157584"/>
          <a:ext cx="10134786" cy="220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42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1845867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642749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7133196">
                  <a:extLst>
                    <a:ext uri="{9D8B030D-6E8A-4147-A177-3AD203B41FA5}">
                      <a16:colId xmlns:a16="http://schemas.microsoft.com/office/drawing/2014/main" val="1639754873"/>
                    </a:ext>
                  </a:extLst>
                </a:gridCol>
                <a:gridCol w="251432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84350"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>
                        <a:latin typeface="Ubuntu Light" panose="020B03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400" dirty="0">
                        <a:latin typeface="Ubuntu Light" panose="020B03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24959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s" sz="1600" b="1" kern="1200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400" dirty="0"/>
                    </a:p>
                  </a:txBody>
                  <a:tcPr marL="94743" marR="94743" marT="47372" marB="4737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A" sz="7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kumimoji="0" lang="en-US" sz="17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381" marR="91381" marT="45691" marB="4569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 marL="105680" marR="105680" marT="52840" marB="52840" anchor="ctr">
                    <a:lnL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/>
                    </a:p>
                  </a:txBody>
                  <a:tcPr marL="104887" marR="104887" marT="52443" marB="52443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5680" marR="105680" marT="52840" marB="528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4743" marR="94743" marT="47372" marB="47372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s-PA" sz="500" dirty="0">
                        <a:latin typeface="Ubuntu" panose="020B0504030602030204" pitchFamily="34" charset="0"/>
                      </a:endParaRPr>
                    </a:p>
                  </a:txBody>
                  <a:tcPr marL="104887" marR="104887" marT="52443" marB="5244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5AB7AB6-9518-8720-02DA-5AA74F685BFF}"/>
              </a:ext>
            </a:extLst>
          </p:cNvPr>
          <p:cNvSpPr txBox="1"/>
          <p:nvPr/>
        </p:nvSpPr>
        <p:spPr>
          <a:xfrm>
            <a:off x="1034329" y="2754056"/>
            <a:ext cx="2403040" cy="8930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No hay suficientes atletas (menores de 25 años) participando en nuestro Programa.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7BCE2A-5F9F-BF6B-C966-4E8ACD123422}"/>
              </a:ext>
            </a:extLst>
          </p:cNvPr>
          <p:cNvSpPr txBox="1"/>
          <p:nvPr/>
        </p:nvSpPr>
        <p:spPr>
          <a:xfrm>
            <a:off x="3437369" y="2754056"/>
            <a:ext cx="7342100" cy="143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07950" indent="-107950">
              <a:lnSpc>
                <a:spcPct val="100000"/>
              </a:lnSpc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Retos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Times New Roman"/>
              </a:rPr>
              <a:t>Falta de concienciación / reclutamiento de atletas y entrenadores. </a:t>
            </a:r>
          </a:p>
          <a:p>
            <a:pPr marL="107950" indent="-107950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Solución</a:t>
            </a:r>
          </a:p>
          <a:p>
            <a:pPr>
              <a:lnSpc>
                <a:spcPct val="120000"/>
              </a:lnSpc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Lanzar una iniciativa de participación que incluya eventos de divulgación, mentoría de atletas actuales y capacitación en liderazgo para los nuevos reclutas</a:t>
            </a:r>
          </a:p>
        </p:txBody>
      </p:sp>
      <p:graphicFrame>
        <p:nvGraphicFramePr>
          <p:cNvPr id="11" name="Tabla 4">
            <a:extLst>
              <a:ext uri="{FF2B5EF4-FFF2-40B4-BE49-F238E27FC236}">
                <a16:creationId xmlns:a16="http://schemas.microsoft.com/office/drawing/2014/main" id="{1F95DE08-2F49-5706-F23C-102B9568E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167189"/>
              </p:ext>
            </p:extLst>
          </p:nvPr>
        </p:nvGraphicFramePr>
        <p:xfrm>
          <a:off x="722932" y="709294"/>
          <a:ext cx="10134786" cy="1989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26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2088548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7197169">
                  <a:extLst>
                    <a:ext uri="{9D8B030D-6E8A-4147-A177-3AD203B41FA5}">
                      <a16:colId xmlns:a16="http://schemas.microsoft.com/office/drawing/2014/main" val="2724580264"/>
                    </a:ext>
                  </a:extLst>
                </a:gridCol>
                <a:gridCol w="468143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</a:tblGrid>
              <a:tr h="175063">
                <a:tc gridSpan="2">
                  <a:txBody>
                    <a:bodyPr/>
                    <a:lstStyle/>
                    <a:p>
                      <a:pPr algn="ctr"/>
                      <a:endParaRPr lang="es-PA" sz="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4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8989874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es-PA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  <a:endParaRPr lang="es-PA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Gestor del Proyecto</a:t>
                      </a: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61744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b="1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Compañeros</a:t>
                      </a:r>
                      <a:endParaRPr lang="es-PA" sz="16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102185" marR="102185" marT="51093" marB="5109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latin typeface="Ubuntu" panose="020B0504030602030204" pitchFamily="34" charset="0"/>
                      </a:endParaRPr>
                    </a:p>
                  </a:txBody>
                  <a:tcPr marL="105944" marR="105944" marT="52972" marB="52972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500" dirty="0">
                        <a:latin typeface="Ubuntu" panose="020B0504030602030204" pitchFamily="34" charset="0"/>
                      </a:endParaRPr>
                    </a:p>
                  </a:txBody>
                  <a:tcPr marL="105150" marR="105150" marT="52574" marB="52574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89828" marR="89828" marT="44914" marB="44914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929D8B9-B364-6083-F527-5E5EE5B814F6}"/>
              </a:ext>
            </a:extLst>
          </p:cNvPr>
          <p:cNvSpPr txBox="1"/>
          <p:nvPr/>
        </p:nvSpPr>
        <p:spPr>
          <a:xfrm>
            <a:off x="3288030" y="900102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Reclutamiento y Empoderamiento de Atletas</a:t>
            </a:r>
            <a:endParaRPr lang="es-PA" sz="1500" dirty="0">
              <a:solidFill>
                <a:schemeClr val="tx1">
                  <a:lumMod val="65000"/>
                  <a:lumOff val="35000"/>
                </a:schemeClr>
              </a:solidFill>
              <a:latin typeface="Ubuntu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407DEE-ED62-071F-3593-CE6E653F5F1F}"/>
              </a:ext>
            </a:extLst>
          </p:cNvPr>
          <p:cNvSpPr txBox="1"/>
          <p:nvPr/>
        </p:nvSpPr>
        <p:spPr>
          <a:xfrm>
            <a:off x="3288030" y="2148441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Conal, Cristina, Caitlin y Brandon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B23A0F-A444-132E-CFB0-C37AC364E0E8}"/>
              </a:ext>
            </a:extLst>
          </p:cNvPr>
          <p:cNvSpPr txBox="1"/>
          <p:nvPr/>
        </p:nvSpPr>
        <p:spPr>
          <a:xfrm>
            <a:off x="3288030" y="1739165"/>
            <a:ext cx="4213860" cy="3231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</a:rPr>
              <a:t>Conal</a:t>
            </a:r>
          </a:p>
        </p:txBody>
      </p:sp>
      <p:graphicFrame>
        <p:nvGraphicFramePr>
          <p:cNvPr id="3" name="Tabla 4">
            <a:extLst>
              <a:ext uri="{FF2B5EF4-FFF2-40B4-BE49-F238E27FC236}">
                <a16:creationId xmlns:a16="http://schemas.microsoft.com/office/drawing/2014/main" id="{51FD153C-6539-4354-2CEE-13A387C45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958542"/>
              </p:ext>
            </p:extLst>
          </p:nvPr>
        </p:nvGraphicFramePr>
        <p:xfrm>
          <a:off x="722932" y="4196406"/>
          <a:ext cx="5106758" cy="2645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99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1815214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2811385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222960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Actividades del Proyecto</a:t>
                      </a:r>
                      <a:endParaRPr lang="es-PA" sz="500" dirty="0"/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61594">
                <a:tc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5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228198"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80000">
                <a:tc gridSpan="4">
                  <a:txBody>
                    <a:bodyPr/>
                    <a:lstStyle/>
                    <a:p>
                      <a:endParaRPr lang="es-PA" sz="300" dirty="0">
                        <a:solidFill>
                          <a:schemeClr val="bg1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F519883-D183-2ED7-00BD-5F3D40928276}"/>
              </a:ext>
            </a:extLst>
          </p:cNvPr>
          <p:cNvSpPr txBox="1"/>
          <p:nvPr/>
        </p:nvSpPr>
        <p:spPr>
          <a:xfrm>
            <a:off x="1034329" y="4813872"/>
            <a:ext cx="403707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quiero conseguir? </a:t>
            </a:r>
          </a:p>
          <a:p>
            <a:pPr marL="88900" indent="0">
              <a:spcAft>
                <a:spcPts val="3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Evento en la comunidad para concienciar a la población y generar entusiasmo.</a:t>
            </a:r>
          </a:p>
          <a:p>
            <a:pPr marL="1111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¿Dónde tendrá lugar tu proyecto</a:t>
            </a:r>
            <a:r>
              <a:rPr lang="es" sz="1500" kern="100" dirty="0">
                <a:solidFill>
                  <a:srgbClr val="013B82"/>
                </a:solidFill>
                <a:latin typeface="Ubuntu" panose="020B05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88900" indent="0">
              <a:spcAft>
                <a:spcPts val="3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En un evento escolar o comunitario.</a:t>
            </a:r>
          </a:p>
          <a:p>
            <a:pPr marL="111125" indent="-111125">
              <a:spcAft>
                <a:spcPts val="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¿Quién participará? </a:t>
            </a:r>
          </a:p>
          <a:p>
            <a:pPr marL="88900" indent="0">
              <a:spcAft>
                <a:spcPts val="600"/>
              </a:spcAft>
              <a:buClr>
                <a:srgbClr val="ED1C24"/>
              </a:buClr>
              <a:buSzPct val="120000"/>
              <a:buFont typeface="Ubuntu" panose="020B0504030602030204" pitchFamily="34" charset="0"/>
              <a:buNone/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Mentores, profesores, atletas, yo</a:t>
            </a:r>
          </a:p>
        </p:txBody>
      </p:sp>
      <p:graphicFrame>
        <p:nvGraphicFramePr>
          <p:cNvPr id="24" name="Tabla 4">
            <a:extLst>
              <a:ext uri="{FF2B5EF4-FFF2-40B4-BE49-F238E27FC236}">
                <a16:creationId xmlns:a16="http://schemas.microsoft.com/office/drawing/2014/main" id="{F4967E93-7DD0-82FB-164F-778604C270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278126"/>
              </p:ext>
            </p:extLst>
          </p:nvPr>
        </p:nvGraphicFramePr>
        <p:xfrm>
          <a:off x="5656540" y="4196406"/>
          <a:ext cx="5207343" cy="2634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196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4749397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241750">
                  <a:extLst>
                    <a:ext uri="{9D8B030D-6E8A-4147-A177-3AD203B41FA5}">
                      <a16:colId xmlns:a16="http://schemas.microsoft.com/office/drawing/2014/main" val="69885601"/>
                    </a:ext>
                  </a:extLst>
                </a:gridCol>
              </a:tblGrid>
              <a:tr h="180000">
                <a:tc gridSpan="2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</a:endParaRPr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396000">
                <a:tc rowSpan="3">
                  <a:txBody>
                    <a:bodyPr/>
                    <a:lstStyle/>
                    <a:p>
                      <a:endParaRPr lang="es-PA" sz="3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Impacto</a:t>
                      </a:r>
                      <a:endParaRPr kumimoji="0" lang="es-PA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43287"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>
                  <a:txBody>
                    <a:bodyPr/>
                    <a:lstStyle/>
                    <a:p>
                      <a:pPr marL="88900" indent="0" algn="l" defTabSz="914400" rtl="0" eaLnBrk="1" latinLnBrk="0" hangingPunct="1">
                        <a:spcAft>
                          <a:spcPts val="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None/>
                      </a:pPr>
                      <a:endParaRPr kumimoji="0" lang="en-US" sz="1600" b="0" i="0" u="none" strike="noStrike" kern="100" cap="none" spc="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1235478"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185EA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180000">
                <a:tc gridSpan="3">
                  <a:txBody>
                    <a:bodyPr/>
                    <a:lstStyle/>
                    <a:p>
                      <a:endParaRPr lang="es-PA" sz="3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B2292717-7A93-870F-0434-804BC6FF2973}"/>
              </a:ext>
            </a:extLst>
          </p:cNvPr>
          <p:cNvSpPr txBox="1"/>
          <p:nvPr/>
        </p:nvSpPr>
        <p:spPr>
          <a:xfrm>
            <a:off x="5760447" y="4813872"/>
            <a:ext cx="4875968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¿Cuál sería el resultado de tu proyecto? </a:t>
            </a: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Aumento de atletas menores de 25 años del 35% al 50% </a:t>
            </a:r>
          </a:p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¿Cómo evaluarás tu proyecto? </a:t>
            </a: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Compara el número de atletas menores de 25 años en 5 años.</a:t>
            </a:r>
          </a:p>
          <a:p>
            <a:pPr marL="111125" indent="-111125">
              <a:buClr>
                <a:srgbClr val="ED1C24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1500" b="1" kern="100" dirty="0">
                <a:solidFill>
                  <a:srgbClr val="013B82"/>
                </a:solidFill>
                <a:latin typeface="Ubuntu Light" panose="020B03040306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¿Cómo garantizarás su sostenibilidad? </a:t>
            </a:r>
          </a:p>
          <a:p>
            <a:pPr marL="88900">
              <a:spcAft>
                <a:spcPts val="600"/>
              </a:spcAft>
              <a:buClr>
                <a:srgbClr val="ED1C24"/>
              </a:buClr>
              <a:buSzPct val="120000"/>
            </a:pPr>
            <a:r>
              <a:rPr lang="es" sz="1500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/>
                <a:ea typeface="Calibri"/>
                <a:cs typeface="Times New Roman"/>
              </a:rPr>
              <a:t>Programa de mentoría entre compañeros.</a:t>
            </a:r>
          </a:p>
        </p:txBody>
      </p:sp>
    </p:spTree>
    <p:extLst>
      <p:ext uri="{BB962C8B-B14F-4D97-AF65-F5344CB8AC3E}">
        <p14:creationId xmlns:p14="http://schemas.microsoft.com/office/powerpoint/2010/main" val="3581683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914B2-CC22-3677-BFA7-0B6756D60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EC73A1EF-F012-CA7A-9D9E-01359DB1A9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228663"/>
              </p:ext>
            </p:extLst>
          </p:nvPr>
        </p:nvGraphicFramePr>
        <p:xfrm>
          <a:off x="722933" y="1076420"/>
          <a:ext cx="7825813" cy="5714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835">
                  <a:extLst>
                    <a:ext uri="{9D8B030D-6E8A-4147-A177-3AD203B41FA5}">
                      <a16:colId xmlns:a16="http://schemas.microsoft.com/office/drawing/2014/main" val="784872245"/>
                    </a:ext>
                  </a:extLst>
                </a:gridCol>
                <a:gridCol w="169246">
                  <a:extLst>
                    <a:ext uri="{9D8B030D-6E8A-4147-A177-3AD203B41FA5}">
                      <a16:colId xmlns:a16="http://schemas.microsoft.com/office/drawing/2014/main" val="232957722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59728211"/>
                    </a:ext>
                  </a:extLst>
                </a:gridCol>
                <a:gridCol w="1161463">
                  <a:extLst>
                    <a:ext uri="{9D8B030D-6E8A-4147-A177-3AD203B41FA5}">
                      <a16:colId xmlns:a16="http://schemas.microsoft.com/office/drawing/2014/main" val="2999127344"/>
                    </a:ext>
                  </a:extLst>
                </a:gridCol>
                <a:gridCol w="183995">
                  <a:extLst>
                    <a:ext uri="{9D8B030D-6E8A-4147-A177-3AD203B41FA5}">
                      <a16:colId xmlns:a16="http://schemas.microsoft.com/office/drawing/2014/main" val="794918554"/>
                    </a:ext>
                  </a:extLst>
                </a:gridCol>
                <a:gridCol w="1843966">
                  <a:extLst>
                    <a:ext uri="{9D8B030D-6E8A-4147-A177-3AD203B41FA5}">
                      <a16:colId xmlns:a16="http://schemas.microsoft.com/office/drawing/2014/main" val="4088032981"/>
                    </a:ext>
                  </a:extLst>
                </a:gridCol>
                <a:gridCol w="172235">
                  <a:extLst>
                    <a:ext uri="{9D8B030D-6E8A-4147-A177-3AD203B41FA5}">
                      <a16:colId xmlns:a16="http://schemas.microsoft.com/office/drawing/2014/main" val="1360919406"/>
                    </a:ext>
                  </a:extLst>
                </a:gridCol>
                <a:gridCol w="1585697">
                  <a:extLst>
                    <a:ext uri="{9D8B030D-6E8A-4147-A177-3AD203B41FA5}">
                      <a16:colId xmlns:a16="http://schemas.microsoft.com/office/drawing/2014/main" val="3348204769"/>
                    </a:ext>
                  </a:extLst>
                </a:gridCol>
                <a:gridCol w="1841493">
                  <a:extLst>
                    <a:ext uri="{9D8B030D-6E8A-4147-A177-3AD203B41FA5}">
                      <a16:colId xmlns:a16="http://schemas.microsoft.com/office/drawing/2014/main" val="2062562213"/>
                    </a:ext>
                  </a:extLst>
                </a:gridCol>
                <a:gridCol w="169642">
                  <a:extLst>
                    <a:ext uri="{9D8B030D-6E8A-4147-A177-3AD203B41FA5}">
                      <a16:colId xmlns:a16="http://schemas.microsoft.com/office/drawing/2014/main" val="1211725926"/>
                    </a:ext>
                  </a:extLst>
                </a:gridCol>
                <a:gridCol w="129654">
                  <a:extLst>
                    <a:ext uri="{9D8B030D-6E8A-4147-A177-3AD203B41FA5}">
                      <a16:colId xmlns:a16="http://schemas.microsoft.com/office/drawing/2014/main" val="1933741318"/>
                    </a:ext>
                  </a:extLst>
                </a:gridCol>
                <a:gridCol w="174307">
                  <a:extLst>
                    <a:ext uri="{9D8B030D-6E8A-4147-A177-3AD203B41FA5}">
                      <a16:colId xmlns:a16="http://schemas.microsoft.com/office/drawing/2014/main" val="116236045"/>
                    </a:ext>
                  </a:extLst>
                </a:gridCol>
              </a:tblGrid>
              <a:tr h="147059">
                <a:tc gridSpan="2">
                  <a:txBody>
                    <a:bodyPr/>
                    <a:lstStyle/>
                    <a:p>
                      <a:pPr algn="l"/>
                      <a:endParaRPr lang="es-PA" sz="3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70917" marR="70917" marT="35459" marB="3545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A" sz="3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70917" marR="70917" marT="35459" marB="3545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endParaRPr lang="en-US" sz="300"/>
                    </a:p>
                  </a:txBody>
                  <a:tcPr marL="70917" marR="70917" marT="35459" marB="3545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622110"/>
                  </a:ext>
                </a:extLst>
              </a:tr>
              <a:tr h="416278">
                <a:tc gridSpan="2">
                  <a:txBody>
                    <a:bodyPr/>
                    <a:lstStyle/>
                    <a:p>
                      <a:pPr algn="l"/>
                      <a:endParaRPr lang="es-PA" sz="14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70917" marR="70917" marT="35459" marB="3545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4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Nombre del Proyecto</a:t>
                      </a:r>
                      <a:endParaRPr lang="es-PA" sz="14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72467" marR="72467" marT="36233" marB="3623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 marL="93438" marR="93438" marT="46719" marB="46719" anchor="b"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0917" marR="70917" marT="35459" marB="3545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endParaRPr lang="es-PA" sz="1400"/>
                    </a:p>
                  </a:txBody>
                  <a:tcPr marL="72467" marR="72467" marT="36233" marB="36233" anchor="b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PA" sz="1800">
                        <a:solidFill>
                          <a:srgbClr val="013B82"/>
                        </a:solidFill>
                        <a:latin typeface="Ubuntu" panose="020B0504030602030204" pitchFamily="34" charset="0"/>
                      </a:endParaRPr>
                    </a:p>
                  </a:txBody>
                  <a:tcPr marL="93438" marR="93438" marT="46719" marB="46719" anchor="b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027936"/>
                  </a:ext>
                </a:extLst>
              </a:tr>
              <a:tr h="162305">
                <a:tc gridSpan="3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70917" marR="70917" marT="35459" marB="3545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s-PA" sz="300" dirty="0"/>
                    </a:p>
                  </a:txBody>
                  <a:tcPr marL="72467" marR="72467" marT="36233" marB="3623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sz="300"/>
                    </a:p>
                  </a:txBody>
                  <a:tcPr marL="70917" marR="70917" marT="35459" marB="35459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es-PA" sz="300"/>
                    </a:p>
                  </a:txBody>
                  <a:tcPr marL="72467" marR="72467" marT="36233" marB="36233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PA" sz="300"/>
                    </a:p>
                  </a:txBody>
                  <a:tcPr marL="72467" marR="72467" marT="36233" marB="36233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080341"/>
                  </a:ext>
                </a:extLst>
              </a:tr>
              <a:tr h="402611">
                <a:tc gridSpan="2">
                  <a:txBody>
                    <a:bodyPr/>
                    <a:lstStyle/>
                    <a:p>
                      <a:endParaRPr lang="es-PA" sz="1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s" sz="1400" b="1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Gestor del Proyecto</a:t>
                      </a:r>
                    </a:p>
                  </a:txBody>
                  <a:tcPr marL="72467" marR="72467" marT="36233" marB="3623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5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0917" marR="70917" marT="35459" marB="3545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s-PA" sz="1400" dirty="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045625"/>
                  </a:ext>
                </a:extLst>
              </a:tr>
              <a:tr h="402611">
                <a:tc gridSpan="2">
                  <a:txBody>
                    <a:bodyPr/>
                    <a:lstStyle/>
                    <a:p>
                      <a:endParaRPr lang="es-PA" sz="1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s" sz="1400" b="1" dirty="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</a:rPr>
                        <a:t>Compañeros</a:t>
                      </a:r>
                      <a:endParaRPr lang="es-PA" sz="1400" b="1" dirty="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72467" marR="72467" marT="36233" marB="36233" anchor="ctr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18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Nombres de compañeros</a:t>
                      </a:r>
                      <a:endParaRPr lang="es-PA" sz="1800" b="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0917" marR="70917" marT="35459" marB="3545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endParaRPr lang="es-PA" sz="140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18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09643"/>
                  </a:ext>
                </a:extLst>
              </a:tr>
              <a:tr h="194345">
                <a:tc gridSpan="12">
                  <a:txBody>
                    <a:bodyPr/>
                    <a:lstStyle/>
                    <a:p>
                      <a:endParaRPr lang="es-PA" sz="500"/>
                    </a:p>
                  </a:txBody>
                  <a:tcPr marL="72467" marR="72467" marT="36233" marB="36233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3438" marR="93438" marT="46719" marB="46719">
                    <a:lnL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32337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es-PA" sz="3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PA" sz="300"/>
                    </a:p>
                  </a:txBody>
                  <a:tcPr marL="70917" marR="70917" marT="35459" marB="35459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4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7">
                  <a:txBody>
                    <a:bodyPr/>
                    <a:lstStyle/>
                    <a:p>
                      <a:endParaRPr lang="es-PA" sz="3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1923" marR="71923" marT="35961" marB="35961">
                    <a:lnL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3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34750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PA" sz="400"/>
                    </a:p>
                  </a:txBody>
                  <a:tcPr marL="70917" marR="70917" marT="35459" marB="3545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7">
                  <a:txBody>
                    <a:bodyPr/>
                    <a:lstStyle/>
                    <a:p>
                      <a:endParaRPr lang="es-PA" sz="40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1923" marR="71923" marT="35961" marB="35961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24959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10">
                  <a:txBody>
                    <a:bodyPr/>
                    <a:lstStyle/>
                    <a:p>
                      <a:r>
                        <a:rPr lang="es" sz="1400" b="1" kern="12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500" dirty="0"/>
                    </a:p>
                  </a:txBody>
                  <a:tcPr marL="71923" marR="71923" marT="35961" marB="359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1800" b="1" kern="1200" err="1">
                          <a:solidFill>
                            <a:srgbClr val="013B82"/>
                          </a:solidFill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problema</a:t>
                      </a:r>
                      <a:endParaRPr lang="es-PA" sz="1800" b="1" kern="1200">
                        <a:solidFill>
                          <a:srgbClr val="013B82"/>
                        </a:solidFill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3438" marR="93438" marT="46719" marB="4671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982777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es-PA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1923" marR="71923" marT="35961" marB="35961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13B82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s" sz="18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¿Cuál es una gran barrera para la inclusión en tu comunidad que intentas resolver a través de tu proyecto?</a:t>
                      </a:r>
                    </a:p>
                  </a:txBody>
                  <a:tcPr marL="93438" marR="93438" marT="46719" marB="46719" anchor="ctr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88195" marR="88195" marT="44098" marB="44098">
                    <a:lnR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38290"/>
                  </a:ext>
                </a:extLst>
              </a:tr>
              <a:tr h="246599"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s-PA" sz="400"/>
                    </a:p>
                  </a:txBody>
                  <a:tcPr marL="70917" marR="70917" marT="35459" marB="35459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 sz="5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93438" marR="93438" marT="46719" marB="46719">
                    <a:lnL w="12700" cmpd="sng">
                      <a:noFill/>
                    </a:lnL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7">
                  <a:txBody>
                    <a:bodyPr/>
                    <a:lstStyle/>
                    <a:p>
                      <a:endParaRPr lang="es-PA" sz="4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1923" marR="71923" marT="35961" marB="35961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5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4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7743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0" lang="e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Actividades del Proyecto</a:t>
                      </a:r>
                      <a:endParaRPr lang="es-PA" sz="500" dirty="0"/>
                    </a:p>
                  </a:txBody>
                  <a:tcPr marL="69896" marR="69896" marT="34948" marB="34948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Actividades del proyecto</a:t>
                      </a:r>
                      <a:endParaRPr kumimoji="0" lang="es-PA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0123" marR="90123" marT="45062" marB="450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s-PA" sz="200" dirty="0">
                        <a:latin typeface="Ubuntu" panose="020B0504030602030204" pitchFamily="34" charset="0"/>
                        <a:ea typeface="Yu Gothic" panose="020B0400000000000000" pitchFamily="34" charset="-128"/>
                      </a:endParaRPr>
                    </a:p>
                  </a:txBody>
                  <a:tcPr marL="70917" marR="70917" marT="35459" marB="35459" anchor="ctr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3B82"/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Yu Gothic" panose="020B0400000000000000" pitchFamily="34" charset="-128"/>
                          <a:cs typeface="+mn-cs"/>
                        </a:rPr>
                        <a:t>El Impacto</a:t>
                      </a:r>
                      <a:endParaRPr kumimoji="0" lang="es-PA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" panose="020B0504030602030204" pitchFamily="34" charset="0"/>
                        <a:ea typeface="Yu Gothic" panose="020B0400000000000000" pitchFamily="34" charset="-128"/>
                        <a:cs typeface="+mn-cs"/>
                      </a:endParaRPr>
                    </a:p>
                  </a:txBody>
                  <a:tcPr marL="71923" marR="71923" marT="35961" marB="3596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47618"/>
                  </a:ext>
                </a:extLst>
              </a:tr>
              <a:tr h="609314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rowSpan="2" gridSpan="5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es-PA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70917" marR="70917" marT="35459" marB="3545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r>
                        <a:rPr lang="es" sz="1800" b="1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  <a:ea typeface="Yu Gothic" panose="020B0400000000000000" pitchFamily="34" charset="-128"/>
                        </a:rPr>
                        <a:t>Describe cómo funcionará tu proyecto</a:t>
                      </a:r>
                      <a:endParaRPr kumimoji="0" lang="en-US" sz="1800" b="1" i="0" u="none" strike="noStrike" kern="100" cap="none" spc="0" normalizeH="0" baseline="0">
                        <a:ln>
                          <a:noFill/>
                        </a:ln>
                        <a:solidFill>
                          <a:srgbClr val="013B82"/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¿Qué quiero conseguir?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¿Dónde tendrá lugar tu proyecto? </a:t>
                      </a:r>
                    </a:p>
                    <a:p>
                      <a:pPr marL="285750" indent="-196850"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r>
                        <a:rPr kumimoji="0" lang="es" sz="1800" b="0" i="0" u="none" strike="noStrike" kern="100" cap="none" spc="0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Ubuntu" panose="020B05040306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¿Quién participará? </a:t>
                      </a: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rowSpan="2" hMerge="1">
                  <a:txBody>
                    <a:bodyPr/>
                    <a:lstStyle/>
                    <a:p>
                      <a:pPr marL="285750" indent="-196850">
                        <a:spcAft>
                          <a:spcPts val="600"/>
                        </a:spcAft>
                        <a:buClr>
                          <a:srgbClr val="ED1C24"/>
                        </a:buClr>
                        <a:buSzPct val="120000"/>
                        <a:buFont typeface="Ubuntu" panose="020B0504030602030204" pitchFamily="34" charset="0"/>
                        <a:buChar char="›"/>
                      </a:pPr>
                      <a:endParaRPr lang="es-PA" sz="600">
                        <a:latin typeface="Ubuntu Light" panose="020B0304030602030204" pitchFamily="34" charset="0"/>
                      </a:endParaRPr>
                    </a:p>
                  </a:txBody>
                  <a:tcPr marL="93438" marR="93438" marT="46719" marB="46719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9050" cap="flat" cmpd="sng" algn="ctr">
                      <a:solidFill>
                        <a:srgbClr val="0093D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 rowSpan="2" gridSpan="4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endParaRPr kumimoji="0" lang="en-US" sz="1200" b="0" i="0" u="none" strike="noStrike" kern="100" cap="none" spc="0" normalizeH="0" baseline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186931"/>
                  </a:ext>
                </a:extLst>
              </a:tr>
              <a:tr h="829396"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mpd="sng">
                      <a:noFill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gridSpan="5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A" sz="600"/>
                    </a:p>
                  </a:txBody>
                  <a:tcPr marL="92737" marR="92737" marT="46368" marB="46368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500"/>
                    </a:p>
                  </a:txBody>
                  <a:tcPr marL="71923" marR="71923" marT="35961" marB="35961">
                    <a:lnL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814950"/>
                  </a:ext>
                </a:extLst>
              </a:tr>
              <a:tr h="315181">
                <a:tc gridSpan="12">
                  <a:txBody>
                    <a:bodyPr/>
                    <a:lstStyle/>
                    <a:p>
                      <a:endParaRPr lang="es-PA" sz="600" dirty="0"/>
                    </a:p>
                  </a:txBody>
                  <a:tcPr marL="72467" marR="72467" marT="36233" marB="36233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rgbClr val="013B8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30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800"/>
                    </a:p>
                  </a:txBody>
                  <a:tcPr marL="93438" marR="93438" marT="46719" marB="46719">
                    <a:lnT w="12700" cmpd="sng">
                      <a:noFill/>
                    </a:lnT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74102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34653FB-3B72-2782-57DF-1D3B6250919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3" y="401638"/>
            <a:ext cx="4012580" cy="46672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s" sz="3200" b="1" dirty="0">
                <a:solidFill>
                  <a:srgbClr val="0095DA"/>
                </a:solidFill>
                <a:latin typeface="Ubuntu" panose="020B0504030602030204" pitchFamily="34" charset="0"/>
              </a:rPr>
              <a:t>Resumen del Proyecto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39D3F5A8-7D85-19F1-92CB-762DC88E4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BB9CBB9-9456-AF9F-3B12-9485F2025AB5}"/>
              </a:ext>
            </a:extLst>
          </p:cNvPr>
          <p:cNvSpPr/>
          <p:nvPr/>
        </p:nvSpPr>
        <p:spPr>
          <a:xfrm>
            <a:off x="8824260" y="1495783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s" b="1" dirty="0">
                <a:latin typeface="Ubuntu" panose="020B0504030602030204" pitchFamily="34" charset="0"/>
              </a:rPr>
              <a:t>Actividad del Libro de Ejercicios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5DF336-A329-14D3-C600-975F3EE6BFF8}"/>
              </a:ext>
            </a:extLst>
          </p:cNvPr>
          <p:cNvSpPr/>
          <p:nvPr/>
        </p:nvSpPr>
        <p:spPr>
          <a:xfrm>
            <a:off x="8824260" y="2601540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s" b="1">
                <a:latin typeface="Ubuntu" panose="020B0504030602030204" pitchFamily="34" charset="0"/>
              </a:rPr>
              <a:t>15 minutos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37CA53B-2827-5671-A666-4E790179E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72403" y="2391133"/>
            <a:ext cx="895350" cy="100965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C500AC8C-D5C8-84FC-BB62-E13B468CFA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72403" y="1420808"/>
            <a:ext cx="895350" cy="89535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827D917F-4EF6-C8D6-EA31-5DBD73171DF5}"/>
              </a:ext>
            </a:extLst>
          </p:cNvPr>
          <p:cNvGrpSpPr/>
          <p:nvPr/>
        </p:nvGrpSpPr>
        <p:grpSpPr>
          <a:xfrm>
            <a:off x="10463354" y="5482284"/>
            <a:ext cx="1795700" cy="1158902"/>
            <a:chOff x="8369380" y="5095418"/>
            <a:chExt cx="3502983" cy="226074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0A61C5B-BBF1-D8BA-623A-31F251DB0C80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18">
              <a:extLst>
                <a:ext uri="{FF2B5EF4-FFF2-40B4-BE49-F238E27FC236}">
                  <a16:creationId xmlns:a16="http://schemas.microsoft.com/office/drawing/2014/main" id="{9BD6CFFA-D0AC-41BF-6597-08C383BEC97B}"/>
                </a:ext>
              </a:extLst>
            </p:cNvPr>
            <p:cNvSpPr txBox="1"/>
            <p:nvPr/>
          </p:nvSpPr>
          <p:spPr>
            <a:xfrm>
              <a:off x="8369380" y="6680628"/>
              <a:ext cx="3502983" cy="67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2E940C85-CEA1-B2A5-77B8-97B5230DF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83361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2EEF6-20AE-2C6F-24D7-B310C676C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8">
            <a:extLst>
              <a:ext uri="{FF2B5EF4-FFF2-40B4-BE49-F238E27FC236}">
                <a16:creationId xmlns:a16="http://schemas.microsoft.com/office/drawing/2014/main" id="{6F0EDE68-8F02-1014-89F2-83AC2B730DEC}"/>
              </a:ext>
            </a:extLst>
          </p:cNvPr>
          <p:cNvSpPr txBox="1"/>
          <p:nvPr/>
        </p:nvSpPr>
        <p:spPr>
          <a:xfrm>
            <a:off x="2333783" y="788027"/>
            <a:ext cx="9684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4000" b="1" dirty="0">
                <a:solidFill>
                  <a:srgbClr val="013B82"/>
                </a:solidFill>
                <a:latin typeface="Ubuntu"/>
              </a:rPr>
              <a:t>Disfruta de un descanso de 15 minutos. 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85657D28-0400-5EED-1ABF-B3B60AF4EB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7633" y="507996"/>
            <a:ext cx="1094345" cy="123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82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2A932-E3D5-BD9F-07DA-A43A506A7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970C21-E73E-A9FA-EF2D-3C4C8CA5FB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A57D2A8B-A20C-57CF-C19C-810BAEFBBCC9}"/>
              </a:ext>
            </a:extLst>
          </p:cNvPr>
          <p:cNvSpPr txBox="1"/>
          <p:nvPr/>
        </p:nvSpPr>
        <p:spPr>
          <a:xfrm>
            <a:off x="4010668" y="1922226"/>
            <a:ext cx="5910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¿Qué es un </a:t>
            </a:r>
            <a:r>
              <a:rPr lang="es" sz="3600" b="1" dirty="0">
                <a:solidFill>
                  <a:srgbClr val="F68D1E"/>
                </a:solidFill>
                <a:latin typeface="Ubuntu"/>
              </a:rPr>
              <a:t>Proyecto</a:t>
            </a:r>
            <a:r>
              <a:rPr lang="es" sz="36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84376DC1-EB27-43D9-A141-49C076430337}"/>
              </a:ext>
            </a:extLst>
          </p:cNvPr>
          <p:cNvSpPr txBox="1"/>
          <p:nvPr/>
        </p:nvSpPr>
        <p:spPr>
          <a:xfrm>
            <a:off x="4010668" y="2568557"/>
            <a:ext cx="6713764" cy="3223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Un proyecto es una </a:t>
            </a: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actividad temporal</a:t>
            </a:r>
            <a:r>
              <a:rPr lang="e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con un inicio y un final definidos. Crea o genera un producto, servicio o resultado único.</a:t>
            </a:r>
          </a:p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Un proyecto </a:t>
            </a:r>
            <a:r>
              <a:rPr lang="es" sz="2400" b="1" dirty="0">
                <a:solidFill>
                  <a:srgbClr val="FF0000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NO </a:t>
            </a: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es una tarea que se realiza habitualmente, como asistir a las capacitaciones, llenar una hoja de horas en el trabajo, etc.</a:t>
            </a:r>
            <a:endParaRPr lang="en-US" sz="2400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1E2AB-A9D7-D664-3D3C-BC1A620606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Proyecto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D1E07BB-71FA-C802-0D46-F246C9CD5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3383" y="2245392"/>
            <a:ext cx="1389188" cy="263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3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5818B-FD0C-EEF9-A421-CB05F17C0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B729092-8BAC-15A2-278C-60372C42C4AE}"/>
              </a:ext>
            </a:extLst>
          </p:cNvPr>
          <p:cNvSpPr/>
          <p:nvPr/>
        </p:nvSpPr>
        <p:spPr>
          <a:xfrm>
            <a:off x="594360" y="4352254"/>
            <a:ext cx="3230880" cy="1180112"/>
          </a:xfrm>
          <a:prstGeom prst="rect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59F00A-9120-3B48-D85B-56F4D53A56DC}"/>
              </a:ext>
            </a:extLst>
          </p:cNvPr>
          <p:cNvSpPr/>
          <p:nvPr/>
        </p:nvSpPr>
        <p:spPr>
          <a:xfrm>
            <a:off x="594360" y="2748497"/>
            <a:ext cx="3230880" cy="118011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7C29A10-DF2B-497D-834A-265701B9AD4A}"/>
              </a:ext>
            </a:extLst>
          </p:cNvPr>
          <p:cNvGrpSpPr/>
          <p:nvPr/>
        </p:nvGrpSpPr>
        <p:grpSpPr>
          <a:xfrm>
            <a:off x="10437223" y="5334405"/>
            <a:ext cx="1789611" cy="1264510"/>
            <a:chOff x="8610585" y="5095418"/>
            <a:chExt cx="3491105" cy="246675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135A197-B4E0-2191-8DAD-CF30854864F0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8">
              <a:extLst>
                <a:ext uri="{FF2B5EF4-FFF2-40B4-BE49-F238E27FC236}">
                  <a16:creationId xmlns:a16="http://schemas.microsoft.com/office/drawing/2014/main" id="{AEA74904-49BA-E4FF-1C66-5E0DA16967ED}"/>
                </a:ext>
              </a:extLst>
            </p:cNvPr>
            <p:cNvSpPr txBox="1"/>
            <p:nvPr/>
          </p:nvSpPr>
          <p:spPr>
            <a:xfrm>
              <a:off x="8610585" y="6901737"/>
              <a:ext cx="3491105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2A4A92F2-A44F-CA89-7C17-936CE7A42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83F7A33-C51B-3C81-2767-0918024245EF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4682525-8ADD-ADF1-FD92-CA3929BD6D97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Planificación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391B89E5-2500-C4BD-B44C-F4765874740C}"/>
              </a:ext>
            </a:extLst>
          </p:cNvPr>
          <p:cNvSpPr txBox="1"/>
          <p:nvPr/>
        </p:nvSpPr>
        <p:spPr>
          <a:xfrm>
            <a:off x="410464" y="1835983"/>
            <a:ext cx="11613896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Los dos documentos más importantes que necesitas para tu proyecto son: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5056FB-58F5-7911-4B7A-7B94FA5BE981}"/>
              </a:ext>
            </a:extLst>
          </p:cNvPr>
          <p:cNvSpPr txBox="1"/>
          <p:nvPr/>
        </p:nvSpPr>
        <p:spPr>
          <a:xfrm>
            <a:off x="4018364" y="2705206"/>
            <a:ext cx="7159467" cy="1266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" sz="2200">
                <a:solidFill>
                  <a:schemeClr val="tx1">
                    <a:lumMod val="50000"/>
                    <a:lumOff val="5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Resumen que </a:t>
            </a:r>
            <a:r>
              <a:rPr lang="es" sz="2200" b="1">
                <a:solidFill>
                  <a:schemeClr val="tx1">
                    <a:lumMod val="50000"/>
                    <a:lumOff val="5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describe brevemente </a:t>
            </a:r>
            <a:r>
              <a:rPr lang="es" sz="2200">
                <a:solidFill>
                  <a:schemeClr val="tx1">
                    <a:lumMod val="50000"/>
                    <a:lumOff val="5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el propósito, objetivos, pasos y resultados del proyecto, utilizado como referencia rápida para actualizaciones de los grupos de interés.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28F5E5-574E-CFA2-A194-9A2C9991D174}"/>
              </a:ext>
            </a:extLst>
          </p:cNvPr>
          <p:cNvSpPr txBox="1"/>
          <p:nvPr/>
        </p:nvSpPr>
        <p:spPr>
          <a:xfrm>
            <a:off x="4018364" y="4296299"/>
            <a:ext cx="7159467" cy="1672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Un </a:t>
            </a:r>
            <a:r>
              <a:rPr lang="es" sz="2200" b="1" dirty="0">
                <a:solidFill>
                  <a:srgbClr val="185EA8"/>
                </a:solidFill>
                <a:latin typeface="Ubuntu Light"/>
                <a:ea typeface="Calibri"/>
                <a:cs typeface="Calibri"/>
                <a:sym typeface="Calibri"/>
              </a:rPr>
              <a:t>documento detallado</a:t>
            </a:r>
            <a:r>
              <a:rPr lang="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en el que se describen los objetivos, el alcance, los plazos, las tareas, los recursos y los riesgos de un proyecto, y que sirve de guía para llevarlo a cabo.</a:t>
            </a:r>
            <a:r>
              <a:rPr lang="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F1ED00C4-B93D-475A-B7F4-4D1A02F76912}"/>
              </a:ext>
            </a:extLst>
          </p:cNvPr>
          <p:cNvSpPr txBox="1"/>
          <p:nvPr/>
        </p:nvSpPr>
        <p:spPr>
          <a:xfrm>
            <a:off x="787484" y="3068645"/>
            <a:ext cx="2844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 algn="ctr"/>
            <a:r>
              <a:rPr lang="es" sz="2400" b="1" i="0" u="none" strike="noStrike" cap="none" dirty="0">
                <a:solidFill>
                  <a:schemeClr val="bg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Resumen del Proyecto</a:t>
            </a: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0F444C15-B8CA-D2AF-443D-A357CB7AC780}"/>
              </a:ext>
            </a:extLst>
          </p:cNvPr>
          <p:cNvSpPr txBox="1"/>
          <p:nvPr/>
        </p:nvSpPr>
        <p:spPr>
          <a:xfrm>
            <a:off x="787484" y="4698814"/>
            <a:ext cx="2844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 algn="ctr"/>
            <a:r>
              <a:rPr lang="es" sz="2400" b="1" i="0" u="none" strike="noStrike" cap="none" dirty="0">
                <a:solidFill>
                  <a:schemeClr val="bg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Plan del Proyecto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757FBE-CA36-C25C-892D-D68C3CCADE12}"/>
              </a:ext>
            </a:extLst>
          </p:cNvPr>
          <p:cNvSpPr/>
          <p:nvPr/>
        </p:nvSpPr>
        <p:spPr>
          <a:xfrm flipH="1">
            <a:off x="594360" y="2746621"/>
            <a:ext cx="106680" cy="11801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7AF5395-A9BF-7757-E80C-CDFF7E440D48}"/>
              </a:ext>
            </a:extLst>
          </p:cNvPr>
          <p:cNvSpPr/>
          <p:nvPr/>
        </p:nvSpPr>
        <p:spPr>
          <a:xfrm flipH="1">
            <a:off x="594360" y="4352254"/>
            <a:ext cx="106680" cy="1180112"/>
          </a:xfrm>
          <a:prstGeom prst="rect">
            <a:avLst/>
          </a:prstGeom>
          <a:solidFill>
            <a:srgbClr val="9227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7B4242D-F63F-D5C3-68D0-C15D58E3DF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0550" y="2927969"/>
            <a:ext cx="832177" cy="74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5019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1128F-A396-741D-EBF1-B2F8D3421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1">
            <a:extLst>
              <a:ext uri="{FF2B5EF4-FFF2-40B4-BE49-F238E27FC236}">
                <a16:creationId xmlns:a16="http://schemas.microsoft.com/office/drawing/2014/main" id="{52BA95F3-9AEF-5F65-F1B9-95D949821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587751"/>
              </p:ext>
            </p:extLst>
          </p:nvPr>
        </p:nvGraphicFramePr>
        <p:xfrm>
          <a:off x="737036" y="1287305"/>
          <a:ext cx="10717928" cy="4679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980">
                  <a:extLst>
                    <a:ext uri="{9D8B030D-6E8A-4147-A177-3AD203B41FA5}">
                      <a16:colId xmlns:a16="http://schemas.microsoft.com/office/drawing/2014/main" val="3903686904"/>
                    </a:ext>
                  </a:extLst>
                </a:gridCol>
                <a:gridCol w="939114">
                  <a:extLst>
                    <a:ext uri="{9D8B030D-6E8A-4147-A177-3AD203B41FA5}">
                      <a16:colId xmlns:a16="http://schemas.microsoft.com/office/drawing/2014/main" val="3971220428"/>
                    </a:ext>
                  </a:extLst>
                </a:gridCol>
                <a:gridCol w="1544594">
                  <a:extLst>
                    <a:ext uri="{9D8B030D-6E8A-4147-A177-3AD203B41FA5}">
                      <a16:colId xmlns:a16="http://schemas.microsoft.com/office/drawing/2014/main" val="583973087"/>
                    </a:ext>
                  </a:extLst>
                </a:gridCol>
                <a:gridCol w="1075038">
                  <a:extLst>
                    <a:ext uri="{9D8B030D-6E8A-4147-A177-3AD203B41FA5}">
                      <a16:colId xmlns:a16="http://schemas.microsoft.com/office/drawing/2014/main" val="3401574645"/>
                    </a:ext>
                  </a:extLst>
                </a:gridCol>
                <a:gridCol w="1062681">
                  <a:extLst>
                    <a:ext uri="{9D8B030D-6E8A-4147-A177-3AD203B41FA5}">
                      <a16:colId xmlns:a16="http://schemas.microsoft.com/office/drawing/2014/main" val="3271025723"/>
                    </a:ext>
                  </a:extLst>
                </a:gridCol>
                <a:gridCol w="1297460">
                  <a:extLst>
                    <a:ext uri="{9D8B030D-6E8A-4147-A177-3AD203B41FA5}">
                      <a16:colId xmlns:a16="http://schemas.microsoft.com/office/drawing/2014/main" val="1247125136"/>
                    </a:ext>
                  </a:extLst>
                </a:gridCol>
                <a:gridCol w="1532238">
                  <a:extLst>
                    <a:ext uri="{9D8B030D-6E8A-4147-A177-3AD203B41FA5}">
                      <a16:colId xmlns:a16="http://schemas.microsoft.com/office/drawing/2014/main" val="4128454132"/>
                    </a:ext>
                  </a:extLst>
                </a:gridCol>
                <a:gridCol w="2236823">
                  <a:extLst>
                    <a:ext uri="{9D8B030D-6E8A-4147-A177-3AD203B41FA5}">
                      <a16:colId xmlns:a16="http://schemas.microsoft.com/office/drawing/2014/main" val="2547422599"/>
                    </a:ext>
                  </a:extLst>
                </a:gridCol>
              </a:tblGrid>
              <a:tr h="578414">
                <a:tc>
                  <a:txBody>
                    <a:bodyPr/>
                    <a:lstStyle/>
                    <a:p>
                      <a:pPr algn="ctr"/>
                      <a:r>
                        <a:rPr lang="es" sz="135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¿Completo?</a:t>
                      </a:r>
                      <a:endParaRPr lang="en-US" sz="1350" dirty="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Estado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Actividad/Tarea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Fecha de inicio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35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Fecha de finalización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Propietario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Ayudantes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Notas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05778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s-PA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536548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820408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780197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37316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631647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7B417A9-A8B0-8B3C-B44C-FFCF8A9312E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525294"/>
            <a:ext cx="6884368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" sz="3200" b="1" dirty="0">
                <a:solidFill>
                  <a:srgbClr val="0095DA"/>
                </a:solidFill>
                <a:latin typeface="Ubuntu" panose="020B0504030602030204" pitchFamily="34" charset="0"/>
              </a:rPr>
              <a:t>Plan del Proyecto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A94CC05A-907B-4649-CDBA-05382FA85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7405688-784D-6CED-1142-C6A73305C682}"/>
              </a:ext>
            </a:extLst>
          </p:cNvPr>
          <p:cNvGrpSpPr/>
          <p:nvPr/>
        </p:nvGrpSpPr>
        <p:grpSpPr>
          <a:xfrm>
            <a:off x="10502538" y="5233385"/>
            <a:ext cx="1582974" cy="1264510"/>
            <a:chOff x="8402112" y="5095418"/>
            <a:chExt cx="3088006" cy="2466757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1EAA5BD-ED17-F4AD-D2E7-02B81B146660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E91A5EF5-3C08-0900-CE55-4E51C37BE737}"/>
                </a:ext>
              </a:extLst>
            </p:cNvPr>
            <p:cNvSpPr txBox="1"/>
            <p:nvPr/>
          </p:nvSpPr>
          <p:spPr>
            <a:xfrm>
              <a:off x="8402112" y="6901737"/>
              <a:ext cx="3088006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E074D47-0E96-2268-7855-2CC122D16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23128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83C1511F-9516-2CA5-6FD7-9F7BB1F860A4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4ADED6EF-6201-B293-C82B-8BE9EBEDED6C}"/>
              </a:ext>
            </a:extLst>
          </p:cNvPr>
          <p:cNvSpPr txBox="1">
            <a:spLocks/>
          </p:cNvSpPr>
          <p:nvPr/>
        </p:nvSpPr>
        <p:spPr>
          <a:xfrm>
            <a:off x="1498599" y="1029127"/>
            <a:ext cx="6051379" cy="4246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Planificación</a:t>
            </a:r>
          </a:p>
          <a:p>
            <a:pPr marL="0" indent="0">
              <a:buNone/>
            </a:pPr>
            <a:endParaRPr lang="en-US" sz="2400">
              <a:solidFill>
                <a:schemeClr val="bg2">
                  <a:lumMod val="50000"/>
                </a:schemeClr>
              </a:solidFill>
              <a:latin typeface="Ubuntu Light" panose="020B030403060203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251D496-B22D-8013-2D46-48022B098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38610" y="1746456"/>
            <a:ext cx="1631950" cy="4316078"/>
          </a:xfrm>
          <a:prstGeom prst="rect">
            <a:avLst/>
          </a:prstGeom>
        </p:spPr>
      </p:pic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3B7A81FA-07ED-497B-1790-0440A576E877}"/>
              </a:ext>
            </a:extLst>
          </p:cNvPr>
          <p:cNvSpPr txBox="1">
            <a:spLocks/>
          </p:cNvSpPr>
          <p:nvPr/>
        </p:nvSpPr>
        <p:spPr>
          <a:xfrm>
            <a:off x="773413" y="1893355"/>
            <a:ext cx="6884368" cy="466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" sz="3200" b="1" dirty="0">
                <a:solidFill>
                  <a:srgbClr val="013B82"/>
                </a:solidFill>
                <a:latin typeface="Ubuntu Light" panose="020B0304030602030204" pitchFamily="34" charset="0"/>
              </a:rPr>
              <a:t>Sistema de Semáforos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6444A90-6F8B-2D82-B7DC-068A83EF92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119145"/>
              </p:ext>
            </p:extLst>
          </p:nvPr>
        </p:nvGraphicFramePr>
        <p:xfrm>
          <a:off x="879909" y="2530388"/>
          <a:ext cx="7598032" cy="350947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2519">
                  <a:extLst>
                    <a:ext uri="{9D8B030D-6E8A-4147-A177-3AD203B41FA5}">
                      <a16:colId xmlns:a16="http://schemas.microsoft.com/office/drawing/2014/main" val="2535441690"/>
                    </a:ext>
                  </a:extLst>
                </a:gridCol>
                <a:gridCol w="6425513">
                  <a:extLst>
                    <a:ext uri="{9D8B030D-6E8A-4147-A177-3AD203B41FA5}">
                      <a16:colId xmlns:a16="http://schemas.microsoft.com/office/drawing/2014/main" val="3896345765"/>
                    </a:ext>
                  </a:extLst>
                </a:gridCol>
              </a:tblGrid>
              <a:tr h="1152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0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9896183"/>
                  </a:ext>
                </a:extLst>
              </a:tr>
              <a:tr h="11787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0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409125"/>
                  </a:ext>
                </a:extLst>
              </a:tr>
              <a:tr h="11787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0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9307789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5FAEBC65-83AE-1BCC-3F69-39F7AEFB2DDE}"/>
              </a:ext>
            </a:extLst>
          </p:cNvPr>
          <p:cNvSpPr/>
          <p:nvPr/>
        </p:nvSpPr>
        <p:spPr>
          <a:xfrm>
            <a:off x="1096596" y="5074128"/>
            <a:ext cx="730031" cy="730031"/>
          </a:xfrm>
          <a:prstGeom prst="ellipse">
            <a:avLst/>
          </a:prstGeom>
          <a:solidFill>
            <a:srgbClr val="ED1C24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159A6C8-93BD-1D2C-E3AF-B2C1641DA3F2}"/>
              </a:ext>
            </a:extLst>
          </p:cNvPr>
          <p:cNvSpPr/>
          <p:nvPr/>
        </p:nvSpPr>
        <p:spPr>
          <a:xfrm>
            <a:off x="1096596" y="3904495"/>
            <a:ext cx="730031" cy="730031"/>
          </a:xfrm>
          <a:prstGeom prst="ellipse">
            <a:avLst/>
          </a:prstGeom>
          <a:solidFill>
            <a:srgbClr val="FFD300"/>
          </a:solidFill>
          <a:ln w="38100">
            <a:solidFill>
              <a:srgbClr val="D2A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44E5B1B-95C3-B121-CA14-7FA277CAD894}"/>
              </a:ext>
            </a:extLst>
          </p:cNvPr>
          <p:cNvSpPr/>
          <p:nvPr/>
        </p:nvSpPr>
        <p:spPr>
          <a:xfrm>
            <a:off x="1096596" y="2734862"/>
            <a:ext cx="730031" cy="730031"/>
          </a:xfrm>
          <a:prstGeom prst="ellipse">
            <a:avLst/>
          </a:prstGeom>
          <a:solidFill>
            <a:srgbClr val="B2D235"/>
          </a:solidFill>
          <a:ln w="38100">
            <a:solidFill>
              <a:srgbClr val="85A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9142EE-3385-90B3-183E-EA62FA39E1CF}"/>
              </a:ext>
            </a:extLst>
          </p:cNvPr>
          <p:cNvGrpSpPr/>
          <p:nvPr/>
        </p:nvGrpSpPr>
        <p:grpSpPr>
          <a:xfrm>
            <a:off x="10424164" y="5233385"/>
            <a:ext cx="1778916" cy="1281046"/>
            <a:chOff x="8249223" y="5095418"/>
            <a:chExt cx="3470242" cy="249901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95F029A-D856-FD25-AD1C-D27C9BFE3134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C6DA825-F262-A9EE-C65C-5FAE14BEF939}"/>
                </a:ext>
              </a:extLst>
            </p:cNvPr>
            <p:cNvSpPr txBox="1"/>
            <p:nvPr/>
          </p:nvSpPr>
          <p:spPr>
            <a:xfrm>
              <a:off x="8249223" y="6933995"/>
              <a:ext cx="3470242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1483BA1D-68EA-BEBC-B1F6-55471EB29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61B147B-00FD-1BBC-4391-FB8BAB23B1AA}"/>
              </a:ext>
            </a:extLst>
          </p:cNvPr>
          <p:cNvSpPr txBox="1"/>
          <p:nvPr/>
        </p:nvSpPr>
        <p:spPr>
          <a:xfrm>
            <a:off x="2043314" y="2577949"/>
            <a:ext cx="67205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0"/>
            <a:r>
              <a:rPr lang="es" sz="2400" b="1" dirty="0">
                <a:solidFill>
                  <a:srgbClr val="85A024"/>
                </a:solidFill>
                <a:latin typeface="Ubuntu" panose="020B0504030602030204" pitchFamily="34" charset="0"/>
              </a:rPr>
              <a:t>Verde</a:t>
            </a:r>
            <a:endParaRPr lang="en-US" sz="2400" dirty="0">
              <a:solidFill>
                <a:srgbClr val="85A024"/>
              </a:solidFill>
              <a:latin typeface="Ubuntu" panose="020B0504030602030204" pitchFamily="34" charset="0"/>
            </a:endParaRPr>
          </a:p>
          <a:p>
            <a:pPr marL="85725" indent="0"/>
            <a:r>
              <a:rPr lang="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El proyecto o tarea va por buen camino, avanzando según lo previsto, y no presenta problemas importantes.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431249-8703-9BE7-BE7A-29A6C74313D6}"/>
              </a:ext>
            </a:extLst>
          </p:cNvPr>
          <p:cNvSpPr txBox="1"/>
          <p:nvPr/>
        </p:nvSpPr>
        <p:spPr>
          <a:xfrm>
            <a:off x="2043314" y="3741442"/>
            <a:ext cx="63060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0"/>
            <a:r>
              <a:rPr lang="es" sz="2400" b="1" dirty="0">
                <a:solidFill>
                  <a:srgbClr val="D2AF00"/>
                </a:solidFill>
                <a:latin typeface="Ubuntu" panose="020B0504030602030204" pitchFamily="34" charset="0"/>
              </a:rPr>
              <a:t>Amarillo</a:t>
            </a:r>
            <a:endParaRPr lang="en-US" sz="2400" dirty="0">
              <a:solidFill>
                <a:srgbClr val="D2AF00"/>
              </a:solidFill>
              <a:latin typeface="Ubuntu" panose="020B0504030602030204" pitchFamily="34" charset="0"/>
            </a:endParaRPr>
          </a:p>
          <a:p>
            <a:pPr marL="85725" indent="0"/>
            <a:r>
              <a:rPr lang="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Hay algunos desafíos o retrasos, pero el proyecto aún puede completarse con algunos ajustes.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126EEE-641A-3DF9-DDD9-8F58EE76B223}"/>
              </a:ext>
            </a:extLst>
          </p:cNvPr>
          <p:cNvSpPr txBox="1"/>
          <p:nvPr/>
        </p:nvSpPr>
        <p:spPr>
          <a:xfrm>
            <a:off x="2049652" y="4920361"/>
            <a:ext cx="59840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0"/>
            <a:r>
              <a:rPr lang="es" sz="2400" b="1" dirty="0">
                <a:solidFill>
                  <a:srgbClr val="C00000"/>
                </a:solidFill>
                <a:latin typeface="Ubuntu" panose="020B0504030602030204" pitchFamily="34" charset="0"/>
              </a:rPr>
              <a:t>Rojo</a:t>
            </a:r>
          </a:p>
          <a:p>
            <a:pPr marL="85725" indent="0"/>
            <a:r>
              <a:rPr lang="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El proyecto está en riesgo o se ha estancado debido a problemas significativos que requieren una intervención inmediata.</a:t>
            </a:r>
            <a:endParaRPr lang="en-US" sz="20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C82EC74-10F1-2C7A-B981-E79B97BE9FC7}"/>
              </a:ext>
            </a:extLst>
          </p:cNvPr>
          <p:cNvSpPr/>
          <p:nvPr/>
        </p:nvSpPr>
        <p:spPr>
          <a:xfrm>
            <a:off x="9315975" y="3418133"/>
            <a:ext cx="1079881" cy="107988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030D32A-A008-15AA-F5EF-078AF7EC96B8}"/>
              </a:ext>
            </a:extLst>
          </p:cNvPr>
          <p:cNvSpPr/>
          <p:nvPr/>
        </p:nvSpPr>
        <p:spPr>
          <a:xfrm>
            <a:off x="9315975" y="2126717"/>
            <a:ext cx="1079881" cy="107988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BBFF38D-D3C3-EF96-BEAC-E8809CD2A066}"/>
              </a:ext>
            </a:extLst>
          </p:cNvPr>
          <p:cNvSpPr/>
          <p:nvPr/>
        </p:nvSpPr>
        <p:spPr>
          <a:xfrm>
            <a:off x="9315975" y="4724278"/>
            <a:ext cx="1079881" cy="107988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2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6" grpId="0" animBg="1"/>
      <p:bldP spid="16" grpId="1" animBg="1"/>
      <p:bldP spid="16" grpId="2" animBg="1"/>
      <p:bldP spid="21" grpId="0" animBg="1"/>
      <p:bldP spid="21" grpId="1" animBg="1"/>
      <p:bldP spid="22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61489-CE1C-4FEA-0518-97B444C6A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A491517-C5F9-3BD7-0FCE-B40B075DF18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540424"/>
            <a:ext cx="6884368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" sz="3200" b="1" dirty="0">
                <a:solidFill>
                  <a:srgbClr val="0095DA"/>
                </a:solidFill>
                <a:latin typeface="Ubuntu" panose="020B0504030602030204" pitchFamily="34" charset="0"/>
              </a:rPr>
              <a:t>Ejemplo de Plan de Proyecto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6EDA6ECD-F7E8-AA9C-6775-A217E4CFE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aphicFrame>
        <p:nvGraphicFramePr>
          <p:cNvPr id="3" name="Tabla 21">
            <a:extLst>
              <a:ext uri="{FF2B5EF4-FFF2-40B4-BE49-F238E27FC236}">
                <a16:creationId xmlns:a16="http://schemas.microsoft.com/office/drawing/2014/main" id="{61137BAD-6503-23DD-6B1D-F1063ACBF3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274264"/>
              </p:ext>
            </p:extLst>
          </p:nvPr>
        </p:nvGraphicFramePr>
        <p:xfrm>
          <a:off x="737036" y="1287305"/>
          <a:ext cx="10186499" cy="5614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7335">
                  <a:extLst>
                    <a:ext uri="{9D8B030D-6E8A-4147-A177-3AD203B41FA5}">
                      <a16:colId xmlns:a16="http://schemas.microsoft.com/office/drawing/2014/main" val="3903686904"/>
                    </a:ext>
                  </a:extLst>
                </a:gridCol>
                <a:gridCol w="834125">
                  <a:extLst>
                    <a:ext uri="{9D8B030D-6E8A-4147-A177-3AD203B41FA5}">
                      <a16:colId xmlns:a16="http://schemas.microsoft.com/office/drawing/2014/main" val="3971220428"/>
                    </a:ext>
                  </a:extLst>
                </a:gridCol>
                <a:gridCol w="1468008">
                  <a:extLst>
                    <a:ext uri="{9D8B030D-6E8A-4147-A177-3AD203B41FA5}">
                      <a16:colId xmlns:a16="http://schemas.microsoft.com/office/drawing/2014/main" val="583973087"/>
                    </a:ext>
                  </a:extLst>
                </a:gridCol>
                <a:gridCol w="1021734">
                  <a:extLst>
                    <a:ext uri="{9D8B030D-6E8A-4147-A177-3AD203B41FA5}">
                      <a16:colId xmlns:a16="http://schemas.microsoft.com/office/drawing/2014/main" val="3401574645"/>
                    </a:ext>
                  </a:extLst>
                </a:gridCol>
                <a:gridCol w="1009990">
                  <a:extLst>
                    <a:ext uri="{9D8B030D-6E8A-4147-A177-3AD203B41FA5}">
                      <a16:colId xmlns:a16="http://schemas.microsoft.com/office/drawing/2014/main" val="3271025723"/>
                    </a:ext>
                  </a:extLst>
                </a:gridCol>
                <a:gridCol w="1233128">
                  <a:extLst>
                    <a:ext uri="{9D8B030D-6E8A-4147-A177-3AD203B41FA5}">
                      <a16:colId xmlns:a16="http://schemas.microsoft.com/office/drawing/2014/main" val="1247125136"/>
                    </a:ext>
                  </a:extLst>
                </a:gridCol>
                <a:gridCol w="1456265">
                  <a:extLst>
                    <a:ext uri="{9D8B030D-6E8A-4147-A177-3AD203B41FA5}">
                      <a16:colId xmlns:a16="http://schemas.microsoft.com/office/drawing/2014/main" val="4128454132"/>
                    </a:ext>
                  </a:extLst>
                </a:gridCol>
                <a:gridCol w="2125914">
                  <a:extLst>
                    <a:ext uri="{9D8B030D-6E8A-4147-A177-3AD203B41FA5}">
                      <a16:colId xmlns:a16="http://schemas.microsoft.com/office/drawing/2014/main" val="2547422599"/>
                    </a:ext>
                  </a:extLst>
                </a:gridCol>
              </a:tblGrid>
              <a:tr h="578414">
                <a:tc>
                  <a:txBody>
                    <a:bodyPr/>
                    <a:lstStyle/>
                    <a:p>
                      <a:pPr algn="ctr"/>
                      <a:r>
                        <a:rPr lang="es" sz="135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¿Completo?</a:t>
                      </a:r>
                      <a:endParaRPr lang="en-US" sz="1350" dirty="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68580" marR="68580" marT="34290" marB="3429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Estado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Actividad/Tarea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Fecha de inicio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30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Fecha de finalización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Propietario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Ayudantes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4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Notas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05778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s-PA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Elige compañeros 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dirty="0">
                          <a:latin typeface="Ubuntu Light" panose="020B0304030602030204" pitchFamily="34" charset="0"/>
                        </a:rPr>
                        <a:t>1 de agosto de 2022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dirty="0">
                          <a:latin typeface="Ubuntu Light" panose="020B0304030602030204" pitchFamily="34" charset="0"/>
                        </a:rPr>
                        <a:t>31 de octubre de 2022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Conal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N/A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dirty="0">
                          <a:latin typeface="Ubuntu Light" panose="020B0304030602030204" pitchFamily="34" charset="0"/>
                        </a:rPr>
                        <a:t>Brandon, Caitlin y Cristina elegidos para el equipo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536548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Identificar a Mentor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450" dirty="0">
                          <a:latin typeface="Ubuntu Light" panose="020B0304030602030204" pitchFamily="34" charset="0"/>
                        </a:rPr>
                        <a:t>1 de noviembre de 2022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400" dirty="0">
                          <a:latin typeface="Ubuntu Light" panose="020B0304030602030204" pitchFamily="34" charset="0"/>
                        </a:rPr>
                        <a:t>15 de noviembre de 2022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Conal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N/A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Emily elegida como mentora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820408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Asignar roles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450" dirty="0">
                          <a:latin typeface="Ubuntu Light" panose="020B0304030602030204" pitchFamily="34" charset="0"/>
                        </a:rPr>
                        <a:t>1 de noviembre de 2022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400" dirty="0">
                          <a:latin typeface="Ubuntu Light" panose="020B0304030602030204" pitchFamily="34" charset="0"/>
                        </a:rPr>
                        <a:t>15 de noviembre de 2022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Cristina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Brandon, Conal, Caitlin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dirty="0">
                          <a:latin typeface="Ubuntu Light" panose="020B0304030602030204" pitchFamily="34" charset="0"/>
                        </a:rPr>
                        <a:t>Conal y Caitlin confirmaron su participación, pero en espera de que Brandon confirme la suya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780197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dirty="0">
                          <a:latin typeface="Ubuntu Light" panose="020B0304030602030204" pitchFamily="34" charset="0"/>
                        </a:rPr>
                        <a:t>Decidir el presupuesto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450" dirty="0">
                          <a:latin typeface="Ubuntu Light" panose="020B0304030602030204" pitchFamily="34" charset="0"/>
                        </a:rPr>
                        <a:t>15 de noviembre de 2022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400" dirty="0">
                          <a:latin typeface="Ubuntu Light" panose="020B0304030602030204" pitchFamily="34" charset="0"/>
                        </a:rPr>
                        <a:t>1 de diciembre de 2022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Caitlin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Brandon, Conal, Cristina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Esperando a que se liberen los fondos del proyecto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37316"/>
                  </a:ext>
                </a:extLst>
              </a:tr>
              <a:tr h="8203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1100">
                        <a:latin typeface="Ubuntu" panose="020B0504030602030204" pitchFamily="34" charset="0"/>
                      </a:endParaRPr>
                    </a:p>
                  </a:txBody>
                  <a:tcPr marL="68580" marR="68580" marT="34290" marB="34290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dirty="0">
                          <a:latin typeface="Ubuntu Light" panose="020B0304030602030204" pitchFamily="34" charset="0"/>
                        </a:rPr>
                        <a:t>Establecer el contacto inicial con el colegio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450" dirty="0">
                          <a:latin typeface="Ubuntu Light" panose="020B0304030602030204" pitchFamily="34" charset="0"/>
                        </a:rPr>
                        <a:t>15 de noviembre de 2022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400" dirty="0">
                          <a:latin typeface="Ubuntu Light" panose="020B0304030602030204" pitchFamily="34" charset="0"/>
                        </a:rPr>
                        <a:t>1 de diciembre de 2022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Brandon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>
                          <a:latin typeface="Ubuntu Light" panose="020B0304030602030204" pitchFamily="34" charset="0"/>
                        </a:rPr>
                        <a:t>N/A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" sz="1600" dirty="0">
                          <a:latin typeface="Ubuntu Light" panose="020B0304030602030204" pitchFamily="34" charset="0"/>
                        </a:rPr>
                        <a:t>Se envió un correo electrónico al colegio, esperando respuesta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631647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C910B67D-9BDC-7448-251B-B9C7EAB33584}"/>
              </a:ext>
            </a:extLst>
          </p:cNvPr>
          <p:cNvSpPr/>
          <p:nvPr/>
        </p:nvSpPr>
        <p:spPr>
          <a:xfrm>
            <a:off x="1965982" y="2051611"/>
            <a:ext cx="465538" cy="465538"/>
          </a:xfrm>
          <a:prstGeom prst="ellipse">
            <a:avLst/>
          </a:prstGeom>
          <a:solidFill>
            <a:srgbClr val="B2D235"/>
          </a:solidFill>
          <a:ln w="28575">
            <a:solidFill>
              <a:srgbClr val="85A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16249FB-ADA6-EFB5-0115-B13F06D11973}"/>
              </a:ext>
            </a:extLst>
          </p:cNvPr>
          <p:cNvSpPr/>
          <p:nvPr/>
        </p:nvSpPr>
        <p:spPr>
          <a:xfrm>
            <a:off x="1965982" y="2873190"/>
            <a:ext cx="465538" cy="465538"/>
          </a:xfrm>
          <a:prstGeom prst="ellipse">
            <a:avLst/>
          </a:prstGeom>
          <a:solidFill>
            <a:srgbClr val="B2D235"/>
          </a:solidFill>
          <a:ln w="28575">
            <a:solidFill>
              <a:srgbClr val="85A0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B8495BC-E768-0516-3D35-611CA74DE755}"/>
              </a:ext>
            </a:extLst>
          </p:cNvPr>
          <p:cNvSpPr/>
          <p:nvPr/>
        </p:nvSpPr>
        <p:spPr>
          <a:xfrm>
            <a:off x="1965982" y="3932420"/>
            <a:ext cx="465538" cy="465538"/>
          </a:xfrm>
          <a:prstGeom prst="ellipse">
            <a:avLst/>
          </a:prstGeom>
          <a:solidFill>
            <a:srgbClr val="FFD300"/>
          </a:solidFill>
          <a:ln w="28575">
            <a:solidFill>
              <a:srgbClr val="D2A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F696F5D-8EC4-A1F0-9D2E-EE5FAFBDB41B}"/>
              </a:ext>
            </a:extLst>
          </p:cNvPr>
          <p:cNvSpPr/>
          <p:nvPr/>
        </p:nvSpPr>
        <p:spPr>
          <a:xfrm>
            <a:off x="1965982" y="5813229"/>
            <a:ext cx="465538" cy="465538"/>
          </a:xfrm>
          <a:prstGeom prst="ellipse">
            <a:avLst/>
          </a:prstGeom>
          <a:solidFill>
            <a:srgbClr val="FFD300"/>
          </a:solidFill>
          <a:ln w="28575">
            <a:solidFill>
              <a:srgbClr val="D2A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D3540F5-26D7-2270-D141-266FF5BDAEA7}"/>
              </a:ext>
            </a:extLst>
          </p:cNvPr>
          <p:cNvSpPr/>
          <p:nvPr/>
        </p:nvSpPr>
        <p:spPr>
          <a:xfrm>
            <a:off x="1965982" y="4991651"/>
            <a:ext cx="465538" cy="465538"/>
          </a:xfrm>
          <a:prstGeom prst="ellipse">
            <a:avLst/>
          </a:prstGeom>
          <a:solidFill>
            <a:srgbClr val="ED1C24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8F40ED7-DB5B-C32D-03E6-143E80B35E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3494" y="2051611"/>
            <a:ext cx="465538" cy="41565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C5521558-C2CD-A44F-BA11-6B086DE1A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3494" y="2854671"/>
            <a:ext cx="465538" cy="4156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16E2B1F-E1D3-F09A-DCE2-EF1D5185FBB2}"/>
              </a:ext>
            </a:extLst>
          </p:cNvPr>
          <p:cNvGrpSpPr/>
          <p:nvPr/>
        </p:nvGrpSpPr>
        <p:grpSpPr>
          <a:xfrm>
            <a:off x="10697370" y="5233384"/>
            <a:ext cx="1568652" cy="1062398"/>
            <a:chOff x="8782178" y="5095418"/>
            <a:chExt cx="3060067" cy="207248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CC1F936-2E08-C252-091B-773685B22FDD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18">
              <a:extLst>
                <a:ext uri="{FF2B5EF4-FFF2-40B4-BE49-F238E27FC236}">
                  <a16:creationId xmlns:a16="http://schemas.microsoft.com/office/drawing/2014/main" id="{773A9E23-81EC-B372-AD3B-A98FFA2C6E57}"/>
                </a:ext>
              </a:extLst>
            </p:cNvPr>
            <p:cNvSpPr txBox="1"/>
            <p:nvPr/>
          </p:nvSpPr>
          <p:spPr>
            <a:xfrm>
              <a:off x="8782178" y="6507465"/>
              <a:ext cx="3060067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14529053-FA4B-2585-8A03-F451FB83D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42558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33C19-11E2-8BC0-961E-3BC76752E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1">
            <a:extLst>
              <a:ext uri="{FF2B5EF4-FFF2-40B4-BE49-F238E27FC236}">
                <a16:creationId xmlns:a16="http://schemas.microsoft.com/office/drawing/2014/main" id="{7F5F0DC2-F244-9EFC-44A8-0E8532E9F3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231176"/>
              </p:ext>
            </p:extLst>
          </p:nvPr>
        </p:nvGraphicFramePr>
        <p:xfrm>
          <a:off x="813882" y="1254648"/>
          <a:ext cx="7884450" cy="370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393">
                  <a:extLst>
                    <a:ext uri="{9D8B030D-6E8A-4147-A177-3AD203B41FA5}">
                      <a16:colId xmlns:a16="http://schemas.microsoft.com/office/drawing/2014/main" val="3903686904"/>
                    </a:ext>
                  </a:extLst>
                </a:gridCol>
                <a:gridCol w="719257">
                  <a:extLst>
                    <a:ext uri="{9D8B030D-6E8A-4147-A177-3AD203B41FA5}">
                      <a16:colId xmlns:a16="http://schemas.microsoft.com/office/drawing/2014/main" val="3971220428"/>
                    </a:ext>
                  </a:extLst>
                </a:gridCol>
                <a:gridCol w="1224202">
                  <a:extLst>
                    <a:ext uri="{9D8B030D-6E8A-4147-A177-3AD203B41FA5}">
                      <a16:colId xmlns:a16="http://schemas.microsoft.com/office/drawing/2014/main" val="583973087"/>
                    </a:ext>
                  </a:extLst>
                </a:gridCol>
                <a:gridCol w="852045">
                  <a:extLst>
                    <a:ext uri="{9D8B030D-6E8A-4147-A177-3AD203B41FA5}">
                      <a16:colId xmlns:a16="http://schemas.microsoft.com/office/drawing/2014/main" val="3401574645"/>
                    </a:ext>
                  </a:extLst>
                </a:gridCol>
                <a:gridCol w="842252">
                  <a:extLst>
                    <a:ext uri="{9D8B030D-6E8A-4147-A177-3AD203B41FA5}">
                      <a16:colId xmlns:a16="http://schemas.microsoft.com/office/drawing/2014/main" val="3271025723"/>
                    </a:ext>
                  </a:extLst>
                </a:gridCol>
                <a:gridCol w="1028331">
                  <a:extLst>
                    <a:ext uri="{9D8B030D-6E8A-4147-A177-3AD203B41FA5}">
                      <a16:colId xmlns:a16="http://schemas.microsoft.com/office/drawing/2014/main" val="1247125136"/>
                    </a:ext>
                  </a:extLst>
                </a:gridCol>
                <a:gridCol w="1214410">
                  <a:extLst>
                    <a:ext uri="{9D8B030D-6E8A-4147-A177-3AD203B41FA5}">
                      <a16:colId xmlns:a16="http://schemas.microsoft.com/office/drawing/2014/main" val="4128454132"/>
                    </a:ext>
                  </a:extLst>
                </a:gridCol>
                <a:gridCol w="1162560">
                  <a:extLst>
                    <a:ext uri="{9D8B030D-6E8A-4147-A177-3AD203B41FA5}">
                      <a16:colId xmlns:a16="http://schemas.microsoft.com/office/drawing/2014/main" val="2547422599"/>
                    </a:ext>
                  </a:extLst>
                </a:gridCol>
              </a:tblGrid>
              <a:tr h="458435">
                <a:tc>
                  <a:txBody>
                    <a:bodyPr/>
                    <a:lstStyle/>
                    <a:p>
                      <a:pPr algn="ctr"/>
                      <a:r>
                        <a:rPr lang="e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¿Completo?</a:t>
                      </a:r>
                      <a:endParaRPr lang="en-US" sz="1100">
                        <a:solidFill>
                          <a:srgbClr val="013B82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Estado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Actividad/Tarea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Fecha de inicio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050" dirty="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Fecha de finalización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Propietario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Ayudantes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100">
                          <a:solidFill>
                            <a:srgbClr val="013B82"/>
                          </a:solidFill>
                          <a:latin typeface="Ubuntu Light" panose="020B0304030602030204" pitchFamily="34" charset="0"/>
                        </a:rPr>
                        <a:t>Notas</a:t>
                      </a:r>
                    </a:p>
                  </a:txBody>
                  <a:tcPr marL="72473" marR="72473" marT="36237" marB="36237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05778"/>
                  </a:ext>
                </a:extLst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s-PA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536548"/>
                  </a:ext>
                </a:extLst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820408"/>
                  </a:ext>
                </a:extLst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780197"/>
                  </a:ext>
                </a:extLst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37316"/>
                  </a:ext>
                </a:extLst>
              </a:tr>
              <a:tr h="65016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sz="800">
                        <a:latin typeface="Ubuntu" panose="020B0504030602030204" pitchFamily="34" charset="0"/>
                      </a:endParaRPr>
                    </a:p>
                  </a:txBody>
                  <a:tcPr marL="54355" marR="54355" marT="27177" marB="27177"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72473" marR="72473" marT="36237" marB="3623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Ubuntu Light" panose="020B0304030602030204" pitchFamily="34" charset="0"/>
                      </a:endParaRPr>
                    </a:p>
                  </a:txBody>
                  <a:tcPr marL="54355" marR="54355" marT="27177" marB="27177">
                    <a:lnL w="1905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631647"/>
                  </a:ext>
                </a:extLst>
              </a:tr>
            </a:tbl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EA88ADF-4835-0760-E0B4-1B2D0E67246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2" y="525294"/>
            <a:ext cx="6884368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" sz="3200" b="1" dirty="0">
                <a:solidFill>
                  <a:srgbClr val="0095DA"/>
                </a:solidFill>
                <a:latin typeface="Ubuntu" panose="020B0504030602030204" pitchFamily="34" charset="0"/>
              </a:rPr>
              <a:t>Plan del Proyecto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A42D824D-216C-3250-B400-CBBBD27E3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9B6356D-9E0C-DAB8-3464-1B3B77049BDC}"/>
              </a:ext>
            </a:extLst>
          </p:cNvPr>
          <p:cNvGrpSpPr/>
          <p:nvPr/>
        </p:nvGrpSpPr>
        <p:grpSpPr>
          <a:xfrm>
            <a:off x="10502540" y="5233385"/>
            <a:ext cx="1622162" cy="1151165"/>
            <a:chOff x="8402115" y="5095418"/>
            <a:chExt cx="3164452" cy="224564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B666468-C5D6-789E-20E3-0163F1EACADD}"/>
                </a:ext>
              </a:extLst>
            </p:cNvPr>
            <p:cNvSpPr/>
            <p:nvPr/>
          </p:nvSpPr>
          <p:spPr>
            <a:xfrm>
              <a:off x="9330798" y="5095418"/>
              <a:ext cx="1585213" cy="1585214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BF1756CD-280D-E8EF-7823-AFA4A5A3766B}"/>
                </a:ext>
              </a:extLst>
            </p:cNvPr>
            <p:cNvSpPr txBox="1"/>
            <p:nvPr/>
          </p:nvSpPr>
          <p:spPr>
            <a:xfrm>
              <a:off x="8402115" y="6680628"/>
              <a:ext cx="3164452" cy="66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PLANIFICACIÓN</a:t>
              </a: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7F2441D2-A70C-3A0D-FBEB-18489A335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23342" y="5316523"/>
              <a:ext cx="1000124" cy="1143000"/>
            </a:xfrm>
            <a:prstGeom prst="rect">
              <a:avLst/>
            </a:prstGeom>
          </p:spPr>
        </p:pic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91380B1-7B2D-A52E-AC9A-F4E8560613F3}"/>
              </a:ext>
            </a:extLst>
          </p:cNvPr>
          <p:cNvSpPr/>
          <p:nvPr/>
        </p:nvSpPr>
        <p:spPr>
          <a:xfrm>
            <a:off x="8824260" y="1495783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s" b="1" dirty="0">
                <a:latin typeface="Ubuntu" panose="020B0504030602030204" pitchFamily="34" charset="0"/>
              </a:rPr>
              <a:t>Actividad del Libro de Ejercicios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32E9C93-8DFF-9B76-2EF0-24608D0DEF84}"/>
              </a:ext>
            </a:extLst>
          </p:cNvPr>
          <p:cNvSpPr/>
          <p:nvPr/>
        </p:nvSpPr>
        <p:spPr>
          <a:xfrm>
            <a:off x="8824260" y="2601540"/>
            <a:ext cx="3621740" cy="711200"/>
          </a:xfrm>
          <a:prstGeom prst="roundRect">
            <a:avLst>
              <a:gd name="adj" fmla="val 22024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3900"/>
            <a:r>
              <a:rPr lang="es" b="1">
                <a:latin typeface="Ubuntu" panose="020B0504030602030204" pitchFamily="34" charset="0"/>
              </a:rPr>
              <a:t>15 minutos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58B0A69-5C37-8028-4225-4EFA96E5A7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72403" y="2391133"/>
            <a:ext cx="895350" cy="100965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A191929-7A72-A0C5-224B-C876FC94BD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72403" y="1420808"/>
            <a:ext cx="8953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2603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3F79E-8973-4094-6F4C-41AF8A84B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6FE3A4-5CAE-8622-B7E2-6658719DF527}"/>
              </a:ext>
            </a:extLst>
          </p:cNvPr>
          <p:cNvSpPr txBox="1"/>
          <p:nvPr/>
        </p:nvSpPr>
        <p:spPr>
          <a:xfrm>
            <a:off x="1705283" y="1906834"/>
            <a:ext cx="8849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CINCO FASES DE LA GESTIÓN DE PROYECTOS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DA6BDE6-8886-0033-8FA8-90634A2921F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4AD2543D-6575-2822-B154-25BCF586E5A0}"/>
              </a:ext>
            </a:extLst>
          </p:cNvPr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MONITOREO, CONTROL Y EVALUACIÓN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4B9FC39D-4D85-605B-228F-48ED91CE7943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Ejecución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B9A2F60-BE9F-D7B4-D5AE-971511C0727D}"/>
              </a:ext>
            </a:extLst>
          </p:cNvPr>
          <p:cNvSpPr/>
          <p:nvPr/>
        </p:nvSpPr>
        <p:spPr>
          <a:xfrm>
            <a:off x="5391979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3C81B3A2-5D51-45CB-EB32-245E0AE98F96}"/>
              </a:ext>
            </a:extLst>
          </p:cNvPr>
          <p:cNvSpPr txBox="1"/>
          <p:nvPr/>
        </p:nvSpPr>
        <p:spPr>
          <a:xfrm>
            <a:off x="883644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INICIO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A1A4C24-8FAE-AD82-3C8D-5718F414CE99}"/>
              </a:ext>
            </a:extLst>
          </p:cNvPr>
          <p:cNvSpPr txBox="1"/>
          <p:nvPr/>
        </p:nvSpPr>
        <p:spPr>
          <a:xfrm>
            <a:off x="2521132" y="4379385"/>
            <a:ext cx="2313643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PLANIFICACIÓN</a:t>
            </a: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75419A25-5376-BD3F-75E9-D4C054583125}"/>
              </a:ext>
            </a:extLst>
          </p:cNvPr>
          <p:cNvSpPr txBox="1"/>
          <p:nvPr/>
        </p:nvSpPr>
        <p:spPr>
          <a:xfrm>
            <a:off x="5309988" y="4379385"/>
            <a:ext cx="1724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EJECUCIÓN</a:t>
            </a: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975BA434-9B91-EAE9-C797-8892CAA27711}"/>
              </a:ext>
            </a:extLst>
          </p:cNvPr>
          <p:cNvSpPr txBox="1"/>
          <p:nvPr/>
        </p:nvSpPr>
        <p:spPr>
          <a:xfrm>
            <a:off x="98502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CIERRE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E998587E-9EB6-8194-1E13-7745B2407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564F0D90-1DD5-D161-0C7F-9364C36D4C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23055" y="2978829"/>
            <a:ext cx="1000125" cy="1143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64F0D88B-CCCB-A392-84AA-31FB9A8577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51173" y="2916917"/>
            <a:ext cx="1266825" cy="1190625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A85B463C-B0F0-F31E-1DAE-22889719CD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20837" y="3052731"/>
            <a:ext cx="1057275" cy="1057275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3C889094-D46B-B046-7E3D-8579F6771E8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93528" y="3000343"/>
            <a:ext cx="971550" cy="1162050"/>
          </a:xfrm>
          <a:prstGeom prst="rect">
            <a:avLst/>
          </a:prstGeom>
        </p:spPr>
      </p:pic>
      <p:sp>
        <p:nvSpPr>
          <p:cNvPr id="28" name="Arrow: Chevron 27">
            <a:extLst>
              <a:ext uri="{FF2B5EF4-FFF2-40B4-BE49-F238E27FC236}">
                <a16:creationId xmlns:a16="http://schemas.microsoft.com/office/drawing/2014/main" id="{560CF2F5-D916-2B54-2EDC-8A734BB82161}"/>
              </a:ext>
            </a:extLst>
          </p:cNvPr>
          <p:cNvSpPr/>
          <p:nvPr/>
        </p:nvSpPr>
        <p:spPr>
          <a:xfrm>
            <a:off x="2636322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DF1DDCB1-DEAA-8D21-F977-C1D15CE14E03}"/>
              </a:ext>
            </a:extLst>
          </p:cNvPr>
          <p:cNvSpPr/>
          <p:nvPr/>
        </p:nvSpPr>
        <p:spPr>
          <a:xfrm>
            <a:off x="7255915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E10F6000-EAD9-BAEB-83F8-5D02F2026B3F}"/>
              </a:ext>
            </a:extLst>
          </p:cNvPr>
          <p:cNvSpPr/>
          <p:nvPr/>
        </p:nvSpPr>
        <p:spPr>
          <a:xfrm>
            <a:off x="939746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26D9DF2A-849B-D20D-0897-025A5E16BE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13123" y="3119750"/>
            <a:ext cx="832177" cy="743015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045B1673-0E63-C0DA-B8D4-24A1868A576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07029" y="3107467"/>
            <a:ext cx="832177" cy="743015"/>
          </a:xfrm>
          <a:prstGeom prst="rect">
            <a:avLst/>
          </a:prstGeom>
        </p:spPr>
      </p:pic>
      <p:sp>
        <p:nvSpPr>
          <p:cNvPr id="37" name="Arrow: Chevron 36">
            <a:extLst>
              <a:ext uri="{FF2B5EF4-FFF2-40B4-BE49-F238E27FC236}">
                <a16:creationId xmlns:a16="http://schemas.microsoft.com/office/drawing/2014/main" id="{736A184A-9877-817C-9844-5D0C3A70D4FF}"/>
              </a:ext>
            </a:extLst>
          </p:cNvPr>
          <p:cNvSpPr/>
          <p:nvPr/>
        </p:nvSpPr>
        <p:spPr>
          <a:xfrm>
            <a:off x="481254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1ADEFD68-483D-A7E2-9DE8-7992CB83940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4433958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31678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C6D6C-F016-3F0A-9540-F9DA2FD8F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15CD0C1-AE5A-F080-4AEC-C7DD37A76526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CBD576-C03E-01C0-A6F3-CBA78DF4D1C5}"/>
              </a:ext>
            </a:extLst>
          </p:cNvPr>
          <p:cNvSpPr/>
          <p:nvPr/>
        </p:nvSpPr>
        <p:spPr>
          <a:xfrm>
            <a:off x="2550993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A14790AE-FCE7-965E-4DC8-B2FB5C583116}"/>
              </a:ext>
            </a:extLst>
          </p:cNvPr>
          <p:cNvSpPr txBox="1"/>
          <p:nvPr/>
        </p:nvSpPr>
        <p:spPr>
          <a:xfrm>
            <a:off x="3767340" y="2824003"/>
            <a:ext cx="677064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¡Aquí es donde se lleva a cabo el proyecto! </a:t>
            </a:r>
            <a:b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</a:b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Se realizan tareas </a:t>
            </a: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y los miembros del equipo </a:t>
            </a:r>
            <a:br>
              <a:rPr lang="en-U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</a:b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trabajan juntos para alcanzar los objetivos.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D71CDBA-24DD-E776-35E7-56A73F6716E8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Ejecución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0213340-A1CF-C00F-BB64-5AE383162F88}"/>
              </a:ext>
            </a:extLst>
          </p:cNvPr>
          <p:cNvSpPr/>
          <p:nvPr/>
        </p:nvSpPr>
        <p:spPr>
          <a:xfrm>
            <a:off x="1543668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D65C77CC-3955-FA56-1546-5D247F9C076A}"/>
              </a:ext>
            </a:extLst>
          </p:cNvPr>
          <p:cNvSpPr txBox="1"/>
          <p:nvPr/>
        </p:nvSpPr>
        <p:spPr>
          <a:xfrm>
            <a:off x="1461677" y="4379385"/>
            <a:ext cx="1724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EJECUCIÓN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7F5EAA08-920E-49E4-6506-BDE40C58B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02862" y="2916917"/>
            <a:ext cx="1266825" cy="1190625"/>
          </a:xfrm>
          <a:prstGeom prst="rect">
            <a:avLst/>
          </a:prstGeom>
        </p:spPr>
      </p:pic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B2BC78A1-E64A-7EB9-6D80-09B9E6115B44}"/>
              </a:ext>
            </a:extLst>
          </p:cNvPr>
          <p:cNvSpPr/>
          <p:nvPr/>
        </p:nvSpPr>
        <p:spPr>
          <a:xfrm>
            <a:off x="3407604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5092C826-93BD-DD86-2344-88B348018B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585647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974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466FA-D56E-E1C3-260B-FDF5D66C7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>
            <a:extLst>
              <a:ext uri="{FF2B5EF4-FFF2-40B4-BE49-F238E27FC236}">
                <a16:creationId xmlns:a16="http://schemas.microsoft.com/office/drawing/2014/main" id="{13734B30-C2A6-9049-8AA7-5C330B6CA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CB459DA-E732-4E16-DEE2-9AF53745FF22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B1D22BE7-D85F-8632-6B3E-CF618CDFC38E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Ejecución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9CF157A-1B68-3489-1363-3F46DDE45212}"/>
              </a:ext>
            </a:extLst>
          </p:cNvPr>
          <p:cNvSpPr/>
          <p:nvPr/>
        </p:nvSpPr>
        <p:spPr>
          <a:xfrm>
            <a:off x="1543668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4A5A342A-DF2C-AC2D-1E84-D2935605772E}"/>
              </a:ext>
            </a:extLst>
          </p:cNvPr>
          <p:cNvSpPr txBox="1"/>
          <p:nvPr/>
        </p:nvSpPr>
        <p:spPr>
          <a:xfrm>
            <a:off x="1461677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EJECUCIÓN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5F9B9F80-E334-28D3-8366-6F789A441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2862" y="2916917"/>
            <a:ext cx="1266825" cy="1190625"/>
          </a:xfrm>
          <a:prstGeom prst="rect">
            <a:avLst/>
          </a:prstGeom>
        </p:spPr>
      </p:pic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31F10801-B94E-A921-ED59-229374B70BC2}"/>
              </a:ext>
            </a:extLst>
          </p:cNvPr>
          <p:cNvSpPr/>
          <p:nvPr/>
        </p:nvSpPr>
        <p:spPr>
          <a:xfrm>
            <a:off x="3407604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E15F28EB-1A09-8206-2A41-5664926C14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585647" y="3263729"/>
            <a:ext cx="1295118" cy="530786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2A0B0B50-1265-CC68-7759-64FDA1A8D55D}"/>
              </a:ext>
            </a:extLst>
          </p:cNvPr>
          <p:cNvSpPr txBox="1"/>
          <p:nvPr/>
        </p:nvSpPr>
        <p:spPr>
          <a:xfrm>
            <a:off x="3793745" y="2254527"/>
            <a:ext cx="7562534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Durante la </a:t>
            </a:r>
            <a:r>
              <a:rPr lang="es" sz="2400" b="1" i="0" u="none" strike="noStrike" cap="none">
                <a:solidFill>
                  <a:srgbClr val="92278F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Fase de Ejecución </a:t>
            </a:r>
            <a:r>
              <a:rPr lang="es" sz="2400" b="1" i="0" u="none" strike="noStrike" cap="none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de la gestión de proyectos, tú deberás: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E1C92A-2C62-5477-5447-2823620702B3}"/>
              </a:ext>
            </a:extLst>
          </p:cNvPr>
          <p:cNvSpPr txBox="1"/>
          <p:nvPr/>
        </p:nvSpPr>
        <p:spPr>
          <a:xfrm>
            <a:off x="3959082" y="3269131"/>
            <a:ext cx="7401560" cy="1970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8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Comenzar a trabajar en las tareas asignadas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8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Compartir actualizaciones regulares con el equipo, los grupos de interés y el patrocinador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8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Ajustar tu plan de proyecto según sea necesario</a:t>
            </a:r>
          </a:p>
        </p:txBody>
      </p:sp>
    </p:spTree>
    <p:extLst>
      <p:ext uri="{BB962C8B-B14F-4D97-AF65-F5344CB8AC3E}">
        <p14:creationId xmlns:p14="http://schemas.microsoft.com/office/powerpoint/2010/main" val="237824487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89408-202B-1796-F7E0-1A740170C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Una persona escribiendo en una pared&#10;&#10;El contenido generado por IA puede ser incorrecto.">
            <a:extLst>
              <a:ext uri="{FF2B5EF4-FFF2-40B4-BE49-F238E27FC236}">
                <a16:creationId xmlns:a16="http://schemas.microsoft.com/office/drawing/2014/main" id="{FAABB1B3-4C90-1904-9656-6095090DF0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14301" y="1612900"/>
            <a:ext cx="4403345" cy="4774173"/>
          </a:xfrm>
          <a:prstGeom prst="rect">
            <a:avLst/>
          </a:prstGeom>
          <a:ln w="57150">
            <a:solidFill>
              <a:srgbClr val="92278F"/>
            </a:solidFill>
          </a:ln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8BBF09B-CE85-C59B-B67B-E932FD30C5A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6378D0D-B0B9-A714-A096-522B0346705A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Ejecución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6F2459E-9050-11C6-6FAC-CCC84A603AF2}"/>
              </a:ext>
            </a:extLst>
          </p:cNvPr>
          <p:cNvGrpSpPr/>
          <p:nvPr/>
        </p:nvGrpSpPr>
        <p:grpSpPr>
          <a:xfrm>
            <a:off x="10672565" y="5233385"/>
            <a:ext cx="1367428" cy="1198790"/>
            <a:chOff x="9020261" y="5233385"/>
            <a:chExt cx="1367428" cy="119879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C2EE907-2955-6107-92FF-1A1F7BD2B258}"/>
                </a:ext>
              </a:extLst>
            </p:cNvPr>
            <p:cNvSpPr/>
            <p:nvPr/>
          </p:nvSpPr>
          <p:spPr>
            <a:xfrm>
              <a:off x="9297669" y="5233385"/>
              <a:ext cx="812613" cy="8126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EA527331-30CD-B2A4-6F21-AEF7E4C38D44}"/>
                </a:ext>
              </a:extLst>
            </p:cNvPr>
            <p:cNvSpPr txBox="1"/>
            <p:nvPr/>
          </p:nvSpPr>
          <p:spPr>
            <a:xfrm>
              <a:off x="9020261" y="6093621"/>
              <a:ext cx="13674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EJECUCIÓN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A7672618-7A3C-AE6A-96F3-E0665DFE8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379275" y="5334522"/>
              <a:ext cx="649401" cy="610339"/>
            </a:xfrm>
            <a:prstGeom prst="rect">
              <a:avLst/>
            </a:prstGeom>
          </p:spPr>
        </p:pic>
      </p:grpSp>
      <p:sp>
        <p:nvSpPr>
          <p:cNvPr id="4" name="TextBox 8">
            <a:extLst>
              <a:ext uri="{FF2B5EF4-FFF2-40B4-BE49-F238E27FC236}">
                <a16:creationId xmlns:a16="http://schemas.microsoft.com/office/drawing/2014/main" id="{08D76B89-3CC8-ABEB-C60F-143D0A0ED8C6}"/>
              </a:ext>
            </a:extLst>
          </p:cNvPr>
          <p:cNvSpPr txBox="1"/>
          <p:nvPr/>
        </p:nvSpPr>
        <p:spPr>
          <a:xfrm>
            <a:off x="4584527" y="2330727"/>
            <a:ext cx="6636862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Tres cosas que te ayudarán a ejecutar tus tareas </a:t>
            </a:r>
            <a:r>
              <a:rPr lang="es" sz="24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mejor</a:t>
            </a: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15510E-17FE-8614-A5C6-5E977EC223FD}"/>
              </a:ext>
            </a:extLst>
          </p:cNvPr>
          <p:cNvSpPr txBox="1"/>
          <p:nvPr/>
        </p:nvSpPr>
        <p:spPr>
          <a:xfrm>
            <a:off x="4749864" y="3345331"/>
            <a:ext cx="6636862" cy="1970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e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Establecer y mantener una rutina constante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e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Buena </a:t>
            </a:r>
            <a:r>
              <a:rPr lang="es" sz="2400" b="1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comunicación</a:t>
            </a:r>
            <a:r>
              <a:rPr lang="e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entre tú y los demás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6"/>
              </a:buBlip>
            </a:pPr>
            <a:r>
              <a:rPr lang="es" sz="2400" b="1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Documentar</a:t>
            </a:r>
            <a:r>
              <a:rPr lang="e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todo lo que ocurre</a:t>
            </a:r>
          </a:p>
        </p:txBody>
      </p:sp>
    </p:spTree>
    <p:extLst>
      <p:ext uri="{BB962C8B-B14F-4D97-AF65-F5344CB8AC3E}">
        <p14:creationId xmlns:p14="http://schemas.microsoft.com/office/powerpoint/2010/main" val="134968047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D8FAE-5474-90BF-53C6-F7AC4B60C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3117A1-103F-792E-7D12-010B9E78C46D}"/>
              </a:ext>
            </a:extLst>
          </p:cNvPr>
          <p:cNvSpPr txBox="1"/>
          <p:nvPr/>
        </p:nvSpPr>
        <p:spPr>
          <a:xfrm>
            <a:off x="579438" y="1559311"/>
            <a:ext cx="7198287" cy="152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Establecer y mantener una </a:t>
            </a:r>
            <a:r>
              <a:rPr lang="en-US" sz="2400" b="1" dirty="0" err="1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rutina</a:t>
            </a: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constante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bg2">
                    <a:lumMod val="9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Buena </a:t>
            </a:r>
            <a:r>
              <a:rPr lang="es" sz="2400" b="1" dirty="0">
                <a:solidFill>
                  <a:schemeClr val="bg2">
                    <a:lumMod val="9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comunicación</a:t>
            </a:r>
            <a:r>
              <a:rPr lang="es" sz="2400" dirty="0">
                <a:solidFill>
                  <a:schemeClr val="bg2">
                    <a:lumMod val="9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entre tú y los demás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b="1" dirty="0">
                <a:solidFill>
                  <a:schemeClr val="bg2">
                    <a:lumMod val="9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Documentar</a:t>
            </a:r>
            <a:r>
              <a:rPr lang="es" sz="2400" dirty="0">
                <a:solidFill>
                  <a:schemeClr val="bg2">
                    <a:lumMod val="9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todo lo que ocurre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06C7195-A78E-A9DE-7AB7-4DDF1E7F02C7}"/>
              </a:ext>
            </a:extLst>
          </p:cNvPr>
          <p:cNvGrpSpPr/>
          <p:nvPr/>
        </p:nvGrpSpPr>
        <p:grpSpPr>
          <a:xfrm>
            <a:off x="579438" y="2133600"/>
            <a:ext cx="10875962" cy="4262295"/>
            <a:chOff x="579438" y="2133600"/>
            <a:chExt cx="10875962" cy="426229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F24F5E-CBD1-5D93-90A9-07F29FC8E3AA}"/>
                </a:ext>
              </a:extLst>
            </p:cNvPr>
            <p:cNvSpPr/>
            <p:nvPr/>
          </p:nvSpPr>
          <p:spPr>
            <a:xfrm>
              <a:off x="579438" y="2133600"/>
              <a:ext cx="10875962" cy="4262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"/>
                <a:t>v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2745ABC-6DA0-49B1-C0CE-A4C3DBB4E21D}"/>
                </a:ext>
              </a:extLst>
            </p:cNvPr>
            <p:cNvSpPr/>
            <p:nvPr/>
          </p:nvSpPr>
          <p:spPr>
            <a:xfrm>
              <a:off x="4376176" y="2372150"/>
              <a:ext cx="6888724" cy="1494884"/>
            </a:xfrm>
            <a:prstGeom prst="rect">
              <a:avLst/>
            </a:prstGeom>
            <a:solidFill>
              <a:srgbClr val="DDF5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CFC9A5C1-01DA-0ADD-5546-AD79935C3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8199" y="2331339"/>
              <a:ext cx="3576077" cy="3286125"/>
            </a:xfrm>
            <a:prstGeom prst="rect">
              <a:avLst/>
            </a:prstGeom>
          </p:spPr>
        </p:pic>
      </p:grp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5D5C3D0-4B97-DABF-9FAD-339C0D7361C9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37E61C12-DECC-CDB8-379C-036C1D49DDF9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Ejecución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B693B0D-1397-269D-7254-D9F45C24E064}"/>
              </a:ext>
            </a:extLst>
          </p:cNvPr>
          <p:cNvGrpSpPr/>
          <p:nvPr/>
        </p:nvGrpSpPr>
        <p:grpSpPr>
          <a:xfrm>
            <a:off x="10672565" y="5233385"/>
            <a:ext cx="1367428" cy="1198790"/>
            <a:chOff x="9020261" y="5233385"/>
            <a:chExt cx="1367428" cy="119879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A341969-B50F-71DB-B000-10F3E0A9164B}"/>
                </a:ext>
              </a:extLst>
            </p:cNvPr>
            <p:cNvSpPr/>
            <p:nvPr/>
          </p:nvSpPr>
          <p:spPr>
            <a:xfrm>
              <a:off x="9297669" y="5233385"/>
              <a:ext cx="812613" cy="8126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B7EC4C93-E62B-8D9E-3EBD-C360CCA945D1}"/>
                </a:ext>
              </a:extLst>
            </p:cNvPr>
            <p:cNvSpPr txBox="1"/>
            <p:nvPr/>
          </p:nvSpPr>
          <p:spPr>
            <a:xfrm>
              <a:off x="9020261" y="6093621"/>
              <a:ext cx="13674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EJECUCIÓN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62E2B12-BF5D-8DC5-D41F-9D5EA96C8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379275" y="5334522"/>
              <a:ext cx="649401" cy="61033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038EC8A-C326-3C2C-D4E8-EECDC17E5E6C}"/>
              </a:ext>
            </a:extLst>
          </p:cNvPr>
          <p:cNvSpPr txBox="1"/>
          <p:nvPr/>
        </p:nvSpPr>
        <p:spPr>
          <a:xfrm>
            <a:off x="4922113" y="2635760"/>
            <a:ext cx="5936387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" sz="24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Establecer una </a:t>
            </a:r>
            <a:r>
              <a:rPr lang="es" sz="24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rutina de revisión de tu plan de proyecto </a:t>
            </a:r>
            <a:r>
              <a:rPr lang="es" sz="24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de forma periódica.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617493-0B71-F6AA-197B-AFC9BADF9539}"/>
              </a:ext>
            </a:extLst>
          </p:cNvPr>
          <p:cNvSpPr txBox="1"/>
          <p:nvPr/>
        </p:nvSpPr>
        <p:spPr>
          <a:xfrm>
            <a:off x="4607478" y="3912711"/>
            <a:ext cx="7584521" cy="2375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300"/>
              </a:spcAft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Una buena rutina: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Te ayuda a mantenerte al día y garantiza el progreso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Divide las tareas en pasos más pequeños y establece plazos</a:t>
            </a:r>
          </a:p>
          <a:p>
            <a:pPr marL="342900" indent="-342900">
              <a:lnSpc>
                <a:spcPct val="120000"/>
              </a:lnSpc>
              <a:spcAft>
                <a:spcPts val="3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Asegura que ni tú ni tu equipo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olviden</a:t>
            </a: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nada.</a:t>
            </a:r>
          </a:p>
        </p:txBody>
      </p:sp>
    </p:spTree>
    <p:extLst>
      <p:ext uri="{BB962C8B-B14F-4D97-AF65-F5344CB8AC3E}">
        <p14:creationId xmlns:p14="http://schemas.microsoft.com/office/powerpoint/2010/main" val="2298352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F1656-D4F8-9EF3-01D0-0940B2634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6B6F1E-9EA3-37B2-73B5-A1F8FC88F2A5}"/>
              </a:ext>
            </a:extLst>
          </p:cNvPr>
          <p:cNvSpPr txBox="1"/>
          <p:nvPr/>
        </p:nvSpPr>
        <p:spPr>
          <a:xfrm>
            <a:off x="4010668" y="2021068"/>
            <a:ext cx="477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800" b="1">
                <a:solidFill>
                  <a:srgbClr val="0095DA"/>
                </a:solidFill>
                <a:latin typeface="Ubuntu Light" panose="020B0304030602030204" pitchFamily="34" charset="0"/>
              </a:rPr>
              <a:t>Ejemplos de proyectos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0129BB26-A962-D443-0B12-0529735118A5}"/>
              </a:ext>
            </a:extLst>
          </p:cNvPr>
          <p:cNvSpPr txBox="1"/>
          <p:nvPr/>
        </p:nvSpPr>
        <p:spPr>
          <a:xfrm>
            <a:off x="4045899" y="2663544"/>
            <a:ext cx="5747661" cy="1756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lnSpc>
                <a:spcPct val="120000"/>
              </a:lnSpc>
              <a:spcAft>
                <a:spcPts val="300"/>
              </a:spcAft>
            </a:pPr>
            <a:r>
              <a:rPr lang="es" b="1" dirty="0">
                <a:solidFill>
                  <a:srgbClr val="013B82"/>
                </a:solidFill>
                <a:latin typeface="Ubuntu Light" panose="020B0304030602030204" pitchFamily="34" charset="0"/>
                <a:cs typeface="Arial"/>
              </a:rPr>
              <a:t>Idea del proyecto #1</a:t>
            </a:r>
          </a:p>
          <a:p>
            <a:pPr lvl="0" rtl="0">
              <a:lnSpc>
                <a:spcPct val="120000"/>
              </a:lnSpc>
              <a:spcAft>
                <a:spcPts val="600"/>
              </a:spcAft>
            </a:pPr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/>
              </a:rPr>
              <a:t>Crear un proyecto para reclutar, capacitar e involucrar a atletas menores de 25 años, con el objetivo de aumentar el porcentaje de este grupo de edad del 35% al 50% en 5 años. 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5BCAF9B9-8513-972A-38EB-99A7B782F8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CDA51983-53DA-024F-CDF8-703EF91AC0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Proyecto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1604DB-3A76-AD20-A346-C3BE153D3ADA}"/>
              </a:ext>
            </a:extLst>
          </p:cNvPr>
          <p:cNvSpPr txBox="1"/>
          <p:nvPr/>
        </p:nvSpPr>
        <p:spPr>
          <a:xfrm>
            <a:off x="4010668" y="1670139"/>
            <a:ext cx="4170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000" b="1" dirty="0">
                <a:solidFill>
                  <a:srgbClr val="013B82"/>
                </a:solidFill>
                <a:latin typeface="Ubuntu"/>
              </a:rPr>
              <a:t>¿Qué es un </a:t>
            </a:r>
            <a:r>
              <a:rPr lang="es" sz="2000" b="1" dirty="0">
                <a:solidFill>
                  <a:srgbClr val="F68D1E"/>
                </a:solidFill>
                <a:latin typeface="Ubuntu"/>
              </a:rPr>
              <a:t>Proyecto</a:t>
            </a:r>
            <a:r>
              <a:rPr lang="es" sz="20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205CD05-9EDB-9784-8622-75BCF068EA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53383" y="2245392"/>
            <a:ext cx="1389188" cy="263805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3A415E5-237F-D273-2820-2D17FB3404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98600" y="4130291"/>
            <a:ext cx="2029524" cy="134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2354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FBED5-0837-D8B0-C6CD-05C7C4C9C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19C6078-5833-EAD4-CAAB-E8A977DF1FC3}"/>
              </a:ext>
            </a:extLst>
          </p:cNvPr>
          <p:cNvSpPr txBox="1"/>
          <p:nvPr/>
        </p:nvSpPr>
        <p:spPr>
          <a:xfrm>
            <a:off x="579438" y="1559311"/>
            <a:ext cx="6990891" cy="1007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Buena </a:t>
            </a:r>
            <a:r>
              <a:rPr lang="es" sz="2400" b="1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comunicación</a:t>
            </a:r>
            <a:r>
              <a:rPr lang="e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entre tú y los demás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b="1">
                <a:solidFill>
                  <a:schemeClr val="bg2">
                    <a:lumMod val="9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Documentar</a:t>
            </a:r>
            <a:r>
              <a:rPr lang="es" sz="2400">
                <a:solidFill>
                  <a:schemeClr val="bg2">
                    <a:lumMod val="90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todo lo que ocurre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3F1609A-8524-F4D0-0AFC-50F270B51F2E}"/>
              </a:ext>
            </a:extLst>
          </p:cNvPr>
          <p:cNvGrpSpPr/>
          <p:nvPr/>
        </p:nvGrpSpPr>
        <p:grpSpPr>
          <a:xfrm>
            <a:off x="579438" y="2133600"/>
            <a:ext cx="10875962" cy="4262295"/>
            <a:chOff x="579438" y="2133600"/>
            <a:chExt cx="10875962" cy="426229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159536-B368-B15B-AE65-F5877F254C1E}"/>
                </a:ext>
              </a:extLst>
            </p:cNvPr>
            <p:cNvSpPr/>
            <p:nvPr/>
          </p:nvSpPr>
          <p:spPr>
            <a:xfrm>
              <a:off x="579438" y="2133600"/>
              <a:ext cx="10875962" cy="4262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"/>
                <a:t>v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5F7E6AD-C40C-544F-8DE0-401CBB2E66A1}"/>
                </a:ext>
              </a:extLst>
            </p:cNvPr>
            <p:cNvSpPr/>
            <p:nvPr/>
          </p:nvSpPr>
          <p:spPr>
            <a:xfrm>
              <a:off x="4376176" y="2372150"/>
              <a:ext cx="6888724" cy="1494884"/>
            </a:xfrm>
            <a:prstGeom prst="rect">
              <a:avLst/>
            </a:prstGeom>
            <a:solidFill>
              <a:srgbClr val="DDF5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FE6C4C3B-F36B-2F4A-FB70-E8C982466EB0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1335E2C-5F2B-4815-9FAE-08413B7A9022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Ejecución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82DCB73-A41E-4415-46E9-F0B1CB10AECC}"/>
              </a:ext>
            </a:extLst>
          </p:cNvPr>
          <p:cNvGrpSpPr/>
          <p:nvPr/>
        </p:nvGrpSpPr>
        <p:grpSpPr>
          <a:xfrm>
            <a:off x="10672565" y="5233385"/>
            <a:ext cx="1367428" cy="1198790"/>
            <a:chOff x="9020261" y="5233385"/>
            <a:chExt cx="1367428" cy="119879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0A106F3-1159-F39F-5C59-1342E10644A7}"/>
                </a:ext>
              </a:extLst>
            </p:cNvPr>
            <p:cNvSpPr/>
            <p:nvPr/>
          </p:nvSpPr>
          <p:spPr>
            <a:xfrm>
              <a:off x="9297669" y="5233385"/>
              <a:ext cx="812613" cy="8126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3D433608-C21B-8600-D79A-30DA13338948}"/>
                </a:ext>
              </a:extLst>
            </p:cNvPr>
            <p:cNvSpPr txBox="1"/>
            <p:nvPr/>
          </p:nvSpPr>
          <p:spPr>
            <a:xfrm>
              <a:off x="9020261" y="6093621"/>
              <a:ext cx="13674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EJECUCIÓN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02E6903F-DA53-B67A-6D16-D89492D95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379275" y="5334522"/>
              <a:ext cx="649401" cy="61033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4B277D6-915E-247E-CCA1-A00E4AB26F79}"/>
              </a:ext>
            </a:extLst>
          </p:cNvPr>
          <p:cNvSpPr txBox="1"/>
          <p:nvPr/>
        </p:nvSpPr>
        <p:spPr>
          <a:xfrm>
            <a:off x="4922113" y="2635760"/>
            <a:ext cx="5936387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" sz="24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Mantén a todos informados sobre </a:t>
            </a:r>
            <a:r>
              <a:rPr lang="es" sz="24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el progreso, los cambios</a:t>
            </a:r>
            <a:r>
              <a:rPr lang="es" sz="24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 y </a:t>
            </a:r>
            <a:r>
              <a:rPr lang="es" sz="24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desafíos</a:t>
            </a:r>
            <a:r>
              <a:rPr lang="es" sz="24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8623E5-D2BC-BA90-27FE-60CD74A02C32}"/>
              </a:ext>
            </a:extLst>
          </p:cNvPr>
          <p:cNvSpPr txBox="1"/>
          <p:nvPr/>
        </p:nvSpPr>
        <p:spPr>
          <a:xfrm>
            <a:off x="4922114" y="4034845"/>
            <a:ext cx="6203086" cy="233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Utiliza revisiones periódicas, correos electrónicos o reuniones para asegurar la alineación.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Sé claro, conciso y proactivo al pedir ayuda u ofrecer actualizaciones.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76954E71-685B-36A3-4817-B4CC2412A4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6600" y="2302652"/>
            <a:ext cx="3779113" cy="225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5715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B0E0A-8C8B-1667-269A-34AB536F6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1F50099-2FE0-DE68-88BE-DF0C03A6B95B}"/>
              </a:ext>
            </a:extLst>
          </p:cNvPr>
          <p:cNvSpPr txBox="1"/>
          <p:nvPr/>
        </p:nvSpPr>
        <p:spPr>
          <a:xfrm>
            <a:off x="579438" y="1559311"/>
            <a:ext cx="6990891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" sz="2400" b="1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Documentar</a:t>
            </a:r>
            <a:r>
              <a:rPr lang="es" sz="240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e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todo lo que ocurre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EB1999A-C783-BBE4-A79F-BC09CBDCEA72}"/>
              </a:ext>
            </a:extLst>
          </p:cNvPr>
          <p:cNvGrpSpPr/>
          <p:nvPr/>
        </p:nvGrpSpPr>
        <p:grpSpPr>
          <a:xfrm>
            <a:off x="579438" y="2133600"/>
            <a:ext cx="10875962" cy="4262295"/>
            <a:chOff x="579438" y="2133600"/>
            <a:chExt cx="10875962" cy="426229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78C33F-6AB4-0F14-9B9A-D1A5DEDFF01B}"/>
                </a:ext>
              </a:extLst>
            </p:cNvPr>
            <p:cNvSpPr/>
            <p:nvPr/>
          </p:nvSpPr>
          <p:spPr>
            <a:xfrm>
              <a:off x="579438" y="2133600"/>
              <a:ext cx="10875962" cy="4262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"/>
                <a:t>v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EC74576-6CC9-9CF1-0FAD-51462601244E}"/>
                </a:ext>
              </a:extLst>
            </p:cNvPr>
            <p:cNvSpPr/>
            <p:nvPr/>
          </p:nvSpPr>
          <p:spPr>
            <a:xfrm>
              <a:off x="4376176" y="2372150"/>
              <a:ext cx="6888724" cy="1494884"/>
            </a:xfrm>
            <a:prstGeom prst="rect">
              <a:avLst/>
            </a:prstGeom>
            <a:solidFill>
              <a:srgbClr val="DDF5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B50BB14-AC8E-DFE8-09B3-30CA24A9AA59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EBC1F91-AF4E-4459-831C-6DB438EDA967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Ejecución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B9B924A-82E8-17D4-B67F-21203913E788}"/>
              </a:ext>
            </a:extLst>
          </p:cNvPr>
          <p:cNvGrpSpPr/>
          <p:nvPr/>
        </p:nvGrpSpPr>
        <p:grpSpPr>
          <a:xfrm>
            <a:off x="10672565" y="5233385"/>
            <a:ext cx="1367428" cy="1198790"/>
            <a:chOff x="9020261" y="5233385"/>
            <a:chExt cx="1367428" cy="119879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55D5D98-D6F3-C4E7-9353-A01987F17B6F}"/>
                </a:ext>
              </a:extLst>
            </p:cNvPr>
            <p:cNvSpPr/>
            <p:nvPr/>
          </p:nvSpPr>
          <p:spPr>
            <a:xfrm>
              <a:off x="9297669" y="5233385"/>
              <a:ext cx="812613" cy="8126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EC8653B3-53FE-B59B-74BE-D4192B2986CD}"/>
                </a:ext>
              </a:extLst>
            </p:cNvPr>
            <p:cNvSpPr txBox="1"/>
            <p:nvPr/>
          </p:nvSpPr>
          <p:spPr>
            <a:xfrm>
              <a:off x="9020261" y="6093621"/>
              <a:ext cx="13674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 dirty="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EJECUCIÓN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EAE31D8B-5A46-B8E3-7926-22B2A1735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379275" y="5334522"/>
              <a:ext cx="649401" cy="61033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8B74530-DA0F-D4C6-BEEA-6A7BFFC483FB}"/>
              </a:ext>
            </a:extLst>
          </p:cNvPr>
          <p:cNvSpPr txBox="1"/>
          <p:nvPr/>
        </p:nvSpPr>
        <p:spPr>
          <a:xfrm>
            <a:off x="4922113" y="2635760"/>
            <a:ext cx="5936387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" sz="24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Lleva un registro </a:t>
            </a:r>
            <a:r>
              <a:rPr lang="es" sz="24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de decisiones, cambios y tareas completadas para </a:t>
            </a:r>
            <a:r>
              <a:rPr lang="es" sz="24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dar seguimiento al progreso</a:t>
            </a:r>
            <a:r>
              <a:rPr lang="es" sz="24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039544-C804-3307-AF08-735506DF4F98}"/>
              </a:ext>
            </a:extLst>
          </p:cNvPr>
          <p:cNvSpPr txBox="1"/>
          <p:nvPr/>
        </p:nvSpPr>
        <p:spPr>
          <a:xfrm>
            <a:off x="4922114" y="4034845"/>
            <a:ext cx="6203086" cy="2714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Documentar ayuda a resolver problemas, garantizar la rendición de cuentas y mejorar los proyectos futuros</a:t>
            </a:r>
            <a:r>
              <a:rPr lang="e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.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3"/>
              </a:buBlip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Utiliza herramientas como cuadernos, registros digitales o programas de gestión de proyectos para mantenerte organizado. (Smartsheet, Excel, </a:t>
            </a:r>
            <a:r>
              <a:rPr lang="es-E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google</a:t>
            </a: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es-E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sheets</a:t>
            </a: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, </a:t>
            </a:r>
            <a:r>
              <a:rPr lang="es-E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Teams</a:t>
            </a: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, etc.)</a:t>
            </a:r>
            <a:endParaRPr lang="es" sz="2000" dirty="0">
              <a:solidFill>
                <a:schemeClr val="tx1">
                  <a:lumMod val="65000"/>
                  <a:lumOff val="35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480B4AE4-5E69-AE2C-FE84-8EF4900617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6892" y="2257686"/>
            <a:ext cx="4385232" cy="268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7202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EBBA-14DA-E78F-68AE-17C4438DB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2CB0751-3EAF-2538-3E87-5F70B339248A}"/>
              </a:ext>
            </a:extLst>
          </p:cNvPr>
          <p:cNvSpPr txBox="1"/>
          <p:nvPr/>
        </p:nvSpPr>
        <p:spPr>
          <a:xfrm>
            <a:off x="5276850" y="2209983"/>
            <a:ext cx="6318250" cy="2697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/>
              </a:defRPr>
            </a:lvl1pPr>
          </a:lstStyle>
          <a:p>
            <a:pPr>
              <a:lnSpc>
                <a:spcPct val="120000"/>
              </a:lnSpc>
            </a:pPr>
            <a:r>
              <a:rPr lang="es" sz="2800" dirty="0">
                <a:solidFill>
                  <a:srgbClr val="013B82"/>
                </a:solidFill>
                <a:latin typeface="Ubuntu Light" panose="020B0304030602030204" pitchFamily="34" charset="0"/>
              </a:rPr>
              <a:t>Como Gestor de Proyectos,</a:t>
            </a:r>
          </a:p>
          <a:p>
            <a:pPr marL="3556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¿De qué tres maneras documentarás el trabajo de tu proyecto? </a:t>
            </a:r>
          </a:p>
          <a:p>
            <a:pPr marL="3556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¿Qué ideas se te ocurren para documentar? 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45F20F5-2A08-92B2-78A2-3F30AF1B0786}"/>
              </a:ext>
            </a:extLst>
          </p:cNvPr>
          <p:cNvSpPr txBox="1">
            <a:spLocks/>
          </p:cNvSpPr>
          <p:nvPr/>
        </p:nvSpPr>
        <p:spPr>
          <a:xfrm>
            <a:off x="1073150" y="2983570"/>
            <a:ext cx="2772839" cy="6337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3600" b="1">
                <a:solidFill>
                  <a:schemeClr val="bg1"/>
                </a:solidFill>
                <a:latin typeface="Ubuntu" panose="020B0504030602030204" pitchFamily="34" charset="0"/>
              </a:rPr>
              <a:t>Reflexión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2FD6534-6CEA-78C7-646B-059D555F3D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99750" y="4916517"/>
            <a:ext cx="895350" cy="100965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987C71B-5AFC-0B7B-BDCC-2B2053991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49437" y="1862137"/>
            <a:ext cx="1609725" cy="1000125"/>
          </a:xfrm>
          <a:prstGeom prst="rect">
            <a:avLst/>
          </a:prstGeom>
        </p:spPr>
      </p:pic>
      <p:pic>
        <p:nvPicPr>
          <p:cNvPr id="11" name="Picture 17">
            <a:extLst>
              <a:ext uri="{FF2B5EF4-FFF2-40B4-BE49-F238E27FC236}">
                <a16:creationId xmlns:a16="http://schemas.microsoft.com/office/drawing/2014/main" id="{2FBE121F-335C-DC3D-3BC9-6BA3093D67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9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B914E-265F-3625-E96D-BC9C4656A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607B261-DC0F-C70E-570B-32770B9B9C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07639" y="98457"/>
            <a:ext cx="7811557" cy="283756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43E3886-8DBA-2002-229B-D9FE81DC13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27210" y="2139714"/>
            <a:ext cx="1560753" cy="4619829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C00646B4-7564-0B9E-DA37-123F32FC829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2E2FFCCE-A65B-A19B-9B4A-F73BC8099A3C}"/>
              </a:ext>
            </a:extLst>
          </p:cNvPr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MONITOREO, CONTROL Y EVALUACIÓN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F0EF0C-06DB-C126-D7D1-7855F7517247}"/>
              </a:ext>
            </a:extLst>
          </p:cNvPr>
          <p:cNvSpPr/>
          <p:nvPr/>
        </p:nvSpPr>
        <p:spPr>
          <a:xfrm>
            <a:off x="12383589" y="2781678"/>
            <a:ext cx="8082984" cy="1855635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09620AFC-763A-4DAD-C7ED-589E3EDD68F9}"/>
              </a:ext>
            </a:extLst>
          </p:cNvPr>
          <p:cNvSpPr txBox="1"/>
          <p:nvPr/>
        </p:nvSpPr>
        <p:spPr>
          <a:xfrm>
            <a:off x="13482566" y="2824003"/>
            <a:ext cx="6770647" cy="1816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-ES" sz="2400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A lo largo del proyecto, </a:t>
            </a:r>
            <a:r>
              <a:rPr lang="es-ES" sz="24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hacemos un seguimiento del avance</a:t>
            </a:r>
            <a:r>
              <a:rPr lang="es-ES" sz="2400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, verificando si hay algún problema o si es necesario realizar algún cambio para mantener el rumbo.</a:t>
            </a:r>
            <a:endParaRPr lang="es" sz="2400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587844B-A908-7523-4DD6-F87D90B2003B}"/>
              </a:ext>
            </a:extLst>
          </p:cNvPr>
          <p:cNvSpPr/>
          <p:nvPr/>
        </p:nvSpPr>
        <p:spPr>
          <a:xfrm>
            <a:off x="7663156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46B3BF26-924F-F96C-6D93-59ADB3467ACC}"/>
              </a:ext>
            </a:extLst>
          </p:cNvPr>
          <p:cNvSpPr txBox="1"/>
          <p:nvPr/>
        </p:nvSpPr>
        <p:spPr>
          <a:xfrm>
            <a:off x="883644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INICIO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50D2CD1-73AA-C491-0FBB-C3E4F17D7C01}"/>
              </a:ext>
            </a:extLst>
          </p:cNvPr>
          <p:cNvSpPr txBox="1"/>
          <p:nvPr/>
        </p:nvSpPr>
        <p:spPr>
          <a:xfrm>
            <a:off x="2636323" y="4379385"/>
            <a:ext cx="2360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PLANIFICACIÓN</a:t>
            </a: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799BF0FD-2C0B-196C-EC45-D2024BCF998A}"/>
              </a:ext>
            </a:extLst>
          </p:cNvPr>
          <p:cNvSpPr txBox="1"/>
          <p:nvPr/>
        </p:nvSpPr>
        <p:spPr>
          <a:xfrm>
            <a:off x="5309988" y="4379385"/>
            <a:ext cx="1724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EJECUCIÓN</a:t>
            </a: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5459D0F5-D7AA-823A-2251-667E4C4EF688}"/>
              </a:ext>
            </a:extLst>
          </p:cNvPr>
          <p:cNvSpPr txBox="1"/>
          <p:nvPr/>
        </p:nvSpPr>
        <p:spPr>
          <a:xfrm>
            <a:off x="98502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CIERRE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53CEE1C5-F677-839A-43FF-AD7F1ED177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83131950-D18E-0C86-1B48-A3C608A054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23055" y="2978829"/>
            <a:ext cx="1000125" cy="1143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A246CAB-3B72-7F02-F2A5-DCD31D30925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551173" y="2916917"/>
            <a:ext cx="1266825" cy="1190625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AB91529E-35C6-E7BA-1AC5-B1AC8B61A2E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95437" y="3001931"/>
            <a:ext cx="1057275" cy="1057275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49B186DC-85A9-8CBE-8008-D30351DE31D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093528" y="3000343"/>
            <a:ext cx="971550" cy="1162050"/>
          </a:xfrm>
          <a:prstGeom prst="rect">
            <a:avLst/>
          </a:prstGeom>
        </p:spPr>
      </p:pic>
      <p:sp>
        <p:nvSpPr>
          <p:cNvPr id="28" name="Arrow: Chevron 27">
            <a:extLst>
              <a:ext uri="{FF2B5EF4-FFF2-40B4-BE49-F238E27FC236}">
                <a16:creationId xmlns:a16="http://schemas.microsoft.com/office/drawing/2014/main" id="{37AB90A2-A13B-9625-F309-BFC8044BFC58}"/>
              </a:ext>
            </a:extLst>
          </p:cNvPr>
          <p:cNvSpPr/>
          <p:nvPr/>
        </p:nvSpPr>
        <p:spPr>
          <a:xfrm>
            <a:off x="2636322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F33B1EAA-86BB-21D7-3FB2-1F137C24AE4C}"/>
              </a:ext>
            </a:extLst>
          </p:cNvPr>
          <p:cNvSpPr/>
          <p:nvPr/>
        </p:nvSpPr>
        <p:spPr>
          <a:xfrm>
            <a:off x="725591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ACFE3533-A96A-43D8-AD34-CF89A14954B5}"/>
              </a:ext>
            </a:extLst>
          </p:cNvPr>
          <p:cNvSpPr/>
          <p:nvPr/>
        </p:nvSpPr>
        <p:spPr>
          <a:xfrm>
            <a:off x="9397469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5B05087C-C2EA-DD4D-0604-40ED3CB37DB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13123" y="3119750"/>
            <a:ext cx="832177" cy="743015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9B7A3B92-B80F-8F54-456E-353AF2481EB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507029" y="3107467"/>
            <a:ext cx="832177" cy="743015"/>
          </a:xfrm>
          <a:prstGeom prst="rect">
            <a:avLst/>
          </a:prstGeom>
        </p:spPr>
      </p:pic>
      <p:sp>
        <p:nvSpPr>
          <p:cNvPr id="37" name="Arrow: Chevron 36">
            <a:extLst>
              <a:ext uri="{FF2B5EF4-FFF2-40B4-BE49-F238E27FC236}">
                <a16:creationId xmlns:a16="http://schemas.microsoft.com/office/drawing/2014/main" id="{1038231A-617D-0AA1-3822-8EA47288D54E}"/>
              </a:ext>
            </a:extLst>
          </p:cNvPr>
          <p:cNvSpPr/>
          <p:nvPr/>
        </p:nvSpPr>
        <p:spPr>
          <a:xfrm>
            <a:off x="481254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39B9250C-9916-B4A5-4761-E0383EB37C2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16200000">
            <a:off x="6668113" y="3263729"/>
            <a:ext cx="1295118" cy="530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3F77C5D-2F35-5580-4D2D-55533DDF9B1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768496" y="3107467"/>
            <a:ext cx="832177" cy="743015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0BA12CA-8CDE-BB06-E5F2-A6E2ACA94AD8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Monitoreo, Control y Evaluación</a:t>
            </a:r>
          </a:p>
        </p:txBody>
      </p:sp>
    </p:spTree>
    <p:extLst>
      <p:ext uri="{BB962C8B-B14F-4D97-AF65-F5344CB8AC3E}">
        <p14:creationId xmlns:p14="http://schemas.microsoft.com/office/powerpoint/2010/main" val="2659594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6F3B3-D56A-7A61-31F8-2286170C2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C0E4B1B-83AB-8110-B23C-0153BB4C7724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8D5C59D2-25D2-58BC-17A7-2D23EF927FC9}"/>
              </a:ext>
            </a:extLst>
          </p:cNvPr>
          <p:cNvSpPr txBox="1"/>
          <p:nvPr/>
        </p:nvSpPr>
        <p:spPr>
          <a:xfrm>
            <a:off x="1228981" y="4431637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MONITOREO, CONTROL Y EVALUACIÓN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40E667-9B58-D63E-104F-35383EC4645C}"/>
              </a:ext>
            </a:extLst>
          </p:cNvPr>
          <p:cNvSpPr/>
          <p:nvPr/>
        </p:nvSpPr>
        <p:spPr>
          <a:xfrm>
            <a:off x="2446766" y="2559608"/>
            <a:ext cx="8317027" cy="1858912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713E586-D6FF-D5B2-9369-25C72D3115A9}"/>
              </a:ext>
            </a:extLst>
          </p:cNvPr>
          <p:cNvSpPr txBox="1"/>
          <p:nvPr/>
        </p:nvSpPr>
        <p:spPr>
          <a:xfrm>
            <a:off x="3663114" y="2510491"/>
            <a:ext cx="6770647" cy="1816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-ES" sz="2400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A lo largo del proyecto, </a:t>
            </a:r>
            <a:r>
              <a:rPr lang="es-ES" sz="2400" b="1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hacemos un seguimiento del avance</a:t>
            </a:r>
            <a:r>
              <a:rPr lang="es-ES" sz="2400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, verificando si hay algún problema o si es necesario realizar algún cambio para mantener el rumbo.</a:t>
            </a:r>
            <a:endParaRPr lang="es" sz="2400" dirty="0">
              <a:solidFill>
                <a:srgbClr val="013B82"/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C870A5E-CCCA-8DFF-B8C3-417B0A1C36A6}"/>
              </a:ext>
            </a:extLst>
          </p:cNvPr>
          <p:cNvSpPr/>
          <p:nvPr/>
        </p:nvSpPr>
        <p:spPr>
          <a:xfrm>
            <a:off x="1544879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1DF2A7D-1513-8937-0274-CDD958213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77160" y="3001931"/>
            <a:ext cx="1057275" cy="1057275"/>
          </a:xfrm>
          <a:prstGeom prst="rect">
            <a:avLst/>
          </a:prstGeom>
        </p:spPr>
      </p:pic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CEFD95F7-88A5-AB9A-A162-E5A5D69B9605}"/>
              </a:ext>
            </a:extLst>
          </p:cNvPr>
          <p:cNvSpPr/>
          <p:nvPr/>
        </p:nvSpPr>
        <p:spPr>
          <a:xfrm>
            <a:off x="3279192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CCD9989A-E574-9967-871E-605EDA441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549836" y="3263729"/>
            <a:ext cx="1295118" cy="530786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CB25624-C67E-ED66-9B93-BE4429FEDCAF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Monitoreo, Control y Evaluación</a:t>
            </a:r>
          </a:p>
        </p:txBody>
      </p:sp>
    </p:spTree>
    <p:extLst>
      <p:ext uri="{BB962C8B-B14F-4D97-AF65-F5344CB8AC3E}">
        <p14:creationId xmlns:p14="http://schemas.microsoft.com/office/powerpoint/2010/main" val="24836040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C2795-3F0F-2FF3-F8BE-301D4BD8D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E7D8195-298A-5CEA-F7B0-D317F6D77FB0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0E88F296-C5A0-9E6D-73F0-9090F738FC28}"/>
              </a:ext>
            </a:extLst>
          </p:cNvPr>
          <p:cNvSpPr txBox="1"/>
          <p:nvPr/>
        </p:nvSpPr>
        <p:spPr>
          <a:xfrm>
            <a:off x="1228981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MONITOREO, CONTROL Y EVALUACIÓN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01580E-58F7-5D16-AD72-E4BEC85274A4}"/>
              </a:ext>
            </a:extLst>
          </p:cNvPr>
          <p:cNvSpPr/>
          <p:nvPr/>
        </p:nvSpPr>
        <p:spPr>
          <a:xfrm>
            <a:off x="1544879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0FD9FD1-22BC-7C4C-C5CF-FBC80B749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77160" y="3001931"/>
            <a:ext cx="1057275" cy="1057275"/>
          </a:xfrm>
          <a:prstGeom prst="rect">
            <a:avLst/>
          </a:prstGeom>
        </p:spPr>
      </p:pic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2E09FF01-C391-99DB-C3DC-DCCFA9DA3B32}"/>
              </a:ext>
            </a:extLst>
          </p:cNvPr>
          <p:cNvSpPr/>
          <p:nvPr/>
        </p:nvSpPr>
        <p:spPr>
          <a:xfrm>
            <a:off x="3279192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3341ED48-BCEC-E954-DFD2-7F68624859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549836" y="3263729"/>
            <a:ext cx="1295118" cy="530786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5C47C32C-2DD2-80B5-4CC0-A2D4DC09D825}"/>
              </a:ext>
            </a:extLst>
          </p:cNvPr>
          <p:cNvSpPr txBox="1"/>
          <p:nvPr/>
        </p:nvSpPr>
        <p:spPr>
          <a:xfrm>
            <a:off x="3793745" y="2600409"/>
            <a:ext cx="7562534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Durante la </a:t>
            </a:r>
            <a:r>
              <a:rPr lang="es" sz="2400" b="1" i="0" u="none" strike="noStrike" cap="none" dirty="0">
                <a:solidFill>
                  <a:srgbClr val="92278F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fase de Monitoreo, Control y Evaluación </a:t>
            </a: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de la gestión de proyectos, tú deberás: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F7C29E-9742-3698-25B2-B516278C45B4}"/>
              </a:ext>
            </a:extLst>
          </p:cNvPr>
          <p:cNvSpPr txBox="1"/>
          <p:nvPr/>
        </p:nvSpPr>
        <p:spPr>
          <a:xfrm>
            <a:off x="3959082" y="3615013"/>
            <a:ext cx="7401560" cy="15272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7"/>
              </a:buBlip>
            </a:pPr>
            <a:r>
              <a:rPr lang="e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Revisar y seguir el progreso del proyecto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7"/>
              </a:buBlip>
            </a:pPr>
            <a:r>
              <a:rPr lang="es" sz="240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Gestionar los problemas del proyecto 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7"/>
              </a:buBlip>
            </a:pPr>
            <a:r>
              <a:rPr lang="es" sz="2400" b="1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Evaluar riesgos</a:t>
            </a:r>
            <a:endParaRPr lang="en-US" sz="2400" b="1">
              <a:solidFill>
                <a:schemeClr val="tx1">
                  <a:lumMod val="65000"/>
                  <a:lumOff val="35000"/>
                </a:schemeClr>
              </a:solidFill>
              <a:latin typeface="Ubuntu Light"/>
              <a:ea typeface="Calibri"/>
              <a:cs typeface="Calibri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77B9748-2C17-A3B1-B1C3-69555E35A4B9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Monitoreo, Control y Evaluación</a:t>
            </a:r>
          </a:p>
        </p:txBody>
      </p:sp>
    </p:spTree>
    <p:extLst>
      <p:ext uri="{BB962C8B-B14F-4D97-AF65-F5344CB8AC3E}">
        <p14:creationId xmlns:p14="http://schemas.microsoft.com/office/powerpoint/2010/main" val="84090079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CFE4A-71E8-43C7-1717-7257DBE86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32845F4-D88F-C13D-FC57-0B79D82CBE1E}"/>
              </a:ext>
            </a:extLst>
          </p:cNvPr>
          <p:cNvSpPr/>
          <p:nvPr/>
        </p:nvSpPr>
        <p:spPr>
          <a:xfrm>
            <a:off x="6398710" y="4725912"/>
            <a:ext cx="4304122" cy="790537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3220ED-83FB-7980-F5D4-D60AFC174767}"/>
              </a:ext>
            </a:extLst>
          </p:cNvPr>
          <p:cNvSpPr/>
          <p:nvPr/>
        </p:nvSpPr>
        <p:spPr>
          <a:xfrm>
            <a:off x="558801" y="4725912"/>
            <a:ext cx="4762500" cy="790537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5E6A6B7-6FE7-AF01-823C-E08D422BF379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049ECA03-F6AA-29F8-7FB9-1DED37CF71E9}"/>
              </a:ext>
            </a:extLst>
          </p:cNvPr>
          <p:cNvSpPr txBox="1"/>
          <p:nvPr/>
        </p:nvSpPr>
        <p:spPr>
          <a:xfrm>
            <a:off x="10079089" y="5931563"/>
            <a:ext cx="2276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1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MONITOREO, CONTROL Y EVALUACIÓN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078A727-D416-75F7-A100-DCA1E3683FB3}"/>
              </a:ext>
            </a:extLst>
          </p:cNvPr>
          <p:cNvGrpSpPr/>
          <p:nvPr/>
        </p:nvGrpSpPr>
        <p:grpSpPr>
          <a:xfrm>
            <a:off x="10811100" y="5100742"/>
            <a:ext cx="812612" cy="812612"/>
            <a:chOff x="1544879" y="2719623"/>
            <a:chExt cx="1585213" cy="158521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80B2549-9EF0-4C95-980C-E5828C4A7AF4}"/>
                </a:ext>
              </a:extLst>
            </p:cNvPr>
            <p:cNvSpPr/>
            <p:nvPr/>
          </p:nvSpPr>
          <p:spPr>
            <a:xfrm>
              <a:off x="1544879" y="2719623"/>
              <a:ext cx="1585213" cy="15852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C15B10F2-68F7-0536-B952-BA05F0B22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77160" y="3001931"/>
              <a:ext cx="1057275" cy="1057275"/>
            </a:xfrm>
            <a:prstGeom prst="rect">
              <a:avLst/>
            </a:prstGeom>
          </p:spPr>
        </p:pic>
      </p:grpSp>
      <p:sp>
        <p:nvSpPr>
          <p:cNvPr id="4" name="TextBox 8">
            <a:extLst>
              <a:ext uri="{FF2B5EF4-FFF2-40B4-BE49-F238E27FC236}">
                <a16:creationId xmlns:a16="http://schemas.microsoft.com/office/drawing/2014/main" id="{DE5066DB-31B0-8F18-36FB-043A25A62E9C}"/>
              </a:ext>
            </a:extLst>
          </p:cNvPr>
          <p:cNvSpPr txBox="1"/>
          <p:nvPr/>
        </p:nvSpPr>
        <p:spPr>
          <a:xfrm>
            <a:off x="2604385" y="2838568"/>
            <a:ext cx="3043064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Los riesgos </a:t>
            </a:r>
            <a:r>
              <a:rPr lang="es" sz="24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son problemas que podrían surgir en el futuro. </a:t>
            </a:r>
            <a:endParaRPr lang="en-US" sz="2400" b="1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56CA972-5DFF-EB19-B73F-DC79F1095CAB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Monitoreo, Control y Evaluación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FC42921-934C-944E-BB7D-FB73624EEC32}"/>
              </a:ext>
            </a:extLst>
          </p:cNvPr>
          <p:cNvSpPr txBox="1"/>
          <p:nvPr/>
        </p:nvSpPr>
        <p:spPr>
          <a:xfrm>
            <a:off x="769772" y="1775251"/>
            <a:ext cx="5881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b="1" dirty="0">
                <a:solidFill>
                  <a:srgbClr val="013B82"/>
                </a:solidFill>
                <a:latin typeface="Ubuntu"/>
              </a:rPr>
              <a:t>Definir Riesgos y Problemas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034198E9-AEBD-01F6-D2A3-F69A35D5A101}"/>
              </a:ext>
            </a:extLst>
          </p:cNvPr>
          <p:cNvSpPr txBox="1"/>
          <p:nvPr/>
        </p:nvSpPr>
        <p:spPr>
          <a:xfrm>
            <a:off x="300449" y="4491954"/>
            <a:ext cx="5320015" cy="1203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0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Ejemplo: 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s posible que un miembro clave del equipo abandone el proyecto antes de que este haya concluido.</a:t>
            </a:r>
            <a:endParaRPr lang="es" sz="2000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C1E837D3-9C15-B1AC-AD90-77B4E019D659}"/>
              </a:ext>
            </a:extLst>
          </p:cNvPr>
          <p:cNvSpPr txBox="1"/>
          <p:nvPr/>
        </p:nvSpPr>
        <p:spPr>
          <a:xfrm>
            <a:off x="7849810" y="2834146"/>
            <a:ext cx="2995656" cy="137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Los problemas </a:t>
            </a:r>
            <a:r>
              <a:rPr lang="es" sz="24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son situaciones que ya se están dando</a:t>
            </a:r>
            <a:endParaRPr lang="en-US" sz="2400" b="1" i="0" u="none" strike="noStrike" cap="none" dirty="0">
              <a:solidFill>
                <a:srgbClr val="013B82"/>
              </a:solidFill>
              <a:latin typeface="Ubuntu Light" panose="020B0304030602030204" pitchFamily="34" charset="0"/>
              <a:ea typeface="Ubuntu"/>
              <a:cs typeface="Ubuntu"/>
              <a:sym typeface="Ubuntu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6BA34DE8-FCBA-7D71-BC93-3518C7D0BBEF}"/>
              </a:ext>
            </a:extLst>
          </p:cNvPr>
          <p:cNvSpPr txBox="1"/>
          <p:nvPr/>
        </p:nvSpPr>
        <p:spPr>
          <a:xfrm>
            <a:off x="6416313" y="4705472"/>
            <a:ext cx="4429153" cy="79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0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Ejemplo: </a:t>
            </a:r>
            <a:r>
              <a:rPr lang="es" sz="2000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El lugar que reservaste para un evento acaba de cancelarte.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25401496-2D5B-5A0F-75D0-54159250ED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9772" y="2876262"/>
            <a:ext cx="2021910" cy="168699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FA5CE46F-360E-66E1-6EA5-A045DA3B4E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98710" y="2905913"/>
            <a:ext cx="1386366" cy="1216111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179FE8A-A346-D422-20B7-818DD8249F49}"/>
              </a:ext>
            </a:extLst>
          </p:cNvPr>
          <p:cNvCxnSpPr/>
          <p:nvPr/>
        </p:nvCxnSpPr>
        <p:spPr>
          <a:xfrm>
            <a:off x="5930900" y="2905913"/>
            <a:ext cx="0" cy="261053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3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2" grpId="0" animBg="1"/>
      <p:bldP spid="4" grpId="0"/>
      <p:bldP spid="12" grpId="0"/>
      <p:bldP spid="14" grpId="0"/>
      <p:bldP spid="15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25736-E573-33F2-82C9-F2819A466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6B2BD02-3B59-BF08-6FB2-172B8078377A}"/>
              </a:ext>
            </a:extLst>
          </p:cNvPr>
          <p:cNvSpPr/>
          <p:nvPr/>
        </p:nvSpPr>
        <p:spPr>
          <a:xfrm>
            <a:off x="-190499" y="5088401"/>
            <a:ext cx="8585200" cy="1382561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D2CF4AB-073F-6060-066D-D6018D77C33F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2E4AF826-0CF1-427D-DBE0-2A9F1A64ECB3}"/>
              </a:ext>
            </a:extLst>
          </p:cNvPr>
          <p:cNvSpPr txBox="1"/>
          <p:nvPr/>
        </p:nvSpPr>
        <p:spPr>
          <a:xfrm>
            <a:off x="10079089" y="5931563"/>
            <a:ext cx="2276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1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MONITOREO, CONTROL Y EVALUACIÓN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EA20FEE-6F35-5238-8713-B7F8969C99B9}"/>
              </a:ext>
            </a:extLst>
          </p:cNvPr>
          <p:cNvGrpSpPr/>
          <p:nvPr/>
        </p:nvGrpSpPr>
        <p:grpSpPr>
          <a:xfrm>
            <a:off x="10811100" y="5100742"/>
            <a:ext cx="812612" cy="812612"/>
            <a:chOff x="1544879" y="2719623"/>
            <a:chExt cx="1585213" cy="158521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5AD6BA0-70EE-1C56-E918-768BB8CD4599}"/>
                </a:ext>
              </a:extLst>
            </p:cNvPr>
            <p:cNvSpPr/>
            <p:nvPr/>
          </p:nvSpPr>
          <p:spPr>
            <a:xfrm>
              <a:off x="1544879" y="2719623"/>
              <a:ext cx="1585213" cy="15852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EB09BD07-EC6D-1D97-C4D4-31EC02192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77160" y="3001931"/>
              <a:ext cx="1057275" cy="1057275"/>
            </a:xfrm>
            <a:prstGeom prst="rect">
              <a:avLst/>
            </a:prstGeom>
          </p:spPr>
        </p:pic>
      </p:grp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972F0F5-3321-05A3-6788-A924FB50582C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 dirty="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Monitoreo, Control y Evaluación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5759A3C-1818-F15A-6E8D-663A6648E0E8}"/>
              </a:ext>
            </a:extLst>
          </p:cNvPr>
          <p:cNvSpPr txBox="1"/>
          <p:nvPr/>
        </p:nvSpPr>
        <p:spPr>
          <a:xfrm>
            <a:off x="1087613" y="1775251"/>
            <a:ext cx="766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b="1" dirty="0">
                <a:solidFill>
                  <a:srgbClr val="013B82"/>
                </a:solidFill>
                <a:latin typeface="Ubuntu"/>
              </a:rPr>
              <a:t>¿Cómo prepararse para los riesgos?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DCCA4FB-100C-24A6-2AC8-976E1242FA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40771" y="2479238"/>
            <a:ext cx="2276635" cy="18995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FBEF47-36D5-E86F-D297-8C7FB642BE6E}"/>
              </a:ext>
            </a:extLst>
          </p:cNvPr>
          <p:cNvSpPr txBox="1"/>
          <p:nvPr/>
        </p:nvSpPr>
        <p:spPr>
          <a:xfrm>
            <a:off x="1087614" y="2479238"/>
            <a:ext cx="8037528" cy="25675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1200"/>
              </a:spcAft>
              <a:buBlip>
                <a:blip r:embed="rId7"/>
              </a:buBlip>
            </a:pPr>
            <a:r>
              <a:rPr lang="es" sz="2400" b="1" dirty="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Piensa en el Futuro </a:t>
            </a:r>
            <a:r>
              <a:rPr lang="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– ¿Qué podría salir mal?</a:t>
            </a:r>
          </a:p>
          <a:p>
            <a:pPr marL="342900" indent="-342900">
              <a:lnSpc>
                <a:spcPct val="120000"/>
              </a:lnSpc>
              <a:buBlip>
                <a:blip r:embed="rId7"/>
              </a:buBlip>
            </a:pPr>
            <a:r>
              <a:rPr lang="es" sz="2400" b="1" dirty="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Clasifícalos</a:t>
            </a:r>
            <a:r>
              <a:rPr lang="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– ¿Es un riesgo o un problema?</a:t>
            </a:r>
          </a:p>
          <a:p>
            <a:pPr marL="358775" lvl="1">
              <a:lnSpc>
                <a:spcPct val="120000"/>
              </a:lnSpc>
              <a:spcAft>
                <a:spcPts val="1200"/>
              </a:spcAft>
            </a:pPr>
            <a:r>
              <a:rPr lang="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Riesgo</a:t>
            </a:r>
            <a:r>
              <a:rPr lang="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 = </a:t>
            </a:r>
            <a:r>
              <a:rPr lang="es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podría</a:t>
            </a:r>
            <a:r>
              <a:rPr lang="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  </a:t>
            </a:r>
            <a:r>
              <a:rPr lang="es" sz="2400" dirty="0">
                <a:latin typeface="Ubuntu Light"/>
                <a:ea typeface="Calibri"/>
                <a:cs typeface="Calibri"/>
              </a:rPr>
              <a:t>ocurrir</a:t>
            </a:r>
            <a:r>
              <a:rPr lang="es" sz="2400" b="1" dirty="0">
                <a:solidFill>
                  <a:srgbClr val="F68D1E"/>
                </a:solidFill>
                <a:latin typeface="Ubuntu Light"/>
                <a:ea typeface="Calibri"/>
                <a:cs typeface="Calibri"/>
              </a:rPr>
              <a:t> |</a:t>
            </a:r>
            <a:r>
              <a:rPr lang="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  </a:t>
            </a:r>
            <a:r>
              <a:rPr lang="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Problema</a:t>
            </a:r>
            <a:r>
              <a:rPr lang="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 = </a:t>
            </a:r>
            <a:r>
              <a:rPr lang="es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ya está</a:t>
            </a:r>
            <a:r>
              <a:rPr lang="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</a:rPr>
              <a:t> ocurriendo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Ubuntu Light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7"/>
              </a:buBlip>
            </a:pPr>
            <a:r>
              <a:rPr lang="es" sz="2400" b="1" dirty="0">
                <a:solidFill>
                  <a:srgbClr val="92278F"/>
                </a:solidFill>
                <a:latin typeface="Ubuntu Light"/>
                <a:ea typeface="Calibri"/>
                <a:cs typeface="Calibri"/>
                <a:sym typeface="Calibri"/>
              </a:rPr>
              <a:t>Encuentra Soluciones</a:t>
            </a:r>
            <a:r>
              <a:rPr lang="e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 – ¿Cómo podemos prevenirlos o solucionarlos?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DE4BAC38-96D7-14E1-5DCB-AF3421E238C0}"/>
              </a:ext>
            </a:extLst>
          </p:cNvPr>
          <p:cNvSpPr txBox="1"/>
          <p:nvPr/>
        </p:nvSpPr>
        <p:spPr>
          <a:xfrm>
            <a:off x="552035" y="5312664"/>
            <a:ext cx="7307088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Si piensas a futuro, estarás preparado para afrontar los retos y mantener el rumbo de tu proyecto.</a:t>
            </a:r>
          </a:p>
        </p:txBody>
      </p:sp>
    </p:spTree>
    <p:extLst>
      <p:ext uri="{BB962C8B-B14F-4D97-AF65-F5344CB8AC3E}">
        <p14:creationId xmlns:p14="http://schemas.microsoft.com/office/powerpoint/2010/main" val="80749983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A4E0F717-642B-2DA0-14D5-CFDE740908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67861"/>
              </p:ext>
            </p:extLst>
          </p:nvPr>
        </p:nvGraphicFramePr>
        <p:xfrm>
          <a:off x="2764220" y="4945297"/>
          <a:ext cx="6663560" cy="1910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5890">
                  <a:extLst>
                    <a:ext uri="{9D8B030D-6E8A-4147-A177-3AD203B41FA5}">
                      <a16:colId xmlns:a16="http://schemas.microsoft.com/office/drawing/2014/main" val="4245589463"/>
                    </a:ext>
                  </a:extLst>
                </a:gridCol>
                <a:gridCol w="1665890">
                  <a:extLst>
                    <a:ext uri="{9D8B030D-6E8A-4147-A177-3AD203B41FA5}">
                      <a16:colId xmlns:a16="http://schemas.microsoft.com/office/drawing/2014/main" val="2866524316"/>
                    </a:ext>
                  </a:extLst>
                </a:gridCol>
                <a:gridCol w="1665890">
                  <a:extLst>
                    <a:ext uri="{9D8B030D-6E8A-4147-A177-3AD203B41FA5}">
                      <a16:colId xmlns:a16="http://schemas.microsoft.com/office/drawing/2014/main" val="3657777365"/>
                    </a:ext>
                  </a:extLst>
                </a:gridCol>
                <a:gridCol w="1665890">
                  <a:extLst>
                    <a:ext uri="{9D8B030D-6E8A-4147-A177-3AD203B41FA5}">
                      <a16:colId xmlns:a16="http://schemas.microsoft.com/office/drawing/2014/main" val="1627605790"/>
                    </a:ext>
                  </a:extLst>
                </a:gridCol>
              </a:tblGrid>
              <a:tr h="350914">
                <a:tc>
                  <a:txBody>
                    <a:bodyPr/>
                    <a:lstStyle/>
                    <a:p>
                      <a:pPr algn="ctr"/>
                      <a:r>
                        <a:rPr lang="es" sz="1800" b="1">
                          <a:solidFill>
                            <a:srgbClr val="28752B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Bajo</a:t>
                      </a:r>
                      <a:endParaRPr lang="es-PA" sz="170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800" b="1">
                          <a:solidFill>
                            <a:srgbClr val="B18906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Medio</a:t>
                      </a:r>
                      <a:endParaRPr lang="es-PA" sz="170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800" b="1">
                          <a:solidFill>
                            <a:srgbClr val="985006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Alto</a:t>
                      </a:r>
                      <a:endParaRPr lang="es-PA" sz="170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800" b="1">
                          <a:solidFill>
                            <a:srgbClr val="820000"/>
                          </a:solidFill>
                          <a:effectLst/>
                          <a:latin typeface="Ubuntu" panose="020B05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Extremo</a:t>
                      </a:r>
                      <a:endParaRPr lang="es-PA" sz="170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097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" sz="1600" b="1" kern="1200" noProof="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Siesta. </a:t>
                      </a:r>
                    </a:p>
                    <a:p>
                      <a:pPr marL="0" algn="ctr" defTabSz="914400" rtl="0" eaLnBrk="1" latinLnBrk="0" hangingPunct="1"/>
                      <a:r>
                        <a:rPr lang="es" sz="1600" kern="1200" noProof="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No es gran cosa, sigue según lo planeado.</a:t>
                      </a:r>
                      <a:endParaRPr lang="es-PA" sz="1600" kern="1200" dirty="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¿Pensando?</a:t>
                      </a:r>
                      <a:endParaRPr lang="en-US" sz="16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" sz="16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Considera tomar alguna medida para reducir el riesgo.</a:t>
                      </a:r>
                      <a:endParaRPr lang="es-PA" sz="160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Vaya.</a:t>
                      </a:r>
                      <a:endParaRPr lang="en-US" sz="1600">
                        <a:solidFill>
                          <a:srgbClr val="595959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" sz="160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Busca ayuda y ajusta tu plan.</a:t>
                      </a:r>
                      <a:endParaRPr lang="es-PA" sz="160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" sz="1600" b="1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Oh, no</a:t>
                      </a:r>
                      <a:r>
                        <a:rPr lang="es" sz="16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ctr"/>
                      <a:r>
                        <a:rPr lang="es" sz="1600" dirty="0">
                          <a:solidFill>
                            <a:srgbClr val="595959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Puede que necesites pausar o replantear el proyecto.</a:t>
                      </a:r>
                      <a:endParaRPr lang="es-PA" sz="1600" dirty="0"/>
                    </a:p>
                  </a:txBody>
                  <a:tcPr marL="86527" marR="86527" marT="43263" marB="43263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960164"/>
                  </a:ext>
                </a:extLst>
              </a:tr>
            </a:tbl>
          </a:graphicData>
        </a:graphic>
      </p:graphicFrame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EFA34C10-127B-76FD-DEC8-B4BC0C7DEA5B}"/>
              </a:ext>
            </a:extLst>
          </p:cNvPr>
          <p:cNvSpPr txBox="1">
            <a:spLocks/>
          </p:cNvSpPr>
          <p:nvPr/>
        </p:nvSpPr>
        <p:spPr>
          <a:xfrm>
            <a:off x="628650" y="340049"/>
            <a:ext cx="9610725" cy="633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sz="3600" b="1" dirty="0">
                <a:solidFill>
                  <a:srgbClr val="0093D4"/>
                </a:solidFill>
                <a:latin typeface="Ubuntu" panose="020B0504030602030204" pitchFamily="34" charset="0"/>
              </a:rPr>
              <a:t>Análisis de Riesgos  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43BD230-79EB-E66D-C893-9B7DEF4F3B9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8650" y="984314"/>
            <a:ext cx="7400925" cy="466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Pregunta:</a:t>
            </a:r>
            <a:r>
              <a:rPr lang="es">
                <a:solidFill>
                  <a:srgbClr val="013B82"/>
                </a:solidFill>
                <a:latin typeface="Ubuntu Light" panose="020B0304030602030204" pitchFamily="34" charset="0"/>
              </a:rPr>
              <a:t> </a:t>
            </a:r>
            <a:r>
              <a:rPr lang="es" b="1">
                <a:solidFill>
                  <a:srgbClr val="013B82"/>
                </a:solidFill>
                <a:latin typeface="Ubuntu Light" panose="020B0304030602030204" pitchFamily="34" charset="0"/>
              </a:rPr>
              <a:t>"¿Qué tan grande es el riesgo?" 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CE0367D-53AD-A8DD-CCB4-018E8E8478C1}"/>
              </a:ext>
            </a:extLst>
          </p:cNvPr>
          <p:cNvSpPr txBox="1"/>
          <p:nvPr/>
        </p:nvSpPr>
        <p:spPr>
          <a:xfrm>
            <a:off x="10079089" y="5931563"/>
            <a:ext cx="2276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1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MONITOREO, CONTROL Y EVALUACIÓN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AA8E98E-2C7E-D7EF-402B-75DDE4AE5995}"/>
              </a:ext>
            </a:extLst>
          </p:cNvPr>
          <p:cNvGrpSpPr/>
          <p:nvPr/>
        </p:nvGrpSpPr>
        <p:grpSpPr>
          <a:xfrm>
            <a:off x="10811100" y="5100742"/>
            <a:ext cx="812612" cy="812612"/>
            <a:chOff x="1544879" y="2719623"/>
            <a:chExt cx="1585213" cy="1585213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4FF1815-BAA3-310F-9BC2-0582BBD8BB55}"/>
                </a:ext>
              </a:extLst>
            </p:cNvPr>
            <p:cNvSpPr/>
            <p:nvPr/>
          </p:nvSpPr>
          <p:spPr>
            <a:xfrm>
              <a:off x="1544879" y="2719623"/>
              <a:ext cx="1585213" cy="1585213"/>
            </a:xfrm>
            <a:prstGeom prst="ellipse">
              <a:avLst/>
            </a:prstGeom>
            <a:solidFill>
              <a:srgbClr val="DDF5FF"/>
            </a:solidFill>
            <a:ln w="38100">
              <a:solidFill>
                <a:srgbClr val="0095D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E3D8C094-6423-B0B5-DAB4-B39A3E917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77160" y="3001931"/>
              <a:ext cx="1057275" cy="1057275"/>
            </a:xfrm>
            <a:prstGeom prst="rect">
              <a:avLst/>
            </a:prstGeom>
          </p:spPr>
        </p:pic>
      </p:grpSp>
      <p:pic>
        <p:nvPicPr>
          <p:cNvPr id="17" name="Graphic 16">
            <a:extLst>
              <a:ext uri="{FF2B5EF4-FFF2-40B4-BE49-F238E27FC236}">
                <a16:creationId xmlns:a16="http://schemas.microsoft.com/office/drawing/2014/main" id="{1AA1F5AF-CA3A-5234-FE96-30C885F1B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69731" y="3721880"/>
            <a:ext cx="895350" cy="1009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D59794E-1703-C87B-315A-04B3403B04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5F4C3230-5A8F-7B8E-522A-521B8D6AB6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98710" y="2088494"/>
            <a:ext cx="6394579" cy="282283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3072962-26EF-8CC8-A2E8-4172325812F4}"/>
              </a:ext>
            </a:extLst>
          </p:cNvPr>
          <p:cNvSpPr txBox="1"/>
          <p:nvPr/>
        </p:nvSpPr>
        <p:spPr>
          <a:xfrm>
            <a:off x="3407864" y="1542173"/>
            <a:ext cx="5305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Sistema de Calificación de Riesgo</a:t>
            </a:r>
          </a:p>
        </p:txBody>
      </p:sp>
    </p:spTree>
    <p:extLst>
      <p:ext uri="{BB962C8B-B14F-4D97-AF65-F5344CB8AC3E}">
        <p14:creationId xmlns:p14="http://schemas.microsoft.com/office/powerpoint/2010/main" val="250631950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A7227-66FC-43B9-E5EB-BFB65909C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B447BB-0E62-2499-57E1-847D574C6953}"/>
              </a:ext>
            </a:extLst>
          </p:cNvPr>
          <p:cNvSpPr txBox="1"/>
          <p:nvPr/>
        </p:nvSpPr>
        <p:spPr>
          <a:xfrm>
            <a:off x="1796452" y="1906834"/>
            <a:ext cx="889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3600" b="1" dirty="0">
                <a:solidFill>
                  <a:srgbClr val="92278F"/>
                </a:solidFill>
                <a:latin typeface="GT Walsheim Pro Condensed Black" panose="00000906000000000000" pitchFamily="2" charset="0"/>
              </a:rPr>
              <a:t>CINCO FASES DE LA GESTIÓN DE PROYECTOS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BBE0913-5CAA-F302-4492-CA94A4FCD56D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33" name="TextBox 18">
            <a:extLst>
              <a:ext uri="{FF2B5EF4-FFF2-40B4-BE49-F238E27FC236}">
                <a16:creationId xmlns:a16="http://schemas.microsoft.com/office/drawing/2014/main" id="{B1D6ED4B-03EE-6D48-AFE7-78E5858F0E76}"/>
              </a:ext>
            </a:extLst>
          </p:cNvPr>
          <p:cNvSpPr txBox="1"/>
          <p:nvPr/>
        </p:nvSpPr>
        <p:spPr>
          <a:xfrm>
            <a:off x="7347258" y="4379385"/>
            <a:ext cx="2276635" cy="124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MONITOREO, CONTROL Y EVALUACIÓN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17655F5-535E-2C71-FCE9-2C26544620B6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Cierre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921B8E9-5FB4-8DD5-75E0-56F559188164}"/>
              </a:ext>
            </a:extLst>
          </p:cNvPr>
          <p:cNvSpPr/>
          <p:nvPr/>
        </p:nvSpPr>
        <p:spPr>
          <a:xfrm>
            <a:off x="9773261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B923E227-250E-89A0-B3E4-623B4B4154C8}"/>
              </a:ext>
            </a:extLst>
          </p:cNvPr>
          <p:cNvSpPr txBox="1"/>
          <p:nvPr/>
        </p:nvSpPr>
        <p:spPr>
          <a:xfrm>
            <a:off x="883644" y="4379385"/>
            <a:ext cx="1724039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INICIO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5E9F955-2F1B-13DA-4A3C-F9F6A9FB14C6}"/>
              </a:ext>
            </a:extLst>
          </p:cNvPr>
          <p:cNvSpPr txBox="1"/>
          <p:nvPr/>
        </p:nvSpPr>
        <p:spPr>
          <a:xfrm>
            <a:off x="2438269" y="4379385"/>
            <a:ext cx="2435695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PLANIFICACIÓN</a:t>
            </a: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95E571EE-5088-9FAB-7353-B8E802F2F7EC}"/>
              </a:ext>
            </a:extLst>
          </p:cNvPr>
          <p:cNvSpPr txBox="1"/>
          <p:nvPr/>
        </p:nvSpPr>
        <p:spPr>
          <a:xfrm>
            <a:off x="5309988" y="4379385"/>
            <a:ext cx="1724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EJECUCIÓN</a:t>
            </a: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110437D7-4805-65F5-1CCB-63652257448F}"/>
              </a:ext>
            </a:extLst>
          </p:cNvPr>
          <p:cNvSpPr txBox="1"/>
          <p:nvPr/>
        </p:nvSpPr>
        <p:spPr>
          <a:xfrm>
            <a:off x="98502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CIERRE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D7D74761-8BCF-774E-7B6D-383A9F39F2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3689" y="2897950"/>
            <a:ext cx="1123950" cy="116205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FF37AF88-592B-C04E-F586-D650DBE1F9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23055" y="2978829"/>
            <a:ext cx="1000125" cy="1143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8B694329-D1A5-79A3-01A6-DC08D400C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51173" y="2916917"/>
            <a:ext cx="1266825" cy="1190625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091EC092-178A-B871-C0C6-DF8C308373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95437" y="3001931"/>
            <a:ext cx="1057275" cy="1057275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32647948-5B4C-EA46-E96A-DCECAC44ADA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93528" y="2974943"/>
            <a:ext cx="971550" cy="1162050"/>
          </a:xfrm>
          <a:prstGeom prst="rect">
            <a:avLst/>
          </a:prstGeom>
        </p:spPr>
      </p:pic>
      <p:sp>
        <p:nvSpPr>
          <p:cNvPr id="28" name="Arrow: Chevron 27">
            <a:extLst>
              <a:ext uri="{FF2B5EF4-FFF2-40B4-BE49-F238E27FC236}">
                <a16:creationId xmlns:a16="http://schemas.microsoft.com/office/drawing/2014/main" id="{D89AB91E-D686-2FC7-3E1C-5AFB845F2C93}"/>
              </a:ext>
            </a:extLst>
          </p:cNvPr>
          <p:cNvSpPr/>
          <p:nvPr/>
        </p:nvSpPr>
        <p:spPr>
          <a:xfrm>
            <a:off x="2636322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Arrow: Chevron 29">
            <a:extLst>
              <a:ext uri="{FF2B5EF4-FFF2-40B4-BE49-F238E27FC236}">
                <a16:creationId xmlns:a16="http://schemas.microsoft.com/office/drawing/2014/main" id="{FC2F0CD7-5155-568C-7AA7-8C7D13FC24FC}"/>
              </a:ext>
            </a:extLst>
          </p:cNvPr>
          <p:cNvSpPr/>
          <p:nvPr/>
        </p:nvSpPr>
        <p:spPr>
          <a:xfrm>
            <a:off x="725591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7BBDAB0E-5FDC-27CE-98D7-447BA7729E8D}"/>
              </a:ext>
            </a:extLst>
          </p:cNvPr>
          <p:cNvSpPr/>
          <p:nvPr/>
        </p:nvSpPr>
        <p:spPr>
          <a:xfrm>
            <a:off x="9336367" y="3341406"/>
            <a:ext cx="297976" cy="341646"/>
          </a:xfrm>
          <a:prstGeom prst="chevron">
            <a:avLst/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B75A06B9-30C5-8C43-E14D-41884A01083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13123" y="3119750"/>
            <a:ext cx="832177" cy="743015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FFC379D-C9EA-AD3E-42AB-8503C93D87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07029" y="3107467"/>
            <a:ext cx="832177" cy="743015"/>
          </a:xfrm>
          <a:prstGeom prst="rect">
            <a:avLst/>
          </a:prstGeom>
        </p:spPr>
      </p:pic>
      <p:sp>
        <p:nvSpPr>
          <p:cNvPr id="37" name="Arrow: Chevron 36">
            <a:extLst>
              <a:ext uri="{FF2B5EF4-FFF2-40B4-BE49-F238E27FC236}">
                <a16:creationId xmlns:a16="http://schemas.microsoft.com/office/drawing/2014/main" id="{B0D24DA9-F002-FE9D-578A-A78677565545}"/>
              </a:ext>
            </a:extLst>
          </p:cNvPr>
          <p:cNvSpPr/>
          <p:nvPr/>
        </p:nvSpPr>
        <p:spPr>
          <a:xfrm>
            <a:off x="4812545" y="3341406"/>
            <a:ext cx="297976" cy="341646"/>
          </a:xfrm>
          <a:prstGeom prst="chevron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D76810ED-C988-CCCC-3EBF-126A7B3402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8750675" y="3263729"/>
            <a:ext cx="1295118" cy="530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F307A4F-FEF0-5D8D-4AAB-7261A902E4B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68496" y="3107467"/>
            <a:ext cx="832177" cy="74301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F1AE216-531C-FC9C-4D5B-8250D69C3D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986339" y="3107467"/>
            <a:ext cx="832177" cy="74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87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1AF05-B365-1B1F-2857-1F9F48952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2EBE28-68E4-D8B6-65C5-0F8D65314E09}"/>
              </a:ext>
            </a:extLst>
          </p:cNvPr>
          <p:cNvSpPr txBox="1"/>
          <p:nvPr/>
        </p:nvSpPr>
        <p:spPr>
          <a:xfrm>
            <a:off x="4010668" y="2021068"/>
            <a:ext cx="477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800" b="1">
                <a:solidFill>
                  <a:srgbClr val="0095DA"/>
                </a:solidFill>
                <a:latin typeface="Ubuntu Light" panose="020B0304030602030204" pitchFamily="34" charset="0"/>
              </a:rPr>
              <a:t>Ejemplos de proyectos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6E95CDAF-09DD-D0E5-FE44-5313708C6746}"/>
              </a:ext>
            </a:extLst>
          </p:cNvPr>
          <p:cNvSpPr txBox="1"/>
          <p:nvPr/>
        </p:nvSpPr>
        <p:spPr>
          <a:xfrm>
            <a:off x="4045899" y="2663544"/>
            <a:ext cx="6191958" cy="2165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lnSpc>
                <a:spcPct val="120000"/>
              </a:lnSpc>
              <a:spcAft>
                <a:spcPts val="300"/>
              </a:spcAft>
            </a:pPr>
            <a:r>
              <a:rPr lang="es" b="1" dirty="0">
                <a:solidFill>
                  <a:srgbClr val="013B82"/>
                </a:solidFill>
                <a:latin typeface="Ubuntu Light" panose="020B0304030602030204" pitchFamily="34" charset="0"/>
                <a:cs typeface="Arial"/>
              </a:rPr>
              <a:t>Idea del proyecto #1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/>
              </a:rPr>
              <a:t>Crear un proyecto para reclutar, capacitar e involucrar a atletas menores de 25 años, con el objetivo de aumentar el porcentaje de este grupo de edad del 35% al 50% en 5 años. </a:t>
            </a:r>
          </a:p>
          <a:p>
            <a:pPr lvl="0" rtl="0">
              <a:lnSpc>
                <a:spcPct val="120000"/>
              </a:lnSpc>
              <a:spcAft>
                <a:spcPts val="600"/>
              </a:spcAft>
            </a:pPr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/>
              </a:rPr>
              <a:t> 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A2B89559-075A-E2F3-886D-93DC1988F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Palabras clave y definiciones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FBD050C1-78CF-238F-8567-7CA77B8038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3389086" cy="466684"/>
          </a:xfrm>
        </p:spPr>
        <p:txBody>
          <a:bodyPr>
            <a:normAutofit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Proyecto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619B0E-B4D7-E2E6-29A0-EDF09ABCB832}"/>
              </a:ext>
            </a:extLst>
          </p:cNvPr>
          <p:cNvSpPr txBox="1"/>
          <p:nvPr/>
        </p:nvSpPr>
        <p:spPr>
          <a:xfrm>
            <a:off x="4010668" y="1670139"/>
            <a:ext cx="4170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000" b="1" dirty="0">
                <a:solidFill>
                  <a:srgbClr val="013B82"/>
                </a:solidFill>
                <a:latin typeface="Ubuntu"/>
              </a:rPr>
              <a:t>¿Qué es un </a:t>
            </a:r>
            <a:r>
              <a:rPr lang="es" sz="2000" b="1" dirty="0">
                <a:solidFill>
                  <a:srgbClr val="F68D1E"/>
                </a:solidFill>
                <a:latin typeface="Ubuntu"/>
              </a:rPr>
              <a:t>Proyecto</a:t>
            </a:r>
            <a:r>
              <a:rPr lang="es" sz="20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1F656447-5B96-E4E3-9504-BE195219966F}"/>
              </a:ext>
            </a:extLst>
          </p:cNvPr>
          <p:cNvSpPr txBox="1"/>
          <p:nvPr/>
        </p:nvSpPr>
        <p:spPr>
          <a:xfrm>
            <a:off x="3972421" y="4245252"/>
            <a:ext cx="5821139" cy="1794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lvl="0" rtl="0">
              <a:lnSpc>
                <a:spcPct val="120000"/>
              </a:lnSpc>
              <a:spcAft>
                <a:spcPts val="300"/>
              </a:spcAft>
            </a:pPr>
            <a:endParaRPr lang="es" b="1" dirty="0">
              <a:solidFill>
                <a:srgbClr val="013B82"/>
              </a:solidFill>
              <a:latin typeface="Ubuntu Light" panose="020B0304030602030204" pitchFamily="34" charset="0"/>
              <a:cs typeface="Arial"/>
            </a:endParaRPr>
          </a:p>
          <a:p>
            <a:pPr marL="88900" lvl="0" rtl="0">
              <a:lnSpc>
                <a:spcPct val="120000"/>
              </a:lnSpc>
              <a:spcAft>
                <a:spcPts val="300"/>
              </a:spcAft>
            </a:pPr>
            <a:r>
              <a:rPr lang="es" b="1" dirty="0">
                <a:solidFill>
                  <a:srgbClr val="013B82"/>
                </a:solidFill>
                <a:latin typeface="Ubuntu Light" panose="020B0304030602030204" pitchFamily="34" charset="0"/>
                <a:cs typeface="Arial"/>
              </a:rPr>
              <a:t>Idea del proyecto #2</a:t>
            </a:r>
          </a:p>
          <a:p>
            <a:pPr marL="88900" lvl="0">
              <a:lnSpc>
                <a:spcPct val="120000"/>
              </a:lnSpc>
              <a:spcAft>
                <a:spcPts val="600"/>
              </a:spcAft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/>
              </a:rPr>
              <a:t>Crear un proyecto para aumentar el número de equipos de voleibol en un 50 %, hasta alcanzar los 40 equipos, en los próximos tres años</a:t>
            </a:r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cs typeface="Arial"/>
              </a:rPr>
              <a:t>. 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F8827A0-F80F-926E-5FA3-F5CCE0AAB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53383" y="2245392"/>
            <a:ext cx="1389188" cy="263805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B16308E-2316-0359-B307-B7F14C378F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98600" y="4130291"/>
            <a:ext cx="2029524" cy="134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4516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BA90F-5740-B380-B331-7835BBAFF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DFE63B4-92C6-A3B4-644C-BD41ABD4CFD3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EDACCB-FE8B-7963-5A3A-251E38F03880}"/>
              </a:ext>
            </a:extLst>
          </p:cNvPr>
          <p:cNvSpPr/>
          <p:nvPr/>
        </p:nvSpPr>
        <p:spPr>
          <a:xfrm>
            <a:off x="2422585" y="2781679"/>
            <a:ext cx="8200354" cy="1494884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F4C9652C-3894-3634-8205-B93F8491A721}"/>
              </a:ext>
            </a:extLst>
          </p:cNvPr>
          <p:cNvSpPr txBox="1"/>
          <p:nvPr/>
        </p:nvSpPr>
        <p:spPr>
          <a:xfrm>
            <a:off x="3429924" y="3038694"/>
            <a:ext cx="7425308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Revisa el proyecto para asegurarte de </a:t>
            </a: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que se han cumplido todos los objetivos</a:t>
            </a:r>
            <a:r>
              <a:rPr lang="es" sz="2400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 y ciérralo oficialmente.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70AC959-3760-8968-46C5-080483853391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Cierre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776FAB2-EF4F-027F-2D13-B3986FA641D3}"/>
              </a:ext>
            </a:extLst>
          </p:cNvPr>
          <p:cNvSpPr/>
          <p:nvPr/>
        </p:nvSpPr>
        <p:spPr>
          <a:xfrm>
            <a:off x="1569061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82613B76-18C0-C17A-35E6-E0C532FDF6EF}"/>
              </a:ext>
            </a:extLst>
          </p:cNvPr>
          <p:cNvSpPr txBox="1"/>
          <p:nvPr/>
        </p:nvSpPr>
        <p:spPr>
          <a:xfrm>
            <a:off x="16460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CIERRE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43975619-8EA9-9166-6D88-383DA5F2E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9328" y="2974943"/>
            <a:ext cx="971550" cy="1162050"/>
          </a:xfrm>
          <a:prstGeom prst="rect">
            <a:avLst/>
          </a:prstGeom>
        </p:spPr>
      </p:pic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45424DAC-5217-9E20-9183-31AF8C398709}"/>
              </a:ext>
            </a:extLst>
          </p:cNvPr>
          <p:cNvSpPr/>
          <p:nvPr/>
        </p:nvSpPr>
        <p:spPr>
          <a:xfrm>
            <a:off x="3325553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BB0A4DD8-F838-98A5-53EB-C5A5679CF5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546475" y="3263729"/>
            <a:ext cx="1295118" cy="53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8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a16="http://schemas.microsoft.com/office/drawing/2014/main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56BF1-6FFC-8E05-BDC7-A3E6F9E90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E6DC03F-9F04-57B0-48F0-03578A9AACD9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F9A93BB-524A-05CF-95AD-1571845BD717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Cierre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0064B1A-689A-6A22-5FA8-07994FF10E13}"/>
              </a:ext>
            </a:extLst>
          </p:cNvPr>
          <p:cNvSpPr/>
          <p:nvPr/>
        </p:nvSpPr>
        <p:spPr>
          <a:xfrm>
            <a:off x="1569061" y="2719623"/>
            <a:ext cx="1585213" cy="1585213"/>
          </a:xfrm>
          <a:prstGeom prst="ellipse">
            <a:avLst/>
          </a:prstGeom>
          <a:solidFill>
            <a:srgbClr val="DDF5FF"/>
          </a:solidFill>
          <a:ln w="38100">
            <a:solidFill>
              <a:srgbClr val="0095D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471B4EC9-4607-7B67-065D-F1AC423E6A5D}"/>
              </a:ext>
            </a:extLst>
          </p:cNvPr>
          <p:cNvSpPr txBox="1"/>
          <p:nvPr/>
        </p:nvSpPr>
        <p:spPr>
          <a:xfrm>
            <a:off x="1646049" y="4379385"/>
            <a:ext cx="1458107" cy="47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" sz="2400">
                <a:solidFill>
                  <a:srgbClr val="185EA8"/>
                </a:solidFill>
                <a:latin typeface="GT Walsheim Pro Condensed Black" panose="00000906000000000000" pitchFamily="2" charset="0"/>
              </a:rPr>
              <a:t>CIERRE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DB5144E2-7E54-4DF8-8AE9-423DFC482F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9328" y="2974943"/>
            <a:ext cx="971550" cy="1162050"/>
          </a:xfrm>
          <a:prstGeom prst="rect">
            <a:avLst/>
          </a:prstGeom>
        </p:spPr>
      </p:pic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00BCB6A6-1D45-FEEB-ACBF-06CF6D37AFEA}"/>
              </a:ext>
            </a:extLst>
          </p:cNvPr>
          <p:cNvSpPr/>
          <p:nvPr/>
        </p:nvSpPr>
        <p:spPr>
          <a:xfrm>
            <a:off x="3325553" y="3341406"/>
            <a:ext cx="297976" cy="341646"/>
          </a:xfrm>
          <a:prstGeom prst="chevron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752BC949-31B6-A3EE-F77A-C4955D16A2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546475" y="3263729"/>
            <a:ext cx="1295118" cy="530786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ECAD06C4-5703-F6C0-314D-DF7E52AEF466}"/>
              </a:ext>
            </a:extLst>
          </p:cNvPr>
          <p:cNvSpPr txBox="1"/>
          <p:nvPr/>
        </p:nvSpPr>
        <p:spPr>
          <a:xfrm>
            <a:off x="3793744" y="2283430"/>
            <a:ext cx="8211022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Durante el </a:t>
            </a:r>
            <a:r>
              <a:rPr lang="es" sz="2400" b="1" i="0" u="none" strike="noStrike" cap="none" dirty="0">
                <a:solidFill>
                  <a:srgbClr val="92278F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Cierre </a:t>
            </a:r>
            <a:r>
              <a:rPr lang="es" sz="2400" b="1" i="0" u="none" strike="noStrike" cap="none" dirty="0">
                <a:solidFill>
                  <a:srgbClr val="013B82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de la gestión de proyectos, tú deberás: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8E036E-9373-6A48-FF68-29719C364697}"/>
              </a:ext>
            </a:extLst>
          </p:cNvPr>
          <p:cNvSpPr txBox="1"/>
          <p:nvPr/>
        </p:nvSpPr>
        <p:spPr>
          <a:xfrm>
            <a:off x="3959082" y="2897904"/>
            <a:ext cx="7401560" cy="2047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7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Documentar lo que aprendiste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7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Completar cualquier requisito pendiente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7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Crear un informe para compartir lo que lograste</a:t>
            </a:r>
          </a:p>
          <a:p>
            <a:pPr marL="342900" indent="-342900">
              <a:lnSpc>
                <a:spcPct val="120000"/>
              </a:lnSpc>
              <a:spcAft>
                <a:spcPts val="600"/>
              </a:spcAft>
              <a:buBlip>
                <a:blip r:embed="rId7"/>
              </a:buBlip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Celebrar con tu equipo</a:t>
            </a:r>
          </a:p>
        </p:txBody>
      </p:sp>
    </p:spTree>
    <p:extLst>
      <p:ext uri="{BB962C8B-B14F-4D97-AF65-F5344CB8AC3E}">
        <p14:creationId xmlns:p14="http://schemas.microsoft.com/office/powerpoint/2010/main" val="329971173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5182A8-C0F2-0991-EFC4-D78C429D8D0B}"/>
              </a:ext>
            </a:extLst>
          </p:cNvPr>
          <p:cNvSpPr txBox="1"/>
          <p:nvPr/>
        </p:nvSpPr>
        <p:spPr>
          <a:xfrm>
            <a:off x="1498598" y="3350300"/>
            <a:ext cx="487680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0093D4"/>
              </a:buClr>
            </a:pPr>
            <a:r>
              <a:rPr lang="es" sz="2400" b="1" dirty="0">
                <a:solidFill>
                  <a:schemeClr val="bg1"/>
                </a:solidFill>
                <a:latin typeface="Ubuntu Light"/>
                <a:ea typeface="Calibri"/>
                <a:cs typeface="Calibri"/>
                <a:sym typeface="Calibri"/>
              </a:rPr>
              <a:t>Mira el calendario de tu proyecto.</a:t>
            </a:r>
          </a:p>
          <a:p>
            <a:pPr marL="342900" indent="-342900">
              <a:spcAft>
                <a:spcPts val="1200"/>
              </a:spcAft>
              <a:buClr>
                <a:srgbClr val="ED1C24"/>
              </a:buClr>
              <a:buSzPct val="120000"/>
              <a:buFont typeface="Wingdings" panose="05000000000000000000" pitchFamily="2" charset="2"/>
              <a:buChar char=""/>
            </a:pPr>
            <a:r>
              <a:rPr lang="es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¿Has tachado todas tus tareas?</a:t>
            </a:r>
          </a:p>
          <a:p>
            <a:pPr marL="342900" indent="-342900">
              <a:spcAft>
                <a:spcPts val="1200"/>
              </a:spcAft>
              <a:buClr>
                <a:srgbClr val="ED1C24"/>
              </a:buClr>
              <a:buSzPct val="120000"/>
              <a:buFont typeface="Wingdings" panose="05000000000000000000" pitchFamily="2" charset="2"/>
              <a:buChar char=""/>
            </a:pPr>
            <a:r>
              <a:rPr lang="es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Revisa para ver qué falta.</a:t>
            </a:r>
          </a:p>
          <a:p>
            <a:pPr marL="342900" indent="-342900">
              <a:spcAft>
                <a:spcPts val="1200"/>
              </a:spcAft>
              <a:buClr>
                <a:srgbClr val="ED1C24"/>
              </a:buClr>
              <a:buSzPct val="120000"/>
              <a:buFont typeface="Wingdings" panose="05000000000000000000" pitchFamily="2" charset="2"/>
              <a:buChar char=""/>
            </a:pPr>
            <a:r>
              <a:rPr lang="es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¿Qué queda por hacer?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0656334-6C0D-1685-172F-3C065B8E946D}"/>
              </a:ext>
            </a:extLst>
          </p:cNvPr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12" name="TextBox 18">
              <a:extLst>
                <a:ext uri="{FF2B5EF4-FFF2-40B4-BE49-F238E27FC236}">
                  <a16:creationId xmlns:a16="http://schemas.microsoft.com/office/drawing/2014/main" id="{810C1016-6E2E-C10B-8B15-49779A4506B2}"/>
                </a:ext>
              </a:extLst>
            </p:cNvPr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CIERRE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B8FCB2A-3354-A044-86A0-BAAB248276A6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9F0C6F8E-592D-8FC9-40BA-0E4FDC6AC62B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Graphic 6">
                <a:extLst>
                  <a:ext uri="{FF2B5EF4-FFF2-40B4-BE49-F238E27FC236}">
                    <a16:creationId xmlns:a16="http://schemas.microsoft.com/office/drawing/2014/main" id="{F39E381D-A6B3-6D65-13F0-D96354C22C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18" name="TextBox 5">
            <a:extLst>
              <a:ext uri="{FF2B5EF4-FFF2-40B4-BE49-F238E27FC236}">
                <a16:creationId xmlns:a16="http://schemas.microsoft.com/office/drawing/2014/main" id="{DE8269A4-B32C-11EA-05DB-7203FF3B1294}"/>
              </a:ext>
            </a:extLst>
          </p:cNvPr>
          <p:cNvSpPr txBox="1"/>
          <p:nvPr/>
        </p:nvSpPr>
        <p:spPr>
          <a:xfrm>
            <a:off x="1149531" y="2059143"/>
            <a:ext cx="53577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b="1" dirty="0">
                <a:solidFill>
                  <a:srgbClr val="013B82"/>
                </a:solidFill>
                <a:latin typeface="Ubuntu"/>
              </a:rPr>
              <a:t>Finaliza el Plan y Calendario de tu Proyecto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F4809C2-6DD6-4BA0-9F43-3EFC40EB01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1170" y="2214698"/>
            <a:ext cx="4597401" cy="2794896"/>
          </a:xfrm>
          <a:prstGeom prst="rect">
            <a:avLst/>
          </a:prstGeom>
          <a:ln w="57150">
            <a:solidFill>
              <a:srgbClr val="DDF5FF"/>
            </a:solidFill>
          </a:ln>
        </p:spPr>
      </p:pic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75B9B64F-7433-9175-BFA6-B01E17D9B269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1245A26B-9112-4459-A8B7-F1FF69968D76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Cierre</a:t>
            </a:r>
          </a:p>
        </p:txBody>
      </p:sp>
    </p:spTree>
    <p:extLst>
      <p:ext uri="{BB962C8B-B14F-4D97-AF65-F5344CB8AC3E}">
        <p14:creationId xmlns:p14="http://schemas.microsoft.com/office/powerpoint/2010/main" val="361376555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2FC66-62A5-F60A-5280-FB86A7533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DA4C5B4-7E58-AD84-438B-D97E17557EF4}"/>
              </a:ext>
            </a:extLst>
          </p:cNvPr>
          <p:cNvSpPr txBox="1"/>
          <p:nvPr/>
        </p:nvSpPr>
        <p:spPr>
          <a:xfrm>
            <a:off x="7165763" y="2955586"/>
            <a:ext cx="45974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0093D4"/>
              </a:buClr>
            </a:pPr>
            <a:r>
              <a:rPr lang="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Envía notas de agradecimiento, haz menciones especiales o celebren juntos.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DDE4032-7C2C-09E7-6AED-94D550F8F9C4}"/>
              </a:ext>
            </a:extLst>
          </p:cNvPr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12" name="TextBox 18">
              <a:extLst>
                <a:ext uri="{FF2B5EF4-FFF2-40B4-BE49-F238E27FC236}">
                  <a16:creationId xmlns:a16="http://schemas.microsoft.com/office/drawing/2014/main" id="{409653AA-DDF2-5336-9FE4-8540600B9516}"/>
                </a:ext>
              </a:extLst>
            </p:cNvPr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CIERRE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95DD832-91C0-572B-626D-0CB5AA66F4C0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9F66DDC5-90CD-C67F-9DB7-338AF6BF2206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Graphic 6">
                <a:extLst>
                  <a:ext uri="{FF2B5EF4-FFF2-40B4-BE49-F238E27FC236}">
                    <a16:creationId xmlns:a16="http://schemas.microsoft.com/office/drawing/2014/main" id="{635B93A4-E565-C0BD-93CD-8A32679038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18" name="TextBox 5">
            <a:extLst>
              <a:ext uri="{FF2B5EF4-FFF2-40B4-BE49-F238E27FC236}">
                <a16:creationId xmlns:a16="http://schemas.microsoft.com/office/drawing/2014/main" id="{6181C1A6-E254-0319-B107-9274ECABFB03}"/>
              </a:ext>
            </a:extLst>
          </p:cNvPr>
          <p:cNvSpPr txBox="1"/>
          <p:nvPr/>
        </p:nvSpPr>
        <p:spPr>
          <a:xfrm>
            <a:off x="7165763" y="2370811"/>
            <a:ext cx="6184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b="1" dirty="0">
                <a:solidFill>
                  <a:srgbClr val="0095DA"/>
                </a:solidFill>
                <a:latin typeface="Ubuntu"/>
              </a:rPr>
              <a:t>Mostrar Agradecimiento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128C14AA-0F21-D456-3496-AC594C698A66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3E826D3E-D8C0-8787-29FC-F54D824556B2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Cierre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2A72EB-68E5-480F-7F17-06DE19119E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7257"/>
            <a:ext cx="6184900" cy="4123266"/>
          </a:xfrm>
          <a:prstGeom prst="rect">
            <a:avLst/>
          </a:prstGeom>
          <a:ln w="38100">
            <a:solidFill>
              <a:srgbClr val="0095DA"/>
            </a:solidFill>
          </a:ln>
        </p:spPr>
      </p:pic>
    </p:spTree>
    <p:extLst>
      <p:ext uri="{BB962C8B-B14F-4D97-AF65-F5344CB8AC3E}">
        <p14:creationId xmlns:p14="http://schemas.microsoft.com/office/powerpoint/2010/main" val="358969861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7160C-A462-037E-0442-B390B96CD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9A3E8EFA-88B4-E4A2-E001-3647CA0A6F56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0095DA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CA01759-8352-7362-34AF-6E94C7744044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260112C-2145-5062-2A64-BED007745276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B8F8850-E329-033C-F1BB-AC4F53660E97}"/>
              </a:ext>
            </a:extLst>
          </p:cNvPr>
          <p:cNvSpPr txBox="1">
            <a:spLocks/>
          </p:cNvSpPr>
          <p:nvPr/>
        </p:nvSpPr>
        <p:spPr>
          <a:xfrm>
            <a:off x="468932" y="3373779"/>
            <a:ext cx="3831549" cy="1700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" sz="3200" b="1" dirty="0">
                <a:solidFill>
                  <a:srgbClr val="013B82"/>
                </a:solidFill>
                <a:latin typeface="Ubuntu" panose="020B0504030602030204" pitchFamily="34" charset="0"/>
              </a:rPr>
              <a:t>Es importante contar la </a:t>
            </a:r>
            <a:r>
              <a:rPr lang="es" sz="3200" b="1" dirty="0">
                <a:solidFill>
                  <a:schemeClr val="bg1"/>
                </a:solidFill>
                <a:latin typeface="Ubuntu" panose="020B0504030602030204" pitchFamily="34" charset="0"/>
              </a:rPr>
              <a:t>historia de tu proyecto</a:t>
            </a:r>
            <a:endParaRPr lang="es" sz="3200" b="1" dirty="0">
              <a:solidFill>
                <a:srgbClr val="013B82"/>
              </a:solidFill>
              <a:latin typeface="Ubuntu" panose="020B0504030602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526B45-EE8F-4567-8A40-CA70257CE2A4}"/>
              </a:ext>
            </a:extLst>
          </p:cNvPr>
          <p:cNvSpPr txBox="1"/>
          <p:nvPr/>
        </p:nvSpPr>
        <p:spPr>
          <a:xfrm>
            <a:off x="5146769" y="1577940"/>
            <a:ext cx="6576299" cy="5011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Las historias de tus proyectos son </a:t>
            </a:r>
            <a:r>
              <a:rPr lang="es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poderosas</a:t>
            </a:r>
            <a:r>
              <a:rPr lang="es" sz="2100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,</a:t>
            </a:r>
            <a:r>
              <a:rPr lang="es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 significativas </a:t>
            </a:r>
            <a:r>
              <a:rPr lang="es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y </a:t>
            </a:r>
            <a:r>
              <a:rPr lang="es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merecen ser compartidas</a:t>
            </a:r>
            <a:r>
              <a:rPr lang="es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. </a:t>
            </a:r>
          </a:p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Las historias de tu proyecto reflejan los </a:t>
            </a:r>
            <a:r>
              <a:rPr lang="es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momentos más importantes </a:t>
            </a:r>
            <a:r>
              <a:rPr lang="es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y el </a:t>
            </a:r>
            <a:r>
              <a:rPr lang="es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trabajo en equipo</a:t>
            </a:r>
            <a:r>
              <a:rPr lang="es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.</a:t>
            </a:r>
          </a:p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Las historias de ty proyecto también muestran la fortaleza al </a:t>
            </a:r>
            <a:r>
              <a:rPr lang="es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enfrentar desafíos y resolver problemas</a:t>
            </a:r>
            <a:r>
              <a:rPr lang="es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. </a:t>
            </a:r>
          </a:p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Las historias de tu proyectos ayudan a los demás </a:t>
            </a:r>
            <a:r>
              <a:rPr lang="es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a entenderte</a:t>
            </a:r>
            <a:r>
              <a:rPr lang="es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 y </a:t>
            </a:r>
            <a:r>
              <a:rPr lang="es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apoyarte</a:t>
            </a:r>
            <a:r>
              <a:rPr lang="es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 a ti y a tu proyecto.</a:t>
            </a:r>
          </a:p>
          <a:p>
            <a:pPr marL="266700" indent="-254000">
              <a:lnSpc>
                <a:spcPct val="12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Las historias de tu proyecto </a:t>
            </a:r>
            <a:r>
              <a:rPr lang="es" sz="2100" dirty="0">
                <a:solidFill>
                  <a:srgbClr val="92278F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inspiran</a:t>
            </a:r>
            <a:r>
              <a:rPr lang="es" sz="2100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 a otros a seguir adelante y a desarrollarlo o a hacer algo similar en su propio ámbito.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846AC55-7D60-1713-835F-D4BB4F4D9B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1152" y="1450777"/>
            <a:ext cx="2549432" cy="188265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7C303B8-F79D-1FCD-14C1-B8DC40CCCEC3}"/>
              </a:ext>
            </a:extLst>
          </p:cNvPr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10" name="TextBox 18">
              <a:extLst>
                <a:ext uri="{FF2B5EF4-FFF2-40B4-BE49-F238E27FC236}">
                  <a16:creationId xmlns:a16="http://schemas.microsoft.com/office/drawing/2014/main" id="{DD38B80E-819C-A111-9140-DFBE8ABE64F4}"/>
                </a:ext>
              </a:extLst>
            </p:cNvPr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CIERRE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215B739-E323-F133-E088-8CFACD23CB95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42BBA862-EA14-C2EE-787F-84BBAB8E373D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8BBE62D9-DD31-8DC0-5053-45B52E662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7CA25C24-A3BC-B350-4C8C-6F41644FB330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835178E-D948-6296-F486-6273D0A19585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Cierre</a:t>
            </a:r>
          </a:p>
        </p:txBody>
      </p:sp>
    </p:spTree>
    <p:extLst>
      <p:ext uri="{BB962C8B-B14F-4D97-AF65-F5344CB8AC3E}">
        <p14:creationId xmlns:p14="http://schemas.microsoft.com/office/powerpoint/2010/main" val="406885315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F5B6E-8F79-DA17-5FD2-C437C9F99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5DF886E-9928-5FBF-10F4-48FFF29FFE96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5C6AF20-DB6A-15EC-5173-8D078A8B5A26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F1E0A9C-5D2B-702A-8277-3F76DAF8C88F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12" name="TextBox 5">
            <a:extLst>
              <a:ext uri="{FF2B5EF4-FFF2-40B4-BE49-F238E27FC236}">
                <a16:creationId xmlns:a16="http://schemas.microsoft.com/office/drawing/2014/main" id="{504D1F2B-2009-71FE-F6B6-1A7C1798301D}"/>
              </a:ext>
            </a:extLst>
          </p:cNvPr>
          <p:cNvSpPr txBox="1"/>
          <p:nvPr/>
        </p:nvSpPr>
        <p:spPr>
          <a:xfrm>
            <a:off x="724542" y="3140708"/>
            <a:ext cx="31235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b="1" dirty="0">
                <a:solidFill>
                  <a:srgbClr val="013B82"/>
                </a:solidFill>
                <a:latin typeface="Ubuntu"/>
              </a:rPr>
              <a:t>¿Por qué compartir tu </a:t>
            </a:r>
            <a:r>
              <a:rPr lang="es" sz="3200" b="1" dirty="0">
                <a:solidFill>
                  <a:srgbClr val="0095DA"/>
                </a:solidFill>
                <a:latin typeface="Ubuntu"/>
              </a:rPr>
              <a:t>Proyecto</a:t>
            </a:r>
            <a:r>
              <a:rPr lang="es" sz="3200" b="1" dirty="0">
                <a:solidFill>
                  <a:srgbClr val="013B82"/>
                </a:solidFill>
                <a:latin typeface="Ubuntu"/>
              </a:rPr>
              <a:t>?</a:t>
            </a:r>
          </a:p>
        </p:txBody>
      </p:sp>
      <p:grpSp>
        <p:nvGrpSpPr>
          <p:cNvPr id="2" name="Grupo 22">
            <a:extLst>
              <a:ext uri="{FF2B5EF4-FFF2-40B4-BE49-F238E27FC236}">
                <a16:creationId xmlns:a16="http://schemas.microsoft.com/office/drawing/2014/main" id="{36DC0AC8-F49A-664C-7814-24146C8FF1E8}"/>
              </a:ext>
            </a:extLst>
          </p:cNvPr>
          <p:cNvGrpSpPr/>
          <p:nvPr/>
        </p:nvGrpSpPr>
        <p:grpSpPr>
          <a:xfrm>
            <a:off x="6774572" y="1990490"/>
            <a:ext cx="2931705" cy="3344891"/>
            <a:chOff x="4796578" y="2416970"/>
            <a:chExt cx="2301818" cy="2626229"/>
          </a:xfrm>
          <a:solidFill>
            <a:srgbClr val="ED1C24"/>
          </a:solidFill>
        </p:grpSpPr>
        <p:sp>
          <p:nvSpPr>
            <p:cNvPr id="3" name="Forma libre: forma 2">
              <a:extLst>
                <a:ext uri="{FF2B5EF4-FFF2-40B4-BE49-F238E27FC236}">
                  <a16:creationId xmlns:a16="http://schemas.microsoft.com/office/drawing/2014/main" id="{6F579E81-8122-5878-12E9-B6EB55247F23}"/>
                </a:ext>
              </a:extLst>
            </p:cNvPr>
            <p:cNvSpPr/>
            <p:nvPr/>
          </p:nvSpPr>
          <p:spPr>
            <a:xfrm>
              <a:off x="5845321" y="2416970"/>
              <a:ext cx="204376" cy="204376"/>
            </a:xfrm>
            <a:custGeom>
              <a:avLst/>
              <a:gdLst>
                <a:gd name="connsiteX0" fmla="*/ 204377 w 204376"/>
                <a:gd name="connsiteY0" fmla="*/ 102188 h 204376"/>
                <a:gd name="connsiteX1" fmla="*/ 102189 w 204376"/>
                <a:gd name="connsiteY1" fmla="*/ 204377 h 204376"/>
                <a:gd name="connsiteX2" fmla="*/ 0 w 204376"/>
                <a:gd name="connsiteY2" fmla="*/ 102188 h 204376"/>
                <a:gd name="connsiteX3" fmla="*/ 102189 w 204376"/>
                <a:gd name="connsiteY3" fmla="*/ 0 h 204376"/>
                <a:gd name="connsiteX4" fmla="*/ 204377 w 204376"/>
                <a:gd name="connsiteY4" fmla="*/ 102188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377" y="102188"/>
                  </a:moveTo>
                  <a:cubicBezTo>
                    <a:pt x="204377" y="158626"/>
                    <a:pt x="158626" y="204377"/>
                    <a:pt x="102189" y="204377"/>
                  </a:cubicBezTo>
                  <a:cubicBezTo>
                    <a:pt x="45751" y="204377"/>
                    <a:pt x="0" y="158626"/>
                    <a:pt x="0" y="102188"/>
                  </a:cubicBezTo>
                  <a:cubicBezTo>
                    <a:pt x="0" y="45751"/>
                    <a:pt x="45751" y="0"/>
                    <a:pt x="102189" y="0"/>
                  </a:cubicBezTo>
                  <a:cubicBezTo>
                    <a:pt x="158626" y="0"/>
                    <a:pt x="204377" y="45751"/>
                    <a:pt x="204377" y="102188"/>
                  </a:cubicBezTo>
                  <a:close/>
                </a:path>
              </a:pathLst>
            </a:custGeom>
            <a:solidFill>
              <a:srgbClr val="EC1C24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6" name="Forma libre: forma 3">
              <a:extLst>
                <a:ext uri="{FF2B5EF4-FFF2-40B4-BE49-F238E27FC236}">
                  <a16:creationId xmlns:a16="http://schemas.microsoft.com/office/drawing/2014/main" id="{A5B93B53-6272-894A-54DF-5FCC7ACC1B06}"/>
                </a:ext>
              </a:extLst>
            </p:cNvPr>
            <p:cNvSpPr/>
            <p:nvPr/>
          </p:nvSpPr>
          <p:spPr>
            <a:xfrm>
              <a:off x="5492187" y="2662803"/>
              <a:ext cx="910645" cy="847568"/>
            </a:xfrm>
            <a:custGeom>
              <a:avLst/>
              <a:gdLst>
                <a:gd name="connsiteX0" fmla="*/ 637316 w 910645"/>
                <a:gd name="connsiteY0" fmla="*/ 38804 h 847568"/>
                <a:gd name="connsiteX1" fmla="*/ 502675 w 910645"/>
                <a:gd name="connsiteY1" fmla="*/ -120 h 847568"/>
                <a:gd name="connsiteX2" fmla="*/ 407661 w 910645"/>
                <a:gd name="connsiteY2" fmla="*/ -120 h 847568"/>
                <a:gd name="connsiteX3" fmla="*/ 273020 w 910645"/>
                <a:gd name="connsiteY3" fmla="*/ 38804 h 847568"/>
                <a:gd name="connsiteX4" fmla="*/ -155 w 910645"/>
                <a:gd name="connsiteY4" fmla="*/ 177760 h 847568"/>
                <a:gd name="connsiteX5" fmla="*/ 38442 w 910645"/>
                <a:gd name="connsiteY5" fmla="*/ 258939 h 847568"/>
                <a:gd name="connsiteX6" fmla="*/ 321324 w 910645"/>
                <a:gd name="connsiteY6" fmla="*/ 144839 h 847568"/>
                <a:gd name="connsiteX7" fmla="*/ 334877 w 910645"/>
                <a:gd name="connsiteY7" fmla="*/ 405914 h 847568"/>
                <a:gd name="connsiteX8" fmla="*/ 350588 w 910645"/>
                <a:gd name="connsiteY8" fmla="*/ 728096 h 847568"/>
                <a:gd name="connsiteX9" fmla="*/ 349791 w 910645"/>
                <a:gd name="connsiteY9" fmla="*/ 728096 h 847568"/>
                <a:gd name="connsiteX10" fmla="*/ 355606 w 910645"/>
                <a:gd name="connsiteY10" fmla="*/ 847449 h 847568"/>
                <a:gd name="connsiteX11" fmla="*/ 443162 w 910645"/>
                <a:gd name="connsiteY11" fmla="*/ 847449 h 847568"/>
                <a:gd name="connsiteX12" fmla="*/ 443162 w 910645"/>
                <a:gd name="connsiteY12" fmla="*/ 396535 h 847568"/>
                <a:gd name="connsiteX13" fmla="*/ 467174 w 910645"/>
                <a:gd name="connsiteY13" fmla="*/ 396535 h 847568"/>
                <a:gd name="connsiteX14" fmla="*/ 467174 w 910645"/>
                <a:gd name="connsiteY14" fmla="*/ 847261 h 847568"/>
                <a:gd name="connsiteX15" fmla="*/ 554730 w 910645"/>
                <a:gd name="connsiteY15" fmla="*/ 847261 h 847568"/>
                <a:gd name="connsiteX16" fmla="*/ 560546 w 910645"/>
                <a:gd name="connsiteY16" fmla="*/ 727909 h 847568"/>
                <a:gd name="connsiteX17" fmla="*/ 559748 w 910645"/>
                <a:gd name="connsiteY17" fmla="*/ 727909 h 847568"/>
                <a:gd name="connsiteX18" fmla="*/ 575459 w 910645"/>
                <a:gd name="connsiteY18" fmla="*/ 405726 h 847568"/>
                <a:gd name="connsiteX19" fmla="*/ 589012 w 910645"/>
                <a:gd name="connsiteY19" fmla="*/ 144698 h 847568"/>
                <a:gd name="connsiteX20" fmla="*/ 871894 w 910645"/>
                <a:gd name="connsiteY20" fmla="*/ 258798 h 847568"/>
                <a:gd name="connsiteX21" fmla="*/ 910491 w 910645"/>
                <a:gd name="connsiteY21" fmla="*/ 177620 h 84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0645" h="847568">
                  <a:moveTo>
                    <a:pt x="637316" y="38804"/>
                  </a:moveTo>
                  <a:cubicBezTo>
                    <a:pt x="605098" y="25017"/>
                    <a:pt x="568612" y="-120"/>
                    <a:pt x="502675" y="-120"/>
                  </a:cubicBezTo>
                  <a:lnTo>
                    <a:pt x="407661" y="-120"/>
                  </a:lnTo>
                  <a:cubicBezTo>
                    <a:pt x="341724" y="-120"/>
                    <a:pt x="305238" y="25017"/>
                    <a:pt x="273020" y="38804"/>
                  </a:cubicBezTo>
                  <a:lnTo>
                    <a:pt x="-155" y="177760"/>
                  </a:lnTo>
                  <a:lnTo>
                    <a:pt x="38442" y="258939"/>
                  </a:lnTo>
                  <a:lnTo>
                    <a:pt x="321324" y="144839"/>
                  </a:lnTo>
                  <a:lnTo>
                    <a:pt x="334877" y="405914"/>
                  </a:lnTo>
                  <a:lnTo>
                    <a:pt x="350588" y="728096"/>
                  </a:lnTo>
                  <a:lnTo>
                    <a:pt x="349791" y="728096"/>
                  </a:lnTo>
                  <a:lnTo>
                    <a:pt x="355606" y="847449"/>
                  </a:lnTo>
                  <a:lnTo>
                    <a:pt x="443162" y="847449"/>
                  </a:lnTo>
                  <a:lnTo>
                    <a:pt x="443162" y="396535"/>
                  </a:lnTo>
                  <a:lnTo>
                    <a:pt x="467174" y="396535"/>
                  </a:lnTo>
                  <a:lnTo>
                    <a:pt x="467174" y="847261"/>
                  </a:lnTo>
                  <a:lnTo>
                    <a:pt x="554730" y="847261"/>
                  </a:lnTo>
                  <a:lnTo>
                    <a:pt x="560546" y="727909"/>
                  </a:lnTo>
                  <a:lnTo>
                    <a:pt x="559748" y="727909"/>
                  </a:lnTo>
                  <a:lnTo>
                    <a:pt x="575459" y="405726"/>
                  </a:lnTo>
                  <a:lnTo>
                    <a:pt x="589012" y="144698"/>
                  </a:lnTo>
                  <a:lnTo>
                    <a:pt x="871894" y="258798"/>
                  </a:lnTo>
                  <a:lnTo>
                    <a:pt x="910491" y="177620"/>
                  </a:lnTo>
                  <a:close/>
                </a:path>
              </a:pathLst>
            </a:custGeom>
            <a:solidFill>
              <a:srgbClr val="EC1C24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7" name="Forma libre: forma 5">
              <a:extLst>
                <a:ext uri="{FF2B5EF4-FFF2-40B4-BE49-F238E27FC236}">
                  <a16:creationId xmlns:a16="http://schemas.microsoft.com/office/drawing/2014/main" id="{9B99EAB8-7E29-2399-5689-4749C91833A4}"/>
                </a:ext>
              </a:extLst>
            </p:cNvPr>
            <p:cNvSpPr/>
            <p:nvPr/>
          </p:nvSpPr>
          <p:spPr>
            <a:xfrm rot="20708400">
              <a:off x="4796578" y="3022438"/>
              <a:ext cx="204376" cy="204376"/>
            </a:xfrm>
            <a:custGeom>
              <a:avLst/>
              <a:gdLst>
                <a:gd name="connsiteX0" fmla="*/ 204222 w 204376"/>
                <a:gd name="connsiteY0" fmla="*/ 102069 h 204376"/>
                <a:gd name="connsiteX1" fmla="*/ 102034 w 204376"/>
                <a:gd name="connsiteY1" fmla="*/ 204257 h 204376"/>
                <a:gd name="connsiteX2" fmla="*/ -155 w 204376"/>
                <a:gd name="connsiteY2" fmla="*/ 102069 h 204376"/>
                <a:gd name="connsiteX3" fmla="*/ 102034 w 204376"/>
                <a:gd name="connsiteY3" fmla="*/ -120 h 204376"/>
                <a:gd name="connsiteX4" fmla="*/ 204222 w 204376"/>
                <a:gd name="connsiteY4" fmla="*/ 102069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222" y="102069"/>
                  </a:moveTo>
                  <a:cubicBezTo>
                    <a:pt x="204222" y="158506"/>
                    <a:pt x="158471" y="204257"/>
                    <a:pt x="102034" y="204257"/>
                  </a:cubicBezTo>
                  <a:cubicBezTo>
                    <a:pt x="45597" y="204257"/>
                    <a:pt x="-155" y="158506"/>
                    <a:pt x="-155" y="102069"/>
                  </a:cubicBezTo>
                  <a:cubicBezTo>
                    <a:pt x="-155" y="45631"/>
                    <a:pt x="45597" y="-120"/>
                    <a:pt x="102034" y="-120"/>
                  </a:cubicBezTo>
                  <a:cubicBezTo>
                    <a:pt x="158471" y="-120"/>
                    <a:pt x="204222" y="45631"/>
                    <a:pt x="204222" y="102069"/>
                  </a:cubicBezTo>
                  <a:close/>
                </a:path>
              </a:pathLst>
            </a:custGeom>
            <a:solidFill>
              <a:srgbClr val="92278F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8" name="Forma libre: forma 7">
              <a:extLst>
                <a:ext uri="{FF2B5EF4-FFF2-40B4-BE49-F238E27FC236}">
                  <a16:creationId xmlns:a16="http://schemas.microsoft.com/office/drawing/2014/main" id="{5796D488-EC8E-4611-D5AF-C11D5BA150AB}"/>
                </a:ext>
              </a:extLst>
            </p:cNvPr>
            <p:cNvSpPr/>
            <p:nvPr/>
          </p:nvSpPr>
          <p:spPr>
            <a:xfrm>
              <a:off x="4949636" y="2891285"/>
              <a:ext cx="857182" cy="815350"/>
            </a:xfrm>
            <a:custGeom>
              <a:avLst/>
              <a:gdLst>
                <a:gd name="connsiteX0" fmla="*/ 198173 w 857182"/>
                <a:gd name="connsiteY0" fmla="*/ 166786 h 815350"/>
                <a:gd name="connsiteX1" fmla="*/ 97157 w 857182"/>
                <a:gd name="connsiteY1" fmla="*/ 263863 h 815350"/>
                <a:gd name="connsiteX2" fmla="*/ 49650 w 857182"/>
                <a:gd name="connsiteY2" fmla="*/ 346261 h 815350"/>
                <a:gd name="connsiteX3" fmla="*/ 16072 w 857182"/>
                <a:gd name="connsiteY3" fmla="*/ 482262 h 815350"/>
                <a:gd name="connsiteX4" fmla="*/ -155 w 857182"/>
                <a:gd name="connsiteY4" fmla="*/ 788359 h 815350"/>
                <a:gd name="connsiteX5" fmla="*/ 89419 w 857182"/>
                <a:gd name="connsiteY5" fmla="*/ 795487 h 815350"/>
                <a:gd name="connsiteX6" fmla="*/ 132048 w 857182"/>
                <a:gd name="connsiteY6" fmla="*/ 493471 h 815350"/>
                <a:gd name="connsiteX7" fmla="*/ 364891 w 857182"/>
                <a:gd name="connsiteY7" fmla="*/ 612261 h 815350"/>
                <a:gd name="connsiteX8" fmla="*/ 651760 w 857182"/>
                <a:gd name="connsiteY8" fmla="*/ 759752 h 815350"/>
                <a:gd name="connsiteX9" fmla="*/ 651338 w 857182"/>
                <a:gd name="connsiteY9" fmla="*/ 760455 h 815350"/>
                <a:gd name="connsiteX10" fmla="*/ 757607 w 857182"/>
                <a:gd name="connsiteY10" fmla="*/ 815231 h 815350"/>
                <a:gd name="connsiteX11" fmla="*/ 801408 w 857182"/>
                <a:gd name="connsiteY11" fmla="*/ 739398 h 815350"/>
                <a:gd name="connsiteX12" fmla="*/ 411038 w 857182"/>
                <a:gd name="connsiteY12" fmla="*/ 513824 h 815350"/>
                <a:gd name="connsiteX13" fmla="*/ 423044 w 857182"/>
                <a:gd name="connsiteY13" fmla="*/ 493048 h 815350"/>
                <a:gd name="connsiteX14" fmla="*/ 813414 w 857182"/>
                <a:gd name="connsiteY14" fmla="*/ 718435 h 815350"/>
                <a:gd name="connsiteX15" fmla="*/ 857028 w 857182"/>
                <a:gd name="connsiteY15" fmla="*/ 642556 h 815350"/>
                <a:gd name="connsiteX16" fmla="*/ 756528 w 857182"/>
                <a:gd name="connsiteY16" fmla="*/ 577838 h 815350"/>
                <a:gd name="connsiteX17" fmla="*/ 756153 w 857182"/>
                <a:gd name="connsiteY17" fmla="*/ 578542 h 815350"/>
                <a:gd name="connsiteX18" fmla="*/ 484995 w 857182"/>
                <a:gd name="connsiteY18" fmla="*/ 403897 h 815350"/>
                <a:gd name="connsiteX19" fmla="*/ 266126 w 857182"/>
                <a:gd name="connsiteY19" fmla="*/ 261846 h 815350"/>
                <a:gd name="connsiteX20" fmla="*/ 506380 w 857182"/>
                <a:gd name="connsiteY20" fmla="*/ 73930 h 815350"/>
                <a:gd name="connsiteX21" fmla="*/ 455402 w 857182"/>
                <a:gd name="connsiteY21" fmla="*/ -120 h 81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7182" h="815350">
                  <a:moveTo>
                    <a:pt x="198173" y="166786"/>
                  </a:moveTo>
                  <a:cubicBezTo>
                    <a:pt x="170034" y="187749"/>
                    <a:pt x="130125" y="206789"/>
                    <a:pt x="97157" y="263863"/>
                  </a:cubicBezTo>
                  <a:lnTo>
                    <a:pt x="49650" y="346261"/>
                  </a:lnTo>
                  <a:cubicBezTo>
                    <a:pt x="16822" y="403381"/>
                    <a:pt x="20199" y="447512"/>
                    <a:pt x="16072" y="482262"/>
                  </a:cubicBezTo>
                  <a:lnTo>
                    <a:pt x="-155" y="788359"/>
                  </a:lnTo>
                  <a:lnTo>
                    <a:pt x="89419" y="795487"/>
                  </a:lnTo>
                  <a:lnTo>
                    <a:pt x="132048" y="493471"/>
                  </a:lnTo>
                  <a:lnTo>
                    <a:pt x="364891" y="612261"/>
                  </a:lnTo>
                  <a:lnTo>
                    <a:pt x="651760" y="759752"/>
                  </a:lnTo>
                  <a:lnTo>
                    <a:pt x="651338" y="760455"/>
                  </a:lnTo>
                  <a:lnTo>
                    <a:pt x="757607" y="815231"/>
                  </a:lnTo>
                  <a:lnTo>
                    <a:pt x="801408" y="739398"/>
                  </a:lnTo>
                  <a:lnTo>
                    <a:pt x="411038" y="513824"/>
                  </a:lnTo>
                  <a:lnTo>
                    <a:pt x="423044" y="493048"/>
                  </a:lnTo>
                  <a:lnTo>
                    <a:pt x="813414" y="718435"/>
                  </a:lnTo>
                  <a:lnTo>
                    <a:pt x="857028" y="642556"/>
                  </a:lnTo>
                  <a:lnTo>
                    <a:pt x="756528" y="577838"/>
                  </a:lnTo>
                  <a:lnTo>
                    <a:pt x="756153" y="578542"/>
                  </a:lnTo>
                  <a:lnTo>
                    <a:pt x="484995" y="403897"/>
                  </a:lnTo>
                  <a:lnTo>
                    <a:pt x="266126" y="261846"/>
                  </a:lnTo>
                  <a:lnTo>
                    <a:pt x="506380" y="73930"/>
                  </a:lnTo>
                  <a:lnTo>
                    <a:pt x="455402" y="-120"/>
                  </a:lnTo>
                  <a:close/>
                </a:path>
              </a:pathLst>
            </a:custGeom>
            <a:solidFill>
              <a:srgbClr val="92278F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0B74EAF8-1434-650D-181D-ADA7C892CE20}"/>
                </a:ext>
              </a:extLst>
            </p:cNvPr>
            <p:cNvSpPr/>
            <p:nvPr/>
          </p:nvSpPr>
          <p:spPr>
            <a:xfrm rot="17091600">
              <a:off x="4796649" y="4233305"/>
              <a:ext cx="204376" cy="204376"/>
            </a:xfrm>
            <a:custGeom>
              <a:avLst/>
              <a:gdLst>
                <a:gd name="connsiteX0" fmla="*/ 204222 w 204376"/>
                <a:gd name="connsiteY0" fmla="*/ 102068 h 204376"/>
                <a:gd name="connsiteX1" fmla="*/ 102034 w 204376"/>
                <a:gd name="connsiteY1" fmla="*/ 204257 h 204376"/>
                <a:gd name="connsiteX2" fmla="*/ -155 w 204376"/>
                <a:gd name="connsiteY2" fmla="*/ 102068 h 204376"/>
                <a:gd name="connsiteX3" fmla="*/ 102034 w 204376"/>
                <a:gd name="connsiteY3" fmla="*/ -120 h 204376"/>
                <a:gd name="connsiteX4" fmla="*/ 204222 w 204376"/>
                <a:gd name="connsiteY4" fmla="*/ 102068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222" y="102068"/>
                  </a:moveTo>
                  <a:cubicBezTo>
                    <a:pt x="204222" y="158506"/>
                    <a:pt x="158471" y="204257"/>
                    <a:pt x="102034" y="204257"/>
                  </a:cubicBezTo>
                  <a:cubicBezTo>
                    <a:pt x="45597" y="204257"/>
                    <a:pt x="-155" y="158505"/>
                    <a:pt x="-155" y="102068"/>
                  </a:cubicBezTo>
                  <a:cubicBezTo>
                    <a:pt x="-155" y="45631"/>
                    <a:pt x="45597" y="-120"/>
                    <a:pt x="102034" y="-120"/>
                  </a:cubicBezTo>
                  <a:cubicBezTo>
                    <a:pt x="158471" y="-120"/>
                    <a:pt x="204222" y="45631"/>
                    <a:pt x="204222" y="102068"/>
                  </a:cubicBezTo>
                  <a:close/>
                </a:path>
              </a:pathLst>
            </a:custGeom>
            <a:solidFill>
              <a:srgbClr val="3D2262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1" name="Forma libre: forma 9">
              <a:extLst>
                <a:ext uri="{FF2B5EF4-FFF2-40B4-BE49-F238E27FC236}">
                  <a16:creationId xmlns:a16="http://schemas.microsoft.com/office/drawing/2014/main" id="{0A52DAA3-67EE-C436-BE21-5F86AAF5EAC2}"/>
                </a:ext>
              </a:extLst>
            </p:cNvPr>
            <p:cNvSpPr/>
            <p:nvPr/>
          </p:nvSpPr>
          <p:spPr>
            <a:xfrm>
              <a:off x="4949636" y="3753533"/>
              <a:ext cx="857182" cy="815584"/>
            </a:xfrm>
            <a:custGeom>
              <a:avLst/>
              <a:gdLst>
                <a:gd name="connsiteX0" fmla="*/ 16072 w 857182"/>
                <a:gd name="connsiteY0" fmla="*/ 332848 h 815584"/>
                <a:gd name="connsiteX1" fmla="*/ 49650 w 857182"/>
                <a:gd name="connsiteY1" fmla="*/ 468850 h 815584"/>
                <a:gd name="connsiteX2" fmla="*/ 97297 w 857182"/>
                <a:gd name="connsiteY2" fmla="*/ 551248 h 815584"/>
                <a:gd name="connsiteX3" fmla="*/ 198313 w 857182"/>
                <a:gd name="connsiteY3" fmla="*/ 648324 h 815584"/>
                <a:gd name="connsiteX4" fmla="*/ 455309 w 857182"/>
                <a:gd name="connsiteY4" fmla="*/ 815465 h 815584"/>
                <a:gd name="connsiteX5" fmla="*/ 506286 w 857182"/>
                <a:gd name="connsiteY5" fmla="*/ 741415 h 815584"/>
                <a:gd name="connsiteX6" fmla="*/ 266126 w 857182"/>
                <a:gd name="connsiteY6" fmla="*/ 553499 h 815584"/>
                <a:gd name="connsiteX7" fmla="*/ 485417 w 857182"/>
                <a:gd name="connsiteY7" fmla="*/ 411213 h 815584"/>
                <a:gd name="connsiteX8" fmla="*/ 756575 w 857182"/>
                <a:gd name="connsiteY8" fmla="*/ 236569 h 815584"/>
                <a:gd name="connsiteX9" fmla="*/ 756950 w 857182"/>
                <a:gd name="connsiteY9" fmla="*/ 237272 h 815584"/>
                <a:gd name="connsiteX10" fmla="*/ 857028 w 857182"/>
                <a:gd name="connsiteY10" fmla="*/ 172555 h 815584"/>
                <a:gd name="connsiteX11" fmla="*/ 813226 w 857182"/>
                <a:gd name="connsiteY11" fmla="*/ 96675 h 815584"/>
                <a:gd name="connsiteX12" fmla="*/ 423044 w 857182"/>
                <a:gd name="connsiteY12" fmla="*/ 322062 h 815584"/>
                <a:gd name="connsiteX13" fmla="*/ 411038 w 857182"/>
                <a:gd name="connsiteY13" fmla="*/ 301287 h 815584"/>
                <a:gd name="connsiteX14" fmla="*/ 801408 w 857182"/>
                <a:gd name="connsiteY14" fmla="*/ 75900 h 815584"/>
                <a:gd name="connsiteX15" fmla="*/ 757607 w 857182"/>
                <a:gd name="connsiteY15" fmla="*/ -120 h 815584"/>
                <a:gd name="connsiteX16" fmla="*/ 651338 w 857182"/>
                <a:gd name="connsiteY16" fmla="*/ 54515 h 815584"/>
                <a:gd name="connsiteX17" fmla="*/ 651760 w 857182"/>
                <a:gd name="connsiteY17" fmla="*/ 55218 h 815584"/>
                <a:gd name="connsiteX18" fmla="*/ 364891 w 857182"/>
                <a:gd name="connsiteY18" fmla="*/ 202709 h 815584"/>
                <a:gd name="connsiteX19" fmla="*/ 132048 w 857182"/>
                <a:gd name="connsiteY19" fmla="*/ 321499 h 815584"/>
                <a:gd name="connsiteX20" fmla="*/ 89419 w 857182"/>
                <a:gd name="connsiteY20" fmla="*/ 19483 h 815584"/>
                <a:gd name="connsiteX21" fmla="*/ -155 w 857182"/>
                <a:gd name="connsiteY21" fmla="*/ 26611 h 81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7182" h="815584">
                  <a:moveTo>
                    <a:pt x="16072" y="332848"/>
                  </a:moveTo>
                  <a:cubicBezTo>
                    <a:pt x="20199" y="367646"/>
                    <a:pt x="16681" y="411776"/>
                    <a:pt x="49650" y="468850"/>
                  </a:cubicBezTo>
                  <a:lnTo>
                    <a:pt x="97297" y="551248"/>
                  </a:lnTo>
                  <a:cubicBezTo>
                    <a:pt x="130125" y="608321"/>
                    <a:pt x="170269" y="627361"/>
                    <a:pt x="198313" y="648324"/>
                  </a:cubicBezTo>
                  <a:lnTo>
                    <a:pt x="455309" y="815465"/>
                  </a:lnTo>
                  <a:lnTo>
                    <a:pt x="506286" y="741415"/>
                  </a:lnTo>
                  <a:lnTo>
                    <a:pt x="266126" y="553499"/>
                  </a:lnTo>
                  <a:lnTo>
                    <a:pt x="485417" y="411213"/>
                  </a:lnTo>
                  <a:lnTo>
                    <a:pt x="756575" y="236569"/>
                  </a:lnTo>
                  <a:lnTo>
                    <a:pt x="756950" y="237272"/>
                  </a:lnTo>
                  <a:lnTo>
                    <a:pt x="857028" y="172555"/>
                  </a:lnTo>
                  <a:lnTo>
                    <a:pt x="813226" y="96675"/>
                  </a:lnTo>
                  <a:lnTo>
                    <a:pt x="423044" y="322062"/>
                  </a:lnTo>
                  <a:lnTo>
                    <a:pt x="411038" y="301287"/>
                  </a:lnTo>
                  <a:lnTo>
                    <a:pt x="801408" y="75900"/>
                  </a:lnTo>
                  <a:lnTo>
                    <a:pt x="757607" y="-120"/>
                  </a:lnTo>
                  <a:lnTo>
                    <a:pt x="651338" y="54515"/>
                  </a:lnTo>
                  <a:lnTo>
                    <a:pt x="651760" y="55218"/>
                  </a:lnTo>
                  <a:lnTo>
                    <a:pt x="364891" y="202709"/>
                  </a:lnTo>
                  <a:lnTo>
                    <a:pt x="132048" y="321499"/>
                  </a:lnTo>
                  <a:lnTo>
                    <a:pt x="89419" y="19483"/>
                  </a:lnTo>
                  <a:lnTo>
                    <a:pt x="-155" y="26611"/>
                  </a:lnTo>
                  <a:close/>
                </a:path>
              </a:pathLst>
            </a:custGeom>
            <a:solidFill>
              <a:srgbClr val="3D2262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3" name="Forma libre: forma 10">
              <a:extLst>
                <a:ext uri="{FF2B5EF4-FFF2-40B4-BE49-F238E27FC236}">
                  <a16:creationId xmlns:a16="http://schemas.microsoft.com/office/drawing/2014/main" id="{1355C782-8E78-B7EB-9DD4-51097BE1DB03}"/>
                </a:ext>
              </a:extLst>
            </p:cNvPr>
            <p:cNvSpPr/>
            <p:nvPr/>
          </p:nvSpPr>
          <p:spPr>
            <a:xfrm>
              <a:off x="5845321" y="4838823"/>
              <a:ext cx="204376" cy="204376"/>
            </a:xfrm>
            <a:custGeom>
              <a:avLst/>
              <a:gdLst>
                <a:gd name="connsiteX0" fmla="*/ 204377 w 204376"/>
                <a:gd name="connsiteY0" fmla="*/ 102189 h 204376"/>
                <a:gd name="connsiteX1" fmla="*/ 102189 w 204376"/>
                <a:gd name="connsiteY1" fmla="*/ 204377 h 204376"/>
                <a:gd name="connsiteX2" fmla="*/ 0 w 204376"/>
                <a:gd name="connsiteY2" fmla="*/ 102189 h 204376"/>
                <a:gd name="connsiteX3" fmla="*/ 102189 w 204376"/>
                <a:gd name="connsiteY3" fmla="*/ 0 h 204376"/>
                <a:gd name="connsiteX4" fmla="*/ 204377 w 204376"/>
                <a:gd name="connsiteY4" fmla="*/ 102189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377" y="102189"/>
                  </a:moveTo>
                  <a:cubicBezTo>
                    <a:pt x="204377" y="158626"/>
                    <a:pt x="158626" y="204377"/>
                    <a:pt x="102189" y="204377"/>
                  </a:cubicBezTo>
                  <a:cubicBezTo>
                    <a:pt x="45751" y="204377"/>
                    <a:pt x="0" y="158626"/>
                    <a:pt x="0" y="102189"/>
                  </a:cubicBezTo>
                  <a:cubicBezTo>
                    <a:pt x="0" y="45751"/>
                    <a:pt x="45751" y="0"/>
                    <a:pt x="102189" y="0"/>
                  </a:cubicBezTo>
                  <a:cubicBezTo>
                    <a:pt x="158626" y="0"/>
                    <a:pt x="204377" y="45752"/>
                    <a:pt x="204377" y="102189"/>
                  </a:cubicBezTo>
                  <a:close/>
                </a:path>
              </a:pathLst>
            </a:custGeom>
            <a:solidFill>
              <a:srgbClr val="F68D1E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7" name="Forma libre: forma 17">
              <a:extLst>
                <a:ext uri="{FF2B5EF4-FFF2-40B4-BE49-F238E27FC236}">
                  <a16:creationId xmlns:a16="http://schemas.microsoft.com/office/drawing/2014/main" id="{E7817F29-E936-509B-812C-7BD9F6D6700A}"/>
                </a:ext>
              </a:extLst>
            </p:cNvPr>
            <p:cNvSpPr/>
            <p:nvPr/>
          </p:nvSpPr>
          <p:spPr>
            <a:xfrm>
              <a:off x="5492187" y="3949844"/>
              <a:ext cx="910645" cy="847522"/>
            </a:xfrm>
            <a:custGeom>
              <a:avLst/>
              <a:gdLst>
                <a:gd name="connsiteX0" fmla="*/ 273020 w 910645"/>
                <a:gd name="connsiteY0" fmla="*/ 808478 h 847522"/>
                <a:gd name="connsiteX1" fmla="*/ 407661 w 910645"/>
                <a:gd name="connsiteY1" fmla="*/ 847402 h 847522"/>
                <a:gd name="connsiteX2" fmla="*/ 502675 w 910645"/>
                <a:gd name="connsiteY2" fmla="*/ 847402 h 847522"/>
                <a:gd name="connsiteX3" fmla="*/ 637316 w 910645"/>
                <a:gd name="connsiteY3" fmla="*/ 808478 h 847522"/>
                <a:gd name="connsiteX4" fmla="*/ 910491 w 910645"/>
                <a:gd name="connsiteY4" fmla="*/ 669522 h 847522"/>
                <a:gd name="connsiteX5" fmla="*/ 871894 w 910645"/>
                <a:gd name="connsiteY5" fmla="*/ 588343 h 847522"/>
                <a:gd name="connsiteX6" fmla="*/ 589012 w 910645"/>
                <a:gd name="connsiteY6" fmla="*/ 702443 h 847522"/>
                <a:gd name="connsiteX7" fmla="*/ 575459 w 910645"/>
                <a:gd name="connsiteY7" fmla="*/ 441368 h 847522"/>
                <a:gd name="connsiteX8" fmla="*/ 559748 w 910645"/>
                <a:gd name="connsiteY8" fmla="*/ 119233 h 847522"/>
                <a:gd name="connsiteX9" fmla="*/ 560546 w 910645"/>
                <a:gd name="connsiteY9" fmla="*/ 119233 h 847522"/>
                <a:gd name="connsiteX10" fmla="*/ 554730 w 910645"/>
                <a:gd name="connsiteY10" fmla="*/ -120 h 847522"/>
                <a:gd name="connsiteX11" fmla="*/ 467174 w 910645"/>
                <a:gd name="connsiteY11" fmla="*/ -120 h 847522"/>
                <a:gd name="connsiteX12" fmla="*/ 467174 w 910645"/>
                <a:gd name="connsiteY12" fmla="*/ 450747 h 847522"/>
                <a:gd name="connsiteX13" fmla="*/ 443162 w 910645"/>
                <a:gd name="connsiteY13" fmla="*/ 450747 h 847522"/>
                <a:gd name="connsiteX14" fmla="*/ 443162 w 910645"/>
                <a:gd name="connsiteY14" fmla="*/ -120 h 847522"/>
                <a:gd name="connsiteX15" fmla="*/ 355606 w 910645"/>
                <a:gd name="connsiteY15" fmla="*/ -120 h 847522"/>
                <a:gd name="connsiteX16" fmla="*/ 349791 w 910645"/>
                <a:gd name="connsiteY16" fmla="*/ 119233 h 847522"/>
                <a:gd name="connsiteX17" fmla="*/ 350588 w 910645"/>
                <a:gd name="connsiteY17" fmla="*/ 119233 h 847522"/>
                <a:gd name="connsiteX18" fmla="*/ 334877 w 910645"/>
                <a:gd name="connsiteY18" fmla="*/ 441368 h 847522"/>
                <a:gd name="connsiteX19" fmla="*/ 321324 w 910645"/>
                <a:gd name="connsiteY19" fmla="*/ 702443 h 847522"/>
                <a:gd name="connsiteX20" fmla="*/ 38442 w 910645"/>
                <a:gd name="connsiteY20" fmla="*/ 588343 h 847522"/>
                <a:gd name="connsiteX21" fmla="*/ -155 w 910645"/>
                <a:gd name="connsiteY21" fmla="*/ 669522 h 847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0645" h="847522">
                  <a:moveTo>
                    <a:pt x="273020" y="808478"/>
                  </a:moveTo>
                  <a:cubicBezTo>
                    <a:pt x="305238" y="822265"/>
                    <a:pt x="341724" y="847402"/>
                    <a:pt x="407661" y="847402"/>
                  </a:cubicBezTo>
                  <a:lnTo>
                    <a:pt x="502675" y="847402"/>
                  </a:lnTo>
                  <a:cubicBezTo>
                    <a:pt x="568612" y="847402"/>
                    <a:pt x="605098" y="822265"/>
                    <a:pt x="637316" y="808478"/>
                  </a:cubicBezTo>
                  <a:lnTo>
                    <a:pt x="910491" y="669522"/>
                  </a:lnTo>
                  <a:lnTo>
                    <a:pt x="871894" y="588343"/>
                  </a:lnTo>
                  <a:lnTo>
                    <a:pt x="589012" y="702443"/>
                  </a:lnTo>
                  <a:lnTo>
                    <a:pt x="575459" y="441368"/>
                  </a:lnTo>
                  <a:lnTo>
                    <a:pt x="559748" y="119233"/>
                  </a:lnTo>
                  <a:lnTo>
                    <a:pt x="560546" y="119233"/>
                  </a:lnTo>
                  <a:lnTo>
                    <a:pt x="554730" y="-120"/>
                  </a:lnTo>
                  <a:lnTo>
                    <a:pt x="467174" y="-120"/>
                  </a:lnTo>
                  <a:lnTo>
                    <a:pt x="467174" y="450747"/>
                  </a:lnTo>
                  <a:lnTo>
                    <a:pt x="443162" y="450747"/>
                  </a:lnTo>
                  <a:lnTo>
                    <a:pt x="443162" y="-120"/>
                  </a:lnTo>
                  <a:lnTo>
                    <a:pt x="355606" y="-120"/>
                  </a:lnTo>
                  <a:lnTo>
                    <a:pt x="349791" y="119233"/>
                  </a:lnTo>
                  <a:lnTo>
                    <a:pt x="350588" y="119233"/>
                  </a:lnTo>
                  <a:lnTo>
                    <a:pt x="334877" y="441368"/>
                  </a:lnTo>
                  <a:lnTo>
                    <a:pt x="321324" y="702443"/>
                  </a:lnTo>
                  <a:lnTo>
                    <a:pt x="38442" y="588343"/>
                  </a:lnTo>
                  <a:lnTo>
                    <a:pt x="-155" y="669522"/>
                  </a:lnTo>
                  <a:close/>
                </a:path>
              </a:pathLst>
            </a:custGeom>
            <a:solidFill>
              <a:srgbClr val="F68D1E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8" name="Forma libre: forma 18">
              <a:extLst>
                <a:ext uri="{FF2B5EF4-FFF2-40B4-BE49-F238E27FC236}">
                  <a16:creationId xmlns:a16="http://schemas.microsoft.com/office/drawing/2014/main" id="{77766731-AD78-78C5-AEC7-CD62AF72D49A}"/>
                </a:ext>
              </a:extLst>
            </p:cNvPr>
            <p:cNvSpPr/>
            <p:nvPr/>
          </p:nvSpPr>
          <p:spPr>
            <a:xfrm rot="20708400">
              <a:off x="6894020" y="4233437"/>
              <a:ext cx="204376" cy="204376"/>
            </a:xfrm>
            <a:custGeom>
              <a:avLst/>
              <a:gdLst>
                <a:gd name="connsiteX0" fmla="*/ 204222 w 204376"/>
                <a:gd name="connsiteY0" fmla="*/ 102068 h 204376"/>
                <a:gd name="connsiteX1" fmla="*/ 102034 w 204376"/>
                <a:gd name="connsiteY1" fmla="*/ 204257 h 204376"/>
                <a:gd name="connsiteX2" fmla="*/ -155 w 204376"/>
                <a:gd name="connsiteY2" fmla="*/ 102068 h 204376"/>
                <a:gd name="connsiteX3" fmla="*/ 102034 w 204376"/>
                <a:gd name="connsiteY3" fmla="*/ -120 h 204376"/>
                <a:gd name="connsiteX4" fmla="*/ 204222 w 204376"/>
                <a:gd name="connsiteY4" fmla="*/ 102068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222" y="102068"/>
                  </a:moveTo>
                  <a:cubicBezTo>
                    <a:pt x="204222" y="158506"/>
                    <a:pt x="158471" y="204257"/>
                    <a:pt x="102034" y="204257"/>
                  </a:cubicBezTo>
                  <a:cubicBezTo>
                    <a:pt x="45597" y="204257"/>
                    <a:pt x="-155" y="158505"/>
                    <a:pt x="-155" y="102068"/>
                  </a:cubicBezTo>
                  <a:cubicBezTo>
                    <a:pt x="-155" y="45631"/>
                    <a:pt x="45597" y="-120"/>
                    <a:pt x="102034" y="-120"/>
                  </a:cubicBezTo>
                  <a:cubicBezTo>
                    <a:pt x="158471" y="-120"/>
                    <a:pt x="204222" y="45631"/>
                    <a:pt x="204222" y="102068"/>
                  </a:cubicBezTo>
                  <a:close/>
                </a:path>
              </a:pathLst>
            </a:custGeom>
            <a:solidFill>
              <a:srgbClr val="013B82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19" name="Forma libre: forma 19">
              <a:extLst>
                <a:ext uri="{FF2B5EF4-FFF2-40B4-BE49-F238E27FC236}">
                  <a16:creationId xmlns:a16="http://schemas.microsoft.com/office/drawing/2014/main" id="{0670A5FA-5190-46C6-C2AF-613C5AA0CD8C}"/>
                </a:ext>
              </a:extLst>
            </p:cNvPr>
            <p:cNvSpPr/>
            <p:nvPr/>
          </p:nvSpPr>
          <p:spPr>
            <a:xfrm>
              <a:off x="6088201" y="3753533"/>
              <a:ext cx="857182" cy="815584"/>
            </a:xfrm>
            <a:custGeom>
              <a:avLst/>
              <a:gdLst>
                <a:gd name="connsiteX0" fmla="*/ 658701 w 857182"/>
                <a:gd name="connsiteY0" fmla="*/ 648324 h 815584"/>
                <a:gd name="connsiteX1" fmla="*/ 759717 w 857182"/>
                <a:gd name="connsiteY1" fmla="*/ 551248 h 815584"/>
                <a:gd name="connsiteX2" fmla="*/ 807223 w 857182"/>
                <a:gd name="connsiteY2" fmla="*/ 468850 h 815584"/>
                <a:gd name="connsiteX3" fmla="*/ 840802 w 857182"/>
                <a:gd name="connsiteY3" fmla="*/ 332848 h 815584"/>
                <a:gd name="connsiteX4" fmla="*/ 857028 w 857182"/>
                <a:gd name="connsiteY4" fmla="*/ 26752 h 815584"/>
                <a:gd name="connsiteX5" fmla="*/ 767455 w 857182"/>
                <a:gd name="connsiteY5" fmla="*/ 19624 h 815584"/>
                <a:gd name="connsiteX6" fmla="*/ 724826 w 857182"/>
                <a:gd name="connsiteY6" fmla="*/ 321640 h 815584"/>
                <a:gd name="connsiteX7" fmla="*/ 491982 w 857182"/>
                <a:gd name="connsiteY7" fmla="*/ 202850 h 815584"/>
                <a:gd name="connsiteX8" fmla="*/ 205113 w 857182"/>
                <a:gd name="connsiteY8" fmla="*/ 55359 h 815584"/>
                <a:gd name="connsiteX9" fmla="*/ 205535 w 857182"/>
                <a:gd name="connsiteY9" fmla="*/ 54656 h 815584"/>
                <a:gd name="connsiteX10" fmla="*/ 99267 w 857182"/>
                <a:gd name="connsiteY10" fmla="*/ -120 h 815584"/>
                <a:gd name="connsiteX11" fmla="*/ 55465 w 857182"/>
                <a:gd name="connsiteY11" fmla="*/ 75712 h 815584"/>
                <a:gd name="connsiteX12" fmla="*/ 445835 w 857182"/>
                <a:gd name="connsiteY12" fmla="*/ 301099 h 815584"/>
                <a:gd name="connsiteX13" fmla="*/ 433830 w 857182"/>
                <a:gd name="connsiteY13" fmla="*/ 321875 h 815584"/>
                <a:gd name="connsiteX14" fmla="*/ 43460 w 857182"/>
                <a:gd name="connsiteY14" fmla="*/ 96675 h 815584"/>
                <a:gd name="connsiteX15" fmla="*/ -155 w 857182"/>
                <a:gd name="connsiteY15" fmla="*/ 172555 h 815584"/>
                <a:gd name="connsiteX16" fmla="*/ 100346 w 857182"/>
                <a:gd name="connsiteY16" fmla="*/ 237272 h 815584"/>
                <a:gd name="connsiteX17" fmla="*/ 100721 w 857182"/>
                <a:gd name="connsiteY17" fmla="*/ 236569 h 815584"/>
                <a:gd name="connsiteX18" fmla="*/ 371879 w 857182"/>
                <a:gd name="connsiteY18" fmla="*/ 411213 h 815584"/>
                <a:gd name="connsiteX19" fmla="*/ 591169 w 857182"/>
                <a:gd name="connsiteY19" fmla="*/ 553499 h 815584"/>
                <a:gd name="connsiteX20" fmla="*/ 350916 w 857182"/>
                <a:gd name="connsiteY20" fmla="*/ 741415 h 815584"/>
                <a:gd name="connsiteX21" fmla="*/ 401893 w 857182"/>
                <a:gd name="connsiteY21" fmla="*/ 815465 h 81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7182" h="815584">
                  <a:moveTo>
                    <a:pt x="658701" y="648324"/>
                  </a:moveTo>
                  <a:cubicBezTo>
                    <a:pt x="686839" y="627361"/>
                    <a:pt x="726748" y="608321"/>
                    <a:pt x="759717" y="551248"/>
                  </a:cubicBezTo>
                  <a:lnTo>
                    <a:pt x="807223" y="468850"/>
                  </a:lnTo>
                  <a:cubicBezTo>
                    <a:pt x="840051" y="411729"/>
                    <a:pt x="836675" y="367599"/>
                    <a:pt x="840802" y="332848"/>
                  </a:cubicBezTo>
                  <a:lnTo>
                    <a:pt x="857028" y="26752"/>
                  </a:lnTo>
                  <a:lnTo>
                    <a:pt x="767455" y="19624"/>
                  </a:lnTo>
                  <a:lnTo>
                    <a:pt x="724826" y="321640"/>
                  </a:lnTo>
                  <a:lnTo>
                    <a:pt x="491982" y="202850"/>
                  </a:lnTo>
                  <a:lnTo>
                    <a:pt x="205113" y="55359"/>
                  </a:lnTo>
                  <a:lnTo>
                    <a:pt x="205535" y="54656"/>
                  </a:lnTo>
                  <a:lnTo>
                    <a:pt x="99267" y="-120"/>
                  </a:lnTo>
                  <a:lnTo>
                    <a:pt x="55465" y="75712"/>
                  </a:lnTo>
                  <a:lnTo>
                    <a:pt x="445835" y="301099"/>
                  </a:lnTo>
                  <a:lnTo>
                    <a:pt x="433830" y="321875"/>
                  </a:lnTo>
                  <a:lnTo>
                    <a:pt x="43460" y="96675"/>
                  </a:lnTo>
                  <a:lnTo>
                    <a:pt x="-155" y="172555"/>
                  </a:lnTo>
                  <a:lnTo>
                    <a:pt x="100346" y="237272"/>
                  </a:lnTo>
                  <a:lnTo>
                    <a:pt x="100721" y="236569"/>
                  </a:lnTo>
                  <a:lnTo>
                    <a:pt x="371879" y="411213"/>
                  </a:lnTo>
                  <a:lnTo>
                    <a:pt x="591169" y="553499"/>
                  </a:lnTo>
                  <a:lnTo>
                    <a:pt x="350916" y="741415"/>
                  </a:lnTo>
                  <a:lnTo>
                    <a:pt x="401893" y="815465"/>
                  </a:lnTo>
                  <a:close/>
                </a:path>
              </a:pathLst>
            </a:custGeom>
            <a:solidFill>
              <a:srgbClr val="013B82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20" name="Forma libre: forma 20">
              <a:extLst>
                <a:ext uri="{FF2B5EF4-FFF2-40B4-BE49-F238E27FC236}">
                  <a16:creationId xmlns:a16="http://schemas.microsoft.com/office/drawing/2014/main" id="{8CA7CBC8-A38E-2538-5D5C-D2BD879A4BED}"/>
                </a:ext>
              </a:extLst>
            </p:cNvPr>
            <p:cNvSpPr/>
            <p:nvPr/>
          </p:nvSpPr>
          <p:spPr>
            <a:xfrm rot="17091600">
              <a:off x="6893949" y="3022357"/>
              <a:ext cx="204376" cy="204376"/>
            </a:xfrm>
            <a:custGeom>
              <a:avLst/>
              <a:gdLst>
                <a:gd name="connsiteX0" fmla="*/ 204222 w 204376"/>
                <a:gd name="connsiteY0" fmla="*/ 102069 h 204376"/>
                <a:gd name="connsiteX1" fmla="*/ 102034 w 204376"/>
                <a:gd name="connsiteY1" fmla="*/ 204257 h 204376"/>
                <a:gd name="connsiteX2" fmla="*/ -155 w 204376"/>
                <a:gd name="connsiteY2" fmla="*/ 102069 h 204376"/>
                <a:gd name="connsiteX3" fmla="*/ 102034 w 204376"/>
                <a:gd name="connsiteY3" fmla="*/ -120 h 204376"/>
                <a:gd name="connsiteX4" fmla="*/ 204222 w 204376"/>
                <a:gd name="connsiteY4" fmla="*/ 102069 h 20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376" h="204376">
                  <a:moveTo>
                    <a:pt x="204222" y="102069"/>
                  </a:moveTo>
                  <a:cubicBezTo>
                    <a:pt x="204222" y="158506"/>
                    <a:pt x="158471" y="204257"/>
                    <a:pt x="102034" y="204257"/>
                  </a:cubicBezTo>
                  <a:cubicBezTo>
                    <a:pt x="45597" y="204257"/>
                    <a:pt x="-155" y="158506"/>
                    <a:pt x="-155" y="102069"/>
                  </a:cubicBezTo>
                  <a:cubicBezTo>
                    <a:pt x="-155" y="45631"/>
                    <a:pt x="45597" y="-120"/>
                    <a:pt x="102034" y="-120"/>
                  </a:cubicBezTo>
                  <a:cubicBezTo>
                    <a:pt x="158471" y="-120"/>
                    <a:pt x="204222" y="45631"/>
                    <a:pt x="204222" y="102069"/>
                  </a:cubicBezTo>
                  <a:close/>
                </a:path>
              </a:pathLst>
            </a:custGeom>
            <a:solidFill>
              <a:srgbClr val="0095DA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  <p:sp>
          <p:nvSpPr>
            <p:cNvPr id="21" name="Forma libre: forma 21">
              <a:extLst>
                <a:ext uri="{FF2B5EF4-FFF2-40B4-BE49-F238E27FC236}">
                  <a16:creationId xmlns:a16="http://schemas.microsoft.com/office/drawing/2014/main" id="{E199CB75-CF4A-6282-B5BE-C6AC62F06DC5}"/>
                </a:ext>
              </a:extLst>
            </p:cNvPr>
            <p:cNvSpPr/>
            <p:nvPr/>
          </p:nvSpPr>
          <p:spPr>
            <a:xfrm>
              <a:off x="6088201" y="2891051"/>
              <a:ext cx="857182" cy="815585"/>
            </a:xfrm>
            <a:custGeom>
              <a:avLst/>
              <a:gdLst>
                <a:gd name="connsiteX0" fmla="*/ 840802 w 857182"/>
                <a:gd name="connsiteY0" fmla="*/ 482497 h 815585"/>
                <a:gd name="connsiteX1" fmla="*/ 807223 w 857182"/>
                <a:gd name="connsiteY1" fmla="*/ 346495 h 815585"/>
                <a:gd name="connsiteX2" fmla="*/ 759576 w 857182"/>
                <a:gd name="connsiteY2" fmla="*/ 264097 h 815585"/>
                <a:gd name="connsiteX3" fmla="*/ 658560 w 857182"/>
                <a:gd name="connsiteY3" fmla="*/ 167021 h 815585"/>
                <a:gd name="connsiteX4" fmla="*/ 401565 w 857182"/>
                <a:gd name="connsiteY4" fmla="*/ -120 h 815585"/>
                <a:gd name="connsiteX5" fmla="*/ 350588 w 857182"/>
                <a:gd name="connsiteY5" fmla="*/ 73930 h 815585"/>
                <a:gd name="connsiteX6" fmla="*/ 590982 w 857182"/>
                <a:gd name="connsiteY6" fmla="*/ 262081 h 815585"/>
                <a:gd name="connsiteX7" fmla="*/ 371692 w 857182"/>
                <a:gd name="connsiteY7" fmla="*/ 404366 h 815585"/>
                <a:gd name="connsiteX8" fmla="*/ 100533 w 857182"/>
                <a:gd name="connsiteY8" fmla="*/ 579011 h 815585"/>
                <a:gd name="connsiteX9" fmla="*/ 100158 w 857182"/>
                <a:gd name="connsiteY9" fmla="*/ 578307 h 815585"/>
                <a:gd name="connsiteX10" fmla="*/ -155 w 857182"/>
                <a:gd name="connsiteY10" fmla="*/ 642790 h 815585"/>
                <a:gd name="connsiteX11" fmla="*/ 43647 w 857182"/>
                <a:gd name="connsiteY11" fmla="*/ 718670 h 815585"/>
                <a:gd name="connsiteX12" fmla="*/ 434018 w 857182"/>
                <a:gd name="connsiteY12" fmla="*/ 493283 h 815585"/>
                <a:gd name="connsiteX13" fmla="*/ 446023 w 857182"/>
                <a:gd name="connsiteY13" fmla="*/ 514058 h 815585"/>
                <a:gd name="connsiteX14" fmla="*/ 55653 w 857182"/>
                <a:gd name="connsiteY14" fmla="*/ 739445 h 815585"/>
                <a:gd name="connsiteX15" fmla="*/ 99267 w 857182"/>
                <a:gd name="connsiteY15" fmla="*/ 815465 h 815585"/>
                <a:gd name="connsiteX16" fmla="*/ 205535 w 857182"/>
                <a:gd name="connsiteY16" fmla="*/ 760830 h 815585"/>
                <a:gd name="connsiteX17" fmla="*/ 205113 w 857182"/>
                <a:gd name="connsiteY17" fmla="*/ 760127 h 815585"/>
                <a:gd name="connsiteX18" fmla="*/ 491982 w 857182"/>
                <a:gd name="connsiteY18" fmla="*/ 612636 h 815585"/>
                <a:gd name="connsiteX19" fmla="*/ 724826 w 857182"/>
                <a:gd name="connsiteY19" fmla="*/ 493846 h 815585"/>
                <a:gd name="connsiteX20" fmla="*/ 767455 w 857182"/>
                <a:gd name="connsiteY20" fmla="*/ 795862 h 815585"/>
                <a:gd name="connsiteX21" fmla="*/ 857028 w 857182"/>
                <a:gd name="connsiteY21" fmla="*/ 788734 h 81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57182" h="815585">
                  <a:moveTo>
                    <a:pt x="840802" y="482497"/>
                  </a:moveTo>
                  <a:cubicBezTo>
                    <a:pt x="836675" y="447699"/>
                    <a:pt x="840192" y="403569"/>
                    <a:pt x="807223" y="346495"/>
                  </a:cubicBezTo>
                  <a:lnTo>
                    <a:pt x="759576" y="264097"/>
                  </a:lnTo>
                  <a:cubicBezTo>
                    <a:pt x="726748" y="207024"/>
                    <a:pt x="686605" y="187984"/>
                    <a:pt x="658560" y="167021"/>
                  </a:cubicBezTo>
                  <a:lnTo>
                    <a:pt x="401565" y="-120"/>
                  </a:lnTo>
                  <a:lnTo>
                    <a:pt x="350588" y="73930"/>
                  </a:lnTo>
                  <a:lnTo>
                    <a:pt x="590982" y="262081"/>
                  </a:lnTo>
                  <a:lnTo>
                    <a:pt x="371692" y="404366"/>
                  </a:lnTo>
                  <a:lnTo>
                    <a:pt x="100533" y="579011"/>
                  </a:lnTo>
                  <a:lnTo>
                    <a:pt x="100158" y="578307"/>
                  </a:lnTo>
                  <a:lnTo>
                    <a:pt x="-155" y="642790"/>
                  </a:lnTo>
                  <a:lnTo>
                    <a:pt x="43647" y="718670"/>
                  </a:lnTo>
                  <a:lnTo>
                    <a:pt x="434018" y="493283"/>
                  </a:lnTo>
                  <a:lnTo>
                    <a:pt x="446023" y="514058"/>
                  </a:lnTo>
                  <a:lnTo>
                    <a:pt x="55653" y="739445"/>
                  </a:lnTo>
                  <a:lnTo>
                    <a:pt x="99267" y="815465"/>
                  </a:lnTo>
                  <a:lnTo>
                    <a:pt x="205535" y="760830"/>
                  </a:lnTo>
                  <a:lnTo>
                    <a:pt x="205113" y="760127"/>
                  </a:lnTo>
                  <a:lnTo>
                    <a:pt x="491982" y="612636"/>
                  </a:lnTo>
                  <a:lnTo>
                    <a:pt x="724826" y="493846"/>
                  </a:lnTo>
                  <a:lnTo>
                    <a:pt x="767455" y="795862"/>
                  </a:lnTo>
                  <a:lnTo>
                    <a:pt x="857028" y="788734"/>
                  </a:lnTo>
                  <a:close/>
                </a:path>
              </a:pathLst>
            </a:custGeom>
            <a:solidFill>
              <a:srgbClr val="0095DA"/>
            </a:solidFill>
            <a:ln w="46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PA"/>
            </a:p>
          </p:txBody>
        </p:sp>
      </p:grp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FCD4385E-BD61-24A2-43BD-BD60EF923BAD}"/>
              </a:ext>
            </a:extLst>
          </p:cNvPr>
          <p:cNvSpPr txBox="1">
            <a:spLocks/>
          </p:cNvSpPr>
          <p:nvPr/>
        </p:nvSpPr>
        <p:spPr>
          <a:xfrm>
            <a:off x="7457494" y="1293998"/>
            <a:ext cx="1557157" cy="59943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450"/>
              </a:spcAft>
            </a:pPr>
            <a:r>
              <a:rPr lang="e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Calibri"/>
                <a:cs typeface="Calibri"/>
              </a:rPr>
              <a:t>Crea conexión 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01173D5-D604-6F19-0BCF-9467729F4190}"/>
              </a:ext>
            </a:extLst>
          </p:cNvPr>
          <p:cNvSpPr txBox="1">
            <a:spLocks/>
          </p:cNvSpPr>
          <p:nvPr/>
        </p:nvSpPr>
        <p:spPr>
          <a:xfrm>
            <a:off x="9863076" y="4263948"/>
            <a:ext cx="2442135" cy="33855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 algn="r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Fomenta la Empatía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ECA6950B-2C89-BA06-95D0-E4D86B995E15}"/>
              </a:ext>
            </a:extLst>
          </p:cNvPr>
          <p:cNvSpPr txBox="1">
            <a:spLocks/>
          </p:cNvSpPr>
          <p:nvPr/>
        </p:nvSpPr>
        <p:spPr>
          <a:xfrm>
            <a:off x="7124409" y="5388182"/>
            <a:ext cx="2223326" cy="66002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Ayuda a otros a entender el “Por qué"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2BE365E8-4069-E513-E76A-E096B6F27ED5}"/>
              </a:ext>
            </a:extLst>
          </p:cNvPr>
          <p:cNvSpPr txBox="1">
            <a:spLocks/>
          </p:cNvSpPr>
          <p:nvPr/>
        </p:nvSpPr>
        <p:spPr>
          <a:xfrm>
            <a:off x="5066111" y="2523729"/>
            <a:ext cx="1679435" cy="62261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r"/>
            <a:r>
              <a:rPr lang="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Inspira a otros </a:t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</a:br>
            <a:r>
              <a:rPr lang="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a actuar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5D4C535B-13D6-72BB-18A5-B4E3D09E787B}"/>
              </a:ext>
            </a:extLst>
          </p:cNvPr>
          <p:cNvSpPr txBox="1">
            <a:spLocks/>
          </p:cNvSpPr>
          <p:nvPr/>
        </p:nvSpPr>
        <p:spPr>
          <a:xfrm>
            <a:off x="4867063" y="4111818"/>
            <a:ext cx="1878483" cy="622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 algn="r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Invita a otros </a:t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</a:br>
            <a:r>
              <a:rPr lang="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a escuchar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024E2885-D15B-A983-A2B4-E2C269392169}"/>
              </a:ext>
            </a:extLst>
          </p:cNvPr>
          <p:cNvSpPr txBox="1">
            <a:spLocks/>
          </p:cNvSpPr>
          <p:nvPr/>
        </p:nvSpPr>
        <p:spPr>
          <a:xfrm>
            <a:off x="9863076" y="2678484"/>
            <a:ext cx="2328924" cy="31835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000"/>
              </a:spcBef>
              <a:spcAft>
                <a:spcPts val="450"/>
              </a:spcAft>
              <a:buFont typeface="Arial" panose="020B0604020202020204" pitchFamily="34" charset="0"/>
              <a:buNone/>
              <a:defRPr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</a:rPr>
              <a:t>Muestra el Impacto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F6D77F1-DC7A-5F11-8BFE-5D12BA75603B}"/>
              </a:ext>
            </a:extLst>
          </p:cNvPr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33" name="TextBox 18">
              <a:extLst>
                <a:ext uri="{FF2B5EF4-FFF2-40B4-BE49-F238E27FC236}">
                  <a16:creationId xmlns:a16="http://schemas.microsoft.com/office/drawing/2014/main" id="{312EEB4B-284F-595E-79FC-82F3E9523B89}"/>
                </a:ext>
              </a:extLst>
            </p:cNvPr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CIERRE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463E9FC-9C58-7782-BE94-3BE0A0EB4A66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C1D54A8D-DB46-E261-5542-008B5B876D9E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8" name="Graphic 37">
                <a:extLst>
                  <a:ext uri="{FF2B5EF4-FFF2-40B4-BE49-F238E27FC236}">
                    <a16:creationId xmlns:a16="http://schemas.microsoft.com/office/drawing/2014/main" id="{118CC959-AAC0-E7AF-93EA-1939ED36AD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81236A83-9391-33AD-5350-4410DBBF313A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282DA458-6A43-6CE0-9E75-47E4A5778802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Cierre</a:t>
            </a:r>
          </a:p>
        </p:txBody>
      </p:sp>
    </p:spTree>
    <p:extLst>
      <p:ext uri="{BB962C8B-B14F-4D97-AF65-F5344CB8AC3E}">
        <p14:creationId xmlns:p14="http://schemas.microsoft.com/office/powerpoint/2010/main" val="99540664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E30F7-5998-321B-0D6D-CAB3E09A9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C83985F-AAA7-4CC8-4782-2148427FD036}"/>
              </a:ext>
            </a:extLst>
          </p:cNvPr>
          <p:cNvGrpSpPr/>
          <p:nvPr/>
        </p:nvGrpSpPr>
        <p:grpSpPr>
          <a:xfrm>
            <a:off x="0" y="1577940"/>
            <a:ext cx="4778829" cy="4778829"/>
            <a:chOff x="-165099" y="1638300"/>
            <a:chExt cx="4892788" cy="4892788"/>
          </a:xfrm>
          <a:solidFill>
            <a:srgbClr val="DDF5FF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6D094FA-252D-D3E6-5BD7-AD46AADFC7A1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2274176-2BBE-A491-198C-5D55584124FC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12" name="TextBox 5">
            <a:extLst>
              <a:ext uri="{FF2B5EF4-FFF2-40B4-BE49-F238E27FC236}">
                <a16:creationId xmlns:a16="http://schemas.microsoft.com/office/drawing/2014/main" id="{1A002AFA-2B40-CF85-DE25-4CECEF604586}"/>
              </a:ext>
            </a:extLst>
          </p:cNvPr>
          <p:cNvSpPr txBox="1"/>
          <p:nvPr/>
        </p:nvSpPr>
        <p:spPr>
          <a:xfrm>
            <a:off x="724541" y="3140708"/>
            <a:ext cx="40542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200" b="1" dirty="0">
                <a:solidFill>
                  <a:srgbClr val="013B82"/>
                </a:solidFill>
                <a:latin typeface="Ubuntu"/>
              </a:rPr>
              <a:t>Contar una </a:t>
            </a:r>
          </a:p>
          <a:p>
            <a:r>
              <a:rPr lang="es" sz="3200" b="1" dirty="0">
                <a:solidFill>
                  <a:srgbClr val="0095DA"/>
                </a:solidFill>
                <a:latin typeface="Ubuntu"/>
              </a:rPr>
              <a:t>Historia Poderosa</a:t>
            </a:r>
            <a:r>
              <a:rPr lang="es" sz="3200" b="1" dirty="0">
                <a:solidFill>
                  <a:srgbClr val="013B82"/>
                </a:solidFill>
                <a:latin typeface="Ubuntu"/>
              </a:rPr>
              <a:t>...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D9D547A-28EF-870A-868A-17A3B6187CA6}"/>
              </a:ext>
            </a:extLst>
          </p:cNvPr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33" name="TextBox 18">
              <a:extLst>
                <a:ext uri="{FF2B5EF4-FFF2-40B4-BE49-F238E27FC236}">
                  <a16:creationId xmlns:a16="http://schemas.microsoft.com/office/drawing/2014/main" id="{955A9DD3-FFFD-64C9-5F22-C039EDEA1075}"/>
                </a:ext>
              </a:extLst>
            </p:cNvPr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CIERRE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D645D41F-A3C4-A3EE-F91B-E36B5DE6DE98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EF789FC8-CA58-5F20-94DB-D202D9A0E1D2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8" name="Graphic 37">
                <a:extLst>
                  <a:ext uri="{FF2B5EF4-FFF2-40B4-BE49-F238E27FC236}">
                    <a16:creationId xmlns:a16="http://schemas.microsoft.com/office/drawing/2014/main" id="{D7FD6947-E4D7-E5C5-E3A2-5978A056C8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80C2E032-B38F-F883-11EA-9A3721FE8771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Fases de Gestión de Proyectos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D2CF2FCE-B8C2-DD6E-7959-45EDA80E49E6}"/>
              </a:ext>
            </a:extLst>
          </p:cNvPr>
          <p:cNvSpPr txBox="1">
            <a:spLocks/>
          </p:cNvSpPr>
          <p:nvPr/>
        </p:nvSpPr>
        <p:spPr>
          <a:xfrm>
            <a:off x="1498599" y="1029126"/>
            <a:ext cx="5152571" cy="4337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" sz="2400">
                <a:solidFill>
                  <a:schemeClr val="bg2">
                    <a:lumMod val="50000"/>
                  </a:schemeClr>
                </a:solidFill>
                <a:latin typeface="Ubuntu Light" panose="020B0304030602030204" pitchFamily="34" charset="0"/>
              </a:rPr>
              <a:t>Cierre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C2111C-933B-E781-7667-176540EDE021}"/>
              </a:ext>
            </a:extLst>
          </p:cNvPr>
          <p:cNvSpPr txBox="1"/>
          <p:nvPr/>
        </p:nvSpPr>
        <p:spPr>
          <a:xfrm>
            <a:off x="5276850" y="1547314"/>
            <a:ext cx="6318250" cy="2257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/>
              </a:defRPr>
            </a:lvl1pPr>
          </a:lstStyle>
          <a:p>
            <a:pPr>
              <a:lnSpc>
                <a:spcPct val="120000"/>
              </a:lnSpc>
            </a:pPr>
            <a:r>
              <a:rPr lang="es" sz="2800" dirty="0">
                <a:solidFill>
                  <a:srgbClr val="013B82"/>
                </a:solidFill>
                <a:latin typeface="Ubuntu Light" panose="020B0304030602030204" pitchFamily="34" charset="0"/>
              </a:rPr>
              <a:t>Explica...</a:t>
            </a: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Cuál era el problema</a:t>
            </a: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Lo que hiciste</a:t>
            </a:r>
          </a:p>
          <a:p>
            <a:pPr marL="444500" indent="-2794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  <a:buFont typeface="Ubuntu" panose="020B0504030602030204" pitchFamily="34" charset="0"/>
              <a:buChar char="›"/>
            </a:pPr>
            <a:r>
              <a:rPr lang="es" sz="2800" b="0" dirty="0">
                <a:solidFill>
                  <a:srgbClr val="013B82"/>
                </a:solidFill>
                <a:latin typeface="Ubuntu Light" panose="020B0304030602030204" pitchFamily="34" charset="0"/>
              </a:rPr>
              <a:t>Qué cambió por ello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6B2BDF9-A392-7F14-0382-B599E360306F}"/>
              </a:ext>
            </a:extLst>
          </p:cNvPr>
          <p:cNvSpPr txBox="1"/>
          <p:nvPr/>
        </p:nvSpPr>
        <p:spPr>
          <a:xfrm>
            <a:off x="5276850" y="4523603"/>
            <a:ext cx="5522061" cy="1069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/>
              </a:defRPr>
            </a:lvl1pPr>
          </a:lstStyle>
          <a:p>
            <a:pPr marL="76200">
              <a:lnSpc>
                <a:spcPct val="120000"/>
              </a:lnSpc>
              <a:spcAft>
                <a:spcPts val="600"/>
              </a:spcAft>
              <a:buClr>
                <a:srgbClr val="92278F"/>
              </a:buClr>
              <a:buSzPct val="120000"/>
            </a:pPr>
            <a:r>
              <a:rPr lang="es" sz="2800" dirty="0">
                <a:solidFill>
                  <a:srgbClr val="013B82"/>
                </a:solidFill>
                <a:latin typeface="Ubuntu Light" panose="020B0304030602030204" pitchFamily="34" charset="0"/>
              </a:rPr>
              <a:t>Transmite historias de personas y experiencias reales...</a:t>
            </a:r>
          </a:p>
        </p:txBody>
      </p:sp>
    </p:spTree>
    <p:extLst>
      <p:ext uri="{BB962C8B-B14F-4D97-AF65-F5344CB8AC3E}">
        <p14:creationId xmlns:p14="http://schemas.microsoft.com/office/powerpoint/2010/main" val="96025985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1A95D-44EF-0CD9-0C30-DBD388CF4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DCC173A-C71D-9821-32E9-536199D9190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2933" y="401638"/>
            <a:ext cx="4012580" cy="4667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" sz="3200" b="1">
                <a:solidFill>
                  <a:srgbClr val="0095DA"/>
                </a:solidFill>
                <a:latin typeface="Ubuntu" panose="020B0504030602030204" pitchFamily="34" charset="0"/>
              </a:rPr>
              <a:t>Reflexión</a:t>
            </a: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D1621F5A-6D39-6E6F-7487-0063667D5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4677D28-95B8-AFA4-B187-DCCE43811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23534" y="4149332"/>
            <a:ext cx="895350" cy="100965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0D29E03F-2AA6-3343-60D0-3D37F7C5F8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23534" y="3179007"/>
            <a:ext cx="895350" cy="89535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8B2A557-6E2F-33BE-02BB-6265415B6FEB}"/>
              </a:ext>
            </a:extLst>
          </p:cNvPr>
          <p:cNvGrpSpPr/>
          <p:nvPr/>
        </p:nvGrpSpPr>
        <p:grpSpPr>
          <a:xfrm>
            <a:off x="10784378" y="5379376"/>
            <a:ext cx="1156254" cy="1196009"/>
            <a:chOff x="14188639" y="5284185"/>
            <a:chExt cx="1156254" cy="1196009"/>
          </a:xfrm>
        </p:grpSpPr>
        <p:sp>
          <p:nvSpPr>
            <p:cNvPr id="7" name="TextBox 18">
              <a:extLst>
                <a:ext uri="{FF2B5EF4-FFF2-40B4-BE49-F238E27FC236}">
                  <a16:creationId xmlns:a16="http://schemas.microsoft.com/office/drawing/2014/main" id="{92612DD9-C6FB-DFA1-8BD9-0A67AD6B0B3D}"/>
                </a:ext>
              </a:extLst>
            </p:cNvPr>
            <p:cNvSpPr txBox="1"/>
            <p:nvPr/>
          </p:nvSpPr>
          <p:spPr>
            <a:xfrm>
              <a:off x="14188639" y="6141640"/>
              <a:ext cx="1156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" sz="1600">
                  <a:solidFill>
                    <a:srgbClr val="185EA8"/>
                  </a:solidFill>
                  <a:latin typeface="GT Walsheim Pro Condensed Black" panose="00000906000000000000" pitchFamily="2" charset="0"/>
                </a:rPr>
                <a:t>CIERRE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2B0C7AB-9A31-E8A8-2E22-53A724301285}"/>
                </a:ext>
              </a:extLst>
            </p:cNvPr>
            <p:cNvGrpSpPr/>
            <p:nvPr/>
          </p:nvGrpSpPr>
          <p:grpSpPr>
            <a:xfrm>
              <a:off x="14353573" y="5284185"/>
              <a:ext cx="812613" cy="812613"/>
              <a:chOff x="12927257" y="2548799"/>
              <a:chExt cx="1585213" cy="1585213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E56340EE-1E3E-B588-D2D3-F7D49B543183}"/>
                  </a:ext>
                </a:extLst>
              </p:cNvPr>
              <p:cNvSpPr/>
              <p:nvPr/>
            </p:nvSpPr>
            <p:spPr>
              <a:xfrm>
                <a:off x="12927257" y="2548799"/>
                <a:ext cx="1585213" cy="1585213"/>
              </a:xfrm>
              <a:prstGeom prst="ellipse">
                <a:avLst/>
              </a:prstGeom>
              <a:solidFill>
                <a:srgbClr val="DDF5FF"/>
              </a:solidFill>
              <a:ln w="38100">
                <a:solidFill>
                  <a:srgbClr val="0095D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Graphic 15">
                <a:extLst>
                  <a:ext uri="{FF2B5EF4-FFF2-40B4-BE49-F238E27FC236}">
                    <a16:creationId xmlns:a16="http://schemas.microsoft.com/office/drawing/2014/main" id="{C4FCFEE9-6D96-6D4C-6967-9D9E1CEC8A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3247524" y="2804119"/>
                <a:ext cx="971550" cy="1162050"/>
              </a:xfrm>
              <a:prstGeom prst="rect">
                <a:avLst/>
              </a:prstGeom>
            </p:spPr>
          </p:pic>
        </p:grpSp>
      </p:grpSp>
      <p:graphicFrame>
        <p:nvGraphicFramePr>
          <p:cNvPr id="17" name="Tabla 2">
            <a:extLst>
              <a:ext uri="{FF2B5EF4-FFF2-40B4-BE49-F238E27FC236}">
                <a16:creationId xmlns:a16="http://schemas.microsoft.com/office/drawing/2014/main" id="{01107BEE-EE7A-DFF9-6A04-AD30DBE3C6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301950"/>
              </p:ext>
            </p:extLst>
          </p:nvPr>
        </p:nvGraphicFramePr>
        <p:xfrm>
          <a:off x="203399" y="1119514"/>
          <a:ext cx="11265667" cy="5545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5360">
                  <a:extLst>
                    <a:ext uri="{9D8B030D-6E8A-4147-A177-3AD203B41FA5}">
                      <a16:colId xmlns:a16="http://schemas.microsoft.com/office/drawing/2014/main" val="1588228557"/>
                    </a:ext>
                  </a:extLst>
                </a:gridCol>
                <a:gridCol w="8940318">
                  <a:extLst>
                    <a:ext uri="{9D8B030D-6E8A-4147-A177-3AD203B41FA5}">
                      <a16:colId xmlns:a16="http://schemas.microsoft.com/office/drawing/2014/main" val="3700351856"/>
                    </a:ext>
                  </a:extLst>
                </a:gridCol>
                <a:gridCol w="349989">
                  <a:extLst>
                    <a:ext uri="{9D8B030D-6E8A-4147-A177-3AD203B41FA5}">
                      <a16:colId xmlns:a16="http://schemas.microsoft.com/office/drawing/2014/main" val="802460052"/>
                    </a:ext>
                  </a:extLst>
                </a:gridCol>
              </a:tblGrid>
              <a:tr h="410733">
                <a:tc gridSpan="3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s" sz="2200" b="1" kern="1200" dirty="0">
                          <a:solidFill>
                            <a:srgbClr val="92278F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s" sz="2000" b="1" kern="1200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¿Cuál fue el desafío o la necesidad?</a:t>
                      </a:r>
                    </a:p>
                    <a:p>
                      <a:pPr marL="0" algn="l" defTabSz="914400" rtl="0" eaLnBrk="1" latinLnBrk="0" hangingPunct="1"/>
                      <a:r>
                        <a:rPr lang="es" sz="18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Ejemplo: "No hay suficientes entrenadores para jóvenes atletas en mi comunidad."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97052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600" kern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cs typeface="Calibri Light" panose="020F0302020204030204" pitchFamily="34" charset="0"/>
                        </a:rPr>
                        <a:t>Escribe el tuyo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440341"/>
                  </a:ext>
                </a:extLst>
              </a:tr>
              <a:tr h="144000">
                <a:tc gridSpan="3">
                  <a:txBody>
                    <a:bodyPr/>
                    <a:lstStyle/>
                    <a:p>
                      <a:pPr algn="l"/>
                      <a:endParaRPr lang="es-PA" sz="4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s-PA" sz="400" b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360189"/>
                  </a:ext>
                </a:extLst>
              </a:tr>
              <a:tr h="684000">
                <a:tc gridSpan="3">
                  <a:txBody>
                    <a:bodyPr/>
                    <a:lstStyle/>
                    <a:p>
                      <a:pPr algn="l"/>
                      <a:r>
                        <a:rPr lang="es" sz="2200" b="1" kern="1200" dirty="0">
                          <a:solidFill>
                            <a:srgbClr val="92278F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¿Qué hiciste tú (o alguien más) para ayudar?</a:t>
                      </a:r>
                    </a:p>
                    <a:p>
                      <a:pPr algn="l"/>
                      <a:r>
                        <a:rPr lang="es" sz="18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Ejemplo: “Inicié un plan para reclutar nuevos entrenadores visitando colegios y hablando con profesores."</a:t>
                      </a:r>
                      <a:endParaRPr lang="es-PA" sz="18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s-PA" sz="18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960932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600" kern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cs typeface="Calibri Light" panose="020F0302020204030204" pitchFamily="34" charset="0"/>
                        </a:rPr>
                        <a:t>Escribe el tuyo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0" kern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8174302"/>
                  </a:ext>
                </a:extLst>
              </a:tr>
              <a:tr h="144000">
                <a:tc gridSpan="3">
                  <a:txBody>
                    <a:bodyPr/>
                    <a:lstStyle/>
                    <a:p>
                      <a:endParaRPr lang="es-PA" sz="4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 b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4399719"/>
                  </a:ext>
                </a:extLst>
              </a:tr>
              <a:tr h="410733">
                <a:tc gridSpan="3">
                  <a:txBody>
                    <a:bodyPr/>
                    <a:lstStyle/>
                    <a:p>
                      <a:r>
                        <a:rPr lang="es" sz="2200" b="1" kern="1200" dirty="0">
                          <a:solidFill>
                            <a:srgbClr val="92278F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¿Qué cambió por esa acción?</a:t>
                      </a:r>
                    </a:p>
                    <a:p>
                      <a:r>
                        <a:rPr lang="es" sz="18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Ejemplo: "Se apuntaron tres nuevos entrenadores y ahora podemos crear un nuevo equipo de fútbol para atletas más jóvenes."</a:t>
                      </a:r>
                      <a:endParaRPr lang="es-PA" sz="18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18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2837034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600" kern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cs typeface="Calibri Light" panose="020F0302020204030204" pitchFamily="34" charset="0"/>
                        </a:rPr>
                        <a:t>Escribe el tuyo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A" sz="18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PA" sz="18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557620"/>
                  </a:ext>
                </a:extLst>
              </a:tr>
              <a:tr h="144000">
                <a:tc gridSpan="3">
                  <a:txBody>
                    <a:bodyPr/>
                    <a:lstStyle/>
                    <a:p>
                      <a:endParaRPr lang="es-PA" sz="400" b="0" dirty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A" sz="400" b="0">
                        <a:latin typeface="Ubuntu Light" panose="020B0304030602030204" pitchFamily="34" charset="0"/>
                      </a:endParaRPr>
                    </a:p>
                  </a:txBody>
                  <a:tcPr anchor="b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086383"/>
                  </a:ext>
                </a:extLst>
              </a:tr>
              <a:tr h="684555">
                <a:tc gridSpan="3">
                  <a:txBody>
                    <a:bodyPr/>
                    <a:lstStyle/>
                    <a:p>
                      <a:r>
                        <a:rPr lang="es" sz="2400" b="1" kern="1200" dirty="0">
                          <a:solidFill>
                            <a:srgbClr val="92278F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› </a:t>
                      </a:r>
                      <a:r>
                        <a:rPr lang="es" sz="2000" b="1" dirty="0">
                          <a:solidFill>
                            <a:srgbClr val="013B82"/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¿Qué experiencia real o emoción podrías incluir para ayudar a que las personas se preocupen? </a:t>
                      </a:r>
                      <a:r>
                        <a:rPr lang="es" sz="1800" i="1" dirty="0">
                          <a:solidFill>
                            <a:srgbClr val="013B82"/>
                          </a:solidFill>
                          <a:latin typeface="Ubuntu Light"/>
                          <a:ea typeface="Calibri"/>
                          <a:cs typeface="Calibri"/>
                        </a:rPr>
                        <a:t>( No compartas nombres ni información privada, enfócate solo en cómo te sentiste o qué pasó.)</a:t>
                      </a:r>
                      <a:endParaRPr lang="en-US" sz="1800" b="1" i="1" dirty="0">
                        <a:solidFill>
                          <a:srgbClr val="013B82"/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s" sz="18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Ubuntu Light" panose="020B0304030602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Ejemplo: "Un estudiante con discapacidad dijo que era la primera vez que se sentía incluido en un equipo."</a:t>
                      </a:r>
                      <a:endParaRPr lang="es-PA" sz="18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s-PA" sz="1800" b="0" kern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14021"/>
                  </a:ext>
                </a:extLst>
              </a:tr>
              <a:tr h="426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" sz="1600" kern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Ubuntu" panose="020B0504030602030204" pitchFamily="34" charset="0"/>
                          <a:cs typeface="Calibri Light" panose="020F0302020204030204" pitchFamily="34" charset="0"/>
                        </a:rPr>
                        <a:t>Escribe el tuyo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13B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A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A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4244208"/>
                  </a:ext>
                </a:extLst>
              </a:tr>
            </a:tbl>
          </a:graphicData>
        </a:graphic>
      </p:graphicFrame>
      <p:sp>
        <p:nvSpPr>
          <p:cNvPr id="18" name="TextBox 8">
            <a:extLst>
              <a:ext uri="{FF2B5EF4-FFF2-40B4-BE49-F238E27FC236}">
                <a16:creationId xmlns:a16="http://schemas.microsoft.com/office/drawing/2014/main" id="{0B1231CD-6ED5-390E-FC02-BCC5DD5E383B}"/>
              </a:ext>
            </a:extLst>
          </p:cNvPr>
          <p:cNvSpPr txBox="1"/>
          <p:nvPr/>
        </p:nvSpPr>
        <p:spPr>
          <a:xfrm>
            <a:off x="722933" y="762816"/>
            <a:ext cx="942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Actividad: Desarrolla tu Historia</a:t>
            </a:r>
          </a:p>
        </p:txBody>
      </p:sp>
    </p:spTree>
    <p:extLst>
      <p:ext uri="{BB962C8B-B14F-4D97-AF65-F5344CB8AC3E}">
        <p14:creationId xmlns:p14="http://schemas.microsoft.com/office/powerpoint/2010/main" val="176238565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25876-91D4-CEB3-0D25-D0FD9741B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B563A9-C091-3802-A15D-3E34B85639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Comparte tu Proyecto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8A9E8AB6-71B2-E5D0-0FA0-A87E9DC9F4E2}"/>
              </a:ext>
            </a:extLst>
          </p:cNvPr>
          <p:cNvSpPr txBox="1"/>
          <p:nvPr/>
        </p:nvSpPr>
        <p:spPr>
          <a:xfrm>
            <a:off x="784867" y="1744489"/>
            <a:ext cx="7092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600" b="1" dirty="0">
                <a:solidFill>
                  <a:srgbClr val="013B82"/>
                </a:solidFill>
                <a:latin typeface="Ubuntu"/>
              </a:rPr>
              <a:t>Hablar en Público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5E90944-7F86-5E14-F271-7E7827B04992}"/>
              </a:ext>
            </a:extLst>
          </p:cNvPr>
          <p:cNvSpPr txBox="1"/>
          <p:nvPr/>
        </p:nvSpPr>
        <p:spPr>
          <a:xfrm>
            <a:off x="683268" y="2474184"/>
            <a:ext cx="3355332" cy="486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lnSpc>
                <a:spcPct val="120000"/>
              </a:lnSpc>
              <a:spcAft>
                <a:spcPts val="600"/>
              </a:spcAft>
            </a:pPr>
            <a:r>
              <a:rPr lang="es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Cosas a recordar: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98E743-BCD2-7E9C-998B-0D93359C73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4991100" cy="466684"/>
          </a:xfrm>
        </p:spPr>
        <p:txBody>
          <a:bodyPr>
            <a:normAutofit fontScale="92500"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Fases de Gestión de Proyectos - Cierre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F03F83-1EC1-97CE-5A5E-D3CB5DEDB4CB}"/>
              </a:ext>
            </a:extLst>
          </p:cNvPr>
          <p:cNvSpPr txBox="1"/>
          <p:nvPr/>
        </p:nvSpPr>
        <p:spPr>
          <a:xfrm>
            <a:off x="1343287" y="5204766"/>
            <a:ext cx="21368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es" sz="2200" b="1" dirty="0">
                <a:solidFill>
                  <a:srgbClr val="185EA8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Ten confianza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AF5BD9-19DE-254F-61D1-0F719CFEB8FF}"/>
              </a:ext>
            </a:extLst>
          </p:cNvPr>
          <p:cNvSpPr txBox="1"/>
          <p:nvPr/>
        </p:nvSpPr>
        <p:spPr>
          <a:xfrm>
            <a:off x="4014972" y="5204766"/>
            <a:ext cx="21368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es" sz="2200" b="1" dirty="0">
                <a:solidFill>
                  <a:srgbClr val="185EA8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Enfatiza las Palabras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4BB04C-6567-0968-CA9A-9515EA431D8A}"/>
              </a:ext>
            </a:extLst>
          </p:cNvPr>
          <p:cNvSpPr txBox="1"/>
          <p:nvPr/>
        </p:nvSpPr>
        <p:spPr>
          <a:xfrm>
            <a:off x="6704423" y="5204766"/>
            <a:ext cx="2427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es" sz="2200" b="1">
                <a:solidFill>
                  <a:srgbClr val="185EA8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Cuida tu lenguaje corporal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DEB216-AD46-BCE4-C586-DBAB5EBEAD2A}"/>
              </a:ext>
            </a:extLst>
          </p:cNvPr>
          <p:cNvSpPr txBox="1"/>
          <p:nvPr/>
        </p:nvSpPr>
        <p:spPr>
          <a:xfrm>
            <a:off x="9629048" y="5204766"/>
            <a:ext cx="1750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es" sz="2200" b="1">
                <a:solidFill>
                  <a:srgbClr val="185EA8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Mantén la calma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8764D913-8FD5-026F-4BFC-3AA6CA47A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07403" y="3207496"/>
            <a:ext cx="1546210" cy="1913906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F4B37AFE-B8A6-F01F-1C38-DA81DACB7C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59574" y="3356884"/>
            <a:ext cx="1689100" cy="17526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D287EC4E-7474-9EBE-C2AD-5256232FE4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10269" y="3163674"/>
            <a:ext cx="2222212" cy="18749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EC86950-A458-9989-DABD-C7969627D4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72394" y="3171644"/>
            <a:ext cx="1865995" cy="198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94331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77F8D-2FB0-FEDC-60FE-151B5315D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CF6CEE9-4D74-83BA-EF43-990627D4B626}"/>
              </a:ext>
            </a:extLst>
          </p:cNvPr>
          <p:cNvSpPr/>
          <p:nvPr/>
        </p:nvSpPr>
        <p:spPr>
          <a:xfrm>
            <a:off x="7201278" y="1529384"/>
            <a:ext cx="5244723" cy="5328616"/>
          </a:xfrm>
          <a:prstGeom prst="rect">
            <a:avLst/>
          </a:prstGeom>
          <a:solidFill>
            <a:srgbClr val="DDF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35E52-A73C-7AEF-09DF-55FC77AF3A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78572"/>
            <a:ext cx="7401560" cy="466685"/>
          </a:xfrm>
        </p:spPr>
        <p:txBody>
          <a:bodyPr/>
          <a:lstStyle/>
          <a:p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Comparte tu Proyecto</a:t>
            </a: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D215DE97-A4FB-425E-FE80-D55875EB2610}"/>
              </a:ext>
            </a:extLst>
          </p:cNvPr>
          <p:cNvSpPr txBox="1"/>
          <p:nvPr/>
        </p:nvSpPr>
        <p:spPr>
          <a:xfrm>
            <a:off x="784868" y="1625356"/>
            <a:ext cx="641641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" sz="3100" b="1" dirty="0">
                <a:solidFill>
                  <a:srgbClr val="013B82"/>
                </a:solidFill>
                <a:latin typeface="Ubuntu"/>
              </a:rPr>
              <a:t>Actividad en Grupo Sobre Como Hablar en Público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590934-388C-94B0-6309-EBAB57282A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991026"/>
            <a:ext cx="4991100" cy="466684"/>
          </a:xfrm>
        </p:spPr>
        <p:txBody>
          <a:bodyPr>
            <a:normAutofit fontScale="92500"/>
          </a:bodyPr>
          <a:lstStyle/>
          <a:p>
            <a:r>
              <a:rPr lang="es" sz="2400">
                <a:solidFill>
                  <a:schemeClr val="bg2">
                    <a:lumMod val="50000"/>
                  </a:schemeClr>
                </a:solidFill>
              </a:rPr>
              <a:t>Fases de Gestión de Proyectos - Cierre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E5EC5937-0AAC-156E-EF21-28384112A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9833" y="1771136"/>
            <a:ext cx="725463" cy="897982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134A53D7-30E4-F12A-7614-B18A16B9E8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29833" y="5166273"/>
            <a:ext cx="778982" cy="808267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4D8CCE81-2CBE-A700-3BBD-437A819196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96119" y="2882280"/>
            <a:ext cx="892768" cy="7532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83098D-D88E-E353-5ECB-AEEF39F2BB0E}"/>
              </a:ext>
            </a:extLst>
          </p:cNvPr>
          <p:cNvSpPr txBox="1"/>
          <p:nvPr/>
        </p:nvSpPr>
        <p:spPr>
          <a:xfrm>
            <a:off x="835024" y="2602141"/>
            <a:ext cx="6182157" cy="2978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/>
              </a:defRPr>
            </a:lvl1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s" sz="21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Necesitamos 2 o 3 voluntarios que compartan la historia de tu proyecto, de la actividad anterior, con el grupo.</a:t>
            </a:r>
          </a:p>
          <a:p>
            <a:pPr marL="342900" indent="-2540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s" sz="21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El reto o la necesidad</a:t>
            </a:r>
          </a:p>
          <a:p>
            <a:pPr marL="342900" indent="-2540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s" sz="21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Qué hiciste para ayudar</a:t>
            </a:r>
          </a:p>
          <a:p>
            <a:pPr marL="342900" indent="-25400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s" sz="21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Qué cambió debido a esa acción</a:t>
            </a:r>
          </a:p>
          <a:p>
            <a:pPr marL="342900" indent="-2540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" sz="21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Un sentimiento o experiencia real que puedas compartir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67CAB5-5EB3-0CA1-F6FA-CFAB5E67DE06}"/>
              </a:ext>
            </a:extLst>
          </p:cNvPr>
          <p:cNvSpPr txBox="1"/>
          <p:nvPr/>
        </p:nvSpPr>
        <p:spPr>
          <a:xfrm>
            <a:off x="835024" y="5497229"/>
            <a:ext cx="6857253" cy="1201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>
                <a:solidFill>
                  <a:srgbClr val="DDF5FF"/>
                </a:solidFill>
                <a:latin typeface="Ubuntu"/>
              </a:defRPr>
            </a:lvl1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s" sz="2100" dirty="0">
                <a:solidFill>
                  <a:srgbClr val="013B82"/>
                </a:solidFill>
                <a:latin typeface="Ubuntu Light" panose="020B0304030602030204" pitchFamily="34" charset="0"/>
              </a:rPr>
              <a:t>Instrucciones para el Grupo: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s-ES" sz="2100" b="0" dirty="0">
                <a:solidFill>
                  <a:srgbClr val="013B82"/>
                </a:solidFill>
                <a:latin typeface="Ubuntu Light" panose="020B0304030602030204" pitchFamily="34" charset="0"/>
              </a:rPr>
              <a:t>Mientras escuchas, aplica los 4 consejos para hablar         en público y ofrece comentarios útiles y amables. </a:t>
            </a:r>
            <a:endParaRPr lang="es" sz="2100" b="0" dirty="0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5728BB-24A9-77CA-7849-419EC894A568}"/>
              </a:ext>
            </a:extLst>
          </p:cNvPr>
          <p:cNvSpPr txBox="1">
            <a:spLocks/>
          </p:cNvSpPr>
          <p:nvPr/>
        </p:nvSpPr>
        <p:spPr>
          <a:xfrm>
            <a:off x="8619241" y="2016937"/>
            <a:ext cx="3137395" cy="586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s" sz="1600" b="1" dirty="0">
                <a:solidFill>
                  <a:srgbClr val="92278F"/>
                </a:solidFill>
                <a:latin typeface="Ubuntu Light" panose="020B0304030602030204" pitchFamily="34" charset="0"/>
              </a:rPr>
              <a:t>Ten confianza – </a:t>
            </a:r>
            <a:r>
              <a:rPr lang="es" sz="1600" dirty="0">
                <a:solidFill>
                  <a:srgbClr val="013B82"/>
                </a:solidFill>
                <a:latin typeface="Ubuntu Light" panose="020B0304030602030204" pitchFamily="34" charset="0"/>
              </a:rPr>
              <a:t>¿Creía el orador en su mensaje? ¿Parecía estar cómodo?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8643B6-23E5-21BF-8616-93F02C39A0AC}"/>
              </a:ext>
            </a:extLst>
          </p:cNvPr>
          <p:cNvSpPr txBox="1">
            <a:spLocks/>
          </p:cNvSpPr>
          <p:nvPr/>
        </p:nvSpPr>
        <p:spPr>
          <a:xfrm>
            <a:off x="8619241" y="2986021"/>
            <a:ext cx="3572759" cy="586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s" sz="1600" b="1" dirty="0">
                <a:solidFill>
                  <a:srgbClr val="92278F"/>
                </a:solidFill>
                <a:latin typeface="Ubuntu Light" panose="020B0304030602030204" pitchFamily="34" charset="0"/>
              </a:rPr>
              <a:t>Enfatiza las Palabras – </a:t>
            </a:r>
            <a:r>
              <a:rPr lang="es" sz="1600" dirty="0">
                <a:solidFill>
                  <a:srgbClr val="013B82"/>
                </a:solidFill>
                <a:latin typeface="Ubuntu Light" panose="020B0304030602030204" pitchFamily="34" charset="0"/>
              </a:rPr>
              <a:t>¿Usó su voz para destacar las partes más importantes de su historia?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104A1D2-5865-1664-D460-AB625798B274}"/>
              </a:ext>
            </a:extLst>
          </p:cNvPr>
          <p:cNvSpPr txBox="1">
            <a:spLocks/>
          </p:cNvSpPr>
          <p:nvPr/>
        </p:nvSpPr>
        <p:spPr>
          <a:xfrm>
            <a:off x="8619241" y="3863221"/>
            <a:ext cx="3137395" cy="1111492"/>
          </a:xfrm>
          <a:prstGeom prst="rect">
            <a:avLst/>
          </a:prstGeom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s" sz="1600" b="1" dirty="0">
                <a:solidFill>
                  <a:srgbClr val="92278F"/>
                </a:solidFill>
                <a:latin typeface="Ubuntu Light" panose="020B0304030602030204" pitchFamily="34" charset="0"/>
              </a:rPr>
              <a:t>Cuida tu lenguaje corporal: </a:t>
            </a:r>
            <a:r>
              <a:rPr lang="es" sz="1600" dirty="0">
                <a:solidFill>
                  <a:srgbClr val="013B82"/>
                </a:solidFill>
                <a:latin typeface="Ubuntu Light" panose="020B0304030602030204" pitchFamily="34" charset="0"/>
              </a:rPr>
              <a:t>¿</a:t>
            </a:r>
            <a:r>
              <a:rPr lang="es-ES" sz="1600" dirty="0">
                <a:solidFill>
                  <a:srgbClr val="013B82"/>
                </a:solidFill>
                <a:latin typeface="Ubuntu Light" panose="020B0304030602030204" pitchFamily="34" charset="0"/>
              </a:rPr>
              <a:t> ¿Hicieron contacto visual, gesticularon con las manos o contaron la historia en lugar de leerla</a:t>
            </a:r>
            <a:r>
              <a:rPr lang="es" sz="1600" dirty="0">
                <a:solidFill>
                  <a:srgbClr val="013B82"/>
                </a:solidFill>
                <a:latin typeface="Ubuntu Light" panose="020B0304030602030204" pitchFamily="34" charset="0"/>
              </a:rPr>
              <a:t>?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E0E91EC-AF0E-1ABA-28CD-1D1878423786}"/>
              </a:ext>
            </a:extLst>
          </p:cNvPr>
          <p:cNvSpPr txBox="1">
            <a:spLocks/>
          </p:cNvSpPr>
          <p:nvPr/>
        </p:nvSpPr>
        <p:spPr>
          <a:xfrm>
            <a:off x="8619242" y="5265600"/>
            <a:ext cx="3137394" cy="586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s" sz="1600" b="1" dirty="0">
                <a:solidFill>
                  <a:srgbClr val="92278F"/>
                </a:solidFill>
                <a:latin typeface="Ubuntu Light" panose="020B0304030602030204" pitchFamily="34" charset="0"/>
              </a:rPr>
              <a:t>Mantén la calma – </a:t>
            </a:r>
            <a:r>
              <a:rPr lang="es" sz="1600" dirty="0">
                <a:solidFill>
                  <a:srgbClr val="013B82"/>
                </a:solidFill>
                <a:latin typeface="Ubuntu Light" panose="020B0304030602030204" pitchFamily="34" charset="0"/>
              </a:rPr>
              <a:t>¿</a:t>
            </a:r>
            <a:r>
              <a:rPr lang="es-ES" sz="1600" dirty="0">
                <a:solidFill>
                  <a:srgbClr val="013B82"/>
                </a:solidFill>
                <a:latin typeface="Ubuntu Light" panose="020B0304030602030204" pitchFamily="34" charset="0"/>
              </a:rPr>
              <a:t> Siguieron adelante aunque se les olvidara algo o cometieran un error</a:t>
            </a:r>
            <a:r>
              <a:rPr lang="es" sz="1600" dirty="0">
                <a:solidFill>
                  <a:srgbClr val="013B82"/>
                </a:solidFill>
                <a:latin typeface="Ubuntu Light" panose="020B0304030602030204" pitchFamily="34" charset="0"/>
              </a:rPr>
              <a:t>? 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DFB5B4A-9FE2-6F6C-3A2B-1594501E15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92277" y="3894596"/>
            <a:ext cx="796610" cy="8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520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4F0C23-5966-4A72-B43F-225F6EF5A283}">
  <ds:schemaRefs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2F13514-07EB-4162-858F-E8E4BD80C7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BC68521-9F64-41AC-847A-D0B4DA7BE4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3469</TotalTime>
  <Words>6543</Words>
  <Application>Microsoft Office PowerPoint</Application>
  <PresentationFormat>Widescreen</PresentationFormat>
  <Paragraphs>1012</Paragraphs>
  <Slides>102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13" baseType="lpstr">
      <vt:lpstr>Symbol</vt:lpstr>
      <vt:lpstr>Yu Gothic</vt:lpstr>
      <vt:lpstr>Aptos Display</vt:lpstr>
      <vt:lpstr>Wingdings</vt:lpstr>
      <vt:lpstr>GT Walsheim Pro Condensed Black</vt:lpstr>
      <vt:lpstr>Ubuntu</vt:lpstr>
      <vt:lpstr>Aptos</vt:lpstr>
      <vt:lpstr>Ubuntu Light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Yaiguili Alvarado García</dc:creator>
  <cp:lastModifiedBy>Teresa Marquis</cp:lastModifiedBy>
  <cp:revision>10</cp:revision>
  <dcterms:created xsi:type="dcterms:W3CDTF">2025-03-12T15:50:43Z</dcterms:created>
  <dcterms:modified xsi:type="dcterms:W3CDTF">2026-03-25T20:30:09Z</dcterms:modified>
</cp:coreProperties>
</file>