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4"/>
  </p:notesMasterIdLst>
  <p:sldIdLst>
    <p:sldId id="256" r:id="rId2"/>
    <p:sldId id="263" r:id="rId3"/>
    <p:sldId id="264" r:id="rId4"/>
    <p:sldId id="266" r:id="rId5"/>
    <p:sldId id="267" r:id="rId6"/>
    <p:sldId id="268" r:id="rId7"/>
    <p:sldId id="269" r:id="rId8"/>
    <p:sldId id="270" r:id="rId9"/>
    <p:sldId id="273" r:id="rId10"/>
    <p:sldId id="272" r:id="rId11"/>
    <p:sldId id="353" r:id="rId12"/>
    <p:sldId id="354" r:id="rId13"/>
    <p:sldId id="355" r:id="rId14"/>
    <p:sldId id="356" r:id="rId15"/>
    <p:sldId id="357" r:id="rId16"/>
    <p:sldId id="358" r:id="rId17"/>
    <p:sldId id="359" r:id="rId18"/>
    <p:sldId id="361" r:id="rId19"/>
    <p:sldId id="362" r:id="rId20"/>
    <p:sldId id="360" r:id="rId21"/>
    <p:sldId id="363" r:id="rId22"/>
    <p:sldId id="364" r:id="rId23"/>
    <p:sldId id="367" r:id="rId24"/>
    <p:sldId id="369" r:id="rId25"/>
    <p:sldId id="371" r:id="rId26"/>
    <p:sldId id="372" r:id="rId27"/>
    <p:sldId id="373" r:id="rId28"/>
    <p:sldId id="375" r:id="rId29"/>
    <p:sldId id="374" r:id="rId30"/>
    <p:sldId id="376" r:id="rId31"/>
    <p:sldId id="365" r:id="rId32"/>
    <p:sldId id="377" r:id="rId33"/>
    <p:sldId id="378" r:id="rId34"/>
    <p:sldId id="379" r:id="rId35"/>
    <p:sldId id="380" r:id="rId36"/>
    <p:sldId id="381" r:id="rId37"/>
    <p:sldId id="382" r:id="rId38"/>
    <p:sldId id="383" r:id="rId39"/>
    <p:sldId id="384" r:id="rId40"/>
    <p:sldId id="386" r:id="rId41"/>
    <p:sldId id="387" r:id="rId42"/>
    <p:sldId id="388" r:id="rId43"/>
    <p:sldId id="389" r:id="rId44"/>
    <p:sldId id="390" r:id="rId45"/>
    <p:sldId id="391" r:id="rId46"/>
    <p:sldId id="392" r:id="rId47"/>
    <p:sldId id="393" r:id="rId48"/>
    <p:sldId id="394" r:id="rId49"/>
    <p:sldId id="396" r:id="rId50"/>
    <p:sldId id="395" r:id="rId51"/>
    <p:sldId id="397" r:id="rId52"/>
    <p:sldId id="385" r:id="rId53"/>
  </p:sldIdLst>
  <p:sldSz cx="12192000" cy="6858000"/>
  <p:notesSz cx="6858000" cy="9144000"/>
  <p:embeddedFontLst>
    <p:embeddedFont>
      <p:font typeface="GT Walsheim Pro Condensed Black" panose="020B0604020202020204" charset="0"/>
      <p:bold r:id="rId55"/>
      <p:boldItalic r:id="rId56"/>
    </p:embeddedFont>
    <p:embeddedFont>
      <p:font typeface="Ubuntu" panose="020B0504030602030204" pitchFamily="34" charset="0"/>
      <p:regular r:id="rId57"/>
      <p:bold r:id="rId58"/>
      <p:italic r:id="rId59"/>
      <p:boldItalic r:id="rId60"/>
    </p:embeddedFont>
    <p:embeddedFont>
      <p:font typeface="Ubuntu Light" panose="020B0304030602030204" pitchFamily="34" charset="0"/>
      <p:regular r:id="rId61"/>
      <p:italic r:id="rId62"/>
    </p:embeddedFont>
  </p:embeddedFontLst>
  <p:defaultTextStyle>
    <a:defPPr>
      <a:defRPr lang="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B82"/>
    <a:srgbClr val="185EA8"/>
    <a:srgbClr val="42ACE2"/>
    <a:srgbClr val="2AC4F4"/>
    <a:srgbClr val="A8E6FA"/>
    <a:srgbClr val="0095DA"/>
    <a:srgbClr val="C4161C"/>
    <a:srgbClr val="0063A5"/>
    <a:srgbClr val="50A6D3"/>
    <a:srgbClr val="F200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7766D8-5C1D-4764-BE5E-62007AAE58C2}" v="5" dt="2025-01-08T20:22:53.8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0663" autoAdjust="0"/>
  </p:normalViewPr>
  <p:slideViewPr>
    <p:cSldViewPr snapToGrid="0">
      <p:cViewPr varScale="1">
        <p:scale>
          <a:sx n="69" d="100"/>
          <a:sy n="69" d="100"/>
        </p:scale>
        <p:origin x="1234"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1.fntdata"/><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7.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67"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erine Smith" userId="abdc738d-2660-4ee8-aae7-2136502f7de9" providerId="ADAL" clId="{347766D8-5C1D-4764-BE5E-62007AAE58C2}"/>
    <pc:docChg chg="custSel addSld delSld modSld">
      <pc:chgData name="Catherine Smith" userId="abdc738d-2660-4ee8-aae7-2136502f7de9" providerId="ADAL" clId="{347766D8-5C1D-4764-BE5E-62007AAE58C2}" dt="2025-01-08T20:26:09.724" v="338" actId="1076"/>
      <pc:docMkLst>
        <pc:docMk/>
      </pc:docMkLst>
      <pc:sldChg chg="modSp mod">
        <pc:chgData name="Catherine Smith" userId="abdc738d-2660-4ee8-aae7-2136502f7de9" providerId="ADAL" clId="{347766D8-5C1D-4764-BE5E-62007AAE58C2}" dt="2025-01-08T20:22:23.243" v="322" actId="14100"/>
        <pc:sldMkLst>
          <pc:docMk/>
          <pc:sldMk cId="317061470" sldId="270"/>
        </pc:sldMkLst>
        <pc:spChg chg="mod">
          <ac:chgData name="Catherine Smith" userId="abdc738d-2660-4ee8-aae7-2136502f7de9" providerId="ADAL" clId="{347766D8-5C1D-4764-BE5E-62007AAE58C2}" dt="2025-01-08T20:22:19.799" v="321" actId="14100"/>
          <ac:spMkLst>
            <pc:docMk/>
            <pc:sldMk cId="317061470" sldId="270"/>
            <ac:spMk id="17" creationId="{F84C61C7-D97D-5D78-1099-1769130BB520}"/>
          </ac:spMkLst>
        </pc:spChg>
        <pc:spChg chg="mod">
          <ac:chgData name="Catherine Smith" userId="abdc738d-2660-4ee8-aae7-2136502f7de9" providerId="ADAL" clId="{347766D8-5C1D-4764-BE5E-62007AAE58C2}" dt="2025-01-08T20:22:23.243" v="322" actId="14100"/>
          <ac:spMkLst>
            <pc:docMk/>
            <pc:sldMk cId="317061470" sldId="270"/>
            <ac:spMk id="19" creationId="{D9ABBD03-E2A2-5D48-7182-09F8B4340E9C}"/>
          </ac:spMkLst>
        </pc:spChg>
      </pc:sldChg>
      <pc:sldChg chg="addSp delSp modSp mod">
        <pc:chgData name="Catherine Smith" userId="abdc738d-2660-4ee8-aae7-2136502f7de9" providerId="ADAL" clId="{347766D8-5C1D-4764-BE5E-62007AAE58C2}" dt="2025-01-08T20:22:54.440" v="325" actId="20577"/>
        <pc:sldMkLst>
          <pc:docMk/>
          <pc:sldMk cId="3651415369" sldId="353"/>
        </pc:sldMkLst>
        <pc:spChg chg="del mod">
          <ac:chgData name="Catherine Smith" userId="abdc738d-2660-4ee8-aae7-2136502f7de9" providerId="ADAL" clId="{347766D8-5C1D-4764-BE5E-62007AAE58C2}" dt="2025-01-07T17:45:02.440" v="80" actId="478"/>
          <ac:spMkLst>
            <pc:docMk/>
            <pc:sldMk cId="3651415369" sldId="353"/>
            <ac:spMk id="5" creationId="{A1B9663F-3881-63DB-3C90-94BD6D1FB5BA}"/>
          </ac:spMkLst>
        </pc:spChg>
        <pc:graphicFrameChg chg="add mod modGraphic">
          <ac:chgData name="Catherine Smith" userId="abdc738d-2660-4ee8-aae7-2136502f7de9" providerId="ADAL" clId="{347766D8-5C1D-4764-BE5E-62007AAE58C2}" dt="2025-01-08T20:22:54.440" v="325" actId="20577"/>
          <ac:graphicFrameMkLst>
            <pc:docMk/>
            <pc:sldMk cId="3651415369" sldId="353"/>
            <ac:graphicFrameMk id="2" creationId="{3659D410-9AF3-3D2D-6074-1E86C4BDE02E}"/>
          </ac:graphicFrameMkLst>
        </pc:graphicFrameChg>
        <pc:picChg chg="del mod">
          <ac:chgData name="Catherine Smith" userId="abdc738d-2660-4ee8-aae7-2136502f7de9" providerId="ADAL" clId="{347766D8-5C1D-4764-BE5E-62007AAE58C2}" dt="2025-01-07T17:47:19.572" v="311" actId="478"/>
          <ac:picMkLst>
            <pc:docMk/>
            <pc:sldMk cId="3651415369" sldId="353"/>
            <ac:picMk id="8" creationId="{DF4E44E5-DD1B-D70A-B59F-0425E73A2D08}"/>
          </ac:picMkLst>
        </pc:picChg>
      </pc:sldChg>
      <pc:sldChg chg="modSp mod">
        <pc:chgData name="Catherine Smith" userId="abdc738d-2660-4ee8-aae7-2136502f7de9" providerId="ADAL" clId="{347766D8-5C1D-4764-BE5E-62007AAE58C2}" dt="2025-01-08T20:23:21.924" v="326" actId="255"/>
        <pc:sldMkLst>
          <pc:docMk/>
          <pc:sldMk cId="3647195262" sldId="358"/>
        </pc:sldMkLst>
        <pc:spChg chg="mod">
          <ac:chgData name="Catherine Smith" userId="abdc738d-2660-4ee8-aae7-2136502f7de9" providerId="ADAL" clId="{347766D8-5C1D-4764-BE5E-62007AAE58C2}" dt="2025-01-08T20:23:21.924" v="326" actId="255"/>
          <ac:spMkLst>
            <pc:docMk/>
            <pc:sldMk cId="3647195262" sldId="358"/>
            <ac:spMk id="9" creationId="{5525ABD0-0E95-E212-C070-C3E88D906F7A}"/>
          </ac:spMkLst>
        </pc:spChg>
      </pc:sldChg>
      <pc:sldChg chg="modSp mod">
        <pc:chgData name="Catherine Smith" userId="abdc738d-2660-4ee8-aae7-2136502f7de9" providerId="ADAL" clId="{347766D8-5C1D-4764-BE5E-62007AAE58C2}" dt="2025-01-08T20:24:05.742" v="330" actId="1076"/>
        <pc:sldMkLst>
          <pc:docMk/>
          <pc:sldMk cId="4272759100" sldId="363"/>
        </pc:sldMkLst>
        <pc:spChg chg="mod">
          <ac:chgData name="Catherine Smith" userId="abdc738d-2660-4ee8-aae7-2136502f7de9" providerId="ADAL" clId="{347766D8-5C1D-4764-BE5E-62007AAE58C2}" dt="2025-01-08T20:23:54.697" v="328" actId="1076"/>
          <ac:spMkLst>
            <pc:docMk/>
            <pc:sldMk cId="4272759100" sldId="363"/>
            <ac:spMk id="2" creationId="{0CA76B4D-CC3C-60B3-7537-B45BDD08B782}"/>
          </ac:spMkLst>
        </pc:spChg>
        <pc:spChg chg="mod">
          <ac:chgData name="Catherine Smith" userId="abdc738d-2660-4ee8-aae7-2136502f7de9" providerId="ADAL" clId="{347766D8-5C1D-4764-BE5E-62007AAE58C2}" dt="2025-01-08T20:23:59.054" v="329" actId="1076"/>
          <ac:spMkLst>
            <pc:docMk/>
            <pc:sldMk cId="4272759100" sldId="363"/>
            <ac:spMk id="3" creationId="{F4CBDF12-E008-F5BF-387A-109BEF21C17F}"/>
          </ac:spMkLst>
        </pc:spChg>
        <pc:spChg chg="mod">
          <ac:chgData name="Catherine Smith" userId="abdc738d-2660-4ee8-aae7-2136502f7de9" providerId="ADAL" clId="{347766D8-5C1D-4764-BE5E-62007AAE58C2}" dt="2025-01-08T20:23:51.478" v="327" actId="1076"/>
          <ac:spMkLst>
            <pc:docMk/>
            <pc:sldMk cId="4272759100" sldId="363"/>
            <ac:spMk id="7" creationId="{31789F70-666B-B422-0E27-06594AF392EC}"/>
          </ac:spMkLst>
        </pc:spChg>
        <pc:graphicFrameChg chg="mod">
          <ac:chgData name="Catherine Smith" userId="abdc738d-2660-4ee8-aae7-2136502f7de9" providerId="ADAL" clId="{347766D8-5C1D-4764-BE5E-62007AAE58C2}" dt="2025-01-08T20:24:05.742" v="330" actId="1076"/>
          <ac:graphicFrameMkLst>
            <pc:docMk/>
            <pc:sldMk cId="4272759100" sldId="363"/>
            <ac:graphicFrameMk id="6" creationId="{7D36B621-0003-479C-B28B-CA7606262F3E}"/>
          </ac:graphicFrameMkLst>
        </pc:graphicFrameChg>
      </pc:sldChg>
      <pc:sldChg chg="modSp mod">
        <pc:chgData name="Catherine Smith" userId="abdc738d-2660-4ee8-aae7-2136502f7de9" providerId="ADAL" clId="{347766D8-5C1D-4764-BE5E-62007AAE58C2}" dt="2025-01-08T20:24:54.767" v="334" actId="255"/>
        <pc:sldMkLst>
          <pc:docMk/>
          <pc:sldMk cId="2356690844" sldId="374"/>
        </pc:sldMkLst>
        <pc:spChg chg="mod">
          <ac:chgData name="Catherine Smith" userId="abdc738d-2660-4ee8-aae7-2136502f7de9" providerId="ADAL" clId="{347766D8-5C1D-4764-BE5E-62007AAE58C2}" dt="2025-01-08T20:24:42.400" v="332" actId="14100"/>
          <ac:spMkLst>
            <pc:docMk/>
            <pc:sldMk cId="2356690844" sldId="374"/>
            <ac:spMk id="10" creationId="{AA5E3FDA-AF82-1655-CA12-2173E0071E8D}"/>
          </ac:spMkLst>
        </pc:spChg>
        <pc:spChg chg="mod">
          <ac:chgData name="Catherine Smith" userId="abdc738d-2660-4ee8-aae7-2136502f7de9" providerId="ADAL" clId="{347766D8-5C1D-4764-BE5E-62007AAE58C2}" dt="2025-01-08T20:24:49.745" v="333" actId="255"/>
          <ac:spMkLst>
            <pc:docMk/>
            <pc:sldMk cId="2356690844" sldId="374"/>
            <ac:spMk id="11" creationId="{43B09339-A8CE-6D35-3391-E23B8FE983C9}"/>
          </ac:spMkLst>
        </pc:spChg>
        <pc:spChg chg="mod">
          <ac:chgData name="Catherine Smith" userId="abdc738d-2660-4ee8-aae7-2136502f7de9" providerId="ADAL" clId="{347766D8-5C1D-4764-BE5E-62007AAE58C2}" dt="2025-01-08T20:24:54.767" v="334" actId="255"/>
          <ac:spMkLst>
            <pc:docMk/>
            <pc:sldMk cId="2356690844" sldId="374"/>
            <ac:spMk id="12" creationId="{C275D251-2EAF-5F1A-2AED-71297058D062}"/>
          </ac:spMkLst>
        </pc:spChg>
      </pc:sldChg>
      <pc:sldChg chg="modSp mod">
        <pc:chgData name="Catherine Smith" userId="abdc738d-2660-4ee8-aae7-2136502f7de9" providerId="ADAL" clId="{347766D8-5C1D-4764-BE5E-62007AAE58C2}" dt="2025-01-08T20:25:13.476" v="336" actId="1076"/>
        <pc:sldMkLst>
          <pc:docMk/>
          <pc:sldMk cId="83278645" sldId="377"/>
        </pc:sldMkLst>
        <pc:picChg chg="mod">
          <ac:chgData name="Catherine Smith" userId="abdc738d-2660-4ee8-aae7-2136502f7de9" providerId="ADAL" clId="{347766D8-5C1D-4764-BE5E-62007AAE58C2}" dt="2025-01-08T20:25:13.476" v="336" actId="1076"/>
          <ac:picMkLst>
            <pc:docMk/>
            <pc:sldMk cId="83278645" sldId="377"/>
            <ac:picMk id="3" creationId="{C278DD46-CC31-0CB4-BCE6-DF8E6CB6BD2F}"/>
          </ac:picMkLst>
        </pc:picChg>
        <pc:picChg chg="mod">
          <ac:chgData name="Catherine Smith" userId="abdc738d-2660-4ee8-aae7-2136502f7de9" providerId="ADAL" clId="{347766D8-5C1D-4764-BE5E-62007AAE58C2}" dt="2025-01-08T20:25:08.888" v="335" actId="1076"/>
          <ac:picMkLst>
            <pc:docMk/>
            <pc:sldMk cId="83278645" sldId="377"/>
            <ac:picMk id="32" creationId="{A4AEF68A-36D7-A470-BACF-71C5432014E6}"/>
          </ac:picMkLst>
        </pc:picChg>
      </pc:sldChg>
      <pc:sldChg chg="modSp mod">
        <pc:chgData name="Catherine Smith" userId="abdc738d-2660-4ee8-aae7-2136502f7de9" providerId="ADAL" clId="{347766D8-5C1D-4764-BE5E-62007AAE58C2}" dt="2025-01-08T20:25:49.885" v="337" actId="20577"/>
        <pc:sldMkLst>
          <pc:docMk/>
          <pc:sldMk cId="101595161" sldId="392"/>
        </pc:sldMkLst>
        <pc:spChg chg="mod">
          <ac:chgData name="Catherine Smith" userId="abdc738d-2660-4ee8-aae7-2136502f7de9" providerId="ADAL" clId="{347766D8-5C1D-4764-BE5E-62007AAE58C2}" dt="2025-01-08T20:25:49.885" v="337" actId="20577"/>
          <ac:spMkLst>
            <pc:docMk/>
            <pc:sldMk cId="101595161" sldId="392"/>
            <ac:spMk id="11" creationId="{FE5E5921-C2F3-9E74-32B0-A308AB6DD4C6}"/>
          </ac:spMkLst>
        </pc:spChg>
      </pc:sldChg>
      <pc:sldChg chg="modSp mod">
        <pc:chgData name="Catherine Smith" userId="abdc738d-2660-4ee8-aae7-2136502f7de9" providerId="ADAL" clId="{347766D8-5C1D-4764-BE5E-62007AAE58C2}" dt="2025-01-08T20:26:09.724" v="338" actId="1076"/>
        <pc:sldMkLst>
          <pc:docMk/>
          <pc:sldMk cId="3001995117" sldId="395"/>
        </pc:sldMkLst>
        <pc:spChg chg="mod">
          <ac:chgData name="Catherine Smith" userId="abdc738d-2660-4ee8-aae7-2136502f7de9" providerId="ADAL" clId="{347766D8-5C1D-4764-BE5E-62007AAE58C2}" dt="2025-01-08T20:26:09.724" v="338" actId="1076"/>
          <ac:spMkLst>
            <pc:docMk/>
            <pc:sldMk cId="3001995117" sldId="395"/>
            <ac:spMk id="7" creationId="{6332DBB3-732A-01BC-EF93-81002C169C3A}"/>
          </ac:spMkLst>
        </pc:spChg>
      </pc:sldChg>
      <pc:sldChg chg="add del">
        <pc:chgData name="Catherine Smith" userId="abdc738d-2660-4ee8-aae7-2136502f7de9" providerId="ADAL" clId="{347766D8-5C1D-4764-BE5E-62007AAE58C2}" dt="2025-01-07T17:53:13.097" v="319" actId="47"/>
        <pc:sldMkLst>
          <pc:docMk/>
          <pc:sldMk cId="3600620559" sldId="39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C27B80-10D6-4C10-9F73-349D8BD44090}" type="datetimeFigureOut">
              <a:rPr lang="en-US" smtClean="0"/>
              <a:t>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5B03C1-EA00-497C-902F-CDBC6D379356}" type="slidenum">
              <a:rPr lang="en-US" smtClean="0"/>
              <a:t>‹#›</a:t>
            </a:fld>
            <a:endParaRPr lang="en-US"/>
          </a:p>
        </p:txBody>
      </p:sp>
    </p:spTree>
    <p:extLst>
      <p:ext uri="{BB962C8B-B14F-4D97-AF65-F5344CB8AC3E}">
        <p14:creationId xmlns:p14="http://schemas.microsoft.com/office/powerpoint/2010/main" val="509247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dirty="0">
                <a:cs typeface="Calibri"/>
              </a:rPr>
              <a:t>Créez des scénarios qui </a:t>
            </a:r>
            <a:r>
              <a:rPr lang="fr" dirty="0" err="1">
                <a:cs typeface="Calibri"/>
              </a:rPr>
              <a:t>démontrent </a:t>
            </a:r>
            <a:r>
              <a:rPr lang="fr" dirty="0">
                <a:cs typeface="Calibri"/>
              </a:rPr>
              <a:t>ces qualités.</a:t>
            </a:r>
          </a:p>
        </p:txBody>
      </p:sp>
      <p:sp>
        <p:nvSpPr>
          <p:cNvPr id="4" name="Slide Number Placeholder 3"/>
          <p:cNvSpPr>
            <a:spLocks noGrp="1"/>
          </p:cNvSpPr>
          <p:nvPr>
            <p:ph type="sldNum" sz="quarter" idx="5"/>
          </p:nvPr>
        </p:nvSpPr>
        <p:spPr/>
        <p:txBody>
          <a:bodyPr/>
          <a:lstStyle/>
          <a:p>
            <a:fld id="{5C5B03C1-EA00-497C-902F-CDBC6D379356}" type="slidenum">
              <a:rPr lang="en-US" smtClean="0"/>
              <a:t>11</a:t>
            </a:fld>
            <a:endParaRPr lang="en-US"/>
          </a:p>
        </p:txBody>
      </p:sp>
    </p:spTree>
    <p:extLst>
      <p:ext uri="{BB962C8B-B14F-4D97-AF65-F5344CB8AC3E}">
        <p14:creationId xmlns:p14="http://schemas.microsoft.com/office/powerpoint/2010/main" val="923763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422" indent="-173422">
              <a:buFont typeface="Arial" panose="020B0604020202020204" pitchFamily="34" charset="0"/>
              <a:buChar char="•"/>
            </a:pPr>
            <a:r>
              <a:rPr lang="fr" dirty="0"/>
              <a:t>Avant </a:t>
            </a:r>
            <a:r>
              <a:rPr lang="fr" baseline="0" dirty="0"/>
              <a:t>de continuer, clarifions ce que </a:t>
            </a:r>
            <a:r>
              <a:rPr lang="fr" dirty="0"/>
              <a:t>signifie la forme physique pour SOI.</a:t>
            </a:r>
          </a:p>
          <a:p>
            <a:pPr marL="173422" indent="-173422">
              <a:buFont typeface="Arial" panose="020B0604020202020204" pitchFamily="34" charset="0"/>
              <a:buChar char="•"/>
            </a:pPr>
            <a:r>
              <a:rPr lang="fr" dirty="0"/>
              <a:t>Un bref historique peut aider </a:t>
            </a:r>
            <a:r>
              <a:rPr lang="fr" baseline="0" dirty="0"/>
              <a:t>à mettre cela en contexte </a:t>
            </a:r>
            <a:r>
              <a:rPr lang="fr" dirty="0"/>
              <a:t>. Bien que ce sujet soit un sujet de discussion </a:t>
            </a:r>
            <a:r>
              <a:rPr lang="fr" baseline="0" dirty="0"/>
              <a:t>depuis longtemps, nous n'avons pas eu de focus formel sur la condition physique au sein de SOI jusqu'à il y a environ 4 ans. Si vous êtes là depuis un certain temps, vous avez probablement vu des programmes apparaître et disparaître - comme TRAIN and Strive et SHIP, mais rien n'a vraiment pris ou apporté de changements significatifs pour les athlètes. Nous avons réalisé que la condition physique devait être une priorité plus importante et, en 2015, SOI a affecté un membre du personnel à se concentrer sur la condition physique. Plusieurs de nos programmes avaient déjà fait des efforts pour améliorer le niveau de condition physique de leurs athlètes, alors SOI a contacté ces programmes pour apprendre à développer notre définition, notre vision et notre orientation en matière de condition physique. L'équipe de conditionnement physique de SOI a parlé avec les dirigeants régionaux de SOI, le personnel du programme et certains experts externes et a compilé ce que nous avons entendu pour créer une définition simple.</a:t>
            </a:r>
          </a:p>
          <a:p>
            <a:pPr marL="173422" indent="-173422">
              <a:buFont typeface="Arial" panose="020B0604020202020204" pitchFamily="34" charset="0"/>
              <a:buChar char="•"/>
            </a:pPr>
            <a:r>
              <a:rPr lang="fr" baseline="0" dirty="0"/>
              <a:t>SOI définit la condition physique comme : </a:t>
            </a:r>
            <a:r>
              <a:rPr lang="fr" b="1" baseline="0" dirty="0"/>
              <a:t>une santé et des performances optimales grâce à une activité physique, une nutrition et une hydratation adéquates. </a:t>
            </a:r>
            <a:r>
              <a:rPr lang="fr" b="0" baseline="0" dirty="0"/>
              <a:t>La définition met en évidence à la fois les avantages de la condition physique et les comportements à adopter pour y parvenir.</a:t>
            </a:r>
          </a:p>
          <a:p>
            <a:pPr marL="173422" indent="-173422">
              <a:buFont typeface="Arial" panose="020B0604020202020204" pitchFamily="34" charset="0"/>
              <a:buChar char="•"/>
            </a:pPr>
            <a:r>
              <a:rPr lang="fr" baseline="0" dirty="0"/>
              <a:t>Certains éléments de la définition sont intentionnellement vagues. « Optimal » – ce terme est relatif à une personne et fait référence à l’état le plus favorable pour un individu donné à un moment donné. « Performance » – notez que cela ne précise pas la performance sportive. Bien sûr, il peut s’agir de sports, mais il peut également s’agir d’activités de la vie quotidienne ou de performances liées au travail. « Adéquat » – SOI reconnaît que ce qui est considéré comme adéquat ou suffisant changera en fonction de ce que « optimal » signifie pour l’individu.</a:t>
            </a:r>
          </a:p>
          <a:p>
            <a:endParaRPr lang="en-US" dirty="0"/>
          </a:p>
        </p:txBody>
      </p:sp>
      <p:sp>
        <p:nvSpPr>
          <p:cNvPr id="4" name="Slide Number Placeholder 3"/>
          <p:cNvSpPr>
            <a:spLocks noGrp="1"/>
          </p:cNvSpPr>
          <p:nvPr>
            <p:ph type="sldNum" sz="quarter" idx="5"/>
          </p:nvPr>
        </p:nvSpPr>
        <p:spPr/>
        <p:txBody>
          <a:bodyPr/>
          <a:lstStyle/>
          <a:p>
            <a:fld id="{5C5B03C1-EA00-497C-902F-CDBC6D379356}" type="slidenum">
              <a:rPr lang="en-US" smtClean="0"/>
              <a:t>24</a:t>
            </a:fld>
            <a:endParaRPr lang="en-US"/>
          </a:p>
        </p:txBody>
      </p:sp>
    </p:spTree>
    <p:extLst>
      <p:ext uri="{BB962C8B-B14F-4D97-AF65-F5344CB8AC3E}">
        <p14:creationId xmlns:p14="http://schemas.microsoft.com/office/powerpoint/2010/main" val="2526553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422" indent="-173422">
              <a:buFont typeface="Arial" panose="020B0604020202020204" pitchFamily="34" charset="0"/>
              <a:buChar char="•"/>
            </a:pPr>
            <a:r>
              <a:rPr lang="fr" baseline="0" dirty="0"/>
              <a:t>Le guide Fit 5 est une ressource formidable créée par SOI. Il propose de nombreuses idées pour rester en forme, notamment une activité physique, une nutrition et une hydratation adéquates, et comprend des feuilles de suivi et de superbes visuels.</a:t>
            </a:r>
          </a:p>
          <a:p>
            <a:pPr marL="173422" indent="-173422">
              <a:buFont typeface="Arial" panose="020B0604020202020204" pitchFamily="34" charset="0"/>
              <a:buChar char="•"/>
            </a:pPr>
            <a:r>
              <a:rPr lang="fr" baseline="0" dirty="0"/>
              <a:t>Il ne s’agit là que d’un exemple de ressources disponibles. Nous proposons également des fiches de conditionnement physique, des exemples d’entraînements et de séances d’entraînement, des fiches de conseils en nutrition, un guide d’évaluation de la condition physique pour les entraîneurs qui souhaitent examiner les améliorations de la condition physique de leurs athlètes. Cela peut être une excellente source de motivation. Il existe également des suggestions d’échauffement et de récupération, une fiche FAQ et un guide pour organiser des séances d’entraînement actif.</a:t>
            </a:r>
          </a:p>
          <a:p>
            <a:pPr marL="173422" indent="-173422">
              <a:buFont typeface="Arial" panose="020B0604020202020204" pitchFamily="34" charset="0"/>
              <a:buChar char="•"/>
            </a:pPr>
            <a:r>
              <a:rPr lang="fr" baseline="0" dirty="0"/>
              <a:t>Nous vous encourageons à consulter et à utiliser ces ressources très conviviales pour vous inspirer à intégrer le fitness dans l’excellent travail que vous faites déjà.</a:t>
            </a:r>
          </a:p>
          <a:p>
            <a:endParaRPr lang="en-US" dirty="0"/>
          </a:p>
        </p:txBody>
      </p:sp>
      <p:sp>
        <p:nvSpPr>
          <p:cNvPr id="4" name="Slide Number Placeholder 3"/>
          <p:cNvSpPr>
            <a:spLocks noGrp="1"/>
          </p:cNvSpPr>
          <p:nvPr>
            <p:ph type="sldNum" sz="quarter" idx="5"/>
          </p:nvPr>
        </p:nvSpPr>
        <p:spPr/>
        <p:txBody>
          <a:bodyPr/>
          <a:lstStyle/>
          <a:p>
            <a:fld id="{5C5B03C1-EA00-497C-902F-CDBC6D379356}" type="slidenum">
              <a:rPr lang="en-US" smtClean="0"/>
              <a:t>25</a:t>
            </a:fld>
            <a:endParaRPr lang="en-US"/>
          </a:p>
        </p:txBody>
      </p:sp>
    </p:spTree>
    <p:extLst>
      <p:ext uri="{BB962C8B-B14F-4D97-AF65-F5344CB8AC3E}">
        <p14:creationId xmlns:p14="http://schemas.microsoft.com/office/powerpoint/2010/main" val="1550574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5B03C1-EA00-497C-902F-CDBC6D379356}" type="slidenum">
              <a:rPr lang="en-US" smtClean="0"/>
              <a:t>29</a:t>
            </a:fld>
            <a:endParaRPr lang="en-US"/>
          </a:p>
        </p:txBody>
      </p:sp>
    </p:spTree>
    <p:extLst>
      <p:ext uri="{BB962C8B-B14F-4D97-AF65-F5344CB8AC3E}">
        <p14:creationId xmlns:p14="http://schemas.microsoft.com/office/powerpoint/2010/main" val="3923625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 dirty="0">
                <a:cs typeface="Calibri"/>
              </a:rPr>
              <a:t>Enthousiaste</a:t>
            </a:r>
          </a:p>
          <a:p>
            <a:r>
              <a:rPr lang="fr" dirty="0">
                <a:cs typeface="Calibri"/>
              </a:rPr>
              <a:t>Patience</a:t>
            </a:r>
          </a:p>
          <a:p>
            <a:r>
              <a:rPr lang="fr" dirty="0">
                <a:cs typeface="Calibri"/>
              </a:rPr>
              <a:t>Bienveillance</a:t>
            </a:r>
          </a:p>
          <a:p>
            <a:r>
              <a:rPr lang="fr">
                <a:cs typeface="Calibri"/>
              </a:rPr>
              <a:t>Encourageant</a:t>
            </a:r>
          </a:p>
          <a:p>
            <a:endParaRPr lang="en-US"/>
          </a:p>
        </p:txBody>
      </p:sp>
      <p:sp>
        <p:nvSpPr>
          <p:cNvPr id="4" name="Slide Number Placeholder 3"/>
          <p:cNvSpPr>
            <a:spLocks noGrp="1"/>
          </p:cNvSpPr>
          <p:nvPr>
            <p:ph type="sldNum" sz="quarter" idx="5"/>
          </p:nvPr>
        </p:nvSpPr>
        <p:spPr/>
        <p:txBody>
          <a:bodyPr/>
          <a:lstStyle/>
          <a:p>
            <a:fld id="{5C5B03C1-EA00-497C-902F-CDBC6D379356}" type="slidenum">
              <a:rPr lang="en-US" smtClean="0"/>
              <a:t>34</a:t>
            </a:fld>
            <a:endParaRPr lang="en-US"/>
          </a:p>
        </p:txBody>
      </p:sp>
    </p:spTree>
    <p:extLst>
      <p:ext uri="{BB962C8B-B14F-4D97-AF65-F5344CB8AC3E}">
        <p14:creationId xmlns:p14="http://schemas.microsoft.com/office/powerpoint/2010/main" val="20377161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CE2F896E-9854-4FE5-BB71-8A3008E9A534}"/>
              </a:ext>
            </a:extLst>
          </p:cNvPr>
          <p:cNvPicPr>
            <a:picLocks noChangeAspect="1"/>
          </p:cNvPicPr>
          <p:nvPr userDrawn="1"/>
        </p:nvPicPr>
        <p:blipFill>
          <a:blip r:embed="rId2">
            <a:extLst>
              <a:ext uri="{28A0092B-C50C-407E-A947-70E740481C1C}">
                <a14:useLocalDpi xmlns:a14="http://schemas.microsoft.com/office/drawing/2010/main" val="0"/>
              </a:ext>
            </a:extLst>
          </a:blip>
          <a:srcRect t="166" b="166"/>
          <a:stretch/>
        </p:blipFill>
        <p:spPr>
          <a:xfrm>
            <a:off x="-9525" y="0"/>
            <a:ext cx="12211050" cy="6858000"/>
          </a:xfrm>
          <a:prstGeom prst="rect">
            <a:avLst/>
          </a:prstGeom>
        </p:spPr>
      </p:pic>
      <p:pic>
        <p:nvPicPr>
          <p:cNvPr id="8" name="Picture 7">
            <a:extLst>
              <a:ext uri="{FF2B5EF4-FFF2-40B4-BE49-F238E27FC236}">
                <a16:creationId xmlns:a16="http://schemas.microsoft.com/office/drawing/2014/main" id="{755BAF14-F32E-4930-932F-1C5905D98E2E}"/>
              </a:ext>
            </a:extLst>
          </p:cNvPr>
          <p:cNvPicPr>
            <a:picLocks noChangeAspect="1"/>
          </p:cNvPicPr>
          <p:nvPr userDrawn="1"/>
        </p:nvPicPr>
        <p:blipFill>
          <a:blip r:embed="rId3"/>
          <a:stretch>
            <a:fillRect/>
          </a:stretch>
        </p:blipFill>
        <p:spPr>
          <a:xfrm>
            <a:off x="9322568" y="344960"/>
            <a:ext cx="2316019" cy="809897"/>
          </a:xfrm>
          <a:prstGeom prst="rect">
            <a:avLst/>
          </a:prstGeom>
        </p:spPr>
      </p:pic>
      <p:pic>
        <p:nvPicPr>
          <p:cNvPr id="9" name="Picture 12">
            <a:extLst>
              <a:ext uri="{FF2B5EF4-FFF2-40B4-BE49-F238E27FC236}">
                <a16:creationId xmlns:a16="http://schemas.microsoft.com/office/drawing/2014/main" id="{0D17A7DC-CAC5-4985-AA86-0188AF2784E3}"/>
              </a:ext>
            </a:extLst>
          </p:cNvPr>
          <p:cNvPicPr>
            <a:picLocks noChangeAspect="1"/>
          </p:cNvPicPr>
          <p:nvPr userDrawn="1"/>
        </p:nvPicPr>
        <p:blipFill>
          <a:blip r:embed="rId4"/>
          <a:stretch>
            <a:fillRect/>
          </a:stretch>
        </p:blipFill>
        <p:spPr>
          <a:xfrm>
            <a:off x="676051" y="485287"/>
            <a:ext cx="2462768" cy="142582"/>
          </a:xfrm>
          <a:prstGeom prst="rect">
            <a:avLst/>
          </a:prstGeom>
        </p:spPr>
      </p:pic>
    </p:spTree>
    <p:extLst>
      <p:ext uri="{BB962C8B-B14F-4D97-AF65-F5344CB8AC3E}">
        <p14:creationId xmlns:p14="http://schemas.microsoft.com/office/powerpoint/2010/main" val="5525504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Events2">
    <p:spTree>
      <p:nvGrpSpPr>
        <p:cNvPr id="1" name=""/>
        <p:cNvGrpSpPr/>
        <p:nvPr/>
      </p:nvGrpSpPr>
      <p:grpSpPr>
        <a:xfrm>
          <a:off x="0" y="0"/>
          <a:ext cx="0" cy="0"/>
          <a:chOff x="0" y="0"/>
          <a:chExt cx="0" cy="0"/>
        </a:xfrm>
      </p:grpSpPr>
      <p:pic>
        <p:nvPicPr>
          <p:cNvPr id="2" name="Picture 17">
            <a:extLst>
              <a:ext uri="{FF2B5EF4-FFF2-40B4-BE49-F238E27FC236}">
                <a16:creationId xmlns:a16="http://schemas.microsoft.com/office/drawing/2014/main" id="{3E6ABF00-743B-0974-79ED-B8344C222E79}"/>
              </a:ext>
            </a:extLst>
          </p:cNvPr>
          <p:cNvPicPr>
            <a:picLocks noChangeAspect="1"/>
          </p:cNvPicPr>
          <p:nvPr userDrawn="1"/>
        </p:nvPicPr>
        <p:blipFill>
          <a:blip r:embed="rId2"/>
          <a:stretch>
            <a:fillRect/>
          </a:stretch>
        </p:blipFill>
        <p:spPr>
          <a:xfrm>
            <a:off x="10923534" y="282615"/>
            <a:ext cx="877942" cy="877942"/>
          </a:xfrm>
          <a:prstGeom prst="rect">
            <a:avLst/>
          </a:prstGeom>
        </p:spPr>
      </p:pic>
      <p:grpSp>
        <p:nvGrpSpPr>
          <p:cNvPr id="7" name="Group 6">
            <a:extLst>
              <a:ext uri="{FF2B5EF4-FFF2-40B4-BE49-F238E27FC236}">
                <a16:creationId xmlns:a16="http://schemas.microsoft.com/office/drawing/2014/main" id="{C674C508-E0F3-484B-9952-DDB7650C52FA}"/>
              </a:ext>
            </a:extLst>
          </p:cNvPr>
          <p:cNvGrpSpPr/>
          <p:nvPr userDrawn="1"/>
        </p:nvGrpSpPr>
        <p:grpSpPr>
          <a:xfrm>
            <a:off x="-25400" y="982606"/>
            <a:ext cx="4892788" cy="4892788"/>
            <a:chOff x="-165099" y="1638300"/>
            <a:chExt cx="4892788" cy="4892788"/>
          </a:xfrm>
          <a:solidFill>
            <a:srgbClr val="42ACE2"/>
          </a:solidFill>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Ubuntu Light"/>
                <a:ea typeface="+mn-ea"/>
                <a:cs typeface="+mn-cs"/>
              </a:endParaRPr>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Ubuntu Light"/>
                <a:ea typeface="+mn-ea"/>
                <a:cs typeface="+mn-cs"/>
              </a:endParaRPr>
            </a:p>
          </p:txBody>
        </p:sp>
      </p:grpSp>
    </p:spTree>
    <p:extLst>
      <p:ext uri="{BB962C8B-B14F-4D97-AF65-F5344CB8AC3E}">
        <p14:creationId xmlns:p14="http://schemas.microsoft.com/office/powerpoint/2010/main" val="1145412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Events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2A5F2D-4A8A-DDD5-4F01-ADECFDF1F97D}"/>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4" name="Picture 1">
            <a:extLst>
              <a:ext uri="{FF2B5EF4-FFF2-40B4-BE49-F238E27FC236}">
                <a16:creationId xmlns:a16="http://schemas.microsoft.com/office/drawing/2014/main" id="{01989BB1-FFD3-D6A3-4AC9-BEC0ABB38EF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sp>
        <p:nvSpPr>
          <p:cNvPr id="5" name="Text Placeholder 5">
            <a:extLst>
              <a:ext uri="{FF2B5EF4-FFF2-40B4-BE49-F238E27FC236}">
                <a16:creationId xmlns:a16="http://schemas.microsoft.com/office/drawing/2014/main" id="{57C81923-E8CC-4E0B-2715-967F0BDFB7A2}"/>
              </a:ext>
            </a:extLst>
          </p:cNvPr>
          <p:cNvSpPr txBox="1">
            <a:spLocks/>
          </p:cNvSpPr>
          <p:nvPr userDrawn="1"/>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6" name="Text Placeholder 10">
            <a:extLst>
              <a:ext uri="{FF2B5EF4-FFF2-40B4-BE49-F238E27FC236}">
                <a16:creationId xmlns:a16="http://schemas.microsoft.com/office/drawing/2014/main" id="{A70A18A7-FD68-0B2F-E8F0-56BC33423190}"/>
              </a:ext>
            </a:extLst>
          </p:cNvPr>
          <p:cNvSpPr txBox="1">
            <a:spLocks/>
          </p:cNvSpPr>
          <p:nvPr userDrawn="1"/>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grpSp>
        <p:nvGrpSpPr>
          <p:cNvPr id="7" name="Group 6">
            <a:extLst>
              <a:ext uri="{FF2B5EF4-FFF2-40B4-BE49-F238E27FC236}">
                <a16:creationId xmlns:a16="http://schemas.microsoft.com/office/drawing/2014/main" id="{C674C508-E0F3-484B-9952-DDB7650C52FA}"/>
              </a:ext>
            </a:extLst>
          </p:cNvPr>
          <p:cNvGrpSpPr/>
          <p:nvPr userDrawn="1"/>
        </p:nvGrpSpPr>
        <p:grpSpPr>
          <a:xfrm>
            <a:off x="-25400" y="1676400"/>
            <a:ext cx="4892788" cy="4643836"/>
            <a:chOff x="-165099" y="1638300"/>
            <a:chExt cx="4892788" cy="4892788"/>
          </a:xfrm>
          <a:solidFill>
            <a:srgbClr val="42ACE2"/>
          </a:solidFill>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Ubuntu Light"/>
                <a:ea typeface="+mn-ea"/>
                <a:cs typeface="+mn-cs"/>
              </a:endParaRPr>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Ubuntu Light"/>
                <a:ea typeface="+mn-ea"/>
                <a:cs typeface="+mn-cs"/>
              </a:endParaRPr>
            </a:p>
          </p:txBody>
        </p:sp>
      </p:grpSp>
    </p:spTree>
    <p:extLst>
      <p:ext uri="{BB962C8B-B14F-4D97-AF65-F5344CB8AC3E}">
        <p14:creationId xmlns:p14="http://schemas.microsoft.com/office/powerpoint/2010/main" val="2253211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7" name="Picture 6" descr="Chart, line chart&#10;&#10;Description automatically generated">
            <a:extLst>
              <a:ext uri="{FF2B5EF4-FFF2-40B4-BE49-F238E27FC236}">
                <a16:creationId xmlns:a16="http://schemas.microsoft.com/office/drawing/2014/main" id="{BADCF972-9D24-A4CF-3558-14763FC6EF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7"/>
            <a:ext cx="12192000" cy="6856286"/>
          </a:xfrm>
          <a:prstGeom prst="rect">
            <a:avLst/>
          </a:prstGeom>
        </p:spPr>
      </p:pic>
    </p:spTree>
    <p:extLst>
      <p:ext uri="{BB962C8B-B14F-4D97-AF65-F5344CB8AC3E}">
        <p14:creationId xmlns:p14="http://schemas.microsoft.com/office/powerpoint/2010/main" val="3254942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7" name="Picture 6" descr="Icon&#10;&#10;Description automatically generated with low confidence">
            <a:extLst>
              <a:ext uri="{FF2B5EF4-FFF2-40B4-BE49-F238E27FC236}">
                <a16:creationId xmlns:a16="http://schemas.microsoft.com/office/drawing/2014/main" id="{FD2C273E-729E-5A91-7417-39E29499F2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30" y="0"/>
            <a:ext cx="12187939" cy="6858000"/>
          </a:xfrm>
          <a:prstGeom prst="rect">
            <a:avLst/>
          </a:prstGeom>
        </p:spPr>
      </p:pic>
    </p:spTree>
    <p:extLst>
      <p:ext uri="{BB962C8B-B14F-4D97-AF65-F5344CB8AC3E}">
        <p14:creationId xmlns:p14="http://schemas.microsoft.com/office/powerpoint/2010/main" val="22756359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7" name="Picture 6" descr="Icon&#10;&#10;Description automatically generated with low confidence">
            <a:extLst>
              <a:ext uri="{FF2B5EF4-FFF2-40B4-BE49-F238E27FC236}">
                <a16:creationId xmlns:a16="http://schemas.microsoft.com/office/drawing/2014/main" id="{FD2C273E-729E-5A91-7417-39E29499F2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30" y="0"/>
            <a:ext cx="12187939" cy="6858000"/>
          </a:xfrm>
          <a:prstGeom prst="rect">
            <a:avLst/>
          </a:prstGeom>
        </p:spPr>
      </p:pic>
      <p:pic>
        <p:nvPicPr>
          <p:cNvPr id="2" name="Picture 16">
            <a:extLst>
              <a:ext uri="{FF2B5EF4-FFF2-40B4-BE49-F238E27FC236}">
                <a16:creationId xmlns:a16="http://schemas.microsoft.com/office/drawing/2014/main" id="{E08291C1-EFB9-BEA8-2C84-F2E2DC62E45B}"/>
              </a:ext>
            </a:extLst>
          </p:cNvPr>
          <p:cNvPicPr>
            <a:picLocks noChangeAspect="1"/>
          </p:cNvPicPr>
          <p:nvPr userDrawn="1"/>
        </p:nvPicPr>
        <p:blipFill>
          <a:blip r:embed="rId3"/>
          <a:stretch>
            <a:fillRect/>
          </a:stretch>
        </p:blipFill>
        <p:spPr>
          <a:xfrm>
            <a:off x="1584396" y="440288"/>
            <a:ext cx="2167000" cy="133582"/>
          </a:xfrm>
          <a:prstGeom prst="rect">
            <a:avLst/>
          </a:prstGeom>
        </p:spPr>
      </p:pic>
      <p:pic>
        <p:nvPicPr>
          <p:cNvPr id="3" name="Picture 1">
            <a:extLst>
              <a:ext uri="{FF2B5EF4-FFF2-40B4-BE49-F238E27FC236}">
                <a16:creationId xmlns:a16="http://schemas.microsoft.com/office/drawing/2014/main" id="{E171FF7A-F940-6186-D090-08F78C6DCC0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4" name="Picture 17">
            <a:extLst>
              <a:ext uri="{FF2B5EF4-FFF2-40B4-BE49-F238E27FC236}">
                <a16:creationId xmlns:a16="http://schemas.microsoft.com/office/drawing/2014/main" id="{FC5EB0AB-90DE-B696-6E5B-6D6EE69F86FC}"/>
              </a:ext>
            </a:extLst>
          </p:cNvPr>
          <p:cNvPicPr>
            <a:picLocks noChangeAspect="1"/>
          </p:cNvPicPr>
          <p:nvPr userDrawn="1"/>
        </p:nvPicPr>
        <p:blipFill>
          <a:blip r:embed="rId5"/>
          <a:stretch>
            <a:fillRect/>
          </a:stretch>
        </p:blipFill>
        <p:spPr>
          <a:xfrm>
            <a:off x="10923534" y="282615"/>
            <a:ext cx="877942" cy="877942"/>
          </a:xfrm>
          <a:prstGeom prst="rect">
            <a:avLst/>
          </a:prstGeom>
        </p:spPr>
      </p:pic>
      <p:sp>
        <p:nvSpPr>
          <p:cNvPr id="5" name="Text Placeholder 5">
            <a:extLst>
              <a:ext uri="{FF2B5EF4-FFF2-40B4-BE49-F238E27FC236}">
                <a16:creationId xmlns:a16="http://schemas.microsoft.com/office/drawing/2014/main" id="{7EB696E2-32EB-88C8-D139-A1EB7AAF85AD}"/>
              </a:ext>
            </a:extLst>
          </p:cNvPr>
          <p:cNvSpPr>
            <a:spLocks noGrp="1"/>
          </p:cNvSpPr>
          <p:nvPr>
            <p:ph type="body" sz="quarter" idx="10"/>
          </p:nvPr>
        </p:nvSpPr>
        <p:spPr>
          <a:xfrm>
            <a:off x="1498600" y="555712"/>
            <a:ext cx="7401560" cy="466685"/>
          </a:xfrm>
        </p:spPr>
        <p:txBody>
          <a:bodyPr>
            <a:noAutofit/>
          </a:bodyPr>
          <a:lstStyle>
            <a:lvl1pPr marL="0" indent="0">
              <a:buNone/>
              <a:defRPr sz="3000" b="1">
                <a:latin typeface="Ubuntu Light" panose="020B0304030602030204" pitchFamily="34" charset="0"/>
              </a:defRPr>
            </a:lvl1pPr>
          </a:lstStyle>
          <a:p>
            <a:pPr lvl="0"/>
            <a:r>
              <a:rPr lang="en-US" dirty="0"/>
              <a:t>Click to edit Master text styles</a:t>
            </a:r>
          </a:p>
        </p:txBody>
      </p:sp>
      <p:sp>
        <p:nvSpPr>
          <p:cNvPr id="6" name="Text Placeholder 10">
            <a:extLst>
              <a:ext uri="{FF2B5EF4-FFF2-40B4-BE49-F238E27FC236}">
                <a16:creationId xmlns:a16="http://schemas.microsoft.com/office/drawing/2014/main" id="{26FBA753-E4FD-3980-9D87-BD45A28D7DCB}"/>
              </a:ext>
            </a:extLst>
          </p:cNvPr>
          <p:cNvSpPr>
            <a:spLocks noGrp="1"/>
          </p:cNvSpPr>
          <p:nvPr>
            <p:ph type="body" sz="quarter" idx="11" hasCustomPrompt="1"/>
          </p:nvPr>
        </p:nvSpPr>
        <p:spPr>
          <a:xfrm>
            <a:off x="1498600" y="1051414"/>
            <a:ext cx="3276600" cy="376034"/>
          </a:xfrm>
        </p:spPr>
        <p:txBody>
          <a:bodyPr>
            <a:normAutofit/>
          </a:bodyPr>
          <a:lstStyle>
            <a:lvl1pPr marL="0" indent="0">
              <a:buNone/>
              <a:defRPr sz="1600">
                <a:solidFill>
                  <a:srgbClr val="7F7F7F"/>
                </a:solidFill>
                <a:latin typeface="Ubuntu Light" panose="020B0304030602030204" pitchFamily="34" charset="0"/>
              </a:defRPr>
            </a:lvl1pPr>
            <a:lvl2pPr marL="457200" indent="0">
              <a:buNone/>
              <a:defRPr/>
            </a:lvl2pPr>
          </a:lstStyle>
          <a:p>
            <a:pPr lvl="0"/>
            <a:r>
              <a:rPr lang="en-US" dirty="0"/>
              <a:t>Second level</a:t>
            </a:r>
          </a:p>
        </p:txBody>
      </p:sp>
    </p:spTree>
    <p:extLst>
      <p:ext uri="{BB962C8B-B14F-4D97-AF65-F5344CB8AC3E}">
        <p14:creationId xmlns:p14="http://schemas.microsoft.com/office/powerpoint/2010/main" val="20448068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Extra">
    <p:spTree>
      <p:nvGrpSpPr>
        <p:cNvPr id="1" name=""/>
        <p:cNvGrpSpPr/>
        <p:nvPr/>
      </p:nvGrpSpPr>
      <p:grpSpPr>
        <a:xfrm>
          <a:off x="0" y="0"/>
          <a:ext cx="0" cy="0"/>
          <a:chOff x="0" y="0"/>
          <a:chExt cx="0" cy="0"/>
        </a:xfrm>
      </p:grpSpPr>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2"/>
          <a:stretch>
            <a:fillRect/>
          </a:stretch>
        </p:blipFill>
        <p:spPr>
          <a:xfrm>
            <a:off x="10923534" y="282615"/>
            <a:ext cx="877942" cy="877942"/>
          </a:xfrm>
          <a:prstGeom prst="rect">
            <a:avLst/>
          </a:prstGeom>
        </p:spPr>
      </p:pic>
      <p:sp>
        <p:nvSpPr>
          <p:cNvPr id="2" name="Rectangle 5">
            <a:extLst>
              <a:ext uri="{FF2B5EF4-FFF2-40B4-BE49-F238E27FC236}">
                <a16:creationId xmlns:a16="http://schemas.microsoft.com/office/drawing/2014/main" id="{4EF0D168-1944-FC3D-C5FA-81FE8D217162}"/>
              </a:ext>
            </a:extLst>
          </p:cNvPr>
          <p:cNvSpPr/>
          <p:nvPr userDrawn="1"/>
        </p:nvSpPr>
        <p:spPr>
          <a:xfrm rot="810587">
            <a:off x="-2156371" y="897749"/>
            <a:ext cx="10653766" cy="8534266"/>
          </a:xfrm>
          <a:custGeom>
            <a:avLst/>
            <a:gdLst>
              <a:gd name="connsiteX0" fmla="*/ 0 w 6996849"/>
              <a:gd name="connsiteY0" fmla="*/ 0 h 6996849"/>
              <a:gd name="connsiteX1" fmla="*/ 6996849 w 6996849"/>
              <a:gd name="connsiteY1" fmla="*/ 0 h 6996849"/>
              <a:gd name="connsiteX2" fmla="*/ 6996849 w 6996849"/>
              <a:gd name="connsiteY2" fmla="*/ 6996849 h 6996849"/>
              <a:gd name="connsiteX3" fmla="*/ 0 w 6996849"/>
              <a:gd name="connsiteY3" fmla="*/ 6996849 h 6996849"/>
              <a:gd name="connsiteX4" fmla="*/ 0 w 6996849"/>
              <a:gd name="connsiteY4" fmla="*/ 0 h 6996849"/>
              <a:gd name="connsiteX0" fmla="*/ 0 w 7000106"/>
              <a:gd name="connsiteY0" fmla="*/ 0 h 6996849"/>
              <a:gd name="connsiteX1" fmla="*/ 6996849 w 7000106"/>
              <a:gd name="connsiteY1" fmla="*/ 0 h 6996849"/>
              <a:gd name="connsiteX2" fmla="*/ 7000106 w 7000106"/>
              <a:gd name="connsiteY2" fmla="*/ 4982390 h 6996849"/>
              <a:gd name="connsiteX3" fmla="*/ 0 w 7000106"/>
              <a:gd name="connsiteY3" fmla="*/ 6996849 h 6996849"/>
              <a:gd name="connsiteX4" fmla="*/ 0 w 7000106"/>
              <a:gd name="connsiteY4" fmla="*/ 0 h 6996849"/>
              <a:gd name="connsiteX0" fmla="*/ 17633 w 7017739"/>
              <a:gd name="connsiteY0" fmla="*/ 0 h 5621604"/>
              <a:gd name="connsiteX1" fmla="*/ 7014482 w 7017739"/>
              <a:gd name="connsiteY1" fmla="*/ 0 h 5621604"/>
              <a:gd name="connsiteX2" fmla="*/ 7017739 w 7017739"/>
              <a:gd name="connsiteY2" fmla="*/ 4982390 h 5621604"/>
              <a:gd name="connsiteX3" fmla="*/ 0 w 7017739"/>
              <a:gd name="connsiteY3" fmla="*/ 5621604 h 5621604"/>
              <a:gd name="connsiteX4" fmla="*/ 17633 w 7017739"/>
              <a:gd name="connsiteY4" fmla="*/ 0 h 562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739" h="5621604">
                <a:moveTo>
                  <a:pt x="17633" y="0"/>
                </a:moveTo>
                <a:lnTo>
                  <a:pt x="7014482" y="0"/>
                </a:lnTo>
                <a:cubicBezTo>
                  <a:pt x="7015568" y="1660797"/>
                  <a:pt x="7016653" y="3321593"/>
                  <a:pt x="7017739" y="4982390"/>
                </a:cubicBezTo>
                <a:lnTo>
                  <a:pt x="0" y="5621604"/>
                </a:lnTo>
                <a:cubicBezTo>
                  <a:pt x="5878" y="3747736"/>
                  <a:pt x="11755" y="1873868"/>
                  <a:pt x="17633" y="0"/>
                </a:cubicBezTo>
                <a:close/>
              </a:path>
            </a:pathLst>
          </a:custGeom>
          <a:solidFill>
            <a:srgbClr val="42AC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97253660"/>
      </p:ext>
    </p:extLst>
  </p:cSld>
  <p:clrMapOvr>
    <a:masterClrMapping/>
  </p:clrMapOvr>
  <p:extLst>
    <p:ext uri="{DCECCB84-F9BA-43D5-87BE-67443E8EF086}">
      <p15:sldGuideLst xmlns:p15="http://schemas.microsoft.com/office/powerpoint/2012/main">
        <p15:guide id="1" orient="horz" pos="360">
          <p15:clr>
            <a:srgbClr val="FBAE40"/>
          </p15:clr>
        </p15:guide>
        <p15:guide id="2" orient="horz" pos="288">
          <p15:clr>
            <a:srgbClr val="FBAE40"/>
          </p15:clr>
        </p15:guide>
        <p15:guide id="3" pos="40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Extra">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026F26DB-12A4-CE82-BC4C-794692A398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4075" y="518668"/>
            <a:ext cx="1750317" cy="615719"/>
          </a:xfrm>
          <a:prstGeom prst="rect">
            <a:avLst/>
          </a:prstGeom>
        </p:spPr>
      </p:pic>
    </p:spTree>
    <p:extLst>
      <p:ext uri="{BB962C8B-B14F-4D97-AF65-F5344CB8AC3E}">
        <p14:creationId xmlns:p14="http://schemas.microsoft.com/office/powerpoint/2010/main" val="2696644569"/>
      </p:ext>
    </p:extLst>
  </p:cSld>
  <p:clrMapOvr>
    <a:masterClrMapping/>
  </p:clrMapOvr>
  <p:extLst>
    <p:ext uri="{DCECCB84-F9BA-43D5-87BE-67443E8EF086}">
      <p15:sldGuideLst xmlns:p15="http://schemas.microsoft.com/office/powerpoint/2012/main">
        <p15:guide id="1" orient="horz" pos="360">
          <p15:clr>
            <a:srgbClr val="FBAE40"/>
          </p15:clr>
        </p15:guide>
        <p15:guide id="2" orient="horz" pos="288">
          <p15:clr>
            <a:srgbClr val="FBAE40"/>
          </p15:clr>
        </p15:guide>
        <p15:guide id="3" pos="40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Extra">
    <p:spTree>
      <p:nvGrpSpPr>
        <p:cNvPr id="1" name=""/>
        <p:cNvGrpSpPr/>
        <p:nvPr/>
      </p:nvGrpSpPr>
      <p:grpSpPr>
        <a:xfrm>
          <a:off x="0" y="0"/>
          <a:ext cx="0" cy="0"/>
          <a:chOff x="0" y="0"/>
          <a:chExt cx="0" cy="0"/>
        </a:xfrm>
      </p:grpSpPr>
      <p:pic>
        <p:nvPicPr>
          <p:cNvPr id="7" name="Picture 16">
            <a:extLst>
              <a:ext uri="{FF2B5EF4-FFF2-40B4-BE49-F238E27FC236}">
                <a16:creationId xmlns:a16="http://schemas.microsoft.com/office/drawing/2014/main" id="{2835C92D-E5B8-41EA-ADAD-BE973996A7D6}"/>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8" name="Picture 1">
            <a:extLst>
              <a:ext uri="{FF2B5EF4-FFF2-40B4-BE49-F238E27FC236}">
                <a16:creationId xmlns:a16="http://schemas.microsoft.com/office/drawing/2014/main" id="{00319023-64F7-46C2-A150-219C22B85B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4"/>
          <a:stretch>
            <a:fillRect/>
          </a:stretch>
        </p:blipFill>
        <p:spPr>
          <a:xfrm>
            <a:off x="10923534" y="282615"/>
            <a:ext cx="877942" cy="877942"/>
          </a:xfrm>
          <a:prstGeom prst="rect">
            <a:avLst/>
          </a:prstGeom>
        </p:spPr>
      </p:pic>
      <p:sp>
        <p:nvSpPr>
          <p:cNvPr id="6" name="Text Placeholder 5">
            <a:extLst>
              <a:ext uri="{FF2B5EF4-FFF2-40B4-BE49-F238E27FC236}">
                <a16:creationId xmlns:a16="http://schemas.microsoft.com/office/drawing/2014/main" id="{396DF097-E5C3-625B-0476-6FA521B303B0}"/>
              </a:ext>
            </a:extLst>
          </p:cNvPr>
          <p:cNvSpPr>
            <a:spLocks noGrp="1"/>
          </p:cNvSpPr>
          <p:nvPr>
            <p:ph type="body" sz="quarter" idx="10"/>
          </p:nvPr>
        </p:nvSpPr>
        <p:spPr>
          <a:xfrm>
            <a:off x="1498600" y="555712"/>
            <a:ext cx="7401560" cy="466685"/>
          </a:xfrm>
        </p:spPr>
        <p:txBody>
          <a:bodyPr>
            <a:noAutofit/>
          </a:bodyPr>
          <a:lstStyle>
            <a:lvl1pPr marL="0" indent="0">
              <a:buNone/>
              <a:defRPr sz="3000" b="1">
                <a:latin typeface="Ubuntu Light" panose="020B0304030602030204" pitchFamily="34" charset="0"/>
              </a:defRPr>
            </a:lvl1pPr>
          </a:lstStyle>
          <a:p>
            <a:pPr lvl="0"/>
            <a:r>
              <a:rPr lang="en-US" dirty="0"/>
              <a:t>Click to edit Master text styles</a:t>
            </a:r>
          </a:p>
        </p:txBody>
      </p:sp>
      <p:sp>
        <p:nvSpPr>
          <p:cNvPr id="11" name="Text Placeholder 10">
            <a:extLst>
              <a:ext uri="{FF2B5EF4-FFF2-40B4-BE49-F238E27FC236}">
                <a16:creationId xmlns:a16="http://schemas.microsoft.com/office/drawing/2014/main" id="{19BDC7C0-BAC8-7C16-3968-A99A1FCC66BC}"/>
              </a:ext>
            </a:extLst>
          </p:cNvPr>
          <p:cNvSpPr>
            <a:spLocks noGrp="1"/>
          </p:cNvSpPr>
          <p:nvPr>
            <p:ph type="body" sz="quarter" idx="11" hasCustomPrompt="1"/>
          </p:nvPr>
        </p:nvSpPr>
        <p:spPr>
          <a:xfrm>
            <a:off x="1498600" y="1051414"/>
            <a:ext cx="3276600" cy="247650"/>
          </a:xfrm>
        </p:spPr>
        <p:txBody>
          <a:bodyPr>
            <a:normAutofit/>
          </a:bodyPr>
          <a:lstStyle>
            <a:lvl1pPr marL="0" indent="0">
              <a:buNone/>
              <a:defRPr sz="1600">
                <a:solidFill>
                  <a:srgbClr val="7F7F7F"/>
                </a:solidFill>
                <a:latin typeface="Ubuntu Light" panose="020B0304030602030204" pitchFamily="34" charset="0"/>
              </a:defRPr>
            </a:lvl1pPr>
            <a:lvl2pPr marL="457200" indent="0">
              <a:buNone/>
              <a:defRPr/>
            </a:lvl2pPr>
          </a:lstStyle>
          <a:p>
            <a:pPr lvl="0"/>
            <a:r>
              <a:rPr lang="en-US" dirty="0"/>
              <a:t>Second level</a:t>
            </a:r>
          </a:p>
        </p:txBody>
      </p:sp>
      <p:sp>
        <p:nvSpPr>
          <p:cNvPr id="2" name="Rectangle 5">
            <a:extLst>
              <a:ext uri="{FF2B5EF4-FFF2-40B4-BE49-F238E27FC236}">
                <a16:creationId xmlns:a16="http://schemas.microsoft.com/office/drawing/2014/main" id="{4EF0D168-1944-FC3D-C5FA-81FE8D217162}"/>
              </a:ext>
            </a:extLst>
          </p:cNvPr>
          <p:cNvSpPr/>
          <p:nvPr userDrawn="1"/>
        </p:nvSpPr>
        <p:spPr>
          <a:xfrm rot="298259">
            <a:off x="-1763929" y="1749941"/>
            <a:ext cx="7017739" cy="5621604"/>
          </a:xfrm>
          <a:custGeom>
            <a:avLst/>
            <a:gdLst>
              <a:gd name="connsiteX0" fmla="*/ 0 w 6996849"/>
              <a:gd name="connsiteY0" fmla="*/ 0 h 6996849"/>
              <a:gd name="connsiteX1" fmla="*/ 6996849 w 6996849"/>
              <a:gd name="connsiteY1" fmla="*/ 0 h 6996849"/>
              <a:gd name="connsiteX2" fmla="*/ 6996849 w 6996849"/>
              <a:gd name="connsiteY2" fmla="*/ 6996849 h 6996849"/>
              <a:gd name="connsiteX3" fmla="*/ 0 w 6996849"/>
              <a:gd name="connsiteY3" fmla="*/ 6996849 h 6996849"/>
              <a:gd name="connsiteX4" fmla="*/ 0 w 6996849"/>
              <a:gd name="connsiteY4" fmla="*/ 0 h 6996849"/>
              <a:gd name="connsiteX0" fmla="*/ 0 w 7000106"/>
              <a:gd name="connsiteY0" fmla="*/ 0 h 6996849"/>
              <a:gd name="connsiteX1" fmla="*/ 6996849 w 7000106"/>
              <a:gd name="connsiteY1" fmla="*/ 0 h 6996849"/>
              <a:gd name="connsiteX2" fmla="*/ 7000106 w 7000106"/>
              <a:gd name="connsiteY2" fmla="*/ 4982390 h 6996849"/>
              <a:gd name="connsiteX3" fmla="*/ 0 w 7000106"/>
              <a:gd name="connsiteY3" fmla="*/ 6996849 h 6996849"/>
              <a:gd name="connsiteX4" fmla="*/ 0 w 7000106"/>
              <a:gd name="connsiteY4" fmla="*/ 0 h 6996849"/>
              <a:gd name="connsiteX0" fmla="*/ 17633 w 7017739"/>
              <a:gd name="connsiteY0" fmla="*/ 0 h 5621604"/>
              <a:gd name="connsiteX1" fmla="*/ 7014482 w 7017739"/>
              <a:gd name="connsiteY1" fmla="*/ 0 h 5621604"/>
              <a:gd name="connsiteX2" fmla="*/ 7017739 w 7017739"/>
              <a:gd name="connsiteY2" fmla="*/ 4982390 h 5621604"/>
              <a:gd name="connsiteX3" fmla="*/ 0 w 7017739"/>
              <a:gd name="connsiteY3" fmla="*/ 5621604 h 5621604"/>
              <a:gd name="connsiteX4" fmla="*/ 17633 w 7017739"/>
              <a:gd name="connsiteY4" fmla="*/ 0 h 562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739" h="5621604">
                <a:moveTo>
                  <a:pt x="17633" y="0"/>
                </a:moveTo>
                <a:lnTo>
                  <a:pt x="7014482" y="0"/>
                </a:lnTo>
                <a:cubicBezTo>
                  <a:pt x="7015568" y="1660797"/>
                  <a:pt x="7016653" y="3321593"/>
                  <a:pt x="7017739" y="4982390"/>
                </a:cubicBezTo>
                <a:lnTo>
                  <a:pt x="0" y="5621604"/>
                </a:lnTo>
                <a:cubicBezTo>
                  <a:pt x="5878" y="3747736"/>
                  <a:pt x="11755" y="1873868"/>
                  <a:pt x="17633" y="0"/>
                </a:cubicBezTo>
                <a:close/>
              </a:path>
            </a:pathLst>
          </a:custGeom>
          <a:solidFill>
            <a:srgbClr val="42AC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98071199"/>
      </p:ext>
    </p:extLst>
  </p:cSld>
  <p:clrMapOvr>
    <a:masterClrMapping/>
  </p:clrMapOvr>
  <p:extLst>
    <p:ext uri="{DCECCB84-F9BA-43D5-87BE-67443E8EF086}">
      <p15:sldGuideLst xmlns:p15="http://schemas.microsoft.com/office/powerpoint/2012/main">
        <p15:guide id="1" orient="horz" pos="360">
          <p15:clr>
            <a:srgbClr val="FBAE40"/>
          </p15:clr>
        </p15:guide>
        <p15:guide id="2" orient="horz" pos="288">
          <p15:clr>
            <a:srgbClr val="FBAE40"/>
          </p15:clr>
        </p15:guide>
        <p15:guide id="3" pos="40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Extra">
    <p:spTree>
      <p:nvGrpSpPr>
        <p:cNvPr id="1" name=""/>
        <p:cNvGrpSpPr/>
        <p:nvPr/>
      </p:nvGrpSpPr>
      <p:grpSpPr>
        <a:xfrm>
          <a:off x="0" y="0"/>
          <a:ext cx="0" cy="0"/>
          <a:chOff x="0" y="0"/>
          <a:chExt cx="0" cy="0"/>
        </a:xfrm>
      </p:grpSpPr>
      <p:pic>
        <p:nvPicPr>
          <p:cNvPr id="7" name="Picture 16">
            <a:extLst>
              <a:ext uri="{FF2B5EF4-FFF2-40B4-BE49-F238E27FC236}">
                <a16:creationId xmlns:a16="http://schemas.microsoft.com/office/drawing/2014/main" id="{2835C92D-E5B8-41EA-ADAD-BE973996A7D6}"/>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8" name="Picture 1">
            <a:extLst>
              <a:ext uri="{FF2B5EF4-FFF2-40B4-BE49-F238E27FC236}">
                <a16:creationId xmlns:a16="http://schemas.microsoft.com/office/drawing/2014/main" id="{00319023-64F7-46C2-A150-219C22B85B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4"/>
          <a:stretch>
            <a:fillRect/>
          </a:stretch>
        </p:blipFill>
        <p:spPr>
          <a:xfrm>
            <a:off x="10923534" y="282615"/>
            <a:ext cx="877942" cy="877942"/>
          </a:xfrm>
          <a:prstGeom prst="rect">
            <a:avLst/>
          </a:prstGeom>
        </p:spPr>
      </p:pic>
      <p:sp>
        <p:nvSpPr>
          <p:cNvPr id="6" name="Text Placeholder 5">
            <a:extLst>
              <a:ext uri="{FF2B5EF4-FFF2-40B4-BE49-F238E27FC236}">
                <a16:creationId xmlns:a16="http://schemas.microsoft.com/office/drawing/2014/main" id="{396DF097-E5C3-625B-0476-6FA521B303B0}"/>
              </a:ext>
            </a:extLst>
          </p:cNvPr>
          <p:cNvSpPr>
            <a:spLocks noGrp="1"/>
          </p:cNvSpPr>
          <p:nvPr>
            <p:ph type="body" sz="quarter" idx="10"/>
          </p:nvPr>
        </p:nvSpPr>
        <p:spPr>
          <a:xfrm>
            <a:off x="1498600" y="555712"/>
            <a:ext cx="7401560" cy="466685"/>
          </a:xfrm>
        </p:spPr>
        <p:txBody>
          <a:bodyPr>
            <a:noAutofit/>
          </a:bodyPr>
          <a:lstStyle>
            <a:lvl1pPr marL="0" indent="0">
              <a:buNone/>
              <a:defRPr sz="3000" b="1">
                <a:latin typeface="Ubuntu Light" panose="020B0304030602030204" pitchFamily="34" charset="0"/>
              </a:defRPr>
            </a:lvl1pPr>
          </a:lstStyle>
          <a:p>
            <a:pPr lvl="0"/>
            <a:r>
              <a:rPr lang="en-US" dirty="0"/>
              <a:t>Click to edit Master text styles</a:t>
            </a:r>
          </a:p>
        </p:txBody>
      </p:sp>
      <p:sp>
        <p:nvSpPr>
          <p:cNvPr id="11" name="Text Placeholder 10">
            <a:extLst>
              <a:ext uri="{FF2B5EF4-FFF2-40B4-BE49-F238E27FC236}">
                <a16:creationId xmlns:a16="http://schemas.microsoft.com/office/drawing/2014/main" id="{19BDC7C0-BAC8-7C16-3968-A99A1FCC66BC}"/>
              </a:ext>
            </a:extLst>
          </p:cNvPr>
          <p:cNvSpPr>
            <a:spLocks noGrp="1"/>
          </p:cNvSpPr>
          <p:nvPr>
            <p:ph type="body" sz="quarter" idx="11" hasCustomPrompt="1"/>
          </p:nvPr>
        </p:nvSpPr>
        <p:spPr>
          <a:xfrm>
            <a:off x="1498600" y="1051414"/>
            <a:ext cx="3276600" cy="376034"/>
          </a:xfrm>
        </p:spPr>
        <p:txBody>
          <a:bodyPr>
            <a:normAutofit/>
          </a:bodyPr>
          <a:lstStyle>
            <a:lvl1pPr marL="0" indent="0">
              <a:buNone/>
              <a:defRPr sz="1600">
                <a:solidFill>
                  <a:srgbClr val="7F7F7F"/>
                </a:solidFill>
                <a:latin typeface="Ubuntu Light" panose="020B0304030602030204" pitchFamily="34" charset="0"/>
              </a:defRPr>
            </a:lvl1pPr>
            <a:lvl2pPr marL="457200" indent="0">
              <a:buNone/>
              <a:defRPr/>
            </a:lvl2pPr>
          </a:lstStyle>
          <a:p>
            <a:pPr lvl="0"/>
            <a:r>
              <a:rPr lang="en-US" dirty="0"/>
              <a:t>Second level</a:t>
            </a:r>
          </a:p>
        </p:txBody>
      </p:sp>
      <p:sp>
        <p:nvSpPr>
          <p:cNvPr id="4" name="Text Placeholder 3">
            <a:extLst>
              <a:ext uri="{FF2B5EF4-FFF2-40B4-BE49-F238E27FC236}">
                <a16:creationId xmlns:a16="http://schemas.microsoft.com/office/drawing/2014/main" id="{F37467D5-0D7C-508F-994D-470C6DFF877D}"/>
              </a:ext>
            </a:extLst>
          </p:cNvPr>
          <p:cNvSpPr>
            <a:spLocks noGrp="1"/>
          </p:cNvSpPr>
          <p:nvPr>
            <p:ph type="body" sz="quarter" idx="12" hasCustomPrompt="1"/>
          </p:nvPr>
        </p:nvSpPr>
        <p:spPr>
          <a:xfrm>
            <a:off x="647700" y="2079625"/>
            <a:ext cx="9388475" cy="2709863"/>
          </a:xfrm>
        </p:spPr>
        <p:txBody>
          <a:bodyPr>
            <a:normAutofit/>
          </a:bodyPr>
          <a:lstStyle>
            <a:lvl1pPr marL="0" indent="0">
              <a:buNone/>
              <a:defRPr sz="2400">
                <a:solidFill>
                  <a:schemeClr val="accent6">
                    <a:lumMod val="50000"/>
                  </a:schemeClr>
                </a:solidFill>
              </a:defRPr>
            </a:lvl1pPr>
            <a:lvl3pPr marL="914400" indent="0">
              <a:buNone/>
              <a:defRPr/>
            </a:lvl3pPr>
          </a:lstStyle>
          <a:p>
            <a:pPr lvl="0"/>
            <a:r>
              <a:rPr lang="en-US" dirty="0"/>
              <a:t>Third level</a:t>
            </a:r>
          </a:p>
        </p:txBody>
      </p:sp>
    </p:spTree>
    <p:extLst>
      <p:ext uri="{BB962C8B-B14F-4D97-AF65-F5344CB8AC3E}">
        <p14:creationId xmlns:p14="http://schemas.microsoft.com/office/powerpoint/2010/main" val="1362434517"/>
      </p:ext>
    </p:extLst>
  </p:cSld>
  <p:clrMapOvr>
    <a:masterClrMapping/>
  </p:clrMapOvr>
  <p:extLst>
    <p:ext uri="{DCECCB84-F9BA-43D5-87BE-67443E8EF086}">
      <p15:sldGuideLst xmlns:p15="http://schemas.microsoft.com/office/powerpoint/2012/main">
        <p15:guide id="1" orient="horz" pos="360">
          <p15:clr>
            <a:srgbClr val="FBAE40"/>
          </p15:clr>
        </p15:guide>
        <p15:guide id="2" orient="horz" pos="288">
          <p15:clr>
            <a:srgbClr val="FBAE40"/>
          </p15:clr>
        </p15:guide>
        <p15:guide id="3" pos="40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7F961701-E30C-432A-88F1-0D6982F90613}"/>
              </a:ext>
            </a:extLst>
          </p:cNvPr>
          <p:cNvPicPr>
            <a:picLocks noChangeAspect="1"/>
          </p:cNvPicPr>
          <p:nvPr userDrawn="1"/>
        </p:nvPicPr>
        <p:blipFill>
          <a:blip r:embed="rId2">
            <a:extLst>
              <a:ext uri="{28A0092B-C50C-407E-A947-70E740481C1C}">
                <a14:useLocalDpi xmlns:a14="http://schemas.microsoft.com/office/drawing/2010/main" val="0"/>
              </a:ext>
            </a:extLst>
          </a:blip>
          <a:srcRect t="166" b="166"/>
          <a:stretch/>
        </p:blipFill>
        <p:spPr>
          <a:xfrm>
            <a:off x="-9525" y="0"/>
            <a:ext cx="12211050" cy="6858000"/>
          </a:xfrm>
          <a:prstGeom prst="rect">
            <a:avLst/>
          </a:prstGeom>
        </p:spPr>
      </p:pic>
    </p:spTree>
    <p:extLst>
      <p:ext uri="{BB962C8B-B14F-4D97-AF65-F5344CB8AC3E}">
        <p14:creationId xmlns:p14="http://schemas.microsoft.com/office/powerpoint/2010/main" val="1519186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Intro">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6AE1B8-70D0-4951-A945-CEA464212DCA}"/>
              </a:ext>
            </a:extLst>
          </p:cNvPr>
          <p:cNvPicPr>
            <a:picLocks noChangeAspect="1"/>
          </p:cNvPicPr>
          <p:nvPr userDrawn="1"/>
        </p:nvPicPr>
        <p:blipFill>
          <a:blip r:embed="rId3"/>
          <a:stretch>
            <a:fillRect/>
          </a:stretch>
        </p:blipFill>
        <p:spPr>
          <a:xfrm>
            <a:off x="9672793" y="344961"/>
            <a:ext cx="1965794" cy="687426"/>
          </a:xfrm>
          <a:prstGeom prst="rect">
            <a:avLst/>
          </a:prstGeom>
        </p:spPr>
      </p:pic>
      <p:sp>
        <p:nvSpPr>
          <p:cNvPr id="3" name="Text Placeholder 2">
            <a:extLst>
              <a:ext uri="{FF2B5EF4-FFF2-40B4-BE49-F238E27FC236}">
                <a16:creationId xmlns:a16="http://schemas.microsoft.com/office/drawing/2014/main" id="{7CEDC747-2661-4EFD-803D-474FFED2000D}"/>
              </a:ext>
            </a:extLst>
          </p:cNvPr>
          <p:cNvSpPr>
            <a:spLocks noGrp="1"/>
          </p:cNvSpPr>
          <p:nvPr>
            <p:ph type="body" sz="quarter" idx="10" hasCustomPrompt="1"/>
          </p:nvPr>
        </p:nvSpPr>
        <p:spPr>
          <a:xfrm>
            <a:off x="800100" y="962025"/>
            <a:ext cx="6572250" cy="687426"/>
          </a:xfrm>
        </p:spPr>
        <p:txBody>
          <a:bodyPr>
            <a:normAutofit/>
          </a:bodyPr>
          <a:lstStyle>
            <a:lvl1pPr marL="0" indent="0">
              <a:buNone/>
              <a:defRPr sz="4400" b="1">
                <a:solidFill>
                  <a:schemeClr val="bg1"/>
                </a:solidFill>
                <a:latin typeface="+mj-lt"/>
              </a:defRPr>
            </a:lvl1pPr>
          </a:lstStyle>
          <a:p>
            <a:pPr lvl="0"/>
            <a:r>
              <a:rPr lang="en-US" dirty="0"/>
              <a:t>Title</a:t>
            </a:r>
          </a:p>
        </p:txBody>
      </p:sp>
      <p:sp>
        <p:nvSpPr>
          <p:cNvPr id="5" name="Text Placeholder 4">
            <a:extLst>
              <a:ext uri="{FF2B5EF4-FFF2-40B4-BE49-F238E27FC236}">
                <a16:creationId xmlns:a16="http://schemas.microsoft.com/office/drawing/2014/main" id="{99226A07-6959-47A0-BA61-34063C463150}"/>
              </a:ext>
            </a:extLst>
          </p:cNvPr>
          <p:cNvSpPr>
            <a:spLocks noGrp="1"/>
          </p:cNvSpPr>
          <p:nvPr>
            <p:ph type="body" sz="quarter" idx="11" hasCustomPrompt="1"/>
          </p:nvPr>
        </p:nvSpPr>
        <p:spPr>
          <a:xfrm>
            <a:off x="819150" y="2552700"/>
            <a:ext cx="9410700" cy="571500"/>
          </a:xfrm>
        </p:spPr>
        <p:txBody>
          <a:bodyPr/>
          <a:lstStyle>
            <a:lvl1pPr marL="0" indent="0">
              <a:buNone/>
              <a:defRPr b="0">
                <a:solidFill>
                  <a:schemeClr val="bg1"/>
                </a:solidFill>
              </a:defRPr>
            </a:lvl1pPr>
          </a:lstStyle>
          <a:p>
            <a:pPr lvl="0"/>
            <a:r>
              <a:rPr lang="en-US" dirty="0"/>
              <a:t>Lesson intro</a:t>
            </a:r>
          </a:p>
        </p:txBody>
      </p:sp>
      <p:sp>
        <p:nvSpPr>
          <p:cNvPr id="7" name="Text Placeholder 4">
            <a:extLst>
              <a:ext uri="{FF2B5EF4-FFF2-40B4-BE49-F238E27FC236}">
                <a16:creationId xmlns:a16="http://schemas.microsoft.com/office/drawing/2014/main" id="{09DA7251-DE92-4204-B323-60FF4160C904}"/>
              </a:ext>
            </a:extLst>
          </p:cNvPr>
          <p:cNvSpPr>
            <a:spLocks noGrp="1"/>
          </p:cNvSpPr>
          <p:nvPr>
            <p:ph type="body" sz="quarter" idx="12" hasCustomPrompt="1"/>
          </p:nvPr>
        </p:nvSpPr>
        <p:spPr>
          <a:xfrm>
            <a:off x="800100" y="3465473"/>
            <a:ext cx="9410700" cy="1478001"/>
          </a:xfrm>
        </p:spPr>
        <p:txBody>
          <a:bodyPr/>
          <a:lstStyle>
            <a:lvl1pPr marL="0" indent="0">
              <a:lnSpc>
                <a:spcPct val="110000"/>
              </a:lnSpc>
              <a:spcBef>
                <a:spcPts val="0"/>
              </a:spcBef>
              <a:buNone/>
              <a:defRPr b="1">
                <a:solidFill>
                  <a:schemeClr val="bg1"/>
                </a:solidFill>
              </a:defRPr>
            </a:lvl1pPr>
          </a:lstStyle>
          <a:p>
            <a:pPr lvl="0"/>
            <a:r>
              <a:rPr lang="en-US" dirty="0"/>
              <a:t>Lesson intro</a:t>
            </a:r>
          </a:p>
        </p:txBody>
      </p:sp>
    </p:spTree>
    <p:extLst>
      <p:ext uri="{BB962C8B-B14F-4D97-AF65-F5344CB8AC3E}">
        <p14:creationId xmlns:p14="http://schemas.microsoft.com/office/powerpoint/2010/main" val="4111715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C2697-B4FA-45B3-F3C1-1A3373F66A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58D13F-024A-453E-0E90-79A3728827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6571D3-8C58-481D-3A28-3D78D0B46B48}"/>
              </a:ext>
            </a:extLst>
          </p:cNvPr>
          <p:cNvSpPr>
            <a:spLocks noGrp="1"/>
          </p:cNvSpPr>
          <p:nvPr>
            <p:ph type="dt" sz="half" idx="10"/>
          </p:nvPr>
        </p:nvSpPr>
        <p:spPr/>
        <p:txBody>
          <a:bodyPr/>
          <a:lstStyle/>
          <a:p>
            <a:fld id="{BD69954F-91E2-46A5-AC4F-BFC5FCB5794A}" type="datetimeFigureOut">
              <a:rPr lang="en-US" smtClean="0"/>
              <a:t>1/8/2025</a:t>
            </a:fld>
            <a:endParaRPr lang="en-US"/>
          </a:p>
        </p:txBody>
      </p:sp>
      <p:sp>
        <p:nvSpPr>
          <p:cNvPr id="5" name="Footer Placeholder 4">
            <a:extLst>
              <a:ext uri="{FF2B5EF4-FFF2-40B4-BE49-F238E27FC236}">
                <a16:creationId xmlns:a16="http://schemas.microsoft.com/office/drawing/2014/main" id="{443D561E-DE2D-FE9E-A52E-393F4B11F9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402FFB-0961-3A3E-1F35-5F96DF22B285}"/>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1747097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05C55-275E-71C4-81D6-45321C272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C30508-EF23-091F-E787-BF9C08009E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4769CF-B9AF-7B96-8C5F-B0A55B8CE0F9}"/>
              </a:ext>
            </a:extLst>
          </p:cNvPr>
          <p:cNvSpPr>
            <a:spLocks noGrp="1"/>
          </p:cNvSpPr>
          <p:nvPr>
            <p:ph type="dt" sz="half" idx="10"/>
          </p:nvPr>
        </p:nvSpPr>
        <p:spPr/>
        <p:txBody>
          <a:bodyPr/>
          <a:lstStyle/>
          <a:p>
            <a:fld id="{BD69954F-91E2-46A5-AC4F-BFC5FCB5794A}" type="datetimeFigureOut">
              <a:rPr lang="en-US" smtClean="0"/>
              <a:t>1/8/2025</a:t>
            </a:fld>
            <a:endParaRPr lang="en-US"/>
          </a:p>
        </p:txBody>
      </p:sp>
      <p:sp>
        <p:nvSpPr>
          <p:cNvPr id="5" name="Footer Placeholder 4">
            <a:extLst>
              <a:ext uri="{FF2B5EF4-FFF2-40B4-BE49-F238E27FC236}">
                <a16:creationId xmlns:a16="http://schemas.microsoft.com/office/drawing/2014/main" id="{40C70452-CC99-7B3C-36DA-86D3691C2B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AA1039-C636-F0D6-00D8-D81F9DFA1C61}"/>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28301487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15D36-227F-FC00-E2E2-8D40DA2E3A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3595353-AA67-B0FE-914C-F7DC629A842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8ABA49-1649-4E7A-9C7C-C4F3D16D777E}"/>
              </a:ext>
            </a:extLst>
          </p:cNvPr>
          <p:cNvSpPr>
            <a:spLocks noGrp="1"/>
          </p:cNvSpPr>
          <p:nvPr>
            <p:ph type="dt" sz="half" idx="10"/>
          </p:nvPr>
        </p:nvSpPr>
        <p:spPr/>
        <p:txBody>
          <a:bodyPr/>
          <a:lstStyle/>
          <a:p>
            <a:fld id="{BD69954F-91E2-46A5-AC4F-BFC5FCB5794A}" type="datetimeFigureOut">
              <a:rPr lang="en-US" smtClean="0"/>
              <a:t>1/8/2025</a:t>
            </a:fld>
            <a:endParaRPr lang="en-US"/>
          </a:p>
        </p:txBody>
      </p:sp>
      <p:sp>
        <p:nvSpPr>
          <p:cNvPr id="5" name="Footer Placeholder 4">
            <a:extLst>
              <a:ext uri="{FF2B5EF4-FFF2-40B4-BE49-F238E27FC236}">
                <a16:creationId xmlns:a16="http://schemas.microsoft.com/office/drawing/2014/main" id="{B9D50AA6-4740-05BC-D223-FB1FDC3DB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D2DA13-7479-A200-3CCE-20F6588B689E}"/>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22185667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7D2C2-DEEC-524A-B1B9-7D15DEB709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9E6997-F0E4-2E93-994C-DD60DB43A4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C99EE36-6375-3D95-E5CD-F51B66C73C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E41885-4F95-A574-DDF7-2283FBF18EA9}"/>
              </a:ext>
            </a:extLst>
          </p:cNvPr>
          <p:cNvSpPr>
            <a:spLocks noGrp="1"/>
          </p:cNvSpPr>
          <p:nvPr>
            <p:ph type="dt" sz="half" idx="10"/>
          </p:nvPr>
        </p:nvSpPr>
        <p:spPr/>
        <p:txBody>
          <a:bodyPr/>
          <a:lstStyle/>
          <a:p>
            <a:fld id="{BD69954F-91E2-46A5-AC4F-BFC5FCB5794A}" type="datetimeFigureOut">
              <a:rPr lang="en-US" smtClean="0"/>
              <a:t>1/8/2025</a:t>
            </a:fld>
            <a:endParaRPr lang="en-US"/>
          </a:p>
        </p:txBody>
      </p:sp>
      <p:sp>
        <p:nvSpPr>
          <p:cNvPr id="6" name="Footer Placeholder 5">
            <a:extLst>
              <a:ext uri="{FF2B5EF4-FFF2-40B4-BE49-F238E27FC236}">
                <a16:creationId xmlns:a16="http://schemas.microsoft.com/office/drawing/2014/main" id="{8D56B6AB-196F-5D74-F239-247A32919F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B9DD6B-0157-1BA2-B40F-F05219EFFD30}"/>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16147395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9424D-4B1D-09F0-4A81-1CF5A35E83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44B1E9A-7E4E-27FE-33AD-3D0930ACC7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F053D6-8899-212C-1960-07BEB18C5D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147C395-39E2-85A0-150D-878EF5F87A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227E07-0F96-FC1D-4F1D-A3319D82F3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389B21-D189-666A-3947-60B6EFE64934}"/>
              </a:ext>
            </a:extLst>
          </p:cNvPr>
          <p:cNvSpPr>
            <a:spLocks noGrp="1"/>
          </p:cNvSpPr>
          <p:nvPr>
            <p:ph type="dt" sz="half" idx="10"/>
          </p:nvPr>
        </p:nvSpPr>
        <p:spPr/>
        <p:txBody>
          <a:bodyPr/>
          <a:lstStyle/>
          <a:p>
            <a:fld id="{BD69954F-91E2-46A5-AC4F-BFC5FCB5794A}" type="datetimeFigureOut">
              <a:rPr lang="en-US" smtClean="0"/>
              <a:t>1/8/2025</a:t>
            </a:fld>
            <a:endParaRPr lang="en-US"/>
          </a:p>
        </p:txBody>
      </p:sp>
      <p:sp>
        <p:nvSpPr>
          <p:cNvPr id="8" name="Footer Placeholder 7">
            <a:extLst>
              <a:ext uri="{FF2B5EF4-FFF2-40B4-BE49-F238E27FC236}">
                <a16:creationId xmlns:a16="http://schemas.microsoft.com/office/drawing/2014/main" id="{B2D3D430-7959-25BA-3F7F-909400ABAD8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C0072F4-399F-9EEE-2A1D-3EDB2ACC29F3}"/>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38925569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3B952-B5D3-B71E-0258-9137B194ED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BEFEEC-7FEE-413D-9295-6AD08115A734}"/>
              </a:ext>
            </a:extLst>
          </p:cNvPr>
          <p:cNvSpPr>
            <a:spLocks noGrp="1"/>
          </p:cNvSpPr>
          <p:nvPr>
            <p:ph type="dt" sz="half" idx="10"/>
          </p:nvPr>
        </p:nvSpPr>
        <p:spPr/>
        <p:txBody>
          <a:bodyPr/>
          <a:lstStyle/>
          <a:p>
            <a:fld id="{BD69954F-91E2-46A5-AC4F-BFC5FCB5794A}" type="datetimeFigureOut">
              <a:rPr lang="en-US" smtClean="0"/>
              <a:t>1/8/2025</a:t>
            </a:fld>
            <a:endParaRPr lang="en-US"/>
          </a:p>
        </p:txBody>
      </p:sp>
      <p:sp>
        <p:nvSpPr>
          <p:cNvPr id="4" name="Footer Placeholder 3">
            <a:extLst>
              <a:ext uri="{FF2B5EF4-FFF2-40B4-BE49-F238E27FC236}">
                <a16:creationId xmlns:a16="http://schemas.microsoft.com/office/drawing/2014/main" id="{0785DB17-EA02-C3E2-ACAE-1C5EE87200A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E67EE2F-8ED3-D1A5-5DDE-9EE4E985350C}"/>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29018998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42F723-052F-3B67-B6AE-3EFF9ECF85F4}"/>
              </a:ext>
            </a:extLst>
          </p:cNvPr>
          <p:cNvSpPr>
            <a:spLocks noGrp="1"/>
          </p:cNvSpPr>
          <p:nvPr>
            <p:ph type="dt" sz="half" idx="10"/>
          </p:nvPr>
        </p:nvSpPr>
        <p:spPr/>
        <p:txBody>
          <a:bodyPr/>
          <a:lstStyle/>
          <a:p>
            <a:fld id="{BD69954F-91E2-46A5-AC4F-BFC5FCB5794A}" type="datetimeFigureOut">
              <a:rPr lang="en-US" smtClean="0"/>
              <a:t>1/8/2025</a:t>
            </a:fld>
            <a:endParaRPr lang="en-US"/>
          </a:p>
        </p:txBody>
      </p:sp>
      <p:sp>
        <p:nvSpPr>
          <p:cNvPr id="3" name="Footer Placeholder 2">
            <a:extLst>
              <a:ext uri="{FF2B5EF4-FFF2-40B4-BE49-F238E27FC236}">
                <a16:creationId xmlns:a16="http://schemas.microsoft.com/office/drawing/2014/main" id="{5B222A99-44F6-224D-5CD1-A53527D90F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810D19-B5D2-B119-0B7C-2016BA9F9349}"/>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27780832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C9236-C26F-6E98-A1A3-B9B6A1CAE5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F0E19D3-CE3B-D4AC-19CF-40083AC3CC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5F56CE-C71C-51D5-732E-B14CE2B323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C037E4-C779-60BA-0B4F-A891B122289B}"/>
              </a:ext>
            </a:extLst>
          </p:cNvPr>
          <p:cNvSpPr>
            <a:spLocks noGrp="1"/>
          </p:cNvSpPr>
          <p:nvPr>
            <p:ph type="dt" sz="half" idx="10"/>
          </p:nvPr>
        </p:nvSpPr>
        <p:spPr/>
        <p:txBody>
          <a:bodyPr/>
          <a:lstStyle/>
          <a:p>
            <a:fld id="{BD69954F-91E2-46A5-AC4F-BFC5FCB5794A}" type="datetimeFigureOut">
              <a:rPr lang="en-US" smtClean="0"/>
              <a:t>1/8/2025</a:t>
            </a:fld>
            <a:endParaRPr lang="en-US"/>
          </a:p>
        </p:txBody>
      </p:sp>
      <p:sp>
        <p:nvSpPr>
          <p:cNvPr id="6" name="Footer Placeholder 5">
            <a:extLst>
              <a:ext uri="{FF2B5EF4-FFF2-40B4-BE49-F238E27FC236}">
                <a16:creationId xmlns:a16="http://schemas.microsoft.com/office/drawing/2014/main" id="{5E9D89C9-D427-996D-00A4-A7F946BBA9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2CB341-00FA-2745-F3B9-745A49B2EEFF}"/>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35743988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33819-4481-FFBB-9259-30253C33F6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BC900B3-2D92-2C8B-F3F3-C8C7197253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ECCDDF3-F2F2-1ED2-2836-176734CD98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34D1EC-6C54-603B-DBA7-85067EA314F0}"/>
              </a:ext>
            </a:extLst>
          </p:cNvPr>
          <p:cNvSpPr>
            <a:spLocks noGrp="1"/>
          </p:cNvSpPr>
          <p:nvPr>
            <p:ph type="dt" sz="half" idx="10"/>
          </p:nvPr>
        </p:nvSpPr>
        <p:spPr/>
        <p:txBody>
          <a:bodyPr/>
          <a:lstStyle/>
          <a:p>
            <a:fld id="{BD69954F-91E2-46A5-AC4F-BFC5FCB5794A}" type="datetimeFigureOut">
              <a:rPr lang="en-US" smtClean="0"/>
              <a:t>1/8/2025</a:t>
            </a:fld>
            <a:endParaRPr lang="en-US"/>
          </a:p>
        </p:txBody>
      </p:sp>
      <p:sp>
        <p:nvSpPr>
          <p:cNvPr id="6" name="Footer Placeholder 5">
            <a:extLst>
              <a:ext uri="{FF2B5EF4-FFF2-40B4-BE49-F238E27FC236}">
                <a16:creationId xmlns:a16="http://schemas.microsoft.com/office/drawing/2014/main" id="{D5591ABC-8618-D347-DE85-552DD030E5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2CEA98-D431-D12D-BAB2-5B62F92AA398}"/>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13479297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E36A4-73BF-4984-0772-838E3A1A3D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C32F25-EE86-E8F3-63F4-8076455E26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6DED4A-DDF7-17E9-B50F-44C01317DD90}"/>
              </a:ext>
            </a:extLst>
          </p:cNvPr>
          <p:cNvSpPr>
            <a:spLocks noGrp="1"/>
          </p:cNvSpPr>
          <p:nvPr>
            <p:ph type="dt" sz="half" idx="10"/>
          </p:nvPr>
        </p:nvSpPr>
        <p:spPr/>
        <p:txBody>
          <a:bodyPr/>
          <a:lstStyle/>
          <a:p>
            <a:fld id="{BD69954F-91E2-46A5-AC4F-BFC5FCB5794A}" type="datetimeFigureOut">
              <a:rPr lang="en-US" smtClean="0"/>
              <a:t>1/8/2025</a:t>
            </a:fld>
            <a:endParaRPr lang="en-US"/>
          </a:p>
        </p:txBody>
      </p:sp>
      <p:sp>
        <p:nvSpPr>
          <p:cNvPr id="5" name="Footer Placeholder 4">
            <a:extLst>
              <a:ext uri="{FF2B5EF4-FFF2-40B4-BE49-F238E27FC236}">
                <a16:creationId xmlns:a16="http://schemas.microsoft.com/office/drawing/2014/main" id="{81FBEBED-1CBB-4BEA-2DF0-07A639544C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88AE-3CB1-28D6-1E51-82CE2C91CF48}"/>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1570257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nts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00" normalizeH="0" baseline="0" noProof="0" dirty="0">
                <a:ln>
                  <a:noFill/>
                </a:ln>
                <a:solidFill>
                  <a:srgbClr val="00695E"/>
                </a:solidFill>
                <a:effectLst/>
                <a:uLnTx/>
                <a:uFillTx/>
                <a:latin typeface="Ubuntu" panose="020B0504030602030204" pitchFamily="34" charset="0"/>
                <a:ea typeface="+mn-ea"/>
                <a:cs typeface="+mn-cs"/>
              </a:rPr>
              <a:t>ATHLETE LEADERSHIP</a:t>
            </a:r>
          </a:p>
        </p:txBody>
      </p:sp>
      <p:grpSp>
        <p:nvGrpSpPr>
          <p:cNvPr id="7" name="Group 6">
            <a:extLst>
              <a:ext uri="{FF2B5EF4-FFF2-40B4-BE49-F238E27FC236}">
                <a16:creationId xmlns:a16="http://schemas.microsoft.com/office/drawing/2014/main" id="{C674C508-E0F3-484B-9952-DDB7650C52FA}"/>
              </a:ext>
            </a:extLst>
          </p:cNvPr>
          <p:cNvGrpSpPr/>
          <p:nvPr userDrawn="1"/>
        </p:nvGrpSpPr>
        <p:grpSpPr>
          <a:xfrm>
            <a:off x="-25400" y="982606"/>
            <a:ext cx="4892788" cy="4892788"/>
            <a:chOff x="-165099" y="1638300"/>
            <a:chExt cx="4892788" cy="4892788"/>
          </a:xfrm>
          <a:solidFill>
            <a:srgbClr val="00695E"/>
          </a:solidFill>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Ubuntu Light"/>
                <a:ea typeface="+mn-ea"/>
                <a:cs typeface="+mn-cs"/>
              </a:endParaRPr>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Ubuntu Light"/>
                <a:ea typeface="+mn-ea"/>
                <a:cs typeface="+mn-cs"/>
              </a:endParaRPr>
            </a:p>
          </p:txBody>
        </p:sp>
      </p:grpSp>
      <p:sp>
        <p:nvSpPr>
          <p:cNvPr id="3" name="Text Placeholder 2">
            <a:extLst>
              <a:ext uri="{FF2B5EF4-FFF2-40B4-BE49-F238E27FC236}">
                <a16:creationId xmlns:a16="http://schemas.microsoft.com/office/drawing/2014/main" id="{AE04DB36-B4D1-4673-A8A9-5D5CE8886001}"/>
              </a:ext>
            </a:extLst>
          </p:cNvPr>
          <p:cNvSpPr>
            <a:spLocks noGrp="1"/>
          </p:cNvSpPr>
          <p:nvPr>
            <p:ph type="body" sz="quarter" idx="11"/>
          </p:nvPr>
        </p:nvSpPr>
        <p:spPr>
          <a:xfrm>
            <a:off x="6589760" y="3088480"/>
            <a:ext cx="4892788" cy="604837"/>
          </a:xfrm>
        </p:spPr>
        <p:txBody>
          <a:bodyPr>
            <a:noAutofit/>
          </a:bodyPr>
          <a:lstStyle>
            <a:lvl1pPr marL="0" indent="0" algn="r">
              <a:buNone/>
              <a:defRPr sz="4400" b="1">
                <a:solidFill>
                  <a:srgbClr val="00695E"/>
                </a:solidFill>
              </a:defRPr>
            </a:lvl1pPr>
          </a:lstStyle>
          <a:p>
            <a:pPr lvl="0"/>
            <a:endParaRPr lang="en-US" dirty="0"/>
          </a:p>
        </p:txBody>
      </p:sp>
      <p:sp>
        <p:nvSpPr>
          <p:cNvPr id="5" name="Text Placeholder 4">
            <a:extLst>
              <a:ext uri="{FF2B5EF4-FFF2-40B4-BE49-F238E27FC236}">
                <a16:creationId xmlns:a16="http://schemas.microsoft.com/office/drawing/2014/main" id="{F4838FE1-9D47-4B32-AF42-A6BEE24F01D3}"/>
              </a:ext>
            </a:extLst>
          </p:cNvPr>
          <p:cNvSpPr>
            <a:spLocks noGrp="1"/>
          </p:cNvSpPr>
          <p:nvPr>
            <p:ph type="body" sz="quarter" idx="12"/>
          </p:nvPr>
        </p:nvSpPr>
        <p:spPr>
          <a:xfrm>
            <a:off x="8957188" y="2681644"/>
            <a:ext cx="2525360" cy="442912"/>
          </a:xfrm>
        </p:spPr>
        <p:txBody>
          <a:bodyPr>
            <a:normAutofit/>
          </a:bodyPr>
          <a:lstStyle>
            <a:lvl1pPr marL="0" indent="0" algn="r">
              <a:buNone/>
              <a:defRPr sz="2000">
                <a:solidFill>
                  <a:srgbClr val="00695E"/>
                </a:solidFill>
              </a:defRPr>
            </a:lvl1pPr>
          </a:lstStyle>
          <a:p>
            <a:pPr lvl="0"/>
            <a:endParaRPr lang="en-US" dirty="0"/>
          </a:p>
        </p:txBody>
      </p:sp>
    </p:spTree>
    <p:extLst>
      <p:ext uri="{BB962C8B-B14F-4D97-AF65-F5344CB8AC3E}">
        <p14:creationId xmlns:p14="http://schemas.microsoft.com/office/powerpoint/2010/main" val="42590338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BD22B0-DFAA-18CD-7F9A-0F8E362AD8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14C539-3A13-BD43-1AF0-A9BEFB57ED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FB7D12-28E8-F143-1FA1-15B5B9DEBD85}"/>
              </a:ext>
            </a:extLst>
          </p:cNvPr>
          <p:cNvSpPr>
            <a:spLocks noGrp="1"/>
          </p:cNvSpPr>
          <p:nvPr>
            <p:ph type="dt" sz="half" idx="10"/>
          </p:nvPr>
        </p:nvSpPr>
        <p:spPr/>
        <p:txBody>
          <a:bodyPr/>
          <a:lstStyle/>
          <a:p>
            <a:fld id="{BD69954F-91E2-46A5-AC4F-BFC5FCB5794A}" type="datetimeFigureOut">
              <a:rPr lang="en-US" smtClean="0"/>
              <a:t>1/8/2025</a:t>
            </a:fld>
            <a:endParaRPr lang="en-US"/>
          </a:p>
        </p:txBody>
      </p:sp>
      <p:sp>
        <p:nvSpPr>
          <p:cNvPr id="5" name="Footer Placeholder 4">
            <a:extLst>
              <a:ext uri="{FF2B5EF4-FFF2-40B4-BE49-F238E27FC236}">
                <a16:creationId xmlns:a16="http://schemas.microsoft.com/office/drawing/2014/main" id="{B5EB43F2-7D86-79DC-EBB4-C17D2E3D39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5F7332-9CA5-1A08-7EE6-A490A6B48B47}"/>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1498774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00" normalizeH="0" baseline="0" noProof="0" dirty="0">
                <a:ln>
                  <a:noFill/>
                </a:ln>
                <a:solidFill>
                  <a:srgbClr val="00695E"/>
                </a:solidFill>
                <a:effectLst/>
                <a:uLnTx/>
                <a:uFillTx/>
                <a:latin typeface="Ubuntu" panose="020B0504030602030204" pitchFamily="34" charset="0"/>
                <a:ea typeface="+mn-ea"/>
                <a:cs typeface="+mn-cs"/>
              </a:rPr>
              <a:t>ATHLETE LEADERSHIP</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1"/>
            <a:ext cx="9610725" cy="581025"/>
          </a:xfrm>
        </p:spPr>
        <p:txBody>
          <a:bodyPr>
            <a:noAutofit/>
          </a:bodyPr>
          <a:lstStyle>
            <a:lvl1pPr marL="0" indent="0">
              <a:buNone/>
              <a:defRPr sz="3600">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897596"/>
            <a:ext cx="9591675" cy="581025"/>
          </a:xfrm>
        </p:spPr>
        <p:txBody>
          <a:bodyPr>
            <a:noAutofit/>
          </a:bodyPr>
          <a:lstStyle>
            <a:lvl1pPr marL="0" indent="0">
              <a:buNone/>
              <a:defRPr sz="32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Tree>
    <p:extLst>
      <p:ext uri="{BB962C8B-B14F-4D97-AF65-F5344CB8AC3E}">
        <p14:creationId xmlns:p14="http://schemas.microsoft.com/office/powerpoint/2010/main" val="809050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00" normalizeH="0" baseline="0" noProof="0" dirty="0">
                <a:ln>
                  <a:noFill/>
                </a:ln>
                <a:solidFill>
                  <a:srgbClr val="00695E"/>
                </a:solidFill>
                <a:effectLst/>
                <a:uLnTx/>
                <a:uFillTx/>
                <a:latin typeface="Ubuntu" panose="020B0504030602030204" pitchFamily="34" charset="0"/>
                <a:ea typeface="+mn-ea"/>
                <a:cs typeface="+mn-cs"/>
              </a:rPr>
              <a:t>ATHLETE LEADERSHIP</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2"/>
            <a:ext cx="9610725" cy="378754"/>
          </a:xfrm>
        </p:spPr>
        <p:txBody>
          <a:bodyPr>
            <a:noAutofit/>
          </a:bodyPr>
          <a:lstStyle>
            <a:lvl1pPr marL="0" indent="0">
              <a:lnSpc>
                <a:spcPct val="100000"/>
              </a:lnSpc>
              <a:buNone/>
              <a:defRPr sz="2400">
                <a:solidFill>
                  <a:schemeClr val="tx1">
                    <a:lumMod val="50000"/>
                    <a:lumOff val="50000"/>
                  </a:schemeClr>
                </a:solidFill>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712319"/>
            <a:ext cx="9591675" cy="378754"/>
          </a:xfrm>
        </p:spPr>
        <p:txBody>
          <a:bodyPr>
            <a:noAutofit/>
          </a:bodyPr>
          <a:lstStyle>
            <a:lvl1pPr marL="0" indent="0">
              <a:lnSpc>
                <a:spcPct val="100000"/>
              </a:lnSpc>
              <a:buNone/>
              <a:defRPr sz="24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Tree>
    <p:extLst>
      <p:ext uri="{BB962C8B-B14F-4D97-AF65-F5344CB8AC3E}">
        <p14:creationId xmlns:p14="http://schemas.microsoft.com/office/powerpoint/2010/main" val="2887597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nts">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1767BAE-8A6B-4245-8072-DC7D45914492}"/>
              </a:ext>
            </a:extLst>
          </p:cNvPr>
          <p:cNvSpPr>
            <a:spLocks noGrp="1"/>
          </p:cNvSpPr>
          <p:nvPr>
            <p:ph type="pic" sz="quarter" idx="12"/>
          </p:nvPr>
        </p:nvSpPr>
        <p:spPr>
          <a:xfrm>
            <a:off x="2428875" y="1638300"/>
            <a:ext cx="9829800" cy="4892675"/>
          </a:xfrm>
        </p:spPr>
        <p:txBody>
          <a:bodyPr/>
          <a:lstStyle/>
          <a:p>
            <a:endParaRPr lang="en-US" dirty="0"/>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536016"/>
            <a:ext cx="9610725" cy="581025"/>
          </a:xfrm>
        </p:spPr>
        <p:txBody>
          <a:bodyPr>
            <a:noAutofit/>
          </a:bodyPr>
          <a:lstStyle>
            <a:lvl1pPr marL="0" indent="0" algn="l">
              <a:buNone/>
              <a:defRPr sz="3600" b="1">
                <a:solidFill>
                  <a:schemeClr val="accent2"/>
                </a:solidFill>
                <a:latin typeface="+mn-lt"/>
              </a:defRPr>
            </a:lvl1pPr>
          </a:lstStyle>
          <a:p>
            <a:pPr lvl="0"/>
            <a:r>
              <a:rPr lang="en-US" dirty="0"/>
              <a:t>Title</a:t>
            </a:r>
          </a:p>
        </p:txBody>
      </p:sp>
      <p:pic>
        <p:nvPicPr>
          <p:cNvPr id="22" name="Picture 21" descr="Text&#10;&#10;Description automatically generated">
            <a:extLst>
              <a:ext uri="{FF2B5EF4-FFF2-40B4-BE49-F238E27FC236}">
                <a16:creationId xmlns:a16="http://schemas.microsoft.com/office/drawing/2014/main" id="{65E0366C-219D-4F6C-A98A-6EBBF0FF07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4075" y="518668"/>
            <a:ext cx="1750317" cy="615719"/>
          </a:xfrm>
          <a:prstGeom prst="rect">
            <a:avLst/>
          </a:prstGeom>
        </p:spPr>
      </p:pic>
    </p:spTree>
    <p:extLst>
      <p:ext uri="{BB962C8B-B14F-4D97-AF65-F5344CB8AC3E}">
        <p14:creationId xmlns:p14="http://schemas.microsoft.com/office/powerpoint/2010/main" val="3965798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estions">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49A8685-21A9-447D-943C-17D541644DCF}"/>
              </a:ext>
            </a:extLst>
          </p:cNvPr>
          <p:cNvSpPr txBox="1"/>
          <p:nvPr userDrawn="1"/>
        </p:nvSpPr>
        <p:spPr>
          <a:xfrm>
            <a:off x="9320981" y="6233652"/>
            <a:ext cx="234990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00" normalizeH="0" baseline="0" noProof="0" dirty="0">
                <a:ln>
                  <a:noFill/>
                </a:ln>
                <a:solidFill>
                  <a:srgbClr val="00695E"/>
                </a:solidFill>
                <a:effectLst/>
                <a:uLnTx/>
                <a:uFillTx/>
                <a:latin typeface="Ubuntu" panose="020B0504030602030204" pitchFamily="34" charset="0"/>
                <a:ea typeface="+mn-ea"/>
                <a:cs typeface="+mn-cs"/>
              </a:rPr>
              <a:t>ATHLETE LEADERSHIP</a:t>
            </a:r>
          </a:p>
        </p:txBody>
      </p:sp>
      <p:sp>
        <p:nvSpPr>
          <p:cNvPr id="8" name="TextBox 7">
            <a:extLst>
              <a:ext uri="{FF2B5EF4-FFF2-40B4-BE49-F238E27FC236}">
                <a16:creationId xmlns:a16="http://schemas.microsoft.com/office/drawing/2014/main" id="{79C82241-D7BD-45C9-A845-0538A7795C11}"/>
              </a:ext>
            </a:extLst>
          </p:cNvPr>
          <p:cNvSpPr txBox="1"/>
          <p:nvPr userDrawn="1"/>
        </p:nvSpPr>
        <p:spPr>
          <a:xfrm>
            <a:off x="1071716" y="1769806"/>
            <a:ext cx="525042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Questions?</a:t>
            </a:r>
          </a:p>
        </p:txBody>
      </p:sp>
    </p:spTree>
    <p:extLst>
      <p:ext uri="{BB962C8B-B14F-4D97-AF65-F5344CB8AC3E}">
        <p14:creationId xmlns:p14="http://schemas.microsoft.com/office/powerpoint/2010/main" val="29857964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ra">
    <p:spTree>
      <p:nvGrpSpPr>
        <p:cNvPr id="1" name=""/>
        <p:cNvGrpSpPr/>
        <p:nvPr/>
      </p:nvGrpSpPr>
      <p:grpSpPr>
        <a:xfrm>
          <a:off x="0" y="0"/>
          <a:ext cx="0" cy="0"/>
          <a:chOff x="0" y="0"/>
          <a:chExt cx="0" cy="0"/>
        </a:xfrm>
      </p:grpSpPr>
      <p:pic>
        <p:nvPicPr>
          <p:cNvPr id="7" name="Picture 16">
            <a:extLst>
              <a:ext uri="{FF2B5EF4-FFF2-40B4-BE49-F238E27FC236}">
                <a16:creationId xmlns:a16="http://schemas.microsoft.com/office/drawing/2014/main" id="{2835C92D-E5B8-41EA-ADAD-BE973996A7D6}"/>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8" name="Picture 1">
            <a:extLst>
              <a:ext uri="{FF2B5EF4-FFF2-40B4-BE49-F238E27FC236}">
                <a16:creationId xmlns:a16="http://schemas.microsoft.com/office/drawing/2014/main" id="{00319023-64F7-46C2-A150-219C22B85B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4"/>
          <a:stretch>
            <a:fillRect/>
          </a:stretch>
        </p:blipFill>
        <p:spPr>
          <a:xfrm>
            <a:off x="10923534" y="282615"/>
            <a:ext cx="877942" cy="877942"/>
          </a:xfrm>
          <a:prstGeom prst="rect">
            <a:avLst/>
          </a:prstGeom>
        </p:spPr>
      </p:pic>
    </p:spTree>
    <p:extLst>
      <p:ext uri="{BB962C8B-B14F-4D97-AF65-F5344CB8AC3E}">
        <p14:creationId xmlns:p14="http://schemas.microsoft.com/office/powerpoint/2010/main" val="1227140738"/>
      </p:ext>
    </p:extLst>
  </p:cSld>
  <p:clrMapOvr>
    <a:masterClrMapping/>
  </p:clrMapOvr>
  <p:extLst>
    <p:ext uri="{DCECCB84-F9BA-43D5-87BE-67443E8EF086}">
      <p15:sldGuideLst xmlns:p15="http://schemas.microsoft.com/office/powerpoint/2012/main">
        <p15:guide id="1" orient="horz" pos="360">
          <p15:clr>
            <a:srgbClr val="FBAE40"/>
          </p15:clr>
        </p15:guide>
        <p15:guide id="2" orient="horz" pos="288">
          <p15:clr>
            <a:srgbClr val="FBAE40"/>
          </p15:clr>
        </p15:guide>
        <p15:guide id="3" pos="40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E236BA10-0EB7-97DE-C98C-C06D995118CF}"/>
              </a:ext>
            </a:extLst>
          </p:cNvPr>
          <p:cNvPicPr>
            <a:picLocks noChangeAspect="1"/>
          </p:cNvPicPr>
          <p:nvPr userDrawn="1"/>
        </p:nvPicPr>
        <p:blipFill rotWithShape="1">
          <a:blip r:embed="rId2"/>
          <a:srcRect t="7522" b="7522"/>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63884DF-286C-0D1D-DDFC-DD11E0A5290B}"/>
              </a:ext>
            </a:extLst>
          </p:cNvPr>
          <p:cNvPicPr>
            <a:picLocks noChangeAspect="1"/>
          </p:cNvPicPr>
          <p:nvPr userDrawn="1"/>
        </p:nvPicPr>
        <p:blipFill>
          <a:blip r:embed="rId3"/>
          <a:stretch>
            <a:fillRect/>
          </a:stretch>
        </p:blipFill>
        <p:spPr>
          <a:xfrm>
            <a:off x="9672793" y="344961"/>
            <a:ext cx="1965794" cy="687426"/>
          </a:xfrm>
          <a:prstGeom prst="rect">
            <a:avLst/>
          </a:prstGeom>
        </p:spPr>
      </p:pic>
      <p:sp>
        <p:nvSpPr>
          <p:cNvPr id="8" name="Text Placeholder 2">
            <a:extLst>
              <a:ext uri="{FF2B5EF4-FFF2-40B4-BE49-F238E27FC236}">
                <a16:creationId xmlns:a16="http://schemas.microsoft.com/office/drawing/2014/main" id="{ABEB7318-B73A-0711-646F-71EE2DE816FA}"/>
              </a:ext>
            </a:extLst>
          </p:cNvPr>
          <p:cNvSpPr>
            <a:spLocks noGrp="1"/>
          </p:cNvSpPr>
          <p:nvPr>
            <p:ph type="body" sz="quarter" idx="10" hasCustomPrompt="1"/>
          </p:nvPr>
        </p:nvSpPr>
        <p:spPr>
          <a:xfrm>
            <a:off x="800100" y="962025"/>
            <a:ext cx="6572250" cy="687426"/>
          </a:xfrm>
        </p:spPr>
        <p:txBody>
          <a:bodyPr>
            <a:normAutofit/>
          </a:bodyPr>
          <a:lstStyle>
            <a:lvl1pPr marL="0" indent="0">
              <a:buNone/>
              <a:defRPr sz="4400" b="1">
                <a:solidFill>
                  <a:schemeClr val="bg1"/>
                </a:solidFill>
                <a:latin typeface="+mj-lt"/>
              </a:defRPr>
            </a:lvl1pPr>
          </a:lstStyle>
          <a:p>
            <a:pPr lvl="0"/>
            <a:r>
              <a:rPr lang="en-US" dirty="0"/>
              <a:t>Title</a:t>
            </a:r>
          </a:p>
        </p:txBody>
      </p:sp>
      <p:sp>
        <p:nvSpPr>
          <p:cNvPr id="9" name="Text Placeholder 4">
            <a:extLst>
              <a:ext uri="{FF2B5EF4-FFF2-40B4-BE49-F238E27FC236}">
                <a16:creationId xmlns:a16="http://schemas.microsoft.com/office/drawing/2014/main" id="{30540805-AE8F-F58D-9DE8-CECB5F34C2B4}"/>
              </a:ext>
            </a:extLst>
          </p:cNvPr>
          <p:cNvSpPr>
            <a:spLocks noGrp="1"/>
          </p:cNvSpPr>
          <p:nvPr>
            <p:ph type="body" sz="quarter" idx="11" hasCustomPrompt="1"/>
          </p:nvPr>
        </p:nvSpPr>
        <p:spPr>
          <a:xfrm>
            <a:off x="819150" y="2552700"/>
            <a:ext cx="9410700" cy="571500"/>
          </a:xfrm>
        </p:spPr>
        <p:txBody>
          <a:bodyPr/>
          <a:lstStyle>
            <a:lvl1pPr marL="0" indent="0">
              <a:buNone/>
              <a:defRPr b="0">
                <a:solidFill>
                  <a:schemeClr val="bg1"/>
                </a:solidFill>
              </a:defRPr>
            </a:lvl1pPr>
          </a:lstStyle>
          <a:p>
            <a:pPr lvl="0"/>
            <a:r>
              <a:rPr lang="en-US" dirty="0"/>
              <a:t>Lesson intro</a:t>
            </a:r>
          </a:p>
        </p:txBody>
      </p:sp>
      <p:sp>
        <p:nvSpPr>
          <p:cNvPr id="10" name="Text Placeholder 4">
            <a:extLst>
              <a:ext uri="{FF2B5EF4-FFF2-40B4-BE49-F238E27FC236}">
                <a16:creationId xmlns:a16="http://schemas.microsoft.com/office/drawing/2014/main" id="{DA31BAF2-428B-544F-CE9E-E4ECBAE550D2}"/>
              </a:ext>
            </a:extLst>
          </p:cNvPr>
          <p:cNvSpPr>
            <a:spLocks noGrp="1"/>
          </p:cNvSpPr>
          <p:nvPr>
            <p:ph type="body" sz="quarter" idx="12" hasCustomPrompt="1"/>
          </p:nvPr>
        </p:nvSpPr>
        <p:spPr>
          <a:xfrm>
            <a:off x="800100" y="3465473"/>
            <a:ext cx="9410700" cy="1478001"/>
          </a:xfrm>
        </p:spPr>
        <p:txBody>
          <a:bodyPr/>
          <a:lstStyle>
            <a:lvl1pPr marL="0" indent="0">
              <a:lnSpc>
                <a:spcPct val="110000"/>
              </a:lnSpc>
              <a:spcBef>
                <a:spcPts val="0"/>
              </a:spcBef>
              <a:buNone/>
              <a:defRPr b="1">
                <a:solidFill>
                  <a:schemeClr val="bg1"/>
                </a:solidFill>
              </a:defRPr>
            </a:lvl1pPr>
          </a:lstStyle>
          <a:p>
            <a:pPr lvl="0"/>
            <a:r>
              <a:rPr lang="en-US" dirty="0"/>
              <a:t>Lesson intro</a:t>
            </a:r>
          </a:p>
        </p:txBody>
      </p:sp>
    </p:spTree>
    <p:extLst>
      <p:ext uri="{BB962C8B-B14F-4D97-AF65-F5344CB8AC3E}">
        <p14:creationId xmlns:p14="http://schemas.microsoft.com/office/powerpoint/2010/main" val="2277508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AEDB6E-7A1E-C8B9-86EA-9E7180BED9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B0049A-6F74-BC50-A222-3355A93755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11FA39-39B2-C3A7-EE6E-B9E0C45B5B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D69954F-91E2-46A5-AC4F-BFC5FCB5794A}" type="datetimeFigureOut">
              <a:rPr lang="en-US" smtClean="0"/>
              <a:t>1/8/2025</a:t>
            </a:fld>
            <a:endParaRPr lang="en-US"/>
          </a:p>
        </p:txBody>
      </p:sp>
      <p:sp>
        <p:nvSpPr>
          <p:cNvPr id="5" name="Footer Placeholder 4">
            <a:extLst>
              <a:ext uri="{FF2B5EF4-FFF2-40B4-BE49-F238E27FC236}">
                <a16:creationId xmlns:a16="http://schemas.microsoft.com/office/drawing/2014/main" id="{40ACAE57-F2C9-5D97-7A54-5F54A52176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1D9BEC0-761E-D72E-6DAC-40744B816A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6C2035-5CC5-4C8B-BAD4-AC3B30738AEC}" type="slidenum">
              <a:rPr lang="en-US" smtClean="0"/>
              <a:t>‹#›</a:t>
            </a:fld>
            <a:endParaRPr lang="en-US"/>
          </a:p>
        </p:txBody>
      </p:sp>
    </p:spTree>
    <p:extLst>
      <p:ext uri="{BB962C8B-B14F-4D97-AF65-F5344CB8AC3E}">
        <p14:creationId xmlns:p14="http://schemas.microsoft.com/office/powerpoint/2010/main" val="84611409"/>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8"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49" r:id="rId20"/>
    <p:sldLayoutId id="2147483650" r:id="rId21"/>
    <p:sldLayoutId id="2147483651" r:id="rId22"/>
    <p:sldLayoutId id="2147483652" r:id="rId23"/>
    <p:sldLayoutId id="2147483653" r:id="rId24"/>
    <p:sldLayoutId id="2147483654" r:id="rId25"/>
    <p:sldLayoutId id="2147483655" r:id="rId26"/>
    <p:sldLayoutId id="2147483656" r:id="rId27"/>
    <p:sldLayoutId id="2147483657" r:id="rId28"/>
    <p:sldLayoutId id="2147483658" r:id="rId29"/>
    <p:sldLayoutId id="2147483659"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14.xml"/><Relationship Id="rId1" Type="http://schemas.openxmlformats.org/officeDocument/2006/relationships/video" Target="https://www.youtube.com/embed/g0wZ-D_7qLo?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12.xml"/><Relationship Id="rId4" Type="http://schemas.openxmlformats.org/officeDocument/2006/relationships/image" Target="../media/image11.emf"/></Relationships>
</file>

<file path=ppt/slides/_rels/slide1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17.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0.png"/><Relationship Id="rId1" Type="http://schemas.openxmlformats.org/officeDocument/2006/relationships/slideLayout" Target="../slideLayouts/slideLayout18.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svg"/><Relationship Id="rId3" Type="http://schemas.openxmlformats.org/officeDocument/2006/relationships/image" Target="../media/image39.svg"/><Relationship Id="rId7" Type="http://schemas.openxmlformats.org/officeDocument/2006/relationships/image" Target="../media/image43.svg"/><Relationship Id="rId12" Type="http://schemas.openxmlformats.org/officeDocument/2006/relationships/image" Target="../media/image48.png"/><Relationship Id="rId17" Type="http://schemas.openxmlformats.org/officeDocument/2006/relationships/image" Target="../media/image53.svg"/><Relationship Id="rId2" Type="http://schemas.openxmlformats.org/officeDocument/2006/relationships/image" Target="../media/image38.png"/><Relationship Id="rId16" Type="http://schemas.openxmlformats.org/officeDocument/2006/relationships/image" Target="../media/image52.png"/><Relationship Id="rId1" Type="http://schemas.openxmlformats.org/officeDocument/2006/relationships/slideLayout" Target="../slideLayouts/slideLayout18.xml"/><Relationship Id="rId6" Type="http://schemas.openxmlformats.org/officeDocument/2006/relationships/image" Target="../media/image42.png"/><Relationship Id="rId11" Type="http://schemas.openxmlformats.org/officeDocument/2006/relationships/image" Target="../media/image47.svg"/><Relationship Id="rId5" Type="http://schemas.openxmlformats.org/officeDocument/2006/relationships/image" Target="../media/image41.svg"/><Relationship Id="rId15" Type="http://schemas.openxmlformats.org/officeDocument/2006/relationships/image" Target="../media/image51.sv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svg"/><Relationship Id="rId14" Type="http://schemas.openxmlformats.org/officeDocument/2006/relationships/image" Target="../media/image50.png"/></Relationships>
</file>

<file path=ppt/slides/_rels/slide1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svg"/><Relationship Id="rId7" Type="http://schemas.openxmlformats.org/officeDocument/2006/relationships/image" Target="../media/image60.svg"/><Relationship Id="rId2" Type="http://schemas.openxmlformats.org/officeDocument/2006/relationships/image" Target="../media/image55.png"/><Relationship Id="rId1" Type="http://schemas.openxmlformats.org/officeDocument/2006/relationships/slideLayout" Target="../slideLayouts/slideLayout18.xml"/><Relationship Id="rId6" Type="http://schemas.openxmlformats.org/officeDocument/2006/relationships/image" Target="../media/image59.png"/><Relationship Id="rId11" Type="http://schemas.openxmlformats.org/officeDocument/2006/relationships/image" Target="../media/image64.svg"/><Relationship Id="rId5" Type="http://schemas.openxmlformats.org/officeDocument/2006/relationships/image" Target="../media/image58.sv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xml"/><Relationship Id="rId1" Type="http://schemas.openxmlformats.org/officeDocument/2006/relationships/slideLayout" Target="../slideLayouts/slideLayout17.xml"/><Relationship Id="rId5" Type="http://schemas.openxmlformats.org/officeDocument/2006/relationships/image" Target="../media/image67.png"/><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68.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9.emf"/><Relationship Id="rId5" Type="http://schemas.openxmlformats.org/officeDocument/2006/relationships/image" Target="../media/image70.png"/><Relationship Id="rId4" Type="http://schemas.openxmlformats.org/officeDocument/2006/relationships/image" Target="../media/image6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slideLayout" Target="../slideLayouts/slideLayout14.xml"/><Relationship Id="rId1" Type="http://schemas.openxmlformats.org/officeDocument/2006/relationships/video" Target="https://www.youtube.com/embed/oOFkQssMM8U?feature=oembed"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10.png"/><Relationship Id="rId7" Type="http://schemas.openxmlformats.org/officeDocument/2006/relationships/image" Target="../media/image75.png"/><Relationship Id="rId2" Type="http://schemas.openxmlformats.org/officeDocument/2006/relationships/image" Target="../media/image9.emf"/><Relationship Id="rId1" Type="http://schemas.openxmlformats.org/officeDocument/2006/relationships/slideLayout" Target="../slideLayouts/slideLayout12.xml"/><Relationship Id="rId6" Type="http://schemas.openxmlformats.org/officeDocument/2006/relationships/image" Target="../media/image74.svg"/><Relationship Id="rId5" Type="http://schemas.openxmlformats.org/officeDocument/2006/relationships/image" Target="../media/image73.png"/><Relationship Id="rId10" Type="http://schemas.openxmlformats.org/officeDocument/2006/relationships/image" Target="../media/image78.svg"/><Relationship Id="rId4" Type="http://schemas.openxmlformats.org/officeDocument/2006/relationships/image" Target="../media/image11.emf"/><Relationship Id="rId9" Type="http://schemas.openxmlformats.org/officeDocument/2006/relationships/image" Target="../media/image77.png"/></Relationships>
</file>

<file path=ppt/slides/_rels/slide3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30.png"/><Relationship Id="rId1" Type="http://schemas.openxmlformats.org/officeDocument/2006/relationships/slideLayout" Target="../slideLayouts/slideLayout18.xml"/><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30.png"/><Relationship Id="rId1" Type="http://schemas.openxmlformats.org/officeDocument/2006/relationships/slideLayout" Target="../slideLayouts/slideLayout18.xml"/><Relationship Id="rId4" Type="http://schemas.openxmlformats.org/officeDocument/2006/relationships/image" Target="../media/image81.svg"/></Relationships>
</file>

<file path=ppt/slides/_rels/slide39.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image" Target="../media/image83.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85.png"/><Relationship Id="rId1" Type="http://schemas.openxmlformats.org/officeDocument/2006/relationships/slideLayout" Target="../slideLayouts/slideLayout18.xml"/><Relationship Id="rId5" Type="http://schemas.openxmlformats.org/officeDocument/2006/relationships/image" Target="../media/image88.svg"/><Relationship Id="rId4" Type="http://schemas.openxmlformats.org/officeDocument/2006/relationships/image" Target="../media/image87.png"/></Relationships>
</file>

<file path=ppt/slides/_rels/slide44.xml.rels><?xml version="1.0" encoding="UTF-8" standalone="yes"?>
<Relationships xmlns="http://schemas.openxmlformats.org/package/2006/relationships"><Relationship Id="rId3" Type="http://schemas.openxmlformats.org/officeDocument/2006/relationships/image" Target="../media/image86.svg"/><Relationship Id="rId7" Type="http://schemas.openxmlformats.org/officeDocument/2006/relationships/image" Target="../media/image92.svg"/><Relationship Id="rId2" Type="http://schemas.openxmlformats.org/officeDocument/2006/relationships/image" Target="../media/image85.png"/><Relationship Id="rId1" Type="http://schemas.openxmlformats.org/officeDocument/2006/relationships/slideLayout" Target="../slideLayouts/slideLayout18.xml"/><Relationship Id="rId6" Type="http://schemas.openxmlformats.org/officeDocument/2006/relationships/image" Target="../media/image91.png"/><Relationship Id="rId5" Type="http://schemas.openxmlformats.org/officeDocument/2006/relationships/image" Target="../media/image90.svg"/><Relationship Id="rId4" Type="http://schemas.openxmlformats.org/officeDocument/2006/relationships/image" Target="../media/image89.png"/></Relationships>
</file>

<file path=ppt/slides/_rels/slide45.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86.svg"/><Relationship Id="rId7" Type="http://schemas.openxmlformats.org/officeDocument/2006/relationships/image" Target="../media/image94.svg"/><Relationship Id="rId2" Type="http://schemas.openxmlformats.org/officeDocument/2006/relationships/image" Target="../media/image85.png"/><Relationship Id="rId1" Type="http://schemas.openxmlformats.org/officeDocument/2006/relationships/slideLayout" Target="../slideLayouts/slideLayout18.xml"/><Relationship Id="rId6" Type="http://schemas.openxmlformats.org/officeDocument/2006/relationships/image" Target="../media/image93.png"/><Relationship Id="rId5" Type="http://schemas.openxmlformats.org/officeDocument/2006/relationships/image" Target="../media/image90.svg"/><Relationship Id="rId4" Type="http://schemas.openxmlformats.org/officeDocument/2006/relationships/image" Target="../media/image89.png"/><Relationship Id="rId9" Type="http://schemas.openxmlformats.org/officeDocument/2006/relationships/image" Target="../media/image96.svg"/></Relationships>
</file>

<file path=ppt/slides/_rels/slide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8" Type="http://schemas.openxmlformats.org/officeDocument/2006/relationships/image" Target="../media/image98.svg"/><Relationship Id="rId3" Type="http://schemas.openxmlformats.org/officeDocument/2006/relationships/image" Target="../media/image10.png"/><Relationship Id="rId7" Type="http://schemas.openxmlformats.org/officeDocument/2006/relationships/image" Target="../media/image97.png"/><Relationship Id="rId2" Type="http://schemas.openxmlformats.org/officeDocument/2006/relationships/image" Target="../media/image9.emf"/><Relationship Id="rId1" Type="http://schemas.openxmlformats.org/officeDocument/2006/relationships/slideLayout" Target="../slideLayouts/slideLayout12.xml"/><Relationship Id="rId6" Type="http://schemas.openxmlformats.org/officeDocument/2006/relationships/image" Target="../media/image35.svg"/><Relationship Id="rId5" Type="http://schemas.openxmlformats.org/officeDocument/2006/relationships/image" Target="../media/image34.png"/><Relationship Id="rId10" Type="http://schemas.openxmlformats.org/officeDocument/2006/relationships/image" Target="../media/image100.svg"/><Relationship Id="rId4" Type="http://schemas.openxmlformats.org/officeDocument/2006/relationships/image" Target="../media/image11.emf"/><Relationship Id="rId9" Type="http://schemas.openxmlformats.org/officeDocument/2006/relationships/image" Target="../media/image99.png"/></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11.xml"/><Relationship Id="rId5" Type="http://schemas.openxmlformats.org/officeDocument/2006/relationships/image" Target="../media/image30.png"/><Relationship Id="rId4" Type="http://schemas.openxmlformats.org/officeDocument/2006/relationships/image" Target="../media/image11.emf"/></Relationships>
</file>

<file path=ppt/slides/_rels/slide49.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slideLayout" Target="../slideLayouts/slideLayout14.xml"/><Relationship Id="rId1" Type="http://schemas.openxmlformats.org/officeDocument/2006/relationships/video" Target="https://www.youtube.com/embed/vGyjF9Ngd8Y?feature=oembed"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8.xml"/><Relationship Id="rId5" Type="http://schemas.openxmlformats.org/officeDocument/2006/relationships/image" Target="../media/image22.svg"/><Relationship Id="rId4" Type="http://schemas.openxmlformats.org/officeDocument/2006/relationships/image" Target="../media/image21.png"/></Relationships>
</file>

<file path=ppt/slides/_rels/slide5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30.png"/><Relationship Id="rId1" Type="http://schemas.openxmlformats.org/officeDocument/2006/relationships/slideLayout" Target="../slideLayouts/slideLayout18.xml"/><Relationship Id="rId4" Type="http://schemas.openxmlformats.org/officeDocument/2006/relationships/image" Target="../media/image103.svg"/></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18.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18.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B1D9F2B-1D25-E8C2-A511-FC1085FFD0BB}"/>
              </a:ext>
            </a:extLst>
          </p:cNvPr>
          <p:cNvSpPr txBox="1"/>
          <p:nvPr/>
        </p:nvSpPr>
        <p:spPr>
          <a:xfrm>
            <a:off x="533399" y="1710602"/>
            <a:ext cx="6574971" cy="2544094"/>
          </a:xfrm>
          <a:prstGeom prst="rect">
            <a:avLst/>
          </a:prstGeom>
          <a:noFill/>
        </p:spPr>
        <p:txBody>
          <a:bodyPr wrap="square" rtlCol="0">
            <a:spAutoFit/>
          </a:bodyPr>
          <a:lstStyle/>
          <a:p>
            <a:pPr>
              <a:lnSpc>
                <a:spcPct val="80000"/>
              </a:lnSpc>
            </a:pPr>
            <a:r>
              <a:rPr lang="fr" sz="6600" dirty="0">
                <a:solidFill>
                  <a:schemeClr val="bg1"/>
                </a:solidFill>
                <a:latin typeface="GT Walsheim Pro Condensed Black" panose="00000906000000000000" pitchFamily="2" charset="0"/>
              </a:rPr>
              <a:t>LES ATHLÈTES COMME ASSISTANTS SPORTIFS</a:t>
            </a:r>
          </a:p>
        </p:txBody>
      </p:sp>
      <p:sp>
        <p:nvSpPr>
          <p:cNvPr id="5" name="TextBox 4">
            <a:extLst>
              <a:ext uri="{FF2B5EF4-FFF2-40B4-BE49-F238E27FC236}">
                <a16:creationId xmlns:a16="http://schemas.microsoft.com/office/drawing/2014/main" id="{825459C1-1EFF-7D23-B205-DC23AB592418}"/>
              </a:ext>
            </a:extLst>
          </p:cNvPr>
          <p:cNvSpPr txBox="1"/>
          <p:nvPr/>
        </p:nvSpPr>
        <p:spPr>
          <a:xfrm>
            <a:off x="533399" y="4160770"/>
            <a:ext cx="5802086" cy="1569660"/>
          </a:xfrm>
          <a:prstGeom prst="rect">
            <a:avLst/>
          </a:prstGeom>
          <a:noFill/>
        </p:spPr>
        <p:txBody>
          <a:bodyPr wrap="square" rtlCol="0">
            <a:spAutoFit/>
          </a:bodyPr>
          <a:lstStyle/>
          <a:p>
            <a:endParaRPr lang="fr" sz="2400" b="1" dirty="0">
              <a:solidFill>
                <a:srgbClr val="013B82"/>
              </a:solidFill>
              <a:latin typeface="GT Walsheim Pro Condensed Black" panose="00000906000000000000" pitchFamily="2" charset="0"/>
            </a:endParaRPr>
          </a:p>
          <a:p>
            <a:endParaRPr lang="fr" sz="2400" b="1" dirty="0">
              <a:solidFill>
                <a:srgbClr val="013B82"/>
              </a:solidFill>
              <a:latin typeface="GT Walsheim Pro Condensed Black" panose="00000906000000000000" pitchFamily="2" charset="0"/>
            </a:endParaRPr>
          </a:p>
          <a:p>
            <a:r>
              <a:rPr lang="fr" sz="2400" b="1" dirty="0">
                <a:solidFill>
                  <a:srgbClr val="013B82"/>
                </a:solidFill>
                <a:latin typeface="GT Walsheim Pro Condensed Black" panose="00000906000000000000" pitchFamily="2" charset="0"/>
              </a:rPr>
              <a:t>PROGRAMME DE LEADERSHIP ET DE COMPÉTENCES</a:t>
            </a:r>
          </a:p>
        </p:txBody>
      </p:sp>
    </p:spTree>
    <p:extLst>
      <p:ext uri="{BB962C8B-B14F-4D97-AF65-F5344CB8AC3E}">
        <p14:creationId xmlns:p14="http://schemas.microsoft.com/office/powerpoint/2010/main" val="1277960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4B4763C-94D3-928D-8FF8-5AE2A2E28358}"/>
              </a:ext>
            </a:extLst>
          </p:cNvPr>
          <p:cNvSpPr txBox="1"/>
          <p:nvPr/>
        </p:nvSpPr>
        <p:spPr>
          <a:xfrm>
            <a:off x="816429" y="1785190"/>
            <a:ext cx="9889671" cy="646331"/>
          </a:xfrm>
          <a:prstGeom prst="rect">
            <a:avLst/>
          </a:prstGeom>
          <a:noFill/>
        </p:spPr>
        <p:txBody>
          <a:bodyPr wrap="square" rtlCol="0">
            <a:spAutoFit/>
          </a:bodyPr>
          <a:lstStyle/>
          <a:p>
            <a:r>
              <a:rPr lang="fr" sz="3600" dirty="0">
                <a:solidFill>
                  <a:srgbClr val="013B82"/>
                </a:solidFill>
                <a:latin typeface="Ubuntu"/>
              </a:rPr>
              <a:t>Explorer : </a:t>
            </a:r>
            <a:r>
              <a:rPr lang="fr" sz="3600" b="1" dirty="0">
                <a:solidFill>
                  <a:srgbClr val="013B82"/>
                </a:solidFill>
                <a:latin typeface="Ubuntu"/>
              </a:rPr>
              <a:t>De l'athlète à l'assistant sportif</a:t>
            </a:r>
            <a:endParaRPr lang="en-US" sz="3600" dirty="0">
              <a:solidFill>
                <a:srgbClr val="013B82"/>
              </a:solidFill>
              <a:latin typeface="Ubuntu"/>
            </a:endParaRPr>
          </a:p>
        </p:txBody>
      </p:sp>
      <p:sp>
        <p:nvSpPr>
          <p:cNvPr id="6" name="Text Placeholder 8">
            <a:extLst>
              <a:ext uri="{FF2B5EF4-FFF2-40B4-BE49-F238E27FC236}">
                <a16:creationId xmlns:a16="http://schemas.microsoft.com/office/drawing/2014/main" id="{F42AAC4F-5F96-7FBB-A5E1-A13D31D9F75C}"/>
              </a:ext>
            </a:extLst>
          </p:cNvPr>
          <p:cNvSpPr>
            <a:spLocks noGrp="1"/>
          </p:cNvSpPr>
          <p:nvPr>
            <p:ph type="body" sz="quarter" idx="10"/>
          </p:nvPr>
        </p:nvSpPr>
        <p:spPr>
          <a:xfrm>
            <a:off x="1498600" y="591272"/>
            <a:ext cx="7401560" cy="466685"/>
          </a:xfrm>
        </p:spPr>
        <p:txBody>
          <a:bodyPr/>
          <a:lstStyle/>
          <a:p>
            <a:r>
              <a:rPr lang="fr" dirty="0"/>
              <a:t>Les athlètes en tant que leaders sportifs</a:t>
            </a:r>
          </a:p>
          <a:p>
            <a:endParaRPr lang="en-US" dirty="0"/>
          </a:p>
        </p:txBody>
      </p:sp>
      <p:sp>
        <p:nvSpPr>
          <p:cNvPr id="7" name="Text Placeholder 9">
            <a:extLst>
              <a:ext uri="{FF2B5EF4-FFF2-40B4-BE49-F238E27FC236}">
                <a16:creationId xmlns:a16="http://schemas.microsoft.com/office/drawing/2014/main" id="{37D2508B-DC5D-0129-828B-F6C5360FAB84}"/>
              </a:ext>
            </a:extLst>
          </p:cNvPr>
          <p:cNvSpPr>
            <a:spLocks noGrp="1"/>
          </p:cNvSpPr>
          <p:nvPr>
            <p:ph type="body" sz="quarter" idx="11"/>
          </p:nvPr>
        </p:nvSpPr>
        <p:spPr>
          <a:xfrm>
            <a:off x="1498600" y="1102214"/>
            <a:ext cx="3276600" cy="376034"/>
          </a:xfrm>
        </p:spPr>
        <p:txBody>
          <a:bodyPr/>
          <a:lstStyle/>
          <a:p>
            <a:r>
              <a:rPr lang="fr" dirty="0"/>
              <a:t>D'athlète à assistant sportif</a:t>
            </a:r>
          </a:p>
        </p:txBody>
      </p:sp>
      <p:sp>
        <p:nvSpPr>
          <p:cNvPr id="9" name="TextBox 8">
            <a:extLst>
              <a:ext uri="{FF2B5EF4-FFF2-40B4-BE49-F238E27FC236}">
                <a16:creationId xmlns:a16="http://schemas.microsoft.com/office/drawing/2014/main" id="{354635DE-528E-E753-4AF7-355A4E83864F}"/>
              </a:ext>
            </a:extLst>
          </p:cNvPr>
          <p:cNvSpPr txBox="1"/>
          <p:nvPr/>
        </p:nvSpPr>
        <p:spPr>
          <a:xfrm>
            <a:off x="1032330" y="3969812"/>
            <a:ext cx="4064000" cy="2254463"/>
          </a:xfrm>
          <a:prstGeom prst="rect">
            <a:avLst/>
          </a:prstGeom>
          <a:noFill/>
        </p:spPr>
        <p:txBody>
          <a:bodyPr wrap="square" rtlCol="0">
            <a:spAutoFit/>
          </a:bodyPr>
          <a:lstStyle/>
          <a:p>
            <a:pPr lvl="0" rtl="0">
              <a:spcAft>
                <a:spcPts val="600"/>
              </a:spcAft>
            </a:pPr>
            <a:r>
              <a:rPr lang="fr" sz="2000" b="1" dirty="0">
                <a:solidFill>
                  <a:srgbClr val="0095DA"/>
                </a:solidFill>
                <a:latin typeface="Ubuntu" panose="020B0504030602030204" pitchFamily="34" charset="0"/>
              </a:rPr>
              <a:t>Pratiquer un sport</a:t>
            </a:r>
          </a:p>
          <a:p>
            <a:pPr marL="358775" lvl="0" indent="-288925" rtl="0">
              <a:spcAft>
                <a:spcPts val="300"/>
              </a:spcAft>
              <a:buBlip>
                <a:blip r:embed="rId2"/>
              </a:buBlip>
            </a:pPr>
            <a:r>
              <a:rPr lang="fr" dirty="0">
                <a:solidFill>
                  <a:schemeClr val="tx1">
                    <a:lumMod val="75000"/>
                    <a:lumOff val="25000"/>
                  </a:schemeClr>
                </a:solidFill>
                <a:latin typeface="Ubuntu" panose="020B0504030602030204" pitchFamily="34" charset="0"/>
                <a:cs typeface="Arial"/>
              </a:rPr>
              <a:t>Être un étudiant du sport</a:t>
            </a:r>
          </a:p>
          <a:p>
            <a:pPr marL="358775" lvl="0" indent="-288925" rtl="0">
              <a:spcAft>
                <a:spcPts val="300"/>
              </a:spcAft>
              <a:buBlip>
                <a:blip r:embed="rId2"/>
              </a:buBlip>
            </a:pPr>
            <a:r>
              <a:rPr lang="fr" dirty="0">
                <a:solidFill>
                  <a:schemeClr val="tx1">
                    <a:lumMod val="75000"/>
                    <a:lumOff val="25000"/>
                  </a:schemeClr>
                </a:solidFill>
                <a:latin typeface="Ubuntu" panose="020B0504030602030204" pitchFamily="34" charset="0"/>
              </a:rPr>
              <a:t>Être un coéquipier</a:t>
            </a:r>
          </a:p>
          <a:p>
            <a:pPr marL="358775" lvl="0" indent="-288925" rtl="0">
              <a:spcAft>
                <a:spcPts val="300"/>
              </a:spcAft>
              <a:buBlip>
                <a:blip r:embed="rId2"/>
              </a:buBlip>
            </a:pPr>
            <a:r>
              <a:rPr lang="fr" dirty="0">
                <a:solidFill>
                  <a:schemeClr val="tx1">
                    <a:lumMod val="75000"/>
                    <a:lumOff val="25000"/>
                  </a:schemeClr>
                </a:solidFill>
                <a:latin typeface="Ubuntu" panose="020B0504030602030204" pitchFamily="34" charset="0"/>
              </a:rPr>
              <a:t>Participer activement sur le terrain</a:t>
            </a:r>
          </a:p>
          <a:p>
            <a:pPr marL="358775" lvl="0" indent="-288925" rtl="0">
              <a:spcAft>
                <a:spcPts val="300"/>
              </a:spcAft>
              <a:buBlip>
                <a:blip r:embed="rId2"/>
              </a:buBlip>
            </a:pPr>
            <a:r>
              <a:rPr lang="fr" dirty="0">
                <a:solidFill>
                  <a:schemeClr val="tx1">
                    <a:lumMod val="75000"/>
                    <a:lumOff val="25000"/>
                  </a:schemeClr>
                </a:solidFill>
                <a:latin typeface="Ubuntu" panose="020B0504030602030204" pitchFamily="34" charset="0"/>
              </a:rPr>
              <a:t>Travailler sur vos objectifs de performance</a:t>
            </a:r>
          </a:p>
        </p:txBody>
      </p:sp>
      <p:sp>
        <p:nvSpPr>
          <p:cNvPr id="10" name="TextBox 9">
            <a:extLst>
              <a:ext uri="{FF2B5EF4-FFF2-40B4-BE49-F238E27FC236}">
                <a16:creationId xmlns:a16="http://schemas.microsoft.com/office/drawing/2014/main" id="{72554506-00C7-3729-A8C1-201FDCB321C6}"/>
              </a:ext>
            </a:extLst>
          </p:cNvPr>
          <p:cNvSpPr txBox="1"/>
          <p:nvPr/>
        </p:nvSpPr>
        <p:spPr>
          <a:xfrm>
            <a:off x="6544130" y="3969812"/>
            <a:ext cx="4305300" cy="1938992"/>
          </a:xfrm>
          <a:prstGeom prst="rect">
            <a:avLst/>
          </a:prstGeom>
          <a:noFill/>
        </p:spPr>
        <p:txBody>
          <a:bodyPr wrap="square" rtlCol="0">
            <a:spAutoFit/>
          </a:bodyPr>
          <a:lstStyle/>
          <a:p>
            <a:pPr lvl="0" rtl="0">
              <a:spcAft>
                <a:spcPts val="600"/>
              </a:spcAft>
            </a:pPr>
            <a:r>
              <a:rPr lang="fr" sz="2000" b="1" dirty="0">
                <a:solidFill>
                  <a:srgbClr val="013B82"/>
                </a:solidFill>
                <a:latin typeface="Ubuntu" panose="020B0504030602030204" pitchFamily="34" charset="0"/>
              </a:rPr>
              <a:t>Aider un assistant sportif</a:t>
            </a:r>
          </a:p>
          <a:p>
            <a:pPr marL="358775" lvl="0" indent="-269875" rtl="0">
              <a:spcAft>
                <a:spcPts val="300"/>
              </a:spcAft>
              <a:buBlip>
                <a:blip r:embed="rId3"/>
              </a:buBlip>
            </a:pPr>
            <a:r>
              <a:rPr lang="fr" dirty="0">
                <a:solidFill>
                  <a:schemeClr val="tx1">
                    <a:lumMod val="75000"/>
                    <a:lumOff val="25000"/>
                  </a:schemeClr>
                </a:solidFill>
                <a:latin typeface="Ubuntu" panose="020B0504030602030204" pitchFamily="34" charset="0"/>
                <a:cs typeface="Arial"/>
              </a:rPr>
              <a:t>Assister le staff d'entraîneurs</a:t>
            </a:r>
          </a:p>
          <a:p>
            <a:pPr marL="358775" lvl="0" indent="-269875" rtl="0">
              <a:spcAft>
                <a:spcPts val="300"/>
              </a:spcAft>
              <a:buBlip>
                <a:blip r:embed="rId3"/>
              </a:buBlip>
            </a:pPr>
            <a:r>
              <a:rPr lang="fr" dirty="0">
                <a:solidFill>
                  <a:schemeClr val="tx1">
                    <a:lumMod val="75000"/>
                    <a:lumOff val="25000"/>
                  </a:schemeClr>
                </a:solidFill>
                <a:latin typeface="Ubuntu" panose="020B0504030602030204" pitchFamily="34" charset="0"/>
                <a:cs typeface="Arial"/>
              </a:rPr>
              <a:t>Être sur la touche pour aider là où c'est nécessaire</a:t>
            </a:r>
          </a:p>
          <a:p>
            <a:pPr marL="358775" lvl="0" indent="-269875" rtl="0">
              <a:spcAft>
                <a:spcPts val="300"/>
              </a:spcAft>
              <a:buBlip>
                <a:blip r:embed="rId3"/>
              </a:buBlip>
            </a:pPr>
            <a:r>
              <a:rPr lang="fr" dirty="0">
                <a:solidFill>
                  <a:schemeClr val="tx1">
                    <a:lumMod val="75000"/>
                    <a:lumOff val="25000"/>
                  </a:schemeClr>
                </a:solidFill>
                <a:latin typeface="Ubuntu" panose="020B0504030602030204" pitchFamily="34" charset="0"/>
                <a:cs typeface="Arial"/>
              </a:rPr>
              <a:t>Aider les autres athlètes à améliorer leurs performances</a:t>
            </a:r>
          </a:p>
        </p:txBody>
      </p:sp>
      <p:sp>
        <p:nvSpPr>
          <p:cNvPr id="11" name="Rectangle: Rounded Corners 10">
            <a:extLst>
              <a:ext uri="{FF2B5EF4-FFF2-40B4-BE49-F238E27FC236}">
                <a16:creationId xmlns:a16="http://schemas.microsoft.com/office/drawing/2014/main" id="{ED980076-DEF1-F3CB-E6B3-13F1F567CEC0}"/>
              </a:ext>
            </a:extLst>
          </p:cNvPr>
          <p:cNvSpPr/>
          <p:nvPr/>
        </p:nvSpPr>
        <p:spPr>
          <a:xfrm>
            <a:off x="816429" y="3028596"/>
            <a:ext cx="4032249" cy="800808"/>
          </a:xfrm>
          <a:prstGeom prst="roundRect">
            <a:avLst>
              <a:gd name="adj" fmla="val 50000"/>
            </a:avLst>
          </a:prstGeom>
          <a:solidFill>
            <a:srgbClr val="00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400" dirty="0">
                <a:latin typeface="GT Walsheim Pro Condensed Black" panose="00000906000000000000" pitchFamily="2" charset="0"/>
              </a:rPr>
              <a:t>JOUANT</a:t>
            </a:r>
          </a:p>
        </p:txBody>
      </p:sp>
      <p:sp>
        <p:nvSpPr>
          <p:cNvPr id="13" name="Rectangle: Rounded Corners 12">
            <a:extLst>
              <a:ext uri="{FF2B5EF4-FFF2-40B4-BE49-F238E27FC236}">
                <a16:creationId xmlns:a16="http://schemas.microsoft.com/office/drawing/2014/main" id="{E9FC6A1A-A9BD-DB37-7716-64BB3485EA42}"/>
              </a:ext>
            </a:extLst>
          </p:cNvPr>
          <p:cNvSpPr/>
          <p:nvPr/>
        </p:nvSpPr>
        <p:spPr>
          <a:xfrm>
            <a:off x="6359981" y="3028596"/>
            <a:ext cx="4032249" cy="800808"/>
          </a:xfrm>
          <a:prstGeom prst="roundRect">
            <a:avLst>
              <a:gd name="adj" fmla="val 50000"/>
            </a:avLst>
          </a:prstGeom>
          <a:solidFill>
            <a:srgbClr val="0063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400" dirty="0">
                <a:latin typeface="GT Walsheim Pro Condensed Black" panose="00000906000000000000" pitchFamily="2" charset="0"/>
              </a:rPr>
              <a:t>PORTION</a:t>
            </a:r>
          </a:p>
        </p:txBody>
      </p:sp>
      <p:sp>
        <p:nvSpPr>
          <p:cNvPr id="18" name="Arrow: Chevron 17">
            <a:extLst>
              <a:ext uri="{FF2B5EF4-FFF2-40B4-BE49-F238E27FC236}">
                <a16:creationId xmlns:a16="http://schemas.microsoft.com/office/drawing/2014/main" id="{DAAFB705-3248-A732-73B4-DD919C1A277E}"/>
              </a:ext>
            </a:extLst>
          </p:cNvPr>
          <p:cNvSpPr/>
          <p:nvPr/>
        </p:nvSpPr>
        <p:spPr>
          <a:xfrm>
            <a:off x="5801178" y="3225182"/>
            <a:ext cx="355600" cy="419100"/>
          </a:xfrm>
          <a:prstGeom prst="chevron">
            <a:avLst>
              <a:gd name="adj" fmla="val 64286"/>
            </a:avLst>
          </a:prstGeom>
          <a:solidFill>
            <a:srgbClr val="C416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Arrow: Chevron 18">
            <a:extLst>
              <a:ext uri="{FF2B5EF4-FFF2-40B4-BE49-F238E27FC236}">
                <a16:creationId xmlns:a16="http://schemas.microsoft.com/office/drawing/2014/main" id="{BC8A2347-2BBB-4335-20B5-69418CB76B1B}"/>
              </a:ext>
            </a:extLst>
          </p:cNvPr>
          <p:cNvSpPr/>
          <p:nvPr/>
        </p:nvSpPr>
        <p:spPr>
          <a:xfrm>
            <a:off x="5426530" y="3225182"/>
            <a:ext cx="355600" cy="419100"/>
          </a:xfrm>
          <a:prstGeom prst="chevron">
            <a:avLst>
              <a:gd name="adj" fmla="val 64286"/>
            </a:avLst>
          </a:prstGeom>
          <a:solidFill>
            <a:srgbClr val="C416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Arrow: Chevron 19">
            <a:extLst>
              <a:ext uri="{FF2B5EF4-FFF2-40B4-BE49-F238E27FC236}">
                <a16:creationId xmlns:a16="http://schemas.microsoft.com/office/drawing/2014/main" id="{A94D7E49-45E3-7126-415A-FE6AFAD8CB60}"/>
              </a:ext>
            </a:extLst>
          </p:cNvPr>
          <p:cNvSpPr/>
          <p:nvPr/>
        </p:nvSpPr>
        <p:spPr>
          <a:xfrm>
            <a:off x="5070929" y="3219450"/>
            <a:ext cx="355600" cy="419100"/>
          </a:xfrm>
          <a:prstGeom prst="chevron">
            <a:avLst>
              <a:gd name="adj" fmla="val 64286"/>
            </a:avLst>
          </a:prstGeom>
          <a:solidFill>
            <a:srgbClr val="C416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Oval 20">
            <a:extLst>
              <a:ext uri="{FF2B5EF4-FFF2-40B4-BE49-F238E27FC236}">
                <a16:creationId xmlns:a16="http://schemas.microsoft.com/office/drawing/2014/main" id="{D32134D0-1698-B1BF-3387-D4A8D6F9EDA6}"/>
              </a:ext>
            </a:extLst>
          </p:cNvPr>
          <p:cNvSpPr/>
          <p:nvPr/>
        </p:nvSpPr>
        <p:spPr>
          <a:xfrm>
            <a:off x="11140096" y="5798774"/>
            <a:ext cx="773917" cy="773917"/>
          </a:xfrm>
          <a:prstGeom prst="ellipse">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3EF44185-7211-AF91-774D-B02E309E5F11}"/>
              </a:ext>
            </a:extLst>
          </p:cNvPr>
          <p:cNvSpPr txBox="1"/>
          <p:nvPr/>
        </p:nvSpPr>
        <p:spPr>
          <a:xfrm>
            <a:off x="1131231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1</a:t>
            </a:r>
          </a:p>
        </p:txBody>
      </p:sp>
    </p:spTree>
    <p:extLst>
      <p:ext uri="{BB962C8B-B14F-4D97-AF65-F5344CB8AC3E}">
        <p14:creationId xmlns:p14="http://schemas.microsoft.com/office/powerpoint/2010/main" val="3452770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003F229-31F6-178F-F571-1D1ED4E4BA24}"/>
              </a:ext>
            </a:extLst>
          </p:cNvPr>
          <p:cNvSpPr>
            <a:spLocks noGrp="1"/>
          </p:cNvSpPr>
          <p:nvPr>
            <p:ph type="body" sz="quarter" idx="4294967295"/>
          </p:nvPr>
        </p:nvSpPr>
        <p:spPr>
          <a:xfrm>
            <a:off x="8957188" y="2681644"/>
            <a:ext cx="2525360" cy="442912"/>
          </a:xfrm>
        </p:spPr>
        <p:txBody>
          <a:bodyPr>
            <a:normAutofit fontScale="92500" lnSpcReduction="10000"/>
          </a:bodyPr>
          <a:lstStyle/>
          <a:p>
            <a:pPr algn="l"/>
            <a:r>
              <a:rPr lang="fr" dirty="0">
                <a:solidFill>
                  <a:schemeClr val="bg1"/>
                </a:solidFill>
              </a:rPr>
              <a:t>Niveau 2</a:t>
            </a:r>
          </a:p>
        </p:txBody>
      </p:sp>
      <p:sp>
        <p:nvSpPr>
          <p:cNvPr id="9" name="Text Placeholder 4">
            <a:extLst>
              <a:ext uri="{FF2B5EF4-FFF2-40B4-BE49-F238E27FC236}">
                <a16:creationId xmlns:a16="http://schemas.microsoft.com/office/drawing/2014/main" id="{DD505031-FD57-E3B6-F00D-92E19D8F3E17}"/>
              </a:ext>
            </a:extLst>
          </p:cNvPr>
          <p:cNvSpPr txBox="1">
            <a:spLocks/>
          </p:cNvSpPr>
          <p:nvPr/>
        </p:nvSpPr>
        <p:spPr>
          <a:xfrm>
            <a:off x="745965" y="2680888"/>
            <a:ext cx="3584735" cy="1420020"/>
          </a:xfrm>
          <a:prstGeom prst="rect">
            <a:avLst/>
          </a:prstGeom>
        </p:spPr>
        <p:txBody>
          <a:bodyPr vert="horz" lIns="91440" tIns="45720" rIns="91440" bIns="45720" rtlCol="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spcBef>
                <a:spcPts val="0"/>
              </a:spcBef>
            </a:pPr>
            <a:r>
              <a:rPr lang="fr" sz="4000" dirty="0">
                <a:solidFill>
                  <a:schemeClr val="bg1"/>
                </a:solidFill>
                <a:latin typeface="Ubuntu" panose="020B0504030602030204" pitchFamily="34" charset="0"/>
              </a:rPr>
              <a:t>Qualités d'un bon leader</a:t>
            </a:r>
          </a:p>
        </p:txBody>
      </p:sp>
      <p:sp>
        <p:nvSpPr>
          <p:cNvPr id="3" name="Oval 2">
            <a:extLst>
              <a:ext uri="{FF2B5EF4-FFF2-40B4-BE49-F238E27FC236}">
                <a16:creationId xmlns:a16="http://schemas.microsoft.com/office/drawing/2014/main" id="{921B2208-E7BE-91A1-55C4-06E600EC80D3}"/>
              </a:ext>
            </a:extLst>
          </p:cNvPr>
          <p:cNvSpPr/>
          <p:nvPr/>
        </p:nvSpPr>
        <p:spPr>
          <a:xfrm>
            <a:off x="11140096" y="5798774"/>
            <a:ext cx="773917" cy="773917"/>
          </a:xfrm>
          <a:prstGeom prst="ellipse">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CEC36AD-EE21-2FFA-D834-E51DDAD4DB88}"/>
              </a:ext>
            </a:extLst>
          </p:cNvPr>
          <p:cNvSpPr txBox="1"/>
          <p:nvPr/>
        </p:nvSpPr>
        <p:spPr>
          <a:xfrm>
            <a:off x="1131231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1</a:t>
            </a:r>
          </a:p>
        </p:txBody>
      </p:sp>
      <p:graphicFrame>
        <p:nvGraphicFramePr>
          <p:cNvPr id="2" name="Table 1">
            <a:extLst>
              <a:ext uri="{FF2B5EF4-FFF2-40B4-BE49-F238E27FC236}">
                <a16:creationId xmlns:a16="http://schemas.microsoft.com/office/drawing/2014/main" id="{3659D410-9AF3-3D2D-6074-1E86C4BDE02E}"/>
              </a:ext>
            </a:extLst>
          </p:cNvPr>
          <p:cNvGraphicFramePr>
            <a:graphicFrameLocks noGrp="1"/>
          </p:cNvGraphicFramePr>
          <p:nvPr>
            <p:extLst>
              <p:ext uri="{D42A27DB-BD31-4B8C-83A1-F6EECF244321}">
                <p14:modId xmlns:p14="http://schemas.microsoft.com/office/powerpoint/2010/main" val="2195004464"/>
              </p:ext>
            </p:extLst>
          </p:nvPr>
        </p:nvGraphicFramePr>
        <p:xfrm>
          <a:off x="5386893" y="1424938"/>
          <a:ext cx="6059142" cy="4358640"/>
        </p:xfrm>
        <a:graphic>
          <a:graphicData uri="http://schemas.openxmlformats.org/drawingml/2006/table">
            <a:tbl>
              <a:tblPr firstRow="1" bandRow="1">
                <a:tableStyleId>{2D5ABB26-0587-4C30-8999-92F81FD0307C}</a:tableStyleId>
              </a:tblPr>
              <a:tblGrid>
                <a:gridCol w="3029571">
                  <a:extLst>
                    <a:ext uri="{9D8B030D-6E8A-4147-A177-3AD203B41FA5}">
                      <a16:colId xmlns:a16="http://schemas.microsoft.com/office/drawing/2014/main" val="356313315"/>
                    </a:ext>
                  </a:extLst>
                </a:gridCol>
                <a:gridCol w="3029571">
                  <a:extLst>
                    <a:ext uri="{9D8B030D-6E8A-4147-A177-3AD203B41FA5}">
                      <a16:colId xmlns:a16="http://schemas.microsoft.com/office/drawing/2014/main" val="2346930417"/>
                    </a:ext>
                  </a:extLst>
                </a:gridCol>
              </a:tblGrid>
              <a:tr h="370840">
                <a:tc>
                  <a:txBody>
                    <a:bodyPr/>
                    <a:lstStyle/>
                    <a:p>
                      <a:pPr algn="ctr"/>
                      <a:r>
                        <a:rPr lang="fr-FR" sz="2800" dirty="0"/>
                        <a:t>Fiable
Affectueux
Fiable
Conscient
Confiant
Honnête
Ouverture
Penseur
Attitude Positive 
</a:t>
                      </a:r>
                      <a:endParaRPr lang="en-US" sz="2800" dirty="0"/>
                    </a:p>
                  </a:txBody>
                  <a:tcPr/>
                </a:tc>
                <a:tc>
                  <a:txBody>
                    <a:bodyPr/>
                    <a:lstStyle/>
                    <a:p>
                      <a:pPr algn="ctr"/>
                      <a:r>
                        <a:rPr lang="fr-FR" sz="2800" dirty="0"/>
                        <a:t>Respect
Aide
Efficace
Flexibilité
Auditeur
Objectif
Bon jugement
Calme</a:t>
                      </a:r>
                      <a:endParaRPr lang="en-US" sz="2800" dirty="0"/>
                    </a:p>
                  </a:txBody>
                  <a:tcPr/>
                </a:tc>
                <a:extLst>
                  <a:ext uri="{0D108BD9-81ED-4DB2-BD59-A6C34878D82A}">
                    <a16:rowId xmlns:a16="http://schemas.microsoft.com/office/drawing/2014/main" val="186963561"/>
                  </a:ext>
                </a:extLst>
              </a:tr>
            </a:tbl>
          </a:graphicData>
        </a:graphic>
      </p:graphicFrame>
    </p:spTree>
    <p:extLst>
      <p:ext uri="{BB962C8B-B14F-4D97-AF65-F5344CB8AC3E}">
        <p14:creationId xmlns:p14="http://schemas.microsoft.com/office/powerpoint/2010/main" val="3651415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
            <a:extLst>
              <a:ext uri="{FF2B5EF4-FFF2-40B4-BE49-F238E27FC236}">
                <a16:creationId xmlns:a16="http://schemas.microsoft.com/office/drawing/2014/main" id="{5AA2647B-60BD-7275-BACB-B812F54AFEE1}"/>
              </a:ext>
            </a:extLst>
          </p:cNvPr>
          <p:cNvSpPr/>
          <p:nvPr/>
        </p:nvSpPr>
        <p:spPr>
          <a:xfrm rot="357589">
            <a:off x="-3941801" y="1663937"/>
            <a:ext cx="8541518" cy="7004961"/>
          </a:xfrm>
          <a:custGeom>
            <a:avLst/>
            <a:gdLst>
              <a:gd name="connsiteX0" fmla="*/ 0 w 6996849"/>
              <a:gd name="connsiteY0" fmla="*/ 0 h 6996849"/>
              <a:gd name="connsiteX1" fmla="*/ 6996849 w 6996849"/>
              <a:gd name="connsiteY1" fmla="*/ 0 h 6996849"/>
              <a:gd name="connsiteX2" fmla="*/ 6996849 w 6996849"/>
              <a:gd name="connsiteY2" fmla="*/ 6996849 h 6996849"/>
              <a:gd name="connsiteX3" fmla="*/ 0 w 6996849"/>
              <a:gd name="connsiteY3" fmla="*/ 6996849 h 6996849"/>
              <a:gd name="connsiteX4" fmla="*/ 0 w 6996849"/>
              <a:gd name="connsiteY4" fmla="*/ 0 h 6996849"/>
              <a:gd name="connsiteX0" fmla="*/ 0 w 7000106"/>
              <a:gd name="connsiteY0" fmla="*/ 0 h 6996849"/>
              <a:gd name="connsiteX1" fmla="*/ 6996849 w 7000106"/>
              <a:gd name="connsiteY1" fmla="*/ 0 h 6996849"/>
              <a:gd name="connsiteX2" fmla="*/ 7000106 w 7000106"/>
              <a:gd name="connsiteY2" fmla="*/ 4982390 h 6996849"/>
              <a:gd name="connsiteX3" fmla="*/ 0 w 7000106"/>
              <a:gd name="connsiteY3" fmla="*/ 6996849 h 6996849"/>
              <a:gd name="connsiteX4" fmla="*/ 0 w 7000106"/>
              <a:gd name="connsiteY4" fmla="*/ 0 h 6996849"/>
              <a:gd name="connsiteX0" fmla="*/ 17633 w 7017739"/>
              <a:gd name="connsiteY0" fmla="*/ 0 h 5621604"/>
              <a:gd name="connsiteX1" fmla="*/ 7014482 w 7017739"/>
              <a:gd name="connsiteY1" fmla="*/ 0 h 5621604"/>
              <a:gd name="connsiteX2" fmla="*/ 7017739 w 7017739"/>
              <a:gd name="connsiteY2" fmla="*/ 4982390 h 5621604"/>
              <a:gd name="connsiteX3" fmla="*/ 0 w 7017739"/>
              <a:gd name="connsiteY3" fmla="*/ 5621604 h 5621604"/>
              <a:gd name="connsiteX4" fmla="*/ 17633 w 7017739"/>
              <a:gd name="connsiteY4" fmla="*/ 0 h 562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739" h="5621604">
                <a:moveTo>
                  <a:pt x="17633" y="0"/>
                </a:moveTo>
                <a:lnTo>
                  <a:pt x="7014482" y="0"/>
                </a:lnTo>
                <a:cubicBezTo>
                  <a:pt x="7015568" y="1660797"/>
                  <a:pt x="7016653" y="3321593"/>
                  <a:pt x="7017739" y="4982390"/>
                </a:cubicBezTo>
                <a:lnTo>
                  <a:pt x="0" y="5621604"/>
                </a:lnTo>
                <a:cubicBezTo>
                  <a:pt x="5878" y="3747736"/>
                  <a:pt x="11755" y="1873868"/>
                  <a:pt x="17633" y="0"/>
                </a:cubicBezTo>
                <a:close/>
              </a:path>
            </a:pathLst>
          </a:custGeom>
          <a:solidFill>
            <a:srgbClr val="42AC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2841"/>
              </a:solidFill>
            </a:endParaRPr>
          </a:p>
        </p:txBody>
      </p:sp>
      <p:sp>
        <p:nvSpPr>
          <p:cNvPr id="5" name="TextBox 4">
            <a:extLst>
              <a:ext uri="{FF2B5EF4-FFF2-40B4-BE49-F238E27FC236}">
                <a16:creationId xmlns:a16="http://schemas.microsoft.com/office/drawing/2014/main" id="{C4B4763C-94D3-928D-8FF8-5AE2A2E28358}"/>
              </a:ext>
            </a:extLst>
          </p:cNvPr>
          <p:cNvSpPr txBox="1"/>
          <p:nvPr/>
        </p:nvSpPr>
        <p:spPr>
          <a:xfrm>
            <a:off x="905329" y="2828835"/>
            <a:ext cx="3276601" cy="1077218"/>
          </a:xfrm>
          <a:prstGeom prst="rect">
            <a:avLst/>
          </a:prstGeom>
          <a:noFill/>
        </p:spPr>
        <p:txBody>
          <a:bodyPr wrap="square" rtlCol="0">
            <a:spAutoFit/>
          </a:bodyPr>
          <a:lstStyle/>
          <a:p>
            <a:r>
              <a:rPr lang="fr" sz="3200" b="1" dirty="0">
                <a:solidFill>
                  <a:schemeClr val="bg1"/>
                </a:solidFill>
                <a:latin typeface="Ubuntu"/>
              </a:rPr>
              <a:t>Qu’est-ce qui fait de moi un bon leader ?</a:t>
            </a:r>
            <a:endParaRPr lang="en-US" sz="3200" dirty="0">
              <a:solidFill>
                <a:schemeClr val="bg1"/>
              </a:solidFill>
              <a:latin typeface="Ubuntu"/>
            </a:endParaRPr>
          </a:p>
        </p:txBody>
      </p:sp>
      <p:sp>
        <p:nvSpPr>
          <p:cNvPr id="2" name="TextBox 1">
            <a:extLst>
              <a:ext uri="{FF2B5EF4-FFF2-40B4-BE49-F238E27FC236}">
                <a16:creationId xmlns:a16="http://schemas.microsoft.com/office/drawing/2014/main" id="{30E34D17-D1A8-5D51-5910-661E93CC83C2}"/>
              </a:ext>
            </a:extLst>
          </p:cNvPr>
          <p:cNvSpPr txBox="1"/>
          <p:nvPr/>
        </p:nvSpPr>
        <p:spPr>
          <a:xfrm>
            <a:off x="905329" y="4029164"/>
            <a:ext cx="3539672" cy="1323439"/>
          </a:xfrm>
          <a:prstGeom prst="rect">
            <a:avLst/>
          </a:prstGeom>
          <a:noFill/>
        </p:spPr>
        <p:txBody>
          <a:bodyPr wrap="square" rtlCol="0">
            <a:spAutoFit/>
          </a:bodyPr>
          <a:lstStyle/>
          <a:p>
            <a:endParaRPr lang="fr" sz="2000" b="1" dirty="0">
              <a:solidFill>
                <a:srgbClr val="013B82"/>
              </a:solidFill>
              <a:latin typeface="Ubuntu Light" panose="020B0304030602030204" pitchFamily="34" charset="0"/>
            </a:endParaRPr>
          </a:p>
          <a:p>
            <a:r>
              <a:rPr lang="fr" sz="2000" b="1" dirty="0">
                <a:solidFill>
                  <a:srgbClr val="013B82"/>
                </a:solidFill>
                <a:latin typeface="Ubuntu Light" panose="020B0304030602030204" pitchFamily="34" charset="0"/>
              </a:rPr>
              <a:t>Complétez une auto-évaluation liée au leadership sportif</a:t>
            </a:r>
          </a:p>
        </p:txBody>
      </p:sp>
      <p:graphicFrame>
        <p:nvGraphicFramePr>
          <p:cNvPr id="4" name="Table 3">
            <a:extLst>
              <a:ext uri="{FF2B5EF4-FFF2-40B4-BE49-F238E27FC236}">
                <a16:creationId xmlns:a16="http://schemas.microsoft.com/office/drawing/2014/main" id="{73B2E85F-5DFE-F99F-926A-6773ADEFD92F}"/>
              </a:ext>
            </a:extLst>
          </p:cNvPr>
          <p:cNvGraphicFramePr>
            <a:graphicFrameLocks noGrp="1"/>
          </p:cNvGraphicFramePr>
          <p:nvPr>
            <p:extLst>
              <p:ext uri="{D42A27DB-BD31-4B8C-83A1-F6EECF244321}">
                <p14:modId xmlns:p14="http://schemas.microsoft.com/office/powerpoint/2010/main" val="2231851429"/>
              </p:ext>
            </p:extLst>
          </p:nvPr>
        </p:nvGraphicFramePr>
        <p:xfrm>
          <a:off x="5199380" y="2162509"/>
          <a:ext cx="6489699" cy="3733310"/>
        </p:xfrm>
        <a:graphic>
          <a:graphicData uri="http://schemas.openxmlformats.org/drawingml/2006/table">
            <a:tbl>
              <a:tblPr bandRow="1">
                <a:tableStyleId>{5C22544A-7EE6-4342-B048-85BDC9FD1C3A}</a:tableStyleId>
              </a:tblPr>
              <a:tblGrid>
                <a:gridCol w="2080936">
                  <a:extLst>
                    <a:ext uri="{9D8B030D-6E8A-4147-A177-3AD203B41FA5}">
                      <a16:colId xmlns:a16="http://schemas.microsoft.com/office/drawing/2014/main" val="4242473612"/>
                    </a:ext>
                  </a:extLst>
                </a:gridCol>
                <a:gridCol w="4408763">
                  <a:extLst>
                    <a:ext uri="{9D8B030D-6E8A-4147-A177-3AD203B41FA5}">
                      <a16:colId xmlns:a16="http://schemas.microsoft.com/office/drawing/2014/main" val="3769801929"/>
                    </a:ext>
                  </a:extLst>
                </a:gridCol>
              </a:tblGrid>
              <a:tr h="937030">
                <a:tc>
                  <a:txBody>
                    <a:bodyPr/>
                    <a:lstStyle/>
                    <a:p>
                      <a:r>
                        <a:rPr lang="fr" sz="1700" b="1" dirty="0">
                          <a:solidFill>
                            <a:schemeClr val="bg1"/>
                          </a:solidFill>
                          <a:latin typeface="Ubuntu Light" panose="020B0304030602030204" pitchFamily="34" charset="0"/>
                        </a:rPr>
                        <a:t>Quels sont mes intérêts?</a:t>
                      </a:r>
                    </a:p>
                  </a:txBody>
                  <a:tcPr marL="144000" marR="144000" anchor="ctr">
                    <a:lnR w="38100" cap="flat" cmpd="sng" algn="ctr">
                      <a:solidFill>
                        <a:srgbClr val="0095DA"/>
                      </a:solidFill>
                      <a:prstDash val="solid"/>
                      <a:round/>
                      <a:headEnd type="none" w="med" len="med"/>
                      <a:tailEnd type="none" w="med" len="med"/>
                    </a:lnR>
                    <a:solidFill>
                      <a:srgbClr val="013B82"/>
                    </a:solidFill>
                  </a:tcPr>
                </a:tc>
                <a:tc>
                  <a:txBody>
                    <a:bodyPr/>
                    <a:lstStyle/>
                    <a:p>
                      <a:pPr marL="285750" indent="-285750">
                        <a:spcAft>
                          <a:spcPts val="600"/>
                        </a:spcAft>
                        <a:buFontTx/>
                        <a:buBlip>
                          <a:blip r:embed="rId2"/>
                        </a:buBlip>
                      </a:pPr>
                      <a:r>
                        <a:rPr lang="fr" sz="1600" dirty="0">
                          <a:solidFill>
                            <a:schemeClr val="tx1">
                              <a:lumMod val="65000"/>
                              <a:lumOff val="35000"/>
                            </a:schemeClr>
                          </a:solidFill>
                          <a:latin typeface="Ubuntu" panose="020B0504030602030204" pitchFamily="34" charset="0"/>
                        </a:rPr>
                        <a:t>Quels sports pratiquez-vous ?</a:t>
                      </a:r>
                    </a:p>
                    <a:p>
                      <a:pPr marL="285750" indent="-285750">
                        <a:spcAft>
                          <a:spcPts val="600"/>
                        </a:spcAft>
                        <a:buFontTx/>
                        <a:buBlip>
                          <a:blip r:embed="rId2"/>
                        </a:buBlip>
                      </a:pPr>
                      <a:r>
                        <a:rPr lang="fr" sz="1600" dirty="0">
                          <a:solidFill>
                            <a:schemeClr val="tx1">
                              <a:lumMod val="65000"/>
                              <a:lumOff val="35000"/>
                            </a:schemeClr>
                          </a:solidFill>
                          <a:latin typeface="Ubuntu" panose="020B0504030602030204" pitchFamily="34" charset="0"/>
                        </a:rPr>
                        <a:t>Depuis combien de temps êtes-vous un athlète SO ?</a:t>
                      </a:r>
                    </a:p>
                  </a:txBody>
                  <a:tcPr marL="144000" anchor="ctr">
                    <a:lnL w="38100" cap="flat" cmpd="sng" algn="ctr">
                      <a:solidFill>
                        <a:srgbClr val="0095DA"/>
                      </a:solidFill>
                      <a:prstDash val="solid"/>
                      <a:round/>
                      <a:headEnd type="none" w="med" len="med"/>
                      <a:tailEnd type="none" w="med" len="med"/>
                    </a:lnL>
                    <a:noFill/>
                  </a:tcPr>
                </a:tc>
                <a:extLst>
                  <a:ext uri="{0D108BD9-81ED-4DB2-BD59-A6C34878D82A}">
                    <a16:rowId xmlns:a16="http://schemas.microsoft.com/office/drawing/2014/main" val="3129358846"/>
                  </a:ext>
                </a:extLst>
              </a:tr>
              <a:tr h="180000">
                <a:tc>
                  <a:txBody>
                    <a:bodyPr/>
                    <a:lstStyle/>
                    <a:p>
                      <a:endParaRPr lang="en-US" sz="500" b="1" dirty="0">
                        <a:solidFill>
                          <a:schemeClr val="bg1"/>
                        </a:solidFill>
                        <a:latin typeface="Ubuntu Light" panose="020B0304030602030204" pitchFamily="34" charset="0"/>
                      </a:endParaRPr>
                    </a:p>
                  </a:txBody>
                  <a:tcPr marL="144000" marR="144000" anchor="ctr">
                    <a:noFill/>
                  </a:tcPr>
                </a:tc>
                <a:tc>
                  <a:txBody>
                    <a:bodyPr/>
                    <a:lstStyle/>
                    <a:p>
                      <a:pPr marL="0" indent="0">
                        <a:spcAft>
                          <a:spcPts val="600"/>
                        </a:spcAft>
                        <a:buFont typeface="Arial" panose="020B0604020202020204" pitchFamily="34" charset="0"/>
                        <a:buNone/>
                      </a:pPr>
                      <a:endParaRPr lang="en-US" sz="500" dirty="0">
                        <a:solidFill>
                          <a:schemeClr val="tx1">
                            <a:lumMod val="65000"/>
                            <a:lumOff val="35000"/>
                          </a:schemeClr>
                        </a:solidFill>
                        <a:latin typeface="Ubuntu Light" panose="020B0304030602030204" pitchFamily="34" charset="0"/>
                      </a:endParaRPr>
                    </a:p>
                  </a:txBody>
                  <a:tcPr marL="144000" anchor="ctr">
                    <a:noFill/>
                  </a:tcPr>
                </a:tc>
                <a:extLst>
                  <a:ext uri="{0D108BD9-81ED-4DB2-BD59-A6C34878D82A}">
                    <a16:rowId xmlns:a16="http://schemas.microsoft.com/office/drawing/2014/main" val="1134208664"/>
                  </a:ext>
                </a:extLst>
              </a:tr>
              <a:tr h="1218140">
                <a:tc>
                  <a:txBody>
                    <a:bodyPr/>
                    <a:lstStyle/>
                    <a:p>
                      <a:r>
                        <a:rPr lang="fr" sz="1700" b="1" dirty="0">
                          <a:solidFill>
                            <a:schemeClr val="bg1"/>
                          </a:solidFill>
                          <a:latin typeface="Ubuntu Light" panose="020B0304030602030204" pitchFamily="34" charset="0"/>
                        </a:rPr>
                        <a:t>Pourquoi je veux aider ?</a:t>
                      </a:r>
                    </a:p>
                  </a:txBody>
                  <a:tcPr marL="144000" marR="144000" anchor="ctr">
                    <a:lnR w="38100" cap="flat" cmpd="sng" algn="ctr">
                      <a:solidFill>
                        <a:srgbClr val="0095DA"/>
                      </a:solidFill>
                      <a:prstDash val="solid"/>
                      <a:round/>
                      <a:headEnd type="none" w="med" len="med"/>
                      <a:tailEnd type="none" w="med" len="med"/>
                    </a:lnR>
                    <a:solidFill>
                      <a:srgbClr val="013B82"/>
                    </a:solidFill>
                  </a:tcPr>
                </a:tc>
                <a:tc>
                  <a:txBody>
                    <a:bodyPr/>
                    <a:lstStyle/>
                    <a:p>
                      <a:pPr marL="285750" indent="-285750">
                        <a:spcAft>
                          <a:spcPts val="600"/>
                        </a:spcAft>
                        <a:buFontTx/>
                        <a:buBlip>
                          <a:blip r:embed="rId2"/>
                        </a:buBlip>
                      </a:pPr>
                      <a:r>
                        <a:rPr lang="fr" sz="1600" dirty="0">
                          <a:solidFill>
                            <a:schemeClr val="tx1">
                              <a:lumMod val="65000"/>
                              <a:lumOff val="35000"/>
                            </a:schemeClr>
                          </a:solidFill>
                          <a:latin typeface="Ubuntu" panose="020B0504030602030204" pitchFamily="34" charset="0"/>
                        </a:rPr>
                        <a:t>Aimez-vous aider les athlètes ?</a:t>
                      </a:r>
                    </a:p>
                    <a:p>
                      <a:pPr marL="285750" indent="-285750">
                        <a:spcAft>
                          <a:spcPts val="600"/>
                        </a:spcAft>
                        <a:buFontTx/>
                        <a:buBlip>
                          <a:blip r:embed="rId2"/>
                        </a:buBlip>
                      </a:pPr>
                      <a:r>
                        <a:rPr lang="fr" sz="1600" dirty="0">
                          <a:solidFill>
                            <a:schemeClr val="tx1">
                              <a:lumMod val="65000"/>
                              <a:lumOff val="35000"/>
                            </a:schemeClr>
                          </a:solidFill>
                          <a:latin typeface="Ubuntu" panose="020B0504030602030204" pitchFamily="34" charset="0"/>
                        </a:rPr>
                        <a:t>Aimez-vous aider les entraîneurs et les entraîneurs adjoints ?</a:t>
                      </a:r>
                    </a:p>
                  </a:txBody>
                  <a:tcPr marL="144000" anchor="ctr">
                    <a:lnL w="38100" cap="flat" cmpd="sng" algn="ctr">
                      <a:solidFill>
                        <a:srgbClr val="0095DA"/>
                      </a:solidFill>
                      <a:prstDash val="solid"/>
                      <a:round/>
                      <a:headEnd type="none" w="med" len="med"/>
                      <a:tailEnd type="none" w="med" len="med"/>
                    </a:lnL>
                    <a:noFill/>
                  </a:tcPr>
                </a:tc>
                <a:extLst>
                  <a:ext uri="{0D108BD9-81ED-4DB2-BD59-A6C34878D82A}">
                    <a16:rowId xmlns:a16="http://schemas.microsoft.com/office/drawing/2014/main" val="4288396493"/>
                  </a:ext>
                </a:extLst>
              </a:tr>
              <a:tr h="180000">
                <a:tc>
                  <a:txBody>
                    <a:bodyPr/>
                    <a:lstStyle/>
                    <a:p>
                      <a:endParaRPr lang="en-US" sz="500" b="1" dirty="0">
                        <a:solidFill>
                          <a:schemeClr val="bg1"/>
                        </a:solidFill>
                        <a:latin typeface="Ubuntu Light" panose="020B0304030602030204" pitchFamily="34" charset="0"/>
                      </a:endParaRPr>
                    </a:p>
                  </a:txBody>
                  <a:tcPr marL="144000" marR="144000" anchor="ctr">
                    <a:noFill/>
                  </a:tcPr>
                </a:tc>
                <a:tc>
                  <a:txBody>
                    <a:bodyPr/>
                    <a:lstStyle/>
                    <a:p>
                      <a:pPr marL="0" indent="0">
                        <a:spcAft>
                          <a:spcPts val="600"/>
                        </a:spcAft>
                        <a:buFont typeface="Arial" panose="020B0604020202020204" pitchFamily="34" charset="0"/>
                        <a:buNone/>
                      </a:pPr>
                      <a:endParaRPr lang="en-US" sz="500" dirty="0">
                        <a:solidFill>
                          <a:schemeClr val="tx1">
                            <a:lumMod val="65000"/>
                            <a:lumOff val="35000"/>
                          </a:schemeClr>
                        </a:solidFill>
                        <a:latin typeface="Ubuntu Light" panose="020B0304030602030204" pitchFamily="34" charset="0"/>
                      </a:endParaRPr>
                    </a:p>
                  </a:txBody>
                  <a:tcPr marL="144000" anchor="ctr">
                    <a:noFill/>
                  </a:tcPr>
                </a:tc>
                <a:extLst>
                  <a:ext uri="{0D108BD9-81ED-4DB2-BD59-A6C34878D82A}">
                    <a16:rowId xmlns:a16="http://schemas.microsoft.com/office/drawing/2014/main" val="3906598218"/>
                  </a:ext>
                </a:extLst>
              </a:tr>
              <a:tr h="12181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700" b="1" dirty="0">
                          <a:solidFill>
                            <a:schemeClr val="bg1"/>
                          </a:solidFill>
                          <a:latin typeface="Ubuntu Light" panose="020B0304030602030204" pitchFamily="34" charset="0"/>
                        </a:rPr>
                        <a:t>Quelles qualités ai-je qui feront de moi un bon assistant sportif ?</a:t>
                      </a:r>
                    </a:p>
                  </a:txBody>
                  <a:tcPr marL="144000" marR="144000" marT="72000" marB="72000" anchor="ctr">
                    <a:lnR w="38100" cap="flat" cmpd="sng" algn="ctr">
                      <a:solidFill>
                        <a:srgbClr val="0095DA"/>
                      </a:solidFill>
                      <a:prstDash val="solid"/>
                      <a:round/>
                      <a:headEnd type="none" w="med" len="med"/>
                      <a:tailEnd type="none" w="med" len="med"/>
                    </a:lnR>
                    <a:solidFill>
                      <a:srgbClr val="013B82"/>
                    </a:solidFill>
                  </a:tcPr>
                </a:tc>
                <a:tc>
                  <a:txBody>
                    <a:bodyPr/>
                    <a:lstStyle/>
                    <a:p>
                      <a:pPr marL="285750" indent="-285750">
                        <a:spcAft>
                          <a:spcPts val="600"/>
                        </a:spcAft>
                        <a:buFontTx/>
                        <a:buBlip>
                          <a:blip r:embed="rId2"/>
                        </a:buBlip>
                      </a:pPr>
                      <a:r>
                        <a:rPr lang="fr" sz="1600" dirty="0">
                          <a:solidFill>
                            <a:schemeClr val="tx1">
                              <a:lumMod val="65000"/>
                              <a:lumOff val="35000"/>
                            </a:schemeClr>
                          </a:solidFill>
                          <a:latin typeface="Ubuntu" panose="020B0504030602030204" pitchFamily="34" charset="0"/>
                        </a:rPr>
                        <a:t>Etes-vous fiable ?</a:t>
                      </a:r>
                    </a:p>
                    <a:p>
                      <a:pPr marL="285750" indent="-285750">
                        <a:spcAft>
                          <a:spcPts val="600"/>
                        </a:spcAft>
                        <a:buFontTx/>
                        <a:buBlip>
                          <a:blip r:embed="rId2"/>
                        </a:buBlip>
                      </a:pPr>
                      <a:r>
                        <a:rPr lang="fr" sz="1600" dirty="0">
                          <a:solidFill>
                            <a:schemeClr val="tx1">
                              <a:lumMod val="65000"/>
                              <a:lumOff val="35000"/>
                            </a:schemeClr>
                          </a:solidFill>
                          <a:latin typeface="Ubuntu" panose="020B0504030602030204" pitchFamily="34" charset="0"/>
                        </a:rPr>
                        <a:t>Etes-vous amical ?</a:t>
                      </a:r>
                    </a:p>
                    <a:p>
                      <a:pPr marL="285750" indent="-285750">
                        <a:spcAft>
                          <a:spcPts val="600"/>
                        </a:spcAft>
                        <a:buFontTx/>
                        <a:buBlip>
                          <a:blip r:embed="rId2"/>
                        </a:buBlip>
                      </a:pPr>
                      <a:r>
                        <a:rPr lang="fr" sz="1600" dirty="0">
                          <a:solidFill>
                            <a:schemeClr val="tx1">
                              <a:lumMod val="65000"/>
                              <a:lumOff val="35000"/>
                            </a:schemeClr>
                          </a:solidFill>
                          <a:latin typeface="Ubuntu" panose="020B0504030602030204" pitchFamily="34" charset="0"/>
                        </a:rPr>
                        <a:t>Pratiquez-vous un bon esprit sportif ?</a:t>
                      </a:r>
                    </a:p>
                  </a:txBody>
                  <a:tcPr marL="144000" anchor="ctr">
                    <a:lnL w="38100" cap="flat" cmpd="sng" algn="ctr">
                      <a:solidFill>
                        <a:srgbClr val="0095DA"/>
                      </a:solidFill>
                      <a:prstDash val="solid"/>
                      <a:round/>
                      <a:headEnd type="none" w="med" len="med"/>
                      <a:tailEnd type="none" w="med" len="med"/>
                    </a:lnL>
                    <a:noFill/>
                  </a:tcPr>
                </a:tc>
                <a:extLst>
                  <a:ext uri="{0D108BD9-81ED-4DB2-BD59-A6C34878D82A}">
                    <a16:rowId xmlns:a16="http://schemas.microsoft.com/office/drawing/2014/main" val="1784761133"/>
                  </a:ext>
                </a:extLst>
              </a:tr>
            </a:tbl>
          </a:graphicData>
        </a:graphic>
      </p:graphicFrame>
      <p:sp>
        <p:nvSpPr>
          <p:cNvPr id="16" name="Oval 15">
            <a:extLst>
              <a:ext uri="{FF2B5EF4-FFF2-40B4-BE49-F238E27FC236}">
                <a16:creationId xmlns:a16="http://schemas.microsoft.com/office/drawing/2014/main" id="{34D1DB5D-6BD3-F9FA-E337-11F871A6FA19}"/>
              </a:ext>
            </a:extLst>
          </p:cNvPr>
          <p:cNvSpPr/>
          <p:nvPr/>
        </p:nvSpPr>
        <p:spPr>
          <a:xfrm>
            <a:off x="11140096" y="5798774"/>
            <a:ext cx="773917" cy="773917"/>
          </a:xfrm>
          <a:prstGeom prst="ellipse">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02F80AF-DEA8-EA65-CC90-BFB10BA57556}"/>
              </a:ext>
            </a:extLst>
          </p:cNvPr>
          <p:cNvSpPr txBox="1"/>
          <p:nvPr/>
        </p:nvSpPr>
        <p:spPr>
          <a:xfrm>
            <a:off x="1131231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1</a:t>
            </a:r>
          </a:p>
        </p:txBody>
      </p:sp>
      <p:sp>
        <p:nvSpPr>
          <p:cNvPr id="27" name="Text Placeholder 8">
            <a:extLst>
              <a:ext uri="{FF2B5EF4-FFF2-40B4-BE49-F238E27FC236}">
                <a16:creationId xmlns:a16="http://schemas.microsoft.com/office/drawing/2014/main" id="{D9BD0808-39EC-E7F0-D991-481E4DF17ECF}"/>
              </a:ext>
            </a:extLst>
          </p:cNvPr>
          <p:cNvSpPr>
            <a:spLocks noGrp="1"/>
          </p:cNvSpPr>
          <p:nvPr>
            <p:ph type="body" sz="quarter" idx="10"/>
          </p:nvPr>
        </p:nvSpPr>
        <p:spPr>
          <a:xfrm>
            <a:off x="1498600" y="591272"/>
            <a:ext cx="7401560" cy="466685"/>
          </a:xfrm>
        </p:spPr>
        <p:txBody>
          <a:bodyPr/>
          <a:lstStyle/>
          <a:p>
            <a:r>
              <a:rPr lang="fr" dirty="0"/>
              <a:t>Les athlètes en tant que leaders sportifs</a:t>
            </a:r>
          </a:p>
          <a:p>
            <a:endParaRPr lang="en-US" dirty="0"/>
          </a:p>
        </p:txBody>
      </p:sp>
      <p:sp>
        <p:nvSpPr>
          <p:cNvPr id="28" name="Text Placeholder 9">
            <a:extLst>
              <a:ext uri="{FF2B5EF4-FFF2-40B4-BE49-F238E27FC236}">
                <a16:creationId xmlns:a16="http://schemas.microsoft.com/office/drawing/2014/main" id="{2C594320-6228-3BEB-E95F-55545A281682}"/>
              </a:ext>
            </a:extLst>
          </p:cNvPr>
          <p:cNvSpPr>
            <a:spLocks noGrp="1"/>
          </p:cNvSpPr>
          <p:nvPr>
            <p:ph type="body" sz="quarter" idx="11"/>
          </p:nvPr>
        </p:nvSpPr>
        <p:spPr>
          <a:xfrm>
            <a:off x="1498600" y="1102214"/>
            <a:ext cx="3276600" cy="376034"/>
          </a:xfrm>
        </p:spPr>
        <p:txBody>
          <a:bodyPr/>
          <a:lstStyle/>
          <a:p>
            <a:r>
              <a:rPr lang="fr" dirty="0"/>
              <a:t>D'athlète à assistant sportif</a:t>
            </a:r>
          </a:p>
        </p:txBody>
      </p:sp>
    </p:spTree>
    <p:extLst>
      <p:ext uri="{BB962C8B-B14F-4D97-AF65-F5344CB8AC3E}">
        <p14:creationId xmlns:p14="http://schemas.microsoft.com/office/powerpoint/2010/main" val="1520919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500E9BEF-BC2F-1070-4F9E-3BCCF105FACD}"/>
              </a:ext>
            </a:extLst>
          </p:cNvPr>
          <p:cNvSpPr/>
          <p:nvPr/>
        </p:nvSpPr>
        <p:spPr>
          <a:xfrm>
            <a:off x="806684" y="4381500"/>
            <a:ext cx="6178316" cy="709841"/>
          </a:xfrm>
          <a:prstGeom prst="roundRect">
            <a:avLst>
              <a:gd name="adj" fmla="val 50000"/>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44E2A6CC-6F62-253A-471C-2C43C9F112FB}"/>
              </a:ext>
            </a:extLst>
          </p:cNvPr>
          <p:cNvGrpSpPr/>
          <p:nvPr/>
        </p:nvGrpSpPr>
        <p:grpSpPr>
          <a:xfrm>
            <a:off x="304800" y="4231553"/>
            <a:ext cx="1437421" cy="1003769"/>
            <a:chOff x="1019009" y="3028136"/>
            <a:chExt cx="859695" cy="600336"/>
          </a:xfrm>
        </p:grpSpPr>
        <p:sp>
          <p:nvSpPr>
            <p:cNvPr id="10" name="Oval 9">
              <a:extLst>
                <a:ext uri="{FF2B5EF4-FFF2-40B4-BE49-F238E27FC236}">
                  <a16:creationId xmlns:a16="http://schemas.microsoft.com/office/drawing/2014/main" id="{12874D13-E61D-1E3A-CED0-2211D587BC8F}"/>
                </a:ext>
              </a:extLst>
            </p:cNvPr>
            <p:cNvSpPr/>
            <p:nvPr/>
          </p:nvSpPr>
          <p:spPr>
            <a:xfrm>
              <a:off x="1019009" y="3028136"/>
              <a:ext cx="600336" cy="600336"/>
            </a:xfrm>
            <a:prstGeom prst="ellipse">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BF24A89-EDEF-A7AD-901D-B2E1DC303208}"/>
                </a:ext>
              </a:extLst>
            </p:cNvPr>
            <p:cNvSpPr txBox="1"/>
            <p:nvPr/>
          </p:nvSpPr>
          <p:spPr>
            <a:xfrm>
              <a:off x="1174368" y="3079802"/>
              <a:ext cx="704336" cy="497004"/>
            </a:xfrm>
            <a:prstGeom prst="rect">
              <a:avLst/>
            </a:prstGeom>
            <a:noFill/>
          </p:spPr>
          <p:txBody>
            <a:bodyPr wrap="square" rtlCol="0">
              <a:spAutoFit/>
            </a:bodyPr>
            <a:lstStyle/>
            <a:p>
              <a:pPr defTabSz="457200"/>
              <a:r>
                <a:rPr lang="fr" sz="4800" b="1" dirty="0">
                  <a:solidFill>
                    <a:schemeClr val="bg1"/>
                  </a:solidFill>
                  <a:latin typeface="GT Walsheim Pro Condensed Black" panose="00000906000000000000" pitchFamily="2" charset="0"/>
                </a:rPr>
                <a:t>2</a:t>
              </a:r>
            </a:p>
          </p:txBody>
        </p:sp>
      </p:grpSp>
      <p:sp>
        <p:nvSpPr>
          <p:cNvPr id="5" name="Text Placeholder 4">
            <a:extLst>
              <a:ext uri="{FF2B5EF4-FFF2-40B4-BE49-F238E27FC236}">
                <a16:creationId xmlns:a16="http://schemas.microsoft.com/office/drawing/2014/main" id="{E54B2DA7-4C4D-D149-7D97-AE5EAD206828}"/>
              </a:ext>
            </a:extLst>
          </p:cNvPr>
          <p:cNvSpPr>
            <a:spLocks noGrp="1"/>
          </p:cNvSpPr>
          <p:nvPr>
            <p:ph type="body" sz="quarter" idx="10"/>
          </p:nvPr>
        </p:nvSpPr>
        <p:spPr>
          <a:xfrm>
            <a:off x="1376801" y="4442487"/>
            <a:ext cx="5485931" cy="1452828"/>
          </a:xfrm>
        </p:spPr>
        <p:txBody>
          <a:bodyPr>
            <a:normAutofit fontScale="85000" lnSpcReduction="20000"/>
          </a:bodyPr>
          <a:lstStyle/>
          <a:p>
            <a:pPr>
              <a:spcBef>
                <a:spcPts val="0"/>
              </a:spcBef>
              <a:spcAft>
                <a:spcPts val="600"/>
              </a:spcAft>
            </a:pPr>
            <a:r>
              <a:rPr lang="fr" dirty="0">
                <a:solidFill>
                  <a:srgbClr val="013B82"/>
                </a:solidFill>
                <a:latin typeface="GT Walsheim Pro Condensed Black" panose="00000906000000000000" pitchFamily="2" charset="0"/>
              </a:rPr>
              <a:t>TRAVAILLER AVEC</a:t>
            </a:r>
          </a:p>
          <a:p>
            <a:pPr>
              <a:spcBef>
                <a:spcPts val="0"/>
              </a:spcBef>
              <a:spcAft>
                <a:spcPts val="600"/>
              </a:spcAft>
            </a:pPr>
            <a:r>
              <a:rPr lang="fr" dirty="0">
                <a:latin typeface="GT Walsheim Pro Condensed Black" panose="00000906000000000000" pitchFamily="2" charset="0"/>
              </a:rPr>
              <a:t>ATHLÈTES ATTEINTS DE DIID</a:t>
            </a:r>
          </a:p>
        </p:txBody>
      </p:sp>
      <p:pic>
        <p:nvPicPr>
          <p:cNvPr id="3" name="Picture 2" descr="A group of girls posing for a photo&#10;&#10;Description automatically generated">
            <a:extLst>
              <a:ext uri="{FF2B5EF4-FFF2-40B4-BE49-F238E27FC236}">
                <a16:creationId xmlns:a16="http://schemas.microsoft.com/office/drawing/2014/main" id="{87CE82CB-1819-663B-3DB3-C79DF1E31F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6801" y="994255"/>
            <a:ext cx="5054132" cy="3369422"/>
          </a:xfrm>
          <a:prstGeom prst="rect">
            <a:avLst/>
          </a:prstGeom>
          <a:ln w="57150">
            <a:solidFill>
              <a:srgbClr val="2AC4F4"/>
            </a:solidFill>
          </a:ln>
        </p:spPr>
      </p:pic>
    </p:spTree>
    <p:extLst>
      <p:ext uri="{BB962C8B-B14F-4D97-AF65-F5344CB8AC3E}">
        <p14:creationId xmlns:p14="http://schemas.microsoft.com/office/powerpoint/2010/main" val="2166421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366243F4-2D07-19E8-DF11-A06CB1978C45}"/>
              </a:ext>
            </a:extLst>
          </p:cNvPr>
          <p:cNvSpPr>
            <a:spLocks noGrp="1"/>
          </p:cNvSpPr>
          <p:nvPr>
            <p:ph type="body" sz="quarter" idx="10"/>
          </p:nvPr>
        </p:nvSpPr>
        <p:spPr>
          <a:xfrm>
            <a:off x="1498600" y="591272"/>
            <a:ext cx="7401560" cy="466685"/>
          </a:xfrm>
        </p:spPr>
        <p:txBody>
          <a:bodyPr/>
          <a:lstStyle/>
          <a:p>
            <a:r>
              <a:rPr lang="fr" dirty="0"/>
              <a:t>Les athlètes en tant que leaders sportifs</a:t>
            </a:r>
          </a:p>
          <a:p>
            <a:endParaRPr lang="en-US" dirty="0"/>
          </a:p>
        </p:txBody>
      </p:sp>
      <p:sp>
        <p:nvSpPr>
          <p:cNvPr id="8" name="Text Placeholder 9">
            <a:extLst>
              <a:ext uri="{FF2B5EF4-FFF2-40B4-BE49-F238E27FC236}">
                <a16:creationId xmlns:a16="http://schemas.microsoft.com/office/drawing/2014/main" id="{0F2A6B3C-7D3A-919E-9D66-74912A971911}"/>
              </a:ext>
            </a:extLst>
          </p:cNvPr>
          <p:cNvSpPr>
            <a:spLocks noGrp="1"/>
          </p:cNvSpPr>
          <p:nvPr>
            <p:ph type="body" sz="quarter" idx="11"/>
          </p:nvPr>
        </p:nvSpPr>
        <p:spPr>
          <a:xfrm>
            <a:off x="1498600" y="1102214"/>
            <a:ext cx="3276600" cy="376034"/>
          </a:xfrm>
        </p:spPr>
        <p:txBody>
          <a:bodyPr>
            <a:normAutofit fontScale="77500" lnSpcReduction="20000"/>
          </a:bodyPr>
          <a:lstStyle/>
          <a:p>
            <a:r>
              <a:rPr lang="fr" dirty="0"/>
              <a:t>Travailler avec des athlètes ayant une DI</a:t>
            </a:r>
          </a:p>
        </p:txBody>
      </p:sp>
      <p:sp>
        <p:nvSpPr>
          <p:cNvPr id="10" name="TextBox 9">
            <a:extLst>
              <a:ext uri="{FF2B5EF4-FFF2-40B4-BE49-F238E27FC236}">
                <a16:creationId xmlns:a16="http://schemas.microsoft.com/office/drawing/2014/main" id="{E02A94A4-37BF-9BF6-9CE8-7800D2F68262}"/>
              </a:ext>
            </a:extLst>
          </p:cNvPr>
          <p:cNvSpPr txBox="1"/>
          <p:nvPr/>
        </p:nvSpPr>
        <p:spPr>
          <a:xfrm>
            <a:off x="905329" y="3133635"/>
            <a:ext cx="3011351" cy="1077218"/>
          </a:xfrm>
          <a:prstGeom prst="rect">
            <a:avLst/>
          </a:prstGeom>
          <a:noFill/>
        </p:spPr>
        <p:txBody>
          <a:bodyPr wrap="square" rtlCol="0">
            <a:spAutoFit/>
          </a:bodyPr>
          <a:lstStyle/>
          <a:p>
            <a:r>
              <a:rPr lang="fr" sz="3200" b="1" dirty="0">
                <a:solidFill>
                  <a:schemeClr val="bg1"/>
                </a:solidFill>
                <a:latin typeface="Ubuntu"/>
              </a:rPr>
              <a:t>Que signifie IDD ?</a:t>
            </a:r>
            <a:endParaRPr lang="en-US" sz="3200" dirty="0">
              <a:solidFill>
                <a:schemeClr val="bg1"/>
              </a:solidFill>
              <a:latin typeface="Ubuntu"/>
            </a:endParaRPr>
          </a:p>
        </p:txBody>
      </p:sp>
      <p:pic>
        <p:nvPicPr>
          <p:cNvPr id="12" name="Online Media 11" title="What does IDD (Intellectual and Developmental Disabilities) mean?">
            <a:hlinkClick r:id="" action="ppaction://media"/>
            <a:extLst>
              <a:ext uri="{FF2B5EF4-FFF2-40B4-BE49-F238E27FC236}">
                <a16:creationId xmlns:a16="http://schemas.microsoft.com/office/drawing/2014/main" id="{BEADF3E3-C1B8-5966-B796-C0A3B7F5645D}"/>
              </a:ext>
            </a:extLst>
          </p:cNvPr>
          <p:cNvPicPr>
            <a:picLocks noRot="1" noChangeAspect="1"/>
          </p:cNvPicPr>
          <p:nvPr>
            <a:videoFile r:link="rId1"/>
          </p:nvPr>
        </p:nvPicPr>
        <p:blipFill>
          <a:blip r:embed="rId3"/>
          <a:stretch>
            <a:fillRect/>
          </a:stretch>
        </p:blipFill>
        <p:spPr>
          <a:xfrm>
            <a:off x="4450896" y="1896593"/>
            <a:ext cx="6835775" cy="3859193"/>
          </a:xfrm>
          <a:prstGeom prst="rect">
            <a:avLst/>
          </a:prstGeom>
          <a:ln w="57150">
            <a:solidFill>
              <a:srgbClr val="0095DA"/>
            </a:solidFill>
          </a:ln>
        </p:spPr>
      </p:pic>
      <p:sp>
        <p:nvSpPr>
          <p:cNvPr id="13" name="TextBox 12">
            <a:extLst>
              <a:ext uri="{FF2B5EF4-FFF2-40B4-BE49-F238E27FC236}">
                <a16:creationId xmlns:a16="http://schemas.microsoft.com/office/drawing/2014/main" id="{3AD1ABD6-B7AE-5A07-2DDB-0E7A88F970F3}"/>
              </a:ext>
            </a:extLst>
          </p:cNvPr>
          <p:cNvSpPr txBox="1"/>
          <p:nvPr/>
        </p:nvSpPr>
        <p:spPr>
          <a:xfrm>
            <a:off x="7565209" y="5804799"/>
            <a:ext cx="3438071" cy="369332"/>
          </a:xfrm>
          <a:prstGeom prst="rect">
            <a:avLst/>
          </a:prstGeom>
          <a:noFill/>
        </p:spPr>
        <p:txBody>
          <a:bodyPr wrap="square" rtlCol="0">
            <a:spAutoFit/>
          </a:bodyPr>
          <a:lstStyle/>
          <a:p>
            <a:r>
              <a:rPr lang="fr" dirty="0">
                <a:solidFill>
                  <a:schemeClr val="bg1"/>
                </a:solidFill>
                <a:latin typeface="Ubuntu" panose="020B0504030602030204" pitchFamily="34" charset="0"/>
                <a:ea typeface="+mn-lt"/>
                <a:cs typeface="+mn-lt"/>
              </a:rPr>
              <a:t>https://youtu.be/g0wZ-D_7qLo</a:t>
            </a:r>
            <a:endParaRPr lang="en-US" dirty="0">
              <a:solidFill>
                <a:schemeClr val="bg1"/>
              </a:solidFill>
              <a:latin typeface="Ubuntu" panose="020B0504030602030204" pitchFamily="34" charset="0"/>
              <a:cs typeface="Calibri"/>
            </a:endParaRPr>
          </a:p>
        </p:txBody>
      </p:sp>
      <p:grpSp>
        <p:nvGrpSpPr>
          <p:cNvPr id="16" name="Group 15">
            <a:extLst>
              <a:ext uri="{FF2B5EF4-FFF2-40B4-BE49-F238E27FC236}">
                <a16:creationId xmlns:a16="http://schemas.microsoft.com/office/drawing/2014/main" id="{2971C60C-F4FD-373D-CC7C-C16AA7F0C476}"/>
              </a:ext>
            </a:extLst>
          </p:cNvPr>
          <p:cNvGrpSpPr/>
          <p:nvPr/>
        </p:nvGrpSpPr>
        <p:grpSpPr>
          <a:xfrm>
            <a:off x="11140096" y="5798774"/>
            <a:ext cx="773917" cy="773917"/>
            <a:chOff x="11140096" y="5798774"/>
            <a:chExt cx="773917" cy="773917"/>
          </a:xfrm>
        </p:grpSpPr>
        <p:sp>
          <p:nvSpPr>
            <p:cNvPr id="14" name="Oval 13">
              <a:extLst>
                <a:ext uri="{FF2B5EF4-FFF2-40B4-BE49-F238E27FC236}">
                  <a16:creationId xmlns:a16="http://schemas.microsoft.com/office/drawing/2014/main" id="{723AC1B6-4BB5-5867-4708-353E5985860E}"/>
                </a:ext>
              </a:extLst>
            </p:cNvPr>
            <p:cNvSpPr/>
            <p:nvPr/>
          </p:nvSpPr>
          <p:spPr>
            <a:xfrm>
              <a:off x="11140096" y="5798774"/>
              <a:ext cx="773917" cy="773917"/>
            </a:xfrm>
            <a:prstGeom prst="ellipse">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FD2ACB3-04F7-3823-D78D-87A6D10C52C4}"/>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2</a:t>
              </a:r>
            </a:p>
          </p:txBody>
        </p:sp>
      </p:grpSp>
    </p:spTree>
    <p:extLst>
      <p:ext uri="{BB962C8B-B14F-4D97-AF65-F5344CB8AC3E}">
        <p14:creationId xmlns:p14="http://schemas.microsoft.com/office/powerpoint/2010/main" val="354728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2017AC7-542F-90F4-DEC9-6B99606E4A84}"/>
              </a:ext>
            </a:extLst>
          </p:cNvPr>
          <p:cNvSpPr txBox="1"/>
          <p:nvPr/>
        </p:nvSpPr>
        <p:spPr>
          <a:xfrm>
            <a:off x="859609" y="1876756"/>
            <a:ext cx="5541191" cy="584775"/>
          </a:xfrm>
          <a:prstGeom prst="rect">
            <a:avLst/>
          </a:prstGeom>
          <a:noFill/>
        </p:spPr>
        <p:txBody>
          <a:bodyPr wrap="square" rtlCol="0">
            <a:spAutoFit/>
          </a:bodyPr>
          <a:lstStyle/>
          <a:p>
            <a:r>
              <a:rPr lang="fr" sz="3200" b="1" dirty="0">
                <a:solidFill>
                  <a:srgbClr val="013B82"/>
                </a:solidFill>
                <a:latin typeface="Ubuntu"/>
              </a:rPr>
              <a:t>Athlètes des Jeux olympiques spéciaux</a:t>
            </a:r>
            <a:endParaRPr lang="en-US" sz="3200" dirty="0">
              <a:solidFill>
                <a:srgbClr val="013B82"/>
              </a:solidFill>
              <a:latin typeface="Ubuntu"/>
            </a:endParaRPr>
          </a:p>
        </p:txBody>
      </p:sp>
      <p:sp>
        <p:nvSpPr>
          <p:cNvPr id="7" name="Rectangle: Diagonal Corners Rounded 6">
            <a:extLst>
              <a:ext uri="{FF2B5EF4-FFF2-40B4-BE49-F238E27FC236}">
                <a16:creationId xmlns:a16="http://schemas.microsoft.com/office/drawing/2014/main" id="{2D0A200F-2CC3-4249-64EF-53DC9B60872B}"/>
              </a:ext>
            </a:extLst>
          </p:cNvPr>
          <p:cNvSpPr/>
          <p:nvPr/>
        </p:nvSpPr>
        <p:spPr>
          <a:xfrm>
            <a:off x="1203960" y="2895598"/>
            <a:ext cx="2831094" cy="1295400"/>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b="1" dirty="0">
                <a:solidFill>
                  <a:srgbClr val="013B82"/>
                </a:solidFill>
                <a:latin typeface="Ubuntu Light" panose="020B0304030602030204" pitchFamily="34" charset="0"/>
              </a:rPr>
              <a:t>Sont comme des athlètes sans IDD</a:t>
            </a:r>
          </a:p>
        </p:txBody>
      </p:sp>
      <p:sp>
        <p:nvSpPr>
          <p:cNvPr id="8" name="Rectangle: Diagonal Corners Rounded 7">
            <a:extLst>
              <a:ext uri="{FF2B5EF4-FFF2-40B4-BE49-F238E27FC236}">
                <a16:creationId xmlns:a16="http://schemas.microsoft.com/office/drawing/2014/main" id="{E7D706A3-FA2D-BB27-955D-909FCE886008}"/>
              </a:ext>
            </a:extLst>
          </p:cNvPr>
          <p:cNvSpPr/>
          <p:nvPr/>
        </p:nvSpPr>
        <p:spPr>
          <a:xfrm>
            <a:off x="6400800" y="4641801"/>
            <a:ext cx="2831094" cy="1295400"/>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b="1" dirty="0">
                <a:solidFill>
                  <a:srgbClr val="013B82"/>
                </a:solidFill>
                <a:latin typeface="Ubuntu Light" panose="020B0304030602030204" pitchFamily="34" charset="0"/>
              </a:rPr>
              <a:t>Faire de leur mieux et aider les autres à faire de leur mieux</a:t>
            </a:r>
          </a:p>
        </p:txBody>
      </p:sp>
      <p:sp>
        <p:nvSpPr>
          <p:cNvPr id="9" name="Rectangle: Diagonal Corners Rounded 8">
            <a:extLst>
              <a:ext uri="{FF2B5EF4-FFF2-40B4-BE49-F238E27FC236}">
                <a16:creationId xmlns:a16="http://schemas.microsoft.com/office/drawing/2014/main" id="{92AC882A-6A54-7598-A728-1E0968491EE1}"/>
              </a:ext>
            </a:extLst>
          </p:cNvPr>
          <p:cNvSpPr/>
          <p:nvPr/>
        </p:nvSpPr>
        <p:spPr>
          <a:xfrm>
            <a:off x="2804160" y="4641801"/>
            <a:ext cx="2831094" cy="1295400"/>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b="1" dirty="0">
                <a:solidFill>
                  <a:srgbClr val="013B82"/>
                </a:solidFill>
                <a:latin typeface="Ubuntu Light" panose="020B0304030602030204" pitchFamily="34" charset="0"/>
              </a:rPr>
              <a:t>Sont de bons coéquipiers</a:t>
            </a:r>
          </a:p>
        </p:txBody>
      </p:sp>
      <p:sp>
        <p:nvSpPr>
          <p:cNvPr id="10" name="Rectangle: Diagonal Corners Rounded 9">
            <a:extLst>
              <a:ext uri="{FF2B5EF4-FFF2-40B4-BE49-F238E27FC236}">
                <a16:creationId xmlns:a16="http://schemas.microsoft.com/office/drawing/2014/main" id="{20B8409E-B6FD-29EB-478B-0E1826187A3A}"/>
              </a:ext>
            </a:extLst>
          </p:cNvPr>
          <p:cNvSpPr/>
          <p:nvPr/>
        </p:nvSpPr>
        <p:spPr>
          <a:xfrm>
            <a:off x="8092440" y="2895598"/>
            <a:ext cx="2831094" cy="1295400"/>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b="1" dirty="0">
                <a:solidFill>
                  <a:srgbClr val="013B82"/>
                </a:solidFill>
                <a:latin typeface="Ubuntu Light" panose="020B0304030602030204" pitchFamily="34" charset="0"/>
              </a:rPr>
              <a:t>Travailler dur pour atteindre les objectifs de performance individuels</a:t>
            </a:r>
          </a:p>
        </p:txBody>
      </p:sp>
      <p:sp>
        <p:nvSpPr>
          <p:cNvPr id="11" name="Rectangle: Diagonal Corners Rounded 10">
            <a:extLst>
              <a:ext uri="{FF2B5EF4-FFF2-40B4-BE49-F238E27FC236}">
                <a16:creationId xmlns:a16="http://schemas.microsoft.com/office/drawing/2014/main" id="{6444AEC7-D7E4-5739-98B6-FBB2C195719B}"/>
              </a:ext>
            </a:extLst>
          </p:cNvPr>
          <p:cNvSpPr/>
          <p:nvPr/>
        </p:nvSpPr>
        <p:spPr>
          <a:xfrm>
            <a:off x="4648200" y="2895598"/>
            <a:ext cx="2831094" cy="1295400"/>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b="1" dirty="0">
                <a:solidFill>
                  <a:srgbClr val="013B82"/>
                </a:solidFill>
                <a:latin typeface="Ubuntu Light" panose="020B0304030602030204" pitchFamily="34" charset="0"/>
              </a:rPr>
              <a:t>Veulent être bons dans leur sport</a:t>
            </a:r>
          </a:p>
        </p:txBody>
      </p:sp>
      <p:pic>
        <p:nvPicPr>
          <p:cNvPr id="21" name="Picture 16">
            <a:extLst>
              <a:ext uri="{FF2B5EF4-FFF2-40B4-BE49-F238E27FC236}">
                <a16:creationId xmlns:a16="http://schemas.microsoft.com/office/drawing/2014/main" id="{0B612107-F374-BFE4-BEFC-41C77027B015}"/>
              </a:ext>
            </a:extLst>
          </p:cNvPr>
          <p:cNvPicPr>
            <a:picLocks noChangeAspect="1"/>
          </p:cNvPicPr>
          <p:nvPr/>
        </p:nvPicPr>
        <p:blipFill>
          <a:blip r:embed="rId2"/>
          <a:stretch>
            <a:fillRect/>
          </a:stretch>
        </p:blipFill>
        <p:spPr>
          <a:xfrm>
            <a:off x="1584396" y="440288"/>
            <a:ext cx="2167000" cy="133582"/>
          </a:xfrm>
          <a:prstGeom prst="rect">
            <a:avLst/>
          </a:prstGeom>
        </p:spPr>
      </p:pic>
      <p:pic>
        <p:nvPicPr>
          <p:cNvPr id="22" name="Picture 1">
            <a:extLst>
              <a:ext uri="{FF2B5EF4-FFF2-40B4-BE49-F238E27FC236}">
                <a16:creationId xmlns:a16="http://schemas.microsoft.com/office/drawing/2014/main" id="{C3EAB467-EDD9-2DAD-9F93-0B18AA0546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23" name="Picture 17">
            <a:extLst>
              <a:ext uri="{FF2B5EF4-FFF2-40B4-BE49-F238E27FC236}">
                <a16:creationId xmlns:a16="http://schemas.microsoft.com/office/drawing/2014/main" id="{6A26D2DD-9C8B-74F0-1A7C-AB0031038382}"/>
              </a:ext>
            </a:extLst>
          </p:cNvPr>
          <p:cNvPicPr>
            <a:picLocks noChangeAspect="1"/>
          </p:cNvPicPr>
          <p:nvPr/>
        </p:nvPicPr>
        <p:blipFill>
          <a:blip r:embed="rId4"/>
          <a:stretch>
            <a:fillRect/>
          </a:stretch>
        </p:blipFill>
        <p:spPr>
          <a:xfrm>
            <a:off x="10923534" y="282615"/>
            <a:ext cx="877942" cy="877942"/>
          </a:xfrm>
          <a:prstGeom prst="rect">
            <a:avLst/>
          </a:prstGeom>
        </p:spPr>
      </p:pic>
      <p:sp>
        <p:nvSpPr>
          <p:cNvPr id="24" name="Text Placeholder 5">
            <a:extLst>
              <a:ext uri="{FF2B5EF4-FFF2-40B4-BE49-F238E27FC236}">
                <a16:creationId xmlns:a16="http://schemas.microsoft.com/office/drawing/2014/main" id="{63DE6614-B1EF-AA1B-C09D-E8385F42A47B}"/>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25" name="Text Placeholder 10">
            <a:extLst>
              <a:ext uri="{FF2B5EF4-FFF2-40B4-BE49-F238E27FC236}">
                <a16:creationId xmlns:a16="http://schemas.microsoft.com/office/drawing/2014/main" id="{CAF5F7C2-F74A-7E4B-0208-16E94CFA7CB0}"/>
              </a:ext>
            </a:extLst>
          </p:cNvPr>
          <p:cNvSpPr txBox="1">
            <a:spLocks/>
          </p:cNvSpPr>
          <p:nvPr/>
        </p:nvSpPr>
        <p:spPr>
          <a:xfrm>
            <a:off x="1498600" y="1097134"/>
            <a:ext cx="3276600" cy="376034"/>
          </a:xfrm>
          <a:prstGeom prst="rect">
            <a:avLst/>
          </a:prstGeom>
        </p:spPr>
        <p:txBody>
          <a:bodyPr>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Travailler avec des athlètes ayant une DI</a:t>
            </a:r>
          </a:p>
        </p:txBody>
      </p:sp>
      <p:grpSp>
        <p:nvGrpSpPr>
          <p:cNvPr id="28" name="Group 27">
            <a:extLst>
              <a:ext uri="{FF2B5EF4-FFF2-40B4-BE49-F238E27FC236}">
                <a16:creationId xmlns:a16="http://schemas.microsoft.com/office/drawing/2014/main" id="{254241F3-B1C8-F1B2-021D-0FF04A285062}"/>
              </a:ext>
            </a:extLst>
          </p:cNvPr>
          <p:cNvGrpSpPr/>
          <p:nvPr/>
        </p:nvGrpSpPr>
        <p:grpSpPr>
          <a:xfrm>
            <a:off x="11140096" y="5798774"/>
            <a:ext cx="773917" cy="773917"/>
            <a:chOff x="11140096" y="5798774"/>
            <a:chExt cx="773917" cy="773917"/>
          </a:xfrm>
        </p:grpSpPr>
        <p:sp>
          <p:nvSpPr>
            <p:cNvPr id="29" name="Oval 28">
              <a:extLst>
                <a:ext uri="{FF2B5EF4-FFF2-40B4-BE49-F238E27FC236}">
                  <a16:creationId xmlns:a16="http://schemas.microsoft.com/office/drawing/2014/main" id="{A78CD384-AD41-5A0A-4B21-474EFC9EB94F}"/>
                </a:ext>
              </a:extLst>
            </p:cNvPr>
            <p:cNvSpPr/>
            <p:nvPr/>
          </p:nvSpPr>
          <p:spPr>
            <a:xfrm>
              <a:off x="11140096" y="5798774"/>
              <a:ext cx="773917" cy="773917"/>
            </a:xfrm>
            <a:prstGeom prst="ellipse">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22BF1AA9-9524-A108-C384-2418808501E0}"/>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2</a:t>
              </a:r>
            </a:p>
          </p:txBody>
        </p:sp>
      </p:grpSp>
    </p:spTree>
    <p:extLst>
      <p:ext uri="{BB962C8B-B14F-4D97-AF65-F5344CB8AC3E}">
        <p14:creationId xmlns:p14="http://schemas.microsoft.com/office/powerpoint/2010/main" val="121943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A7A035F8-955B-4F2A-572D-2747F5EA53B7}"/>
              </a:ext>
            </a:extLst>
          </p:cNvPr>
          <p:cNvSpPr>
            <a:spLocks noGrp="1"/>
          </p:cNvSpPr>
          <p:nvPr>
            <p:ph type="body" sz="quarter" idx="10"/>
          </p:nvPr>
        </p:nvSpPr>
        <p:spPr>
          <a:xfrm>
            <a:off x="1498600" y="591272"/>
            <a:ext cx="7401560" cy="466685"/>
          </a:xfrm>
        </p:spPr>
        <p:txBody>
          <a:bodyPr/>
          <a:lstStyle/>
          <a:p>
            <a:r>
              <a:rPr lang="fr" dirty="0"/>
              <a:t>Les athlètes en tant que leaders sportifs</a:t>
            </a:r>
          </a:p>
          <a:p>
            <a:endParaRPr lang="en-US" dirty="0"/>
          </a:p>
        </p:txBody>
      </p:sp>
      <p:sp>
        <p:nvSpPr>
          <p:cNvPr id="5" name="Text Placeholder 9">
            <a:extLst>
              <a:ext uri="{FF2B5EF4-FFF2-40B4-BE49-F238E27FC236}">
                <a16:creationId xmlns:a16="http://schemas.microsoft.com/office/drawing/2014/main" id="{D30C5E85-A9CD-EAF6-79DF-20D9248665FF}"/>
              </a:ext>
            </a:extLst>
          </p:cNvPr>
          <p:cNvSpPr>
            <a:spLocks noGrp="1"/>
          </p:cNvSpPr>
          <p:nvPr>
            <p:ph type="body" sz="quarter" idx="11"/>
          </p:nvPr>
        </p:nvSpPr>
        <p:spPr>
          <a:xfrm>
            <a:off x="1498600" y="1102214"/>
            <a:ext cx="3276600" cy="376034"/>
          </a:xfrm>
        </p:spPr>
        <p:txBody>
          <a:bodyPr>
            <a:normAutofit fontScale="77500" lnSpcReduction="20000"/>
          </a:bodyPr>
          <a:lstStyle/>
          <a:p>
            <a:r>
              <a:rPr lang="fr" dirty="0"/>
              <a:t>Travailler avec des athlètes ayant une DI</a:t>
            </a:r>
          </a:p>
        </p:txBody>
      </p:sp>
      <p:sp>
        <p:nvSpPr>
          <p:cNvPr id="6" name="TextBox 5">
            <a:extLst>
              <a:ext uri="{FF2B5EF4-FFF2-40B4-BE49-F238E27FC236}">
                <a16:creationId xmlns:a16="http://schemas.microsoft.com/office/drawing/2014/main" id="{F75ADB71-612D-5C69-5ED9-D7901AE43BC4}"/>
              </a:ext>
            </a:extLst>
          </p:cNvPr>
          <p:cNvSpPr txBox="1"/>
          <p:nvPr/>
        </p:nvSpPr>
        <p:spPr>
          <a:xfrm>
            <a:off x="1498600" y="3261059"/>
            <a:ext cx="3544751" cy="1077218"/>
          </a:xfrm>
          <a:prstGeom prst="rect">
            <a:avLst/>
          </a:prstGeom>
          <a:noFill/>
        </p:spPr>
        <p:txBody>
          <a:bodyPr wrap="square" rtlCol="0">
            <a:spAutoFit/>
          </a:bodyPr>
          <a:lstStyle/>
          <a:p>
            <a:r>
              <a:rPr lang="fr" sz="3200" b="1" dirty="0">
                <a:solidFill>
                  <a:schemeClr val="bg1"/>
                </a:solidFill>
                <a:latin typeface="Ubuntu"/>
              </a:rPr>
              <a:t>Quel est l’impact de la DI sur l’apprentissage ?</a:t>
            </a:r>
            <a:endParaRPr lang="en-US" sz="3200" dirty="0">
              <a:solidFill>
                <a:schemeClr val="bg1"/>
              </a:solidFill>
              <a:latin typeface="Ubuntu"/>
            </a:endParaRPr>
          </a:p>
        </p:txBody>
      </p:sp>
      <p:pic>
        <p:nvPicPr>
          <p:cNvPr id="8" name="Graphic 7">
            <a:extLst>
              <a:ext uri="{FF2B5EF4-FFF2-40B4-BE49-F238E27FC236}">
                <a16:creationId xmlns:a16="http://schemas.microsoft.com/office/drawing/2014/main" id="{F375B7EC-F59D-2BB2-8F55-8B1C12341C9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4203" y="2840768"/>
            <a:ext cx="1251783" cy="1396219"/>
          </a:xfrm>
          <a:prstGeom prst="rect">
            <a:avLst/>
          </a:prstGeom>
        </p:spPr>
      </p:pic>
      <p:sp>
        <p:nvSpPr>
          <p:cNvPr id="9" name="TextBox 8">
            <a:extLst>
              <a:ext uri="{FF2B5EF4-FFF2-40B4-BE49-F238E27FC236}">
                <a16:creationId xmlns:a16="http://schemas.microsoft.com/office/drawing/2014/main" id="{5525ABD0-0E95-E212-C070-C3E88D906F7A}"/>
              </a:ext>
            </a:extLst>
          </p:cNvPr>
          <p:cNvSpPr txBox="1"/>
          <p:nvPr/>
        </p:nvSpPr>
        <p:spPr>
          <a:xfrm>
            <a:off x="6002457" y="3182626"/>
            <a:ext cx="5151120" cy="2862322"/>
          </a:xfrm>
          <a:prstGeom prst="rect">
            <a:avLst/>
          </a:prstGeom>
          <a:noFill/>
        </p:spPr>
        <p:txBody>
          <a:bodyPr wrap="square" rtlCol="0">
            <a:spAutoFit/>
          </a:bodyPr>
          <a:lstStyle/>
          <a:p>
            <a:pPr marL="365125" indent="-258763">
              <a:spcAft>
                <a:spcPts val="1200"/>
              </a:spcAft>
              <a:buBlip>
                <a:blip r:embed="rId4"/>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Utiliser de nombreux outils d'apprentissage différents pour acquérir de nouvelles compétences</a:t>
            </a:r>
          </a:p>
          <a:p>
            <a:pPr marL="365125" indent="-258763">
              <a:spcAft>
                <a:spcPts val="1200"/>
              </a:spcAft>
              <a:buBlip>
                <a:blip r:embed="rId4"/>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Nécessite souvent une attention individuelle pour comprendre de nouvelles informations</a:t>
            </a:r>
          </a:p>
          <a:p>
            <a:pPr marL="365125" indent="-258763">
              <a:spcAft>
                <a:spcPts val="1200"/>
              </a:spcAft>
              <a:buBlip>
                <a:blip r:embed="rId4"/>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Comptez sur l'assistance pour réaliser des tâches complexes</a:t>
            </a:r>
          </a:p>
        </p:txBody>
      </p:sp>
      <p:sp>
        <p:nvSpPr>
          <p:cNvPr id="10" name="TextBox 9">
            <a:extLst>
              <a:ext uri="{FF2B5EF4-FFF2-40B4-BE49-F238E27FC236}">
                <a16:creationId xmlns:a16="http://schemas.microsoft.com/office/drawing/2014/main" id="{73594F47-110B-A6D7-E5C2-0DD8C40030F3}"/>
              </a:ext>
            </a:extLst>
          </p:cNvPr>
          <p:cNvSpPr txBox="1"/>
          <p:nvPr/>
        </p:nvSpPr>
        <p:spPr>
          <a:xfrm>
            <a:off x="6096000" y="2116451"/>
            <a:ext cx="4343400" cy="830997"/>
          </a:xfrm>
          <a:prstGeom prst="rect">
            <a:avLst/>
          </a:prstGeom>
          <a:noFill/>
        </p:spPr>
        <p:txBody>
          <a:bodyPr wrap="square" rtlCol="0">
            <a:spAutoFit/>
          </a:bodyPr>
          <a:lstStyle/>
          <a:p>
            <a:pPr>
              <a:spcAft>
                <a:spcPts val="1200"/>
              </a:spcAft>
            </a:pPr>
            <a:r>
              <a:rPr lang="fr" sz="2400" b="1" i="0" u="none" strike="noStrike" cap="none" dirty="0">
                <a:solidFill>
                  <a:srgbClr val="013B82"/>
                </a:solidFill>
                <a:latin typeface="Ubuntu" panose="020B0504030602030204" pitchFamily="34" charset="0"/>
                <a:ea typeface="Ubuntu"/>
                <a:cs typeface="Ubuntu"/>
                <a:sym typeface="Ubuntu"/>
              </a:rPr>
              <a:t>Personnes ayant une déficience intellectuelle:</a:t>
            </a:r>
          </a:p>
        </p:txBody>
      </p:sp>
      <p:grpSp>
        <p:nvGrpSpPr>
          <p:cNvPr id="11" name="Group 10">
            <a:extLst>
              <a:ext uri="{FF2B5EF4-FFF2-40B4-BE49-F238E27FC236}">
                <a16:creationId xmlns:a16="http://schemas.microsoft.com/office/drawing/2014/main" id="{27966813-796C-5E32-9C64-974B879CBB25}"/>
              </a:ext>
            </a:extLst>
          </p:cNvPr>
          <p:cNvGrpSpPr/>
          <p:nvPr/>
        </p:nvGrpSpPr>
        <p:grpSpPr>
          <a:xfrm>
            <a:off x="11140096" y="5798774"/>
            <a:ext cx="773917" cy="773917"/>
            <a:chOff x="11140096" y="5798774"/>
            <a:chExt cx="773917" cy="773917"/>
          </a:xfrm>
        </p:grpSpPr>
        <p:sp>
          <p:nvSpPr>
            <p:cNvPr id="12" name="Oval 11">
              <a:extLst>
                <a:ext uri="{FF2B5EF4-FFF2-40B4-BE49-F238E27FC236}">
                  <a16:creationId xmlns:a16="http://schemas.microsoft.com/office/drawing/2014/main" id="{0DB059E4-EF93-AE8D-60DA-E6A6861CE16A}"/>
                </a:ext>
              </a:extLst>
            </p:cNvPr>
            <p:cNvSpPr/>
            <p:nvPr/>
          </p:nvSpPr>
          <p:spPr>
            <a:xfrm>
              <a:off x="11140096" y="5798774"/>
              <a:ext cx="773917" cy="773917"/>
            </a:xfrm>
            <a:prstGeom prst="ellipse">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C4816DF-4BC3-9E57-550D-9504EB200028}"/>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2</a:t>
              </a:r>
            </a:p>
          </p:txBody>
        </p:sp>
      </p:grpSp>
    </p:spTree>
    <p:extLst>
      <p:ext uri="{BB962C8B-B14F-4D97-AF65-F5344CB8AC3E}">
        <p14:creationId xmlns:p14="http://schemas.microsoft.com/office/powerpoint/2010/main" val="3647195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331F83AC-D8B6-5B52-0E99-D5B715E8BE6F}"/>
              </a:ext>
            </a:extLst>
          </p:cNvPr>
          <p:cNvSpPr>
            <a:spLocks noGrp="1"/>
          </p:cNvSpPr>
          <p:nvPr>
            <p:ph type="body" sz="quarter" idx="10"/>
          </p:nvPr>
        </p:nvSpPr>
        <p:spPr>
          <a:xfrm>
            <a:off x="1498600" y="591272"/>
            <a:ext cx="7401560" cy="466685"/>
          </a:xfrm>
        </p:spPr>
        <p:txBody>
          <a:bodyPr/>
          <a:lstStyle/>
          <a:p>
            <a:r>
              <a:rPr lang="fr" dirty="0"/>
              <a:t>Les athlètes en tant que leaders sportifs</a:t>
            </a:r>
          </a:p>
          <a:p>
            <a:endParaRPr lang="en-US" dirty="0"/>
          </a:p>
        </p:txBody>
      </p:sp>
      <p:sp>
        <p:nvSpPr>
          <p:cNvPr id="8" name="Text Placeholder 9">
            <a:extLst>
              <a:ext uri="{FF2B5EF4-FFF2-40B4-BE49-F238E27FC236}">
                <a16:creationId xmlns:a16="http://schemas.microsoft.com/office/drawing/2014/main" id="{8ED1695B-D033-6AF9-1DB6-6F4620ED3DE7}"/>
              </a:ext>
            </a:extLst>
          </p:cNvPr>
          <p:cNvSpPr>
            <a:spLocks noGrp="1"/>
          </p:cNvSpPr>
          <p:nvPr>
            <p:ph type="body" sz="quarter" idx="11"/>
          </p:nvPr>
        </p:nvSpPr>
        <p:spPr>
          <a:xfrm>
            <a:off x="1498600" y="1102214"/>
            <a:ext cx="3276600" cy="376034"/>
          </a:xfrm>
        </p:spPr>
        <p:txBody>
          <a:bodyPr>
            <a:normAutofit fontScale="77500" lnSpcReduction="20000"/>
          </a:bodyPr>
          <a:lstStyle/>
          <a:p>
            <a:r>
              <a:rPr lang="fr" dirty="0"/>
              <a:t>Travailler avec des athlètes ayant une DI</a:t>
            </a:r>
          </a:p>
        </p:txBody>
      </p:sp>
      <p:sp>
        <p:nvSpPr>
          <p:cNvPr id="9" name="TextBox 8">
            <a:extLst>
              <a:ext uri="{FF2B5EF4-FFF2-40B4-BE49-F238E27FC236}">
                <a16:creationId xmlns:a16="http://schemas.microsoft.com/office/drawing/2014/main" id="{2CC23FCB-24F0-4D8B-F723-B1CE64E1FECB}"/>
              </a:ext>
            </a:extLst>
          </p:cNvPr>
          <p:cNvSpPr txBox="1"/>
          <p:nvPr/>
        </p:nvSpPr>
        <p:spPr>
          <a:xfrm>
            <a:off x="873034" y="1643476"/>
            <a:ext cx="6365966" cy="646331"/>
          </a:xfrm>
          <a:prstGeom prst="rect">
            <a:avLst/>
          </a:prstGeom>
          <a:noFill/>
        </p:spPr>
        <p:txBody>
          <a:bodyPr wrap="square" rtlCol="0">
            <a:spAutoFit/>
          </a:bodyPr>
          <a:lstStyle/>
          <a:p>
            <a:r>
              <a:rPr lang="fr" sz="3600" b="1" dirty="0">
                <a:solidFill>
                  <a:srgbClr val="013B82"/>
                </a:solidFill>
                <a:latin typeface="Ubuntu"/>
              </a:rPr>
              <a:t>Forces et faiblesses</a:t>
            </a:r>
            <a:endParaRPr lang="en-US" sz="3600" dirty="0">
              <a:solidFill>
                <a:srgbClr val="013B82"/>
              </a:solidFill>
              <a:latin typeface="Ubuntu"/>
            </a:endParaRPr>
          </a:p>
        </p:txBody>
      </p:sp>
      <p:sp>
        <p:nvSpPr>
          <p:cNvPr id="10" name="TextBox 9">
            <a:extLst>
              <a:ext uri="{FF2B5EF4-FFF2-40B4-BE49-F238E27FC236}">
                <a16:creationId xmlns:a16="http://schemas.microsoft.com/office/drawing/2014/main" id="{8F10EF06-A944-7655-F1B7-E550756C89BA}"/>
              </a:ext>
            </a:extLst>
          </p:cNvPr>
          <p:cNvSpPr txBox="1"/>
          <p:nvPr/>
        </p:nvSpPr>
        <p:spPr>
          <a:xfrm>
            <a:off x="873034" y="2448654"/>
            <a:ext cx="7097486" cy="3605795"/>
          </a:xfrm>
          <a:prstGeom prst="rect">
            <a:avLst/>
          </a:prstGeom>
          <a:noFill/>
        </p:spPr>
        <p:txBody>
          <a:bodyPr wrap="square" rtlCol="0">
            <a:spAutoFit/>
          </a:bodyPr>
          <a:lstStyle/>
          <a:p>
            <a:pPr marL="430212" indent="-342900">
              <a:lnSpc>
                <a:spcPct val="120000"/>
              </a:lnSpc>
              <a:spcAft>
                <a:spcPts val="1200"/>
              </a:spcAft>
              <a:buBlip>
                <a:blip r:embed="rId2"/>
              </a:buBlip>
            </a:pPr>
            <a:r>
              <a:rPr lang="fr" sz="2200" dirty="0">
                <a:solidFill>
                  <a:schemeClr val="tx1">
                    <a:lumMod val="65000"/>
                    <a:lumOff val="35000"/>
                  </a:schemeClr>
                </a:solidFill>
                <a:latin typeface="Ubuntu" panose="020B0504030602030204" pitchFamily="34" charset="0"/>
                <a:ea typeface="Calibri"/>
                <a:cs typeface="Calibri"/>
                <a:sym typeface="Calibri"/>
              </a:rPr>
              <a:t>Tout le monde a des forces et des faiblesses en matière d’apprentissage.</a:t>
            </a:r>
          </a:p>
          <a:p>
            <a:pPr marL="430212" indent="-342900">
              <a:lnSpc>
                <a:spcPct val="120000"/>
              </a:lnSpc>
              <a:spcAft>
                <a:spcPts val="1200"/>
              </a:spcAft>
              <a:buBlip>
                <a:blip r:embed="rId2"/>
              </a:buBlip>
            </a:pPr>
            <a:r>
              <a:rPr lang="fr" sz="2200" dirty="0">
                <a:solidFill>
                  <a:schemeClr val="tx1">
                    <a:lumMod val="65000"/>
                    <a:lumOff val="35000"/>
                  </a:schemeClr>
                </a:solidFill>
                <a:latin typeface="Ubuntu" panose="020B0504030602030204" pitchFamily="34" charset="0"/>
                <a:ea typeface="Calibri"/>
                <a:cs typeface="Calibri"/>
                <a:sym typeface="Calibri"/>
              </a:rPr>
              <a:t>Les personnes atteintes de DI peuvent utiliser des mots différents, avoir besoin de plus de temps pour comprendre et apprendre à une vitesse différente ou d’une manière différente.</a:t>
            </a:r>
          </a:p>
          <a:p>
            <a:pPr marL="430212" indent="-342900">
              <a:lnSpc>
                <a:spcPct val="120000"/>
              </a:lnSpc>
              <a:spcAft>
                <a:spcPts val="1200"/>
              </a:spcAft>
              <a:buBlip>
                <a:blip r:embed="rId2"/>
              </a:buBlip>
            </a:pPr>
            <a:r>
              <a:rPr lang="fr" sz="2200" dirty="0">
                <a:solidFill>
                  <a:schemeClr val="tx1">
                    <a:lumMod val="65000"/>
                    <a:lumOff val="35000"/>
                  </a:schemeClr>
                </a:solidFill>
                <a:latin typeface="Ubuntu" panose="020B0504030602030204" pitchFamily="34" charset="0"/>
                <a:ea typeface="Calibri"/>
                <a:cs typeface="Calibri"/>
                <a:sym typeface="Calibri"/>
              </a:rPr>
              <a:t>Il est important de comprendre les différentes manières dont nous apprenons et comment la communication joue un rôle dans ce processus.</a:t>
            </a:r>
          </a:p>
        </p:txBody>
      </p:sp>
      <p:pic>
        <p:nvPicPr>
          <p:cNvPr id="14" name="Graphic 13">
            <a:extLst>
              <a:ext uri="{FF2B5EF4-FFF2-40B4-BE49-F238E27FC236}">
                <a16:creationId xmlns:a16="http://schemas.microsoft.com/office/drawing/2014/main" id="{EF064432-0208-26D7-029F-0CD3B033BB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21992" y="2289807"/>
            <a:ext cx="3231833" cy="2872740"/>
          </a:xfrm>
          <a:prstGeom prst="rect">
            <a:avLst/>
          </a:prstGeom>
        </p:spPr>
      </p:pic>
      <p:grpSp>
        <p:nvGrpSpPr>
          <p:cNvPr id="15" name="Group 14">
            <a:extLst>
              <a:ext uri="{FF2B5EF4-FFF2-40B4-BE49-F238E27FC236}">
                <a16:creationId xmlns:a16="http://schemas.microsoft.com/office/drawing/2014/main" id="{1085C161-E117-F620-D40F-291E222A3385}"/>
              </a:ext>
            </a:extLst>
          </p:cNvPr>
          <p:cNvGrpSpPr/>
          <p:nvPr/>
        </p:nvGrpSpPr>
        <p:grpSpPr>
          <a:xfrm>
            <a:off x="11140096" y="5798774"/>
            <a:ext cx="773917" cy="773917"/>
            <a:chOff x="11140096" y="5798774"/>
            <a:chExt cx="773917" cy="773917"/>
          </a:xfrm>
        </p:grpSpPr>
        <p:sp>
          <p:nvSpPr>
            <p:cNvPr id="16" name="Oval 15">
              <a:extLst>
                <a:ext uri="{FF2B5EF4-FFF2-40B4-BE49-F238E27FC236}">
                  <a16:creationId xmlns:a16="http://schemas.microsoft.com/office/drawing/2014/main" id="{04FC47B4-451E-FDCE-8B46-FB51E8ABD68E}"/>
                </a:ext>
              </a:extLst>
            </p:cNvPr>
            <p:cNvSpPr/>
            <p:nvPr/>
          </p:nvSpPr>
          <p:spPr>
            <a:xfrm>
              <a:off x="11140096" y="5798774"/>
              <a:ext cx="773917" cy="773917"/>
            </a:xfrm>
            <a:prstGeom prst="ellipse">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FA2C9A4-1747-3D9D-6FC8-789C75D75864}"/>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2</a:t>
              </a:r>
            </a:p>
          </p:txBody>
        </p:sp>
      </p:grpSp>
    </p:spTree>
    <p:extLst>
      <p:ext uri="{BB962C8B-B14F-4D97-AF65-F5344CB8AC3E}">
        <p14:creationId xmlns:p14="http://schemas.microsoft.com/office/powerpoint/2010/main" val="448611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331F83AC-D8B6-5B52-0E99-D5B715E8BE6F}"/>
              </a:ext>
            </a:extLst>
          </p:cNvPr>
          <p:cNvSpPr>
            <a:spLocks noGrp="1"/>
          </p:cNvSpPr>
          <p:nvPr>
            <p:ph type="body" sz="quarter" idx="10"/>
          </p:nvPr>
        </p:nvSpPr>
        <p:spPr>
          <a:xfrm>
            <a:off x="1498600" y="591272"/>
            <a:ext cx="7401560" cy="466685"/>
          </a:xfrm>
        </p:spPr>
        <p:txBody>
          <a:bodyPr/>
          <a:lstStyle/>
          <a:p>
            <a:r>
              <a:rPr lang="fr" dirty="0"/>
              <a:t>Les athlètes en tant que leaders sportifs</a:t>
            </a:r>
          </a:p>
          <a:p>
            <a:endParaRPr lang="en-US" dirty="0"/>
          </a:p>
        </p:txBody>
      </p:sp>
      <p:sp>
        <p:nvSpPr>
          <p:cNvPr id="8" name="Text Placeholder 9">
            <a:extLst>
              <a:ext uri="{FF2B5EF4-FFF2-40B4-BE49-F238E27FC236}">
                <a16:creationId xmlns:a16="http://schemas.microsoft.com/office/drawing/2014/main" id="{8ED1695B-D033-6AF9-1DB6-6F4620ED3DE7}"/>
              </a:ext>
            </a:extLst>
          </p:cNvPr>
          <p:cNvSpPr>
            <a:spLocks noGrp="1"/>
          </p:cNvSpPr>
          <p:nvPr>
            <p:ph type="body" sz="quarter" idx="11"/>
          </p:nvPr>
        </p:nvSpPr>
        <p:spPr>
          <a:xfrm>
            <a:off x="1498600" y="1102214"/>
            <a:ext cx="3276600" cy="376034"/>
          </a:xfrm>
        </p:spPr>
        <p:txBody>
          <a:bodyPr>
            <a:normAutofit fontScale="77500" lnSpcReduction="20000"/>
          </a:bodyPr>
          <a:lstStyle/>
          <a:p>
            <a:r>
              <a:rPr lang="fr" dirty="0"/>
              <a:t>Travailler avec des athlètes ayant une DI</a:t>
            </a:r>
          </a:p>
        </p:txBody>
      </p:sp>
      <p:sp>
        <p:nvSpPr>
          <p:cNvPr id="9" name="TextBox 8">
            <a:extLst>
              <a:ext uri="{FF2B5EF4-FFF2-40B4-BE49-F238E27FC236}">
                <a16:creationId xmlns:a16="http://schemas.microsoft.com/office/drawing/2014/main" id="{2CC23FCB-24F0-4D8B-F723-B1CE64E1FECB}"/>
              </a:ext>
            </a:extLst>
          </p:cNvPr>
          <p:cNvSpPr txBox="1"/>
          <p:nvPr/>
        </p:nvSpPr>
        <p:spPr>
          <a:xfrm>
            <a:off x="873034" y="1643476"/>
            <a:ext cx="6365966" cy="646331"/>
          </a:xfrm>
          <a:prstGeom prst="rect">
            <a:avLst/>
          </a:prstGeom>
          <a:noFill/>
        </p:spPr>
        <p:txBody>
          <a:bodyPr wrap="square" rtlCol="0">
            <a:spAutoFit/>
          </a:bodyPr>
          <a:lstStyle/>
          <a:p>
            <a:r>
              <a:rPr lang="fr" sz="3600" b="1" dirty="0">
                <a:solidFill>
                  <a:srgbClr val="013B82"/>
                </a:solidFill>
                <a:latin typeface="Ubuntu"/>
              </a:rPr>
              <a:t>Façons de communiquer</a:t>
            </a:r>
            <a:endParaRPr lang="en-US" sz="3600" dirty="0">
              <a:solidFill>
                <a:srgbClr val="013B82"/>
              </a:solidFill>
              <a:latin typeface="Ubuntu"/>
            </a:endParaRPr>
          </a:p>
        </p:txBody>
      </p:sp>
      <p:sp>
        <p:nvSpPr>
          <p:cNvPr id="10" name="TextBox 9">
            <a:extLst>
              <a:ext uri="{FF2B5EF4-FFF2-40B4-BE49-F238E27FC236}">
                <a16:creationId xmlns:a16="http://schemas.microsoft.com/office/drawing/2014/main" id="{8F10EF06-A944-7655-F1B7-E550756C89BA}"/>
              </a:ext>
            </a:extLst>
          </p:cNvPr>
          <p:cNvSpPr txBox="1"/>
          <p:nvPr/>
        </p:nvSpPr>
        <p:spPr>
          <a:xfrm>
            <a:off x="873034" y="3207189"/>
            <a:ext cx="2495006" cy="430887"/>
          </a:xfrm>
          <a:prstGeom prst="rect">
            <a:avLst/>
          </a:prstGeom>
          <a:noFill/>
        </p:spPr>
        <p:txBody>
          <a:bodyPr wrap="square" rtlCol="0">
            <a:spAutoFit/>
          </a:bodyPr>
          <a:lstStyle/>
          <a:p>
            <a:pPr marL="87312" algn="ctr"/>
            <a:r>
              <a:rPr lang="fr" sz="2200" b="1" dirty="0">
                <a:solidFill>
                  <a:srgbClr val="013B82"/>
                </a:solidFill>
                <a:latin typeface="Ubuntu Light" panose="020B0304030602030204" pitchFamily="34" charset="0"/>
                <a:ea typeface="Calibri"/>
                <a:cs typeface="Calibri"/>
                <a:sym typeface="Calibri"/>
              </a:rPr>
              <a:t>Utilisez des mots simples</a:t>
            </a:r>
          </a:p>
        </p:txBody>
      </p:sp>
      <p:sp>
        <p:nvSpPr>
          <p:cNvPr id="2" name="TextBox 1">
            <a:extLst>
              <a:ext uri="{FF2B5EF4-FFF2-40B4-BE49-F238E27FC236}">
                <a16:creationId xmlns:a16="http://schemas.microsoft.com/office/drawing/2014/main" id="{B4F9CB09-E52E-A817-C868-C9DAAF80DBAB}"/>
              </a:ext>
            </a:extLst>
          </p:cNvPr>
          <p:cNvSpPr txBox="1"/>
          <p:nvPr/>
        </p:nvSpPr>
        <p:spPr>
          <a:xfrm>
            <a:off x="3719331" y="3207189"/>
            <a:ext cx="2495006" cy="769441"/>
          </a:xfrm>
          <a:prstGeom prst="rect">
            <a:avLst/>
          </a:prstGeom>
          <a:noFill/>
        </p:spPr>
        <p:txBody>
          <a:bodyPr wrap="square" rtlCol="0">
            <a:spAutoFit/>
          </a:bodyPr>
          <a:lstStyle/>
          <a:p>
            <a:pPr marL="87312" algn="ctr"/>
            <a:r>
              <a:rPr lang="fr" sz="2200" b="1" dirty="0">
                <a:solidFill>
                  <a:srgbClr val="013B82"/>
                </a:solidFill>
                <a:latin typeface="Ubuntu Light" panose="020B0304030602030204" pitchFamily="34" charset="0"/>
                <a:ea typeface="Calibri"/>
                <a:cs typeface="Calibri"/>
                <a:sym typeface="Calibri"/>
              </a:rPr>
              <a:t>Utilisez seulement quelques mots</a:t>
            </a:r>
          </a:p>
        </p:txBody>
      </p:sp>
      <p:sp>
        <p:nvSpPr>
          <p:cNvPr id="3" name="TextBox 2">
            <a:extLst>
              <a:ext uri="{FF2B5EF4-FFF2-40B4-BE49-F238E27FC236}">
                <a16:creationId xmlns:a16="http://schemas.microsoft.com/office/drawing/2014/main" id="{C200B9F4-1C2E-9393-9DEE-3611754F24FA}"/>
              </a:ext>
            </a:extLst>
          </p:cNvPr>
          <p:cNvSpPr txBox="1"/>
          <p:nvPr/>
        </p:nvSpPr>
        <p:spPr>
          <a:xfrm>
            <a:off x="6565628" y="3207189"/>
            <a:ext cx="2495006" cy="430887"/>
          </a:xfrm>
          <a:prstGeom prst="rect">
            <a:avLst/>
          </a:prstGeom>
          <a:noFill/>
        </p:spPr>
        <p:txBody>
          <a:bodyPr wrap="square" rtlCol="0">
            <a:spAutoFit/>
          </a:bodyPr>
          <a:lstStyle/>
          <a:p>
            <a:pPr marL="87312" algn="ctr"/>
            <a:r>
              <a:rPr lang="fr" sz="2200" b="1" dirty="0">
                <a:solidFill>
                  <a:srgbClr val="013B82"/>
                </a:solidFill>
                <a:latin typeface="Ubuntu Light" panose="020B0304030602030204" pitchFamily="34" charset="0"/>
                <a:ea typeface="Calibri"/>
                <a:cs typeface="Calibri"/>
                <a:sym typeface="Calibri"/>
              </a:rPr>
              <a:t>Utiliser des images</a:t>
            </a:r>
          </a:p>
        </p:txBody>
      </p:sp>
      <p:sp>
        <p:nvSpPr>
          <p:cNvPr id="4" name="TextBox 3">
            <a:extLst>
              <a:ext uri="{FF2B5EF4-FFF2-40B4-BE49-F238E27FC236}">
                <a16:creationId xmlns:a16="http://schemas.microsoft.com/office/drawing/2014/main" id="{F2128639-C97A-A6F5-03F4-1F5C2516BB61}"/>
              </a:ext>
            </a:extLst>
          </p:cNvPr>
          <p:cNvSpPr txBox="1"/>
          <p:nvPr/>
        </p:nvSpPr>
        <p:spPr>
          <a:xfrm>
            <a:off x="1353435" y="5214524"/>
            <a:ext cx="2495006" cy="769441"/>
          </a:xfrm>
          <a:prstGeom prst="rect">
            <a:avLst/>
          </a:prstGeom>
          <a:noFill/>
        </p:spPr>
        <p:txBody>
          <a:bodyPr wrap="square" rtlCol="0">
            <a:spAutoFit/>
          </a:bodyPr>
          <a:lstStyle/>
          <a:p>
            <a:pPr marL="87312" algn="ctr"/>
            <a:r>
              <a:rPr lang="fr" sz="2200" b="1" dirty="0">
                <a:solidFill>
                  <a:srgbClr val="013B82"/>
                </a:solidFill>
                <a:latin typeface="Ubuntu Light" panose="020B0304030602030204" pitchFamily="34" charset="0"/>
                <a:ea typeface="Calibri"/>
                <a:cs typeface="Calibri"/>
                <a:sym typeface="Calibri"/>
              </a:rPr>
              <a:t>Donner des instructions étape par étape</a:t>
            </a:r>
          </a:p>
        </p:txBody>
      </p:sp>
      <p:sp>
        <p:nvSpPr>
          <p:cNvPr id="5" name="TextBox 4">
            <a:extLst>
              <a:ext uri="{FF2B5EF4-FFF2-40B4-BE49-F238E27FC236}">
                <a16:creationId xmlns:a16="http://schemas.microsoft.com/office/drawing/2014/main" id="{383B4A21-966E-4D55-FC3B-1AB0604856D2}"/>
              </a:ext>
            </a:extLst>
          </p:cNvPr>
          <p:cNvSpPr txBox="1"/>
          <p:nvPr/>
        </p:nvSpPr>
        <p:spPr>
          <a:xfrm>
            <a:off x="9411924" y="3207189"/>
            <a:ext cx="2495006" cy="430887"/>
          </a:xfrm>
          <a:prstGeom prst="rect">
            <a:avLst/>
          </a:prstGeom>
          <a:noFill/>
        </p:spPr>
        <p:txBody>
          <a:bodyPr wrap="square" rtlCol="0">
            <a:spAutoFit/>
          </a:bodyPr>
          <a:lstStyle/>
          <a:p>
            <a:pPr marL="87312" algn="ctr"/>
            <a:r>
              <a:rPr lang="fr" sz="2200" b="1" dirty="0">
                <a:solidFill>
                  <a:srgbClr val="013B82"/>
                </a:solidFill>
                <a:latin typeface="Ubuntu Light" panose="020B0304030602030204" pitchFamily="34" charset="0"/>
                <a:ea typeface="Calibri"/>
                <a:cs typeface="Calibri"/>
                <a:sym typeface="Calibri"/>
              </a:rPr>
              <a:t>Démontrer</a:t>
            </a:r>
          </a:p>
        </p:txBody>
      </p:sp>
      <p:sp>
        <p:nvSpPr>
          <p:cNvPr id="6" name="TextBox 5">
            <a:extLst>
              <a:ext uri="{FF2B5EF4-FFF2-40B4-BE49-F238E27FC236}">
                <a16:creationId xmlns:a16="http://schemas.microsoft.com/office/drawing/2014/main" id="{A39DC360-D309-8D2B-2818-8E159F41FC96}"/>
              </a:ext>
            </a:extLst>
          </p:cNvPr>
          <p:cNvSpPr txBox="1"/>
          <p:nvPr/>
        </p:nvSpPr>
        <p:spPr>
          <a:xfrm>
            <a:off x="8343560" y="5214524"/>
            <a:ext cx="2495006" cy="769441"/>
          </a:xfrm>
          <a:prstGeom prst="rect">
            <a:avLst/>
          </a:prstGeom>
          <a:noFill/>
        </p:spPr>
        <p:txBody>
          <a:bodyPr wrap="square" rtlCol="0">
            <a:spAutoFit/>
          </a:bodyPr>
          <a:lstStyle/>
          <a:p>
            <a:pPr marL="87312" algn="ctr"/>
            <a:r>
              <a:rPr lang="fr" sz="2200" b="1" dirty="0">
                <a:solidFill>
                  <a:srgbClr val="013B82"/>
                </a:solidFill>
                <a:latin typeface="Ubuntu Light" panose="020B0304030602030204" pitchFamily="34" charset="0"/>
                <a:ea typeface="Calibri"/>
                <a:cs typeface="Calibri"/>
                <a:sym typeface="Calibri"/>
              </a:rPr>
              <a:t>Vérifier la compréhension</a:t>
            </a:r>
          </a:p>
        </p:txBody>
      </p:sp>
      <p:sp>
        <p:nvSpPr>
          <p:cNvPr id="11" name="TextBox 10">
            <a:extLst>
              <a:ext uri="{FF2B5EF4-FFF2-40B4-BE49-F238E27FC236}">
                <a16:creationId xmlns:a16="http://schemas.microsoft.com/office/drawing/2014/main" id="{76FDB94F-90DD-DFC1-F11E-A7F05D5B6512}"/>
              </a:ext>
            </a:extLst>
          </p:cNvPr>
          <p:cNvSpPr txBox="1"/>
          <p:nvPr/>
        </p:nvSpPr>
        <p:spPr>
          <a:xfrm>
            <a:off x="4758520" y="5214524"/>
            <a:ext cx="2674960" cy="769441"/>
          </a:xfrm>
          <a:prstGeom prst="rect">
            <a:avLst/>
          </a:prstGeom>
          <a:noFill/>
        </p:spPr>
        <p:txBody>
          <a:bodyPr wrap="square" rtlCol="0">
            <a:spAutoFit/>
          </a:bodyPr>
          <a:lstStyle/>
          <a:p>
            <a:pPr marL="87312" algn="ctr"/>
            <a:r>
              <a:rPr lang="fr" sz="2200" b="1" dirty="0">
                <a:solidFill>
                  <a:srgbClr val="013B82"/>
                </a:solidFill>
                <a:latin typeface="Ubuntu Light" panose="020B0304030602030204" pitchFamily="34" charset="0"/>
                <a:ea typeface="Calibri"/>
                <a:cs typeface="Calibri"/>
                <a:sym typeface="Calibri"/>
              </a:rPr>
              <a:t>Récompenser les efforts et les attitudes positives</a:t>
            </a:r>
          </a:p>
        </p:txBody>
      </p:sp>
      <p:pic>
        <p:nvPicPr>
          <p:cNvPr id="13" name="Graphic 12">
            <a:extLst>
              <a:ext uri="{FF2B5EF4-FFF2-40B4-BE49-F238E27FC236}">
                <a16:creationId xmlns:a16="http://schemas.microsoft.com/office/drawing/2014/main" id="{BED2A5F1-326A-3955-2AB2-A9E90FF5F3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47381" y="4462580"/>
            <a:ext cx="762000" cy="676275"/>
          </a:xfrm>
          <a:prstGeom prst="rect">
            <a:avLst/>
          </a:prstGeom>
        </p:spPr>
      </p:pic>
      <p:pic>
        <p:nvPicPr>
          <p:cNvPr id="16" name="Graphic 15">
            <a:extLst>
              <a:ext uri="{FF2B5EF4-FFF2-40B4-BE49-F238E27FC236}">
                <a16:creationId xmlns:a16="http://schemas.microsoft.com/office/drawing/2014/main" id="{7985B002-7C36-94BF-F34E-3B900C245B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95857" y="4335014"/>
            <a:ext cx="969771" cy="803841"/>
          </a:xfrm>
          <a:prstGeom prst="rect">
            <a:avLst/>
          </a:prstGeom>
        </p:spPr>
      </p:pic>
      <p:pic>
        <p:nvPicPr>
          <p:cNvPr id="18" name="Graphic 17">
            <a:extLst>
              <a:ext uri="{FF2B5EF4-FFF2-40B4-BE49-F238E27FC236}">
                <a16:creationId xmlns:a16="http://schemas.microsoft.com/office/drawing/2014/main" id="{1EDCE828-BB52-F6E5-44F4-BDE204C5EA6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47379" y="4335014"/>
            <a:ext cx="933450" cy="847725"/>
          </a:xfrm>
          <a:prstGeom prst="rect">
            <a:avLst/>
          </a:prstGeom>
        </p:spPr>
      </p:pic>
      <p:grpSp>
        <p:nvGrpSpPr>
          <p:cNvPr id="29" name="Group 28">
            <a:extLst>
              <a:ext uri="{FF2B5EF4-FFF2-40B4-BE49-F238E27FC236}">
                <a16:creationId xmlns:a16="http://schemas.microsoft.com/office/drawing/2014/main" id="{E505EAEB-E5B5-C651-ABA1-2740683BC3C7}"/>
              </a:ext>
            </a:extLst>
          </p:cNvPr>
          <p:cNvGrpSpPr/>
          <p:nvPr/>
        </p:nvGrpSpPr>
        <p:grpSpPr>
          <a:xfrm>
            <a:off x="9746547" y="2122556"/>
            <a:ext cx="1504155" cy="1091341"/>
            <a:chOff x="9814811" y="2040179"/>
            <a:chExt cx="1504155" cy="1091341"/>
          </a:xfrm>
        </p:grpSpPr>
        <p:pic>
          <p:nvPicPr>
            <p:cNvPr id="24" name="Graphic 23" descr="Volleyball with solid fill">
              <a:extLst>
                <a:ext uri="{FF2B5EF4-FFF2-40B4-BE49-F238E27FC236}">
                  <a16:creationId xmlns:a16="http://schemas.microsoft.com/office/drawing/2014/main" id="{C7B05CF8-277C-EFC7-6D97-B2F5273E257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14811" y="2040179"/>
              <a:ext cx="381913" cy="381913"/>
            </a:xfrm>
            <a:prstGeom prst="rect">
              <a:avLst/>
            </a:prstGeom>
          </p:spPr>
        </p:pic>
        <p:pic>
          <p:nvPicPr>
            <p:cNvPr id="28" name="Graphic 27">
              <a:extLst>
                <a:ext uri="{FF2B5EF4-FFF2-40B4-BE49-F238E27FC236}">
                  <a16:creationId xmlns:a16="http://schemas.microsoft.com/office/drawing/2014/main" id="{F54F066E-66D9-790A-8BB3-C9940284A9D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005768" y="2215896"/>
              <a:ext cx="1313198" cy="915624"/>
            </a:xfrm>
            <a:prstGeom prst="rect">
              <a:avLst/>
            </a:prstGeom>
          </p:spPr>
        </p:pic>
      </p:grpSp>
      <p:pic>
        <p:nvPicPr>
          <p:cNvPr id="31" name="Graphic 30">
            <a:extLst>
              <a:ext uri="{FF2B5EF4-FFF2-40B4-BE49-F238E27FC236}">
                <a16:creationId xmlns:a16="http://schemas.microsoft.com/office/drawing/2014/main" id="{0E5EDC9F-BFE4-BBCC-DCCA-C97F3020DB1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67350" y="2547037"/>
            <a:ext cx="798968" cy="576000"/>
          </a:xfrm>
          <a:prstGeom prst="rect">
            <a:avLst/>
          </a:prstGeom>
        </p:spPr>
      </p:pic>
      <p:pic>
        <p:nvPicPr>
          <p:cNvPr id="33" name="Graphic 32">
            <a:extLst>
              <a:ext uri="{FF2B5EF4-FFF2-40B4-BE49-F238E27FC236}">
                <a16:creationId xmlns:a16="http://schemas.microsoft.com/office/drawing/2014/main" id="{E6ACF018-6A11-ABD3-870D-D4237A529AE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523363" y="2511037"/>
            <a:ext cx="673579" cy="648000"/>
          </a:xfrm>
          <a:prstGeom prst="rect">
            <a:avLst/>
          </a:prstGeom>
        </p:spPr>
      </p:pic>
      <p:pic>
        <p:nvPicPr>
          <p:cNvPr id="35" name="Graphic 34">
            <a:extLst>
              <a:ext uri="{FF2B5EF4-FFF2-40B4-BE49-F238E27FC236}">
                <a16:creationId xmlns:a16="http://schemas.microsoft.com/office/drawing/2014/main" id="{293B9490-4699-B0FF-E950-C8621614A11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785287" y="2531167"/>
            <a:ext cx="607740" cy="607740"/>
          </a:xfrm>
          <a:prstGeom prst="rect">
            <a:avLst/>
          </a:prstGeom>
        </p:spPr>
      </p:pic>
      <p:grpSp>
        <p:nvGrpSpPr>
          <p:cNvPr id="36" name="Group 35">
            <a:extLst>
              <a:ext uri="{FF2B5EF4-FFF2-40B4-BE49-F238E27FC236}">
                <a16:creationId xmlns:a16="http://schemas.microsoft.com/office/drawing/2014/main" id="{624BC201-CC37-432D-0531-A4F2292B876F}"/>
              </a:ext>
            </a:extLst>
          </p:cNvPr>
          <p:cNvGrpSpPr/>
          <p:nvPr/>
        </p:nvGrpSpPr>
        <p:grpSpPr>
          <a:xfrm>
            <a:off x="11140096" y="5798774"/>
            <a:ext cx="773917" cy="773917"/>
            <a:chOff x="11140096" y="5798774"/>
            <a:chExt cx="773917" cy="773917"/>
          </a:xfrm>
        </p:grpSpPr>
        <p:sp>
          <p:nvSpPr>
            <p:cNvPr id="37" name="Oval 36">
              <a:extLst>
                <a:ext uri="{FF2B5EF4-FFF2-40B4-BE49-F238E27FC236}">
                  <a16:creationId xmlns:a16="http://schemas.microsoft.com/office/drawing/2014/main" id="{49544D82-144E-3C0D-8772-D3F0B79A45F4}"/>
                </a:ext>
              </a:extLst>
            </p:cNvPr>
            <p:cNvSpPr/>
            <p:nvPr/>
          </p:nvSpPr>
          <p:spPr>
            <a:xfrm>
              <a:off x="11140096" y="5798774"/>
              <a:ext cx="773917" cy="773917"/>
            </a:xfrm>
            <a:prstGeom prst="ellipse">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99ECF7F0-C0FD-8DEB-196C-E59AB5C3D276}"/>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2</a:t>
              </a:r>
            </a:p>
          </p:txBody>
        </p:sp>
      </p:grpSp>
    </p:spTree>
    <p:extLst>
      <p:ext uri="{BB962C8B-B14F-4D97-AF65-F5344CB8AC3E}">
        <p14:creationId xmlns:p14="http://schemas.microsoft.com/office/powerpoint/2010/main" val="2382194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500E9BEF-BC2F-1070-4F9E-3BCCF105FACD}"/>
              </a:ext>
            </a:extLst>
          </p:cNvPr>
          <p:cNvSpPr/>
          <p:nvPr/>
        </p:nvSpPr>
        <p:spPr>
          <a:xfrm>
            <a:off x="806684" y="4381500"/>
            <a:ext cx="6178316" cy="709841"/>
          </a:xfrm>
          <a:prstGeom prst="roundRect">
            <a:avLst>
              <a:gd name="adj" fmla="val 50000"/>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44E2A6CC-6F62-253A-471C-2C43C9F112FB}"/>
              </a:ext>
            </a:extLst>
          </p:cNvPr>
          <p:cNvGrpSpPr/>
          <p:nvPr/>
        </p:nvGrpSpPr>
        <p:grpSpPr>
          <a:xfrm>
            <a:off x="304800" y="4231553"/>
            <a:ext cx="1437421" cy="1003769"/>
            <a:chOff x="1019009" y="3028136"/>
            <a:chExt cx="859695" cy="600336"/>
          </a:xfrm>
        </p:grpSpPr>
        <p:sp>
          <p:nvSpPr>
            <p:cNvPr id="10" name="Oval 9">
              <a:extLst>
                <a:ext uri="{FF2B5EF4-FFF2-40B4-BE49-F238E27FC236}">
                  <a16:creationId xmlns:a16="http://schemas.microsoft.com/office/drawing/2014/main" id="{12874D13-E61D-1E3A-CED0-2211D587BC8F}"/>
                </a:ext>
              </a:extLst>
            </p:cNvPr>
            <p:cNvSpPr/>
            <p:nvPr/>
          </p:nvSpPr>
          <p:spPr>
            <a:xfrm>
              <a:off x="1019009" y="3028136"/>
              <a:ext cx="600336" cy="600336"/>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BF24A89-EDEF-A7AD-901D-B2E1DC303208}"/>
                </a:ext>
              </a:extLst>
            </p:cNvPr>
            <p:cNvSpPr txBox="1"/>
            <p:nvPr/>
          </p:nvSpPr>
          <p:spPr>
            <a:xfrm>
              <a:off x="1174368" y="3079802"/>
              <a:ext cx="704336" cy="497004"/>
            </a:xfrm>
            <a:prstGeom prst="rect">
              <a:avLst/>
            </a:prstGeom>
            <a:noFill/>
          </p:spPr>
          <p:txBody>
            <a:bodyPr wrap="square" rtlCol="0">
              <a:spAutoFit/>
            </a:bodyPr>
            <a:lstStyle/>
            <a:p>
              <a:pPr defTabSz="457200"/>
              <a:r>
                <a:rPr lang="fr" sz="4800" b="1" dirty="0">
                  <a:solidFill>
                    <a:schemeClr val="bg1"/>
                  </a:solidFill>
                  <a:latin typeface="GT Walsheim Pro Condensed Black" panose="00000906000000000000" pitchFamily="2" charset="0"/>
                </a:rPr>
                <a:t>3</a:t>
              </a:r>
            </a:p>
          </p:txBody>
        </p:sp>
      </p:grpSp>
      <p:sp>
        <p:nvSpPr>
          <p:cNvPr id="5" name="Text Placeholder 4">
            <a:extLst>
              <a:ext uri="{FF2B5EF4-FFF2-40B4-BE49-F238E27FC236}">
                <a16:creationId xmlns:a16="http://schemas.microsoft.com/office/drawing/2014/main" id="{E54B2DA7-4C4D-D149-7D97-AE5EAD206828}"/>
              </a:ext>
            </a:extLst>
          </p:cNvPr>
          <p:cNvSpPr>
            <a:spLocks noGrp="1"/>
          </p:cNvSpPr>
          <p:nvPr>
            <p:ph type="body" sz="quarter" idx="10"/>
          </p:nvPr>
        </p:nvSpPr>
        <p:spPr>
          <a:xfrm>
            <a:off x="1376801" y="4442487"/>
            <a:ext cx="5485931" cy="1452828"/>
          </a:xfrm>
        </p:spPr>
        <p:txBody>
          <a:bodyPr>
            <a:normAutofit fontScale="55000" lnSpcReduction="20000"/>
          </a:bodyPr>
          <a:lstStyle/>
          <a:p>
            <a:pPr>
              <a:spcBef>
                <a:spcPts val="0"/>
              </a:spcBef>
              <a:spcAft>
                <a:spcPts val="600"/>
              </a:spcAft>
            </a:pPr>
            <a:endParaRPr lang="fr" dirty="0">
              <a:solidFill>
                <a:srgbClr val="013B82"/>
              </a:solidFill>
              <a:latin typeface="GT Walsheim Pro Condensed Black" panose="00000906000000000000" pitchFamily="2" charset="0"/>
            </a:endParaRPr>
          </a:p>
          <a:p>
            <a:pPr>
              <a:spcBef>
                <a:spcPts val="0"/>
              </a:spcBef>
              <a:spcAft>
                <a:spcPts val="600"/>
              </a:spcAft>
            </a:pPr>
            <a:r>
              <a:rPr lang="fr" dirty="0">
                <a:solidFill>
                  <a:srgbClr val="013B82"/>
                </a:solidFill>
                <a:latin typeface="GT Walsheim Pro Condensed Black" panose="00000906000000000000" pitchFamily="2" charset="0"/>
              </a:rPr>
              <a:t>JEUX OLYMPIQUES SPÉCIAUX</a:t>
            </a:r>
          </a:p>
          <a:p>
            <a:pPr>
              <a:spcBef>
                <a:spcPts val="0"/>
              </a:spcBef>
              <a:spcAft>
                <a:spcPts val="600"/>
              </a:spcAft>
            </a:pPr>
            <a:endParaRPr lang="fr" dirty="0">
              <a:latin typeface="GT Walsheim Pro Condensed Black" panose="00000906000000000000" pitchFamily="2" charset="0"/>
            </a:endParaRPr>
          </a:p>
          <a:p>
            <a:pPr>
              <a:spcBef>
                <a:spcPts val="0"/>
              </a:spcBef>
              <a:spcAft>
                <a:spcPts val="600"/>
              </a:spcAft>
            </a:pPr>
            <a:r>
              <a:rPr lang="fr" dirty="0">
                <a:latin typeface="GT Walsheim Pro Condensed Black" panose="00000906000000000000" pitchFamily="2" charset="0"/>
              </a:rPr>
              <a:t>FORMATION SPORTIVE</a:t>
            </a:r>
          </a:p>
        </p:txBody>
      </p:sp>
      <p:pic>
        <p:nvPicPr>
          <p:cNvPr id="13" name="Picture 12">
            <a:extLst>
              <a:ext uri="{FF2B5EF4-FFF2-40B4-BE49-F238E27FC236}">
                <a16:creationId xmlns:a16="http://schemas.microsoft.com/office/drawing/2014/main" id="{6561A00A-BE08-5744-C649-27A201AEC4F5}"/>
              </a:ext>
            </a:extLst>
          </p:cNvPr>
          <p:cNvPicPr>
            <a:picLocks noChangeAspect="1"/>
          </p:cNvPicPr>
          <p:nvPr/>
        </p:nvPicPr>
        <p:blipFill>
          <a:blip r:embed="rId2">
            <a:extLst>
              <a:ext uri="{28A0092B-C50C-407E-A947-70E740481C1C}">
                <a14:useLocalDpi xmlns:a14="http://schemas.microsoft.com/office/drawing/2010/main" val="0"/>
              </a:ext>
            </a:extLst>
          </a:blip>
          <a:srcRect l="14322" t="21168" r="13166" b="6186"/>
          <a:stretch/>
        </p:blipFill>
        <p:spPr>
          <a:xfrm>
            <a:off x="1308568" y="988812"/>
            <a:ext cx="5082065" cy="3393416"/>
          </a:xfrm>
          <a:prstGeom prst="rect">
            <a:avLst/>
          </a:prstGeom>
          <a:ln w="57150">
            <a:solidFill>
              <a:srgbClr val="42ACE2"/>
            </a:solidFill>
          </a:ln>
        </p:spPr>
      </p:pic>
    </p:spTree>
    <p:extLst>
      <p:ext uri="{BB962C8B-B14F-4D97-AF65-F5344CB8AC3E}">
        <p14:creationId xmlns:p14="http://schemas.microsoft.com/office/powerpoint/2010/main" val="252780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
            <a:extLst>
              <a:ext uri="{FF2B5EF4-FFF2-40B4-BE49-F238E27FC236}">
                <a16:creationId xmlns:a16="http://schemas.microsoft.com/office/drawing/2014/main" id="{528F8032-E614-E69B-B60D-3EEEC0084193}"/>
              </a:ext>
            </a:extLst>
          </p:cNvPr>
          <p:cNvSpPr/>
          <p:nvPr/>
        </p:nvSpPr>
        <p:spPr>
          <a:xfrm rot="810587">
            <a:off x="-2984194" y="588416"/>
            <a:ext cx="8541518" cy="7004961"/>
          </a:xfrm>
          <a:custGeom>
            <a:avLst/>
            <a:gdLst>
              <a:gd name="connsiteX0" fmla="*/ 0 w 6996849"/>
              <a:gd name="connsiteY0" fmla="*/ 0 h 6996849"/>
              <a:gd name="connsiteX1" fmla="*/ 6996849 w 6996849"/>
              <a:gd name="connsiteY1" fmla="*/ 0 h 6996849"/>
              <a:gd name="connsiteX2" fmla="*/ 6996849 w 6996849"/>
              <a:gd name="connsiteY2" fmla="*/ 6996849 h 6996849"/>
              <a:gd name="connsiteX3" fmla="*/ 0 w 6996849"/>
              <a:gd name="connsiteY3" fmla="*/ 6996849 h 6996849"/>
              <a:gd name="connsiteX4" fmla="*/ 0 w 6996849"/>
              <a:gd name="connsiteY4" fmla="*/ 0 h 6996849"/>
              <a:gd name="connsiteX0" fmla="*/ 0 w 7000106"/>
              <a:gd name="connsiteY0" fmla="*/ 0 h 6996849"/>
              <a:gd name="connsiteX1" fmla="*/ 6996849 w 7000106"/>
              <a:gd name="connsiteY1" fmla="*/ 0 h 6996849"/>
              <a:gd name="connsiteX2" fmla="*/ 7000106 w 7000106"/>
              <a:gd name="connsiteY2" fmla="*/ 4982390 h 6996849"/>
              <a:gd name="connsiteX3" fmla="*/ 0 w 7000106"/>
              <a:gd name="connsiteY3" fmla="*/ 6996849 h 6996849"/>
              <a:gd name="connsiteX4" fmla="*/ 0 w 7000106"/>
              <a:gd name="connsiteY4" fmla="*/ 0 h 6996849"/>
              <a:gd name="connsiteX0" fmla="*/ 17633 w 7017739"/>
              <a:gd name="connsiteY0" fmla="*/ 0 h 5621604"/>
              <a:gd name="connsiteX1" fmla="*/ 7014482 w 7017739"/>
              <a:gd name="connsiteY1" fmla="*/ 0 h 5621604"/>
              <a:gd name="connsiteX2" fmla="*/ 7017739 w 7017739"/>
              <a:gd name="connsiteY2" fmla="*/ 4982390 h 5621604"/>
              <a:gd name="connsiteX3" fmla="*/ 0 w 7017739"/>
              <a:gd name="connsiteY3" fmla="*/ 5621604 h 5621604"/>
              <a:gd name="connsiteX4" fmla="*/ 17633 w 7017739"/>
              <a:gd name="connsiteY4" fmla="*/ 0 h 562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739" h="5621604">
                <a:moveTo>
                  <a:pt x="17633" y="0"/>
                </a:moveTo>
                <a:lnTo>
                  <a:pt x="7014482" y="0"/>
                </a:lnTo>
                <a:cubicBezTo>
                  <a:pt x="7015568" y="1660797"/>
                  <a:pt x="7016653" y="3321593"/>
                  <a:pt x="7017739" y="4982390"/>
                </a:cubicBezTo>
                <a:lnTo>
                  <a:pt x="0" y="5621604"/>
                </a:lnTo>
                <a:cubicBezTo>
                  <a:pt x="5878" y="3747736"/>
                  <a:pt x="11755" y="1873868"/>
                  <a:pt x="17633" y="0"/>
                </a:cubicBezTo>
                <a:close/>
              </a:path>
            </a:pathLst>
          </a:custGeom>
          <a:solidFill>
            <a:srgbClr val="42AC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2841"/>
              </a:solidFill>
            </a:endParaRPr>
          </a:p>
        </p:txBody>
      </p:sp>
      <p:sp>
        <p:nvSpPr>
          <p:cNvPr id="7" name="TextBox 6">
            <a:extLst>
              <a:ext uri="{FF2B5EF4-FFF2-40B4-BE49-F238E27FC236}">
                <a16:creationId xmlns:a16="http://schemas.microsoft.com/office/drawing/2014/main" id="{26E9AD42-D2EB-4CD2-9A41-0F74341184C9}"/>
              </a:ext>
            </a:extLst>
          </p:cNvPr>
          <p:cNvSpPr txBox="1"/>
          <p:nvPr/>
        </p:nvSpPr>
        <p:spPr>
          <a:xfrm>
            <a:off x="6957394" y="2662066"/>
            <a:ext cx="4167806" cy="2246769"/>
          </a:xfrm>
          <a:prstGeom prst="rect">
            <a:avLst/>
          </a:prstGeom>
          <a:noFill/>
        </p:spPr>
        <p:txBody>
          <a:bodyPr wrap="square" rtlCol="0">
            <a:spAutoFit/>
          </a:bodyPr>
          <a:lstStyle/>
          <a:p>
            <a:pPr marL="271463" indent="-271463">
              <a:spcAft>
                <a:spcPts val="1200"/>
              </a:spcAft>
              <a:buFont typeface="Arial" panose="020B0604020202020204" pitchFamily="34" charset="0"/>
              <a:buChar char="•"/>
            </a:pPr>
            <a:r>
              <a:rPr lang="fr" sz="2400" b="1" i="0" u="none" strike="noStrike" cap="none" dirty="0">
                <a:solidFill>
                  <a:schemeClr val="tx1">
                    <a:lumMod val="75000"/>
                    <a:lumOff val="25000"/>
                  </a:schemeClr>
                </a:solidFill>
                <a:latin typeface="Ubuntu Light" panose="020B0304030602030204" pitchFamily="34" charset="0"/>
                <a:ea typeface="Ubuntu"/>
                <a:cs typeface="Ubuntu"/>
                <a:sym typeface="Ubuntu"/>
              </a:rPr>
              <a:t>Présentez-vous</a:t>
            </a:r>
          </a:p>
          <a:p>
            <a:pPr marL="271463" indent="-271463">
              <a:spcAft>
                <a:spcPts val="1200"/>
              </a:spcAft>
              <a:buFont typeface="Arial" panose="020B0604020202020204" pitchFamily="34" charset="0"/>
              <a:buChar char="•"/>
            </a:pPr>
            <a:r>
              <a:rPr lang="fr" sz="2400" b="1" dirty="0">
                <a:solidFill>
                  <a:schemeClr val="tx1">
                    <a:lumMod val="75000"/>
                    <a:lumOff val="25000"/>
                  </a:schemeClr>
                </a:solidFill>
                <a:latin typeface="Ubuntu Light" panose="020B0304030602030204" pitchFamily="34" charset="0"/>
                <a:ea typeface="Ubuntu"/>
                <a:cs typeface="Ubuntu"/>
                <a:sym typeface="Ubuntu"/>
              </a:rPr>
              <a:t>Dites-nous votre nom et votre programme SO</a:t>
            </a:r>
          </a:p>
          <a:p>
            <a:pPr marL="271463" indent="-271463">
              <a:spcAft>
                <a:spcPts val="1200"/>
              </a:spcAft>
              <a:buFont typeface="Arial" panose="020B0604020202020204" pitchFamily="34" charset="0"/>
              <a:buChar char="•"/>
            </a:pPr>
            <a:r>
              <a:rPr lang="fr" sz="2400" b="1" i="0" u="none" strike="noStrike" cap="none" dirty="0">
                <a:solidFill>
                  <a:schemeClr val="tx1">
                    <a:lumMod val="75000"/>
                    <a:lumOff val="25000"/>
                  </a:schemeClr>
                </a:solidFill>
                <a:latin typeface="Ubuntu Light" panose="020B0304030602030204" pitchFamily="34" charset="0"/>
                <a:ea typeface="Arial"/>
                <a:cs typeface="Arial"/>
                <a:sym typeface="Ubuntu"/>
              </a:rPr>
              <a:t>Veuillez présenter votre mentor</a:t>
            </a:r>
            <a:endParaRPr lang="en-US" sz="2400" b="1" i="0" u="none" strike="noStrike" cap="none" dirty="0">
              <a:solidFill>
                <a:schemeClr val="tx1">
                  <a:lumMod val="75000"/>
                  <a:lumOff val="25000"/>
                </a:schemeClr>
              </a:solidFill>
              <a:latin typeface="Ubuntu Light" panose="020B0304030602030204" pitchFamily="34" charset="0"/>
              <a:ea typeface="Arial"/>
              <a:cs typeface="Arial"/>
              <a:sym typeface="Arial"/>
            </a:endParaRPr>
          </a:p>
        </p:txBody>
      </p:sp>
      <p:sp>
        <p:nvSpPr>
          <p:cNvPr id="8" name="TextBox 7">
            <a:extLst>
              <a:ext uri="{FF2B5EF4-FFF2-40B4-BE49-F238E27FC236}">
                <a16:creationId xmlns:a16="http://schemas.microsoft.com/office/drawing/2014/main" id="{634E5AF1-F21E-860F-AB56-18E144F84D3B}"/>
              </a:ext>
            </a:extLst>
          </p:cNvPr>
          <p:cNvSpPr txBox="1"/>
          <p:nvPr/>
        </p:nvSpPr>
        <p:spPr>
          <a:xfrm>
            <a:off x="1861456" y="3122674"/>
            <a:ext cx="3319669" cy="954107"/>
          </a:xfrm>
          <a:prstGeom prst="rect">
            <a:avLst/>
          </a:prstGeom>
          <a:noFill/>
        </p:spPr>
        <p:txBody>
          <a:bodyPr wrap="square" rtlCol="0">
            <a:spAutoFit/>
          </a:bodyPr>
          <a:lstStyle/>
          <a:p>
            <a:r>
              <a:rPr lang="fr" sz="2800" dirty="0">
                <a:solidFill>
                  <a:schemeClr val="bg1"/>
                </a:solidFill>
                <a:latin typeface="Ubuntu" panose="020B0504030602030204" pitchFamily="34" charset="0"/>
              </a:rPr>
              <a:t>Apprenons à nous connaître !</a:t>
            </a:r>
          </a:p>
        </p:txBody>
      </p:sp>
      <p:sp>
        <p:nvSpPr>
          <p:cNvPr id="11" name="TextBox 10">
            <a:extLst>
              <a:ext uri="{FF2B5EF4-FFF2-40B4-BE49-F238E27FC236}">
                <a16:creationId xmlns:a16="http://schemas.microsoft.com/office/drawing/2014/main" id="{C26863EE-864C-1700-7755-6F9FCA16ABC7}"/>
              </a:ext>
            </a:extLst>
          </p:cNvPr>
          <p:cNvSpPr txBox="1"/>
          <p:nvPr/>
        </p:nvSpPr>
        <p:spPr>
          <a:xfrm>
            <a:off x="1861455" y="2472935"/>
            <a:ext cx="3319669" cy="646331"/>
          </a:xfrm>
          <a:prstGeom prst="rect">
            <a:avLst/>
          </a:prstGeom>
          <a:noFill/>
        </p:spPr>
        <p:txBody>
          <a:bodyPr wrap="square" rtlCol="0">
            <a:spAutoFit/>
          </a:bodyPr>
          <a:lstStyle/>
          <a:p>
            <a:r>
              <a:rPr lang="fr" sz="3600" b="1" dirty="0">
                <a:solidFill>
                  <a:schemeClr val="bg1"/>
                </a:solidFill>
                <a:latin typeface="Ubuntu" panose="020B0504030602030204" pitchFamily="34" charset="0"/>
              </a:rPr>
              <a:t>Accueillir</a:t>
            </a:r>
            <a:endParaRPr lang="en-US" sz="3600" dirty="0">
              <a:solidFill>
                <a:schemeClr val="bg1"/>
              </a:solidFill>
              <a:latin typeface="Ubuntu" panose="020B0504030602030204" pitchFamily="34" charset="0"/>
            </a:endParaRPr>
          </a:p>
        </p:txBody>
      </p:sp>
      <p:pic>
        <p:nvPicPr>
          <p:cNvPr id="14" name="Graphic 13" descr="Wave Gesture with solid fill">
            <a:extLst>
              <a:ext uri="{FF2B5EF4-FFF2-40B4-BE49-F238E27FC236}">
                <a16:creationId xmlns:a16="http://schemas.microsoft.com/office/drawing/2014/main" id="{C446AABE-1F8C-7ABD-3821-3ECAB195DB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5207" y="2300294"/>
            <a:ext cx="914400" cy="914400"/>
          </a:xfrm>
          <a:prstGeom prst="rect">
            <a:avLst/>
          </a:prstGeom>
        </p:spPr>
      </p:pic>
    </p:spTree>
    <p:extLst>
      <p:ext uri="{BB962C8B-B14F-4D97-AF65-F5344CB8AC3E}">
        <p14:creationId xmlns:p14="http://schemas.microsoft.com/office/powerpoint/2010/main" val="25499851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41FD60C-8BC9-2391-5FBD-06E5D1BF05B6}"/>
              </a:ext>
            </a:extLst>
          </p:cNvPr>
          <p:cNvSpPr txBox="1"/>
          <p:nvPr/>
        </p:nvSpPr>
        <p:spPr>
          <a:xfrm>
            <a:off x="7062650" y="2044472"/>
            <a:ext cx="4049486" cy="430887"/>
          </a:xfrm>
          <a:prstGeom prst="rect">
            <a:avLst/>
          </a:prstGeom>
          <a:noFill/>
        </p:spPr>
        <p:txBody>
          <a:bodyPr wrap="square" rtlCol="0">
            <a:spAutoFit/>
          </a:bodyPr>
          <a:lstStyle/>
          <a:p>
            <a:pPr marL="87312"/>
            <a:r>
              <a:rPr lang="fr" sz="2200" b="1" dirty="0">
                <a:solidFill>
                  <a:srgbClr val="013B82"/>
                </a:solidFill>
                <a:latin typeface="Ubuntu" panose="020B0504030602030204" pitchFamily="34" charset="0"/>
                <a:ea typeface="Calibri"/>
                <a:cs typeface="Calibri"/>
                <a:sym typeface="Calibri"/>
              </a:rPr>
              <a:t>Réchauffer</a:t>
            </a:r>
          </a:p>
        </p:txBody>
      </p:sp>
      <p:sp>
        <p:nvSpPr>
          <p:cNvPr id="9" name="TextBox 8">
            <a:extLst>
              <a:ext uri="{FF2B5EF4-FFF2-40B4-BE49-F238E27FC236}">
                <a16:creationId xmlns:a16="http://schemas.microsoft.com/office/drawing/2014/main" id="{5B75CA73-AD3A-7B75-CDFF-98E6D94D3B80}"/>
              </a:ext>
            </a:extLst>
          </p:cNvPr>
          <p:cNvSpPr txBox="1"/>
          <p:nvPr/>
        </p:nvSpPr>
        <p:spPr>
          <a:xfrm>
            <a:off x="7062650" y="2796707"/>
            <a:ext cx="4049486" cy="769441"/>
          </a:xfrm>
          <a:prstGeom prst="rect">
            <a:avLst/>
          </a:prstGeom>
          <a:noFill/>
        </p:spPr>
        <p:txBody>
          <a:bodyPr wrap="square" rtlCol="0">
            <a:spAutoFit/>
          </a:bodyPr>
          <a:lstStyle/>
          <a:p>
            <a:pPr marL="87312"/>
            <a:r>
              <a:rPr lang="fr" sz="2200" b="1">
                <a:solidFill>
                  <a:srgbClr val="013B82"/>
                </a:solidFill>
                <a:latin typeface="Ubuntu" panose="020B0504030602030204" pitchFamily="34" charset="0"/>
                <a:ea typeface="Calibri"/>
                <a:cs typeface="Calibri"/>
                <a:sym typeface="Calibri"/>
              </a:rPr>
              <a:t>Révision des compétences acquises précédemment</a:t>
            </a:r>
            <a:endParaRPr lang="en-US" sz="2200" b="1" dirty="0">
              <a:solidFill>
                <a:srgbClr val="013B82"/>
              </a:solidFill>
              <a:latin typeface="Ubuntu" panose="020B0504030602030204" pitchFamily="34" charset="0"/>
              <a:ea typeface="Calibri"/>
              <a:cs typeface="Calibri"/>
              <a:sym typeface="Calibri"/>
            </a:endParaRPr>
          </a:p>
        </p:txBody>
      </p:sp>
      <p:sp>
        <p:nvSpPr>
          <p:cNvPr id="10" name="TextBox 9">
            <a:extLst>
              <a:ext uri="{FF2B5EF4-FFF2-40B4-BE49-F238E27FC236}">
                <a16:creationId xmlns:a16="http://schemas.microsoft.com/office/drawing/2014/main" id="{B990B6F5-BCC9-CE6B-4FAE-12355884303E}"/>
              </a:ext>
            </a:extLst>
          </p:cNvPr>
          <p:cNvSpPr txBox="1"/>
          <p:nvPr/>
        </p:nvSpPr>
        <p:spPr>
          <a:xfrm>
            <a:off x="7062650" y="3887496"/>
            <a:ext cx="4049486" cy="430887"/>
          </a:xfrm>
          <a:prstGeom prst="rect">
            <a:avLst/>
          </a:prstGeom>
          <a:noFill/>
        </p:spPr>
        <p:txBody>
          <a:bodyPr wrap="square" rtlCol="0">
            <a:spAutoFit/>
          </a:bodyPr>
          <a:lstStyle/>
          <a:p>
            <a:pPr marL="87312"/>
            <a:r>
              <a:rPr lang="fr" sz="2200" b="1" dirty="0">
                <a:solidFill>
                  <a:srgbClr val="013B82"/>
                </a:solidFill>
                <a:latin typeface="Ubuntu" panose="020B0504030602030204" pitchFamily="34" charset="0"/>
                <a:ea typeface="Calibri"/>
                <a:cs typeface="Calibri"/>
                <a:sym typeface="Calibri"/>
              </a:rPr>
              <a:t>Présenter de nouvelles compétences et exercices</a:t>
            </a:r>
          </a:p>
        </p:txBody>
      </p:sp>
      <p:sp>
        <p:nvSpPr>
          <p:cNvPr id="11" name="TextBox 10">
            <a:extLst>
              <a:ext uri="{FF2B5EF4-FFF2-40B4-BE49-F238E27FC236}">
                <a16:creationId xmlns:a16="http://schemas.microsoft.com/office/drawing/2014/main" id="{5532A7A8-96C9-F7D8-67E7-3E22FD1CD6E7}"/>
              </a:ext>
            </a:extLst>
          </p:cNvPr>
          <p:cNvSpPr txBox="1"/>
          <p:nvPr/>
        </p:nvSpPr>
        <p:spPr>
          <a:xfrm>
            <a:off x="7062650" y="5730521"/>
            <a:ext cx="4049486" cy="430887"/>
          </a:xfrm>
          <a:prstGeom prst="rect">
            <a:avLst/>
          </a:prstGeom>
          <a:noFill/>
        </p:spPr>
        <p:txBody>
          <a:bodyPr wrap="square" rtlCol="0">
            <a:spAutoFit/>
          </a:bodyPr>
          <a:lstStyle/>
          <a:p>
            <a:pPr marL="87312"/>
            <a:r>
              <a:rPr lang="fr" sz="2200" b="1" dirty="0">
                <a:solidFill>
                  <a:srgbClr val="013B82"/>
                </a:solidFill>
                <a:latin typeface="Ubuntu" panose="020B0504030602030204" pitchFamily="34" charset="0"/>
                <a:ea typeface="Calibri"/>
                <a:cs typeface="Calibri"/>
                <a:sym typeface="Calibri"/>
              </a:rPr>
              <a:t>Refroidissement et révision</a:t>
            </a:r>
          </a:p>
        </p:txBody>
      </p:sp>
      <p:sp>
        <p:nvSpPr>
          <p:cNvPr id="12" name="TextBox 11">
            <a:extLst>
              <a:ext uri="{FF2B5EF4-FFF2-40B4-BE49-F238E27FC236}">
                <a16:creationId xmlns:a16="http://schemas.microsoft.com/office/drawing/2014/main" id="{0D788CB3-5DA7-5019-9BA8-2B2DFF2C983A}"/>
              </a:ext>
            </a:extLst>
          </p:cNvPr>
          <p:cNvSpPr txBox="1"/>
          <p:nvPr/>
        </p:nvSpPr>
        <p:spPr>
          <a:xfrm>
            <a:off x="7062650" y="4639731"/>
            <a:ext cx="4049486" cy="769441"/>
          </a:xfrm>
          <a:prstGeom prst="rect">
            <a:avLst/>
          </a:prstGeom>
          <a:noFill/>
        </p:spPr>
        <p:txBody>
          <a:bodyPr wrap="square" rtlCol="0">
            <a:spAutoFit/>
          </a:bodyPr>
          <a:lstStyle/>
          <a:p>
            <a:pPr marL="87312"/>
            <a:r>
              <a:rPr lang="fr" sz="2200" b="1" dirty="0">
                <a:solidFill>
                  <a:srgbClr val="013B82"/>
                </a:solidFill>
                <a:latin typeface="Ubuntu" panose="020B0504030602030204" pitchFamily="34" charset="0"/>
                <a:ea typeface="Calibri"/>
                <a:cs typeface="Calibri"/>
                <a:sym typeface="Calibri"/>
              </a:rPr>
              <a:t>Entraînement/scrimmage de style compétition</a:t>
            </a:r>
          </a:p>
        </p:txBody>
      </p:sp>
      <p:pic>
        <p:nvPicPr>
          <p:cNvPr id="17" name="Graphic 16">
            <a:extLst>
              <a:ext uri="{FF2B5EF4-FFF2-40B4-BE49-F238E27FC236}">
                <a16:creationId xmlns:a16="http://schemas.microsoft.com/office/drawing/2014/main" id="{D8E9076F-9EE9-C817-9833-9C3E73CAA9B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00091" y="4727011"/>
            <a:ext cx="574661" cy="631318"/>
          </a:xfrm>
          <a:prstGeom prst="rect">
            <a:avLst/>
          </a:prstGeom>
        </p:spPr>
      </p:pic>
      <p:pic>
        <p:nvPicPr>
          <p:cNvPr id="19" name="Graphic 18">
            <a:extLst>
              <a:ext uri="{FF2B5EF4-FFF2-40B4-BE49-F238E27FC236}">
                <a16:creationId xmlns:a16="http://schemas.microsoft.com/office/drawing/2014/main" id="{510E362A-8778-B1F1-592D-8FEBC96D6AF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21755" y="5677223"/>
            <a:ext cx="531333" cy="610048"/>
          </a:xfrm>
          <a:prstGeom prst="rect">
            <a:avLst/>
          </a:prstGeom>
        </p:spPr>
      </p:pic>
      <p:pic>
        <p:nvPicPr>
          <p:cNvPr id="23" name="Graphic 22">
            <a:extLst>
              <a:ext uri="{FF2B5EF4-FFF2-40B4-BE49-F238E27FC236}">
                <a16:creationId xmlns:a16="http://schemas.microsoft.com/office/drawing/2014/main" id="{FBA8E3DF-1570-0BF8-D5EF-BAF23156E55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76753" y="3779519"/>
            <a:ext cx="821336" cy="715687"/>
          </a:xfrm>
          <a:prstGeom prst="rect">
            <a:avLst/>
          </a:prstGeom>
        </p:spPr>
      </p:pic>
      <p:pic>
        <p:nvPicPr>
          <p:cNvPr id="29" name="Graphic 28">
            <a:extLst>
              <a:ext uri="{FF2B5EF4-FFF2-40B4-BE49-F238E27FC236}">
                <a16:creationId xmlns:a16="http://schemas.microsoft.com/office/drawing/2014/main" id="{CCABB2A4-B5AD-9EFA-AF62-0D54D3EE9EA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77871" y="2831978"/>
            <a:ext cx="419100" cy="704850"/>
          </a:xfrm>
          <a:prstGeom prst="rect">
            <a:avLst/>
          </a:prstGeom>
        </p:spPr>
      </p:pic>
      <p:pic>
        <p:nvPicPr>
          <p:cNvPr id="31" name="Graphic 30">
            <a:extLst>
              <a:ext uri="{FF2B5EF4-FFF2-40B4-BE49-F238E27FC236}">
                <a16:creationId xmlns:a16="http://schemas.microsoft.com/office/drawing/2014/main" id="{83171619-8848-B74A-0398-027A95C7268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76753" y="1886699"/>
            <a:ext cx="882539" cy="680816"/>
          </a:xfrm>
          <a:prstGeom prst="rect">
            <a:avLst/>
          </a:prstGeom>
        </p:spPr>
      </p:pic>
      <p:sp>
        <p:nvSpPr>
          <p:cNvPr id="32" name="Text Placeholder 8">
            <a:extLst>
              <a:ext uri="{FF2B5EF4-FFF2-40B4-BE49-F238E27FC236}">
                <a16:creationId xmlns:a16="http://schemas.microsoft.com/office/drawing/2014/main" id="{0824FF11-DFD9-2639-B7F7-EB14A8EC3E52}"/>
              </a:ext>
            </a:extLst>
          </p:cNvPr>
          <p:cNvSpPr>
            <a:spLocks noGrp="1"/>
          </p:cNvSpPr>
          <p:nvPr>
            <p:ph type="body" sz="quarter" idx="10"/>
          </p:nvPr>
        </p:nvSpPr>
        <p:spPr/>
        <p:txBody>
          <a:bodyPr/>
          <a:lstStyle/>
          <a:p>
            <a:r>
              <a:rPr lang="fr" dirty="0"/>
              <a:t>Les athlètes en tant que leaders sportifs</a:t>
            </a:r>
          </a:p>
          <a:p>
            <a:endParaRPr lang="en-US" dirty="0"/>
          </a:p>
        </p:txBody>
      </p:sp>
      <p:sp>
        <p:nvSpPr>
          <p:cNvPr id="33" name="Text Placeholder 9">
            <a:extLst>
              <a:ext uri="{FF2B5EF4-FFF2-40B4-BE49-F238E27FC236}">
                <a16:creationId xmlns:a16="http://schemas.microsoft.com/office/drawing/2014/main" id="{FCCDDF7A-74E5-197F-1A12-9CABC7655397}"/>
              </a:ext>
            </a:extLst>
          </p:cNvPr>
          <p:cNvSpPr>
            <a:spLocks noGrp="1"/>
          </p:cNvSpPr>
          <p:nvPr>
            <p:ph type="body" sz="quarter" idx="11"/>
          </p:nvPr>
        </p:nvSpPr>
        <p:spPr/>
        <p:txBody>
          <a:bodyPr>
            <a:normAutofit fontScale="77500" lnSpcReduction="20000"/>
          </a:bodyPr>
          <a:lstStyle/>
          <a:p>
            <a:r>
              <a:rPr lang="fr" dirty="0"/>
              <a:t>Entraînement sportif des Jeux olympiques spéciaux</a:t>
            </a:r>
          </a:p>
        </p:txBody>
      </p:sp>
      <p:sp>
        <p:nvSpPr>
          <p:cNvPr id="35" name="Rectangle 5">
            <a:extLst>
              <a:ext uri="{FF2B5EF4-FFF2-40B4-BE49-F238E27FC236}">
                <a16:creationId xmlns:a16="http://schemas.microsoft.com/office/drawing/2014/main" id="{05884668-FE12-DEB2-7096-6A6FB5BAA321}"/>
              </a:ext>
            </a:extLst>
          </p:cNvPr>
          <p:cNvSpPr/>
          <p:nvPr/>
        </p:nvSpPr>
        <p:spPr>
          <a:xfrm rot="357589">
            <a:off x="-3682719" y="1663937"/>
            <a:ext cx="8541518" cy="7004961"/>
          </a:xfrm>
          <a:custGeom>
            <a:avLst/>
            <a:gdLst>
              <a:gd name="connsiteX0" fmla="*/ 0 w 6996849"/>
              <a:gd name="connsiteY0" fmla="*/ 0 h 6996849"/>
              <a:gd name="connsiteX1" fmla="*/ 6996849 w 6996849"/>
              <a:gd name="connsiteY1" fmla="*/ 0 h 6996849"/>
              <a:gd name="connsiteX2" fmla="*/ 6996849 w 6996849"/>
              <a:gd name="connsiteY2" fmla="*/ 6996849 h 6996849"/>
              <a:gd name="connsiteX3" fmla="*/ 0 w 6996849"/>
              <a:gd name="connsiteY3" fmla="*/ 6996849 h 6996849"/>
              <a:gd name="connsiteX4" fmla="*/ 0 w 6996849"/>
              <a:gd name="connsiteY4" fmla="*/ 0 h 6996849"/>
              <a:gd name="connsiteX0" fmla="*/ 0 w 7000106"/>
              <a:gd name="connsiteY0" fmla="*/ 0 h 6996849"/>
              <a:gd name="connsiteX1" fmla="*/ 6996849 w 7000106"/>
              <a:gd name="connsiteY1" fmla="*/ 0 h 6996849"/>
              <a:gd name="connsiteX2" fmla="*/ 7000106 w 7000106"/>
              <a:gd name="connsiteY2" fmla="*/ 4982390 h 6996849"/>
              <a:gd name="connsiteX3" fmla="*/ 0 w 7000106"/>
              <a:gd name="connsiteY3" fmla="*/ 6996849 h 6996849"/>
              <a:gd name="connsiteX4" fmla="*/ 0 w 7000106"/>
              <a:gd name="connsiteY4" fmla="*/ 0 h 6996849"/>
              <a:gd name="connsiteX0" fmla="*/ 17633 w 7017739"/>
              <a:gd name="connsiteY0" fmla="*/ 0 h 5621604"/>
              <a:gd name="connsiteX1" fmla="*/ 7014482 w 7017739"/>
              <a:gd name="connsiteY1" fmla="*/ 0 h 5621604"/>
              <a:gd name="connsiteX2" fmla="*/ 7017739 w 7017739"/>
              <a:gd name="connsiteY2" fmla="*/ 4982390 h 5621604"/>
              <a:gd name="connsiteX3" fmla="*/ 0 w 7017739"/>
              <a:gd name="connsiteY3" fmla="*/ 5621604 h 5621604"/>
              <a:gd name="connsiteX4" fmla="*/ 17633 w 7017739"/>
              <a:gd name="connsiteY4" fmla="*/ 0 h 562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739" h="5621604">
                <a:moveTo>
                  <a:pt x="17633" y="0"/>
                </a:moveTo>
                <a:lnTo>
                  <a:pt x="7014482" y="0"/>
                </a:lnTo>
                <a:cubicBezTo>
                  <a:pt x="7015568" y="1660797"/>
                  <a:pt x="7016653" y="3321593"/>
                  <a:pt x="7017739" y="4982390"/>
                </a:cubicBezTo>
                <a:lnTo>
                  <a:pt x="0" y="5621604"/>
                </a:lnTo>
                <a:cubicBezTo>
                  <a:pt x="5878" y="3747736"/>
                  <a:pt x="11755" y="1873868"/>
                  <a:pt x="17633" y="0"/>
                </a:cubicBezTo>
                <a:close/>
              </a:path>
            </a:pathLst>
          </a:custGeom>
          <a:solidFill>
            <a:srgbClr val="42AC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2841"/>
              </a:solidFill>
            </a:endParaRPr>
          </a:p>
        </p:txBody>
      </p:sp>
      <p:sp>
        <p:nvSpPr>
          <p:cNvPr id="36" name="TextBox 35">
            <a:extLst>
              <a:ext uri="{FF2B5EF4-FFF2-40B4-BE49-F238E27FC236}">
                <a16:creationId xmlns:a16="http://schemas.microsoft.com/office/drawing/2014/main" id="{145C5438-DEE9-B79D-C8C7-472BF8AE7878}"/>
              </a:ext>
            </a:extLst>
          </p:cNvPr>
          <p:cNvSpPr txBox="1"/>
          <p:nvPr/>
        </p:nvSpPr>
        <p:spPr>
          <a:xfrm>
            <a:off x="829947" y="2276691"/>
            <a:ext cx="4049486" cy="1144929"/>
          </a:xfrm>
          <a:prstGeom prst="rect">
            <a:avLst/>
          </a:prstGeom>
          <a:noFill/>
        </p:spPr>
        <p:txBody>
          <a:bodyPr wrap="square" rtlCol="0">
            <a:spAutoFit/>
          </a:bodyPr>
          <a:lstStyle/>
          <a:p>
            <a:pPr>
              <a:lnSpc>
                <a:spcPct val="95000"/>
              </a:lnSpc>
            </a:pPr>
            <a:r>
              <a:rPr lang="fr" sz="3600" b="1" dirty="0">
                <a:solidFill>
                  <a:srgbClr val="013B82"/>
                </a:solidFill>
                <a:latin typeface="Ubuntu"/>
              </a:rPr>
              <a:t>Sportif</a:t>
            </a:r>
          </a:p>
          <a:p>
            <a:pPr>
              <a:lnSpc>
                <a:spcPct val="95000"/>
              </a:lnSpc>
            </a:pPr>
            <a:r>
              <a:rPr lang="fr" sz="3600" b="1" dirty="0">
                <a:solidFill>
                  <a:srgbClr val="013B82"/>
                </a:solidFill>
                <a:latin typeface="Ubuntu"/>
              </a:rPr>
              <a:t>Séance de formation</a:t>
            </a:r>
            <a:endParaRPr lang="en-US" sz="3600" dirty="0">
              <a:solidFill>
                <a:srgbClr val="013B82"/>
              </a:solidFill>
              <a:latin typeface="Ubuntu"/>
            </a:endParaRPr>
          </a:p>
        </p:txBody>
      </p:sp>
      <p:grpSp>
        <p:nvGrpSpPr>
          <p:cNvPr id="37" name="Group 36">
            <a:extLst>
              <a:ext uri="{FF2B5EF4-FFF2-40B4-BE49-F238E27FC236}">
                <a16:creationId xmlns:a16="http://schemas.microsoft.com/office/drawing/2014/main" id="{DAC20B7E-5096-C891-A947-29F6D175F4F2}"/>
              </a:ext>
            </a:extLst>
          </p:cNvPr>
          <p:cNvGrpSpPr/>
          <p:nvPr/>
        </p:nvGrpSpPr>
        <p:grpSpPr>
          <a:xfrm>
            <a:off x="11140096" y="5798774"/>
            <a:ext cx="773917" cy="773917"/>
            <a:chOff x="11140096" y="5798774"/>
            <a:chExt cx="773917" cy="773917"/>
          </a:xfrm>
        </p:grpSpPr>
        <p:sp>
          <p:nvSpPr>
            <p:cNvPr id="38" name="Oval 37">
              <a:extLst>
                <a:ext uri="{FF2B5EF4-FFF2-40B4-BE49-F238E27FC236}">
                  <a16:creationId xmlns:a16="http://schemas.microsoft.com/office/drawing/2014/main" id="{03E8FB4E-5B39-6BBD-EDAD-2CCD62E1CB52}"/>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607C926A-997C-1E50-7644-B79CDE1266C4}"/>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3</a:t>
              </a:r>
            </a:p>
          </p:txBody>
        </p:sp>
      </p:grpSp>
    </p:spTree>
    <p:extLst>
      <p:ext uri="{BB962C8B-B14F-4D97-AF65-F5344CB8AC3E}">
        <p14:creationId xmlns:p14="http://schemas.microsoft.com/office/powerpoint/2010/main" val="4706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
            <a:extLst>
              <a:ext uri="{FF2B5EF4-FFF2-40B4-BE49-F238E27FC236}">
                <a16:creationId xmlns:a16="http://schemas.microsoft.com/office/drawing/2014/main" id="{CEB3A8E9-B5AE-A280-1902-C0DD5EFF4D57}"/>
              </a:ext>
            </a:extLst>
          </p:cNvPr>
          <p:cNvSpPr/>
          <p:nvPr/>
        </p:nvSpPr>
        <p:spPr>
          <a:xfrm rot="357589">
            <a:off x="-3682719" y="1663937"/>
            <a:ext cx="8541518" cy="7004961"/>
          </a:xfrm>
          <a:custGeom>
            <a:avLst/>
            <a:gdLst>
              <a:gd name="connsiteX0" fmla="*/ 0 w 6996849"/>
              <a:gd name="connsiteY0" fmla="*/ 0 h 6996849"/>
              <a:gd name="connsiteX1" fmla="*/ 6996849 w 6996849"/>
              <a:gd name="connsiteY1" fmla="*/ 0 h 6996849"/>
              <a:gd name="connsiteX2" fmla="*/ 6996849 w 6996849"/>
              <a:gd name="connsiteY2" fmla="*/ 6996849 h 6996849"/>
              <a:gd name="connsiteX3" fmla="*/ 0 w 6996849"/>
              <a:gd name="connsiteY3" fmla="*/ 6996849 h 6996849"/>
              <a:gd name="connsiteX4" fmla="*/ 0 w 6996849"/>
              <a:gd name="connsiteY4" fmla="*/ 0 h 6996849"/>
              <a:gd name="connsiteX0" fmla="*/ 0 w 7000106"/>
              <a:gd name="connsiteY0" fmla="*/ 0 h 6996849"/>
              <a:gd name="connsiteX1" fmla="*/ 6996849 w 7000106"/>
              <a:gd name="connsiteY1" fmla="*/ 0 h 6996849"/>
              <a:gd name="connsiteX2" fmla="*/ 7000106 w 7000106"/>
              <a:gd name="connsiteY2" fmla="*/ 4982390 h 6996849"/>
              <a:gd name="connsiteX3" fmla="*/ 0 w 7000106"/>
              <a:gd name="connsiteY3" fmla="*/ 6996849 h 6996849"/>
              <a:gd name="connsiteX4" fmla="*/ 0 w 7000106"/>
              <a:gd name="connsiteY4" fmla="*/ 0 h 6996849"/>
              <a:gd name="connsiteX0" fmla="*/ 17633 w 7017739"/>
              <a:gd name="connsiteY0" fmla="*/ 0 h 5621604"/>
              <a:gd name="connsiteX1" fmla="*/ 7014482 w 7017739"/>
              <a:gd name="connsiteY1" fmla="*/ 0 h 5621604"/>
              <a:gd name="connsiteX2" fmla="*/ 7017739 w 7017739"/>
              <a:gd name="connsiteY2" fmla="*/ 4982390 h 5621604"/>
              <a:gd name="connsiteX3" fmla="*/ 0 w 7017739"/>
              <a:gd name="connsiteY3" fmla="*/ 5621604 h 5621604"/>
              <a:gd name="connsiteX4" fmla="*/ 17633 w 7017739"/>
              <a:gd name="connsiteY4" fmla="*/ 0 h 562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739" h="5621604">
                <a:moveTo>
                  <a:pt x="17633" y="0"/>
                </a:moveTo>
                <a:lnTo>
                  <a:pt x="7014482" y="0"/>
                </a:lnTo>
                <a:cubicBezTo>
                  <a:pt x="7015568" y="1660797"/>
                  <a:pt x="7016653" y="3321593"/>
                  <a:pt x="7017739" y="4982390"/>
                </a:cubicBezTo>
                <a:lnTo>
                  <a:pt x="0" y="5621604"/>
                </a:lnTo>
                <a:cubicBezTo>
                  <a:pt x="5878" y="3747736"/>
                  <a:pt x="11755" y="1873868"/>
                  <a:pt x="17633" y="0"/>
                </a:cubicBezTo>
                <a:close/>
              </a:path>
            </a:pathLst>
          </a:custGeom>
          <a:solidFill>
            <a:srgbClr val="42AC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2841"/>
              </a:solidFill>
            </a:endParaRPr>
          </a:p>
        </p:txBody>
      </p:sp>
      <p:sp>
        <p:nvSpPr>
          <p:cNvPr id="7" name="TextBox 6">
            <a:extLst>
              <a:ext uri="{FF2B5EF4-FFF2-40B4-BE49-F238E27FC236}">
                <a16:creationId xmlns:a16="http://schemas.microsoft.com/office/drawing/2014/main" id="{31789F70-666B-B422-0E27-06594AF392EC}"/>
              </a:ext>
            </a:extLst>
          </p:cNvPr>
          <p:cNvSpPr txBox="1"/>
          <p:nvPr/>
        </p:nvSpPr>
        <p:spPr>
          <a:xfrm>
            <a:off x="777332" y="1950747"/>
            <a:ext cx="4049486" cy="911019"/>
          </a:xfrm>
          <a:prstGeom prst="rect">
            <a:avLst/>
          </a:prstGeom>
          <a:noFill/>
        </p:spPr>
        <p:txBody>
          <a:bodyPr wrap="square" rtlCol="0">
            <a:spAutoFit/>
          </a:bodyPr>
          <a:lstStyle/>
          <a:p>
            <a:pPr>
              <a:lnSpc>
                <a:spcPct val="95000"/>
              </a:lnSpc>
            </a:pPr>
            <a:r>
              <a:rPr lang="fr" sz="2800" b="1" dirty="0">
                <a:solidFill>
                  <a:srgbClr val="013B82"/>
                </a:solidFill>
                <a:latin typeface="Ubuntu"/>
              </a:rPr>
              <a:t>Sportif</a:t>
            </a:r>
          </a:p>
          <a:p>
            <a:pPr>
              <a:lnSpc>
                <a:spcPct val="95000"/>
              </a:lnSpc>
            </a:pPr>
            <a:r>
              <a:rPr lang="fr" sz="2800" b="1" dirty="0">
                <a:solidFill>
                  <a:srgbClr val="013B82"/>
                </a:solidFill>
                <a:latin typeface="Ubuntu"/>
              </a:rPr>
              <a:t>Séance de formation</a:t>
            </a:r>
            <a:endParaRPr lang="en-US" sz="2800" dirty="0">
              <a:solidFill>
                <a:srgbClr val="013B82"/>
              </a:solidFill>
              <a:latin typeface="Ubuntu"/>
            </a:endParaRPr>
          </a:p>
        </p:txBody>
      </p:sp>
      <p:sp>
        <p:nvSpPr>
          <p:cNvPr id="32" name="Text Placeholder 8">
            <a:extLst>
              <a:ext uri="{FF2B5EF4-FFF2-40B4-BE49-F238E27FC236}">
                <a16:creationId xmlns:a16="http://schemas.microsoft.com/office/drawing/2014/main" id="{0824FF11-DFD9-2639-B7F7-EB14A8EC3E52}"/>
              </a:ext>
            </a:extLst>
          </p:cNvPr>
          <p:cNvSpPr>
            <a:spLocks noGrp="1"/>
          </p:cNvSpPr>
          <p:nvPr>
            <p:ph type="body" sz="quarter" idx="10"/>
          </p:nvPr>
        </p:nvSpPr>
        <p:spPr/>
        <p:txBody>
          <a:bodyPr/>
          <a:lstStyle/>
          <a:p>
            <a:r>
              <a:rPr lang="fr" dirty="0"/>
              <a:t>Les athlètes en tant que leaders sportifs</a:t>
            </a:r>
          </a:p>
          <a:p>
            <a:endParaRPr lang="en-US" dirty="0"/>
          </a:p>
        </p:txBody>
      </p:sp>
      <p:sp>
        <p:nvSpPr>
          <p:cNvPr id="33" name="Text Placeholder 9">
            <a:extLst>
              <a:ext uri="{FF2B5EF4-FFF2-40B4-BE49-F238E27FC236}">
                <a16:creationId xmlns:a16="http://schemas.microsoft.com/office/drawing/2014/main" id="{FCCDDF7A-74E5-197F-1A12-9CABC7655397}"/>
              </a:ext>
            </a:extLst>
          </p:cNvPr>
          <p:cNvSpPr>
            <a:spLocks noGrp="1"/>
          </p:cNvSpPr>
          <p:nvPr>
            <p:ph type="body" sz="quarter" idx="11"/>
          </p:nvPr>
        </p:nvSpPr>
        <p:spPr/>
        <p:txBody>
          <a:bodyPr>
            <a:normAutofit fontScale="77500" lnSpcReduction="20000"/>
          </a:bodyPr>
          <a:lstStyle/>
          <a:p>
            <a:r>
              <a:rPr lang="fr" dirty="0"/>
              <a:t>Entraînement sportif des Jeux olympiques spéciaux</a:t>
            </a:r>
          </a:p>
        </p:txBody>
      </p:sp>
      <p:sp>
        <p:nvSpPr>
          <p:cNvPr id="2" name="TextBox 1">
            <a:extLst>
              <a:ext uri="{FF2B5EF4-FFF2-40B4-BE49-F238E27FC236}">
                <a16:creationId xmlns:a16="http://schemas.microsoft.com/office/drawing/2014/main" id="{0CA76B4D-CC3C-60B3-7537-B45BDD08B782}"/>
              </a:ext>
            </a:extLst>
          </p:cNvPr>
          <p:cNvSpPr txBox="1"/>
          <p:nvPr/>
        </p:nvSpPr>
        <p:spPr>
          <a:xfrm>
            <a:off x="934179" y="2885485"/>
            <a:ext cx="3735792" cy="1415772"/>
          </a:xfrm>
          <a:prstGeom prst="rect">
            <a:avLst/>
          </a:prstGeom>
          <a:noFill/>
        </p:spPr>
        <p:txBody>
          <a:bodyPr wrap="square" rtlCol="0">
            <a:spAutoFit/>
          </a:bodyPr>
          <a:lstStyle/>
          <a:p>
            <a:pPr fontAlgn="base">
              <a:lnSpc>
                <a:spcPct val="95000"/>
              </a:lnSpc>
              <a:spcBef>
                <a:spcPct val="0"/>
              </a:spcBef>
              <a:spcAft>
                <a:spcPts val="1200"/>
              </a:spcAft>
            </a:pPr>
            <a:r>
              <a:rPr kumimoji="0" lang="fr" altLang="en-US" sz="1600" b="1" i="0" u="none" strike="noStrike" cap="none" normalizeH="0" baseline="0" dirty="0">
                <a:ln>
                  <a:noFill/>
                </a:ln>
                <a:solidFill>
                  <a:schemeClr val="bg1"/>
                </a:solidFill>
                <a:effectLst/>
                <a:latin typeface="Ubuntu" panose="020B0504030602030204" pitchFamily="34" charset="0"/>
              </a:rPr>
              <a:t>ACTIVITÉ </a:t>
            </a:r>
            <a:r>
              <a:rPr kumimoji="0" lang="fr" altLang="en-US" sz="1600" b="0" i="0" u="none" strike="noStrike" cap="none" normalizeH="0" baseline="0" dirty="0">
                <a:ln>
                  <a:noFill/>
                </a:ln>
                <a:solidFill>
                  <a:schemeClr val="bg1"/>
                </a:solidFill>
                <a:effectLst/>
                <a:latin typeface="Ubuntu" panose="020B0504030602030204" pitchFamily="34" charset="0"/>
              </a:rPr>
              <a:t>:</a:t>
            </a:r>
            <a:r>
              <a:rPr lang="fr" altLang="en-US" sz="1600" dirty="0">
                <a:solidFill>
                  <a:schemeClr val="bg1"/>
                </a:solidFill>
                <a:latin typeface="Ubuntu" panose="020B0504030602030204" pitchFamily="34" charset="0"/>
              </a:rPr>
              <a:t> </a:t>
            </a:r>
            <a:r>
              <a:rPr kumimoji="0" lang="fr" altLang="en-US" sz="1600" b="0" i="0" u="none" strike="noStrike" cap="none" normalizeH="0" baseline="0" dirty="0">
                <a:ln>
                  <a:noFill/>
                </a:ln>
                <a:solidFill>
                  <a:schemeClr val="bg1"/>
                </a:solidFill>
                <a:effectLst/>
                <a:latin typeface="Ubuntu" panose="020B0504030602030204" pitchFamily="34" charset="0"/>
              </a:rPr>
              <a:t> </a:t>
            </a:r>
            <a:r>
              <a:rPr lang="fr" altLang="en-US" sz="1600" dirty="0">
                <a:solidFill>
                  <a:schemeClr val="bg1"/>
                </a:solidFill>
                <a:latin typeface="Ubuntu" panose="020B0504030602030204" pitchFamily="34" charset="0"/>
              </a:rPr>
              <a:t>Associez </a:t>
            </a:r>
            <a:r>
              <a:rPr kumimoji="0" lang="fr" altLang="en-US" sz="1600" b="0" i="0" u="none" strike="noStrike" cap="none" normalizeH="0" baseline="0" dirty="0">
                <a:ln>
                  <a:noFill/>
                </a:ln>
                <a:solidFill>
                  <a:schemeClr val="bg1"/>
                </a:solidFill>
                <a:effectLst/>
                <a:latin typeface="Ubuntu" panose="020B0504030602030204" pitchFamily="34" charset="0"/>
              </a:rPr>
              <a:t>la </a:t>
            </a:r>
            <a:r>
              <a:rPr lang="fr" altLang="en-US" sz="1600" dirty="0">
                <a:solidFill>
                  <a:schemeClr val="bg1"/>
                </a:solidFill>
                <a:latin typeface="Ubuntu" panose="020B0504030602030204" pitchFamily="34" charset="0"/>
              </a:rPr>
              <a:t>lettre des éléments de session répertoriés ci-dessous </a:t>
            </a:r>
            <a:r>
              <a:rPr kumimoji="0" lang="fr" altLang="en-US" sz="1600" b="0" i="0" u="none" strike="noStrike" cap="none" normalizeH="0" baseline="0" dirty="0">
                <a:ln>
                  <a:noFill/>
                </a:ln>
                <a:solidFill>
                  <a:schemeClr val="bg1"/>
                </a:solidFill>
                <a:effectLst/>
                <a:latin typeface="Ubuntu" panose="020B0504030602030204" pitchFamily="34" charset="0"/>
              </a:rPr>
              <a:t>à l'élément de pratique correct </a:t>
            </a:r>
            <a:r>
              <a:rPr lang="fr" altLang="en-US" sz="1600" dirty="0">
                <a:solidFill>
                  <a:schemeClr val="bg1"/>
                </a:solidFill>
                <a:latin typeface="Ubuntu" panose="020B0504030602030204" pitchFamily="34" charset="0"/>
              </a:rPr>
              <a:t>dans le tableau </a:t>
            </a:r>
            <a:r>
              <a:rPr kumimoji="0" lang="fr" altLang="en-US" sz="1600" b="0" i="0" u="none" strike="noStrike" cap="none" normalizeH="0" baseline="0" dirty="0">
                <a:ln>
                  <a:noFill/>
                </a:ln>
                <a:solidFill>
                  <a:schemeClr val="bg1"/>
                </a:solidFill>
                <a:effectLst/>
                <a:latin typeface="Ubuntu" panose="020B0504030602030204" pitchFamily="34" charset="0"/>
              </a:rPr>
              <a:t>.</a:t>
            </a:r>
            <a:r>
              <a:rPr lang="fr" altLang="en-US" sz="1600" dirty="0">
                <a:solidFill>
                  <a:schemeClr val="bg1"/>
                </a:solidFill>
                <a:latin typeface="Ubuntu" panose="020B0504030602030204" pitchFamily="34" charset="0"/>
              </a:rPr>
              <a:t> </a:t>
            </a:r>
          </a:p>
          <a:p>
            <a:pPr>
              <a:lnSpc>
                <a:spcPct val="95000"/>
              </a:lnSpc>
              <a:spcBef>
                <a:spcPct val="0"/>
              </a:spcBef>
              <a:spcAft>
                <a:spcPts val="1200"/>
              </a:spcAft>
            </a:pPr>
            <a:r>
              <a:rPr kumimoji="0" lang="fr" altLang="en-US" sz="1600" b="0" i="0" u="none" strike="noStrike" cap="none" normalizeH="0" baseline="0" dirty="0">
                <a:ln>
                  <a:noFill/>
                </a:ln>
                <a:solidFill>
                  <a:schemeClr val="bg1"/>
                </a:solidFill>
                <a:effectLst/>
                <a:latin typeface="Ubuntu" panose="020B0504030602030204" pitchFamily="34" charset="0"/>
              </a:rPr>
              <a:t>Travaillez seul ou avec votre mentor uniquement pour réaliser cette activité.</a:t>
            </a:r>
            <a:r>
              <a:rPr lang="fr" altLang="en-US" sz="1600" dirty="0">
                <a:solidFill>
                  <a:schemeClr val="bg1"/>
                </a:solidFill>
                <a:latin typeface="Ubuntu" panose="020B0504030602030204" pitchFamily="34" charset="0"/>
              </a:rPr>
              <a:t>  </a:t>
            </a:r>
            <a:endParaRPr lang="en-US" sz="1600" dirty="0">
              <a:solidFill>
                <a:schemeClr val="bg1"/>
              </a:solidFill>
              <a:latin typeface="Ubuntu" panose="020B0504030602030204" pitchFamily="34" charset="0"/>
              <a:cs typeface="Calibri"/>
            </a:endParaRPr>
          </a:p>
        </p:txBody>
      </p:sp>
      <p:sp>
        <p:nvSpPr>
          <p:cNvPr id="3" name="TextBox 2">
            <a:extLst>
              <a:ext uri="{FF2B5EF4-FFF2-40B4-BE49-F238E27FC236}">
                <a16:creationId xmlns:a16="http://schemas.microsoft.com/office/drawing/2014/main" id="{F4CBDF12-E008-F5BF-387A-109BEF21C17F}"/>
              </a:ext>
            </a:extLst>
          </p:cNvPr>
          <p:cNvSpPr txBox="1"/>
          <p:nvPr/>
        </p:nvSpPr>
        <p:spPr>
          <a:xfrm>
            <a:off x="893190" y="4712172"/>
            <a:ext cx="3882010" cy="1323439"/>
          </a:xfrm>
          <a:prstGeom prst="rect">
            <a:avLst/>
          </a:prstGeom>
          <a:noFill/>
        </p:spPr>
        <p:txBody>
          <a:bodyPr wrap="square" rtlCol="0">
            <a:spAutoFit/>
          </a:bodyPr>
          <a:lstStyle/>
          <a:p>
            <a:r>
              <a:rPr lang="fr" sz="1600" b="1" dirty="0">
                <a:solidFill>
                  <a:srgbClr val="013B82"/>
                </a:solidFill>
                <a:latin typeface="Ubuntu" panose="020B0504030602030204" pitchFamily="34" charset="0"/>
                <a:cs typeface="Calibri"/>
              </a:rPr>
              <a:t>A- </a:t>
            </a:r>
            <a:r>
              <a:rPr lang="fr" sz="1600" dirty="0">
                <a:solidFill>
                  <a:schemeClr val="bg1"/>
                </a:solidFill>
                <a:latin typeface="Ubuntu" panose="020B0504030602030204" pitchFamily="34" charset="0"/>
                <a:cs typeface="Calibri"/>
              </a:rPr>
              <a:t>Échauffement</a:t>
            </a:r>
          </a:p>
          <a:p>
            <a:r>
              <a:rPr lang="fr" sz="1600" b="1" dirty="0">
                <a:solidFill>
                  <a:srgbClr val="013B82"/>
                </a:solidFill>
                <a:latin typeface="Ubuntu" panose="020B0504030602030204" pitchFamily="34" charset="0"/>
                <a:cs typeface="Calibri"/>
              </a:rPr>
              <a:t>B- </a:t>
            </a:r>
            <a:r>
              <a:rPr lang="fr" sz="1600" dirty="0">
                <a:solidFill>
                  <a:schemeClr val="bg1"/>
                </a:solidFill>
                <a:latin typeface="Ubuntu" panose="020B0504030602030204" pitchFamily="34" charset="0"/>
                <a:cs typeface="Calibri"/>
              </a:rPr>
              <a:t>Bilan des compétences acquises antérieurement</a:t>
            </a:r>
          </a:p>
          <a:p>
            <a:r>
              <a:rPr lang="fr" sz="1600" b="1" dirty="0">
                <a:solidFill>
                  <a:srgbClr val="013B82"/>
                </a:solidFill>
                <a:latin typeface="Ubuntu" panose="020B0504030602030204" pitchFamily="34" charset="0"/>
                <a:cs typeface="Calibri"/>
              </a:rPr>
              <a:t>C- </a:t>
            </a:r>
            <a:r>
              <a:rPr lang="fr" sz="1600" dirty="0">
                <a:solidFill>
                  <a:schemeClr val="bg1"/>
                </a:solidFill>
                <a:latin typeface="Ubuntu" panose="020B0504030602030204" pitchFamily="34" charset="0"/>
                <a:cs typeface="Calibri"/>
              </a:rPr>
              <a:t>Présenter de nouvelles compétences et de nouveaux exercices</a:t>
            </a:r>
          </a:p>
          <a:p>
            <a:r>
              <a:rPr lang="fr" sz="1600" b="1" dirty="0">
                <a:solidFill>
                  <a:srgbClr val="013B82"/>
                </a:solidFill>
                <a:latin typeface="Ubuntu" panose="020B0504030602030204" pitchFamily="34" charset="0"/>
                <a:cs typeface="Calibri"/>
              </a:rPr>
              <a:t>D- </a:t>
            </a:r>
            <a:r>
              <a:rPr lang="fr" sz="1600" dirty="0">
                <a:solidFill>
                  <a:schemeClr val="bg1"/>
                </a:solidFill>
                <a:latin typeface="Ubuntu" panose="020B0504030602030204" pitchFamily="34" charset="0"/>
                <a:cs typeface="Calibri"/>
              </a:rPr>
              <a:t>Préparation à la compétition</a:t>
            </a:r>
          </a:p>
          <a:p>
            <a:r>
              <a:rPr lang="fr" sz="1600" b="1" dirty="0">
                <a:solidFill>
                  <a:srgbClr val="013B82"/>
                </a:solidFill>
                <a:latin typeface="Ubuntu" panose="020B0504030602030204" pitchFamily="34" charset="0"/>
                <a:cs typeface="Calibri"/>
              </a:rPr>
              <a:t>E- </a:t>
            </a:r>
            <a:r>
              <a:rPr lang="fr" sz="1600" dirty="0">
                <a:solidFill>
                  <a:schemeClr val="bg1"/>
                </a:solidFill>
                <a:latin typeface="Ubuntu" panose="020B0504030602030204" pitchFamily="34" charset="0"/>
                <a:cs typeface="Calibri"/>
              </a:rPr>
              <a:t>Refroidissement</a:t>
            </a:r>
          </a:p>
        </p:txBody>
      </p:sp>
      <p:graphicFrame>
        <p:nvGraphicFramePr>
          <p:cNvPr id="6" name="Table 5">
            <a:extLst>
              <a:ext uri="{FF2B5EF4-FFF2-40B4-BE49-F238E27FC236}">
                <a16:creationId xmlns:a16="http://schemas.microsoft.com/office/drawing/2014/main" id="{7D36B621-0003-479C-B28B-CA7606262F3E}"/>
              </a:ext>
            </a:extLst>
          </p:cNvPr>
          <p:cNvGraphicFramePr>
            <a:graphicFrameLocks noGrp="1"/>
          </p:cNvGraphicFramePr>
          <p:nvPr>
            <p:extLst>
              <p:ext uri="{D42A27DB-BD31-4B8C-83A1-F6EECF244321}">
                <p14:modId xmlns:p14="http://schemas.microsoft.com/office/powerpoint/2010/main" val="3093474996"/>
              </p:ext>
            </p:extLst>
          </p:nvPr>
        </p:nvGraphicFramePr>
        <p:xfrm>
          <a:off x="5466614" y="1352154"/>
          <a:ext cx="6060440" cy="5171440"/>
        </p:xfrm>
        <a:graphic>
          <a:graphicData uri="http://schemas.openxmlformats.org/drawingml/2006/table">
            <a:tbl>
              <a:tblPr firstRow="1" bandRow="1">
                <a:tableStyleId>{5C22544A-7EE6-4342-B048-85BDC9FD1C3A}</a:tableStyleId>
              </a:tblPr>
              <a:tblGrid>
                <a:gridCol w="1008257">
                  <a:extLst>
                    <a:ext uri="{9D8B030D-6E8A-4147-A177-3AD203B41FA5}">
                      <a16:colId xmlns:a16="http://schemas.microsoft.com/office/drawing/2014/main" val="1554672650"/>
                    </a:ext>
                  </a:extLst>
                </a:gridCol>
                <a:gridCol w="5052183">
                  <a:extLst>
                    <a:ext uri="{9D8B030D-6E8A-4147-A177-3AD203B41FA5}">
                      <a16:colId xmlns:a16="http://schemas.microsoft.com/office/drawing/2014/main" val="763957554"/>
                    </a:ext>
                  </a:extLst>
                </a:gridCol>
              </a:tblGrid>
              <a:tr h="370840">
                <a:tc>
                  <a:txBody>
                    <a:bodyPr/>
                    <a:lstStyle/>
                    <a:p>
                      <a:r>
                        <a:rPr lang="fr" sz="1600" dirty="0">
                          <a:solidFill>
                            <a:srgbClr val="013B82"/>
                          </a:solidFill>
                          <a:latin typeface="Ubuntu" panose="020B0504030602030204" pitchFamily="34" charset="0"/>
                        </a:rPr>
                        <a:t>Lettre</a:t>
                      </a:r>
                    </a:p>
                  </a:txBody>
                  <a:tcPr>
                    <a:lnR w="28575" cap="flat" cmpd="sng" algn="ctr">
                      <a:solidFill>
                        <a:srgbClr val="42ACE2"/>
                      </a:solidFill>
                      <a:prstDash val="solid"/>
                      <a:round/>
                      <a:headEnd type="none" w="med" len="med"/>
                      <a:tailEnd type="none" w="med" len="med"/>
                    </a:lnR>
                    <a:lnB w="28575" cap="flat" cmpd="sng" algn="ctr">
                      <a:solidFill>
                        <a:srgbClr val="42ACE2"/>
                      </a:solidFill>
                      <a:prstDash val="solid"/>
                      <a:round/>
                      <a:headEnd type="none" w="med" len="med"/>
                      <a:tailEnd type="none" w="med" len="med"/>
                    </a:lnB>
                    <a:noFill/>
                  </a:tcPr>
                </a:tc>
                <a:tc>
                  <a:txBody>
                    <a:bodyPr/>
                    <a:lstStyle/>
                    <a:p>
                      <a:r>
                        <a:rPr lang="fr" sz="1600" dirty="0">
                          <a:solidFill>
                            <a:srgbClr val="013B82"/>
                          </a:solidFill>
                          <a:latin typeface="Ubuntu" panose="020B0504030602030204" pitchFamily="34" charset="0"/>
                        </a:rPr>
                        <a:t>Description de l'activité</a:t>
                      </a:r>
                    </a:p>
                  </a:txBody>
                  <a:tcPr>
                    <a:lnL w="28575" cap="flat" cmpd="sng" algn="ctr">
                      <a:solidFill>
                        <a:srgbClr val="42ACE2"/>
                      </a:solidFill>
                      <a:prstDash val="solid"/>
                      <a:round/>
                      <a:headEnd type="none" w="med" len="med"/>
                      <a:tailEnd type="none" w="med" len="med"/>
                    </a:lnL>
                    <a:lnB w="28575" cap="flat" cmpd="sng" algn="ctr">
                      <a:solidFill>
                        <a:srgbClr val="42ACE2"/>
                      </a:solidFill>
                      <a:prstDash val="solid"/>
                      <a:round/>
                      <a:headEnd type="none" w="med" len="med"/>
                      <a:tailEnd type="none" w="med" len="med"/>
                    </a:lnB>
                    <a:noFill/>
                  </a:tcPr>
                </a:tc>
                <a:extLst>
                  <a:ext uri="{0D108BD9-81ED-4DB2-BD59-A6C34878D82A}">
                    <a16:rowId xmlns:a16="http://schemas.microsoft.com/office/drawing/2014/main" val="2207369370"/>
                  </a:ext>
                </a:extLst>
              </a:tr>
              <a:tr h="370840">
                <a:tc>
                  <a:txBody>
                    <a:bodyPr/>
                    <a:lstStyle/>
                    <a:p>
                      <a:endParaRPr lang="en-US" dirty="0"/>
                    </a:p>
                  </a:txBody>
                  <a:tcPr>
                    <a:lnL w="28575" cap="flat" cmpd="sng" algn="ctr">
                      <a:solidFill>
                        <a:srgbClr val="42ACE2"/>
                      </a:solidFill>
                      <a:prstDash val="solid"/>
                      <a:round/>
                      <a:headEnd type="none" w="med" len="med"/>
                      <a:tailEnd type="none" w="med" len="med"/>
                    </a:lnL>
                    <a:lnR w="28575" cap="flat" cmpd="sng" algn="ctr">
                      <a:solidFill>
                        <a:srgbClr val="42ACE2"/>
                      </a:solidFill>
                      <a:prstDash val="solid"/>
                      <a:round/>
                      <a:headEnd type="none" w="med" len="med"/>
                      <a:tailEnd type="none" w="med" len="med"/>
                    </a:lnR>
                    <a:lnT w="28575" cap="flat" cmpd="sng" algn="ctr">
                      <a:solidFill>
                        <a:srgbClr val="42ACE2"/>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 sz="1500" dirty="0">
                          <a:latin typeface="Ubuntu Light" panose="020B0304030602030204" pitchFamily="34" charset="0"/>
                        </a:rPr>
                        <a:t>Divisez-vous en groupes et jouez à des jeux d'entraînement ou à un petit jeu.</a:t>
                      </a:r>
                    </a:p>
                  </a:txBody>
                  <a:tcPr marL="216000" marR="216000">
                    <a:lnL w="28575" cap="flat" cmpd="sng" algn="ctr">
                      <a:solidFill>
                        <a:srgbClr val="42ACE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rgbClr val="42ACE2"/>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311370"/>
                  </a:ext>
                </a:extLst>
              </a:tr>
              <a:tr h="370840">
                <a:tc>
                  <a:txBody>
                    <a:bodyPr/>
                    <a:lstStyle/>
                    <a:p>
                      <a:endParaRPr lang="en-US" dirty="0"/>
                    </a:p>
                  </a:txBody>
                  <a:tcPr>
                    <a:lnL w="28575" cap="flat" cmpd="sng" algn="ctr">
                      <a:solidFill>
                        <a:srgbClr val="42ACE2"/>
                      </a:solidFill>
                      <a:prstDash val="solid"/>
                      <a:round/>
                      <a:headEnd type="none" w="med" len="med"/>
                      <a:tailEnd type="none" w="med" len="med"/>
                    </a:lnL>
                    <a:lnR w="28575" cap="flat" cmpd="sng" algn="ctr">
                      <a:solidFill>
                        <a:srgbClr val="42ACE2"/>
                      </a:solid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 sz="1500" dirty="0">
                          <a:latin typeface="Ubuntu Light" panose="020B0304030602030204" pitchFamily="34" charset="0"/>
                        </a:rPr>
                        <a:t>Mettez-vous en cercle et courez sur place pendant 30 secondes. Poursuivez avec des exercices d'étirements tout en marchant sur place. Ces exercices sont appelés étirements dynamiques.</a:t>
                      </a:r>
                    </a:p>
                  </a:txBody>
                  <a:tcPr marL="216000" marR="216000">
                    <a:lnL w="28575" cap="flat" cmpd="sng" algn="ctr">
                      <a:solidFill>
                        <a:srgbClr val="42ACE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054019"/>
                  </a:ext>
                </a:extLst>
              </a:tr>
              <a:tr h="370840">
                <a:tc>
                  <a:txBody>
                    <a:bodyPr/>
                    <a:lstStyle/>
                    <a:p>
                      <a:endParaRPr lang="en-US" dirty="0"/>
                    </a:p>
                  </a:txBody>
                  <a:tcPr>
                    <a:lnL w="28575" cap="flat" cmpd="sng" algn="ctr">
                      <a:solidFill>
                        <a:srgbClr val="42ACE2"/>
                      </a:solidFill>
                      <a:prstDash val="solid"/>
                      <a:round/>
                      <a:headEnd type="none" w="med" len="med"/>
                      <a:tailEnd type="none" w="med" len="med"/>
                    </a:lnL>
                    <a:lnR w="28575" cap="flat" cmpd="sng" algn="ctr">
                      <a:solidFill>
                        <a:srgbClr val="42ACE2"/>
                      </a:solid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 sz="1500" dirty="0">
                          <a:latin typeface="Ubuntu Light" panose="020B0304030602030204" pitchFamily="34" charset="0"/>
                        </a:rPr>
                        <a:t>Demandez à un athlète du groupe de démontrer une compétence acquise lors de l'entraînement de la semaine dernière. Demandez à toute l'équipe d'exécuter cette compétence plusieurs fois.</a:t>
                      </a:r>
                    </a:p>
                  </a:txBody>
                  <a:tcPr marL="216000" marR="216000">
                    <a:lnL w="28575" cap="flat" cmpd="sng" algn="ctr">
                      <a:solidFill>
                        <a:srgbClr val="42ACE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6737148"/>
                  </a:ext>
                </a:extLst>
              </a:tr>
              <a:tr h="370840">
                <a:tc>
                  <a:txBody>
                    <a:bodyPr/>
                    <a:lstStyle/>
                    <a:p>
                      <a:endParaRPr lang="en-US" dirty="0"/>
                    </a:p>
                  </a:txBody>
                  <a:tcPr>
                    <a:lnL w="28575" cap="flat" cmpd="sng" algn="ctr">
                      <a:solidFill>
                        <a:srgbClr val="42ACE2"/>
                      </a:solidFill>
                      <a:prstDash val="solid"/>
                      <a:round/>
                      <a:headEnd type="none" w="med" len="med"/>
                      <a:tailEnd type="none" w="med" len="med"/>
                    </a:lnL>
                    <a:lnR w="28575" cap="flat" cmpd="sng" algn="ctr">
                      <a:solidFill>
                        <a:srgbClr val="42ACE2"/>
                      </a:solid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 sz="1500" dirty="0">
                          <a:latin typeface="Ubuntu Light" panose="020B0304030602030204" pitchFamily="34" charset="0"/>
                        </a:rPr>
                        <a:t>À la fin de l'entraînement, avant que tout le monde ne parte, faites quelques étirements légers. C'est le moment idéal pour revoir ce que nous avons appris lors de cet entraînement et entendre les annonces pour les entraînements à venir.</a:t>
                      </a:r>
                    </a:p>
                  </a:txBody>
                  <a:tcPr marL="216000" marR="216000">
                    <a:lnL w="28575" cap="flat" cmpd="sng" algn="ctr">
                      <a:solidFill>
                        <a:srgbClr val="42ACE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6002236"/>
                  </a:ext>
                </a:extLst>
              </a:tr>
              <a:tr h="370840">
                <a:tc>
                  <a:txBody>
                    <a:bodyPr/>
                    <a:lstStyle/>
                    <a:p>
                      <a:endParaRPr lang="en-US" dirty="0"/>
                    </a:p>
                  </a:txBody>
                  <a:tcPr>
                    <a:lnL w="28575" cap="flat" cmpd="sng" algn="ctr">
                      <a:solidFill>
                        <a:srgbClr val="42ACE2"/>
                      </a:solidFill>
                      <a:prstDash val="solid"/>
                      <a:round/>
                      <a:headEnd type="none" w="med" len="med"/>
                      <a:tailEnd type="none" w="med" len="med"/>
                    </a:lnL>
                    <a:lnR w="28575" cap="flat" cmpd="sng" algn="ctr">
                      <a:solidFill>
                        <a:srgbClr val="42ACE2"/>
                      </a:solid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 sz="1500" dirty="0">
                          <a:latin typeface="Ubuntu Light" panose="020B0304030602030204" pitchFamily="34" charset="0"/>
                        </a:rPr>
                        <a:t>Regardez un entraîneur faire une démonstration d'une compétence. Ensuite, tous les athlètes répètent ce que l'entraîneur vient de vous montrer. Divisez-vous en groupes et pratiquez la compétence.</a:t>
                      </a:r>
                    </a:p>
                  </a:txBody>
                  <a:tcPr marL="216000" marR="216000">
                    <a:lnL w="28575" cap="flat" cmpd="sng" algn="ctr">
                      <a:solidFill>
                        <a:srgbClr val="42ACE2"/>
                      </a:solidFill>
                      <a:prstDash val="solid"/>
                      <a:round/>
                      <a:headEnd type="none" w="med" len="med"/>
                      <a:tailEnd type="none" w="med" len="med"/>
                    </a:lnL>
                    <a:lnT w="6350" cap="flat" cmpd="sng" algn="ctr">
                      <a:solidFill>
                        <a:schemeClr val="bg2">
                          <a:lumMod val="50000"/>
                        </a:schemeClr>
                      </a:solidFill>
                      <a:prstDash val="solid"/>
                      <a:round/>
                      <a:headEnd type="none" w="med" len="med"/>
                      <a:tailEnd type="none" w="med" len="med"/>
                    </a:lnT>
                    <a:noFill/>
                  </a:tcPr>
                </a:tc>
                <a:extLst>
                  <a:ext uri="{0D108BD9-81ED-4DB2-BD59-A6C34878D82A}">
                    <a16:rowId xmlns:a16="http://schemas.microsoft.com/office/drawing/2014/main" val="3697719579"/>
                  </a:ext>
                </a:extLst>
              </a:tr>
            </a:tbl>
          </a:graphicData>
        </a:graphic>
      </p:graphicFrame>
      <p:grpSp>
        <p:nvGrpSpPr>
          <p:cNvPr id="16" name="Group 15">
            <a:extLst>
              <a:ext uri="{FF2B5EF4-FFF2-40B4-BE49-F238E27FC236}">
                <a16:creationId xmlns:a16="http://schemas.microsoft.com/office/drawing/2014/main" id="{A62E3575-9224-0258-B753-434CFFC6EB0F}"/>
              </a:ext>
            </a:extLst>
          </p:cNvPr>
          <p:cNvGrpSpPr/>
          <p:nvPr/>
        </p:nvGrpSpPr>
        <p:grpSpPr>
          <a:xfrm>
            <a:off x="11140096" y="5798774"/>
            <a:ext cx="773917" cy="773917"/>
            <a:chOff x="11140096" y="5798774"/>
            <a:chExt cx="773917" cy="773917"/>
          </a:xfrm>
        </p:grpSpPr>
        <p:sp>
          <p:nvSpPr>
            <p:cNvPr id="18" name="Oval 17">
              <a:extLst>
                <a:ext uri="{FF2B5EF4-FFF2-40B4-BE49-F238E27FC236}">
                  <a16:creationId xmlns:a16="http://schemas.microsoft.com/office/drawing/2014/main" id="{F971C120-50B9-4503-6E0E-132C7A592EFC}"/>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4B3B9B22-C527-55BA-BE30-BA6B5FE5F9E7}"/>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3</a:t>
              </a:r>
            </a:p>
          </p:txBody>
        </p:sp>
      </p:grpSp>
    </p:spTree>
    <p:extLst>
      <p:ext uri="{BB962C8B-B14F-4D97-AF65-F5344CB8AC3E}">
        <p14:creationId xmlns:p14="http://schemas.microsoft.com/office/powerpoint/2010/main" val="4272759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14C27C0-C368-E821-E023-5D5A5FDAA85B}"/>
              </a:ext>
            </a:extLst>
          </p:cNvPr>
          <p:cNvSpPr txBox="1"/>
          <p:nvPr/>
        </p:nvSpPr>
        <p:spPr>
          <a:xfrm>
            <a:off x="822960" y="758875"/>
            <a:ext cx="7940040" cy="954107"/>
          </a:xfrm>
          <a:prstGeom prst="rect">
            <a:avLst/>
          </a:prstGeom>
          <a:noFill/>
        </p:spPr>
        <p:txBody>
          <a:bodyPr wrap="square">
            <a:spAutoFit/>
          </a:bodyPr>
          <a:lstStyle/>
          <a:p>
            <a:r>
              <a:rPr lang="fr" sz="2800" b="1" kern="1200" dirty="0">
                <a:solidFill>
                  <a:srgbClr val="013B82"/>
                </a:solidFill>
                <a:latin typeface="Ubuntu" panose="020B0504030602030204" pitchFamily="34" charset="0"/>
                <a:ea typeface="+mj-ea"/>
                <a:cs typeface="+mj-cs"/>
              </a:rPr>
              <a:t>Special Olympics définit la condition physique comme un </a:t>
            </a:r>
            <a:r>
              <a:rPr lang="fr" sz="2800" b="1" kern="1200" dirty="0">
                <a:solidFill>
                  <a:srgbClr val="0095DA"/>
                </a:solidFill>
                <a:latin typeface="Ubuntu" panose="020B0504030602030204" pitchFamily="34" charset="0"/>
                <a:ea typeface="+mj-ea"/>
                <a:cs typeface="+mj-cs"/>
              </a:rPr>
              <a:t>état de santé optimal et de capacité fonctionnelle </a:t>
            </a:r>
            <a:r>
              <a:rPr lang="fr" sz="2800" b="1" kern="1200" dirty="0">
                <a:solidFill>
                  <a:srgbClr val="013B82"/>
                </a:solidFill>
                <a:latin typeface="Ubuntu" panose="020B0504030602030204" pitchFamily="34" charset="0"/>
                <a:ea typeface="+mj-ea"/>
                <a:cs typeface="+mj-cs"/>
              </a:rPr>
              <a:t>.</a:t>
            </a:r>
            <a:endParaRPr lang="en-US" sz="2800" b="1" dirty="0">
              <a:solidFill>
                <a:srgbClr val="013B82"/>
              </a:solidFill>
              <a:latin typeface="Ubuntu" panose="020B0504030602030204" pitchFamily="34" charset="0"/>
            </a:endParaRPr>
          </a:p>
        </p:txBody>
      </p:sp>
      <p:grpSp>
        <p:nvGrpSpPr>
          <p:cNvPr id="7" name="Group 6">
            <a:extLst>
              <a:ext uri="{FF2B5EF4-FFF2-40B4-BE49-F238E27FC236}">
                <a16:creationId xmlns:a16="http://schemas.microsoft.com/office/drawing/2014/main" id="{917E35A9-3F3E-8201-7423-83D634AF0FBA}"/>
              </a:ext>
            </a:extLst>
          </p:cNvPr>
          <p:cNvGrpSpPr/>
          <p:nvPr/>
        </p:nvGrpSpPr>
        <p:grpSpPr>
          <a:xfrm>
            <a:off x="11140096" y="5798774"/>
            <a:ext cx="773917" cy="773917"/>
            <a:chOff x="11140096" y="5798774"/>
            <a:chExt cx="773917" cy="773917"/>
          </a:xfrm>
        </p:grpSpPr>
        <p:sp>
          <p:nvSpPr>
            <p:cNvPr id="8" name="Oval 7">
              <a:extLst>
                <a:ext uri="{FF2B5EF4-FFF2-40B4-BE49-F238E27FC236}">
                  <a16:creationId xmlns:a16="http://schemas.microsoft.com/office/drawing/2014/main" id="{BF3F7CCE-3033-01E6-5324-73874B4CD36A}"/>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5C01E7A-E775-FB9B-E2E0-79012209B71E}"/>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3</a:t>
              </a:r>
            </a:p>
          </p:txBody>
        </p:sp>
      </p:grpSp>
    </p:spTree>
    <p:extLst>
      <p:ext uri="{BB962C8B-B14F-4D97-AF65-F5344CB8AC3E}">
        <p14:creationId xmlns:p14="http://schemas.microsoft.com/office/powerpoint/2010/main" val="2809756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4C4D8B2B-D359-36E9-D07C-065154E4269D}"/>
              </a:ext>
            </a:extLst>
          </p:cNvPr>
          <p:cNvCxnSpPr>
            <a:cxnSpLocks/>
          </p:cNvCxnSpPr>
          <p:nvPr/>
        </p:nvCxnSpPr>
        <p:spPr>
          <a:xfrm flipV="1">
            <a:off x="4787295" y="3709196"/>
            <a:ext cx="0" cy="547118"/>
          </a:xfrm>
          <a:prstGeom prst="line">
            <a:avLst/>
          </a:prstGeom>
          <a:ln w="12700" cap="flat" cmpd="sng" algn="ctr">
            <a:solidFill>
              <a:srgbClr val="8C8B8B"/>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8" name="Straight Connector 27">
            <a:extLst>
              <a:ext uri="{FF2B5EF4-FFF2-40B4-BE49-F238E27FC236}">
                <a16:creationId xmlns:a16="http://schemas.microsoft.com/office/drawing/2014/main" id="{8B05C971-9793-803E-0D6B-9D827531F972}"/>
              </a:ext>
            </a:extLst>
          </p:cNvPr>
          <p:cNvCxnSpPr>
            <a:cxnSpLocks/>
          </p:cNvCxnSpPr>
          <p:nvPr/>
        </p:nvCxnSpPr>
        <p:spPr>
          <a:xfrm flipV="1">
            <a:off x="7497235" y="3709196"/>
            <a:ext cx="0" cy="547118"/>
          </a:xfrm>
          <a:prstGeom prst="line">
            <a:avLst/>
          </a:prstGeom>
          <a:ln w="12700" cap="flat" cmpd="sng" algn="ctr">
            <a:solidFill>
              <a:srgbClr val="8C8B8B"/>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a:extLst>
              <a:ext uri="{FF2B5EF4-FFF2-40B4-BE49-F238E27FC236}">
                <a16:creationId xmlns:a16="http://schemas.microsoft.com/office/drawing/2014/main" id="{652B08FC-9999-3CEB-C04E-85375E1A2632}"/>
              </a:ext>
            </a:extLst>
          </p:cNvPr>
          <p:cNvCxnSpPr>
            <a:cxnSpLocks/>
          </p:cNvCxnSpPr>
          <p:nvPr/>
        </p:nvCxnSpPr>
        <p:spPr>
          <a:xfrm flipV="1">
            <a:off x="10207174" y="3709196"/>
            <a:ext cx="0" cy="547118"/>
          </a:xfrm>
          <a:prstGeom prst="line">
            <a:avLst/>
          </a:prstGeom>
          <a:ln w="12700" cap="flat" cmpd="sng" algn="ctr">
            <a:solidFill>
              <a:srgbClr val="8C8B8B"/>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5" name="Straight Connector 24">
            <a:extLst>
              <a:ext uri="{FF2B5EF4-FFF2-40B4-BE49-F238E27FC236}">
                <a16:creationId xmlns:a16="http://schemas.microsoft.com/office/drawing/2014/main" id="{69A44B88-99D0-4C0D-0142-56B6D1A23E7E}"/>
              </a:ext>
            </a:extLst>
          </p:cNvPr>
          <p:cNvCxnSpPr>
            <a:cxnSpLocks/>
          </p:cNvCxnSpPr>
          <p:nvPr/>
        </p:nvCxnSpPr>
        <p:spPr>
          <a:xfrm flipV="1">
            <a:off x="2077355" y="3709196"/>
            <a:ext cx="0" cy="547118"/>
          </a:xfrm>
          <a:prstGeom prst="line">
            <a:avLst/>
          </a:prstGeom>
          <a:ln w="12700" cap="flat" cmpd="sng" algn="ctr">
            <a:solidFill>
              <a:srgbClr val="8C8B8B"/>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 name="TextBox 6">
            <a:extLst>
              <a:ext uri="{FF2B5EF4-FFF2-40B4-BE49-F238E27FC236}">
                <a16:creationId xmlns:a16="http://schemas.microsoft.com/office/drawing/2014/main" id="{2DBA8715-D4A6-CD5D-F15F-1C684CAD0E8B}"/>
              </a:ext>
            </a:extLst>
          </p:cNvPr>
          <p:cNvSpPr txBox="1"/>
          <p:nvPr/>
        </p:nvSpPr>
        <p:spPr>
          <a:xfrm>
            <a:off x="859609" y="1876756"/>
            <a:ext cx="7401560" cy="584775"/>
          </a:xfrm>
          <a:prstGeom prst="rect">
            <a:avLst/>
          </a:prstGeom>
          <a:noFill/>
        </p:spPr>
        <p:txBody>
          <a:bodyPr wrap="square" rtlCol="0">
            <a:spAutoFit/>
          </a:bodyPr>
          <a:lstStyle/>
          <a:p>
            <a:r>
              <a:rPr lang="fr" sz="3200" b="1" dirty="0">
                <a:solidFill>
                  <a:srgbClr val="013B82"/>
                </a:solidFill>
                <a:latin typeface="Ubuntu"/>
              </a:rPr>
              <a:t>La forme physique comme partie intégrante de la performance sportive</a:t>
            </a:r>
            <a:endParaRPr lang="en-US" sz="3200" dirty="0">
              <a:solidFill>
                <a:srgbClr val="013B82"/>
              </a:solidFill>
              <a:latin typeface="Ubuntu"/>
            </a:endParaRPr>
          </a:p>
        </p:txBody>
      </p:sp>
      <p:sp>
        <p:nvSpPr>
          <p:cNvPr id="8" name="Rectangle: Rounded Corners 7">
            <a:extLst>
              <a:ext uri="{FF2B5EF4-FFF2-40B4-BE49-F238E27FC236}">
                <a16:creationId xmlns:a16="http://schemas.microsoft.com/office/drawing/2014/main" id="{D22E3BE4-5941-25BD-EB81-39E7EBF70C80}"/>
              </a:ext>
            </a:extLst>
          </p:cNvPr>
          <p:cNvSpPr/>
          <p:nvPr/>
        </p:nvSpPr>
        <p:spPr>
          <a:xfrm>
            <a:off x="859609" y="3017520"/>
            <a:ext cx="2435492" cy="822960"/>
          </a:xfrm>
          <a:prstGeom prst="roundRect">
            <a:avLst>
              <a:gd name="adj" fmla="val 50000"/>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000" b="1" dirty="0">
                <a:latin typeface="Ubuntu Light" panose="020B0304030602030204" pitchFamily="34" charset="0"/>
              </a:rPr>
              <a:t>Endurance et résistance</a:t>
            </a:r>
          </a:p>
        </p:txBody>
      </p:sp>
      <p:sp>
        <p:nvSpPr>
          <p:cNvPr id="9" name="Rectangle: Rounded Corners 8">
            <a:extLst>
              <a:ext uri="{FF2B5EF4-FFF2-40B4-BE49-F238E27FC236}">
                <a16:creationId xmlns:a16="http://schemas.microsoft.com/office/drawing/2014/main" id="{B4D6EAA3-2B27-DB15-6FB5-5543124A33A1}"/>
              </a:ext>
            </a:extLst>
          </p:cNvPr>
          <p:cNvSpPr/>
          <p:nvPr/>
        </p:nvSpPr>
        <p:spPr>
          <a:xfrm>
            <a:off x="3569549" y="3017520"/>
            <a:ext cx="2435492" cy="822960"/>
          </a:xfrm>
          <a:prstGeom prst="roundRect">
            <a:avLst>
              <a:gd name="adj" fmla="val 50000"/>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000" b="1" dirty="0">
                <a:latin typeface="Ubuntu Light" panose="020B0304030602030204" pitchFamily="34" charset="0"/>
              </a:rPr>
              <a:t>Vitesse et agilité</a:t>
            </a:r>
          </a:p>
        </p:txBody>
      </p:sp>
      <p:sp>
        <p:nvSpPr>
          <p:cNvPr id="10" name="Rectangle: Rounded Corners 9">
            <a:extLst>
              <a:ext uri="{FF2B5EF4-FFF2-40B4-BE49-F238E27FC236}">
                <a16:creationId xmlns:a16="http://schemas.microsoft.com/office/drawing/2014/main" id="{98E1C503-AA9E-4065-51C6-4849C59EAF7F}"/>
              </a:ext>
            </a:extLst>
          </p:cNvPr>
          <p:cNvSpPr/>
          <p:nvPr/>
        </p:nvSpPr>
        <p:spPr>
          <a:xfrm>
            <a:off x="6279489" y="3017520"/>
            <a:ext cx="2435492" cy="822960"/>
          </a:xfrm>
          <a:prstGeom prst="roundRect">
            <a:avLst>
              <a:gd name="adj" fmla="val 50000"/>
            </a:avLst>
          </a:prstGeom>
          <a:solidFill>
            <a:srgbClr val="00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000" b="1" dirty="0">
                <a:latin typeface="Ubuntu Light" panose="020B0304030602030204" pitchFamily="34" charset="0"/>
              </a:rPr>
              <a:t>Force et puissance</a:t>
            </a:r>
          </a:p>
        </p:txBody>
      </p:sp>
      <p:sp>
        <p:nvSpPr>
          <p:cNvPr id="11" name="Rectangle: Rounded Corners 10">
            <a:extLst>
              <a:ext uri="{FF2B5EF4-FFF2-40B4-BE49-F238E27FC236}">
                <a16:creationId xmlns:a16="http://schemas.microsoft.com/office/drawing/2014/main" id="{0403E425-05EF-C8E7-77B1-AC4637553013}"/>
              </a:ext>
            </a:extLst>
          </p:cNvPr>
          <p:cNvSpPr/>
          <p:nvPr/>
        </p:nvSpPr>
        <p:spPr>
          <a:xfrm>
            <a:off x="8989428" y="3009118"/>
            <a:ext cx="2435492" cy="822960"/>
          </a:xfrm>
          <a:prstGeom prst="roundRect">
            <a:avLst>
              <a:gd name="adj" fmla="val 50000"/>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000" b="1" dirty="0">
                <a:latin typeface="Ubuntu Light" panose="020B0304030602030204" pitchFamily="34" charset="0"/>
              </a:rPr>
              <a:t>Flexibilité</a:t>
            </a:r>
          </a:p>
        </p:txBody>
      </p:sp>
      <p:sp>
        <p:nvSpPr>
          <p:cNvPr id="12" name="TextBox 11">
            <a:extLst>
              <a:ext uri="{FF2B5EF4-FFF2-40B4-BE49-F238E27FC236}">
                <a16:creationId xmlns:a16="http://schemas.microsoft.com/office/drawing/2014/main" id="{C73E5D3C-65C1-FA29-893F-FD927B353EEF}"/>
              </a:ext>
            </a:extLst>
          </p:cNvPr>
          <p:cNvSpPr txBox="1"/>
          <p:nvPr/>
        </p:nvSpPr>
        <p:spPr>
          <a:xfrm>
            <a:off x="859609" y="4295289"/>
            <a:ext cx="2435491" cy="877163"/>
          </a:xfrm>
          <a:prstGeom prst="rect">
            <a:avLst/>
          </a:prstGeom>
          <a:noFill/>
        </p:spPr>
        <p:txBody>
          <a:bodyPr wrap="square" rtlCol="0">
            <a:spAutoFit/>
          </a:bodyPr>
          <a:lstStyle/>
          <a:p>
            <a:pPr algn="ctr"/>
            <a:r>
              <a:rPr lang="fr" sz="1700" dirty="0">
                <a:solidFill>
                  <a:srgbClr val="013B82"/>
                </a:solidFill>
                <a:latin typeface="Ubuntu Light" panose="020B0304030602030204" pitchFamily="34" charset="0"/>
                <a:cs typeface="Calibri"/>
              </a:rPr>
              <a:t>La capacité du corps à réaliser une activité continue sur une longue période de temps</a:t>
            </a:r>
            <a:endParaRPr lang="en-US" sz="1700" dirty="0">
              <a:solidFill>
                <a:srgbClr val="013B82"/>
              </a:solidFill>
              <a:latin typeface="Ubuntu Light" panose="020B0304030602030204" pitchFamily="34" charset="0"/>
            </a:endParaRPr>
          </a:p>
        </p:txBody>
      </p:sp>
      <p:sp>
        <p:nvSpPr>
          <p:cNvPr id="13" name="TextBox 12">
            <a:extLst>
              <a:ext uri="{FF2B5EF4-FFF2-40B4-BE49-F238E27FC236}">
                <a16:creationId xmlns:a16="http://schemas.microsoft.com/office/drawing/2014/main" id="{E53CB58D-A235-FAD5-63F5-B1438A7B3422}"/>
              </a:ext>
            </a:extLst>
          </p:cNvPr>
          <p:cNvSpPr txBox="1"/>
          <p:nvPr/>
        </p:nvSpPr>
        <p:spPr>
          <a:xfrm>
            <a:off x="3569549" y="4295289"/>
            <a:ext cx="2435492" cy="1269578"/>
          </a:xfrm>
          <a:prstGeom prst="rect">
            <a:avLst/>
          </a:prstGeom>
          <a:noFill/>
        </p:spPr>
        <p:txBody>
          <a:bodyPr wrap="square" rtlCol="0">
            <a:spAutoFit/>
          </a:bodyPr>
          <a:lstStyle/>
          <a:p>
            <a:pPr lvl="0" algn="ctr" rtl="0">
              <a:lnSpc>
                <a:spcPct val="90000"/>
              </a:lnSpc>
            </a:pPr>
            <a:r>
              <a:rPr lang="fr" sz="1700" dirty="0">
                <a:solidFill>
                  <a:srgbClr val="013B82"/>
                </a:solidFill>
                <a:latin typeface="Ubuntu Light" panose="020B0304030602030204" pitchFamily="34" charset="0"/>
                <a:cs typeface="Calibri"/>
              </a:rPr>
              <a:t>La capacité du corps à se déplacer rapidement en ligne droite et en changeant fréquemment de direction</a:t>
            </a:r>
            <a:endParaRPr lang="en-US" sz="1700" dirty="0">
              <a:solidFill>
                <a:srgbClr val="013B82"/>
              </a:solidFill>
              <a:latin typeface="Ubuntu Light" panose="020B0304030602030204" pitchFamily="34" charset="0"/>
            </a:endParaRPr>
          </a:p>
        </p:txBody>
      </p:sp>
      <p:sp>
        <p:nvSpPr>
          <p:cNvPr id="14" name="TextBox 13">
            <a:extLst>
              <a:ext uri="{FF2B5EF4-FFF2-40B4-BE49-F238E27FC236}">
                <a16:creationId xmlns:a16="http://schemas.microsoft.com/office/drawing/2014/main" id="{5860B838-BBF3-23C3-8BB9-1E96063CF72D}"/>
              </a:ext>
            </a:extLst>
          </p:cNvPr>
          <p:cNvSpPr txBox="1"/>
          <p:nvPr/>
        </p:nvSpPr>
        <p:spPr>
          <a:xfrm>
            <a:off x="6279489" y="4295289"/>
            <a:ext cx="2435492" cy="1034129"/>
          </a:xfrm>
          <a:prstGeom prst="rect">
            <a:avLst/>
          </a:prstGeom>
          <a:noFill/>
        </p:spPr>
        <p:txBody>
          <a:bodyPr wrap="square" rtlCol="0">
            <a:spAutoFit/>
          </a:bodyPr>
          <a:lstStyle/>
          <a:p>
            <a:pPr lvl="0" algn="ctr" rtl="0">
              <a:lnSpc>
                <a:spcPct val="90000"/>
              </a:lnSpc>
            </a:pPr>
            <a:r>
              <a:rPr lang="fr" sz="1700" dirty="0">
                <a:solidFill>
                  <a:srgbClr val="013B82"/>
                </a:solidFill>
                <a:latin typeface="Ubuntu Light" panose="020B0304030602030204" pitchFamily="34" charset="0"/>
                <a:cs typeface="Calibri"/>
              </a:rPr>
              <a:t>La capacité du corps à se déplacer rapidement et avec force contre la résistance</a:t>
            </a:r>
            <a:endParaRPr lang="en-US" sz="1700" dirty="0">
              <a:solidFill>
                <a:srgbClr val="013B82"/>
              </a:solidFill>
              <a:latin typeface="Ubuntu Light" panose="020B0304030602030204" pitchFamily="34" charset="0"/>
            </a:endParaRPr>
          </a:p>
        </p:txBody>
      </p:sp>
      <p:sp>
        <p:nvSpPr>
          <p:cNvPr id="15" name="TextBox 14">
            <a:extLst>
              <a:ext uri="{FF2B5EF4-FFF2-40B4-BE49-F238E27FC236}">
                <a16:creationId xmlns:a16="http://schemas.microsoft.com/office/drawing/2014/main" id="{B9022088-9159-2A56-2AE7-54E9C3F5C4C7}"/>
              </a:ext>
            </a:extLst>
          </p:cNvPr>
          <p:cNvSpPr txBox="1"/>
          <p:nvPr/>
        </p:nvSpPr>
        <p:spPr>
          <a:xfrm>
            <a:off x="8989428" y="4295289"/>
            <a:ext cx="2435492" cy="877163"/>
          </a:xfrm>
          <a:prstGeom prst="rect">
            <a:avLst/>
          </a:prstGeom>
          <a:noFill/>
        </p:spPr>
        <p:txBody>
          <a:bodyPr wrap="square" rtlCol="0">
            <a:spAutoFit/>
          </a:bodyPr>
          <a:lstStyle/>
          <a:p>
            <a:pPr lvl="0" algn="ctr" rtl="0"/>
            <a:r>
              <a:rPr lang="fr" sz="1700" dirty="0">
                <a:solidFill>
                  <a:srgbClr val="013B82"/>
                </a:solidFill>
                <a:latin typeface="Ubuntu Light" panose="020B0304030602030204" pitchFamily="34" charset="0"/>
              </a:rPr>
              <a:t>Permet au corps de bouger efficacement et aide à prévenir les blessures</a:t>
            </a:r>
          </a:p>
        </p:txBody>
      </p:sp>
      <p:grpSp>
        <p:nvGrpSpPr>
          <p:cNvPr id="16" name="Group 15">
            <a:extLst>
              <a:ext uri="{FF2B5EF4-FFF2-40B4-BE49-F238E27FC236}">
                <a16:creationId xmlns:a16="http://schemas.microsoft.com/office/drawing/2014/main" id="{992ED2C4-22B1-7771-79A8-7830FE47E86F}"/>
              </a:ext>
            </a:extLst>
          </p:cNvPr>
          <p:cNvGrpSpPr/>
          <p:nvPr/>
        </p:nvGrpSpPr>
        <p:grpSpPr>
          <a:xfrm>
            <a:off x="11140096" y="5798774"/>
            <a:ext cx="773917" cy="773917"/>
            <a:chOff x="11140096" y="5798774"/>
            <a:chExt cx="773917" cy="773917"/>
          </a:xfrm>
        </p:grpSpPr>
        <p:sp>
          <p:nvSpPr>
            <p:cNvPr id="17" name="Oval 16">
              <a:extLst>
                <a:ext uri="{FF2B5EF4-FFF2-40B4-BE49-F238E27FC236}">
                  <a16:creationId xmlns:a16="http://schemas.microsoft.com/office/drawing/2014/main" id="{6CD3B79E-6525-D245-F443-77D861C40068}"/>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3411B2A8-52FA-7CF6-6900-98260D02BF91}"/>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3</a:t>
              </a:r>
            </a:p>
          </p:txBody>
        </p:sp>
      </p:grpSp>
      <p:sp>
        <p:nvSpPr>
          <p:cNvPr id="23" name="Text Placeholder 5">
            <a:extLst>
              <a:ext uri="{FF2B5EF4-FFF2-40B4-BE49-F238E27FC236}">
                <a16:creationId xmlns:a16="http://schemas.microsoft.com/office/drawing/2014/main" id="{665A2AC2-F599-2B40-98B6-1E9A5AAF83AB}"/>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24" name="Text Placeholder 10">
            <a:extLst>
              <a:ext uri="{FF2B5EF4-FFF2-40B4-BE49-F238E27FC236}">
                <a16:creationId xmlns:a16="http://schemas.microsoft.com/office/drawing/2014/main" id="{D6A5A1A9-FB61-EAB5-468E-E558B4A5ACEF}"/>
              </a:ext>
            </a:extLst>
          </p:cNvPr>
          <p:cNvSpPr txBox="1">
            <a:spLocks/>
          </p:cNvSpPr>
          <p:nvPr/>
        </p:nvSpPr>
        <p:spPr>
          <a:xfrm>
            <a:off x="1498600" y="1097134"/>
            <a:ext cx="3276600" cy="376034"/>
          </a:xfrm>
          <a:prstGeom prst="rect">
            <a:avLst/>
          </a:prstGeom>
        </p:spPr>
        <p:txBody>
          <a:bodyPr>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Entraînement sportif des Jeux olympiques spéciaux</a:t>
            </a:r>
          </a:p>
        </p:txBody>
      </p:sp>
    </p:spTree>
    <p:extLst>
      <p:ext uri="{BB962C8B-B14F-4D97-AF65-F5344CB8AC3E}">
        <p14:creationId xmlns:p14="http://schemas.microsoft.com/office/powerpoint/2010/main" val="4239306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DBA8715-D4A6-CD5D-F15F-1C684CAD0E8B}"/>
              </a:ext>
            </a:extLst>
          </p:cNvPr>
          <p:cNvSpPr txBox="1"/>
          <p:nvPr/>
        </p:nvSpPr>
        <p:spPr>
          <a:xfrm>
            <a:off x="951049" y="2414461"/>
            <a:ext cx="3651431" cy="1200329"/>
          </a:xfrm>
          <a:prstGeom prst="rect">
            <a:avLst/>
          </a:prstGeom>
          <a:noFill/>
        </p:spPr>
        <p:txBody>
          <a:bodyPr wrap="square" rtlCol="0">
            <a:spAutoFit/>
          </a:bodyPr>
          <a:lstStyle/>
          <a:p>
            <a:r>
              <a:rPr lang="fr" sz="2400" b="1" dirty="0">
                <a:solidFill>
                  <a:srgbClr val="013B82"/>
                </a:solidFill>
                <a:latin typeface="Ubuntu"/>
              </a:rPr>
              <a:t>Jeux olympiques spéciaux de remise en forme</a:t>
            </a:r>
            <a:endParaRPr lang="en-US" sz="2400" dirty="0">
              <a:solidFill>
                <a:srgbClr val="013B82"/>
              </a:solidFill>
              <a:latin typeface="Ubuntu"/>
            </a:endParaRPr>
          </a:p>
        </p:txBody>
      </p:sp>
      <p:pic>
        <p:nvPicPr>
          <p:cNvPr id="2" name="Picture 1">
            <a:extLst>
              <a:ext uri="{FF2B5EF4-FFF2-40B4-BE49-F238E27FC236}">
                <a16:creationId xmlns:a16="http://schemas.microsoft.com/office/drawing/2014/main" id="{5E092C1B-AB7D-0F48-A7E2-36AD455278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8345" y="4246549"/>
            <a:ext cx="1876089" cy="1876089"/>
          </a:xfrm>
          <a:prstGeom prst="rect">
            <a:avLst/>
          </a:prstGeom>
        </p:spPr>
      </p:pic>
      <p:pic>
        <p:nvPicPr>
          <p:cNvPr id="3" name="Picture 2">
            <a:extLst>
              <a:ext uri="{FF2B5EF4-FFF2-40B4-BE49-F238E27FC236}">
                <a16:creationId xmlns:a16="http://schemas.microsoft.com/office/drawing/2014/main" id="{FF5D0078-9553-54D1-8DC7-64820CF3E4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3649" y="2370460"/>
            <a:ext cx="1876089" cy="1876089"/>
          </a:xfrm>
          <a:prstGeom prst="rect">
            <a:avLst/>
          </a:prstGeom>
        </p:spPr>
      </p:pic>
      <p:pic>
        <p:nvPicPr>
          <p:cNvPr id="4" name="Picture 3">
            <a:extLst>
              <a:ext uri="{FF2B5EF4-FFF2-40B4-BE49-F238E27FC236}">
                <a16:creationId xmlns:a16="http://schemas.microsoft.com/office/drawing/2014/main" id="{28A0BACB-9DFF-6652-09BC-020558EE9D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93041" y="2370460"/>
            <a:ext cx="1876089" cy="1876089"/>
          </a:xfrm>
          <a:prstGeom prst="rect">
            <a:avLst/>
          </a:prstGeom>
        </p:spPr>
      </p:pic>
      <p:sp>
        <p:nvSpPr>
          <p:cNvPr id="17" name="TextBox 16">
            <a:extLst>
              <a:ext uri="{FF2B5EF4-FFF2-40B4-BE49-F238E27FC236}">
                <a16:creationId xmlns:a16="http://schemas.microsoft.com/office/drawing/2014/main" id="{C58F343A-A9A0-5EC7-56D4-D5E33B4142C5}"/>
              </a:ext>
            </a:extLst>
          </p:cNvPr>
          <p:cNvSpPr txBox="1"/>
          <p:nvPr/>
        </p:nvSpPr>
        <p:spPr>
          <a:xfrm>
            <a:off x="829129" y="3491679"/>
            <a:ext cx="4169592" cy="2462213"/>
          </a:xfrm>
          <a:prstGeom prst="rect">
            <a:avLst/>
          </a:prstGeom>
          <a:noFill/>
        </p:spPr>
        <p:txBody>
          <a:bodyPr wrap="square" rtlCol="0">
            <a:spAutoFit/>
          </a:bodyPr>
          <a:lstStyle/>
          <a:p>
            <a:pPr marL="106362">
              <a:spcAft>
                <a:spcPts val="1200"/>
              </a:spcAft>
            </a:pPr>
            <a:endParaRPr lang="fr" sz="2400" i="0" u="none" strike="noStrike" cap="none" dirty="0">
              <a:solidFill>
                <a:schemeClr val="bg1"/>
              </a:solidFill>
              <a:latin typeface="Ubuntu" panose="020B0504030602030204" pitchFamily="34" charset="0"/>
              <a:ea typeface="Ubuntu"/>
              <a:cs typeface="Ubuntu"/>
              <a:sym typeface="Ubuntu"/>
            </a:endParaRPr>
          </a:p>
          <a:p>
            <a:pPr marL="106362">
              <a:spcAft>
                <a:spcPts val="1200"/>
              </a:spcAft>
            </a:pPr>
            <a:r>
              <a:rPr lang="fr" sz="2400" i="0" u="none" strike="noStrike" cap="none" dirty="0">
                <a:solidFill>
                  <a:schemeClr val="bg1"/>
                </a:solidFill>
                <a:latin typeface="Ubuntu" panose="020B0504030602030204" pitchFamily="34" charset="0"/>
                <a:ea typeface="Ubuntu"/>
                <a:cs typeface="Ubuntu"/>
                <a:sym typeface="Ubuntu"/>
              </a:rPr>
              <a:t>Une santé et des performances optimales grâce à une activité physique, une nutrition et une hydratation adéquates.</a:t>
            </a:r>
          </a:p>
        </p:txBody>
      </p:sp>
      <p:grpSp>
        <p:nvGrpSpPr>
          <p:cNvPr id="18" name="Group 17">
            <a:extLst>
              <a:ext uri="{FF2B5EF4-FFF2-40B4-BE49-F238E27FC236}">
                <a16:creationId xmlns:a16="http://schemas.microsoft.com/office/drawing/2014/main" id="{957B68AD-603F-36F2-9143-0523BE766F0D}"/>
              </a:ext>
            </a:extLst>
          </p:cNvPr>
          <p:cNvGrpSpPr/>
          <p:nvPr/>
        </p:nvGrpSpPr>
        <p:grpSpPr>
          <a:xfrm>
            <a:off x="11140096" y="5798774"/>
            <a:ext cx="773917" cy="773917"/>
            <a:chOff x="11140096" y="5798774"/>
            <a:chExt cx="773917" cy="773917"/>
          </a:xfrm>
        </p:grpSpPr>
        <p:sp>
          <p:nvSpPr>
            <p:cNvPr id="19" name="Oval 18">
              <a:extLst>
                <a:ext uri="{FF2B5EF4-FFF2-40B4-BE49-F238E27FC236}">
                  <a16:creationId xmlns:a16="http://schemas.microsoft.com/office/drawing/2014/main" id="{BA06A171-34C9-3686-1122-9F00B6FD8CB5}"/>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93A4765-C4FC-307B-7CF7-5231F9D85685}"/>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3</a:t>
              </a:r>
            </a:p>
          </p:txBody>
        </p:sp>
      </p:grpSp>
      <p:sp>
        <p:nvSpPr>
          <p:cNvPr id="25" name="Text Placeholder 5">
            <a:extLst>
              <a:ext uri="{FF2B5EF4-FFF2-40B4-BE49-F238E27FC236}">
                <a16:creationId xmlns:a16="http://schemas.microsoft.com/office/drawing/2014/main" id="{48F7F1E2-F2DC-D119-4BBF-C36F7DA4FA20}"/>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26" name="Text Placeholder 10">
            <a:extLst>
              <a:ext uri="{FF2B5EF4-FFF2-40B4-BE49-F238E27FC236}">
                <a16:creationId xmlns:a16="http://schemas.microsoft.com/office/drawing/2014/main" id="{C1D708D7-7CF8-1B96-080F-545F55319DDA}"/>
              </a:ext>
            </a:extLst>
          </p:cNvPr>
          <p:cNvSpPr txBox="1">
            <a:spLocks/>
          </p:cNvSpPr>
          <p:nvPr/>
        </p:nvSpPr>
        <p:spPr>
          <a:xfrm>
            <a:off x="1498600" y="1097134"/>
            <a:ext cx="3276600" cy="376034"/>
          </a:xfrm>
          <a:prstGeom prst="rect">
            <a:avLst/>
          </a:prstGeom>
        </p:spPr>
        <p:txBody>
          <a:bodyPr>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Entraînement sportif des Jeux olympiques spéciaux</a:t>
            </a:r>
          </a:p>
        </p:txBody>
      </p:sp>
    </p:spTree>
    <p:extLst>
      <p:ext uri="{BB962C8B-B14F-4D97-AF65-F5344CB8AC3E}">
        <p14:creationId xmlns:p14="http://schemas.microsoft.com/office/powerpoint/2010/main" val="119829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DBA8715-D4A6-CD5D-F15F-1C684CAD0E8B}"/>
              </a:ext>
            </a:extLst>
          </p:cNvPr>
          <p:cNvSpPr txBox="1"/>
          <p:nvPr/>
        </p:nvSpPr>
        <p:spPr>
          <a:xfrm>
            <a:off x="859609" y="2965554"/>
            <a:ext cx="3710327" cy="1077218"/>
          </a:xfrm>
          <a:prstGeom prst="rect">
            <a:avLst/>
          </a:prstGeom>
          <a:noFill/>
        </p:spPr>
        <p:txBody>
          <a:bodyPr wrap="square" rtlCol="0">
            <a:spAutoFit/>
          </a:bodyPr>
          <a:lstStyle/>
          <a:p>
            <a:r>
              <a:rPr lang="fr" sz="3200" b="1" dirty="0">
                <a:solidFill>
                  <a:schemeClr val="bg1"/>
                </a:solidFill>
                <a:latin typeface="Ubuntu"/>
              </a:rPr>
              <a:t>Ressources pour promouvoir la forme physique</a:t>
            </a:r>
            <a:endParaRPr lang="en-US" sz="3200" dirty="0">
              <a:solidFill>
                <a:schemeClr val="bg1"/>
              </a:solidFill>
              <a:latin typeface="Ubuntu"/>
            </a:endParaRPr>
          </a:p>
        </p:txBody>
      </p:sp>
      <p:pic>
        <p:nvPicPr>
          <p:cNvPr id="2" name="Content Placeholder 3">
            <a:extLst>
              <a:ext uri="{FF2B5EF4-FFF2-40B4-BE49-F238E27FC236}">
                <a16:creationId xmlns:a16="http://schemas.microsoft.com/office/drawing/2014/main" id="{2E17CB50-1712-8D94-8DAB-A249A363619F}"/>
              </a:ext>
            </a:extLst>
          </p:cNvPr>
          <p:cNvPicPr>
            <a:picLocks noChangeAspect="1"/>
          </p:cNvPicPr>
          <p:nvPr/>
        </p:nvPicPr>
        <p:blipFill>
          <a:blip r:embed="rId3">
            <a:extLst>
              <a:ext uri="{28A0092B-C50C-407E-A947-70E740481C1C}">
                <a14:useLocalDpi xmlns:a14="http://schemas.microsoft.com/office/drawing/2010/main" val="0"/>
              </a:ext>
            </a:extLst>
          </a:blip>
          <a:srcRect r="355"/>
          <a:stretch/>
        </p:blipFill>
        <p:spPr bwMode="auto">
          <a:xfrm>
            <a:off x="5259904" y="2399610"/>
            <a:ext cx="3780116" cy="2919508"/>
          </a:xfrm>
          <a:prstGeom prst="rect">
            <a:avLst/>
          </a:prstGeom>
          <a:solidFill>
            <a:srgbClr val="FFFFFF">
              <a:shade val="85000"/>
            </a:srgbClr>
          </a:solidFill>
          <a:ln w="38100" cap="sq">
            <a:solidFill>
              <a:srgbClr val="185EA8"/>
            </a:solidFill>
            <a:miter lim="800000"/>
          </a:ln>
          <a:effectLst/>
        </p:spPr>
      </p:pic>
      <p:pic>
        <p:nvPicPr>
          <p:cNvPr id="3" name="Picture 2">
            <a:extLst>
              <a:ext uri="{FF2B5EF4-FFF2-40B4-BE49-F238E27FC236}">
                <a16:creationId xmlns:a16="http://schemas.microsoft.com/office/drawing/2014/main" id="{1C51FFFB-FBB8-6392-9BF8-34929E22EC2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43280" y="2208153"/>
            <a:ext cx="2137112" cy="1651211"/>
          </a:xfrm>
          <a:prstGeom prst="rect">
            <a:avLst/>
          </a:prstGeom>
          <a:solidFill>
            <a:srgbClr val="FFFFFF">
              <a:shade val="85000"/>
            </a:srgbClr>
          </a:solidFill>
          <a:ln w="38100" cap="sq">
            <a:solidFill>
              <a:srgbClr val="185EA8"/>
            </a:solidFill>
            <a:miter lim="800000"/>
          </a:ln>
          <a:effectLst/>
        </p:spPr>
      </p:pic>
      <p:pic>
        <p:nvPicPr>
          <p:cNvPr id="4" name="Content Placeholder 5">
            <a:extLst>
              <a:ext uri="{FF2B5EF4-FFF2-40B4-BE49-F238E27FC236}">
                <a16:creationId xmlns:a16="http://schemas.microsoft.com/office/drawing/2014/main" id="{3533E774-F0D2-E3CD-F5DD-FF1224C73A41}"/>
              </a:ext>
            </a:extLst>
          </p:cNvPr>
          <p:cNvPicPr>
            <a:picLocks noChangeAspect="1"/>
          </p:cNvPicPr>
          <p:nvPr/>
        </p:nvPicPr>
        <p:blipFill>
          <a:blip r:embed="rId5"/>
          <a:stretch>
            <a:fillRect/>
          </a:stretch>
        </p:blipFill>
        <p:spPr bwMode="auto">
          <a:xfrm>
            <a:off x="9954646" y="2922957"/>
            <a:ext cx="1215714" cy="1872814"/>
          </a:xfrm>
          <a:prstGeom prst="rect">
            <a:avLst/>
          </a:prstGeom>
          <a:solidFill>
            <a:srgbClr val="FFFFFF">
              <a:shade val="85000"/>
            </a:srgbClr>
          </a:solidFill>
          <a:ln w="38100" cap="sq">
            <a:solidFill>
              <a:srgbClr val="185EA8"/>
            </a:solidFill>
            <a:miter lim="800000"/>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a14="http://schemas.microsoft.com/office/mac/drawingml/2011/main" val="1"/>
            </a:ext>
          </a:extLst>
        </p:spPr>
      </p:pic>
      <p:pic>
        <p:nvPicPr>
          <p:cNvPr id="17" name="Picture 16">
            <a:extLst>
              <a:ext uri="{FF2B5EF4-FFF2-40B4-BE49-F238E27FC236}">
                <a16:creationId xmlns:a16="http://schemas.microsoft.com/office/drawing/2014/main" id="{1401CF7A-621B-46F6-F8BC-59950B7324DA}"/>
              </a:ext>
            </a:extLst>
          </p:cNvPr>
          <p:cNvPicPr>
            <a:picLocks noChangeAspect="1"/>
          </p:cNvPicPr>
          <p:nvPr/>
        </p:nvPicPr>
        <p:blipFill>
          <a:blip r:embed="rId6"/>
          <a:stretch>
            <a:fillRect/>
          </a:stretch>
        </p:blipFill>
        <p:spPr>
          <a:xfrm>
            <a:off x="1584396" y="440288"/>
            <a:ext cx="2167000" cy="133582"/>
          </a:xfrm>
          <a:prstGeom prst="rect">
            <a:avLst/>
          </a:prstGeom>
        </p:spPr>
      </p:pic>
      <p:pic>
        <p:nvPicPr>
          <p:cNvPr id="18" name="Picture 1">
            <a:extLst>
              <a:ext uri="{FF2B5EF4-FFF2-40B4-BE49-F238E27FC236}">
                <a16:creationId xmlns:a16="http://schemas.microsoft.com/office/drawing/2014/main" id="{A84B2DB6-8BDC-86CD-D9D7-408D98FBAB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sp>
        <p:nvSpPr>
          <p:cNvPr id="20" name="Text Placeholder 5">
            <a:extLst>
              <a:ext uri="{FF2B5EF4-FFF2-40B4-BE49-F238E27FC236}">
                <a16:creationId xmlns:a16="http://schemas.microsoft.com/office/drawing/2014/main" id="{163EA8BE-A1B7-12E9-0910-BCBBFFCAC90F}"/>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21" name="Text Placeholder 10">
            <a:extLst>
              <a:ext uri="{FF2B5EF4-FFF2-40B4-BE49-F238E27FC236}">
                <a16:creationId xmlns:a16="http://schemas.microsoft.com/office/drawing/2014/main" id="{271C6C47-C075-69B3-9B55-B2FE0660400E}"/>
              </a:ext>
            </a:extLst>
          </p:cNvPr>
          <p:cNvSpPr txBox="1">
            <a:spLocks/>
          </p:cNvSpPr>
          <p:nvPr/>
        </p:nvSpPr>
        <p:spPr>
          <a:xfrm>
            <a:off x="1498600" y="1097134"/>
            <a:ext cx="3276600" cy="376034"/>
          </a:xfrm>
          <a:prstGeom prst="rect">
            <a:avLst/>
          </a:prstGeom>
        </p:spPr>
        <p:txBody>
          <a:bodyPr>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Entraînement sportif des Jeux olympiques spéciaux</a:t>
            </a:r>
          </a:p>
        </p:txBody>
      </p:sp>
      <p:grpSp>
        <p:nvGrpSpPr>
          <p:cNvPr id="22" name="Group 21">
            <a:extLst>
              <a:ext uri="{FF2B5EF4-FFF2-40B4-BE49-F238E27FC236}">
                <a16:creationId xmlns:a16="http://schemas.microsoft.com/office/drawing/2014/main" id="{522844D3-E55F-0776-7578-57A132A454E2}"/>
              </a:ext>
            </a:extLst>
          </p:cNvPr>
          <p:cNvGrpSpPr/>
          <p:nvPr/>
        </p:nvGrpSpPr>
        <p:grpSpPr>
          <a:xfrm>
            <a:off x="11140096" y="5798774"/>
            <a:ext cx="773917" cy="773917"/>
            <a:chOff x="11140096" y="5798774"/>
            <a:chExt cx="773917" cy="773917"/>
          </a:xfrm>
        </p:grpSpPr>
        <p:sp>
          <p:nvSpPr>
            <p:cNvPr id="23" name="Oval 22">
              <a:extLst>
                <a:ext uri="{FF2B5EF4-FFF2-40B4-BE49-F238E27FC236}">
                  <a16:creationId xmlns:a16="http://schemas.microsoft.com/office/drawing/2014/main" id="{B0314DE7-9882-0178-110E-321DCC00C1AC}"/>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0BCF869C-FAA1-E0A0-790E-F83A95B7BD5B}"/>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3</a:t>
              </a:r>
            </a:p>
          </p:txBody>
        </p:sp>
      </p:grpSp>
      <p:pic>
        <p:nvPicPr>
          <p:cNvPr id="25" name="Picture 17">
            <a:extLst>
              <a:ext uri="{FF2B5EF4-FFF2-40B4-BE49-F238E27FC236}">
                <a16:creationId xmlns:a16="http://schemas.microsoft.com/office/drawing/2014/main" id="{DAC0D2EB-C863-CE32-EF9C-B6264983E3A0}"/>
              </a:ext>
            </a:extLst>
          </p:cNvPr>
          <p:cNvPicPr>
            <a:picLocks noChangeAspect="1"/>
          </p:cNvPicPr>
          <p:nvPr/>
        </p:nvPicPr>
        <p:blipFill>
          <a:blip r:embed="rId8"/>
          <a:stretch>
            <a:fillRect/>
          </a:stretch>
        </p:blipFill>
        <p:spPr>
          <a:xfrm>
            <a:off x="10923534" y="282615"/>
            <a:ext cx="877942" cy="877942"/>
          </a:xfrm>
          <a:prstGeom prst="rect">
            <a:avLst/>
          </a:prstGeom>
        </p:spPr>
      </p:pic>
    </p:spTree>
    <p:extLst>
      <p:ext uri="{BB962C8B-B14F-4D97-AF65-F5344CB8AC3E}">
        <p14:creationId xmlns:p14="http://schemas.microsoft.com/office/powerpoint/2010/main" val="5591345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D1FDBD0-3BCB-164D-2E1B-1B723A0DDD0E}"/>
              </a:ext>
            </a:extLst>
          </p:cNvPr>
          <p:cNvSpPr txBox="1"/>
          <p:nvPr/>
        </p:nvSpPr>
        <p:spPr>
          <a:xfrm>
            <a:off x="822960" y="530275"/>
            <a:ext cx="7574280" cy="1200329"/>
          </a:xfrm>
          <a:prstGeom prst="rect">
            <a:avLst/>
          </a:prstGeom>
          <a:noFill/>
        </p:spPr>
        <p:txBody>
          <a:bodyPr wrap="square">
            <a:spAutoFit/>
          </a:bodyPr>
          <a:lstStyle/>
          <a:p>
            <a:r>
              <a:rPr lang="fr" sz="2400" b="1" kern="1200" dirty="0">
                <a:solidFill>
                  <a:srgbClr val="013B82"/>
                </a:solidFill>
                <a:latin typeface="Ubuntu" panose="020B0504030602030204" pitchFamily="34" charset="0"/>
                <a:ea typeface="+mj-ea"/>
                <a:cs typeface="+mj-cs"/>
              </a:rPr>
              <a:t>En tant qu’assistant sportif, de quelles manières pouvez-vous encourager les athlètes de votre équipe à </a:t>
            </a:r>
            <a:r>
              <a:rPr lang="fr" sz="2400" b="1" kern="1200" dirty="0">
                <a:solidFill>
                  <a:srgbClr val="0095DA"/>
                </a:solidFill>
                <a:latin typeface="Ubuntu" panose="020B0504030602030204" pitchFamily="34" charset="0"/>
                <a:ea typeface="+mj-ea"/>
                <a:cs typeface="+mj-cs"/>
              </a:rPr>
              <a:t>intégrer le fitness dans leur journée </a:t>
            </a:r>
            <a:r>
              <a:rPr lang="fr" sz="2400" b="1" kern="1200" dirty="0">
                <a:solidFill>
                  <a:srgbClr val="013B82"/>
                </a:solidFill>
                <a:latin typeface="Ubuntu" panose="020B0504030602030204" pitchFamily="34" charset="0"/>
                <a:ea typeface="+mj-ea"/>
                <a:cs typeface="+mj-cs"/>
              </a:rPr>
              <a:t>?</a:t>
            </a:r>
            <a:endParaRPr lang="en-US" sz="2400" b="1" dirty="0">
              <a:solidFill>
                <a:srgbClr val="013B82"/>
              </a:solidFill>
              <a:latin typeface="Ubuntu" panose="020B0504030602030204" pitchFamily="34" charset="0"/>
            </a:endParaRPr>
          </a:p>
        </p:txBody>
      </p:sp>
      <p:grpSp>
        <p:nvGrpSpPr>
          <p:cNvPr id="5" name="Group 4">
            <a:extLst>
              <a:ext uri="{FF2B5EF4-FFF2-40B4-BE49-F238E27FC236}">
                <a16:creationId xmlns:a16="http://schemas.microsoft.com/office/drawing/2014/main" id="{2BA9E4AF-5EE7-EFFB-BF83-F575513F4347}"/>
              </a:ext>
            </a:extLst>
          </p:cNvPr>
          <p:cNvGrpSpPr/>
          <p:nvPr/>
        </p:nvGrpSpPr>
        <p:grpSpPr>
          <a:xfrm>
            <a:off x="11140096" y="5798774"/>
            <a:ext cx="773917" cy="773917"/>
            <a:chOff x="11140096" y="5798774"/>
            <a:chExt cx="773917" cy="773917"/>
          </a:xfrm>
        </p:grpSpPr>
        <p:sp>
          <p:nvSpPr>
            <p:cNvPr id="6" name="Oval 5">
              <a:extLst>
                <a:ext uri="{FF2B5EF4-FFF2-40B4-BE49-F238E27FC236}">
                  <a16:creationId xmlns:a16="http://schemas.microsoft.com/office/drawing/2014/main" id="{96A04ADC-A44B-2B17-AB97-0B22FE5B509D}"/>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E544769-3BE5-8648-4C35-C6E72022E232}"/>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3</a:t>
              </a:r>
            </a:p>
          </p:txBody>
        </p:sp>
      </p:grpSp>
    </p:spTree>
    <p:extLst>
      <p:ext uri="{BB962C8B-B14F-4D97-AF65-F5344CB8AC3E}">
        <p14:creationId xmlns:p14="http://schemas.microsoft.com/office/powerpoint/2010/main" val="8529983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884838-5ABB-505B-E7A4-B2C3E210FBB8}"/>
              </a:ext>
            </a:extLst>
          </p:cNvPr>
          <p:cNvSpPr txBox="1"/>
          <p:nvPr/>
        </p:nvSpPr>
        <p:spPr>
          <a:xfrm>
            <a:off x="1001304" y="2644170"/>
            <a:ext cx="3773896" cy="1569660"/>
          </a:xfrm>
          <a:prstGeom prst="rect">
            <a:avLst/>
          </a:prstGeom>
          <a:noFill/>
        </p:spPr>
        <p:txBody>
          <a:bodyPr wrap="square" rtlCol="0">
            <a:spAutoFit/>
          </a:bodyPr>
          <a:lstStyle/>
          <a:p>
            <a:r>
              <a:rPr lang="fr" sz="3200" b="1" dirty="0">
                <a:solidFill>
                  <a:schemeClr val="bg1"/>
                </a:solidFill>
                <a:latin typeface="Ubuntu"/>
              </a:rPr>
              <a:t>Division pour une concurrence juste et équitable</a:t>
            </a:r>
            <a:endParaRPr lang="en-US" sz="3200" dirty="0">
              <a:solidFill>
                <a:schemeClr val="bg1"/>
              </a:solidFill>
              <a:latin typeface="Ubuntu"/>
            </a:endParaRPr>
          </a:p>
        </p:txBody>
      </p:sp>
      <p:sp>
        <p:nvSpPr>
          <p:cNvPr id="9" name="TextBox 8">
            <a:extLst>
              <a:ext uri="{FF2B5EF4-FFF2-40B4-BE49-F238E27FC236}">
                <a16:creationId xmlns:a16="http://schemas.microsoft.com/office/drawing/2014/main" id="{9B66DFB8-03D6-554D-A2BF-4BEC7DDC2BBC}"/>
              </a:ext>
            </a:extLst>
          </p:cNvPr>
          <p:cNvSpPr txBox="1"/>
          <p:nvPr/>
        </p:nvSpPr>
        <p:spPr>
          <a:xfrm>
            <a:off x="5885181" y="2120949"/>
            <a:ext cx="5595076" cy="3354765"/>
          </a:xfrm>
          <a:prstGeom prst="rect">
            <a:avLst/>
          </a:prstGeom>
          <a:noFill/>
        </p:spPr>
        <p:txBody>
          <a:bodyPr wrap="square" rtlCol="0">
            <a:spAutoFit/>
          </a:bodyPr>
          <a:lstStyle/>
          <a:p>
            <a:pPr marL="106362">
              <a:spcAft>
                <a:spcPts val="1200"/>
              </a:spcAft>
            </a:pPr>
            <a:r>
              <a:rPr lang="fr" sz="2400" i="0" u="none" strike="noStrike" cap="none" dirty="0">
                <a:solidFill>
                  <a:srgbClr val="013B82"/>
                </a:solidFill>
                <a:latin typeface="Ubuntu" panose="020B0504030602030204" pitchFamily="34" charset="0"/>
                <a:ea typeface="Ubuntu"/>
                <a:cs typeface="Ubuntu"/>
                <a:sym typeface="Ubuntu"/>
              </a:rPr>
              <a:t>Les athlètes sont regroupés pour la compétition en fonction de :</a:t>
            </a:r>
          </a:p>
          <a:p>
            <a:pPr marL="449262" indent="-342900">
              <a:spcAft>
                <a:spcPts val="1200"/>
              </a:spcAft>
              <a:buBlip>
                <a:blip r:embed="rId2"/>
              </a:buBlip>
            </a:pPr>
            <a:r>
              <a:rPr lang="fr" sz="2400" i="0" u="none" strike="noStrike" cap="none" dirty="0">
                <a:solidFill>
                  <a:schemeClr val="tx1">
                    <a:lumMod val="65000"/>
                    <a:lumOff val="35000"/>
                  </a:schemeClr>
                </a:solidFill>
                <a:latin typeface="Ubuntu" panose="020B0504030602030204" pitchFamily="34" charset="0"/>
                <a:ea typeface="Ubuntu"/>
                <a:cs typeface="Ubuntu"/>
                <a:sym typeface="Ubuntu"/>
              </a:rPr>
              <a:t>Leur sexe, leur âge et leur niveau de capacité sportive tels que déterminés par une évaluation ou une compétition préliminaire.</a:t>
            </a:r>
          </a:p>
          <a:p>
            <a:pPr marL="449262" indent="-342900">
              <a:spcAft>
                <a:spcPts val="1200"/>
              </a:spcAft>
              <a:buBlip>
                <a:blip r:embed="rId2"/>
              </a:buBlip>
            </a:pPr>
            <a:r>
              <a:rPr lang="fr" sz="2400" i="0" u="none" strike="noStrike" cap="none" dirty="0">
                <a:solidFill>
                  <a:schemeClr val="tx1">
                    <a:lumMod val="65000"/>
                    <a:lumOff val="35000"/>
                  </a:schemeClr>
                </a:solidFill>
                <a:latin typeface="Ubuntu" panose="020B0504030602030204" pitchFamily="34" charset="0"/>
                <a:ea typeface="Ubuntu"/>
                <a:cs typeface="Ubuntu"/>
                <a:sym typeface="Ubuntu"/>
              </a:rPr>
              <a:t>Les groupes d’équipes sont déterminés par un score d’évaluation d’équipe.</a:t>
            </a:r>
          </a:p>
        </p:txBody>
      </p:sp>
      <p:sp>
        <p:nvSpPr>
          <p:cNvPr id="12" name="Text Placeholder 5">
            <a:extLst>
              <a:ext uri="{FF2B5EF4-FFF2-40B4-BE49-F238E27FC236}">
                <a16:creationId xmlns:a16="http://schemas.microsoft.com/office/drawing/2014/main" id="{3C1EA204-DF54-AF4A-D6E5-819C0483806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13" name="Text Placeholder 10">
            <a:extLst>
              <a:ext uri="{FF2B5EF4-FFF2-40B4-BE49-F238E27FC236}">
                <a16:creationId xmlns:a16="http://schemas.microsoft.com/office/drawing/2014/main" id="{75C62040-3198-5342-5C33-2ADEBEB29EBB}"/>
              </a:ext>
            </a:extLst>
          </p:cNvPr>
          <p:cNvSpPr txBox="1">
            <a:spLocks/>
          </p:cNvSpPr>
          <p:nvPr/>
        </p:nvSpPr>
        <p:spPr>
          <a:xfrm>
            <a:off x="1498600" y="1097134"/>
            <a:ext cx="3276600" cy="376034"/>
          </a:xfrm>
          <a:prstGeom prst="rect">
            <a:avLst/>
          </a:prstGeom>
        </p:spPr>
        <p:txBody>
          <a:bodyPr>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Entraînement sportif des Jeux olympiques spéciaux</a:t>
            </a:r>
          </a:p>
        </p:txBody>
      </p:sp>
      <p:grpSp>
        <p:nvGrpSpPr>
          <p:cNvPr id="14" name="Group 13">
            <a:extLst>
              <a:ext uri="{FF2B5EF4-FFF2-40B4-BE49-F238E27FC236}">
                <a16:creationId xmlns:a16="http://schemas.microsoft.com/office/drawing/2014/main" id="{8AFDBA31-D7C4-D827-AB3E-607B7309A1C2}"/>
              </a:ext>
            </a:extLst>
          </p:cNvPr>
          <p:cNvGrpSpPr/>
          <p:nvPr/>
        </p:nvGrpSpPr>
        <p:grpSpPr>
          <a:xfrm>
            <a:off x="11140096" y="5798774"/>
            <a:ext cx="773917" cy="773917"/>
            <a:chOff x="11140096" y="5798774"/>
            <a:chExt cx="773917" cy="773917"/>
          </a:xfrm>
        </p:grpSpPr>
        <p:sp>
          <p:nvSpPr>
            <p:cNvPr id="15" name="Oval 14">
              <a:extLst>
                <a:ext uri="{FF2B5EF4-FFF2-40B4-BE49-F238E27FC236}">
                  <a16:creationId xmlns:a16="http://schemas.microsoft.com/office/drawing/2014/main" id="{D1752629-1BE1-7640-80E5-8B7DBEB26566}"/>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7C4E4679-4502-ED24-2057-3C6CAD7281A5}"/>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3</a:t>
              </a:r>
            </a:p>
          </p:txBody>
        </p:sp>
      </p:grpSp>
    </p:spTree>
    <p:extLst>
      <p:ext uri="{BB962C8B-B14F-4D97-AF65-F5344CB8AC3E}">
        <p14:creationId xmlns:p14="http://schemas.microsoft.com/office/powerpoint/2010/main" val="3141904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884838-5ABB-505B-E7A4-B2C3E210FBB8}"/>
              </a:ext>
            </a:extLst>
          </p:cNvPr>
          <p:cNvSpPr txBox="1"/>
          <p:nvPr/>
        </p:nvSpPr>
        <p:spPr>
          <a:xfrm>
            <a:off x="1001304" y="2644170"/>
            <a:ext cx="3773896" cy="1077218"/>
          </a:xfrm>
          <a:prstGeom prst="rect">
            <a:avLst/>
          </a:prstGeom>
          <a:noFill/>
        </p:spPr>
        <p:txBody>
          <a:bodyPr wrap="square" rtlCol="0">
            <a:spAutoFit/>
          </a:bodyPr>
          <a:lstStyle/>
          <a:p>
            <a:r>
              <a:rPr lang="fr" sz="3200" b="1" dirty="0">
                <a:solidFill>
                  <a:schemeClr val="bg1"/>
                </a:solidFill>
                <a:latin typeface="Ubuntu"/>
              </a:rPr>
              <a:t>La division est un processus en deux étapes</a:t>
            </a:r>
            <a:endParaRPr lang="en-US" sz="3200" dirty="0">
              <a:solidFill>
                <a:schemeClr val="bg1"/>
              </a:solidFill>
              <a:latin typeface="Ubuntu"/>
            </a:endParaRPr>
          </a:p>
        </p:txBody>
      </p:sp>
      <p:sp>
        <p:nvSpPr>
          <p:cNvPr id="9" name="TextBox 8">
            <a:extLst>
              <a:ext uri="{FF2B5EF4-FFF2-40B4-BE49-F238E27FC236}">
                <a16:creationId xmlns:a16="http://schemas.microsoft.com/office/drawing/2014/main" id="{9B66DFB8-03D6-554D-A2BF-4BEC7DDC2BBC}"/>
              </a:ext>
            </a:extLst>
          </p:cNvPr>
          <p:cNvSpPr txBox="1"/>
          <p:nvPr/>
        </p:nvSpPr>
        <p:spPr>
          <a:xfrm>
            <a:off x="5885181" y="2120949"/>
            <a:ext cx="5595076" cy="3939540"/>
          </a:xfrm>
          <a:prstGeom prst="rect">
            <a:avLst/>
          </a:prstGeom>
          <a:noFill/>
        </p:spPr>
        <p:txBody>
          <a:bodyPr wrap="square" rtlCol="0">
            <a:spAutoFit/>
          </a:bodyPr>
          <a:lstStyle/>
          <a:p>
            <a:pPr marL="449262" indent="-342900">
              <a:spcAft>
                <a:spcPts val="1200"/>
              </a:spcAft>
              <a:buBlip>
                <a:blip r:embed="rId2"/>
              </a:buBlip>
            </a:pPr>
            <a:r>
              <a:rPr lang="fr" sz="2400" i="0" u="none" strike="noStrike" cap="none" dirty="0">
                <a:solidFill>
                  <a:schemeClr val="tx1">
                    <a:lumMod val="65000"/>
                    <a:lumOff val="35000"/>
                  </a:schemeClr>
                </a:solidFill>
                <a:latin typeface="Ubuntu" panose="020B0504030602030204" pitchFamily="34" charset="0"/>
                <a:ea typeface="Ubuntu"/>
                <a:cs typeface="Ubuntu"/>
                <a:sym typeface="Ubuntu"/>
              </a:rPr>
              <a:t>Pour les sports individuels, les entraîneurs soumettent le score de qualification ou d'évaluation d'un athlète. Pour les sports d'équipe, les entraîneurs soumettent un formulaire d'évaluation d'équipe ou une combinaison de scores d'évaluation individuels.</a:t>
            </a:r>
          </a:p>
          <a:p>
            <a:pPr marL="449262" indent="-342900">
              <a:spcAft>
                <a:spcPts val="1200"/>
              </a:spcAft>
              <a:buBlip>
                <a:blip r:embed="rId2"/>
              </a:buBlip>
            </a:pPr>
            <a:r>
              <a:rPr lang="fr" sz="2400" i="0" u="none" strike="noStrike" cap="none" dirty="0">
                <a:solidFill>
                  <a:schemeClr val="tx1">
                    <a:lumMod val="65000"/>
                    <a:lumOff val="35000"/>
                  </a:schemeClr>
                </a:solidFill>
                <a:latin typeface="Ubuntu" panose="020B0504030602030204" pitchFamily="34" charset="0"/>
                <a:ea typeface="Ubuntu"/>
                <a:cs typeface="Ubuntu"/>
                <a:sym typeface="Ubuntu"/>
              </a:rPr>
              <a:t>Lors de la compétition, des tours préliminaires auront lieu et les scores seront soumis à la division pour les tours </a:t>
            </a:r>
            <a:r>
              <a:rPr lang="fr" sz="2400" i="0" u="none" strike="noStrike" cap="none" dirty="0" err="1">
                <a:solidFill>
                  <a:schemeClr val="tx1">
                    <a:lumMod val="65000"/>
                    <a:lumOff val="35000"/>
                  </a:schemeClr>
                </a:solidFill>
                <a:latin typeface="Ubuntu" panose="020B0504030602030204" pitchFamily="34" charset="0"/>
                <a:ea typeface="Ubuntu"/>
                <a:cs typeface="Ubuntu"/>
                <a:sym typeface="Ubuntu"/>
              </a:rPr>
              <a:t>de médailles finales </a:t>
            </a:r>
            <a:r>
              <a:rPr lang="fr" sz="2400" i="0" u="none" strike="noStrike" cap="none" dirty="0">
                <a:solidFill>
                  <a:schemeClr val="tx1">
                    <a:lumMod val="65000"/>
                    <a:lumOff val="35000"/>
                  </a:schemeClr>
                </a:solidFill>
                <a:latin typeface="Ubuntu" panose="020B0504030602030204" pitchFamily="34" charset="0"/>
                <a:ea typeface="Ubuntu"/>
                <a:cs typeface="Ubuntu"/>
                <a:sym typeface="Ubuntu"/>
              </a:rPr>
              <a:t>.</a:t>
            </a:r>
          </a:p>
        </p:txBody>
      </p:sp>
      <p:sp>
        <p:nvSpPr>
          <p:cNvPr id="12" name="Text Placeholder 5">
            <a:extLst>
              <a:ext uri="{FF2B5EF4-FFF2-40B4-BE49-F238E27FC236}">
                <a16:creationId xmlns:a16="http://schemas.microsoft.com/office/drawing/2014/main" id="{3C1EA204-DF54-AF4A-D6E5-819C0483806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13" name="Text Placeholder 10">
            <a:extLst>
              <a:ext uri="{FF2B5EF4-FFF2-40B4-BE49-F238E27FC236}">
                <a16:creationId xmlns:a16="http://schemas.microsoft.com/office/drawing/2014/main" id="{75C62040-3198-5342-5C33-2ADEBEB29EBB}"/>
              </a:ext>
            </a:extLst>
          </p:cNvPr>
          <p:cNvSpPr txBox="1">
            <a:spLocks/>
          </p:cNvSpPr>
          <p:nvPr/>
        </p:nvSpPr>
        <p:spPr>
          <a:xfrm>
            <a:off x="1498600" y="1097134"/>
            <a:ext cx="3276600" cy="376034"/>
          </a:xfrm>
          <a:prstGeom prst="rect">
            <a:avLst/>
          </a:prstGeom>
        </p:spPr>
        <p:txBody>
          <a:bodyPr>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Entraînement sportif des Jeux olympiques spéciaux</a:t>
            </a:r>
          </a:p>
        </p:txBody>
      </p:sp>
      <p:grpSp>
        <p:nvGrpSpPr>
          <p:cNvPr id="2" name="Group 1">
            <a:extLst>
              <a:ext uri="{FF2B5EF4-FFF2-40B4-BE49-F238E27FC236}">
                <a16:creationId xmlns:a16="http://schemas.microsoft.com/office/drawing/2014/main" id="{5F1652A2-81C6-3A7C-F17A-A5293BDCAC6F}"/>
              </a:ext>
            </a:extLst>
          </p:cNvPr>
          <p:cNvGrpSpPr/>
          <p:nvPr/>
        </p:nvGrpSpPr>
        <p:grpSpPr>
          <a:xfrm>
            <a:off x="11140096" y="5798774"/>
            <a:ext cx="773917" cy="773917"/>
            <a:chOff x="11140096" y="5798774"/>
            <a:chExt cx="773917" cy="773917"/>
          </a:xfrm>
        </p:grpSpPr>
        <p:sp>
          <p:nvSpPr>
            <p:cNvPr id="3" name="Oval 2">
              <a:extLst>
                <a:ext uri="{FF2B5EF4-FFF2-40B4-BE49-F238E27FC236}">
                  <a16:creationId xmlns:a16="http://schemas.microsoft.com/office/drawing/2014/main" id="{77FF1D3B-6810-830F-AB2B-B71E82A5047E}"/>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99DFC22-1E1A-C08A-8E0B-B91397647C27}"/>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3</a:t>
              </a:r>
            </a:p>
          </p:txBody>
        </p:sp>
      </p:grpSp>
    </p:spTree>
    <p:extLst>
      <p:ext uri="{BB962C8B-B14F-4D97-AF65-F5344CB8AC3E}">
        <p14:creationId xmlns:p14="http://schemas.microsoft.com/office/powerpoint/2010/main" val="24418123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0597A67-C766-9FE4-2940-16EFAA9223AE}"/>
              </a:ext>
            </a:extLst>
          </p:cNvPr>
          <p:cNvSpPr/>
          <p:nvPr/>
        </p:nvSpPr>
        <p:spPr>
          <a:xfrm>
            <a:off x="6339840" y="2514601"/>
            <a:ext cx="4968240" cy="4526280"/>
          </a:xfrm>
          <a:prstGeom prst="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ED3F4FD-A391-E899-0595-0F47E744FD82}"/>
              </a:ext>
            </a:extLst>
          </p:cNvPr>
          <p:cNvSpPr/>
          <p:nvPr/>
        </p:nvSpPr>
        <p:spPr>
          <a:xfrm>
            <a:off x="883920" y="2514601"/>
            <a:ext cx="4968240" cy="4526280"/>
          </a:xfrm>
          <a:prstGeom prst="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E499C2CE-1DD0-D1B6-0F55-8F44C9313284}"/>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8" name="Text Placeholder 10">
            <a:extLst>
              <a:ext uri="{FF2B5EF4-FFF2-40B4-BE49-F238E27FC236}">
                <a16:creationId xmlns:a16="http://schemas.microsoft.com/office/drawing/2014/main" id="{AEB3BA8F-ACE6-B17B-97B5-4440827442F2}"/>
              </a:ext>
            </a:extLst>
          </p:cNvPr>
          <p:cNvSpPr txBox="1">
            <a:spLocks/>
          </p:cNvSpPr>
          <p:nvPr/>
        </p:nvSpPr>
        <p:spPr>
          <a:xfrm>
            <a:off x="1498600" y="1097134"/>
            <a:ext cx="3276600" cy="376034"/>
          </a:xfrm>
          <a:prstGeom prst="rect">
            <a:avLst/>
          </a:prstGeom>
        </p:spPr>
        <p:txBody>
          <a:bodyPr>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Entraînement sportif des Jeux olympiques spéciaux</a:t>
            </a:r>
          </a:p>
        </p:txBody>
      </p:sp>
      <p:sp>
        <p:nvSpPr>
          <p:cNvPr id="10" name="TextBox 9">
            <a:extLst>
              <a:ext uri="{FF2B5EF4-FFF2-40B4-BE49-F238E27FC236}">
                <a16:creationId xmlns:a16="http://schemas.microsoft.com/office/drawing/2014/main" id="{AA5E3FDA-AF82-1655-CA12-2173E0071E8D}"/>
              </a:ext>
            </a:extLst>
          </p:cNvPr>
          <p:cNvSpPr txBox="1"/>
          <p:nvPr/>
        </p:nvSpPr>
        <p:spPr>
          <a:xfrm>
            <a:off x="1001303" y="1760250"/>
            <a:ext cx="8153847" cy="523220"/>
          </a:xfrm>
          <a:prstGeom prst="rect">
            <a:avLst/>
          </a:prstGeom>
          <a:noFill/>
        </p:spPr>
        <p:txBody>
          <a:bodyPr wrap="square" rtlCol="0">
            <a:spAutoFit/>
          </a:bodyPr>
          <a:lstStyle/>
          <a:p>
            <a:r>
              <a:rPr lang="fr" sz="2800" b="1" dirty="0">
                <a:solidFill>
                  <a:srgbClr val="013B82"/>
                </a:solidFill>
                <a:latin typeface="Ubuntu"/>
              </a:rPr>
              <a:t>La division est un processus en deux étapes</a:t>
            </a:r>
            <a:endParaRPr lang="en-US" sz="2800" dirty="0">
              <a:solidFill>
                <a:srgbClr val="013B82"/>
              </a:solidFill>
              <a:latin typeface="Ubuntu"/>
            </a:endParaRPr>
          </a:p>
        </p:txBody>
      </p:sp>
      <p:sp>
        <p:nvSpPr>
          <p:cNvPr id="11" name="TextBox 10">
            <a:extLst>
              <a:ext uri="{FF2B5EF4-FFF2-40B4-BE49-F238E27FC236}">
                <a16:creationId xmlns:a16="http://schemas.microsoft.com/office/drawing/2014/main" id="{43B09339-A8CE-6D35-3391-E23B8FE983C9}"/>
              </a:ext>
            </a:extLst>
          </p:cNvPr>
          <p:cNvSpPr txBox="1"/>
          <p:nvPr/>
        </p:nvSpPr>
        <p:spPr>
          <a:xfrm>
            <a:off x="1168401" y="3270171"/>
            <a:ext cx="4371339" cy="3016210"/>
          </a:xfrm>
          <a:prstGeom prst="rect">
            <a:avLst/>
          </a:prstGeom>
          <a:noFill/>
        </p:spPr>
        <p:txBody>
          <a:bodyPr wrap="square" rtlCol="0">
            <a:spAutoFit/>
          </a:bodyPr>
          <a:lstStyle/>
          <a:p>
            <a:pPr marL="106362">
              <a:spcAft>
                <a:spcPts val="1200"/>
              </a:spcAft>
            </a:pPr>
            <a:r>
              <a:rPr lang="fr" sz="2000" i="0" u="none" strike="noStrike" cap="none" dirty="0">
                <a:solidFill>
                  <a:srgbClr val="013B82"/>
                </a:solidFill>
                <a:latin typeface="Ubuntu" panose="020B0504030602030204" pitchFamily="34" charset="0"/>
                <a:ea typeface="Ubuntu"/>
                <a:cs typeface="Ubuntu"/>
                <a:sym typeface="Ubuntu"/>
              </a:rPr>
              <a:t>Pour les sports individuels, les entraîneurs soumettent le score de qualification ou d’évaluation d’un athlète.</a:t>
            </a:r>
          </a:p>
          <a:p>
            <a:pPr marL="106362">
              <a:spcAft>
                <a:spcPts val="1200"/>
              </a:spcAft>
            </a:pPr>
            <a:r>
              <a:rPr lang="fr" sz="2000" i="0" u="none" strike="noStrike" cap="none" dirty="0">
                <a:solidFill>
                  <a:srgbClr val="013B82"/>
                </a:solidFill>
                <a:latin typeface="Ubuntu" panose="020B0504030602030204" pitchFamily="34" charset="0"/>
                <a:ea typeface="Ubuntu"/>
                <a:cs typeface="Ubuntu"/>
                <a:sym typeface="Ubuntu"/>
              </a:rPr>
              <a:t>Pour les sports d’équipe, les entraîneurs soumettent un formulaire d’évaluation d’équipe ou une combinaison de notes d’évaluation individuelles.</a:t>
            </a:r>
          </a:p>
        </p:txBody>
      </p:sp>
      <p:sp>
        <p:nvSpPr>
          <p:cNvPr id="12" name="TextBox 11">
            <a:extLst>
              <a:ext uri="{FF2B5EF4-FFF2-40B4-BE49-F238E27FC236}">
                <a16:creationId xmlns:a16="http://schemas.microsoft.com/office/drawing/2014/main" id="{C275D251-2EAF-5F1A-2AED-71297058D062}"/>
              </a:ext>
            </a:extLst>
          </p:cNvPr>
          <p:cNvSpPr txBox="1"/>
          <p:nvPr/>
        </p:nvSpPr>
        <p:spPr>
          <a:xfrm>
            <a:off x="6652260" y="3270171"/>
            <a:ext cx="4371340" cy="1323439"/>
          </a:xfrm>
          <a:prstGeom prst="rect">
            <a:avLst/>
          </a:prstGeom>
          <a:noFill/>
        </p:spPr>
        <p:txBody>
          <a:bodyPr wrap="square" rtlCol="0">
            <a:spAutoFit/>
          </a:bodyPr>
          <a:lstStyle/>
          <a:p>
            <a:pPr marL="106362">
              <a:spcAft>
                <a:spcPts val="1200"/>
              </a:spcAft>
            </a:pPr>
            <a:r>
              <a:rPr lang="fr" sz="2000" i="0" u="none" strike="noStrike" cap="none" dirty="0">
                <a:solidFill>
                  <a:srgbClr val="013B82"/>
                </a:solidFill>
                <a:latin typeface="Ubuntu" panose="020B0504030602030204" pitchFamily="34" charset="0"/>
                <a:ea typeface="Ubuntu"/>
                <a:cs typeface="Ubuntu"/>
                <a:sym typeface="Ubuntu"/>
              </a:rPr>
              <a:t>Lors de la compétition, des tours préliminaires auront lieu et les scores seront soumis à la division pour les tours de médailles finales.</a:t>
            </a:r>
          </a:p>
        </p:txBody>
      </p:sp>
      <p:sp>
        <p:nvSpPr>
          <p:cNvPr id="18" name="Oval 17">
            <a:extLst>
              <a:ext uri="{FF2B5EF4-FFF2-40B4-BE49-F238E27FC236}">
                <a16:creationId xmlns:a16="http://schemas.microsoft.com/office/drawing/2014/main" id="{6E06A307-CEF1-593A-1C1B-9CF202F72A19}"/>
              </a:ext>
            </a:extLst>
          </p:cNvPr>
          <p:cNvSpPr/>
          <p:nvPr/>
        </p:nvSpPr>
        <p:spPr>
          <a:xfrm>
            <a:off x="1270000" y="2724577"/>
            <a:ext cx="457200" cy="457200"/>
          </a:xfrm>
          <a:prstGeom prst="ellipse">
            <a:avLst/>
          </a:prstGeom>
          <a:solidFill>
            <a:srgbClr val="C416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23B8E834-A660-CAAC-F039-510675F2B4D1}"/>
              </a:ext>
            </a:extLst>
          </p:cNvPr>
          <p:cNvSpPr/>
          <p:nvPr/>
        </p:nvSpPr>
        <p:spPr>
          <a:xfrm>
            <a:off x="6797040" y="2724577"/>
            <a:ext cx="457200" cy="457200"/>
          </a:xfrm>
          <a:prstGeom prst="ellipse">
            <a:avLst/>
          </a:prstGeom>
          <a:solidFill>
            <a:srgbClr val="C416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4BD09E23-CE34-BB6A-8EC2-8E1017DDC32E}"/>
              </a:ext>
            </a:extLst>
          </p:cNvPr>
          <p:cNvSpPr/>
          <p:nvPr/>
        </p:nvSpPr>
        <p:spPr>
          <a:xfrm>
            <a:off x="7406640" y="2724577"/>
            <a:ext cx="457200" cy="457200"/>
          </a:xfrm>
          <a:prstGeom prst="ellipse">
            <a:avLst/>
          </a:prstGeom>
          <a:solidFill>
            <a:srgbClr val="C416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23">
            <a:extLst>
              <a:ext uri="{FF2B5EF4-FFF2-40B4-BE49-F238E27FC236}">
                <a16:creationId xmlns:a16="http://schemas.microsoft.com/office/drawing/2014/main" id="{EE27E68C-9E4E-FF33-68A3-398CDD8A950B}"/>
              </a:ext>
            </a:extLst>
          </p:cNvPr>
          <p:cNvGrpSpPr/>
          <p:nvPr/>
        </p:nvGrpSpPr>
        <p:grpSpPr>
          <a:xfrm>
            <a:off x="11140096" y="5798774"/>
            <a:ext cx="773917" cy="773917"/>
            <a:chOff x="11140096" y="5798774"/>
            <a:chExt cx="773917" cy="773917"/>
          </a:xfrm>
        </p:grpSpPr>
        <p:sp>
          <p:nvSpPr>
            <p:cNvPr id="25" name="Oval 24">
              <a:extLst>
                <a:ext uri="{FF2B5EF4-FFF2-40B4-BE49-F238E27FC236}">
                  <a16:creationId xmlns:a16="http://schemas.microsoft.com/office/drawing/2014/main" id="{833B4840-4344-B28B-5EFE-A15F828E4295}"/>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6281253-88ED-BC29-8188-1591D3A03085}"/>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3</a:t>
              </a:r>
            </a:p>
          </p:txBody>
        </p:sp>
      </p:grpSp>
    </p:spTree>
    <p:extLst>
      <p:ext uri="{BB962C8B-B14F-4D97-AF65-F5344CB8AC3E}">
        <p14:creationId xmlns:p14="http://schemas.microsoft.com/office/powerpoint/2010/main" val="235669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1C44FEC0-14B0-5C19-BACA-3B638D314AAC}"/>
              </a:ext>
            </a:extLst>
          </p:cNvPr>
          <p:cNvSpPr txBox="1">
            <a:spLocks/>
          </p:cNvSpPr>
          <p:nvPr/>
        </p:nvSpPr>
        <p:spPr>
          <a:xfrm>
            <a:off x="887185" y="2297095"/>
            <a:ext cx="7255329" cy="3187118"/>
          </a:xfrm>
          <a:prstGeom prst="rect">
            <a:avLst/>
          </a:prstGeom>
        </p:spPr>
        <p:txBody>
          <a:bodyPr vert="horz" lIns="91440" tIns="45720" rIns="91440" bIns="45720" rtlCol="0">
            <a:normAutofit lnSpcReduction="10000"/>
          </a:bodyPr>
          <a:lstStyle>
            <a:lvl1pPr marL="0" indent="0" algn="l" defTabSz="914400" rtl="0" eaLnBrk="1" latinLnBrk="0" hangingPunct="1">
              <a:lnSpc>
                <a:spcPct val="110000"/>
              </a:lnSpc>
              <a:spcBef>
                <a:spcPts val="0"/>
              </a:spcBef>
              <a:buFont typeface="Arial" panose="020B0604020202020204" pitchFamily="34" charset="0"/>
              <a:buNone/>
              <a:defRPr sz="28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spcAft>
                <a:spcPts val="1200"/>
              </a:spcAft>
              <a:buSzPts val="3000"/>
            </a:pPr>
            <a:r>
              <a:rPr lang="fr" sz="2400" dirty="0">
                <a:solidFill>
                  <a:sysClr val="window" lastClr="FFFFFF"/>
                </a:solidFill>
                <a:latin typeface="Ubuntu Light"/>
                <a:ea typeface="Calibri"/>
                <a:cs typeface="Calibri"/>
                <a:sym typeface="Calibri"/>
              </a:rPr>
              <a:t>Ce cours est conçu pour vous présenter le rôle d'un assistant sportif.</a:t>
            </a:r>
          </a:p>
          <a:p>
            <a:pPr marL="288000" lvl="0" indent="-288000">
              <a:lnSpc>
                <a:spcPct val="100000"/>
              </a:lnSpc>
              <a:spcAft>
                <a:spcPts val="600"/>
              </a:spcAft>
              <a:buSzPts val="3000"/>
              <a:buFont typeface="Calibri"/>
              <a:buChar char="•"/>
            </a:pPr>
            <a:r>
              <a:rPr lang="fr" sz="2400" b="0" dirty="0">
                <a:solidFill>
                  <a:sysClr val="window" lastClr="FFFFFF"/>
                </a:solidFill>
                <a:latin typeface="Ubuntu Light"/>
                <a:ea typeface="Calibri"/>
                <a:cs typeface="Calibri"/>
                <a:sym typeface="Calibri"/>
              </a:rPr>
              <a:t>Que fait un assistant sportif ?</a:t>
            </a:r>
          </a:p>
          <a:p>
            <a:pPr marL="288000" lvl="0" indent="-288000">
              <a:lnSpc>
                <a:spcPct val="100000"/>
              </a:lnSpc>
              <a:spcAft>
                <a:spcPts val="600"/>
              </a:spcAft>
              <a:buSzPts val="3000"/>
              <a:buFont typeface="Calibri"/>
              <a:buChar char="•"/>
            </a:pPr>
            <a:r>
              <a:rPr lang="fr" sz="2400" b="0" dirty="0">
                <a:solidFill>
                  <a:sysClr val="window" lastClr="FFFFFF"/>
                </a:solidFill>
                <a:latin typeface="Ubuntu Light"/>
                <a:ea typeface="Calibri"/>
                <a:cs typeface="Calibri"/>
                <a:sym typeface="Calibri"/>
              </a:rPr>
              <a:t>Comment fait un assistant sportif ?</a:t>
            </a:r>
          </a:p>
          <a:p>
            <a:pPr marL="288000" lvl="0" indent="-288000">
              <a:lnSpc>
                <a:spcPct val="100000"/>
              </a:lnSpc>
              <a:spcAft>
                <a:spcPts val="600"/>
              </a:spcAft>
              <a:buSzPts val="3000"/>
              <a:buFont typeface="Calibri"/>
              <a:buChar char="•"/>
            </a:pPr>
            <a:r>
              <a:rPr lang="fr" sz="2400" b="0" dirty="0">
                <a:solidFill>
                  <a:sysClr val="window" lastClr="FFFFFF"/>
                </a:solidFill>
                <a:latin typeface="Ubuntu Light"/>
                <a:ea typeface="Calibri"/>
                <a:cs typeface="Calibri"/>
                <a:sym typeface="Calibri"/>
              </a:rPr>
              <a:t>Pourquoi un assistant sportif est-il important pour une équipe ?</a:t>
            </a:r>
          </a:p>
          <a:p>
            <a:pPr marL="288000" lvl="0" indent="-288000">
              <a:lnSpc>
                <a:spcPct val="100000"/>
              </a:lnSpc>
              <a:buSzPts val="3000"/>
              <a:buFont typeface="Calibri"/>
              <a:buChar char="•"/>
            </a:pPr>
            <a:r>
              <a:rPr lang="fr" sz="2400" b="0" dirty="0">
                <a:solidFill>
                  <a:sysClr val="window" lastClr="FFFFFF"/>
                </a:solidFill>
                <a:latin typeface="Ubuntu Light"/>
                <a:ea typeface="Calibri"/>
                <a:cs typeface="Calibri"/>
                <a:sym typeface="Calibri"/>
              </a:rPr>
              <a:t>Être assistant sportif est-il un bon rôle de leadership pour moi ?</a:t>
            </a:r>
          </a:p>
        </p:txBody>
      </p:sp>
      <p:sp>
        <p:nvSpPr>
          <p:cNvPr id="8" name="Text Placeholder 9">
            <a:extLst>
              <a:ext uri="{FF2B5EF4-FFF2-40B4-BE49-F238E27FC236}">
                <a16:creationId xmlns:a16="http://schemas.microsoft.com/office/drawing/2014/main" id="{6A1CC3A0-A591-CC92-AD29-4684C5D5C76F}"/>
              </a:ext>
            </a:extLst>
          </p:cNvPr>
          <p:cNvSpPr txBox="1">
            <a:spLocks/>
          </p:cNvSpPr>
          <p:nvPr/>
        </p:nvSpPr>
        <p:spPr>
          <a:xfrm>
            <a:off x="800099" y="1439102"/>
            <a:ext cx="7527472" cy="69668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44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 sz="4400" b="1" i="0" u="none" strike="noStrike" kern="1200" cap="none" spc="0" normalizeH="0" baseline="0" noProof="0" dirty="0">
                <a:ln>
                  <a:noFill/>
                </a:ln>
                <a:solidFill>
                  <a:sysClr val="window" lastClr="FFFFFF"/>
                </a:solidFill>
                <a:effectLst/>
                <a:uLnTx/>
                <a:uFillTx/>
                <a:latin typeface="Ubuntu"/>
                <a:ea typeface="+mn-ea"/>
                <a:cs typeface="+mn-cs"/>
              </a:rPr>
              <a:t>Le but de ce cours</a:t>
            </a:r>
          </a:p>
        </p:txBody>
      </p:sp>
    </p:spTree>
    <p:extLst>
      <p:ext uri="{BB962C8B-B14F-4D97-AF65-F5344CB8AC3E}">
        <p14:creationId xmlns:p14="http://schemas.microsoft.com/office/powerpoint/2010/main" val="3070238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366243F4-2D07-19E8-DF11-A06CB1978C45}"/>
              </a:ext>
            </a:extLst>
          </p:cNvPr>
          <p:cNvSpPr>
            <a:spLocks noGrp="1"/>
          </p:cNvSpPr>
          <p:nvPr>
            <p:ph type="body" sz="quarter" idx="10"/>
          </p:nvPr>
        </p:nvSpPr>
        <p:spPr>
          <a:xfrm>
            <a:off x="1498600" y="591272"/>
            <a:ext cx="7401560" cy="466685"/>
          </a:xfrm>
        </p:spPr>
        <p:txBody>
          <a:bodyPr/>
          <a:lstStyle/>
          <a:p>
            <a:r>
              <a:rPr lang="fr" dirty="0"/>
              <a:t>Les athlètes en tant que leaders sportifs</a:t>
            </a:r>
          </a:p>
          <a:p>
            <a:endParaRPr lang="en-US" dirty="0"/>
          </a:p>
        </p:txBody>
      </p:sp>
      <p:sp>
        <p:nvSpPr>
          <p:cNvPr id="8" name="Text Placeholder 9">
            <a:extLst>
              <a:ext uri="{FF2B5EF4-FFF2-40B4-BE49-F238E27FC236}">
                <a16:creationId xmlns:a16="http://schemas.microsoft.com/office/drawing/2014/main" id="{0F2A6B3C-7D3A-919E-9D66-74912A971911}"/>
              </a:ext>
            </a:extLst>
          </p:cNvPr>
          <p:cNvSpPr>
            <a:spLocks noGrp="1"/>
          </p:cNvSpPr>
          <p:nvPr>
            <p:ph type="body" sz="quarter" idx="11"/>
          </p:nvPr>
        </p:nvSpPr>
        <p:spPr>
          <a:xfrm>
            <a:off x="1498600" y="1102214"/>
            <a:ext cx="3276600" cy="376034"/>
          </a:xfrm>
        </p:spPr>
        <p:txBody>
          <a:bodyPr>
            <a:normAutofit fontScale="77500" lnSpcReduction="20000"/>
          </a:bodyPr>
          <a:lstStyle/>
          <a:p>
            <a:r>
              <a:rPr lang="fr" dirty="0"/>
              <a:t>Entraînement sportif des Jeux olympiques spéciaux</a:t>
            </a:r>
          </a:p>
        </p:txBody>
      </p:sp>
      <p:sp>
        <p:nvSpPr>
          <p:cNvPr id="10" name="TextBox 9">
            <a:extLst>
              <a:ext uri="{FF2B5EF4-FFF2-40B4-BE49-F238E27FC236}">
                <a16:creationId xmlns:a16="http://schemas.microsoft.com/office/drawing/2014/main" id="{E02A94A4-37BF-9BF6-9CE8-7800D2F68262}"/>
              </a:ext>
            </a:extLst>
          </p:cNvPr>
          <p:cNvSpPr txBox="1"/>
          <p:nvPr/>
        </p:nvSpPr>
        <p:spPr>
          <a:xfrm>
            <a:off x="905329" y="2548916"/>
            <a:ext cx="3545567" cy="2062103"/>
          </a:xfrm>
          <a:prstGeom prst="rect">
            <a:avLst/>
          </a:prstGeom>
          <a:noFill/>
        </p:spPr>
        <p:txBody>
          <a:bodyPr wrap="square" rtlCol="0">
            <a:spAutoFit/>
          </a:bodyPr>
          <a:lstStyle/>
          <a:p>
            <a:r>
              <a:rPr lang="fr" sz="3200" b="1" dirty="0">
                <a:solidFill>
                  <a:srgbClr val="A8E6FA"/>
                </a:solidFill>
                <a:latin typeface="Ubuntu"/>
              </a:rPr>
              <a:t>C'est parti pour le jeu :</a:t>
            </a:r>
          </a:p>
          <a:p>
            <a:r>
              <a:rPr lang="fr" sz="3200" b="1" dirty="0">
                <a:solidFill>
                  <a:schemeClr val="bg1"/>
                </a:solidFill>
                <a:latin typeface="Ubuntu"/>
              </a:rPr>
              <a:t>Guide rapide sur la division des Jeux olympiques spéciaux</a:t>
            </a:r>
            <a:endParaRPr lang="en-US" sz="3200" dirty="0">
              <a:solidFill>
                <a:schemeClr val="bg1"/>
              </a:solidFill>
              <a:latin typeface="Ubuntu"/>
            </a:endParaRPr>
          </a:p>
        </p:txBody>
      </p:sp>
      <p:sp>
        <p:nvSpPr>
          <p:cNvPr id="13" name="TextBox 12">
            <a:extLst>
              <a:ext uri="{FF2B5EF4-FFF2-40B4-BE49-F238E27FC236}">
                <a16:creationId xmlns:a16="http://schemas.microsoft.com/office/drawing/2014/main" id="{3AD1ABD6-B7AE-5A07-2DDB-0E7A88F970F3}"/>
              </a:ext>
            </a:extLst>
          </p:cNvPr>
          <p:cNvSpPr txBox="1"/>
          <p:nvPr/>
        </p:nvSpPr>
        <p:spPr>
          <a:xfrm>
            <a:off x="7360921" y="5804799"/>
            <a:ext cx="3642360" cy="369332"/>
          </a:xfrm>
          <a:prstGeom prst="rect">
            <a:avLst/>
          </a:prstGeom>
          <a:noFill/>
        </p:spPr>
        <p:txBody>
          <a:bodyPr wrap="square" rtlCol="0">
            <a:spAutoFit/>
          </a:bodyPr>
          <a:lstStyle/>
          <a:p>
            <a:r>
              <a:rPr lang="fr" dirty="0">
                <a:solidFill>
                  <a:schemeClr val="bg1"/>
                </a:solidFill>
                <a:latin typeface="Ubuntu" panose="020B0504030602030204" pitchFamily="34" charset="0"/>
                <a:ea typeface="+mn-lt"/>
                <a:cs typeface="+mn-lt"/>
              </a:rPr>
              <a:t>https://youtu.be/oOFkQssMM8U</a:t>
            </a:r>
          </a:p>
        </p:txBody>
      </p:sp>
      <p:pic>
        <p:nvPicPr>
          <p:cNvPr id="2" name="Online Media 1" title="Game On: A Quick Guide to Special Olympics Divisioning">
            <a:hlinkClick r:id="" action="ppaction://media"/>
            <a:extLst>
              <a:ext uri="{FF2B5EF4-FFF2-40B4-BE49-F238E27FC236}">
                <a16:creationId xmlns:a16="http://schemas.microsoft.com/office/drawing/2014/main" id="{898AC353-1CAE-FEE2-EB09-1B7955480C41}"/>
              </a:ext>
            </a:extLst>
          </p:cNvPr>
          <p:cNvPicPr>
            <a:picLocks noRot="1" noChangeAspect="1"/>
          </p:cNvPicPr>
          <p:nvPr>
            <a:videoFile r:link="rId1"/>
          </p:nvPr>
        </p:nvPicPr>
        <p:blipFill>
          <a:blip r:embed="rId3"/>
          <a:stretch>
            <a:fillRect/>
          </a:stretch>
        </p:blipFill>
        <p:spPr>
          <a:xfrm>
            <a:off x="4937760" y="1889760"/>
            <a:ext cx="6522980" cy="3682603"/>
          </a:xfrm>
          <a:prstGeom prst="rect">
            <a:avLst/>
          </a:prstGeom>
          <a:ln w="57150">
            <a:solidFill>
              <a:srgbClr val="0095DA"/>
            </a:solidFill>
          </a:ln>
        </p:spPr>
      </p:pic>
      <p:grpSp>
        <p:nvGrpSpPr>
          <p:cNvPr id="3" name="Group 2">
            <a:extLst>
              <a:ext uri="{FF2B5EF4-FFF2-40B4-BE49-F238E27FC236}">
                <a16:creationId xmlns:a16="http://schemas.microsoft.com/office/drawing/2014/main" id="{ED7CC8DD-0314-80CA-46E2-091912A00FD1}"/>
              </a:ext>
            </a:extLst>
          </p:cNvPr>
          <p:cNvGrpSpPr/>
          <p:nvPr/>
        </p:nvGrpSpPr>
        <p:grpSpPr>
          <a:xfrm>
            <a:off x="11140096" y="5798774"/>
            <a:ext cx="773917" cy="773917"/>
            <a:chOff x="11140096" y="5798774"/>
            <a:chExt cx="773917" cy="773917"/>
          </a:xfrm>
        </p:grpSpPr>
        <p:sp>
          <p:nvSpPr>
            <p:cNvPr id="4" name="Oval 3">
              <a:extLst>
                <a:ext uri="{FF2B5EF4-FFF2-40B4-BE49-F238E27FC236}">
                  <a16:creationId xmlns:a16="http://schemas.microsoft.com/office/drawing/2014/main" id="{6369E9C8-2CD9-3917-262D-4DBE209AEFF2}"/>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EF49B3A-35A6-8D1C-6B2A-03016FD5D260}"/>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3</a:t>
              </a:r>
            </a:p>
          </p:txBody>
        </p:sp>
      </p:grpSp>
    </p:spTree>
    <p:extLst>
      <p:ext uri="{BB962C8B-B14F-4D97-AF65-F5344CB8AC3E}">
        <p14:creationId xmlns:p14="http://schemas.microsoft.com/office/powerpoint/2010/main" val="305492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500E9BEF-BC2F-1070-4F9E-3BCCF105FACD}"/>
              </a:ext>
            </a:extLst>
          </p:cNvPr>
          <p:cNvSpPr/>
          <p:nvPr/>
        </p:nvSpPr>
        <p:spPr>
          <a:xfrm>
            <a:off x="806684" y="4381500"/>
            <a:ext cx="6178316" cy="709841"/>
          </a:xfrm>
          <a:prstGeom prst="roundRect">
            <a:avLst>
              <a:gd name="adj" fmla="val 50000"/>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44E2A6CC-6F62-253A-471C-2C43C9F112FB}"/>
              </a:ext>
            </a:extLst>
          </p:cNvPr>
          <p:cNvGrpSpPr/>
          <p:nvPr/>
        </p:nvGrpSpPr>
        <p:grpSpPr>
          <a:xfrm>
            <a:off x="304800" y="4231553"/>
            <a:ext cx="1437421" cy="1003769"/>
            <a:chOff x="1019009" y="3028136"/>
            <a:chExt cx="859695" cy="600336"/>
          </a:xfrm>
        </p:grpSpPr>
        <p:sp>
          <p:nvSpPr>
            <p:cNvPr id="10" name="Oval 9">
              <a:extLst>
                <a:ext uri="{FF2B5EF4-FFF2-40B4-BE49-F238E27FC236}">
                  <a16:creationId xmlns:a16="http://schemas.microsoft.com/office/drawing/2014/main" id="{12874D13-E61D-1E3A-CED0-2211D587BC8F}"/>
                </a:ext>
              </a:extLst>
            </p:cNvPr>
            <p:cNvSpPr/>
            <p:nvPr/>
          </p:nvSpPr>
          <p:spPr>
            <a:xfrm>
              <a:off x="1019009" y="3028136"/>
              <a:ext cx="600336" cy="600336"/>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BF24A89-EDEF-A7AD-901D-B2E1DC303208}"/>
                </a:ext>
              </a:extLst>
            </p:cNvPr>
            <p:cNvSpPr txBox="1"/>
            <p:nvPr/>
          </p:nvSpPr>
          <p:spPr>
            <a:xfrm>
              <a:off x="1174368" y="3079802"/>
              <a:ext cx="704336" cy="497004"/>
            </a:xfrm>
            <a:prstGeom prst="rect">
              <a:avLst/>
            </a:prstGeom>
            <a:noFill/>
          </p:spPr>
          <p:txBody>
            <a:bodyPr wrap="square" rtlCol="0">
              <a:spAutoFit/>
            </a:bodyPr>
            <a:lstStyle/>
            <a:p>
              <a:pPr defTabSz="457200"/>
              <a:r>
                <a:rPr lang="fr" sz="4800" b="1" dirty="0">
                  <a:solidFill>
                    <a:schemeClr val="bg1"/>
                  </a:solidFill>
                  <a:latin typeface="GT Walsheim Pro Condensed Black" panose="00000906000000000000" pitchFamily="2" charset="0"/>
                </a:rPr>
                <a:t>4</a:t>
              </a:r>
            </a:p>
          </p:txBody>
        </p:sp>
      </p:grpSp>
      <p:sp>
        <p:nvSpPr>
          <p:cNvPr id="5" name="Text Placeholder 4">
            <a:extLst>
              <a:ext uri="{FF2B5EF4-FFF2-40B4-BE49-F238E27FC236}">
                <a16:creationId xmlns:a16="http://schemas.microsoft.com/office/drawing/2014/main" id="{E54B2DA7-4C4D-D149-7D97-AE5EAD206828}"/>
              </a:ext>
            </a:extLst>
          </p:cNvPr>
          <p:cNvSpPr>
            <a:spLocks noGrp="1"/>
          </p:cNvSpPr>
          <p:nvPr>
            <p:ph type="body" sz="quarter" idx="10"/>
          </p:nvPr>
        </p:nvSpPr>
        <p:spPr>
          <a:xfrm>
            <a:off x="1376801" y="4442487"/>
            <a:ext cx="5485931" cy="1452828"/>
          </a:xfrm>
        </p:spPr>
        <p:txBody>
          <a:bodyPr>
            <a:normAutofit/>
          </a:bodyPr>
          <a:lstStyle/>
          <a:p>
            <a:pPr>
              <a:spcBef>
                <a:spcPts val="0"/>
              </a:spcBef>
              <a:spcAft>
                <a:spcPts val="600"/>
              </a:spcAft>
            </a:pPr>
            <a:r>
              <a:rPr lang="fr" dirty="0">
                <a:latin typeface="GT Walsheim Pro Condensed Black" panose="00000906000000000000" pitchFamily="2" charset="0"/>
              </a:rPr>
              <a:t>ÊTRE UN SPORTIF</a:t>
            </a:r>
          </a:p>
          <a:p>
            <a:pPr>
              <a:spcBef>
                <a:spcPts val="0"/>
              </a:spcBef>
              <a:spcAft>
                <a:spcPts val="600"/>
              </a:spcAft>
            </a:pPr>
            <a:r>
              <a:rPr lang="fr" dirty="0">
                <a:solidFill>
                  <a:srgbClr val="013B82"/>
                </a:solidFill>
                <a:latin typeface="GT Walsheim Pro Condensed Black" panose="00000906000000000000" pitchFamily="2" charset="0"/>
              </a:rPr>
              <a:t>ASSISTANT</a:t>
            </a:r>
          </a:p>
        </p:txBody>
      </p:sp>
      <p:pic>
        <p:nvPicPr>
          <p:cNvPr id="2" name="Picture 1">
            <a:extLst>
              <a:ext uri="{FF2B5EF4-FFF2-40B4-BE49-F238E27FC236}">
                <a16:creationId xmlns:a16="http://schemas.microsoft.com/office/drawing/2014/main" id="{8D1D368C-2BB5-C5C1-D5FD-CE6E244A66EE}"/>
              </a:ext>
            </a:extLst>
          </p:cNvPr>
          <p:cNvPicPr>
            <a:picLocks noChangeAspect="1"/>
          </p:cNvPicPr>
          <p:nvPr/>
        </p:nvPicPr>
        <p:blipFill>
          <a:blip r:embed="rId2">
            <a:extLst>
              <a:ext uri="{28A0092B-C50C-407E-A947-70E740481C1C}">
                <a14:useLocalDpi xmlns:a14="http://schemas.microsoft.com/office/drawing/2010/main" val="0"/>
              </a:ext>
            </a:extLst>
          </a:blip>
          <a:srcRect l="91" r="91"/>
          <a:stretch/>
        </p:blipFill>
        <p:spPr>
          <a:xfrm>
            <a:off x="1308568" y="988812"/>
            <a:ext cx="5082065" cy="3393416"/>
          </a:xfrm>
          <a:prstGeom prst="rect">
            <a:avLst/>
          </a:prstGeom>
          <a:ln w="57150">
            <a:solidFill>
              <a:srgbClr val="185EA8"/>
            </a:solidFill>
          </a:ln>
        </p:spPr>
      </p:pic>
    </p:spTree>
    <p:extLst>
      <p:ext uri="{BB962C8B-B14F-4D97-AF65-F5344CB8AC3E}">
        <p14:creationId xmlns:p14="http://schemas.microsoft.com/office/powerpoint/2010/main" val="40349020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2017AC7-542F-90F4-DEC9-6B99606E4A84}"/>
              </a:ext>
            </a:extLst>
          </p:cNvPr>
          <p:cNvSpPr txBox="1"/>
          <p:nvPr/>
        </p:nvSpPr>
        <p:spPr>
          <a:xfrm>
            <a:off x="859609" y="1800556"/>
            <a:ext cx="5541191" cy="584775"/>
          </a:xfrm>
          <a:prstGeom prst="rect">
            <a:avLst/>
          </a:prstGeom>
          <a:noFill/>
        </p:spPr>
        <p:txBody>
          <a:bodyPr wrap="square" rtlCol="0">
            <a:spAutoFit/>
          </a:bodyPr>
          <a:lstStyle/>
          <a:p>
            <a:r>
              <a:rPr lang="fr" sz="3200" b="1" dirty="0">
                <a:solidFill>
                  <a:srgbClr val="013B82"/>
                </a:solidFill>
                <a:latin typeface="Ubuntu"/>
              </a:rPr>
              <a:t>Qu'est-ce qu'un assistant sportif</a:t>
            </a:r>
            <a:endParaRPr lang="en-US" sz="3200" dirty="0">
              <a:solidFill>
                <a:srgbClr val="013B82"/>
              </a:solidFill>
              <a:latin typeface="Ubuntu"/>
            </a:endParaRPr>
          </a:p>
        </p:txBody>
      </p:sp>
      <p:sp>
        <p:nvSpPr>
          <p:cNvPr id="7" name="Rectangle: Diagonal Corners Rounded 6">
            <a:extLst>
              <a:ext uri="{FF2B5EF4-FFF2-40B4-BE49-F238E27FC236}">
                <a16:creationId xmlns:a16="http://schemas.microsoft.com/office/drawing/2014/main" id="{2D0A200F-2CC3-4249-64EF-53DC9B60872B}"/>
              </a:ext>
            </a:extLst>
          </p:cNvPr>
          <p:cNvSpPr/>
          <p:nvPr/>
        </p:nvSpPr>
        <p:spPr>
          <a:xfrm>
            <a:off x="1203960" y="2895598"/>
            <a:ext cx="2831094" cy="2865268"/>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b="1" dirty="0">
                <a:solidFill>
                  <a:srgbClr val="013B82"/>
                </a:solidFill>
                <a:latin typeface="Ubuntu Light" panose="020B0304030602030204" pitchFamily="34" charset="0"/>
              </a:rPr>
              <a:t>Un assistant sportif de niveau 1 est un rôle bénévole des Jeux olympiques spéciaux et la première étape du parcours de coaching des Jeux olympiques spéciaux.</a:t>
            </a:r>
          </a:p>
        </p:txBody>
      </p:sp>
      <p:sp>
        <p:nvSpPr>
          <p:cNvPr id="10" name="Rectangle: Diagonal Corners Rounded 9">
            <a:extLst>
              <a:ext uri="{FF2B5EF4-FFF2-40B4-BE49-F238E27FC236}">
                <a16:creationId xmlns:a16="http://schemas.microsoft.com/office/drawing/2014/main" id="{20B8409E-B6FD-29EB-478B-0E1826187A3A}"/>
              </a:ext>
            </a:extLst>
          </p:cNvPr>
          <p:cNvSpPr/>
          <p:nvPr/>
        </p:nvSpPr>
        <p:spPr>
          <a:xfrm>
            <a:off x="8309002" y="2895598"/>
            <a:ext cx="2831094" cy="2865268"/>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b="1" dirty="0">
                <a:solidFill>
                  <a:srgbClr val="013B82"/>
                </a:solidFill>
                <a:latin typeface="Ubuntu Light" panose="020B0304030602030204" pitchFamily="34" charset="0"/>
              </a:rPr>
              <a:t>Aucune expérience n'est requise, cependant, en tant qu'athlète SO, vous avez des connaissances et de l'expérience sur le fonctionnement de SO.</a:t>
            </a:r>
          </a:p>
        </p:txBody>
      </p:sp>
      <p:sp>
        <p:nvSpPr>
          <p:cNvPr id="11" name="Rectangle: Diagonal Corners Rounded 10">
            <a:extLst>
              <a:ext uri="{FF2B5EF4-FFF2-40B4-BE49-F238E27FC236}">
                <a16:creationId xmlns:a16="http://schemas.microsoft.com/office/drawing/2014/main" id="{6444AEC7-D7E4-5739-98B6-FBB2C195719B}"/>
              </a:ext>
            </a:extLst>
          </p:cNvPr>
          <p:cNvSpPr/>
          <p:nvPr/>
        </p:nvSpPr>
        <p:spPr>
          <a:xfrm>
            <a:off x="4756481" y="2895598"/>
            <a:ext cx="2831094" cy="2865268"/>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b="1" dirty="0">
                <a:solidFill>
                  <a:srgbClr val="013B82"/>
                </a:solidFill>
                <a:latin typeface="Ubuntu Light" panose="020B0304030602030204" pitchFamily="34" charset="0"/>
              </a:rPr>
              <a:t>Les assistants sportifs aident les entraîneurs dans la gestion des programmes sportifs et des compétitions</a:t>
            </a:r>
          </a:p>
        </p:txBody>
      </p:sp>
      <p:pic>
        <p:nvPicPr>
          <p:cNvPr id="21" name="Picture 16">
            <a:extLst>
              <a:ext uri="{FF2B5EF4-FFF2-40B4-BE49-F238E27FC236}">
                <a16:creationId xmlns:a16="http://schemas.microsoft.com/office/drawing/2014/main" id="{0B612107-F374-BFE4-BEFC-41C77027B015}"/>
              </a:ext>
            </a:extLst>
          </p:cNvPr>
          <p:cNvPicPr>
            <a:picLocks noChangeAspect="1"/>
          </p:cNvPicPr>
          <p:nvPr/>
        </p:nvPicPr>
        <p:blipFill>
          <a:blip r:embed="rId2"/>
          <a:stretch>
            <a:fillRect/>
          </a:stretch>
        </p:blipFill>
        <p:spPr>
          <a:xfrm>
            <a:off x="1584396" y="440288"/>
            <a:ext cx="2167000" cy="133582"/>
          </a:xfrm>
          <a:prstGeom prst="rect">
            <a:avLst/>
          </a:prstGeom>
        </p:spPr>
      </p:pic>
      <p:pic>
        <p:nvPicPr>
          <p:cNvPr id="22" name="Picture 1">
            <a:extLst>
              <a:ext uri="{FF2B5EF4-FFF2-40B4-BE49-F238E27FC236}">
                <a16:creationId xmlns:a16="http://schemas.microsoft.com/office/drawing/2014/main" id="{C3EAB467-EDD9-2DAD-9F93-0B18AA0546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23" name="Picture 17">
            <a:extLst>
              <a:ext uri="{FF2B5EF4-FFF2-40B4-BE49-F238E27FC236}">
                <a16:creationId xmlns:a16="http://schemas.microsoft.com/office/drawing/2014/main" id="{6A26D2DD-9C8B-74F0-1A7C-AB0031038382}"/>
              </a:ext>
            </a:extLst>
          </p:cNvPr>
          <p:cNvPicPr>
            <a:picLocks noChangeAspect="1"/>
          </p:cNvPicPr>
          <p:nvPr/>
        </p:nvPicPr>
        <p:blipFill>
          <a:blip r:embed="rId4"/>
          <a:stretch>
            <a:fillRect/>
          </a:stretch>
        </p:blipFill>
        <p:spPr>
          <a:xfrm>
            <a:off x="10923534" y="282615"/>
            <a:ext cx="877942" cy="877942"/>
          </a:xfrm>
          <a:prstGeom prst="rect">
            <a:avLst/>
          </a:prstGeom>
        </p:spPr>
      </p:pic>
      <p:sp>
        <p:nvSpPr>
          <p:cNvPr id="24" name="Text Placeholder 5">
            <a:extLst>
              <a:ext uri="{FF2B5EF4-FFF2-40B4-BE49-F238E27FC236}">
                <a16:creationId xmlns:a16="http://schemas.microsoft.com/office/drawing/2014/main" id="{63DE6614-B1EF-AA1B-C09D-E8385F42A47B}"/>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25" name="Text Placeholder 10">
            <a:extLst>
              <a:ext uri="{FF2B5EF4-FFF2-40B4-BE49-F238E27FC236}">
                <a16:creationId xmlns:a16="http://schemas.microsoft.com/office/drawing/2014/main" id="{CAF5F7C2-F74A-7E4B-0208-16E94CFA7CB0}"/>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Être assistant sportif</a:t>
            </a:r>
          </a:p>
        </p:txBody>
      </p:sp>
      <p:grpSp>
        <p:nvGrpSpPr>
          <p:cNvPr id="28" name="Group 27">
            <a:extLst>
              <a:ext uri="{FF2B5EF4-FFF2-40B4-BE49-F238E27FC236}">
                <a16:creationId xmlns:a16="http://schemas.microsoft.com/office/drawing/2014/main" id="{254241F3-B1C8-F1B2-021D-0FF04A285062}"/>
              </a:ext>
            </a:extLst>
          </p:cNvPr>
          <p:cNvGrpSpPr/>
          <p:nvPr/>
        </p:nvGrpSpPr>
        <p:grpSpPr>
          <a:xfrm>
            <a:off x="11140096" y="5798774"/>
            <a:ext cx="773917" cy="773917"/>
            <a:chOff x="11140096" y="5798774"/>
            <a:chExt cx="773917" cy="773917"/>
          </a:xfrm>
        </p:grpSpPr>
        <p:sp>
          <p:nvSpPr>
            <p:cNvPr id="29" name="Oval 28">
              <a:extLst>
                <a:ext uri="{FF2B5EF4-FFF2-40B4-BE49-F238E27FC236}">
                  <a16:creationId xmlns:a16="http://schemas.microsoft.com/office/drawing/2014/main" id="{A78CD384-AD41-5A0A-4B21-474EFC9EB94F}"/>
                </a:ext>
              </a:extLst>
            </p:cNvPr>
            <p:cNvSpPr/>
            <p:nvPr/>
          </p:nvSpPr>
          <p:spPr>
            <a:xfrm>
              <a:off x="11140096" y="5798774"/>
              <a:ext cx="773917" cy="773917"/>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22BF1AA9-9524-A108-C384-2418808501E0}"/>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4</a:t>
              </a:r>
            </a:p>
          </p:txBody>
        </p:sp>
      </p:grpSp>
      <p:pic>
        <p:nvPicPr>
          <p:cNvPr id="3" name="Graphic 2" descr="Basketball with solid fill">
            <a:extLst>
              <a:ext uri="{FF2B5EF4-FFF2-40B4-BE49-F238E27FC236}">
                <a16:creationId xmlns:a16="http://schemas.microsoft.com/office/drawing/2014/main" id="{C278DD46-CC31-0CB4-BCE6-DF8E6CB6BD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32507" y="2385331"/>
            <a:ext cx="784084" cy="784084"/>
          </a:xfrm>
          <a:prstGeom prst="rect">
            <a:avLst/>
          </a:prstGeom>
        </p:spPr>
      </p:pic>
      <p:pic>
        <p:nvPicPr>
          <p:cNvPr id="27" name="Graphic 26" descr="Whistle with solid fill">
            <a:extLst>
              <a:ext uri="{FF2B5EF4-FFF2-40B4-BE49-F238E27FC236}">
                <a16:creationId xmlns:a16="http://schemas.microsoft.com/office/drawing/2014/main" id="{4FC0245A-A9A5-3031-2C3C-001C8917D0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4828" y="2472899"/>
            <a:ext cx="914400" cy="914400"/>
          </a:xfrm>
          <a:prstGeom prst="rect">
            <a:avLst/>
          </a:prstGeom>
        </p:spPr>
      </p:pic>
      <p:pic>
        <p:nvPicPr>
          <p:cNvPr id="32" name="Graphic 31" descr="Raised hand with solid fill">
            <a:extLst>
              <a:ext uri="{FF2B5EF4-FFF2-40B4-BE49-F238E27FC236}">
                <a16:creationId xmlns:a16="http://schemas.microsoft.com/office/drawing/2014/main" id="{A4AEF68A-36D7-A470-BACF-71C5432014E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44935" y="2285998"/>
            <a:ext cx="831772" cy="831772"/>
          </a:xfrm>
          <a:prstGeom prst="rect">
            <a:avLst/>
          </a:prstGeom>
        </p:spPr>
      </p:pic>
    </p:spTree>
    <p:extLst>
      <p:ext uri="{BB962C8B-B14F-4D97-AF65-F5344CB8AC3E}">
        <p14:creationId xmlns:p14="http://schemas.microsoft.com/office/powerpoint/2010/main" val="832786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DBA8715-D4A6-CD5D-F15F-1C684CAD0E8B}"/>
              </a:ext>
            </a:extLst>
          </p:cNvPr>
          <p:cNvSpPr txBox="1"/>
          <p:nvPr/>
        </p:nvSpPr>
        <p:spPr>
          <a:xfrm>
            <a:off x="859609" y="1800556"/>
            <a:ext cx="7401560" cy="584775"/>
          </a:xfrm>
          <a:prstGeom prst="rect">
            <a:avLst/>
          </a:prstGeom>
          <a:noFill/>
        </p:spPr>
        <p:txBody>
          <a:bodyPr wrap="square" rtlCol="0">
            <a:spAutoFit/>
          </a:bodyPr>
          <a:lstStyle/>
          <a:p>
            <a:r>
              <a:rPr lang="fr" sz="3200" b="1" dirty="0">
                <a:solidFill>
                  <a:srgbClr val="013B82"/>
                </a:solidFill>
                <a:latin typeface="Ubuntu"/>
              </a:rPr>
              <a:t>A quoi sert l'Assistant Sport ?</a:t>
            </a:r>
            <a:endParaRPr lang="en-US" sz="3200" dirty="0">
              <a:solidFill>
                <a:srgbClr val="013B82"/>
              </a:solidFill>
              <a:latin typeface="Ubuntu"/>
            </a:endParaRPr>
          </a:p>
        </p:txBody>
      </p:sp>
      <p:sp>
        <p:nvSpPr>
          <p:cNvPr id="23" name="Text Placeholder 5">
            <a:extLst>
              <a:ext uri="{FF2B5EF4-FFF2-40B4-BE49-F238E27FC236}">
                <a16:creationId xmlns:a16="http://schemas.microsoft.com/office/drawing/2014/main" id="{665A2AC2-F599-2B40-98B6-1E9A5AAF83AB}"/>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24" name="Text Placeholder 10">
            <a:extLst>
              <a:ext uri="{FF2B5EF4-FFF2-40B4-BE49-F238E27FC236}">
                <a16:creationId xmlns:a16="http://schemas.microsoft.com/office/drawing/2014/main" id="{D6A5A1A9-FB61-EAB5-468E-E558B4A5ACEF}"/>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Être assistant sportif</a:t>
            </a:r>
          </a:p>
        </p:txBody>
      </p:sp>
      <p:grpSp>
        <p:nvGrpSpPr>
          <p:cNvPr id="2" name="Group 1">
            <a:extLst>
              <a:ext uri="{FF2B5EF4-FFF2-40B4-BE49-F238E27FC236}">
                <a16:creationId xmlns:a16="http://schemas.microsoft.com/office/drawing/2014/main" id="{5A5C553B-10FB-A10F-30EA-FC01DA2B05C2}"/>
              </a:ext>
            </a:extLst>
          </p:cNvPr>
          <p:cNvGrpSpPr/>
          <p:nvPr/>
        </p:nvGrpSpPr>
        <p:grpSpPr>
          <a:xfrm>
            <a:off x="11140096" y="5798774"/>
            <a:ext cx="773917" cy="773917"/>
            <a:chOff x="11140096" y="5798774"/>
            <a:chExt cx="773917" cy="773917"/>
          </a:xfrm>
        </p:grpSpPr>
        <p:sp>
          <p:nvSpPr>
            <p:cNvPr id="3" name="Oval 2">
              <a:extLst>
                <a:ext uri="{FF2B5EF4-FFF2-40B4-BE49-F238E27FC236}">
                  <a16:creationId xmlns:a16="http://schemas.microsoft.com/office/drawing/2014/main" id="{A35F3B37-208A-10DD-ABC0-4C0AF5C2B3E7}"/>
                </a:ext>
              </a:extLst>
            </p:cNvPr>
            <p:cNvSpPr/>
            <p:nvPr/>
          </p:nvSpPr>
          <p:spPr>
            <a:xfrm>
              <a:off x="11140096" y="5798774"/>
              <a:ext cx="773917" cy="773917"/>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729D41C-DB4A-1A38-DEA9-E991DF4CF576}"/>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4</a:t>
              </a:r>
            </a:p>
          </p:txBody>
        </p:sp>
      </p:grpSp>
      <p:graphicFrame>
        <p:nvGraphicFramePr>
          <p:cNvPr id="5" name="Table 4">
            <a:extLst>
              <a:ext uri="{FF2B5EF4-FFF2-40B4-BE49-F238E27FC236}">
                <a16:creationId xmlns:a16="http://schemas.microsoft.com/office/drawing/2014/main" id="{D08E66C9-70DF-4EF4-AFAB-411E1122150E}"/>
              </a:ext>
            </a:extLst>
          </p:cNvPr>
          <p:cNvGraphicFramePr>
            <a:graphicFrameLocks noGrp="1"/>
          </p:cNvGraphicFramePr>
          <p:nvPr/>
        </p:nvGraphicFramePr>
        <p:xfrm>
          <a:off x="980439" y="2689814"/>
          <a:ext cx="10290960" cy="3870960"/>
        </p:xfrm>
        <a:graphic>
          <a:graphicData uri="http://schemas.openxmlformats.org/drawingml/2006/table">
            <a:tbl>
              <a:tblPr bandRow="1">
                <a:tableStyleId>{5C22544A-7EE6-4342-B048-85BDC9FD1C3A}</a:tableStyleId>
              </a:tblPr>
              <a:tblGrid>
                <a:gridCol w="3168000">
                  <a:extLst>
                    <a:ext uri="{9D8B030D-6E8A-4147-A177-3AD203B41FA5}">
                      <a16:colId xmlns:a16="http://schemas.microsoft.com/office/drawing/2014/main" val="530856705"/>
                    </a:ext>
                  </a:extLst>
                </a:gridCol>
                <a:gridCol w="441960">
                  <a:extLst>
                    <a:ext uri="{9D8B030D-6E8A-4147-A177-3AD203B41FA5}">
                      <a16:colId xmlns:a16="http://schemas.microsoft.com/office/drawing/2014/main" val="2328227346"/>
                    </a:ext>
                  </a:extLst>
                </a:gridCol>
                <a:gridCol w="3132000">
                  <a:extLst>
                    <a:ext uri="{9D8B030D-6E8A-4147-A177-3AD203B41FA5}">
                      <a16:colId xmlns:a16="http://schemas.microsoft.com/office/drawing/2014/main" val="418391094"/>
                    </a:ext>
                  </a:extLst>
                </a:gridCol>
                <a:gridCol w="381000">
                  <a:extLst>
                    <a:ext uri="{9D8B030D-6E8A-4147-A177-3AD203B41FA5}">
                      <a16:colId xmlns:a16="http://schemas.microsoft.com/office/drawing/2014/main" val="3232259986"/>
                    </a:ext>
                  </a:extLst>
                </a:gridCol>
                <a:gridCol w="3168000">
                  <a:extLst>
                    <a:ext uri="{9D8B030D-6E8A-4147-A177-3AD203B41FA5}">
                      <a16:colId xmlns:a16="http://schemas.microsoft.com/office/drawing/2014/main" val="3789352612"/>
                    </a:ext>
                  </a:extLst>
                </a:gridCol>
              </a:tblGrid>
              <a:tr h="828000">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fr" b="1" dirty="0">
                          <a:solidFill>
                            <a:schemeClr val="bg1"/>
                          </a:solidFill>
                          <a:latin typeface="Ubuntu" panose="020B0504030602030204" pitchFamily="34" charset="0"/>
                        </a:rPr>
                        <a:t>Soutien aux athlètes et aux équipes</a:t>
                      </a: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57150" cap="flat" cmpd="sng" algn="ctr">
                      <a:solidFill>
                        <a:srgbClr val="F20014"/>
                      </a:solidFill>
                      <a:prstDash val="solid"/>
                      <a:round/>
                      <a:headEnd type="none" w="med" len="med"/>
                      <a:tailEnd type="none" w="med" len="med"/>
                    </a:lnB>
                    <a:lnTlToBr w="12700" cmpd="sng">
                      <a:noFill/>
                      <a:prstDash val="solid"/>
                    </a:lnTlToBr>
                    <a:lnBlToTr w="12700" cmpd="sng">
                      <a:noFill/>
                      <a:prstDash val="solid"/>
                    </a:lnBlToTr>
                    <a:solidFill>
                      <a:srgbClr val="42ACE2"/>
                    </a:solidFill>
                  </a:tcPr>
                </a:tc>
                <a:tc>
                  <a:txBody>
                    <a:bodyPr/>
                    <a:lstStyle/>
                    <a:p>
                      <a:pPr algn="ctr">
                        <a:spcAft>
                          <a:spcPts val="1200"/>
                        </a:spcAft>
                      </a:pPr>
                      <a:endParaRPr lang="en-US" dirty="0">
                        <a:solidFill>
                          <a:schemeClr val="bg1"/>
                        </a:solidFill>
                        <a:latin typeface="Ubuntu Light" panose="020B0304030602030204" pitchFamily="34" charset="0"/>
                      </a:endParaRP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fr" b="1" dirty="0">
                          <a:solidFill>
                            <a:schemeClr val="bg1"/>
                          </a:solidFill>
                          <a:latin typeface="Ubuntu" panose="020B0504030602030204" pitchFamily="34" charset="0"/>
                        </a:rPr>
                        <a:t>Soutien aux uniformes, aux équipements et aux installations</a:t>
                      </a: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57150" cap="flat" cmpd="sng" algn="ctr">
                      <a:solidFill>
                        <a:srgbClr val="F20014"/>
                      </a:solidFill>
                      <a:prstDash val="solid"/>
                      <a:round/>
                      <a:headEnd type="none" w="med" len="med"/>
                      <a:tailEnd type="none" w="med" len="med"/>
                    </a:lnB>
                    <a:lnTlToBr w="12700" cmpd="sng">
                      <a:noFill/>
                      <a:prstDash val="solid"/>
                    </a:lnTlToBr>
                    <a:lnBlToTr w="12700" cmpd="sng">
                      <a:noFill/>
                      <a:prstDash val="solid"/>
                    </a:lnBlToTr>
                    <a:solidFill>
                      <a:srgbClr val="0063A5"/>
                    </a:solidFill>
                  </a:tcPr>
                </a:tc>
                <a:tc>
                  <a:txBody>
                    <a:bodyPr/>
                    <a:lstStyle/>
                    <a:p>
                      <a:pPr algn="ctr">
                        <a:spcAft>
                          <a:spcPts val="1200"/>
                        </a:spcAft>
                      </a:pPr>
                      <a:endParaRPr lang="en-US" dirty="0">
                        <a:solidFill>
                          <a:schemeClr val="bg1"/>
                        </a:solidFill>
                        <a:latin typeface="Ubuntu Light" panose="020B0304030602030204" pitchFamily="34" charset="0"/>
                      </a:endParaRP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fr" b="1" dirty="0">
                          <a:solidFill>
                            <a:schemeClr val="bg1"/>
                          </a:solidFill>
                          <a:latin typeface="Ubuntu" panose="020B0504030602030204" pitchFamily="34" charset="0"/>
                        </a:rPr>
                        <a:t>Entraîneurs de soutien</a:t>
                      </a:r>
                    </a:p>
                  </a:txBody>
                  <a:tcPr anchor="ctr">
                    <a:lnL w="28575" cap="flat" cmpd="sng" algn="ctr">
                      <a:noFill/>
                      <a:prstDash val="solid"/>
                      <a:round/>
                      <a:headEnd type="none" w="med" len="med"/>
                      <a:tailEnd type="none" w="med" len="med"/>
                    </a:lnL>
                    <a:lnR w="12700" cmpd="sng">
                      <a:noFill/>
                    </a:lnR>
                    <a:lnT w="12700" cmpd="sng">
                      <a:noFill/>
                    </a:lnT>
                    <a:lnB w="57150" cap="flat" cmpd="sng" algn="ctr">
                      <a:solidFill>
                        <a:srgbClr val="F20014"/>
                      </a:solidFill>
                      <a:prstDash val="solid"/>
                      <a:round/>
                      <a:headEnd type="none" w="med" len="med"/>
                      <a:tailEnd type="none" w="med" len="med"/>
                    </a:lnB>
                    <a:lnTlToBr w="12700" cmpd="sng">
                      <a:noFill/>
                      <a:prstDash val="solid"/>
                    </a:lnTlToBr>
                    <a:lnBlToTr w="12700" cmpd="sng">
                      <a:noFill/>
                      <a:prstDash val="solid"/>
                    </a:lnBlToTr>
                    <a:solidFill>
                      <a:srgbClr val="013B82"/>
                    </a:solidFill>
                  </a:tcPr>
                </a:tc>
                <a:extLst>
                  <a:ext uri="{0D108BD9-81ED-4DB2-BD59-A6C34878D82A}">
                    <a16:rowId xmlns:a16="http://schemas.microsoft.com/office/drawing/2014/main" val="2150718949"/>
                  </a:ext>
                </a:extLst>
              </a:tr>
              <a:tr h="180000">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800" b="1" dirty="0">
                        <a:latin typeface="Ubuntu" panose="020B0504030602030204" pitchFamily="34" charset="0"/>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57150" cap="flat" cmpd="sng" algn="ctr">
                      <a:solidFill>
                        <a:srgbClr val="F2001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spcAft>
                          <a:spcPts val="1200"/>
                        </a:spcAft>
                      </a:pPr>
                      <a:endParaRPr lang="en-US" sz="800" dirty="0">
                        <a:latin typeface="Ubuntu Light" panose="020B0304030602030204" pitchFamily="34" charset="0"/>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800" b="1" dirty="0">
                        <a:latin typeface="Ubuntu" panose="020B0504030602030204" pitchFamily="34" charset="0"/>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57150" cap="flat" cmpd="sng" algn="ctr">
                      <a:solidFill>
                        <a:srgbClr val="F2001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spcAft>
                          <a:spcPts val="1200"/>
                        </a:spcAft>
                      </a:pPr>
                      <a:endParaRPr lang="en-US" sz="800" dirty="0">
                        <a:latin typeface="Ubuntu Light" panose="020B0304030602030204" pitchFamily="34" charset="0"/>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800" b="1" dirty="0">
                        <a:latin typeface="Ubuntu" panose="020B0504030602030204" pitchFamily="34" charset="0"/>
                      </a:endParaRPr>
                    </a:p>
                  </a:txBody>
                  <a:tcPr>
                    <a:lnL w="28575" cap="flat" cmpd="sng" algn="ctr">
                      <a:noFill/>
                      <a:prstDash val="solid"/>
                      <a:round/>
                      <a:headEnd type="none" w="med" len="med"/>
                      <a:tailEnd type="none" w="med" len="med"/>
                    </a:lnL>
                    <a:lnR w="12700" cmpd="sng">
                      <a:noFill/>
                    </a:lnR>
                    <a:lnT w="57150" cap="flat" cmpd="sng" algn="ctr">
                      <a:solidFill>
                        <a:srgbClr val="F2001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3670695"/>
                  </a:ext>
                </a:extLst>
              </a:tr>
              <a:tr h="2423094">
                <a:tc>
                  <a:txBody>
                    <a:bodyPr/>
                    <a:lstStyle/>
                    <a:p>
                      <a:pPr marL="285750" indent="-285750">
                        <a:spcAft>
                          <a:spcPts val="1200"/>
                        </a:spcAft>
                        <a:buFontTx/>
                        <a:buBlip>
                          <a:blip r:embed="rId2"/>
                        </a:buBlip>
                      </a:pPr>
                      <a:r>
                        <a:rPr lang="fr" dirty="0">
                          <a:solidFill>
                            <a:schemeClr val="tx1">
                              <a:lumMod val="65000"/>
                              <a:lumOff val="35000"/>
                            </a:schemeClr>
                          </a:solidFill>
                          <a:latin typeface="Ubuntu" panose="020B0504030602030204" pitchFamily="34" charset="0"/>
                        </a:rPr>
                        <a:t>Escortes</a:t>
                      </a:r>
                    </a:p>
                    <a:p>
                      <a:pPr marL="285750" indent="-285750">
                        <a:spcAft>
                          <a:spcPts val="1200"/>
                        </a:spcAft>
                        <a:buFontTx/>
                        <a:buBlip>
                          <a:blip r:embed="rId2"/>
                        </a:buBlip>
                      </a:pPr>
                      <a:r>
                        <a:rPr lang="fr" dirty="0">
                          <a:solidFill>
                            <a:schemeClr val="tx1">
                              <a:lumMod val="65000"/>
                              <a:lumOff val="35000"/>
                            </a:schemeClr>
                          </a:solidFill>
                          <a:latin typeface="Ubuntu" panose="020B0504030602030204" pitchFamily="34" charset="0"/>
                        </a:rPr>
                        <a:t>Prendre la présence</a:t>
                      </a:r>
                    </a:p>
                    <a:p>
                      <a:pPr marL="285750" indent="-285750">
                        <a:spcAft>
                          <a:spcPts val="1200"/>
                        </a:spcAft>
                        <a:buFontTx/>
                        <a:buBlip>
                          <a:blip r:embed="rId2"/>
                        </a:buBlip>
                      </a:pPr>
                      <a:r>
                        <a:rPr lang="fr" dirty="0">
                          <a:solidFill>
                            <a:schemeClr val="tx1">
                              <a:lumMod val="65000"/>
                              <a:lumOff val="35000"/>
                            </a:schemeClr>
                          </a:solidFill>
                          <a:latin typeface="Ubuntu" panose="020B0504030602030204" pitchFamily="34" charset="0"/>
                        </a:rPr>
                        <a:t>Gérer les stations d'eau</a:t>
                      </a:r>
                    </a:p>
                    <a:p>
                      <a:pPr marL="285750" indent="-285750">
                        <a:spcAft>
                          <a:spcPts val="1200"/>
                        </a:spcAft>
                        <a:buFontTx/>
                        <a:buBlip>
                          <a:blip r:embed="rId2"/>
                        </a:buBlip>
                      </a:pPr>
                      <a:r>
                        <a:rPr lang="fr" dirty="0">
                          <a:solidFill>
                            <a:schemeClr val="tx1">
                              <a:lumMod val="65000"/>
                              <a:lumOff val="35000"/>
                            </a:schemeClr>
                          </a:solidFill>
                          <a:latin typeface="Ubuntu" panose="020B0504030602030204" pitchFamily="34" charset="0"/>
                        </a:rPr>
                        <a:t>Tenir à jour les documents des athlètes et de l'équipe</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spcAft>
                          <a:spcPts val="1200"/>
                        </a:spcAft>
                      </a:pPr>
                      <a:endParaRPr lang="en-US" dirty="0">
                        <a:solidFill>
                          <a:schemeClr val="tx1">
                            <a:lumMod val="65000"/>
                            <a:lumOff val="35000"/>
                          </a:schemeClr>
                        </a:solidFill>
                        <a:latin typeface="Ubuntu Light" panose="020B0304030602030204" pitchFamily="34" charset="0"/>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285750" indent="-285750">
                        <a:spcAft>
                          <a:spcPts val="1200"/>
                        </a:spcAft>
                        <a:buFontTx/>
                        <a:buBlip>
                          <a:blip r:embed="rId3"/>
                        </a:buBlip>
                      </a:pPr>
                      <a:r>
                        <a:rPr lang="fr" dirty="0">
                          <a:solidFill>
                            <a:schemeClr val="tx1">
                              <a:lumMod val="65000"/>
                              <a:lumOff val="35000"/>
                            </a:schemeClr>
                          </a:solidFill>
                          <a:latin typeface="Ubuntu" panose="020B0504030602030204" pitchFamily="34" charset="0"/>
                        </a:rPr>
                        <a:t>Distribuer et collecter des uniformes</a:t>
                      </a:r>
                    </a:p>
                    <a:p>
                      <a:pPr marL="285750" indent="-285750">
                        <a:spcAft>
                          <a:spcPts val="1200"/>
                        </a:spcAft>
                        <a:buFontTx/>
                        <a:buBlip>
                          <a:blip r:embed="rId3"/>
                        </a:buBlip>
                      </a:pPr>
                      <a:r>
                        <a:rPr lang="fr" dirty="0">
                          <a:solidFill>
                            <a:schemeClr val="tx1">
                              <a:lumMod val="65000"/>
                              <a:lumOff val="35000"/>
                            </a:schemeClr>
                          </a:solidFill>
                          <a:latin typeface="Ubuntu" panose="020B0504030602030204" pitchFamily="34" charset="0"/>
                        </a:rPr>
                        <a:t>Distribuer et collecter du matériel</a:t>
                      </a:r>
                    </a:p>
                    <a:p>
                      <a:pPr marL="285750" indent="-285750">
                        <a:spcAft>
                          <a:spcPts val="1200"/>
                        </a:spcAft>
                        <a:buFontTx/>
                        <a:buBlip>
                          <a:blip r:embed="rId3"/>
                        </a:buBlip>
                      </a:pPr>
                      <a:r>
                        <a:rPr lang="fr" dirty="0">
                          <a:solidFill>
                            <a:schemeClr val="tx1">
                              <a:lumMod val="65000"/>
                              <a:lumOff val="35000"/>
                            </a:schemeClr>
                          </a:solidFill>
                          <a:latin typeface="Ubuntu" panose="020B0504030602030204" pitchFamily="34" charset="0"/>
                        </a:rPr>
                        <a:t>Aménagement du terrain/court</a:t>
                      </a:r>
                    </a:p>
                    <a:p>
                      <a:pPr marL="285750" indent="-285750">
                        <a:spcAft>
                          <a:spcPts val="1200"/>
                        </a:spcAft>
                        <a:buFontTx/>
                        <a:buBlip>
                          <a:blip r:embed="rId3"/>
                        </a:buBlip>
                      </a:pPr>
                      <a:r>
                        <a:rPr lang="fr" dirty="0">
                          <a:solidFill>
                            <a:schemeClr val="tx1">
                              <a:lumMod val="65000"/>
                              <a:lumOff val="35000"/>
                            </a:schemeClr>
                          </a:solidFill>
                          <a:latin typeface="Ubuntu" panose="020B0504030602030204" pitchFamily="34" charset="0"/>
                        </a:rPr>
                        <a:t>Enquête sur la zone de jeu pour les dangers</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spcAft>
                          <a:spcPts val="1200"/>
                        </a:spcAft>
                      </a:pPr>
                      <a:endParaRPr lang="en-US" dirty="0">
                        <a:solidFill>
                          <a:schemeClr val="tx1">
                            <a:lumMod val="65000"/>
                            <a:lumOff val="35000"/>
                          </a:schemeClr>
                        </a:solidFill>
                        <a:latin typeface="Ubuntu Light" panose="020B0304030602030204" pitchFamily="34" charset="0"/>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285750" indent="-285750">
                        <a:spcAft>
                          <a:spcPts val="1200"/>
                        </a:spcAft>
                        <a:buFontTx/>
                        <a:buBlip>
                          <a:blip r:embed="rId4"/>
                        </a:buBlip>
                      </a:pPr>
                      <a:r>
                        <a:rPr lang="fr" dirty="0">
                          <a:solidFill>
                            <a:schemeClr val="tx1">
                              <a:lumMod val="65000"/>
                              <a:lumOff val="35000"/>
                            </a:schemeClr>
                          </a:solidFill>
                          <a:latin typeface="Ubuntu" panose="020B0504030602030204" pitchFamily="34" charset="0"/>
                        </a:rPr>
                        <a:t>Distribuer des horaires et des listes pour aider les entraîneurs et les familles</a:t>
                      </a:r>
                    </a:p>
                    <a:p>
                      <a:pPr marL="285750" indent="-285750">
                        <a:spcAft>
                          <a:spcPts val="1200"/>
                        </a:spcAft>
                        <a:buFontTx/>
                        <a:buBlip>
                          <a:blip r:embed="rId4"/>
                        </a:buBlip>
                      </a:pPr>
                      <a:r>
                        <a:rPr lang="fr" dirty="0">
                          <a:solidFill>
                            <a:schemeClr val="tx1">
                              <a:lumMod val="65000"/>
                              <a:lumOff val="35000"/>
                            </a:schemeClr>
                          </a:solidFill>
                          <a:latin typeface="Ubuntu" panose="020B0504030602030204" pitchFamily="34" charset="0"/>
                        </a:rPr>
                        <a:t>Accomplir d’autres tâches assignées par l’entraîneur</a:t>
                      </a:r>
                    </a:p>
                  </a:txBody>
                  <a:tcPr>
                    <a:lnL w="285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98693864"/>
                  </a:ext>
                </a:extLst>
              </a:tr>
            </a:tbl>
          </a:graphicData>
        </a:graphic>
      </p:graphicFrame>
    </p:spTree>
    <p:extLst>
      <p:ext uri="{BB962C8B-B14F-4D97-AF65-F5344CB8AC3E}">
        <p14:creationId xmlns:p14="http://schemas.microsoft.com/office/powerpoint/2010/main" val="38650705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884838-5ABB-505B-E7A4-B2C3E210FBB8}"/>
              </a:ext>
            </a:extLst>
          </p:cNvPr>
          <p:cNvSpPr txBox="1"/>
          <p:nvPr/>
        </p:nvSpPr>
        <p:spPr>
          <a:xfrm>
            <a:off x="1001304" y="2644170"/>
            <a:ext cx="3773896" cy="1077218"/>
          </a:xfrm>
          <a:prstGeom prst="rect">
            <a:avLst/>
          </a:prstGeom>
          <a:noFill/>
        </p:spPr>
        <p:txBody>
          <a:bodyPr wrap="square" rtlCol="0">
            <a:spAutoFit/>
          </a:bodyPr>
          <a:lstStyle/>
          <a:p>
            <a:r>
              <a:rPr lang="fr" sz="3200" b="1" dirty="0">
                <a:solidFill>
                  <a:srgbClr val="013B82"/>
                </a:solidFill>
                <a:latin typeface="Ubuntu"/>
              </a:rPr>
              <a:t>Qualités d'un assistant sportif</a:t>
            </a:r>
            <a:endParaRPr lang="en-US" sz="3200" dirty="0">
              <a:solidFill>
                <a:srgbClr val="013B82"/>
              </a:solidFill>
              <a:latin typeface="Ubuntu"/>
            </a:endParaRPr>
          </a:p>
        </p:txBody>
      </p:sp>
      <p:sp>
        <p:nvSpPr>
          <p:cNvPr id="9" name="TextBox 8">
            <a:extLst>
              <a:ext uri="{FF2B5EF4-FFF2-40B4-BE49-F238E27FC236}">
                <a16:creationId xmlns:a16="http://schemas.microsoft.com/office/drawing/2014/main" id="{9B66DFB8-03D6-554D-A2BF-4BEC7DDC2BBC}"/>
              </a:ext>
            </a:extLst>
          </p:cNvPr>
          <p:cNvSpPr txBox="1"/>
          <p:nvPr/>
        </p:nvSpPr>
        <p:spPr>
          <a:xfrm>
            <a:off x="5885181" y="3003604"/>
            <a:ext cx="5595076" cy="2092881"/>
          </a:xfrm>
          <a:prstGeom prst="rect">
            <a:avLst/>
          </a:prstGeom>
          <a:noFill/>
        </p:spPr>
        <p:txBody>
          <a:bodyPr wrap="square" rtlCol="0">
            <a:spAutoFit/>
          </a:bodyPr>
          <a:lstStyle/>
          <a:p>
            <a:pPr marL="449262" indent="-342900">
              <a:spcAft>
                <a:spcPts val="1200"/>
              </a:spcAft>
              <a:buBlip>
                <a:blip r:embed="rId3"/>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Habillez-vous de manière appropriée pour le sport.</a:t>
            </a:r>
          </a:p>
          <a:p>
            <a:pPr marL="449262" indent="-342900">
              <a:spcAft>
                <a:spcPts val="1200"/>
              </a:spcAft>
              <a:buBlip>
                <a:blip r:embed="rId3"/>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Soyez à l’heure et restez pendant toute la durée de l’entraînement.</a:t>
            </a:r>
          </a:p>
          <a:p>
            <a:pPr marL="449262" indent="-342900">
              <a:spcAft>
                <a:spcPts val="1200"/>
              </a:spcAft>
              <a:buBlip>
                <a:blip r:embed="rId3"/>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Soyez présent à chaque entraînement.</a:t>
            </a:r>
          </a:p>
          <a:p>
            <a:pPr marL="449262" indent="-342900">
              <a:spcAft>
                <a:spcPts val="1200"/>
              </a:spcAft>
              <a:buBlip>
                <a:blip r:embed="rId3"/>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Démontrez </a:t>
            </a:r>
            <a:r>
              <a:rPr lang="fr" sz="2000" i="0" u="none" strike="noStrike" cap="none" dirty="0" err="1">
                <a:solidFill>
                  <a:schemeClr val="tx1">
                    <a:lumMod val="65000"/>
                    <a:lumOff val="35000"/>
                  </a:schemeClr>
                </a:solidFill>
                <a:latin typeface="Ubuntu" panose="020B0504030602030204" pitchFamily="34" charset="0"/>
                <a:ea typeface="Ubuntu"/>
                <a:cs typeface="Ubuntu"/>
                <a:sym typeface="Ubuntu"/>
              </a:rPr>
              <a:t>les comportements </a:t>
            </a: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que vous attendez de vos athlètes.</a:t>
            </a:r>
          </a:p>
        </p:txBody>
      </p:sp>
      <p:sp>
        <p:nvSpPr>
          <p:cNvPr id="12" name="Text Placeholder 5">
            <a:extLst>
              <a:ext uri="{FF2B5EF4-FFF2-40B4-BE49-F238E27FC236}">
                <a16:creationId xmlns:a16="http://schemas.microsoft.com/office/drawing/2014/main" id="{3C1EA204-DF54-AF4A-D6E5-819C0483806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13" name="Text Placeholder 10">
            <a:extLst>
              <a:ext uri="{FF2B5EF4-FFF2-40B4-BE49-F238E27FC236}">
                <a16:creationId xmlns:a16="http://schemas.microsoft.com/office/drawing/2014/main" id="{75C62040-3198-5342-5C33-2ADEBEB29EBB}"/>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Être assistant sportif</a:t>
            </a:r>
          </a:p>
        </p:txBody>
      </p:sp>
      <p:grpSp>
        <p:nvGrpSpPr>
          <p:cNvPr id="5" name="Group 4">
            <a:extLst>
              <a:ext uri="{FF2B5EF4-FFF2-40B4-BE49-F238E27FC236}">
                <a16:creationId xmlns:a16="http://schemas.microsoft.com/office/drawing/2014/main" id="{CA4FDCCE-2437-EA57-5D2B-CF725BB2BC7B}"/>
              </a:ext>
            </a:extLst>
          </p:cNvPr>
          <p:cNvGrpSpPr/>
          <p:nvPr/>
        </p:nvGrpSpPr>
        <p:grpSpPr>
          <a:xfrm>
            <a:off x="11140096" y="5798774"/>
            <a:ext cx="773917" cy="773917"/>
            <a:chOff x="11140096" y="5798774"/>
            <a:chExt cx="773917" cy="773917"/>
          </a:xfrm>
        </p:grpSpPr>
        <p:sp>
          <p:nvSpPr>
            <p:cNvPr id="6" name="Oval 5">
              <a:extLst>
                <a:ext uri="{FF2B5EF4-FFF2-40B4-BE49-F238E27FC236}">
                  <a16:creationId xmlns:a16="http://schemas.microsoft.com/office/drawing/2014/main" id="{6A5C28F1-C42D-A9CC-BA9C-B7047F078D9E}"/>
                </a:ext>
              </a:extLst>
            </p:cNvPr>
            <p:cNvSpPr/>
            <p:nvPr/>
          </p:nvSpPr>
          <p:spPr>
            <a:xfrm>
              <a:off x="11140096" y="5798774"/>
              <a:ext cx="773917" cy="773917"/>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E4EB9EA-1B6A-91A7-C8F8-83828A7803F5}"/>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4</a:t>
              </a:r>
            </a:p>
          </p:txBody>
        </p:sp>
      </p:grpSp>
      <p:sp>
        <p:nvSpPr>
          <p:cNvPr id="10" name="TextBox 9">
            <a:extLst>
              <a:ext uri="{FF2B5EF4-FFF2-40B4-BE49-F238E27FC236}">
                <a16:creationId xmlns:a16="http://schemas.microsoft.com/office/drawing/2014/main" id="{0EB410E7-E8B7-95E6-E7F5-A2FA0E754442}"/>
              </a:ext>
            </a:extLst>
          </p:cNvPr>
          <p:cNvSpPr txBox="1"/>
          <p:nvPr/>
        </p:nvSpPr>
        <p:spPr>
          <a:xfrm>
            <a:off x="5885181" y="2413337"/>
            <a:ext cx="4249419" cy="461665"/>
          </a:xfrm>
          <a:prstGeom prst="rect">
            <a:avLst/>
          </a:prstGeom>
          <a:noFill/>
        </p:spPr>
        <p:txBody>
          <a:bodyPr wrap="square" rtlCol="0">
            <a:spAutoFit/>
          </a:bodyPr>
          <a:lstStyle/>
          <a:p>
            <a:r>
              <a:rPr lang="fr" sz="2400" b="1" dirty="0">
                <a:solidFill>
                  <a:srgbClr val="C4161C"/>
                </a:solidFill>
                <a:latin typeface="Ubuntu" panose="020B0504030602030204" pitchFamily="34" charset="0"/>
              </a:rPr>
              <a:t>Soyez un bon modèle</a:t>
            </a:r>
          </a:p>
        </p:txBody>
      </p:sp>
    </p:spTree>
    <p:extLst>
      <p:ext uri="{BB962C8B-B14F-4D97-AF65-F5344CB8AC3E}">
        <p14:creationId xmlns:p14="http://schemas.microsoft.com/office/powerpoint/2010/main" val="40476296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884838-5ABB-505B-E7A4-B2C3E210FBB8}"/>
              </a:ext>
            </a:extLst>
          </p:cNvPr>
          <p:cNvSpPr txBox="1"/>
          <p:nvPr/>
        </p:nvSpPr>
        <p:spPr>
          <a:xfrm>
            <a:off x="1001304" y="2644170"/>
            <a:ext cx="3773896" cy="1077218"/>
          </a:xfrm>
          <a:prstGeom prst="rect">
            <a:avLst/>
          </a:prstGeom>
          <a:noFill/>
        </p:spPr>
        <p:txBody>
          <a:bodyPr wrap="square" rtlCol="0">
            <a:spAutoFit/>
          </a:bodyPr>
          <a:lstStyle/>
          <a:p>
            <a:r>
              <a:rPr lang="fr" sz="3200" b="1" dirty="0">
                <a:solidFill>
                  <a:srgbClr val="013B82"/>
                </a:solidFill>
                <a:latin typeface="Ubuntu"/>
              </a:rPr>
              <a:t>Qualités d'un assistant sportif</a:t>
            </a:r>
            <a:endParaRPr lang="en-US" sz="3200" dirty="0">
              <a:solidFill>
                <a:srgbClr val="013B82"/>
              </a:solidFill>
              <a:latin typeface="Ubuntu"/>
            </a:endParaRPr>
          </a:p>
        </p:txBody>
      </p:sp>
      <p:sp>
        <p:nvSpPr>
          <p:cNvPr id="9" name="TextBox 8">
            <a:extLst>
              <a:ext uri="{FF2B5EF4-FFF2-40B4-BE49-F238E27FC236}">
                <a16:creationId xmlns:a16="http://schemas.microsoft.com/office/drawing/2014/main" id="{9B66DFB8-03D6-554D-A2BF-4BEC7DDC2BBC}"/>
              </a:ext>
            </a:extLst>
          </p:cNvPr>
          <p:cNvSpPr txBox="1"/>
          <p:nvPr/>
        </p:nvSpPr>
        <p:spPr>
          <a:xfrm>
            <a:off x="5885181" y="3003604"/>
            <a:ext cx="5595076" cy="2092881"/>
          </a:xfrm>
          <a:prstGeom prst="rect">
            <a:avLst/>
          </a:prstGeom>
          <a:noFill/>
        </p:spPr>
        <p:txBody>
          <a:bodyPr wrap="square" rtlCol="0">
            <a:spAutoFit/>
          </a:bodyPr>
          <a:lstStyle/>
          <a:p>
            <a:pPr marL="449262" indent="-342900">
              <a:spcAft>
                <a:spcPts val="1200"/>
              </a:spcAft>
              <a:buBlip>
                <a:blip r:embed="rId2"/>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La sécurité et la sûreté sont une priorité absolue.</a:t>
            </a:r>
          </a:p>
          <a:p>
            <a:pPr marL="449262" indent="-342900">
              <a:spcAft>
                <a:spcPts val="1200"/>
              </a:spcAft>
              <a:buBlip>
                <a:blip r:embed="rId2"/>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Assumer la responsabilité.</a:t>
            </a:r>
          </a:p>
          <a:p>
            <a:pPr marL="449262" indent="-342900">
              <a:spcAft>
                <a:spcPts val="1200"/>
              </a:spcAft>
              <a:buBlip>
                <a:blip r:embed="rId2"/>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Soyez un auditeur attentif envers les athlètes et les entraîneurs.</a:t>
            </a:r>
          </a:p>
          <a:p>
            <a:pPr marL="449262" indent="-342900">
              <a:spcAft>
                <a:spcPts val="1200"/>
              </a:spcAft>
              <a:buBlip>
                <a:blip r:embed="rId2"/>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Demandez de l’aide quand vous en avez besoin.</a:t>
            </a:r>
          </a:p>
        </p:txBody>
      </p:sp>
      <p:sp>
        <p:nvSpPr>
          <p:cNvPr id="12" name="Text Placeholder 5">
            <a:extLst>
              <a:ext uri="{FF2B5EF4-FFF2-40B4-BE49-F238E27FC236}">
                <a16:creationId xmlns:a16="http://schemas.microsoft.com/office/drawing/2014/main" id="{3C1EA204-DF54-AF4A-D6E5-819C0483806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13" name="Text Placeholder 10">
            <a:extLst>
              <a:ext uri="{FF2B5EF4-FFF2-40B4-BE49-F238E27FC236}">
                <a16:creationId xmlns:a16="http://schemas.microsoft.com/office/drawing/2014/main" id="{75C62040-3198-5342-5C33-2ADEBEB29EBB}"/>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Être assistant sportif</a:t>
            </a:r>
          </a:p>
        </p:txBody>
      </p:sp>
      <p:grpSp>
        <p:nvGrpSpPr>
          <p:cNvPr id="5" name="Group 4">
            <a:extLst>
              <a:ext uri="{FF2B5EF4-FFF2-40B4-BE49-F238E27FC236}">
                <a16:creationId xmlns:a16="http://schemas.microsoft.com/office/drawing/2014/main" id="{CA4FDCCE-2437-EA57-5D2B-CF725BB2BC7B}"/>
              </a:ext>
            </a:extLst>
          </p:cNvPr>
          <p:cNvGrpSpPr/>
          <p:nvPr/>
        </p:nvGrpSpPr>
        <p:grpSpPr>
          <a:xfrm>
            <a:off x="11140096" y="5798774"/>
            <a:ext cx="773917" cy="773917"/>
            <a:chOff x="11140096" y="5798774"/>
            <a:chExt cx="773917" cy="773917"/>
          </a:xfrm>
        </p:grpSpPr>
        <p:sp>
          <p:nvSpPr>
            <p:cNvPr id="6" name="Oval 5">
              <a:extLst>
                <a:ext uri="{FF2B5EF4-FFF2-40B4-BE49-F238E27FC236}">
                  <a16:creationId xmlns:a16="http://schemas.microsoft.com/office/drawing/2014/main" id="{6A5C28F1-C42D-A9CC-BA9C-B7047F078D9E}"/>
                </a:ext>
              </a:extLst>
            </p:cNvPr>
            <p:cNvSpPr/>
            <p:nvPr/>
          </p:nvSpPr>
          <p:spPr>
            <a:xfrm>
              <a:off x="11140096" y="5798774"/>
              <a:ext cx="773917" cy="773917"/>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E4EB9EA-1B6A-91A7-C8F8-83828A7803F5}"/>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4</a:t>
              </a:r>
            </a:p>
          </p:txBody>
        </p:sp>
      </p:grpSp>
      <p:sp>
        <p:nvSpPr>
          <p:cNvPr id="10" name="TextBox 9">
            <a:extLst>
              <a:ext uri="{FF2B5EF4-FFF2-40B4-BE49-F238E27FC236}">
                <a16:creationId xmlns:a16="http://schemas.microsoft.com/office/drawing/2014/main" id="{0EB410E7-E8B7-95E6-E7F5-A2FA0E754442}"/>
              </a:ext>
            </a:extLst>
          </p:cNvPr>
          <p:cNvSpPr txBox="1"/>
          <p:nvPr/>
        </p:nvSpPr>
        <p:spPr>
          <a:xfrm>
            <a:off x="5885181" y="2413337"/>
            <a:ext cx="4249419" cy="461665"/>
          </a:xfrm>
          <a:prstGeom prst="rect">
            <a:avLst/>
          </a:prstGeom>
          <a:noFill/>
        </p:spPr>
        <p:txBody>
          <a:bodyPr wrap="square" rtlCol="0">
            <a:spAutoFit/>
          </a:bodyPr>
          <a:lstStyle/>
          <a:p>
            <a:r>
              <a:rPr lang="fr" sz="2400" b="1" dirty="0">
                <a:solidFill>
                  <a:srgbClr val="C4161C"/>
                </a:solidFill>
                <a:latin typeface="Ubuntu" panose="020B0504030602030204" pitchFamily="34" charset="0"/>
              </a:rPr>
              <a:t>Soyez un leader fort</a:t>
            </a:r>
          </a:p>
        </p:txBody>
      </p:sp>
    </p:spTree>
    <p:extLst>
      <p:ext uri="{BB962C8B-B14F-4D97-AF65-F5344CB8AC3E}">
        <p14:creationId xmlns:p14="http://schemas.microsoft.com/office/powerpoint/2010/main" val="25493478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884838-5ABB-505B-E7A4-B2C3E210FBB8}"/>
              </a:ext>
            </a:extLst>
          </p:cNvPr>
          <p:cNvSpPr txBox="1"/>
          <p:nvPr/>
        </p:nvSpPr>
        <p:spPr>
          <a:xfrm>
            <a:off x="1001304" y="2644170"/>
            <a:ext cx="3773896" cy="1077218"/>
          </a:xfrm>
          <a:prstGeom prst="rect">
            <a:avLst/>
          </a:prstGeom>
          <a:noFill/>
        </p:spPr>
        <p:txBody>
          <a:bodyPr wrap="square" rtlCol="0">
            <a:spAutoFit/>
          </a:bodyPr>
          <a:lstStyle/>
          <a:p>
            <a:r>
              <a:rPr lang="fr" sz="3200" b="1" dirty="0">
                <a:solidFill>
                  <a:srgbClr val="013B82"/>
                </a:solidFill>
                <a:latin typeface="Ubuntu"/>
              </a:rPr>
              <a:t>Qualités d'un assistant sportif</a:t>
            </a:r>
            <a:endParaRPr lang="en-US" sz="3200" dirty="0">
              <a:solidFill>
                <a:srgbClr val="013B82"/>
              </a:solidFill>
              <a:latin typeface="Ubuntu"/>
            </a:endParaRPr>
          </a:p>
        </p:txBody>
      </p:sp>
      <p:sp>
        <p:nvSpPr>
          <p:cNvPr id="9" name="TextBox 8">
            <a:extLst>
              <a:ext uri="{FF2B5EF4-FFF2-40B4-BE49-F238E27FC236}">
                <a16:creationId xmlns:a16="http://schemas.microsoft.com/office/drawing/2014/main" id="{9B66DFB8-03D6-554D-A2BF-4BEC7DDC2BBC}"/>
              </a:ext>
            </a:extLst>
          </p:cNvPr>
          <p:cNvSpPr txBox="1"/>
          <p:nvPr/>
        </p:nvSpPr>
        <p:spPr>
          <a:xfrm>
            <a:off x="5885181" y="3003604"/>
            <a:ext cx="5595076" cy="2092881"/>
          </a:xfrm>
          <a:prstGeom prst="rect">
            <a:avLst/>
          </a:prstGeom>
          <a:noFill/>
        </p:spPr>
        <p:txBody>
          <a:bodyPr wrap="square" rtlCol="0">
            <a:spAutoFit/>
          </a:bodyPr>
          <a:lstStyle/>
          <a:p>
            <a:pPr marL="449262" indent="-342900">
              <a:spcAft>
                <a:spcPts val="1200"/>
              </a:spcAft>
              <a:buBlip>
                <a:blip r:embed="rId2"/>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Vous faites désormais partie d’une équipe de coaching.</a:t>
            </a:r>
          </a:p>
          <a:p>
            <a:pPr marL="449262" indent="-342900">
              <a:spcAft>
                <a:spcPts val="1200"/>
              </a:spcAft>
              <a:buBlip>
                <a:blip r:embed="rId2"/>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Travaillez en partenariat avec vos coéquipiers d’entraînement.</a:t>
            </a:r>
          </a:p>
          <a:p>
            <a:pPr marL="449262" indent="-342900">
              <a:spcAft>
                <a:spcPts val="1200"/>
              </a:spcAft>
              <a:buBlip>
                <a:blip r:embed="rId2"/>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Soutenez vos coéquipiers.</a:t>
            </a:r>
          </a:p>
          <a:p>
            <a:pPr marL="449262" indent="-342900">
              <a:spcAft>
                <a:spcPts val="1200"/>
              </a:spcAft>
              <a:buBlip>
                <a:blip r:embed="rId2"/>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Donnez la priorité aux objectifs de l’équipe.</a:t>
            </a:r>
          </a:p>
        </p:txBody>
      </p:sp>
      <p:sp>
        <p:nvSpPr>
          <p:cNvPr id="12" name="Text Placeholder 5">
            <a:extLst>
              <a:ext uri="{FF2B5EF4-FFF2-40B4-BE49-F238E27FC236}">
                <a16:creationId xmlns:a16="http://schemas.microsoft.com/office/drawing/2014/main" id="{3C1EA204-DF54-AF4A-D6E5-819C0483806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13" name="Text Placeholder 10">
            <a:extLst>
              <a:ext uri="{FF2B5EF4-FFF2-40B4-BE49-F238E27FC236}">
                <a16:creationId xmlns:a16="http://schemas.microsoft.com/office/drawing/2014/main" id="{75C62040-3198-5342-5C33-2ADEBEB29EBB}"/>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Être assistant sportif</a:t>
            </a:r>
          </a:p>
        </p:txBody>
      </p:sp>
      <p:grpSp>
        <p:nvGrpSpPr>
          <p:cNvPr id="5" name="Group 4">
            <a:extLst>
              <a:ext uri="{FF2B5EF4-FFF2-40B4-BE49-F238E27FC236}">
                <a16:creationId xmlns:a16="http://schemas.microsoft.com/office/drawing/2014/main" id="{CA4FDCCE-2437-EA57-5D2B-CF725BB2BC7B}"/>
              </a:ext>
            </a:extLst>
          </p:cNvPr>
          <p:cNvGrpSpPr/>
          <p:nvPr/>
        </p:nvGrpSpPr>
        <p:grpSpPr>
          <a:xfrm>
            <a:off x="11140096" y="5798774"/>
            <a:ext cx="773917" cy="773917"/>
            <a:chOff x="11140096" y="5798774"/>
            <a:chExt cx="773917" cy="773917"/>
          </a:xfrm>
        </p:grpSpPr>
        <p:sp>
          <p:nvSpPr>
            <p:cNvPr id="6" name="Oval 5">
              <a:extLst>
                <a:ext uri="{FF2B5EF4-FFF2-40B4-BE49-F238E27FC236}">
                  <a16:creationId xmlns:a16="http://schemas.microsoft.com/office/drawing/2014/main" id="{6A5C28F1-C42D-A9CC-BA9C-B7047F078D9E}"/>
                </a:ext>
              </a:extLst>
            </p:cNvPr>
            <p:cNvSpPr/>
            <p:nvPr/>
          </p:nvSpPr>
          <p:spPr>
            <a:xfrm>
              <a:off x="11140096" y="5798774"/>
              <a:ext cx="773917" cy="773917"/>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E4EB9EA-1B6A-91A7-C8F8-83828A7803F5}"/>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4</a:t>
              </a:r>
            </a:p>
          </p:txBody>
        </p:sp>
      </p:grpSp>
      <p:sp>
        <p:nvSpPr>
          <p:cNvPr id="10" name="TextBox 9">
            <a:extLst>
              <a:ext uri="{FF2B5EF4-FFF2-40B4-BE49-F238E27FC236}">
                <a16:creationId xmlns:a16="http://schemas.microsoft.com/office/drawing/2014/main" id="{0EB410E7-E8B7-95E6-E7F5-A2FA0E754442}"/>
              </a:ext>
            </a:extLst>
          </p:cNvPr>
          <p:cNvSpPr txBox="1"/>
          <p:nvPr/>
        </p:nvSpPr>
        <p:spPr>
          <a:xfrm>
            <a:off x="5885181" y="2413337"/>
            <a:ext cx="4249419" cy="461665"/>
          </a:xfrm>
          <a:prstGeom prst="rect">
            <a:avLst/>
          </a:prstGeom>
          <a:noFill/>
        </p:spPr>
        <p:txBody>
          <a:bodyPr wrap="square" rtlCol="0">
            <a:spAutoFit/>
          </a:bodyPr>
          <a:lstStyle/>
          <a:p>
            <a:r>
              <a:rPr lang="fr" sz="2400" b="1" dirty="0">
                <a:solidFill>
                  <a:srgbClr val="C4161C"/>
                </a:solidFill>
                <a:latin typeface="Ubuntu" panose="020B0504030602030204" pitchFamily="34" charset="0"/>
              </a:rPr>
              <a:t>Soyez un bon coéquipier</a:t>
            </a:r>
          </a:p>
        </p:txBody>
      </p:sp>
    </p:spTree>
    <p:extLst>
      <p:ext uri="{BB962C8B-B14F-4D97-AF65-F5344CB8AC3E}">
        <p14:creationId xmlns:p14="http://schemas.microsoft.com/office/powerpoint/2010/main" val="17500812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884838-5ABB-505B-E7A4-B2C3E210FBB8}"/>
              </a:ext>
            </a:extLst>
          </p:cNvPr>
          <p:cNvSpPr txBox="1"/>
          <p:nvPr/>
        </p:nvSpPr>
        <p:spPr>
          <a:xfrm>
            <a:off x="1001304" y="2644170"/>
            <a:ext cx="3773896" cy="1077218"/>
          </a:xfrm>
          <a:prstGeom prst="rect">
            <a:avLst/>
          </a:prstGeom>
          <a:noFill/>
        </p:spPr>
        <p:txBody>
          <a:bodyPr wrap="square" rtlCol="0">
            <a:spAutoFit/>
          </a:bodyPr>
          <a:lstStyle/>
          <a:p>
            <a:r>
              <a:rPr lang="fr" sz="3200" b="1" dirty="0">
                <a:solidFill>
                  <a:srgbClr val="013B82"/>
                </a:solidFill>
                <a:latin typeface="Ubuntu"/>
              </a:rPr>
              <a:t>Qualités d'un assistant sportif</a:t>
            </a:r>
            <a:endParaRPr lang="en-US" sz="3200" dirty="0">
              <a:solidFill>
                <a:srgbClr val="013B82"/>
              </a:solidFill>
              <a:latin typeface="Ubuntu"/>
            </a:endParaRPr>
          </a:p>
        </p:txBody>
      </p:sp>
      <p:sp>
        <p:nvSpPr>
          <p:cNvPr id="9" name="TextBox 8">
            <a:extLst>
              <a:ext uri="{FF2B5EF4-FFF2-40B4-BE49-F238E27FC236}">
                <a16:creationId xmlns:a16="http://schemas.microsoft.com/office/drawing/2014/main" id="{9B66DFB8-03D6-554D-A2BF-4BEC7DDC2BBC}"/>
              </a:ext>
            </a:extLst>
          </p:cNvPr>
          <p:cNvSpPr txBox="1"/>
          <p:nvPr/>
        </p:nvSpPr>
        <p:spPr>
          <a:xfrm>
            <a:off x="5885180" y="3003604"/>
            <a:ext cx="5666739" cy="1323439"/>
          </a:xfrm>
          <a:prstGeom prst="rect">
            <a:avLst/>
          </a:prstGeom>
          <a:noFill/>
        </p:spPr>
        <p:txBody>
          <a:bodyPr wrap="square" rtlCol="0">
            <a:spAutoFit/>
          </a:bodyPr>
          <a:lstStyle/>
          <a:p>
            <a:pPr marL="449262" indent="-342900">
              <a:spcAft>
                <a:spcPts val="1200"/>
              </a:spcAft>
              <a:buBlip>
                <a:blip r:embed="rId2"/>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Soyez poli et courtois envers tout le monde.</a:t>
            </a:r>
          </a:p>
          <a:p>
            <a:pPr marL="449262" indent="-342900">
              <a:spcAft>
                <a:spcPts val="1200"/>
              </a:spcAft>
              <a:buBlip>
                <a:blip r:embed="rId2"/>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Pratiquez un bon esprit sportif.</a:t>
            </a:r>
          </a:p>
          <a:p>
            <a:pPr marL="449262" indent="-342900">
              <a:spcAft>
                <a:spcPts val="1200"/>
              </a:spcAft>
              <a:buBlip>
                <a:blip r:embed="rId2"/>
              </a:buBlip>
            </a:pPr>
            <a:r>
              <a:rPr lang="fr" sz="2000" i="0" u="none" strike="noStrike" cap="none" dirty="0">
                <a:solidFill>
                  <a:schemeClr val="tx1">
                    <a:lumMod val="65000"/>
                    <a:lumOff val="35000"/>
                  </a:schemeClr>
                </a:solidFill>
                <a:latin typeface="Ubuntu" panose="020B0504030602030204" pitchFamily="34" charset="0"/>
                <a:ea typeface="Ubuntu"/>
                <a:cs typeface="Ubuntu"/>
                <a:sym typeface="Ubuntu"/>
              </a:rPr>
              <a:t>Soyez toujours à l’écoute, à l’écoute et à l’apprentissage </a:t>
            </a:r>
            <a:r>
              <a:rPr lang="fr" sz="2000" i="0" u="none" strike="noStrike" cap="none" dirty="0">
                <a:solidFill>
                  <a:schemeClr val="bg2">
                    <a:lumMod val="25000"/>
                  </a:schemeClr>
                </a:solidFill>
                <a:latin typeface="Ubuntu" panose="020B0504030602030204" pitchFamily="34" charset="0"/>
                <a:ea typeface="Ubuntu"/>
                <a:cs typeface="Ubuntu"/>
                <a:sym typeface="Ubuntu"/>
              </a:rPr>
              <a:t>.</a:t>
            </a:r>
          </a:p>
        </p:txBody>
      </p:sp>
      <p:sp>
        <p:nvSpPr>
          <p:cNvPr id="12" name="Text Placeholder 5">
            <a:extLst>
              <a:ext uri="{FF2B5EF4-FFF2-40B4-BE49-F238E27FC236}">
                <a16:creationId xmlns:a16="http://schemas.microsoft.com/office/drawing/2014/main" id="{3C1EA204-DF54-AF4A-D6E5-819C0483806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13" name="Text Placeholder 10">
            <a:extLst>
              <a:ext uri="{FF2B5EF4-FFF2-40B4-BE49-F238E27FC236}">
                <a16:creationId xmlns:a16="http://schemas.microsoft.com/office/drawing/2014/main" id="{75C62040-3198-5342-5C33-2ADEBEB29EBB}"/>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Être assistant sportif</a:t>
            </a:r>
          </a:p>
        </p:txBody>
      </p:sp>
      <p:grpSp>
        <p:nvGrpSpPr>
          <p:cNvPr id="5" name="Group 4">
            <a:extLst>
              <a:ext uri="{FF2B5EF4-FFF2-40B4-BE49-F238E27FC236}">
                <a16:creationId xmlns:a16="http://schemas.microsoft.com/office/drawing/2014/main" id="{CA4FDCCE-2437-EA57-5D2B-CF725BB2BC7B}"/>
              </a:ext>
            </a:extLst>
          </p:cNvPr>
          <p:cNvGrpSpPr/>
          <p:nvPr/>
        </p:nvGrpSpPr>
        <p:grpSpPr>
          <a:xfrm>
            <a:off x="11140096" y="5798774"/>
            <a:ext cx="773917" cy="773917"/>
            <a:chOff x="11140096" y="5798774"/>
            <a:chExt cx="773917" cy="773917"/>
          </a:xfrm>
        </p:grpSpPr>
        <p:sp>
          <p:nvSpPr>
            <p:cNvPr id="6" name="Oval 5">
              <a:extLst>
                <a:ext uri="{FF2B5EF4-FFF2-40B4-BE49-F238E27FC236}">
                  <a16:creationId xmlns:a16="http://schemas.microsoft.com/office/drawing/2014/main" id="{6A5C28F1-C42D-A9CC-BA9C-B7047F078D9E}"/>
                </a:ext>
              </a:extLst>
            </p:cNvPr>
            <p:cNvSpPr/>
            <p:nvPr/>
          </p:nvSpPr>
          <p:spPr>
            <a:xfrm>
              <a:off x="11140096" y="5798774"/>
              <a:ext cx="773917" cy="773917"/>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E4EB9EA-1B6A-91A7-C8F8-83828A7803F5}"/>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4</a:t>
              </a:r>
            </a:p>
          </p:txBody>
        </p:sp>
      </p:grpSp>
      <p:sp>
        <p:nvSpPr>
          <p:cNvPr id="10" name="TextBox 9">
            <a:extLst>
              <a:ext uri="{FF2B5EF4-FFF2-40B4-BE49-F238E27FC236}">
                <a16:creationId xmlns:a16="http://schemas.microsoft.com/office/drawing/2014/main" id="{0EB410E7-E8B7-95E6-E7F5-A2FA0E754442}"/>
              </a:ext>
            </a:extLst>
          </p:cNvPr>
          <p:cNvSpPr txBox="1"/>
          <p:nvPr/>
        </p:nvSpPr>
        <p:spPr>
          <a:xfrm>
            <a:off x="5885181" y="2413337"/>
            <a:ext cx="4249419" cy="461665"/>
          </a:xfrm>
          <a:prstGeom prst="rect">
            <a:avLst/>
          </a:prstGeom>
          <a:noFill/>
        </p:spPr>
        <p:txBody>
          <a:bodyPr wrap="square" rtlCol="0">
            <a:spAutoFit/>
          </a:bodyPr>
          <a:lstStyle/>
          <a:p>
            <a:r>
              <a:rPr lang="fr" sz="2400" b="1" dirty="0">
                <a:solidFill>
                  <a:srgbClr val="C4161C"/>
                </a:solidFill>
                <a:latin typeface="Ubuntu" panose="020B0504030602030204" pitchFamily="34" charset="0"/>
              </a:rPr>
              <a:t>Ayez une attitude positive</a:t>
            </a:r>
          </a:p>
        </p:txBody>
      </p:sp>
    </p:spTree>
    <p:extLst>
      <p:ext uri="{BB962C8B-B14F-4D97-AF65-F5344CB8AC3E}">
        <p14:creationId xmlns:p14="http://schemas.microsoft.com/office/powerpoint/2010/main" val="27085430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FB4DBFAF-DA82-1F7F-94CD-3A5282DBAC9D}"/>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13" name="Text Placeholder 10">
            <a:extLst>
              <a:ext uri="{FF2B5EF4-FFF2-40B4-BE49-F238E27FC236}">
                <a16:creationId xmlns:a16="http://schemas.microsoft.com/office/drawing/2014/main" id="{0D7DF90A-500F-2F68-C5E8-3F35FC82BF96}"/>
              </a:ext>
            </a:extLst>
          </p:cNvPr>
          <p:cNvSpPr txBox="1">
            <a:spLocks/>
          </p:cNvSpPr>
          <p:nvPr/>
        </p:nvSpPr>
        <p:spPr>
          <a:xfrm>
            <a:off x="1498600" y="1097134"/>
            <a:ext cx="3276600" cy="376034"/>
          </a:xfrm>
          <a:prstGeom prst="rect">
            <a:avLst/>
          </a:prstGeom>
        </p:spPr>
        <p:txBody>
          <a:bodyPr>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Travailler avec des athlètes ayant une DI</a:t>
            </a:r>
          </a:p>
        </p:txBody>
      </p:sp>
      <p:sp>
        <p:nvSpPr>
          <p:cNvPr id="14" name="TextBox 13">
            <a:extLst>
              <a:ext uri="{FF2B5EF4-FFF2-40B4-BE49-F238E27FC236}">
                <a16:creationId xmlns:a16="http://schemas.microsoft.com/office/drawing/2014/main" id="{72165EE1-901F-1E67-0AAF-4A46B2F4BD7E}"/>
              </a:ext>
            </a:extLst>
          </p:cNvPr>
          <p:cNvSpPr txBox="1"/>
          <p:nvPr/>
        </p:nvSpPr>
        <p:spPr>
          <a:xfrm>
            <a:off x="4864504" y="1845809"/>
            <a:ext cx="5969726" cy="1200329"/>
          </a:xfrm>
          <a:prstGeom prst="rect">
            <a:avLst/>
          </a:prstGeom>
          <a:noFill/>
        </p:spPr>
        <p:txBody>
          <a:bodyPr wrap="square" rtlCol="0">
            <a:spAutoFit/>
          </a:bodyPr>
          <a:lstStyle/>
          <a:p>
            <a:r>
              <a:rPr lang="fr" sz="3600" b="1" dirty="0">
                <a:solidFill>
                  <a:srgbClr val="013B82"/>
                </a:solidFill>
                <a:latin typeface="Ubuntu"/>
              </a:rPr>
              <a:t>La sécurité est la responsabilité de tous</a:t>
            </a:r>
            <a:endParaRPr lang="en-US" sz="3600" dirty="0">
              <a:solidFill>
                <a:srgbClr val="013B82"/>
              </a:solidFill>
              <a:latin typeface="Ubuntu"/>
            </a:endParaRPr>
          </a:p>
        </p:txBody>
      </p:sp>
      <p:sp>
        <p:nvSpPr>
          <p:cNvPr id="15" name="TextBox 14">
            <a:extLst>
              <a:ext uri="{FF2B5EF4-FFF2-40B4-BE49-F238E27FC236}">
                <a16:creationId xmlns:a16="http://schemas.microsoft.com/office/drawing/2014/main" id="{E7F45798-EA33-43BD-1FAE-4923598E5F89}"/>
              </a:ext>
            </a:extLst>
          </p:cNvPr>
          <p:cNvSpPr txBox="1"/>
          <p:nvPr/>
        </p:nvSpPr>
        <p:spPr>
          <a:xfrm>
            <a:off x="4775200" y="3105236"/>
            <a:ext cx="6148334" cy="2891112"/>
          </a:xfrm>
          <a:prstGeom prst="rect">
            <a:avLst/>
          </a:prstGeom>
          <a:noFill/>
        </p:spPr>
        <p:txBody>
          <a:bodyPr wrap="square" rtlCol="0">
            <a:spAutoFit/>
          </a:bodyPr>
          <a:lstStyle/>
          <a:p>
            <a:pPr marL="430212" indent="-342900">
              <a:lnSpc>
                <a:spcPct val="110000"/>
              </a:lnSpc>
              <a:spcAft>
                <a:spcPts val="1200"/>
              </a:spcAft>
              <a:buBlip>
                <a:blip r:embed="rId2"/>
              </a:buBlip>
            </a:pPr>
            <a:r>
              <a:rPr lang="fr" sz="2000" dirty="0">
                <a:solidFill>
                  <a:schemeClr val="tx1">
                    <a:lumMod val="65000"/>
                    <a:lumOff val="35000"/>
                  </a:schemeClr>
                </a:solidFill>
                <a:latin typeface="Ubuntu" panose="020B0504030602030204" pitchFamily="34" charset="0"/>
                <a:ea typeface="Calibri"/>
                <a:cs typeface="Calibri"/>
                <a:sym typeface="Calibri"/>
              </a:rPr>
              <a:t>Signalez les dangers sur le terrain/court à l'entraîneur immédiatement avant qu'une urgence ne survienne.</a:t>
            </a:r>
          </a:p>
          <a:p>
            <a:pPr marL="430212" indent="-342900">
              <a:lnSpc>
                <a:spcPct val="110000"/>
              </a:lnSpc>
              <a:spcAft>
                <a:spcPts val="1200"/>
              </a:spcAft>
              <a:buBlip>
                <a:blip r:embed="rId2"/>
              </a:buBlip>
            </a:pPr>
            <a:r>
              <a:rPr lang="fr" sz="2000" dirty="0">
                <a:solidFill>
                  <a:schemeClr val="tx1">
                    <a:lumMod val="65000"/>
                    <a:lumOff val="35000"/>
                  </a:schemeClr>
                </a:solidFill>
                <a:latin typeface="Ubuntu" panose="020B0504030602030204" pitchFamily="34" charset="0"/>
                <a:ea typeface="Calibri"/>
                <a:cs typeface="Calibri"/>
                <a:sym typeface="Calibri"/>
              </a:rPr>
              <a:t>Sachez où aller en cas d'urgence</a:t>
            </a:r>
          </a:p>
          <a:p>
            <a:pPr marL="430212" indent="-342900">
              <a:lnSpc>
                <a:spcPct val="110000"/>
              </a:lnSpc>
              <a:spcAft>
                <a:spcPts val="1200"/>
              </a:spcAft>
              <a:buBlip>
                <a:blip r:embed="rId2"/>
              </a:buBlip>
            </a:pPr>
            <a:r>
              <a:rPr lang="fr" sz="2000" dirty="0">
                <a:solidFill>
                  <a:schemeClr val="tx1">
                    <a:lumMod val="65000"/>
                    <a:lumOff val="35000"/>
                  </a:schemeClr>
                </a:solidFill>
                <a:latin typeface="Ubuntu" panose="020B0504030602030204" pitchFamily="34" charset="0"/>
                <a:ea typeface="Calibri"/>
                <a:cs typeface="Calibri"/>
                <a:sym typeface="Calibri"/>
              </a:rPr>
              <a:t>Sachez quel est votre travail si quelqu'un est blessé ou en cas d'urgence.</a:t>
            </a:r>
          </a:p>
          <a:p>
            <a:pPr marL="430212" indent="-342900">
              <a:lnSpc>
                <a:spcPct val="110000"/>
              </a:lnSpc>
              <a:spcAft>
                <a:spcPts val="1200"/>
              </a:spcAft>
              <a:buBlip>
                <a:blip r:embed="rId2"/>
              </a:buBlip>
            </a:pPr>
            <a:r>
              <a:rPr lang="fr" sz="2000" dirty="0">
                <a:solidFill>
                  <a:schemeClr val="tx1">
                    <a:lumMod val="65000"/>
                    <a:lumOff val="35000"/>
                  </a:schemeClr>
                </a:solidFill>
                <a:latin typeface="Ubuntu" panose="020B0504030602030204" pitchFamily="34" charset="0"/>
                <a:ea typeface="Calibri"/>
                <a:cs typeface="Calibri"/>
                <a:sym typeface="Calibri"/>
              </a:rPr>
              <a:t>Sachez où se trouve la trousse de premiers secours et comment trouver le personnel médical</a:t>
            </a:r>
          </a:p>
        </p:txBody>
      </p:sp>
      <p:pic>
        <p:nvPicPr>
          <p:cNvPr id="17" name="Graphic 16">
            <a:extLst>
              <a:ext uri="{FF2B5EF4-FFF2-40B4-BE49-F238E27FC236}">
                <a16:creationId xmlns:a16="http://schemas.microsoft.com/office/drawing/2014/main" id="{08DACC13-2013-7340-EBFB-40A8FCDDD8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8215" y="2241262"/>
            <a:ext cx="3644192" cy="3519604"/>
          </a:xfrm>
          <a:prstGeom prst="rect">
            <a:avLst/>
          </a:prstGeom>
        </p:spPr>
      </p:pic>
      <p:grpSp>
        <p:nvGrpSpPr>
          <p:cNvPr id="21" name="Group 20">
            <a:extLst>
              <a:ext uri="{FF2B5EF4-FFF2-40B4-BE49-F238E27FC236}">
                <a16:creationId xmlns:a16="http://schemas.microsoft.com/office/drawing/2014/main" id="{AD5B3CD6-2C90-91A3-8A5B-BF76EA7EF746}"/>
              </a:ext>
            </a:extLst>
          </p:cNvPr>
          <p:cNvGrpSpPr/>
          <p:nvPr/>
        </p:nvGrpSpPr>
        <p:grpSpPr>
          <a:xfrm>
            <a:off x="11140096" y="5798774"/>
            <a:ext cx="773917" cy="773917"/>
            <a:chOff x="11140096" y="5798774"/>
            <a:chExt cx="773917" cy="773917"/>
          </a:xfrm>
        </p:grpSpPr>
        <p:sp>
          <p:nvSpPr>
            <p:cNvPr id="22" name="Oval 21">
              <a:extLst>
                <a:ext uri="{FF2B5EF4-FFF2-40B4-BE49-F238E27FC236}">
                  <a16:creationId xmlns:a16="http://schemas.microsoft.com/office/drawing/2014/main" id="{9C17FFE3-52A0-400B-B1FE-ED97605D6D3B}"/>
                </a:ext>
              </a:extLst>
            </p:cNvPr>
            <p:cNvSpPr/>
            <p:nvPr/>
          </p:nvSpPr>
          <p:spPr>
            <a:xfrm>
              <a:off x="11140096" y="5798774"/>
              <a:ext cx="773917" cy="773917"/>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42061EBB-E43B-0A3C-1ACD-DE4C2EDBB7F7}"/>
                </a:ext>
              </a:extLst>
            </p:cNvPr>
            <p:cNvSpPr txBox="1"/>
            <p:nvPr/>
          </p:nvSpPr>
          <p:spPr>
            <a:xfrm>
              <a:off x="1129707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4</a:t>
              </a:r>
            </a:p>
          </p:txBody>
        </p:sp>
      </p:grpSp>
    </p:spTree>
    <p:extLst>
      <p:ext uri="{BB962C8B-B14F-4D97-AF65-F5344CB8AC3E}">
        <p14:creationId xmlns:p14="http://schemas.microsoft.com/office/powerpoint/2010/main" val="1991619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500E9BEF-BC2F-1070-4F9E-3BCCF105FACD}"/>
              </a:ext>
            </a:extLst>
          </p:cNvPr>
          <p:cNvSpPr/>
          <p:nvPr/>
        </p:nvSpPr>
        <p:spPr>
          <a:xfrm>
            <a:off x="806684" y="4381500"/>
            <a:ext cx="6178316" cy="709841"/>
          </a:xfrm>
          <a:prstGeom prst="roundRect">
            <a:avLst>
              <a:gd name="adj" fmla="val 50000"/>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44E2A6CC-6F62-253A-471C-2C43C9F112FB}"/>
              </a:ext>
            </a:extLst>
          </p:cNvPr>
          <p:cNvGrpSpPr/>
          <p:nvPr/>
        </p:nvGrpSpPr>
        <p:grpSpPr>
          <a:xfrm>
            <a:off x="304800" y="4231553"/>
            <a:ext cx="1437421" cy="1003769"/>
            <a:chOff x="1019009" y="3028136"/>
            <a:chExt cx="859695" cy="600336"/>
          </a:xfrm>
        </p:grpSpPr>
        <p:sp>
          <p:nvSpPr>
            <p:cNvPr id="10" name="Oval 9">
              <a:extLst>
                <a:ext uri="{FF2B5EF4-FFF2-40B4-BE49-F238E27FC236}">
                  <a16:creationId xmlns:a16="http://schemas.microsoft.com/office/drawing/2014/main" id="{12874D13-E61D-1E3A-CED0-2211D587BC8F}"/>
                </a:ext>
              </a:extLst>
            </p:cNvPr>
            <p:cNvSpPr/>
            <p:nvPr/>
          </p:nvSpPr>
          <p:spPr>
            <a:xfrm>
              <a:off x="1019009" y="3028136"/>
              <a:ext cx="600336" cy="600336"/>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BF24A89-EDEF-A7AD-901D-B2E1DC303208}"/>
                </a:ext>
              </a:extLst>
            </p:cNvPr>
            <p:cNvSpPr txBox="1"/>
            <p:nvPr/>
          </p:nvSpPr>
          <p:spPr>
            <a:xfrm>
              <a:off x="1174368" y="3079802"/>
              <a:ext cx="704336" cy="497004"/>
            </a:xfrm>
            <a:prstGeom prst="rect">
              <a:avLst/>
            </a:prstGeom>
            <a:noFill/>
          </p:spPr>
          <p:txBody>
            <a:bodyPr wrap="square" rtlCol="0">
              <a:spAutoFit/>
            </a:bodyPr>
            <a:lstStyle/>
            <a:p>
              <a:pPr defTabSz="457200"/>
              <a:r>
                <a:rPr lang="fr" sz="4800" b="1" dirty="0">
                  <a:solidFill>
                    <a:schemeClr val="bg1"/>
                  </a:solidFill>
                  <a:latin typeface="GT Walsheim Pro Condensed Black" panose="00000906000000000000" pitchFamily="2" charset="0"/>
                </a:rPr>
                <a:t>5</a:t>
              </a:r>
            </a:p>
          </p:txBody>
        </p:sp>
      </p:grpSp>
      <p:sp>
        <p:nvSpPr>
          <p:cNvPr id="5" name="Text Placeholder 4">
            <a:extLst>
              <a:ext uri="{FF2B5EF4-FFF2-40B4-BE49-F238E27FC236}">
                <a16:creationId xmlns:a16="http://schemas.microsoft.com/office/drawing/2014/main" id="{E54B2DA7-4C4D-D149-7D97-AE5EAD206828}"/>
              </a:ext>
            </a:extLst>
          </p:cNvPr>
          <p:cNvSpPr>
            <a:spLocks noGrp="1"/>
          </p:cNvSpPr>
          <p:nvPr>
            <p:ph type="body" sz="quarter" idx="10"/>
          </p:nvPr>
        </p:nvSpPr>
        <p:spPr>
          <a:xfrm>
            <a:off x="1376801" y="4442487"/>
            <a:ext cx="5485931" cy="1452828"/>
          </a:xfrm>
        </p:spPr>
        <p:txBody>
          <a:bodyPr>
            <a:normAutofit fontScale="85000" lnSpcReduction="20000"/>
          </a:bodyPr>
          <a:lstStyle/>
          <a:p>
            <a:pPr>
              <a:spcBef>
                <a:spcPts val="0"/>
              </a:spcBef>
              <a:spcAft>
                <a:spcPts val="600"/>
              </a:spcAft>
            </a:pPr>
            <a:r>
              <a:rPr lang="fr" dirty="0">
                <a:latin typeface="GT Walsheim Pro Condensed Black" panose="00000906000000000000" pitchFamily="2" charset="0"/>
              </a:rPr>
              <a:t>FORMATION À LA MISE EN PLACE</a:t>
            </a:r>
          </a:p>
          <a:p>
            <a:pPr>
              <a:spcBef>
                <a:spcPts val="0"/>
              </a:spcBef>
              <a:spcAft>
                <a:spcPts val="600"/>
              </a:spcAft>
            </a:pPr>
            <a:r>
              <a:rPr lang="fr" dirty="0">
                <a:solidFill>
                  <a:srgbClr val="013B82"/>
                </a:solidFill>
                <a:latin typeface="GT Walsheim Pro Condensed Black" panose="00000906000000000000" pitchFamily="2" charset="0"/>
              </a:rPr>
              <a:t>EN PRATIQUE</a:t>
            </a:r>
          </a:p>
        </p:txBody>
      </p:sp>
      <p:pic>
        <p:nvPicPr>
          <p:cNvPr id="2" name="Picture 1">
            <a:extLst>
              <a:ext uri="{FF2B5EF4-FFF2-40B4-BE49-F238E27FC236}">
                <a16:creationId xmlns:a16="http://schemas.microsoft.com/office/drawing/2014/main" id="{7C9257E0-BFCC-E43B-21EC-2CD748404131}"/>
              </a:ext>
            </a:extLst>
          </p:cNvPr>
          <p:cNvPicPr>
            <a:picLocks noChangeAspect="1"/>
          </p:cNvPicPr>
          <p:nvPr/>
        </p:nvPicPr>
        <p:blipFill>
          <a:blip r:embed="rId2">
            <a:extLst>
              <a:ext uri="{28A0092B-C50C-407E-A947-70E740481C1C}">
                <a14:useLocalDpi xmlns:a14="http://schemas.microsoft.com/office/drawing/2010/main" val="0"/>
              </a:ext>
            </a:extLst>
          </a:blip>
          <a:srcRect l="86" r="86"/>
          <a:stretch/>
        </p:blipFill>
        <p:spPr>
          <a:xfrm>
            <a:off x="1308568" y="988812"/>
            <a:ext cx="5082065" cy="3393416"/>
          </a:xfrm>
          <a:prstGeom prst="rect">
            <a:avLst/>
          </a:prstGeom>
          <a:ln w="57150">
            <a:solidFill>
              <a:srgbClr val="013B82"/>
            </a:solidFill>
          </a:ln>
        </p:spPr>
      </p:pic>
    </p:spTree>
    <p:extLst>
      <p:ext uri="{BB962C8B-B14F-4D97-AF65-F5344CB8AC3E}">
        <p14:creationId xmlns:p14="http://schemas.microsoft.com/office/powerpoint/2010/main" val="1277702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
            <a:extLst>
              <a:ext uri="{FF2B5EF4-FFF2-40B4-BE49-F238E27FC236}">
                <a16:creationId xmlns:a16="http://schemas.microsoft.com/office/drawing/2014/main" id="{528F8032-E614-E69B-B60D-3EEEC0084193}"/>
              </a:ext>
            </a:extLst>
          </p:cNvPr>
          <p:cNvSpPr/>
          <p:nvPr/>
        </p:nvSpPr>
        <p:spPr>
          <a:xfrm rot="810587">
            <a:off x="-3203958" y="588417"/>
            <a:ext cx="8541518" cy="7004961"/>
          </a:xfrm>
          <a:custGeom>
            <a:avLst/>
            <a:gdLst>
              <a:gd name="connsiteX0" fmla="*/ 0 w 6996849"/>
              <a:gd name="connsiteY0" fmla="*/ 0 h 6996849"/>
              <a:gd name="connsiteX1" fmla="*/ 6996849 w 6996849"/>
              <a:gd name="connsiteY1" fmla="*/ 0 h 6996849"/>
              <a:gd name="connsiteX2" fmla="*/ 6996849 w 6996849"/>
              <a:gd name="connsiteY2" fmla="*/ 6996849 h 6996849"/>
              <a:gd name="connsiteX3" fmla="*/ 0 w 6996849"/>
              <a:gd name="connsiteY3" fmla="*/ 6996849 h 6996849"/>
              <a:gd name="connsiteX4" fmla="*/ 0 w 6996849"/>
              <a:gd name="connsiteY4" fmla="*/ 0 h 6996849"/>
              <a:gd name="connsiteX0" fmla="*/ 0 w 7000106"/>
              <a:gd name="connsiteY0" fmla="*/ 0 h 6996849"/>
              <a:gd name="connsiteX1" fmla="*/ 6996849 w 7000106"/>
              <a:gd name="connsiteY1" fmla="*/ 0 h 6996849"/>
              <a:gd name="connsiteX2" fmla="*/ 7000106 w 7000106"/>
              <a:gd name="connsiteY2" fmla="*/ 4982390 h 6996849"/>
              <a:gd name="connsiteX3" fmla="*/ 0 w 7000106"/>
              <a:gd name="connsiteY3" fmla="*/ 6996849 h 6996849"/>
              <a:gd name="connsiteX4" fmla="*/ 0 w 7000106"/>
              <a:gd name="connsiteY4" fmla="*/ 0 h 6996849"/>
              <a:gd name="connsiteX0" fmla="*/ 17633 w 7017739"/>
              <a:gd name="connsiteY0" fmla="*/ 0 h 5621604"/>
              <a:gd name="connsiteX1" fmla="*/ 7014482 w 7017739"/>
              <a:gd name="connsiteY1" fmla="*/ 0 h 5621604"/>
              <a:gd name="connsiteX2" fmla="*/ 7017739 w 7017739"/>
              <a:gd name="connsiteY2" fmla="*/ 4982390 h 5621604"/>
              <a:gd name="connsiteX3" fmla="*/ 0 w 7017739"/>
              <a:gd name="connsiteY3" fmla="*/ 5621604 h 5621604"/>
              <a:gd name="connsiteX4" fmla="*/ 17633 w 7017739"/>
              <a:gd name="connsiteY4" fmla="*/ 0 h 562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739" h="5621604">
                <a:moveTo>
                  <a:pt x="17633" y="0"/>
                </a:moveTo>
                <a:lnTo>
                  <a:pt x="7014482" y="0"/>
                </a:lnTo>
                <a:cubicBezTo>
                  <a:pt x="7015568" y="1660797"/>
                  <a:pt x="7016653" y="3321593"/>
                  <a:pt x="7017739" y="4982390"/>
                </a:cubicBezTo>
                <a:lnTo>
                  <a:pt x="0" y="5621604"/>
                </a:lnTo>
                <a:cubicBezTo>
                  <a:pt x="5878" y="3747736"/>
                  <a:pt x="11755" y="1873868"/>
                  <a:pt x="17633" y="0"/>
                </a:cubicBezTo>
                <a:close/>
              </a:path>
            </a:pathLst>
          </a:custGeom>
          <a:solidFill>
            <a:srgbClr val="C416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2841"/>
              </a:solidFill>
            </a:endParaRPr>
          </a:p>
        </p:txBody>
      </p:sp>
      <p:pic>
        <p:nvPicPr>
          <p:cNvPr id="2" name="Graphic 1" descr="Raised hand with solid fill">
            <a:extLst>
              <a:ext uri="{FF2B5EF4-FFF2-40B4-BE49-F238E27FC236}">
                <a16:creationId xmlns:a16="http://schemas.microsoft.com/office/drawing/2014/main" id="{B001B37C-A09E-69D8-060C-1D87720D9E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2527" y="1988044"/>
            <a:ext cx="2604911" cy="2604911"/>
          </a:xfrm>
          <a:prstGeom prst="rect">
            <a:avLst/>
          </a:prstGeom>
        </p:spPr>
      </p:pic>
      <p:sp>
        <p:nvSpPr>
          <p:cNvPr id="3" name="TextBox 2">
            <a:extLst>
              <a:ext uri="{FF2B5EF4-FFF2-40B4-BE49-F238E27FC236}">
                <a16:creationId xmlns:a16="http://schemas.microsoft.com/office/drawing/2014/main" id="{F1C5BBDC-DB33-8794-3192-A23DAC3E0AD2}"/>
              </a:ext>
            </a:extLst>
          </p:cNvPr>
          <p:cNvSpPr txBox="1"/>
          <p:nvPr/>
        </p:nvSpPr>
        <p:spPr>
          <a:xfrm>
            <a:off x="6629400" y="2305615"/>
            <a:ext cx="4495800" cy="2246769"/>
          </a:xfrm>
          <a:prstGeom prst="rect">
            <a:avLst/>
          </a:prstGeom>
          <a:noFill/>
        </p:spPr>
        <p:txBody>
          <a:bodyPr wrap="square" rtlCol="0">
            <a:spAutoFit/>
          </a:bodyPr>
          <a:lstStyle/>
          <a:p>
            <a:pPr>
              <a:spcAft>
                <a:spcPts val="1200"/>
              </a:spcAft>
            </a:pPr>
            <a:r>
              <a:rPr lang="fr" sz="2000" i="0" u="none" strike="noStrike" cap="none" dirty="0">
                <a:solidFill>
                  <a:srgbClr val="0E2841"/>
                </a:solidFill>
                <a:latin typeface="Ubuntu Light" panose="020B0304030602030204" pitchFamily="34" charset="0"/>
                <a:ea typeface="Ubuntu"/>
                <a:cs typeface="Ubuntu"/>
                <a:sym typeface="Ubuntu"/>
              </a:rPr>
              <a:t>Avez-vous terminé </a:t>
            </a:r>
            <a:r>
              <a:rPr lang="fr" sz="2000" b="1" i="0" u="none" strike="noStrike" cap="none" dirty="0">
                <a:solidFill>
                  <a:srgbClr val="C4161C"/>
                </a:solidFill>
                <a:latin typeface="Ubuntu Light" panose="020B0304030602030204" pitchFamily="34" charset="0"/>
                <a:ea typeface="Ubuntu"/>
                <a:cs typeface="Ubuntu"/>
                <a:sym typeface="Ubuntu"/>
              </a:rPr>
              <a:t>le module 1 : Introduction au leadership des athlètes </a:t>
            </a:r>
            <a:r>
              <a:rPr lang="fr" sz="2000" i="0" u="none" strike="noStrike" cap="none" dirty="0">
                <a:solidFill>
                  <a:srgbClr val="0E2841"/>
                </a:solidFill>
                <a:latin typeface="Ubuntu Light" panose="020B0304030602030204" pitchFamily="34" charset="0"/>
                <a:ea typeface="Ubuntu"/>
                <a:cs typeface="Ubuntu"/>
                <a:sym typeface="Ubuntu"/>
              </a:rPr>
              <a:t>et </a:t>
            </a:r>
            <a:r>
              <a:rPr lang="fr" sz="2000" b="1" i="0" u="none" strike="noStrike" cap="none" dirty="0">
                <a:solidFill>
                  <a:srgbClr val="C4161C"/>
                </a:solidFill>
                <a:latin typeface="Ubuntu Light" panose="020B0304030602030204" pitchFamily="34" charset="0"/>
                <a:ea typeface="Ubuntu"/>
                <a:cs typeface="Ubuntu"/>
                <a:sym typeface="Ubuntu"/>
              </a:rPr>
              <a:t>le module 2 : Comprendre le leadership du programme Leadership et compétences</a:t>
            </a:r>
            <a:r>
              <a:rPr lang="fr" sz="2000" i="0" u="none" strike="noStrike" cap="none" dirty="0">
                <a:solidFill>
                  <a:srgbClr val="0E2841"/>
                </a:solidFill>
                <a:latin typeface="Ubuntu Light" panose="020B0304030602030204" pitchFamily="34" charset="0"/>
                <a:ea typeface="Ubuntu"/>
                <a:cs typeface="Ubuntu"/>
                <a:sym typeface="Ubuntu"/>
              </a:rPr>
              <a:t> ? </a:t>
            </a:r>
            <a:br>
              <a:rPr lang="en-US" sz="2000" b="1" i="0" u="none" strike="noStrike" cap="none" dirty="0">
                <a:solidFill>
                  <a:srgbClr val="0E2841"/>
                </a:solidFill>
                <a:latin typeface="Ubuntu Light" panose="020B0304030602030204" pitchFamily="34" charset="0"/>
                <a:ea typeface="Ubuntu"/>
                <a:cs typeface="Ubuntu"/>
                <a:sym typeface="Ubuntu"/>
              </a:rPr>
            </a:br>
            <a:br>
              <a:rPr lang="en-US" sz="2000" b="1" i="0" u="none" strike="noStrike" cap="none" dirty="0">
                <a:solidFill>
                  <a:srgbClr val="0E2841"/>
                </a:solidFill>
                <a:latin typeface="Ubuntu Light" panose="020B0304030602030204" pitchFamily="34" charset="0"/>
                <a:ea typeface="Ubuntu"/>
                <a:cs typeface="Ubuntu"/>
                <a:sym typeface="Ubuntu"/>
              </a:rPr>
            </a:br>
            <a:r>
              <a:rPr lang="fr" sz="2000" b="1" i="0" u="none" strike="noStrike" cap="none" dirty="0">
                <a:solidFill>
                  <a:srgbClr val="0E2841"/>
                </a:solidFill>
                <a:latin typeface="Ubuntu Light" panose="020B0304030602030204" pitchFamily="34" charset="0"/>
                <a:ea typeface="Ubuntu"/>
                <a:cs typeface="Ubuntu"/>
                <a:sym typeface="Ubuntu"/>
              </a:rPr>
              <a:t>Si ce n'est pas le cas, arrêtez-vous ici et revenez en arrière et terminez d'abord ces deux cours.</a:t>
            </a:r>
            <a:endParaRPr lang="en-US" sz="2000" b="1" i="0" u="none" strike="noStrike" cap="none" dirty="0">
              <a:solidFill>
                <a:srgbClr val="0E2841"/>
              </a:solidFill>
              <a:latin typeface="Ubuntu Light" panose="020B0304030602030204" pitchFamily="34" charset="0"/>
              <a:ea typeface="Arial"/>
              <a:cs typeface="Arial"/>
              <a:sym typeface="Arial"/>
            </a:endParaRPr>
          </a:p>
        </p:txBody>
      </p:sp>
      <p:sp>
        <p:nvSpPr>
          <p:cNvPr id="4" name="TextBox 3">
            <a:extLst>
              <a:ext uri="{FF2B5EF4-FFF2-40B4-BE49-F238E27FC236}">
                <a16:creationId xmlns:a16="http://schemas.microsoft.com/office/drawing/2014/main" id="{D6516319-7F88-7353-872A-9F2AF82EDC7D}"/>
              </a:ext>
            </a:extLst>
          </p:cNvPr>
          <p:cNvSpPr txBox="1"/>
          <p:nvPr/>
        </p:nvSpPr>
        <p:spPr>
          <a:xfrm>
            <a:off x="2744933" y="2841136"/>
            <a:ext cx="3319669" cy="1015663"/>
          </a:xfrm>
          <a:prstGeom prst="rect">
            <a:avLst/>
          </a:prstGeom>
          <a:noFill/>
        </p:spPr>
        <p:txBody>
          <a:bodyPr wrap="square" rtlCol="0">
            <a:spAutoFit/>
          </a:bodyPr>
          <a:lstStyle/>
          <a:p>
            <a:r>
              <a:rPr lang="fr" sz="6000" b="1" dirty="0">
                <a:solidFill>
                  <a:schemeClr val="bg1"/>
                </a:solidFill>
                <a:latin typeface="Ubuntu" panose="020B0504030602030204" pitchFamily="34" charset="0"/>
              </a:rPr>
              <a:t>ARRÊT</a:t>
            </a:r>
            <a:endParaRPr lang="en-US" sz="6000" dirty="0">
              <a:solidFill>
                <a:schemeClr val="bg1"/>
              </a:solidFill>
              <a:latin typeface="Ubuntu" panose="020B0504030602030204" pitchFamily="34" charset="0"/>
            </a:endParaRPr>
          </a:p>
        </p:txBody>
      </p:sp>
    </p:spTree>
    <p:extLst>
      <p:ext uri="{BB962C8B-B14F-4D97-AF65-F5344CB8AC3E}">
        <p14:creationId xmlns:p14="http://schemas.microsoft.com/office/powerpoint/2010/main" val="30500334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884838-5ABB-505B-E7A4-B2C3E210FBB8}"/>
              </a:ext>
            </a:extLst>
          </p:cNvPr>
          <p:cNvSpPr txBox="1"/>
          <p:nvPr/>
        </p:nvSpPr>
        <p:spPr>
          <a:xfrm>
            <a:off x="1001304" y="2644170"/>
            <a:ext cx="3773896" cy="1077218"/>
          </a:xfrm>
          <a:prstGeom prst="rect">
            <a:avLst/>
          </a:prstGeom>
          <a:noFill/>
        </p:spPr>
        <p:txBody>
          <a:bodyPr wrap="square" rtlCol="0">
            <a:spAutoFit/>
          </a:bodyPr>
          <a:lstStyle/>
          <a:p>
            <a:r>
              <a:rPr lang="fr" sz="3200" b="1" dirty="0">
                <a:solidFill>
                  <a:schemeClr val="bg1"/>
                </a:solidFill>
                <a:latin typeface="Ubuntu"/>
              </a:rPr>
              <a:t>Qu'est-ce qu'un stage?</a:t>
            </a:r>
            <a:endParaRPr lang="en-US" sz="3200" dirty="0">
              <a:solidFill>
                <a:schemeClr val="bg1"/>
              </a:solidFill>
              <a:latin typeface="Ubuntu"/>
            </a:endParaRPr>
          </a:p>
        </p:txBody>
      </p:sp>
      <p:sp>
        <p:nvSpPr>
          <p:cNvPr id="9" name="TextBox 8">
            <a:extLst>
              <a:ext uri="{FF2B5EF4-FFF2-40B4-BE49-F238E27FC236}">
                <a16:creationId xmlns:a16="http://schemas.microsoft.com/office/drawing/2014/main" id="{9B66DFB8-03D6-554D-A2BF-4BEC7DDC2BBC}"/>
              </a:ext>
            </a:extLst>
          </p:cNvPr>
          <p:cNvSpPr txBox="1"/>
          <p:nvPr/>
        </p:nvSpPr>
        <p:spPr>
          <a:xfrm>
            <a:off x="5885180" y="2444115"/>
            <a:ext cx="5666739" cy="2554545"/>
          </a:xfrm>
          <a:prstGeom prst="rect">
            <a:avLst/>
          </a:prstGeom>
          <a:noFill/>
        </p:spPr>
        <p:txBody>
          <a:bodyPr wrap="square" rtlCol="0">
            <a:spAutoFit/>
          </a:bodyPr>
          <a:lstStyle/>
          <a:p>
            <a:pPr marL="449262" indent="-342900">
              <a:spcAft>
                <a:spcPts val="1200"/>
              </a:spcAft>
              <a:buBlip>
                <a:blip r:embed="rId2"/>
              </a:buBlip>
            </a:pPr>
            <a:r>
              <a:rPr lang="fr" sz="2000" i="0" u="none" strike="noStrike" cap="none" dirty="0">
                <a:solidFill>
                  <a:schemeClr val="bg2">
                    <a:lumMod val="25000"/>
                  </a:schemeClr>
                </a:solidFill>
                <a:latin typeface="Ubuntu" panose="020B0504030602030204" pitchFamily="34" charset="0"/>
                <a:ea typeface="Ubuntu"/>
                <a:cs typeface="Ubuntu"/>
                <a:sym typeface="Ubuntu"/>
              </a:rPr>
              <a:t>Un stage est une occasion en cours d’emploi de mettre en pratique ce que vous avez appris dans ce cours.</a:t>
            </a:r>
          </a:p>
          <a:p>
            <a:pPr marL="449262" indent="-342900">
              <a:spcAft>
                <a:spcPts val="1200"/>
              </a:spcAft>
              <a:buBlip>
                <a:blip r:embed="rId2"/>
              </a:buBlip>
            </a:pPr>
            <a:r>
              <a:rPr lang="fr" sz="2000" i="0" u="none" strike="noStrike" cap="none" dirty="0">
                <a:solidFill>
                  <a:schemeClr val="bg2">
                    <a:lumMod val="25000"/>
                  </a:schemeClr>
                </a:solidFill>
                <a:latin typeface="Ubuntu" panose="020B0504030602030204" pitchFamily="34" charset="0"/>
                <a:ea typeface="Ubuntu"/>
                <a:cs typeface="Ubuntu"/>
                <a:sym typeface="Ubuntu"/>
              </a:rPr>
              <a:t>Un stage vous permet d'acquérir de l'expérience en travaillant avec une équipe en tant qu'assistant sportif.</a:t>
            </a:r>
          </a:p>
          <a:p>
            <a:pPr marL="449262" indent="-342900">
              <a:spcAft>
                <a:spcPts val="1200"/>
              </a:spcAft>
              <a:buBlip>
                <a:blip r:embed="rId2"/>
              </a:buBlip>
            </a:pPr>
            <a:r>
              <a:rPr lang="fr" sz="2000" i="0" u="none" strike="noStrike" cap="none" dirty="0">
                <a:solidFill>
                  <a:schemeClr val="bg2">
                    <a:lumMod val="25000"/>
                  </a:schemeClr>
                </a:solidFill>
                <a:latin typeface="Ubuntu" panose="020B0504030602030204" pitchFamily="34" charset="0"/>
                <a:ea typeface="Ubuntu"/>
                <a:cs typeface="Ubuntu"/>
                <a:sym typeface="Ubuntu"/>
              </a:rPr>
              <a:t>Un stage pratique vous aide également à constituer une bibliothèque de compétences efficaces.</a:t>
            </a:r>
          </a:p>
        </p:txBody>
      </p:sp>
      <p:sp>
        <p:nvSpPr>
          <p:cNvPr id="12" name="Text Placeholder 5">
            <a:extLst>
              <a:ext uri="{FF2B5EF4-FFF2-40B4-BE49-F238E27FC236}">
                <a16:creationId xmlns:a16="http://schemas.microsoft.com/office/drawing/2014/main" id="{3C1EA204-DF54-AF4A-D6E5-819C0483806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13" name="Text Placeholder 10">
            <a:extLst>
              <a:ext uri="{FF2B5EF4-FFF2-40B4-BE49-F238E27FC236}">
                <a16:creationId xmlns:a16="http://schemas.microsoft.com/office/drawing/2014/main" id="{75C62040-3198-5342-5C33-2ADEBEB29EBB}"/>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Mettre la formation en pratique</a:t>
            </a:r>
          </a:p>
        </p:txBody>
      </p:sp>
      <p:grpSp>
        <p:nvGrpSpPr>
          <p:cNvPr id="5" name="Group 4">
            <a:extLst>
              <a:ext uri="{FF2B5EF4-FFF2-40B4-BE49-F238E27FC236}">
                <a16:creationId xmlns:a16="http://schemas.microsoft.com/office/drawing/2014/main" id="{CA4FDCCE-2437-EA57-5D2B-CF725BB2BC7B}"/>
              </a:ext>
            </a:extLst>
          </p:cNvPr>
          <p:cNvGrpSpPr/>
          <p:nvPr/>
        </p:nvGrpSpPr>
        <p:grpSpPr>
          <a:xfrm>
            <a:off x="11140096" y="5798774"/>
            <a:ext cx="773917" cy="773917"/>
            <a:chOff x="11140096" y="5798774"/>
            <a:chExt cx="773917" cy="773917"/>
          </a:xfrm>
        </p:grpSpPr>
        <p:sp>
          <p:nvSpPr>
            <p:cNvPr id="6" name="Oval 5">
              <a:extLst>
                <a:ext uri="{FF2B5EF4-FFF2-40B4-BE49-F238E27FC236}">
                  <a16:creationId xmlns:a16="http://schemas.microsoft.com/office/drawing/2014/main" id="{6A5C28F1-C42D-A9CC-BA9C-B7047F078D9E}"/>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E4EB9EA-1B6A-91A7-C8F8-83828A7803F5}"/>
                </a:ext>
              </a:extLst>
            </p:cNvPr>
            <p:cNvSpPr txBox="1"/>
            <p:nvPr/>
          </p:nvSpPr>
          <p:spPr>
            <a:xfrm>
              <a:off x="11286187" y="5826594"/>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7858418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884838-5ABB-505B-E7A4-B2C3E210FBB8}"/>
              </a:ext>
            </a:extLst>
          </p:cNvPr>
          <p:cNvSpPr txBox="1"/>
          <p:nvPr/>
        </p:nvSpPr>
        <p:spPr>
          <a:xfrm>
            <a:off x="1001304" y="2644170"/>
            <a:ext cx="3773896" cy="1077218"/>
          </a:xfrm>
          <a:prstGeom prst="rect">
            <a:avLst/>
          </a:prstGeom>
          <a:noFill/>
        </p:spPr>
        <p:txBody>
          <a:bodyPr wrap="square" rtlCol="0">
            <a:spAutoFit/>
          </a:bodyPr>
          <a:lstStyle/>
          <a:p>
            <a:r>
              <a:rPr lang="fr" sz="3200" b="1" dirty="0">
                <a:solidFill>
                  <a:schemeClr val="bg1"/>
                </a:solidFill>
                <a:latin typeface="Ubuntu"/>
              </a:rPr>
              <a:t>Comment choisir son stage?</a:t>
            </a:r>
            <a:endParaRPr lang="en-US" sz="3200" dirty="0">
              <a:solidFill>
                <a:schemeClr val="bg1"/>
              </a:solidFill>
              <a:latin typeface="Ubuntu"/>
            </a:endParaRPr>
          </a:p>
        </p:txBody>
      </p:sp>
      <p:sp>
        <p:nvSpPr>
          <p:cNvPr id="9" name="TextBox 8">
            <a:extLst>
              <a:ext uri="{FF2B5EF4-FFF2-40B4-BE49-F238E27FC236}">
                <a16:creationId xmlns:a16="http://schemas.microsoft.com/office/drawing/2014/main" id="{9B66DFB8-03D6-554D-A2BF-4BEC7DDC2BBC}"/>
              </a:ext>
            </a:extLst>
          </p:cNvPr>
          <p:cNvSpPr txBox="1"/>
          <p:nvPr/>
        </p:nvSpPr>
        <p:spPr>
          <a:xfrm>
            <a:off x="5885180" y="2444115"/>
            <a:ext cx="5666739" cy="3939540"/>
          </a:xfrm>
          <a:prstGeom prst="rect">
            <a:avLst/>
          </a:prstGeom>
          <a:noFill/>
        </p:spPr>
        <p:txBody>
          <a:bodyPr wrap="square" rtlCol="0">
            <a:spAutoFit/>
          </a:bodyPr>
          <a:lstStyle/>
          <a:p>
            <a:pPr marL="449262" indent="-342900">
              <a:spcAft>
                <a:spcPts val="1200"/>
              </a:spcAft>
              <a:buBlip>
                <a:blip r:embed="rId2"/>
              </a:buBlip>
            </a:pPr>
            <a:r>
              <a:rPr lang="fr" sz="2000" i="0" u="none" strike="noStrike" cap="none" dirty="0">
                <a:solidFill>
                  <a:schemeClr val="bg2">
                    <a:lumMod val="25000"/>
                  </a:schemeClr>
                </a:solidFill>
                <a:latin typeface="Ubuntu" panose="020B0504030602030204" pitchFamily="34" charset="0"/>
                <a:ea typeface="Ubuntu"/>
                <a:cs typeface="Ubuntu"/>
                <a:sym typeface="Ubuntu"/>
              </a:rPr>
              <a:t>Énumérez trois sports que vous avez pratiqués et que vous aimez.</a:t>
            </a:r>
          </a:p>
          <a:p>
            <a:pPr marL="449262" indent="-342900">
              <a:spcAft>
                <a:spcPts val="1200"/>
              </a:spcAft>
              <a:buBlip>
                <a:blip r:embed="rId2"/>
              </a:buBlip>
            </a:pPr>
            <a:r>
              <a:rPr lang="fr" sz="2000" i="0" u="none" strike="noStrike" cap="none" dirty="0">
                <a:solidFill>
                  <a:schemeClr val="bg2">
                    <a:lumMod val="25000"/>
                  </a:schemeClr>
                </a:solidFill>
                <a:latin typeface="Ubuntu" panose="020B0504030602030204" pitchFamily="34" charset="0"/>
                <a:ea typeface="Ubuntu"/>
                <a:cs typeface="Ubuntu"/>
                <a:sym typeface="Ubuntu"/>
              </a:rPr>
              <a:t>Avez-vous des conflits d'horaires ? Par exemple, quel est votre horaire de travail ? Y a-t-il d'autres moments où vous ne seriez pas disponible ?</a:t>
            </a:r>
          </a:p>
          <a:p>
            <a:pPr marL="449262" indent="-342900">
              <a:spcAft>
                <a:spcPts val="1200"/>
              </a:spcAft>
              <a:buBlip>
                <a:blip r:embed="rId2"/>
              </a:buBlip>
            </a:pPr>
            <a:r>
              <a:rPr lang="fr" sz="2000" i="0" u="none" strike="noStrike" cap="none" dirty="0">
                <a:solidFill>
                  <a:schemeClr val="bg2">
                    <a:lumMod val="25000"/>
                  </a:schemeClr>
                </a:solidFill>
                <a:latin typeface="Ubuntu" panose="020B0504030602030204" pitchFamily="34" charset="0"/>
                <a:ea typeface="Ubuntu"/>
                <a:cs typeface="Ubuntu"/>
                <a:sym typeface="Ubuntu"/>
              </a:rPr>
              <a:t>Quel est votre plan de transport?</a:t>
            </a:r>
          </a:p>
          <a:p>
            <a:pPr marL="449262" indent="-342900">
              <a:spcAft>
                <a:spcPts val="1200"/>
              </a:spcAft>
              <a:buBlip>
                <a:blip r:embed="rId2"/>
              </a:buBlip>
            </a:pPr>
            <a:r>
              <a:rPr lang="fr" sz="2000" i="0" u="none" strike="noStrike" cap="none" dirty="0">
                <a:solidFill>
                  <a:schemeClr val="bg2">
                    <a:lumMod val="25000"/>
                  </a:schemeClr>
                </a:solidFill>
                <a:latin typeface="Ubuntu" panose="020B0504030602030204" pitchFamily="34" charset="0"/>
                <a:ea typeface="Ubuntu"/>
                <a:cs typeface="Ubuntu"/>
                <a:sym typeface="Ubuntu"/>
              </a:rPr>
              <a:t>Qui est le représentant de votre programme Special Olympics qui vous aidera à trouver un entraîneur principal et une équipe avec laquelle travailler ? Prenez rendez-vous pour parler avec cette personne afin de trouver un stage.</a:t>
            </a:r>
          </a:p>
        </p:txBody>
      </p:sp>
      <p:sp>
        <p:nvSpPr>
          <p:cNvPr id="12" name="Text Placeholder 5">
            <a:extLst>
              <a:ext uri="{FF2B5EF4-FFF2-40B4-BE49-F238E27FC236}">
                <a16:creationId xmlns:a16="http://schemas.microsoft.com/office/drawing/2014/main" id="{3C1EA204-DF54-AF4A-D6E5-819C0483806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13" name="Text Placeholder 10">
            <a:extLst>
              <a:ext uri="{FF2B5EF4-FFF2-40B4-BE49-F238E27FC236}">
                <a16:creationId xmlns:a16="http://schemas.microsoft.com/office/drawing/2014/main" id="{75C62040-3198-5342-5C33-2ADEBEB29EBB}"/>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Mettre la formation en pratique</a:t>
            </a:r>
          </a:p>
        </p:txBody>
      </p:sp>
      <p:grpSp>
        <p:nvGrpSpPr>
          <p:cNvPr id="5" name="Group 4">
            <a:extLst>
              <a:ext uri="{FF2B5EF4-FFF2-40B4-BE49-F238E27FC236}">
                <a16:creationId xmlns:a16="http://schemas.microsoft.com/office/drawing/2014/main" id="{CA4FDCCE-2437-EA57-5D2B-CF725BB2BC7B}"/>
              </a:ext>
            </a:extLst>
          </p:cNvPr>
          <p:cNvGrpSpPr/>
          <p:nvPr/>
        </p:nvGrpSpPr>
        <p:grpSpPr>
          <a:xfrm>
            <a:off x="11140096" y="5798774"/>
            <a:ext cx="773917" cy="773917"/>
            <a:chOff x="11140096" y="5798774"/>
            <a:chExt cx="773917" cy="773917"/>
          </a:xfrm>
        </p:grpSpPr>
        <p:sp>
          <p:nvSpPr>
            <p:cNvPr id="6" name="Oval 5">
              <a:extLst>
                <a:ext uri="{FF2B5EF4-FFF2-40B4-BE49-F238E27FC236}">
                  <a16:creationId xmlns:a16="http://schemas.microsoft.com/office/drawing/2014/main" id="{6A5C28F1-C42D-A9CC-BA9C-B7047F078D9E}"/>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E4EB9EA-1B6A-91A7-C8F8-83828A7803F5}"/>
                </a:ext>
              </a:extLst>
            </p:cNvPr>
            <p:cNvSpPr txBox="1"/>
            <p:nvPr/>
          </p:nvSpPr>
          <p:spPr>
            <a:xfrm>
              <a:off x="11286187" y="5826594"/>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19566669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C4EEB9B7-8A87-BCB8-6A11-8E75B371D517}"/>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8" name="Text Placeholder 10">
            <a:extLst>
              <a:ext uri="{FF2B5EF4-FFF2-40B4-BE49-F238E27FC236}">
                <a16:creationId xmlns:a16="http://schemas.microsoft.com/office/drawing/2014/main" id="{A50223D7-DDF6-70E9-4170-9031EBAA3D3F}"/>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Mettre la formation en pratique</a:t>
            </a:r>
          </a:p>
        </p:txBody>
      </p:sp>
      <p:sp>
        <p:nvSpPr>
          <p:cNvPr id="9" name="TextBox 8">
            <a:extLst>
              <a:ext uri="{FF2B5EF4-FFF2-40B4-BE49-F238E27FC236}">
                <a16:creationId xmlns:a16="http://schemas.microsoft.com/office/drawing/2014/main" id="{98A19D0B-9698-CD9E-EE80-54C57E15E737}"/>
              </a:ext>
            </a:extLst>
          </p:cNvPr>
          <p:cNvSpPr txBox="1"/>
          <p:nvPr/>
        </p:nvSpPr>
        <p:spPr>
          <a:xfrm>
            <a:off x="780184" y="1750559"/>
            <a:ext cx="9887816" cy="646331"/>
          </a:xfrm>
          <a:prstGeom prst="rect">
            <a:avLst/>
          </a:prstGeom>
          <a:noFill/>
        </p:spPr>
        <p:txBody>
          <a:bodyPr wrap="square" rtlCol="0">
            <a:spAutoFit/>
          </a:bodyPr>
          <a:lstStyle/>
          <a:p>
            <a:r>
              <a:rPr lang="fr" sz="3600" b="1" dirty="0">
                <a:solidFill>
                  <a:srgbClr val="013B82"/>
                </a:solidFill>
                <a:latin typeface="Ubuntu"/>
              </a:rPr>
              <a:t>Développer son rôle d'assistant sportif</a:t>
            </a:r>
            <a:endParaRPr lang="en-US" sz="3600" dirty="0">
              <a:solidFill>
                <a:srgbClr val="013B82"/>
              </a:solidFill>
              <a:latin typeface="Ubuntu"/>
            </a:endParaRPr>
          </a:p>
        </p:txBody>
      </p:sp>
      <p:sp>
        <p:nvSpPr>
          <p:cNvPr id="13" name="Text Placeholder 8">
            <a:extLst>
              <a:ext uri="{FF2B5EF4-FFF2-40B4-BE49-F238E27FC236}">
                <a16:creationId xmlns:a16="http://schemas.microsoft.com/office/drawing/2014/main" id="{CD4026B4-1CEC-06D8-C8F6-1CA310642274}"/>
              </a:ext>
            </a:extLst>
          </p:cNvPr>
          <p:cNvSpPr txBox="1">
            <a:spLocks/>
          </p:cNvSpPr>
          <p:nvPr/>
        </p:nvSpPr>
        <p:spPr>
          <a:xfrm>
            <a:off x="2004998" y="2536188"/>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 sz="2400" b="1" i="0" u="none" strike="noStrike" kern="1200" cap="none" spc="0" normalizeH="0" baseline="0" noProof="0" dirty="0">
                <a:ln>
                  <a:noFill/>
                </a:ln>
                <a:solidFill>
                  <a:srgbClr val="013B82"/>
                </a:solidFill>
                <a:effectLst/>
                <a:uLnTx/>
                <a:uFillTx/>
                <a:latin typeface="Ubuntu Light"/>
                <a:ea typeface="+mn-ea"/>
                <a:cs typeface="+mn-cs"/>
              </a:rPr>
              <a:t>Fonctionnement</a:t>
            </a:r>
          </a:p>
        </p:txBody>
      </p:sp>
      <p:sp>
        <p:nvSpPr>
          <p:cNvPr id="14" name="Text Placeholder 8">
            <a:extLst>
              <a:ext uri="{FF2B5EF4-FFF2-40B4-BE49-F238E27FC236}">
                <a16:creationId xmlns:a16="http://schemas.microsoft.com/office/drawing/2014/main" id="{7E5598F3-5BF2-EA34-B25E-B9E97DBF412B}"/>
              </a:ext>
            </a:extLst>
          </p:cNvPr>
          <p:cNvSpPr txBox="1">
            <a:spLocks/>
          </p:cNvSpPr>
          <p:nvPr/>
        </p:nvSpPr>
        <p:spPr>
          <a:xfrm>
            <a:off x="2004998" y="2957153"/>
            <a:ext cx="7010400" cy="466685"/>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sz="2000" dirty="0">
                <a:solidFill>
                  <a:srgbClr val="A5A5A5">
                    <a:lumMod val="50000"/>
                  </a:srgbClr>
                </a:solidFill>
                <a:latin typeface="Ubuntu Light"/>
              </a:rPr>
              <a:t>Travailler dans un environnement sportif/d'équipe pendant une saison complète.</a:t>
            </a:r>
          </a:p>
        </p:txBody>
      </p:sp>
      <p:pic>
        <p:nvPicPr>
          <p:cNvPr id="27" name="Graphic 26" descr="Cheers with solid fill">
            <a:extLst>
              <a:ext uri="{FF2B5EF4-FFF2-40B4-BE49-F238E27FC236}">
                <a16:creationId xmlns:a16="http://schemas.microsoft.com/office/drawing/2014/main" id="{F3F5758D-B88B-1679-C8D6-CD959E9968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1400" y="2499716"/>
            <a:ext cx="914400" cy="914400"/>
          </a:xfrm>
          <a:prstGeom prst="rect">
            <a:avLst/>
          </a:prstGeom>
        </p:spPr>
      </p:pic>
      <p:grpSp>
        <p:nvGrpSpPr>
          <p:cNvPr id="28" name="Group 27">
            <a:extLst>
              <a:ext uri="{FF2B5EF4-FFF2-40B4-BE49-F238E27FC236}">
                <a16:creationId xmlns:a16="http://schemas.microsoft.com/office/drawing/2014/main" id="{530282AB-CE95-C0AF-6671-834737659E8F}"/>
              </a:ext>
            </a:extLst>
          </p:cNvPr>
          <p:cNvGrpSpPr/>
          <p:nvPr/>
        </p:nvGrpSpPr>
        <p:grpSpPr>
          <a:xfrm>
            <a:off x="11140096" y="5798774"/>
            <a:ext cx="773917" cy="773917"/>
            <a:chOff x="11140096" y="5798774"/>
            <a:chExt cx="773917" cy="773917"/>
          </a:xfrm>
        </p:grpSpPr>
        <p:sp>
          <p:nvSpPr>
            <p:cNvPr id="29" name="Oval 28">
              <a:extLst>
                <a:ext uri="{FF2B5EF4-FFF2-40B4-BE49-F238E27FC236}">
                  <a16:creationId xmlns:a16="http://schemas.microsoft.com/office/drawing/2014/main" id="{7106A233-859E-F9C5-FDBB-34F011F22C6F}"/>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1D583B19-5285-1B09-FA09-C8C21448DBCC}"/>
                </a:ext>
              </a:extLst>
            </p:cNvPr>
            <p:cNvSpPr txBox="1"/>
            <p:nvPr/>
          </p:nvSpPr>
          <p:spPr>
            <a:xfrm>
              <a:off x="11286187" y="5826594"/>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393094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C4EEB9B7-8A87-BCB8-6A11-8E75B371D517}"/>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8" name="Text Placeholder 10">
            <a:extLst>
              <a:ext uri="{FF2B5EF4-FFF2-40B4-BE49-F238E27FC236}">
                <a16:creationId xmlns:a16="http://schemas.microsoft.com/office/drawing/2014/main" id="{A50223D7-DDF6-70E9-4170-9031EBAA3D3F}"/>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Mettre la formation en pratique</a:t>
            </a:r>
          </a:p>
        </p:txBody>
      </p:sp>
      <p:sp>
        <p:nvSpPr>
          <p:cNvPr id="9" name="TextBox 8">
            <a:extLst>
              <a:ext uri="{FF2B5EF4-FFF2-40B4-BE49-F238E27FC236}">
                <a16:creationId xmlns:a16="http://schemas.microsoft.com/office/drawing/2014/main" id="{98A19D0B-9698-CD9E-EE80-54C57E15E737}"/>
              </a:ext>
            </a:extLst>
          </p:cNvPr>
          <p:cNvSpPr txBox="1"/>
          <p:nvPr/>
        </p:nvSpPr>
        <p:spPr>
          <a:xfrm>
            <a:off x="780184" y="1750559"/>
            <a:ext cx="9887816" cy="646331"/>
          </a:xfrm>
          <a:prstGeom prst="rect">
            <a:avLst/>
          </a:prstGeom>
          <a:noFill/>
        </p:spPr>
        <p:txBody>
          <a:bodyPr wrap="square" rtlCol="0">
            <a:spAutoFit/>
          </a:bodyPr>
          <a:lstStyle/>
          <a:p>
            <a:r>
              <a:rPr lang="fr" sz="3600" b="1" dirty="0">
                <a:solidFill>
                  <a:srgbClr val="013B82"/>
                </a:solidFill>
                <a:latin typeface="Ubuntu"/>
              </a:rPr>
              <a:t>Développer son rôle d'assistant sportif</a:t>
            </a:r>
            <a:endParaRPr lang="en-US" sz="3600" dirty="0">
              <a:solidFill>
                <a:srgbClr val="013B82"/>
              </a:solidFill>
              <a:latin typeface="Ubuntu"/>
            </a:endParaRPr>
          </a:p>
        </p:txBody>
      </p:sp>
      <p:sp>
        <p:nvSpPr>
          <p:cNvPr id="13" name="Text Placeholder 8">
            <a:extLst>
              <a:ext uri="{FF2B5EF4-FFF2-40B4-BE49-F238E27FC236}">
                <a16:creationId xmlns:a16="http://schemas.microsoft.com/office/drawing/2014/main" id="{CD4026B4-1CEC-06D8-C8F6-1CA310642274}"/>
              </a:ext>
            </a:extLst>
          </p:cNvPr>
          <p:cNvSpPr txBox="1">
            <a:spLocks/>
          </p:cNvSpPr>
          <p:nvPr/>
        </p:nvSpPr>
        <p:spPr>
          <a:xfrm>
            <a:off x="2004998" y="2536188"/>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 sz="2400" b="1" i="0" u="none" strike="noStrike" kern="1200" cap="none" spc="0" normalizeH="0" baseline="0" noProof="0" dirty="0">
                <a:ln>
                  <a:noFill/>
                </a:ln>
                <a:solidFill>
                  <a:schemeClr val="bg1">
                    <a:lumMod val="75000"/>
                  </a:schemeClr>
                </a:solidFill>
                <a:effectLst/>
                <a:uLnTx/>
                <a:uFillTx/>
                <a:latin typeface="Ubuntu Light"/>
                <a:ea typeface="+mn-ea"/>
                <a:cs typeface="+mn-cs"/>
              </a:rPr>
              <a:t>Fonctionnement</a:t>
            </a:r>
          </a:p>
        </p:txBody>
      </p:sp>
      <p:sp>
        <p:nvSpPr>
          <p:cNvPr id="14" name="Text Placeholder 8">
            <a:extLst>
              <a:ext uri="{FF2B5EF4-FFF2-40B4-BE49-F238E27FC236}">
                <a16:creationId xmlns:a16="http://schemas.microsoft.com/office/drawing/2014/main" id="{7E5598F3-5BF2-EA34-B25E-B9E97DBF412B}"/>
              </a:ext>
            </a:extLst>
          </p:cNvPr>
          <p:cNvSpPr txBox="1">
            <a:spLocks/>
          </p:cNvSpPr>
          <p:nvPr/>
        </p:nvSpPr>
        <p:spPr>
          <a:xfrm>
            <a:off x="2004998" y="2957153"/>
            <a:ext cx="7010400" cy="466685"/>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sz="2000" dirty="0">
                <a:solidFill>
                  <a:schemeClr val="bg1">
                    <a:lumMod val="75000"/>
                  </a:schemeClr>
                </a:solidFill>
                <a:latin typeface="Ubuntu Light"/>
              </a:rPr>
              <a:t>Travailler dans un environnement sportif/d'équipe pendant une saison complète.</a:t>
            </a:r>
          </a:p>
        </p:txBody>
      </p:sp>
      <p:sp>
        <p:nvSpPr>
          <p:cNvPr id="16" name="Text Placeholder 8">
            <a:extLst>
              <a:ext uri="{FF2B5EF4-FFF2-40B4-BE49-F238E27FC236}">
                <a16:creationId xmlns:a16="http://schemas.microsoft.com/office/drawing/2014/main" id="{BDA2C499-690D-6209-DD58-CABD2E43AB43}"/>
              </a:ext>
            </a:extLst>
          </p:cNvPr>
          <p:cNvSpPr txBox="1">
            <a:spLocks/>
          </p:cNvSpPr>
          <p:nvPr/>
        </p:nvSpPr>
        <p:spPr>
          <a:xfrm>
            <a:off x="2004998" y="3488528"/>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 sz="2400" b="1" i="0" u="none" strike="noStrike" kern="1200" cap="none" spc="0" normalizeH="0" baseline="0" noProof="0" dirty="0">
                <a:ln>
                  <a:noFill/>
                </a:ln>
                <a:solidFill>
                  <a:srgbClr val="013B82"/>
                </a:solidFill>
                <a:effectLst/>
                <a:uLnTx/>
                <a:uFillTx/>
                <a:latin typeface="Ubuntu Light"/>
                <a:ea typeface="+mn-ea"/>
                <a:cs typeface="+mn-cs"/>
              </a:rPr>
              <a:t>Exécution</a:t>
            </a:r>
          </a:p>
        </p:txBody>
      </p:sp>
      <p:sp>
        <p:nvSpPr>
          <p:cNvPr id="17" name="Text Placeholder 8">
            <a:extLst>
              <a:ext uri="{FF2B5EF4-FFF2-40B4-BE49-F238E27FC236}">
                <a16:creationId xmlns:a16="http://schemas.microsoft.com/office/drawing/2014/main" id="{F2393C81-13C5-ADBE-7453-D2C27F618466}"/>
              </a:ext>
            </a:extLst>
          </p:cNvPr>
          <p:cNvSpPr txBox="1">
            <a:spLocks/>
          </p:cNvSpPr>
          <p:nvPr/>
        </p:nvSpPr>
        <p:spPr>
          <a:xfrm>
            <a:off x="2004997" y="3909493"/>
            <a:ext cx="7996948" cy="446043"/>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rgbClr val="A5A5A5">
                    <a:lumMod val="50000"/>
                  </a:srgbClr>
                </a:solidFill>
                <a:latin typeface="Ubuntu Light"/>
              </a:rPr>
              <a:t>Exercer les fonctions d’assistant sportif telles que définies précédemment.</a:t>
            </a:r>
          </a:p>
        </p:txBody>
      </p:sp>
      <p:pic>
        <p:nvPicPr>
          <p:cNvPr id="27" name="Graphic 26" descr="Cheers with solid fill">
            <a:extLst>
              <a:ext uri="{FF2B5EF4-FFF2-40B4-BE49-F238E27FC236}">
                <a16:creationId xmlns:a16="http://schemas.microsoft.com/office/drawing/2014/main" id="{F3F5758D-B88B-1679-C8D6-CD959E9968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1400" y="2499716"/>
            <a:ext cx="914400" cy="914400"/>
          </a:xfrm>
          <a:prstGeom prst="rect">
            <a:avLst/>
          </a:prstGeom>
        </p:spPr>
      </p:pic>
      <p:pic>
        <p:nvPicPr>
          <p:cNvPr id="3" name="Graphic 2" descr="Clipboard Partially Checked with solid fill">
            <a:extLst>
              <a:ext uri="{FF2B5EF4-FFF2-40B4-BE49-F238E27FC236}">
                <a16:creationId xmlns:a16="http://schemas.microsoft.com/office/drawing/2014/main" id="{D573D357-68A3-4E49-9D70-C642A7D1DA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4133" y="3460223"/>
            <a:ext cx="788933" cy="788933"/>
          </a:xfrm>
          <a:prstGeom prst="rect">
            <a:avLst/>
          </a:prstGeom>
        </p:spPr>
      </p:pic>
      <p:grpSp>
        <p:nvGrpSpPr>
          <p:cNvPr id="4" name="Group 3">
            <a:extLst>
              <a:ext uri="{FF2B5EF4-FFF2-40B4-BE49-F238E27FC236}">
                <a16:creationId xmlns:a16="http://schemas.microsoft.com/office/drawing/2014/main" id="{837BAE2C-9B8C-A338-B352-D272460922A5}"/>
              </a:ext>
            </a:extLst>
          </p:cNvPr>
          <p:cNvGrpSpPr/>
          <p:nvPr/>
        </p:nvGrpSpPr>
        <p:grpSpPr>
          <a:xfrm>
            <a:off x="11140096" y="5798774"/>
            <a:ext cx="773917" cy="773917"/>
            <a:chOff x="11140096" y="5798774"/>
            <a:chExt cx="773917" cy="773917"/>
          </a:xfrm>
        </p:grpSpPr>
        <p:sp>
          <p:nvSpPr>
            <p:cNvPr id="5" name="Oval 4">
              <a:extLst>
                <a:ext uri="{FF2B5EF4-FFF2-40B4-BE49-F238E27FC236}">
                  <a16:creationId xmlns:a16="http://schemas.microsoft.com/office/drawing/2014/main" id="{55A14B53-8EF5-F92C-86E7-EDD3008F7CDF}"/>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F433477-10CC-EE5A-6A2C-09F9E7187109}"/>
                </a:ext>
              </a:extLst>
            </p:cNvPr>
            <p:cNvSpPr txBox="1"/>
            <p:nvPr/>
          </p:nvSpPr>
          <p:spPr>
            <a:xfrm>
              <a:off x="11286187" y="5826594"/>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31224655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C4EEB9B7-8A87-BCB8-6A11-8E75B371D517}"/>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8" name="Text Placeholder 10">
            <a:extLst>
              <a:ext uri="{FF2B5EF4-FFF2-40B4-BE49-F238E27FC236}">
                <a16:creationId xmlns:a16="http://schemas.microsoft.com/office/drawing/2014/main" id="{A50223D7-DDF6-70E9-4170-9031EBAA3D3F}"/>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Mettre la formation en pratique</a:t>
            </a:r>
          </a:p>
        </p:txBody>
      </p:sp>
      <p:sp>
        <p:nvSpPr>
          <p:cNvPr id="9" name="TextBox 8">
            <a:extLst>
              <a:ext uri="{FF2B5EF4-FFF2-40B4-BE49-F238E27FC236}">
                <a16:creationId xmlns:a16="http://schemas.microsoft.com/office/drawing/2014/main" id="{98A19D0B-9698-CD9E-EE80-54C57E15E737}"/>
              </a:ext>
            </a:extLst>
          </p:cNvPr>
          <p:cNvSpPr txBox="1"/>
          <p:nvPr/>
        </p:nvSpPr>
        <p:spPr>
          <a:xfrm>
            <a:off x="780184" y="1750559"/>
            <a:ext cx="9887816" cy="646331"/>
          </a:xfrm>
          <a:prstGeom prst="rect">
            <a:avLst/>
          </a:prstGeom>
          <a:noFill/>
        </p:spPr>
        <p:txBody>
          <a:bodyPr wrap="square" rtlCol="0">
            <a:spAutoFit/>
          </a:bodyPr>
          <a:lstStyle/>
          <a:p>
            <a:r>
              <a:rPr lang="fr" sz="3600" b="1" dirty="0">
                <a:solidFill>
                  <a:srgbClr val="013B82"/>
                </a:solidFill>
                <a:latin typeface="Ubuntu"/>
              </a:rPr>
              <a:t>Développer son rôle d'assistant sportif</a:t>
            </a:r>
            <a:endParaRPr lang="en-US" sz="3600" dirty="0">
              <a:solidFill>
                <a:srgbClr val="013B82"/>
              </a:solidFill>
              <a:latin typeface="Ubuntu"/>
            </a:endParaRPr>
          </a:p>
        </p:txBody>
      </p:sp>
      <p:sp>
        <p:nvSpPr>
          <p:cNvPr id="13" name="Text Placeholder 8">
            <a:extLst>
              <a:ext uri="{FF2B5EF4-FFF2-40B4-BE49-F238E27FC236}">
                <a16:creationId xmlns:a16="http://schemas.microsoft.com/office/drawing/2014/main" id="{CD4026B4-1CEC-06D8-C8F6-1CA310642274}"/>
              </a:ext>
            </a:extLst>
          </p:cNvPr>
          <p:cNvSpPr txBox="1">
            <a:spLocks/>
          </p:cNvSpPr>
          <p:nvPr/>
        </p:nvSpPr>
        <p:spPr>
          <a:xfrm>
            <a:off x="2004998" y="2536188"/>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 sz="2400" b="1" i="0" u="none" strike="noStrike" kern="1200" cap="none" spc="0" normalizeH="0" baseline="0" noProof="0" dirty="0">
                <a:ln>
                  <a:noFill/>
                </a:ln>
                <a:solidFill>
                  <a:schemeClr val="bg1">
                    <a:lumMod val="75000"/>
                  </a:schemeClr>
                </a:solidFill>
                <a:effectLst/>
                <a:uLnTx/>
                <a:uFillTx/>
                <a:latin typeface="Ubuntu Light"/>
                <a:ea typeface="+mn-ea"/>
                <a:cs typeface="+mn-cs"/>
              </a:rPr>
              <a:t>Fonctionnement</a:t>
            </a:r>
          </a:p>
        </p:txBody>
      </p:sp>
      <p:sp>
        <p:nvSpPr>
          <p:cNvPr id="14" name="Text Placeholder 8">
            <a:extLst>
              <a:ext uri="{FF2B5EF4-FFF2-40B4-BE49-F238E27FC236}">
                <a16:creationId xmlns:a16="http://schemas.microsoft.com/office/drawing/2014/main" id="{7E5598F3-5BF2-EA34-B25E-B9E97DBF412B}"/>
              </a:ext>
            </a:extLst>
          </p:cNvPr>
          <p:cNvSpPr txBox="1">
            <a:spLocks/>
          </p:cNvSpPr>
          <p:nvPr/>
        </p:nvSpPr>
        <p:spPr>
          <a:xfrm>
            <a:off x="2004998" y="2957153"/>
            <a:ext cx="7010400" cy="466685"/>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sz="2000" dirty="0">
                <a:solidFill>
                  <a:schemeClr val="bg1">
                    <a:lumMod val="75000"/>
                  </a:schemeClr>
                </a:solidFill>
                <a:latin typeface="Ubuntu Light"/>
              </a:rPr>
              <a:t>Travailler dans un environnement sportif/d'équipe pendant une saison complète.</a:t>
            </a:r>
          </a:p>
        </p:txBody>
      </p:sp>
      <p:sp>
        <p:nvSpPr>
          <p:cNvPr id="16" name="Text Placeholder 8">
            <a:extLst>
              <a:ext uri="{FF2B5EF4-FFF2-40B4-BE49-F238E27FC236}">
                <a16:creationId xmlns:a16="http://schemas.microsoft.com/office/drawing/2014/main" id="{BDA2C499-690D-6209-DD58-CABD2E43AB43}"/>
              </a:ext>
            </a:extLst>
          </p:cNvPr>
          <p:cNvSpPr txBox="1">
            <a:spLocks/>
          </p:cNvSpPr>
          <p:nvPr/>
        </p:nvSpPr>
        <p:spPr>
          <a:xfrm>
            <a:off x="2004998" y="3488528"/>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 sz="2400" b="1" i="0" u="none" strike="noStrike" kern="1200" cap="none" spc="0" normalizeH="0" baseline="0" noProof="0" dirty="0">
                <a:ln>
                  <a:noFill/>
                </a:ln>
                <a:solidFill>
                  <a:schemeClr val="bg1">
                    <a:lumMod val="75000"/>
                  </a:schemeClr>
                </a:solidFill>
                <a:effectLst/>
                <a:uLnTx/>
                <a:uFillTx/>
                <a:latin typeface="Ubuntu Light"/>
                <a:ea typeface="+mn-ea"/>
                <a:cs typeface="+mn-cs"/>
              </a:rPr>
              <a:t>Exécution</a:t>
            </a:r>
          </a:p>
        </p:txBody>
      </p:sp>
      <p:sp>
        <p:nvSpPr>
          <p:cNvPr id="17" name="Text Placeholder 8">
            <a:extLst>
              <a:ext uri="{FF2B5EF4-FFF2-40B4-BE49-F238E27FC236}">
                <a16:creationId xmlns:a16="http://schemas.microsoft.com/office/drawing/2014/main" id="{F2393C81-13C5-ADBE-7453-D2C27F618466}"/>
              </a:ext>
            </a:extLst>
          </p:cNvPr>
          <p:cNvSpPr txBox="1">
            <a:spLocks/>
          </p:cNvSpPr>
          <p:nvPr/>
        </p:nvSpPr>
        <p:spPr>
          <a:xfrm>
            <a:off x="2004997" y="3909493"/>
            <a:ext cx="7996948" cy="446043"/>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bg1">
                    <a:lumMod val="75000"/>
                  </a:schemeClr>
                </a:solidFill>
                <a:latin typeface="Ubuntu Light"/>
              </a:rPr>
              <a:t>Exercer les fonctions d’assistant sportif telles que définies précédemment.</a:t>
            </a:r>
          </a:p>
        </p:txBody>
      </p:sp>
      <p:sp>
        <p:nvSpPr>
          <p:cNvPr id="21" name="Text Placeholder 8">
            <a:extLst>
              <a:ext uri="{FF2B5EF4-FFF2-40B4-BE49-F238E27FC236}">
                <a16:creationId xmlns:a16="http://schemas.microsoft.com/office/drawing/2014/main" id="{0FDF13F7-38E3-189D-EAA6-332355C5199A}"/>
              </a:ext>
            </a:extLst>
          </p:cNvPr>
          <p:cNvSpPr txBox="1">
            <a:spLocks/>
          </p:cNvSpPr>
          <p:nvPr/>
        </p:nvSpPr>
        <p:spPr>
          <a:xfrm>
            <a:off x="2004998" y="4431343"/>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 sz="2400" b="1" i="0" u="none" strike="noStrike" kern="1200" cap="none" spc="0" normalizeH="0" baseline="0" noProof="0" dirty="0">
                <a:ln>
                  <a:noFill/>
                </a:ln>
                <a:solidFill>
                  <a:srgbClr val="013B82"/>
                </a:solidFill>
                <a:effectLst/>
                <a:uLnTx/>
                <a:uFillTx/>
                <a:latin typeface="Ubuntu Light"/>
                <a:ea typeface="+mn-ea"/>
                <a:cs typeface="+mn-cs"/>
              </a:rPr>
              <a:t>Acquérir de l'expérience</a:t>
            </a:r>
          </a:p>
        </p:txBody>
      </p:sp>
      <p:sp>
        <p:nvSpPr>
          <p:cNvPr id="22" name="Text Placeholder 8">
            <a:extLst>
              <a:ext uri="{FF2B5EF4-FFF2-40B4-BE49-F238E27FC236}">
                <a16:creationId xmlns:a16="http://schemas.microsoft.com/office/drawing/2014/main" id="{14B6BA35-5364-5283-5599-F7A91A8FCA26}"/>
              </a:ext>
            </a:extLst>
          </p:cNvPr>
          <p:cNvSpPr txBox="1">
            <a:spLocks/>
          </p:cNvSpPr>
          <p:nvPr/>
        </p:nvSpPr>
        <p:spPr>
          <a:xfrm>
            <a:off x="2004998" y="4852308"/>
            <a:ext cx="7010400"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sz="2000" dirty="0">
                <a:solidFill>
                  <a:srgbClr val="A5A5A5">
                    <a:lumMod val="50000"/>
                  </a:srgbClr>
                </a:solidFill>
                <a:latin typeface="Ubuntu Light"/>
              </a:rPr>
              <a:t>Avoir la chance d'essayer votre nouveau rôle.</a:t>
            </a:r>
          </a:p>
        </p:txBody>
      </p:sp>
      <p:pic>
        <p:nvPicPr>
          <p:cNvPr id="27" name="Graphic 26" descr="Cheers with solid fill">
            <a:extLst>
              <a:ext uri="{FF2B5EF4-FFF2-40B4-BE49-F238E27FC236}">
                <a16:creationId xmlns:a16="http://schemas.microsoft.com/office/drawing/2014/main" id="{F3F5758D-B88B-1679-C8D6-CD959E9968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1400" y="2499716"/>
            <a:ext cx="914400" cy="914400"/>
          </a:xfrm>
          <a:prstGeom prst="rect">
            <a:avLst/>
          </a:prstGeom>
        </p:spPr>
      </p:pic>
      <p:pic>
        <p:nvPicPr>
          <p:cNvPr id="3" name="Graphic 2" descr="Clipboard Partially Checked with solid fill">
            <a:extLst>
              <a:ext uri="{FF2B5EF4-FFF2-40B4-BE49-F238E27FC236}">
                <a16:creationId xmlns:a16="http://schemas.microsoft.com/office/drawing/2014/main" id="{D573D357-68A3-4E49-9D70-C642A7D1DA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4133" y="3460223"/>
            <a:ext cx="788933" cy="788933"/>
          </a:xfrm>
          <a:prstGeom prst="rect">
            <a:avLst/>
          </a:prstGeom>
        </p:spPr>
      </p:pic>
      <p:pic>
        <p:nvPicPr>
          <p:cNvPr id="4" name="Graphic 3" descr="Whistle with solid fill">
            <a:extLst>
              <a:ext uri="{FF2B5EF4-FFF2-40B4-BE49-F238E27FC236}">
                <a16:creationId xmlns:a16="http://schemas.microsoft.com/office/drawing/2014/main" id="{8EF7F61D-280C-EB19-692B-62D026336E1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29533" y="4322878"/>
            <a:ext cx="727247" cy="727247"/>
          </a:xfrm>
          <a:prstGeom prst="rect">
            <a:avLst/>
          </a:prstGeom>
        </p:spPr>
      </p:pic>
      <p:grpSp>
        <p:nvGrpSpPr>
          <p:cNvPr id="5" name="Group 4">
            <a:extLst>
              <a:ext uri="{FF2B5EF4-FFF2-40B4-BE49-F238E27FC236}">
                <a16:creationId xmlns:a16="http://schemas.microsoft.com/office/drawing/2014/main" id="{23D3E2A0-174C-65AD-A486-0CEA747374D9}"/>
              </a:ext>
            </a:extLst>
          </p:cNvPr>
          <p:cNvGrpSpPr/>
          <p:nvPr/>
        </p:nvGrpSpPr>
        <p:grpSpPr>
          <a:xfrm>
            <a:off x="11140096" y="5798774"/>
            <a:ext cx="773917" cy="773917"/>
            <a:chOff x="11140096" y="5798774"/>
            <a:chExt cx="773917" cy="773917"/>
          </a:xfrm>
        </p:grpSpPr>
        <p:sp>
          <p:nvSpPr>
            <p:cNvPr id="6" name="Oval 5">
              <a:extLst>
                <a:ext uri="{FF2B5EF4-FFF2-40B4-BE49-F238E27FC236}">
                  <a16:creationId xmlns:a16="http://schemas.microsoft.com/office/drawing/2014/main" id="{81B53456-59E9-9939-B050-A12ADBA4BACD}"/>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710F7CD-3ED6-EB58-7222-5CFD6CB32328}"/>
                </a:ext>
              </a:extLst>
            </p:cNvPr>
            <p:cNvSpPr txBox="1"/>
            <p:nvPr/>
          </p:nvSpPr>
          <p:spPr>
            <a:xfrm>
              <a:off x="11286187" y="5826594"/>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3233635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C4EEB9B7-8A87-BCB8-6A11-8E75B371D517}"/>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8" name="Text Placeholder 10">
            <a:extLst>
              <a:ext uri="{FF2B5EF4-FFF2-40B4-BE49-F238E27FC236}">
                <a16:creationId xmlns:a16="http://schemas.microsoft.com/office/drawing/2014/main" id="{A50223D7-DDF6-70E9-4170-9031EBAA3D3F}"/>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Mettre la formation en pratique</a:t>
            </a:r>
          </a:p>
        </p:txBody>
      </p:sp>
      <p:sp>
        <p:nvSpPr>
          <p:cNvPr id="9" name="TextBox 8">
            <a:extLst>
              <a:ext uri="{FF2B5EF4-FFF2-40B4-BE49-F238E27FC236}">
                <a16:creationId xmlns:a16="http://schemas.microsoft.com/office/drawing/2014/main" id="{98A19D0B-9698-CD9E-EE80-54C57E15E737}"/>
              </a:ext>
            </a:extLst>
          </p:cNvPr>
          <p:cNvSpPr txBox="1"/>
          <p:nvPr/>
        </p:nvSpPr>
        <p:spPr>
          <a:xfrm>
            <a:off x="780184" y="1750559"/>
            <a:ext cx="9887816" cy="646331"/>
          </a:xfrm>
          <a:prstGeom prst="rect">
            <a:avLst/>
          </a:prstGeom>
          <a:noFill/>
        </p:spPr>
        <p:txBody>
          <a:bodyPr wrap="square" rtlCol="0">
            <a:spAutoFit/>
          </a:bodyPr>
          <a:lstStyle/>
          <a:p>
            <a:r>
              <a:rPr lang="fr" sz="3600" b="1" dirty="0">
                <a:solidFill>
                  <a:srgbClr val="013B82"/>
                </a:solidFill>
                <a:latin typeface="Ubuntu"/>
              </a:rPr>
              <a:t>Développer son rôle d'assistant sportif</a:t>
            </a:r>
            <a:endParaRPr lang="en-US" sz="3600" dirty="0">
              <a:solidFill>
                <a:srgbClr val="013B82"/>
              </a:solidFill>
              <a:latin typeface="Ubuntu"/>
            </a:endParaRPr>
          </a:p>
        </p:txBody>
      </p:sp>
      <p:sp>
        <p:nvSpPr>
          <p:cNvPr id="13" name="Text Placeholder 8">
            <a:extLst>
              <a:ext uri="{FF2B5EF4-FFF2-40B4-BE49-F238E27FC236}">
                <a16:creationId xmlns:a16="http://schemas.microsoft.com/office/drawing/2014/main" id="{CD4026B4-1CEC-06D8-C8F6-1CA310642274}"/>
              </a:ext>
            </a:extLst>
          </p:cNvPr>
          <p:cNvSpPr txBox="1">
            <a:spLocks/>
          </p:cNvSpPr>
          <p:nvPr/>
        </p:nvSpPr>
        <p:spPr>
          <a:xfrm>
            <a:off x="2004998" y="2536188"/>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 sz="2400" b="1" i="0" u="none" strike="noStrike" kern="1200" cap="none" spc="0" normalizeH="0" baseline="0" noProof="0" dirty="0">
                <a:ln>
                  <a:noFill/>
                </a:ln>
                <a:solidFill>
                  <a:schemeClr val="bg1">
                    <a:lumMod val="75000"/>
                  </a:schemeClr>
                </a:solidFill>
                <a:effectLst/>
                <a:uLnTx/>
                <a:uFillTx/>
                <a:latin typeface="Ubuntu Light"/>
                <a:ea typeface="+mn-ea"/>
                <a:cs typeface="+mn-cs"/>
              </a:rPr>
              <a:t>Fonctionnement</a:t>
            </a:r>
          </a:p>
        </p:txBody>
      </p:sp>
      <p:sp>
        <p:nvSpPr>
          <p:cNvPr id="14" name="Text Placeholder 8">
            <a:extLst>
              <a:ext uri="{FF2B5EF4-FFF2-40B4-BE49-F238E27FC236}">
                <a16:creationId xmlns:a16="http://schemas.microsoft.com/office/drawing/2014/main" id="{7E5598F3-5BF2-EA34-B25E-B9E97DBF412B}"/>
              </a:ext>
            </a:extLst>
          </p:cNvPr>
          <p:cNvSpPr txBox="1">
            <a:spLocks/>
          </p:cNvSpPr>
          <p:nvPr/>
        </p:nvSpPr>
        <p:spPr>
          <a:xfrm>
            <a:off x="2004998" y="2957153"/>
            <a:ext cx="7010400" cy="466685"/>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sz="2000" dirty="0">
                <a:solidFill>
                  <a:schemeClr val="bg1">
                    <a:lumMod val="75000"/>
                  </a:schemeClr>
                </a:solidFill>
                <a:latin typeface="Ubuntu Light"/>
              </a:rPr>
              <a:t>Travailler dans un environnement sportif/d'équipe pendant une saison complète.</a:t>
            </a:r>
          </a:p>
        </p:txBody>
      </p:sp>
      <p:sp>
        <p:nvSpPr>
          <p:cNvPr id="16" name="Text Placeholder 8">
            <a:extLst>
              <a:ext uri="{FF2B5EF4-FFF2-40B4-BE49-F238E27FC236}">
                <a16:creationId xmlns:a16="http://schemas.microsoft.com/office/drawing/2014/main" id="{BDA2C499-690D-6209-DD58-CABD2E43AB43}"/>
              </a:ext>
            </a:extLst>
          </p:cNvPr>
          <p:cNvSpPr txBox="1">
            <a:spLocks/>
          </p:cNvSpPr>
          <p:nvPr/>
        </p:nvSpPr>
        <p:spPr>
          <a:xfrm>
            <a:off x="2004998" y="3488528"/>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 sz="2400" b="1" i="0" u="none" strike="noStrike" kern="1200" cap="none" spc="0" normalizeH="0" baseline="0" noProof="0" dirty="0">
                <a:ln>
                  <a:noFill/>
                </a:ln>
                <a:solidFill>
                  <a:schemeClr val="bg1">
                    <a:lumMod val="75000"/>
                  </a:schemeClr>
                </a:solidFill>
                <a:effectLst/>
                <a:uLnTx/>
                <a:uFillTx/>
                <a:latin typeface="Ubuntu Light"/>
                <a:ea typeface="+mn-ea"/>
                <a:cs typeface="+mn-cs"/>
              </a:rPr>
              <a:t>Exécution</a:t>
            </a:r>
          </a:p>
        </p:txBody>
      </p:sp>
      <p:sp>
        <p:nvSpPr>
          <p:cNvPr id="17" name="Text Placeholder 8">
            <a:extLst>
              <a:ext uri="{FF2B5EF4-FFF2-40B4-BE49-F238E27FC236}">
                <a16:creationId xmlns:a16="http://schemas.microsoft.com/office/drawing/2014/main" id="{F2393C81-13C5-ADBE-7453-D2C27F618466}"/>
              </a:ext>
            </a:extLst>
          </p:cNvPr>
          <p:cNvSpPr txBox="1">
            <a:spLocks/>
          </p:cNvSpPr>
          <p:nvPr/>
        </p:nvSpPr>
        <p:spPr>
          <a:xfrm>
            <a:off x="2004997" y="3909493"/>
            <a:ext cx="7996948" cy="446043"/>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bg1">
                    <a:lumMod val="75000"/>
                  </a:schemeClr>
                </a:solidFill>
                <a:latin typeface="Ubuntu Light"/>
              </a:rPr>
              <a:t>Exercer les fonctions d’assistant sportif telles que définies précédemment.</a:t>
            </a:r>
          </a:p>
        </p:txBody>
      </p:sp>
      <p:sp>
        <p:nvSpPr>
          <p:cNvPr id="21" name="Text Placeholder 8">
            <a:extLst>
              <a:ext uri="{FF2B5EF4-FFF2-40B4-BE49-F238E27FC236}">
                <a16:creationId xmlns:a16="http://schemas.microsoft.com/office/drawing/2014/main" id="{0FDF13F7-38E3-189D-EAA6-332355C5199A}"/>
              </a:ext>
            </a:extLst>
          </p:cNvPr>
          <p:cNvSpPr txBox="1">
            <a:spLocks/>
          </p:cNvSpPr>
          <p:nvPr/>
        </p:nvSpPr>
        <p:spPr>
          <a:xfrm>
            <a:off x="2004998" y="4431343"/>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 sz="2400" b="1" i="0" u="none" strike="noStrike" kern="1200" cap="none" spc="0" normalizeH="0" baseline="0" noProof="0" dirty="0">
                <a:ln>
                  <a:noFill/>
                </a:ln>
                <a:solidFill>
                  <a:schemeClr val="bg1">
                    <a:lumMod val="75000"/>
                  </a:schemeClr>
                </a:solidFill>
                <a:effectLst/>
                <a:uLnTx/>
                <a:uFillTx/>
                <a:latin typeface="Ubuntu Light"/>
                <a:ea typeface="+mn-ea"/>
                <a:cs typeface="+mn-cs"/>
              </a:rPr>
              <a:t>Acquérir de l'expérience</a:t>
            </a:r>
          </a:p>
        </p:txBody>
      </p:sp>
      <p:sp>
        <p:nvSpPr>
          <p:cNvPr id="22" name="Text Placeholder 8">
            <a:extLst>
              <a:ext uri="{FF2B5EF4-FFF2-40B4-BE49-F238E27FC236}">
                <a16:creationId xmlns:a16="http://schemas.microsoft.com/office/drawing/2014/main" id="{14B6BA35-5364-5283-5599-F7A91A8FCA26}"/>
              </a:ext>
            </a:extLst>
          </p:cNvPr>
          <p:cNvSpPr txBox="1">
            <a:spLocks/>
          </p:cNvSpPr>
          <p:nvPr/>
        </p:nvSpPr>
        <p:spPr>
          <a:xfrm>
            <a:off x="2004998" y="4852308"/>
            <a:ext cx="7010400"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sz="2000" dirty="0">
                <a:solidFill>
                  <a:schemeClr val="bg1">
                    <a:lumMod val="75000"/>
                  </a:schemeClr>
                </a:solidFill>
                <a:latin typeface="Ubuntu Light"/>
              </a:rPr>
              <a:t>Avoir la chance d'essayer votre nouveau rôle.</a:t>
            </a:r>
          </a:p>
        </p:txBody>
      </p:sp>
      <p:sp>
        <p:nvSpPr>
          <p:cNvPr id="23" name="Text Placeholder 8">
            <a:extLst>
              <a:ext uri="{FF2B5EF4-FFF2-40B4-BE49-F238E27FC236}">
                <a16:creationId xmlns:a16="http://schemas.microsoft.com/office/drawing/2014/main" id="{710438DC-193A-5AE0-26CD-6A2044F33123}"/>
              </a:ext>
            </a:extLst>
          </p:cNvPr>
          <p:cNvSpPr txBox="1">
            <a:spLocks/>
          </p:cNvSpPr>
          <p:nvPr/>
        </p:nvSpPr>
        <p:spPr>
          <a:xfrm>
            <a:off x="2004998" y="5398923"/>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 sz="2400" b="1" i="0" u="none" strike="noStrike" kern="1200" cap="none" spc="0" normalizeH="0" baseline="0" noProof="0" dirty="0">
                <a:ln>
                  <a:noFill/>
                </a:ln>
                <a:solidFill>
                  <a:srgbClr val="013B82"/>
                </a:solidFill>
                <a:effectLst/>
                <a:uLnTx/>
                <a:uFillTx/>
                <a:latin typeface="Ubuntu Light"/>
                <a:ea typeface="+mn-ea"/>
                <a:cs typeface="+mn-cs"/>
              </a:rPr>
              <a:t>Démontrer vos capacités de leadership</a:t>
            </a:r>
          </a:p>
        </p:txBody>
      </p:sp>
      <p:sp>
        <p:nvSpPr>
          <p:cNvPr id="24" name="Text Placeholder 8">
            <a:extLst>
              <a:ext uri="{FF2B5EF4-FFF2-40B4-BE49-F238E27FC236}">
                <a16:creationId xmlns:a16="http://schemas.microsoft.com/office/drawing/2014/main" id="{AB04756B-57FC-52A9-AAF5-4AE3F1119A55}"/>
              </a:ext>
            </a:extLst>
          </p:cNvPr>
          <p:cNvSpPr txBox="1">
            <a:spLocks/>
          </p:cNvSpPr>
          <p:nvPr/>
        </p:nvSpPr>
        <p:spPr>
          <a:xfrm>
            <a:off x="2004997" y="5819889"/>
            <a:ext cx="7607090" cy="6463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 sz="2000" dirty="0">
                <a:solidFill>
                  <a:srgbClr val="A5A5A5">
                    <a:lumMod val="50000"/>
                  </a:srgbClr>
                </a:solidFill>
                <a:latin typeface="Ubuntu Light"/>
              </a:rPr>
              <a:t>Montrer à l’entraîneur et aux athlètes de l’équipe que vous êtes prêt pour ce rôle de leadership.</a:t>
            </a:r>
          </a:p>
        </p:txBody>
      </p:sp>
      <p:pic>
        <p:nvPicPr>
          <p:cNvPr id="27" name="Graphic 26" descr="Cheers with solid fill">
            <a:extLst>
              <a:ext uri="{FF2B5EF4-FFF2-40B4-BE49-F238E27FC236}">
                <a16:creationId xmlns:a16="http://schemas.microsoft.com/office/drawing/2014/main" id="{F3F5758D-B88B-1679-C8D6-CD959E9968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1400" y="2499716"/>
            <a:ext cx="914400" cy="914400"/>
          </a:xfrm>
          <a:prstGeom prst="rect">
            <a:avLst/>
          </a:prstGeom>
        </p:spPr>
      </p:pic>
      <p:pic>
        <p:nvPicPr>
          <p:cNvPr id="3" name="Graphic 2" descr="Clipboard Partially Checked with solid fill">
            <a:extLst>
              <a:ext uri="{FF2B5EF4-FFF2-40B4-BE49-F238E27FC236}">
                <a16:creationId xmlns:a16="http://schemas.microsoft.com/office/drawing/2014/main" id="{D573D357-68A3-4E49-9D70-C642A7D1DA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4133" y="3460223"/>
            <a:ext cx="788933" cy="788933"/>
          </a:xfrm>
          <a:prstGeom prst="rect">
            <a:avLst/>
          </a:prstGeom>
        </p:spPr>
      </p:pic>
      <p:pic>
        <p:nvPicPr>
          <p:cNvPr id="4" name="Graphic 3" descr="Whistle with solid fill">
            <a:extLst>
              <a:ext uri="{FF2B5EF4-FFF2-40B4-BE49-F238E27FC236}">
                <a16:creationId xmlns:a16="http://schemas.microsoft.com/office/drawing/2014/main" id="{8EF7F61D-280C-EB19-692B-62D026336E1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29533" y="4322878"/>
            <a:ext cx="727247" cy="727247"/>
          </a:xfrm>
          <a:prstGeom prst="rect">
            <a:avLst/>
          </a:prstGeom>
        </p:spPr>
      </p:pic>
      <p:pic>
        <p:nvPicPr>
          <p:cNvPr id="5" name="Graphic 4" descr="Race Flag with solid fill">
            <a:extLst>
              <a:ext uri="{FF2B5EF4-FFF2-40B4-BE49-F238E27FC236}">
                <a16:creationId xmlns:a16="http://schemas.microsoft.com/office/drawing/2014/main" id="{59750A9D-8F3B-2111-2280-4F1210710A5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29533" y="5245987"/>
            <a:ext cx="788933" cy="788933"/>
          </a:xfrm>
          <a:prstGeom prst="rect">
            <a:avLst/>
          </a:prstGeom>
        </p:spPr>
      </p:pic>
      <p:grpSp>
        <p:nvGrpSpPr>
          <p:cNvPr id="6" name="Group 5">
            <a:extLst>
              <a:ext uri="{FF2B5EF4-FFF2-40B4-BE49-F238E27FC236}">
                <a16:creationId xmlns:a16="http://schemas.microsoft.com/office/drawing/2014/main" id="{C403EA33-8B9F-F1CC-1571-7C585D2B1A75}"/>
              </a:ext>
            </a:extLst>
          </p:cNvPr>
          <p:cNvGrpSpPr/>
          <p:nvPr/>
        </p:nvGrpSpPr>
        <p:grpSpPr>
          <a:xfrm>
            <a:off x="11140096" y="5798774"/>
            <a:ext cx="773917" cy="773917"/>
            <a:chOff x="11140096" y="5798774"/>
            <a:chExt cx="773917" cy="773917"/>
          </a:xfrm>
        </p:grpSpPr>
        <p:sp>
          <p:nvSpPr>
            <p:cNvPr id="10" name="Oval 9">
              <a:extLst>
                <a:ext uri="{FF2B5EF4-FFF2-40B4-BE49-F238E27FC236}">
                  <a16:creationId xmlns:a16="http://schemas.microsoft.com/office/drawing/2014/main" id="{AD650F0C-710C-DBE7-7925-2B2965601F25}"/>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2AA71B7-B673-D316-9F6E-9FD416AF1D4E}"/>
                </a:ext>
              </a:extLst>
            </p:cNvPr>
            <p:cNvSpPr txBox="1"/>
            <p:nvPr/>
          </p:nvSpPr>
          <p:spPr>
            <a:xfrm>
              <a:off x="11286187" y="5826594"/>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18864489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B34819D1-72B2-E1DD-B8AB-8CD05037FF7A}"/>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8" name="Text Placeholder 10">
            <a:extLst>
              <a:ext uri="{FF2B5EF4-FFF2-40B4-BE49-F238E27FC236}">
                <a16:creationId xmlns:a16="http://schemas.microsoft.com/office/drawing/2014/main" id="{10118565-2745-C616-FEDA-A92B93824B16}"/>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Mettre la formation en pratique</a:t>
            </a:r>
          </a:p>
        </p:txBody>
      </p:sp>
      <p:sp>
        <p:nvSpPr>
          <p:cNvPr id="9" name="TextBox 8">
            <a:extLst>
              <a:ext uri="{FF2B5EF4-FFF2-40B4-BE49-F238E27FC236}">
                <a16:creationId xmlns:a16="http://schemas.microsoft.com/office/drawing/2014/main" id="{D58DB396-474E-8203-052E-572957C4C247}"/>
              </a:ext>
            </a:extLst>
          </p:cNvPr>
          <p:cNvSpPr txBox="1"/>
          <p:nvPr/>
        </p:nvSpPr>
        <p:spPr>
          <a:xfrm>
            <a:off x="1001304" y="2536447"/>
            <a:ext cx="3773896" cy="584775"/>
          </a:xfrm>
          <a:prstGeom prst="rect">
            <a:avLst/>
          </a:prstGeom>
          <a:noFill/>
        </p:spPr>
        <p:txBody>
          <a:bodyPr wrap="square" rtlCol="0">
            <a:spAutoFit/>
          </a:bodyPr>
          <a:lstStyle/>
          <a:p>
            <a:r>
              <a:rPr lang="fr" sz="3200" b="1" dirty="0">
                <a:solidFill>
                  <a:schemeClr val="bg1"/>
                </a:solidFill>
                <a:latin typeface="Ubuntu"/>
              </a:rPr>
              <a:t>Soyez professionnel !</a:t>
            </a:r>
            <a:endParaRPr lang="en-US" sz="3200" dirty="0">
              <a:solidFill>
                <a:schemeClr val="bg1"/>
              </a:solidFill>
              <a:latin typeface="Ubuntu"/>
            </a:endParaRPr>
          </a:p>
        </p:txBody>
      </p:sp>
      <p:sp>
        <p:nvSpPr>
          <p:cNvPr id="11" name="TextBox 10">
            <a:extLst>
              <a:ext uri="{FF2B5EF4-FFF2-40B4-BE49-F238E27FC236}">
                <a16:creationId xmlns:a16="http://schemas.microsoft.com/office/drawing/2014/main" id="{FE5E5921-C2F3-9E74-32B0-A308AB6DD4C6}"/>
              </a:ext>
            </a:extLst>
          </p:cNvPr>
          <p:cNvSpPr txBox="1"/>
          <p:nvPr/>
        </p:nvSpPr>
        <p:spPr>
          <a:xfrm>
            <a:off x="5885181" y="3429000"/>
            <a:ext cx="5666739" cy="2862322"/>
          </a:xfrm>
          <a:prstGeom prst="rect">
            <a:avLst/>
          </a:prstGeom>
          <a:noFill/>
        </p:spPr>
        <p:txBody>
          <a:bodyPr wrap="square" rtlCol="0">
            <a:spAutoFit/>
          </a:bodyPr>
          <a:lstStyle/>
          <a:p>
            <a:pPr marL="449262" indent="-342900">
              <a:spcAft>
                <a:spcPts val="1200"/>
              </a:spcAft>
              <a:buBlip>
                <a:blip r:embed="rId2"/>
              </a:buBlip>
            </a:pPr>
            <a:endParaRPr lang="fr" sz="2000" i="0" u="none" strike="noStrike" cap="none" dirty="0">
              <a:solidFill>
                <a:schemeClr val="bg2">
                  <a:lumMod val="25000"/>
                </a:schemeClr>
              </a:solidFill>
              <a:latin typeface="Ubuntu" panose="020B0504030602030204" pitchFamily="34" charset="0"/>
              <a:ea typeface="Ubuntu"/>
              <a:cs typeface="Ubuntu"/>
              <a:sym typeface="Ubuntu"/>
            </a:endParaRPr>
          </a:p>
          <a:p>
            <a:pPr marL="449262" indent="-342900">
              <a:spcAft>
                <a:spcPts val="1200"/>
              </a:spcAft>
              <a:buBlip>
                <a:blip r:embed="rId2"/>
              </a:buBlip>
            </a:pPr>
            <a:r>
              <a:rPr lang="fr" sz="2000" i="0" u="none" strike="noStrike" cap="none" dirty="0">
                <a:solidFill>
                  <a:schemeClr val="bg2">
                    <a:lumMod val="25000"/>
                  </a:schemeClr>
                </a:solidFill>
                <a:latin typeface="Ubuntu" panose="020B0504030602030204" pitchFamily="34" charset="0"/>
                <a:ea typeface="Ubuntu"/>
                <a:cs typeface="Ubuntu"/>
                <a:sym typeface="Ubuntu"/>
              </a:rPr>
              <a:t>Soyez à l’heure – habillez-vous convenablement.</a:t>
            </a:r>
          </a:p>
          <a:p>
            <a:pPr marL="449262" indent="-342900">
              <a:spcAft>
                <a:spcPts val="1200"/>
              </a:spcAft>
              <a:buBlip>
                <a:blip r:embed="rId2"/>
              </a:buBlip>
            </a:pPr>
            <a:r>
              <a:rPr lang="fr" sz="2000" i="0" u="none" strike="noStrike" cap="none" dirty="0">
                <a:solidFill>
                  <a:schemeClr val="bg2">
                    <a:lumMod val="25000"/>
                  </a:schemeClr>
                </a:solidFill>
                <a:latin typeface="Ubuntu" panose="020B0504030602030204" pitchFamily="34" charset="0"/>
                <a:ea typeface="Ubuntu"/>
                <a:cs typeface="Ubuntu"/>
                <a:sym typeface="Ubuntu"/>
              </a:rPr>
              <a:t>Présentez-vous à l'équipe.</a:t>
            </a:r>
          </a:p>
          <a:p>
            <a:pPr marL="449262" indent="-342900">
              <a:spcAft>
                <a:spcPts val="1200"/>
              </a:spcAft>
              <a:buBlip>
                <a:blip r:embed="rId2"/>
              </a:buBlip>
            </a:pPr>
            <a:r>
              <a:rPr lang="fr" sz="2000" i="0" u="none" strike="noStrike" cap="none" dirty="0">
                <a:solidFill>
                  <a:schemeClr val="bg2">
                    <a:lumMod val="25000"/>
                  </a:schemeClr>
                </a:solidFill>
                <a:latin typeface="Ubuntu" panose="020B0504030602030204" pitchFamily="34" charset="0"/>
                <a:ea typeface="Ubuntu"/>
                <a:cs typeface="Ubuntu"/>
                <a:sym typeface="Ubuntu"/>
              </a:rPr>
              <a:t>Observer et écouter.</a:t>
            </a:r>
          </a:p>
          <a:p>
            <a:pPr marL="449262" indent="-342900">
              <a:spcAft>
                <a:spcPts val="1200"/>
              </a:spcAft>
              <a:buBlip>
                <a:blip r:embed="rId2"/>
              </a:buBlip>
            </a:pPr>
            <a:r>
              <a:rPr lang="fr" sz="2000" i="0" u="none" strike="noStrike" cap="none" dirty="0">
                <a:solidFill>
                  <a:schemeClr val="bg2">
                    <a:lumMod val="25000"/>
                  </a:schemeClr>
                </a:solidFill>
                <a:latin typeface="Ubuntu" panose="020B0504030602030204" pitchFamily="34" charset="0"/>
                <a:ea typeface="Ubuntu"/>
                <a:cs typeface="Ubuntu"/>
                <a:sym typeface="Ubuntu"/>
              </a:rPr>
              <a:t>Demandez des instructions spécifiques au coach.</a:t>
            </a:r>
          </a:p>
        </p:txBody>
      </p:sp>
      <p:sp>
        <p:nvSpPr>
          <p:cNvPr id="12" name="TextBox 11">
            <a:extLst>
              <a:ext uri="{FF2B5EF4-FFF2-40B4-BE49-F238E27FC236}">
                <a16:creationId xmlns:a16="http://schemas.microsoft.com/office/drawing/2014/main" id="{83E5436E-826C-2EC5-36BD-EFDFF388643C}"/>
              </a:ext>
            </a:extLst>
          </p:cNvPr>
          <p:cNvSpPr txBox="1"/>
          <p:nvPr/>
        </p:nvSpPr>
        <p:spPr>
          <a:xfrm>
            <a:off x="5885181" y="2413337"/>
            <a:ext cx="5174705" cy="830997"/>
          </a:xfrm>
          <a:prstGeom prst="rect">
            <a:avLst/>
          </a:prstGeom>
          <a:noFill/>
        </p:spPr>
        <p:txBody>
          <a:bodyPr wrap="square" rtlCol="0">
            <a:spAutoFit/>
          </a:bodyPr>
          <a:lstStyle/>
          <a:p>
            <a:r>
              <a:rPr lang="fr" sz="2400" b="1" dirty="0">
                <a:solidFill>
                  <a:srgbClr val="013B82"/>
                </a:solidFill>
                <a:latin typeface="Ubuntu" panose="020B0504030602030204" pitchFamily="34" charset="0"/>
              </a:rPr>
              <a:t>Lorsque vous participez à votre premier entraînement en tant qu'assistant sportif :</a:t>
            </a:r>
          </a:p>
        </p:txBody>
      </p:sp>
      <p:grpSp>
        <p:nvGrpSpPr>
          <p:cNvPr id="13" name="Group 12">
            <a:extLst>
              <a:ext uri="{FF2B5EF4-FFF2-40B4-BE49-F238E27FC236}">
                <a16:creationId xmlns:a16="http://schemas.microsoft.com/office/drawing/2014/main" id="{147E763B-7824-A011-C95D-360CCDA7B82F}"/>
              </a:ext>
            </a:extLst>
          </p:cNvPr>
          <p:cNvGrpSpPr/>
          <p:nvPr/>
        </p:nvGrpSpPr>
        <p:grpSpPr>
          <a:xfrm>
            <a:off x="11140096" y="5798774"/>
            <a:ext cx="773917" cy="773917"/>
            <a:chOff x="11140096" y="5798774"/>
            <a:chExt cx="773917" cy="773917"/>
          </a:xfrm>
        </p:grpSpPr>
        <p:sp>
          <p:nvSpPr>
            <p:cNvPr id="14" name="Oval 13">
              <a:extLst>
                <a:ext uri="{FF2B5EF4-FFF2-40B4-BE49-F238E27FC236}">
                  <a16:creationId xmlns:a16="http://schemas.microsoft.com/office/drawing/2014/main" id="{C836698D-ECA7-2D1A-D5A2-B9E791481E3D}"/>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A463158-F37B-DED4-733F-C1BA8DC8F4DB}"/>
                </a:ext>
              </a:extLst>
            </p:cNvPr>
            <p:cNvSpPr txBox="1"/>
            <p:nvPr/>
          </p:nvSpPr>
          <p:spPr>
            <a:xfrm>
              <a:off x="11286187" y="5826594"/>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1015951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AAEEA9-FD8B-7F13-73FB-C6339549E8BF}"/>
              </a:ext>
            </a:extLst>
          </p:cNvPr>
          <p:cNvSpPr txBox="1"/>
          <p:nvPr/>
        </p:nvSpPr>
        <p:spPr>
          <a:xfrm>
            <a:off x="859609" y="1876756"/>
            <a:ext cx="6314077" cy="584775"/>
          </a:xfrm>
          <a:prstGeom prst="rect">
            <a:avLst/>
          </a:prstGeom>
          <a:noFill/>
        </p:spPr>
        <p:txBody>
          <a:bodyPr wrap="square" rtlCol="0">
            <a:spAutoFit/>
          </a:bodyPr>
          <a:lstStyle/>
          <a:p>
            <a:r>
              <a:rPr lang="fr" sz="3200" b="1" dirty="0">
                <a:solidFill>
                  <a:srgbClr val="013B82"/>
                </a:solidFill>
                <a:latin typeface="Ubuntu"/>
              </a:rPr>
              <a:t>Réfléchir et réviser pour s'améliorer</a:t>
            </a:r>
            <a:endParaRPr lang="en-US" sz="3200" dirty="0">
              <a:solidFill>
                <a:srgbClr val="013B82"/>
              </a:solidFill>
              <a:latin typeface="Ubuntu"/>
            </a:endParaRPr>
          </a:p>
        </p:txBody>
      </p:sp>
      <p:pic>
        <p:nvPicPr>
          <p:cNvPr id="5" name="Picture 16">
            <a:extLst>
              <a:ext uri="{FF2B5EF4-FFF2-40B4-BE49-F238E27FC236}">
                <a16:creationId xmlns:a16="http://schemas.microsoft.com/office/drawing/2014/main" id="{20E1DC62-51EF-A5FE-7510-6A951D105C82}"/>
              </a:ext>
            </a:extLst>
          </p:cNvPr>
          <p:cNvPicPr>
            <a:picLocks noChangeAspect="1"/>
          </p:cNvPicPr>
          <p:nvPr/>
        </p:nvPicPr>
        <p:blipFill>
          <a:blip r:embed="rId2"/>
          <a:stretch>
            <a:fillRect/>
          </a:stretch>
        </p:blipFill>
        <p:spPr>
          <a:xfrm>
            <a:off x="1584396" y="440288"/>
            <a:ext cx="2167000" cy="133582"/>
          </a:xfrm>
          <a:prstGeom prst="rect">
            <a:avLst/>
          </a:prstGeom>
        </p:spPr>
      </p:pic>
      <p:pic>
        <p:nvPicPr>
          <p:cNvPr id="6" name="Picture 1">
            <a:extLst>
              <a:ext uri="{FF2B5EF4-FFF2-40B4-BE49-F238E27FC236}">
                <a16:creationId xmlns:a16="http://schemas.microsoft.com/office/drawing/2014/main" id="{388D779C-36CE-AD38-B08A-CF563B2E18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7" name="Picture 17">
            <a:extLst>
              <a:ext uri="{FF2B5EF4-FFF2-40B4-BE49-F238E27FC236}">
                <a16:creationId xmlns:a16="http://schemas.microsoft.com/office/drawing/2014/main" id="{C0D6B438-36FC-5A06-18A9-19164DB697E7}"/>
              </a:ext>
            </a:extLst>
          </p:cNvPr>
          <p:cNvPicPr>
            <a:picLocks noChangeAspect="1"/>
          </p:cNvPicPr>
          <p:nvPr/>
        </p:nvPicPr>
        <p:blipFill>
          <a:blip r:embed="rId4"/>
          <a:stretch>
            <a:fillRect/>
          </a:stretch>
        </p:blipFill>
        <p:spPr>
          <a:xfrm>
            <a:off x="10923534" y="282615"/>
            <a:ext cx="877942" cy="877942"/>
          </a:xfrm>
          <a:prstGeom prst="rect">
            <a:avLst/>
          </a:prstGeom>
        </p:spPr>
      </p:pic>
      <p:grpSp>
        <p:nvGrpSpPr>
          <p:cNvPr id="10" name="Group 9">
            <a:extLst>
              <a:ext uri="{FF2B5EF4-FFF2-40B4-BE49-F238E27FC236}">
                <a16:creationId xmlns:a16="http://schemas.microsoft.com/office/drawing/2014/main" id="{4F77B931-3149-8C72-7A6B-3380F13E391E}"/>
              </a:ext>
            </a:extLst>
          </p:cNvPr>
          <p:cNvGrpSpPr/>
          <p:nvPr/>
        </p:nvGrpSpPr>
        <p:grpSpPr>
          <a:xfrm>
            <a:off x="11140096" y="5798774"/>
            <a:ext cx="773917" cy="773917"/>
            <a:chOff x="11140096" y="5798774"/>
            <a:chExt cx="773917" cy="773917"/>
          </a:xfrm>
        </p:grpSpPr>
        <p:sp>
          <p:nvSpPr>
            <p:cNvPr id="11" name="Oval 10">
              <a:extLst>
                <a:ext uri="{FF2B5EF4-FFF2-40B4-BE49-F238E27FC236}">
                  <a16:creationId xmlns:a16="http://schemas.microsoft.com/office/drawing/2014/main" id="{1E3A3B09-C0B2-4FF8-4E62-9D5ED5D7A8E9}"/>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B4B6353-8D96-A346-8B5C-26F27D1512EF}"/>
                </a:ext>
              </a:extLst>
            </p:cNvPr>
            <p:cNvSpPr txBox="1"/>
            <p:nvPr/>
          </p:nvSpPr>
          <p:spPr>
            <a:xfrm>
              <a:off x="11286187" y="5826594"/>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5</a:t>
              </a:r>
            </a:p>
          </p:txBody>
        </p:sp>
      </p:grpSp>
      <p:sp>
        <p:nvSpPr>
          <p:cNvPr id="13" name="Text Placeholder 5">
            <a:extLst>
              <a:ext uri="{FF2B5EF4-FFF2-40B4-BE49-F238E27FC236}">
                <a16:creationId xmlns:a16="http://schemas.microsoft.com/office/drawing/2014/main" id="{C070941F-6688-4BBE-F727-C9051C196791}"/>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14" name="Text Placeholder 10">
            <a:extLst>
              <a:ext uri="{FF2B5EF4-FFF2-40B4-BE49-F238E27FC236}">
                <a16:creationId xmlns:a16="http://schemas.microsoft.com/office/drawing/2014/main" id="{7CC8C6AA-3D35-B615-AB56-BC8A11B6663A}"/>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Mettre la formation en pratique</a:t>
            </a:r>
          </a:p>
        </p:txBody>
      </p:sp>
      <p:sp>
        <p:nvSpPr>
          <p:cNvPr id="15" name="Rectangle: Diagonal Corners Rounded 14">
            <a:extLst>
              <a:ext uri="{FF2B5EF4-FFF2-40B4-BE49-F238E27FC236}">
                <a16:creationId xmlns:a16="http://schemas.microsoft.com/office/drawing/2014/main" id="{BA3B2B95-CE49-C2D0-3F50-A0E353A2E396}"/>
              </a:ext>
            </a:extLst>
          </p:cNvPr>
          <p:cNvSpPr/>
          <p:nvPr/>
        </p:nvSpPr>
        <p:spPr>
          <a:xfrm>
            <a:off x="1498600" y="3788333"/>
            <a:ext cx="2380403" cy="1295400"/>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r>
              <a:rPr lang="fr" b="1" dirty="0">
                <a:solidFill>
                  <a:srgbClr val="013B82"/>
                </a:solidFill>
                <a:latin typeface="Ubuntu Light" panose="020B0304030602030204" pitchFamily="34" charset="0"/>
              </a:rPr>
              <a:t>Décrivez ce qui s'est passé</a:t>
            </a:r>
          </a:p>
        </p:txBody>
      </p:sp>
      <p:sp>
        <p:nvSpPr>
          <p:cNvPr id="16" name="Rectangle: Diagonal Corners Rounded 15">
            <a:extLst>
              <a:ext uri="{FF2B5EF4-FFF2-40B4-BE49-F238E27FC236}">
                <a16:creationId xmlns:a16="http://schemas.microsoft.com/office/drawing/2014/main" id="{227A41E5-0B33-04ED-6B07-AE5C8556ABE7}"/>
              </a:ext>
            </a:extLst>
          </p:cNvPr>
          <p:cNvSpPr/>
          <p:nvPr/>
        </p:nvSpPr>
        <p:spPr>
          <a:xfrm>
            <a:off x="8441510" y="3788333"/>
            <a:ext cx="2423160" cy="1295400"/>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r>
              <a:rPr lang="fr" b="1" dirty="0">
                <a:solidFill>
                  <a:srgbClr val="013B82"/>
                </a:solidFill>
                <a:latin typeface="Ubuntu Light" panose="020B0304030602030204" pitchFamily="34" charset="0"/>
              </a:rPr>
              <a:t>Que feriez-vous différemment ?</a:t>
            </a:r>
          </a:p>
        </p:txBody>
      </p:sp>
      <p:sp>
        <p:nvSpPr>
          <p:cNvPr id="17" name="Rectangle: Diagonal Corners Rounded 16">
            <a:extLst>
              <a:ext uri="{FF2B5EF4-FFF2-40B4-BE49-F238E27FC236}">
                <a16:creationId xmlns:a16="http://schemas.microsoft.com/office/drawing/2014/main" id="{92E4F995-AE75-A7A8-2FB6-1CFEB55B699C}"/>
              </a:ext>
            </a:extLst>
          </p:cNvPr>
          <p:cNvSpPr/>
          <p:nvPr/>
        </p:nvSpPr>
        <p:spPr>
          <a:xfrm>
            <a:off x="4942839" y="3788333"/>
            <a:ext cx="2423159" cy="1295400"/>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24000">
              <a:lnSpc>
                <a:spcPct val="50000"/>
              </a:lnSpc>
            </a:pPr>
            <a:endParaRPr lang="en-US" b="1" dirty="0">
              <a:solidFill>
                <a:srgbClr val="013B82"/>
              </a:solidFill>
              <a:latin typeface="Ubuntu Light" panose="020B0304030602030204" pitchFamily="34" charset="0"/>
            </a:endParaRPr>
          </a:p>
          <a:p>
            <a:pPr marL="324000">
              <a:lnSpc>
                <a:spcPct val="95000"/>
              </a:lnSpc>
            </a:pPr>
            <a:r>
              <a:rPr lang="fr" b="1" dirty="0">
                <a:solidFill>
                  <a:srgbClr val="013B82"/>
                </a:solidFill>
                <a:latin typeface="Ubuntu Light" panose="020B0304030602030204" pitchFamily="34" charset="0"/>
              </a:rPr>
              <a:t>Pourquoi est-il important de réfléchir ?</a:t>
            </a:r>
          </a:p>
        </p:txBody>
      </p:sp>
      <p:sp>
        <p:nvSpPr>
          <p:cNvPr id="18" name="TextBox 17">
            <a:extLst>
              <a:ext uri="{FF2B5EF4-FFF2-40B4-BE49-F238E27FC236}">
                <a16:creationId xmlns:a16="http://schemas.microsoft.com/office/drawing/2014/main" id="{22996139-3367-DD68-312B-BC453BEBBC98}"/>
              </a:ext>
            </a:extLst>
          </p:cNvPr>
          <p:cNvSpPr txBox="1"/>
          <p:nvPr/>
        </p:nvSpPr>
        <p:spPr>
          <a:xfrm>
            <a:off x="1498600" y="3170488"/>
            <a:ext cx="1175657" cy="461665"/>
          </a:xfrm>
          <a:prstGeom prst="rect">
            <a:avLst/>
          </a:prstGeom>
          <a:noFill/>
        </p:spPr>
        <p:txBody>
          <a:bodyPr wrap="square" rtlCol="0">
            <a:spAutoFit/>
          </a:bodyPr>
          <a:lstStyle/>
          <a:p>
            <a:r>
              <a:rPr lang="fr" sz="2400" dirty="0">
                <a:solidFill>
                  <a:srgbClr val="185EA8"/>
                </a:solidFill>
                <a:latin typeface="GT Walsheim Pro Condensed Black" panose="00000906000000000000" pitchFamily="2" charset="0"/>
              </a:rPr>
              <a:t>QUOI?</a:t>
            </a:r>
          </a:p>
        </p:txBody>
      </p:sp>
      <p:sp>
        <p:nvSpPr>
          <p:cNvPr id="19" name="TextBox 18">
            <a:extLst>
              <a:ext uri="{FF2B5EF4-FFF2-40B4-BE49-F238E27FC236}">
                <a16:creationId xmlns:a16="http://schemas.microsoft.com/office/drawing/2014/main" id="{E743381F-FF27-95BC-ADEB-56772D4D56EC}"/>
              </a:ext>
            </a:extLst>
          </p:cNvPr>
          <p:cNvSpPr txBox="1"/>
          <p:nvPr/>
        </p:nvSpPr>
        <p:spPr>
          <a:xfrm>
            <a:off x="4843728" y="3170487"/>
            <a:ext cx="1658257" cy="461665"/>
          </a:xfrm>
          <a:prstGeom prst="rect">
            <a:avLst/>
          </a:prstGeom>
          <a:noFill/>
        </p:spPr>
        <p:txBody>
          <a:bodyPr wrap="square" rtlCol="0">
            <a:spAutoFit/>
          </a:bodyPr>
          <a:lstStyle/>
          <a:p>
            <a:r>
              <a:rPr lang="fr" sz="2400" dirty="0">
                <a:solidFill>
                  <a:srgbClr val="185EA8"/>
                </a:solidFill>
                <a:latin typeface="GT Walsheim Pro Condensed Black" panose="00000906000000000000" pitchFamily="2" charset="0"/>
              </a:rPr>
              <a:t>ET ALORS ?</a:t>
            </a:r>
          </a:p>
        </p:txBody>
      </p:sp>
      <p:sp>
        <p:nvSpPr>
          <p:cNvPr id="20" name="TextBox 19">
            <a:extLst>
              <a:ext uri="{FF2B5EF4-FFF2-40B4-BE49-F238E27FC236}">
                <a16:creationId xmlns:a16="http://schemas.microsoft.com/office/drawing/2014/main" id="{C88F1E43-D3B8-1183-0170-BFCC28168C61}"/>
              </a:ext>
            </a:extLst>
          </p:cNvPr>
          <p:cNvSpPr txBox="1"/>
          <p:nvPr/>
        </p:nvSpPr>
        <p:spPr>
          <a:xfrm>
            <a:off x="8355144" y="3170486"/>
            <a:ext cx="2053772" cy="461665"/>
          </a:xfrm>
          <a:prstGeom prst="rect">
            <a:avLst/>
          </a:prstGeom>
          <a:noFill/>
        </p:spPr>
        <p:txBody>
          <a:bodyPr wrap="square" rtlCol="0">
            <a:spAutoFit/>
          </a:bodyPr>
          <a:lstStyle/>
          <a:p>
            <a:r>
              <a:rPr lang="fr" sz="2400" dirty="0">
                <a:solidFill>
                  <a:srgbClr val="185EA8"/>
                </a:solidFill>
                <a:latin typeface="GT Walsheim Pro Condensed Black" panose="00000906000000000000" pitchFamily="2" charset="0"/>
              </a:rPr>
              <a:t>ET MAINTENANT ?</a:t>
            </a:r>
          </a:p>
        </p:txBody>
      </p:sp>
      <p:pic>
        <p:nvPicPr>
          <p:cNvPr id="21" name="Graphic 20">
            <a:extLst>
              <a:ext uri="{FF2B5EF4-FFF2-40B4-BE49-F238E27FC236}">
                <a16:creationId xmlns:a16="http://schemas.microsoft.com/office/drawing/2014/main" id="{DBF1CAEE-F9DF-A2DA-57E4-413175AAD8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52674" y="3687514"/>
            <a:ext cx="1251783" cy="1396219"/>
          </a:xfrm>
          <a:prstGeom prst="rect">
            <a:avLst/>
          </a:prstGeom>
        </p:spPr>
      </p:pic>
      <p:pic>
        <p:nvPicPr>
          <p:cNvPr id="25" name="Graphic 24">
            <a:extLst>
              <a:ext uri="{FF2B5EF4-FFF2-40B4-BE49-F238E27FC236}">
                <a16:creationId xmlns:a16="http://schemas.microsoft.com/office/drawing/2014/main" id="{A58A7D83-07C3-D748-6039-3FCD3BF39A7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3373" y="3687514"/>
            <a:ext cx="1664941" cy="1423461"/>
          </a:xfrm>
          <a:prstGeom prst="rect">
            <a:avLst/>
          </a:prstGeom>
        </p:spPr>
      </p:pic>
      <p:pic>
        <p:nvPicPr>
          <p:cNvPr id="29" name="Graphic 28">
            <a:extLst>
              <a:ext uri="{FF2B5EF4-FFF2-40B4-BE49-F238E27FC236}">
                <a16:creationId xmlns:a16="http://schemas.microsoft.com/office/drawing/2014/main" id="{A5E0B2B6-BCF8-E25B-BAE5-5EA77F771BF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25127" y="3633634"/>
            <a:ext cx="1240806" cy="1450099"/>
          </a:xfrm>
          <a:prstGeom prst="rect">
            <a:avLst/>
          </a:prstGeom>
        </p:spPr>
      </p:pic>
      <p:cxnSp>
        <p:nvCxnSpPr>
          <p:cNvPr id="31" name="Straight Arrow Connector 30">
            <a:extLst>
              <a:ext uri="{FF2B5EF4-FFF2-40B4-BE49-F238E27FC236}">
                <a16:creationId xmlns:a16="http://schemas.microsoft.com/office/drawing/2014/main" id="{7241F843-B3AF-F035-730E-A964CD0BB37A}"/>
              </a:ext>
            </a:extLst>
          </p:cNvPr>
          <p:cNvCxnSpPr>
            <a:cxnSpLocks/>
            <a:stCxn id="18" idx="3"/>
          </p:cNvCxnSpPr>
          <p:nvPr/>
        </p:nvCxnSpPr>
        <p:spPr>
          <a:xfrm>
            <a:off x="2674257" y="3401321"/>
            <a:ext cx="1978417" cy="0"/>
          </a:xfrm>
          <a:prstGeom prst="straightConnector1">
            <a:avLst/>
          </a:prstGeom>
          <a:ln w="28575">
            <a:solidFill>
              <a:srgbClr val="C4161C"/>
            </a:solidFill>
            <a:headEnd type="oval"/>
            <a:tailEnd type="oval"/>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01EA04A1-4DEA-61F7-C4B7-E84ACE48F61E}"/>
              </a:ext>
            </a:extLst>
          </p:cNvPr>
          <p:cNvCxnSpPr>
            <a:cxnSpLocks/>
          </p:cNvCxnSpPr>
          <p:nvPr/>
        </p:nvCxnSpPr>
        <p:spPr>
          <a:xfrm>
            <a:off x="6501985" y="3379550"/>
            <a:ext cx="1696275" cy="0"/>
          </a:xfrm>
          <a:prstGeom prst="straightConnector1">
            <a:avLst/>
          </a:prstGeom>
          <a:ln w="28575">
            <a:solidFill>
              <a:srgbClr val="C4161C"/>
            </a:solidFill>
            <a:headEnd type="oval"/>
            <a:tailEnd type="triangle" w="lg"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9365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354F6F3-1576-1896-B1FB-CA6854124761}"/>
              </a:ext>
            </a:extLst>
          </p:cNvPr>
          <p:cNvPicPr>
            <a:picLocks noChangeAspect="1"/>
          </p:cNvPicPr>
          <p:nvPr/>
        </p:nvPicPr>
        <p:blipFill>
          <a:blip r:embed="rId2"/>
          <a:stretch>
            <a:fillRect/>
          </a:stretch>
        </p:blipFill>
        <p:spPr>
          <a:xfrm>
            <a:off x="1584396" y="440288"/>
            <a:ext cx="2167000" cy="133582"/>
          </a:xfrm>
          <a:prstGeom prst="rect">
            <a:avLst/>
          </a:prstGeom>
        </p:spPr>
      </p:pic>
      <p:pic>
        <p:nvPicPr>
          <p:cNvPr id="3" name="Picture 1">
            <a:extLst>
              <a:ext uri="{FF2B5EF4-FFF2-40B4-BE49-F238E27FC236}">
                <a16:creationId xmlns:a16="http://schemas.microsoft.com/office/drawing/2014/main" id="{B0335B1F-F3BD-614C-C90A-778885BEBF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6" name="Picture 17">
            <a:extLst>
              <a:ext uri="{FF2B5EF4-FFF2-40B4-BE49-F238E27FC236}">
                <a16:creationId xmlns:a16="http://schemas.microsoft.com/office/drawing/2014/main" id="{BDA79AB2-8C68-2DE9-0680-935FBA95BB5B}"/>
              </a:ext>
            </a:extLst>
          </p:cNvPr>
          <p:cNvPicPr>
            <a:picLocks noChangeAspect="1"/>
          </p:cNvPicPr>
          <p:nvPr/>
        </p:nvPicPr>
        <p:blipFill>
          <a:blip r:embed="rId4"/>
          <a:stretch>
            <a:fillRect/>
          </a:stretch>
        </p:blipFill>
        <p:spPr>
          <a:xfrm>
            <a:off x="10923534" y="282615"/>
            <a:ext cx="877942" cy="877942"/>
          </a:xfrm>
          <a:prstGeom prst="rect">
            <a:avLst/>
          </a:prstGeom>
        </p:spPr>
      </p:pic>
      <p:sp>
        <p:nvSpPr>
          <p:cNvPr id="7" name="Text Placeholder 5">
            <a:extLst>
              <a:ext uri="{FF2B5EF4-FFF2-40B4-BE49-F238E27FC236}">
                <a16:creationId xmlns:a16="http://schemas.microsoft.com/office/drawing/2014/main" id="{8531A02A-180D-B0C7-A307-E8B9957B7314}"/>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8" name="Text Placeholder 10">
            <a:extLst>
              <a:ext uri="{FF2B5EF4-FFF2-40B4-BE49-F238E27FC236}">
                <a16:creationId xmlns:a16="http://schemas.microsoft.com/office/drawing/2014/main" id="{F2474AB8-3894-A85E-CEC4-4ABC5B4BD3B9}"/>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Mettre la formation en pratique</a:t>
            </a:r>
          </a:p>
        </p:txBody>
      </p:sp>
      <p:sp>
        <p:nvSpPr>
          <p:cNvPr id="10" name="TextBox 9">
            <a:extLst>
              <a:ext uri="{FF2B5EF4-FFF2-40B4-BE49-F238E27FC236}">
                <a16:creationId xmlns:a16="http://schemas.microsoft.com/office/drawing/2014/main" id="{EC8CE766-4CF5-C7B5-7D8B-01D0E59358B0}"/>
              </a:ext>
            </a:extLst>
          </p:cNvPr>
          <p:cNvSpPr txBox="1"/>
          <p:nvPr/>
        </p:nvSpPr>
        <p:spPr>
          <a:xfrm>
            <a:off x="5634809" y="2128800"/>
            <a:ext cx="5666739" cy="3631763"/>
          </a:xfrm>
          <a:prstGeom prst="rect">
            <a:avLst/>
          </a:prstGeom>
          <a:noFill/>
        </p:spPr>
        <p:txBody>
          <a:bodyPr wrap="square" rtlCol="0">
            <a:spAutoFit/>
          </a:bodyPr>
          <a:lstStyle/>
          <a:p>
            <a:pPr marL="449262" indent="-342900">
              <a:spcAft>
                <a:spcPts val="1200"/>
              </a:spcAft>
              <a:buBlip>
                <a:blip r:embed="rId5"/>
              </a:buBlip>
            </a:pPr>
            <a:r>
              <a:rPr lang="fr" sz="2000" i="0" u="none" strike="noStrike" cap="none" dirty="0">
                <a:solidFill>
                  <a:schemeClr val="bg2">
                    <a:lumMod val="25000"/>
                  </a:schemeClr>
                </a:solidFill>
                <a:latin typeface="Ubuntu" panose="020B0504030602030204" pitchFamily="34" charset="0"/>
                <a:ea typeface="Ubuntu"/>
                <a:cs typeface="Ubuntu"/>
                <a:sym typeface="Ubuntu"/>
              </a:rPr>
              <a:t>Comment s'est déroulé l'entraînement ?</a:t>
            </a:r>
          </a:p>
          <a:p>
            <a:pPr marL="449262" indent="-342900">
              <a:spcAft>
                <a:spcPts val="1200"/>
              </a:spcAft>
              <a:buBlip>
                <a:blip r:embed="rId5"/>
              </a:buBlip>
            </a:pPr>
            <a:r>
              <a:rPr lang="fr" sz="2000" i="0" u="none" strike="noStrike" cap="none" dirty="0">
                <a:solidFill>
                  <a:schemeClr val="bg2">
                    <a:lumMod val="25000"/>
                  </a:schemeClr>
                </a:solidFill>
                <a:latin typeface="Ubuntu" panose="020B0504030602030204" pitchFamily="34" charset="0"/>
                <a:ea typeface="Ubuntu"/>
                <a:cs typeface="Ubuntu"/>
                <a:sym typeface="Ubuntu"/>
              </a:rPr>
              <a:t>Est-ce que ça vous a plu ?</a:t>
            </a:r>
          </a:p>
          <a:p>
            <a:pPr marL="449262" indent="-342900">
              <a:spcAft>
                <a:spcPts val="1200"/>
              </a:spcAft>
              <a:buBlip>
                <a:blip r:embed="rId5"/>
              </a:buBlip>
            </a:pPr>
            <a:r>
              <a:rPr lang="fr" sz="2000" i="0" u="none" strike="noStrike" cap="none" dirty="0">
                <a:solidFill>
                  <a:schemeClr val="bg2">
                    <a:lumMod val="25000"/>
                  </a:schemeClr>
                </a:solidFill>
                <a:latin typeface="Ubuntu" panose="020B0504030602030204" pitchFamily="34" charset="0"/>
                <a:ea typeface="Ubuntu"/>
                <a:cs typeface="Ubuntu"/>
                <a:sym typeface="Ubuntu"/>
              </a:rPr>
              <a:t>Avez-vous bien communiqué avec les athlètes et les entraîneurs ?</a:t>
            </a:r>
          </a:p>
          <a:p>
            <a:pPr marL="449262" indent="-342900">
              <a:spcAft>
                <a:spcPts val="1200"/>
              </a:spcAft>
              <a:buBlip>
                <a:blip r:embed="rId5"/>
              </a:buBlip>
            </a:pPr>
            <a:r>
              <a:rPr lang="fr" sz="2000" i="0" u="none" strike="noStrike" cap="none" dirty="0">
                <a:solidFill>
                  <a:schemeClr val="bg2">
                    <a:lumMod val="25000"/>
                  </a:schemeClr>
                </a:solidFill>
                <a:latin typeface="Ubuntu" panose="020B0504030602030204" pitchFamily="34" charset="0"/>
                <a:ea typeface="Ubuntu"/>
                <a:cs typeface="Ubuntu"/>
                <a:sym typeface="Ubuntu"/>
              </a:rPr>
              <a:t>Quelles nouvelles choses avez-vous apprises ?</a:t>
            </a:r>
          </a:p>
          <a:p>
            <a:pPr marL="449262" indent="-342900">
              <a:spcAft>
                <a:spcPts val="1200"/>
              </a:spcAft>
              <a:buBlip>
                <a:blip r:embed="rId5"/>
              </a:buBlip>
            </a:pPr>
            <a:r>
              <a:rPr lang="fr" sz="2000" i="0" u="none" strike="noStrike" cap="none" dirty="0">
                <a:solidFill>
                  <a:schemeClr val="bg2">
                    <a:lumMod val="25000"/>
                  </a:schemeClr>
                </a:solidFill>
                <a:latin typeface="Ubuntu" panose="020B0504030602030204" pitchFamily="34" charset="0"/>
                <a:ea typeface="Ubuntu"/>
                <a:cs typeface="Ubuntu"/>
                <a:sym typeface="Ubuntu"/>
              </a:rPr>
              <a:t>Qu’est-ce qui a vraiment été bien et que vous souhaitez continuer à faire lors du prochain entraînement ?</a:t>
            </a:r>
          </a:p>
          <a:p>
            <a:pPr marL="449262" indent="-342900">
              <a:spcAft>
                <a:spcPts val="1200"/>
              </a:spcAft>
              <a:buBlip>
                <a:blip r:embed="rId5"/>
              </a:buBlip>
            </a:pPr>
            <a:r>
              <a:rPr lang="fr" sz="2000" i="0" u="none" strike="noStrike" cap="none" dirty="0">
                <a:solidFill>
                  <a:schemeClr val="bg2">
                    <a:lumMod val="25000"/>
                  </a:schemeClr>
                </a:solidFill>
                <a:latin typeface="Ubuntu" panose="020B0504030602030204" pitchFamily="34" charset="0"/>
                <a:ea typeface="Ubuntu"/>
                <a:cs typeface="Ubuntu"/>
                <a:sym typeface="Ubuntu"/>
              </a:rPr>
              <a:t>Que ferez-vous différemment lors du prochain entraînement ? Et comment ?</a:t>
            </a:r>
          </a:p>
        </p:txBody>
      </p:sp>
      <p:sp>
        <p:nvSpPr>
          <p:cNvPr id="12" name="TextBox 11">
            <a:extLst>
              <a:ext uri="{FF2B5EF4-FFF2-40B4-BE49-F238E27FC236}">
                <a16:creationId xmlns:a16="http://schemas.microsoft.com/office/drawing/2014/main" id="{CDFDBC3E-436D-F163-54EE-41E33B64798E}"/>
              </a:ext>
            </a:extLst>
          </p:cNvPr>
          <p:cNvSpPr txBox="1"/>
          <p:nvPr/>
        </p:nvSpPr>
        <p:spPr>
          <a:xfrm>
            <a:off x="1116592" y="2563934"/>
            <a:ext cx="3263900" cy="1077218"/>
          </a:xfrm>
          <a:prstGeom prst="rect">
            <a:avLst/>
          </a:prstGeom>
          <a:noFill/>
        </p:spPr>
        <p:txBody>
          <a:bodyPr wrap="square" rtlCol="0">
            <a:spAutoFit/>
          </a:bodyPr>
          <a:lstStyle/>
          <a:p>
            <a:r>
              <a:rPr lang="fr" sz="3200" b="1" dirty="0">
                <a:solidFill>
                  <a:srgbClr val="013B82"/>
                </a:solidFill>
                <a:latin typeface="Ubuntu"/>
              </a:rPr>
              <a:t>Questions à se poser</a:t>
            </a:r>
            <a:endParaRPr lang="en-US" sz="3200" dirty="0">
              <a:solidFill>
                <a:srgbClr val="013B82"/>
              </a:solidFill>
              <a:latin typeface="Ubuntu"/>
            </a:endParaRPr>
          </a:p>
        </p:txBody>
      </p:sp>
      <p:sp>
        <p:nvSpPr>
          <p:cNvPr id="13" name="TextBox 12">
            <a:extLst>
              <a:ext uri="{FF2B5EF4-FFF2-40B4-BE49-F238E27FC236}">
                <a16:creationId xmlns:a16="http://schemas.microsoft.com/office/drawing/2014/main" id="{C313BD6A-0F74-1566-3EC0-13037F2687AE}"/>
              </a:ext>
            </a:extLst>
          </p:cNvPr>
          <p:cNvSpPr txBox="1"/>
          <p:nvPr/>
        </p:nvSpPr>
        <p:spPr>
          <a:xfrm>
            <a:off x="994671" y="3641152"/>
            <a:ext cx="3263900" cy="1569660"/>
          </a:xfrm>
          <a:prstGeom prst="rect">
            <a:avLst/>
          </a:prstGeom>
          <a:noFill/>
        </p:spPr>
        <p:txBody>
          <a:bodyPr wrap="square" rtlCol="0">
            <a:spAutoFit/>
          </a:bodyPr>
          <a:lstStyle/>
          <a:p>
            <a:pPr marL="106362">
              <a:spcAft>
                <a:spcPts val="1200"/>
              </a:spcAft>
            </a:pPr>
            <a:r>
              <a:rPr lang="fr" sz="2400" i="0" u="none" strike="noStrike" cap="none" dirty="0">
                <a:solidFill>
                  <a:schemeClr val="bg1"/>
                </a:solidFill>
                <a:latin typeface="Ubuntu" panose="020B0504030602030204" pitchFamily="34" charset="0"/>
                <a:ea typeface="Ubuntu"/>
                <a:cs typeface="Ubuntu"/>
                <a:sym typeface="Ubuntu"/>
              </a:rPr>
              <a:t>Rencontrez régulièrement votre coach/mentor et demandez-lui son avis.</a:t>
            </a:r>
          </a:p>
        </p:txBody>
      </p:sp>
      <p:sp>
        <p:nvSpPr>
          <p:cNvPr id="14" name="TextBox 13">
            <a:extLst>
              <a:ext uri="{FF2B5EF4-FFF2-40B4-BE49-F238E27FC236}">
                <a16:creationId xmlns:a16="http://schemas.microsoft.com/office/drawing/2014/main" id="{07B4B5E4-0311-0C62-0A11-57B007729A9D}"/>
              </a:ext>
            </a:extLst>
          </p:cNvPr>
          <p:cNvSpPr txBox="1"/>
          <p:nvPr/>
        </p:nvSpPr>
        <p:spPr>
          <a:xfrm rot="20352403">
            <a:off x="654067" y="2366723"/>
            <a:ext cx="600346" cy="1015663"/>
          </a:xfrm>
          <a:prstGeom prst="rect">
            <a:avLst/>
          </a:prstGeom>
          <a:noFill/>
        </p:spPr>
        <p:txBody>
          <a:bodyPr wrap="square" rtlCol="0">
            <a:spAutoFit/>
          </a:bodyPr>
          <a:lstStyle/>
          <a:p>
            <a:r>
              <a:rPr lang="fr" sz="6000" b="1" dirty="0">
                <a:solidFill>
                  <a:srgbClr val="185EA8"/>
                </a:solidFill>
                <a:latin typeface="Ubuntu" panose="020B0504030602030204" pitchFamily="34" charset="0"/>
              </a:rPr>
              <a:t>?</a:t>
            </a:r>
            <a:endParaRPr lang="en-US" sz="7200" b="1" dirty="0">
              <a:solidFill>
                <a:srgbClr val="185EA8"/>
              </a:solidFill>
              <a:latin typeface="Ubuntu" panose="020B0504030602030204" pitchFamily="34" charset="0"/>
            </a:endParaRPr>
          </a:p>
        </p:txBody>
      </p:sp>
      <p:sp>
        <p:nvSpPr>
          <p:cNvPr id="15" name="TextBox 14">
            <a:extLst>
              <a:ext uri="{FF2B5EF4-FFF2-40B4-BE49-F238E27FC236}">
                <a16:creationId xmlns:a16="http://schemas.microsoft.com/office/drawing/2014/main" id="{152A2858-E865-41CF-CBB3-56802C5B8079}"/>
              </a:ext>
            </a:extLst>
          </p:cNvPr>
          <p:cNvSpPr txBox="1"/>
          <p:nvPr/>
        </p:nvSpPr>
        <p:spPr>
          <a:xfrm rot="1690231">
            <a:off x="355646" y="2656428"/>
            <a:ext cx="600346" cy="830997"/>
          </a:xfrm>
          <a:prstGeom prst="rect">
            <a:avLst/>
          </a:prstGeom>
          <a:noFill/>
        </p:spPr>
        <p:txBody>
          <a:bodyPr wrap="square" rtlCol="0">
            <a:spAutoFit/>
          </a:bodyPr>
          <a:lstStyle/>
          <a:p>
            <a:r>
              <a:rPr lang="fr" sz="4800" b="1" dirty="0">
                <a:solidFill>
                  <a:srgbClr val="185EA8"/>
                </a:solidFill>
                <a:latin typeface="Ubuntu" panose="020B0504030602030204" pitchFamily="34" charset="0"/>
              </a:rPr>
              <a:t>?</a:t>
            </a:r>
            <a:endParaRPr lang="en-US" sz="7200" b="1" dirty="0">
              <a:solidFill>
                <a:srgbClr val="185EA8"/>
              </a:solidFill>
              <a:latin typeface="Ubuntu" panose="020B0504030602030204" pitchFamily="34" charset="0"/>
            </a:endParaRPr>
          </a:p>
        </p:txBody>
      </p:sp>
      <p:grpSp>
        <p:nvGrpSpPr>
          <p:cNvPr id="16" name="Group 15">
            <a:extLst>
              <a:ext uri="{FF2B5EF4-FFF2-40B4-BE49-F238E27FC236}">
                <a16:creationId xmlns:a16="http://schemas.microsoft.com/office/drawing/2014/main" id="{B7C52236-1B2C-D183-BEA3-BE39195181F0}"/>
              </a:ext>
            </a:extLst>
          </p:cNvPr>
          <p:cNvGrpSpPr/>
          <p:nvPr/>
        </p:nvGrpSpPr>
        <p:grpSpPr>
          <a:xfrm>
            <a:off x="11140096" y="5798774"/>
            <a:ext cx="773917" cy="773917"/>
            <a:chOff x="11140096" y="5798774"/>
            <a:chExt cx="773917" cy="773917"/>
          </a:xfrm>
        </p:grpSpPr>
        <p:sp>
          <p:nvSpPr>
            <p:cNvPr id="17" name="Oval 16">
              <a:extLst>
                <a:ext uri="{FF2B5EF4-FFF2-40B4-BE49-F238E27FC236}">
                  <a16:creationId xmlns:a16="http://schemas.microsoft.com/office/drawing/2014/main" id="{76569D7C-9A13-A0AA-1DCA-0234F1CCCB2D}"/>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DF10746D-C863-658B-3457-68882799206A}"/>
                </a:ext>
              </a:extLst>
            </p:cNvPr>
            <p:cNvSpPr txBox="1"/>
            <p:nvPr/>
          </p:nvSpPr>
          <p:spPr>
            <a:xfrm>
              <a:off x="11286187" y="5826594"/>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37021737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02A94A4-37BF-9BF6-9CE8-7800D2F68262}"/>
              </a:ext>
            </a:extLst>
          </p:cNvPr>
          <p:cNvSpPr txBox="1"/>
          <p:nvPr/>
        </p:nvSpPr>
        <p:spPr>
          <a:xfrm>
            <a:off x="905329" y="3133635"/>
            <a:ext cx="3122385" cy="1077218"/>
          </a:xfrm>
          <a:prstGeom prst="rect">
            <a:avLst/>
          </a:prstGeom>
          <a:noFill/>
        </p:spPr>
        <p:txBody>
          <a:bodyPr wrap="square" rtlCol="0">
            <a:spAutoFit/>
          </a:bodyPr>
          <a:lstStyle/>
          <a:p>
            <a:r>
              <a:rPr lang="fr" sz="3200" b="1" dirty="0">
                <a:solidFill>
                  <a:schemeClr val="bg1"/>
                </a:solidFill>
                <a:latin typeface="Ubuntu"/>
              </a:rPr>
              <a:t>Qu'est-ce que la réflexion critique ?</a:t>
            </a:r>
            <a:endParaRPr lang="en-US" sz="3200" dirty="0">
              <a:solidFill>
                <a:schemeClr val="bg1"/>
              </a:solidFill>
              <a:latin typeface="Ubuntu"/>
            </a:endParaRPr>
          </a:p>
        </p:txBody>
      </p:sp>
      <p:sp>
        <p:nvSpPr>
          <p:cNvPr id="13" name="TextBox 12">
            <a:extLst>
              <a:ext uri="{FF2B5EF4-FFF2-40B4-BE49-F238E27FC236}">
                <a16:creationId xmlns:a16="http://schemas.microsoft.com/office/drawing/2014/main" id="{3AD1ABD6-B7AE-5A07-2DDB-0E7A88F970F3}"/>
              </a:ext>
            </a:extLst>
          </p:cNvPr>
          <p:cNvSpPr txBox="1"/>
          <p:nvPr/>
        </p:nvSpPr>
        <p:spPr>
          <a:xfrm>
            <a:off x="7565209" y="5804799"/>
            <a:ext cx="3438071" cy="369332"/>
          </a:xfrm>
          <a:prstGeom prst="rect">
            <a:avLst/>
          </a:prstGeom>
          <a:noFill/>
        </p:spPr>
        <p:txBody>
          <a:bodyPr wrap="square" rtlCol="0">
            <a:spAutoFit/>
          </a:bodyPr>
          <a:lstStyle/>
          <a:p>
            <a:r>
              <a:rPr lang="fr" dirty="0">
                <a:solidFill>
                  <a:schemeClr val="bg1"/>
                </a:solidFill>
                <a:latin typeface="Ubuntu" panose="020B0504030602030204" pitchFamily="34" charset="0"/>
                <a:ea typeface="+mn-lt"/>
                <a:cs typeface="+mn-lt"/>
              </a:rPr>
              <a:t>https://youtu.be/vGyjF9Ngd8Y</a:t>
            </a:r>
            <a:endParaRPr lang="en-US" dirty="0">
              <a:solidFill>
                <a:schemeClr val="bg1"/>
              </a:solidFill>
              <a:latin typeface="Ubuntu" panose="020B0504030602030204" pitchFamily="34" charset="0"/>
              <a:cs typeface="Calibri"/>
            </a:endParaRPr>
          </a:p>
        </p:txBody>
      </p:sp>
      <p:sp>
        <p:nvSpPr>
          <p:cNvPr id="6" name="Text Placeholder 5">
            <a:extLst>
              <a:ext uri="{FF2B5EF4-FFF2-40B4-BE49-F238E27FC236}">
                <a16:creationId xmlns:a16="http://schemas.microsoft.com/office/drawing/2014/main" id="{5CD6D7B7-F543-6B3C-CB55-755E06DAEFA2}"/>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9" name="Text Placeholder 10">
            <a:extLst>
              <a:ext uri="{FF2B5EF4-FFF2-40B4-BE49-F238E27FC236}">
                <a16:creationId xmlns:a16="http://schemas.microsoft.com/office/drawing/2014/main" id="{34269D28-9612-4FCB-30A9-C112CD4BBB50}"/>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Mettre la formation en pratique</a:t>
            </a:r>
          </a:p>
        </p:txBody>
      </p:sp>
      <p:grpSp>
        <p:nvGrpSpPr>
          <p:cNvPr id="11" name="Group 10">
            <a:extLst>
              <a:ext uri="{FF2B5EF4-FFF2-40B4-BE49-F238E27FC236}">
                <a16:creationId xmlns:a16="http://schemas.microsoft.com/office/drawing/2014/main" id="{67063BC7-F0ED-A940-F9FA-FF15541BAA54}"/>
              </a:ext>
            </a:extLst>
          </p:cNvPr>
          <p:cNvGrpSpPr/>
          <p:nvPr/>
        </p:nvGrpSpPr>
        <p:grpSpPr>
          <a:xfrm>
            <a:off x="11140096" y="5798774"/>
            <a:ext cx="773917" cy="773917"/>
            <a:chOff x="11140096" y="5798774"/>
            <a:chExt cx="773917" cy="773917"/>
          </a:xfrm>
        </p:grpSpPr>
        <p:sp>
          <p:nvSpPr>
            <p:cNvPr id="17" name="Oval 16">
              <a:extLst>
                <a:ext uri="{FF2B5EF4-FFF2-40B4-BE49-F238E27FC236}">
                  <a16:creationId xmlns:a16="http://schemas.microsoft.com/office/drawing/2014/main" id="{1CFD1F92-27E2-C038-FE86-9152C1B69901}"/>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CF7E1C2C-C921-3A42-31AF-7AFE1743D9FD}"/>
                </a:ext>
              </a:extLst>
            </p:cNvPr>
            <p:cNvSpPr txBox="1"/>
            <p:nvPr/>
          </p:nvSpPr>
          <p:spPr>
            <a:xfrm>
              <a:off x="11286187" y="5826594"/>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5</a:t>
              </a:r>
            </a:p>
          </p:txBody>
        </p:sp>
      </p:grpSp>
      <p:pic>
        <p:nvPicPr>
          <p:cNvPr id="19" name="Online Media 18" title="What is a Critical Reflection? Introducing the “What, So What, Now What” Model">
            <a:hlinkClick r:id="" action="ppaction://media"/>
            <a:extLst>
              <a:ext uri="{FF2B5EF4-FFF2-40B4-BE49-F238E27FC236}">
                <a16:creationId xmlns:a16="http://schemas.microsoft.com/office/drawing/2014/main" id="{7FAE32F8-F25E-FF70-AFC4-A852E41C2321}"/>
              </a:ext>
            </a:extLst>
          </p:cNvPr>
          <p:cNvPicPr>
            <a:picLocks noRot="1" noChangeAspect="1"/>
          </p:cNvPicPr>
          <p:nvPr>
            <a:videoFile r:link="rId1"/>
          </p:nvPr>
        </p:nvPicPr>
        <p:blipFill>
          <a:blip r:embed="rId3"/>
          <a:stretch>
            <a:fillRect/>
          </a:stretch>
        </p:blipFill>
        <p:spPr>
          <a:xfrm>
            <a:off x="4450896" y="1901643"/>
            <a:ext cx="6835291" cy="3858920"/>
          </a:xfrm>
          <a:prstGeom prst="rect">
            <a:avLst/>
          </a:prstGeom>
          <a:ln w="38100">
            <a:solidFill>
              <a:srgbClr val="0095DA"/>
            </a:solidFill>
          </a:ln>
        </p:spPr>
      </p:pic>
    </p:spTree>
    <p:extLst>
      <p:ext uri="{BB962C8B-B14F-4D97-AF65-F5344CB8AC3E}">
        <p14:creationId xmlns:p14="http://schemas.microsoft.com/office/powerpoint/2010/main" val="1312119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9"/>
                </p:tgtEl>
              </p:cMediaNode>
            </p:video>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24B8AE3-D081-9148-A355-39288A3A5676}"/>
              </a:ext>
            </a:extLst>
          </p:cNvPr>
          <p:cNvSpPr>
            <a:spLocks noGrp="1"/>
          </p:cNvSpPr>
          <p:nvPr>
            <p:ph type="body" sz="quarter" idx="10"/>
          </p:nvPr>
        </p:nvSpPr>
        <p:spPr>
          <a:xfrm>
            <a:off x="1498600" y="588370"/>
            <a:ext cx="7401560" cy="466685"/>
          </a:xfrm>
        </p:spPr>
        <p:txBody>
          <a:bodyPr/>
          <a:lstStyle/>
          <a:p>
            <a:r>
              <a:rPr lang="fr" dirty="0"/>
              <a:t>Les athlètes en tant que leaders sportifs</a:t>
            </a:r>
          </a:p>
        </p:txBody>
      </p:sp>
      <p:sp>
        <p:nvSpPr>
          <p:cNvPr id="5" name="Text Placeholder 4">
            <a:extLst>
              <a:ext uri="{FF2B5EF4-FFF2-40B4-BE49-F238E27FC236}">
                <a16:creationId xmlns:a16="http://schemas.microsoft.com/office/drawing/2014/main" id="{49B549FC-D8A1-1FB4-8377-D1E6DCBEFAA3}"/>
              </a:ext>
            </a:extLst>
          </p:cNvPr>
          <p:cNvSpPr>
            <a:spLocks noGrp="1"/>
          </p:cNvSpPr>
          <p:nvPr>
            <p:ph type="body" sz="quarter" idx="11"/>
          </p:nvPr>
        </p:nvSpPr>
        <p:spPr>
          <a:xfrm>
            <a:off x="1498600" y="1084071"/>
            <a:ext cx="3443514" cy="466685"/>
          </a:xfrm>
        </p:spPr>
        <p:txBody>
          <a:bodyPr>
            <a:normAutofit fontScale="92500" lnSpcReduction="10000"/>
          </a:bodyPr>
          <a:lstStyle/>
          <a:p>
            <a:r>
              <a:rPr lang="fr" dirty="0"/>
              <a:t>Programme de leadership et de compétences SO</a:t>
            </a:r>
          </a:p>
        </p:txBody>
      </p:sp>
      <p:sp>
        <p:nvSpPr>
          <p:cNvPr id="9" name="TextBox 8">
            <a:extLst>
              <a:ext uri="{FF2B5EF4-FFF2-40B4-BE49-F238E27FC236}">
                <a16:creationId xmlns:a16="http://schemas.microsoft.com/office/drawing/2014/main" id="{28769FC7-D344-7CED-887D-8C135804C0AE}"/>
              </a:ext>
            </a:extLst>
          </p:cNvPr>
          <p:cNvSpPr txBox="1"/>
          <p:nvPr/>
        </p:nvSpPr>
        <p:spPr>
          <a:xfrm>
            <a:off x="4942114" y="1643476"/>
            <a:ext cx="6025243" cy="954107"/>
          </a:xfrm>
          <a:prstGeom prst="rect">
            <a:avLst/>
          </a:prstGeom>
          <a:noFill/>
        </p:spPr>
        <p:txBody>
          <a:bodyPr wrap="square" rtlCol="0">
            <a:spAutoFit/>
          </a:bodyPr>
          <a:lstStyle/>
          <a:p>
            <a:r>
              <a:rPr lang="fr" sz="2800" b="1" dirty="0">
                <a:solidFill>
                  <a:srgbClr val="013B82"/>
                </a:solidFill>
                <a:latin typeface="Ubuntu"/>
              </a:rPr>
              <a:t>Le rôle des mentors dans votre parcours de leader sportif</a:t>
            </a:r>
            <a:endParaRPr lang="en-US" sz="2800" dirty="0">
              <a:solidFill>
                <a:srgbClr val="013B82"/>
              </a:solidFill>
              <a:latin typeface="Ubuntu"/>
            </a:endParaRPr>
          </a:p>
        </p:txBody>
      </p:sp>
      <p:sp>
        <p:nvSpPr>
          <p:cNvPr id="10" name="TextBox 9">
            <a:extLst>
              <a:ext uri="{FF2B5EF4-FFF2-40B4-BE49-F238E27FC236}">
                <a16:creationId xmlns:a16="http://schemas.microsoft.com/office/drawing/2014/main" id="{D65B8D21-19E4-688D-2ABA-0E9BAC1F08CB}"/>
              </a:ext>
            </a:extLst>
          </p:cNvPr>
          <p:cNvSpPr txBox="1"/>
          <p:nvPr/>
        </p:nvSpPr>
        <p:spPr>
          <a:xfrm>
            <a:off x="4942114" y="3009079"/>
            <a:ext cx="5709557" cy="3062377"/>
          </a:xfrm>
          <a:prstGeom prst="rect">
            <a:avLst/>
          </a:prstGeom>
          <a:noFill/>
        </p:spPr>
        <p:txBody>
          <a:bodyPr wrap="square" rtlCol="0">
            <a:spAutoFit/>
          </a:bodyPr>
          <a:lstStyle/>
          <a:p>
            <a:pPr>
              <a:spcAft>
                <a:spcPts val="1200"/>
              </a:spcAft>
            </a:pPr>
            <a:r>
              <a:rPr lang="fr" sz="2400" b="1" dirty="0">
                <a:solidFill>
                  <a:srgbClr val="A5A5A5">
                    <a:lumMod val="50000"/>
                  </a:srgbClr>
                </a:solidFill>
                <a:latin typeface="Ubuntu Light"/>
                <a:ea typeface="Calibri"/>
                <a:cs typeface="Calibri"/>
                <a:sym typeface="Calibri"/>
              </a:rPr>
              <a:t>Le travail du mentor</a:t>
            </a:r>
          </a:p>
          <a:p>
            <a:pPr marL="342900" indent="-255588">
              <a:spcAft>
                <a:spcPts val="600"/>
              </a:spcAft>
              <a:buFont typeface="Arial" panose="020B0604020202020204" pitchFamily="34" charset="0"/>
              <a:buChar char="•"/>
            </a:pPr>
            <a:r>
              <a:rPr lang="fr" sz="2400" b="1" dirty="0">
                <a:solidFill>
                  <a:srgbClr val="013B82"/>
                </a:solidFill>
                <a:latin typeface="Ubuntu Light"/>
                <a:ea typeface="Calibri"/>
                <a:cs typeface="Calibri"/>
                <a:sym typeface="Calibri"/>
              </a:rPr>
              <a:t>Aidez </a:t>
            </a:r>
            <a:r>
              <a:rPr lang="fr" sz="2400" dirty="0">
                <a:solidFill>
                  <a:srgbClr val="A5A5A5">
                    <a:lumMod val="50000"/>
                  </a:srgbClr>
                </a:solidFill>
                <a:latin typeface="Ubuntu Light"/>
                <a:ea typeface="Calibri"/>
                <a:cs typeface="Calibri"/>
                <a:sym typeface="Calibri"/>
              </a:rPr>
              <a:t>les athlètes s’ils le demandent.</a:t>
            </a:r>
          </a:p>
          <a:p>
            <a:pPr marL="342900" indent="-255588">
              <a:spcAft>
                <a:spcPts val="600"/>
              </a:spcAft>
              <a:buFont typeface="Arial" panose="020B0604020202020204" pitchFamily="34" charset="0"/>
              <a:buChar char="•"/>
            </a:pPr>
            <a:r>
              <a:rPr lang="fr" sz="2400" b="1" dirty="0">
                <a:solidFill>
                  <a:srgbClr val="013B82"/>
                </a:solidFill>
                <a:latin typeface="Ubuntu Light"/>
                <a:ea typeface="Calibri"/>
                <a:cs typeface="Calibri"/>
                <a:sym typeface="Calibri"/>
              </a:rPr>
              <a:t>Soyez </a:t>
            </a:r>
            <a:r>
              <a:rPr lang="fr" sz="2400" dirty="0">
                <a:solidFill>
                  <a:srgbClr val="A5A5A5">
                    <a:lumMod val="50000"/>
                  </a:srgbClr>
                </a:solidFill>
                <a:latin typeface="Ubuntu Light"/>
                <a:ea typeface="Calibri"/>
                <a:cs typeface="Calibri"/>
                <a:sym typeface="Calibri"/>
              </a:rPr>
              <a:t>positif </a:t>
            </a:r>
            <a:r>
              <a:rPr lang="fr" sz="2400" dirty="0">
                <a:solidFill>
                  <a:schemeClr val="tx1">
                    <a:lumMod val="65000"/>
                    <a:lumOff val="35000"/>
                  </a:schemeClr>
                </a:solidFill>
                <a:latin typeface="Ubuntu Light"/>
                <a:ea typeface="Calibri"/>
                <a:cs typeface="Calibri"/>
                <a:sym typeface="Calibri"/>
              </a:rPr>
              <a:t>et </a:t>
            </a:r>
            <a:r>
              <a:rPr lang="fr" sz="2400" dirty="0">
                <a:solidFill>
                  <a:srgbClr val="A5A5A5">
                    <a:lumMod val="50000"/>
                  </a:srgbClr>
                </a:solidFill>
                <a:latin typeface="Ubuntu Light"/>
                <a:ea typeface="Calibri"/>
                <a:cs typeface="Calibri"/>
                <a:sym typeface="Calibri"/>
              </a:rPr>
              <a:t>encourageant</a:t>
            </a:r>
          </a:p>
          <a:p>
            <a:pPr marL="342900" indent="-255588">
              <a:spcAft>
                <a:spcPts val="600"/>
              </a:spcAft>
              <a:buFont typeface="Arial" panose="020B0604020202020204" pitchFamily="34" charset="0"/>
              <a:buChar char="•"/>
            </a:pPr>
            <a:r>
              <a:rPr lang="fr" sz="2400" b="1" dirty="0">
                <a:solidFill>
                  <a:srgbClr val="013B82"/>
                </a:solidFill>
                <a:latin typeface="Ubuntu Light"/>
                <a:ea typeface="Calibri"/>
                <a:cs typeface="Calibri"/>
                <a:sym typeface="Calibri"/>
              </a:rPr>
              <a:t>NE LE FAITES PAS</a:t>
            </a:r>
            <a:r>
              <a:rPr lang="fr" sz="2400" dirty="0">
                <a:solidFill>
                  <a:srgbClr val="0E2841"/>
                </a:solidFill>
                <a:latin typeface="Ubuntu Light"/>
                <a:ea typeface="Calibri"/>
                <a:cs typeface="Calibri"/>
                <a:sym typeface="Calibri"/>
              </a:rPr>
              <a:t> </a:t>
            </a:r>
            <a:r>
              <a:rPr lang="fr" sz="2400" dirty="0">
                <a:solidFill>
                  <a:schemeClr val="tx1">
                    <a:lumMod val="65000"/>
                    <a:lumOff val="35000"/>
                  </a:schemeClr>
                </a:solidFill>
                <a:latin typeface="Ubuntu Light"/>
                <a:ea typeface="Calibri"/>
                <a:cs typeface="Calibri"/>
                <a:sym typeface="Calibri"/>
              </a:rPr>
              <a:t>parler au nom des athlètes ou faire leur travail à leur place</a:t>
            </a:r>
          </a:p>
          <a:p>
            <a:pPr marL="342900" indent="-255588">
              <a:spcAft>
                <a:spcPts val="1200"/>
              </a:spcAft>
              <a:buFont typeface="Arial" panose="020B0604020202020204" pitchFamily="34" charset="0"/>
              <a:buChar char="•"/>
            </a:pPr>
            <a:r>
              <a:rPr lang="fr" sz="2400" b="1" dirty="0">
                <a:solidFill>
                  <a:srgbClr val="013B82"/>
                </a:solidFill>
                <a:latin typeface="Ubuntu Light"/>
                <a:ea typeface="Calibri"/>
                <a:cs typeface="Calibri"/>
                <a:sym typeface="Calibri"/>
              </a:rPr>
              <a:t>N'intervenez pas </a:t>
            </a:r>
            <a:r>
              <a:rPr lang="fr" sz="2400" dirty="0">
                <a:solidFill>
                  <a:srgbClr val="A5A5A5">
                    <a:lumMod val="50000"/>
                  </a:srgbClr>
                </a:solidFill>
                <a:latin typeface="Ubuntu Light"/>
                <a:ea typeface="Calibri"/>
                <a:cs typeface="Calibri"/>
                <a:sym typeface="Calibri"/>
              </a:rPr>
              <a:t>à moins que l'athlète ne demande de l'aide</a:t>
            </a:r>
          </a:p>
        </p:txBody>
      </p:sp>
      <p:pic>
        <p:nvPicPr>
          <p:cNvPr id="18" name="Graphic 17">
            <a:extLst>
              <a:ext uri="{FF2B5EF4-FFF2-40B4-BE49-F238E27FC236}">
                <a16:creationId xmlns:a16="http://schemas.microsoft.com/office/drawing/2014/main" id="{3FC3BDE8-45B5-28E9-BA87-F25FEC0D8C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9979" y="2264229"/>
            <a:ext cx="1421321" cy="3654827"/>
          </a:xfrm>
          <a:prstGeom prst="rect">
            <a:avLst/>
          </a:prstGeom>
        </p:spPr>
      </p:pic>
      <p:pic>
        <p:nvPicPr>
          <p:cNvPr id="19" name="Graphic 18">
            <a:extLst>
              <a:ext uri="{FF2B5EF4-FFF2-40B4-BE49-F238E27FC236}">
                <a16:creationId xmlns:a16="http://schemas.microsoft.com/office/drawing/2014/main" id="{01B0C0F4-E713-1F4A-DA83-DFFEF5C844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08641" y="2264229"/>
            <a:ext cx="1421321" cy="3654827"/>
          </a:xfrm>
          <a:prstGeom prst="rect">
            <a:avLst/>
          </a:prstGeom>
        </p:spPr>
      </p:pic>
      <p:pic>
        <p:nvPicPr>
          <p:cNvPr id="17" name="Graphic 16">
            <a:extLst>
              <a:ext uri="{FF2B5EF4-FFF2-40B4-BE49-F238E27FC236}">
                <a16:creationId xmlns:a16="http://schemas.microsoft.com/office/drawing/2014/main" id="{3B8594D8-2E2A-5424-EB74-1DD6F25DFD9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19301" y="2133727"/>
            <a:ext cx="1531339" cy="3937729"/>
          </a:xfrm>
          <a:prstGeom prst="rect">
            <a:avLst/>
          </a:prstGeom>
        </p:spPr>
      </p:pic>
    </p:spTree>
    <p:extLst>
      <p:ext uri="{BB962C8B-B14F-4D97-AF65-F5344CB8AC3E}">
        <p14:creationId xmlns:p14="http://schemas.microsoft.com/office/powerpoint/2010/main" val="40761353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7BC2A61F-982A-F42B-D77A-DE427C8404C4}"/>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Les athlètes en tant que leaders sportifs</a:t>
            </a:r>
          </a:p>
        </p:txBody>
      </p:sp>
      <p:sp>
        <p:nvSpPr>
          <p:cNvPr id="6" name="Text Placeholder 10">
            <a:extLst>
              <a:ext uri="{FF2B5EF4-FFF2-40B4-BE49-F238E27FC236}">
                <a16:creationId xmlns:a16="http://schemas.microsoft.com/office/drawing/2014/main" id="{8DE77E70-EC6B-54CB-7730-9A1BAD1B625A}"/>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t>Mettre la formation en pratique</a:t>
            </a:r>
          </a:p>
        </p:txBody>
      </p:sp>
      <p:sp>
        <p:nvSpPr>
          <p:cNvPr id="7" name="TextBox 6">
            <a:extLst>
              <a:ext uri="{FF2B5EF4-FFF2-40B4-BE49-F238E27FC236}">
                <a16:creationId xmlns:a16="http://schemas.microsoft.com/office/drawing/2014/main" id="{6332DBB3-732A-01BC-EF93-81002C169C3A}"/>
              </a:ext>
            </a:extLst>
          </p:cNvPr>
          <p:cNvSpPr txBox="1"/>
          <p:nvPr/>
        </p:nvSpPr>
        <p:spPr>
          <a:xfrm>
            <a:off x="4494389" y="1493565"/>
            <a:ext cx="6892067" cy="646331"/>
          </a:xfrm>
          <a:prstGeom prst="rect">
            <a:avLst/>
          </a:prstGeom>
          <a:noFill/>
        </p:spPr>
        <p:txBody>
          <a:bodyPr wrap="square" rtlCol="0">
            <a:spAutoFit/>
          </a:bodyPr>
          <a:lstStyle/>
          <a:p>
            <a:r>
              <a:rPr lang="fr" sz="3600" b="1" dirty="0">
                <a:solidFill>
                  <a:srgbClr val="013B82"/>
                </a:solidFill>
                <a:latin typeface="Ubuntu"/>
              </a:rPr>
              <a:t>Faites votre plan de réflexion maintenant</a:t>
            </a:r>
            <a:endParaRPr lang="en-US" sz="3600" dirty="0">
              <a:solidFill>
                <a:srgbClr val="013B82"/>
              </a:solidFill>
              <a:latin typeface="Ubuntu"/>
            </a:endParaRPr>
          </a:p>
        </p:txBody>
      </p:sp>
      <p:sp>
        <p:nvSpPr>
          <p:cNvPr id="8" name="TextBox 7">
            <a:extLst>
              <a:ext uri="{FF2B5EF4-FFF2-40B4-BE49-F238E27FC236}">
                <a16:creationId xmlns:a16="http://schemas.microsoft.com/office/drawing/2014/main" id="{E64DDE3B-4009-D3FF-31B7-EA541E82182F}"/>
              </a:ext>
            </a:extLst>
          </p:cNvPr>
          <p:cNvSpPr txBox="1"/>
          <p:nvPr/>
        </p:nvSpPr>
        <p:spPr>
          <a:xfrm>
            <a:off x="4405084" y="2565345"/>
            <a:ext cx="6611258" cy="2891112"/>
          </a:xfrm>
          <a:prstGeom prst="rect">
            <a:avLst/>
          </a:prstGeom>
          <a:noFill/>
        </p:spPr>
        <p:txBody>
          <a:bodyPr wrap="square" rtlCol="0">
            <a:spAutoFit/>
          </a:bodyPr>
          <a:lstStyle/>
          <a:p>
            <a:pPr marL="430212" indent="-342900">
              <a:lnSpc>
                <a:spcPct val="110000"/>
              </a:lnSpc>
              <a:spcAft>
                <a:spcPts val="1200"/>
              </a:spcAft>
              <a:buBlip>
                <a:blip r:embed="rId2"/>
              </a:buBlip>
            </a:pPr>
            <a:r>
              <a:rPr lang="fr" sz="2000" dirty="0">
                <a:solidFill>
                  <a:srgbClr val="A5A5A5">
                    <a:lumMod val="50000"/>
                  </a:srgbClr>
                </a:solidFill>
                <a:latin typeface="Ubuntu" panose="020B0504030602030204" pitchFamily="34" charset="0"/>
                <a:ea typeface="Calibri"/>
                <a:cs typeface="Calibri"/>
                <a:sym typeface="Calibri"/>
              </a:rPr>
              <a:t>Demandez à votre mentor de vous aider à élaborer un programme de réflexion.</a:t>
            </a:r>
          </a:p>
          <a:p>
            <a:pPr marL="430212" indent="-342900">
              <a:lnSpc>
                <a:spcPct val="110000"/>
              </a:lnSpc>
              <a:spcAft>
                <a:spcPts val="1200"/>
              </a:spcAft>
              <a:buBlip>
                <a:blip r:embed="rId2"/>
              </a:buBlip>
            </a:pPr>
            <a:r>
              <a:rPr lang="fr" sz="2000" dirty="0">
                <a:solidFill>
                  <a:srgbClr val="A5A5A5">
                    <a:lumMod val="50000"/>
                  </a:srgbClr>
                </a:solidFill>
                <a:latin typeface="Ubuntu" panose="020B0504030602030204" pitchFamily="34" charset="0"/>
                <a:ea typeface="Calibri"/>
                <a:cs typeface="Calibri"/>
                <a:sym typeface="Calibri"/>
              </a:rPr>
              <a:t>Respectez le programme.</a:t>
            </a:r>
          </a:p>
          <a:p>
            <a:pPr marL="430212" indent="-342900">
              <a:lnSpc>
                <a:spcPct val="110000"/>
              </a:lnSpc>
              <a:spcAft>
                <a:spcPts val="1200"/>
              </a:spcAft>
              <a:buBlip>
                <a:blip r:embed="rId2"/>
              </a:buBlip>
            </a:pPr>
            <a:r>
              <a:rPr lang="fr" sz="2000" dirty="0">
                <a:solidFill>
                  <a:srgbClr val="A5A5A5">
                    <a:lumMod val="50000"/>
                  </a:srgbClr>
                </a:solidFill>
                <a:latin typeface="Ubuntu" panose="020B0504030602030204" pitchFamily="34" charset="0"/>
                <a:ea typeface="Calibri"/>
                <a:cs typeface="Calibri"/>
                <a:sym typeface="Calibri"/>
              </a:rPr>
              <a:t>Élaborez une liste de sujets à aborder dans votre réflexion.</a:t>
            </a:r>
          </a:p>
          <a:p>
            <a:pPr marL="430212" indent="-342900">
              <a:lnSpc>
                <a:spcPct val="110000"/>
              </a:lnSpc>
              <a:spcAft>
                <a:spcPts val="1200"/>
              </a:spcAft>
              <a:buBlip>
                <a:blip r:embed="rId2"/>
              </a:buBlip>
            </a:pPr>
            <a:r>
              <a:rPr lang="fr" sz="2000" dirty="0">
                <a:solidFill>
                  <a:srgbClr val="A5A5A5">
                    <a:lumMod val="50000"/>
                  </a:srgbClr>
                </a:solidFill>
                <a:latin typeface="Ubuntu" panose="020B0504030602030204" pitchFamily="34" charset="0"/>
                <a:ea typeface="Calibri"/>
                <a:cs typeface="Calibri"/>
                <a:sym typeface="Calibri"/>
              </a:rPr>
              <a:t>Déterminez la meilleure méthode pour enregistrer vos observations et vos sentiments, </a:t>
            </a:r>
            <a:r>
              <a:rPr lang="fr" sz="2000" dirty="0" err="1">
                <a:solidFill>
                  <a:srgbClr val="A5A5A5">
                    <a:lumMod val="50000"/>
                  </a:srgbClr>
                </a:solidFill>
                <a:latin typeface="Ubuntu" panose="020B0504030602030204" pitchFamily="34" charset="0"/>
                <a:ea typeface="Calibri"/>
                <a:cs typeface="Calibri"/>
                <a:sym typeface="Calibri"/>
              </a:rPr>
              <a:t>c'est-à-dire </a:t>
            </a:r>
            <a:r>
              <a:rPr lang="fr" sz="2000" dirty="0">
                <a:solidFill>
                  <a:srgbClr val="A5A5A5">
                    <a:lumMod val="50000"/>
                  </a:srgbClr>
                </a:solidFill>
                <a:latin typeface="Ubuntu" panose="020B0504030602030204" pitchFamily="34" charset="0"/>
                <a:ea typeface="Calibri"/>
                <a:cs typeface="Calibri"/>
                <a:sym typeface="Calibri"/>
              </a:rPr>
              <a:t>un journal/journal intime, un enregistrement vocal, un enregistrement zoom avec votre mentor.</a:t>
            </a:r>
          </a:p>
        </p:txBody>
      </p:sp>
      <p:pic>
        <p:nvPicPr>
          <p:cNvPr id="10" name="Graphic 9">
            <a:extLst>
              <a:ext uri="{FF2B5EF4-FFF2-40B4-BE49-F238E27FC236}">
                <a16:creationId xmlns:a16="http://schemas.microsoft.com/office/drawing/2014/main" id="{43A403EE-335C-D4BE-9637-E274B27215E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744" y="2655630"/>
            <a:ext cx="2984642" cy="2710542"/>
          </a:xfrm>
          <a:prstGeom prst="rect">
            <a:avLst/>
          </a:prstGeom>
        </p:spPr>
      </p:pic>
      <p:grpSp>
        <p:nvGrpSpPr>
          <p:cNvPr id="11" name="Group 10">
            <a:extLst>
              <a:ext uri="{FF2B5EF4-FFF2-40B4-BE49-F238E27FC236}">
                <a16:creationId xmlns:a16="http://schemas.microsoft.com/office/drawing/2014/main" id="{65E4070E-71D6-C0BB-5CAB-E020E40405C3}"/>
              </a:ext>
            </a:extLst>
          </p:cNvPr>
          <p:cNvGrpSpPr/>
          <p:nvPr/>
        </p:nvGrpSpPr>
        <p:grpSpPr>
          <a:xfrm>
            <a:off x="11140096" y="5798774"/>
            <a:ext cx="773917" cy="773917"/>
            <a:chOff x="11140096" y="5798774"/>
            <a:chExt cx="773917" cy="773917"/>
          </a:xfrm>
        </p:grpSpPr>
        <p:sp>
          <p:nvSpPr>
            <p:cNvPr id="12" name="Oval 11">
              <a:extLst>
                <a:ext uri="{FF2B5EF4-FFF2-40B4-BE49-F238E27FC236}">
                  <a16:creationId xmlns:a16="http://schemas.microsoft.com/office/drawing/2014/main" id="{A51267AA-A701-2F4F-A42B-ACB69FF21A7D}"/>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8D36FBE-8CEE-76BE-57E0-09F2A0A50904}"/>
                </a:ext>
              </a:extLst>
            </p:cNvPr>
            <p:cNvSpPr txBox="1"/>
            <p:nvPr/>
          </p:nvSpPr>
          <p:spPr>
            <a:xfrm>
              <a:off x="11286187" y="5826594"/>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30019951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4F44E47-9088-84DD-ABCD-3B708749EB6B}"/>
              </a:ext>
            </a:extLst>
          </p:cNvPr>
          <p:cNvSpPr txBox="1"/>
          <p:nvPr/>
        </p:nvSpPr>
        <p:spPr>
          <a:xfrm>
            <a:off x="695275" y="1676357"/>
            <a:ext cx="6892067" cy="646331"/>
          </a:xfrm>
          <a:prstGeom prst="rect">
            <a:avLst/>
          </a:prstGeom>
          <a:noFill/>
        </p:spPr>
        <p:txBody>
          <a:bodyPr wrap="square" rtlCol="0">
            <a:spAutoFit/>
          </a:bodyPr>
          <a:lstStyle/>
          <a:p>
            <a:r>
              <a:rPr lang="fr" sz="3600" b="1" dirty="0">
                <a:solidFill>
                  <a:schemeClr val="bg1"/>
                </a:solidFill>
                <a:latin typeface="Ubuntu"/>
              </a:rPr>
              <a:t>Résumer</a:t>
            </a:r>
            <a:endParaRPr lang="en-US" sz="3600" dirty="0">
              <a:solidFill>
                <a:schemeClr val="bg1"/>
              </a:solidFill>
              <a:latin typeface="Ubuntu"/>
            </a:endParaRPr>
          </a:p>
        </p:txBody>
      </p:sp>
      <p:sp>
        <p:nvSpPr>
          <p:cNvPr id="6" name="TextBox 5">
            <a:extLst>
              <a:ext uri="{FF2B5EF4-FFF2-40B4-BE49-F238E27FC236}">
                <a16:creationId xmlns:a16="http://schemas.microsoft.com/office/drawing/2014/main" id="{3FC5CC47-31A7-5781-67FA-0A0F5D5C5F0D}"/>
              </a:ext>
            </a:extLst>
          </p:cNvPr>
          <p:cNvSpPr txBox="1"/>
          <p:nvPr/>
        </p:nvSpPr>
        <p:spPr>
          <a:xfrm>
            <a:off x="605969" y="2412945"/>
            <a:ext cx="6437087" cy="1229119"/>
          </a:xfrm>
          <a:prstGeom prst="rect">
            <a:avLst/>
          </a:prstGeom>
          <a:noFill/>
        </p:spPr>
        <p:txBody>
          <a:bodyPr wrap="square" rtlCol="0">
            <a:spAutoFit/>
          </a:bodyPr>
          <a:lstStyle/>
          <a:p>
            <a:pPr marL="430212" indent="-342900">
              <a:lnSpc>
                <a:spcPct val="110000"/>
              </a:lnSpc>
              <a:spcAft>
                <a:spcPts val="1200"/>
              </a:spcAft>
              <a:buBlip>
                <a:blip r:embed="rId2"/>
              </a:buBlip>
            </a:pPr>
            <a:r>
              <a:rPr lang="fr" sz="2000" dirty="0">
                <a:solidFill>
                  <a:schemeClr val="bg1"/>
                </a:solidFill>
                <a:latin typeface="Ubuntu" panose="020B0504030602030204" pitchFamily="34" charset="0"/>
                <a:ea typeface="Calibri"/>
                <a:cs typeface="Calibri"/>
                <a:sym typeface="Calibri"/>
              </a:rPr>
              <a:t>Bref aperçu du contenu principal et des messages clés.</a:t>
            </a:r>
          </a:p>
          <a:p>
            <a:pPr marL="430212" indent="-342900">
              <a:lnSpc>
                <a:spcPct val="110000"/>
              </a:lnSpc>
              <a:spcAft>
                <a:spcPts val="1200"/>
              </a:spcAft>
              <a:buBlip>
                <a:blip r:embed="rId2"/>
              </a:buBlip>
            </a:pPr>
            <a:r>
              <a:rPr lang="fr" sz="2000" dirty="0">
                <a:solidFill>
                  <a:schemeClr val="bg1"/>
                </a:solidFill>
                <a:latin typeface="Ubuntu" panose="020B0504030602030204" pitchFamily="34" charset="0"/>
                <a:ea typeface="Calibri"/>
                <a:cs typeface="Calibri"/>
                <a:sym typeface="Calibri"/>
              </a:rPr>
              <a:t>Questions du quiz/Application des connaissances (comme dans le cours Comprendre le leadership).</a:t>
            </a:r>
          </a:p>
        </p:txBody>
      </p:sp>
    </p:spTree>
    <p:extLst>
      <p:ext uri="{BB962C8B-B14F-4D97-AF65-F5344CB8AC3E}">
        <p14:creationId xmlns:p14="http://schemas.microsoft.com/office/powerpoint/2010/main" val="41127952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B9F691-B072-7E9F-5F6A-13C66F8B64D9}"/>
              </a:ext>
            </a:extLst>
          </p:cNvPr>
          <p:cNvSpPr txBox="1"/>
          <p:nvPr/>
        </p:nvSpPr>
        <p:spPr>
          <a:xfrm>
            <a:off x="533399" y="2563218"/>
            <a:ext cx="6574971" cy="643509"/>
          </a:xfrm>
          <a:prstGeom prst="rect">
            <a:avLst/>
          </a:prstGeom>
          <a:noFill/>
        </p:spPr>
        <p:txBody>
          <a:bodyPr wrap="square" rtlCol="0">
            <a:spAutoFit/>
          </a:bodyPr>
          <a:lstStyle/>
          <a:p>
            <a:pPr>
              <a:lnSpc>
                <a:spcPct val="80000"/>
              </a:lnSpc>
            </a:pPr>
            <a:r>
              <a:rPr lang="fr" sz="4300" dirty="0">
                <a:solidFill>
                  <a:schemeClr val="bg1"/>
                </a:solidFill>
                <a:latin typeface="GT Walsheim Pro Condensed Black" panose="00000906000000000000" pitchFamily="2" charset="0"/>
              </a:rPr>
              <a:t>FÉLICITATIONS!</a:t>
            </a:r>
          </a:p>
        </p:txBody>
      </p:sp>
      <p:sp>
        <p:nvSpPr>
          <p:cNvPr id="6" name="TextBox 5">
            <a:extLst>
              <a:ext uri="{FF2B5EF4-FFF2-40B4-BE49-F238E27FC236}">
                <a16:creationId xmlns:a16="http://schemas.microsoft.com/office/drawing/2014/main" id="{1E92E356-4355-1F82-2C29-53CF79D16621}"/>
              </a:ext>
            </a:extLst>
          </p:cNvPr>
          <p:cNvSpPr txBox="1"/>
          <p:nvPr/>
        </p:nvSpPr>
        <p:spPr>
          <a:xfrm>
            <a:off x="497111" y="3327085"/>
            <a:ext cx="5098145" cy="1413785"/>
          </a:xfrm>
          <a:prstGeom prst="rect">
            <a:avLst/>
          </a:prstGeom>
          <a:noFill/>
        </p:spPr>
        <p:txBody>
          <a:bodyPr wrap="square" rtlCol="0">
            <a:spAutoFit/>
          </a:bodyPr>
          <a:lstStyle/>
          <a:p>
            <a:pPr marL="87312">
              <a:lnSpc>
                <a:spcPct val="110000"/>
              </a:lnSpc>
              <a:spcAft>
                <a:spcPts val="1200"/>
              </a:spcAft>
            </a:pPr>
            <a:r>
              <a:rPr lang="fr" sz="2000" dirty="0">
                <a:solidFill>
                  <a:schemeClr val="bg1"/>
                </a:solidFill>
                <a:latin typeface="Ubuntu" panose="020B0504030602030204" pitchFamily="34" charset="0"/>
                <a:ea typeface="Calibri"/>
                <a:cs typeface="Calibri"/>
                <a:sym typeface="Calibri"/>
              </a:rPr>
              <a:t>Vous avez terminé les cours requis pour devenir </a:t>
            </a:r>
            <a:r>
              <a:rPr lang="fr" sz="2000" b="1" dirty="0">
                <a:solidFill>
                  <a:schemeClr val="bg1"/>
                </a:solidFill>
                <a:latin typeface="Ubuntu" panose="020B0504030602030204" pitchFamily="34" charset="0"/>
                <a:ea typeface="Calibri"/>
                <a:cs typeface="Calibri"/>
                <a:sym typeface="Calibri"/>
              </a:rPr>
              <a:t>assistant sportif des Jeux olympiques spéciaux </a:t>
            </a:r>
            <a:r>
              <a:rPr lang="fr" sz="2000" dirty="0">
                <a:solidFill>
                  <a:schemeClr val="bg1"/>
                </a:solidFill>
                <a:latin typeface="Ubuntu" panose="020B0504030602030204" pitchFamily="34" charset="0"/>
                <a:ea typeface="Calibri"/>
                <a:cs typeface="Calibri"/>
                <a:sym typeface="Calibri"/>
              </a:rPr>
              <a:t>. Bonne chance pour la suite de votre parcours.</a:t>
            </a:r>
          </a:p>
        </p:txBody>
      </p:sp>
    </p:spTree>
    <p:extLst>
      <p:ext uri="{BB962C8B-B14F-4D97-AF65-F5344CB8AC3E}">
        <p14:creationId xmlns:p14="http://schemas.microsoft.com/office/powerpoint/2010/main" val="619948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9F46DBDE-E7C2-511D-9FA1-242268C03B60}"/>
              </a:ext>
            </a:extLst>
          </p:cNvPr>
          <p:cNvSpPr>
            <a:spLocks noGrp="1"/>
          </p:cNvSpPr>
          <p:nvPr>
            <p:ph type="body" sz="quarter" idx="10"/>
          </p:nvPr>
        </p:nvSpPr>
        <p:spPr>
          <a:xfrm>
            <a:off x="1498600" y="588370"/>
            <a:ext cx="7401560" cy="466685"/>
          </a:xfrm>
        </p:spPr>
        <p:txBody>
          <a:bodyPr/>
          <a:lstStyle/>
          <a:p>
            <a:r>
              <a:rPr lang="fr" dirty="0"/>
              <a:t>Les athlètes en tant que leaders sportifs</a:t>
            </a:r>
          </a:p>
        </p:txBody>
      </p:sp>
      <p:sp>
        <p:nvSpPr>
          <p:cNvPr id="6" name="Text Placeholder 4">
            <a:extLst>
              <a:ext uri="{FF2B5EF4-FFF2-40B4-BE49-F238E27FC236}">
                <a16:creationId xmlns:a16="http://schemas.microsoft.com/office/drawing/2014/main" id="{2B334FDD-2805-DD12-77FA-4161757C82D6}"/>
              </a:ext>
            </a:extLst>
          </p:cNvPr>
          <p:cNvSpPr>
            <a:spLocks noGrp="1"/>
          </p:cNvSpPr>
          <p:nvPr>
            <p:ph type="body" sz="quarter" idx="11"/>
          </p:nvPr>
        </p:nvSpPr>
        <p:spPr>
          <a:xfrm>
            <a:off x="1498600" y="1084071"/>
            <a:ext cx="3443514" cy="466685"/>
          </a:xfrm>
        </p:spPr>
        <p:txBody>
          <a:bodyPr>
            <a:normAutofit fontScale="92500" lnSpcReduction="10000"/>
          </a:bodyPr>
          <a:lstStyle/>
          <a:p>
            <a:r>
              <a:rPr lang="fr" dirty="0"/>
              <a:t>Programme de leadership et de compétences SO</a:t>
            </a:r>
          </a:p>
        </p:txBody>
      </p:sp>
      <p:sp>
        <p:nvSpPr>
          <p:cNvPr id="7" name="TextBox 6">
            <a:extLst>
              <a:ext uri="{FF2B5EF4-FFF2-40B4-BE49-F238E27FC236}">
                <a16:creationId xmlns:a16="http://schemas.microsoft.com/office/drawing/2014/main" id="{934D1856-7872-EB54-F267-CA2F8BF27D69}"/>
              </a:ext>
            </a:extLst>
          </p:cNvPr>
          <p:cNvSpPr txBox="1"/>
          <p:nvPr/>
        </p:nvSpPr>
        <p:spPr>
          <a:xfrm>
            <a:off x="816429" y="1956752"/>
            <a:ext cx="6025243" cy="646331"/>
          </a:xfrm>
          <a:prstGeom prst="rect">
            <a:avLst/>
          </a:prstGeom>
          <a:noFill/>
        </p:spPr>
        <p:txBody>
          <a:bodyPr wrap="square" rtlCol="0">
            <a:spAutoFit/>
          </a:bodyPr>
          <a:lstStyle/>
          <a:p>
            <a:r>
              <a:rPr lang="fr" sz="3600" b="1" dirty="0">
                <a:solidFill>
                  <a:srgbClr val="013B82"/>
                </a:solidFill>
                <a:latin typeface="Ubuntu"/>
              </a:rPr>
              <a:t>Aperçu du cours</a:t>
            </a:r>
            <a:endParaRPr lang="en-US" sz="3600" dirty="0">
              <a:solidFill>
                <a:srgbClr val="013B82"/>
              </a:solidFill>
              <a:latin typeface="Ubuntu"/>
            </a:endParaRPr>
          </a:p>
        </p:txBody>
      </p:sp>
      <p:sp>
        <p:nvSpPr>
          <p:cNvPr id="20" name="TextBox 19">
            <a:extLst>
              <a:ext uri="{FF2B5EF4-FFF2-40B4-BE49-F238E27FC236}">
                <a16:creationId xmlns:a16="http://schemas.microsoft.com/office/drawing/2014/main" id="{FE963648-3489-6B46-E1D1-1DAB61E8BEC5}"/>
              </a:ext>
            </a:extLst>
          </p:cNvPr>
          <p:cNvSpPr txBox="1"/>
          <p:nvPr/>
        </p:nvSpPr>
        <p:spPr>
          <a:xfrm>
            <a:off x="879936" y="3921885"/>
            <a:ext cx="1984252" cy="584775"/>
          </a:xfrm>
          <a:prstGeom prst="rect">
            <a:avLst/>
          </a:prstGeom>
          <a:noFill/>
        </p:spPr>
        <p:txBody>
          <a:bodyPr wrap="square" rtlCol="0">
            <a:spAutoFit/>
          </a:bodyPr>
          <a:lstStyle/>
          <a:p>
            <a:pPr defTabSz="457200"/>
            <a:r>
              <a:rPr lang="fr" sz="1600" b="1" dirty="0">
                <a:solidFill>
                  <a:schemeClr val="tx1">
                    <a:lumMod val="65000"/>
                    <a:lumOff val="35000"/>
                  </a:schemeClr>
                </a:solidFill>
                <a:latin typeface="Ubuntu Light" panose="020B0304030602030204" pitchFamily="34" charset="0"/>
              </a:rPr>
              <a:t>D'athlète à assistant sportif</a:t>
            </a:r>
          </a:p>
        </p:txBody>
      </p:sp>
      <p:sp>
        <p:nvSpPr>
          <p:cNvPr id="22" name="TextBox 21">
            <a:extLst>
              <a:ext uri="{FF2B5EF4-FFF2-40B4-BE49-F238E27FC236}">
                <a16:creationId xmlns:a16="http://schemas.microsoft.com/office/drawing/2014/main" id="{EDD7CE3C-7626-7611-0266-B2412F447091}"/>
              </a:ext>
            </a:extLst>
          </p:cNvPr>
          <p:cNvSpPr txBox="1"/>
          <p:nvPr/>
        </p:nvSpPr>
        <p:spPr>
          <a:xfrm>
            <a:off x="2967979" y="3919571"/>
            <a:ext cx="1958228" cy="584775"/>
          </a:xfrm>
          <a:prstGeom prst="rect">
            <a:avLst/>
          </a:prstGeom>
          <a:noFill/>
        </p:spPr>
        <p:txBody>
          <a:bodyPr wrap="square" rtlCol="0">
            <a:spAutoFit/>
          </a:bodyPr>
          <a:lstStyle/>
          <a:p>
            <a:pPr defTabSz="457200"/>
            <a:r>
              <a:rPr lang="fr" sz="1600" b="1" dirty="0">
                <a:solidFill>
                  <a:schemeClr val="tx1">
                    <a:lumMod val="65000"/>
                    <a:lumOff val="35000"/>
                  </a:schemeClr>
                </a:solidFill>
                <a:latin typeface="Ubuntu Light" panose="020B0304030602030204" pitchFamily="34" charset="0"/>
              </a:rPr>
              <a:t>Travailler avec des athlètes ayant une DI</a:t>
            </a:r>
          </a:p>
        </p:txBody>
      </p:sp>
      <p:sp>
        <p:nvSpPr>
          <p:cNvPr id="24" name="TextBox 23">
            <a:extLst>
              <a:ext uri="{FF2B5EF4-FFF2-40B4-BE49-F238E27FC236}">
                <a16:creationId xmlns:a16="http://schemas.microsoft.com/office/drawing/2014/main" id="{2D357F9D-4785-DEDD-923F-CDE096F68F3B}"/>
              </a:ext>
            </a:extLst>
          </p:cNvPr>
          <p:cNvSpPr txBox="1"/>
          <p:nvPr/>
        </p:nvSpPr>
        <p:spPr>
          <a:xfrm>
            <a:off x="5125679" y="3921885"/>
            <a:ext cx="1986606" cy="584775"/>
          </a:xfrm>
          <a:prstGeom prst="rect">
            <a:avLst/>
          </a:prstGeom>
          <a:noFill/>
        </p:spPr>
        <p:txBody>
          <a:bodyPr wrap="square" rtlCol="0">
            <a:spAutoFit/>
          </a:bodyPr>
          <a:lstStyle/>
          <a:p>
            <a:pPr defTabSz="457200"/>
            <a:r>
              <a:rPr lang="fr" sz="1600" b="1" dirty="0">
                <a:solidFill>
                  <a:schemeClr val="tx1">
                    <a:lumMod val="65000"/>
                    <a:lumOff val="35000"/>
                  </a:schemeClr>
                </a:solidFill>
                <a:latin typeface="Ubuntu Light" panose="020B0304030602030204" pitchFamily="34" charset="0"/>
              </a:rPr>
              <a:t>Entraînement sportif des Jeux olympiques spéciaux</a:t>
            </a:r>
          </a:p>
        </p:txBody>
      </p:sp>
      <p:sp>
        <p:nvSpPr>
          <p:cNvPr id="26" name="TextBox 25">
            <a:extLst>
              <a:ext uri="{FF2B5EF4-FFF2-40B4-BE49-F238E27FC236}">
                <a16:creationId xmlns:a16="http://schemas.microsoft.com/office/drawing/2014/main" id="{00092190-67CE-5F25-F9FD-769901591358}"/>
              </a:ext>
            </a:extLst>
          </p:cNvPr>
          <p:cNvSpPr txBox="1"/>
          <p:nvPr/>
        </p:nvSpPr>
        <p:spPr>
          <a:xfrm>
            <a:off x="7403045" y="3921885"/>
            <a:ext cx="1894442" cy="584775"/>
          </a:xfrm>
          <a:prstGeom prst="rect">
            <a:avLst/>
          </a:prstGeom>
          <a:noFill/>
        </p:spPr>
        <p:txBody>
          <a:bodyPr wrap="square" rtlCol="0">
            <a:spAutoFit/>
          </a:bodyPr>
          <a:lstStyle/>
          <a:p>
            <a:pPr defTabSz="457200"/>
            <a:r>
              <a:rPr lang="fr" sz="1600" b="1" dirty="0">
                <a:solidFill>
                  <a:schemeClr val="tx1">
                    <a:lumMod val="65000"/>
                    <a:lumOff val="35000"/>
                  </a:schemeClr>
                </a:solidFill>
                <a:latin typeface="Ubuntu Light" panose="020B0304030602030204" pitchFamily="34" charset="0"/>
              </a:rPr>
              <a:t>Être assistant sportif</a:t>
            </a:r>
          </a:p>
        </p:txBody>
      </p:sp>
      <p:sp>
        <p:nvSpPr>
          <p:cNvPr id="28" name="TextBox 27">
            <a:extLst>
              <a:ext uri="{FF2B5EF4-FFF2-40B4-BE49-F238E27FC236}">
                <a16:creationId xmlns:a16="http://schemas.microsoft.com/office/drawing/2014/main" id="{42148138-5153-4CFC-F5C1-26FA9EA0B20B}"/>
              </a:ext>
            </a:extLst>
          </p:cNvPr>
          <p:cNvSpPr txBox="1"/>
          <p:nvPr/>
        </p:nvSpPr>
        <p:spPr>
          <a:xfrm>
            <a:off x="9537811" y="3919571"/>
            <a:ext cx="1894442" cy="584775"/>
          </a:xfrm>
          <a:prstGeom prst="rect">
            <a:avLst/>
          </a:prstGeom>
          <a:noFill/>
        </p:spPr>
        <p:txBody>
          <a:bodyPr wrap="square" rtlCol="0">
            <a:spAutoFit/>
          </a:bodyPr>
          <a:lstStyle/>
          <a:p>
            <a:pPr defTabSz="457200"/>
            <a:r>
              <a:rPr lang="fr" sz="1600" b="1" dirty="0">
                <a:solidFill>
                  <a:schemeClr val="tx1">
                    <a:lumMod val="65000"/>
                    <a:lumOff val="35000"/>
                  </a:schemeClr>
                </a:solidFill>
                <a:latin typeface="Ubuntu Light" panose="020B0304030602030204" pitchFamily="34" charset="0"/>
              </a:rPr>
              <a:t>Mettre la formation en pratique</a:t>
            </a:r>
          </a:p>
        </p:txBody>
      </p:sp>
      <p:cxnSp>
        <p:nvCxnSpPr>
          <p:cNvPr id="29" name="Straight Connector 28">
            <a:extLst>
              <a:ext uri="{FF2B5EF4-FFF2-40B4-BE49-F238E27FC236}">
                <a16:creationId xmlns:a16="http://schemas.microsoft.com/office/drawing/2014/main" id="{AD05C681-63DA-D864-E9A7-B64D16F19B41}"/>
              </a:ext>
            </a:extLst>
          </p:cNvPr>
          <p:cNvCxnSpPr>
            <a:cxnSpLocks/>
          </p:cNvCxnSpPr>
          <p:nvPr/>
        </p:nvCxnSpPr>
        <p:spPr>
          <a:xfrm flipV="1">
            <a:off x="2844023" y="3458824"/>
            <a:ext cx="0" cy="1109106"/>
          </a:xfrm>
          <a:prstGeom prst="line">
            <a:avLst/>
          </a:prstGeom>
          <a:ln w="12700" cap="flat" cmpd="sng" algn="ctr">
            <a:solidFill>
              <a:srgbClr val="8C8B8B"/>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a:extLst>
              <a:ext uri="{FF2B5EF4-FFF2-40B4-BE49-F238E27FC236}">
                <a16:creationId xmlns:a16="http://schemas.microsoft.com/office/drawing/2014/main" id="{A566DDCA-4147-D307-9517-96F0BA8E7BE2}"/>
              </a:ext>
            </a:extLst>
          </p:cNvPr>
          <p:cNvCxnSpPr>
            <a:cxnSpLocks/>
          </p:cNvCxnSpPr>
          <p:nvPr/>
        </p:nvCxnSpPr>
        <p:spPr>
          <a:xfrm flipV="1">
            <a:off x="9397223" y="3458824"/>
            <a:ext cx="0" cy="1109106"/>
          </a:xfrm>
          <a:prstGeom prst="line">
            <a:avLst/>
          </a:prstGeom>
          <a:ln w="12700" cap="flat" cmpd="sng" algn="ctr">
            <a:solidFill>
              <a:srgbClr val="8C8B8B"/>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a:extLst>
              <a:ext uri="{FF2B5EF4-FFF2-40B4-BE49-F238E27FC236}">
                <a16:creationId xmlns:a16="http://schemas.microsoft.com/office/drawing/2014/main" id="{E13AF00B-9864-8496-90F2-0B9FD4CFC576}"/>
              </a:ext>
            </a:extLst>
          </p:cNvPr>
          <p:cNvCxnSpPr>
            <a:cxnSpLocks/>
          </p:cNvCxnSpPr>
          <p:nvPr/>
        </p:nvCxnSpPr>
        <p:spPr>
          <a:xfrm flipV="1">
            <a:off x="7212823" y="3458824"/>
            <a:ext cx="0" cy="1109106"/>
          </a:xfrm>
          <a:prstGeom prst="line">
            <a:avLst/>
          </a:prstGeom>
          <a:ln w="12700" cap="flat" cmpd="sng" algn="ctr">
            <a:solidFill>
              <a:srgbClr val="8C8B8B"/>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a:extLst>
              <a:ext uri="{FF2B5EF4-FFF2-40B4-BE49-F238E27FC236}">
                <a16:creationId xmlns:a16="http://schemas.microsoft.com/office/drawing/2014/main" id="{605A66C4-C2CE-8FD4-887B-15C4DF12E4CC}"/>
              </a:ext>
            </a:extLst>
          </p:cNvPr>
          <p:cNvCxnSpPr>
            <a:cxnSpLocks/>
          </p:cNvCxnSpPr>
          <p:nvPr/>
        </p:nvCxnSpPr>
        <p:spPr>
          <a:xfrm flipV="1">
            <a:off x="5028423" y="3458824"/>
            <a:ext cx="0" cy="1109106"/>
          </a:xfrm>
          <a:prstGeom prst="line">
            <a:avLst/>
          </a:prstGeom>
          <a:ln w="12700" cap="flat" cmpd="sng" algn="ctr">
            <a:solidFill>
              <a:srgbClr val="8C8B8B"/>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5" name="Rectangle 34">
            <a:extLst>
              <a:ext uri="{FF2B5EF4-FFF2-40B4-BE49-F238E27FC236}">
                <a16:creationId xmlns:a16="http://schemas.microsoft.com/office/drawing/2014/main" id="{B84FD15B-723A-4524-F0DE-0FD42DEC6712}"/>
              </a:ext>
            </a:extLst>
          </p:cNvPr>
          <p:cNvSpPr/>
          <p:nvPr/>
        </p:nvSpPr>
        <p:spPr>
          <a:xfrm>
            <a:off x="651761" y="3117398"/>
            <a:ext cx="2198531" cy="424543"/>
          </a:xfrm>
          <a:prstGeom prst="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7A20EE6-4F44-4D4B-47D1-42A18A6987DC}"/>
              </a:ext>
            </a:extLst>
          </p:cNvPr>
          <p:cNvSpPr/>
          <p:nvPr/>
        </p:nvSpPr>
        <p:spPr>
          <a:xfrm>
            <a:off x="2843226" y="3117398"/>
            <a:ext cx="2191465" cy="424543"/>
          </a:xfrm>
          <a:prstGeom prst="rect">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7EC5570-1792-E2A3-E63F-31F070417B82}"/>
              </a:ext>
            </a:extLst>
          </p:cNvPr>
          <p:cNvSpPr/>
          <p:nvPr/>
        </p:nvSpPr>
        <p:spPr>
          <a:xfrm>
            <a:off x="5034691" y="3117398"/>
            <a:ext cx="2191465" cy="424543"/>
          </a:xfrm>
          <a:prstGeom prst="rect">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72408E73-6541-B416-A78F-BD4A04FB71E5}"/>
              </a:ext>
            </a:extLst>
          </p:cNvPr>
          <p:cNvSpPr/>
          <p:nvPr/>
        </p:nvSpPr>
        <p:spPr>
          <a:xfrm>
            <a:off x="7226156" y="3117398"/>
            <a:ext cx="2191465" cy="424543"/>
          </a:xfrm>
          <a:prstGeom prst="rect">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Rounded Corners 41">
            <a:extLst>
              <a:ext uri="{FF2B5EF4-FFF2-40B4-BE49-F238E27FC236}">
                <a16:creationId xmlns:a16="http://schemas.microsoft.com/office/drawing/2014/main" id="{1C73EC58-C712-2201-2027-0D75B14F5E8D}"/>
              </a:ext>
            </a:extLst>
          </p:cNvPr>
          <p:cNvSpPr/>
          <p:nvPr/>
        </p:nvSpPr>
        <p:spPr>
          <a:xfrm>
            <a:off x="9297487" y="3117398"/>
            <a:ext cx="2311599" cy="424543"/>
          </a:xfrm>
          <a:prstGeom prst="roundRect">
            <a:avLst>
              <a:gd name="adj" fmla="val 50000"/>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13B82"/>
              </a:solidFill>
            </a:endParaRPr>
          </a:p>
        </p:txBody>
      </p:sp>
      <p:grpSp>
        <p:nvGrpSpPr>
          <p:cNvPr id="50" name="Group 49">
            <a:extLst>
              <a:ext uri="{FF2B5EF4-FFF2-40B4-BE49-F238E27FC236}">
                <a16:creationId xmlns:a16="http://schemas.microsoft.com/office/drawing/2014/main" id="{90DA15ED-12E6-1BA2-70CF-B77C4E3913A2}"/>
              </a:ext>
            </a:extLst>
          </p:cNvPr>
          <p:cNvGrpSpPr/>
          <p:nvPr/>
        </p:nvGrpSpPr>
        <p:grpSpPr>
          <a:xfrm>
            <a:off x="470758" y="3009079"/>
            <a:ext cx="814121" cy="646331"/>
            <a:chOff x="1019009" y="3001871"/>
            <a:chExt cx="814121" cy="646331"/>
          </a:xfrm>
        </p:grpSpPr>
        <p:sp>
          <p:nvSpPr>
            <p:cNvPr id="45" name="Oval 44">
              <a:extLst>
                <a:ext uri="{FF2B5EF4-FFF2-40B4-BE49-F238E27FC236}">
                  <a16:creationId xmlns:a16="http://schemas.microsoft.com/office/drawing/2014/main" id="{E6C9B63D-168D-77D0-9677-58BADB4382AF}"/>
                </a:ext>
              </a:extLst>
            </p:cNvPr>
            <p:cNvSpPr/>
            <p:nvPr/>
          </p:nvSpPr>
          <p:spPr>
            <a:xfrm>
              <a:off x="1019009" y="3028136"/>
              <a:ext cx="600336" cy="600336"/>
            </a:xfrm>
            <a:prstGeom prst="ellipse">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CFB9FCC1-D2B1-A367-091C-35635582280E}"/>
                </a:ext>
              </a:extLst>
            </p:cNvPr>
            <p:cNvSpPr txBox="1"/>
            <p:nvPr/>
          </p:nvSpPr>
          <p:spPr>
            <a:xfrm>
              <a:off x="1128794" y="3001871"/>
              <a:ext cx="704336" cy="646331"/>
            </a:xfrm>
            <a:prstGeom prst="rect">
              <a:avLst/>
            </a:prstGeom>
            <a:noFill/>
          </p:spPr>
          <p:txBody>
            <a:bodyPr wrap="square" rtlCol="0">
              <a:spAutoFit/>
            </a:bodyPr>
            <a:lstStyle/>
            <a:p>
              <a:pPr defTabSz="457200"/>
              <a:r>
                <a:rPr lang="fr" sz="3600" b="1" dirty="0">
                  <a:solidFill>
                    <a:schemeClr val="bg1"/>
                  </a:solidFill>
                  <a:latin typeface="GT Walsheim Pro Condensed Black" panose="00000906000000000000" pitchFamily="2" charset="0"/>
                </a:rPr>
                <a:t>1</a:t>
              </a:r>
            </a:p>
          </p:txBody>
        </p:sp>
      </p:grpSp>
      <p:grpSp>
        <p:nvGrpSpPr>
          <p:cNvPr id="51" name="Group 50">
            <a:extLst>
              <a:ext uri="{FF2B5EF4-FFF2-40B4-BE49-F238E27FC236}">
                <a16:creationId xmlns:a16="http://schemas.microsoft.com/office/drawing/2014/main" id="{A63DECFD-3CE4-56EA-89CF-FCC3F57F4884}"/>
              </a:ext>
            </a:extLst>
          </p:cNvPr>
          <p:cNvGrpSpPr/>
          <p:nvPr/>
        </p:nvGrpSpPr>
        <p:grpSpPr>
          <a:xfrm>
            <a:off x="2530840" y="3009079"/>
            <a:ext cx="781339" cy="646331"/>
            <a:chOff x="2968048" y="3001871"/>
            <a:chExt cx="781339" cy="646331"/>
          </a:xfrm>
        </p:grpSpPr>
        <p:sp>
          <p:nvSpPr>
            <p:cNvPr id="49" name="Oval 48">
              <a:extLst>
                <a:ext uri="{FF2B5EF4-FFF2-40B4-BE49-F238E27FC236}">
                  <a16:creationId xmlns:a16="http://schemas.microsoft.com/office/drawing/2014/main" id="{CC22B83A-5345-47BC-1D49-3B0B1AF51868}"/>
                </a:ext>
              </a:extLst>
            </p:cNvPr>
            <p:cNvSpPr/>
            <p:nvPr/>
          </p:nvSpPr>
          <p:spPr>
            <a:xfrm>
              <a:off x="2968048" y="3028136"/>
              <a:ext cx="600336" cy="600336"/>
            </a:xfrm>
            <a:prstGeom prst="ellipse">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39B47BE-FD18-9C82-0192-F0F8926B255C}"/>
                </a:ext>
              </a:extLst>
            </p:cNvPr>
            <p:cNvSpPr txBox="1"/>
            <p:nvPr/>
          </p:nvSpPr>
          <p:spPr>
            <a:xfrm>
              <a:off x="3045051" y="3001871"/>
              <a:ext cx="704336" cy="646331"/>
            </a:xfrm>
            <a:prstGeom prst="rect">
              <a:avLst/>
            </a:prstGeom>
            <a:noFill/>
          </p:spPr>
          <p:txBody>
            <a:bodyPr wrap="square" rtlCol="0">
              <a:spAutoFit/>
            </a:bodyPr>
            <a:lstStyle/>
            <a:p>
              <a:pPr defTabSz="457200"/>
              <a:r>
                <a:rPr lang="fr" sz="3600" b="1" dirty="0">
                  <a:solidFill>
                    <a:schemeClr val="bg1"/>
                  </a:solidFill>
                  <a:latin typeface="GT Walsheim Pro Condensed Black" panose="00000906000000000000" pitchFamily="2" charset="0"/>
                </a:rPr>
                <a:t>2</a:t>
              </a:r>
            </a:p>
          </p:txBody>
        </p:sp>
      </p:grpSp>
      <p:grpSp>
        <p:nvGrpSpPr>
          <p:cNvPr id="53" name="Group 52">
            <a:extLst>
              <a:ext uri="{FF2B5EF4-FFF2-40B4-BE49-F238E27FC236}">
                <a16:creationId xmlns:a16="http://schemas.microsoft.com/office/drawing/2014/main" id="{D8BC2692-F947-F288-249A-59EB436C9CF4}"/>
              </a:ext>
            </a:extLst>
          </p:cNvPr>
          <p:cNvGrpSpPr/>
          <p:nvPr/>
        </p:nvGrpSpPr>
        <p:grpSpPr>
          <a:xfrm>
            <a:off x="4717738" y="3009079"/>
            <a:ext cx="795663" cy="646331"/>
            <a:chOff x="5199380" y="3001871"/>
            <a:chExt cx="795663" cy="646331"/>
          </a:xfrm>
        </p:grpSpPr>
        <p:sp>
          <p:nvSpPr>
            <p:cNvPr id="48" name="Oval 47">
              <a:extLst>
                <a:ext uri="{FF2B5EF4-FFF2-40B4-BE49-F238E27FC236}">
                  <a16:creationId xmlns:a16="http://schemas.microsoft.com/office/drawing/2014/main" id="{6EA8C2BD-21F0-F4DD-652E-366E3B6D62B9}"/>
                </a:ext>
              </a:extLst>
            </p:cNvPr>
            <p:cNvSpPr/>
            <p:nvPr/>
          </p:nvSpPr>
          <p:spPr>
            <a:xfrm>
              <a:off x="5199380" y="3028136"/>
              <a:ext cx="600336" cy="600336"/>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09989A1-038A-0099-3B9E-58E666B014BC}"/>
                </a:ext>
              </a:extLst>
            </p:cNvPr>
            <p:cNvSpPr txBox="1"/>
            <p:nvPr/>
          </p:nvSpPr>
          <p:spPr>
            <a:xfrm>
              <a:off x="5290707" y="3001871"/>
              <a:ext cx="704336" cy="646331"/>
            </a:xfrm>
            <a:prstGeom prst="rect">
              <a:avLst/>
            </a:prstGeom>
            <a:noFill/>
          </p:spPr>
          <p:txBody>
            <a:bodyPr wrap="square" rtlCol="0">
              <a:spAutoFit/>
            </a:bodyPr>
            <a:lstStyle/>
            <a:p>
              <a:pPr defTabSz="457200"/>
              <a:r>
                <a:rPr lang="fr" sz="3600" b="1" dirty="0">
                  <a:solidFill>
                    <a:schemeClr val="bg1"/>
                  </a:solidFill>
                  <a:latin typeface="GT Walsheim Pro Condensed Black" panose="00000906000000000000" pitchFamily="2" charset="0"/>
                </a:rPr>
                <a:t>3</a:t>
              </a:r>
            </a:p>
          </p:txBody>
        </p:sp>
      </p:grpSp>
      <p:grpSp>
        <p:nvGrpSpPr>
          <p:cNvPr id="52" name="Group 51">
            <a:extLst>
              <a:ext uri="{FF2B5EF4-FFF2-40B4-BE49-F238E27FC236}">
                <a16:creationId xmlns:a16="http://schemas.microsoft.com/office/drawing/2014/main" id="{5822ADFB-9990-7789-AF06-C05491097C94}"/>
              </a:ext>
            </a:extLst>
          </p:cNvPr>
          <p:cNvGrpSpPr/>
          <p:nvPr/>
        </p:nvGrpSpPr>
        <p:grpSpPr>
          <a:xfrm>
            <a:off x="6927511" y="3009079"/>
            <a:ext cx="785215" cy="646331"/>
            <a:chOff x="7431016" y="3001871"/>
            <a:chExt cx="785215" cy="646331"/>
          </a:xfrm>
        </p:grpSpPr>
        <p:sp>
          <p:nvSpPr>
            <p:cNvPr id="47" name="Oval 46">
              <a:extLst>
                <a:ext uri="{FF2B5EF4-FFF2-40B4-BE49-F238E27FC236}">
                  <a16:creationId xmlns:a16="http://schemas.microsoft.com/office/drawing/2014/main" id="{D51BEF10-2DE4-3FD7-DAAF-212736EEF984}"/>
                </a:ext>
              </a:extLst>
            </p:cNvPr>
            <p:cNvSpPr/>
            <p:nvPr/>
          </p:nvSpPr>
          <p:spPr>
            <a:xfrm>
              <a:off x="7431016" y="3028136"/>
              <a:ext cx="600336" cy="600336"/>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291C85E0-BB60-BDBF-D532-F45E851967F4}"/>
                </a:ext>
              </a:extLst>
            </p:cNvPr>
            <p:cNvSpPr txBox="1"/>
            <p:nvPr/>
          </p:nvSpPr>
          <p:spPr>
            <a:xfrm>
              <a:off x="7511895" y="3001871"/>
              <a:ext cx="704336" cy="646331"/>
            </a:xfrm>
            <a:prstGeom prst="rect">
              <a:avLst/>
            </a:prstGeom>
            <a:noFill/>
          </p:spPr>
          <p:txBody>
            <a:bodyPr wrap="square" rtlCol="0">
              <a:spAutoFit/>
            </a:bodyPr>
            <a:lstStyle/>
            <a:p>
              <a:pPr defTabSz="457200"/>
              <a:r>
                <a:rPr lang="fr" sz="3600" b="1" dirty="0">
                  <a:solidFill>
                    <a:schemeClr val="bg1"/>
                  </a:solidFill>
                  <a:latin typeface="GT Walsheim Pro Condensed Black" panose="00000906000000000000" pitchFamily="2" charset="0"/>
                </a:rPr>
                <a:t>4</a:t>
              </a:r>
            </a:p>
          </p:txBody>
        </p:sp>
      </p:grpSp>
      <p:grpSp>
        <p:nvGrpSpPr>
          <p:cNvPr id="54" name="Group 53">
            <a:extLst>
              <a:ext uri="{FF2B5EF4-FFF2-40B4-BE49-F238E27FC236}">
                <a16:creationId xmlns:a16="http://schemas.microsoft.com/office/drawing/2014/main" id="{53BF0019-20CA-5449-9633-46AF2E488B03}"/>
              </a:ext>
            </a:extLst>
          </p:cNvPr>
          <p:cNvGrpSpPr/>
          <p:nvPr/>
        </p:nvGrpSpPr>
        <p:grpSpPr>
          <a:xfrm>
            <a:off x="9113826" y="3009079"/>
            <a:ext cx="788261" cy="646331"/>
            <a:chOff x="9585149" y="3001871"/>
            <a:chExt cx="788261" cy="646331"/>
          </a:xfrm>
        </p:grpSpPr>
        <p:sp>
          <p:nvSpPr>
            <p:cNvPr id="46" name="Oval 45">
              <a:extLst>
                <a:ext uri="{FF2B5EF4-FFF2-40B4-BE49-F238E27FC236}">
                  <a16:creationId xmlns:a16="http://schemas.microsoft.com/office/drawing/2014/main" id="{D0184CDB-BAEC-98CD-E96B-298AE9FB74B2}"/>
                </a:ext>
              </a:extLst>
            </p:cNvPr>
            <p:cNvSpPr/>
            <p:nvPr/>
          </p:nvSpPr>
          <p:spPr>
            <a:xfrm>
              <a:off x="9585149" y="3028136"/>
              <a:ext cx="600336" cy="600336"/>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E6A7934-D84B-DE23-E9F1-575F0983212F}"/>
                </a:ext>
              </a:extLst>
            </p:cNvPr>
            <p:cNvSpPr txBox="1"/>
            <p:nvPr/>
          </p:nvSpPr>
          <p:spPr>
            <a:xfrm>
              <a:off x="9669074" y="3001871"/>
              <a:ext cx="704336" cy="646331"/>
            </a:xfrm>
            <a:prstGeom prst="rect">
              <a:avLst/>
            </a:prstGeom>
            <a:noFill/>
          </p:spPr>
          <p:txBody>
            <a:bodyPr wrap="square" rtlCol="0">
              <a:spAutoFit/>
            </a:bodyPr>
            <a:lstStyle/>
            <a:p>
              <a:pPr defTabSz="457200"/>
              <a:r>
                <a:rPr lang="fr" sz="36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4025424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500E9BEF-BC2F-1070-4F9E-3BCCF105FACD}"/>
              </a:ext>
            </a:extLst>
          </p:cNvPr>
          <p:cNvSpPr/>
          <p:nvPr/>
        </p:nvSpPr>
        <p:spPr>
          <a:xfrm>
            <a:off x="806684" y="4381500"/>
            <a:ext cx="6178316" cy="709841"/>
          </a:xfrm>
          <a:prstGeom prst="roundRect">
            <a:avLst>
              <a:gd name="adj" fmla="val 50000"/>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44E2A6CC-6F62-253A-471C-2C43C9F112FB}"/>
              </a:ext>
            </a:extLst>
          </p:cNvPr>
          <p:cNvGrpSpPr/>
          <p:nvPr/>
        </p:nvGrpSpPr>
        <p:grpSpPr>
          <a:xfrm>
            <a:off x="304800" y="4231553"/>
            <a:ext cx="1437421" cy="1003769"/>
            <a:chOff x="1019009" y="3028136"/>
            <a:chExt cx="859695" cy="600336"/>
          </a:xfrm>
        </p:grpSpPr>
        <p:sp>
          <p:nvSpPr>
            <p:cNvPr id="10" name="Oval 9">
              <a:extLst>
                <a:ext uri="{FF2B5EF4-FFF2-40B4-BE49-F238E27FC236}">
                  <a16:creationId xmlns:a16="http://schemas.microsoft.com/office/drawing/2014/main" id="{12874D13-E61D-1E3A-CED0-2211D587BC8F}"/>
                </a:ext>
              </a:extLst>
            </p:cNvPr>
            <p:cNvSpPr/>
            <p:nvPr/>
          </p:nvSpPr>
          <p:spPr>
            <a:xfrm>
              <a:off x="1019009" y="3028136"/>
              <a:ext cx="600336" cy="600336"/>
            </a:xfrm>
            <a:prstGeom prst="ellipse">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BF24A89-EDEF-A7AD-901D-B2E1DC303208}"/>
                </a:ext>
              </a:extLst>
            </p:cNvPr>
            <p:cNvSpPr txBox="1"/>
            <p:nvPr/>
          </p:nvSpPr>
          <p:spPr>
            <a:xfrm>
              <a:off x="1174368" y="3079802"/>
              <a:ext cx="704336" cy="497004"/>
            </a:xfrm>
            <a:prstGeom prst="rect">
              <a:avLst/>
            </a:prstGeom>
            <a:noFill/>
          </p:spPr>
          <p:txBody>
            <a:bodyPr wrap="square" rtlCol="0">
              <a:spAutoFit/>
            </a:bodyPr>
            <a:lstStyle/>
            <a:p>
              <a:pPr defTabSz="457200"/>
              <a:r>
                <a:rPr lang="fr" sz="4800" b="1" dirty="0">
                  <a:solidFill>
                    <a:schemeClr val="bg1"/>
                  </a:solidFill>
                  <a:latin typeface="GT Walsheim Pro Condensed Black" panose="00000906000000000000" pitchFamily="2" charset="0"/>
                </a:rPr>
                <a:t>1</a:t>
              </a:r>
            </a:p>
          </p:txBody>
        </p:sp>
      </p:grpSp>
      <p:sp>
        <p:nvSpPr>
          <p:cNvPr id="5" name="Text Placeholder 4">
            <a:extLst>
              <a:ext uri="{FF2B5EF4-FFF2-40B4-BE49-F238E27FC236}">
                <a16:creationId xmlns:a16="http://schemas.microsoft.com/office/drawing/2014/main" id="{E54B2DA7-4C4D-D149-7D97-AE5EAD206828}"/>
              </a:ext>
            </a:extLst>
          </p:cNvPr>
          <p:cNvSpPr>
            <a:spLocks noGrp="1"/>
          </p:cNvSpPr>
          <p:nvPr>
            <p:ph type="body" sz="quarter" idx="10"/>
          </p:nvPr>
        </p:nvSpPr>
        <p:spPr>
          <a:xfrm>
            <a:off x="1376801" y="4442487"/>
            <a:ext cx="5485931" cy="1452828"/>
          </a:xfrm>
        </p:spPr>
        <p:txBody>
          <a:bodyPr>
            <a:normAutofit fontScale="92500"/>
          </a:bodyPr>
          <a:lstStyle/>
          <a:p>
            <a:pPr>
              <a:spcBef>
                <a:spcPts val="0"/>
              </a:spcBef>
              <a:spcAft>
                <a:spcPts val="600"/>
              </a:spcAft>
            </a:pPr>
            <a:r>
              <a:rPr lang="fr" dirty="0">
                <a:solidFill>
                  <a:srgbClr val="013B82"/>
                </a:solidFill>
                <a:latin typeface="GT Walsheim Pro Condensed Black" panose="00000906000000000000" pitchFamily="2" charset="0"/>
              </a:rPr>
              <a:t>DE L'ATHLÈTE</a:t>
            </a:r>
          </a:p>
          <a:p>
            <a:pPr>
              <a:spcBef>
                <a:spcPts val="0"/>
              </a:spcBef>
              <a:spcAft>
                <a:spcPts val="600"/>
              </a:spcAft>
            </a:pPr>
            <a:r>
              <a:rPr lang="fr" dirty="0">
                <a:latin typeface="GT Walsheim Pro Condensed Black" panose="00000906000000000000" pitchFamily="2" charset="0"/>
              </a:rPr>
              <a:t>À L'ASSISTANT SPORTIF</a:t>
            </a:r>
          </a:p>
        </p:txBody>
      </p:sp>
      <p:pic>
        <p:nvPicPr>
          <p:cNvPr id="2" name="Picture 1" descr="A group of men giving each other a high five&#10;&#10;Description automatically generated">
            <a:extLst>
              <a:ext uri="{FF2B5EF4-FFF2-40B4-BE49-F238E27FC236}">
                <a16:creationId xmlns:a16="http://schemas.microsoft.com/office/drawing/2014/main" id="{6669CA30-66AB-4CAA-95B4-FF29878899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6801" y="962685"/>
            <a:ext cx="5082064" cy="3418815"/>
          </a:xfrm>
          <a:prstGeom prst="rect">
            <a:avLst/>
          </a:prstGeom>
          <a:ln w="57150">
            <a:solidFill>
              <a:srgbClr val="A8E6FA"/>
            </a:solidFill>
          </a:ln>
        </p:spPr>
      </p:pic>
    </p:spTree>
    <p:extLst>
      <p:ext uri="{BB962C8B-B14F-4D97-AF65-F5344CB8AC3E}">
        <p14:creationId xmlns:p14="http://schemas.microsoft.com/office/powerpoint/2010/main" val="496831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Graphic 27">
            <a:extLst>
              <a:ext uri="{FF2B5EF4-FFF2-40B4-BE49-F238E27FC236}">
                <a16:creationId xmlns:a16="http://schemas.microsoft.com/office/drawing/2014/main" id="{146AD0A0-617A-7DCF-8D72-DAE15FB189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3643" y="2524757"/>
            <a:ext cx="14119286" cy="4693604"/>
          </a:xfrm>
          <a:prstGeom prst="rect">
            <a:avLst/>
          </a:prstGeom>
        </p:spPr>
      </p:pic>
      <p:sp>
        <p:nvSpPr>
          <p:cNvPr id="9" name="Text Placeholder 8">
            <a:extLst>
              <a:ext uri="{FF2B5EF4-FFF2-40B4-BE49-F238E27FC236}">
                <a16:creationId xmlns:a16="http://schemas.microsoft.com/office/drawing/2014/main" id="{45B0A6C0-DAE1-C725-9E94-D6FE99313961}"/>
              </a:ext>
            </a:extLst>
          </p:cNvPr>
          <p:cNvSpPr>
            <a:spLocks noGrp="1"/>
          </p:cNvSpPr>
          <p:nvPr>
            <p:ph type="body" sz="quarter" idx="10"/>
          </p:nvPr>
        </p:nvSpPr>
        <p:spPr>
          <a:xfrm>
            <a:off x="1498600" y="593812"/>
            <a:ext cx="7401560" cy="466685"/>
          </a:xfrm>
        </p:spPr>
        <p:txBody>
          <a:bodyPr/>
          <a:lstStyle/>
          <a:p>
            <a:r>
              <a:rPr lang="fr" dirty="0"/>
              <a:t>Les athlètes en tant que leaders sportifs</a:t>
            </a:r>
          </a:p>
          <a:p>
            <a:endParaRPr lang="en-US" dirty="0"/>
          </a:p>
        </p:txBody>
      </p:sp>
      <p:sp>
        <p:nvSpPr>
          <p:cNvPr id="10" name="Text Placeholder 9">
            <a:extLst>
              <a:ext uri="{FF2B5EF4-FFF2-40B4-BE49-F238E27FC236}">
                <a16:creationId xmlns:a16="http://schemas.microsoft.com/office/drawing/2014/main" id="{3759D10D-BB61-75ED-3B0A-DFEA94EAD03A}"/>
              </a:ext>
            </a:extLst>
          </p:cNvPr>
          <p:cNvSpPr>
            <a:spLocks noGrp="1"/>
          </p:cNvSpPr>
          <p:nvPr>
            <p:ph type="body" sz="quarter" idx="11"/>
          </p:nvPr>
        </p:nvSpPr>
        <p:spPr>
          <a:xfrm>
            <a:off x="1498600" y="1102214"/>
            <a:ext cx="3276600" cy="376034"/>
          </a:xfrm>
        </p:spPr>
        <p:txBody>
          <a:bodyPr/>
          <a:lstStyle/>
          <a:p>
            <a:r>
              <a:rPr lang="fr" dirty="0"/>
              <a:t>D'athlète à assistant sportif</a:t>
            </a:r>
          </a:p>
        </p:txBody>
      </p:sp>
      <p:sp>
        <p:nvSpPr>
          <p:cNvPr id="16" name="TextBox 15">
            <a:extLst>
              <a:ext uri="{FF2B5EF4-FFF2-40B4-BE49-F238E27FC236}">
                <a16:creationId xmlns:a16="http://schemas.microsoft.com/office/drawing/2014/main" id="{9EFDC2F0-8829-9074-8B86-4056150657F5}"/>
              </a:ext>
            </a:extLst>
          </p:cNvPr>
          <p:cNvSpPr txBox="1"/>
          <p:nvPr/>
        </p:nvSpPr>
        <p:spPr>
          <a:xfrm>
            <a:off x="2583243" y="4097493"/>
            <a:ext cx="1898299" cy="738664"/>
          </a:xfrm>
          <a:prstGeom prst="rect">
            <a:avLst/>
          </a:prstGeom>
          <a:noFill/>
        </p:spPr>
        <p:txBody>
          <a:bodyPr wrap="square" rtlCol="0">
            <a:spAutoFit/>
          </a:bodyPr>
          <a:lstStyle/>
          <a:p>
            <a:r>
              <a:rPr lang="fr" sz="2400" dirty="0">
                <a:solidFill>
                  <a:srgbClr val="F20014"/>
                </a:solidFill>
                <a:latin typeface="GT Walsheim Pro Condensed Black" panose="00000906000000000000" pitchFamily="2" charset="0"/>
              </a:rPr>
              <a:t>NIVEAU 1</a:t>
            </a:r>
          </a:p>
          <a:p>
            <a:r>
              <a:rPr lang="fr" b="1" dirty="0">
                <a:solidFill>
                  <a:schemeClr val="tx1">
                    <a:lumMod val="65000"/>
                    <a:lumOff val="35000"/>
                  </a:schemeClr>
                </a:solidFill>
                <a:latin typeface="Ubuntu Light" panose="020B0304030602030204" pitchFamily="34" charset="0"/>
              </a:rPr>
              <a:t>Assistant sportif</a:t>
            </a:r>
          </a:p>
        </p:txBody>
      </p:sp>
      <p:sp>
        <p:nvSpPr>
          <p:cNvPr id="17" name="TextBox 16">
            <a:extLst>
              <a:ext uri="{FF2B5EF4-FFF2-40B4-BE49-F238E27FC236}">
                <a16:creationId xmlns:a16="http://schemas.microsoft.com/office/drawing/2014/main" id="{F84C61C7-D97D-5D78-1099-1769130BB520}"/>
              </a:ext>
            </a:extLst>
          </p:cNvPr>
          <p:cNvSpPr txBox="1"/>
          <p:nvPr/>
        </p:nvSpPr>
        <p:spPr>
          <a:xfrm>
            <a:off x="5403967" y="2752607"/>
            <a:ext cx="2435340" cy="987963"/>
          </a:xfrm>
          <a:prstGeom prst="rect">
            <a:avLst/>
          </a:prstGeom>
          <a:noFill/>
        </p:spPr>
        <p:txBody>
          <a:bodyPr wrap="square" rtlCol="0">
            <a:spAutoFit/>
          </a:bodyPr>
          <a:lstStyle/>
          <a:p>
            <a:r>
              <a:rPr lang="fr" sz="2400" dirty="0">
                <a:solidFill>
                  <a:srgbClr val="185EA8"/>
                </a:solidFill>
                <a:latin typeface="GT Walsheim Pro Condensed Black" panose="00000906000000000000" pitchFamily="2" charset="0"/>
              </a:rPr>
              <a:t>NIVEAU 2</a:t>
            </a:r>
          </a:p>
          <a:p>
            <a:pPr>
              <a:lnSpc>
                <a:spcPct val="95000"/>
              </a:lnSpc>
            </a:pPr>
            <a:r>
              <a:rPr lang="fr" b="1" dirty="0">
                <a:solidFill>
                  <a:schemeClr val="tx1">
                    <a:lumMod val="65000"/>
                    <a:lumOff val="35000"/>
                  </a:schemeClr>
                </a:solidFill>
                <a:latin typeface="Ubuntu Light" panose="020B0304030602030204" pitchFamily="34" charset="0"/>
              </a:rPr>
              <a:t>Introduction – Assistant entraîneur</a:t>
            </a:r>
          </a:p>
        </p:txBody>
      </p:sp>
      <p:sp>
        <p:nvSpPr>
          <p:cNvPr id="18" name="TextBox 17">
            <a:extLst>
              <a:ext uri="{FF2B5EF4-FFF2-40B4-BE49-F238E27FC236}">
                <a16:creationId xmlns:a16="http://schemas.microsoft.com/office/drawing/2014/main" id="{6865D945-BB55-47A8-6284-74A3D6C7E89F}"/>
              </a:ext>
            </a:extLst>
          </p:cNvPr>
          <p:cNvSpPr txBox="1"/>
          <p:nvPr/>
        </p:nvSpPr>
        <p:spPr>
          <a:xfrm>
            <a:off x="10560050" y="3151108"/>
            <a:ext cx="1504526" cy="738664"/>
          </a:xfrm>
          <a:prstGeom prst="rect">
            <a:avLst/>
          </a:prstGeom>
          <a:noFill/>
        </p:spPr>
        <p:txBody>
          <a:bodyPr wrap="square" rtlCol="0">
            <a:spAutoFit/>
          </a:bodyPr>
          <a:lstStyle/>
          <a:p>
            <a:r>
              <a:rPr lang="fr" sz="2400" dirty="0">
                <a:solidFill>
                  <a:srgbClr val="185EA8"/>
                </a:solidFill>
                <a:latin typeface="GT Walsheim Pro Condensed Black" panose="00000906000000000000" pitchFamily="2" charset="0"/>
              </a:rPr>
              <a:t>NIVEAU 3</a:t>
            </a:r>
          </a:p>
          <a:p>
            <a:r>
              <a:rPr lang="fr" b="1" dirty="0">
                <a:solidFill>
                  <a:schemeClr val="tx1">
                    <a:lumMod val="65000"/>
                    <a:lumOff val="35000"/>
                  </a:schemeClr>
                </a:solidFill>
                <a:latin typeface="Ubuntu Light" panose="020B0304030602030204" pitchFamily="34" charset="0"/>
              </a:rPr>
              <a:t>Entraîneur</a:t>
            </a:r>
          </a:p>
        </p:txBody>
      </p:sp>
      <p:sp>
        <p:nvSpPr>
          <p:cNvPr id="19" name="TextBox 18">
            <a:extLst>
              <a:ext uri="{FF2B5EF4-FFF2-40B4-BE49-F238E27FC236}">
                <a16:creationId xmlns:a16="http://schemas.microsoft.com/office/drawing/2014/main" id="{D9ABBD03-E2A2-5D48-7182-09F8B4340E9C}"/>
              </a:ext>
            </a:extLst>
          </p:cNvPr>
          <p:cNvSpPr txBox="1"/>
          <p:nvPr/>
        </p:nvSpPr>
        <p:spPr>
          <a:xfrm>
            <a:off x="8646736" y="1416109"/>
            <a:ext cx="3417840" cy="987963"/>
          </a:xfrm>
          <a:prstGeom prst="rect">
            <a:avLst/>
          </a:prstGeom>
          <a:noFill/>
        </p:spPr>
        <p:txBody>
          <a:bodyPr wrap="square" rtlCol="0">
            <a:spAutoFit/>
          </a:bodyPr>
          <a:lstStyle/>
          <a:p>
            <a:r>
              <a:rPr lang="fr" sz="2400" dirty="0">
                <a:solidFill>
                  <a:srgbClr val="185EA8"/>
                </a:solidFill>
                <a:latin typeface="GT Walsheim Pro Condensed Black" panose="00000906000000000000" pitchFamily="2" charset="0"/>
              </a:rPr>
              <a:t>NIVEAU 4</a:t>
            </a:r>
          </a:p>
          <a:p>
            <a:pPr>
              <a:lnSpc>
                <a:spcPct val="95000"/>
              </a:lnSpc>
            </a:pPr>
            <a:r>
              <a:rPr lang="fr" b="1" dirty="0">
                <a:solidFill>
                  <a:schemeClr val="tx1">
                    <a:lumMod val="65000"/>
                    <a:lumOff val="35000"/>
                  </a:schemeClr>
                </a:solidFill>
                <a:latin typeface="Ubuntu Light" panose="020B0304030602030204" pitchFamily="34" charset="0"/>
              </a:rPr>
              <a:t>Entraîneur principal –</a:t>
            </a:r>
          </a:p>
          <a:p>
            <a:pPr>
              <a:lnSpc>
                <a:spcPct val="95000"/>
              </a:lnSpc>
            </a:pPr>
            <a:r>
              <a:rPr lang="fr" b="1" dirty="0">
                <a:solidFill>
                  <a:schemeClr val="tx1">
                    <a:lumMod val="65000"/>
                    <a:lumOff val="35000"/>
                  </a:schemeClr>
                </a:solidFill>
                <a:latin typeface="Ubuntu Light" panose="020B0304030602030204" pitchFamily="34" charset="0"/>
              </a:rPr>
              <a:t>Entraîneur avancé / senior</a:t>
            </a:r>
          </a:p>
        </p:txBody>
      </p:sp>
      <p:pic>
        <p:nvPicPr>
          <p:cNvPr id="23" name="Graphic 22">
            <a:extLst>
              <a:ext uri="{FF2B5EF4-FFF2-40B4-BE49-F238E27FC236}">
                <a16:creationId xmlns:a16="http://schemas.microsoft.com/office/drawing/2014/main" id="{7D1D1298-4A15-D2FB-BAD0-AE95DA75BA6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62218" y="4167495"/>
            <a:ext cx="333504" cy="1408127"/>
          </a:xfrm>
          <a:prstGeom prst="rect">
            <a:avLst/>
          </a:prstGeom>
        </p:spPr>
      </p:pic>
      <p:pic>
        <p:nvPicPr>
          <p:cNvPr id="25" name="Graphic 24">
            <a:extLst>
              <a:ext uri="{FF2B5EF4-FFF2-40B4-BE49-F238E27FC236}">
                <a16:creationId xmlns:a16="http://schemas.microsoft.com/office/drawing/2014/main" id="{D5D5C3FD-F1B4-50E8-C8DC-E33F07FB546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70463" y="2866308"/>
            <a:ext cx="333504" cy="1389599"/>
          </a:xfrm>
          <a:prstGeom prst="rect">
            <a:avLst/>
          </a:prstGeom>
        </p:spPr>
      </p:pic>
      <p:pic>
        <p:nvPicPr>
          <p:cNvPr id="26" name="Graphic 25">
            <a:extLst>
              <a:ext uri="{FF2B5EF4-FFF2-40B4-BE49-F238E27FC236}">
                <a16:creationId xmlns:a16="http://schemas.microsoft.com/office/drawing/2014/main" id="{79398E6A-402F-0669-05F1-03F1AD21102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26546" y="3243753"/>
            <a:ext cx="333504" cy="1389599"/>
          </a:xfrm>
          <a:prstGeom prst="rect">
            <a:avLst/>
          </a:prstGeom>
        </p:spPr>
      </p:pic>
      <p:pic>
        <p:nvPicPr>
          <p:cNvPr id="29" name="Graphic 28">
            <a:extLst>
              <a:ext uri="{FF2B5EF4-FFF2-40B4-BE49-F238E27FC236}">
                <a16:creationId xmlns:a16="http://schemas.microsoft.com/office/drawing/2014/main" id="{6DBFB5CB-0480-B330-09E1-F30E1D618D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19735" y="1508026"/>
            <a:ext cx="333504" cy="1389599"/>
          </a:xfrm>
          <a:prstGeom prst="rect">
            <a:avLst/>
          </a:prstGeom>
        </p:spPr>
      </p:pic>
      <p:sp>
        <p:nvSpPr>
          <p:cNvPr id="30" name="TextBox 29">
            <a:extLst>
              <a:ext uri="{FF2B5EF4-FFF2-40B4-BE49-F238E27FC236}">
                <a16:creationId xmlns:a16="http://schemas.microsoft.com/office/drawing/2014/main" id="{1DDB692F-685D-0ABF-AB1C-F84FAFC2BDB7}"/>
              </a:ext>
            </a:extLst>
          </p:cNvPr>
          <p:cNvSpPr txBox="1"/>
          <p:nvPr/>
        </p:nvSpPr>
        <p:spPr>
          <a:xfrm>
            <a:off x="816430" y="1624450"/>
            <a:ext cx="4343400" cy="1200329"/>
          </a:xfrm>
          <a:prstGeom prst="rect">
            <a:avLst/>
          </a:prstGeom>
          <a:noFill/>
        </p:spPr>
        <p:txBody>
          <a:bodyPr wrap="square" rtlCol="0">
            <a:spAutoFit/>
          </a:bodyPr>
          <a:lstStyle/>
          <a:p>
            <a:r>
              <a:rPr lang="fr" sz="3600" b="1" dirty="0">
                <a:solidFill>
                  <a:srgbClr val="013B82"/>
                </a:solidFill>
                <a:latin typeface="Ubuntu"/>
              </a:rPr>
              <a:t>Parcours de coaching pour les Jeux olympiques spéciaux</a:t>
            </a:r>
            <a:endParaRPr lang="en-US" sz="3600" dirty="0">
              <a:solidFill>
                <a:srgbClr val="013B82"/>
              </a:solidFill>
              <a:latin typeface="Ubuntu"/>
            </a:endParaRPr>
          </a:p>
        </p:txBody>
      </p:sp>
      <p:sp>
        <p:nvSpPr>
          <p:cNvPr id="31" name="Oval 30">
            <a:extLst>
              <a:ext uri="{FF2B5EF4-FFF2-40B4-BE49-F238E27FC236}">
                <a16:creationId xmlns:a16="http://schemas.microsoft.com/office/drawing/2014/main" id="{9B0B31B2-D6AF-9B4B-D0A2-84FB1F05DFE5}"/>
              </a:ext>
            </a:extLst>
          </p:cNvPr>
          <p:cNvSpPr/>
          <p:nvPr/>
        </p:nvSpPr>
        <p:spPr>
          <a:xfrm>
            <a:off x="11140096" y="5798774"/>
            <a:ext cx="773917" cy="773917"/>
          </a:xfrm>
          <a:prstGeom prst="ellipse">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9E29C6D0-2C84-B5C7-993B-54CD982AB755}"/>
              </a:ext>
            </a:extLst>
          </p:cNvPr>
          <p:cNvSpPr txBox="1"/>
          <p:nvPr/>
        </p:nvSpPr>
        <p:spPr>
          <a:xfrm>
            <a:off x="1131231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1</a:t>
            </a:r>
          </a:p>
        </p:txBody>
      </p:sp>
    </p:spTree>
    <p:extLst>
      <p:ext uri="{BB962C8B-B14F-4D97-AF65-F5344CB8AC3E}">
        <p14:creationId xmlns:p14="http://schemas.microsoft.com/office/powerpoint/2010/main" val="317061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Graphic 27">
            <a:extLst>
              <a:ext uri="{FF2B5EF4-FFF2-40B4-BE49-F238E27FC236}">
                <a16:creationId xmlns:a16="http://schemas.microsoft.com/office/drawing/2014/main" id="{146AD0A0-617A-7DCF-8D72-DAE15FB189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66748" y="606512"/>
            <a:ext cx="23036448" cy="7657892"/>
          </a:xfrm>
          <a:prstGeom prst="rect">
            <a:avLst/>
          </a:prstGeom>
        </p:spPr>
      </p:pic>
      <p:sp>
        <p:nvSpPr>
          <p:cNvPr id="3" name="TextBox 2">
            <a:extLst>
              <a:ext uri="{FF2B5EF4-FFF2-40B4-BE49-F238E27FC236}">
                <a16:creationId xmlns:a16="http://schemas.microsoft.com/office/drawing/2014/main" id="{02567260-FCB1-D4A7-EDCF-66E77E1888E8}"/>
              </a:ext>
            </a:extLst>
          </p:cNvPr>
          <p:cNvSpPr txBox="1"/>
          <p:nvPr/>
        </p:nvSpPr>
        <p:spPr>
          <a:xfrm>
            <a:off x="1359492" y="2554803"/>
            <a:ext cx="1960071" cy="469011"/>
          </a:xfrm>
          <a:prstGeom prst="rect">
            <a:avLst/>
          </a:prstGeom>
          <a:noFill/>
        </p:spPr>
        <p:txBody>
          <a:bodyPr wrap="square" rtlCol="0">
            <a:spAutoFit/>
          </a:bodyPr>
          <a:lstStyle/>
          <a:p>
            <a:r>
              <a:rPr lang="fr" sz="2400" b="1" dirty="0">
                <a:solidFill>
                  <a:srgbClr val="C4161C"/>
                </a:solidFill>
                <a:latin typeface="Ubuntu" panose="020B0504030602030204" pitchFamily="34" charset="0"/>
              </a:rPr>
              <a:t>Explorer</a:t>
            </a:r>
          </a:p>
        </p:txBody>
      </p:sp>
      <p:sp>
        <p:nvSpPr>
          <p:cNvPr id="4" name="TextBox 3">
            <a:extLst>
              <a:ext uri="{FF2B5EF4-FFF2-40B4-BE49-F238E27FC236}">
                <a16:creationId xmlns:a16="http://schemas.microsoft.com/office/drawing/2014/main" id="{1EA75686-6267-2C20-FDD8-20DA505EC642}"/>
              </a:ext>
            </a:extLst>
          </p:cNvPr>
          <p:cNvSpPr txBox="1"/>
          <p:nvPr/>
        </p:nvSpPr>
        <p:spPr>
          <a:xfrm>
            <a:off x="2628097" y="3162726"/>
            <a:ext cx="1960071" cy="469011"/>
          </a:xfrm>
          <a:prstGeom prst="rect">
            <a:avLst/>
          </a:prstGeom>
          <a:noFill/>
        </p:spPr>
        <p:txBody>
          <a:bodyPr wrap="square" rtlCol="0">
            <a:spAutoFit/>
          </a:bodyPr>
          <a:lstStyle/>
          <a:p>
            <a:r>
              <a:rPr lang="fr" sz="2400" b="1" dirty="0">
                <a:solidFill>
                  <a:srgbClr val="C4161C"/>
                </a:solidFill>
                <a:latin typeface="Ubuntu" panose="020B0504030602030204" pitchFamily="34" charset="0"/>
              </a:rPr>
              <a:t>Apprendre</a:t>
            </a:r>
          </a:p>
        </p:txBody>
      </p:sp>
      <p:sp>
        <p:nvSpPr>
          <p:cNvPr id="5" name="TextBox 4">
            <a:extLst>
              <a:ext uri="{FF2B5EF4-FFF2-40B4-BE49-F238E27FC236}">
                <a16:creationId xmlns:a16="http://schemas.microsoft.com/office/drawing/2014/main" id="{A510DF17-DA20-AF1D-CA72-D35E93EB7114}"/>
              </a:ext>
            </a:extLst>
          </p:cNvPr>
          <p:cNvSpPr txBox="1"/>
          <p:nvPr/>
        </p:nvSpPr>
        <p:spPr>
          <a:xfrm>
            <a:off x="3918209" y="3663814"/>
            <a:ext cx="1960071" cy="469011"/>
          </a:xfrm>
          <a:prstGeom prst="rect">
            <a:avLst/>
          </a:prstGeom>
          <a:noFill/>
        </p:spPr>
        <p:txBody>
          <a:bodyPr wrap="square" rtlCol="0">
            <a:spAutoFit/>
          </a:bodyPr>
          <a:lstStyle/>
          <a:p>
            <a:r>
              <a:rPr lang="fr" sz="2400" b="1" dirty="0">
                <a:solidFill>
                  <a:srgbClr val="C4161C"/>
                </a:solidFill>
                <a:latin typeface="Ubuntu" panose="020B0504030602030204" pitchFamily="34" charset="0"/>
              </a:rPr>
              <a:t>Pratique</a:t>
            </a:r>
          </a:p>
        </p:txBody>
      </p:sp>
      <p:sp>
        <p:nvSpPr>
          <p:cNvPr id="6" name="TextBox 5">
            <a:extLst>
              <a:ext uri="{FF2B5EF4-FFF2-40B4-BE49-F238E27FC236}">
                <a16:creationId xmlns:a16="http://schemas.microsoft.com/office/drawing/2014/main" id="{BD9409D4-C05A-FF6F-11E3-D84DFDC0422E}"/>
              </a:ext>
            </a:extLst>
          </p:cNvPr>
          <p:cNvSpPr txBox="1"/>
          <p:nvPr/>
        </p:nvSpPr>
        <p:spPr>
          <a:xfrm>
            <a:off x="5324575" y="4145116"/>
            <a:ext cx="1960071" cy="469011"/>
          </a:xfrm>
          <a:prstGeom prst="rect">
            <a:avLst/>
          </a:prstGeom>
          <a:noFill/>
        </p:spPr>
        <p:txBody>
          <a:bodyPr wrap="square" rtlCol="0">
            <a:spAutoFit/>
          </a:bodyPr>
          <a:lstStyle/>
          <a:p>
            <a:r>
              <a:rPr lang="fr" sz="2400" b="1" dirty="0">
                <a:solidFill>
                  <a:srgbClr val="C4161C"/>
                </a:solidFill>
                <a:latin typeface="Ubuntu" panose="020B0504030602030204" pitchFamily="34" charset="0"/>
              </a:rPr>
              <a:t>Refléter</a:t>
            </a:r>
          </a:p>
        </p:txBody>
      </p:sp>
      <p:cxnSp>
        <p:nvCxnSpPr>
          <p:cNvPr id="7" name="Connector: Elbow 6">
            <a:extLst>
              <a:ext uri="{FF2B5EF4-FFF2-40B4-BE49-F238E27FC236}">
                <a16:creationId xmlns:a16="http://schemas.microsoft.com/office/drawing/2014/main" id="{6EBC955B-36EE-1EC5-BB52-D5D64D5E6378}"/>
              </a:ext>
            </a:extLst>
          </p:cNvPr>
          <p:cNvCxnSpPr>
            <a:cxnSpLocks/>
          </p:cNvCxnSpPr>
          <p:nvPr/>
        </p:nvCxnSpPr>
        <p:spPr>
          <a:xfrm rot="16200000" flipH="1">
            <a:off x="1069760" y="2931646"/>
            <a:ext cx="3553144" cy="3086539"/>
          </a:xfrm>
          <a:prstGeom prst="bentConnector3">
            <a:avLst>
              <a:gd name="adj1" fmla="val 100398"/>
            </a:avLst>
          </a:prstGeom>
          <a:ln w="28575">
            <a:solidFill>
              <a:srgbClr val="2AC4F4"/>
            </a:solidFill>
            <a:prstDash val="dash"/>
            <a:headEnd type="oval"/>
            <a:tailEnd type="oval"/>
          </a:ln>
        </p:spPr>
        <p:style>
          <a:lnRef idx="2">
            <a:schemeClr val="accent1"/>
          </a:lnRef>
          <a:fillRef idx="0">
            <a:schemeClr val="accent1"/>
          </a:fillRef>
          <a:effectRef idx="1">
            <a:schemeClr val="accent1"/>
          </a:effectRef>
          <a:fontRef idx="minor">
            <a:schemeClr val="tx1"/>
          </a:fontRef>
        </p:style>
      </p:cxnSp>
      <p:cxnSp>
        <p:nvCxnSpPr>
          <p:cNvPr id="8" name="Connector: Elbow 7">
            <a:extLst>
              <a:ext uri="{FF2B5EF4-FFF2-40B4-BE49-F238E27FC236}">
                <a16:creationId xmlns:a16="http://schemas.microsoft.com/office/drawing/2014/main" id="{8999CD37-04AF-6D97-D957-886DC380399C}"/>
              </a:ext>
            </a:extLst>
          </p:cNvPr>
          <p:cNvCxnSpPr>
            <a:cxnSpLocks/>
          </p:cNvCxnSpPr>
          <p:nvPr/>
        </p:nvCxnSpPr>
        <p:spPr>
          <a:xfrm rot="16200000" flipH="1">
            <a:off x="2359790" y="3535968"/>
            <a:ext cx="2434900" cy="2026299"/>
          </a:xfrm>
          <a:prstGeom prst="bentConnector3">
            <a:avLst>
              <a:gd name="adj1" fmla="val 99550"/>
            </a:avLst>
          </a:prstGeom>
          <a:ln w="28575">
            <a:solidFill>
              <a:srgbClr val="2AC4F4"/>
            </a:solidFill>
            <a:prstDash val="dash"/>
            <a:headEnd type="oval"/>
            <a:tailEnd type="oval"/>
          </a:ln>
        </p:spPr>
        <p:style>
          <a:lnRef idx="2">
            <a:schemeClr val="accent1"/>
          </a:lnRef>
          <a:fillRef idx="0">
            <a:schemeClr val="accent1"/>
          </a:fillRef>
          <a:effectRef idx="1">
            <a:schemeClr val="accent1"/>
          </a:effectRef>
          <a:fontRef idx="minor">
            <a:schemeClr val="tx1"/>
          </a:fontRef>
        </p:style>
      </p:cxnSp>
      <p:cxnSp>
        <p:nvCxnSpPr>
          <p:cNvPr id="11" name="Connector: Elbow 10">
            <a:extLst>
              <a:ext uri="{FF2B5EF4-FFF2-40B4-BE49-F238E27FC236}">
                <a16:creationId xmlns:a16="http://schemas.microsoft.com/office/drawing/2014/main" id="{B27BCA5D-9456-629E-3D06-BD7EF9C88EDA}"/>
              </a:ext>
            </a:extLst>
          </p:cNvPr>
          <p:cNvCxnSpPr>
            <a:cxnSpLocks/>
          </p:cNvCxnSpPr>
          <p:nvPr/>
        </p:nvCxnSpPr>
        <p:spPr>
          <a:xfrm rot="16200000" flipH="1">
            <a:off x="3741489" y="3923154"/>
            <a:ext cx="1430367" cy="1232511"/>
          </a:xfrm>
          <a:prstGeom prst="bentConnector3">
            <a:avLst>
              <a:gd name="adj1" fmla="val 100077"/>
            </a:avLst>
          </a:prstGeom>
          <a:ln w="28575">
            <a:solidFill>
              <a:srgbClr val="2AC4F4"/>
            </a:solidFill>
            <a:prstDash val="dash"/>
            <a:headEnd type="oval"/>
            <a:tailEnd type="oval"/>
          </a:ln>
        </p:spPr>
        <p:style>
          <a:lnRef idx="2">
            <a:schemeClr val="accent1"/>
          </a:lnRef>
          <a:fillRef idx="0">
            <a:schemeClr val="accent1"/>
          </a:fillRef>
          <a:effectRef idx="1">
            <a:schemeClr val="accent1"/>
          </a:effectRef>
          <a:fontRef idx="minor">
            <a:schemeClr val="tx1"/>
          </a:fontRef>
        </p:style>
      </p:cxnSp>
      <p:cxnSp>
        <p:nvCxnSpPr>
          <p:cNvPr id="12" name="Connector: Elbow 11">
            <a:extLst>
              <a:ext uri="{FF2B5EF4-FFF2-40B4-BE49-F238E27FC236}">
                <a16:creationId xmlns:a16="http://schemas.microsoft.com/office/drawing/2014/main" id="{588E7010-F98D-DAAD-A076-9F06C5E3BD3E}"/>
              </a:ext>
            </a:extLst>
          </p:cNvPr>
          <p:cNvCxnSpPr>
            <a:cxnSpLocks/>
          </p:cNvCxnSpPr>
          <p:nvPr/>
        </p:nvCxnSpPr>
        <p:spPr>
          <a:xfrm>
            <a:off x="5256551" y="4322938"/>
            <a:ext cx="839449" cy="490362"/>
          </a:xfrm>
          <a:prstGeom prst="bentConnector3">
            <a:avLst>
              <a:gd name="adj1" fmla="val -1438"/>
            </a:avLst>
          </a:prstGeom>
          <a:ln w="28575">
            <a:solidFill>
              <a:srgbClr val="2AC4F4"/>
            </a:solidFill>
            <a:prstDash val="dash"/>
            <a:headEnd type="oval"/>
            <a:tailEnd type="oval"/>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45B0A6C0-DAE1-C725-9E94-D6FE99313961}"/>
              </a:ext>
            </a:extLst>
          </p:cNvPr>
          <p:cNvSpPr>
            <a:spLocks noGrp="1"/>
          </p:cNvSpPr>
          <p:nvPr>
            <p:ph type="body" sz="quarter" idx="10"/>
          </p:nvPr>
        </p:nvSpPr>
        <p:spPr>
          <a:xfrm>
            <a:off x="1498600" y="593812"/>
            <a:ext cx="7401560" cy="466685"/>
          </a:xfrm>
        </p:spPr>
        <p:txBody>
          <a:bodyPr/>
          <a:lstStyle/>
          <a:p>
            <a:r>
              <a:rPr lang="fr" dirty="0"/>
              <a:t>Les athlètes en tant que leaders sportifs</a:t>
            </a:r>
          </a:p>
          <a:p>
            <a:endParaRPr lang="en-US" dirty="0"/>
          </a:p>
        </p:txBody>
      </p:sp>
      <p:sp>
        <p:nvSpPr>
          <p:cNvPr id="10" name="Text Placeholder 9">
            <a:extLst>
              <a:ext uri="{FF2B5EF4-FFF2-40B4-BE49-F238E27FC236}">
                <a16:creationId xmlns:a16="http://schemas.microsoft.com/office/drawing/2014/main" id="{3759D10D-BB61-75ED-3B0A-DFEA94EAD03A}"/>
              </a:ext>
            </a:extLst>
          </p:cNvPr>
          <p:cNvSpPr>
            <a:spLocks noGrp="1"/>
          </p:cNvSpPr>
          <p:nvPr>
            <p:ph type="body" sz="quarter" idx="11"/>
          </p:nvPr>
        </p:nvSpPr>
        <p:spPr>
          <a:xfrm>
            <a:off x="1498600" y="1094594"/>
            <a:ext cx="3276600" cy="376034"/>
          </a:xfrm>
        </p:spPr>
        <p:txBody>
          <a:bodyPr/>
          <a:lstStyle/>
          <a:p>
            <a:r>
              <a:rPr lang="fr" dirty="0"/>
              <a:t>D'athlète à assistant sportif</a:t>
            </a:r>
          </a:p>
        </p:txBody>
      </p:sp>
      <p:sp>
        <p:nvSpPr>
          <p:cNvPr id="16" name="TextBox 15">
            <a:extLst>
              <a:ext uri="{FF2B5EF4-FFF2-40B4-BE49-F238E27FC236}">
                <a16:creationId xmlns:a16="http://schemas.microsoft.com/office/drawing/2014/main" id="{9EFDC2F0-8829-9074-8B86-4056150657F5}"/>
              </a:ext>
            </a:extLst>
          </p:cNvPr>
          <p:cNvSpPr txBox="1"/>
          <p:nvPr/>
        </p:nvSpPr>
        <p:spPr>
          <a:xfrm>
            <a:off x="9895560" y="3597496"/>
            <a:ext cx="2019199" cy="738664"/>
          </a:xfrm>
          <a:prstGeom prst="rect">
            <a:avLst/>
          </a:prstGeom>
          <a:noFill/>
        </p:spPr>
        <p:txBody>
          <a:bodyPr wrap="square" rtlCol="0">
            <a:spAutoFit/>
          </a:bodyPr>
          <a:lstStyle/>
          <a:p>
            <a:r>
              <a:rPr lang="fr" sz="2400" dirty="0">
                <a:solidFill>
                  <a:srgbClr val="F20014"/>
                </a:solidFill>
                <a:latin typeface="GT Walsheim Pro Condensed Black" panose="00000906000000000000" pitchFamily="2" charset="0"/>
              </a:rPr>
              <a:t>NIVEAU 1</a:t>
            </a:r>
          </a:p>
          <a:p>
            <a:r>
              <a:rPr lang="fr" b="1" dirty="0">
                <a:solidFill>
                  <a:schemeClr val="tx1">
                    <a:lumMod val="65000"/>
                    <a:lumOff val="35000"/>
                  </a:schemeClr>
                </a:solidFill>
                <a:latin typeface="Ubuntu Light" panose="020B0304030602030204" pitchFamily="34" charset="0"/>
              </a:rPr>
              <a:t>Assistant sportif</a:t>
            </a:r>
          </a:p>
        </p:txBody>
      </p:sp>
      <p:sp>
        <p:nvSpPr>
          <p:cNvPr id="17" name="TextBox 16">
            <a:extLst>
              <a:ext uri="{FF2B5EF4-FFF2-40B4-BE49-F238E27FC236}">
                <a16:creationId xmlns:a16="http://schemas.microsoft.com/office/drawing/2014/main" id="{F84C61C7-D97D-5D78-1099-1769130BB520}"/>
              </a:ext>
            </a:extLst>
          </p:cNvPr>
          <p:cNvSpPr txBox="1"/>
          <p:nvPr/>
        </p:nvSpPr>
        <p:spPr>
          <a:xfrm>
            <a:off x="14709713" y="1100572"/>
            <a:ext cx="1927288" cy="987963"/>
          </a:xfrm>
          <a:prstGeom prst="rect">
            <a:avLst/>
          </a:prstGeom>
          <a:noFill/>
        </p:spPr>
        <p:txBody>
          <a:bodyPr wrap="square" rtlCol="0">
            <a:spAutoFit/>
          </a:bodyPr>
          <a:lstStyle/>
          <a:p>
            <a:r>
              <a:rPr lang="fr" sz="2400" dirty="0">
                <a:solidFill>
                  <a:srgbClr val="185EA8"/>
                </a:solidFill>
                <a:latin typeface="GT Walsheim Pro Condensed Black" panose="00000906000000000000" pitchFamily="2" charset="0"/>
              </a:rPr>
              <a:t>NIVEAU 2</a:t>
            </a:r>
          </a:p>
          <a:p>
            <a:pPr>
              <a:lnSpc>
                <a:spcPct val="95000"/>
              </a:lnSpc>
            </a:pPr>
            <a:r>
              <a:rPr lang="fr" b="1" dirty="0">
                <a:solidFill>
                  <a:schemeClr val="tx1">
                    <a:lumMod val="65000"/>
                    <a:lumOff val="35000"/>
                  </a:schemeClr>
                </a:solidFill>
                <a:latin typeface="Ubuntu Light" panose="020B0304030602030204" pitchFamily="34" charset="0"/>
              </a:rPr>
              <a:t>Introduction – Assistant entraîneur</a:t>
            </a:r>
          </a:p>
        </p:txBody>
      </p:sp>
      <p:sp>
        <p:nvSpPr>
          <p:cNvPr id="18" name="TextBox 17">
            <a:extLst>
              <a:ext uri="{FF2B5EF4-FFF2-40B4-BE49-F238E27FC236}">
                <a16:creationId xmlns:a16="http://schemas.microsoft.com/office/drawing/2014/main" id="{6865D945-BB55-47A8-6284-74A3D6C7E89F}"/>
              </a:ext>
            </a:extLst>
          </p:cNvPr>
          <p:cNvSpPr txBox="1"/>
          <p:nvPr/>
        </p:nvSpPr>
        <p:spPr>
          <a:xfrm>
            <a:off x="22934624" y="2084765"/>
            <a:ext cx="2454722" cy="738664"/>
          </a:xfrm>
          <a:prstGeom prst="rect">
            <a:avLst/>
          </a:prstGeom>
          <a:noFill/>
        </p:spPr>
        <p:txBody>
          <a:bodyPr wrap="square" rtlCol="0">
            <a:spAutoFit/>
          </a:bodyPr>
          <a:lstStyle/>
          <a:p>
            <a:r>
              <a:rPr lang="fr" sz="2400" dirty="0">
                <a:solidFill>
                  <a:srgbClr val="185EA8"/>
                </a:solidFill>
                <a:latin typeface="GT Walsheim Pro Condensed Black" panose="00000906000000000000" pitchFamily="2" charset="0"/>
              </a:rPr>
              <a:t>NIVEAU 3</a:t>
            </a:r>
          </a:p>
          <a:p>
            <a:r>
              <a:rPr lang="fr" b="1" dirty="0">
                <a:solidFill>
                  <a:schemeClr val="tx1">
                    <a:lumMod val="65000"/>
                    <a:lumOff val="35000"/>
                  </a:schemeClr>
                </a:solidFill>
                <a:latin typeface="Ubuntu Light" panose="020B0304030602030204" pitchFamily="34" charset="0"/>
              </a:rPr>
              <a:t>Entraîneur</a:t>
            </a:r>
          </a:p>
        </p:txBody>
      </p:sp>
      <p:sp>
        <p:nvSpPr>
          <p:cNvPr id="19" name="TextBox 18">
            <a:extLst>
              <a:ext uri="{FF2B5EF4-FFF2-40B4-BE49-F238E27FC236}">
                <a16:creationId xmlns:a16="http://schemas.microsoft.com/office/drawing/2014/main" id="{D9ABBD03-E2A2-5D48-7182-09F8B4340E9C}"/>
              </a:ext>
            </a:extLst>
          </p:cNvPr>
          <p:cNvSpPr txBox="1"/>
          <p:nvPr/>
        </p:nvSpPr>
        <p:spPr>
          <a:xfrm>
            <a:off x="19807719" y="-1039640"/>
            <a:ext cx="4593804" cy="987963"/>
          </a:xfrm>
          <a:prstGeom prst="rect">
            <a:avLst/>
          </a:prstGeom>
          <a:noFill/>
        </p:spPr>
        <p:txBody>
          <a:bodyPr wrap="square" rtlCol="0">
            <a:spAutoFit/>
          </a:bodyPr>
          <a:lstStyle/>
          <a:p>
            <a:r>
              <a:rPr lang="fr" sz="2400" dirty="0">
                <a:solidFill>
                  <a:srgbClr val="185EA8"/>
                </a:solidFill>
                <a:latin typeface="GT Walsheim Pro Condensed Black" panose="00000906000000000000" pitchFamily="2" charset="0"/>
              </a:rPr>
              <a:t>NIVEAU 4</a:t>
            </a:r>
          </a:p>
          <a:p>
            <a:pPr>
              <a:lnSpc>
                <a:spcPct val="95000"/>
              </a:lnSpc>
            </a:pPr>
            <a:r>
              <a:rPr lang="fr" b="1" dirty="0">
                <a:solidFill>
                  <a:schemeClr val="tx1">
                    <a:lumMod val="65000"/>
                    <a:lumOff val="35000"/>
                  </a:schemeClr>
                </a:solidFill>
                <a:latin typeface="Ubuntu Light" panose="020B0304030602030204" pitchFamily="34" charset="0"/>
              </a:rPr>
              <a:t>Entraîneur principal –</a:t>
            </a:r>
          </a:p>
          <a:p>
            <a:pPr>
              <a:lnSpc>
                <a:spcPct val="95000"/>
              </a:lnSpc>
            </a:pPr>
            <a:r>
              <a:rPr lang="fr" b="1" dirty="0">
                <a:solidFill>
                  <a:schemeClr val="tx1">
                    <a:lumMod val="65000"/>
                    <a:lumOff val="35000"/>
                  </a:schemeClr>
                </a:solidFill>
                <a:latin typeface="Ubuntu Light" panose="020B0304030602030204" pitchFamily="34" charset="0"/>
              </a:rPr>
              <a:t>Entraîneur avancé / senior</a:t>
            </a:r>
          </a:p>
        </p:txBody>
      </p:sp>
      <p:pic>
        <p:nvPicPr>
          <p:cNvPr id="23" name="Graphic 22">
            <a:extLst>
              <a:ext uri="{FF2B5EF4-FFF2-40B4-BE49-F238E27FC236}">
                <a16:creationId xmlns:a16="http://schemas.microsoft.com/office/drawing/2014/main" id="{7D1D1298-4A15-D2FB-BAD0-AE95DA75BA6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37560" y="3631737"/>
            <a:ext cx="452598" cy="1910966"/>
          </a:xfrm>
          <a:prstGeom prst="rect">
            <a:avLst/>
          </a:prstGeom>
        </p:spPr>
      </p:pic>
      <p:pic>
        <p:nvPicPr>
          <p:cNvPr id="25" name="Graphic 24">
            <a:extLst>
              <a:ext uri="{FF2B5EF4-FFF2-40B4-BE49-F238E27FC236}">
                <a16:creationId xmlns:a16="http://schemas.microsoft.com/office/drawing/2014/main" id="{D5D5C3FD-F1B4-50E8-C8DC-E33F07FB546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201261" y="1073197"/>
            <a:ext cx="544132" cy="2267213"/>
          </a:xfrm>
          <a:prstGeom prst="rect">
            <a:avLst/>
          </a:prstGeom>
        </p:spPr>
      </p:pic>
      <p:pic>
        <p:nvPicPr>
          <p:cNvPr id="26" name="Graphic 25">
            <a:extLst>
              <a:ext uri="{FF2B5EF4-FFF2-40B4-BE49-F238E27FC236}">
                <a16:creationId xmlns:a16="http://schemas.microsoft.com/office/drawing/2014/main" id="{79398E6A-402F-0669-05F1-03F1AD21102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447536" y="2001116"/>
            <a:ext cx="544132" cy="2267213"/>
          </a:xfrm>
          <a:prstGeom prst="rect">
            <a:avLst/>
          </a:prstGeom>
        </p:spPr>
      </p:pic>
      <p:pic>
        <p:nvPicPr>
          <p:cNvPr id="29" name="Graphic 28">
            <a:extLst>
              <a:ext uri="{FF2B5EF4-FFF2-40B4-BE49-F238E27FC236}">
                <a16:creationId xmlns:a16="http://schemas.microsoft.com/office/drawing/2014/main" id="{6DBFB5CB-0480-B330-09E1-F30E1D618D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483948" y="-1088799"/>
            <a:ext cx="544132" cy="2267213"/>
          </a:xfrm>
          <a:prstGeom prst="rect">
            <a:avLst/>
          </a:prstGeom>
        </p:spPr>
      </p:pic>
      <p:sp>
        <p:nvSpPr>
          <p:cNvPr id="2" name="TextBox 1">
            <a:extLst>
              <a:ext uri="{FF2B5EF4-FFF2-40B4-BE49-F238E27FC236}">
                <a16:creationId xmlns:a16="http://schemas.microsoft.com/office/drawing/2014/main" id="{5206BE5C-058D-C3BC-86A6-868A324CCBD0}"/>
              </a:ext>
            </a:extLst>
          </p:cNvPr>
          <p:cNvSpPr txBox="1"/>
          <p:nvPr/>
        </p:nvSpPr>
        <p:spPr>
          <a:xfrm>
            <a:off x="816429" y="1624450"/>
            <a:ext cx="9889671" cy="646331"/>
          </a:xfrm>
          <a:prstGeom prst="rect">
            <a:avLst/>
          </a:prstGeom>
          <a:noFill/>
        </p:spPr>
        <p:txBody>
          <a:bodyPr wrap="square" rtlCol="0">
            <a:spAutoFit/>
          </a:bodyPr>
          <a:lstStyle/>
          <a:p>
            <a:r>
              <a:rPr lang="fr" sz="3600" b="1" dirty="0">
                <a:solidFill>
                  <a:srgbClr val="013B82"/>
                </a:solidFill>
                <a:latin typeface="Ubuntu"/>
              </a:rPr>
              <a:t>Le chemin pour devenir assistant sportif</a:t>
            </a:r>
            <a:endParaRPr lang="en-US" sz="3600" dirty="0">
              <a:solidFill>
                <a:srgbClr val="013B82"/>
              </a:solidFill>
              <a:latin typeface="Ubuntu"/>
            </a:endParaRPr>
          </a:p>
        </p:txBody>
      </p:sp>
      <p:sp>
        <p:nvSpPr>
          <p:cNvPr id="44" name="Oval 43">
            <a:extLst>
              <a:ext uri="{FF2B5EF4-FFF2-40B4-BE49-F238E27FC236}">
                <a16:creationId xmlns:a16="http://schemas.microsoft.com/office/drawing/2014/main" id="{13ECA32F-DD6E-EF5A-C483-DF4F599DCD4D}"/>
              </a:ext>
            </a:extLst>
          </p:cNvPr>
          <p:cNvSpPr/>
          <p:nvPr/>
        </p:nvSpPr>
        <p:spPr>
          <a:xfrm>
            <a:off x="11140096" y="5798774"/>
            <a:ext cx="773917" cy="773917"/>
          </a:xfrm>
          <a:prstGeom prst="ellipse">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AA1C3246-08D7-5C7D-307B-77BC6A02C3E8}"/>
              </a:ext>
            </a:extLst>
          </p:cNvPr>
          <p:cNvSpPr txBox="1"/>
          <p:nvPr/>
        </p:nvSpPr>
        <p:spPr>
          <a:xfrm>
            <a:off x="11312313" y="5815708"/>
            <a:ext cx="514155" cy="707886"/>
          </a:xfrm>
          <a:prstGeom prst="rect">
            <a:avLst/>
          </a:prstGeom>
          <a:noFill/>
        </p:spPr>
        <p:txBody>
          <a:bodyPr wrap="square" rtlCol="0">
            <a:spAutoFit/>
          </a:bodyPr>
          <a:lstStyle/>
          <a:p>
            <a:pPr defTabSz="457200"/>
            <a:r>
              <a:rPr lang="fr" sz="4000" b="1" dirty="0">
                <a:solidFill>
                  <a:schemeClr val="bg1"/>
                </a:solidFill>
                <a:latin typeface="GT Walsheim Pro Condensed Black" panose="00000906000000000000" pitchFamily="2" charset="0"/>
              </a:rPr>
              <a:t>1</a:t>
            </a:r>
          </a:p>
        </p:txBody>
      </p:sp>
    </p:spTree>
    <p:extLst>
      <p:ext uri="{BB962C8B-B14F-4D97-AF65-F5344CB8AC3E}">
        <p14:creationId xmlns:p14="http://schemas.microsoft.com/office/powerpoint/2010/main" val="12294266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5693</TotalTime>
  <Words>3268</Words>
  <Application>Microsoft Office PowerPoint</Application>
  <PresentationFormat>Widescreen</PresentationFormat>
  <Paragraphs>429</Paragraphs>
  <Slides>52</Slides>
  <Notes>5</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52</vt:i4>
      </vt:variant>
    </vt:vector>
  </HeadingPairs>
  <TitlesOfParts>
    <vt:vector size="60" baseType="lpstr">
      <vt:lpstr>Aptos</vt:lpstr>
      <vt:lpstr>GT Walsheim Pro Condensed Black</vt:lpstr>
      <vt:lpstr>Ubuntu Light</vt:lpstr>
      <vt:lpstr>Arial</vt:lpstr>
      <vt:lpstr>Aptos Display</vt:lpstr>
      <vt:lpstr>Ubuntu</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Yaiguili Alvarado García</dc:creator>
  <cp:lastModifiedBy>Catherine Smith</cp:lastModifiedBy>
  <cp:revision>3</cp:revision>
  <dcterms:created xsi:type="dcterms:W3CDTF">2024-09-04T22:15:11Z</dcterms:created>
  <dcterms:modified xsi:type="dcterms:W3CDTF">2025-01-08T20:26:10Z</dcterms:modified>
</cp:coreProperties>
</file>