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263" r:id="rId3"/>
    <p:sldId id="264" r:id="rId4"/>
    <p:sldId id="266" r:id="rId5"/>
    <p:sldId id="267" r:id="rId6"/>
    <p:sldId id="268" r:id="rId7"/>
    <p:sldId id="269" r:id="rId8"/>
    <p:sldId id="270" r:id="rId9"/>
    <p:sldId id="273" r:id="rId10"/>
    <p:sldId id="272" r:id="rId11"/>
    <p:sldId id="398" r:id="rId12"/>
    <p:sldId id="354" r:id="rId13"/>
    <p:sldId id="355" r:id="rId14"/>
    <p:sldId id="356" r:id="rId15"/>
    <p:sldId id="357" r:id="rId16"/>
    <p:sldId id="358" r:id="rId17"/>
    <p:sldId id="359" r:id="rId18"/>
    <p:sldId id="361" r:id="rId19"/>
    <p:sldId id="362" r:id="rId20"/>
    <p:sldId id="360" r:id="rId21"/>
    <p:sldId id="363" r:id="rId22"/>
    <p:sldId id="364" r:id="rId23"/>
    <p:sldId id="367" r:id="rId24"/>
    <p:sldId id="369" r:id="rId25"/>
    <p:sldId id="371" r:id="rId26"/>
    <p:sldId id="372" r:id="rId27"/>
    <p:sldId id="373" r:id="rId28"/>
    <p:sldId id="375" r:id="rId29"/>
    <p:sldId id="374" r:id="rId30"/>
    <p:sldId id="376" r:id="rId31"/>
    <p:sldId id="365" r:id="rId32"/>
    <p:sldId id="377" r:id="rId33"/>
    <p:sldId id="378" r:id="rId34"/>
    <p:sldId id="379" r:id="rId35"/>
    <p:sldId id="380" r:id="rId36"/>
    <p:sldId id="381" r:id="rId37"/>
    <p:sldId id="382" r:id="rId38"/>
    <p:sldId id="383" r:id="rId39"/>
    <p:sldId id="384" r:id="rId40"/>
    <p:sldId id="386" r:id="rId41"/>
    <p:sldId id="387" r:id="rId42"/>
    <p:sldId id="388" r:id="rId43"/>
    <p:sldId id="389" r:id="rId44"/>
    <p:sldId id="390" r:id="rId45"/>
    <p:sldId id="391" r:id="rId46"/>
    <p:sldId id="392" r:id="rId47"/>
    <p:sldId id="393" r:id="rId48"/>
    <p:sldId id="394" r:id="rId49"/>
    <p:sldId id="396" r:id="rId50"/>
    <p:sldId id="395" r:id="rId51"/>
    <p:sldId id="397" r:id="rId52"/>
    <p:sldId id="385" r:id="rId53"/>
  </p:sldIdLst>
  <p:sldSz cx="12192000" cy="6858000"/>
  <p:notesSz cx="6858000" cy="9144000"/>
  <p:embeddedFontLst>
    <p:embeddedFont>
      <p:font typeface="GT Walsheim Pro Condensed Black" panose="020B0604020202020204" charset="0"/>
      <p:bold r:id="rId55"/>
      <p:boldItalic r:id="rId56"/>
    </p:embeddedFont>
    <p:embeddedFont>
      <p:font typeface="Ubuntu" panose="020B0504030602030204" pitchFamily="34" charset="0"/>
      <p:regular r:id="rId57"/>
      <p:bold r:id="rId58"/>
      <p:italic r:id="rId59"/>
      <p:boldItalic r:id="rId60"/>
    </p:embeddedFont>
    <p:embeddedFont>
      <p:font typeface="Ubuntu Light" panose="020B0304030602030204" pitchFamily="34" charset="0"/>
      <p:regular r:id="rId61"/>
      <p:italic r:id="rId62"/>
    </p:embeddedFont>
  </p:embeddedFontLst>
  <p:defaultTex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B82"/>
    <a:srgbClr val="185EA8"/>
    <a:srgbClr val="42ACE2"/>
    <a:srgbClr val="2AC4F4"/>
    <a:srgbClr val="A8E6FA"/>
    <a:srgbClr val="0095DA"/>
    <a:srgbClr val="C4161C"/>
    <a:srgbClr val="0063A5"/>
    <a:srgbClr val="50A6D3"/>
    <a:srgbClr val="F200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01E7B-5E09-4EE6-A5A9-E56AE902B21E}" v="8" dt="2025-01-07T17:57:52.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75" d="100"/>
          <a:sy n="75" d="100"/>
        </p:scale>
        <p:origin x="327"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27B80-10D6-4C10-9F73-349D8BD44090}"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B03C1-EA00-497C-902F-CDBC6D379356}" type="slidenum">
              <a:rPr lang="en-US" smtClean="0"/>
              <a:t>‹#›</a:t>
            </a:fld>
            <a:endParaRPr lang="en-US"/>
          </a:p>
        </p:txBody>
      </p:sp>
    </p:spTree>
    <p:extLst>
      <p:ext uri="{BB962C8B-B14F-4D97-AF65-F5344CB8AC3E}">
        <p14:creationId xmlns:p14="http://schemas.microsoft.com/office/powerpoint/2010/main" val="50924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dirty="0">
                <a:cs typeface="Calibri"/>
              </a:rPr>
              <a:t>Crear escenarios que demuestren estas cualidades.</a:t>
            </a:r>
          </a:p>
        </p:txBody>
      </p:sp>
      <p:sp>
        <p:nvSpPr>
          <p:cNvPr id="4" name="Slide Number Placeholder 3"/>
          <p:cNvSpPr>
            <a:spLocks noGrp="1"/>
          </p:cNvSpPr>
          <p:nvPr>
            <p:ph type="sldNum" sz="quarter" idx="5"/>
          </p:nvPr>
        </p:nvSpPr>
        <p:spPr/>
        <p:txBody>
          <a:bodyPr/>
          <a:lstStyle/>
          <a:p>
            <a:fld id="{5C5B03C1-EA00-497C-902F-CDBC6D379356}" type="slidenum">
              <a:rPr lang="en-US" smtClean="0"/>
              <a:t>11</a:t>
            </a:fld>
            <a:endParaRPr lang="en-US"/>
          </a:p>
        </p:txBody>
      </p:sp>
    </p:spTree>
    <p:extLst>
      <p:ext uri="{BB962C8B-B14F-4D97-AF65-F5344CB8AC3E}">
        <p14:creationId xmlns:p14="http://schemas.microsoft.com/office/powerpoint/2010/main" val="92376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s" dirty="0"/>
              <a:t>Antes de </a:t>
            </a:r>
            <a:r>
              <a:rPr lang="es" baseline="0" dirty="0"/>
              <a:t>continuar, aclaremos qué </a:t>
            </a:r>
            <a:r>
              <a:rPr lang="es" dirty="0"/>
              <a:t>significa aptitud para SOI.</a:t>
            </a:r>
          </a:p>
          <a:p>
            <a:pPr marL="173422" indent="-173422">
              <a:buFont typeface="Arial" panose="020B0604020202020204" pitchFamily="34" charset="0"/>
              <a:buChar char="•"/>
            </a:pPr>
            <a:r>
              <a:rPr lang="es" dirty="0"/>
              <a:t>Una breve historia puede ayudar </a:t>
            </a:r>
            <a:r>
              <a:rPr lang="es" baseline="0" dirty="0"/>
              <a:t>a poner esto en contexto </a:t>
            </a:r>
            <a:r>
              <a:rPr lang="es" dirty="0"/>
              <a:t>. Aunque ha sido un tema de discusión </a:t>
            </a:r>
            <a:r>
              <a:rPr lang="es" baseline="0" dirty="0"/>
              <a:t>durante mucho tiempo, no teníamos un enfoque formal en la aptitud física dentro de SOI hasta hace unos 4 años. Si ha estado en el negocio por un tiempo, probablemente haya visto programas ir y venir, como TRAIN, Strive y SHIP, pero nada realmente tuvo éxito o generó cambios significativos para los atletas. Nos dimos cuenta de que la aptitud física debía ser una mayor prioridad y, en 2015, SOI dedicó un miembro del personal a centrarse en la aptitud física. Varios de nuestros programas ya habían estado haciendo esfuerzos para mejorar los niveles de aptitud física de sus atletas, por lo que SOI se acercó para aprender de esos programas para desarrollar nuestra definición, visión y dirección para la aptitud física. El equipo de aptitud física de SOI habló con líderes regionales dentro de SOI, personal del programa y algunos expertos externos y recopiló lo que escuchamos para crear una definición simple.</a:t>
            </a:r>
          </a:p>
          <a:p>
            <a:pPr marL="173422" indent="-173422">
              <a:buFont typeface="Arial" panose="020B0604020202020204" pitchFamily="34" charset="0"/>
              <a:buChar char="•"/>
            </a:pPr>
            <a:r>
              <a:rPr lang="es" baseline="0" dirty="0"/>
              <a:t>SOI define la aptitud física como: </a:t>
            </a:r>
            <a:r>
              <a:rPr lang="es" b="1" baseline="0" dirty="0"/>
              <a:t>salud y rendimiento óptimos mediante una actividad física, nutrición e hidratación adecuadas. </a:t>
            </a:r>
            <a:r>
              <a:rPr lang="es" b="0" baseline="0" dirty="0"/>
              <a:t>La definición destaca tanto los beneficios de la aptitud física como las conductas para lograrlos.</a:t>
            </a:r>
          </a:p>
          <a:p>
            <a:pPr marL="173422" indent="-173422">
              <a:buFont typeface="Arial" panose="020B0604020202020204" pitchFamily="34" charset="0"/>
              <a:buChar char="•"/>
            </a:pPr>
            <a:r>
              <a:rPr lang="es" baseline="0" dirty="0"/>
              <a:t>Hay algunos componentes de la definición que son intencionalmente vagos. “Óptimo”: este término es relativo a una persona y se refiere a un estado que es más favorable para un individuo determinado en un momento dado. “Rendimiento”: tenga en cuenta que no especifica el rendimiento deportivo. Por supuesto, podría ser deportivo, pero también podría ser actividades de la vida diaria o rendimiento relacionado con el trabajo. “Adecuado”: SOI reconoce que lo que se considera adecuado o suficiente cambiará según lo que signifique “óptimo” para el individuo.</a:t>
            </a:r>
          </a:p>
          <a:p>
            <a:endParaRPr lang="en-US" dirty="0"/>
          </a:p>
        </p:txBody>
      </p:sp>
      <p:sp>
        <p:nvSpPr>
          <p:cNvPr id="4" name="Slide Number Placeholder 3"/>
          <p:cNvSpPr>
            <a:spLocks noGrp="1"/>
          </p:cNvSpPr>
          <p:nvPr>
            <p:ph type="sldNum" sz="quarter" idx="5"/>
          </p:nvPr>
        </p:nvSpPr>
        <p:spPr/>
        <p:txBody>
          <a:bodyPr/>
          <a:lstStyle/>
          <a:p>
            <a:fld id="{5C5B03C1-EA00-497C-902F-CDBC6D379356}" type="slidenum">
              <a:rPr lang="en-US" smtClean="0"/>
              <a:t>24</a:t>
            </a:fld>
            <a:endParaRPr lang="en-US"/>
          </a:p>
        </p:txBody>
      </p:sp>
    </p:spTree>
    <p:extLst>
      <p:ext uri="{BB962C8B-B14F-4D97-AF65-F5344CB8AC3E}">
        <p14:creationId xmlns:p14="http://schemas.microsoft.com/office/powerpoint/2010/main" val="252655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s" baseline="0" dirty="0"/>
              <a:t>Un gran recurso que ha creado SOI es la Guía Fit 5. Contiene muchas ideas para lograr una buena forma física, incluida la actividad física, la nutrición y la hidratación adecuadas, e incluye hojas de seguimiento y excelentes elementos visuales.</a:t>
            </a:r>
          </a:p>
          <a:p>
            <a:pPr marL="173422" indent="-173422">
              <a:buFont typeface="Arial" panose="020B0604020202020204" pitchFamily="34" charset="0"/>
              <a:buChar char="•"/>
            </a:pPr>
            <a:r>
              <a:rPr lang="es" baseline="0" dirty="0"/>
              <a:t>Este es solo un ejemplo de los recursos disponibles. También contamos con tarjetas de acondicionamiento físico, ejemplos de prácticas y entrenamientos, hojas con consejos sobre nutrición y una guía de evaluación del estado físico para aquellos entrenadores que deseen examinar cualquier mejora en el estado físico de sus atletas. Esto puede ser un gran motivador. También hay sugerencias de calentamiento y enfriamiento, una hoja de preguntas frecuentes y una guía para organizar sesiones de práctica activa.</a:t>
            </a:r>
          </a:p>
          <a:p>
            <a:pPr marL="173422" indent="-173422">
              <a:buFont typeface="Arial" panose="020B0604020202020204" pitchFamily="34" charset="0"/>
              <a:buChar char="•"/>
            </a:pPr>
            <a:r>
              <a:rPr lang="es" baseline="0" dirty="0"/>
              <a:t>Le recomendamos que revise y utilice estos recursos muy fáciles de usar para inspirarse a integrar la actividad física en el gran trabajo que ya realiza.</a:t>
            </a:r>
          </a:p>
          <a:p>
            <a:endParaRPr lang="en-US" dirty="0"/>
          </a:p>
        </p:txBody>
      </p:sp>
      <p:sp>
        <p:nvSpPr>
          <p:cNvPr id="4" name="Slide Number Placeholder 3"/>
          <p:cNvSpPr>
            <a:spLocks noGrp="1"/>
          </p:cNvSpPr>
          <p:nvPr>
            <p:ph type="sldNum" sz="quarter" idx="5"/>
          </p:nvPr>
        </p:nvSpPr>
        <p:spPr/>
        <p:txBody>
          <a:bodyPr/>
          <a:lstStyle/>
          <a:p>
            <a:fld id="{5C5B03C1-EA00-497C-902F-CDBC6D379356}" type="slidenum">
              <a:rPr lang="en-US" smtClean="0"/>
              <a:t>25</a:t>
            </a:fld>
            <a:endParaRPr lang="en-US"/>
          </a:p>
        </p:txBody>
      </p:sp>
    </p:spTree>
    <p:extLst>
      <p:ext uri="{BB962C8B-B14F-4D97-AF65-F5344CB8AC3E}">
        <p14:creationId xmlns:p14="http://schemas.microsoft.com/office/powerpoint/2010/main" val="155057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B03C1-EA00-497C-902F-CDBC6D379356}" type="slidenum">
              <a:rPr lang="en-US" smtClean="0"/>
              <a:t>29</a:t>
            </a:fld>
            <a:endParaRPr lang="en-US"/>
          </a:p>
        </p:txBody>
      </p:sp>
    </p:spTree>
    <p:extLst>
      <p:ext uri="{BB962C8B-B14F-4D97-AF65-F5344CB8AC3E}">
        <p14:creationId xmlns:p14="http://schemas.microsoft.com/office/powerpoint/2010/main" val="3923625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dirty="0">
                <a:cs typeface="Calibri"/>
              </a:rPr>
              <a:t>Entusiasta</a:t>
            </a:r>
          </a:p>
          <a:p>
            <a:r>
              <a:rPr lang="es" dirty="0">
                <a:cs typeface="Calibri"/>
              </a:rPr>
              <a:t>Paciencia</a:t>
            </a:r>
          </a:p>
          <a:p>
            <a:r>
              <a:rPr lang="es" dirty="0">
                <a:cs typeface="Calibri"/>
              </a:rPr>
              <a:t>Cariñoso</a:t>
            </a:r>
          </a:p>
          <a:p>
            <a:r>
              <a:rPr lang="es">
                <a:cs typeface="Calibri"/>
              </a:rPr>
              <a:t>Alentador</a:t>
            </a:r>
          </a:p>
          <a:p>
            <a:endParaRPr lang="en-US"/>
          </a:p>
        </p:txBody>
      </p:sp>
      <p:sp>
        <p:nvSpPr>
          <p:cNvPr id="4" name="Slide Number Placeholder 3"/>
          <p:cNvSpPr>
            <a:spLocks noGrp="1"/>
          </p:cNvSpPr>
          <p:nvPr>
            <p:ph type="sldNum" sz="quarter" idx="5"/>
          </p:nvPr>
        </p:nvSpPr>
        <p:spPr/>
        <p:txBody>
          <a:bodyPr/>
          <a:lstStyle/>
          <a:p>
            <a:fld id="{5C5B03C1-EA00-497C-902F-CDBC6D379356}" type="slidenum">
              <a:rPr lang="en-US" smtClean="0"/>
              <a:t>34</a:t>
            </a:fld>
            <a:endParaRPr lang="en-US"/>
          </a:p>
        </p:txBody>
      </p:sp>
    </p:spTree>
    <p:extLst>
      <p:ext uri="{BB962C8B-B14F-4D97-AF65-F5344CB8AC3E}">
        <p14:creationId xmlns:p14="http://schemas.microsoft.com/office/powerpoint/2010/main" val="2037716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a:blip r:embed="rId2">
            <a:extLst>
              <a:ext uri="{28A0092B-C50C-407E-A947-70E740481C1C}">
                <a14:useLocalDpi xmlns:a14="http://schemas.microsoft.com/office/drawing/2010/main" val="0"/>
              </a:ext>
            </a:extLst>
          </a:blip>
          <a:srcRect t="166" b="166"/>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pic>
        <p:nvPicPr>
          <p:cNvPr id="9" name="Picture 12">
            <a:extLst>
              <a:ext uri="{FF2B5EF4-FFF2-40B4-BE49-F238E27FC236}">
                <a16:creationId xmlns:a16="http://schemas.microsoft.com/office/drawing/2014/main" id="{0D17A7DC-CAC5-4985-AA86-0188AF2784E3}"/>
              </a:ext>
            </a:extLst>
          </p:cNvPr>
          <p:cNvPicPr>
            <a:picLocks noChangeAspect="1"/>
          </p:cNvPicPr>
          <p:nvPr userDrawn="1"/>
        </p:nvPicPr>
        <p:blipFill>
          <a:blip r:embed="rId4"/>
          <a:stretch>
            <a:fillRect/>
          </a:stretch>
        </p:blipFill>
        <p:spPr>
          <a:xfrm>
            <a:off x="676051" y="485287"/>
            <a:ext cx="2462768" cy="142582"/>
          </a:xfrm>
          <a:prstGeom prst="rect">
            <a:avLst/>
          </a:prstGeom>
        </p:spPr>
      </p:pic>
    </p:spTree>
    <p:extLst>
      <p:ext uri="{BB962C8B-B14F-4D97-AF65-F5344CB8AC3E}">
        <p14:creationId xmlns:p14="http://schemas.microsoft.com/office/powerpoint/2010/main" val="552550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Events2">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3E6ABF00-743B-0974-79ED-B8344C222E79}"/>
              </a:ext>
            </a:extLst>
          </p:cNvPr>
          <p:cNvPicPr>
            <a:picLocks noChangeAspect="1"/>
          </p:cNvPicPr>
          <p:nvPr userDrawn="1"/>
        </p:nvPicPr>
        <p:blipFill>
          <a:blip r:embed="rId2"/>
          <a:stretch>
            <a:fillRect/>
          </a:stretch>
        </p:blipFill>
        <p:spPr>
          <a:xfrm>
            <a:off x="10923534" y="282615"/>
            <a:ext cx="877942" cy="877942"/>
          </a:xfrm>
          <a:prstGeom prst="rect">
            <a:avLst/>
          </a:prstGeom>
        </p:spPr>
      </p:pic>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a:solidFill>
            <a:srgbClr val="42ACE2"/>
          </a:solidFill>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grpSp>
    </p:spTree>
    <p:extLst>
      <p:ext uri="{BB962C8B-B14F-4D97-AF65-F5344CB8AC3E}">
        <p14:creationId xmlns:p14="http://schemas.microsoft.com/office/powerpoint/2010/main" val="1145412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vent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A5F2D-4A8A-DDD5-4F01-ADECFDF1F97D}"/>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4" name="Picture 1">
            <a:extLst>
              <a:ext uri="{FF2B5EF4-FFF2-40B4-BE49-F238E27FC236}">
                <a16:creationId xmlns:a16="http://schemas.microsoft.com/office/drawing/2014/main" id="{01989BB1-FFD3-D6A3-4AC9-BEC0ABB38E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sp>
        <p:nvSpPr>
          <p:cNvPr id="5" name="Text Placeholder 5">
            <a:extLst>
              <a:ext uri="{FF2B5EF4-FFF2-40B4-BE49-F238E27FC236}">
                <a16:creationId xmlns:a16="http://schemas.microsoft.com/office/drawing/2014/main" id="{57C81923-E8CC-4E0B-2715-967F0BDFB7A2}"/>
              </a:ext>
            </a:extLst>
          </p:cNvPr>
          <p:cNvSpPr txBox="1">
            <a:spLocks/>
          </p:cNvSpPr>
          <p:nvPr userDrawn="1"/>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0">
            <a:extLst>
              <a:ext uri="{FF2B5EF4-FFF2-40B4-BE49-F238E27FC236}">
                <a16:creationId xmlns:a16="http://schemas.microsoft.com/office/drawing/2014/main" id="{A70A18A7-FD68-0B2F-E8F0-56BC33423190}"/>
              </a:ext>
            </a:extLst>
          </p:cNvPr>
          <p:cNvSpPr txBox="1">
            <a:spLocks/>
          </p:cNvSpPr>
          <p:nvPr userDrawn="1"/>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1676400"/>
            <a:ext cx="4892788" cy="4643836"/>
            <a:chOff x="-165099" y="1638300"/>
            <a:chExt cx="4892788" cy="4892788"/>
          </a:xfrm>
          <a:solidFill>
            <a:srgbClr val="42ACE2"/>
          </a:solidFill>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grpSp>
    </p:spTree>
    <p:extLst>
      <p:ext uri="{BB962C8B-B14F-4D97-AF65-F5344CB8AC3E}">
        <p14:creationId xmlns:p14="http://schemas.microsoft.com/office/powerpoint/2010/main" val="225321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BADCF972-9D24-A4CF-3558-14763FC6E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254942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FD2C273E-729E-5A91-7417-39E29499F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 y="0"/>
            <a:ext cx="12187939" cy="6858000"/>
          </a:xfrm>
          <a:prstGeom prst="rect">
            <a:avLst/>
          </a:prstGeom>
        </p:spPr>
      </p:pic>
    </p:spTree>
    <p:extLst>
      <p:ext uri="{BB962C8B-B14F-4D97-AF65-F5344CB8AC3E}">
        <p14:creationId xmlns:p14="http://schemas.microsoft.com/office/powerpoint/2010/main" val="2275635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FD2C273E-729E-5A91-7417-39E29499F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 y="0"/>
            <a:ext cx="12187939" cy="6858000"/>
          </a:xfrm>
          <a:prstGeom prst="rect">
            <a:avLst/>
          </a:prstGeom>
        </p:spPr>
      </p:pic>
      <p:pic>
        <p:nvPicPr>
          <p:cNvPr id="2" name="Picture 16">
            <a:extLst>
              <a:ext uri="{FF2B5EF4-FFF2-40B4-BE49-F238E27FC236}">
                <a16:creationId xmlns:a16="http://schemas.microsoft.com/office/drawing/2014/main" id="{E08291C1-EFB9-BEA8-2C84-F2E2DC62E45B}"/>
              </a:ext>
            </a:extLst>
          </p:cNvPr>
          <p:cNvPicPr>
            <a:picLocks noChangeAspect="1"/>
          </p:cNvPicPr>
          <p:nvPr userDrawn="1"/>
        </p:nvPicPr>
        <p:blipFill>
          <a:blip r:embed="rId3"/>
          <a:stretch>
            <a:fillRect/>
          </a:stretch>
        </p:blipFill>
        <p:spPr>
          <a:xfrm>
            <a:off x="1584396" y="440288"/>
            <a:ext cx="2167000" cy="133582"/>
          </a:xfrm>
          <a:prstGeom prst="rect">
            <a:avLst/>
          </a:prstGeom>
        </p:spPr>
      </p:pic>
      <p:pic>
        <p:nvPicPr>
          <p:cNvPr id="3" name="Picture 1">
            <a:extLst>
              <a:ext uri="{FF2B5EF4-FFF2-40B4-BE49-F238E27FC236}">
                <a16:creationId xmlns:a16="http://schemas.microsoft.com/office/drawing/2014/main" id="{E171FF7A-F940-6186-D090-08F78C6DCC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4" name="Picture 17">
            <a:extLst>
              <a:ext uri="{FF2B5EF4-FFF2-40B4-BE49-F238E27FC236}">
                <a16:creationId xmlns:a16="http://schemas.microsoft.com/office/drawing/2014/main" id="{FC5EB0AB-90DE-B696-6E5B-6D6EE69F86FC}"/>
              </a:ext>
            </a:extLst>
          </p:cNvPr>
          <p:cNvPicPr>
            <a:picLocks noChangeAspect="1"/>
          </p:cNvPicPr>
          <p:nvPr userDrawn="1"/>
        </p:nvPicPr>
        <p:blipFill>
          <a:blip r:embed="rId5"/>
          <a:stretch>
            <a:fillRect/>
          </a:stretch>
        </p:blipFill>
        <p:spPr>
          <a:xfrm>
            <a:off x="10923534" y="282615"/>
            <a:ext cx="877942" cy="877942"/>
          </a:xfrm>
          <a:prstGeom prst="rect">
            <a:avLst/>
          </a:prstGeom>
        </p:spPr>
      </p:pic>
      <p:sp>
        <p:nvSpPr>
          <p:cNvPr id="5" name="Text Placeholder 5">
            <a:extLst>
              <a:ext uri="{FF2B5EF4-FFF2-40B4-BE49-F238E27FC236}">
                <a16:creationId xmlns:a16="http://schemas.microsoft.com/office/drawing/2014/main" id="{7EB696E2-32EB-88C8-D139-A1EB7AAF85AD}"/>
              </a:ext>
            </a:extLst>
          </p:cNvPr>
          <p:cNvSpPr>
            <a:spLocks noGrp="1"/>
          </p:cNvSpPr>
          <p:nvPr>
            <p:ph type="body" sz="quarter" idx="10"/>
          </p:nvPr>
        </p:nvSpPr>
        <p:spPr>
          <a:xfrm>
            <a:off x="1498600" y="555712"/>
            <a:ext cx="7401560" cy="466685"/>
          </a:xfrm>
        </p:spPr>
        <p:txBody>
          <a:bodyPr>
            <a:noAutofit/>
          </a:bodyPr>
          <a:lstStyle>
            <a:lvl1pPr marL="0" indent="0">
              <a:buNone/>
              <a:defRPr sz="3000" b="1">
                <a:latin typeface="Ubuntu Light" panose="020B0304030602030204" pitchFamily="34" charset="0"/>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26FBA753-E4FD-3980-9D87-BD45A28D7DCB}"/>
              </a:ext>
            </a:extLst>
          </p:cNvPr>
          <p:cNvSpPr>
            <a:spLocks noGrp="1"/>
          </p:cNvSpPr>
          <p:nvPr>
            <p:ph type="body" sz="quarter" idx="11" hasCustomPrompt="1"/>
          </p:nvPr>
        </p:nvSpPr>
        <p:spPr>
          <a:xfrm>
            <a:off x="1498600" y="1051414"/>
            <a:ext cx="3276600" cy="376034"/>
          </a:xfrm>
        </p:spPr>
        <p:txBody>
          <a:bodyPr>
            <a:normAutofit/>
          </a:bodyPr>
          <a:lstStyle>
            <a:lvl1pPr marL="0" indent="0">
              <a:buNone/>
              <a:defRPr sz="1600">
                <a:solidFill>
                  <a:srgbClr val="7F7F7F"/>
                </a:solidFill>
                <a:latin typeface="Ubuntu Light" panose="020B0304030602030204" pitchFamily="34" charset="0"/>
              </a:defRPr>
            </a:lvl1pPr>
            <a:lvl2pPr marL="457200" indent="0">
              <a:buNone/>
              <a:defRPr/>
            </a:lvl2pPr>
          </a:lstStyle>
          <a:p>
            <a:pPr lvl="0"/>
            <a:r>
              <a:rPr lang="en-US" dirty="0"/>
              <a:t>Second level</a:t>
            </a:r>
          </a:p>
        </p:txBody>
      </p:sp>
    </p:spTree>
    <p:extLst>
      <p:ext uri="{BB962C8B-B14F-4D97-AF65-F5344CB8AC3E}">
        <p14:creationId xmlns:p14="http://schemas.microsoft.com/office/powerpoint/2010/main" val="2044806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Extra">
    <p:spTree>
      <p:nvGrpSpPr>
        <p:cNvPr id="1" name=""/>
        <p:cNvGrpSpPr/>
        <p:nvPr/>
      </p:nvGrpSpPr>
      <p:grpSpPr>
        <a:xfrm>
          <a:off x="0" y="0"/>
          <a:ext cx="0" cy="0"/>
          <a:chOff x="0" y="0"/>
          <a:chExt cx="0" cy="0"/>
        </a:xfrm>
      </p:grpSpPr>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2"/>
          <a:stretch>
            <a:fillRect/>
          </a:stretch>
        </p:blipFill>
        <p:spPr>
          <a:xfrm>
            <a:off x="10923534" y="282615"/>
            <a:ext cx="877942" cy="877942"/>
          </a:xfrm>
          <a:prstGeom prst="rect">
            <a:avLst/>
          </a:prstGeom>
        </p:spPr>
      </p:pic>
      <p:sp>
        <p:nvSpPr>
          <p:cNvPr id="2" name="Rectangle 5">
            <a:extLst>
              <a:ext uri="{FF2B5EF4-FFF2-40B4-BE49-F238E27FC236}">
                <a16:creationId xmlns:a16="http://schemas.microsoft.com/office/drawing/2014/main" id="{4EF0D168-1944-FC3D-C5FA-81FE8D217162}"/>
              </a:ext>
            </a:extLst>
          </p:cNvPr>
          <p:cNvSpPr/>
          <p:nvPr userDrawn="1"/>
        </p:nvSpPr>
        <p:spPr>
          <a:xfrm rot="810587">
            <a:off x="-2156371" y="897749"/>
            <a:ext cx="10653766" cy="8534266"/>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7253660"/>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Extra">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26F26DB-12A4-CE82-BC4C-794692A39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2696644569"/>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
        <p:nvSpPr>
          <p:cNvPr id="6" name="Text Placeholder 5">
            <a:extLst>
              <a:ext uri="{FF2B5EF4-FFF2-40B4-BE49-F238E27FC236}">
                <a16:creationId xmlns:a16="http://schemas.microsoft.com/office/drawing/2014/main" id="{396DF097-E5C3-625B-0476-6FA521B303B0}"/>
              </a:ext>
            </a:extLst>
          </p:cNvPr>
          <p:cNvSpPr>
            <a:spLocks noGrp="1"/>
          </p:cNvSpPr>
          <p:nvPr>
            <p:ph type="body" sz="quarter" idx="10"/>
          </p:nvPr>
        </p:nvSpPr>
        <p:spPr>
          <a:xfrm>
            <a:off x="1498600" y="555712"/>
            <a:ext cx="7401560" cy="466685"/>
          </a:xfrm>
        </p:spPr>
        <p:txBody>
          <a:bodyPr>
            <a:noAutofit/>
          </a:bodyPr>
          <a:lstStyle>
            <a:lvl1pPr marL="0" indent="0">
              <a:buNone/>
              <a:defRPr sz="3000" b="1">
                <a:latin typeface="Ubuntu Light" panose="020B03040306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19BDC7C0-BAC8-7C16-3968-A99A1FCC66BC}"/>
              </a:ext>
            </a:extLst>
          </p:cNvPr>
          <p:cNvSpPr>
            <a:spLocks noGrp="1"/>
          </p:cNvSpPr>
          <p:nvPr>
            <p:ph type="body" sz="quarter" idx="11" hasCustomPrompt="1"/>
          </p:nvPr>
        </p:nvSpPr>
        <p:spPr>
          <a:xfrm>
            <a:off x="1498600" y="1051414"/>
            <a:ext cx="3276600" cy="247650"/>
          </a:xfrm>
        </p:spPr>
        <p:txBody>
          <a:bodyPr>
            <a:normAutofit/>
          </a:bodyPr>
          <a:lstStyle>
            <a:lvl1pPr marL="0" indent="0">
              <a:buNone/>
              <a:defRPr sz="1600">
                <a:solidFill>
                  <a:srgbClr val="7F7F7F"/>
                </a:solidFill>
                <a:latin typeface="Ubuntu Light" panose="020B0304030602030204" pitchFamily="34" charset="0"/>
              </a:defRPr>
            </a:lvl1pPr>
            <a:lvl2pPr marL="457200" indent="0">
              <a:buNone/>
              <a:defRPr/>
            </a:lvl2pPr>
          </a:lstStyle>
          <a:p>
            <a:pPr lvl="0"/>
            <a:r>
              <a:rPr lang="en-US" dirty="0"/>
              <a:t>Second level</a:t>
            </a:r>
          </a:p>
        </p:txBody>
      </p:sp>
      <p:sp>
        <p:nvSpPr>
          <p:cNvPr id="2" name="Rectangle 5">
            <a:extLst>
              <a:ext uri="{FF2B5EF4-FFF2-40B4-BE49-F238E27FC236}">
                <a16:creationId xmlns:a16="http://schemas.microsoft.com/office/drawing/2014/main" id="{4EF0D168-1944-FC3D-C5FA-81FE8D217162}"/>
              </a:ext>
            </a:extLst>
          </p:cNvPr>
          <p:cNvSpPr/>
          <p:nvPr userDrawn="1"/>
        </p:nvSpPr>
        <p:spPr>
          <a:xfrm rot="298259">
            <a:off x="-1763929" y="1749941"/>
            <a:ext cx="7017739" cy="5621604"/>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8071199"/>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
        <p:nvSpPr>
          <p:cNvPr id="6" name="Text Placeholder 5">
            <a:extLst>
              <a:ext uri="{FF2B5EF4-FFF2-40B4-BE49-F238E27FC236}">
                <a16:creationId xmlns:a16="http://schemas.microsoft.com/office/drawing/2014/main" id="{396DF097-E5C3-625B-0476-6FA521B303B0}"/>
              </a:ext>
            </a:extLst>
          </p:cNvPr>
          <p:cNvSpPr>
            <a:spLocks noGrp="1"/>
          </p:cNvSpPr>
          <p:nvPr>
            <p:ph type="body" sz="quarter" idx="10"/>
          </p:nvPr>
        </p:nvSpPr>
        <p:spPr>
          <a:xfrm>
            <a:off x="1498600" y="555712"/>
            <a:ext cx="7401560" cy="466685"/>
          </a:xfrm>
        </p:spPr>
        <p:txBody>
          <a:bodyPr>
            <a:noAutofit/>
          </a:bodyPr>
          <a:lstStyle>
            <a:lvl1pPr marL="0" indent="0">
              <a:buNone/>
              <a:defRPr sz="3000" b="1">
                <a:latin typeface="Ubuntu Light" panose="020B03040306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19BDC7C0-BAC8-7C16-3968-A99A1FCC66BC}"/>
              </a:ext>
            </a:extLst>
          </p:cNvPr>
          <p:cNvSpPr>
            <a:spLocks noGrp="1"/>
          </p:cNvSpPr>
          <p:nvPr>
            <p:ph type="body" sz="quarter" idx="11" hasCustomPrompt="1"/>
          </p:nvPr>
        </p:nvSpPr>
        <p:spPr>
          <a:xfrm>
            <a:off x="1498600" y="1051414"/>
            <a:ext cx="3276600" cy="376034"/>
          </a:xfrm>
        </p:spPr>
        <p:txBody>
          <a:bodyPr>
            <a:normAutofit/>
          </a:bodyPr>
          <a:lstStyle>
            <a:lvl1pPr marL="0" indent="0">
              <a:buNone/>
              <a:defRPr sz="1600">
                <a:solidFill>
                  <a:srgbClr val="7F7F7F"/>
                </a:solidFill>
                <a:latin typeface="Ubuntu Light" panose="020B0304030602030204" pitchFamily="34" charset="0"/>
              </a:defRPr>
            </a:lvl1pPr>
            <a:lvl2pPr marL="457200" indent="0">
              <a:buNone/>
              <a:defRPr/>
            </a:lvl2pPr>
          </a:lstStyle>
          <a:p>
            <a:pPr lvl="0"/>
            <a:r>
              <a:rPr lang="en-US" dirty="0"/>
              <a:t>Second level</a:t>
            </a:r>
          </a:p>
        </p:txBody>
      </p:sp>
      <p:sp>
        <p:nvSpPr>
          <p:cNvPr id="4" name="Text Placeholder 3">
            <a:extLst>
              <a:ext uri="{FF2B5EF4-FFF2-40B4-BE49-F238E27FC236}">
                <a16:creationId xmlns:a16="http://schemas.microsoft.com/office/drawing/2014/main" id="{F37467D5-0D7C-508F-994D-470C6DFF877D}"/>
              </a:ext>
            </a:extLst>
          </p:cNvPr>
          <p:cNvSpPr>
            <a:spLocks noGrp="1"/>
          </p:cNvSpPr>
          <p:nvPr>
            <p:ph type="body" sz="quarter" idx="12" hasCustomPrompt="1"/>
          </p:nvPr>
        </p:nvSpPr>
        <p:spPr>
          <a:xfrm>
            <a:off x="647700" y="2079625"/>
            <a:ext cx="9388475" cy="2709863"/>
          </a:xfrm>
        </p:spPr>
        <p:txBody>
          <a:bodyPr>
            <a:normAutofit/>
          </a:bodyPr>
          <a:lstStyle>
            <a:lvl1pPr marL="0" indent="0">
              <a:buNone/>
              <a:defRPr sz="2400">
                <a:solidFill>
                  <a:schemeClr val="accent6">
                    <a:lumMod val="50000"/>
                  </a:schemeClr>
                </a:solidFill>
              </a:defRPr>
            </a:lvl1pPr>
            <a:lvl3pPr marL="914400" indent="0">
              <a:buNone/>
              <a:defRPr/>
            </a:lvl3pPr>
          </a:lstStyle>
          <a:p>
            <a:pPr lvl="0"/>
            <a:r>
              <a:rPr lang="en-US" dirty="0"/>
              <a:t>Third level</a:t>
            </a:r>
          </a:p>
        </p:txBody>
      </p:sp>
    </p:spTree>
    <p:extLst>
      <p:ext uri="{BB962C8B-B14F-4D97-AF65-F5344CB8AC3E}">
        <p14:creationId xmlns:p14="http://schemas.microsoft.com/office/powerpoint/2010/main" val="1362434517"/>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a:blip r:embed="rId2">
            <a:extLst>
              <a:ext uri="{28A0092B-C50C-407E-A947-70E740481C1C}">
                <a14:useLocalDpi xmlns:a14="http://schemas.microsoft.com/office/drawing/2010/main" val="0"/>
              </a:ext>
            </a:extLst>
          </a:blip>
          <a:srcRect t="166" b="166"/>
          <a:stretch/>
        </p:blipFill>
        <p:spPr>
          <a:xfrm>
            <a:off x="-9525" y="0"/>
            <a:ext cx="12211050" cy="6858000"/>
          </a:xfrm>
          <a:prstGeom prst="rect">
            <a:avLst/>
          </a:prstGeom>
        </p:spPr>
      </p:pic>
    </p:spTree>
    <p:extLst>
      <p:ext uri="{BB962C8B-B14F-4D97-AF65-F5344CB8AC3E}">
        <p14:creationId xmlns:p14="http://schemas.microsoft.com/office/powerpoint/2010/main" val="151918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41117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697-B4FA-45B3-F3C1-1A3373F66A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8D13F-024A-453E-0E90-79A3728827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571D3-8C58-481D-3A28-3D78D0B46B48}"/>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5" name="Footer Placeholder 4">
            <a:extLst>
              <a:ext uri="{FF2B5EF4-FFF2-40B4-BE49-F238E27FC236}">
                <a16:creationId xmlns:a16="http://schemas.microsoft.com/office/drawing/2014/main" id="{443D561E-DE2D-FE9E-A52E-393F4B11F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02FFB-0961-3A3E-1F35-5F96DF22B285}"/>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747097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5C55-275E-71C4-81D6-45321C272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30508-EF23-091F-E787-BF9C08009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769CF-B9AF-7B96-8C5F-B0A55B8CE0F9}"/>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5" name="Footer Placeholder 4">
            <a:extLst>
              <a:ext uri="{FF2B5EF4-FFF2-40B4-BE49-F238E27FC236}">
                <a16:creationId xmlns:a16="http://schemas.microsoft.com/office/drawing/2014/main" id="{40C70452-CC99-7B3C-36DA-86D3691C2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A1039-C636-F0D6-00D8-D81F9DFA1C61}"/>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830148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5D36-227F-FC00-E2E2-8D40DA2E3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595353-AA67-B0FE-914C-F7DC629A84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8ABA49-1649-4E7A-9C7C-C4F3D16D777E}"/>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5" name="Footer Placeholder 4">
            <a:extLst>
              <a:ext uri="{FF2B5EF4-FFF2-40B4-BE49-F238E27FC236}">
                <a16:creationId xmlns:a16="http://schemas.microsoft.com/office/drawing/2014/main" id="{B9D50AA6-4740-05BC-D223-FB1FDC3DB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2DA13-7479-A200-3CCE-20F6588B689E}"/>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218566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D2C2-DEEC-524A-B1B9-7D15DEB70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E6997-F0E4-2E93-994C-DD60DB43A4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9EE36-6375-3D95-E5CD-F51B66C73C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41885-4F95-A574-DDF7-2283FBF18EA9}"/>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6" name="Footer Placeholder 5">
            <a:extLst>
              <a:ext uri="{FF2B5EF4-FFF2-40B4-BE49-F238E27FC236}">
                <a16:creationId xmlns:a16="http://schemas.microsoft.com/office/drawing/2014/main" id="{8D56B6AB-196F-5D74-F239-247A32919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9DD6B-0157-1BA2-B40F-F05219EFFD30}"/>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614739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424D-4B1D-09F0-4A81-1CF5A35E83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B1E9A-7E4E-27FE-33AD-3D0930ACC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F053D6-8899-212C-1960-07BEB18C5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7C395-39E2-85A0-150D-878EF5F87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227E07-0F96-FC1D-4F1D-A3319D82F3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389B21-D189-666A-3947-60B6EFE64934}"/>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8" name="Footer Placeholder 7">
            <a:extLst>
              <a:ext uri="{FF2B5EF4-FFF2-40B4-BE49-F238E27FC236}">
                <a16:creationId xmlns:a16="http://schemas.microsoft.com/office/drawing/2014/main" id="{B2D3D430-7959-25BA-3F7F-909400ABAD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0072F4-399F-9EEE-2A1D-3EDB2ACC29F3}"/>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3892556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B952-B5D3-B71E-0258-9137B194ED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BEFEEC-7FEE-413D-9295-6AD08115A734}"/>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4" name="Footer Placeholder 3">
            <a:extLst>
              <a:ext uri="{FF2B5EF4-FFF2-40B4-BE49-F238E27FC236}">
                <a16:creationId xmlns:a16="http://schemas.microsoft.com/office/drawing/2014/main" id="{0785DB17-EA02-C3E2-ACAE-1C5EE87200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67EE2F-8ED3-D1A5-5DDE-9EE4E985350C}"/>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901899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42F723-052F-3B67-B6AE-3EFF9ECF85F4}"/>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3" name="Footer Placeholder 2">
            <a:extLst>
              <a:ext uri="{FF2B5EF4-FFF2-40B4-BE49-F238E27FC236}">
                <a16:creationId xmlns:a16="http://schemas.microsoft.com/office/drawing/2014/main" id="{5B222A99-44F6-224D-5CD1-A53527D90F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810D19-B5D2-B119-0B7C-2016BA9F9349}"/>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778083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9236-C26F-6E98-A1A3-B9B6A1CAE5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0E19D3-CE3B-D4AC-19CF-40083AC3C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F56CE-C71C-51D5-732E-B14CE2B32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037E4-C779-60BA-0B4F-A891B122289B}"/>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6" name="Footer Placeholder 5">
            <a:extLst>
              <a:ext uri="{FF2B5EF4-FFF2-40B4-BE49-F238E27FC236}">
                <a16:creationId xmlns:a16="http://schemas.microsoft.com/office/drawing/2014/main" id="{5E9D89C9-D427-996D-00A4-A7F946BBA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CB341-00FA-2745-F3B9-745A49B2EEFF}"/>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357439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3819-4481-FFBB-9259-30253C33F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C900B3-2D92-2C8B-F3F3-C8C719725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CCDDF3-F2F2-1ED2-2836-176734CD9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4D1EC-6C54-603B-DBA7-85067EA314F0}"/>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6" name="Footer Placeholder 5">
            <a:extLst>
              <a:ext uri="{FF2B5EF4-FFF2-40B4-BE49-F238E27FC236}">
                <a16:creationId xmlns:a16="http://schemas.microsoft.com/office/drawing/2014/main" id="{D5591ABC-8618-D347-DE85-552DD030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CEA98-D431-D12D-BAB2-5B62F92AA398}"/>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347929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36A4-73BF-4984-0772-838E3A1A3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C32F25-EE86-E8F3-63F4-8076455E26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DED4A-DDF7-17E9-B50F-44C01317DD90}"/>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5" name="Footer Placeholder 4">
            <a:extLst>
              <a:ext uri="{FF2B5EF4-FFF2-40B4-BE49-F238E27FC236}">
                <a16:creationId xmlns:a16="http://schemas.microsoft.com/office/drawing/2014/main" id="{81FBEBED-1CBB-4BEA-2DF0-07A639544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88AE-3CB1-28D6-1E51-82CE2C91CF48}"/>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57025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a:solidFill>
            <a:srgbClr val="00695E"/>
          </a:solidFill>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4259033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D22B0-DFAA-18CD-7F9A-0F8E362AD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4C539-3A13-BD43-1AF0-A9BEFB57E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B7D12-28E8-F143-1FA1-15B5B9DEBD85}"/>
              </a:ext>
            </a:extLst>
          </p:cNvPr>
          <p:cNvSpPr>
            <a:spLocks noGrp="1"/>
          </p:cNvSpPr>
          <p:nvPr>
            <p:ph type="dt" sz="half" idx="10"/>
          </p:nvPr>
        </p:nvSpPr>
        <p:spPr/>
        <p:txBody>
          <a:bodyPr/>
          <a:lstStyle/>
          <a:p>
            <a:fld id="{BD69954F-91E2-46A5-AC4F-BFC5FCB5794A}" type="datetimeFigureOut">
              <a:rPr lang="en-US" smtClean="0"/>
              <a:t>7/31/2025</a:t>
            </a:fld>
            <a:endParaRPr lang="en-US"/>
          </a:p>
        </p:txBody>
      </p:sp>
      <p:sp>
        <p:nvSpPr>
          <p:cNvPr id="5" name="Footer Placeholder 4">
            <a:extLst>
              <a:ext uri="{FF2B5EF4-FFF2-40B4-BE49-F238E27FC236}">
                <a16:creationId xmlns:a16="http://schemas.microsoft.com/office/drawing/2014/main" id="{B5EB43F2-7D86-79DC-EBB4-C17D2E3D3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F7332-9CA5-1A08-7EE6-A490A6B48B47}"/>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49877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80905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288759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Text&#10;&#10;Description automatically generated">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9657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Questions?</a:t>
            </a:r>
          </a:p>
        </p:txBody>
      </p:sp>
    </p:spTree>
    <p:extLst>
      <p:ext uri="{BB962C8B-B14F-4D97-AF65-F5344CB8AC3E}">
        <p14:creationId xmlns:p14="http://schemas.microsoft.com/office/powerpoint/2010/main" val="2985796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1227140738"/>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236BA10-0EB7-97DE-C98C-C06D995118CF}"/>
              </a:ext>
            </a:extLst>
          </p:cNvPr>
          <p:cNvPicPr>
            <a:picLocks noChangeAspect="1"/>
          </p:cNvPicPr>
          <p:nvPr userDrawn="1"/>
        </p:nvPicPr>
        <p:blipFill rotWithShape="1">
          <a:blip r:embed="rId2"/>
          <a:srcRect t="7522" b="7522"/>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3884DF-286C-0D1D-DDFC-DD11E0A5290B}"/>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8" name="Text Placeholder 2">
            <a:extLst>
              <a:ext uri="{FF2B5EF4-FFF2-40B4-BE49-F238E27FC236}">
                <a16:creationId xmlns:a16="http://schemas.microsoft.com/office/drawing/2014/main" id="{ABEB7318-B73A-0711-646F-71EE2DE816FA}"/>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9" name="Text Placeholder 4">
            <a:extLst>
              <a:ext uri="{FF2B5EF4-FFF2-40B4-BE49-F238E27FC236}">
                <a16:creationId xmlns:a16="http://schemas.microsoft.com/office/drawing/2014/main" id="{30540805-AE8F-F58D-9DE8-CECB5F34C2B4}"/>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10" name="Text Placeholder 4">
            <a:extLst>
              <a:ext uri="{FF2B5EF4-FFF2-40B4-BE49-F238E27FC236}">
                <a16:creationId xmlns:a16="http://schemas.microsoft.com/office/drawing/2014/main" id="{DA31BAF2-428B-544F-CE9E-E4ECBAE550D2}"/>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227750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EDB6E-7A1E-C8B9-86EA-9E7180BED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0049A-6F74-BC50-A222-3355A9375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1FA39-39B2-C3A7-EE6E-B9E0C45B5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69954F-91E2-46A5-AC4F-BFC5FCB5794A}" type="datetimeFigureOut">
              <a:rPr lang="en-US" smtClean="0"/>
              <a:t>7/31/2025</a:t>
            </a:fld>
            <a:endParaRPr lang="en-US"/>
          </a:p>
        </p:txBody>
      </p:sp>
      <p:sp>
        <p:nvSpPr>
          <p:cNvPr id="5" name="Footer Placeholder 4">
            <a:extLst>
              <a:ext uri="{FF2B5EF4-FFF2-40B4-BE49-F238E27FC236}">
                <a16:creationId xmlns:a16="http://schemas.microsoft.com/office/drawing/2014/main" id="{40ACAE57-F2C9-5D97-7A54-5F54A5217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D9BEC0-761E-D72E-6DAC-40744B816A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6C2035-5CC5-4C8B-BAD4-AC3B30738AEC}" type="slidenum">
              <a:rPr lang="en-US" smtClean="0"/>
              <a:t>‹#›</a:t>
            </a:fld>
            <a:endParaRPr lang="en-US"/>
          </a:p>
        </p:txBody>
      </p:sp>
    </p:spTree>
    <p:extLst>
      <p:ext uri="{BB962C8B-B14F-4D97-AF65-F5344CB8AC3E}">
        <p14:creationId xmlns:p14="http://schemas.microsoft.com/office/powerpoint/2010/main" val="8461140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8"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49" r:id="rId20"/>
    <p:sldLayoutId id="2147483650" r:id="rId21"/>
    <p:sldLayoutId id="2147483651" r:id="rId22"/>
    <p:sldLayoutId id="2147483652" r:id="rId23"/>
    <p:sldLayoutId id="2147483653" r:id="rId24"/>
    <p:sldLayoutId id="2147483654" r:id="rId25"/>
    <p:sldLayoutId id="2147483655" r:id="rId26"/>
    <p:sldLayoutId id="2147483656" r:id="rId27"/>
    <p:sldLayoutId id="2147483657" r:id="rId28"/>
    <p:sldLayoutId id="2147483658" r:id="rId29"/>
    <p:sldLayoutId id="214748365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4.xml"/><Relationship Id="rId1" Type="http://schemas.openxmlformats.org/officeDocument/2006/relationships/video" Target="https://www.youtube.com/embed/g0wZ-D_7qLo?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emf"/><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4.xml"/><Relationship Id="rId1" Type="http://schemas.openxmlformats.org/officeDocument/2006/relationships/video" Target="https://www.youtube.com/embed/oOFkQssMM8U?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11.emf"/><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81.svg"/></Relationships>
</file>

<file path=ppt/slides/_rels/slide3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88.sv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6.svg"/><Relationship Id="rId7" Type="http://schemas.openxmlformats.org/officeDocument/2006/relationships/image" Target="../media/image94.svg"/><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6.svg"/></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10.png"/><Relationship Id="rId7" Type="http://schemas.openxmlformats.org/officeDocument/2006/relationships/image" Target="../media/image97.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00.svg"/><Relationship Id="rId4" Type="http://schemas.openxmlformats.org/officeDocument/2006/relationships/image" Target="../media/image11.emf"/><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11.emf"/></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4.xml"/><Relationship Id="rId1" Type="http://schemas.openxmlformats.org/officeDocument/2006/relationships/video" Target="https://www.youtube.com/embed/vGyjF9Ngd8Y?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103.svg"/></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D9F2B-1D25-E8C2-A511-FC1085FFD0BB}"/>
              </a:ext>
            </a:extLst>
          </p:cNvPr>
          <p:cNvSpPr txBox="1"/>
          <p:nvPr/>
        </p:nvSpPr>
        <p:spPr>
          <a:xfrm>
            <a:off x="533399" y="1710602"/>
            <a:ext cx="6574971" cy="2135456"/>
          </a:xfrm>
          <a:prstGeom prst="rect">
            <a:avLst/>
          </a:prstGeom>
          <a:noFill/>
        </p:spPr>
        <p:txBody>
          <a:bodyPr wrap="square" rtlCol="0">
            <a:spAutoFit/>
          </a:bodyPr>
          <a:lstStyle/>
          <a:p>
            <a:pPr>
              <a:lnSpc>
                <a:spcPct val="80000"/>
              </a:lnSpc>
            </a:pPr>
            <a:r>
              <a:rPr lang="es" sz="5500" dirty="0">
                <a:solidFill>
                  <a:schemeClr val="bg1"/>
                </a:solidFill>
                <a:latin typeface="GT Walsheim Pro Condensed Black" panose="00000906000000000000" pitchFamily="2" charset="0"/>
              </a:rPr>
              <a:t>LOS ATLETAS COMO ASISTENTES DEPORTIVOS</a:t>
            </a:r>
          </a:p>
        </p:txBody>
      </p:sp>
      <p:sp>
        <p:nvSpPr>
          <p:cNvPr id="5" name="TextBox 4">
            <a:extLst>
              <a:ext uri="{FF2B5EF4-FFF2-40B4-BE49-F238E27FC236}">
                <a16:creationId xmlns:a16="http://schemas.microsoft.com/office/drawing/2014/main" id="{825459C1-1EFF-7D23-B205-DC23AB592418}"/>
              </a:ext>
            </a:extLst>
          </p:cNvPr>
          <p:cNvSpPr txBox="1"/>
          <p:nvPr/>
        </p:nvSpPr>
        <p:spPr>
          <a:xfrm>
            <a:off x="533399" y="4160770"/>
            <a:ext cx="5802086" cy="461665"/>
          </a:xfrm>
          <a:prstGeom prst="rect">
            <a:avLst/>
          </a:prstGeom>
          <a:noFill/>
        </p:spPr>
        <p:txBody>
          <a:bodyPr wrap="square" rtlCol="0">
            <a:spAutoFit/>
          </a:bodyPr>
          <a:lstStyle/>
          <a:p>
            <a:r>
              <a:rPr lang="es" sz="2400" b="1" dirty="0">
                <a:solidFill>
                  <a:srgbClr val="013B82"/>
                </a:solidFill>
                <a:latin typeface="GT Walsheim Pro Condensed Black" panose="00000906000000000000" pitchFamily="2" charset="0"/>
              </a:rPr>
              <a:t>PLAN DE ESTUDIOS DE LIDERAZGO Y HABILIDADES</a:t>
            </a:r>
          </a:p>
        </p:txBody>
      </p:sp>
    </p:spTree>
    <p:extLst>
      <p:ext uri="{BB962C8B-B14F-4D97-AF65-F5344CB8AC3E}">
        <p14:creationId xmlns:p14="http://schemas.microsoft.com/office/powerpoint/2010/main" val="127796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4763C-94D3-928D-8FF8-5AE2A2E28358}"/>
              </a:ext>
            </a:extLst>
          </p:cNvPr>
          <p:cNvSpPr txBox="1"/>
          <p:nvPr/>
        </p:nvSpPr>
        <p:spPr>
          <a:xfrm>
            <a:off x="816429" y="1785190"/>
            <a:ext cx="9889671" cy="646331"/>
          </a:xfrm>
          <a:prstGeom prst="rect">
            <a:avLst/>
          </a:prstGeom>
          <a:noFill/>
        </p:spPr>
        <p:txBody>
          <a:bodyPr wrap="square" rtlCol="0">
            <a:spAutoFit/>
          </a:bodyPr>
          <a:lstStyle/>
          <a:p>
            <a:r>
              <a:rPr lang="es" sz="3600" dirty="0">
                <a:solidFill>
                  <a:srgbClr val="013B82"/>
                </a:solidFill>
                <a:latin typeface="Ubuntu"/>
              </a:rPr>
              <a:t>Explorar: </a:t>
            </a:r>
            <a:r>
              <a:rPr lang="es" sz="3600" b="1" dirty="0">
                <a:solidFill>
                  <a:srgbClr val="013B82"/>
                </a:solidFill>
                <a:latin typeface="Ubuntu"/>
              </a:rPr>
              <a:t>De atleta a asistente deportivo</a:t>
            </a:r>
            <a:endParaRPr lang="en-US" sz="3600" dirty="0">
              <a:solidFill>
                <a:srgbClr val="013B82"/>
              </a:solidFill>
              <a:latin typeface="Ubuntu"/>
            </a:endParaRPr>
          </a:p>
        </p:txBody>
      </p:sp>
      <p:sp>
        <p:nvSpPr>
          <p:cNvPr id="6" name="Text Placeholder 8">
            <a:extLst>
              <a:ext uri="{FF2B5EF4-FFF2-40B4-BE49-F238E27FC236}">
                <a16:creationId xmlns:a16="http://schemas.microsoft.com/office/drawing/2014/main" id="{F42AAC4F-5F96-7FBB-A5E1-A13D31D9F75C}"/>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7" name="Text Placeholder 9">
            <a:extLst>
              <a:ext uri="{FF2B5EF4-FFF2-40B4-BE49-F238E27FC236}">
                <a16:creationId xmlns:a16="http://schemas.microsoft.com/office/drawing/2014/main" id="{37D2508B-DC5D-0129-828B-F6C5360FAB84}"/>
              </a:ext>
            </a:extLst>
          </p:cNvPr>
          <p:cNvSpPr>
            <a:spLocks noGrp="1"/>
          </p:cNvSpPr>
          <p:nvPr>
            <p:ph type="body" sz="quarter" idx="11"/>
          </p:nvPr>
        </p:nvSpPr>
        <p:spPr>
          <a:xfrm>
            <a:off x="1498600" y="1102214"/>
            <a:ext cx="3276600" cy="376034"/>
          </a:xfrm>
        </p:spPr>
        <p:txBody>
          <a:bodyPr>
            <a:normAutofit/>
          </a:bodyPr>
          <a:lstStyle/>
          <a:p>
            <a:r>
              <a:rPr lang="es" dirty="0"/>
              <a:t>De atleta a asistente deportivo</a:t>
            </a:r>
          </a:p>
        </p:txBody>
      </p:sp>
      <p:sp>
        <p:nvSpPr>
          <p:cNvPr id="9" name="TextBox 8">
            <a:extLst>
              <a:ext uri="{FF2B5EF4-FFF2-40B4-BE49-F238E27FC236}">
                <a16:creationId xmlns:a16="http://schemas.microsoft.com/office/drawing/2014/main" id="{354635DE-528E-E753-4AF7-355A4E83864F}"/>
              </a:ext>
            </a:extLst>
          </p:cNvPr>
          <p:cNvSpPr txBox="1"/>
          <p:nvPr/>
        </p:nvSpPr>
        <p:spPr>
          <a:xfrm>
            <a:off x="1032330" y="3969812"/>
            <a:ext cx="4064000" cy="2254463"/>
          </a:xfrm>
          <a:prstGeom prst="rect">
            <a:avLst/>
          </a:prstGeom>
          <a:noFill/>
        </p:spPr>
        <p:txBody>
          <a:bodyPr wrap="square" rtlCol="0">
            <a:spAutoFit/>
          </a:bodyPr>
          <a:lstStyle/>
          <a:p>
            <a:pPr lvl="0" rtl="0">
              <a:spcAft>
                <a:spcPts val="600"/>
              </a:spcAft>
            </a:pPr>
            <a:r>
              <a:rPr lang="es" sz="2000" b="1" dirty="0">
                <a:solidFill>
                  <a:srgbClr val="0095DA"/>
                </a:solidFill>
                <a:latin typeface="Ubuntu" panose="020B0504030602030204" pitchFamily="34" charset="0"/>
              </a:rPr>
              <a:t>Jugando un deporte</a:t>
            </a:r>
          </a:p>
          <a:p>
            <a:pPr marL="358775" lvl="0" indent="-288925" rtl="0">
              <a:spcAft>
                <a:spcPts val="300"/>
              </a:spcAft>
              <a:buBlip>
                <a:blip r:embed="rId2"/>
              </a:buBlip>
            </a:pPr>
            <a:r>
              <a:rPr lang="es" dirty="0">
                <a:solidFill>
                  <a:schemeClr val="tx1">
                    <a:lumMod val="75000"/>
                    <a:lumOff val="25000"/>
                  </a:schemeClr>
                </a:solidFill>
                <a:latin typeface="Ubuntu" panose="020B0504030602030204" pitchFamily="34" charset="0"/>
                <a:cs typeface="Arial"/>
              </a:rPr>
              <a:t>Ser un estudiante del deporte</a:t>
            </a:r>
          </a:p>
          <a:p>
            <a:pPr marL="358775" lvl="0" indent="-288925" rtl="0">
              <a:spcAft>
                <a:spcPts val="300"/>
              </a:spcAft>
              <a:buBlip>
                <a:blip r:embed="rId2"/>
              </a:buBlip>
            </a:pPr>
            <a:r>
              <a:rPr lang="es" dirty="0">
                <a:solidFill>
                  <a:schemeClr val="tx1">
                    <a:lumMod val="75000"/>
                    <a:lumOff val="25000"/>
                  </a:schemeClr>
                </a:solidFill>
                <a:latin typeface="Ubuntu" panose="020B0504030602030204" pitchFamily="34" charset="0"/>
              </a:rPr>
              <a:t>Ser un compañero de equipo</a:t>
            </a:r>
          </a:p>
          <a:p>
            <a:pPr marL="358775" lvl="0" indent="-288925" rtl="0">
              <a:spcAft>
                <a:spcPts val="300"/>
              </a:spcAft>
              <a:buBlip>
                <a:blip r:embed="rId2"/>
              </a:buBlip>
            </a:pPr>
            <a:r>
              <a:rPr lang="es" dirty="0">
                <a:solidFill>
                  <a:schemeClr val="tx1">
                    <a:lumMod val="75000"/>
                    <a:lumOff val="25000"/>
                  </a:schemeClr>
                </a:solidFill>
                <a:latin typeface="Ubuntu" panose="020B0504030602030204" pitchFamily="34" charset="0"/>
              </a:rPr>
              <a:t>Participar activamente en la cancha/campo</a:t>
            </a:r>
          </a:p>
          <a:p>
            <a:pPr marL="358775" lvl="0" indent="-288925" rtl="0">
              <a:spcAft>
                <a:spcPts val="300"/>
              </a:spcAft>
              <a:buBlip>
                <a:blip r:embed="rId2"/>
              </a:buBlip>
            </a:pPr>
            <a:r>
              <a:rPr lang="es" dirty="0">
                <a:solidFill>
                  <a:schemeClr val="tx1">
                    <a:lumMod val="75000"/>
                    <a:lumOff val="25000"/>
                  </a:schemeClr>
                </a:solidFill>
                <a:latin typeface="Ubuntu" panose="020B0504030602030204" pitchFamily="34" charset="0"/>
              </a:rPr>
              <a:t>Trabajando en tus objetivos de rendimiento</a:t>
            </a:r>
          </a:p>
        </p:txBody>
      </p:sp>
      <p:sp>
        <p:nvSpPr>
          <p:cNvPr id="10" name="TextBox 9">
            <a:extLst>
              <a:ext uri="{FF2B5EF4-FFF2-40B4-BE49-F238E27FC236}">
                <a16:creationId xmlns:a16="http://schemas.microsoft.com/office/drawing/2014/main" id="{72554506-00C7-3729-A8C1-201FDCB321C6}"/>
              </a:ext>
            </a:extLst>
          </p:cNvPr>
          <p:cNvSpPr txBox="1"/>
          <p:nvPr/>
        </p:nvSpPr>
        <p:spPr>
          <a:xfrm>
            <a:off x="6544130" y="3969812"/>
            <a:ext cx="4305300" cy="1969770"/>
          </a:xfrm>
          <a:prstGeom prst="rect">
            <a:avLst/>
          </a:prstGeom>
          <a:noFill/>
        </p:spPr>
        <p:txBody>
          <a:bodyPr wrap="square" rtlCol="0">
            <a:spAutoFit/>
          </a:bodyPr>
          <a:lstStyle/>
          <a:p>
            <a:pPr lvl="0" rtl="0">
              <a:spcAft>
                <a:spcPts val="600"/>
              </a:spcAft>
            </a:pPr>
            <a:r>
              <a:rPr lang="es" sz="2000" b="1" dirty="0">
                <a:solidFill>
                  <a:srgbClr val="013B82"/>
                </a:solidFill>
                <a:latin typeface="Ubuntu" panose="020B0504030602030204" pitchFamily="34" charset="0"/>
              </a:rPr>
              <a:t>Ayudando a un asistente deportivo</a:t>
            </a:r>
          </a:p>
          <a:p>
            <a:pPr marL="358775" lvl="0" indent="-269875" rtl="0">
              <a:spcAft>
                <a:spcPts val="300"/>
              </a:spcAft>
              <a:buBlip>
                <a:blip r:embed="rId3"/>
              </a:buBlip>
            </a:pPr>
            <a:r>
              <a:rPr lang="es" dirty="0">
                <a:solidFill>
                  <a:schemeClr val="tx1">
                    <a:lumMod val="75000"/>
                    <a:lumOff val="25000"/>
                  </a:schemeClr>
                </a:solidFill>
                <a:latin typeface="Ubuntu" panose="020B0504030602030204" pitchFamily="34" charset="0"/>
                <a:cs typeface="Arial"/>
              </a:rPr>
              <a:t>Asistencia al cuerpo técnico</a:t>
            </a:r>
          </a:p>
          <a:p>
            <a:pPr marL="358775" lvl="0" indent="-269875" rtl="0">
              <a:spcAft>
                <a:spcPts val="300"/>
              </a:spcAft>
              <a:buBlip>
                <a:blip r:embed="rId3"/>
              </a:buBlip>
            </a:pPr>
            <a:r>
              <a:rPr lang="es" dirty="0">
                <a:solidFill>
                  <a:schemeClr val="tx1">
                    <a:lumMod val="75000"/>
                    <a:lumOff val="25000"/>
                  </a:schemeClr>
                </a:solidFill>
                <a:latin typeface="Ubuntu" panose="020B0504030602030204" pitchFamily="34" charset="0"/>
                <a:cs typeface="Arial"/>
              </a:rPr>
              <a:t>Ayudar cuando sea necesario</a:t>
            </a:r>
          </a:p>
          <a:p>
            <a:pPr marL="358775" lvl="0" indent="-269875" rtl="0">
              <a:spcAft>
                <a:spcPts val="300"/>
              </a:spcAft>
              <a:buBlip>
                <a:blip r:embed="rId3"/>
              </a:buBlip>
            </a:pPr>
            <a:r>
              <a:rPr lang="es" dirty="0">
                <a:solidFill>
                  <a:schemeClr val="tx1">
                    <a:lumMod val="75000"/>
                    <a:lumOff val="25000"/>
                  </a:schemeClr>
                </a:solidFill>
                <a:latin typeface="Ubuntu" panose="020B0504030602030204" pitchFamily="34" charset="0"/>
                <a:cs typeface="Arial"/>
              </a:rPr>
              <a:t>Ayudando a otros atletas a mejorar su rendimiento</a:t>
            </a:r>
          </a:p>
        </p:txBody>
      </p:sp>
      <p:sp>
        <p:nvSpPr>
          <p:cNvPr id="11" name="Rectangle: Rounded Corners 10">
            <a:extLst>
              <a:ext uri="{FF2B5EF4-FFF2-40B4-BE49-F238E27FC236}">
                <a16:creationId xmlns:a16="http://schemas.microsoft.com/office/drawing/2014/main" id="{ED980076-DEF1-F3CB-E6B3-13F1F567CEC0}"/>
              </a:ext>
            </a:extLst>
          </p:cNvPr>
          <p:cNvSpPr/>
          <p:nvPr/>
        </p:nvSpPr>
        <p:spPr>
          <a:xfrm>
            <a:off x="816429" y="3028596"/>
            <a:ext cx="4032249" cy="800808"/>
          </a:xfrm>
          <a:prstGeom prst="roundRect">
            <a:avLst>
              <a:gd name="adj" fmla="val 50000"/>
            </a:avLst>
          </a:prstGeom>
          <a:solidFill>
            <a:srgbClr val="009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2400" dirty="0">
                <a:latin typeface="GT Walsheim Pro Condensed Black" panose="00000906000000000000" pitchFamily="2" charset="0"/>
              </a:rPr>
              <a:t>JUGANDO</a:t>
            </a:r>
          </a:p>
        </p:txBody>
      </p:sp>
      <p:sp>
        <p:nvSpPr>
          <p:cNvPr id="13" name="Rectangle: Rounded Corners 12">
            <a:extLst>
              <a:ext uri="{FF2B5EF4-FFF2-40B4-BE49-F238E27FC236}">
                <a16:creationId xmlns:a16="http://schemas.microsoft.com/office/drawing/2014/main" id="{E9FC6A1A-A9BD-DB37-7716-64BB3485EA42}"/>
              </a:ext>
            </a:extLst>
          </p:cNvPr>
          <p:cNvSpPr/>
          <p:nvPr/>
        </p:nvSpPr>
        <p:spPr>
          <a:xfrm>
            <a:off x="6359981" y="3028596"/>
            <a:ext cx="4032249" cy="800808"/>
          </a:xfrm>
          <a:prstGeom prst="roundRect">
            <a:avLst>
              <a:gd name="adj" fmla="val 50000"/>
            </a:avLst>
          </a:prstGeom>
          <a:solidFill>
            <a:srgbClr val="0063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2400" dirty="0">
                <a:latin typeface="GT Walsheim Pro Condensed Black" panose="00000906000000000000" pitchFamily="2" charset="0"/>
              </a:rPr>
              <a:t>REFLEXIONANDO</a:t>
            </a:r>
          </a:p>
        </p:txBody>
      </p:sp>
      <p:sp>
        <p:nvSpPr>
          <p:cNvPr id="18" name="Arrow: Chevron 17">
            <a:extLst>
              <a:ext uri="{FF2B5EF4-FFF2-40B4-BE49-F238E27FC236}">
                <a16:creationId xmlns:a16="http://schemas.microsoft.com/office/drawing/2014/main" id="{DAAFB705-3248-A732-73B4-DD919C1A277E}"/>
              </a:ext>
            </a:extLst>
          </p:cNvPr>
          <p:cNvSpPr/>
          <p:nvPr/>
        </p:nvSpPr>
        <p:spPr>
          <a:xfrm>
            <a:off x="5801178" y="3225182"/>
            <a:ext cx="355600" cy="419100"/>
          </a:xfrm>
          <a:prstGeom prst="chevron">
            <a:avLst>
              <a:gd name="adj" fmla="val 64286"/>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BC8A2347-2BBB-4335-20B5-69418CB76B1B}"/>
              </a:ext>
            </a:extLst>
          </p:cNvPr>
          <p:cNvSpPr/>
          <p:nvPr/>
        </p:nvSpPr>
        <p:spPr>
          <a:xfrm>
            <a:off x="5426530" y="3225182"/>
            <a:ext cx="355600" cy="419100"/>
          </a:xfrm>
          <a:prstGeom prst="chevron">
            <a:avLst>
              <a:gd name="adj" fmla="val 64286"/>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A94D7E49-45E3-7126-415A-FE6AFAD8CB60}"/>
              </a:ext>
            </a:extLst>
          </p:cNvPr>
          <p:cNvSpPr/>
          <p:nvPr/>
        </p:nvSpPr>
        <p:spPr>
          <a:xfrm>
            <a:off x="5070929" y="3219450"/>
            <a:ext cx="355600" cy="419100"/>
          </a:xfrm>
          <a:prstGeom prst="chevron">
            <a:avLst>
              <a:gd name="adj" fmla="val 64286"/>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D32134D0-1698-B1BF-3387-D4A8D6F9EDA6}"/>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EF44185-7211-AF91-774D-B02E309E5F11}"/>
              </a:ext>
            </a:extLst>
          </p:cNvPr>
          <p:cNvSpPr txBox="1"/>
          <p:nvPr/>
        </p:nvSpPr>
        <p:spPr>
          <a:xfrm>
            <a:off x="1131231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1</a:t>
            </a:r>
          </a:p>
        </p:txBody>
      </p:sp>
    </p:spTree>
    <p:extLst>
      <p:ext uri="{BB962C8B-B14F-4D97-AF65-F5344CB8AC3E}">
        <p14:creationId xmlns:p14="http://schemas.microsoft.com/office/powerpoint/2010/main" val="345277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03F229-31F6-178F-F571-1D1ED4E4BA24}"/>
              </a:ext>
            </a:extLst>
          </p:cNvPr>
          <p:cNvSpPr>
            <a:spLocks noGrp="1"/>
          </p:cNvSpPr>
          <p:nvPr>
            <p:ph type="body" sz="quarter" idx="4294967295"/>
          </p:nvPr>
        </p:nvSpPr>
        <p:spPr>
          <a:xfrm>
            <a:off x="8957188" y="2681644"/>
            <a:ext cx="2525360" cy="442912"/>
          </a:xfrm>
        </p:spPr>
        <p:txBody>
          <a:bodyPr>
            <a:normAutofit fontScale="92500" lnSpcReduction="10000"/>
          </a:bodyPr>
          <a:lstStyle/>
          <a:p>
            <a:pPr algn="l"/>
            <a:r>
              <a:rPr lang="fr" dirty="0">
                <a:solidFill>
                  <a:schemeClr val="bg1"/>
                </a:solidFill>
              </a:rPr>
              <a:t>Niveau 2</a:t>
            </a:r>
          </a:p>
        </p:txBody>
      </p:sp>
      <p:sp>
        <p:nvSpPr>
          <p:cNvPr id="9" name="Text Placeholder 4">
            <a:extLst>
              <a:ext uri="{FF2B5EF4-FFF2-40B4-BE49-F238E27FC236}">
                <a16:creationId xmlns:a16="http://schemas.microsoft.com/office/drawing/2014/main" id="{DD505031-FD57-E3B6-F00D-92E19D8F3E17}"/>
              </a:ext>
            </a:extLst>
          </p:cNvPr>
          <p:cNvSpPr txBox="1">
            <a:spLocks/>
          </p:cNvSpPr>
          <p:nvPr/>
        </p:nvSpPr>
        <p:spPr>
          <a:xfrm>
            <a:off x="745965" y="2680888"/>
            <a:ext cx="3584735" cy="1420020"/>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4400" b="1" kern="1200">
                <a:solidFill>
                  <a:srgbClr val="0069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s" sz="4000" dirty="0">
                <a:solidFill>
                  <a:schemeClr val="bg1"/>
                </a:solidFill>
                <a:latin typeface="Ubuntu" panose="020B0504030602030204" pitchFamily="34" charset="0"/>
              </a:rPr>
              <a:t>Cualidades de un buen líder</a:t>
            </a:r>
          </a:p>
        </p:txBody>
      </p:sp>
      <p:sp>
        <p:nvSpPr>
          <p:cNvPr id="3" name="Oval 2">
            <a:extLst>
              <a:ext uri="{FF2B5EF4-FFF2-40B4-BE49-F238E27FC236}">
                <a16:creationId xmlns:a16="http://schemas.microsoft.com/office/drawing/2014/main" id="{921B2208-E7BE-91A1-55C4-06E600EC80D3}"/>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EC36AD-EE21-2FFA-D834-E51DDAD4DB88}"/>
              </a:ext>
            </a:extLst>
          </p:cNvPr>
          <p:cNvSpPr txBox="1"/>
          <p:nvPr/>
        </p:nvSpPr>
        <p:spPr>
          <a:xfrm>
            <a:off x="11312313" y="5815708"/>
            <a:ext cx="514155" cy="707886"/>
          </a:xfrm>
          <a:prstGeom prst="rect">
            <a:avLst/>
          </a:prstGeom>
          <a:noFill/>
        </p:spPr>
        <p:txBody>
          <a:bodyPr wrap="square" rtlCol="0">
            <a:spAutoFit/>
          </a:bodyPr>
          <a:lstStyle/>
          <a:p>
            <a:pPr defTabSz="457200"/>
            <a:r>
              <a:rPr lang="fr" sz="4000" b="1" dirty="0">
                <a:solidFill>
                  <a:schemeClr val="bg1"/>
                </a:solidFill>
                <a:latin typeface="GT Walsheim Pro Condensed Black" panose="00000906000000000000" pitchFamily="2" charset="0"/>
              </a:rPr>
              <a:t>1</a:t>
            </a:r>
          </a:p>
        </p:txBody>
      </p:sp>
      <p:graphicFrame>
        <p:nvGraphicFramePr>
          <p:cNvPr id="2" name="Table 1">
            <a:extLst>
              <a:ext uri="{FF2B5EF4-FFF2-40B4-BE49-F238E27FC236}">
                <a16:creationId xmlns:a16="http://schemas.microsoft.com/office/drawing/2014/main" id="{3659D410-9AF3-3D2D-6074-1E86C4BDE02E}"/>
              </a:ext>
            </a:extLst>
          </p:cNvPr>
          <p:cNvGraphicFramePr>
            <a:graphicFrameLocks noGrp="1"/>
          </p:cNvGraphicFramePr>
          <p:nvPr>
            <p:extLst>
              <p:ext uri="{D42A27DB-BD31-4B8C-83A1-F6EECF244321}">
                <p14:modId xmlns:p14="http://schemas.microsoft.com/office/powerpoint/2010/main" val="2671315590"/>
              </p:ext>
            </p:extLst>
          </p:nvPr>
        </p:nvGraphicFramePr>
        <p:xfrm>
          <a:off x="5386893" y="1424938"/>
          <a:ext cx="6059142" cy="6065520"/>
        </p:xfrm>
        <a:graphic>
          <a:graphicData uri="http://schemas.openxmlformats.org/drawingml/2006/table">
            <a:tbl>
              <a:tblPr firstRow="1" bandRow="1">
                <a:tableStyleId>{2D5ABB26-0587-4C30-8999-92F81FD0307C}</a:tableStyleId>
              </a:tblPr>
              <a:tblGrid>
                <a:gridCol w="3029571">
                  <a:extLst>
                    <a:ext uri="{9D8B030D-6E8A-4147-A177-3AD203B41FA5}">
                      <a16:colId xmlns:a16="http://schemas.microsoft.com/office/drawing/2014/main" val="356313315"/>
                    </a:ext>
                  </a:extLst>
                </a:gridCol>
                <a:gridCol w="3029571">
                  <a:extLst>
                    <a:ext uri="{9D8B030D-6E8A-4147-A177-3AD203B41FA5}">
                      <a16:colId xmlns:a16="http://schemas.microsoft.com/office/drawing/2014/main" val="2346930417"/>
                    </a:ext>
                  </a:extLst>
                </a:gridCol>
              </a:tblGrid>
              <a:tr h="324193">
                <a:tc>
                  <a:txBody>
                    <a:bodyPr/>
                    <a:lstStyle/>
                    <a:p>
                      <a:r>
                        <a:rPr lang="es-ES" sz="2800" dirty="0"/>
                        <a:t>Respetuoso</a:t>
                      </a:r>
                    </a:p>
                    <a:p>
                      <a:r>
                        <a:rPr lang="es-ES" sz="2800" dirty="0"/>
                        <a:t>Actitud Positiva</a:t>
                      </a:r>
                    </a:p>
                    <a:p>
                      <a:r>
                        <a:rPr lang="es-ES" sz="2800" dirty="0"/>
                        <a:t>Reflexivo</a:t>
                      </a:r>
                    </a:p>
                    <a:p>
                      <a:r>
                        <a:rPr lang="es-ES" sz="2800" dirty="0"/>
                        <a:t>Buen Juicio </a:t>
                      </a:r>
                    </a:p>
                    <a:p>
                      <a:r>
                        <a:rPr lang="es-ES" sz="2800" dirty="0"/>
                        <a:t>Confiable</a:t>
                      </a:r>
                    </a:p>
                    <a:p>
                      <a:r>
                        <a:rPr lang="es-ES" sz="2800" dirty="0"/>
                        <a:t>Colaborador</a:t>
                      </a:r>
                    </a:p>
                    <a:p>
                      <a:r>
                        <a:rPr lang="es-ES" sz="2800" dirty="0"/>
                        <a:t>Flexible</a:t>
                      </a:r>
                    </a:p>
                    <a:p>
                      <a:r>
                        <a:rPr lang="es-ES" sz="2800" dirty="0"/>
                        <a:t>Objetivo
Cuidado
</a:t>
                      </a:r>
                    </a:p>
                  </a:txBody>
                  <a:tcPr/>
                </a:tc>
                <a:tc>
                  <a:txBody>
                    <a:bodyPr/>
                    <a:lstStyle/>
                    <a:p>
                      <a:pPr algn="ctr"/>
                      <a:r>
                        <a:rPr lang="es-ES" sz="2800" dirty="0"/>
                        <a:t>Bueno escuchando
Honesto</a:t>
                      </a:r>
                    </a:p>
                    <a:p>
                      <a:pPr algn="ctr"/>
                      <a:r>
                        <a:rPr lang="es-ES" sz="2800" dirty="0"/>
                        <a:t>Calmado</a:t>
                      </a:r>
                    </a:p>
                    <a:p>
                      <a:pPr algn="ctr"/>
                      <a:r>
                        <a:rPr lang="es-ES" sz="2800" dirty="0"/>
                        <a:t>Seguro</a:t>
                      </a:r>
                    </a:p>
                    <a:p>
                      <a:pPr algn="ctr"/>
                      <a:r>
                        <a:rPr lang="es-ES" sz="2800" dirty="0"/>
                        <a:t>Consciente</a:t>
                      </a:r>
                    </a:p>
                    <a:p>
                      <a:pPr algn="ctr"/>
                      <a:r>
                        <a:rPr lang="es-ES" sz="2800" dirty="0"/>
                        <a:t>Abierto</a:t>
                      </a:r>
                    </a:p>
                    <a:p>
                      <a:pPr algn="ctr"/>
                      <a:r>
                        <a:rPr lang="es-ES" sz="2800" dirty="0"/>
                        <a:t>Eficaz
Atento
</a:t>
                      </a:r>
                      <a:endParaRPr lang="en-US" sz="2800" dirty="0"/>
                    </a:p>
                  </a:txBody>
                  <a:tcPr/>
                </a:tc>
                <a:extLst>
                  <a:ext uri="{0D108BD9-81ED-4DB2-BD59-A6C34878D82A}">
                    <a16:rowId xmlns:a16="http://schemas.microsoft.com/office/drawing/2014/main" val="186963561"/>
                  </a:ext>
                </a:extLst>
              </a:tr>
            </a:tbl>
          </a:graphicData>
        </a:graphic>
      </p:graphicFrame>
    </p:spTree>
    <p:extLst>
      <p:ext uri="{BB962C8B-B14F-4D97-AF65-F5344CB8AC3E}">
        <p14:creationId xmlns:p14="http://schemas.microsoft.com/office/powerpoint/2010/main" val="359285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5AA2647B-60BD-7275-BACB-B812F54AFEE1}"/>
              </a:ext>
            </a:extLst>
          </p:cNvPr>
          <p:cNvSpPr/>
          <p:nvPr/>
        </p:nvSpPr>
        <p:spPr>
          <a:xfrm rot="357589">
            <a:off x="-3941801" y="166393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5" name="TextBox 4">
            <a:extLst>
              <a:ext uri="{FF2B5EF4-FFF2-40B4-BE49-F238E27FC236}">
                <a16:creationId xmlns:a16="http://schemas.microsoft.com/office/drawing/2014/main" id="{C4B4763C-94D3-928D-8FF8-5AE2A2E28358}"/>
              </a:ext>
            </a:extLst>
          </p:cNvPr>
          <p:cNvSpPr txBox="1"/>
          <p:nvPr/>
        </p:nvSpPr>
        <p:spPr>
          <a:xfrm>
            <a:off x="905329" y="2828835"/>
            <a:ext cx="3276601" cy="1077218"/>
          </a:xfrm>
          <a:prstGeom prst="rect">
            <a:avLst/>
          </a:prstGeom>
          <a:noFill/>
        </p:spPr>
        <p:txBody>
          <a:bodyPr wrap="square" rtlCol="0">
            <a:spAutoFit/>
          </a:bodyPr>
          <a:lstStyle/>
          <a:p>
            <a:r>
              <a:rPr lang="es" sz="3200" b="1" dirty="0">
                <a:solidFill>
                  <a:schemeClr val="bg1"/>
                </a:solidFill>
                <a:latin typeface="Ubuntu"/>
              </a:rPr>
              <a:t>¿Qué me hace un buen líder?</a:t>
            </a:r>
            <a:endParaRPr lang="en-US" sz="3200" dirty="0">
              <a:solidFill>
                <a:schemeClr val="bg1"/>
              </a:solidFill>
              <a:latin typeface="Ubuntu"/>
            </a:endParaRPr>
          </a:p>
        </p:txBody>
      </p:sp>
      <p:sp>
        <p:nvSpPr>
          <p:cNvPr id="2" name="TextBox 1">
            <a:extLst>
              <a:ext uri="{FF2B5EF4-FFF2-40B4-BE49-F238E27FC236}">
                <a16:creationId xmlns:a16="http://schemas.microsoft.com/office/drawing/2014/main" id="{30E34D17-D1A8-5D51-5910-661E93CC83C2}"/>
              </a:ext>
            </a:extLst>
          </p:cNvPr>
          <p:cNvSpPr txBox="1"/>
          <p:nvPr/>
        </p:nvSpPr>
        <p:spPr>
          <a:xfrm>
            <a:off x="905329" y="4029164"/>
            <a:ext cx="3539672" cy="1015663"/>
          </a:xfrm>
          <a:prstGeom prst="rect">
            <a:avLst/>
          </a:prstGeom>
          <a:noFill/>
        </p:spPr>
        <p:txBody>
          <a:bodyPr wrap="square" rtlCol="0">
            <a:spAutoFit/>
          </a:bodyPr>
          <a:lstStyle/>
          <a:p>
            <a:r>
              <a:rPr lang="es" sz="2000" b="1" dirty="0">
                <a:solidFill>
                  <a:srgbClr val="013B82"/>
                </a:solidFill>
                <a:latin typeface="Ubuntu Light" panose="020B0304030602030204" pitchFamily="34" charset="0"/>
              </a:rPr>
              <a:t>Completa una autoevaluación sobre liderazgo deportivo</a:t>
            </a:r>
          </a:p>
        </p:txBody>
      </p:sp>
      <p:graphicFrame>
        <p:nvGraphicFramePr>
          <p:cNvPr id="4" name="Table 3">
            <a:extLst>
              <a:ext uri="{FF2B5EF4-FFF2-40B4-BE49-F238E27FC236}">
                <a16:creationId xmlns:a16="http://schemas.microsoft.com/office/drawing/2014/main" id="{73B2E85F-5DFE-F99F-926A-6773ADEFD92F}"/>
              </a:ext>
            </a:extLst>
          </p:cNvPr>
          <p:cNvGraphicFramePr>
            <a:graphicFrameLocks noGrp="1"/>
          </p:cNvGraphicFramePr>
          <p:nvPr>
            <p:extLst>
              <p:ext uri="{D42A27DB-BD31-4B8C-83A1-F6EECF244321}">
                <p14:modId xmlns:p14="http://schemas.microsoft.com/office/powerpoint/2010/main" val="1859358541"/>
              </p:ext>
            </p:extLst>
          </p:nvPr>
        </p:nvGraphicFramePr>
        <p:xfrm>
          <a:off x="5199380" y="2162509"/>
          <a:ext cx="6489699" cy="3954570"/>
        </p:xfrm>
        <a:graphic>
          <a:graphicData uri="http://schemas.openxmlformats.org/drawingml/2006/table">
            <a:tbl>
              <a:tblPr bandRow="1">
                <a:tableStyleId>{5C22544A-7EE6-4342-B048-85BDC9FD1C3A}</a:tableStyleId>
              </a:tblPr>
              <a:tblGrid>
                <a:gridCol w="2080936">
                  <a:extLst>
                    <a:ext uri="{9D8B030D-6E8A-4147-A177-3AD203B41FA5}">
                      <a16:colId xmlns:a16="http://schemas.microsoft.com/office/drawing/2014/main" val="4242473612"/>
                    </a:ext>
                  </a:extLst>
                </a:gridCol>
                <a:gridCol w="4408763">
                  <a:extLst>
                    <a:ext uri="{9D8B030D-6E8A-4147-A177-3AD203B41FA5}">
                      <a16:colId xmlns:a16="http://schemas.microsoft.com/office/drawing/2014/main" val="3769801929"/>
                    </a:ext>
                  </a:extLst>
                </a:gridCol>
              </a:tblGrid>
              <a:tr h="937030">
                <a:tc>
                  <a:txBody>
                    <a:bodyPr/>
                    <a:lstStyle/>
                    <a:p>
                      <a:r>
                        <a:rPr lang="es" sz="1700" b="1" dirty="0">
                          <a:solidFill>
                            <a:schemeClr val="bg1"/>
                          </a:solidFill>
                          <a:latin typeface="Ubuntu Light" panose="020B0304030602030204" pitchFamily="34" charset="0"/>
                        </a:rPr>
                        <a:t>¿Cuales son mis intereses?</a:t>
                      </a:r>
                    </a:p>
                  </a:txBody>
                  <a:tcPr marL="144000" marR="144000" anchor="ctr">
                    <a:lnR w="38100" cap="flat" cmpd="sng" algn="ctr">
                      <a:solidFill>
                        <a:srgbClr val="0095DA"/>
                      </a:solidFill>
                      <a:prstDash val="solid"/>
                      <a:round/>
                      <a:headEnd type="none" w="med" len="med"/>
                      <a:tailEnd type="none" w="med" len="med"/>
                    </a:lnR>
                    <a:solidFill>
                      <a:srgbClr val="013B82"/>
                    </a:solidFill>
                  </a:tcPr>
                </a:tc>
                <a:tc>
                  <a:txBody>
                    <a:bodyPr/>
                    <a:lstStyle/>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¿Qué deportes practicas?</a:t>
                      </a:r>
                    </a:p>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¿Cuánto tiempo llevas siendo atleta de OE?</a:t>
                      </a:r>
                    </a:p>
                  </a:txBody>
                  <a:tcPr marL="144000" anchor="ctr">
                    <a:lnL w="38100" cap="flat" cmpd="sng" algn="ctr">
                      <a:solidFill>
                        <a:srgbClr val="0095DA"/>
                      </a:solidFill>
                      <a:prstDash val="solid"/>
                      <a:round/>
                      <a:headEnd type="none" w="med" len="med"/>
                      <a:tailEnd type="none" w="med" len="med"/>
                    </a:lnL>
                    <a:noFill/>
                  </a:tcPr>
                </a:tc>
                <a:extLst>
                  <a:ext uri="{0D108BD9-81ED-4DB2-BD59-A6C34878D82A}">
                    <a16:rowId xmlns:a16="http://schemas.microsoft.com/office/drawing/2014/main" val="3129358846"/>
                  </a:ext>
                </a:extLst>
              </a:tr>
              <a:tr h="180000">
                <a:tc>
                  <a:txBody>
                    <a:bodyPr/>
                    <a:lstStyle/>
                    <a:p>
                      <a:endParaRPr lang="en-US" sz="500" b="1" dirty="0">
                        <a:solidFill>
                          <a:schemeClr val="bg1"/>
                        </a:solidFill>
                        <a:latin typeface="Ubuntu Light" panose="020B0304030602030204" pitchFamily="34" charset="0"/>
                      </a:endParaRPr>
                    </a:p>
                  </a:txBody>
                  <a:tcPr marL="144000" marR="144000" anchor="ctr">
                    <a:noFill/>
                  </a:tcPr>
                </a:tc>
                <a:tc>
                  <a:txBody>
                    <a:bodyPr/>
                    <a:lstStyle/>
                    <a:p>
                      <a:pPr marL="0" indent="0">
                        <a:spcAft>
                          <a:spcPts val="600"/>
                        </a:spcAft>
                        <a:buFont typeface="Arial" panose="020B0604020202020204" pitchFamily="34" charset="0"/>
                        <a:buNone/>
                      </a:pPr>
                      <a:endParaRPr lang="en-US" sz="500" dirty="0">
                        <a:solidFill>
                          <a:schemeClr val="tx1">
                            <a:lumMod val="65000"/>
                            <a:lumOff val="35000"/>
                          </a:schemeClr>
                        </a:solidFill>
                        <a:latin typeface="Ubuntu Light" panose="020B0304030602030204" pitchFamily="34" charset="0"/>
                      </a:endParaRPr>
                    </a:p>
                  </a:txBody>
                  <a:tcPr marL="144000" anchor="ctr">
                    <a:noFill/>
                  </a:tcPr>
                </a:tc>
                <a:extLst>
                  <a:ext uri="{0D108BD9-81ED-4DB2-BD59-A6C34878D82A}">
                    <a16:rowId xmlns:a16="http://schemas.microsoft.com/office/drawing/2014/main" val="1134208664"/>
                  </a:ext>
                </a:extLst>
              </a:tr>
              <a:tr h="1218140">
                <a:tc>
                  <a:txBody>
                    <a:bodyPr/>
                    <a:lstStyle/>
                    <a:p>
                      <a:r>
                        <a:rPr lang="es" sz="1700" b="1" dirty="0">
                          <a:solidFill>
                            <a:schemeClr val="bg1"/>
                          </a:solidFill>
                          <a:latin typeface="Ubuntu Light" panose="020B0304030602030204" pitchFamily="34" charset="0"/>
                        </a:rPr>
                        <a:t>¿Por qué quiero ayudar?</a:t>
                      </a:r>
                    </a:p>
                  </a:txBody>
                  <a:tcPr marL="144000" marR="144000" anchor="ctr">
                    <a:lnR w="38100" cap="flat" cmpd="sng" algn="ctr">
                      <a:solidFill>
                        <a:srgbClr val="0095DA"/>
                      </a:solidFill>
                      <a:prstDash val="solid"/>
                      <a:round/>
                      <a:headEnd type="none" w="med" len="med"/>
                      <a:tailEnd type="none" w="med" len="med"/>
                    </a:lnR>
                    <a:solidFill>
                      <a:srgbClr val="013B82"/>
                    </a:solidFill>
                  </a:tcPr>
                </a:tc>
                <a:tc>
                  <a:txBody>
                    <a:bodyPr/>
                    <a:lstStyle/>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¿Te gusta ayudar a los atletas?</a:t>
                      </a:r>
                    </a:p>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¿Disfrutas ayudando a los entrenadores y asistentes de entrenador?</a:t>
                      </a:r>
                    </a:p>
                  </a:txBody>
                  <a:tcPr marL="144000" anchor="ctr">
                    <a:lnL w="38100" cap="flat" cmpd="sng" algn="ctr">
                      <a:solidFill>
                        <a:srgbClr val="0095DA"/>
                      </a:solidFill>
                      <a:prstDash val="solid"/>
                      <a:round/>
                      <a:headEnd type="none" w="med" len="med"/>
                      <a:tailEnd type="none" w="med" len="med"/>
                    </a:lnL>
                    <a:noFill/>
                  </a:tcPr>
                </a:tc>
                <a:extLst>
                  <a:ext uri="{0D108BD9-81ED-4DB2-BD59-A6C34878D82A}">
                    <a16:rowId xmlns:a16="http://schemas.microsoft.com/office/drawing/2014/main" val="4288396493"/>
                  </a:ext>
                </a:extLst>
              </a:tr>
              <a:tr h="180000">
                <a:tc>
                  <a:txBody>
                    <a:bodyPr/>
                    <a:lstStyle/>
                    <a:p>
                      <a:endParaRPr lang="en-US" sz="500" b="1" dirty="0">
                        <a:solidFill>
                          <a:schemeClr val="bg1"/>
                        </a:solidFill>
                        <a:latin typeface="Ubuntu Light" panose="020B0304030602030204" pitchFamily="34" charset="0"/>
                      </a:endParaRPr>
                    </a:p>
                  </a:txBody>
                  <a:tcPr marL="144000" marR="144000" anchor="ctr">
                    <a:noFill/>
                  </a:tcPr>
                </a:tc>
                <a:tc>
                  <a:txBody>
                    <a:bodyPr/>
                    <a:lstStyle/>
                    <a:p>
                      <a:pPr marL="0" indent="0">
                        <a:spcAft>
                          <a:spcPts val="600"/>
                        </a:spcAft>
                        <a:buFont typeface="Arial" panose="020B0604020202020204" pitchFamily="34" charset="0"/>
                        <a:buNone/>
                      </a:pPr>
                      <a:endParaRPr lang="en-US" sz="500" dirty="0">
                        <a:solidFill>
                          <a:schemeClr val="tx1">
                            <a:lumMod val="65000"/>
                            <a:lumOff val="35000"/>
                          </a:schemeClr>
                        </a:solidFill>
                        <a:latin typeface="Ubuntu Light" panose="020B0304030602030204" pitchFamily="34" charset="0"/>
                      </a:endParaRPr>
                    </a:p>
                  </a:txBody>
                  <a:tcPr marL="144000" anchor="ctr">
                    <a:noFill/>
                  </a:tcPr>
                </a:tc>
                <a:extLst>
                  <a:ext uri="{0D108BD9-81ED-4DB2-BD59-A6C34878D82A}">
                    <a16:rowId xmlns:a16="http://schemas.microsoft.com/office/drawing/2014/main" val="3906598218"/>
                  </a:ext>
                </a:extLst>
              </a:tr>
              <a:tr h="1218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700" b="1" dirty="0">
                          <a:solidFill>
                            <a:schemeClr val="bg1"/>
                          </a:solidFill>
                          <a:latin typeface="Ubuntu Light" panose="020B0304030602030204" pitchFamily="34" charset="0"/>
                        </a:rPr>
                        <a:t>¿Qué cualidades tengo que me harán un buen asistente deportivo?</a:t>
                      </a:r>
                    </a:p>
                  </a:txBody>
                  <a:tcPr marL="144000" marR="144000" marT="72000" marB="72000" anchor="ctr">
                    <a:lnR w="38100" cap="flat" cmpd="sng" algn="ctr">
                      <a:solidFill>
                        <a:srgbClr val="0095DA"/>
                      </a:solidFill>
                      <a:prstDash val="solid"/>
                      <a:round/>
                      <a:headEnd type="none" w="med" len="med"/>
                      <a:tailEnd type="none" w="med" len="med"/>
                    </a:lnR>
                    <a:solidFill>
                      <a:srgbClr val="013B82"/>
                    </a:solidFill>
                  </a:tcPr>
                </a:tc>
                <a:tc>
                  <a:txBody>
                    <a:bodyPr/>
                    <a:lstStyle/>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¿Eres confiable?</a:t>
                      </a:r>
                    </a:p>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¿Eres amigable?</a:t>
                      </a:r>
                    </a:p>
                    <a:p>
                      <a:pPr marL="285750" indent="-285750">
                        <a:spcAft>
                          <a:spcPts val="600"/>
                        </a:spcAft>
                        <a:buFontTx/>
                        <a:buBlip>
                          <a:blip r:embed="rId2"/>
                        </a:buBlip>
                      </a:pPr>
                      <a:r>
                        <a:rPr lang="es" sz="1600" dirty="0">
                          <a:solidFill>
                            <a:schemeClr val="tx1">
                              <a:lumMod val="65000"/>
                              <a:lumOff val="35000"/>
                            </a:schemeClr>
                          </a:solidFill>
                          <a:latin typeface="Ubuntu" panose="020B0504030602030204" pitchFamily="34" charset="0"/>
                        </a:rPr>
                        <a:t>¿Tienes un buen espíritu deportivo?</a:t>
                      </a:r>
                    </a:p>
                  </a:txBody>
                  <a:tcPr marL="144000" anchor="ctr">
                    <a:lnL w="38100" cap="flat" cmpd="sng" algn="ctr">
                      <a:solidFill>
                        <a:srgbClr val="0095DA"/>
                      </a:solidFill>
                      <a:prstDash val="solid"/>
                      <a:round/>
                      <a:headEnd type="none" w="med" len="med"/>
                      <a:tailEnd type="none" w="med" len="med"/>
                    </a:lnL>
                    <a:noFill/>
                  </a:tcPr>
                </a:tc>
                <a:extLst>
                  <a:ext uri="{0D108BD9-81ED-4DB2-BD59-A6C34878D82A}">
                    <a16:rowId xmlns:a16="http://schemas.microsoft.com/office/drawing/2014/main" val="1784761133"/>
                  </a:ext>
                </a:extLst>
              </a:tr>
            </a:tbl>
          </a:graphicData>
        </a:graphic>
      </p:graphicFrame>
      <p:sp>
        <p:nvSpPr>
          <p:cNvPr id="16" name="Oval 15">
            <a:extLst>
              <a:ext uri="{FF2B5EF4-FFF2-40B4-BE49-F238E27FC236}">
                <a16:creationId xmlns:a16="http://schemas.microsoft.com/office/drawing/2014/main" id="{34D1DB5D-6BD3-F9FA-E337-11F871A6FA19}"/>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02F80AF-DEA8-EA65-CC90-BFB10BA57556}"/>
              </a:ext>
            </a:extLst>
          </p:cNvPr>
          <p:cNvSpPr txBox="1"/>
          <p:nvPr/>
        </p:nvSpPr>
        <p:spPr>
          <a:xfrm>
            <a:off x="1131231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1</a:t>
            </a:r>
          </a:p>
        </p:txBody>
      </p:sp>
      <p:sp>
        <p:nvSpPr>
          <p:cNvPr id="27" name="Text Placeholder 8">
            <a:extLst>
              <a:ext uri="{FF2B5EF4-FFF2-40B4-BE49-F238E27FC236}">
                <a16:creationId xmlns:a16="http://schemas.microsoft.com/office/drawing/2014/main" id="{D9BD0808-39EC-E7F0-D991-481E4DF17ECF}"/>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28" name="Text Placeholder 9">
            <a:extLst>
              <a:ext uri="{FF2B5EF4-FFF2-40B4-BE49-F238E27FC236}">
                <a16:creationId xmlns:a16="http://schemas.microsoft.com/office/drawing/2014/main" id="{2C594320-6228-3BEB-E95F-55545A281682}"/>
              </a:ext>
            </a:extLst>
          </p:cNvPr>
          <p:cNvSpPr>
            <a:spLocks noGrp="1"/>
          </p:cNvSpPr>
          <p:nvPr>
            <p:ph type="body" sz="quarter" idx="11"/>
          </p:nvPr>
        </p:nvSpPr>
        <p:spPr>
          <a:xfrm>
            <a:off x="1498600" y="1102214"/>
            <a:ext cx="3276600" cy="376034"/>
          </a:xfrm>
        </p:spPr>
        <p:txBody>
          <a:bodyPr>
            <a:normAutofit/>
          </a:bodyPr>
          <a:lstStyle/>
          <a:p>
            <a:r>
              <a:rPr lang="es" dirty="0"/>
              <a:t>De atleta a asistente deportivo</a:t>
            </a:r>
          </a:p>
        </p:txBody>
      </p:sp>
    </p:spTree>
    <p:extLst>
      <p:ext uri="{BB962C8B-B14F-4D97-AF65-F5344CB8AC3E}">
        <p14:creationId xmlns:p14="http://schemas.microsoft.com/office/powerpoint/2010/main" val="152091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s" sz="4800" b="1" dirty="0">
                  <a:solidFill>
                    <a:schemeClr val="bg1"/>
                  </a:solidFill>
                  <a:latin typeface="GT Walsheim Pro Condensed Black" panose="00000906000000000000" pitchFamily="2" charset="0"/>
                </a:rPr>
                <a:t>2</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s" dirty="0">
                <a:solidFill>
                  <a:srgbClr val="013B82"/>
                </a:solidFill>
                <a:latin typeface="GT Walsheim Pro Condensed Black" panose="00000906000000000000" pitchFamily="2" charset="0"/>
              </a:rPr>
              <a:t>TRABAJANDO CON</a:t>
            </a:r>
          </a:p>
          <a:p>
            <a:pPr>
              <a:spcBef>
                <a:spcPts val="0"/>
              </a:spcBef>
              <a:spcAft>
                <a:spcPts val="600"/>
              </a:spcAft>
            </a:pPr>
            <a:r>
              <a:rPr lang="es" dirty="0">
                <a:latin typeface="GT Walsheim Pro Condensed Black" panose="00000906000000000000" pitchFamily="2" charset="0"/>
              </a:rPr>
              <a:t>ATLETAS CON DID</a:t>
            </a:r>
          </a:p>
        </p:txBody>
      </p:sp>
      <p:pic>
        <p:nvPicPr>
          <p:cNvPr id="3" name="Picture 2" descr="A group of girls posing for a photo&#10;&#10;Description automatically generated">
            <a:extLst>
              <a:ext uri="{FF2B5EF4-FFF2-40B4-BE49-F238E27FC236}">
                <a16:creationId xmlns:a16="http://schemas.microsoft.com/office/drawing/2014/main" id="{87CE82CB-1819-663B-3DB3-C79DF1E3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01" y="994255"/>
            <a:ext cx="5054132" cy="3369422"/>
          </a:xfrm>
          <a:prstGeom prst="rect">
            <a:avLst/>
          </a:prstGeom>
          <a:ln w="57150">
            <a:solidFill>
              <a:srgbClr val="2AC4F4"/>
            </a:solidFill>
          </a:ln>
        </p:spPr>
      </p:pic>
    </p:spTree>
    <p:extLst>
      <p:ext uri="{BB962C8B-B14F-4D97-AF65-F5344CB8AC3E}">
        <p14:creationId xmlns:p14="http://schemas.microsoft.com/office/powerpoint/2010/main" val="2166421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66243F4-2D07-19E8-DF11-A06CB1978C45}"/>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8" name="Text Placeholder 9">
            <a:extLst>
              <a:ext uri="{FF2B5EF4-FFF2-40B4-BE49-F238E27FC236}">
                <a16:creationId xmlns:a16="http://schemas.microsoft.com/office/drawing/2014/main" id="{0F2A6B3C-7D3A-919E-9D66-74912A971911}"/>
              </a:ext>
            </a:extLst>
          </p:cNvPr>
          <p:cNvSpPr>
            <a:spLocks noGrp="1"/>
          </p:cNvSpPr>
          <p:nvPr>
            <p:ph type="body" sz="quarter" idx="11"/>
          </p:nvPr>
        </p:nvSpPr>
        <p:spPr>
          <a:xfrm>
            <a:off x="1498600" y="1102214"/>
            <a:ext cx="3276600" cy="376034"/>
          </a:xfrm>
        </p:spPr>
        <p:txBody>
          <a:bodyPr>
            <a:normAutofit fontScale="77500" lnSpcReduction="20000"/>
          </a:bodyPr>
          <a:lstStyle/>
          <a:p>
            <a:r>
              <a:rPr lang="es" dirty="0"/>
              <a:t>Trabajar con atletas con discapacidad intelectual y del desarrollo</a:t>
            </a:r>
          </a:p>
        </p:txBody>
      </p:sp>
      <p:sp>
        <p:nvSpPr>
          <p:cNvPr id="10" name="TextBox 9">
            <a:extLst>
              <a:ext uri="{FF2B5EF4-FFF2-40B4-BE49-F238E27FC236}">
                <a16:creationId xmlns:a16="http://schemas.microsoft.com/office/drawing/2014/main" id="{E02A94A4-37BF-9BF6-9CE8-7800D2F68262}"/>
              </a:ext>
            </a:extLst>
          </p:cNvPr>
          <p:cNvSpPr txBox="1"/>
          <p:nvPr/>
        </p:nvSpPr>
        <p:spPr>
          <a:xfrm>
            <a:off x="905329" y="3133635"/>
            <a:ext cx="3011351" cy="1077218"/>
          </a:xfrm>
          <a:prstGeom prst="rect">
            <a:avLst/>
          </a:prstGeom>
          <a:noFill/>
        </p:spPr>
        <p:txBody>
          <a:bodyPr wrap="square" rtlCol="0">
            <a:spAutoFit/>
          </a:bodyPr>
          <a:lstStyle/>
          <a:p>
            <a:r>
              <a:rPr lang="es" sz="3200" b="1" dirty="0">
                <a:solidFill>
                  <a:schemeClr val="bg1"/>
                </a:solidFill>
                <a:latin typeface="Ubuntu"/>
              </a:rPr>
              <a:t>¿Qué significa DID?</a:t>
            </a:r>
            <a:endParaRPr lang="en-US" sz="3200" dirty="0">
              <a:solidFill>
                <a:schemeClr val="bg1"/>
              </a:solidFill>
              <a:latin typeface="Ubuntu"/>
            </a:endParaRPr>
          </a:p>
        </p:txBody>
      </p:sp>
      <p:pic>
        <p:nvPicPr>
          <p:cNvPr id="12" name="Online Media 11" title="What does IDD (Intellectual and Developmental Disabilities) mean?">
            <a:hlinkClick r:id="" action="ppaction://media"/>
            <a:extLst>
              <a:ext uri="{FF2B5EF4-FFF2-40B4-BE49-F238E27FC236}">
                <a16:creationId xmlns:a16="http://schemas.microsoft.com/office/drawing/2014/main" id="{BEADF3E3-C1B8-5966-B796-C0A3B7F5645D}"/>
              </a:ext>
            </a:extLst>
          </p:cNvPr>
          <p:cNvPicPr>
            <a:picLocks noRot="1" noChangeAspect="1"/>
          </p:cNvPicPr>
          <p:nvPr>
            <a:videoFile r:link="rId1"/>
          </p:nvPr>
        </p:nvPicPr>
        <p:blipFill>
          <a:blip r:embed="rId3"/>
          <a:stretch>
            <a:fillRect/>
          </a:stretch>
        </p:blipFill>
        <p:spPr>
          <a:xfrm>
            <a:off x="4450896" y="1896593"/>
            <a:ext cx="6835775" cy="3859193"/>
          </a:xfrm>
          <a:prstGeom prst="rect">
            <a:avLst/>
          </a:prstGeom>
          <a:ln w="57150">
            <a:solidFill>
              <a:srgbClr val="0095DA"/>
            </a:solidFill>
          </a:ln>
        </p:spPr>
      </p:pic>
      <p:sp>
        <p:nvSpPr>
          <p:cNvPr id="13" name="TextBox 12">
            <a:extLst>
              <a:ext uri="{FF2B5EF4-FFF2-40B4-BE49-F238E27FC236}">
                <a16:creationId xmlns:a16="http://schemas.microsoft.com/office/drawing/2014/main" id="{3AD1ABD6-B7AE-5A07-2DDB-0E7A88F970F3}"/>
              </a:ext>
            </a:extLst>
          </p:cNvPr>
          <p:cNvSpPr txBox="1"/>
          <p:nvPr/>
        </p:nvSpPr>
        <p:spPr>
          <a:xfrm>
            <a:off x="7565209" y="5804799"/>
            <a:ext cx="3438071" cy="369332"/>
          </a:xfrm>
          <a:prstGeom prst="rect">
            <a:avLst/>
          </a:prstGeom>
          <a:noFill/>
        </p:spPr>
        <p:txBody>
          <a:bodyPr wrap="square" rtlCol="0">
            <a:spAutoFit/>
          </a:bodyPr>
          <a:lstStyle/>
          <a:p>
            <a:r>
              <a:rPr lang="es" dirty="0">
                <a:solidFill>
                  <a:schemeClr val="bg1"/>
                </a:solidFill>
                <a:latin typeface="Ubuntu" panose="020B0504030602030204" pitchFamily="34" charset="0"/>
                <a:ea typeface="+mn-lt"/>
                <a:cs typeface="+mn-lt"/>
              </a:rPr>
              <a:t>https://youtu.be/g0wZ-D_7qLo</a:t>
            </a:r>
            <a:endParaRPr lang="en-US" dirty="0">
              <a:solidFill>
                <a:schemeClr val="bg1"/>
              </a:solidFill>
              <a:latin typeface="Ubuntu" panose="020B0504030602030204" pitchFamily="34" charset="0"/>
              <a:cs typeface="Calibri"/>
            </a:endParaRPr>
          </a:p>
        </p:txBody>
      </p:sp>
      <p:grpSp>
        <p:nvGrpSpPr>
          <p:cNvPr id="16" name="Group 15">
            <a:extLst>
              <a:ext uri="{FF2B5EF4-FFF2-40B4-BE49-F238E27FC236}">
                <a16:creationId xmlns:a16="http://schemas.microsoft.com/office/drawing/2014/main" id="{2971C60C-F4FD-373D-CC7C-C16AA7F0C476}"/>
              </a:ext>
            </a:extLst>
          </p:cNvPr>
          <p:cNvGrpSpPr/>
          <p:nvPr/>
        </p:nvGrpSpPr>
        <p:grpSpPr>
          <a:xfrm>
            <a:off x="11140096" y="5798774"/>
            <a:ext cx="773917" cy="773917"/>
            <a:chOff x="11140096" y="5798774"/>
            <a:chExt cx="773917" cy="773917"/>
          </a:xfrm>
        </p:grpSpPr>
        <p:sp>
          <p:nvSpPr>
            <p:cNvPr id="14" name="Oval 13">
              <a:extLst>
                <a:ext uri="{FF2B5EF4-FFF2-40B4-BE49-F238E27FC236}">
                  <a16:creationId xmlns:a16="http://schemas.microsoft.com/office/drawing/2014/main" id="{723AC1B6-4BB5-5867-4708-353E5985860E}"/>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D2ACB3-04F7-3823-D78D-87A6D10C52C4}"/>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35472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17AC7-542F-90F4-DEC9-6B99606E4A84}"/>
              </a:ext>
            </a:extLst>
          </p:cNvPr>
          <p:cNvSpPr txBox="1"/>
          <p:nvPr/>
        </p:nvSpPr>
        <p:spPr>
          <a:xfrm>
            <a:off x="859609" y="1876756"/>
            <a:ext cx="7232831" cy="584775"/>
          </a:xfrm>
          <a:prstGeom prst="rect">
            <a:avLst/>
          </a:prstGeom>
          <a:noFill/>
        </p:spPr>
        <p:txBody>
          <a:bodyPr wrap="square" rtlCol="0">
            <a:spAutoFit/>
          </a:bodyPr>
          <a:lstStyle/>
          <a:p>
            <a:r>
              <a:rPr lang="es" sz="3200" b="1" dirty="0">
                <a:solidFill>
                  <a:srgbClr val="013B82"/>
                </a:solidFill>
                <a:latin typeface="Ubuntu"/>
              </a:rPr>
              <a:t>Atletas de Olimpiadas Especiales</a:t>
            </a:r>
            <a:endParaRPr lang="en-US" sz="3200" dirty="0">
              <a:solidFill>
                <a:srgbClr val="013B82"/>
              </a:solidFill>
              <a:latin typeface="Ubuntu"/>
            </a:endParaRPr>
          </a:p>
        </p:txBody>
      </p:sp>
      <p:sp>
        <p:nvSpPr>
          <p:cNvPr id="7" name="Rectangle: Diagonal Corners Rounded 6">
            <a:extLst>
              <a:ext uri="{FF2B5EF4-FFF2-40B4-BE49-F238E27FC236}">
                <a16:creationId xmlns:a16="http://schemas.microsoft.com/office/drawing/2014/main" id="{2D0A200F-2CC3-4249-64EF-53DC9B60872B}"/>
              </a:ext>
            </a:extLst>
          </p:cNvPr>
          <p:cNvSpPr/>
          <p:nvPr/>
        </p:nvSpPr>
        <p:spPr>
          <a:xfrm>
            <a:off x="1203960" y="2895598"/>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Son como atletas sin DID</a:t>
            </a:r>
          </a:p>
        </p:txBody>
      </p:sp>
      <p:sp>
        <p:nvSpPr>
          <p:cNvPr id="8" name="Rectangle: Diagonal Corners Rounded 7">
            <a:extLst>
              <a:ext uri="{FF2B5EF4-FFF2-40B4-BE49-F238E27FC236}">
                <a16:creationId xmlns:a16="http://schemas.microsoft.com/office/drawing/2014/main" id="{E7D706A3-FA2D-BB27-955D-909FCE886008}"/>
              </a:ext>
            </a:extLst>
          </p:cNvPr>
          <p:cNvSpPr/>
          <p:nvPr/>
        </p:nvSpPr>
        <p:spPr>
          <a:xfrm>
            <a:off x="6400800" y="4641801"/>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Hacer lo mejor que pueden y ayudan a otros a hacer lo mejor que puedan.</a:t>
            </a:r>
          </a:p>
        </p:txBody>
      </p:sp>
      <p:sp>
        <p:nvSpPr>
          <p:cNvPr id="9" name="Rectangle: Diagonal Corners Rounded 8">
            <a:extLst>
              <a:ext uri="{FF2B5EF4-FFF2-40B4-BE49-F238E27FC236}">
                <a16:creationId xmlns:a16="http://schemas.microsoft.com/office/drawing/2014/main" id="{92AC882A-6A54-7598-A728-1E0968491EE1}"/>
              </a:ext>
            </a:extLst>
          </p:cNvPr>
          <p:cNvSpPr/>
          <p:nvPr/>
        </p:nvSpPr>
        <p:spPr>
          <a:xfrm>
            <a:off x="2804160" y="4641801"/>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Son buenos compañeros de equipo</a:t>
            </a:r>
          </a:p>
        </p:txBody>
      </p:sp>
      <p:sp>
        <p:nvSpPr>
          <p:cNvPr id="10" name="Rectangle: Diagonal Corners Rounded 9">
            <a:extLst>
              <a:ext uri="{FF2B5EF4-FFF2-40B4-BE49-F238E27FC236}">
                <a16:creationId xmlns:a16="http://schemas.microsoft.com/office/drawing/2014/main" id="{20B8409E-B6FD-29EB-478B-0E1826187A3A}"/>
              </a:ext>
            </a:extLst>
          </p:cNvPr>
          <p:cNvSpPr/>
          <p:nvPr/>
        </p:nvSpPr>
        <p:spPr>
          <a:xfrm>
            <a:off x="8092440" y="2895598"/>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Trabajan duro para alcanzar sus objetivos de rendimiento individuales.</a:t>
            </a:r>
          </a:p>
        </p:txBody>
      </p:sp>
      <p:sp>
        <p:nvSpPr>
          <p:cNvPr id="11" name="Rectangle: Diagonal Corners Rounded 10">
            <a:extLst>
              <a:ext uri="{FF2B5EF4-FFF2-40B4-BE49-F238E27FC236}">
                <a16:creationId xmlns:a16="http://schemas.microsoft.com/office/drawing/2014/main" id="{6444AEC7-D7E4-5739-98B6-FBB2C195719B}"/>
              </a:ext>
            </a:extLst>
          </p:cNvPr>
          <p:cNvSpPr/>
          <p:nvPr/>
        </p:nvSpPr>
        <p:spPr>
          <a:xfrm>
            <a:off x="4648200" y="2895598"/>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Quieren ser buenos en su deporte.</a:t>
            </a:r>
          </a:p>
        </p:txBody>
      </p:sp>
      <p:pic>
        <p:nvPicPr>
          <p:cNvPr id="21" name="Picture 16">
            <a:extLst>
              <a:ext uri="{FF2B5EF4-FFF2-40B4-BE49-F238E27FC236}">
                <a16:creationId xmlns:a16="http://schemas.microsoft.com/office/drawing/2014/main" id="{0B612107-F374-BFE4-BEFC-41C77027B015}"/>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22" name="Picture 1">
            <a:extLst>
              <a:ext uri="{FF2B5EF4-FFF2-40B4-BE49-F238E27FC236}">
                <a16:creationId xmlns:a16="http://schemas.microsoft.com/office/drawing/2014/main" id="{C3EAB467-EDD9-2DAD-9F93-0B18AA05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23" name="Picture 17">
            <a:extLst>
              <a:ext uri="{FF2B5EF4-FFF2-40B4-BE49-F238E27FC236}">
                <a16:creationId xmlns:a16="http://schemas.microsoft.com/office/drawing/2014/main" id="{6A26D2DD-9C8B-74F0-1A7C-AB0031038382}"/>
              </a:ext>
            </a:extLst>
          </p:cNvPr>
          <p:cNvPicPr>
            <a:picLocks noChangeAspect="1"/>
          </p:cNvPicPr>
          <p:nvPr/>
        </p:nvPicPr>
        <p:blipFill>
          <a:blip r:embed="rId4"/>
          <a:stretch>
            <a:fillRect/>
          </a:stretch>
        </p:blipFill>
        <p:spPr>
          <a:xfrm>
            <a:off x="10923534" y="282615"/>
            <a:ext cx="877942" cy="877942"/>
          </a:xfrm>
          <a:prstGeom prst="rect">
            <a:avLst/>
          </a:prstGeom>
        </p:spPr>
      </p:pic>
      <p:sp>
        <p:nvSpPr>
          <p:cNvPr id="24" name="Text Placeholder 5">
            <a:extLst>
              <a:ext uri="{FF2B5EF4-FFF2-40B4-BE49-F238E27FC236}">
                <a16:creationId xmlns:a16="http://schemas.microsoft.com/office/drawing/2014/main" id="{63DE6614-B1EF-AA1B-C09D-E8385F42A47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25" name="Text Placeholder 10">
            <a:extLst>
              <a:ext uri="{FF2B5EF4-FFF2-40B4-BE49-F238E27FC236}">
                <a16:creationId xmlns:a16="http://schemas.microsoft.com/office/drawing/2014/main" id="{CAF5F7C2-F74A-7E4B-0208-16E94CFA7CB0}"/>
              </a:ext>
            </a:extLst>
          </p:cNvPr>
          <p:cNvSpPr txBox="1">
            <a:spLocks/>
          </p:cNvSpPr>
          <p:nvPr/>
        </p:nvSpPr>
        <p:spPr>
          <a:xfrm>
            <a:off x="1498600" y="1097134"/>
            <a:ext cx="3276600" cy="376034"/>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Trabajar con atletas con discapacidad intelectual y del desarrollo</a:t>
            </a:r>
          </a:p>
        </p:txBody>
      </p:sp>
      <p:grpSp>
        <p:nvGrpSpPr>
          <p:cNvPr id="28" name="Group 27">
            <a:extLst>
              <a:ext uri="{FF2B5EF4-FFF2-40B4-BE49-F238E27FC236}">
                <a16:creationId xmlns:a16="http://schemas.microsoft.com/office/drawing/2014/main" id="{254241F3-B1C8-F1B2-021D-0FF04A285062}"/>
              </a:ext>
            </a:extLst>
          </p:cNvPr>
          <p:cNvGrpSpPr/>
          <p:nvPr/>
        </p:nvGrpSpPr>
        <p:grpSpPr>
          <a:xfrm>
            <a:off x="11140096" y="5798774"/>
            <a:ext cx="773917" cy="773917"/>
            <a:chOff x="11140096" y="5798774"/>
            <a:chExt cx="773917" cy="773917"/>
          </a:xfrm>
        </p:grpSpPr>
        <p:sp>
          <p:nvSpPr>
            <p:cNvPr id="29" name="Oval 28">
              <a:extLst>
                <a:ext uri="{FF2B5EF4-FFF2-40B4-BE49-F238E27FC236}">
                  <a16:creationId xmlns:a16="http://schemas.microsoft.com/office/drawing/2014/main" id="{A78CD384-AD41-5A0A-4B21-474EFC9EB94F}"/>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2BF1AA9-9524-A108-C384-2418808501E0}"/>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121943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7A035F8-955B-4F2A-572D-2747F5EA53B7}"/>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5" name="Text Placeholder 9">
            <a:extLst>
              <a:ext uri="{FF2B5EF4-FFF2-40B4-BE49-F238E27FC236}">
                <a16:creationId xmlns:a16="http://schemas.microsoft.com/office/drawing/2014/main" id="{D30C5E85-A9CD-EAF6-79DF-20D9248665FF}"/>
              </a:ext>
            </a:extLst>
          </p:cNvPr>
          <p:cNvSpPr>
            <a:spLocks noGrp="1"/>
          </p:cNvSpPr>
          <p:nvPr>
            <p:ph type="body" sz="quarter" idx="11"/>
          </p:nvPr>
        </p:nvSpPr>
        <p:spPr>
          <a:xfrm>
            <a:off x="1498600" y="1102214"/>
            <a:ext cx="3276600" cy="376034"/>
          </a:xfrm>
        </p:spPr>
        <p:txBody>
          <a:bodyPr>
            <a:normAutofit fontScale="77500" lnSpcReduction="20000"/>
          </a:bodyPr>
          <a:lstStyle/>
          <a:p>
            <a:r>
              <a:rPr lang="es" dirty="0"/>
              <a:t>Trabajar con atletas con discapacidad intelectual y del desarrollo</a:t>
            </a:r>
          </a:p>
        </p:txBody>
      </p:sp>
      <p:sp>
        <p:nvSpPr>
          <p:cNvPr id="6" name="TextBox 5">
            <a:extLst>
              <a:ext uri="{FF2B5EF4-FFF2-40B4-BE49-F238E27FC236}">
                <a16:creationId xmlns:a16="http://schemas.microsoft.com/office/drawing/2014/main" id="{F75ADB71-612D-5C69-5ED9-D7901AE43BC4}"/>
              </a:ext>
            </a:extLst>
          </p:cNvPr>
          <p:cNvSpPr txBox="1"/>
          <p:nvPr/>
        </p:nvSpPr>
        <p:spPr>
          <a:xfrm>
            <a:off x="1325658" y="3261059"/>
            <a:ext cx="3916363" cy="1077218"/>
          </a:xfrm>
          <a:prstGeom prst="rect">
            <a:avLst/>
          </a:prstGeom>
          <a:noFill/>
        </p:spPr>
        <p:txBody>
          <a:bodyPr wrap="square" rtlCol="0">
            <a:spAutoFit/>
          </a:bodyPr>
          <a:lstStyle/>
          <a:p>
            <a:r>
              <a:rPr lang="es" sz="3200" b="1" dirty="0">
                <a:solidFill>
                  <a:schemeClr val="bg1"/>
                </a:solidFill>
                <a:latin typeface="Ubuntu"/>
              </a:rPr>
              <a:t>¿Cómo afecta la DID al aprendizaje?</a:t>
            </a:r>
            <a:endParaRPr lang="en-US" sz="3200" dirty="0">
              <a:solidFill>
                <a:schemeClr val="bg1"/>
              </a:solidFill>
              <a:latin typeface="Ubuntu"/>
            </a:endParaRPr>
          </a:p>
        </p:txBody>
      </p:sp>
      <p:pic>
        <p:nvPicPr>
          <p:cNvPr id="8" name="Graphic 7">
            <a:extLst>
              <a:ext uri="{FF2B5EF4-FFF2-40B4-BE49-F238E27FC236}">
                <a16:creationId xmlns:a16="http://schemas.microsoft.com/office/drawing/2014/main" id="{F375B7EC-F59D-2BB2-8F55-8B1C12341C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03" y="2840768"/>
            <a:ext cx="1251783" cy="1396219"/>
          </a:xfrm>
          <a:prstGeom prst="rect">
            <a:avLst/>
          </a:prstGeom>
        </p:spPr>
      </p:pic>
      <p:sp>
        <p:nvSpPr>
          <p:cNvPr id="9" name="TextBox 8">
            <a:extLst>
              <a:ext uri="{FF2B5EF4-FFF2-40B4-BE49-F238E27FC236}">
                <a16:creationId xmlns:a16="http://schemas.microsoft.com/office/drawing/2014/main" id="{5525ABD0-0E95-E212-C070-C3E88D906F7A}"/>
              </a:ext>
            </a:extLst>
          </p:cNvPr>
          <p:cNvSpPr txBox="1"/>
          <p:nvPr/>
        </p:nvSpPr>
        <p:spPr>
          <a:xfrm>
            <a:off x="6002457" y="3182626"/>
            <a:ext cx="5151120" cy="3354765"/>
          </a:xfrm>
          <a:prstGeom prst="rect">
            <a:avLst/>
          </a:prstGeom>
          <a:noFill/>
        </p:spPr>
        <p:txBody>
          <a:bodyPr wrap="square" rtlCol="0">
            <a:spAutoFit/>
          </a:bodyPr>
          <a:lstStyle/>
          <a:p>
            <a:pPr marL="365125" indent="-258763">
              <a:spcAft>
                <a:spcPts val="1200"/>
              </a:spcAft>
              <a:buBlip>
                <a:blip r:embed="rId4"/>
              </a:buBlip>
            </a:pPr>
            <a:r>
              <a:rPr lang="es" sz="2400" i="0" u="none" strike="noStrike" cap="none" dirty="0">
                <a:solidFill>
                  <a:schemeClr val="tx1">
                    <a:lumMod val="65000"/>
                    <a:lumOff val="35000"/>
                  </a:schemeClr>
                </a:solidFill>
                <a:latin typeface="Ubuntu" panose="020B0504030602030204" pitchFamily="34" charset="0"/>
                <a:ea typeface="Ubuntu"/>
                <a:cs typeface="Ubuntu"/>
                <a:sym typeface="Ubuntu"/>
              </a:rPr>
              <a:t>Utilizan muchas herramientas de aprendizaje diferentes para adquirir nuevas habilidades.</a:t>
            </a:r>
          </a:p>
          <a:p>
            <a:pPr marL="365125" indent="-258763">
              <a:spcAft>
                <a:spcPts val="1200"/>
              </a:spcAft>
              <a:buBlip>
                <a:blip r:embed="rId4"/>
              </a:buBlip>
            </a:pPr>
            <a:r>
              <a:rPr lang="es" sz="2400" i="0" u="none" strike="noStrike" cap="none" dirty="0">
                <a:solidFill>
                  <a:schemeClr val="tx1">
                    <a:lumMod val="65000"/>
                    <a:lumOff val="35000"/>
                  </a:schemeClr>
                </a:solidFill>
                <a:latin typeface="Ubuntu" panose="020B0504030602030204" pitchFamily="34" charset="0"/>
                <a:ea typeface="Ubuntu"/>
                <a:cs typeface="Ubuntu"/>
                <a:sym typeface="Ubuntu"/>
              </a:rPr>
              <a:t>A menudo necesitan atención individual para comprender nueva información.</a:t>
            </a:r>
          </a:p>
          <a:p>
            <a:pPr marL="365125" indent="-258763">
              <a:spcAft>
                <a:spcPts val="1200"/>
              </a:spcAft>
              <a:buBlip>
                <a:blip r:embed="rId4"/>
              </a:buBlip>
            </a:pPr>
            <a:r>
              <a:rPr lang="es" sz="2400" i="0" u="none" strike="noStrike" cap="none" dirty="0">
                <a:solidFill>
                  <a:schemeClr val="tx1">
                    <a:lumMod val="65000"/>
                    <a:lumOff val="35000"/>
                  </a:schemeClr>
                </a:solidFill>
                <a:latin typeface="Ubuntu" panose="020B0504030602030204" pitchFamily="34" charset="0"/>
                <a:ea typeface="Ubuntu"/>
                <a:cs typeface="Ubuntu"/>
                <a:sym typeface="Ubuntu"/>
              </a:rPr>
              <a:t>Necesitan ayuda para completar tareas complejas</a:t>
            </a:r>
          </a:p>
        </p:txBody>
      </p:sp>
      <p:sp>
        <p:nvSpPr>
          <p:cNvPr id="10" name="TextBox 9">
            <a:extLst>
              <a:ext uri="{FF2B5EF4-FFF2-40B4-BE49-F238E27FC236}">
                <a16:creationId xmlns:a16="http://schemas.microsoft.com/office/drawing/2014/main" id="{73594F47-110B-A6D7-E5C2-0DD8C40030F3}"/>
              </a:ext>
            </a:extLst>
          </p:cNvPr>
          <p:cNvSpPr txBox="1"/>
          <p:nvPr/>
        </p:nvSpPr>
        <p:spPr>
          <a:xfrm>
            <a:off x="6096000" y="2116451"/>
            <a:ext cx="5818013" cy="954107"/>
          </a:xfrm>
          <a:prstGeom prst="rect">
            <a:avLst/>
          </a:prstGeom>
          <a:noFill/>
        </p:spPr>
        <p:txBody>
          <a:bodyPr wrap="square" rtlCol="0">
            <a:spAutoFit/>
          </a:bodyPr>
          <a:lstStyle/>
          <a:p>
            <a:pPr>
              <a:spcAft>
                <a:spcPts val="1200"/>
              </a:spcAft>
            </a:pPr>
            <a:r>
              <a:rPr lang="es" sz="2800" b="1" i="0" u="none" strike="noStrike" cap="none" dirty="0">
                <a:solidFill>
                  <a:srgbClr val="013B82"/>
                </a:solidFill>
                <a:latin typeface="Ubuntu" panose="020B0504030602030204" pitchFamily="34" charset="0"/>
                <a:ea typeface="Ubuntu"/>
                <a:cs typeface="Ubuntu"/>
                <a:sym typeface="Ubuntu"/>
              </a:rPr>
              <a:t>Personas con discapacidad intelectual:</a:t>
            </a:r>
          </a:p>
        </p:txBody>
      </p:sp>
      <p:grpSp>
        <p:nvGrpSpPr>
          <p:cNvPr id="11" name="Group 10">
            <a:extLst>
              <a:ext uri="{FF2B5EF4-FFF2-40B4-BE49-F238E27FC236}">
                <a16:creationId xmlns:a16="http://schemas.microsoft.com/office/drawing/2014/main" id="{27966813-796C-5E32-9C64-974B879CBB25}"/>
              </a:ext>
            </a:extLst>
          </p:cNvPr>
          <p:cNvGrpSpPr/>
          <p:nvPr/>
        </p:nvGrpSpPr>
        <p:grpSpPr>
          <a:xfrm>
            <a:off x="11140096" y="5798774"/>
            <a:ext cx="773917" cy="773917"/>
            <a:chOff x="11140096" y="5798774"/>
            <a:chExt cx="773917" cy="773917"/>
          </a:xfrm>
        </p:grpSpPr>
        <p:sp>
          <p:nvSpPr>
            <p:cNvPr id="12" name="Oval 11">
              <a:extLst>
                <a:ext uri="{FF2B5EF4-FFF2-40B4-BE49-F238E27FC236}">
                  <a16:creationId xmlns:a16="http://schemas.microsoft.com/office/drawing/2014/main" id="{0DB059E4-EF93-AE8D-60DA-E6A6861CE16A}"/>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4816DF-4BC3-9E57-550D-9504EB200028}"/>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3647195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31F83AC-D8B6-5B52-0E99-D5B715E8BE6F}"/>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8" name="Text Placeholder 9">
            <a:extLst>
              <a:ext uri="{FF2B5EF4-FFF2-40B4-BE49-F238E27FC236}">
                <a16:creationId xmlns:a16="http://schemas.microsoft.com/office/drawing/2014/main" id="{8ED1695B-D033-6AF9-1DB6-6F4620ED3DE7}"/>
              </a:ext>
            </a:extLst>
          </p:cNvPr>
          <p:cNvSpPr>
            <a:spLocks noGrp="1"/>
          </p:cNvSpPr>
          <p:nvPr>
            <p:ph type="body" sz="quarter" idx="11"/>
          </p:nvPr>
        </p:nvSpPr>
        <p:spPr>
          <a:xfrm>
            <a:off x="1498600" y="1102214"/>
            <a:ext cx="3276600" cy="376034"/>
          </a:xfrm>
        </p:spPr>
        <p:txBody>
          <a:bodyPr>
            <a:normAutofit fontScale="77500" lnSpcReduction="20000"/>
          </a:bodyPr>
          <a:lstStyle/>
          <a:p>
            <a:r>
              <a:rPr lang="es" dirty="0"/>
              <a:t>Trabajar con atletas con discapacidad intelectual y del desarrollo</a:t>
            </a:r>
          </a:p>
        </p:txBody>
      </p:sp>
      <p:sp>
        <p:nvSpPr>
          <p:cNvPr id="9" name="TextBox 8">
            <a:extLst>
              <a:ext uri="{FF2B5EF4-FFF2-40B4-BE49-F238E27FC236}">
                <a16:creationId xmlns:a16="http://schemas.microsoft.com/office/drawing/2014/main" id="{2CC23FCB-24F0-4D8B-F723-B1CE64E1FECB}"/>
              </a:ext>
            </a:extLst>
          </p:cNvPr>
          <p:cNvSpPr txBox="1"/>
          <p:nvPr/>
        </p:nvSpPr>
        <p:spPr>
          <a:xfrm>
            <a:off x="873034" y="1643476"/>
            <a:ext cx="6365966" cy="646331"/>
          </a:xfrm>
          <a:prstGeom prst="rect">
            <a:avLst/>
          </a:prstGeom>
          <a:noFill/>
        </p:spPr>
        <p:txBody>
          <a:bodyPr wrap="square" rtlCol="0">
            <a:spAutoFit/>
          </a:bodyPr>
          <a:lstStyle/>
          <a:p>
            <a:r>
              <a:rPr lang="es" sz="3600" b="1" dirty="0">
                <a:solidFill>
                  <a:srgbClr val="013B82"/>
                </a:solidFill>
                <a:latin typeface="Ubuntu"/>
              </a:rPr>
              <a:t>Fortalezas y debilidades</a:t>
            </a:r>
            <a:endParaRPr lang="en-US" sz="3600" dirty="0">
              <a:solidFill>
                <a:srgbClr val="013B82"/>
              </a:solidFill>
              <a:latin typeface="Ubuntu"/>
            </a:endParaRPr>
          </a:p>
        </p:txBody>
      </p:sp>
      <p:sp>
        <p:nvSpPr>
          <p:cNvPr id="10" name="TextBox 9">
            <a:extLst>
              <a:ext uri="{FF2B5EF4-FFF2-40B4-BE49-F238E27FC236}">
                <a16:creationId xmlns:a16="http://schemas.microsoft.com/office/drawing/2014/main" id="{8F10EF06-A944-7655-F1B7-E550756C89BA}"/>
              </a:ext>
            </a:extLst>
          </p:cNvPr>
          <p:cNvSpPr txBox="1"/>
          <p:nvPr/>
        </p:nvSpPr>
        <p:spPr>
          <a:xfrm>
            <a:off x="873034" y="2448654"/>
            <a:ext cx="7097486" cy="4012060"/>
          </a:xfrm>
          <a:prstGeom prst="rect">
            <a:avLst/>
          </a:prstGeom>
          <a:noFill/>
        </p:spPr>
        <p:txBody>
          <a:bodyPr wrap="square" rtlCol="0">
            <a:spAutoFit/>
          </a:bodyPr>
          <a:lstStyle/>
          <a:p>
            <a:pPr marL="430212" indent="-342900">
              <a:lnSpc>
                <a:spcPct val="120000"/>
              </a:lnSpc>
              <a:spcAft>
                <a:spcPts val="1200"/>
              </a:spcAft>
              <a:buBlip>
                <a:blip r:embed="rId2"/>
              </a:buBlip>
            </a:pPr>
            <a:r>
              <a:rPr lang="es" sz="2200" dirty="0">
                <a:solidFill>
                  <a:schemeClr val="tx1">
                    <a:lumMod val="65000"/>
                    <a:lumOff val="35000"/>
                  </a:schemeClr>
                </a:solidFill>
                <a:latin typeface="Ubuntu" panose="020B0504030602030204" pitchFamily="34" charset="0"/>
                <a:ea typeface="Calibri"/>
                <a:cs typeface="Calibri"/>
                <a:sym typeface="Calibri"/>
              </a:rPr>
              <a:t>Todos tenemos fortalezas y debilidades cuando se trata de aprender.</a:t>
            </a:r>
          </a:p>
          <a:p>
            <a:pPr marL="430212" indent="-342900">
              <a:lnSpc>
                <a:spcPct val="120000"/>
              </a:lnSpc>
              <a:spcAft>
                <a:spcPts val="1200"/>
              </a:spcAft>
              <a:buBlip>
                <a:blip r:embed="rId2"/>
              </a:buBlip>
            </a:pPr>
            <a:r>
              <a:rPr lang="es" sz="2200" dirty="0">
                <a:solidFill>
                  <a:schemeClr val="tx1">
                    <a:lumMod val="65000"/>
                    <a:lumOff val="35000"/>
                  </a:schemeClr>
                </a:solidFill>
                <a:latin typeface="Ubuntu" panose="020B0504030602030204" pitchFamily="34" charset="0"/>
                <a:ea typeface="Calibri"/>
                <a:cs typeface="Calibri"/>
                <a:sym typeface="Calibri"/>
              </a:rPr>
              <a:t>Las personas con DID pueden usar palabras diferentes, pueden necesitar más tiempo para comprender y pueden aprender a una velocidad diferente o de una manera diferente.</a:t>
            </a:r>
          </a:p>
          <a:p>
            <a:pPr marL="430212" indent="-342900">
              <a:lnSpc>
                <a:spcPct val="120000"/>
              </a:lnSpc>
              <a:spcAft>
                <a:spcPts val="1200"/>
              </a:spcAft>
              <a:buBlip>
                <a:blip r:embed="rId2"/>
              </a:buBlip>
            </a:pPr>
            <a:r>
              <a:rPr lang="es" sz="2200" dirty="0">
                <a:solidFill>
                  <a:schemeClr val="tx1">
                    <a:lumMod val="65000"/>
                    <a:lumOff val="35000"/>
                  </a:schemeClr>
                </a:solidFill>
                <a:latin typeface="Ubuntu" panose="020B0504030602030204" pitchFamily="34" charset="0"/>
                <a:ea typeface="Calibri"/>
                <a:cs typeface="Calibri"/>
                <a:sym typeface="Calibri"/>
              </a:rPr>
              <a:t>Es importante comprender las diferentes formas en que aprendemos y cómo la comunicación juega un papel en ese proceso.</a:t>
            </a:r>
          </a:p>
        </p:txBody>
      </p:sp>
      <p:pic>
        <p:nvPicPr>
          <p:cNvPr id="14" name="Graphic 13">
            <a:extLst>
              <a:ext uri="{FF2B5EF4-FFF2-40B4-BE49-F238E27FC236}">
                <a16:creationId xmlns:a16="http://schemas.microsoft.com/office/drawing/2014/main" id="{EF064432-0208-26D7-029F-0CD3B033B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992" y="2289807"/>
            <a:ext cx="3231833" cy="2872740"/>
          </a:xfrm>
          <a:prstGeom prst="rect">
            <a:avLst/>
          </a:prstGeom>
        </p:spPr>
      </p:pic>
      <p:grpSp>
        <p:nvGrpSpPr>
          <p:cNvPr id="15" name="Group 14">
            <a:extLst>
              <a:ext uri="{FF2B5EF4-FFF2-40B4-BE49-F238E27FC236}">
                <a16:creationId xmlns:a16="http://schemas.microsoft.com/office/drawing/2014/main" id="{1085C161-E117-F620-D40F-291E222A3385}"/>
              </a:ext>
            </a:extLst>
          </p:cNvPr>
          <p:cNvGrpSpPr/>
          <p:nvPr/>
        </p:nvGrpSpPr>
        <p:grpSpPr>
          <a:xfrm>
            <a:off x="11140096" y="5798774"/>
            <a:ext cx="773917" cy="773917"/>
            <a:chOff x="11140096" y="5798774"/>
            <a:chExt cx="773917" cy="773917"/>
          </a:xfrm>
        </p:grpSpPr>
        <p:sp>
          <p:nvSpPr>
            <p:cNvPr id="16" name="Oval 15">
              <a:extLst>
                <a:ext uri="{FF2B5EF4-FFF2-40B4-BE49-F238E27FC236}">
                  <a16:creationId xmlns:a16="http://schemas.microsoft.com/office/drawing/2014/main" id="{04FC47B4-451E-FDCE-8B46-FB51E8ABD68E}"/>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A2C9A4-1747-3D9D-6FC8-789C75D75864}"/>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448611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31F83AC-D8B6-5B52-0E99-D5B715E8BE6F}"/>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8" name="Text Placeholder 9">
            <a:extLst>
              <a:ext uri="{FF2B5EF4-FFF2-40B4-BE49-F238E27FC236}">
                <a16:creationId xmlns:a16="http://schemas.microsoft.com/office/drawing/2014/main" id="{8ED1695B-D033-6AF9-1DB6-6F4620ED3DE7}"/>
              </a:ext>
            </a:extLst>
          </p:cNvPr>
          <p:cNvSpPr>
            <a:spLocks noGrp="1"/>
          </p:cNvSpPr>
          <p:nvPr>
            <p:ph type="body" sz="quarter" idx="11"/>
          </p:nvPr>
        </p:nvSpPr>
        <p:spPr>
          <a:xfrm>
            <a:off x="1498600" y="1102214"/>
            <a:ext cx="3276600" cy="376034"/>
          </a:xfrm>
        </p:spPr>
        <p:txBody>
          <a:bodyPr>
            <a:normAutofit fontScale="77500" lnSpcReduction="20000"/>
          </a:bodyPr>
          <a:lstStyle/>
          <a:p>
            <a:r>
              <a:rPr lang="es" dirty="0"/>
              <a:t>Trabajar con atletas con discapacidad intelectual y del desarrollo</a:t>
            </a:r>
          </a:p>
        </p:txBody>
      </p:sp>
      <p:sp>
        <p:nvSpPr>
          <p:cNvPr id="9" name="TextBox 8">
            <a:extLst>
              <a:ext uri="{FF2B5EF4-FFF2-40B4-BE49-F238E27FC236}">
                <a16:creationId xmlns:a16="http://schemas.microsoft.com/office/drawing/2014/main" id="{2CC23FCB-24F0-4D8B-F723-B1CE64E1FECB}"/>
              </a:ext>
            </a:extLst>
          </p:cNvPr>
          <p:cNvSpPr txBox="1"/>
          <p:nvPr/>
        </p:nvSpPr>
        <p:spPr>
          <a:xfrm>
            <a:off x="873034" y="1643476"/>
            <a:ext cx="6365966" cy="646331"/>
          </a:xfrm>
          <a:prstGeom prst="rect">
            <a:avLst/>
          </a:prstGeom>
          <a:noFill/>
        </p:spPr>
        <p:txBody>
          <a:bodyPr wrap="square" rtlCol="0">
            <a:spAutoFit/>
          </a:bodyPr>
          <a:lstStyle/>
          <a:p>
            <a:r>
              <a:rPr lang="es" sz="3600" b="1" dirty="0">
                <a:solidFill>
                  <a:srgbClr val="013B82"/>
                </a:solidFill>
                <a:latin typeface="Ubuntu"/>
              </a:rPr>
              <a:t>Formas de comunicarse</a:t>
            </a:r>
            <a:endParaRPr lang="en-US" sz="3600" dirty="0">
              <a:solidFill>
                <a:srgbClr val="013B82"/>
              </a:solidFill>
              <a:latin typeface="Ubuntu"/>
            </a:endParaRPr>
          </a:p>
        </p:txBody>
      </p:sp>
      <p:sp>
        <p:nvSpPr>
          <p:cNvPr id="10" name="TextBox 9">
            <a:extLst>
              <a:ext uri="{FF2B5EF4-FFF2-40B4-BE49-F238E27FC236}">
                <a16:creationId xmlns:a16="http://schemas.microsoft.com/office/drawing/2014/main" id="{8F10EF06-A944-7655-F1B7-E550756C89BA}"/>
              </a:ext>
            </a:extLst>
          </p:cNvPr>
          <p:cNvSpPr txBox="1"/>
          <p:nvPr/>
        </p:nvSpPr>
        <p:spPr>
          <a:xfrm>
            <a:off x="873034" y="3207189"/>
            <a:ext cx="2495006" cy="769441"/>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Utiliza palabras sencillas</a:t>
            </a:r>
          </a:p>
        </p:txBody>
      </p:sp>
      <p:sp>
        <p:nvSpPr>
          <p:cNvPr id="2" name="TextBox 1">
            <a:extLst>
              <a:ext uri="{FF2B5EF4-FFF2-40B4-BE49-F238E27FC236}">
                <a16:creationId xmlns:a16="http://schemas.microsoft.com/office/drawing/2014/main" id="{B4F9CB09-E52E-A817-C868-C9DAAF80DBAB}"/>
              </a:ext>
            </a:extLst>
          </p:cNvPr>
          <p:cNvSpPr txBox="1"/>
          <p:nvPr/>
        </p:nvSpPr>
        <p:spPr>
          <a:xfrm>
            <a:off x="3719331" y="3207189"/>
            <a:ext cx="2495006" cy="769441"/>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Utiliza pocas palabras</a:t>
            </a:r>
          </a:p>
        </p:txBody>
      </p:sp>
      <p:sp>
        <p:nvSpPr>
          <p:cNvPr id="3" name="TextBox 2">
            <a:extLst>
              <a:ext uri="{FF2B5EF4-FFF2-40B4-BE49-F238E27FC236}">
                <a16:creationId xmlns:a16="http://schemas.microsoft.com/office/drawing/2014/main" id="{C200B9F4-1C2E-9393-9DEE-3611754F24FA}"/>
              </a:ext>
            </a:extLst>
          </p:cNvPr>
          <p:cNvSpPr txBox="1"/>
          <p:nvPr/>
        </p:nvSpPr>
        <p:spPr>
          <a:xfrm>
            <a:off x="6565628" y="3207189"/>
            <a:ext cx="2495006" cy="430887"/>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Utiliza imágenes</a:t>
            </a:r>
          </a:p>
        </p:txBody>
      </p:sp>
      <p:sp>
        <p:nvSpPr>
          <p:cNvPr id="4" name="TextBox 3">
            <a:extLst>
              <a:ext uri="{FF2B5EF4-FFF2-40B4-BE49-F238E27FC236}">
                <a16:creationId xmlns:a16="http://schemas.microsoft.com/office/drawing/2014/main" id="{F2128639-C97A-A6F5-03F4-1F5C2516BB61}"/>
              </a:ext>
            </a:extLst>
          </p:cNvPr>
          <p:cNvSpPr txBox="1"/>
          <p:nvPr/>
        </p:nvSpPr>
        <p:spPr>
          <a:xfrm>
            <a:off x="1353435" y="5214524"/>
            <a:ext cx="2495006" cy="769441"/>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Dar instrucciones paso a paso</a:t>
            </a:r>
          </a:p>
        </p:txBody>
      </p:sp>
      <p:sp>
        <p:nvSpPr>
          <p:cNvPr id="5" name="TextBox 4">
            <a:extLst>
              <a:ext uri="{FF2B5EF4-FFF2-40B4-BE49-F238E27FC236}">
                <a16:creationId xmlns:a16="http://schemas.microsoft.com/office/drawing/2014/main" id="{383B4A21-966E-4D55-FC3B-1AB0604856D2}"/>
              </a:ext>
            </a:extLst>
          </p:cNvPr>
          <p:cNvSpPr txBox="1"/>
          <p:nvPr/>
        </p:nvSpPr>
        <p:spPr>
          <a:xfrm>
            <a:off x="9411924" y="3207189"/>
            <a:ext cx="2495006" cy="430887"/>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Demostrar</a:t>
            </a:r>
          </a:p>
        </p:txBody>
      </p:sp>
      <p:sp>
        <p:nvSpPr>
          <p:cNvPr id="6" name="TextBox 5">
            <a:extLst>
              <a:ext uri="{FF2B5EF4-FFF2-40B4-BE49-F238E27FC236}">
                <a16:creationId xmlns:a16="http://schemas.microsoft.com/office/drawing/2014/main" id="{A39DC360-D309-8D2B-2818-8E159F41FC96}"/>
              </a:ext>
            </a:extLst>
          </p:cNvPr>
          <p:cNvSpPr txBox="1"/>
          <p:nvPr/>
        </p:nvSpPr>
        <p:spPr>
          <a:xfrm>
            <a:off x="8343560" y="5214524"/>
            <a:ext cx="2495006" cy="769441"/>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Verificar la comprensión</a:t>
            </a:r>
          </a:p>
        </p:txBody>
      </p:sp>
      <p:sp>
        <p:nvSpPr>
          <p:cNvPr id="11" name="TextBox 10">
            <a:extLst>
              <a:ext uri="{FF2B5EF4-FFF2-40B4-BE49-F238E27FC236}">
                <a16:creationId xmlns:a16="http://schemas.microsoft.com/office/drawing/2014/main" id="{76FDB94F-90DD-DFC1-F11E-A7F05D5B6512}"/>
              </a:ext>
            </a:extLst>
          </p:cNvPr>
          <p:cNvSpPr txBox="1"/>
          <p:nvPr/>
        </p:nvSpPr>
        <p:spPr>
          <a:xfrm>
            <a:off x="4758520" y="5214524"/>
            <a:ext cx="2674960" cy="1446550"/>
          </a:xfrm>
          <a:prstGeom prst="rect">
            <a:avLst/>
          </a:prstGeom>
          <a:noFill/>
        </p:spPr>
        <p:txBody>
          <a:bodyPr wrap="square" rtlCol="0">
            <a:spAutoFit/>
          </a:bodyPr>
          <a:lstStyle/>
          <a:p>
            <a:pPr marL="87312" algn="ctr"/>
            <a:r>
              <a:rPr lang="es" sz="2200" b="1" dirty="0">
                <a:solidFill>
                  <a:srgbClr val="013B82"/>
                </a:solidFill>
                <a:latin typeface="Ubuntu Light" panose="020B0304030602030204" pitchFamily="34" charset="0"/>
                <a:ea typeface="Calibri"/>
                <a:cs typeface="Calibri"/>
                <a:sym typeface="Calibri"/>
              </a:rPr>
              <a:t>Reforzar el esfuerzo y las actitudes positivas</a:t>
            </a:r>
          </a:p>
        </p:txBody>
      </p:sp>
      <p:pic>
        <p:nvPicPr>
          <p:cNvPr id="13" name="Graphic 12">
            <a:extLst>
              <a:ext uri="{FF2B5EF4-FFF2-40B4-BE49-F238E27FC236}">
                <a16:creationId xmlns:a16="http://schemas.microsoft.com/office/drawing/2014/main" id="{BED2A5F1-326A-3955-2AB2-A9E90FF5F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7381" y="4462580"/>
            <a:ext cx="762000" cy="676275"/>
          </a:xfrm>
          <a:prstGeom prst="rect">
            <a:avLst/>
          </a:prstGeom>
        </p:spPr>
      </p:pic>
      <p:pic>
        <p:nvPicPr>
          <p:cNvPr id="16" name="Graphic 15">
            <a:extLst>
              <a:ext uri="{FF2B5EF4-FFF2-40B4-BE49-F238E27FC236}">
                <a16:creationId xmlns:a16="http://schemas.microsoft.com/office/drawing/2014/main" id="{7985B002-7C36-94BF-F34E-3B900C245B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5857" y="4335014"/>
            <a:ext cx="969771" cy="803841"/>
          </a:xfrm>
          <a:prstGeom prst="rect">
            <a:avLst/>
          </a:prstGeom>
        </p:spPr>
      </p:pic>
      <p:pic>
        <p:nvPicPr>
          <p:cNvPr id="18" name="Graphic 17">
            <a:extLst>
              <a:ext uri="{FF2B5EF4-FFF2-40B4-BE49-F238E27FC236}">
                <a16:creationId xmlns:a16="http://schemas.microsoft.com/office/drawing/2014/main" id="{1EDCE828-BB52-F6E5-44F4-BDE204C5EA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7379" y="4335014"/>
            <a:ext cx="933450" cy="847725"/>
          </a:xfrm>
          <a:prstGeom prst="rect">
            <a:avLst/>
          </a:prstGeom>
        </p:spPr>
      </p:pic>
      <p:grpSp>
        <p:nvGrpSpPr>
          <p:cNvPr id="29" name="Group 28">
            <a:extLst>
              <a:ext uri="{FF2B5EF4-FFF2-40B4-BE49-F238E27FC236}">
                <a16:creationId xmlns:a16="http://schemas.microsoft.com/office/drawing/2014/main" id="{E505EAEB-E5B5-C651-ABA1-2740683BC3C7}"/>
              </a:ext>
            </a:extLst>
          </p:cNvPr>
          <p:cNvGrpSpPr/>
          <p:nvPr/>
        </p:nvGrpSpPr>
        <p:grpSpPr>
          <a:xfrm>
            <a:off x="9746547" y="2122556"/>
            <a:ext cx="1504155" cy="1091341"/>
            <a:chOff x="9814811" y="2040179"/>
            <a:chExt cx="1504155" cy="1091341"/>
          </a:xfrm>
        </p:grpSpPr>
        <p:pic>
          <p:nvPicPr>
            <p:cNvPr id="24" name="Graphic 23" descr="Volleyball with solid fill">
              <a:extLst>
                <a:ext uri="{FF2B5EF4-FFF2-40B4-BE49-F238E27FC236}">
                  <a16:creationId xmlns:a16="http://schemas.microsoft.com/office/drawing/2014/main" id="{C7B05CF8-277C-EFC7-6D97-B2F5273E25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14811" y="2040179"/>
              <a:ext cx="381913" cy="381913"/>
            </a:xfrm>
            <a:prstGeom prst="rect">
              <a:avLst/>
            </a:prstGeom>
          </p:spPr>
        </p:pic>
        <p:pic>
          <p:nvPicPr>
            <p:cNvPr id="28" name="Graphic 27">
              <a:extLst>
                <a:ext uri="{FF2B5EF4-FFF2-40B4-BE49-F238E27FC236}">
                  <a16:creationId xmlns:a16="http://schemas.microsoft.com/office/drawing/2014/main" id="{F54F066E-66D9-790A-8BB3-C9940284A9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05768" y="2215896"/>
              <a:ext cx="1313198" cy="915624"/>
            </a:xfrm>
            <a:prstGeom prst="rect">
              <a:avLst/>
            </a:prstGeom>
          </p:spPr>
        </p:pic>
      </p:grpSp>
      <p:pic>
        <p:nvPicPr>
          <p:cNvPr id="31" name="Graphic 30">
            <a:extLst>
              <a:ext uri="{FF2B5EF4-FFF2-40B4-BE49-F238E27FC236}">
                <a16:creationId xmlns:a16="http://schemas.microsoft.com/office/drawing/2014/main" id="{0E5EDC9F-BFE4-BBCC-DCCA-C97F3020DB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67350" y="2547037"/>
            <a:ext cx="798968" cy="576000"/>
          </a:xfrm>
          <a:prstGeom prst="rect">
            <a:avLst/>
          </a:prstGeom>
        </p:spPr>
      </p:pic>
      <p:pic>
        <p:nvPicPr>
          <p:cNvPr id="33" name="Graphic 32">
            <a:extLst>
              <a:ext uri="{FF2B5EF4-FFF2-40B4-BE49-F238E27FC236}">
                <a16:creationId xmlns:a16="http://schemas.microsoft.com/office/drawing/2014/main" id="{E6ACF018-6A11-ABD3-870D-D4237A529A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23363" y="2511037"/>
            <a:ext cx="673579" cy="648000"/>
          </a:xfrm>
          <a:prstGeom prst="rect">
            <a:avLst/>
          </a:prstGeom>
        </p:spPr>
      </p:pic>
      <p:pic>
        <p:nvPicPr>
          <p:cNvPr id="35" name="Graphic 34">
            <a:extLst>
              <a:ext uri="{FF2B5EF4-FFF2-40B4-BE49-F238E27FC236}">
                <a16:creationId xmlns:a16="http://schemas.microsoft.com/office/drawing/2014/main" id="{293B9490-4699-B0FF-E950-C8621614A11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85287" y="2531167"/>
            <a:ext cx="607740" cy="607740"/>
          </a:xfrm>
          <a:prstGeom prst="rect">
            <a:avLst/>
          </a:prstGeom>
        </p:spPr>
      </p:pic>
      <p:grpSp>
        <p:nvGrpSpPr>
          <p:cNvPr id="36" name="Group 35">
            <a:extLst>
              <a:ext uri="{FF2B5EF4-FFF2-40B4-BE49-F238E27FC236}">
                <a16:creationId xmlns:a16="http://schemas.microsoft.com/office/drawing/2014/main" id="{624BC201-CC37-432D-0531-A4F2292B876F}"/>
              </a:ext>
            </a:extLst>
          </p:cNvPr>
          <p:cNvGrpSpPr/>
          <p:nvPr/>
        </p:nvGrpSpPr>
        <p:grpSpPr>
          <a:xfrm>
            <a:off x="11140096" y="5798774"/>
            <a:ext cx="773917" cy="773917"/>
            <a:chOff x="11140096" y="5798774"/>
            <a:chExt cx="773917" cy="773917"/>
          </a:xfrm>
        </p:grpSpPr>
        <p:sp>
          <p:nvSpPr>
            <p:cNvPr id="37" name="Oval 36">
              <a:extLst>
                <a:ext uri="{FF2B5EF4-FFF2-40B4-BE49-F238E27FC236}">
                  <a16:creationId xmlns:a16="http://schemas.microsoft.com/office/drawing/2014/main" id="{49544D82-144E-3C0D-8772-D3F0B79A45F4}"/>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ECF7F0-C0FD-8DEB-196C-E59AB5C3D276}"/>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238219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s" sz="4800" b="1" dirty="0">
                  <a:solidFill>
                    <a:schemeClr val="bg1"/>
                  </a:solidFill>
                  <a:latin typeface="GT Walsheim Pro Condensed Black" panose="00000906000000000000" pitchFamily="2" charset="0"/>
                </a:rPr>
                <a:t>3</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966275" y="4572469"/>
            <a:ext cx="6448938" cy="1452828"/>
          </a:xfrm>
        </p:spPr>
        <p:txBody>
          <a:bodyPr>
            <a:normAutofit fontScale="85000" lnSpcReduction="10000"/>
          </a:bodyPr>
          <a:lstStyle/>
          <a:p>
            <a:pPr>
              <a:spcBef>
                <a:spcPts val="0"/>
              </a:spcBef>
              <a:spcAft>
                <a:spcPts val="600"/>
              </a:spcAft>
            </a:pPr>
            <a:r>
              <a:rPr lang="es" dirty="0">
                <a:solidFill>
                  <a:srgbClr val="013B82"/>
                </a:solidFill>
                <a:latin typeface="GT Walsheim Pro Condensed Black" panose="00000906000000000000" pitchFamily="2" charset="0"/>
              </a:rPr>
              <a:t>ENTRENAMIENTO DEPORTIVO</a:t>
            </a:r>
          </a:p>
          <a:p>
            <a:pPr>
              <a:spcBef>
                <a:spcPts val="0"/>
              </a:spcBef>
              <a:spcAft>
                <a:spcPts val="600"/>
              </a:spcAft>
            </a:pPr>
            <a:r>
              <a:rPr lang="es" dirty="0">
                <a:latin typeface="GT Walsheim Pro Condensed Black" panose="00000906000000000000" pitchFamily="2" charset="0"/>
              </a:rPr>
              <a:t>DE OLIMPIADAS ESPECIALES</a:t>
            </a:r>
          </a:p>
        </p:txBody>
      </p:sp>
      <p:pic>
        <p:nvPicPr>
          <p:cNvPr id="13" name="Picture 12">
            <a:extLst>
              <a:ext uri="{FF2B5EF4-FFF2-40B4-BE49-F238E27FC236}">
                <a16:creationId xmlns:a16="http://schemas.microsoft.com/office/drawing/2014/main" id="{6561A00A-BE08-5744-C649-27A201AEC4F5}"/>
              </a:ext>
            </a:extLst>
          </p:cNvPr>
          <p:cNvPicPr>
            <a:picLocks noChangeAspect="1"/>
          </p:cNvPicPr>
          <p:nvPr/>
        </p:nvPicPr>
        <p:blipFill>
          <a:blip r:embed="rId2">
            <a:extLst>
              <a:ext uri="{28A0092B-C50C-407E-A947-70E740481C1C}">
                <a14:useLocalDpi xmlns:a14="http://schemas.microsoft.com/office/drawing/2010/main" val="0"/>
              </a:ext>
            </a:extLst>
          </a:blip>
          <a:srcRect l="14322" t="21168" r="13166" b="6186"/>
          <a:stretch/>
        </p:blipFill>
        <p:spPr>
          <a:xfrm>
            <a:off x="1308568" y="988812"/>
            <a:ext cx="5082065" cy="3393416"/>
          </a:xfrm>
          <a:prstGeom prst="rect">
            <a:avLst/>
          </a:prstGeom>
          <a:ln w="57150">
            <a:solidFill>
              <a:srgbClr val="42ACE2"/>
            </a:solidFill>
          </a:ln>
        </p:spPr>
      </p:pic>
    </p:spTree>
    <p:extLst>
      <p:ext uri="{BB962C8B-B14F-4D97-AF65-F5344CB8AC3E}">
        <p14:creationId xmlns:p14="http://schemas.microsoft.com/office/powerpoint/2010/main" val="252780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528F8032-E614-E69B-B60D-3EEEC0084193}"/>
              </a:ext>
            </a:extLst>
          </p:cNvPr>
          <p:cNvSpPr/>
          <p:nvPr/>
        </p:nvSpPr>
        <p:spPr>
          <a:xfrm rot="810587">
            <a:off x="-2984194" y="588416"/>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7" name="TextBox 6">
            <a:extLst>
              <a:ext uri="{FF2B5EF4-FFF2-40B4-BE49-F238E27FC236}">
                <a16:creationId xmlns:a16="http://schemas.microsoft.com/office/drawing/2014/main" id="{26E9AD42-D2EB-4CD2-9A41-0F74341184C9}"/>
              </a:ext>
            </a:extLst>
          </p:cNvPr>
          <p:cNvSpPr txBox="1"/>
          <p:nvPr/>
        </p:nvSpPr>
        <p:spPr>
          <a:xfrm>
            <a:off x="6957394" y="2662066"/>
            <a:ext cx="4167806" cy="2246769"/>
          </a:xfrm>
          <a:prstGeom prst="rect">
            <a:avLst/>
          </a:prstGeom>
          <a:noFill/>
        </p:spPr>
        <p:txBody>
          <a:bodyPr wrap="square" rtlCol="0">
            <a:spAutoFit/>
          </a:bodyPr>
          <a:lstStyle/>
          <a:p>
            <a:pPr marL="271463" indent="-271463">
              <a:spcAft>
                <a:spcPts val="1200"/>
              </a:spcAft>
              <a:buFont typeface="Arial" panose="020B0604020202020204" pitchFamily="34" charset="0"/>
              <a:buChar char="•"/>
            </a:pPr>
            <a:r>
              <a:rPr lang="es" sz="2400" b="1" i="0" u="none" strike="noStrike" cap="none" dirty="0">
                <a:solidFill>
                  <a:schemeClr val="tx1">
                    <a:lumMod val="75000"/>
                    <a:lumOff val="25000"/>
                  </a:schemeClr>
                </a:solidFill>
                <a:latin typeface="Ubuntu Light" panose="020B0304030602030204" pitchFamily="34" charset="0"/>
                <a:ea typeface="Ubuntu"/>
                <a:cs typeface="Ubuntu"/>
                <a:sym typeface="Ubuntu"/>
              </a:rPr>
              <a:t>Preséntate</a:t>
            </a:r>
          </a:p>
          <a:p>
            <a:pPr marL="271463" indent="-271463">
              <a:spcAft>
                <a:spcPts val="1200"/>
              </a:spcAft>
              <a:buFont typeface="Arial" panose="020B0604020202020204" pitchFamily="34" charset="0"/>
              <a:buChar char="•"/>
            </a:pPr>
            <a:r>
              <a:rPr lang="es" sz="2400" b="1" dirty="0">
                <a:solidFill>
                  <a:schemeClr val="tx1">
                    <a:lumMod val="75000"/>
                    <a:lumOff val="25000"/>
                  </a:schemeClr>
                </a:solidFill>
                <a:latin typeface="Ubuntu Light" panose="020B0304030602030204" pitchFamily="34" charset="0"/>
                <a:ea typeface="Ubuntu"/>
                <a:cs typeface="Ubuntu"/>
                <a:sym typeface="Ubuntu"/>
              </a:rPr>
              <a:t>Dinos tu nombre y tu Programa de OE</a:t>
            </a:r>
          </a:p>
          <a:p>
            <a:pPr marL="271463" indent="-271463">
              <a:spcAft>
                <a:spcPts val="1200"/>
              </a:spcAft>
              <a:buFont typeface="Arial" panose="020B0604020202020204" pitchFamily="34" charset="0"/>
              <a:buChar char="•"/>
            </a:pPr>
            <a:r>
              <a:rPr lang="es" sz="2400" b="1" i="0" u="none" strike="noStrike" cap="none" dirty="0">
                <a:solidFill>
                  <a:schemeClr val="tx1">
                    <a:lumMod val="75000"/>
                    <a:lumOff val="25000"/>
                  </a:schemeClr>
                </a:solidFill>
                <a:latin typeface="Ubuntu Light" panose="020B0304030602030204" pitchFamily="34" charset="0"/>
                <a:ea typeface="Arial"/>
                <a:cs typeface="Arial"/>
                <a:sym typeface="Ubuntu"/>
              </a:rPr>
              <a:t>Por favor, presenta a tu mentor.</a:t>
            </a:r>
            <a:endParaRPr lang="en-US" sz="2400" b="1" i="0" u="none" strike="noStrike" cap="none" dirty="0">
              <a:solidFill>
                <a:schemeClr val="tx1">
                  <a:lumMod val="75000"/>
                  <a:lumOff val="25000"/>
                </a:schemeClr>
              </a:solidFill>
              <a:latin typeface="Ubuntu Light" panose="020B0304030602030204" pitchFamily="34" charset="0"/>
              <a:ea typeface="Arial"/>
              <a:cs typeface="Arial"/>
              <a:sym typeface="Arial"/>
            </a:endParaRPr>
          </a:p>
        </p:txBody>
      </p:sp>
      <p:sp>
        <p:nvSpPr>
          <p:cNvPr id="8" name="TextBox 7">
            <a:extLst>
              <a:ext uri="{FF2B5EF4-FFF2-40B4-BE49-F238E27FC236}">
                <a16:creationId xmlns:a16="http://schemas.microsoft.com/office/drawing/2014/main" id="{634E5AF1-F21E-860F-AB56-18E144F84D3B}"/>
              </a:ext>
            </a:extLst>
          </p:cNvPr>
          <p:cNvSpPr txBox="1"/>
          <p:nvPr/>
        </p:nvSpPr>
        <p:spPr>
          <a:xfrm>
            <a:off x="1861456" y="3122674"/>
            <a:ext cx="3319669" cy="954107"/>
          </a:xfrm>
          <a:prstGeom prst="rect">
            <a:avLst/>
          </a:prstGeom>
          <a:noFill/>
        </p:spPr>
        <p:txBody>
          <a:bodyPr wrap="square" rtlCol="0">
            <a:spAutoFit/>
          </a:bodyPr>
          <a:lstStyle/>
          <a:p>
            <a:r>
              <a:rPr lang="es" sz="2800" dirty="0">
                <a:solidFill>
                  <a:schemeClr val="bg1"/>
                </a:solidFill>
                <a:latin typeface="Ubuntu" panose="020B0504030602030204" pitchFamily="34" charset="0"/>
              </a:rPr>
              <a:t>¡Vamos a conocernos!</a:t>
            </a:r>
          </a:p>
        </p:txBody>
      </p:sp>
      <p:sp>
        <p:nvSpPr>
          <p:cNvPr id="11" name="TextBox 10">
            <a:extLst>
              <a:ext uri="{FF2B5EF4-FFF2-40B4-BE49-F238E27FC236}">
                <a16:creationId xmlns:a16="http://schemas.microsoft.com/office/drawing/2014/main" id="{C26863EE-864C-1700-7755-6F9FCA16ABC7}"/>
              </a:ext>
            </a:extLst>
          </p:cNvPr>
          <p:cNvSpPr txBox="1"/>
          <p:nvPr/>
        </p:nvSpPr>
        <p:spPr>
          <a:xfrm>
            <a:off x="1861455" y="2472935"/>
            <a:ext cx="3319669" cy="646331"/>
          </a:xfrm>
          <a:prstGeom prst="rect">
            <a:avLst/>
          </a:prstGeom>
          <a:noFill/>
        </p:spPr>
        <p:txBody>
          <a:bodyPr wrap="square" rtlCol="0">
            <a:spAutoFit/>
          </a:bodyPr>
          <a:lstStyle/>
          <a:p>
            <a:r>
              <a:rPr lang="es" sz="3600" b="1" dirty="0">
                <a:solidFill>
                  <a:schemeClr val="bg1"/>
                </a:solidFill>
                <a:latin typeface="Ubuntu" panose="020B0504030602030204" pitchFamily="34" charset="0"/>
              </a:rPr>
              <a:t>Bienvenido</a:t>
            </a:r>
            <a:endParaRPr lang="en-US" sz="3600" dirty="0">
              <a:solidFill>
                <a:schemeClr val="bg1"/>
              </a:solidFill>
              <a:latin typeface="Ubuntu" panose="020B0504030602030204" pitchFamily="34" charset="0"/>
            </a:endParaRPr>
          </a:p>
        </p:txBody>
      </p:sp>
      <p:pic>
        <p:nvPicPr>
          <p:cNvPr id="14" name="Graphic 13" descr="Wave Gesture with solid fill">
            <a:extLst>
              <a:ext uri="{FF2B5EF4-FFF2-40B4-BE49-F238E27FC236}">
                <a16:creationId xmlns:a16="http://schemas.microsoft.com/office/drawing/2014/main" id="{C446AABE-1F8C-7ABD-3821-3ECAB195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5207" y="2300294"/>
            <a:ext cx="914400" cy="914400"/>
          </a:xfrm>
          <a:prstGeom prst="rect">
            <a:avLst/>
          </a:prstGeom>
        </p:spPr>
      </p:pic>
    </p:spTree>
    <p:extLst>
      <p:ext uri="{BB962C8B-B14F-4D97-AF65-F5344CB8AC3E}">
        <p14:creationId xmlns:p14="http://schemas.microsoft.com/office/powerpoint/2010/main" val="2549985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1FD60C-8BC9-2391-5FBD-06E5D1BF05B6}"/>
              </a:ext>
            </a:extLst>
          </p:cNvPr>
          <p:cNvSpPr txBox="1"/>
          <p:nvPr/>
        </p:nvSpPr>
        <p:spPr>
          <a:xfrm>
            <a:off x="7062650" y="2044472"/>
            <a:ext cx="4049486" cy="430887"/>
          </a:xfrm>
          <a:prstGeom prst="rect">
            <a:avLst/>
          </a:prstGeom>
          <a:noFill/>
        </p:spPr>
        <p:txBody>
          <a:bodyPr wrap="square" rtlCol="0">
            <a:spAutoFit/>
          </a:bodyPr>
          <a:lstStyle/>
          <a:p>
            <a:pPr marL="87312"/>
            <a:r>
              <a:rPr lang="es" sz="2200" b="1" dirty="0">
                <a:solidFill>
                  <a:srgbClr val="013B82"/>
                </a:solidFill>
                <a:latin typeface="Ubuntu" panose="020B0504030602030204" pitchFamily="34" charset="0"/>
                <a:ea typeface="Calibri"/>
                <a:cs typeface="Calibri"/>
                <a:sym typeface="Calibri"/>
              </a:rPr>
              <a:t>Calentamiento</a:t>
            </a:r>
          </a:p>
        </p:txBody>
      </p:sp>
      <p:sp>
        <p:nvSpPr>
          <p:cNvPr id="9" name="TextBox 8">
            <a:extLst>
              <a:ext uri="{FF2B5EF4-FFF2-40B4-BE49-F238E27FC236}">
                <a16:creationId xmlns:a16="http://schemas.microsoft.com/office/drawing/2014/main" id="{5B75CA73-AD3A-7B75-CDFF-98E6D94D3B80}"/>
              </a:ext>
            </a:extLst>
          </p:cNvPr>
          <p:cNvSpPr txBox="1"/>
          <p:nvPr/>
        </p:nvSpPr>
        <p:spPr>
          <a:xfrm>
            <a:off x="7062650" y="2796707"/>
            <a:ext cx="4049486" cy="769441"/>
          </a:xfrm>
          <a:prstGeom prst="rect">
            <a:avLst/>
          </a:prstGeom>
          <a:noFill/>
        </p:spPr>
        <p:txBody>
          <a:bodyPr wrap="square" rtlCol="0">
            <a:spAutoFit/>
          </a:bodyPr>
          <a:lstStyle/>
          <a:p>
            <a:pPr marL="87312"/>
            <a:r>
              <a:rPr lang="es" sz="2200" b="1">
                <a:solidFill>
                  <a:srgbClr val="013B82"/>
                </a:solidFill>
                <a:latin typeface="Ubuntu" panose="020B0504030602030204" pitchFamily="34" charset="0"/>
                <a:ea typeface="Calibri"/>
                <a:cs typeface="Calibri"/>
                <a:sym typeface="Calibri"/>
              </a:rPr>
              <a:t>Revisión de habilidades previamente aprendidas</a:t>
            </a:r>
            <a:endParaRPr lang="en-US" sz="2200" b="1" dirty="0">
              <a:solidFill>
                <a:srgbClr val="013B82"/>
              </a:solidFill>
              <a:latin typeface="Ubuntu" panose="020B0504030602030204" pitchFamily="34" charset="0"/>
              <a:ea typeface="Calibri"/>
              <a:cs typeface="Calibri"/>
              <a:sym typeface="Calibri"/>
            </a:endParaRPr>
          </a:p>
        </p:txBody>
      </p:sp>
      <p:sp>
        <p:nvSpPr>
          <p:cNvPr id="10" name="TextBox 9">
            <a:extLst>
              <a:ext uri="{FF2B5EF4-FFF2-40B4-BE49-F238E27FC236}">
                <a16:creationId xmlns:a16="http://schemas.microsoft.com/office/drawing/2014/main" id="{B990B6F5-BCC9-CE6B-4FAE-12355884303E}"/>
              </a:ext>
            </a:extLst>
          </p:cNvPr>
          <p:cNvSpPr txBox="1"/>
          <p:nvPr/>
        </p:nvSpPr>
        <p:spPr>
          <a:xfrm>
            <a:off x="7062650" y="3887496"/>
            <a:ext cx="4049486" cy="430887"/>
          </a:xfrm>
          <a:prstGeom prst="rect">
            <a:avLst/>
          </a:prstGeom>
          <a:noFill/>
        </p:spPr>
        <p:txBody>
          <a:bodyPr wrap="square" rtlCol="0">
            <a:spAutoFit/>
          </a:bodyPr>
          <a:lstStyle/>
          <a:p>
            <a:pPr marL="87312"/>
            <a:r>
              <a:rPr lang="es" sz="2200" b="1" dirty="0">
                <a:solidFill>
                  <a:srgbClr val="013B82"/>
                </a:solidFill>
                <a:latin typeface="Ubuntu" panose="020B0504030602030204" pitchFamily="34" charset="0"/>
                <a:ea typeface="Calibri"/>
                <a:cs typeface="Calibri"/>
                <a:sym typeface="Calibri"/>
              </a:rPr>
              <a:t>Introducir nuevas habilidades y ejercicios</a:t>
            </a:r>
          </a:p>
        </p:txBody>
      </p:sp>
      <p:sp>
        <p:nvSpPr>
          <p:cNvPr id="11" name="TextBox 10">
            <a:extLst>
              <a:ext uri="{FF2B5EF4-FFF2-40B4-BE49-F238E27FC236}">
                <a16:creationId xmlns:a16="http://schemas.microsoft.com/office/drawing/2014/main" id="{5532A7A8-96C9-F7D8-67E7-3E22FD1CD6E7}"/>
              </a:ext>
            </a:extLst>
          </p:cNvPr>
          <p:cNvSpPr txBox="1"/>
          <p:nvPr/>
        </p:nvSpPr>
        <p:spPr>
          <a:xfrm>
            <a:off x="7062650" y="5730521"/>
            <a:ext cx="4049486" cy="430887"/>
          </a:xfrm>
          <a:prstGeom prst="rect">
            <a:avLst/>
          </a:prstGeom>
          <a:noFill/>
        </p:spPr>
        <p:txBody>
          <a:bodyPr wrap="square" rtlCol="0">
            <a:spAutoFit/>
          </a:bodyPr>
          <a:lstStyle/>
          <a:p>
            <a:pPr marL="87312"/>
            <a:r>
              <a:rPr lang="es" sz="2200" b="1" dirty="0">
                <a:solidFill>
                  <a:srgbClr val="013B82"/>
                </a:solidFill>
                <a:latin typeface="Ubuntu" panose="020B0504030602030204" pitchFamily="34" charset="0"/>
                <a:ea typeface="Calibri"/>
                <a:cs typeface="Calibri"/>
                <a:sym typeface="Calibri"/>
              </a:rPr>
              <a:t>Estiramiento y revisión</a:t>
            </a:r>
          </a:p>
        </p:txBody>
      </p:sp>
      <p:sp>
        <p:nvSpPr>
          <p:cNvPr id="12" name="TextBox 11">
            <a:extLst>
              <a:ext uri="{FF2B5EF4-FFF2-40B4-BE49-F238E27FC236}">
                <a16:creationId xmlns:a16="http://schemas.microsoft.com/office/drawing/2014/main" id="{0D788CB3-5DA7-5019-9BA8-2B2DFF2C983A}"/>
              </a:ext>
            </a:extLst>
          </p:cNvPr>
          <p:cNvSpPr txBox="1"/>
          <p:nvPr/>
        </p:nvSpPr>
        <p:spPr>
          <a:xfrm>
            <a:off x="7062650" y="4639731"/>
            <a:ext cx="4049486" cy="1107996"/>
          </a:xfrm>
          <a:prstGeom prst="rect">
            <a:avLst/>
          </a:prstGeom>
          <a:noFill/>
        </p:spPr>
        <p:txBody>
          <a:bodyPr wrap="square" rtlCol="0">
            <a:spAutoFit/>
          </a:bodyPr>
          <a:lstStyle/>
          <a:p>
            <a:pPr marL="87312"/>
            <a:r>
              <a:rPr lang="es" sz="2200" b="1" dirty="0">
                <a:solidFill>
                  <a:srgbClr val="013B82"/>
                </a:solidFill>
                <a:latin typeface="Ubuntu" panose="020B0504030602030204" pitchFamily="34" charset="0"/>
                <a:ea typeface="Calibri"/>
                <a:cs typeface="Calibri"/>
                <a:sym typeface="Calibri"/>
              </a:rPr>
              <a:t>Práctica con el estilo de competencia/ juego de práctica</a:t>
            </a:r>
          </a:p>
        </p:txBody>
      </p:sp>
      <p:pic>
        <p:nvPicPr>
          <p:cNvPr id="17" name="Graphic 16">
            <a:extLst>
              <a:ext uri="{FF2B5EF4-FFF2-40B4-BE49-F238E27FC236}">
                <a16:creationId xmlns:a16="http://schemas.microsoft.com/office/drawing/2014/main" id="{D8E9076F-9EE9-C817-9833-9C3E73CAA9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0091" y="4727011"/>
            <a:ext cx="574661" cy="631318"/>
          </a:xfrm>
          <a:prstGeom prst="rect">
            <a:avLst/>
          </a:prstGeom>
        </p:spPr>
      </p:pic>
      <p:pic>
        <p:nvPicPr>
          <p:cNvPr id="19" name="Graphic 18">
            <a:extLst>
              <a:ext uri="{FF2B5EF4-FFF2-40B4-BE49-F238E27FC236}">
                <a16:creationId xmlns:a16="http://schemas.microsoft.com/office/drawing/2014/main" id="{510E362A-8778-B1F1-592D-8FEBC96D6A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1755" y="5677223"/>
            <a:ext cx="531333" cy="610048"/>
          </a:xfrm>
          <a:prstGeom prst="rect">
            <a:avLst/>
          </a:prstGeom>
        </p:spPr>
      </p:pic>
      <p:pic>
        <p:nvPicPr>
          <p:cNvPr id="23" name="Graphic 22">
            <a:extLst>
              <a:ext uri="{FF2B5EF4-FFF2-40B4-BE49-F238E27FC236}">
                <a16:creationId xmlns:a16="http://schemas.microsoft.com/office/drawing/2014/main" id="{FBA8E3DF-1570-0BF8-D5EF-BAF23156E5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6753" y="3779519"/>
            <a:ext cx="821336" cy="715687"/>
          </a:xfrm>
          <a:prstGeom prst="rect">
            <a:avLst/>
          </a:prstGeom>
        </p:spPr>
      </p:pic>
      <p:pic>
        <p:nvPicPr>
          <p:cNvPr id="29" name="Graphic 28">
            <a:extLst>
              <a:ext uri="{FF2B5EF4-FFF2-40B4-BE49-F238E27FC236}">
                <a16:creationId xmlns:a16="http://schemas.microsoft.com/office/drawing/2014/main" id="{CCABB2A4-B5AD-9EFA-AF62-0D54D3EE9E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7871" y="2831978"/>
            <a:ext cx="419100" cy="704850"/>
          </a:xfrm>
          <a:prstGeom prst="rect">
            <a:avLst/>
          </a:prstGeom>
        </p:spPr>
      </p:pic>
      <p:pic>
        <p:nvPicPr>
          <p:cNvPr id="31" name="Graphic 30">
            <a:extLst>
              <a:ext uri="{FF2B5EF4-FFF2-40B4-BE49-F238E27FC236}">
                <a16:creationId xmlns:a16="http://schemas.microsoft.com/office/drawing/2014/main" id="{83171619-8848-B74A-0398-027A95C726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76753" y="1886699"/>
            <a:ext cx="882539" cy="680816"/>
          </a:xfrm>
          <a:prstGeom prst="rect">
            <a:avLst/>
          </a:prstGeom>
        </p:spPr>
      </p:pic>
      <p:sp>
        <p:nvSpPr>
          <p:cNvPr id="32" name="Text Placeholder 8">
            <a:extLst>
              <a:ext uri="{FF2B5EF4-FFF2-40B4-BE49-F238E27FC236}">
                <a16:creationId xmlns:a16="http://schemas.microsoft.com/office/drawing/2014/main" id="{0824FF11-DFD9-2639-B7F7-EB14A8EC3E52}"/>
              </a:ext>
            </a:extLst>
          </p:cNvPr>
          <p:cNvSpPr>
            <a:spLocks noGrp="1"/>
          </p:cNvSpPr>
          <p:nvPr>
            <p:ph type="body" sz="quarter" idx="10"/>
          </p:nvPr>
        </p:nvSpPr>
        <p:spPr/>
        <p:txBody>
          <a:bodyPr/>
          <a:lstStyle/>
          <a:p>
            <a:r>
              <a:rPr lang="es" dirty="0"/>
              <a:t>Atletas como Líderes Deportivos</a:t>
            </a:r>
          </a:p>
          <a:p>
            <a:endParaRPr lang="en-US" dirty="0"/>
          </a:p>
        </p:txBody>
      </p:sp>
      <p:sp>
        <p:nvSpPr>
          <p:cNvPr id="33" name="Text Placeholder 9">
            <a:extLst>
              <a:ext uri="{FF2B5EF4-FFF2-40B4-BE49-F238E27FC236}">
                <a16:creationId xmlns:a16="http://schemas.microsoft.com/office/drawing/2014/main" id="{FCCDDF7A-74E5-197F-1A12-9CABC7655397}"/>
              </a:ext>
            </a:extLst>
          </p:cNvPr>
          <p:cNvSpPr>
            <a:spLocks noGrp="1"/>
          </p:cNvSpPr>
          <p:nvPr>
            <p:ph type="body" sz="quarter" idx="11"/>
          </p:nvPr>
        </p:nvSpPr>
        <p:spPr/>
        <p:txBody>
          <a:bodyPr>
            <a:normAutofit fontScale="77500" lnSpcReduction="20000"/>
          </a:bodyPr>
          <a:lstStyle/>
          <a:p>
            <a:r>
              <a:rPr lang="es" dirty="0"/>
              <a:t>Entrenamiento deportivo de Olimpiadas Especiales</a:t>
            </a:r>
          </a:p>
        </p:txBody>
      </p:sp>
      <p:sp>
        <p:nvSpPr>
          <p:cNvPr id="35" name="Rectangle 5">
            <a:extLst>
              <a:ext uri="{FF2B5EF4-FFF2-40B4-BE49-F238E27FC236}">
                <a16:creationId xmlns:a16="http://schemas.microsoft.com/office/drawing/2014/main" id="{05884668-FE12-DEB2-7096-6A6FB5BAA321}"/>
              </a:ext>
            </a:extLst>
          </p:cNvPr>
          <p:cNvSpPr/>
          <p:nvPr/>
        </p:nvSpPr>
        <p:spPr>
          <a:xfrm rot="357589">
            <a:off x="-3682719" y="166393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36" name="TextBox 35">
            <a:extLst>
              <a:ext uri="{FF2B5EF4-FFF2-40B4-BE49-F238E27FC236}">
                <a16:creationId xmlns:a16="http://schemas.microsoft.com/office/drawing/2014/main" id="{145C5438-DEE9-B79D-C8C7-472BF8AE7878}"/>
              </a:ext>
            </a:extLst>
          </p:cNvPr>
          <p:cNvSpPr txBox="1"/>
          <p:nvPr/>
        </p:nvSpPr>
        <p:spPr>
          <a:xfrm>
            <a:off x="829947" y="2276691"/>
            <a:ext cx="4049486" cy="1671227"/>
          </a:xfrm>
          <a:prstGeom prst="rect">
            <a:avLst/>
          </a:prstGeom>
          <a:noFill/>
        </p:spPr>
        <p:txBody>
          <a:bodyPr wrap="square" rtlCol="0">
            <a:spAutoFit/>
          </a:bodyPr>
          <a:lstStyle/>
          <a:p>
            <a:pPr>
              <a:lnSpc>
                <a:spcPct val="95000"/>
              </a:lnSpc>
            </a:pPr>
            <a:r>
              <a:rPr lang="es" sz="3600" b="1" dirty="0">
                <a:solidFill>
                  <a:srgbClr val="013B82"/>
                </a:solidFill>
                <a:latin typeface="Ubuntu"/>
              </a:rPr>
              <a:t>Sesión de Entrenamiento Deportiva</a:t>
            </a:r>
            <a:endParaRPr lang="en-US" sz="3600" dirty="0">
              <a:solidFill>
                <a:srgbClr val="013B82"/>
              </a:solidFill>
              <a:latin typeface="Ubuntu"/>
            </a:endParaRPr>
          </a:p>
        </p:txBody>
      </p:sp>
      <p:grpSp>
        <p:nvGrpSpPr>
          <p:cNvPr id="37" name="Group 36">
            <a:extLst>
              <a:ext uri="{FF2B5EF4-FFF2-40B4-BE49-F238E27FC236}">
                <a16:creationId xmlns:a16="http://schemas.microsoft.com/office/drawing/2014/main" id="{DAC20B7E-5096-C891-A947-29F6D175F4F2}"/>
              </a:ext>
            </a:extLst>
          </p:cNvPr>
          <p:cNvGrpSpPr/>
          <p:nvPr/>
        </p:nvGrpSpPr>
        <p:grpSpPr>
          <a:xfrm>
            <a:off x="11140096" y="5798774"/>
            <a:ext cx="773917" cy="773917"/>
            <a:chOff x="11140096" y="5798774"/>
            <a:chExt cx="773917" cy="773917"/>
          </a:xfrm>
        </p:grpSpPr>
        <p:sp>
          <p:nvSpPr>
            <p:cNvPr id="38" name="Oval 37">
              <a:extLst>
                <a:ext uri="{FF2B5EF4-FFF2-40B4-BE49-F238E27FC236}">
                  <a16:creationId xmlns:a16="http://schemas.microsoft.com/office/drawing/2014/main" id="{03E8FB4E-5B39-6BBD-EDAD-2CCD62E1CB52}"/>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07C926A-997C-1E50-7644-B79CDE1266C4}"/>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470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CEB3A8E9-B5AE-A280-1902-C0DD5EFF4D57}"/>
              </a:ext>
            </a:extLst>
          </p:cNvPr>
          <p:cNvSpPr/>
          <p:nvPr/>
        </p:nvSpPr>
        <p:spPr>
          <a:xfrm rot="357589">
            <a:off x="-3682719" y="166393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7" name="TextBox 6">
            <a:extLst>
              <a:ext uri="{FF2B5EF4-FFF2-40B4-BE49-F238E27FC236}">
                <a16:creationId xmlns:a16="http://schemas.microsoft.com/office/drawing/2014/main" id="{31789F70-666B-B422-0E27-06594AF392EC}"/>
              </a:ext>
            </a:extLst>
          </p:cNvPr>
          <p:cNvSpPr txBox="1"/>
          <p:nvPr/>
        </p:nvSpPr>
        <p:spPr>
          <a:xfrm>
            <a:off x="78572" y="2029826"/>
            <a:ext cx="5593223" cy="1027974"/>
          </a:xfrm>
          <a:prstGeom prst="rect">
            <a:avLst/>
          </a:prstGeom>
          <a:noFill/>
        </p:spPr>
        <p:txBody>
          <a:bodyPr wrap="square" rtlCol="0">
            <a:spAutoFit/>
          </a:bodyPr>
          <a:lstStyle/>
          <a:p>
            <a:pPr>
              <a:lnSpc>
                <a:spcPct val="95000"/>
              </a:lnSpc>
            </a:pPr>
            <a:r>
              <a:rPr lang="es" sz="3200" b="1" dirty="0">
                <a:solidFill>
                  <a:srgbClr val="013B82"/>
                </a:solidFill>
                <a:latin typeface="Ubuntu"/>
              </a:rPr>
              <a:t>Sesión de Entrenamiento Deportiva</a:t>
            </a:r>
            <a:endParaRPr lang="en-US" sz="3200" dirty="0">
              <a:solidFill>
                <a:srgbClr val="013B82"/>
              </a:solidFill>
              <a:latin typeface="Ubuntu"/>
            </a:endParaRPr>
          </a:p>
        </p:txBody>
      </p:sp>
      <p:sp>
        <p:nvSpPr>
          <p:cNvPr id="32" name="Text Placeholder 8">
            <a:extLst>
              <a:ext uri="{FF2B5EF4-FFF2-40B4-BE49-F238E27FC236}">
                <a16:creationId xmlns:a16="http://schemas.microsoft.com/office/drawing/2014/main" id="{0824FF11-DFD9-2639-B7F7-EB14A8EC3E52}"/>
              </a:ext>
            </a:extLst>
          </p:cNvPr>
          <p:cNvSpPr>
            <a:spLocks noGrp="1"/>
          </p:cNvSpPr>
          <p:nvPr>
            <p:ph type="body" sz="quarter" idx="10"/>
          </p:nvPr>
        </p:nvSpPr>
        <p:spPr/>
        <p:txBody>
          <a:bodyPr/>
          <a:lstStyle/>
          <a:p>
            <a:r>
              <a:rPr lang="es" dirty="0"/>
              <a:t>Atletas como Líderes Seportivos</a:t>
            </a:r>
          </a:p>
          <a:p>
            <a:endParaRPr lang="en-US" dirty="0"/>
          </a:p>
        </p:txBody>
      </p:sp>
      <p:sp>
        <p:nvSpPr>
          <p:cNvPr id="33" name="Text Placeholder 9">
            <a:extLst>
              <a:ext uri="{FF2B5EF4-FFF2-40B4-BE49-F238E27FC236}">
                <a16:creationId xmlns:a16="http://schemas.microsoft.com/office/drawing/2014/main" id="{FCCDDF7A-74E5-197F-1A12-9CABC7655397}"/>
              </a:ext>
            </a:extLst>
          </p:cNvPr>
          <p:cNvSpPr>
            <a:spLocks noGrp="1"/>
          </p:cNvSpPr>
          <p:nvPr>
            <p:ph type="body" sz="quarter" idx="11"/>
          </p:nvPr>
        </p:nvSpPr>
        <p:spPr/>
        <p:txBody>
          <a:bodyPr>
            <a:normAutofit fontScale="77500" lnSpcReduction="20000"/>
          </a:bodyPr>
          <a:lstStyle/>
          <a:p>
            <a:r>
              <a:rPr lang="es" dirty="0"/>
              <a:t>Entrenamiento deportivo de Olimpiadas Especiales</a:t>
            </a:r>
          </a:p>
        </p:txBody>
      </p:sp>
      <p:sp>
        <p:nvSpPr>
          <p:cNvPr id="2" name="TextBox 1">
            <a:extLst>
              <a:ext uri="{FF2B5EF4-FFF2-40B4-BE49-F238E27FC236}">
                <a16:creationId xmlns:a16="http://schemas.microsoft.com/office/drawing/2014/main" id="{0CA76B4D-CC3C-60B3-7537-B45BDD08B782}"/>
              </a:ext>
            </a:extLst>
          </p:cNvPr>
          <p:cNvSpPr txBox="1"/>
          <p:nvPr/>
        </p:nvSpPr>
        <p:spPr>
          <a:xfrm>
            <a:off x="934180" y="3462851"/>
            <a:ext cx="3735792" cy="1474250"/>
          </a:xfrm>
          <a:prstGeom prst="rect">
            <a:avLst/>
          </a:prstGeom>
          <a:noFill/>
        </p:spPr>
        <p:txBody>
          <a:bodyPr wrap="square" rtlCol="0">
            <a:spAutoFit/>
          </a:bodyPr>
          <a:lstStyle/>
          <a:p>
            <a:pPr fontAlgn="base">
              <a:lnSpc>
                <a:spcPct val="95000"/>
              </a:lnSpc>
              <a:spcBef>
                <a:spcPct val="0"/>
              </a:spcBef>
              <a:spcAft>
                <a:spcPts val="1200"/>
              </a:spcAft>
            </a:pPr>
            <a:r>
              <a:rPr kumimoji="0" lang="es" altLang="en-US" sz="1400" b="1" i="0" u="none" strike="noStrike" cap="none" normalizeH="0" baseline="0" dirty="0">
                <a:ln>
                  <a:noFill/>
                </a:ln>
                <a:solidFill>
                  <a:schemeClr val="bg1"/>
                </a:solidFill>
                <a:effectLst/>
                <a:latin typeface="Ubuntu" panose="020B0504030602030204" pitchFamily="34" charset="0"/>
              </a:rPr>
              <a:t>ACTIVIDAD </a:t>
            </a:r>
            <a:r>
              <a:rPr kumimoji="0" lang="es" altLang="en-US" sz="1400" b="0" i="0" u="none" strike="noStrike" cap="none" normalizeH="0" baseline="0" dirty="0">
                <a:ln>
                  <a:noFill/>
                </a:ln>
                <a:solidFill>
                  <a:schemeClr val="bg1"/>
                </a:solidFill>
                <a:effectLst/>
                <a:latin typeface="Ubuntu" panose="020B0504030602030204" pitchFamily="34" charset="0"/>
              </a:rPr>
              <a:t>:</a:t>
            </a:r>
            <a:r>
              <a:rPr lang="es" altLang="en-US" sz="1400" dirty="0">
                <a:solidFill>
                  <a:schemeClr val="bg1"/>
                </a:solidFill>
                <a:latin typeface="Ubuntu" panose="020B0504030602030204" pitchFamily="34" charset="0"/>
              </a:rPr>
              <a:t> </a:t>
            </a:r>
            <a:r>
              <a:rPr kumimoji="0" lang="es" altLang="en-US" sz="1400" b="0" i="0" u="none" strike="noStrike" cap="none" normalizeH="0" baseline="0" dirty="0">
                <a:ln>
                  <a:noFill/>
                </a:ln>
                <a:solidFill>
                  <a:schemeClr val="bg1"/>
                </a:solidFill>
                <a:effectLst/>
                <a:latin typeface="Ubuntu" panose="020B0504030602030204" pitchFamily="34" charset="0"/>
              </a:rPr>
              <a:t> </a:t>
            </a:r>
            <a:r>
              <a:rPr lang="es" altLang="en-US" sz="1400" dirty="0">
                <a:solidFill>
                  <a:schemeClr val="bg1"/>
                </a:solidFill>
                <a:latin typeface="Ubuntu" panose="020B0504030602030204" pitchFamily="34" charset="0"/>
              </a:rPr>
              <a:t>Haz coincidir </a:t>
            </a:r>
            <a:r>
              <a:rPr kumimoji="0" lang="es" altLang="en-US" sz="1400" b="0" i="0" u="none" strike="noStrike" cap="none" normalizeH="0" baseline="0" dirty="0">
                <a:ln>
                  <a:noFill/>
                </a:ln>
                <a:solidFill>
                  <a:schemeClr val="bg1"/>
                </a:solidFill>
                <a:effectLst/>
                <a:latin typeface="Ubuntu" panose="020B0504030602030204" pitchFamily="34" charset="0"/>
              </a:rPr>
              <a:t>la </a:t>
            </a:r>
            <a:r>
              <a:rPr lang="es" altLang="en-US" sz="1400" dirty="0">
                <a:solidFill>
                  <a:schemeClr val="bg1"/>
                </a:solidFill>
                <a:latin typeface="Ubuntu" panose="020B0504030602030204" pitchFamily="34" charset="0"/>
              </a:rPr>
              <a:t>letra de los elementos de la sesión enumerados a continuación con </a:t>
            </a:r>
            <a:r>
              <a:rPr kumimoji="0" lang="es" altLang="en-US" sz="1400" b="0" i="0" u="none" strike="noStrike" cap="none" normalizeH="0" baseline="0" dirty="0">
                <a:ln>
                  <a:noFill/>
                </a:ln>
                <a:solidFill>
                  <a:schemeClr val="bg1"/>
                </a:solidFill>
                <a:effectLst/>
                <a:latin typeface="Ubuntu" panose="020B0504030602030204" pitchFamily="34" charset="0"/>
              </a:rPr>
              <a:t>el elemento de práctica correcto </a:t>
            </a:r>
            <a:r>
              <a:rPr lang="es" altLang="en-US" sz="1400" dirty="0">
                <a:solidFill>
                  <a:schemeClr val="bg1"/>
                </a:solidFill>
                <a:latin typeface="Ubuntu" panose="020B0504030602030204" pitchFamily="34" charset="0"/>
              </a:rPr>
              <a:t>en la tabla </a:t>
            </a:r>
            <a:r>
              <a:rPr kumimoji="0" lang="es" altLang="en-US" sz="1400" b="0" i="0" u="none" strike="noStrike" cap="none" normalizeH="0" baseline="0" dirty="0">
                <a:ln>
                  <a:noFill/>
                </a:ln>
                <a:solidFill>
                  <a:schemeClr val="bg1"/>
                </a:solidFill>
                <a:effectLst/>
                <a:latin typeface="Ubuntu" panose="020B0504030602030204" pitchFamily="34" charset="0"/>
              </a:rPr>
              <a:t>.</a:t>
            </a:r>
            <a:r>
              <a:rPr lang="es" altLang="en-US" sz="1400" dirty="0">
                <a:solidFill>
                  <a:schemeClr val="bg1"/>
                </a:solidFill>
                <a:latin typeface="Ubuntu" panose="020B0504030602030204" pitchFamily="34" charset="0"/>
              </a:rPr>
              <a:t> </a:t>
            </a:r>
          </a:p>
          <a:p>
            <a:pPr>
              <a:lnSpc>
                <a:spcPct val="95000"/>
              </a:lnSpc>
              <a:spcBef>
                <a:spcPct val="0"/>
              </a:spcBef>
              <a:spcAft>
                <a:spcPts val="1200"/>
              </a:spcAft>
            </a:pPr>
            <a:r>
              <a:rPr kumimoji="0" lang="es" altLang="en-US" sz="1400" b="0" i="0" u="none" strike="noStrike" cap="none" normalizeH="0" baseline="0" dirty="0">
                <a:ln>
                  <a:noFill/>
                </a:ln>
                <a:solidFill>
                  <a:schemeClr val="bg1"/>
                </a:solidFill>
                <a:effectLst/>
                <a:latin typeface="Ubuntu" panose="020B0504030602030204" pitchFamily="34" charset="0"/>
              </a:rPr>
              <a:t>Trabaja solo o con tu mentor únicamente para completar esta actividad.</a:t>
            </a:r>
            <a:r>
              <a:rPr lang="es" altLang="en-US" sz="1400" dirty="0">
                <a:solidFill>
                  <a:schemeClr val="bg1"/>
                </a:solidFill>
                <a:latin typeface="Ubuntu" panose="020B0504030602030204" pitchFamily="34" charset="0"/>
              </a:rPr>
              <a:t>  </a:t>
            </a:r>
            <a:endParaRPr lang="en-US" sz="1400" dirty="0">
              <a:solidFill>
                <a:schemeClr val="bg1"/>
              </a:solidFill>
              <a:latin typeface="Ubuntu" panose="020B0504030602030204" pitchFamily="34" charset="0"/>
              <a:cs typeface="Calibri"/>
            </a:endParaRPr>
          </a:p>
        </p:txBody>
      </p:sp>
      <p:sp>
        <p:nvSpPr>
          <p:cNvPr id="3" name="TextBox 2">
            <a:extLst>
              <a:ext uri="{FF2B5EF4-FFF2-40B4-BE49-F238E27FC236}">
                <a16:creationId xmlns:a16="http://schemas.microsoft.com/office/drawing/2014/main" id="{F4CBDF12-E008-F5BF-387A-109BEF21C17F}"/>
              </a:ext>
            </a:extLst>
          </p:cNvPr>
          <p:cNvSpPr txBox="1"/>
          <p:nvPr/>
        </p:nvSpPr>
        <p:spPr>
          <a:xfrm>
            <a:off x="934179" y="5002245"/>
            <a:ext cx="3882010" cy="1815882"/>
          </a:xfrm>
          <a:prstGeom prst="rect">
            <a:avLst/>
          </a:prstGeom>
          <a:noFill/>
        </p:spPr>
        <p:txBody>
          <a:bodyPr wrap="square" rtlCol="0">
            <a:spAutoFit/>
          </a:bodyPr>
          <a:lstStyle/>
          <a:p>
            <a:r>
              <a:rPr lang="es" sz="1600" b="1" dirty="0">
                <a:solidFill>
                  <a:srgbClr val="013B82"/>
                </a:solidFill>
                <a:latin typeface="Ubuntu" panose="020B0504030602030204" pitchFamily="34" charset="0"/>
                <a:cs typeface="Calibri"/>
              </a:rPr>
              <a:t>A- </a:t>
            </a:r>
            <a:r>
              <a:rPr lang="es" sz="1600" dirty="0">
                <a:solidFill>
                  <a:schemeClr val="bg1"/>
                </a:solidFill>
                <a:latin typeface="Ubuntu" panose="020B0504030602030204" pitchFamily="34" charset="0"/>
                <a:cs typeface="Calibri"/>
              </a:rPr>
              <a:t>Calentamiento</a:t>
            </a:r>
          </a:p>
          <a:p>
            <a:r>
              <a:rPr lang="es" sz="1600" b="1" dirty="0">
                <a:solidFill>
                  <a:srgbClr val="013B82"/>
                </a:solidFill>
                <a:latin typeface="Ubuntu" panose="020B0504030602030204" pitchFamily="34" charset="0"/>
                <a:cs typeface="Calibri"/>
              </a:rPr>
              <a:t>B- </a:t>
            </a:r>
            <a:r>
              <a:rPr lang="es" sz="1600" dirty="0">
                <a:solidFill>
                  <a:schemeClr val="bg1"/>
                </a:solidFill>
                <a:latin typeface="Ubuntu" panose="020B0504030602030204" pitchFamily="34" charset="0"/>
                <a:cs typeface="Calibri"/>
              </a:rPr>
              <a:t>Revisión de habilidades previamente aprendidas</a:t>
            </a:r>
          </a:p>
          <a:p>
            <a:r>
              <a:rPr lang="es" sz="1600" b="1" dirty="0">
                <a:solidFill>
                  <a:srgbClr val="013B82"/>
                </a:solidFill>
                <a:latin typeface="Ubuntu" panose="020B0504030602030204" pitchFamily="34" charset="0"/>
                <a:cs typeface="Calibri"/>
              </a:rPr>
              <a:t>C- </a:t>
            </a:r>
            <a:r>
              <a:rPr lang="es" sz="1600" dirty="0">
                <a:solidFill>
                  <a:schemeClr val="bg1"/>
                </a:solidFill>
                <a:latin typeface="Ubuntu" panose="020B0504030602030204" pitchFamily="34" charset="0"/>
                <a:cs typeface="Calibri"/>
              </a:rPr>
              <a:t>Introducir nuevas habilidades y ejercicios</a:t>
            </a:r>
          </a:p>
          <a:p>
            <a:r>
              <a:rPr lang="es" sz="1600" b="1" dirty="0">
                <a:solidFill>
                  <a:srgbClr val="013B82"/>
                </a:solidFill>
                <a:latin typeface="Ubuntu" panose="020B0504030602030204" pitchFamily="34" charset="0"/>
                <a:cs typeface="Calibri"/>
              </a:rPr>
              <a:t>D- </a:t>
            </a:r>
            <a:r>
              <a:rPr lang="es" sz="1600" dirty="0">
                <a:solidFill>
                  <a:schemeClr val="bg1"/>
                </a:solidFill>
                <a:latin typeface="Ubuntu" panose="020B0504030602030204" pitchFamily="34" charset="0"/>
                <a:cs typeface="Calibri"/>
              </a:rPr>
              <a:t>Preparación para la competición</a:t>
            </a:r>
          </a:p>
          <a:p>
            <a:r>
              <a:rPr lang="es" sz="1600" b="1" dirty="0">
                <a:solidFill>
                  <a:srgbClr val="013B82"/>
                </a:solidFill>
                <a:latin typeface="Ubuntu" panose="020B0504030602030204" pitchFamily="34" charset="0"/>
                <a:cs typeface="Calibri"/>
              </a:rPr>
              <a:t>E- </a:t>
            </a:r>
            <a:r>
              <a:rPr lang="es" sz="1600" dirty="0">
                <a:solidFill>
                  <a:schemeClr val="bg1"/>
                </a:solidFill>
                <a:latin typeface="Ubuntu" panose="020B0504030602030204" pitchFamily="34" charset="0"/>
                <a:cs typeface="Calibri"/>
              </a:rPr>
              <a:t>Estiramiento</a:t>
            </a:r>
          </a:p>
        </p:txBody>
      </p:sp>
      <p:graphicFrame>
        <p:nvGraphicFramePr>
          <p:cNvPr id="6" name="Table 5">
            <a:extLst>
              <a:ext uri="{FF2B5EF4-FFF2-40B4-BE49-F238E27FC236}">
                <a16:creationId xmlns:a16="http://schemas.microsoft.com/office/drawing/2014/main" id="{7D36B621-0003-479C-B28B-CA7606262F3E}"/>
              </a:ext>
            </a:extLst>
          </p:cNvPr>
          <p:cNvGraphicFramePr>
            <a:graphicFrameLocks noGrp="1"/>
          </p:cNvGraphicFramePr>
          <p:nvPr>
            <p:extLst>
              <p:ext uri="{D42A27DB-BD31-4B8C-83A1-F6EECF244321}">
                <p14:modId xmlns:p14="http://schemas.microsoft.com/office/powerpoint/2010/main" val="248054635"/>
              </p:ext>
            </p:extLst>
          </p:nvPr>
        </p:nvGraphicFramePr>
        <p:xfrm>
          <a:off x="5283121" y="1359448"/>
          <a:ext cx="6060440" cy="5171440"/>
        </p:xfrm>
        <a:graphic>
          <a:graphicData uri="http://schemas.openxmlformats.org/drawingml/2006/table">
            <a:tbl>
              <a:tblPr firstRow="1" bandRow="1">
                <a:tableStyleId>{5C22544A-7EE6-4342-B048-85BDC9FD1C3A}</a:tableStyleId>
              </a:tblPr>
              <a:tblGrid>
                <a:gridCol w="1008257">
                  <a:extLst>
                    <a:ext uri="{9D8B030D-6E8A-4147-A177-3AD203B41FA5}">
                      <a16:colId xmlns:a16="http://schemas.microsoft.com/office/drawing/2014/main" val="1554672650"/>
                    </a:ext>
                  </a:extLst>
                </a:gridCol>
                <a:gridCol w="5052183">
                  <a:extLst>
                    <a:ext uri="{9D8B030D-6E8A-4147-A177-3AD203B41FA5}">
                      <a16:colId xmlns:a16="http://schemas.microsoft.com/office/drawing/2014/main" val="763957554"/>
                    </a:ext>
                  </a:extLst>
                </a:gridCol>
              </a:tblGrid>
              <a:tr h="370840">
                <a:tc>
                  <a:txBody>
                    <a:bodyPr/>
                    <a:lstStyle/>
                    <a:p>
                      <a:r>
                        <a:rPr lang="es" sz="1600" dirty="0">
                          <a:solidFill>
                            <a:srgbClr val="013B82"/>
                          </a:solidFill>
                          <a:latin typeface="Ubuntu" panose="020B0504030602030204" pitchFamily="34" charset="0"/>
                        </a:rPr>
                        <a:t>Carta</a:t>
                      </a:r>
                    </a:p>
                  </a:txBody>
                  <a:tcPr>
                    <a:lnR w="28575" cap="flat" cmpd="sng" algn="ctr">
                      <a:solidFill>
                        <a:srgbClr val="42ACE2"/>
                      </a:solidFill>
                      <a:prstDash val="solid"/>
                      <a:round/>
                      <a:headEnd type="none" w="med" len="med"/>
                      <a:tailEnd type="none" w="med" len="med"/>
                    </a:lnR>
                    <a:lnB w="28575" cap="flat" cmpd="sng" algn="ctr">
                      <a:solidFill>
                        <a:srgbClr val="42ACE2"/>
                      </a:solidFill>
                      <a:prstDash val="solid"/>
                      <a:round/>
                      <a:headEnd type="none" w="med" len="med"/>
                      <a:tailEnd type="none" w="med" len="med"/>
                    </a:lnB>
                    <a:noFill/>
                  </a:tcPr>
                </a:tc>
                <a:tc>
                  <a:txBody>
                    <a:bodyPr/>
                    <a:lstStyle/>
                    <a:p>
                      <a:r>
                        <a:rPr lang="es" sz="1600" dirty="0">
                          <a:solidFill>
                            <a:srgbClr val="013B82"/>
                          </a:solidFill>
                          <a:latin typeface="Ubuntu" panose="020B0504030602030204" pitchFamily="34" charset="0"/>
                        </a:rPr>
                        <a:t>Descripción de la actividad</a:t>
                      </a:r>
                    </a:p>
                  </a:txBody>
                  <a:tcPr>
                    <a:lnL w="28575" cap="flat" cmpd="sng" algn="ctr">
                      <a:solidFill>
                        <a:srgbClr val="42ACE2"/>
                      </a:solidFill>
                      <a:prstDash val="solid"/>
                      <a:round/>
                      <a:headEnd type="none" w="med" len="med"/>
                      <a:tailEnd type="none" w="med" len="med"/>
                    </a:lnL>
                    <a:lnB w="28575" cap="flat" cmpd="sng" algn="ctr">
                      <a:solidFill>
                        <a:srgbClr val="42ACE2"/>
                      </a:solidFill>
                      <a:prstDash val="solid"/>
                      <a:round/>
                      <a:headEnd type="none" w="med" len="med"/>
                      <a:tailEnd type="none" w="med" len="med"/>
                    </a:lnB>
                    <a:noFill/>
                  </a:tcPr>
                </a:tc>
                <a:extLst>
                  <a:ext uri="{0D108BD9-81ED-4DB2-BD59-A6C34878D82A}">
                    <a16:rowId xmlns:a16="http://schemas.microsoft.com/office/drawing/2014/main" val="2207369370"/>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28575" cap="flat" cmpd="sng" algn="ctr">
                      <a:solidFill>
                        <a:srgbClr val="42ACE2"/>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 sz="1500" dirty="0">
                          <a:latin typeface="Ubuntu Light" panose="020B0304030602030204" pitchFamily="34" charset="0"/>
                        </a:rPr>
                        <a:t>Divídanse en grupos y practiquen un partido o una partida corta.</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42ACE2"/>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311370"/>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 sz="1500" dirty="0">
                          <a:latin typeface="Ubuntu Light" panose="020B0304030602030204" pitchFamily="34" charset="0"/>
                        </a:rPr>
                        <a:t>Colocate en círculo y corre en el mismo lugar durante 30 segundos. A continuación, realice ejercicios de estiramiento mientras marcha en el mismo lugar. Estos se denominan estiramientos dinámicos.</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054019"/>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 sz="1500" dirty="0">
                          <a:latin typeface="Ubuntu Light" panose="020B0304030602030204" pitchFamily="34" charset="0"/>
                        </a:rPr>
                        <a:t>Pídele a un atleta del grupo que demuestre una habilidad del entrenamiento de la semana anterior. Haz que todo el equipo realice la habilidad varias veces.</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737148"/>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 sz="1500" dirty="0">
                          <a:latin typeface="Ubuntu Light" panose="020B0304030602030204" pitchFamily="34" charset="0"/>
                        </a:rPr>
                        <a:t>Al finalizar la práctica, antes de que todos se vayan, haz algunos estiramientos suaves. Este es un buen momento para repasar lo que aprendimos en esta práctica y escuchar los anuncios de las próximas prácticas.</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6002236"/>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 sz="1500" dirty="0">
                          <a:latin typeface="Ubuntu Light" panose="020B0304030602030204" pitchFamily="34" charset="0"/>
                        </a:rPr>
                        <a:t>Observa cómo un entrenador demuestra una habilidad. Luego, todos los atletas repiten lo que el entrenador acaba de mostrarte. Divídanse en grupos y practiquen la habilidad.</a:t>
                      </a:r>
                    </a:p>
                  </a:txBody>
                  <a:tcPr marL="216000" marR="216000">
                    <a:lnL w="28575" cap="flat" cmpd="sng" algn="ctr">
                      <a:solidFill>
                        <a:srgbClr val="42ACE2"/>
                      </a:solidFill>
                      <a:prstDash val="solid"/>
                      <a:round/>
                      <a:headEnd type="none" w="med" len="med"/>
                      <a:tailEnd type="none" w="med" len="med"/>
                    </a:lnL>
                    <a:lnT w="6350" cap="flat" cmpd="sng" algn="ctr">
                      <a:solidFill>
                        <a:schemeClr val="bg2">
                          <a:lumMod val="50000"/>
                        </a:schemeClr>
                      </a:solidFill>
                      <a:prstDash val="solid"/>
                      <a:round/>
                      <a:headEnd type="none" w="med" len="med"/>
                      <a:tailEnd type="none" w="med" len="med"/>
                    </a:lnT>
                    <a:noFill/>
                  </a:tcPr>
                </a:tc>
                <a:extLst>
                  <a:ext uri="{0D108BD9-81ED-4DB2-BD59-A6C34878D82A}">
                    <a16:rowId xmlns:a16="http://schemas.microsoft.com/office/drawing/2014/main" val="3697719579"/>
                  </a:ext>
                </a:extLst>
              </a:tr>
            </a:tbl>
          </a:graphicData>
        </a:graphic>
      </p:graphicFrame>
      <p:grpSp>
        <p:nvGrpSpPr>
          <p:cNvPr id="16" name="Group 15">
            <a:extLst>
              <a:ext uri="{FF2B5EF4-FFF2-40B4-BE49-F238E27FC236}">
                <a16:creationId xmlns:a16="http://schemas.microsoft.com/office/drawing/2014/main" id="{A62E3575-9224-0258-B753-434CFFC6EB0F}"/>
              </a:ext>
            </a:extLst>
          </p:cNvPr>
          <p:cNvGrpSpPr/>
          <p:nvPr/>
        </p:nvGrpSpPr>
        <p:grpSpPr>
          <a:xfrm>
            <a:off x="11140096" y="5798774"/>
            <a:ext cx="773917" cy="773917"/>
            <a:chOff x="11140096" y="5798774"/>
            <a:chExt cx="773917" cy="773917"/>
          </a:xfrm>
        </p:grpSpPr>
        <p:sp>
          <p:nvSpPr>
            <p:cNvPr id="18" name="Oval 17">
              <a:extLst>
                <a:ext uri="{FF2B5EF4-FFF2-40B4-BE49-F238E27FC236}">
                  <a16:creationId xmlns:a16="http://schemas.microsoft.com/office/drawing/2014/main" id="{F971C120-50B9-4503-6E0E-132C7A592EFC}"/>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B3B9B22-C527-55BA-BE30-BA6B5FE5F9E7}"/>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4272759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4C27C0-C368-E821-E023-5D5A5FDAA85B}"/>
              </a:ext>
            </a:extLst>
          </p:cNvPr>
          <p:cNvSpPr txBox="1"/>
          <p:nvPr/>
        </p:nvSpPr>
        <p:spPr>
          <a:xfrm>
            <a:off x="822960" y="758875"/>
            <a:ext cx="7940040" cy="954107"/>
          </a:xfrm>
          <a:prstGeom prst="rect">
            <a:avLst/>
          </a:prstGeom>
          <a:noFill/>
        </p:spPr>
        <p:txBody>
          <a:bodyPr wrap="square">
            <a:spAutoFit/>
          </a:bodyPr>
          <a:lstStyle/>
          <a:p>
            <a:r>
              <a:rPr lang="es" sz="2800" b="1" kern="1200" dirty="0">
                <a:solidFill>
                  <a:srgbClr val="013B82"/>
                </a:solidFill>
                <a:latin typeface="Ubuntu" panose="020B0504030602030204" pitchFamily="34" charset="0"/>
                <a:ea typeface="+mj-ea"/>
                <a:cs typeface="+mj-cs"/>
              </a:rPr>
              <a:t>Olimpiadas Especiales define la aptitud física como un </a:t>
            </a:r>
            <a:r>
              <a:rPr lang="es" sz="2800" b="1" kern="1200" dirty="0">
                <a:solidFill>
                  <a:srgbClr val="0095DA"/>
                </a:solidFill>
                <a:latin typeface="Ubuntu" panose="020B0504030602030204" pitchFamily="34" charset="0"/>
                <a:ea typeface="+mj-ea"/>
                <a:cs typeface="+mj-cs"/>
              </a:rPr>
              <a:t>estado de salud óptima y capacidad funcional </a:t>
            </a:r>
            <a:r>
              <a:rPr lang="es" sz="2800" b="1" kern="1200" dirty="0">
                <a:solidFill>
                  <a:srgbClr val="013B82"/>
                </a:solidFill>
                <a:latin typeface="Ubuntu" panose="020B0504030602030204" pitchFamily="34" charset="0"/>
                <a:ea typeface="+mj-ea"/>
                <a:cs typeface="+mj-cs"/>
              </a:rPr>
              <a:t>.</a:t>
            </a:r>
            <a:endParaRPr lang="en-US" sz="2800" b="1" dirty="0">
              <a:solidFill>
                <a:srgbClr val="013B82"/>
              </a:solidFill>
              <a:latin typeface="Ubuntu" panose="020B0504030602030204" pitchFamily="34" charset="0"/>
            </a:endParaRPr>
          </a:p>
        </p:txBody>
      </p:sp>
      <p:grpSp>
        <p:nvGrpSpPr>
          <p:cNvPr id="7" name="Group 6">
            <a:extLst>
              <a:ext uri="{FF2B5EF4-FFF2-40B4-BE49-F238E27FC236}">
                <a16:creationId xmlns:a16="http://schemas.microsoft.com/office/drawing/2014/main" id="{917E35A9-3F3E-8201-7423-83D634AF0FBA}"/>
              </a:ext>
            </a:extLst>
          </p:cNvPr>
          <p:cNvGrpSpPr/>
          <p:nvPr/>
        </p:nvGrpSpPr>
        <p:grpSpPr>
          <a:xfrm>
            <a:off x="11140096" y="5798774"/>
            <a:ext cx="773917" cy="773917"/>
            <a:chOff x="11140096" y="5798774"/>
            <a:chExt cx="773917" cy="773917"/>
          </a:xfrm>
        </p:grpSpPr>
        <p:sp>
          <p:nvSpPr>
            <p:cNvPr id="8" name="Oval 7">
              <a:extLst>
                <a:ext uri="{FF2B5EF4-FFF2-40B4-BE49-F238E27FC236}">
                  <a16:creationId xmlns:a16="http://schemas.microsoft.com/office/drawing/2014/main" id="{BF3F7CCE-3033-01E6-5324-73874B4CD36A}"/>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C01E7A-E775-FB9B-E2E0-79012209B71E}"/>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2809756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4C4D8B2B-D359-36E9-D07C-065154E4269D}"/>
              </a:ext>
            </a:extLst>
          </p:cNvPr>
          <p:cNvCxnSpPr>
            <a:cxnSpLocks/>
          </p:cNvCxnSpPr>
          <p:nvPr/>
        </p:nvCxnSpPr>
        <p:spPr>
          <a:xfrm flipV="1">
            <a:off x="4787295"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8B05C971-9793-803E-0D6B-9D827531F972}"/>
              </a:ext>
            </a:extLst>
          </p:cNvPr>
          <p:cNvCxnSpPr>
            <a:cxnSpLocks/>
          </p:cNvCxnSpPr>
          <p:nvPr/>
        </p:nvCxnSpPr>
        <p:spPr>
          <a:xfrm flipV="1">
            <a:off x="7497235"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52B08FC-9999-3CEB-C04E-85375E1A2632}"/>
              </a:ext>
            </a:extLst>
          </p:cNvPr>
          <p:cNvCxnSpPr>
            <a:cxnSpLocks/>
          </p:cNvCxnSpPr>
          <p:nvPr/>
        </p:nvCxnSpPr>
        <p:spPr>
          <a:xfrm flipV="1">
            <a:off x="10207174"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69A44B88-99D0-4C0D-0142-56B6D1A23E7E}"/>
              </a:ext>
            </a:extLst>
          </p:cNvPr>
          <p:cNvCxnSpPr>
            <a:cxnSpLocks/>
          </p:cNvCxnSpPr>
          <p:nvPr/>
        </p:nvCxnSpPr>
        <p:spPr>
          <a:xfrm flipV="1">
            <a:off x="2077355"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2DBA8715-D4A6-CD5D-F15F-1C684CAD0E8B}"/>
              </a:ext>
            </a:extLst>
          </p:cNvPr>
          <p:cNvSpPr txBox="1"/>
          <p:nvPr/>
        </p:nvSpPr>
        <p:spPr>
          <a:xfrm>
            <a:off x="859609" y="1876756"/>
            <a:ext cx="7401560" cy="584775"/>
          </a:xfrm>
          <a:prstGeom prst="rect">
            <a:avLst/>
          </a:prstGeom>
          <a:noFill/>
        </p:spPr>
        <p:txBody>
          <a:bodyPr wrap="square" rtlCol="0">
            <a:spAutoFit/>
          </a:bodyPr>
          <a:lstStyle/>
          <a:p>
            <a:r>
              <a:rPr lang="es" sz="3200" b="1" dirty="0">
                <a:solidFill>
                  <a:srgbClr val="013B82"/>
                </a:solidFill>
                <a:latin typeface="Ubuntu"/>
              </a:rPr>
              <a:t>La aptitud física como parte del rendimiento deportivo</a:t>
            </a:r>
            <a:endParaRPr lang="en-US" sz="3200" dirty="0">
              <a:solidFill>
                <a:srgbClr val="013B82"/>
              </a:solidFill>
              <a:latin typeface="Ubuntu"/>
            </a:endParaRPr>
          </a:p>
        </p:txBody>
      </p:sp>
      <p:sp>
        <p:nvSpPr>
          <p:cNvPr id="8" name="Rectangle: Rounded Corners 7">
            <a:extLst>
              <a:ext uri="{FF2B5EF4-FFF2-40B4-BE49-F238E27FC236}">
                <a16:creationId xmlns:a16="http://schemas.microsoft.com/office/drawing/2014/main" id="{D22E3BE4-5941-25BD-EB81-39E7EBF70C80}"/>
              </a:ext>
            </a:extLst>
          </p:cNvPr>
          <p:cNvSpPr/>
          <p:nvPr/>
        </p:nvSpPr>
        <p:spPr>
          <a:xfrm>
            <a:off x="859609" y="3017520"/>
            <a:ext cx="2435492" cy="822960"/>
          </a:xfrm>
          <a:prstGeom prst="roundRect">
            <a:avLst>
              <a:gd name="adj" fmla="val 50000"/>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2000" b="1" dirty="0">
                <a:latin typeface="Ubuntu Light" panose="020B0304030602030204" pitchFamily="34" charset="0"/>
              </a:rPr>
              <a:t>Resistencia y aguante</a:t>
            </a:r>
          </a:p>
        </p:txBody>
      </p:sp>
      <p:sp>
        <p:nvSpPr>
          <p:cNvPr id="9" name="Rectangle: Rounded Corners 8">
            <a:extLst>
              <a:ext uri="{FF2B5EF4-FFF2-40B4-BE49-F238E27FC236}">
                <a16:creationId xmlns:a16="http://schemas.microsoft.com/office/drawing/2014/main" id="{B4D6EAA3-2B27-DB15-6FB5-5543124A33A1}"/>
              </a:ext>
            </a:extLst>
          </p:cNvPr>
          <p:cNvSpPr/>
          <p:nvPr/>
        </p:nvSpPr>
        <p:spPr>
          <a:xfrm>
            <a:off x="3569549" y="3017520"/>
            <a:ext cx="2435492" cy="822960"/>
          </a:xfrm>
          <a:prstGeom prst="roundRect">
            <a:avLst>
              <a:gd name="adj" fmla="val 50000"/>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2000" b="1" dirty="0">
                <a:latin typeface="Ubuntu Light" panose="020B0304030602030204" pitchFamily="34" charset="0"/>
              </a:rPr>
              <a:t>Velocidad y agilidad</a:t>
            </a:r>
          </a:p>
        </p:txBody>
      </p:sp>
      <p:sp>
        <p:nvSpPr>
          <p:cNvPr id="10" name="Rectangle: Rounded Corners 9">
            <a:extLst>
              <a:ext uri="{FF2B5EF4-FFF2-40B4-BE49-F238E27FC236}">
                <a16:creationId xmlns:a16="http://schemas.microsoft.com/office/drawing/2014/main" id="{98E1C503-AA9E-4065-51C6-4849C59EAF7F}"/>
              </a:ext>
            </a:extLst>
          </p:cNvPr>
          <p:cNvSpPr/>
          <p:nvPr/>
        </p:nvSpPr>
        <p:spPr>
          <a:xfrm>
            <a:off x="6279489" y="3017520"/>
            <a:ext cx="2435492" cy="822960"/>
          </a:xfrm>
          <a:prstGeom prst="roundRect">
            <a:avLst>
              <a:gd name="adj" fmla="val 50000"/>
            </a:avLst>
          </a:prstGeom>
          <a:solidFill>
            <a:srgbClr val="009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2000" b="1" dirty="0">
                <a:latin typeface="Ubuntu Light" panose="020B0304030602030204" pitchFamily="34" charset="0"/>
              </a:rPr>
              <a:t>Fuerza y potencia</a:t>
            </a:r>
          </a:p>
        </p:txBody>
      </p:sp>
      <p:sp>
        <p:nvSpPr>
          <p:cNvPr id="11" name="Rectangle: Rounded Corners 10">
            <a:extLst>
              <a:ext uri="{FF2B5EF4-FFF2-40B4-BE49-F238E27FC236}">
                <a16:creationId xmlns:a16="http://schemas.microsoft.com/office/drawing/2014/main" id="{0403E425-05EF-C8E7-77B1-AC4637553013}"/>
              </a:ext>
            </a:extLst>
          </p:cNvPr>
          <p:cNvSpPr/>
          <p:nvPr/>
        </p:nvSpPr>
        <p:spPr>
          <a:xfrm>
            <a:off x="8989428" y="3009118"/>
            <a:ext cx="2435492" cy="822960"/>
          </a:xfrm>
          <a:prstGeom prst="roundRect">
            <a:avLst>
              <a:gd name="adj" fmla="val 50000"/>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2000" b="1" dirty="0">
                <a:latin typeface="Ubuntu Light" panose="020B0304030602030204" pitchFamily="34" charset="0"/>
              </a:rPr>
              <a:t>Flexibilidad</a:t>
            </a:r>
          </a:p>
        </p:txBody>
      </p:sp>
      <p:sp>
        <p:nvSpPr>
          <p:cNvPr id="12" name="TextBox 11">
            <a:extLst>
              <a:ext uri="{FF2B5EF4-FFF2-40B4-BE49-F238E27FC236}">
                <a16:creationId xmlns:a16="http://schemas.microsoft.com/office/drawing/2014/main" id="{C73E5D3C-65C1-FA29-893F-FD927B353EEF}"/>
              </a:ext>
            </a:extLst>
          </p:cNvPr>
          <p:cNvSpPr txBox="1"/>
          <p:nvPr/>
        </p:nvSpPr>
        <p:spPr>
          <a:xfrm>
            <a:off x="859609" y="4295289"/>
            <a:ext cx="2435491" cy="877163"/>
          </a:xfrm>
          <a:prstGeom prst="rect">
            <a:avLst/>
          </a:prstGeom>
          <a:noFill/>
        </p:spPr>
        <p:txBody>
          <a:bodyPr wrap="square" rtlCol="0">
            <a:spAutoFit/>
          </a:bodyPr>
          <a:lstStyle/>
          <a:p>
            <a:pPr algn="ctr"/>
            <a:r>
              <a:rPr lang="es" sz="1700" dirty="0">
                <a:solidFill>
                  <a:srgbClr val="013B82"/>
                </a:solidFill>
                <a:latin typeface="Ubuntu Light" panose="020B0304030602030204" pitchFamily="34" charset="0"/>
                <a:cs typeface="Calibri"/>
              </a:rPr>
              <a:t>La capacidad del cuerpo para realizar una actividad continua durante un largo período de tiempo.</a:t>
            </a:r>
            <a:endParaRPr lang="en-US" sz="1700" dirty="0">
              <a:solidFill>
                <a:srgbClr val="013B82"/>
              </a:solidFill>
              <a:latin typeface="Ubuntu Light" panose="020B0304030602030204" pitchFamily="34" charset="0"/>
            </a:endParaRPr>
          </a:p>
        </p:txBody>
      </p:sp>
      <p:sp>
        <p:nvSpPr>
          <p:cNvPr id="13" name="TextBox 12">
            <a:extLst>
              <a:ext uri="{FF2B5EF4-FFF2-40B4-BE49-F238E27FC236}">
                <a16:creationId xmlns:a16="http://schemas.microsoft.com/office/drawing/2014/main" id="{E53CB58D-A235-FAD5-63F5-B1438A7B3422}"/>
              </a:ext>
            </a:extLst>
          </p:cNvPr>
          <p:cNvSpPr txBox="1"/>
          <p:nvPr/>
        </p:nvSpPr>
        <p:spPr>
          <a:xfrm>
            <a:off x="3569549" y="4295289"/>
            <a:ext cx="2435492" cy="1269578"/>
          </a:xfrm>
          <a:prstGeom prst="rect">
            <a:avLst/>
          </a:prstGeom>
          <a:noFill/>
        </p:spPr>
        <p:txBody>
          <a:bodyPr wrap="square" rtlCol="0">
            <a:spAutoFit/>
          </a:bodyPr>
          <a:lstStyle/>
          <a:p>
            <a:pPr lvl="0" algn="ctr" rtl="0">
              <a:lnSpc>
                <a:spcPct val="90000"/>
              </a:lnSpc>
            </a:pPr>
            <a:r>
              <a:rPr lang="es" sz="1700" dirty="0">
                <a:solidFill>
                  <a:srgbClr val="013B82"/>
                </a:solidFill>
                <a:latin typeface="Ubuntu Light" panose="020B0304030602030204" pitchFamily="34" charset="0"/>
                <a:cs typeface="Calibri"/>
              </a:rPr>
              <a:t>La capacidad del cuerpo para moverse rápidamente tanto en línea recta como al cambiar de dirección con frecuencia.</a:t>
            </a:r>
            <a:endParaRPr lang="en-US" sz="1700" dirty="0">
              <a:solidFill>
                <a:srgbClr val="013B82"/>
              </a:solidFill>
              <a:latin typeface="Ubuntu Light" panose="020B0304030602030204" pitchFamily="34" charset="0"/>
            </a:endParaRPr>
          </a:p>
        </p:txBody>
      </p:sp>
      <p:sp>
        <p:nvSpPr>
          <p:cNvPr id="14" name="TextBox 13">
            <a:extLst>
              <a:ext uri="{FF2B5EF4-FFF2-40B4-BE49-F238E27FC236}">
                <a16:creationId xmlns:a16="http://schemas.microsoft.com/office/drawing/2014/main" id="{5860B838-BBF3-23C3-8BB9-1E96063CF72D}"/>
              </a:ext>
            </a:extLst>
          </p:cNvPr>
          <p:cNvSpPr txBox="1"/>
          <p:nvPr/>
        </p:nvSpPr>
        <p:spPr>
          <a:xfrm>
            <a:off x="6279489" y="4295289"/>
            <a:ext cx="2435492" cy="1034129"/>
          </a:xfrm>
          <a:prstGeom prst="rect">
            <a:avLst/>
          </a:prstGeom>
          <a:noFill/>
        </p:spPr>
        <p:txBody>
          <a:bodyPr wrap="square" rtlCol="0">
            <a:spAutoFit/>
          </a:bodyPr>
          <a:lstStyle/>
          <a:p>
            <a:pPr lvl="0" algn="ctr" rtl="0">
              <a:lnSpc>
                <a:spcPct val="90000"/>
              </a:lnSpc>
            </a:pPr>
            <a:r>
              <a:rPr lang="es" sz="1700" dirty="0">
                <a:solidFill>
                  <a:srgbClr val="013B82"/>
                </a:solidFill>
                <a:latin typeface="Ubuntu Light" panose="020B0304030602030204" pitchFamily="34" charset="0"/>
                <a:cs typeface="Calibri"/>
              </a:rPr>
              <a:t>La capacidad del cuerpo para moverse contra la resistencia con rapidez y fuerza.</a:t>
            </a:r>
            <a:endParaRPr lang="en-US" sz="1700" dirty="0">
              <a:solidFill>
                <a:srgbClr val="013B82"/>
              </a:solidFill>
              <a:latin typeface="Ubuntu Light" panose="020B0304030602030204" pitchFamily="34" charset="0"/>
            </a:endParaRPr>
          </a:p>
        </p:txBody>
      </p:sp>
      <p:sp>
        <p:nvSpPr>
          <p:cNvPr id="15" name="TextBox 14">
            <a:extLst>
              <a:ext uri="{FF2B5EF4-FFF2-40B4-BE49-F238E27FC236}">
                <a16:creationId xmlns:a16="http://schemas.microsoft.com/office/drawing/2014/main" id="{B9022088-9159-2A56-2AE7-54E9C3F5C4C7}"/>
              </a:ext>
            </a:extLst>
          </p:cNvPr>
          <p:cNvSpPr txBox="1"/>
          <p:nvPr/>
        </p:nvSpPr>
        <p:spPr>
          <a:xfrm>
            <a:off x="8989428" y="4295289"/>
            <a:ext cx="2435492" cy="877163"/>
          </a:xfrm>
          <a:prstGeom prst="rect">
            <a:avLst/>
          </a:prstGeom>
          <a:noFill/>
        </p:spPr>
        <p:txBody>
          <a:bodyPr wrap="square" rtlCol="0">
            <a:spAutoFit/>
          </a:bodyPr>
          <a:lstStyle/>
          <a:p>
            <a:pPr lvl="0" algn="ctr" rtl="0"/>
            <a:r>
              <a:rPr lang="es" sz="1700" dirty="0">
                <a:solidFill>
                  <a:srgbClr val="013B82"/>
                </a:solidFill>
                <a:latin typeface="Ubuntu Light" panose="020B0304030602030204" pitchFamily="34" charset="0"/>
              </a:rPr>
              <a:t>Permite que el cuerpo se mueva de manera eficiente y ayuda a prevenir lesiones.</a:t>
            </a:r>
          </a:p>
        </p:txBody>
      </p:sp>
      <p:grpSp>
        <p:nvGrpSpPr>
          <p:cNvPr id="16" name="Group 15">
            <a:extLst>
              <a:ext uri="{FF2B5EF4-FFF2-40B4-BE49-F238E27FC236}">
                <a16:creationId xmlns:a16="http://schemas.microsoft.com/office/drawing/2014/main" id="{992ED2C4-22B1-7771-79A8-7830FE47E86F}"/>
              </a:ext>
            </a:extLst>
          </p:cNvPr>
          <p:cNvGrpSpPr/>
          <p:nvPr/>
        </p:nvGrpSpPr>
        <p:grpSpPr>
          <a:xfrm>
            <a:off x="11140096" y="5798774"/>
            <a:ext cx="773917" cy="773917"/>
            <a:chOff x="11140096" y="5798774"/>
            <a:chExt cx="773917" cy="773917"/>
          </a:xfrm>
        </p:grpSpPr>
        <p:sp>
          <p:nvSpPr>
            <p:cNvPr id="17" name="Oval 16">
              <a:extLst>
                <a:ext uri="{FF2B5EF4-FFF2-40B4-BE49-F238E27FC236}">
                  <a16:creationId xmlns:a16="http://schemas.microsoft.com/office/drawing/2014/main" id="{6CD3B79E-6525-D245-F443-77D861C40068}"/>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411B2A8-52FA-7CF6-6900-98260D02BF91}"/>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
        <p:nvSpPr>
          <p:cNvPr id="23" name="Text Placeholder 5">
            <a:extLst>
              <a:ext uri="{FF2B5EF4-FFF2-40B4-BE49-F238E27FC236}">
                <a16:creationId xmlns:a16="http://schemas.microsoft.com/office/drawing/2014/main" id="{665A2AC2-F599-2B40-98B6-1E9A5AAF83A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24" name="Text Placeholder 10">
            <a:extLst>
              <a:ext uri="{FF2B5EF4-FFF2-40B4-BE49-F238E27FC236}">
                <a16:creationId xmlns:a16="http://schemas.microsoft.com/office/drawing/2014/main" id="{D6A5A1A9-FB61-EAB5-468E-E558B4A5ACEF}"/>
              </a:ext>
            </a:extLst>
          </p:cNvPr>
          <p:cNvSpPr txBox="1">
            <a:spLocks/>
          </p:cNvSpPr>
          <p:nvPr/>
        </p:nvSpPr>
        <p:spPr>
          <a:xfrm>
            <a:off x="1498599" y="1097134"/>
            <a:ext cx="4085771" cy="363788"/>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Entrenamiento deportivo de Olimpiadas Especiales</a:t>
            </a:r>
          </a:p>
        </p:txBody>
      </p:sp>
    </p:spTree>
    <p:extLst>
      <p:ext uri="{BB962C8B-B14F-4D97-AF65-F5344CB8AC3E}">
        <p14:creationId xmlns:p14="http://schemas.microsoft.com/office/powerpoint/2010/main" val="423930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BA8715-D4A6-CD5D-F15F-1C684CAD0E8B}"/>
              </a:ext>
            </a:extLst>
          </p:cNvPr>
          <p:cNvSpPr txBox="1"/>
          <p:nvPr/>
        </p:nvSpPr>
        <p:spPr>
          <a:xfrm>
            <a:off x="951049" y="2414461"/>
            <a:ext cx="3651431" cy="1384995"/>
          </a:xfrm>
          <a:prstGeom prst="rect">
            <a:avLst/>
          </a:prstGeom>
          <a:noFill/>
        </p:spPr>
        <p:txBody>
          <a:bodyPr wrap="square" rtlCol="0">
            <a:spAutoFit/>
          </a:bodyPr>
          <a:lstStyle/>
          <a:p>
            <a:r>
              <a:rPr lang="es" sz="2800" b="1" dirty="0">
                <a:solidFill>
                  <a:srgbClr val="013B82"/>
                </a:solidFill>
                <a:latin typeface="Ubuntu"/>
              </a:rPr>
              <a:t>Aptitud física para Olimpiadas Especiales</a:t>
            </a:r>
            <a:endParaRPr lang="en-US" sz="2800" dirty="0">
              <a:solidFill>
                <a:srgbClr val="013B82"/>
              </a:solidFill>
              <a:latin typeface="Ubuntu"/>
            </a:endParaRPr>
          </a:p>
        </p:txBody>
      </p:sp>
      <p:pic>
        <p:nvPicPr>
          <p:cNvPr id="2" name="Picture 1">
            <a:extLst>
              <a:ext uri="{FF2B5EF4-FFF2-40B4-BE49-F238E27FC236}">
                <a16:creationId xmlns:a16="http://schemas.microsoft.com/office/drawing/2014/main" id="{5E092C1B-AB7D-0F48-A7E2-36AD45527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345" y="4246549"/>
            <a:ext cx="1876089" cy="1876089"/>
          </a:xfrm>
          <a:prstGeom prst="rect">
            <a:avLst/>
          </a:prstGeom>
        </p:spPr>
      </p:pic>
      <p:pic>
        <p:nvPicPr>
          <p:cNvPr id="3" name="Picture 2">
            <a:extLst>
              <a:ext uri="{FF2B5EF4-FFF2-40B4-BE49-F238E27FC236}">
                <a16:creationId xmlns:a16="http://schemas.microsoft.com/office/drawing/2014/main" id="{FF5D0078-9553-54D1-8DC7-64820CF3E4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649" y="2370460"/>
            <a:ext cx="1876089" cy="1876089"/>
          </a:xfrm>
          <a:prstGeom prst="rect">
            <a:avLst/>
          </a:prstGeom>
        </p:spPr>
      </p:pic>
      <p:pic>
        <p:nvPicPr>
          <p:cNvPr id="4" name="Picture 3">
            <a:extLst>
              <a:ext uri="{FF2B5EF4-FFF2-40B4-BE49-F238E27FC236}">
                <a16:creationId xmlns:a16="http://schemas.microsoft.com/office/drawing/2014/main" id="{28A0BACB-9DFF-6652-09BC-020558EE9D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3041" y="2370460"/>
            <a:ext cx="1876089" cy="1876089"/>
          </a:xfrm>
          <a:prstGeom prst="rect">
            <a:avLst/>
          </a:prstGeom>
        </p:spPr>
      </p:pic>
      <p:sp>
        <p:nvSpPr>
          <p:cNvPr id="17" name="TextBox 16">
            <a:extLst>
              <a:ext uri="{FF2B5EF4-FFF2-40B4-BE49-F238E27FC236}">
                <a16:creationId xmlns:a16="http://schemas.microsoft.com/office/drawing/2014/main" id="{C58F343A-A9A0-5EC7-56D4-D5E33B4142C5}"/>
              </a:ext>
            </a:extLst>
          </p:cNvPr>
          <p:cNvSpPr txBox="1"/>
          <p:nvPr/>
        </p:nvSpPr>
        <p:spPr>
          <a:xfrm>
            <a:off x="829129" y="3491679"/>
            <a:ext cx="4169592" cy="2092881"/>
          </a:xfrm>
          <a:prstGeom prst="rect">
            <a:avLst/>
          </a:prstGeom>
          <a:noFill/>
        </p:spPr>
        <p:txBody>
          <a:bodyPr wrap="square" rtlCol="0">
            <a:spAutoFit/>
          </a:bodyPr>
          <a:lstStyle/>
          <a:p>
            <a:pPr marL="106362">
              <a:spcAft>
                <a:spcPts val="1200"/>
              </a:spcAft>
            </a:pPr>
            <a:endParaRPr lang="es" sz="2400" i="0" u="none" strike="noStrike" cap="none" dirty="0">
              <a:solidFill>
                <a:schemeClr val="bg1"/>
              </a:solidFill>
              <a:latin typeface="Ubuntu" panose="020B0504030602030204" pitchFamily="34" charset="0"/>
              <a:ea typeface="Ubuntu"/>
              <a:cs typeface="Ubuntu"/>
              <a:sym typeface="Ubuntu"/>
            </a:endParaRPr>
          </a:p>
          <a:p>
            <a:pPr marL="106362">
              <a:spcAft>
                <a:spcPts val="1200"/>
              </a:spcAft>
            </a:pPr>
            <a:r>
              <a:rPr lang="es" sz="2400" i="0" u="none" strike="noStrike" cap="none" dirty="0">
                <a:solidFill>
                  <a:schemeClr val="bg1"/>
                </a:solidFill>
                <a:latin typeface="Ubuntu" panose="020B0504030602030204" pitchFamily="34" charset="0"/>
                <a:ea typeface="Ubuntu"/>
                <a:cs typeface="Ubuntu"/>
                <a:sym typeface="Ubuntu"/>
              </a:rPr>
              <a:t>Salud y rendimiento óptimos a través de actividad física, nutrición e hidratación adecuadas.</a:t>
            </a:r>
          </a:p>
        </p:txBody>
      </p:sp>
      <p:grpSp>
        <p:nvGrpSpPr>
          <p:cNvPr id="18" name="Group 17">
            <a:extLst>
              <a:ext uri="{FF2B5EF4-FFF2-40B4-BE49-F238E27FC236}">
                <a16:creationId xmlns:a16="http://schemas.microsoft.com/office/drawing/2014/main" id="{957B68AD-603F-36F2-9143-0523BE766F0D}"/>
              </a:ext>
            </a:extLst>
          </p:cNvPr>
          <p:cNvGrpSpPr/>
          <p:nvPr/>
        </p:nvGrpSpPr>
        <p:grpSpPr>
          <a:xfrm>
            <a:off x="11140096" y="5798774"/>
            <a:ext cx="773917" cy="773917"/>
            <a:chOff x="11140096" y="5798774"/>
            <a:chExt cx="773917" cy="773917"/>
          </a:xfrm>
        </p:grpSpPr>
        <p:sp>
          <p:nvSpPr>
            <p:cNvPr id="19" name="Oval 18">
              <a:extLst>
                <a:ext uri="{FF2B5EF4-FFF2-40B4-BE49-F238E27FC236}">
                  <a16:creationId xmlns:a16="http://schemas.microsoft.com/office/drawing/2014/main" id="{BA06A171-34C9-3686-1122-9F00B6FD8CB5}"/>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93A4765-C4FC-307B-7CF7-5231F9D8568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
        <p:nvSpPr>
          <p:cNvPr id="25" name="Text Placeholder 5">
            <a:extLst>
              <a:ext uri="{FF2B5EF4-FFF2-40B4-BE49-F238E27FC236}">
                <a16:creationId xmlns:a16="http://schemas.microsoft.com/office/drawing/2014/main" id="{48F7F1E2-F2DC-D119-4BBF-C36F7DA4FA20}"/>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26" name="Text Placeholder 10">
            <a:extLst>
              <a:ext uri="{FF2B5EF4-FFF2-40B4-BE49-F238E27FC236}">
                <a16:creationId xmlns:a16="http://schemas.microsoft.com/office/drawing/2014/main" id="{C1D708D7-7CF8-1B96-080F-545F55319DDA}"/>
              </a:ext>
            </a:extLst>
          </p:cNvPr>
          <p:cNvSpPr txBox="1">
            <a:spLocks/>
          </p:cNvSpPr>
          <p:nvPr/>
        </p:nvSpPr>
        <p:spPr>
          <a:xfrm>
            <a:off x="1498600" y="1085423"/>
            <a:ext cx="4169592" cy="373263"/>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Entrenamiento deportivo de Olimpiadas Especiales</a:t>
            </a:r>
          </a:p>
        </p:txBody>
      </p:sp>
    </p:spTree>
    <p:extLst>
      <p:ext uri="{BB962C8B-B14F-4D97-AF65-F5344CB8AC3E}">
        <p14:creationId xmlns:p14="http://schemas.microsoft.com/office/powerpoint/2010/main" val="119829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BA8715-D4A6-CD5D-F15F-1C684CAD0E8B}"/>
              </a:ext>
            </a:extLst>
          </p:cNvPr>
          <p:cNvSpPr txBox="1"/>
          <p:nvPr/>
        </p:nvSpPr>
        <p:spPr>
          <a:xfrm>
            <a:off x="859609" y="2965554"/>
            <a:ext cx="3710327" cy="1077218"/>
          </a:xfrm>
          <a:prstGeom prst="rect">
            <a:avLst/>
          </a:prstGeom>
          <a:noFill/>
        </p:spPr>
        <p:txBody>
          <a:bodyPr wrap="square" rtlCol="0">
            <a:spAutoFit/>
          </a:bodyPr>
          <a:lstStyle/>
          <a:p>
            <a:r>
              <a:rPr lang="es" sz="3200" b="1" dirty="0">
                <a:solidFill>
                  <a:schemeClr val="bg1"/>
                </a:solidFill>
                <a:latin typeface="Ubuntu"/>
              </a:rPr>
              <a:t>Recursos para promover la actividad física</a:t>
            </a:r>
            <a:endParaRPr lang="en-US" sz="3200" dirty="0">
              <a:solidFill>
                <a:schemeClr val="bg1"/>
              </a:solidFill>
              <a:latin typeface="Ubuntu"/>
            </a:endParaRPr>
          </a:p>
        </p:txBody>
      </p:sp>
      <p:pic>
        <p:nvPicPr>
          <p:cNvPr id="2" name="Content Placeholder 3">
            <a:extLst>
              <a:ext uri="{FF2B5EF4-FFF2-40B4-BE49-F238E27FC236}">
                <a16:creationId xmlns:a16="http://schemas.microsoft.com/office/drawing/2014/main" id="{2E17CB50-1712-8D94-8DAB-A249A363619F}"/>
              </a:ext>
            </a:extLst>
          </p:cNvPr>
          <p:cNvPicPr>
            <a:picLocks noChangeAspect="1"/>
          </p:cNvPicPr>
          <p:nvPr/>
        </p:nvPicPr>
        <p:blipFill>
          <a:blip r:embed="rId3">
            <a:extLst>
              <a:ext uri="{28A0092B-C50C-407E-A947-70E740481C1C}">
                <a14:useLocalDpi xmlns:a14="http://schemas.microsoft.com/office/drawing/2010/main" val="0"/>
              </a:ext>
            </a:extLst>
          </a:blip>
          <a:srcRect r="355"/>
          <a:stretch/>
        </p:blipFill>
        <p:spPr bwMode="auto">
          <a:xfrm>
            <a:off x="5259904" y="2399610"/>
            <a:ext cx="3780116" cy="2919508"/>
          </a:xfrm>
          <a:prstGeom prst="rect">
            <a:avLst/>
          </a:prstGeom>
          <a:solidFill>
            <a:srgbClr val="FFFFFF">
              <a:shade val="85000"/>
            </a:srgbClr>
          </a:solidFill>
          <a:ln w="38100" cap="sq">
            <a:solidFill>
              <a:srgbClr val="185EA8"/>
            </a:solidFill>
            <a:miter lim="800000"/>
          </a:ln>
          <a:effectLst/>
        </p:spPr>
      </p:pic>
      <p:pic>
        <p:nvPicPr>
          <p:cNvPr id="3" name="Picture 2">
            <a:extLst>
              <a:ext uri="{FF2B5EF4-FFF2-40B4-BE49-F238E27FC236}">
                <a16:creationId xmlns:a16="http://schemas.microsoft.com/office/drawing/2014/main" id="{1C51FFFB-FBB8-6392-9BF8-34929E22EC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3280" y="2208153"/>
            <a:ext cx="2137112" cy="1651211"/>
          </a:xfrm>
          <a:prstGeom prst="rect">
            <a:avLst/>
          </a:prstGeom>
          <a:solidFill>
            <a:srgbClr val="FFFFFF">
              <a:shade val="85000"/>
            </a:srgbClr>
          </a:solidFill>
          <a:ln w="38100" cap="sq">
            <a:solidFill>
              <a:srgbClr val="185EA8"/>
            </a:solidFill>
            <a:miter lim="800000"/>
          </a:ln>
          <a:effectLst/>
        </p:spPr>
      </p:pic>
      <p:pic>
        <p:nvPicPr>
          <p:cNvPr id="4" name="Content Placeholder 5">
            <a:extLst>
              <a:ext uri="{FF2B5EF4-FFF2-40B4-BE49-F238E27FC236}">
                <a16:creationId xmlns:a16="http://schemas.microsoft.com/office/drawing/2014/main" id="{3533E774-F0D2-E3CD-F5DD-FF1224C73A41}"/>
              </a:ext>
            </a:extLst>
          </p:cNvPr>
          <p:cNvPicPr>
            <a:picLocks noChangeAspect="1"/>
          </p:cNvPicPr>
          <p:nvPr/>
        </p:nvPicPr>
        <p:blipFill>
          <a:blip r:embed="rId5"/>
          <a:stretch>
            <a:fillRect/>
          </a:stretch>
        </p:blipFill>
        <p:spPr bwMode="auto">
          <a:xfrm>
            <a:off x="9954646" y="2922957"/>
            <a:ext cx="1215714" cy="1872814"/>
          </a:xfrm>
          <a:prstGeom prst="rect">
            <a:avLst/>
          </a:prstGeom>
          <a:solidFill>
            <a:srgbClr val="FFFFFF">
              <a:shade val="85000"/>
            </a:srgbClr>
          </a:solidFill>
          <a:ln w="38100" cap="sq">
            <a:solidFill>
              <a:srgbClr val="185EA8"/>
            </a:solidFill>
            <a:miter lim="800000"/>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pic>
      <p:pic>
        <p:nvPicPr>
          <p:cNvPr id="17" name="Picture 16">
            <a:extLst>
              <a:ext uri="{FF2B5EF4-FFF2-40B4-BE49-F238E27FC236}">
                <a16:creationId xmlns:a16="http://schemas.microsoft.com/office/drawing/2014/main" id="{1401CF7A-621B-46F6-F8BC-59950B7324DA}"/>
              </a:ext>
            </a:extLst>
          </p:cNvPr>
          <p:cNvPicPr>
            <a:picLocks noChangeAspect="1"/>
          </p:cNvPicPr>
          <p:nvPr/>
        </p:nvPicPr>
        <p:blipFill>
          <a:blip r:embed="rId6"/>
          <a:stretch>
            <a:fillRect/>
          </a:stretch>
        </p:blipFill>
        <p:spPr>
          <a:xfrm>
            <a:off x="1584396" y="440288"/>
            <a:ext cx="2167000" cy="133582"/>
          </a:xfrm>
          <a:prstGeom prst="rect">
            <a:avLst/>
          </a:prstGeom>
        </p:spPr>
      </p:pic>
      <p:pic>
        <p:nvPicPr>
          <p:cNvPr id="18" name="Picture 1">
            <a:extLst>
              <a:ext uri="{FF2B5EF4-FFF2-40B4-BE49-F238E27FC236}">
                <a16:creationId xmlns:a16="http://schemas.microsoft.com/office/drawing/2014/main" id="{A84B2DB6-8BDC-86CD-D9D7-408D98FBAB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sp>
        <p:nvSpPr>
          <p:cNvPr id="20" name="Text Placeholder 5">
            <a:extLst>
              <a:ext uri="{FF2B5EF4-FFF2-40B4-BE49-F238E27FC236}">
                <a16:creationId xmlns:a16="http://schemas.microsoft.com/office/drawing/2014/main" id="{163EA8BE-A1B7-12E9-0910-BCBBFFCAC90F}"/>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21" name="Text Placeholder 10">
            <a:extLst>
              <a:ext uri="{FF2B5EF4-FFF2-40B4-BE49-F238E27FC236}">
                <a16:creationId xmlns:a16="http://schemas.microsoft.com/office/drawing/2014/main" id="{271C6C47-C075-69B3-9B55-B2FE0660400E}"/>
              </a:ext>
            </a:extLst>
          </p:cNvPr>
          <p:cNvSpPr txBox="1">
            <a:spLocks/>
          </p:cNvSpPr>
          <p:nvPr/>
        </p:nvSpPr>
        <p:spPr>
          <a:xfrm>
            <a:off x="1498600" y="1097134"/>
            <a:ext cx="4292600" cy="357876"/>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Entrenamiento deportivo de Olimpiadas Especiales</a:t>
            </a:r>
          </a:p>
        </p:txBody>
      </p:sp>
      <p:grpSp>
        <p:nvGrpSpPr>
          <p:cNvPr id="22" name="Group 21">
            <a:extLst>
              <a:ext uri="{FF2B5EF4-FFF2-40B4-BE49-F238E27FC236}">
                <a16:creationId xmlns:a16="http://schemas.microsoft.com/office/drawing/2014/main" id="{522844D3-E55F-0776-7578-57A132A454E2}"/>
              </a:ext>
            </a:extLst>
          </p:cNvPr>
          <p:cNvGrpSpPr/>
          <p:nvPr/>
        </p:nvGrpSpPr>
        <p:grpSpPr>
          <a:xfrm>
            <a:off x="11140096" y="5798774"/>
            <a:ext cx="773917" cy="773917"/>
            <a:chOff x="11140096" y="5798774"/>
            <a:chExt cx="773917" cy="773917"/>
          </a:xfrm>
        </p:grpSpPr>
        <p:sp>
          <p:nvSpPr>
            <p:cNvPr id="23" name="Oval 22">
              <a:extLst>
                <a:ext uri="{FF2B5EF4-FFF2-40B4-BE49-F238E27FC236}">
                  <a16:creationId xmlns:a16="http://schemas.microsoft.com/office/drawing/2014/main" id="{B0314DE7-9882-0178-110E-321DCC00C1AC}"/>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BCF869C-FAA1-E0A0-790E-F83A95B7BD5B}"/>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pic>
        <p:nvPicPr>
          <p:cNvPr id="25" name="Picture 17">
            <a:extLst>
              <a:ext uri="{FF2B5EF4-FFF2-40B4-BE49-F238E27FC236}">
                <a16:creationId xmlns:a16="http://schemas.microsoft.com/office/drawing/2014/main" id="{DAC0D2EB-C863-CE32-EF9C-B6264983E3A0}"/>
              </a:ext>
            </a:extLst>
          </p:cNvPr>
          <p:cNvPicPr>
            <a:picLocks noChangeAspect="1"/>
          </p:cNvPicPr>
          <p:nvPr/>
        </p:nvPicPr>
        <p:blipFill>
          <a:blip r:embed="rId8"/>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559134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FDBD0-3BCB-164D-2E1B-1B723A0DDD0E}"/>
              </a:ext>
            </a:extLst>
          </p:cNvPr>
          <p:cNvSpPr txBox="1"/>
          <p:nvPr/>
        </p:nvSpPr>
        <p:spPr>
          <a:xfrm>
            <a:off x="822960" y="530275"/>
            <a:ext cx="7574280" cy="1384995"/>
          </a:xfrm>
          <a:prstGeom prst="rect">
            <a:avLst/>
          </a:prstGeom>
          <a:noFill/>
        </p:spPr>
        <p:txBody>
          <a:bodyPr wrap="square">
            <a:spAutoFit/>
          </a:bodyPr>
          <a:lstStyle/>
          <a:p>
            <a:r>
              <a:rPr lang="es" sz="2800" b="1" kern="1200" dirty="0">
                <a:solidFill>
                  <a:srgbClr val="013B82"/>
                </a:solidFill>
                <a:latin typeface="Ubuntu" panose="020B0504030602030204" pitchFamily="34" charset="0"/>
                <a:ea typeface="+mj-ea"/>
                <a:cs typeface="+mj-cs"/>
              </a:rPr>
              <a:t>Como asistente deportivo, ¿de qué manera puedes alentar a los atletas de tu equipo a </a:t>
            </a:r>
            <a:r>
              <a:rPr lang="es" sz="2800" b="1" kern="1200" dirty="0">
                <a:solidFill>
                  <a:srgbClr val="0095DA"/>
                </a:solidFill>
                <a:latin typeface="Ubuntu" panose="020B0504030602030204" pitchFamily="34" charset="0"/>
                <a:ea typeface="+mj-ea"/>
                <a:cs typeface="+mj-cs"/>
              </a:rPr>
              <a:t>incorporar la actividad física a su día </a:t>
            </a:r>
            <a:r>
              <a:rPr lang="es" sz="2800" b="1" kern="1200" dirty="0">
                <a:solidFill>
                  <a:srgbClr val="013B82"/>
                </a:solidFill>
                <a:latin typeface="Ubuntu" panose="020B0504030602030204" pitchFamily="34" charset="0"/>
                <a:ea typeface="+mj-ea"/>
                <a:cs typeface="+mj-cs"/>
              </a:rPr>
              <a:t>?</a:t>
            </a:r>
            <a:endParaRPr lang="en-US" sz="2800" b="1" dirty="0">
              <a:solidFill>
                <a:srgbClr val="013B82"/>
              </a:solidFill>
              <a:latin typeface="Ubuntu" panose="020B0504030602030204" pitchFamily="34" charset="0"/>
            </a:endParaRPr>
          </a:p>
        </p:txBody>
      </p:sp>
      <p:grpSp>
        <p:nvGrpSpPr>
          <p:cNvPr id="5" name="Group 4">
            <a:extLst>
              <a:ext uri="{FF2B5EF4-FFF2-40B4-BE49-F238E27FC236}">
                <a16:creationId xmlns:a16="http://schemas.microsoft.com/office/drawing/2014/main" id="{2BA9E4AF-5EE7-EFFB-BF83-F575513F4347}"/>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96A04ADC-A44B-2B17-AB97-0B22FE5B509D}"/>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544769-3BE5-8648-4C35-C6E72022E232}"/>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852998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569660"/>
          </a:xfrm>
          <a:prstGeom prst="rect">
            <a:avLst/>
          </a:prstGeom>
          <a:noFill/>
        </p:spPr>
        <p:txBody>
          <a:bodyPr wrap="square" rtlCol="0">
            <a:spAutoFit/>
          </a:bodyPr>
          <a:lstStyle/>
          <a:p>
            <a:r>
              <a:rPr lang="es" sz="3200" b="1" dirty="0">
                <a:solidFill>
                  <a:schemeClr val="bg1"/>
                </a:solidFill>
                <a:latin typeface="Ubuntu"/>
              </a:rPr>
              <a:t>División para una competencia justa y equitativa</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2120949"/>
            <a:ext cx="5595076" cy="3724096"/>
          </a:xfrm>
          <a:prstGeom prst="rect">
            <a:avLst/>
          </a:prstGeom>
          <a:noFill/>
        </p:spPr>
        <p:txBody>
          <a:bodyPr wrap="square" rtlCol="0">
            <a:spAutoFit/>
          </a:bodyPr>
          <a:lstStyle/>
          <a:p>
            <a:pPr marL="106362">
              <a:spcAft>
                <a:spcPts val="1200"/>
              </a:spcAft>
            </a:pPr>
            <a:r>
              <a:rPr lang="es" sz="2400" i="0" u="none" strike="noStrike" cap="none" dirty="0">
                <a:solidFill>
                  <a:srgbClr val="013B82"/>
                </a:solidFill>
                <a:latin typeface="Ubuntu" panose="020B0504030602030204" pitchFamily="34" charset="0"/>
                <a:ea typeface="Ubuntu"/>
                <a:cs typeface="Ubuntu"/>
                <a:sym typeface="Ubuntu"/>
              </a:rPr>
              <a:t>Los atletas se agrupan para la competencia según:</a:t>
            </a:r>
          </a:p>
          <a:p>
            <a:pPr marL="449262" indent="-342900">
              <a:spcAft>
                <a:spcPts val="1200"/>
              </a:spcAft>
              <a:buBlip>
                <a:blip r:embed="rId2"/>
              </a:buBlip>
            </a:pPr>
            <a:r>
              <a:rPr lang="es" sz="2400" i="0" u="none" strike="noStrike" cap="none" dirty="0">
                <a:solidFill>
                  <a:schemeClr val="tx1">
                    <a:lumMod val="65000"/>
                    <a:lumOff val="35000"/>
                  </a:schemeClr>
                </a:solidFill>
                <a:latin typeface="Ubuntu" panose="020B0504030602030204" pitchFamily="34" charset="0"/>
                <a:ea typeface="Ubuntu"/>
                <a:cs typeface="Ubuntu"/>
                <a:sym typeface="Ubuntu"/>
              </a:rPr>
              <a:t>Su género, edad y nivel de habilidad deportiva según lo determinado mediante una evaluación o competencia preliminar.</a:t>
            </a:r>
          </a:p>
          <a:p>
            <a:pPr marL="449262" indent="-342900">
              <a:spcAft>
                <a:spcPts val="1200"/>
              </a:spcAft>
              <a:buBlip>
                <a:blip r:embed="rId2"/>
              </a:buBlip>
            </a:pPr>
            <a:r>
              <a:rPr lang="es" sz="2400" i="0" u="none" strike="noStrike" cap="none" dirty="0">
                <a:solidFill>
                  <a:schemeClr val="tx1">
                    <a:lumMod val="65000"/>
                    <a:lumOff val="35000"/>
                  </a:schemeClr>
                </a:solidFill>
                <a:latin typeface="Ubuntu" panose="020B0504030602030204" pitchFamily="34" charset="0"/>
                <a:ea typeface="Ubuntu"/>
                <a:cs typeface="Ubuntu"/>
                <a:sym typeface="Ubuntu"/>
              </a:rPr>
              <a:t>Las agrupaciones de equipos se determinan según una puntuación de calificación del equipo.</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773896" cy="339780"/>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Entrenamiento deportivo de Olimpiadas Especiales</a:t>
            </a:r>
          </a:p>
        </p:txBody>
      </p:sp>
      <p:grpSp>
        <p:nvGrpSpPr>
          <p:cNvPr id="14" name="Group 13">
            <a:extLst>
              <a:ext uri="{FF2B5EF4-FFF2-40B4-BE49-F238E27FC236}">
                <a16:creationId xmlns:a16="http://schemas.microsoft.com/office/drawing/2014/main" id="{8AFDBA31-D7C4-D827-AB3E-607B7309A1C2}"/>
              </a:ext>
            </a:extLst>
          </p:cNvPr>
          <p:cNvGrpSpPr/>
          <p:nvPr/>
        </p:nvGrpSpPr>
        <p:grpSpPr>
          <a:xfrm>
            <a:off x="11140096" y="5798774"/>
            <a:ext cx="773917" cy="773917"/>
            <a:chOff x="11140096" y="5798774"/>
            <a:chExt cx="773917" cy="773917"/>
          </a:xfrm>
        </p:grpSpPr>
        <p:sp>
          <p:nvSpPr>
            <p:cNvPr id="15" name="Oval 14">
              <a:extLst>
                <a:ext uri="{FF2B5EF4-FFF2-40B4-BE49-F238E27FC236}">
                  <a16:creationId xmlns:a16="http://schemas.microsoft.com/office/drawing/2014/main" id="{D1752629-1BE1-7640-80E5-8B7DBEB26566}"/>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4E4679-4502-ED24-2057-3C6CAD7281A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3141904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s" sz="3200" b="1" dirty="0">
                <a:solidFill>
                  <a:schemeClr val="bg1"/>
                </a:solidFill>
                <a:latin typeface="Ubuntu"/>
              </a:rPr>
              <a:t>La división es un proceso de dos pasos</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2120949"/>
            <a:ext cx="5595076" cy="3939540"/>
          </a:xfrm>
          <a:prstGeom prst="rect">
            <a:avLst/>
          </a:prstGeom>
          <a:noFill/>
        </p:spPr>
        <p:txBody>
          <a:bodyPr wrap="square" rtlCol="0">
            <a:spAutoFit/>
          </a:bodyPr>
          <a:lstStyle/>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En el caso de los deportes individuales, los entrenadores envían la puntuación de calificación o evaluación del atleta. En el caso de los deportes de equipo, los entrenadores envían un formulario de calificación del equipo o una combinación de puntuaciones de evaluación individuales.</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En la competencia, se llevarán a cabo rondas preliminares y esas puntuaciones se enviarán para la división para las rondas finales </a:t>
            </a:r>
            <a:r>
              <a:rPr lang="es" sz="2000" i="0" u="none" strike="noStrike" cap="none" dirty="0" err="1">
                <a:solidFill>
                  <a:schemeClr val="tx1">
                    <a:lumMod val="65000"/>
                    <a:lumOff val="35000"/>
                  </a:schemeClr>
                </a:solidFill>
                <a:latin typeface="Ubuntu" panose="020B0504030602030204" pitchFamily="34" charset="0"/>
                <a:ea typeface="Ubuntu"/>
                <a:cs typeface="Ubuntu"/>
                <a:sym typeface="Ubuntu"/>
              </a:rPr>
              <a:t>de medallas </a:t>
            </a: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599" y="1097134"/>
            <a:ext cx="3773895" cy="350666"/>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Entrenamiento deportivo de Olimpiadas Especiales</a:t>
            </a:r>
          </a:p>
        </p:txBody>
      </p:sp>
      <p:grpSp>
        <p:nvGrpSpPr>
          <p:cNvPr id="2" name="Group 1">
            <a:extLst>
              <a:ext uri="{FF2B5EF4-FFF2-40B4-BE49-F238E27FC236}">
                <a16:creationId xmlns:a16="http://schemas.microsoft.com/office/drawing/2014/main" id="{5F1652A2-81C6-3A7C-F17A-A5293BDCAC6F}"/>
              </a:ext>
            </a:extLst>
          </p:cNvPr>
          <p:cNvGrpSpPr/>
          <p:nvPr/>
        </p:nvGrpSpPr>
        <p:grpSpPr>
          <a:xfrm>
            <a:off x="11140096" y="5798774"/>
            <a:ext cx="773917" cy="773917"/>
            <a:chOff x="11140096" y="5798774"/>
            <a:chExt cx="773917" cy="773917"/>
          </a:xfrm>
        </p:grpSpPr>
        <p:sp>
          <p:nvSpPr>
            <p:cNvPr id="3" name="Oval 2">
              <a:extLst>
                <a:ext uri="{FF2B5EF4-FFF2-40B4-BE49-F238E27FC236}">
                  <a16:creationId xmlns:a16="http://schemas.microsoft.com/office/drawing/2014/main" id="{77FF1D3B-6810-830F-AB2B-B71E82A5047E}"/>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9DFC22-1E1A-C08A-8E0B-B91397647C27}"/>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2441812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0597A67-C766-9FE4-2940-16EFAA9223AE}"/>
              </a:ext>
            </a:extLst>
          </p:cNvPr>
          <p:cNvSpPr/>
          <p:nvPr/>
        </p:nvSpPr>
        <p:spPr>
          <a:xfrm>
            <a:off x="6339840" y="2514601"/>
            <a:ext cx="4968240" cy="4526280"/>
          </a:xfrm>
          <a:prstGeom prst="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D3F4FD-A391-E899-0595-0F47E744FD82}"/>
              </a:ext>
            </a:extLst>
          </p:cNvPr>
          <p:cNvSpPr/>
          <p:nvPr/>
        </p:nvSpPr>
        <p:spPr>
          <a:xfrm>
            <a:off x="883920" y="2514601"/>
            <a:ext cx="4968240" cy="4526280"/>
          </a:xfrm>
          <a:prstGeom prst="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499C2CE-1DD0-D1B6-0F55-8F44C9313284}"/>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8" name="Text Placeholder 10">
            <a:extLst>
              <a:ext uri="{FF2B5EF4-FFF2-40B4-BE49-F238E27FC236}">
                <a16:creationId xmlns:a16="http://schemas.microsoft.com/office/drawing/2014/main" id="{AEB3BA8F-ACE6-B17B-97B5-4440827442F2}"/>
              </a:ext>
            </a:extLst>
          </p:cNvPr>
          <p:cNvSpPr txBox="1">
            <a:spLocks/>
          </p:cNvSpPr>
          <p:nvPr/>
        </p:nvSpPr>
        <p:spPr>
          <a:xfrm>
            <a:off x="1498600" y="1097134"/>
            <a:ext cx="3759200" cy="328895"/>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Entrenamiento deportivo de Olimpiadas Especiales</a:t>
            </a:r>
          </a:p>
        </p:txBody>
      </p:sp>
      <p:sp>
        <p:nvSpPr>
          <p:cNvPr id="10" name="TextBox 9">
            <a:extLst>
              <a:ext uri="{FF2B5EF4-FFF2-40B4-BE49-F238E27FC236}">
                <a16:creationId xmlns:a16="http://schemas.microsoft.com/office/drawing/2014/main" id="{AA5E3FDA-AF82-1655-CA12-2173E0071E8D}"/>
              </a:ext>
            </a:extLst>
          </p:cNvPr>
          <p:cNvSpPr txBox="1"/>
          <p:nvPr/>
        </p:nvSpPr>
        <p:spPr>
          <a:xfrm>
            <a:off x="1001304" y="1760250"/>
            <a:ext cx="8254208" cy="584775"/>
          </a:xfrm>
          <a:prstGeom prst="rect">
            <a:avLst/>
          </a:prstGeom>
          <a:noFill/>
        </p:spPr>
        <p:txBody>
          <a:bodyPr wrap="square" rtlCol="0">
            <a:spAutoFit/>
          </a:bodyPr>
          <a:lstStyle/>
          <a:p>
            <a:r>
              <a:rPr lang="es" sz="3200" b="1" dirty="0">
                <a:solidFill>
                  <a:srgbClr val="013B82"/>
                </a:solidFill>
                <a:latin typeface="Ubuntu"/>
              </a:rPr>
              <a:t>La división es un proceso de dos pasos</a:t>
            </a:r>
            <a:endParaRPr lang="en-US" sz="3200" dirty="0">
              <a:solidFill>
                <a:srgbClr val="013B82"/>
              </a:solidFill>
              <a:latin typeface="Ubuntu"/>
            </a:endParaRPr>
          </a:p>
        </p:txBody>
      </p:sp>
      <p:sp>
        <p:nvSpPr>
          <p:cNvPr id="11" name="TextBox 10">
            <a:extLst>
              <a:ext uri="{FF2B5EF4-FFF2-40B4-BE49-F238E27FC236}">
                <a16:creationId xmlns:a16="http://schemas.microsoft.com/office/drawing/2014/main" id="{43B09339-A8CE-6D35-3391-E23B8FE983C9}"/>
              </a:ext>
            </a:extLst>
          </p:cNvPr>
          <p:cNvSpPr txBox="1"/>
          <p:nvPr/>
        </p:nvSpPr>
        <p:spPr>
          <a:xfrm>
            <a:off x="1168401" y="3270171"/>
            <a:ext cx="4371339" cy="3016210"/>
          </a:xfrm>
          <a:prstGeom prst="rect">
            <a:avLst/>
          </a:prstGeom>
          <a:noFill/>
        </p:spPr>
        <p:txBody>
          <a:bodyPr wrap="square" rtlCol="0">
            <a:spAutoFit/>
          </a:bodyPr>
          <a:lstStyle/>
          <a:p>
            <a:pPr marL="106362">
              <a:spcAft>
                <a:spcPts val="1200"/>
              </a:spcAft>
            </a:pPr>
            <a:r>
              <a:rPr lang="es" sz="2000" i="0" u="none" strike="noStrike" cap="none" dirty="0">
                <a:solidFill>
                  <a:srgbClr val="013B82"/>
                </a:solidFill>
                <a:latin typeface="Ubuntu" panose="020B0504030602030204" pitchFamily="34" charset="0"/>
                <a:ea typeface="Ubuntu"/>
                <a:cs typeface="Ubuntu"/>
                <a:sym typeface="Ubuntu"/>
              </a:rPr>
              <a:t>Para los deportes individuales, los entrenadores envían la puntuación de clasificación o evaluación de un atleta.</a:t>
            </a:r>
          </a:p>
          <a:p>
            <a:pPr marL="106362">
              <a:spcAft>
                <a:spcPts val="1200"/>
              </a:spcAft>
            </a:pPr>
            <a:r>
              <a:rPr lang="es" sz="2000" i="0" u="none" strike="noStrike" cap="none" dirty="0">
                <a:solidFill>
                  <a:srgbClr val="013B82"/>
                </a:solidFill>
                <a:latin typeface="Ubuntu" panose="020B0504030602030204" pitchFamily="34" charset="0"/>
                <a:ea typeface="Ubuntu"/>
                <a:cs typeface="Ubuntu"/>
                <a:sym typeface="Ubuntu"/>
              </a:rPr>
              <a:t>Para los deportes de equipo, los entrenadores envían un formulario de calificación del equipo o una combinación de puntajes de evaluación individuales.</a:t>
            </a:r>
          </a:p>
        </p:txBody>
      </p:sp>
      <p:sp>
        <p:nvSpPr>
          <p:cNvPr id="12" name="TextBox 11">
            <a:extLst>
              <a:ext uri="{FF2B5EF4-FFF2-40B4-BE49-F238E27FC236}">
                <a16:creationId xmlns:a16="http://schemas.microsoft.com/office/drawing/2014/main" id="{C275D251-2EAF-5F1A-2AED-71297058D062}"/>
              </a:ext>
            </a:extLst>
          </p:cNvPr>
          <p:cNvSpPr txBox="1"/>
          <p:nvPr/>
        </p:nvSpPr>
        <p:spPr>
          <a:xfrm>
            <a:off x="6652260" y="3270171"/>
            <a:ext cx="4371340" cy="1631216"/>
          </a:xfrm>
          <a:prstGeom prst="rect">
            <a:avLst/>
          </a:prstGeom>
          <a:noFill/>
        </p:spPr>
        <p:txBody>
          <a:bodyPr wrap="square" rtlCol="0">
            <a:spAutoFit/>
          </a:bodyPr>
          <a:lstStyle/>
          <a:p>
            <a:pPr marL="106362">
              <a:spcAft>
                <a:spcPts val="1200"/>
              </a:spcAft>
            </a:pPr>
            <a:r>
              <a:rPr lang="es" sz="2000" i="0" u="none" strike="noStrike" cap="none" dirty="0">
                <a:solidFill>
                  <a:srgbClr val="013B82"/>
                </a:solidFill>
                <a:latin typeface="Ubuntu" panose="020B0504030602030204" pitchFamily="34" charset="0"/>
                <a:ea typeface="Ubuntu"/>
                <a:cs typeface="Ubuntu"/>
                <a:sym typeface="Ubuntu"/>
              </a:rPr>
              <a:t>En la competencia, se llevarán a cabo rondas preliminares y esas puntuaciones se enviarán para la división para las rondas finales de medallas.</a:t>
            </a:r>
          </a:p>
        </p:txBody>
      </p:sp>
      <p:sp>
        <p:nvSpPr>
          <p:cNvPr id="18" name="Oval 17">
            <a:extLst>
              <a:ext uri="{FF2B5EF4-FFF2-40B4-BE49-F238E27FC236}">
                <a16:creationId xmlns:a16="http://schemas.microsoft.com/office/drawing/2014/main" id="{6E06A307-CEF1-593A-1C1B-9CF202F72A19}"/>
              </a:ext>
            </a:extLst>
          </p:cNvPr>
          <p:cNvSpPr/>
          <p:nvPr/>
        </p:nvSpPr>
        <p:spPr>
          <a:xfrm>
            <a:off x="1270000" y="2724577"/>
            <a:ext cx="457200" cy="457200"/>
          </a:xfrm>
          <a:prstGeom prst="ellipse">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3B8E834-A660-CAAC-F039-510675F2B4D1}"/>
              </a:ext>
            </a:extLst>
          </p:cNvPr>
          <p:cNvSpPr/>
          <p:nvPr/>
        </p:nvSpPr>
        <p:spPr>
          <a:xfrm>
            <a:off x="6797040" y="2724577"/>
            <a:ext cx="457200" cy="457200"/>
          </a:xfrm>
          <a:prstGeom prst="ellipse">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BD09E23-CE34-BB6A-8EC2-8E1017DDC32E}"/>
              </a:ext>
            </a:extLst>
          </p:cNvPr>
          <p:cNvSpPr/>
          <p:nvPr/>
        </p:nvSpPr>
        <p:spPr>
          <a:xfrm>
            <a:off x="7406640" y="2724577"/>
            <a:ext cx="457200" cy="457200"/>
          </a:xfrm>
          <a:prstGeom prst="ellipse">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EE27E68C-9E4E-FF33-68A3-398CDD8A950B}"/>
              </a:ext>
            </a:extLst>
          </p:cNvPr>
          <p:cNvGrpSpPr/>
          <p:nvPr/>
        </p:nvGrpSpPr>
        <p:grpSpPr>
          <a:xfrm>
            <a:off x="11140096" y="5798774"/>
            <a:ext cx="773917" cy="773917"/>
            <a:chOff x="11140096" y="5798774"/>
            <a:chExt cx="773917" cy="773917"/>
          </a:xfrm>
        </p:grpSpPr>
        <p:sp>
          <p:nvSpPr>
            <p:cNvPr id="25" name="Oval 24">
              <a:extLst>
                <a:ext uri="{FF2B5EF4-FFF2-40B4-BE49-F238E27FC236}">
                  <a16:creationId xmlns:a16="http://schemas.microsoft.com/office/drawing/2014/main" id="{833B4840-4344-B28B-5EFE-A15F828E4295}"/>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281253-88ED-BC29-8188-1591D3A0308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235669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C44FEC0-14B0-5C19-BACA-3B638D314AAC}"/>
              </a:ext>
            </a:extLst>
          </p:cNvPr>
          <p:cNvSpPr txBox="1">
            <a:spLocks/>
          </p:cNvSpPr>
          <p:nvPr/>
        </p:nvSpPr>
        <p:spPr>
          <a:xfrm>
            <a:off x="887185" y="2297095"/>
            <a:ext cx="7255329" cy="3187118"/>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Aft>
                <a:spcPts val="1200"/>
              </a:spcAft>
              <a:buSzPts val="3000"/>
            </a:pPr>
            <a:r>
              <a:rPr lang="es" sz="2400" dirty="0">
                <a:solidFill>
                  <a:sysClr val="window" lastClr="FFFFFF"/>
                </a:solidFill>
                <a:latin typeface="Ubuntu Light"/>
                <a:ea typeface="Calibri"/>
                <a:cs typeface="Calibri"/>
                <a:sym typeface="Calibri"/>
              </a:rPr>
              <a:t>Este curso está diseñado para presentarte el rol de un asistente deportivo.</a:t>
            </a:r>
          </a:p>
          <a:p>
            <a:pPr marL="288000" lvl="0" indent="-288000">
              <a:lnSpc>
                <a:spcPct val="100000"/>
              </a:lnSpc>
              <a:spcAft>
                <a:spcPts val="600"/>
              </a:spcAft>
              <a:buSzPts val="3000"/>
              <a:buFont typeface="Calibri"/>
              <a:buChar char="•"/>
            </a:pPr>
            <a:r>
              <a:rPr lang="es" sz="2400" b="0" dirty="0">
                <a:solidFill>
                  <a:sysClr val="window" lastClr="FFFFFF"/>
                </a:solidFill>
                <a:latin typeface="Ubuntu Light"/>
                <a:ea typeface="Calibri"/>
                <a:cs typeface="Calibri"/>
                <a:sym typeface="Calibri"/>
              </a:rPr>
              <a:t>¿Qué hace un asistente deportivo?</a:t>
            </a:r>
          </a:p>
          <a:p>
            <a:pPr marL="288000" lvl="0" indent="-288000">
              <a:lnSpc>
                <a:spcPct val="100000"/>
              </a:lnSpc>
              <a:spcAft>
                <a:spcPts val="600"/>
              </a:spcAft>
              <a:buSzPts val="3000"/>
              <a:buFont typeface="Calibri"/>
              <a:buChar char="•"/>
            </a:pPr>
            <a:r>
              <a:rPr lang="es" sz="2400" b="0" dirty="0">
                <a:solidFill>
                  <a:sysClr val="window" lastClr="FFFFFF"/>
                </a:solidFill>
                <a:latin typeface="Ubuntu Light"/>
                <a:ea typeface="Calibri"/>
                <a:cs typeface="Calibri"/>
                <a:sym typeface="Calibri"/>
              </a:rPr>
              <a:t>¿Cómo realiza su trabajo un asistente deportivo?</a:t>
            </a:r>
          </a:p>
          <a:p>
            <a:pPr marL="288000" lvl="0" indent="-288000">
              <a:lnSpc>
                <a:spcPct val="100000"/>
              </a:lnSpc>
              <a:spcAft>
                <a:spcPts val="600"/>
              </a:spcAft>
              <a:buSzPts val="3000"/>
              <a:buFont typeface="Calibri"/>
              <a:buChar char="•"/>
            </a:pPr>
            <a:r>
              <a:rPr lang="es" sz="2400" b="0" dirty="0">
                <a:solidFill>
                  <a:sysClr val="window" lastClr="FFFFFF"/>
                </a:solidFill>
                <a:latin typeface="Ubuntu Light"/>
                <a:ea typeface="Calibri"/>
                <a:cs typeface="Calibri"/>
                <a:sym typeface="Calibri"/>
              </a:rPr>
              <a:t>¿Por qué es importante un asistente deportivo para un equipo?</a:t>
            </a:r>
          </a:p>
          <a:p>
            <a:pPr marL="288000" lvl="0" indent="-288000">
              <a:lnSpc>
                <a:spcPct val="100000"/>
              </a:lnSpc>
              <a:buSzPts val="3000"/>
              <a:buFont typeface="Calibri"/>
              <a:buChar char="•"/>
            </a:pPr>
            <a:r>
              <a:rPr lang="es" sz="2400" b="0" dirty="0">
                <a:solidFill>
                  <a:sysClr val="window" lastClr="FFFFFF"/>
                </a:solidFill>
                <a:latin typeface="Ubuntu Light"/>
                <a:ea typeface="Calibri"/>
                <a:cs typeface="Calibri"/>
                <a:sym typeface="Calibri"/>
              </a:rPr>
              <a:t>¿Ser asistente deportivo es un buen rol de liderazgo para mí?</a:t>
            </a:r>
          </a:p>
        </p:txBody>
      </p:sp>
      <p:sp>
        <p:nvSpPr>
          <p:cNvPr id="8" name="Text Placeholder 9">
            <a:extLst>
              <a:ext uri="{FF2B5EF4-FFF2-40B4-BE49-F238E27FC236}">
                <a16:creationId xmlns:a16="http://schemas.microsoft.com/office/drawing/2014/main" id="{6A1CC3A0-A591-CC92-AD29-4684C5D5C76F}"/>
              </a:ext>
            </a:extLst>
          </p:cNvPr>
          <p:cNvSpPr txBox="1">
            <a:spLocks/>
          </p:cNvSpPr>
          <p:nvPr/>
        </p:nvSpPr>
        <p:spPr>
          <a:xfrm>
            <a:off x="800099" y="1439102"/>
            <a:ext cx="7527472" cy="6966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4400" b="1" i="0" u="none" strike="noStrike" kern="1200" cap="none" spc="0" normalizeH="0" baseline="0" noProof="0" dirty="0">
                <a:ln>
                  <a:noFill/>
                </a:ln>
                <a:solidFill>
                  <a:sysClr val="window" lastClr="FFFFFF"/>
                </a:solidFill>
                <a:effectLst/>
                <a:uLnTx/>
                <a:uFillTx/>
                <a:latin typeface="Ubuntu"/>
                <a:ea typeface="+mn-ea"/>
                <a:cs typeface="+mn-cs"/>
              </a:rPr>
              <a:t>El propósito de este curso</a:t>
            </a:r>
          </a:p>
        </p:txBody>
      </p:sp>
    </p:spTree>
    <p:extLst>
      <p:ext uri="{BB962C8B-B14F-4D97-AF65-F5344CB8AC3E}">
        <p14:creationId xmlns:p14="http://schemas.microsoft.com/office/powerpoint/2010/main" val="30702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66243F4-2D07-19E8-DF11-A06CB1978C45}"/>
              </a:ext>
            </a:extLst>
          </p:cNvPr>
          <p:cNvSpPr>
            <a:spLocks noGrp="1"/>
          </p:cNvSpPr>
          <p:nvPr>
            <p:ph type="body" sz="quarter" idx="10"/>
          </p:nvPr>
        </p:nvSpPr>
        <p:spPr>
          <a:xfrm>
            <a:off x="1498600" y="591272"/>
            <a:ext cx="7401560" cy="466685"/>
          </a:xfrm>
        </p:spPr>
        <p:txBody>
          <a:bodyPr/>
          <a:lstStyle/>
          <a:p>
            <a:r>
              <a:rPr lang="es" dirty="0"/>
              <a:t>Atletas como Líderes Deportivos</a:t>
            </a:r>
          </a:p>
          <a:p>
            <a:endParaRPr lang="en-US" dirty="0"/>
          </a:p>
        </p:txBody>
      </p:sp>
      <p:sp>
        <p:nvSpPr>
          <p:cNvPr id="8" name="Text Placeholder 9">
            <a:extLst>
              <a:ext uri="{FF2B5EF4-FFF2-40B4-BE49-F238E27FC236}">
                <a16:creationId xmlns:a16="http://schemas.microsoft.com/office/drawing/2014/main" id="{0F2A6B3C-7D3A-919E-9D66-74912A971911}"/>
              </a:ext>
            </a:extLst>
          </p:cNvPr>
          <p:cNvSpPr>
            <a:spLocks noGrp="1"/>
          </p:cNvSpPr>
          <p:nvPr>
            <p:ph type="body" sz="quarter" idx="11"/>
          </p:nvPr>
        </p:nvSpPr>
        <p:spPr>
          <a:xfrm>
            <a:off x="1498600" y="1102214"/>
            <a:ext cx="3693886" cy="312929"/>
          </a:xfrm>
        </p:spPr>
        <p:txBody>
          <a:bodyPr>
            <a:normAutofit fontScale="77500" lnSpcReduction="20000"/>
          </a:bodyPr>
          <a:lstStyle/>
          <a:p>
            <a:r>
              <a:rPr lang="es" dirty="0"/>
              <a:t>Entrenamiento deportivo de Olimpiadas Especiales</a:t>
            </a:r>
          </a:p>
        </p:txBody>
      </p:sp>
      <p:sp>
        <p:nvSpPr>
          <p:cNvPr id="10" name="TextBox 9">
            <a:extLst>
              <a:ext uri="{FF2B5EF4-FFF2-40B4-BE49-F238E27FC236}">
                <a16:creationId xmlns:a16="http://schemas.microsoft.com/office/drawing/2014/main" id="{E02A94A4-37BF-9BF6-9CE8-7800D2F68262}"/>
              </a:ext>
            </a:extLst>
          </p:cNvPr>
          <p:cNvSpPr txBox="1"/>
          <p:nvPr/>
        </p:nvSpPr>
        <p:spPr>
          <a:xfrm>
            <a:off x="620487" y="2548916"/>
            <a:ext cx="3830410" cy="2062103"/>
          </a:xfrm>
          <a:prstGeom prst="rect">
            <a:avLst/>
          </a:prstGeom>
          <a:noFill/>
        </p:spPr>
        <p:txBody>
          <a:bodyPr wrap="square" rtlCol="0">
            <a:spAutoFit/>
          </a:bodyPr>
          <a:lstStyle/>
          <a:p>
            <a:r>
              <a:rPr lang="es" sz="3200" b="1" dirty="0">
                <a:solidFill>
                  <a:schemeClr val="bg1"/>
                </a:solidFill>
                <a:latin typeface="Ubuntu"/>
              </a:rPr>
              <a:t>Una guía rápida para la división de Olimpiadas Especiales</a:t>
            </a:r>
            <a:endParaRPr lang="en-US" sz="3200" dirty="0">
              <a:solidFill>
                <a:schemeClr val="bg1"/>
              </a:solidFill>
              <a:latin typeface="Ubuntu"/>
            </a:endParaRPr>
          </a:p>
        </p:txBody>
      </p:sp>
      <p:sp>
        <p:nvSpPr>
          <p:cNvPr id="13" name="TextBox 12">
            <a:extLst>
              <a:ext uri="{FF2B5EF4-FFF2-40B4-BE49-F238E27FC236}">
                <a16:creationId xmlns:a16="http://schemas.microsoft.com/office/drawing/2014/main" id="{3AD1ABD6-B7AE-5A07-2DDB-0E7A88F970F3}"/>
              </a:ext>
            </a:extLst>
          </p:cNvPr>
          <p:cNvSpPr txBox="1"/>
          <p:nvPr/>
        </p:nvSpPr>
        <p:spPr>
          <a:xfrm>
            <a:off x="7360921" y="5804799"/>
            <a:ext cx="3642360" cy="369332"/>
          </a:xfrm>
          <a:prstGeom prst="rect">
            <a:avLst/>
          </a:prstGeom>
          <a:noFill/>
        </p:spPr>
        <p:txBody>
          <a:bodyPr wrap="square" rtlCol="0">
            <a:spAutoFit/>
          </a:bodyPr>
          <a:lstStyle/>
          <a:p>
            <a:r>
              <a:rPr lang="es" dirty="0">
                <a:solidFill>
                  <a:schemeClr val="bg1"/>
                </a:solidFill>
                <a:latin typeface="Ubuntu" panose="020B0504030602030204" pitchFamily="34" charset="0"/>
                <a:ea typeface="+mn-lt"/>
                <a:cs typeface="+mn-lt"/>
              </a:rPr>
              <a:t>https://youtu.be/oOFkQssMM8U</a:t>
            </a:r>
          </a:p>
        </p:txBody>
      </p:sp>
      <p:pic>
        <p:nvPicPr>
          <p:cNvPr id="2" name="Online Media 1" title="Game On: A Quick Guide to Special Olympics Divisioning">
            <a:hlinkClick r:id="" action="ppaction://media"/>
            <a:extLst>
              <a:ext uri="{FF2B5EF4-FFF2-40B4-BE49-F238E27FC236}">
                <a16:creationId xmlns:a16="http://schemas.microsoft.com/office/drawing/2014/main" id="{898AC353-1CAE-FEE2-EB09-1B7955480C41}"/>
              </a:ext>
            </a:extLst>
          </p:cNvPr>
          <p:cNvPicPr>
            <a:picLocks noRot="1" noChangeAspect="1"/>
          </p:cNvPicPr>
          <p:nvPr>
            <a:videoFile r:link="rId1"/>
          </p:nvPr>
        </p:nvPicPr>
        <p:blipFill>
          <a:blip r:embed="rId3"/>
          <a:stretch>
            <a:fillRect/>
          </a:stretch>
        </p:blipFill>
        <p:spPr>
          <a:xfrm>
            <a:off x="4937760" y="1889760"/>
            <a:ext cx="6522980" cy="3682603"/>
          </a:xfrm>
          <a:prstGeom prst="rect">
            <a:avLst/>
          </a:prstGeom>
          <a:ln w="57150">
            <a:solidFill>
              <a:srgbClr val="0095DA"/>
            </a:solidFill>
          </a:ln>
        </p:spPr>
      </p:pic>
      <p:grpSp>
        <p:nvGrpSpPr>
          <p:cNvPr id="3" name="Group 2">
            <a:extLst>
              <a:ext uri="{FF2B5EF4-FFF2-40B4-BE49-F238E27FC236}">
                <a16:creationId xmlns:a16="http://schemas.microsoft.com/office/drawing/2014/main" id="{ED7CC8DD-0314-80CA-46E2-091912A00FD1}"/>
              </a:ext>
            </a:extLst>
          </p:cNvPr>
          <p:cNvGrpSpPr/>
          <p:nvPr/>
        </p:nvGrpSpPr>
        <p:grpSpPr>
          <a:xfrm>
            <a:off x="11140096" y="5798774"/>
            <a:ext cx="773917" cy="773917"/>
            <a:chOff x="11140096" y="5798774"/>
            <a:chExt cx="773917" cy="773917"/>
          </a:xfrm>
        </p:grpSpPr>
        <p:sp>
          <p:nvSpPr>
            <p:cNvPr id="4" name="Oval 3">
              <a:extLst>
                <a:ext uri="{FF2B5EF4-FFF2-40B4-BE49-F238E27FC236}">
                  <a16:creationId xmlns:a16="http://schemas.microsoft.com/office/drawing/2014/main" id="{6369E9C8-2CD9-3917-262D-4DBE209AEFF2}"/>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F49B3A-35A6-8D1C-6B2A-03016FD5D260}"/>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30549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s" sz="4800" b="1" dirty="0">
                  <a:solidFill>
                    <a:schemeClr val="bg1"/>
                  </a:solidFill>
                  <a:latin typeface="GT Walsheim Pro Condensed Black" panose="00000906000000000000" pitchFamily="2" charset="0"/>
                </a:rPr>
                <a:t>4</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s" dirty="0">
                <a:latin typeface="GT Walsheim Pro Condensed Black" panose="00000906000000000000" pitchFamily="2" charset="0"/>
              </a:rPr>
              <a:t>SER UN ASISTENTE</a:t>
            </a:r>
          </a:p>
          <a:p>
            <a:pPr>
              <a:spcBef>
                <a:spcPts val="0"/>
              </a:spcBef>
              <a:spcAft>
                <a:spcPts val="600"/>
              </a:spcAft>
            </a:pPr>
            <a:r>
              <a:rPr lang="es" dirty="0">
                <a:solidFill>
                  <a:srgbClr val="013B82"/>
                </a:solidFill>
                <a:latin typeface="GT Walsheim Pro Condensed Black" panose="00000906000000000000" pitchFamily="2" charset="0"/>
              </a:rPr>
              <a:t>DEPORTIVO</a:t>
            </a:r>
          </a:p>
        </p:txBody>
      </p:sp>
      <p:pic>
        <p:nvPicPr>
          <p:cNvPr id="2" name="Picture 1">
            <a:extLst>
              <a:ext uri="{FF2B5EF4-FFF2-40B4-BE49-F238E27FC236}">
                <a16:creationId xmlns:a16="http://schemas.microsoft.com/office/drawing/2014/main" id="{8D1D368C-2BB5-C5C1-D5FD-CE6E244A66EE}"/>
              </a:ext>
            </a:extLst>
          </p:cNvPr>
          <p:cNvPicPr>
            <a:picLocks noChangeAspect="1"/>
          </p:cNvPicPr>
          <p:nvPr/>
        </p:nvPicPr>
        <p:blipFill>
          <a:blip r:embed="rId2">
            <a:extLst>
              <a:ext uri="{28A0092B-C50C-407E-A947-70E740481C1C}">
                <a14:useLocalDpi xmlns:a14="http://schemas.microsoft.com/office/drawing/2010/main" val="0"/>
              </a:ext>
            </a:extLst>
          </a:blip>
          <a:srcRect l="91" r="91"/>
          <a:stretch/>
        </p:blipFill>
        <p:spPr>
          <a:xfrm>
            <a:off x="1308568" y="988812"/>
            <a:ext cx="5082065" cy="3393416"/>
          </a:xfrm>
          <a:prstGeom prst="rect">
            <a:avLst/>
          </a:prstGeom>
          <a:ln w="57150">
            <a:solidFill>
              <a:srgbClr val="185EA8"/>
            </a:solidFill>
          </a:ln>
        </p:spPr>
      </p:pic>
    </p:spTree>
    <p:extLst>
      <p:ext uri="{BB962C8B-B14F-4D97-AF65-F5344CB8AC3E}">
        <p14:creationId xmlns:p14="http://schemas.microsoft.com/office/powerpoint/2010/main" val="4034902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17AC7-542F-90F4-DEC9-6B99606E4A84}"/>
              </a:ext>
            </a:extLst>
          </p:cNvPr>
          <p:cNvSpPr txBox="1"/>
          <p:nvPr/>
        </p:nvSpPr>
        <p:spPr>
          <a:xfrm>
            <a:off x="889722" y="1537248"/>
            <a:ext cx="6927283" cy="584775"/>
          </a:xfrm>
          <a:prstGeom prst="rect">
            <a:avLst/>
          </a:prstGeom>
          <a:noFill/>
        </p:spPr>
        <p:txBody>
          <a:bodyPr wrap="square" rtlCol="0">
            <a:spAutoFit/>
          </a:bodyPr>
          <a:lstStyle/>
          <a:p>
            <a:r>
              <a:rPr lang="es" sz="3200" b="1" dirty="0">
                <a:solidFill>
                  <a:srgbClr val="013B82"/>
                </a:solidFill>
                <a:latin typeface="Ubuntu"/>
              </a:rPr>
              <a:t>¿Qué es un Asistente Deportivo?</a:t>
            </a:r>
            <a:endParaRPr lang="en-US" sz="3200" dirty="0">
              <a:solidFill>
                <a:srgbClr val="013B82"/>
              </a:solidFill>
              <a:latin typeface="Ubuntu"/>
            </a:endParaRPr>
          </a:p>
        </p:txBody>
      </p:sp>
      <p:sp>
        <p:nvSpPr>
          <p:cNvPr id="7" name="Rectangle: Diagonal Corners Rounded 6">
            <a:extLst>
              <a:ext uri="{FF2B5EF4-FFF2-40B4-BE49-F238E27FC236}">
                <a16:creationId xmlns:a16="http://schemas.microsoft.com/office/drawing/2014/main" id="{2D0A200F-2CC3-4249-64EF-53DC9B60872B}"/>
              </a:ext>
            </a:extLst>
          </p:cNvPr>
          <p:cNvSpPr/>
          <p:nvPr/>
        </p:nvSpPr>
        <p:spPr>
          <a:xfrm>
            <a:off x="1203960" y="2895598"/>
            <a:ext cx="2831094" cy="2865268"/>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Un asistente deportivo de nivel 1 es un puesto de voluntario de Olimpiadas Especiales y el primer paso en el camino del coaching en OE.</a:t>
            </a:r>
          </a:p>
        </p:txBody>
      </p:sp>
      <p:sp>
        <p:nvSpPr>
          <p:cNvPr id="10" name="Rectangle: Diagonal Corners Rounded 9">
            <a:extLst>
              <a:ext uri="{FF2B5EF4-FFF2-40B4-BE49-F238E27FC236}">
                <a16:creationId xmlns:a16="http://schemas.microsoft.com/office/drawing/2014/main" id="{20B8409E-B6FD-29EB-478B-0E1826187A3A}"/>
              </a:ext>
            </a:extLst>
          </p:cNvPr>
          <p:cNvSpPr/>
          <p:nvPr/>
        </p:nvSpPr>
        <p:spPr>
          <a:xfrm>
            <a:off x="8309002" y="2895598"/>
            <a:ext cx="2831094" cy="2865268"/>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No se requiere experiencia, sin embargo, como atleta de OE tienes conocimiento y experiencia de cómo funciona OE.</a:t>
            </a:r>
          </a:p>
        </p:txBody>
      </p:sp>
      <p:sp>
        <p:nvSpPr>
          <p:cNvPr id="11" name="Rectangle: Diagonal Corners Rounded 10">
            <a:extLst>
              <a:ext uri="{FF2B5EF4-FFF2-40B4-BE49-F238E27FC236}">
                <a16:creationId xmlns:a16="http://schemas.microsoft.com/office/drawing/2014/main" id="{6444AEC7-D7E4-5739-98B6-FBB2C195719B}"/>
              </a:ext>
            </a:extLst>
          </p:cNvPr>
          <p:cNvSpPr/>
          <p:nvPr/>
        </p:nvSpPr>
        <p:spPr>
          <a:xfrm>
            <a:off x="4756481" y="2895598"/>
            <a:ext cx="2831094" cy="2865268"/>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b="1" dirty="0">
                <a:solidFill>
                  <a:srgbClr val="013B82"/>
                </a:solidFill>
                <a:latin typeface="Ubuntu Light" panose="020B0304030602030204" pitchFamily="34" charset="0"/>
              </a:rPr>
              <a:t>Los asistentes deportivos ayudan a los entrenadores con la gestión de programas y competiciones deportivas.</a:t>
            </a:r>
          </a:p>
        </p:txBody>
      </p:sp>
      <p:pic>
        <p:nvPicPr>
          <p:cNvPr id="21" name="Picture 16">
            <a:extLst>
              <a:ext uri="{FF2B5EF4-FFF2-40B4-BE49-F238E27FC236}">
                <a16:creationId xmlns:a16="http://schemas.microsoft.com/office/drawing/2014/main" id="{0B612107-F374-BFE4-BEFC-41C77027B015}"/>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22" name="Picture 1">
            <a:extLst>
              <a:ext uri="{FF2B5EF4-FFF2-40B4-BE49-F238E27FC236}">
                <a16:creationId xmlns:a16="http://schemas.microsoft.com/office/drawing/2014/main" id="{C3EAB467-EDD9-2DAD-9F93-0B18AA05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23" name="Picture 17">
            <a:extLst>
              <a:ext uri="{FF2B5EF4-FFF2-40B4-BE49-F238E27FC236}">
                <a16:creationId xmlns:a16="http://schemas.microsoft.com/office/drawing/2014/main" id="{6A26D2DD-9C8B-74F0-1A7C-AB0031038382}"/>
              </a:ext>
            </a:extLst>
          </p:cNvPr>
          <p:cNvPicPr>
            <a:picLocks noChangeAspect="1"/>
          </p:cNvPicPr>
          <p:nvPr/>
        </p:nvPicPr>
        <p:blipFill>
          <a:blip r:embed="rId4"/>
          <a:stretch>
            <a:fillRect/>
          </a:stretch>
        </p:blipFill>
        <p:spPr>
          <a:xfrm>
            <a:off x="10923534" y="282615"/>
            <a:ext cx="877942" cy="877942"/>
          </a:xfrm>
          <a:prstGeom prst="rect">
            <a:avLst/>
          </a:prstGeom>
        </p:spPr>
      </p:pic>
      <p:sp>
        <p:nvSpPr>
          <p:cNvPr id="24" name="Text Placeholder 5">
            <a:extLst>
              <a:ext uri="{FF2B5EF4-FFF2-40B4-BE49-F238E27FC236}">
                <a16:creationId xmlns:a16="http://schemas.microsoft.com/office/drawing/2014/main" id="{63DE6614-B1EF-AA1B-C09D-E8385F42A47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25" name="Text Placeholder 10">
            <a:extLst>
              <a:ext uri="{FF2B5EF4-FFF2-40B4-BE49-F238E27FC236}">
                <a16:creationId xmlns:a16="http://schemas.microsoft.com/office/drawing/2014/main" id="{CAF5F7C2-F74A-7E4B-0208-16E94CFA7CB0}"/>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Ser asistente deportivo</a:t>
            </a:r>
          </a:p>
        </p:txBody>
      </p:sp>
      <p:grpSp>
        <p:nvGrpSpPr>
          <p:cNvPr id="28" name="Group 27">
            <a:extLst>
              <a:ext uri="{FF2B5EF4-FFF2-40B4-BE49-F238E27FC236}">
                <a16:creationId xmlns:a16="http://schemas.microsoft.com/office/drawing/2014/main" id="{254241F3-B1C8-F1B2-021D-0FF04A285062}"/>
              </a:ext>
            </a:extLst>
          </p:cNvPr>
          <p:cNvGrpSpPr/>
          <p:nvPr/>
        </p:nvGrpSpPr>
        <p:grpSpPr>
          <a:xfrm>
            <a:off x="11140096" y="5798774"/>
            <a:ext cx="773917" cy="773917"/>
            <a:chOff x="11140096" y="5798774"/>
            <a:chExt cx="773917" cy="773917"/>
          </a:xfrm>
        </p:grpSpPr>
        <p:sp>
          <p:nvSpPr>
            <p:cNvPr id="29" name="Oval 28">
              <a:extLst>
                <a:ext uri="{FF2B5EF4-FFF2-40B4-BE49-F238E27FC236}">
                  <a16:creationId xmlns:a16="http://schemas.microsoft.com/office/drawing/2014/main" id="{A78CD384-AD41-5A0A-4B21-474EFC9EB94F}"/>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2BF1AA9-9524-A108-C384-2418808501E0}"/>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pic>
        <p:nvPicPr>
          <p:cNvPr id="3" name="Graphic 2" descr="Basketball with solid fill">
            <a:extLst>
              <a:ext uri="{FF2B5EF4-FFF2-40B4-BE49-F238E27FC236}">
                <a16:creationId xmlns:a16="http://schemas.microsoft.com/office/drawing/2014/main" id="{C278DD46-CC31-0CB4-BCE6-DF8E6CB6B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2507" y="2538057"/>
            <a:ext cx="784084" cy="784084"/>
          </a:xfrm>
          <a:prstGeom prst="rect">
            <a:avLst/>
          </a:prstGeom>
        </p:spPr>
      </p:pic>
      <p:pic>
        <p:nvPicPr>
          <p:cNvPr id="27" name="Graphic 26" descr="Whistle with solid fill">
            <a:extLst>
              <a:ext uri="{FF2B5EF4-FFF2-40B4-BE49-F238E27FC236}">
                <a16:creationId xmlns:a16="http://schemas.microsoft.com/office/drawing/2014/main" id="{4FC0245A-A9A5-3031-2C3C-001C8917D0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4828" y="2472899"/>
            <a:ext cx="914400" cy="914400"/>
          </a:xfrm>
          <a:prstGeom prst="rect">
            <a:avLst/>
          </a:prstGeom>
        </p:spPr>
      </p:pic>
      <p:pic>
        <p:nvPicPr>
          <p:cNvPr id="32" name="Graphic 31" descr="Raised hand with solid fill">
            <a:extLst>
              <a:ext uri="{FF2B5EF4-FFF2-40B4-BE49-F238E27FC236}">
                <a16:creationId xmlns:a16="http://schemas.microsoft.com/office/drawing/2014/main" id="{A4AEF68A-36D7-A470-BACF-71C5432014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4935" y="2246743"/>
            <a:ext cx="831772" cy="831772"/>
          </a:xfrm>
          <a:prstGeom prst="rect">
            <a:avLst/>
          </a:prstGeom>
        </p:spPr>
      </p:pic>
    </p:spTree>
    <p:extLst>
      <p:ext uri="{BB962C8B-B14F-4D97-AF65-F5344CB8AC3E}">
        <p14:creationId xmlns:p14="http://schemas.microsoft.com/office/powerpoint/2010/main" val="83278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BA8715-D4A6-CD5D-F15F-1C684CAD0E8B}"/>
              </a:ext>
            </a:extLst>
          </p:cNvPr>
          <p:cNvSpPr txBox="1"/>
          <p:nvPr/>
        </p:nvSpPr>
        <p:spPr>
          <a:xfrm>
            <a:off x="859609" y="1800556"/>
            <a:ext cx="7401560" cy="584775"/>
          </a:xfrm>
          <a:prstGeom prst="rect">
            <a:avLst/>
          </a:prstGeom>
          <a:noFill/>
        </p:spPr>
        <p:txBody>
          <a:bodyPr wrap="square" rtlCol="0">
            <a:spAutoFit/>
          </a:bodyPr>
          <a:lstStyle/>
          <a:p>
            <a:r>
              <a:rPr lang="es" sz="3200" b="1" dirty="0">
                <a:solidFill>
                  <a:srgbClr val="013B82"/>
                </a:solidFill>
                <a:latin typeface="Ubuntu"/>
              </a:rPr>
              <a:t>¿Qué hace el Asistente Deportivo?</a:t>
            </a:r>
            <a:endParaRPr lang="en-US" sz="3200" dirty="0">
              <a:solidFill>
                <a:srgbClr val="013B82"/>
              </a:solidFill>
              <a:latin typeface="Ubuntu"/>
            </a:endParaRPr>
          </a:p>
        </p:txBody>
      </p:sp>
      <p:sp>
        <p:nvSpPr>
          <p:cNvPr id="23" name="Text Placeholder 5">
            <a:extLst>
              <a:ext uri="{FF2B5EF4-FFF2-40B4-BE49-F238E27FC236}">
                <a16:creationId xmlns:a16="http://schemas.microsoft.com/office/drawing/2014/main" id="{665A2AC2-F599-2B40-98B6-1E9A5AAF83A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24" name="Text Placeholder 10">
            <a:extLst>
              <a:ext uri="{FF2B5EF4-FFF2-40B4-BE49-F238E27FC236}">
                <a16:creationId xmlns:a16="http://schemas.microsoft.com/office/drawing/2014/main" id="{D6A5A1A9-FB61-EAB5-468E-E558B4A5ACE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Ser asistente deportivo</a:t>
            </a:r>
          </a:p>
        </p:txBody>
      </p:sp>
      <p:grpSp>
        <p:nvGrpSpPr>
          <p:cNvPr id="2" name="Group 1">
            <a:extLst>
              <a:ext uri="{FF2B5EF4-FFF2-40B4-BE49-F238E27FC236}">
                <a16:creationId xmlns:a16="http://schemas.microsoft.com/office/drawing/2014/main" id="{5A5C553B-10FB-A10F-30EA-FC01DA2B05C2}"/>
              </a:ext>
            </a:extLst>
          </p:cNvPr>
          <p:cNvGrpSpPr/>
          <p:nvPr/>
        </p:nvGrpSpPr>
        <p:grpSpPr>
          <a:xfrm>
            <a:off x="11140096" y="5798774"/>
            <a:ext cx="773917" cy="773917"/>
            <a:chOff x="11140096" y="5798774"/>
            <a:chExt cx="773917" cy="773917"/>
          </a:xfrm>
        </p:grpSpPr>
        <p:sp>
          <p:nvSpPr>
            <p:cNvPr id="3" name="Oval 2">
              <a:extLst>
                <a:ext uri="{FF2B5EF4-FFF2-40B4-BE49-F238E27FC236}">
                  <a16:creationId xmlns:a16="http://schemas.microsoft.com/office/drawing/2014/main" id="{A35F3B37-208A-10DD-ABC0-4C0AF5C2B3E7}"/>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29D41C-DB4A-1A38-DEA9-E991DF4CF576}"/>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graphicFrame>
        <p:nvGraphicFramePr>
          <p:cNvPr id="5" name="Table 4">
            <a:extLst>
              <a:ext uri="{FF2B5EF4-FFF2-40B4-BE49-F238E27FC236}">
                <a16:creationId xmlns:a16="http://schemas.microsoft.com/office/drawing/2014/main" id="{D08E66C9-70DF-4EF4-AFAB-411E1122150E}"/>
              </a:ext>
            </a:extLst>
          </p:cNvPr>
          <p:cNvGraphicFramePr>
            <a:graphicFrameLocks noGrp="1"/>
          </p:cNvGraphicFramePr>
          <p:nvPr>
            <p:extLst>
              <p:ext uri="{D42A27DB-BD31-4B8C-83A1-F6EECF244321}">
                <p14:modId xmlns:p14="http://schemas.microsoft.com/office/powerpoint/2010/main" val="901142254"/>
              </p:ext>
            </p:extLst>
          </p:nvPr>
        </p:nvGraphicFramePr>
        <p:xfrm>
          <a:off x="980439" y="2689814"/>
          <a:ext cx="10290960" cy="4058880"/>
        </p:xfrm>
        <a:graphic>
          <a:graphicData uri="http://schemas.openxmlformats.org/drawingml/2006/table">
            <a:tbl>
              <a:tblPr bandRow="1">
                <a:tableStyleId>{5C22544A-7EE6-4342-B048-85BDC9FD1C3A}</a:tableStyleId>
              </a:tblPr>
              <a:tblGrid>
                <a:gridCol w="3168000">
                  <a:extLst>
                    <a:ext uri="{9D8B030D-6E8A-4147-A177-3AD203B41FA5}">
                      <a16:colId xmlns:a16="http://schemas.microsoft.com/office/drawing/2014/main" val="530856705"/>
                    </a:ext>
                  </a:extLst>
                </a:gridCol>
                <a:gridCol w="441960">
                  <a:extLst>
                    <a:ext uri="{9D8B030D-6E8A-4147-A177-3AD203B41FA5}">
                      <a16:colId xmlns:a16="http://schemas.microsoft.com/office/drawing/2014/main" val="2328227346"/>
                    </a:ext>
                  </a:extLst>
                </a:gridCol>
                <a:gridCol w="3132000">
                  <a:extLst>
                    <a:ext uri="{9D8B030D-6E8A-4147-A177-3AD203B41FA5}">
                      <a16:colId xmlns:a16="http://schemas.microsoft.com/office/drawing/2014/main" val="418391094"/>
                    </a:ext>
                  </a:extLst>
                </a:gridCol>
                <a:gridCol w="381000">
                  <a:extLst>
                    <a:ext uri="{9D8B030D-6E8A-4147-A177-3AD203B41FA5}">
                      <a16:colId xmlns:a16="http://schemas.microsoft.com/office/drawing/2014/main" val="3232259986"/>
                    </a:ext>
                  </a:extLst>
                </a:gridCol>
                <a:gridCol w="3168000">
                  <a:extLst>
                    <a:ext uri="{9D8B030D-6E8A-4147-A177-3AD203B41FA5}">
                      <a16:colId xmlns:a16="http://schemas.microsoft.com/office/drawing/2014/main" val="3789352612"/>
                    </a:ext>
                  </a:extLst>
                </a:gridCol>
              </a:tblGrid>
              <a:tr h="8280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 b="1" dirty="0">
                          <a:solidFill>
                            <a:schemeClr val="bg1"/>
                          </a:solidFill>
                          <a:latin typeface="Ubuntu" panose="020B0504030602030204" pitchFamily="34" charset="0"/>
                        </a:rPr>
                        <a:t>Apoyo a los atletas y al equipo</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57150" cap="flat" cmpd="sng" algn="ctr">
                      <a:solidFill>
                        <a:srgbClr val="F20014"/>
                      </a:solidFill>
                      <a:prstDash val="solid"/>
                      <a:round/>
                      <a:headEnd type="none" w="med" len="med"/>
                      <a:tailEnd type="none" w="med" len="med"/>
                    </a:lnB>
                    <a:lnTlToBr w="12700" cmpd="sng">
                      <a:noFill/>
                      <a:prstDash val="solid"/>
                    </a:lnTlToBr>
                    <a:lnBlToTr w="12700" cmpd="sng">
                      <a:noFill/>
                      <a:prstDash val="solid"/>
                    </a:lnBlToTr>
                    <a:solidFill>
                      <a:srgbClr val="42ACE2"/>
                    </a:solidFill>
                  </a:tcPr>
                </a:tc>
                <a:tc>
                  <a:txBody>
                    <a:bodyPr/>
                    <a:lstStyle/>
                    <a:p>
                      <a:pPr algn="ctr">
                        <a:spcAft>
                          <a:spcPts val="1200"/>
                        </a:spcAft>
                      </a:pPr>
                      <a:endParaRPr lang="en-US" dirty="0">
                        <a:solidFill>
                          <a:schemeClr val="bg1"/>
                        </a:solidFill>
                        <a:latin typeface="Ubuntu Light" panose="020B0304030602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 b="1" dirty="0">
                          <a:solidFill>
                            <a:schemeClr val="bg1"/>
                          </a:solidFill>
                          <a:latin typeface="Ubuntu" panose="020B0504030602030204" pitchFamily="34" charset="0"/>
                        </a:rPr>
                        <a:t>Uniformes, equipos y soporte de instalaciones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57150" cap="flat" cmpd="sng" algn="ctr">
                      <a:solidFill>
                        <a:srgbClr val="F20014"/>
                      </a:solidFill>
                      <a:prstDash val="solid"/>
                      <a:round/>
                      <a:headEnd type="none" w="med" len="med"/>
                      <a:tailEnd type="none" w="med" len="med"/>
                    </a:lnB>
                    <a:lnTlToBr w="12700" cmpd="sng">
                      <a:noFill/>
                      <a:prstDash val="solid"/>
                    </a:lnTlToBr>
                    <a:lnBlToTr w="12700" cmpd="sng">
                      <a:noFill/>
                      <a:prstDash val="solid"/>
                    </a:lnBlToTr>
                    <a:solidFill>
                      <a:srgbClr val="0063A5"/>
                    </a:solidFill>
                  </a:tcPr>
                </a:tc>
                <a:tc>
                  <a:txBody>
                    <a:bodyPr/>
                    <a:lstStyle/>
                    <a:p>
                      <a:pPr algn="ctr">
                        <a:spcAft>
                          <a:spcPts val="1200"/>
                        </a:spcAft>
                      </a:pPr>
                      <a:endParaRPr lang="en-US" dirty="0">
                        <a:solidFill>
                          <a:schemeClr val="bg1"/>
                        </a:solidFill>
                        <a:latin typeface="Ubuntu Light" panose="020B0304030602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 b="1" dirty="0">
                          <a:solidFill>
                            <a:schemeClr val="bg1"/>
                          </a:solidFill>
                          <a:latin typeface="Ubuntu" panose="020B0504030602030204" pitchFamily="34" charset="0"/>
                        </a:rPr>
                        <a:t>Entrenadores de apoyo</a:t>
                      </a:r>
                    </a:p>
                  </a:txBody>
                  <a:tcPr anchor="ctr">
                    <a:lnL w="28575" cap="flat" cmpd="sng" algn="ctr">
                      <a:noFill/>
                      <a:prstDash val="solid"/>
                      <a:round/>
                      <a:headEnd type="none" w="med" len="med"/>
                      <a:tailEnd type="none" w="med" len="med"/>
                    </a:lnL>
                    <a:lnR w="12700" cmpd="sng">
                      <a:noFill/>
                    </a:lnR>
                    <a:lnT w="12700" cmpd="sng">
                      <a:noFill/>
                    </a:lnT>
                    <a:lnB w="57150" cap="flat" cmpd="sng" algn="ctr">
                      <a:solidFill>
                        <a:srgbClr val="F20014"/>
                      </a:solidFill>
                      <a:prstDash val="solid"/>
                      <a:round/>
                      <a:headEnd type="none" w="med" len="med"/>
                      <a:tailEnd type="none" w="med" len="med"/>
                    </a:lnB>
                    <a:lnTlToBr w="12700" cmpd="sng">
                      <a:noFill/>
                      <a:prstDash val="solid"/>
                    </a:lnTlToBr>
                    <a:lnBlToTr w="12700" cmpd="sng">
                      <a:noFill/>
                      <a:prstDash val="solid"/>
                    </a:lnBlToTr>
                    <a:solidFill>
                      <a:srgbClr val="013B82"/>
                    </a:solidFill>
                  </a:tcPr>
                </a:tc>
                <a:extLst>
                  <a:ext uri="{0D108BD9-81ED-4DB2-BD59-A6C34878D82A}">
                    <a16:rowId xmlns:a16="http://schemas.microsoft.com/office/drawing/2014/main" val="2150718949"/>
                  </a:ext>
                </a:extLst>
              </a:tr>
              <a:tr h="180000">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800" b="1" dirty="0">
                        <a:latin typeface="Ubuntu" panose="020B05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rgbClr val="F2001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1200"/>
                        </a:spcAft>
                      </a:pPr>
                      <a:endParaRPr lang="en-US" sz="800" dirty="0">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800" b="1" dirty="0">
                        <a:latin typeface="Ubuntu" panose="020B05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rgbClr val="F2001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1200"/>
                        </a:spcAft>
                      </a:pPr>
                      <a:endParaRPr lang="en-US" sz="800" dirty="0">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800" b="1" dirty="0">
                        <a:latin typeface="Ubuntu" panose="020B0504030602030204" pitchFamily="34" charset="0"/>
                      </a:endParaRPr>
                    </a:p>
                  </a:txBody>
                  <a:tcPr>
                    <a:lnL w="28575" cap="flat" cmpd="sng" algn="ctr">
                      <a:noFill/>
                      <a:prstDash val="solid"/>
                      <a:round/>
                      <a:headEnd type="none" w="med" len="med"/>
                      <a:tailEnd type="none" w="med" len="med"/>
                    </a:lnL>
                    <a:lnR w="12700" cmpd="sng">
                      <a:noFill/>
                    </a:lnR>
                    <a:lnT w="57150" cap="flat" cmpd="sng" algn="ctr">
                      <a:solidFill>
                        <a:srgbClr val="F2001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3670695"/>
                  </a:ext>
                </a:extLst>
              </a:tr>
              <a:tr h="2423094">
                <a:tc>
                  <a:txBody>
                    <a:bodyPr/>
                    <a:lstStyle/>
                    <a:p>
                      <a:pPr marL="285750" indent="-285750">
                        <a:spcAft>
                          <a:spcPts val="1200"/>
                        </a:spcAft>
                        <a:buFontTx/>
                        <a:buBlip>
                          <a:blip r:embed="rId2"/>
                        </a:buBlip>
                      </a:pPr>
                      <a:r>
                        <a:rPr lang="es" dirty="0">
                          <a:solidFill>
                            <a:schemeClr val="tx1">
                              <a:lumMod val="65000"/>
                              <a:lumOff val="35000"/>
                            </a:schemeClr>
                          </a:solidFill>
                          <a:latin typeface="Ubuntu" panose="020B0504030602030204" pitchFamily="34" charset="0"/>
                        </a:rPr>
                        <a:t>Acompaña a los atletas</a:t>
                      </a:r>
                    </a:p>
                    <a:p>
                      <a:pPr marL="285750" indent="-285750">
                        <a:spcAft>
                          <a:spcPts val="1200"/>
                        </a:spcAft>
                        <a:buFontTx/>
                        <a:buBlip>
                          <a:blip r:embed="rId2"/>
                        </a:buBlip>
                      </a:pPr>
                      <a:r>
                        <a:rPr lang="es" dirty="0">
                          <a:solidFill>
                            <a:schemeClr val="tx1">
                              <a:lumMod val="65000"/>
                              <a:lumOff val="35000"/>
                            </a:schemeClr>
                          </a:solidFill>
                          <a:latin typeface="Ubuntu" panose="020B0504030602030204" pitchFamily="34" charset="0"/>
                        </a:rPr>
                        <a:t>Tomar asistencia</a:t>
                      </a:r>
                    </a:p>
                    <a:p>
                      <a:pPr marL="285750" indent="-285750">
                        <a:spcAft>
                          <a:spcPts val="1200"/>
                        </a:spcAft>
                        <a:buFontTx/>
                        <a:buBlip>
                          <a:blip r:embed="rId2"/>
                        </a:buBlip>
                      </a:pPr>
                      <a:r>
                        <a:rPr lang="es" dirty="0">
                          <a:solidFill>
                            <a:schemeClr val="tx1">
                              <a:lumMod val="65000"/>
                              <a:lumOff val="35000"/>
                            </a:schemeClr>
                          </a:solidFill>
                          <a:latin typeface="Ubuntu" panose="020B0504030602030204" pitchFamily="34" charset="0"/>
                        </a:rPr>
                        <a:t>Gestionar estaciones de agua</a:t>
                      </a:r>
                    </a:p>
                    <a:p>
                      <a:pPr marL="285750" indent="-285750">
                        <a:spcAft>
                          <a:spcPts val="1200"/>
                        </a:spcAft>
                        <a:buFontTx/>
                        <a:buBlip>
                          <a:blip r:embed="rId2"/>
                        </a:buBlip>
                      </a:pPr>
                      <a:r>
                        <a:rPr lang="es" dirty="0">
                          <a:solidFill>
                            <a:schemeClr val="tx1">
                              <a:lumMod val="65000"/>
                              <a:lumOff val="35000"/>
                            </a:schemeClr>
                          </a:solidFill>
                          <a:latin typeface="Ubuntu" panose="020B0504030602030204" pitchFamily="34" charset="0"/>
                        </a:rPr>
                        <a:t>Mantener el papeleo de los atletas y del equipo.</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1200"/>
                        </a:spcAft>
                      </a:pPr>
                      <a:endParaRPr lang="en-US" dirty="0">
                        <a:solidFill>
                          <a:schemeClr val="tx1">
                            <a:lumMod val="65000"/>
                            <a:lumOff val="35000"/>
                          </a:schemeClr>
                        </a:solidFill>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spcAft>
                          <a:spcPts val="1200"/>
                        </a:spcAft>
                        <a:buFontTx/>
                        <a:buBlip>
                          <a:blip r:embed="rId3"/>
                        </a:buBlip>
                      </a:pPr>
                      <a:r>
                        <a:rPr lang="es" dirty="0">
                          <a:solidFill>
                            <a:schemeClr val="tx1">
                              <a:lumMod val="65000"/>
                              <a:lumOff val="35000"/>
                            </a:schemeClr>
                          </a:solidFill>
                          <a:latin typeface="Ubuntu" panose="020B0504030602030204" pitchFamily="34" charset="0"/>
                        </a:rPr>
                        <a:t>Distribuir y recoger uniformes</a:t>
                      </a:r>
                    </a:p>
                    <a:p>
                      <a:pPr marL="285750" indent="-285750">
                        <a:spcAft>
                          <a:spcPts val="1200"/>
                        </a:spcAft>
                        <a:buFontTx/>
                        <a:buBlip>
                          <a:blip r:embed="rId3"/>
                        </a:buBlip>
                      </a:pPr>
                      <a:r>
                        <a:rPr lang="es" dirty="0">
                          <a:solidFill>
                            <a:schemeClr val="tx1">
                              <a:lumMod val="65000"/>
                              <a:lumOff val="35000"/>
                            </a:schemeClr>
                          </a:solidFill>
                          <a:latin typeface="Ubuntu" panose="020B0504030602030204" pitchFamily="34" charset="0"/>
                        </a:rPr>
                        <a:t>Distribuir y recoger equipos</a:t>
                      </a:r>
                    </a:p>
                    <a:p>
                      <a:pPr marL="285750" indent="-285750">
                        <a:spcAft>
                          <a:spcPts val="1200"/>
                        </a:spcAft>
                        <a:buFontTx/>
                        <a:buBlip>
                          <a:blip r:embed="rId3"/>
                        </a:buBlip>
                      </a:pPr>
                      <a:r>
                        <a:rPr lang="es" dirty="0">
                          <a:solidFill>
                            <a:schemeClr val="tx1">
                              <a:lumMod val="65000"/>
                              <a:lumOff val="35000"/>
                            </a:schemeClr>
                          </a:solidFill>
                          <a:latin typeface="Ubuntu" panose="020B0504030602030204" pitchFamily="34" charset="0"/>
                        </a:rPr>
                        <a:t>Preparar el campo/cancha</a:t>
                      </a:r>
                    </a:p>
                    <a:p>
                      <a:pPr marL="285750" indent="-285750">
                        <a:spcAft>
                          <a:spcPts val="1200"/>
                        </a:spcAft>
                        <a:buFontTx/>
                        <a:buBlip>
                          <a:blip r:embed="rId3"/>
                        </a:buBlip>
                      </a:pPr>
                      <a:r>
                        <a:rPr lang="es" dirty="0">
                          <a:solidFill>
                            <a:schemeClr val="tx1">
                              <a:lumMod val="65000"/>
                              <a:lumOff val="35000"/>
                            </a:schemeClr>
                          </a:solidFill>
                          <a:latin typeface="Ubuntu" panose="020B0504030602030204" pitchFamily="34" charset="0"/>
                        </a:rPr>
                        <a:t>Inspeccionar el área de juego para detectar peligros.</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1200"/>
                        </a:spcAft>
                      </a:pPr>
                      <a:endParaRPr lang="en-US" dirty="0">
                        <a:solidFill>
                          <a:schemeClr val="tx1">
                            <a:lumMod val="65000"/>
                            <a:lumOff val="35000"/>
                          </a:schemeClr>
                        </a:solidFill>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spcAft>
                          <a:spcPts val="1200"/>
                        </a:spcAft>
                        <a:buFontTx/>
                        <a:buBlip>
                          <a:blip r:embed="rId4"/>
                        </a:buBlip>
                      </a:pPr>
                      <a:r>
                        <a:rPr lang="es" dirty="0">
                          <a:solidFill>
                            <a:schemeClr val="tx1">
                              <a:lumMod val="65000"/>
                              <a:lumOff val="35000"/>
                            </a:schemeClr>
                          </a:solidFill>
                          <a:latin typeface="Ubuntu" panose="020B0504030602030204" pitchFamily="34" charset="0"/>
                        </a:rPr>
                        <a:t>Distribuir horarios y listas para ayudar a los entrenadores y familias.</a:t>
                      </a:r>
                    </a:p>
                    <a:p>
                      <a:pPr marL="285750" indent="-285750">
                        <a:spcAft>
                          <a:spcPts val="1200"/>
                        </a:spcAft>
                        <a:buFontTx/>
                        <a:buBlip>
                          <a:blip r:embed="rId4"/>
                        </a:buBlip>
                      </a:pPr>
                      <a:r>
                        <a:rPr lang="es" dirty="0">
                          <a:solidFill>
                            <a:schemeClr val="tx1">
                              <a:lumMod val="65000"/>
                              <a:lumOff val="35000"/>
                            </a:schemeClr>
                          </a:solidFill>
                          <a:latin typeface="Ubuntu" panose="020B0504030602030204" pitchFamily="34" charset="0"/>
                        </a:rPr>
                        <a:t>Realizar otras tareas que el entrenador asigne.</a:t>
                      </a:r>
                    </a:p>
                  </a:txBody>
                  <a:tcPr>
                    <a:lnL w="285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8693864"/>
                  </a:ext>
                </a:extLst>
              </a:tr>
            </a:tbl>
          </a:graphicData>
        </a:graphic>
      </p:graphicFrame>
    </p:spTree>
    <p:extLst>
      <p:ext uri="{BB962C8B-B14F-4D97-AF65-F5344CB8AC3E}">
        <p14:creationId xmlns:p14="http://schemas.microsoft.com/office/powerpoint/2010/main" val="3865070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4093210" cy="1569660"/>
          </a:xfrm>
          <a:prstGeom prst="rect">
            <a:avLst/>
          </a:prstGeom>
          <a:noFill/>
        </p:spPr>
        <p:txBody>
          <a:bodyPr wrap="square" rtlCol="0">
            <a:spAutoFit/>
          </a:bodyPr>
          <a:lstStyle/>
          <a:p>
            <a:r>
              <a:rPr lang="es" sz="3200" b="1" dirty="0">
                <a:solidFill>
                  <a:srgbClr val="013B82"/>
                </a:solidFill>
                <a:latin typeface="Ubuntu"/>
              </a:rPr>
              <a:t>Cualidades de un Asistente Deportivo</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3003604"/>
            <a:ext cx="5595076" cy="2554545"/>
          </a:xfrm>
          <a:prstGeom prst="rect">
            <a:avLst/>
          </a:prstGeom>
          <a:noFill/>
        </p:spPr>
        <p:txBody>
          <a:bodyPr wrap="square" rtlCol="0">
            <a:spAutoFit/>
          </a:bodyPr>
          <a:lstStyle/>
          <a:p>
            <a:pPr marL="449262" indent="-342900">
              <a:spcAft>
                <a:spcPts val="1200"/>
              </a:spcAft>
              <a:buBlip>
                <a:blip r:embed="rId3"/>
              </a:buBlip>
            </a:pPr>
            <a:endParaRPr lang="es" sz="2000" i="0" u="none" strike="noStrike" cap="none" dirty="0">
              <a:solidFill>
                <a:schemeClr val="tx1">
                  <a:lumMod val="65000"/>
                  <a:lumOff val="35000"/>
                </a:schemeClr>
              </a:solidFill>
              <a:latin typeface="Ubuntu" panose="020B0504030602030204" pitchFamily="34" charset="0"/>
              <a:ea typeface="Ubuntu"/>
              <a:cs typeface="Ubuntu"/>
              <a:sym typeface="Ubuntu"/>
            </a:endParaRPr>
          </a:p>
          <a:p>
            <a:pPr marL="449262" indent="-342900">
              <a:spcAft>
                <a:spcPts val="1200"/>
              </a:spcAft>
              <a:buBlip>
                <a:blip r:embed="rId3"/>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Víste</a:t>
            </a:r>
            <a:r>
              <a:rPr lang="es" sz="2000" dirty="0">
                <a:solidFill>
                  <a:schemeClr val="tx1">
                    <a:lumMod val="65000"/>
                    <a:lumOff val="35000"/>
                  </a:schemeClr>
                </a:solidFill>
                <a:latin typeface="Ubuntu" panose="020B0504030602030204" pitchFamily="34" charset="0"/>
                <a:ea typeface="Ubuntu"/>
                <a:cs typeface="Ubuntu"/>
                <a:sym typeface="Ubuntu"/>
              </a:rPr>
              <a:t>t</a:t>
            </a: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e apropiadamente para el deporte.</a:t>
            </a:r>
          </a:p>
          <a:p>
            <a:pPr marL="449262" indent="-342900">
              <a:spcAft>
                <a:spcPts val="1200"/>
              </a:spcAft>
              <a:buBlip>
                <a:blip r:embed="rId3"/>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Sé puntual y quedate toda la práctica.</a:t>
            </a:r>
          </a:p>
          <a:p>
            <a:pPr marL="449262" indent="-342900">
              <a:spcAft>
                <a:spcPts val="1200"/>
              </a:spcAft>
              <a:buBlip>
                <a:blip r:embed="rId3"/>
              </a:buBlip>
            </a:pPr>
            <a:r>
              <a:rPr lang="es" sz="2000" dirty="0">
                <a:solidFill>
                  <a:schemeClr val="tx1">
                    <a:lumMod val="65000"/>
                    <a:lumOff val="35000"/>
                  </a:schemeClr>
                </a:solidFill>
                <a:latin typeface="Ubuntu" panose="020B0504030602030204" pitchFamily="34" charset="0"/>
                <a:ea typeface="Ubuntu"/>
                <a:cs typeface="Ubuntu"/>
                <a:sym typeface="Ubuntu"/>
              </a:rPr>
              <a:t>Asiste </a:t>
            </a: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a todas las prácticas.</a:t>
            </a:r>
          </a:p>
          <a:p>
            <a:pPr marL="449262" indent="-342900">
              <a:spcAft>
                <a:spcPts val="1200"/>
              </a:spcAft>
              <a:buBlip>
                <a:blip r:embed="rId3"/>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Demuestra los comportamientos que esperas de l</a:t>
            </a:r>
            <a:r>
              <a:rPr lang="es" sz="2000" dirty="0">
                <a:solidFill>
                  <a:schemeClr val="tx1">
                    <a:lumMod val="65000"/>
                    <a:lumOff val="35000"/>
                  </a:schemeClr>
                </a:solidFill>
                <a:latin typeface="Ubuntu" panose="020B0504030602030204" pitchFamily="34" charset="0"/>
                <a:ea typeface="Ubuntu"/>
                <a:cs typeface="Ubuntu"/>
                <a:sym typeface="Ubuntu"/>
              </a:rPr>
              <a:t>o</a:t>
            </a: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s atletas.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Ser asistente deportivo</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s" sz="2400" b="1" dirty="0">
                <a:solidFill>
                  <a:srgbClr val="C4161C"/>
                </a:solidFill>
                <a:latin typeface="Ubuntu" panose="020B0504030602030204" pitchFamily="34" charset="0"/>
              </a:rPr>
              <a:t>Sé un buen modelo a seguir</a:t>
            </a:r>
          </a:p>
        </p:txBody>
      </p:sp>
    </p:spTree>
    <p:extLst>
      <p:ext uri="{BB962C8B-B14F-4D97-AF65-F5344CB8AC3E}">
        <p14:creationId xmlns:p14="http://schemas.microsoft.com/office/powerpoint/2010/main" val="404762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569660"/>
          </a:xfrm>
          <a:prstGeom prst="rect">
            <a:avLst/>
          </a:prstGeom>
          <a:noFill/>
        </p:spPr>
        <p:txBody>
          <a:bodyPr wrap="square" rtlCol="0">
            <a:spAutoFit/>
          </a:bodyPr>
          <a:lstStyle/>
          <a:p>
            <a:r>
              <a:rPr lang="es" sz="3200" b="1" dirty="0">
                <a:solidFill>
                  <a:srgbClr val="013B82"/>
                </a:solidFill>
                <a:latin typeface="Ubuntu"/>
              </a:rPr>
              <a:t>Cualidades de un Asistente Deportivo</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3003604"/>
            <a:ext cx="5595076" cy="2400657"/>
          </a:xfrm>
          <a:prstGeom prst="rect">
            <a:avLst/>
          </a:prstGeom>
          <a:noFill/>
        </p:spPr>
        <p:txBody>
          <a:bodyPr wrap="square" rtlCol="0">
            <a:spAutoFit/>
          </a:bodyPr>
          <a:lstStyle/>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La seguridad y la protección son máxima prioridad.</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Asumir la responsabilidad.</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Escucha con atenció a los atletas y a los entrenadores.</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Pide ayuda cuando la necesites.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Ser asistente deportivo</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s" sz="2400" b="1" dirty="0">
                <a:solidFill>
                  <a:srgbClr val="C4161C"/>
                </a:solidFill>
                <a:latin typeface="Ubuntu" panose="020B0504030602030204" pitchFamily="34" charset="0"/>
              </a:rPr>
              <a:t>Sé un líder fuerte</a:t>
            </a:r>
          </a:p>
        </p:txBody>
      </p:sp>
    </p:spTree>
    <p:extLst>
      <p:ext uri="{BB962C8B-B14F-4D97-AF65-F5344CB8AC3E}">
        <p14:creationId xmlns:p14="http://schemas.microsoft.com/office/powerpoint/2010/main" val="254934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569660"/>
          </a:xfrm>
          <a:prstGeom prst="rect">
            <a:avLst/>
          </a:prstGeom>
          <a:noFill/>
        </p:spPr>
        <p:txBody>
          <a:bodyPr wrap="square" rtlCol="0">
            <a:spAutoFit/>
          </a:bodyPr>
          <a:lstStyle/>
          <a:p>
            <a:r>
              <a:rPr lang="es" sz="3200" b="1" dirty="0">
                <a:solidFill>
                  <a:srgbClr val="013B82"/>
                </a:solidFill>
                <a:latin typeface="Ubuntu"/>
              </a:rPr>
              <a:t>Cualidades de un Asistente Deportivo</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3003604"/>
            <a:ext cx="5595076" cy="2862322"/>
          </a:xfrm>
          <a:prstGeom prst="rect">
            <a:avLst/>
          </a:prstGeom>
          <a:noFill/>
        </p:spPr>
        <p:txBody>
          <a:bodyPr wrap="square" rtlCol="0">
            <a:spAutoFit/>
          </a:bodyPr>
          <a:lstStyle/>
          <a:p>
            <a:pPr marL="449262" indent="-342900">
              <a:spcAft>
                <a:spcPts val="1200"/>
              </a:spcAft>
              <a:buBlip>
                <a:blip r:embed="rId2"/>
              </a:buBlip>
            </a:pPr>
            <a:endParaRPr lang="es" sz="2000" i="0" u="none" strike="noStrike" cap="none" dirty="0">
              <a:solidFill>
                <a:schemeClr val="tx1">
                  <a:lumMod val="65000"/>
                  <a:lumOff val="35000"/>
                </a:schemeClr>
              </a:solidFill>
              <a:latin typeface="Ubuntu" panose="020B0504030602030204" pitchFamily="34" charset="0"/>
              <a:ea typeface="Ubuntu"/>
              <a:cs typeface="Ubuntu"/>
              <a:sym typeface="Ubuntu"/>
            </a:endParaRP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Ahora eres parte de un equipo de entrenadores.</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Trabaja en colaboración con tus compañeros de equipo de entrenamiento.</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Apoya a tus compañeros de equipo.</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Priorizar los objetivos del equipo.</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Los 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Ser asistente deportivo</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s" sz="2400" b="1" dirty="0">
                <a:solidFill>
                  <a:srgbClr val="C4161C"/>
                </a:solidFill>
                <a:latin typeface="Ubuntu" panose="020B0504030602030204" pitchFamily="34" charset="0"/>
              </a:rPr>
              <a:t>Sé un buen compañero de equipo</a:t>
            </a:r>
          </a:p>
        </p:txBody>
      </p:sp>
    </p:spTree>
    <p:extLst>
      <p:ext uri="{BB962C8B-B14F-4D97-AF65-F5344CB8AC3E}">
        <p14:creationId xmlns:p14="http://schemas.microsoft.com/office/powerpoint/2010/main" val="175008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569660"/>
          </a:xfrm>
          <a:prstGeom prst="rect">
            <a:avLst/>
          </a:prstGeom>
          <a:noFill/>
        </p:spPr>
        <p:txBody>
          <a:bodyPr wrap="square" rtlCol="0">
            <a:spAutoFit/>
          </a:bodyPr>
          <a:lstStyle/>
          <a:p>
            <a:r>
              <a:rPr lang="es" sz="3200" b="1" dirty="0">
                <a:solidFill>
                  <a:srgbClr val="013B82"/>
                </a:solidFill>
                <a:latin typeface="Ubuntu"/>
              </a:rPr>
              <a:t>Cualidades de un Asistente Deportivo</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0" y="3003604"/>
            <a:ext cx="5666739" cy="1323439"/>
          </a:xfrm>
          <a:prstGeom prst="rect">
            <a:avLst/>
          </a:prstGeom>
          <a:noFill/>
        </p:spPr>
        <p:txBody>
          <a:bodyPr wrap="square" rtlCol="0">
            <a:spAutoFit/>
          </a:bodyPr>
          <a:lstStyle/>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Sé cortés y educado con todos.</a:t>
            </a:r>
          </a:p>
          <a:p>
            <a:pPr marL="449262" indent="-342900">
              <a:spcAft>
                <a:spcPts val="1200"/>
              </a:spcAft>
              <a:buBlip>
                <a:blip r:embed="rId2"/>
              </a:buBlip>
            </a:pPr>
            <a:r>
              <a:rPr lang="es" sz="2000" dirty="0">
                <a:solidFill>
                  <a:schemeClr val="tx1">
                    <a:lumMod val="65000"/>
                    <a:lumOff val="35000"/>
                  </a:schemeClr>
                </a:solidFill>
                <a:latin typeface="Ubuntu" panose="020B0504030602030204" pitchFamily="34" charset="0"/>
                <a:ea typeface="Ubuntu"/>
                <a:cs typeface="Ubuntu"/>
                <a:sym typeface="Ubuntu"/>
              </a:rPr>
              <a:t>Ten un</a:t>
            </a: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 buen espíritu deportivo.</a:t>
            </a:r>
          </a:p>
          <a:p>
            <a:pPr marL="449262" indent="-342900">
              <a:spcAft>
                <a:spcPts val="1200"/>
              </a:spcAft>
              <a:buBlip>
                <a:blip r:embed="rId2"/>
              </a:buBlip>
            </a:pPr>
            <a:r>
              <a:rPr lang="es" sz="2000" i="0" u="none" strike="noStrike" cap="none" dirty="0">
                <a:solidFill>
                  <a:schemeClr val="tx1">
                    <a:lumMod val="65000"/>
                    <a:lumOff val="35000"/>
                  </a:schemeClr>
                </a:solidFill>
                <a:latin typeface="Ubuntu" panose="020B0504030602030204" pitchFamily="34" charset="0"/>
                <a:ea typeface="Ubuntu"/>
                <a:cs typeface="Ubuntu"/>
                <a:sym typeface="Ubuntu"/>
              </a:rPr>
              <a:t>Observa, escucha y aprende</a:t>
            </a:r>
            <a:endParaRPr lang="es" sz="2000" i="0" u="none" strike="noStrike" cap="none" dirty="0">
              <a:solidFill>
                <a:schemeClr val="bg2">
                  <a:lumMod val="25000"/>
                </a:schemeClr>
              </a:solidFill>
              <a:latin typeface="Ubuntu" panose="020B0504030602030204" pitchFamily="34" charset="0"/>
              <a:ea typeface="Ubuntu"/>
              <a:cs typeface="Ubuntu"/>
              <a:sym typeface="Ubuntu"/>
            </a:endParaRP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Ser asistente deportivo</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s" sz="2400" b="1" dirty="0">
                <a:solidFill>
                  <a:srgbClr val="C4161C"/>
                </a:solidFill>
                <a:latin typeface="Ubuntu" panose="020B0504030602030204" pitchFamily="34" charset="0"/>
              </a:rPr>
              <a:t>Ten una actitud positiva</a:t>
            </a:r>
          </a:p>
        </p:txBody>
      </p:sp>
    </p:spTree>
    <p:extLst>
      <p:ext uri="{BB962C8B-B14F-4D97-AF65-F5344CB8AC3E}">
        <p14:creationId xmlns:p14="http://schemas.microsoft.com/office/powerpoint/2010/main" val="270854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B4DBFAF-DA82-1F7F-94CD-3A5282DBAC9D}"/>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0D7DF90A-500F-2F68-C5E8-3F35FC82BF96}"/>
              </a:ext>
            </a:extLst>
          </p:cNvPr>
          <p:cNvSpPr txBox="1">
            <a:spLocks/>
          </p:cNvSpPr>
          <p:nvPr/>
        </p:nvSpPr>
        <p:spPr>
          <a:xfrm>
            <a:off x="1498600" y="1097134"/>
            <a:ext cx="3276600" cy="376034"/>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Trabajar con atletas con discapacidad intelectual y del desarrollo</a:t>
            </a:r>
          </a:p>
        </p:txBody>
      </p:sp>
      <p:sp>
        <p:nvSpPr>
          <p:cNvPr id="14" name="TextBox 13">
            <a:extLst>
              <a:ext uri="{FF2B5EF4-FFF2-40B4-BE49-F238E27FC236}">
                <a16:creationId xmlns:a16="http://schemas.microsoft.com/office/drawing/2014/main" id="{72165EE1-901F-1E67-0AAF-4A46B2F4BD7E}"/>
              </a:ext>
            </a:extLst>
          </p:cNvPr>
          <p:cNvSpPr txBox="1"/>
          <p:nvPr/>
        </p:nvSpPr>
        <p:spPr>
          <a:xfrm>
            <a:off x="4864504" y="1845809"/>
            <a:ext cx="5969726" cy="1200329"/>
          </a:xfrm>
          <a:prstGeom prst="rect">
            <a:avLst/>
          </a:prstGeom>
          <a:noFill/>
        </p:spPr>
        <p:txBody>
          <a:bodyPr wrap="square" rtlCol="0">
            <a:spAutoFit/>
          </a:bodyPr>
          <a:lstStyle/>
          <a:p>
            <a:r>
              <a:rPr lang="es" sz="3600" b="1" dirty="0">
                <a:solidFill>
                  <a:srgbClr val="013B82"/>
                </a:solidFill>
                <a:latin typeface="Ubuntu"/>
              </a:rPr>
              <a:t>La seguridad es responsabilidad de todos</a:t>
            </a:r>
            <a:endParaRPr lang="en-US" sz="3600" dirty="0">
              <a:solidFill>
                <a:srgbClr val="013B82"/>
              </a:solidFill>
              <a:latin typeface="Ubuntu"/>
            </a:endParaRPr>
          </a:p>
        </p:txBody>
      </p:sp>
      <p:sp>
        <p:nvSpPr>
          <p:cNvPr id="15" name="TextBox 14">
            <a:extLst>
              <a:ext uri="{FF2B5EF4-FFF2-40B4-BE49-F238E27FC236}">
                <a16:creationId xmlns:a16="http://schemas.microsoft.com/office/drawing/2014/main" id="{E7F45798-EA33-43BD-1FAE-4923598E5F89}"/>
              </a:ext>
            </a:extLst>
          </p:cNvPr>
          <p:cNvSpPr txBox="1"/>
          <p:nvPr/>
        </p:nvSpPr>
        <p:spPr>
          <a:xfrm>
            <a:off x="4775200" y="3105236"/>
            <a:ext cx="6148334" cy="3229667"/>
          </a:xfrm>
          <a:prstGeom prst="rect">
            <a:avLst/>
          </a:prstGeom>
          <a:noFill/>
        </p:spPr>
        <p:txBody>
          <a:bodyPr wrap="square" rtlCol="0">
            <a:spAutoFit/>
          </a:bodyPr>
          <a:lstStyle/>
          <a:p>
            <a:pPr marL="430212" indent="-342900">
              <a:lnSpc>
                <a:spcPct val="110000"/>
              </a:lnSpc>
              <a:spcAft>
                <a:spcPts val="1200"/>
              </a:spcAft>
              <a:buBlip>
                <a:blip r:embed="rId2"/>
              </a:buBlip>
            </a:pPr>
            <a:r>
              <a:rPr lang="es" sz="2000" dirty="0">
                <a:solidFill>
                  <a:schemeClr val="tx1">
                    <a:lumMod val="65000"/>
                    <a:lumOff val="35000"/>
                  </a:schemeClr>
                </a:solidFill>
                <a:latin typeface="Ubuntu" panose="020B0504030602030204" pitchFamily="34" charset="0"/>
                <a:ea typeface="Calibri"/>
                <a:cs typeface="Calibri"/>
                <a:sym typeface="Calibri"/>
              </a:rPr>
              <a:t>Informa al entrenador sobre los peligros en el campo o la cancha inmediatamente antes de que ocurra una emergencia.</a:t>
            </a:r>
          </a:p>
          <a:p>
            <a:pPr marL="430212" indent="-342900">
              <a:lnSpc>
                <a:spcPct val="110000"/>
              </a:lnSpc>
              <a:spcAft>
                <a:spcPts val="1200"/>
              </a:spcAft>
              <a:buBlip>
                <a:blip r:embed="rId2"/>
              </a:buBlip>
            </a:pPr>
            <a:r>
              <a:rPr lang="es" sz="2000" dirty="0">
                <a:solidFill>
                  <a:schemeClr val="tx1">
                    <a:lumMod val="65000"/>
                    <a:lumOff val="35000"/>
                  </a:schemeClr>
                </a:solidFill>
                <a:latin typeface="Ubuntu" panose="020B0504030602030204" pitchFamily="34" charset="0"/>
                <a:ea typeface="Calibri"/>
                <a:cs typeface="Calibri"/>
                <a:sym typeface="Calibri"/>
              </a:rPr>
              <a:t>Debes saber a dónde ir en caso de emergencia</a:t>
            </a:r>
          </a:p>
          <a:p>
            <a:pPr marL="430212" indent="-342900">
              <a:lnSpc>
                <a:spcPct val="110000"/>
              </a:lnSpc>
              <a:spcAft>
                <a:spcPts val="1200"/>
              </a:spcAft>
              <a:buBlip>
                <a:blip r:embed="rId2"/>
              </a:buBlip>
            </a:pPr>
            <a:r>
              <a:rPr lang="es" sz="2000" dirty="0">
                <a:solidFill>
                  <a:schemeClr val="tx1">
                    <a:lumMod val="65000"/>
                    <a:lumOff val="35000"/>
                  </a:schemeClr>
                </a:solidFill>
                <a:latin typeface="Ubuntu" panose="020B0504030602030204" pitchFamily="34" charset="0"/>
                <a:ea typeface="Calibri"/>
                <a:cs typeface="Calibri"/>
                <a:sym typeface="Calibri"/>
              </a:rPr>
              <a:t>Debes saber qué hacer si alguien se lesiona o hay alguna emergencia</a:t>
            </a:r>
          </a:p>
          <a:p>
            <a:pPr marL="430212" indent="-342900">
              <a:lnSpc>
                <a:spcPct val="110000"/>
              </a:lnSpc>
              <a:spcAft>
                <a:spcPts val="1200"/>
              </a:spcAft>
              <a:buBlip>
                <a:blip r:embed="rId2"/>
              </a:buBlip>
            </a:pPr>
            <a:r>
              <a:rPr lang="es" sz="2000" dirty="0">
                <a:solidFill>
                  <a:schemeClr val="tx1">
                    <a:lumMod val="65000"/>
                    <a:lumOff val="35000"/>
                  </a:schemeClr>
                </a:solidFill>
                <a:latin typeface="Ubuntu" panose="020B0504030602030204" pitchFamily="34" charset="0"/>
                <a:ea typeface="Calibri"/>
                <a:cs typeface="Calibri"/>
                <a:sym typeface="Calibri"/>
              </a:rPr>
              <a:t>Debes saber dónde está el botiquín de primeros auxilios y cómo encontrar al personal médico.</a:t>
            </a:r>
          </a:p>
        </p:txBody>
      </p:sp>
      <p:pic>
        <p:nvPicPr>
          <p:cNvPr id="17" name="Graphic 16">
            <a:extLst>
              <a:ext uri="{FF2B5EF4-FFF2-40B4-BE49-F238E27FC236}">
                <a16:creationId xmlns:a16="http://schemas.microsoft.com/office/drawing/2014/main" id="{08DACC13-2013-7340-EBFB-40A8FCDDD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215" y="2241262"/>
            <a:ext cx="3644192" cy="3519604"/>
          </a:xfrm>
          <a:prstGeom prst="rect">
            <a:avLst/>
          </a:prstGeom>
        </p:spPr>
      </p:pic>
      <p:grpSp>
        <p:nvGrpSpPr>
          <p:cNvPr id="21" name="Group 20">
            <a:extLst>
              <a:ext uri="{FF2B5EF4-FFF2-40B4-BE49-F238E27FC236}">
                <a16:creationId xmlns:a16="http://schemas.microsoft.com/office/drawing/2014/main" id="{AD5B3CD6-2C90-91A3-8A5B-BF76EA7EF746}"/>
              </a:ext>
            </a:extLst>
          </p:cNvPr>
          <p:cNvGrpSpPr/>
          <p:nvPr/>
        </p:nvGrpSpPr>
        <p:grpSpPr>
          <a:xfrm>
            <a:off x="11140096" y="5798774"/>
            <a:ext cx="773917" cy="773917"/>
            <a:chOff x="11140096" y="5798774"/>
            <a:chExt cx="773917" cy="773917"/>
          </a:xfrm>
        </p:grpSpPr>
        <p:sp>
          <p:nvSpPr>
            <p:cNvPr id="22" name="Oval 21">
              <a:extLst>
                <a:ext uri="{FF2B5EF4-FFF2-40B4-BE49-F238E27FC236}">
                  <a16:creationId xmlns:a16="http://schemas.microsoft.com/office/drawing/2014/main" id="{9C17FFE3-52A0-400B-B1FE-ED97605D6D3B}"/>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2061EBB-E43B-0A3C-1ACD-DE4C2EDBB7F7}"/>
                </a:ext>
              </a:extLst>
            </p:cNvPr>
            <p:cNvSpPr txBox="1"/>
            <p:nvPr/>
          </p:nvSpPr>
          <p:spPr>
            <a:xfrm>
              <a:off x="1129707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4</a:t>
              </a:r>
            </a:p>
          </p:txBody>
        </p:sp>
      </p:grpSp>
    </p:spTree>
    <p:extLst>
      <p:ext uri="{BB962C8B-B14F-4D97-AF65-F5344CB8AC3E}">
        <p14:creationId xmlns:p14="http://schemas.microsoft.com/office/powerpoint/2010/main" val="199161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s" sz="4800" b="1" dirty="0">
                  <a:solidFill>
                    <a:schemeClr val="bg1"/>
                  </a:solidFill>
                  <a:latin typeface="GT Walsheim Pro Condensed Black" panose="00000906000000000000" pitchFamily="2" charset="0"/>
                </a:rPr>
                <a:t>5</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23462" y="4594886"/>
            <a:ext cx="5485931" cy="1452828"/>
          </a:xfrm>
        </p:spPr>
        <p:txBody>
          <a:bodyPr>
            <a:normAutofit fontScale="85000" lnSpcReduction="10000"/>
          </a:bodyPr>
          <a:lstStyle/>
          <a:p>
            <a:pPr>
              <a:spcBef>
                <a:spcPts val="0"/>
              </a:spcBef>
              <a:spcAft>
                <a:spcPts val="600"/>
              </a:spcAft>
            </a:pPr>
            <a:r>
              <a:rPr lang="es" dirty="0">
                <a:latin typeface="GT Walsheim Pro Condensed Black" panose="00000906000000000000" pitchFamily="2" charset="0"/>
              </a:rPr>
              <a:t>PONER LA CAPACITACIÓN</a:t>
            </a:r>
          </a:p>
          <a:p>
            <a:pPr>
              <a:spcBef>
                <a:spcPts val="0"/>
              </a:spcBef>
              <a:spcAft>
                <a:spcPts val="600"/>
              </a:spcAft>
            </a:pPr>
            <a:r>
              <a:rPr lang="es" dirty="0">
                <a:solidFill>
                  <a:srgbClr val="013B82"/>
                </a:solidFill>
                <a:latin typeface="GT Walsheim Pro Condensed Black" panose="00000906000000000000" pitchFamily="2" charset="0"/>
              </a:rPr>
              <a:t>EN PRÁCTICA</a:t>
            </a:r>
          </a:p>
        </p:txBody>
      </p:sp>
      <p:pic>
        <p:nvPicPr>
          <p:cNvPr id="2" name="Picture 1">
            <a:extLst>
              <a:ext uri="{FF2B5EF4-FFF2-40B4-BE49-F238E27FC236}">
                <a16:creationId xmlns:a16="http://schemas.microsoft.com/office/drawing/2014/main" id="{7C9257E0-BFCC-E43B-21EC-2CD748404131}"/>
              </a:ext>
            </a:extLst>
          </p:cNvPr>
          <p:cNvPicPr>
            <a:picLocks noChangeAspect="1"/>
          </p:cNvPicPr>
          <p:nvPr/>
        </p:nvPicPr>
        <p:blipFill>
          <a:blip r:embed="rId2">
            <a:extLst>
              <a:ext uri="{28A0092B-C50C-407E-A947-70E740481C1C}">
                <a14:useLocalDpi xmlns:a14="http://schemas.microsoft.com/office/drawing/2010/main" val="0"/>
              </a:ext>
            </a:extLst>
          </a:blip>
          <a:srcRect l="86" r="86"/>
          <a:stretch/>
        </p:blipFill>
        <p:spPr>
          <a:xfrm>
            <a:off x="1308568" y="988812"/>
            <a:ext cx="5082065" cy="3393416"/>
          </a:xfrm>
          <a:prstGeom prst="rect">
            <a:avLst/>
          </a:prstGeom>
          <a:ln w="57150">
            <a:solidFill>
              <a:srgbClr val="013B82"/>
            </a:solidFill>
          </a:ln>
        </p:spPr>
      </p:pic>
    </p:spTree>
    <p:extLst>
      <p:ext uri="{BB962C8B-B14F-4D97-AF65-F5344CB8AC3E}">
        <p14:creationId xmlns:p14="http://schemas.microsoft.com/office/powerpoint/2010/main" val="127770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528F8032-E614-E69B-B60D-3EEEC0084193}"/>
              </a:ext>
            </a:extLst>
          </p:cNvPr>
          <p:cNvSpPr/>
          <p:nvPr/>
        </p:nvSpPr>
        <p:spPr>
          <a:xfrm rot="810587">
            <a:off x="-3203958" y="58841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pic>
        <p:nvPicPr>
          <p:cNvPr id="2" name="Graphic 1" descr="Raised hand with solid fill">
            <a:extLst>
              <a:ext uri="{FF2B5EF4-FFF2-40B4-BE49-F238E27FC236}">
                <a16:creationId xmlns:a16="http://schemas.microsoft.com/office/drawing/2014/main" id="{B001B37C-A09E-69D8-060C-1D87720D9E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527" y="1988044"/>
            <a:ext cx="2604911" cy="2604911"/>
          </a:xfrm>
          <a:prstGeom prst="rect">
            <a:avLst/>
          </a:prstGeom>
        </p:spPr>
      </p:pic>
      <p:sp>
        <p:nvSpPr>
          <p:cNvPr id="3" name="TextBox 2">
            <a:extLst>
              <a:ext uri="{FF2B5EF4-FFF2-40B4-BE49-F238E27FC236}">
                <a16:creationId xmlns:a16="http://schemas.microsoft.com/office/drawing/2014/main" id="{F1C5BBDC-DB33-8794-3192-A23DAC3E0AD2}"/>
              </a:ext>
            </a:extLst>
          </p:cNvPr>
          <p:cNvSpPr txBox="1"/>
          <p:nvPr/>
        </p:nvSpPr>
        <p:spPr>
          <a:xfrm>
            <a:off x="6629400" y="2305615"/>
            <a:ext cx="4495800" cy="2554545"/>
          </a:xfrm>
          <a:prstGeom prst="rect">
            <a:avLst/>
          </a:prstGeom>
          <a:noFill/>
        </p:spPr>
        <p:txBody>
          <a:bodyPr wrap="square" rtlCol="0">
            <a:spAutoFit/>
          </a:bodyPr>
          <a:lstStyle/>
          <a:p>
            <a:pPr>
              <a:spcAft>
                <a:spcPts val="1200"/>
              </a:spcAft>
            </a:pPr>
            <a:r>
              <a:rPr lang="es" sz="2000" i="0" u="none" strike="noStrike" cap="none" dirty="0">
                <a:solidFill>
                  <a:srgbClr val="0E2841"/>
                </a:solidFill>
                <a:latin typeface="Ubuntu Light" panose="020B0304030602030204" pitchFamily="34" charset="0"/>
                <a:ea typeface="Ubuntu"/>
                <a:cs typeface="Ubuntu"/>
                <a:sym typeface="Ubuntu"/>
              </a:rPr>
              <a:t>¿Has completado </a:t>
            </a:r>
            <a:r>
              <a:rPr lang="es" sz="2000" b="1" i="0" u="none" strike="noStrike" cap="none" dirty="0">
                <a:solidFill>
                  <a:srgbClr val="C4161C"/>
                </a:solidFill>
                <a:latin typeface="Ubuntu Light" panose="020B0304030602030204" pitchFamily="34" charset="0"/>
                <a:ea typeface="Ubuntu"/>
                <a:cs typeface="Ubuntu"/>
                <a:sym typeface="Ubuntu"/>
              </a:rPr>
              <a:t>el Módulo 1: Introducción al </a:t>
            </a:r>
            <a:r>
              <a:rPr lang="es" sz="2000" b="1" dirty="0">
                <a:solidFill>
                  <a:srgbClr val="C4161C"/>
                </a:solidFill>
                <a:latin typeface="Ubuntu Light" panose="020B0304030602030204" pitchFamily="34" charset="0"/>
                <a:ea typeface="Ubuntu"/>
                <a:cs typeface="Ubuntu"/>
                <a:sym typeface="Ubuntu"/>
              </a:rPr>
              <a:t>Liderazgo de Atletas</a:t>
            </a:r>
            <a:r>
              <a:rPr lang="es" sz="2000" b="1" i="0" u="none" strike="noStrike" cap="none" dirty="0">
                <a:solidFill>
                  <a:srgbClr val="C4161C"/>
                </a:solidFill>
                <a:latin typeface="Ubuntu Light" panose="020B0304030602030204" pitchFamily="34" charset="0"/>
                <a:ea typeface="Ubuntu"/>
                <a:cs typeface="Ubuntu"/>
                <a:sym typeface="Ubuntu"/>
              </a:rPr>
              <a:t> </a:t>
            </a:r>
            <a:r>
              <a:rPr lang="es" sz="2000" i="0" u="none" strike="noStrike" cap="none" dirty="0">
                <a:solidFill>
                  <a:srgbClr val="0E2841"/>
                </a:solidFill>
                <a:latin typeface="Ubuntu Light" panose="020B0304030602030204" pitchFamily="34" charset="0"/>
                <a:ea typeface="Ubuntu"/>
                <a:cs typeface="Ubuntu"/>
                <a:sym typeface="Ubuntu"/>
              </a:rPr>
              <a:t>y </a:t>
            </a:r>
            <a:r>
              <a:rPr lang="es" sz="2000" b="1" i="0" u="none" strike="noStrike" cap="none" dirty="0">
                <a:solidFill>
                  <a:srgbClr val="C4161C"/>
                </a:solidFill>
                <a:latin typeface="Ubuntu Light" panose="020B0304030602030204" pitchFamily="34" charset="0"/>
                <a:ea typeface="Ubuntu"/>
                <a:cs typeface="Ubuntu"/>
                <a:sym typeface="Ubuntu"/>
              </a:rPr>
              <a:t>el Módulo 2: Entendiendo el Liderazgo, del plan de estudios de Liderazgo y habilidades </a:t>
            </a:r>
            <a:r>
              <a:rPr lang="es" sz="2000" i="0" u="none" strike="noStrike" cap="none" dirty="0">
                <a:solidFill>
                  <a:srgbClr val="0E2841"/>
                </a:solidFill>
                <a:latin typeface="Ubuntu Light" panose="020B0304030602030204" pitchFamily="34" charset="0"/>
                <a:ea typeface="Ubuntu"/>
                <a:cs typeface="Ubuntu"/>
                <a:sym typeface="Ubuntu"/>
              </a:rPr>
              <a:t>? </a:t>
            </a:r>
            <a:br>
              <a:rPr lang="en-US" sz="2000" b="1" i="0" u="none" strike="noStrike" cap="none" dirty="0">
                <a:solidFill>
                  <a:srgbClr val="0E2841"/>
                </a:solidFill>
                <a:latin typeface="Ubuntu Light" panose="020B0304030602030204" pitchFamily="34" charset="0"/>
                <a:ea typeface="Ubuntu"/>
                <a:cs typeface="Ubuntu"/>
                <a:sym typeface="Ubuntu"/>
              </a:rPr>
            </a:br>
            <a:br>
              <a:rPr lang="en-US" sz="2000" b="1" i="0" u="none" strike="noStrike" cap="none" dirty="0">
                <a:solidFill>
                  <a:srgbClr val="0E2841"/>
                </a:solidFill>
                <a:latin typeface="Ubuntu Light" panose="020B0304030602030204" pitchFamily="34" charset="0"/>
                <a:ea typeface="Ubuntu"/>
                <a:cs typeface="Ubuntu"/>
                <a:sym typeface="Ubuntu"/>
              </a:rPr>
            </a:br>
            <a:r>
              <a:rPr lang="es" sz="2000" b="1" i="0" u="none" strike="noStrike" cap="none" dirty="0">
                <a:solidFill>
                  <a:srgbClr val="0E2841"/>
                </a:solidFill>
                <a:latin typeface="Ubuntu Light" panose="020B0304030602030204" pitchFamily="34" charset="0"/>
                <a:ea typeface="Ubuntu"/>
                <a:cs typeface="Ubuntu"/>
                <a:sym typeface="Ubuntu"/>
              </a:rPr>
              <a:t>Si no es así, detente aquí y vuelve a completar esos 2 cursos primero.</a:t>
            </a:r>
            <a:endParaRPr lang="en-US" sz="2000" b="1" i="0" u="none" strike="noStrike" cap="none" dirty="0">
              <a:solidFill>
                <a:srgbClr val="0E2841"/>
              </a:solidFill>
              <a:latin typeface="Ubuntu Light" panose="020B0304030602030204" pitchFamily="34" charset="0"/>
              <a:ea typeface="Arial"/>
              <a:cs typeface="Arial"/>
              <a:sym typeface="Arial"/>
            </a:endParaRPr>
          </a:p>
        </p:txBody>
      </p:sp>
      <p:sp>
        <p:nvSpPr>
          <p:cNvPr id="4" name="TextBox 3">
            <a:extLst>
              <a:ext uri="{FF2B5EF4-FFF2-40B4-BE49-F238E27FC236}">
                <a16:creationId xmlns:a16="http://schemas.microsoft.com/office/drawing/2014/main" id="{D6516319-7F88-7353-872A-9F2AF82EDC7D}"/>
              </a:ext>
            </a:extLst>
          </p:cNvPr>
          <p:cNvSpPr txBox="1"/>
          <p:nvPr/>
        </p:nvSpPr>
        <p:spPr>
          <a:xfrm>
            <a:off x="2744933" y="2841136"/>
            <a:ext cx="3319669" cy="769441"/>
          </a:xfrm>
          <a:prstGeom prst="rect">
            <a:avLst/>
          </a:prstGeom>
          <a:noFill/>
        </p:spPr>
        <p:txBody>
          <a:bodyPr wrap="square" rtlCol="0">
            <a:spAutoFit/>
          </a:bodyPr>
          <a:lstStyle/>
          <a:p>
            <a:r>
              <a:rPr lang="es" sz="4400" b="1" dirty="0">
                <a:solidFill>
                  <a:schemeClr val="bg1"/>
                </a:solidFill>
                <a:latin typeface="Ubuntu" panose="020B0504030602030204" pitchFamily="34" charset="0"/>
              </a:rPr>
              <a:t>ALTO</a:t>
            </a:r>
            <a:endParaRPr lang="en-US" sz="4400" dirty="0">
              <a:solidFill>
                <a:schemeClr val="bg1"/>
              </a:solidFill>
              <a:latin typeface="Ubuntu" panose="020B0504030602030204" pitchFamily="34" charset="0"/>
            </a:endParaRPr>
          </a:p>
        </p:txBody>
      </p:sp>
    </p:spTree>
    <p:extLst>
      <p:ext uri="{BB962C8B-B14F-4D97-AF65-F5344CB8AC3E}">
        <p14:creationId xmlns:p14="http://schemas.microsoft.com/office/powerpoint/2010/main" val="3050033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s" sz="3200" b="1" dirty="0">
                <a:solidFill>
                  <a:schemeClr val="bg1"/>
                </a:solidFill>
                <a:latin typeface="Ubuntu"/>
              </a:rPr>
              <a:t>¿Qué es una práctica?</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0" y="2444115"/>
            <a:ext cx="5666739" cy="2554545"/>
          </a:xfrm>
          <a:prstGeom prst="rect">
            <a:avLst/>
          </a:prstGeom>
          <a:noFill/>
        </p:spPr>
        <p:txBody>
          <a:bodyPr wrap="square" rtlCol="0">
            <a:spAutoFit/>
          </a:bodyPr>
          <a:lstStyle/>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Una práctica es una oportunidad en el trabajo para poner en práctica lo aprendido en este curso.</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Una práctica te ayudará a adquirir experiencia trabajando con un equipo como asistente deportivo.</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Una práctica también te ayudará a construir una biblioteca de habilidades exitosas.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785841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s" sz="3200" b="1" dirty="0">
                <a:solidFill>
                  <a:schemeClr val="bg1"/>
                </a:solidFill>
                <a:latin typeface="Ubuntu"/>
              </a:rPr>
              <a:t>¿Cómo seleccionar tu práctica?</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76525" y="1975764"/>
            <a:ext cx="5666739" cy="4247317"/>
          </a:xfrm>
          <a:prstGeom prst="rect">
            <a:avLst/>
          </a:prstGeom>
          <a:noFill/>
        </p:spPr>
        <p:txBody>
          <a:bodyPr wrap="square" rtlCol="0">
            <a:spAutoFit/>
          </a:bodyPr>
          <a:lstStyle/>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Enumera tres deportes que hayas practicado y disfrute.</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¿Tienes algún conflicto de horario? Por ejemplo, ¿cuál es tu horario de trabajo? ¿Hay otros horarios en los que no estarías disponible?</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¿Cuál es tu plan de transporte?</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¿Quién es el representante del programa de Olimpiadas Especiales que </a:t>
            </a:r>
            <a:r>
              <a:rPr lang="es" sz="2000" dirty="0">
                <a:solidFill>
                  <a:schemeClr val="bg2">
                    <a:lumMod val="25000"/>
                  </a:schemeClr>
                </a:solidFill>
                <a:latin typeface="Ubuntu" panose="020B0504030602030204" pitchFamily="34" charset="0"/>
                <a:ea typeface="Ubuntu"/>
                <a:cs typeface="Ubuntu"/>
                <a:sym typeface="Ubuntu"/>
              </a:rPr>
              <a:t>te</a:t>
            </a:r>
            <a:r>
              <a:rPr lang="es" sz="2000" i="0" u="none" strike="noStrike" cap="none" dirty="0">
                <a:solidFill>
                  <a:schemeClr val="bg2">
                    <a:lumMod val="25000"/>
                  </a:schemeClr>
                </a:solidFill>
                <a:latin typeface="Ubuntu" panose="020B0504030602030204" pitchFamily="34" charset="0"/>
                <a:ea typeface="Ubuntu"/>
                <a:cs typeface="Ubuntu"/>
                <a:sym typeface="Ubuntu"/>
              </a:rPr>
              <a:t> ayudará a encontrar un entrenador y un equipo con el que trabajar? Programa una cita para hablar con esta persona y encontrar un puesto.</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1956666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584775"/>
          </a:xfrm>
          <a:prstGeom prst="rect">
            <a:avLst/>
          </a:prstGeom>
          <a:noFill/>
        </p:spPr>
        <p:txBody>
          <a:bodyPr wrap="square" rtlCol="0">
            <a:spAutoFit/>
          </a:bodyPr>
          <a:lstStyle/>
          <a:p>
            <a:r>
              <a:rPr lang="es" sz="3200" b="1" dirty="0">
                <a:solidFill>
                  <a:srgbClr val="013B82"/>
                </a:solidFill>
                <a:latin typeface="Ubuntu"/>
              </a:rPr>
              <a:t>Desarrollando tu rol como Asistente Deportivo</a:t>
            </a:r>
            <a:endParaRPr lang="en-US" sz="32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rgbClr val="013B82"/>
                </a:solidFill>
                <a:effectLst/>
                <a:uLnTx/>
                <a:uFillTx/>
                <a:latin typeface="Ubuntu Light"/>
                <a:ea typeface="+mn-ea"/>
                <a:cs typeface="+mn-cs"/>
              </a:rPr>
              <a:t>Trabajar</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000" dirty="0">
                <a:solidFill>
                  <a:srgbClr val="A5A5A5">
                    <a:lumMod val="50000"/>
                  </a:srgbClr>
                </a:solidFill>
                <a:latin typeface="Ubuntu Light"/>
              </a:rPr>
              <a:t>Trabajar en un entorno deportivo/de equipo durante una temporada completa.</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grpSp>
        <p:nvGrpSpPr>
          <p:cNvPr id="28" name="Group 27">
            <a:extLst>
              <a:ext uri="{FF2B5EF4-FFF2-40B4-BE49-F238E27FC236}">
                <a16:creationId xmlns:a16="http://schemas.microsoft.com/office/drawing/2014/main" id="{530282AB-CE95-C0AF-6671-834737659E8F}"/>
              </a:ext>
            </a:extLst>
          </p:cNvPr>
          <p:cNvGrpSpPr/>
          <p:nvPr/>
        </p:nvGrpSpPr>
        <p:grpSpPr>
          <a:xfrm>
            <a:off x="11140096" y="5798774"/>
            <a:ext cx="773917" cy="773917"/>
            <a:chOff x="11140096" y="5798774"/>
            <a:chExt cx="773917" cy="773917"/>
          </a:xfrm>
        </p:grpSpPr>
        <p:sp>
          <p:nvSpPr>
            <p:cNvPr id="29" name="Oval 28">
              <a:extLst>
                <a:ext uri="{FF2B5EF4-FFF2-40B4-BE49-F238E27FC236}">
                  <a16:creationId xmlns:a16="http://schemas.microsoft.com/office/drawing/2014/main" id="{7106A233-859E-F9C5-FDBB-34F011F22C6F}"/>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D583B19-5285-1B09-FA09-C8C21448DBCC}"/>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9309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Los atletas como líderes deportivos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584775"/>
          </a:xfrm>
          <a:prstGeom prst="rect">
            <a:avLst/>
          </a:prstGeom>
          <a:noFill/>
        </p:spPr>
        <p:txBody>
          <a:bodyPr wrap="square" rtlCol="0">
            <a:spAutoFit/>
          </a:bodyPr>
          <a:lstStyle/>
          <a:p>
            <a:r>
              <a:rPr lang="es" sz="3200" b="1" dirty="0">
                <a:solidFill>
                  <a:srgbClr val="013B82"/>
                </a:solidFill>
                <a:latin typeface="Ubuntu"/>
              </a:rPr>
              <a:t>Desarrollando tu rol como Asistente Deportivo</a:t>
            </a:r>
            <a:endParaRPr lang="en-US" sz="32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chemeClr val="bg1">
                    <a:lumMod val="75000"/>
                  </a:schemeClr>
                </a:solidFill>
                <a:effectLst/>
                <a:uLnTx/>
                <a:uFillTx/>
                <a:latin typeface="Ubuntu Light"/>
                <a:ea typeface="+mn-ea"/>
                <a:cs typeface="+mn-cs"/>
              </a:rPr>
              <a:t>Trabajar</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000" dirty="0">
                <a:solidFill>
                  <a:schemeClr val="bg1">
                    <a:lumMod val="75000"/>
                  </a:schemeClr>
                </a:solidFill>
                <a:latin typeface="Ubuntu Light"/>
              </a:rPr>
              <a:t>Trabajar en un entorno deportivo/de equipo durante una temporada completa.</a:t>
            </a:r>
          </a:p>
        </p:txBody>
      </p:sp>
      <p:sp>
        <p:nvSpPr>
          <p:cNvPr id="16" name="Text Placeholder 8">
            <a:extLst>
              <a:ext uri="{FF2B5EF4-FFF2-40B4-BE49-F238E27FC236}">
                <a16:creationId xmlns:a16="http://schemas.microsoft.com/office/drawing/2014/main" id="{BDA2C499-690D-6209-DD58-CABD2E43AB43}"/>
              </a:ext>
            </a:extLst>
          </p:cNvPr>
          <p:cNvSpPr txBox="1">
            <a:spLocks/>
          </p:cNvSpPr>
          <p:nvPr/>
        </p:nvSpPr>
        <p:spPr>
          <a:xfrm>
            <a:off x="2004998" y="348852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rgbClr val="013B82"/>
                </a:solidFill>
                <a:effectLst/>
                <a:uLnTx/>
                <a:uFillTx/>
                <a:latin typeface="Ubuntu Light"/>
                <a:ea typeface="+mn-ea"/>
                <a:cs typeface="+mn-cs"/>
              </a:rPr>
              <a:t>Desempeñar</a:t>
            </a:r>
          </a:p>
        </p:txBody>
      </p:sp>
      <p:sp>
        <p:nvSpPr>
          <p:cNvPr id="17" name="Text Placeholder 8">
            <a:extLst>
              <a:ext uri="{FF2B5EF4-FFF2-40B4-BE49-F238E27FC236}">
                <a16:creationId xmlns:a16="http://schemas.microsoft.com/office/drawing/2014/main" id="{F2393C81-13C5-ADBE-7453-D2C27F618466}"/>
              </a:ext>
            </a:extLst>
          </p:cNvPr>
          <p:cNvSpPr txBox="1">
            <a:spLocks/>
          </p:cNvSpPr>
          <p:nvPr/>
        </p:nvSpPr>
        <p:spPr>
          <a:xfrm>
            <a:off x="2004997" y="3909493"/>
            <a:ext cx="7996948" cy="446043"/>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rgbClr val="A5A5A5">
                    <a:lumMod val="50000"/>
                  </a:srgbClr>
                </a:solidFill>
                <a:latin typeface="Ubuntu Light"/>
              </a:rPr>
              <a:t>Desempeñar las funciones de Asistente Deportivo definidas anteriormente.</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pic>
        <p:nvPicPr>
          <p:cNvPr id="3" name="Graphic 2" descr="Clipboard Partially Checked with solid fill">
            <a:extLst>
              <a:ext uri="{FF2B5EF4-FFF2-40B4-BE49-F238E27FC236}">
                <a16:creationId xmlns:a16="http://schemas.microsoft.com/office/drawing/2014/main" id="{D573D357-68A3-4E49-9D70-C642A7D1D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3" y="3460223"/>
            <a:ext cx="788933" cy="788933"/>
          </a:xfrm>
          <a:prstGeom prst="rect">
            <a:avLst/>
          </a:prstGeom>
        </p:spPr>
      </p:pic>
      <p:grpSp>
        <p:nvGrpSpPr>
          <p:cNvPr id="4" name="Group 3">
            <a:extLst>
              <a:ext uri="{FF2B5EF4-FFF2-40B4-BE49-F238E27FC236}">
                <a16:creationId xmlns:a16="http://schemas.microsoft.com/office/drawing/2014/main" id="{837BAE2C-9B8C-A338-B352-D272460922A5}"/>
              </a:ext>
            </a:extLst>
          </p:cNvPr>
          <p:cNvGrpSpPr/>
          <p:nvPr/>
        </p:nvGrpSpPr>
        <p:grpSpPr>
          <a:xfrm>
            <a:off x="11140096" y="5798774"/>
            <a:ext cx="773917" cy="773917"/>
            <a:chOff x="11140096" y="5798774"/>
            <a:chExt cx="773917" cy="773917"/>
          </a:xfrm>
        </p:grpSpPr>
        <p:sp>
          <p:nvSpPr>
            <p:cNvPr id="5" name="Oval 4">
              <a:extLst>
                <a:ext uri="{FF2B5EF4-FFF2-40B4-BE49-F238E27FC236}">
                  <a16:creationId xmlns:a16="http://schemas.microsoft.com/office/drawing/2014/main" id="{55A14B53-8EF5-F92C-86E7-EDD3008F7CDF}"/>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433477-10CC-EE5A-6A2C-09F9E7187109}"/>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12246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584775"/>
          </a:xfrm>
          <a:prstGeom prst="rect">
            <a:avLst/>
          </a:prstGeom>
          <a:noFill/>
        </p:spPr>
        <p:txBody>
          <a:bodyPr wrap="square" rtlCol="0">
            <a:spAutoFit/>
          </a:bodyPr>
          <a:lstStyle/>
          <a:p>
            <a:r>
              <a:rPr lang="es" sz="3200" b="1" dirty="0">
                <a:solidFill>
                  <a:srgbClr val="013B82"/>
                </a:solidFill>
                <a:latin typeface="Ubuntu"/>
              </a:rPr>
              <a:t>Desarrollando tu rol como Asistente Deportivo</a:t>
            </a:r>
            <a:endParaRPr lang="en-US" sz="32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b="1" dirty="0">
                <a:solidFill>
                  <a:schemeClr val="bg1">
                    <a:lumMod val="75000"/>
                  </a:schemeClr>
                </a:solidFill>
                <a:latin typeface="Ubuntu Light"/>
              </a:rPr>
              <a:t>Trabajar</a:t>
            </a:r>
            <a:endParaRPr kumimoji="0" lang="es" sz="2400" b="1" i="0" u="none" strike="noStrike" kern="1200" cap="none" spc="0" normalizeH="0" baseline="0" noProof="0" dirty="0">
              <a:ln>
                <a:noFill/>
              </a:ln>
              <a:solidFill>
                <a:schemeClr val="bg1">
                  <a:lumMod val="75000"/>
                </a:schemeClr>
              </a:solidFill>
              <a:effectLst/>
              <a:uLnTx/>
              <a:uFillTx/>
              <a:latin typeface="Ubuntu Light"/>
              <a:ea typeface="+mn-ea"/>
              <a:cs typeface="+mn-cs"/>
            </a:endParaRP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000" dirty="0">
                <a:solidFill>
                  <a:schemeClr val="bg1">
                    <a:lumMod val="75000"/>
                  </a:schemeClr>
                </a:solidFill>
                <a:latin typeface="Ubuntu Light"/>
              </a:rPr>
              <a:t>Trabajar en un entorno deportivo/de equipo durante una temporada completa.</a:t>
            </a:r>
          </a:p>
        </p:txBody>
      </p:sp>
      <p:sp>
        <p:nvSpPr>
          <p:cNvPr id="16" name="Text Placeholder 8">
            <a:extLst>
              <a:ext uri="{FF2B5EF4-FFF2-40B4-BE49-F238E27FC236}">
                <a16:creationId xmlns:a16="http://schemas.microsoft.com/office/drawing/2014/main" id="{BDA2C499-690D-6209-DD58-CABD2E43AB43}"/>
              </a:ext>
            </a:extLst>
          </p:cNvPr>
          <p:cNvSpPr txBox="1">
            <a:spLocks/>
          </p:cNvSpPr>
          <p:nvPr/>
        </p:nvSpPr>
        <p:spPr>
          <a:xfrm>
            <a:off x="2004998" y="348852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chemeClr val="bg1">
                    <a:lumMod val="75000"/>
                  </a:schemeClr>
                </a:solidFill>
                <a:effectLst/>
                <a:uLnTx/>
                <a:uFillTx/>
                <a:latin typeface="Ubuntu Light"/>
                <a:ea typeface="+mn-ea"/>
                <a:cs typeface="+mn-cs"/>
              </a:rPr>
              <a:t>Desempeñar</a:t>
            </a:r>
          </a:p>
        </p:txBody>
      </p:sp>
      <p:sp>
        <p:nvSpPr>
          <p:cNvPr id="17" name="Text Placeholder 8">
            <a:extLst>
              <a:ext uri="{FF2B5EF4-FFF2-40B4-BE49-F238E27FC236}">
                <a16:creationId xmlns:a16="http://schemas.microsoft.com/office/drawing/2014/main" id="{F2393C81-13C5-ADBE-7453-D2C27F618466}"/>
              </a:ext>
            </a:extLst>
          </p:cNvPr>
          <p:cNvSpPr txBox="1">
            <a:spLocks/>
          </p:cNvSpPr>
          <p:nvPr/>
        </p:nvSpPr>
        <p:spPr>
          <a:xfrm>
            <a:off x="2004997" y="3909493"/>
            <a:ext cx="7996948" cy="446043"/>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chemeClr val="bg1">
                    <a:lumMod val="75000"/>
                  </a:schemeClr>
                </a:solidFill>
                <a:latin typeface="Ubuntu Light"/>
              </a:rPr>
              <a:t>Desempeñar las funciones del Asistente Deportivo definidas anteriormente.</a:t>
            </a:r>
          </a:p>
        </p:txBody>
      </p:sp>
      <p:sp>
        <p:nvSpPr>
          <p:cNvPr id="21" name="Text Placeholder 8">
            <a:extLst>
              <a:ext uri="{FF2B5EF4-FFF2-40B4-BE49-F238E27FC236}">
                <a16:creationId xmlns:a16="http://schemas.microsoft.com/office/drawing/2014/main" id="{0FDF13F7-38E3-189D-EAA6-332355C5199A}"/>
              </a:ext>
            </a:extLst>
          </p:cNvPr>
          <p:cNvSpPr txBox="1">
            <a:spLocks/>
          </p:cNvSpPr>
          <p:nvPr/>
        </p:nvSpPr>
        <p:spPr>
          <a:xfrm>
            <a:off x="2004998" y="4431343"/>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rgbClr val="013B82"/>
                </a:solidFill>
                <a:effectLst/>
                <a:uLnTx/>
                <a:uFillTx/>
                <a:latin typeface="Ubuntu Light"/>
                <a:ea typeface="+mn-ea"/>
                <a:cs typeface="+mn-cs"/>
              </a:rPr>
              <a:t>Ganar experiencia</a:t>
            </a:r>
          </a:p>
        </p:txBody>
      </p:sp>
      <p:sp>
        <p:nvSpPr>
          <p:cNvPr id="22" name="Text Placeholder 8">
            <a:extLst>
              <a:ext uri="{FF2B5EF4-FFF2-40B4-BE49-F238E27FC236}">
                <a16:creationId xmlns:a16="http://schemas.microsoft.com/office/drawing/2014/main" id="{14B6BA35-5364-5283-5599-F7A91A8FCA26}"/>
              </a:ext>
            </a:extLst>
          </p:cNvPr>
          <p:cNvSpPr txBox="1">
            <a:spLocks/>
          </p:cNvSpPr>
          <p:nvPr/>
        </p:nvSpPr>
        <p:spPr>
          <a:xfrm>
            <a:off x="2004998" y="4852308"/>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000" dirty="0">
                <a:solidFill>
                  <a:srgbClr val="A5A5A5">
                    <a:lumMod val="50000"/>
                  </a:srgbClr>
                </a:solidFill>
                <a:latin typeface="Ubuntu Light"/>
              </a:rPr>
              <a:t>Tener la oportunidad de probar tu nuevo rol.</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pic>
        <p:nvPicPr>
          <p:cNvPr id="3" name="Graphic 2" descr="Clipboard Partially Checked with solid fill">
            <a:extLst>
              <a:ext uri="{FF2B5EF4-FFF2-40B4-BE49-F238E27FC236}">
                <a16:creationId xmlns:a16="http://schemas.microsoft.com/office/drawing/2014/main" id="{D573D357-68A3-4E49-9D70-C642A7D1D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3" y="3460223"/>
            <a:ext cx="788933" cy="788933"/>
          </a:xfrm>
          <a:prstGeom prst="rect">
            <a:avLst/>
          </a:prstGeom>
        </p:spPr>
      </p:pic>
      <p:pic>
        <p:nvPicPr>
          <p:cNvPr id="4" name="Graphic 3" descr="Whistle with solid fill">
            <a:extLst>
              <a:ext uri="{FF2B5EF4-FFF2-40B4-BE49-F238E27FC236}">
                <a16:creationId xmlns:a16="http://schemas.microsoft.com/office/drawing/2014/main" id="{8EF7F61D-280C-EB19-692B-62D026336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533" y="4322878"/>
            <a:ext cx="727247" cy="727247"/>
          </a:xfrm>
          <a:prstGeom prst="rect">
            <a:avLst/>
          </a:prstGeom>
        </p:spPr>
      </p:pic>
      <p:grpSp>
        <p:nvGrpSpPr>
          <p:cNvPr id="5" name="Group 4">
            <a:extLst>
              <a:ext uri="{FF2B5EF4-FFF2-40B4-BE49-F238E27FC236}">
                <a16:creationId xmlns:a16="http://schemas.microsoft.com/office/drawing/2014/main" id="{23D3E2A0-174C-65AD-A486-0CEA747374D9}"/>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81B53456-59E9-9939-B050-A12ADBA4BAC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0F7CD-3ED6-EB58-7222-5CFD6CB32328}"/>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23363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584775"/>
          </a:xfrm>
          <a:prstGeom prst="rect">
            <a:avLst/>
          </a:prstGeom>
          <a:noFill/>
        </p:spPr>
        <p:txBody>
          <a:bodyPr wrap="square" rtlCol="0">
            <a:spAutoFit/>
          </a:bodyPr>
          <a:lstStyle/>
          <a:p>
            <a:r>
              <a:rPr lang="es" sz="3200" b="1" dirty="0">
                <a:solidFill>
                  <a:srgbClr val="013B82"/>
                </a:solidFill>
                <a:latin typeface="Ubuntu"/>
              </a:rPr>
              <a:t>Desarrollando tu rol como Asistente Deportivo</a:t>
            </a:r>
            <a:endParaRPr lang="en-US" sz="32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chemeClr val="bg1">
                    <a:lumMod val="75000"/>
                  </a:schemeClr>
                </a:solidFill>
                <a:effectLst/>
                <a:uLnTx/>
                <a:uFillTx/>
                <a:latin typeface="Ubuntu Light"/>
                <a:ea typeface="+mn-ea"/>
                <a:cs typeface="+mn-cs"/>
              </a:rPr>
              <a:t>Trabajar</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000" dirty="0">
                <a:solidFill>
                  <a:schemeClr val="bg1">
                    <a:lumMod val="75000"/>
                  </a:schemeClr>
                </a:solidFill>
                <a:latin typeface="Ubuntu Light"/>
              </a:rPr>
              <a:t>Trabajar en un entorno deportivo/de equipo durante una temporada completa.</a:t>
            </a:r>
          </a:p>
        </p:txBody>
      </p:sp>
      <p:sp>
        <p:nvSpPr>
          <p:cNvPr id="16" name="Text Placeholder 8">
            <a:extLst>
              <a:ext uri="{FF2B5EF4-FFF2-40B4-BE49-F238E27FC236}">
                <a16:creationId xmlns:a16="http://schemas.microsoft.com/office/drawing/2014/main" id="{BDA2C499-690D-6209-DD58-CABD2E43AB43}"/>
              </a:ext>
            </a:extLst>
          </p:cNvPr>
          <p:cNvSpPr txBox="1">
            <a:spLocks/>
          </p:cNvSpPr>
          <p:nvPr/>
        </p:nvSpPr>
        <p:spPr>
          <a:xfrm>
            <a:off x="2004998" y="348852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chemeClr val="bg1">
                    <a:lumMod val="75000"/>
                  </a:schemeClr>
                </a:solidFill>
                <a:effectLst/>
                <a:uLnTx/>
                <a:uFillTx/>
                <a:latin typeface="Ubuntu Light"/>
                <a:ea typeface="+mn-ea"/>
                <a:cs typeface="+mn-cs"/>
              </a:rPr>
              <a:t>Desempeñar</a:t>
            </a:r>
          </a:p>
        </p:txBody>
      </p:sp>
      <p:sp>
        <p:nvSpPr>
          <p:cNvPr id="17" name="Text Placeholder 8">
            <a:extLst>
              <a:ext uri="{FF2B5EF4-FFF2-40B4-BE49-F238E27FC236}">
                <a16:creationId xmlns:a16="http://schemas.microsoft.com/office/drawing/2014/main" id="{F2393C81-13C5-ADBE-7453-D2C27F618466}"/>
              </a:ext>
            </a:extLst>
          </p:cNvPr>
          <p:cNvSpPr txBox="1">
            <a:spLocks/>
          </p:cNvSpPr>
          <p:nvPr/>
        </p:nvSpPr>
        <p:spPr>
          <a:xfrm>
            <a:off x="2004997" y="3909493"/>
            <a:ext cx="7996948" cy="446043"/>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chemeClr val="bg1">
                    <a:lumMod val="75000"/>
                  </a:schemeClr>
                </a:solidFill>
                <a:latin typeface="Ubuntu Light"/>
              </a:rPr>
              <a:t>Desempeñar las funciones del Asistente Deportivo definidas anteriormente.</a:t>
            </a:r>
          </a:p>
        </p:txBody>
      </p:sp>
      <p:sp>
        <p:nvSpPr>
          <p:cNvPr id="21" name="Text Placeholder 8">
            <a:extLst>
              <a:ext uri="{FF2B5EF4-FFF2-40B4-BE49-F238E27FC236}">
                <a16:creationId xmlns:a16="http://schemas.microsoft.com/office/drawing/2014/main" id="{0FDF13F7-38E3-189D-EAA6-332355C5199A}"/>
              </a:ext>
            </a:extLst>
          </p:cNvPr>
          <p:cNvSpPr txBox="1">
            <a:spLocks/>
          </p:cNvSpPr>
          <p:nvPr/>
        </p:nvSpPr>
        <p:spPr>
          <a:xfrm>
            <a:off x="2004998" y="4431343"/>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chemeClr val="bg1">
                    <a:lumMod val="75000"/>
                  </a:schemeClr>
                </a:solidFill>
                <a:effectLst/>
                <a:uLnTx/>
                <a:uFillTx/>
                <a:latin typeface="Ubuntu Light"/>
                <a:ea typeface="+mn-ea"/>
                <a:cs typeface="+mn-cs"/>
              </a:rPr>
              <a:t>Ganar experiencia</a:t>
            </a:r>
          </a:p>
        </p:txBody>
      </p:sp>
      <p:sp>
        <p:nvSpPr>
          <p:cNvPr id="22" name="Text Placeholder 8">
            <a:extLst>
              <a:ext uri="{FF2B5EF4-FFF2-40B4-BE49-F238E27FC236}">
                <a16:creationId xmlns:a16="http://schemas.microsoft.com/office/drawing/2014/main" id="{14B6BA35-5364-5283-5599-F7A91A8FCA26}"/>
              </a:ext>
            </a:extLst>
          </p:cNvPr>
          <p:cNvSpPr txBox="1">
            <a:spLocks/>
          </p:cNvSpPr>
          <p:nvPr/>
        </p:nvSpPr>
        <p:spPr>
          <a:xfrm>
            <a:off x="2004998" y="4852308"/>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000" dirty="0">
                <a:solidFill>
                  <a:schemeClr val="bg1">
                    <a:lumMod val="75000"/>
                  </a:schemeClr>
                </a:solidFill>
                <a:latin typeface="Ubuntu Light"/>
              </a:rPr>
              <a:t>Tener la oportunidad de probar tu nuevo rol.</a:t>
            </a:r>
          </a:p>
        </p:txBody>
      </p:sp>
      <p:sp>
        <p:nvSpPr>
          <p:cNvPr id="23" name="Text Placeholder 8">
            <a:extLst>
              <a:ext uri="{FF2B5EF4-FFF2-40B4-BE49-F238E27FC236}">
                <a16:creationId xmlns:a16="http://schemas.microsoft.com/office/drawing/2014/main" id="{710438DC-193A-5AE0-26CD-6A2044F33123}"/>
              </a:ext>
            </a:extLst>
          </p:cNvPr>
          <p:cNvSpPr txBox="1">
            <a:spLocks/>
          </p:cNvSpPr>
          <p:nvPr/>
        </p:nvSpPr>
        <p:spPr>
          <a:xfrm>
            <a:off x="2004998" y="5398923"/>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dirty="0">
                <a:ln>
                  <a:noFill/>
                </a:ln>
                <a:solidFill>
                  <a:srgbClr val="013B82"/>
                </a:solidFill>
                <a:effectLst/>
                <a:uLnTx/>
                <a:uFillTx/>
                <a:latin typeface="Ubuntu Light"/>
                <a:ea typeface="+mn-ea"/>
                <a:cs typeface="+mn-cs"/>
              </a:rPr>
              <a:t>Demuestra </a:t>
            </a:r>
            <a:r>
              <a:rPr lang="es" b="1" dirty="0">
                <a:solidFill>
                  <a:srgbClr val="013B82"/>
                </a:solidFill>
                <a:latin typeface="Ubuntu Light"/>
              </a:rPr>
              <a:t>tu</a:t>
            </a:r>
            <a:r>
              <a:rPr kumimoji="0" lang="es" sz="2400" b="1" i="0" u="none" strike="noStrike" kern="1200" cap="none" spc="0" normalizeH="0" baseline="0" noProof="0" dirty="0">
                <a:ln>
                  <a:noFill/>
                </a:ln>
                <a:solidFill>
                  <a:srgbClr val="013B82"/>
                </a:solidFill>
                <a:effectLst/>
                <a:uLnTx/>
                <a:uFillTx/>
                <a:latin typeface="Ubuntu Light"/>
                <a:ea typeface="+mn-ea"/>
                <a:cs typeface="+mn-cs"/>
              </a:rPr>
              <a:t>s habilidades de liderazgo</a:t>
            </a:r>
          </a:p>
        </p:txBody>
      </p:sp>
      <p:sp>
        <p:nvSpPr>
          <p:cNvPr id="24" name="Text Placeholder 8">
            <a:extLst>
              <a:ext uri="{FF2B5EF4-FFF2-40B4-BE49-F238E27FC236}">
                <a16:creationId xmlns:a16="http://schemas.microsoft.com/office/drawing/2014/main" id="{AB04756B-57FC-52A9-AAF5-4AE3F1119A55}"/>
              </a:ext>
            </a:extLst>
          </p:cNvPr>
          <p:cNvSpPr txBox="1">
            <a:spLocks/>
          </p:cNvSpPr>
          <p:nvPr/>
        </p:nvSpPr>
        <p:spPr>
          <a:xfrm>
            <a:off x="2004997" y="5819889"/>
            <a:ext cx="7607090" cy="646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000" dirty="0">
                <a:solidFill>
                  <a:srgbClr val="A5A5A5">
                    <a:lumMod val="50000"/>
                  </a:srgbClr>
                </a:solidFill>
                <a:latin typeface="Ubuntu Light"/>
              </a:rPr>
              <a:t>Demostrarle al entrenador y a los atletas del equipo que estás preparado para este rol de liderazgo.</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pic>
        <p:nvPicPr>
          <p:cNvPr id="3" name="Graphic 2" descr="Clipboard Partially Checked with solid fill">
            <a:extLst>
              <a:ext uri="{FF2B5EF4-FFF2-40B4-BE49-F238E27FC236}">
                <a16:creationId xmlns:a16="http://schemas.microsoft.com/office/drawing/2014/main" id="{D573D357-68A3-4E49-9D70-C642A7D1D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3" y="3460223"/>
            <a:ext cx="788933" cy="788933"/>
          </a:xfrm>
          <a:prstGeom prst="rect">
            <a:avLst/>
          </a:prstGeom>
        </p:spPr>
      </p:pic>
      <p:pic>
        <p:nvPicPr>
          <p:cNvPr id="4" name="Graphic 3" descr="Whistle with solid fill">
            <a:extLst>
              <a:ext uri="{FF2B5EF4-FFF2-40B4-BE49-F238E27FC236}">
                <a16:creationId xmlns:a16="http://schemas.microsoft.com/office/drawing/2014/main" id="{8EF7F61D-280C-EB19-692B-62D026336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533" y="4322878"/>
            <a:ext cx="727247" cy="727247"/>
          </a:xfrm>
          <a:prstGeom prst="rect">
            <a:avLst/>
          </a:prstGeom>
        </p:spPr>
      </p:pic>
      <p:pic>
        <p:nvPicPr>
          <p:cNvPr id="5" name="Graphic 4" descr="Race Flag with solid fill">
            <a:extLst>
              <a:ext uri="{FF2B5EF4-FFF2-40B4-BE49-F238E27FC236}">
                <a16:creationId xmlns:a16="http://schemas.microsoft.com/office/drawing/2014/main" id="{59750A9D-8F3B-2111-2280-4F1210710A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533" y="5245987"/>
            <a:ext cx="788933" cy="788933"/>
          </a:xfrm>
          <a:prstGeom prst="rect">
            <a:avLst/>
          </a:prstGeom>
        </p:spPr>
      </p:pic>
      <p:grpSp>
        <p:nvGrpSpPr>
          <p:cNvPr id="6" name="Group 5">
            <a:extLst>
              <a:ext uri="{FF2B5EF4-FFF2-40B4-BE49-F238E27FC236}">
                <a16:creationId xmlns:a16="http://schemas.microsoft.com/office/drawing/2014/main" id="{C403EA33-8B9F-F1CC-1571-7C585D2B1A75}"/>
              </a:ext>
            </a:extLst>
          </p:cNvPr>
          <p:cNvGrpSpPr/>
          <p:nvPr/>
        </p:nvGrpSpPr>
        <p:grpSpPr>
          <a:xfrm>
            <a:off x="11140096" y="5798774"/>
            <a:ext cx="773917" cy="773917"/>
            <a:chOff x="11140096" y="5798774"/>
            <a:chExt cx="773917" cy="773917"/>
          </a:xfrm>
        </p:grpSpPr>
        <p:sp>
          <p:nvSpPr>
            <p:cNvPr id="10" name="Oval 9">
              <a:extLst>
                <a:ext uri="{FF2B5EF4-FFF2-40B4-BE49-F238E27FC236}">
                  <a16:creationId xmlns:a16="http://schemas.microsoft.com/office/drawing/2014/main" id="{AD650F0C-710C-DBE7-7925-2B2965601F25}"/>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AA71B7-B673-D316-9F6E-9FD416AF1D4E}"/>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1886448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B34819D1-72B2-E1DD-B8AB-8CD05037FF7A}"/>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8" name="Text Placeholder 10">
            <a:extLst>
              <a:ext uri="{FF2B5EF4-FFF2-40B4-BE49-F238E27FC236}">
                <a16:creationId xmlns:a16="http://schemas.microsoft.com/office/drawing/2014/main" id="{10118565-2745-C616-FEDA-A92B93824B16}"/>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9" name="TextBox 8">
            <a:extLst>
              <a:ext uri="{FF2B5EF4-FFF2-40B4-BE49-F238E27FC236}">
                <a16:creationId xmlns:a16="http://schemas.microsoft.com/office/drawing/2014/main" id="{D58DB396-474E-8203-052E-572957C4C247}"/>
              </a:ext>
            </a:extLst>
          </p:cNvPr>
          <p:cNvSpPr txBox="1"/>
          <p:nvPr/>
        </p:nvSpPr>
        <p:spPr>
          <a:xfrm>
            <a:off x="1001304" y="2536447"/>
            <a:ext cx="3773896" cy="584775"/>
          </a:xfrm>
          <a:prstGeom prst="rect">
            <a:avLst/>
          </a:prstGeom>
          <a:noFill/>
        </p:spPr>
        <p:txBody>
          <a:bodyPr wrap="square" rtlCol="0">
            <a:spAutoFit/>
          </a:bodyPr>
          <a:lstStyle/>
          <a:p>
            <a:r>
              <a:rPr lang="es" sz="3200" b="1" dirty="0">
                <a:solidFill>
                  <a:schemeClr val="bg1"/>
                </a:solidFill>
                <a:latin typeface="Ubuntu"/>
              </a:rPr>
              <a:t>¡Se profesional!</a:t>
            </a:r>
            <a:endParaRPr lang="en-US" sz="3200" dirty="0">
              <a:solidFill>
                <a:schemeClr val="bg1"/>
              </a:solidFill>
              <a:latin typeface="Ubuntu"/>
            </a:endParaRPr>
          </a:p>
        </p:txBody>
      </p:sp>
      <p:sp>
        <p:nvSpPr>
          <p:cNvPr id="11" name="TextBox 10">
            <a:extLst>
              <a:ext uri="{FF2B5EF4-FFF2-40B4-BE49-F238E27FC236}">
                <a16:creationId xmlns:a16="http://schemas.microsoft.com/office/drawing/2014/main" id="{FE5E5921-C2F3-9E74-32B0-A308AB6DD4C6}"/>
              </a:ext>
            </a:extLst>
          </p:cNvPr>
          <p:cNvSpPr txBox="1"/>
          <p:nvPr/>
        </p:nvSpPr>
        <p:spPr>
          <a:xfrm>
            <a:off x="5885181" y="3429000"/>
            <a:ext cx="5666739" cy="2092881"/>
          </a:xfrm>
          <a:prstGeom prst="rect">
            <a:avLst/>
          </a:prstGeom>
          <a:noFill/>
        </p:spPr>
        <p:txBody>
          <a:bodyPr wrap="square" rtlCol="0">
            <a:spAutoFit/>
          </a:bodyPr>
          <a:lstStyle/>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Sé puntual y víste</a:t>
            </a:r>
            <a:r>
              <a:rPr lang="es" sz="2000" dirty="0">
                <a:solidFill>
                  <a:schemeClr val="bg2">
                    <a:lumMod val="25000"/>
                  </a:schemeClr>
                </a:solidFill>
                <a:latin typeface="Ubuntu" panose="020B0504030602030204" pitchFamily="34" charset="0"/>
                <a:ea typeface="Ubuntu"/>
                <a:cs typeface="Ubuntu"/>
                <a:sym typeface="Ubuntu"/>
              </a:rPr>
              <a:t>t</a:t>
            </a:r>
            <a:r>
              <a:rPr lang="es" sz="2000" i="0" u="none" strike="noStrike" cap="none" dirty="0">
                <a:solidFill>
                  <a:schemeClr val="bg2">
                    <a:lumMod val="25000"/>
                  </a:schemeClr>
                </a:solidFill>
                <a:latin typeface="Ubuntu" panose="020B0504030602030204" pitchFamily="34" charset="0"/>
                <a:ea typeface="Ubuntu"/>
                <a:cs typeface="Ubuntu"/>
                <a:sym typeface="Ubuntu"/>
              </a:rPr>
              <a:t>e apropiadamente.</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Presénta</a:t>
            </a:r>
            <a:r>
              <a:rPr lang="es" sz="2000" dirty="0">
                <a:solidFill>
                  <a:schemeClr val="bg2">
                    <a:lumMod val="25000"/>
                  </a:schemeClr>
                </a:solidFill>
                <a:latin typeface="Ubuntu" panose="020B0504030602030204" pitchFamily="34" charset="0"/>
                <a:ea typeface="Ubuntu"/>
                <a:cs typeface="Ubuntu"/>
                <a:sym typeface="Ubuntu"/>
              </a:rPr>
              <a:t>t</a:t>
            </a:r>
            <a:r>
              <a:rPr lang="es" sz="2000" i="0" u="none" strike="noStrike" cap="none" dirty="0">
                <a:solidFill>
                  <a:schemeClr val="bg2">
                    <a:lumMod val="25000"/>
                  </a:schemeClr>
                </a:solidFill>
                <a:latin typeface="Ubuntu" panose="020B0504030602030204" pitchFamily="34" charset="0"/>
                <a:ea typeface="Ubuntu"/>
                <a:cs typeface="Ubuntu"/>
                <a:sym typeface="Ubuntu"/>
              </a:rPr>
              <a:t>e con el equipo.</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Observa y escucha.</a:t>
            </a:r>
          </a:p>
          <a:p>
            <a:pPr marL="449262" indent="-342900">
              <a:spcAft>
                <a:spcPts val="1200"/>
              </a:spcAft>
              <a:buBlip>
                <a:blip r:embed="rId2"/>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Pídele instrucciones específicas al entrenador.</a:t>
            </a:r>
          </a:p>
        </p:txBody>
      </p:sp>
      <p:sp>
        <p:nvSpPr>
          <p:cNvPr id="12" name="TextBox 11">
            <a:extLst>
              <a:ext uri="{FF2B5EF4-FFF2-40B4-BE49-F238E27FC236}">
                <a16:creationId xmlns:a16="http://schemas.microsoft.com/office/drawing/2014/main" id="{83E5436E-826C-2EC5-36BD-EFDFF388643C}"/>
              </a:ext>
            </a:extLst>
          </p:cNvPr>
          <p:cNvSpPr txBox="1"/>
          <p:nvPr/>
        </p:nvSpPr>
        <p:spPr>
          <a:xfrm>
            <a:off x="5885181" y="2413337"/>
            <a:ext cx="5174705" cy="830997"/>
          </a:xfrm>
          <a:prstGeom prst="rect">
            <a:avLst/>
          </a:prstGeom>
          <a:noFill/>
        </p:spPr>
        <p:txBody>
          <a:bodyPr wrap="square" rtlCol="0">
            <a:spAutoFit/>
          </a:bodyPr>
          <a:lstStyle/>
          <a:p>
            <a:r>
              <a:rPr lang="es" sz="2400" b="1" dirty="0">
                <a:solidFill>
                  <a:srgbClr val="013B82"/>
                </a:solidFill>
                <a:latin typeface="Ubuntu" panose="020B0504030602030204" pitchFamily="34" charset="0"/>
              </a:rPr>
              <a:t>Al asistir a tu primera práctica como Asistente Deportivo:</a:t>
            </a:r>
          </a:p>
        </p:txBody>
      </p:sp>
      <p:grpSp>
        <p:nvGrpSpPr>
          <p:cNvPr id="13" name="Group 12">
            <a:extLst>
              <a:ext uri="{FF2B5EF4-FFF2-40B4-BE49-F238E27FC236}">
                <a16:creationId xmlns:a16="http://schemas.microsoft.com/office/drawing/2014/main" id="{147E763B-7824-A011-C95D-360CCDA7B82F}"/>
              </a:ext>
            </a:extLst>
          </p:cNvPr>
          <p:cNvGrpSpPr/>
          <p:nvPr/>
        </p:nvGrpSpPr>
        <p:grpSpPr>
          <a:xfrm>
            <a:off x="11140096" y="5798774"/>
            <a:ext cx="773917" cy="773917"/>
            <a:chOff x="11140096" y="5798774"/>
            <a:chExt cx="773917" cy="773917"/>
          </a:xfrm>
        </p:grpSpPr>
        <p:sp>
          <p:nvSpPr>
            <p:cNvPr id="14" name="Oval 13">
              <a:extLst>
                <a:ext uri="{FF2B5EF4-FFF2-40B4-BE49-F238E27FC236}">
                  <a16:creationId xmlns:a16="http://schemas.microsoft.com/office/drawing/2014/main" id="{C836698D-ECA7-2D1A-D5A2-B9E791481E3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A463158-F37B-DED4-733F-C1BA8DC8F4DB}"/>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101595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AAEEA9-FD8B-7F13-73FB-C6339549E8BF}"/>
              </a:ext>
            </a:extLst>
          </p:cNvPr>
          <p:cNvSpPr txBox="1"/>
          <p:nvPr/>
        </p:nvSpPr>
        <p:spPr>
          <a:xfrm>
            <a:off x="859609" y="1876756"/>
            <a:ext cx="7816305" cy="584775"/>
          </a:xfrm>
          <a:prstGeom prst="rect">
            <a:avLst/>
          </a:prstGeom>
          <a:noFill/>
        </p:spPr>
        <p:txBody>
          <a:bodyPr wrap="square" rtlCol="0">
            <a:spAutoFit/>
          </a:bodyPr>
          <a:lstStyle/>
          <a:p>
            <a:r>
              <a:rPr lang="es" sz="3200" b="1" dirty="0">
                <a:solidFill>
                  <a:srgbClr val="013B82"/>
                </a:solidFill>
                <a:latin typeface="Ubuntu"/>
              </a:rPr>
              <a:t>Reflexionar y revisar para mejorar</a:t>
            </a:r>
            <a:endParaRPr lang="en-US" sz="3200" dirty="0">
              <a:solidFill>
                <a:srgbClr val="013B82"/>
              </a:solidFill>
              <a:latin typeface="Ubuntu"/>
            </a:endParaRPr>
          </a:p>
        </p:txBody>
      </p:sp>
      <p:pic>
        <p:nvPicPr>
          <p:cNvPr id="5" name="Picture 16">
            <a:extLst>
              <a:ext uri="{FF2B5EF4-FFF2-40B4-BE49-F238E27FC236}">
                <a16:creationId xmlns:a16="http://schemas.microsoft.com/office/drawing/2014/main" id="{20E1DC62-51EF-A5FE-7510-6A951D105C82}"/>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6" name="Picture 1">
            <a:extLst>
              <a:ext uri="{FF2B5EF4-FFF2-40B4-BE49-F238E27FC236}">
                <a16:creationId xmlns:a16="http://schemas.microsoft.com/office/drawing/2014/main" id="{388D779C-36CE-AD38-B08A-CF563B2E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7" name="Picture 17">
            <a:extLst>
              <a:ext uri="{FF2B5EF4-FFF2-40B4-BE49-F238E27FC236}">
                <a16:creationId xmlns:a16="http://schemas.microsoft.com/office/drawing/2014/main" id="{C0D6B438-36FC-5A06-18A9-19164DB697E7}"/>
              </a:ext>
            </a:extLst>
          </p:cNvPr>
          <p:cNvPicPr>
            <a:picLocks noChangeAspect="1"/>
          </p:cNvPicPr>
          <p:nvPr/>
        </p:nvPicPr>
        <p:blipFill>
          <a:blip r:embed="rId4"/>
          <a:stretch>
            <a:fillRect/>
          </a:stretch>
        </p:blipFill>
        <p:spPr>
          <a:xfrm>
            <a:off x="10923534" y="282615"/>
            <a:ext cx="877942" cy="877942"/>
          </a:xfrm>
          <a:prstGeom prst="rect">
            <a:avLst/>
          </a:prstGeom>
        </p:spPr>
      </p:pic>
      <p:grpSp>
        <p:nvGrpSpPr>
          <p:cNvPr id="10" name="Group 9">
            <a:extLst>
              <a:ext uri="{FF2B5EF4-FFF2-40B4-BE49-F238E27FC236}">
                <a16:creationId xmlns:a16="http://schemas.microsoft.com/office/drawing/2014/main" id="{4F77B931-3149-8C72-7A6B-3380F13E391E}"/>
              </a:ext>
            </a:extLst>
          </p:cNvPr>
          <p:cNvGrpSpPr/>
          <p:nvPr/>
        </p:nvGrpSpPr>
        <p:grpSpPr>
          <a:xfrm>
            <a:off x="11140096" y="5798774"/>
            <a:ext cx="773917" cy="773917"/>
            <a:chOff x="11140096" y="5798774"/>
            <a:chExt cx="773917" cy="773917"/>
          </a:xfrm>
        </p:grpSpPr>
        <p:sp>
          <p:nvSpPr>
            <p:cNvPr id="11" name="Oval 10">
              <a:extLst>
                <a:ext uri="{FF2B5EF4-FFF2-40B4-BE49-F238E27FC236}">
                  <a16:creationId xmlns:a16="http://schemas.microsoft.com/office/drawing/2014/main" id="{1E3A3B09-C0B2-4FF8-4E62-9D5ED5D7A8E9}"/>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B4B6353-8D96-A346-8B5C-26F27D1512EF}"/>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
        <p:nvSpPr>
          <p:cNvPr id="13" name="Text Placeholder 5">
            <a:extLst>
              <a:ext uri="{FF2B5EF4-FFF2-40B4-BE49-F238E27FC236}">
                <a16:creationId xmlns:a16="http://schemas.microsoft.com/office/drawing/2014/main" id="{C070941F-6688-4BBE-F727-C9051C196791}"/>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14" name="Text Placeholder 10">
            <a:extLst>
              <a:ext uri="{FF2B5EF4-FFF2-40B4-BE49-F238E27FC236}">
                <a16:creationId xmlns:a16="http://schemas.microsoft.com/office/drawing/2014/main" id="{7CC8C6AA-3D35-B615-AB56-BC8A11B6663A}"/>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15" name="Rectangle: Diagonal Corners Rounded 14">
            <a:extLst>
              <a:ext uri="{FF2B5EF4-FFF2-40B4-BE49-F238E27FC236}">
                <a16:creationId xmlns:a16="http://schemas.microsoft.com/office/drawing/2014/main" id="{BA3B2B95-CE49-C2D0-3F50-A0E353A2E396}"/>
              </a:ext>
            </a:extLst>
          </p:cNvPr>
          <p:cNvSpPr/>
          <p:nvPr/>
        </p:nvSpPr>
        <p:spPr>
          <a:xfrm>
            <a:off x="1498600" y="3788333"/>
            <a:ext cx="2380403"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s" b="1" dirty="0">
                <a:solidFill>
                  <a:srgbClr val="013B82"/>
                </a:solidFill>
                <a:latin typeface="Ubuntu Light" panose="020B0304030602030204" pitchFamily="34" charset="0"/>
              </a:rPr>
              <a:t>Describe lo que pasó</a:t>
            </a:r>
          </a:p>
        </p:txBody>
      </p:sp>
      <p:sp>
        <p:nvSpPr>
          <p:cNvPr id="16" name="Rectangle: Diagonal Corners Rounded 15">
            <a:extLst>
              <a:ext uri="{FF2B5EF4-FFF2-40B4-BE49-F238E27FC236}">
                <a16:creationId xmlns:a16="http://schemas.microsoft.com/office/drawing/2014/main" id="{227A41E5-0B33-04ED-6B07-AE5C8556ABE7}"/>
              </a:ext>
            </a:extLst>
          </p:cNvPr>
          <p:cNvSpPr/>
          <p:nvPr/>
        </p:nvSpPr>
        <p:spPr>
          <a:xfrm>
            <a:off x="8441510" y="3788333"/>
            <a:ext cx="2423160"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s" b="1" dirty="0">
                <a:solidFill>
                  <a:srgbClr val="013B82"/>
                </a:solidFill>
                <a:latin typeface="Ubuntu Light" panose="020B0304030602030204" pitchFamily="34" charset="0"/>
              </a:rPr>
              <a:t>¿Qué harías diferente?</a:t>
            </a:r>
          </a:p>
        </p:txBody>
      </p:sp>
      <p:sp>
        <p:nvSpPr>
          <p:cNvPr id="17" name="Rectangle: Diagonal Corners Rounded 16">
            <a:extLst>
              <a:ext uri="{FF2B5EF4-FFF2-40B4-BE49-F238E27FC236}">
                <a16:creationId xmlns:a16="http://schemas.microsoft.com/office/drawing/2014/main" id="{92E4F995-AE75-A7A8-2FB6-1CFEB55B699C}"/>
              </a:ext>
            </a:extLst>
          </p:cNvPr>
          <p:cNvSpPr/>
          <p:nvPr/>
        </p:nvSpPr>
        <p:spPr>
          <a:xfrm>
            <a:off x="4942839" y="3788333"/>
            <a:ext cx="2423159"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a:lnSpc>
                <a:spcPct val="50000"/>
              </a:lnSpc>
            </a:pPr>
            <a:endParaRPr lang="en-US" b="1" dirty="0">
              <a:solidFill>
                <a:srgbClr val="013B82"/>
              </a:solidFill>
              <a:latin typeface="Ubuntu Light" panose="020B0304030602030204" pitchFamily="34" charset="0"/>
            </a:endParaRPr>
          </a:p>
          <a:p>
            <a:pPr marL="324000">
              <a:lnSpc>
                <a:spcPct val="95000"/>
              </a:lnSpc>
            </a:pPr>
            <a:r>
              <a:rPr lang="es" b="1" dirty="0">
                <a:solidFill>
                  <a:srgbClr val="013B82"/>
                </a:solidFill>
                <a:latin typeface="Ubuntu Light" panose="020B0304030602030204" pitchFamily="34" charset="0"/>
              </a:rPr>
              <a:t>¿Por qué es importante reflexionar?</a:t>
            </a:r>
          </a:p>
        </p:txBody>
      </p:sp>
      <p:sp>
        <p:nvSpPr>
          <p:cNvPr id="18" name="TextBox 17">
            <a:extLst>
              <a:ext uri="{FF2B5EF4-FFF2-40B4-BE49-F238E27FC236}">
                <a16:creationId xmlns:a16="http://schemas.microsoft.com/office/drawing/2014/main" id="{22996139-3367-DD68-312B-BC453BEBBC98}"/>
              </a:ext>
            </a:extLst>
          </p:cNvPr>
          <p:cNvSpPr txBox="1"/>
          <p:nvPr/>
        </p:nvSpPr>
        <p:spPr>
          <a:xfrm>
            <a:off x="1590589" y="2890726"/>
            <a:ext cx="1175657" cy="461665"/>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¿QUÉ?</a:t>
            </a:r>
          </a:p>
        </p:txBody>
      </p:sp>
      <p:sp>
        <p:nvSpPr>
          <p:cNvPr id="19" name="TextBox 18">
            <a:extLst>
              <a:ext uri="{FF2B5EF4-FFF2-40B4-BE49-F238E27FC236}">
                <a16:creationId xmlns:a16="http://schemas.microsoft.com/office/drawing/2014/main" id="{E743381F-FF27-95BC-ADEB-56772D4D56EC}"/>
              </a:ext>
            </a:extLst>
          </p:cNvPr>
          <p:cNvSpPr txBox="1"/>
          <p:nvPr/>
        </p:nvSpPr>
        <p:spPr>
          <a:xfrm>
            <a:off x="4935717" y="2890725"/>
            <a:ext cx="1658257" cy="461665"/>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¿POR QUÉ?</a:t>
            </a:r>
          </a:p>
        </p:txBody>
      </p:sp>
      <p:sp>
        <p:nvSpPr>
          <p:cNvPr id="20" name="TextBox 19">
            <a:extLst>
              <a:ext uri="{FF2B5EF4-FFF2-40B4-BE49-F238E27FC236}">
                <a16:creationId xmlns:a16="http://schemas.microsoft.com/office/drawing/2014/main" id="{C88F1E43-D3B8-1183-0170-BFCC28168C61}"/>
              </a:ext>
            </a:extLst>
          </p:cNvPr>
          <p:cNvSpPr txBox="1"/>
          <p:nvPr/>
        </p:nvSpPr>
        <p:spPr>
          <a:xfrm>
            <a:off x="8447133" y="2890724"/>
            <a:ext cx="2053772" cy="461665"/>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¿Y AHORA QUÉ?</a:t>
            </a:r>
          </a:p>
        </p:txBody>
      </p:sp>
      <p:pic>
        <p:nvPicPr>
          <p:cNvPr id="21" name="Graphic 20">
            <a:extLst>
              <a:ext uri="{FF2B5EF4-FFF2-40B4-BE49-F238E27FC236}">
                <a16:creationId xmlns:a16="http://schemas.microsoft.com/office/drawing/2014/main" id="{DBF1CAEE-F9DF-A2DA-57E4-413175AAD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2674" y="3687514"/>
            <a:ext cx="1251783" cy="1396219"/>
          </a:xfrm>
          <a:prstGeom prst="rect">
            <a:avLst/>
          </a:prstGeom>
        </p:spPr>
      </p:pic>
      <p:pic>
        <p:nvPicPr>
          <p:cNvPr id="25" name="Graphic 24">
            <a:extLst>
              <a:ext uri="{FF2B5EF4-FFF2-40B4-BE49-F238E27FC236}">
                <a16:creationId xmlns:a16="http://schemas.microsoft.com/office/drawing/2014/main" id="{A58A7D83-07C3-D748-6039-3FCD3BF39A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3373" y="3687514"/>
            <a:ext cx="1664941" cy="1423461"/>
          </a:xfrm>
          <a:prstGeom prst="rect">
            <a:avLst/>
          </a:prstGeom>
        </p:spPr>
      </p:pic>
      <p:pic>
        <p:nvPicPr>
          <p:cNvPr id="29" name="Graphic 28">
            <a:extLst>
              <a:ext uri="{FF2B5EF4-FFF2-40B4-BE49-F238E27FC236}">
                <a16:creationId xmlns:a16="http://schemas.microsoft.com/office/drawing/2014/main" id="{A5E0B2B6-BCF8-E25B-BAE5-5EA77F771B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25127" y="3633634"/>
            <a:ext cx="1240806" cy="1450099"/>
          </a:xfrm>
          <a:prstGeom prst="rect">
            <a:avLst/>
          </a:prstGeom>
        </p:spPr>
      </p:pic>
      <p:cxnSp>
        <p:nvCxnSpPr>
          <p:cNvPr id="31" name="Straight Arrow Connector 30">
            <a:extLst>
              <a:ext uri="{FF2B5EF4-FFF2-40B4-BE49-F238E27FC236}">
                <a16:creationId xmlns:a16="http://schemas.microsoft.com/office/drawing/2014/main" id="{7241F843-B3AF-F035-730E-A964CD0BB37A}"/>
              </a:ext>
            </a:extLst>
          </p:cNvPr>
          <p:cNvCxnSpPr>
            <a:cxnSpLocks/>
            <a:stCxn id="18" idx="3"/>
          </p:cNvCxnSpPr>
          <p:nvPr/>
        </p:nvCxnSpPr>
        <p:spPr>
          <a:xfrm>
            <a:off x="2766246" y="3121559"/>
            <a:ext cx="1978417" cy="0"/>
          </a:xfrm>
          <a:prstGeom prst="straightConnector1">
            <a:avLst/>
          </a:prstGeom>
          <a:ln w="28575">
            <a:solidFill>
              <a:srgbClr val="C4161C"/>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1EA04A1-4DEA-61F7-C4B7-E84ACE48F61E}"/>
              </a:ext>
            </a:extLst>
          </p:cNvPr>
          <p:cNvCxnSpPr>
            <a:cxnSpLocks/>
          </p:cNvCxnSpPr>
          <p:nvPr/>
        </p:nvCxnSpPr>
        <p:spPr>
          <a:xfrm>
            <a:off x="6593974" y="3099788"/>
            <a:ext cx="1696275" cy="0"/>
          </a:xfrm>
          <a:prstGeom prst="straightConnector1">
            <a:avLst/>
          </a:prstGeom>
          <a:ln w="28575">
            <a:solidFill>
              <a:srgbClr val="C4161C"/>
            </a:solidFill>
            <a:headEnd type="ova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936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54F6F3-1576-1896-B1FB-CA6854124761}"/>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3" name="Picture 1">
            <a:extLst>
              <a:ext uri="{FF2B5EF4-FFF2-40B4-BE49-F238E27FC236}">
                <a16:creationId xmlns:a16="http://schemas.microsoft.com/office/drawing/2014/main" id="{B0335B1F-F3BD-614C-C90A-778885BEB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6" name="Picture 17">
            <a:extLst>
              <a:ext uri="{FF2B5EF4-FFF2-40B4-BE49-F238E27FC236}">
                <a16:creationId xmlns:a16="http://schemas.microsoft.com/office/drawing/2014/main" id="{BDA79AB2-8C68-2DE9-0680-935FBA95BB5B}"/>
              </a:ext>
            </a:extLst>
          </p:cNvPr>
          <p:cNvPicPr>
            <a:picLocks noChangeAspect="1"/>
          </p:cNvPicPr>
          <p:nvPr/>
        </p:nvPicPr>
        <p:blipFill>
          <a:blip r:embed="rId4"/>
          <a:stretch>
            <a:fillRect/>
          </a:stretch>
        </p:blipFill>
        <p:spPr>
          <a:xfrm>
            <a:off x="10923534" y="282615"/>
            <a:ext cx="877942" cy="877942"/>
          </a:xfrm>
          <a:prstGeom prst="rect">
            <a:avLst/>
          </a:prstGeom>
        </p:spPr>
      </p:pic>
      <p:sp>
        <p:nvSpPr>
          <p:cNvPr id="7" name="Text Placeholder 5">
            <a:extLst>
              <a:ext uri="{FF2B5EF4-FFF2-40B4-BE49-F238E27FC236}">
                <a16:creationId xmlns:a16="http://schemas.microsoft.com/office/drawing/2014/main" id="{8531A02A-180D-B0C7-A307-E8B9957B7314}"/>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8" name="Text Placeholder 10">
            <a:extLst>
              <a:ext uri="{FF2B5EF4-FFF2-40B4-BE49-F238E27FC236}">
                <a16:creationId xmlns:a16="http://schemas.microsoft.com/office/drawing/2014/main" id="{F2474AB8-3894-A85E-CEC4-4ABC5B4BD3B9}"/>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sp>
        <p:nvSpPr>
          <p:cNvPr id="10" name="TextBox 9">
            <a:extLst>
              <a:ext uri="{FF2B5EF4-FFF2-40B4-BE49-F238E27FC236}">
                <a16:creationId xmlns:a16="http://schemas.microsoft.com/office/drawing/2014/main" id="{EC8CE766-4CF5-C7B5-7D8B-01D0E59358B0}"/>
              </a:ext>
            </a:extLst>
          </p:cNvPr>
          <p:cNvSpPr txBox="1"/>
          <p:nvPr/>
        </p:nvSpPr>
        <p:spPr>
          <a:xfrm>
            <a:off x="5634809" y="2128800"/>
            <a:ext cx="5666739" cy="3631763"/>
          </a:xfrm>
          <a:prstGeom prst="rect">
            <a:avLst/>
          </a:prstGeom>
          <a:noFill/>
        </p:spPr>
        <p:txBody>
          <a:bodyPr wrap="square" rtlCol="0">
            <a:spAutoFit/>
          </a:bodyPr>
          <a:lstStyle/>
          <a:p>
            <a:pPr marL="449262" indent="-342900">
              <a:spcAft>
                <a:spcPts val="1200"/>
              </a:spcAft>
              <a:buBlip>
                <a:blip r:embed="rId5"/>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¿Cómo te fue en la práctica?</a:t>
            </a:r>
          </a:p>
          <a:p>
            <a:pPr marL="449262" indent="-342900">
              <a:spcAft>
                <a:spcPts val="1200"/>
              </a:spcAft>
              <a:buBlip>
                <a:blip r:embed="rId5"/>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¿Te gustó?</a:t>
            </a:r>
          </a:p>
          <a:p>
            <a:pPr marL="449262" indent="-342900">
              <a:spcAft>
                <a:spcPts val="1200"/>
              </a:spcAft>
              <a:buBlip>
                <a:blip r:embed="rId5"/>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a:t>
            </a:r>
            <a:r>
              <a:rPr lang="es" sz="2000" dirty="0">
                <a:solidFill>
                  <a:schemeClr val="bg2">
                    <a:lumMod val="25000"/>
                  </a:schemeClr>
                </a:solidFill>
                <a:latin typeface="Ubuntu" panose="020B0504030602030204" pitchFamily="34" charset="0"/>
                <a:ea typeface="Ubuntu"/>
                <a:cs typeface="Ubuntu"/>
                <a:sym typeface="Ubuntu"/>
              </a:rPr>
              <a:t>Te</a:t>
            </a:r>
            <a:r>
              <a:rPr lang="es" sz="2000" i="0" u="none" strike="noStrike" cap="none" dirty="0">
                <a:solidFill>
                  <a:schemeClr val="bg2">
                    <a:lumMod val="25000"/>
                  </a:schemeClr>
                </a:solidFill>
                <a:latin typeface="Ubuntu" panose="020B0504030602030204" pitchFamily="34" charset="0"/>
                <a:ea typeface="Ubuntu"/>
                <a:cs typeface="Ubuntu"/>
                <a:sym typeface="Ubuntu"/>
              </a:rPr>
              <a:t> comunicaste bien con los atletas y entrenadores?</a:t>
            </a:r>
          </a:p>
          <a:p>
            <a:pPr marL="449262" indent="-342900">
              <a:spcAft>
                <a:spcPts val="1200"/>
              </a:spcAft>
              <a:buBlip>
                <a:blip r:embed="rId5"/>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¿Qué cosas nuevas aprendiste?</a:t>
            </a:r>
          </a:p>
          <a:p>
            <a:pPr marL="449262" indent="-342900">
              <a:spcAft>
                <a:spcPts val="1200"/>
              </a:spcAft>
              <a:buBlip>
                <a:blip r:embed="rId5"/>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¿Qué fue lo realmente bueno que quieres seguir haciendo en la próxima práctica?</a:t>
            </a:r>
          </a:p>
          <a:p>
            <a:pPr marL="449262" indent="-342900">
              <a:spcAft>
                <a:spcPts val="1200"/>
              </a:spcAft>
              <a:buBlip>
                <a:blip r:embed="rId5"/>
              </a:buBlip>
            </a:pPr>
            <a:r>
              <a:rPr lang="es" sz="2000" i="0" u="none" strike="noStrike" cap="none" dirty="0">
                <a:solidFill>
                  <a:schemeClr val="bg2">
                    <a:lumMod val="25000"/>
                  </a:schemeClr>
                </a:solidFill>
                <a:latin typeface="Ubuntu" panose="020B0504030602030204" pitchFamily="34" charset="0"/>
                <a:ea typeface="Ubuntu"/>
                <a:cs typeface="Ubuntu"/>
                <a:sym typeface="Ubuntu"/>
              </a:rPr>
              <a:t>¿Qué harás diferente en la próxima práctica? ¿Y cómo?</a:t>
            </a:r>
          </a:p>
        </p:txBody>
      </p:sp>
      <p:sp>
        <p:nvSpPr>
          <p:cNvPr id="12" name="TextBox 11">
            <a:extLst>
              <a:ext uri="{FF2B5EF4-FFF2-40B4-BE49-F238E27FC236}">
                <a16:creationId xmlns:a16="http://schemas.microsoft.com/office/drawing/2014/main" id="{CDFDBC3E-436D-F163-54EE-41E33B64798E}"/>
              </a:ext>
            </a:extLst>
          </p:cNvPr>
          <p:cNvSpPr txBox="1"/>
          <p:nvPr/>
        </p:nvSpPr>
        <p:spPr>
          <a:xfrm>
            <a:off x="1116592" y="2563934"/>
            <a:ext cx="3263900" cy="1077218"/>
          </a:xfrm>
          <a:prstGeom prst="rect">
            <a:avLst/>
          </a:prstGeom>
          <a:noFill/>
        </p:spPr>
        <p:txBody>
          <a:bodyPr wrap="square" rtlCol="0">
            <a:spAutoFit/>
          </a:bodyPr>
          <a:lstStyle/>
          <a:p>
            <a:r>
              <a:rPr lang="es" sz="3200" b="1" dirty="0">
                <a:solidFill>
                  <a:srgbClr val="013B82"/>
                </a:solidFill>
                <a:latin typeface="Ubuntu"/>
              </a:rPr>
              <a:t>Preguntas que debes hacerte</a:t>
            </a:r>
            <a:endParaRPr lang="en-US" sz="3200" dirty="0">
              <a:solidFill>
                <a:srgbClr val="013B82"/>
              </a:solidFill>
              <a:latin typeface="Ubuntu"/>
            </a:endParaRPr>
          </a:p>
        </p:txBody>
      </p:sp>
      <p:sp>
        <p:nvSpPr>
          <p:cNvPr id="13" name="TextBox 12">
            <a:extLst>
              <a:ext uri="{FF2B5EF4-FFF2-40B4-BE49-F238E27FC236}">
                <a16:creationId xmlns:a16="http://schemas.microsoft.com/office/drawing/2014/main" id="{C313BD6A-0F74-1566-3EC0-13037F2687AE}"/>
              </a:ext>
            </a:extLst>
          </p:cNvPr>
          <p:cNvSpPr txBox="1"/>
          <p:nvPr/>
        </p:nvSpPr>
        <p:spPr>
          <a:xfrm>
            <a:off x="994671" y="3641152"/>
            <a:ext cx="3263900" cy="1569660"/>
          </a:xfrm>
          <a:prstGeom prst="rect">
            <a:avLst/>
          </a:prstGeom>
          <a:noFill/>
        </p:spPr>
        <p:txBody>
          <a:bodyPr wrap="square" rtlCol="0">
            <a:spAutoFit/>
          </a:bodyPr>
          <a:lstStyle/>
          <a:p>
            <a:pPr marL="106362">
              <a:spcAft>
                <a:spcPts val="1200"/>
              </a:spcAft>
            </a:pPr>
            <a:r>
              <a:rPr lang="es" sz="2400" i="0" u="none" strike="noStrike" cap="none" dirty="0">
                <a:solidFill>
                  <a:schemeClr val="bg1"/>
                </a:solidFill>
                <a:latin typeface="Ubuntu" panose="020B0504030602030204" pitchFamily="34" charset="0"/>
                <a:ea typeface="Ubuntu"/>
                <a:cs typeface="Ubuntu"/>
                <a:sym typeface="Ubuntu"/>
              </a:rPr>
              <a:t>Reúnete con tu entrenador/mentor frecuentemente y pídele comentarios.</a:t>
            </a:r>
          </a:p>
        </p:txBody>
      </p:sp>
      <p:sp>
        <p:nvSpPr>
          <p:cNvPr id="14" name="TextBox 13">
            <a:extLst>
              <a:ext uri="{FF2B5EF4-FFF2-40B4-BE49-F238E27FC236}">
                <a16:creationId xmlns:a16="http://schemas.microsoft.com/office/drawing/2014/main" id="{07B4B5E4-0311-0C62-0A11-57B007729A9D}"/>
              </a:ext>
            </a:extLst>
          </p:cNvPr>
          <p:cNvSpPr txBox="1"/>
          <p:nvPr/>
        </p:nvSpPr>
        <p:spPr>
          <a:xfrm rot="20352403">
            <a:off x="654067" y="2366723"/>
            <a:ext cx="600346" cy="1015663"/>
          </a:xfrm>
          <a:prstGeom prst="rect">
            <a:avLst/>
          </a:prstGeom>
          <a:noFill/>
        </p:spPr>
        <p:txBody>
          <a:bodyPr wrap="square" rtlCol="0">
            <a:spAutoFit/>
          </a:bodyPr>
          <a:lstStyle/>
          <a:p>
            <a:r>
              <a:rPr lang="es" sz="6000" b="1" dirty="0">
                <a:solidFill>
                  <a:srgbClr val="185EA8"/>
                </a:solidFill>
                <a:latin typeface="Ubuntu" panose="020B0504030602030204" pitchFamily="34" charset="0"/>
              </a:rPr>
              <a:t>?</a:t>
            </a:r>
            <a:endParaRPr lang="en-US" sz="7200" b="1" dirty="0">
              <a:solidFill>
                <a:srgbClr val="185EA8"/>
              </a:solidFill>
              <a:latin typeface="Ubuntu" panose="020B0504030602030204" pitchFamily="34" charset="0"/>
            </a:endParaRPr>
          </a:p>
        </p:txBody>
      </p:sp>
      <p:sp>
        <p:nvSpPr>
          <p:cNvPr id="15" name="TextBox 14">
            <a:extLst>
              <a:ext uri="{FF2B5EF4-FFF2-40B4-BE49-F238E27FC236}">
                <a16:creationId xmlns:a16="http://schemas.microsoft.com/office/drawing/2014/main" id="{152A2858-E865-41CF-CBB3-56802C5B8079}"/>
              </a:ext>
            </a:extLst>
          </p:cNvPr>
          <p:cNvSpPr txBox="1"/>
          <p:nvPr/>
        </p:nvSpPr>
        <p:spPr>
          <a:xfrm rot="1690231">
            <a:off x="355646" y="2656428"/>
            <a:ext cx="600346" cy="830997"/>
          </a:xfrm>
          <a:prstGeom prst="rect">
            <a:avLst/>
          </a:prstGeom>
          <a:noFill/>
        </p:spPr>
        <p:txBody>
          <a:bodyPr wrap="square" rtlCol="0">
            <a:spAutoFit/>
          </a:bodyPr>
          <a:lstStyle/>
          <a:p>
            <a:r>
              <a:rPr lang="es" sz="4800" b="1" dirty="0">
                <a:solidFill>
                  <a:srgbClr val="185EA8"/>
                </a:solidFill>
                <a:latin typeface="Ubuntu" panose="020B0504030602030204" pitchFamily="34" charset="0"/>
              </a:rPr>
              <a:t>?</a:t>
            </a:r>
            <a:endParaRPr lang="en-US" sz="7200" b="1" dirty="0">
              <a:solidFill>
                <a:srgbClr val="185EA8"/>
              </a:solidFill>
              <a:latin typeface="Ubuntu" panose="020B0504030602030204" pitchFamily="34" charset="0"/>
            </a:endParaRPr>
          </a:p>
        </p:txBody>
      </p:sp>
      <p:grpSp>
        <p:nvGrpSpPr>
          <p:cNvPr id="16" name="Group 15">
            <a:extLst>
              <a:ext uri="{FF2B5EF4-FFF2-40B4-BE49-F238E27FC236}">
                <a16:creationId xmlns:a16="http://schemas.microsoft.com/office/drawing/2014/main" id="{B7C52236-1B2C-D183-BEA3-BE39195181F0}"/>
              </a:ext>
            </a:extLst>
          </p:cNvPr>
          <p:cNvGrpSpPr/>
          <p:nvPr/>
        </p:nvGrpSpPr>
        <p:grpSpPr>
          <a:xfrm>
            <a:off x="11140096" y="5798774"/>
            <a:ext cx="773917" cy="773917"/>
            <a:chOff x="11140096" y="5798774"/>
            <a:chExt cx="773917" cy="773917"/>
          </a:xfrm>
        </p:grpSpPr>
        <p:sp>
          <p:nvSpPr>
            <p:cNvPr id="17" name="Oval 16">
              <a:extLst>
                <a:ext uri="{FF2B5EF4-FFF2-40B4-BE49-F238E27FC236}">
                  <a16:creationId xmlns:a16="http://schemas.microsoft.com/office/drawing/2014/main" id="{76569D7C-9A13-A0AA-1DCA-0234F1CCCB2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F10746D-C863-658B-3457-68882799206A}"/>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702173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2A94A4-37BF-9BF6-9CE8-7800D2F68262}"/>
              </a:ext>
            </a:extLst>
          </p:cNvPr>
          <p:cNvSpPr txBox="1"/>
          <p:nvPr/>
        </p:nvSpPr>
        <p:spPr>
          <a:xfrm>
            <a:off x="905329" y="3133635"/>
            <a:ext cx="3122385" cy="1077218"/>
          </a:xfrm>
          <a:prstGeom prst="rect">
            <a:avLst/>
          </a:prstGeom>
          <a:noFill/>
        </p:spPr>
        <p:txBody>
          <a:bodyPr wrap="square" rtlCol="0">
            <a:spAutoFit/>
          </a:bodyPr>
          <a:lstStyle/>
          <a:p>
            <a:r>
              <a:rPr lang="es" sz="3200" b="1" dirty="0">
                <a:solidFill>
                  <a:schemeClr val="bg1"/>
                </a:solidFill>
                <a:latin typeface="Ubuntu"/>
              </a:rPr>
              <a:t>¿Qué es la reflexión crítica?</a:t>
            </a:r>
            <a:endParaRPr lang="en-US" sz="3200" dirty="0">
              <a:solidFill>
                <a:schemeClr val="bg1"/>
              </a:solidFill>
              <a:latin typeface="Ubuntu"/>
            </a:endParaRPr>
          </a:p>
        </p:txBody>
      </p:sp>
      <p:sp>
        <p:nvSpPr>
          <p:cNvPr id="13" name="TextBox 12">
            <a:extLst>
              <a:ext uri="{FF2B5EF4-FFF2-40B4-BE49-F238E27FC236}">
                <a16:creationId xmlns:a16="http://schemas.microsoft.com/office/drawing/2014/main" id="{3AD1ABD6-B7AE-5A07-2DDB-0E7A88F970F3}"/>
              </a:ext>
            </a:extLst>
          </p:cNvPr>
          <p:cNvSpPr txBox="1"/>
          <p:nvPr/>
        </p:nvSpPr>
        <p:spPr>
          <a:xfrm>
            <a:off x="7565209" y="5804799"/>
            <a:ext cx="3438071" cy="369332"/>
          </a:xfrm>
          <a:prstGeom prst="rect">
            <a:avLst/>
          </a:prstGeom>
          <a:noFill/>
        </p:spPr>
        <p:txBody>
          <a:bodyPr wrap="square" rtlCol="0">
            <a:spAutoFit/>
          </a:bodyPr>
          <a:lstStyle/>
          <a:p>
            <a:r>
              <a:rPr lang="es" dirty="0">
                <a:solidFill>
                  <a:schemeClr val="bg1"/>
                </a:solidFill>
                <a:latin typeface="Ubuntu" panose="020B0504030602030204" pitchFamily="34" charset="0"/>
                <a:ea typeface="+mn-lt"/>
                <a:cs typeface="+mn-lt"/>
              </a:rPr>
              <a:t>https://youtu.be/vGyjF9Ngd8Y</a:t>
            </a:r>
            <a:endParaRPr lang="en-US" dirty="0">
              <a:solidFill>
                <a:schemeClr val="bg1"/>
              </a:solidFill>
              <a:latin typeface="Ubuntu" panose="020B0504030602030204" pitchFamily="34" charset="0"/>
              <a:cs typeface="Calibri"/>
            </a:endParaRPr>
          </a:p>
        </p:txBody>
      </p:sp>
      <p:sp>
        <p:nvSpPr>
          <p:cNvPr id="6" name="Text Placeholder 5">
            <a:extLst>
              <a:ext uri="{FF2B5EF4-FFF2-40B4-BE49-F238E27FC236}">
                <a16:creationId xmlns:a16="http://schemas.microsoft.com/office/drawing/2014/main" id="{5CD6D7B7-F543-6B3C-CB55-755E06DAEFA2}"/>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Atletas como Líderes Deportivos</a:t>
            </a:r>
          </a:p>
        </p:txBody>
      </p:sp>
      <p:sp>
        <p:nvSpPr>
          <p:cNvPr id="9" name="Text Placeholder 10">
            <a:extLst>
              <a:ext uri="{FF2B5EF4-FFF2-40B4-BE49-F238E27FC236}">
                <a16:creationId xmlns:a16="http://schemas.microsoft.com/office/drawing/2014/main" id="{34269D28-9612-4FCB-30A9-C112CD4BBB50}"/>
              </a:ext>
            </a:extLst>
          </p:cNvPr>
          <p:cNvSpPr txBox="1">
            <a:spLocks/>
          </p:cNvSpPr>
          <p:nvPr/>
        </p:nvSpPr>
        <p:spPr>
          <a:xfrm>
            <a:off x="1498600" y="1097134"/>
            <a:ext cx="3276600" cy="376034"/>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capacitación en práctica</a:t>
            </a:r>
          </a:p>
        </p:txBody>
      </p:sp>
      <p:grpSp>
        <p:nvGrpSpPr>
          <p:cNvPr id="11" name="Group 10">
            <a:extLst>
              <a:ext uri="{FF2B5EF4-FFF2-40B4-BE49-F238E27FC236}">
                <a16:creationId xmlns:a16="http://schemas.microsoft.com/office/drawing/2014/main" id="{67063BC7-F0ED-A940-F9FA-FF15541BAA54}"/>
              </a:ext>
            </a:extLst>
          </p:cNvPr>
          <p:cNvGrpSpPr/>
          <p:nvPr/>
        </p:nvGrpSpPr>
        <p:grpSpPr>
          <a:xfrm>
            <a:off x="11140096" y="5798774"/>
            <a:ext cx="773917" cy="773917"/>
            <a:chOff x="11140096" y="5798774"/>
            <a:chExt cx="773917" cy="773917"/>
          </a:xfrm>
        </p:grpSpPr>
        <p:sp>
          <p:nvSpPr>
            <p:cNvPr id="17" name="Oval 16">
              <a:extLst>
                <a:ext uri="{FF2B5EF4-FFF2-40B4-BE49-F238E27FC236}">
                  <a16:creationId xmlns:a16="http://schemas.microsoft.com/office/drawing/2014/main" id="{1CFD1F92-27E2-C038-FE86-9152C1B69901}"/>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F7E1C2C-C921-3A42-31AF-7AFE1743D9FD}"/>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pic>
        <p:nvPicPr>
          <p:cNvPr id="19" name="Online Media 18" title="What is a Critical Reflection? Introducing the “What, So What, Now What” Model">
            <a:hlinkClick r:id="" action="ppaction://media"/>
            <a:extLst>
              <a:ext uri="{FF2B5EF4-FFF2-40B4-BE49-F238E27FC236}">
                <a16:creationId xmlns:a16="http://schemas.microsoft.com/office/drawing/2014/main" id="{7FAE32F8-F25E-FF70-AFC4-A852E41C2321}"/>
              </a:ext>
            </a:extLst>
          </p:cNvPr>
          <p:cNvPicPr>
            <a:picLocks noRot="1" noChangeAspect="1"/>
          </p:cNvPicPr>
          <p:nvPr>
            <a:videoFile r:link="rId1"/>
          </p:nvPr>
        </p:nvPicPr>
        <p:blipFill>
          <a:blip r:embed="rId3"/>
          <a:stretch>
            <a:fillRect/>
          </a:stretch>
        </p:blipFill>
        <p:spPr>
          <a:xfrm>
            <a:off x="4450896" y="1901643"/>
            <a:ext cx="6835291" cy="3858920"/>
          </a:xfrm>
          <a:prstGeom prst="rect">
            <a:avLst/>
          </a:prstGeom>
          <a:ln w="38100">
            <a:solidFill>
              <a:srgbClr val="0095DA"/>
            </a:solidFill>
          </a:ln>
        </p:spPr>
      </p:pic>
    </p:spTree>
    <p:extLst>
      <p:ext uri="{BB962C8B-B14F-4D97-AF65-F5344CB8AC3E}">
        <p14:creationId xmlns:p14="http://schemas.microsoft.com/office/powerpoint/2010/main" val="131211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4B8AE3-D081-9148-A355-39288A3A5676}"/>
              </a:ext>
            </a:extLst>
          </p:cNvPr>
          <p:cNvSpPr>
            <a:spLocks noGrp="1"/>
          </p:cNvSpPr>
          <p:nvPr>
            <p:ph type="body" sz="quarter" idx="10"/>
          </p:nvPr>
        </p:nvSpPr>
        <p:spPr>
          <a:xfrm>
            <a:off x="1498600" y="588370"/>
            <a:ext cx="7401560" cy="466685"/>
          </a:xfrm>
        </p:spPr>
        <p:txBody>
          <a:bodyPr/>
          <a:lstStyle/>
          <a:p>
            <a:r>
              <a:rPr lang="es" dirty="0"/>
              <a:t>Atletas como Líderes Deportivos</a:t>
            </a:r>
          </a:p>
        </p:txBody>
      </p:sp>
      <p:sp>
        <p:nvSpPr>
          <p:cNvPr id="5" name="Text Placeholder 4">
            <a:extLst>
              <a:ext uri="{FF2B5EF4-FFF2-40B4-BE49-F238E27FC236}">
                <a16:creationId xmlns:a16="http://schemas.microsoft.com/office/drawing/2014/main" id="{49B549FC-D8A1-1FB4-8377-D1E6DCBEFAA3}"/>
              </a:ext>
            </a:extLst>
          </p:cNvPr>
          <p:cNvSpPr>
            <a:spLocks noGrp="1"/>
          </p:cNvSpPr>
          <p:nvPr>
            <p:ph type="body" sz="quarter" idx="11"/>
          </p:nvPr>
        </p:nvSpPr>
        <p:spPr>
          <a:xfrm>
            <a:off x="1498600" y="1084071"/>
            <a:ext cx="3443514" cy="466685"/>
          </a:xfrm>
        </p:spPr>
        <p:txBody>
          <a:bodyPr>
            <a:normAutofit fontScale="92500" lnSpcReduction="10000"/>
          </a:bodyPr>
          <a:lstStyle/>
          <a:p>
            <a:r>
              <a:rPr lang="es" dirty="0"/>
              <a:t>Plan de estudios de liderazgo y habilidades de OE</a:t>
            </a:r>
          </a:p>
        </p:txBody>
      </p:sp>
      <p:sp>
        <p:nvSpPr>
          <p:cNvPr id="9" name="TextBox 8">
            <a:extLst>
              <a:ext uri="{FF2B5EF4-FFF2-40B4-BE49-F238E27FC236}">
                <a16:creationId xmlns:a16="http://schemas.microsoft.com/office/drawing/2014/main" id="{28769FC7-D344-7CED-887D-8C135804C0AE}"/>
              </a:ext>
            </a:extLst>
          </p:cNvPr>
          <p:cNvSpPr txBox="1"/>
          <p:nvPr/>
        </p:nvSpPr>
        <p:spPr>
          <a:xfrm>
            <a:off x="4942114" y="1643476"/>
            <a:ext cx="6025243" cy="954107"/>
          </a:xfrm>
          <a:prstGeom prst="rect">
            <a:avLst/>
          </a:prstGeom>
          <a:noFill/>
        </p:spPr>
        <p:txBody>
          <a:bodyPr wrap="square" rtlCol="0">
            <a:spAutoFit/>
          </a:bodyPr>
          <a:lstStyle/>
          <a:p>
            <a:r>
              <a:rPr lang="es" sz="2800" b="1" dirty="0">
                <a:solidFill>
                  <a:srgbClr val="013B82"/>
                </a:solidFill>
                <a:latin typeface="Ubuntu"/>
              </a:rPr>
              <a:t>El rol de los mentores en tu camino como líder deportivo</a:t>
            </a:r>
            <a:endParaRPr lang="en-US" sz="2800" dirty="0">
              <a:solidFill>
                <a:srgbClr val="013B82"/>
              </a:solidFill>
              <a:latin typeface="Ubuntu"/>
            </a:endParaRPr>
          </a:p>
        </p:txBody>
      </p:sp>
      <p:sp>
        <p:nvSpPr>
          <p:cNvPr id="10" name="TextBox 9">
            <a:extLst>
              <a:ext uri="{FF2B5EF4-FFF2-40B4-BE49-F238E27FC236}">
                <a16:creationId xmlns:a16="http://schemas.microsoft.com/office/drawing/2014/main" id="{D65B8D21-19E4-688D-2ABA-0E9BAC1F08CB}"/>
              </a:ext>
            </a:extLst>
          </p:cNvPr>
          <p:cNvSpPr txBox="1"/>
          <p:nvPr/>
        </p:nvSpPr>
        <p:spPr>
          <a:xfrm>
            <a:off x="4942114" y="3009079"/>
            <a:ext cx="5709557" cy="3062377"/>
          </a:xfrm>
          <a:prstGeom prst="rect">
            <a:avLst/>
          </a:prstGeom>
          <a:noFill/>
        </p:spPr>
        <p:txBody>
          <a:bodyPr wrap="square" rtlCol="0">
            <a:spAutoFit/>
          </a:bodyPr>
          <a:lstStyle/>
          <a:p>
            <a:pPr>
              <a:spcAft>
                <a:spcPts val="1200"/>
              </a:spcAft>
            </a:pPr>
            <a:r>
              <a:rPr lang="es" sz="2400" b="1" dirty="0">
                <a:solidFill>
                  <a:srgbClr val="A5A5A5">
                    <a:lumMod val="50000"/>
                  </a:srgbClr>
                </a:solidFill>
                <a:latin typeface="Ubuntu Light"/>
                <a:ea typeface="Calibri"/>
                <a:cs typeface="Calibri"/>
                <a:sym typeface="Calibri"/>
              </a:rPr>
              <a:t>El trabajo del mentor</a:t>
            </a:r>
          </a:p>
          <a:p>
            <a:pPr marL="342900" indent="-255588">
              <a:spcAft>
                <a:spcPts val="600"/>
              </a:spcAft>
              <a:buFont typeface="Arial" panose="020B0604020202020204" pitchFamily="34" charset="0"/>
              <a:buChar char="•"/>
            </a:pPr>
            <a:r>
              <a:rPr lang="es" sz="2400" b="1" dirty="0">
                <a:solidFill>
                  <a:srgbClr val="013B82"/>
                </a:solidFill>
                <a:latin typeface="Ubuntu Light"/>
                <a:ea typeface="Calibri"/>
                <a:cs typeface="Calibri"/>
                <a:sym typeface="Calibri"/>
              </a:rPr>
              <a:t>Ayudar </a:t>
            </a:r>
            <a:r>
              <a:rPr lang="es" sz="2400" dirty="0">
                <a:solidFill>
                  <a:srgbClr val="A5A5A5">
                    <a:lumMod val="50000"/>
                  </a:srgbClr>
                </a:solidFill>
                <a:latin typeface="Ubuntu Light"/>
                <a:ea typeface="Calibri"/>
                <a:cs typeface="Calibri"/>
                <a:sym typeface="Calibri"/>
              </a:rPr>
              <a:t>a los atletas si lo piden</a:t>
            </a:r>
          </a:p>
          <a:p>
            <a:pPr marL="342900" indent="-255588">
              <a:spcAft>
                <a:spcPts val="600"/>
              </a:spcAft>
              <a:buFont typeface="Arial" panose="020B0604020202020204" pitchFamily="34" charset="0"/>
              <a:buChar char="•"/>
            </a:pPr>
            <a:r>
              <a:rPr lang="es" sz="2400" b="1" dirty="0">
                <a:solidFill>
                  <a:srgbClr val="013B82"/>
                </a:solidFill>
                <a:latin typeface="Ubuntu Light"/>
                <a:ea typeface="Calibri"/>
                <a:cs typeface="Calibri"/>
                <a:sym typeface="Calibri"/>
              </a:rPr>
              <a:t>Ser </a:t>
            </a:r>
            <a:r>
              <a:rPr lang="es" sz="2400" dirty="0">
                <a:solidFill>
                  <a:srgbClr val="A5A5A5">
                    <a:lumMod val="50000"/>
                  </a:srgbClr>
                </a:solidFill>
                <a:latin typeface="Ubuntu Light"/>
                <a:ea typeface="Calibri"/>
                <a:cs typeface="Calibri"/>
                <a:sym typeface="Calibri"/>
              </a:rPr>
              <a:t>positivo </a:t>
            </a:r>
            <a:r>
              <a:rPr lang="es" sz="2400" dirty="0">
                <a:solidFill>
                  <a:schemeClr val="tx1">
                    <a:lumMod val="65000"/>
                    <a:lumOff val="35000"/>
                  </a:schemeClr>
                </a:solidFill>
                <a:latin typeface="Ubuntu Light"/>
                <a:ea typeface="Calibri"/>
                <a:cs typeface="Calibri"/>
                <a:sym typeface="Calibri"/>
              </a:rPr>
              <a:t>y </a:t>
            </a:r>
            <a:r>
              <a:rPr lang="es" sz="2400" dirty="0">
                <a:solidFill>
                  <a:srgbClr val="A5A5A5">
                    <a:lumMod val="50000"/>
                  </a:srgbClr>
                </a:solidFill>
                <a:latin typeface="Ubuntu Light"/>
                <a:ea typeface="Calibri"/>
                <a:cs typeface="Calibri"/>
                <a:sym typeface="Calibri"/>
              </a:rPr>
              <a:t>alentador</a:t>
            </a:r>
          </a:p>
          <a:p>
            <a:pPr marL="342900" indent="-255588">
              <a:spcAft>
                <a:spcPts val="600"/>
              </a:spcAft>
              <a:buFont typeface="Arial" panose="020B0604020202020204" pitchFamily="34" charset="0"/>
              <a:buChar char="•"/>
            </a:pPr>
            <a:r>
              <a:rPr lang="es" sz="2400" b="1" dirty="0">
                <a:solidFill>
                  <a:srgbClr val="013B82"/>
                </a:solidFill>
                <a:latin typeface="Ubuntu Light"/>
                <a:ea typeface="Calibri"/>
                <a:cs typeface="Calibri"/>
                <a:sym typeface="Calibri"/>
              </a:rPr>
              <a:t>NO</a:t>
            </a:r>
            <a:r>
              <a:rPr lang="es" sz="2400" dirty="0">
                <a:solidFill>
                  <a:srgbClr val="0E2841"/>
                </a:solidFill>
                <a:latin typeface="Ubuntu Light"/>
                <a:ea typeface="Calibri"/>
                <a:cs typeface="Calibri"/>
                <a:sym typeface="Calibri"/>
              </a:rPr>
              <a:t> </a:t>
            </a:r>
            <a:r>
              <a:rPr lang="es" sz="2400" dirty="0">
                <a:solidFill>
                  <a:schemeClr val="tx1">
                    <a:lumMod val="65000"/>
                    <a:lumOff val="35000"/>
                  </a:schemeClr>
                </a:solidFill>
                <a:latin typeface="Ubuntu Light"/>
                <a:ea typeface="Calibri"/>
                <a:cs typeface="Calibri"/>
                <a:sym typeface="Calibri"/>
              </a:rPr>
              <a:t>Hablar por los atletas o hacer su trabajo por ellos.</a:t>
            </a:r>
          </a:p>
          <a:p>
            <a:pPr marL="342900" indent="-255588">
              <a:spcAft>
                <a:spcPts val="1200"/>
              </a:spcAft>
              <a:buFont typeface="Arial" panose="020B0604020202020204" pitchFamily="34" charset="0"/>
              <a:buChar char="•"/>
            </a:pPr>
            <a:r>
              <a:rPr lang="es" sz="2400" b="1" dirty="0">
                <a:solidFill>
                  <a:srgbClr val="013B82"/>
                </a:solidFill>
                <a:latin typeface="Ubuntu Light"/>
                <a:ea typeface="Calibri"/>
                <a:cs typeface="Calibri"/>
                <a:sym typeface="Calibri"/>
              </a:rPr>
              <a:t>NO </a:t>
            </a:r>
            <a:r>
              <a:rPr lang="es" sz="2400" dirty="0">
                <a:solidFill>
                  <a:srgbClr val="A5A5A5">
                    <a:lumMod val="50000"/>
                  </a:srgbClr>
                </a:solidFill>
                <a:latin typeface="Ubuntu Light"/>
                <a:ea typeface="Calibri"/>
                <a:cs typeface="Calibri"/>
                <a:sym typeface="Calibri"/>
              </a:rPr>
              <a:t>intervenir a menos que el atleta pida ayuda.</a:t>
            </a:r>
          </a:p>
        </p:txBody>
      </p:sp>
      <p:pic>
        <p:nvPicPr>
          <p:cNvPr id="18" name="Graphic 17">
            <a:extLst>
              <a:ext uri="{FF2B5EF4-FFF2-40B4-BE49-F238E27FC236}">
                <a16:creationId xmlns:a16="http://schemas.microsoft.com/office/drawing/2014/main" id="{3FC3BDE8-45B5-28E9-BA87-F25FEC0D8C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9979" y="2264229"/>
            <a:ext cx="1421321" cy="3654827"/>
          </a:xfrm>
          <a:prstGeom prst="rect">
            <a:avLst/>
          </a:prstGeom>
        </p:spPr>
      </p:pic>
      <p:pic>
        <p:nvPicPr>
          <p:cNvPr id="19" name="Graphic 18">
            <a:extLst>
              <a:ext uri="{FF2B5EF4-FFF2-40B4-BE49-F238E27FC236}">
                <a16:creationId xmlns:a16="http://schemas.microsoft.com/office/drawing/2014/main" id="{01B0C0F4-E713-1F4A-DA83-DFFEF5C844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8641" y="2264229"/>
            <a:ext cx="1421321" cy="3654827"/>
          </a:xfrm>
          <a:prstGeom prst="rect">
            <a:avLst/>
          </a:prstGeom>
        </p:spPr>
      </p:pic>
      <p:pic>
        <p:nvPicPr>
          <p:cNvPr id="17" name="Graphic 16">
            <a:extLst>
              <a:ext uri="{FF2B5EF4-FFF2-40B4-BE49-F238E27FC236}">
                <a16:creationId xmlns:a16="http://schemas.microsoft.com/office/drawing/2014/main" id="{3B8594D8-2E2A-5424-EB74-1DD6F25DFD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9301" y="2133727"/>
            <a:ext cx="1531339" cy="3937729"/>
          </a:xfrm>
          <a:prstGeom prst="rect">
            <a:avLst/>
          </a:prstGeom>
        </p:spPr>
      </p:pic>
    </p:spTree>
    <p:extLst>
      <p:ext uri="{BB962C8B-B14F-4D97-AF65-F5344CB8AC3E}">
        <p14:creationId xmlns:p14="http://schemas.microsoft.com/office/powerpoint/2010/main" val="4076135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BC2A61F-982A-F42B-D77A-DE427C8404C4}"/>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Los atletas como líderes deportivos</a:t>
            </a:r>
          </a:p>
        </p:txBody>
      </p:sp>
      <p:sp>
        <p:nvSpPr>
          <p:cNvPr id="6" name="Text Placeholder 10">
            <a:extLst>
              <a:ext uri="{FF2B5EF4-FFF2-40B4-BE49-F238E27FC236}">
                <a16:creationId xmlns:a16="http://schemas.microsoft.com/office/drawing/2014/main" id="{8DE77E70-EC6B-54CB-7730-9A1BAD1B625A}"/>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Poniendo la formación en práctica</a:t>
            </a:r>
          </a:p>
        </p:txBody>
      </p:sp>
      <p:sp>
        <p:nvSpPr>
          <p:cNvPr id="7" name="TextBox 6">
            <a:extLst>
              <a:ext uri="{FF2B5EF4-FFF2-40B4-BE49-F238E27FC236}">
                <a16:creationId xmlns:a16="http://schemas.microsoft.com/office/drawing/2014/main" id="{6332DBB3-732A-01BC-EF93-81002C169C3A}"/>
              </a:ext>
            </a:extLst>
          </p:cNvPr>
          <p:cNvSpPr txBox="1"/>
          <p:nvPr/>
        </p:nvSpPr>
        <p:spPr>
          <a:xfrm>
            <a:off x="4494389" y="1828757"/>
            <a:ext cx="6892067" cy="646331"/>
          </a:xfrm>
          <a:prstGeom prst="rect">
            <a:avLst/>
          </a:prstGeom>
          <a:noFill/>
        </p:spPr>
        <p:txBody>
          <a:bodyPr wrap="square" rtlCol="0">
            <a:spAutoFit/>
          </a:bodyPr>
          <a:lstStyle/>
          <a:p>
            <a:r>
              <a:rPr lang="es" sz="3600" b="1" dirty="0">
                <a:solidFill>
                  <a:srgbClr val="013B82"/>
                </a:solidFill>
                <a:latin typeface="Ubuntu"/>
              </a:rPr>
              <a:t>Haz tu plan de reflexión ahora</a:t>
            </a:r>
            <a:endParaRPr lang="en-US" sz="3600" dirty="0">
              <a:solidFill>
                <a:srgbClr val="013B82"/>
              </a:solidFill>
              <a:latin typeface="Ubuntu"/>
            </a:endParaRPr>
          </a:p>
        </p:txBody>
      </p:sp>
      <p:sp>
        <p:nvSpPr>
          <p:cNvPr id="8" name="TextBox 7">
            <a:extLst>
              <a:ext uri="{FF2B5EF4-FFF2-40B4-BE49-F238E27FC236}">
                <a16:creationId xmlns:a16="http://schemas.microsoft.com/office/drawing/2014/main" id="{E64DDE3B-4009-D3FF-31B7-EA541E82182F}"/>
              </a:ext>
            </a:extLst>
          </p:cNvPr>
          <p:cNvSpPr txBox="1"/>
          <p:nvPr/>
        </p:nvSpPr>
        <p:spPr>
          <a:xfrm>
            <a:off x="4405084" y="2565345"/>
            <a:ext cx="6611258" cy="3568221"/>
          </a:xfrm>
          <a:prstGeom prst="rect">
            <a:avLst/>
          </a:prstGeom>
          <a:noFill/>
        </p:spPr>
        <p:txBody>
          <a:bodyPr wrap="square" rtlCol="0">
            <a:spAutoFit/>
          </a:bodyPr>
          <a:lstStyle/>
          <a:p>
            <a:pPr marL="430212" indent="-342900">
              <a:lnSpc>
                <a:spcPct val="110000"/>
              </a:lnSpc>
              <a:spcAft>
                <a:spcPts val="1200"/>
              </a:spcAft>
              <a:buBlip>
                <a:blip r:embed="rId2"/>
              </a:buBlip>
            </a:pPr>
            <a:r>
              <a:rPr lang="es" sz="2000" dirty="0">
                <a:solidFill>
                  <a:srgbClr val="A5A5A5">
                    <a:lumMod val="50000"/>
                  </a:srgbClr>
                </a:solidFill>
                <a:latin typeface="Ubuntu" panose="020B0504030602030204" pitchFamily="34" charset="0"/>
                <a:ea typeface="Calibri"/>
                <a:cs typeface="Calibri"/>
                <a:sym typeface="Calibri"/>
              </a:rPr>
              <a:t>Pídele a tu mentor que te ayude a desarrollar un cronograma de reflexión.</a:t>
            </a:r>
          </a:p>
          <a:p>
            <a:pPr marL="430212" indent="-342900">
              <a:lnSpc>
                <a:spcPct val="110000"/>
              </a:lnSpc>
              <a:spcAft>
                <a:spcPts val="1200"/>
              </a:spcAft>
              <a:buBlip>
                <a:blip r:embed="rId2"/>
              </a:buBlip>
            </a:pPr>
            <a:r>
              <a:rPr lang="es" sz="2000" dirty="0">
                <a:solidFill>
                  <a:srgbClr val="A5A5A5">
                    <a:lumMod val="50000"/>
                  </a:srgbClr>
                </a:solidFill>
                <a:latin typeface="Ubuntu" panose="020B0504030602030204" pitchFamily="34" charset="0"/>
                <a:ea typeface="Calibri"/>
                <a:cs typeface="Calibri"/>
                <a:sym typeface="Calibri"/>
              </a:rPr>
              <a:t>Cumplir con el horario.</a:t>
            </a:r>
          </a:p>
          <a:p>
            <a:pPr marL="430212" indent="-342900">
              <a:lnSpc>
                <a:spcPct val="110000"/>
              </a:lnSpc>
              <a:spcAft>
                <a:spcPts val="1200"/>
              </a:spcAft>
              <a:buBlip>
                <a:blip r:embed="rId2"/>
              </a:buBlip>
            </a:pPr>
            <a:r>
              <a:rPr lang="es" sz="2000" dirty="0">
                <a:solidFill>
                  <a:srgbClr val="A5A5A5">
                    <a:lumMod val="50000"/>
                  </a:srgbClr>
                </a:solidFill>
                <a:latin typeface="Ubuntu" panose="020B0504030602030204" pitchFamily="34" charset="0"/>
                <a:ea typeface="Calibri"/>
                <a:cs typeface="Calibri"/>
                <a:sym typeface="Calibri"/>
              </a:rPr>
              <a:t>Desarrolla una lista de temas para cubrir en tu reflexión.</a:t>
            </a:r>
          </a:p>
          <a:p>
            <a:pPr marL="430212" indent="-342900">
              <a:lnSpc>
                <a:spcPct val="110000"/>
              </a:lnSpc>
              <a:spcAft>
                <a:spcPts val="1200"/>
              </a:spcAft>
              <a:buBlip>
                <a:blip r:embed="rId2"/>
              </a:buBlip>
            </a:pPr>
            <a:r>
              <a:rPr lang="es" sz="2000" dirty="0">
                <a:solidFill>
                  <a:srgbClr val="A5A5A5">
                    <a:lumMod val="50000"/>
                  </a:srgbClr>
                </a:solidFill>
                <a:latin typeface="Ubuntu" panose="020B0504030602030204" pitchFamily="34" charset="0"/>
                <a:ea typeface="Calibri"/>
                <a:cs typeface="Calibri"/>
                <a:sym typeface="Calibri"/>
              </a:rPr>
              <a:t>Determina el mejor método para registrar tus observaciones y sentimientos, es decir, un diario, grabación de voz o grabación por Zoom con tu mentor.</a:t>
            </a:r>
          </a:p>
        </p:txBody>
      </p:sp>
      <p:pic>
        <p:nvPicPr>
          <p:cNvPr id="10" name="Graphic 9">
            <a:extLst>
              <a:ext uri="{FF2B5EF4-FFF2-40B4-BE49-F238E27FC236}">
                <a16:creationId xmlns:a16="http://schemas.microsoft.com/office/drawing/2014/main" id="{43A403EE-335C-D4BE-9637-E274B2721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744" y="2655630"/>
            <a:ext cx="2984642" cy="2710542"/>
          </a:xfrm>
          <a:prstGeom prst="rect">
            <a:avLst/>
          </a:prstGeom>
        </p:spPr>
      </p:pic>
      <p:grpSp>
        <p:nvGrpSpPr>
          <p:cNvPr id="11" name="Group 10">
            <a:extLst>
              <a:ext uri="{FF2B5EF4-FFF2-40B4-BE49-F238E27FC236}">
                <a16:creationId xmlns:a16="http://schemas.microsoft.com/office/drawing/2014/main" id="{65E4070E-71D6-C0BB-5CAB-E020E40405C3}"/>
              </a:ext>
            </a:extLst>
          </p:cNvPr>
          <p:cNvGrpSpPr/>
          <p:nvPr/>
        </p:nvGrpSpPr>
        <p:grpSpPr>
          <a:xfrm>
            <a:off x="11140096" y="5798774"/>
            <a:ext cx="773917" cy="773917"/>
            <a:chOff x="11140096" y="5798774"/>
            <a:chExt cx="773917" cy="773917"/>
          </a:xfrm>
        </p:grpSpPr>
        <p:sp>
          <p:nvSpPr>
            <p:cNvPr id="12" name="Oval 11">
              <a:extLst>
                <a:ext uri="{FF2B5EF4-FFF2-40B4-BE49-F238E27FC236}">
                  <a16:creationId xmlns:a16="http://schemas.microsoft.com/office/drawing/2014/main" id="{A51267AA-A701-2F4F-A42B-ACB69FF21A7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D36FBE-8CEE-76BE-57E0-09F2A0A50904}"/>
                </a:ext>
              </a:extLst>
            </p:cNvPr>
            <p:cNvSpPr txBox="1"/>
            <p:nvPr/>
          </p:nvSpPr>
          <p:spPr>
            <a:xfrm>
              <a:off x="11286187" y="5826594"/>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001995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F44E47-9088-84DD-ABCD-3B708749EB6B}"/>
              </a:ext>
            </a:extLst>
          </p:cNvPr>
          <p:cNvSpPr txBox="1"/>
          <p:nvPr/>
        </p:nvSpPr>
        <p:spPr>
          <a:xfrm>
            <a:off x="695275" y="1676357"/>
            <a:ext cx="6892067" cy="646331"/>
          </a:xfrm>
          <a:prstGeom prst="rect">
            <a:avLst/>
          </a:prstGeom>
          <a:noFill/>
        </p:spPr>
        <p:txBody>
          <a:bodyPr wrap="square" rtlCol="0">
            <a:spAutoFit/>
          </a:bodyPr>
          <a:lstStyle/>
          <a:p>
            <a:r>
              <a:rPr lang="es" sz="3600" b="1" dirty="0">
                <a:solidFill>
                  <a:schemeClr val="bg1"/>
                </a:solidFill>
                <a:latin typeface="Ubuntu"/>
              </a:rPr>
              <a:t>Resumen</a:t>
            </a:r>
            <a:endParaRPr lang="en-US" sz="3600" dirty="0">
              <a:solidFill>
                <a:schemeClr val="bg1"/>
              </a:solidFill>
              <a:latin typeface="Ubuntu"/>
            </a:endParaRPr>
          </a:p>
        </p:txBody>
      </p:sp>
      <p:sp>
        <p:nvSpPr>
          <p:cNvPr id="6" name="TextBox 5">
            <a:extLst>
              <a:ext uri="{FF2B5EF4-FFF2-40B4-BE49-F238E27FC236}">
                <a16:creationId xmlns:a16="http://schemas.microsoft.com/office/drawing/2014/main" id="{3FC5CC47-31A7-5781-67FA-0A0F5D5C5F0D}"/>
              </a:ext>
            </a:extLst>
          </p:cNvPr>
          <p:cNvSpPr txBox="1"/>
          <p:nvPr/>
        </p:nvSpPr>
        <p:spPr>
          <a:xfrm>
            <a:off x="605969" y="2412945"/>
            <a:ext cx="6437087" cy="1567673"/>
          </a:xfrm>
          <a:prstGeom prst="rect">
            <a:avLst/>
          </a:prstGeom>
          <a:noFill/>
        </p:spPr>
        <p:txBody>
          <a:bodyPr wrap="square" rtlCol="0">
            <a:spAutoFit/>
          </a:bodyPr>
          <a:lstStyle/>
          <a:p>
            <a:pPr marL="430212" indent="-342900">
              <a:lnSpc>
                <a:spcPct val="110000"/>
              </a:lnSpc>
              <a:spcAft>
                <a:spcPts val="1200"/>
              </a:spcAft>
              <a:buBlip>
                <a:blip r:embed="rId2"/>
              </a:buBlip>
            </a:pPr>
            <a:r>
              <a:rPr lang="es" sz="2000" dirty="0">
                <a:solidFill>
                  <a:schemeClr val="bg1"/>
                </a:solidFill>
                <a:latin typeface="Ubuntu" panose="020B0504030602030204" pitchFamily="34" charset="0"/>
                <a:ea typeface="Calibri"/>
                <a:cs typeface="Calibri"/>
                <a:sym typeface="Calibri"/>
              </a:rPr>
              <a:t>Breve descripción general del contenido principal y los mensajes clave.</a:t>
            </a:r>
          </a:p>
          <a:p>
            <a:pPr marL="430212" indent="-342900">
              <a:lnSpc>
                <a:spcPct val="110000"/>
              </a:lnSpc>
              <a:spcAft>
                <a:spcPts val="1200"/>
              </a:spcAft>
              <a:buBlip>
                <a:blip r:embed="rId2"/>
              </a:buBlip>
            </a:pPr>
            <a:r>
              <a:rPr lang="es" sz="2000" dirty="0">
                <a:solidFill>
                  <a:schemeClr val="bg1"/>
                </a:solidFill>
                <a:latin typeface="Ubuntu" panose="020B0504030602030204" pitchFamily="34" charset="0"/>
                <a:ea typeface="Calibri"/>
                <a:cs typeface="Calibri"/>
                <a:sym typeface="Calibri"/>
              </a:rPr>
              <a:t>Preguntas de prueba/Aplicación de conocimientos (como en el curso Entendiendo el Liderazgo).</a:t>
            </a:r>
          </a:p>
        </p:txBody>
      </p:sp>
    </p:spTree>
    <p:extLst>
      <p:ext uri="{BB962C8B-B14F-4D97-AF65-F5344CB8AC3E}">
        <p14:creationId xmlns:p14="http://schemas.microsoft.com/office/powerpoint/2010/main" val="4112795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B9F691-B072-7E9F-5F6A-13C66F8B64D9}"/>
              </a:ext>
            </a:extLst>
          </p:cNvPr>
          <p:cNvSpPr txBox="1"/>
          <p:nvPr/>
        </p:nvSpPr>
        <p:spPr>
          <a:xfrm>
            <a:off x="533399" y="2563218"/>
            <a:ext cx="6574971" cy="643509"/>
          </a:xfrm>
          <a:prstGeom prst="rect">
            <a:avLst/>
          </a:prstGeom>
          <a:noFill/>
        </p:spPr>
        <p:txBody>
          <a:bodyPr wrap="square" rtlCol="0">
            <a:spAutoFit/>
          </a:bodyPr>
          <a:lstStyle/>
          <a:p>
            <a:pPr>
              <a:lnSpc>
                <a:spcPct val="80000"/>
              </a:lnSpc>
            </a:pPr>
            <a:r>
              <a:rPr lang="es" sz="4300" dirty="0">
                <a:solidFill>
                  <a:schemeClr val="bg1"/>
                </a:solidFill>
                <a:latin typeface="GT Walsheim Pro Condensed Black" panose="00000906000000000000" pitchFamily="2" charset="0"/>
              </a:rPr>
              <a:t>¡FELICIDADES!</a:t>
            </a:r>
          </a:p>
        </p:txBody>
      </p:sp>
      <p:sp>
        <p:nvSpPr>
          <p:cNvPr id="6" name="TextBox 5">
            <a:extLst>
              <a:ext uri="{FF2B5EF4-FFF2-40B4-BE49-F238E27FC236}">
                <a16:creationId xmlns:a16="http://schemas.microsoft.com/office/drawing/2014/main" id="{1E92E356-4355-1F82-2C29-53CF79D16621}"/>
              </a:ext>
            </a:extLst>
          </p:cNvPr>
          <p:cNvSpPr txBox="1"/>
          <p:nvPr/>
        </p:nvSpPr>
        <p:spPr>
          <a:xfrm>
            <a:off x="497111" y="3327085"/>
            <a:ext cx="5098145" cy="1413785"/>
          </a:xfrm>
          <a:prstGeom prst="rect">
            <a:avLst/>
          </a:prstGeom>
          <a:noFill/>
        </p:spPr>
        <p:txBody>
          <a:bodyPr wrap="square" rtlCol="0">
            <a:spAutoFit/>
          </a:bodyPr>
          <a:lstStyle/>
          <a:p>
            <a:pPr marL="87312">
              <a:lnSpc>
                <a:spcPct val="110000"/>
              </a:lnSpc>
              <a:spcAft>
                <a:spcPts val="1200"/>
              </a:spcAft>
            </a:pPr>
            <a:r>
              <a:rPr lang="es" sz="2000" dirty="0">
                <a:solidFill>
                  <a:schemeClr val="bg1"/>
                </a:solidFill>
                <a:latin typeface="Ubuntu" panose="020B0504030602030204" pitchFamily="34" charset="0"/>
                <a:ea typeface="Calibri"/>
                <a:cs typeface="Calibri"/>
                <a:sym typeface="Calibri"/>
              </a:rPr>
              <a:t>Has completado los cursos necesarios para ser </a:t>
            </a:r>
            <a:r>
              <a:rPr lang="es" sz="2000" b="1" dirty="0">
                <a:solidFill>
                  <a:schemeClr val="bg1"/>
                </a:solidFill>
                <a:latin typeface="Ubuntu" panose="020B0504030602030204" pitchFamily="34" charset="0"/>
                <a:ea typeface="Calibri"/>
                <a:cs typeface="Calibri"/>
                <a:sym typeface="Calibri"/>
              </a:rPr>
              <a:t>Asistente Deportivo de Olimpiadas Especiales </a:t>
            </a:r>
            <a:r>
              <a:rPr lang="es" sz="2000" dirty="0">
                <a:solidFill>
                  <a:schemeClr val="bg1"/>
                </a:solidFill>
                <a:latin typeface="Ubuntu" panose="020B0504030602030204" pitchFamily="34" charset="0"/>
                <a:ea typeface="Calibri"/>
                <a:cs typeface="Calibri"/>
                <a:sym typeface="Calibri"/>
              </a:rPr>
              <a:t>. Buena suerte para continuar tu camino.</a:t>
            </a:r>
          </a:p>
        </p:txBody>
      </p:sp>
    </p:spTree>
    <p:extLst>
      <p:ext uri="{BB962C8B-B14F-4D97-AF65-F5344CB8AC3E}">
        <p14:creationId xmlns:p14="http://schemas.microsoft.com/office/powerpoint/2010/main" val="61994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F46DBDE-E7C2-511D-9FA1-242268C03B60}"/>
              </a:ext>
            </a:extLst>
          </p:cNvPr>
          <p:cNvSpPr>
            <a:spLocks noGrp="1"/>
          </p:cNvSpPr>
          <p:nvPr>
            <p:ph type="body" sz="quarter" idx="10"/>
          </p:nvPr>
        </p:nvSpPr>
        <p:spPr>
          <a:xfrm>
            <a:off x="1498600" y="588370"/>
            <a:ext cx="7401560" cy="466685"/>
          </a:xfrm>
        </p:spPr>
        <p:txBody>
          <a:bodyPr/>
          <a:lstStyle/>
          <a:p>
            <a:r>
              <a:rPr lang="es" dirty="0"/>
              <a:t>Atletas como Líderes Deportivos</a:t>
            </a:r>
          </a:p>
        </p:txBody>
      </p:sp>
      <p:sp>
        <p:nvSpPr>
          <p:cNvPr id="6" name="Text Placeholder 4">
            <a:extLst>
              <a:ext uri="{FF2B5EF4-FFF2-40B4-BE49-F238E27FC236}">
                <a16:creationId xmlns:a16="http://schemas.microsoft.com/office/drawing/2014/main" id="{2B334FDD-2805-DD12-77FA-4161757C82D6}"/>
              </a:ext>
            </a:extLst>
          </p:cNvPr>
          <p:cNvSpPr>
            <a:spLocks noGrp="1"/>
          </p:cNvSpPr>
          <p:nvPr>
            <p:ph type="body" sz="quarter" idx="11"/>
          </p:nvPr>
        </p:nvSpPr>
        <p:spPr>
          <a:xfrm>
            <a:off x="1498600" y="1084071"/>
            <a:ext cx="3443514" cy="466685"/>
          </a:xfrm>
        </p:spPr>
        <p:txBody>
          <a:bodyPr>
            <a:normAutofit fontScale="92500" lnSpcReduction="10000"/>
          </a:bodyPr>
          <a:lstStyle/>
          <a:p>
            <a:r>
              <a:rPr lang="es" dirty="0"/>
              <a:t>Plan de estudios de liderazgo y habilidades de OE</a:t>
            </a:r>
          </a:p>
        </p:txBody>
      </p:sp>
      <p:sp>
        <p:nvSpPr>
          <p:cNvPr id="7" name="TextBox 6">
            <a:extLst>
              <a:ext uri="{FF2B5EF4-FFF2-40B4-BE49-F238E27FC236}">
                <a16:creationId xmlns:a16="http://schemas.microsoft.com/office/drawing/2014/main" id="{934D1856-7872-EB54-F267-CA2F8BF27D69}"/>
              </a:ext>
            </a:extLst>
          </p:cNvPr>
          <p:cNvSpPr txBox="1"/>
          <p:nvPr/>
        </p:nvSpPr>
        <p:spPr>
          <a:xfrm>
            <a:off x="816429" y="1956752"/>
            <a:ext cx="6711418" cy="646331"/>
          </a:xfrm>
          <a:prstGeom prst="rect">
            <a:avLst/>
          </a:prstGeom>
          <a:noFill/>
        </p:spPr>
        <p:txBody>
          <a:bodyPr wrap="square" rtlCol="0">
            <a:spAutoFit/>
          </a:bodyPr>
          <a:lstStyle/>
          <a:p>
            <a:r>
              <a:rPr lang="es" sz="3600" b="1" dirty="0">
                <a:solidFill>
                  <a:srgbClr val="013B82"/>
                </a:solidFill>
                <a:latin typeface="Ubuntu"/>
              </a:rPr>
              <a:t>Descripción general del curso</a:t>
            </a:r>
            <a:endParaRPr lang="en-US" sz="3600" dirty="0">
              <a:solidFill>
                <a:srgbClr val="013B82"/>
              </a:solidFill>
              <a:latin typeface="Ubuntu"/>
            </a:endParaRPr>
          </a:p>
        </p:txBody>
      </p:sp>
      <p:sp>
        <p:nvSpPr>
          <p:cNvPr id="20" name="TextBox 19">
            <a:extLst>
              <a:ext uri="{FF2B5EF4-FFF2-40B4-BE49-F238E27FC236}">
                <a16:creationId xmlns:a16="http://schemas.microsoft.com/office/drawing/2014/main" id="{FE963648-3489-6B46-E1D1-1DAB61E8BEC5}"/>
              </a:ext>
            </a:extLst>
          </p:cNvPr>
          <p:cNvSpPr txBox="1"/>
          <p:nvPr/>
        </p:nvSpPr>
        <p:spPr>
          <a:xfrm>
            <a:off x="879936" y="3921885"/>
            <a:ext cx="1984252" cy="830997"/>
          </a:xfrm>
          <a:prstGeom prst="rect">
            <a:avLst/>
          </a:prstGeom>
          <a:noFill/>
        </p:spPr>
        <p:txBody>
          <a:bodyPr wrap="square" rtlCol="0">
            <a:spAutoFit/>
          </a:bodyPr>
          <a:lstStyle/>
          <a:p>
            <a:pPr defTabSz="457200"/>
            <a:r>
              <a:rPr lang="es" sz="1600" b="1" dirty="0">
                <a:solidFill>
                  <a:schemeClr val="tx1">
                    <a:lumMod val="65000"/>
                    <a:lumOff val="35000"/>
                  </a:schemeClr>
                </a:solidFill>
                <a:latin typeface="Ubuntu Light" panose="020B0304030602030204" pitchFamily="34" charset="0"/>
              </a:rPr>
              <a:t>De atleta a a asistente deportivo</a:t>
            </a:r>
          </a:p>
        </p:txBody>
      </p:sp>
      <p:sp>
        <p:nvSpPr>
          <p:cNvPr id="22" name="TextBox 21">
            <a:extLst>
              <a:ext uri="{FF2B5EF4-FFF2-40B4-BE49-F238E27FC236}">
                <a16:creationId xmlns:a16="http://schemas.microsoft.com/office/drawing/2014/main" id="{EDD7CE3C-7626-7611-0266-B2412F447091}"/>
              </a:ext>
            </a:extLst>
          </p:cNvPr>
          <p:cNvSpPr txBox="1"/>
          <p:nvPr/>
        </p:nvSpPr>
        <p:spPr>
          <a:xfrm>
            <a:off x="2837755" y="3919571"/>
            <a:ext cx="2157700" cy="1077218"/>
          </a:xfrm>
          <a:prstGeom prst="rect">
            <a:avLst/>
          </a:prstGeom>
          <a:noFill/>
        </p:spPr>
        <p:txBody>
          <a:bodyPr wrap="square" rtlCol="0">
            <a:spAutoFit/>
          </a:bodyPr>
          <a:lstStyle/>
          <a:p>
            <a:pPr defTabSz="457200"/>
            <a:r>
              <a:rPr lang="es" sz="1600" b="1" dirty="0">
                <a:solidFill>
                  <a:schemeClr val="tx1">
                    <a:lumMod val="65000"/>
                    <a:lumOff val="35000"/>
                  </a:schemeClr>
                </a:solidFill>
                <a:latin typeface="Ubuntu Light" panose="020B0304030602030204" pitchFamily="34" charset="0"/>
              </a:rPr>
              <a:t>Trabajar con atletas con discapacidad intelectual y del desarrollo</a:t>
            </a:r>
          </a:p>
        </p:txBody>
      </p:sp>
      <p:sp>
        <p:nvSpPr>
          <p:cNvPr id="24" name="TextBox 23">
            <a:extLst>
              <a:ext uri="{FF2B5EF4-FFF2-40B4-BE49-F238E27FC236}">
                <a16:creationId xmlns:a16="http://schemas.microsoft.com/office/drawing/2014/main" id="{2D357F9D-4785-DEDD-923F-CDE096F68F3B}"/>
              </a:ext>
            </a:extLst>
          </p:cNvPr>
          <p:cNvSpPr txBox="1"/>
          <p:nvPr/>
        </p:nvSpPr>
        <p:spPr>
          <a:xfrm>
            <a:off x="5125679" y="3921885"/>
            <a:ext cx="1986606" cy="584775"/>
          </a:xfrm>
          <a:prstGeom prst="rect">
            <a:avLst/>
          </a:prstGeom>
          <a:noFill/>
        </p:spPr>
        <p:txBody>
          <a:bodyPr wrap="square" rtlCol="0">
            <a:spAutoFit/>
          </a:bodyPr>
          <a:lstStyle/>
          <a:p>
            <a:pPr defTabSz="457200"/>
            <a:r>
              <a:rPr lang="es" sz="1600" b="1" dirty="0">
                <a:solidFill>
                  <a:schemeClr val="tx1">
                    <a:lumMod val="65000"/>
                    <a:lumOff val="35000"/>
                  </a:schemeClr>
                </a:solidFill>
                <a:latin typeface="Ubuntu Light" panose="020B0304030602030204" pitchFamily="34" charset="0"/>
              </a:rPr>
              <a:t>Entrenamiento deportivo de Olimpiadas Especiales</a:t>
            </a:r>
          </a:p>
        </p:txBody>
      </p:sp>
      <p:sp>
        <p:nvSpPr>
          <p:cNvPr id="26" name="TextBox 25">
            <a:extLst>
              <a:ext uri="{FF2B5EF4-FFF2-40B4-BE49-F238E27FC236}">
                <a16:creationId xmlns:a16="http://schemas.microsoft.com/office/drawing/2014/main" id="{00092190-67CE-5F25-F9FD-769901591358}"/>
              </a:ext>
            </a:extLst>
          </p:cNvPr>
          <p:cNvSpPr txBox="1"/>
          <p:nvPr/>
        </p:nvSpPr>
        <p:spPr>
          <a:xfrm>
            <a:off x="7403045" y="3921885"/>
            <a:ext cx="1894442" cy="584775"/>
          </a:xfrm>
          <a:prstGeom prst="rect">
            <a:avLst/>
          </a:prstGeom>
          <a:noFill/>
        </p:spPr>
        <p:txBody>
          <a:bodyPr wrap="square" rtlCol="0">
            <a:spAutoFit/>
          </a:bodyPr>
          <a:lstStyle/>
          <a:p>
            <a:pPr defTabSz="457200"/>
            <a:r>
              <a:rPr lang="es" sz="1600" b="1" dirty="0">
                <a:solidFill>
                  <a:schemeClr val="tx1">
                    <a:lumMod val="65000"/>
                    <a:lumOff val="35000"/>
                  </a:schemeClr>
                </a:solidFill>
                <a:latin typeface="Ubuntu Light" panose="020B0304030602030204" pitchFamily="34" charset="0"/>
              </a:rPr>
              <a:t>Ser asistente deportivo</a:t>
            </a:r>
          </a:p>
        </p:txBody>
      </p:sp>
      <p:sp>
        <p:nvSpPr>
          <p:cNvPr id="28" name="TextBox 27">
            <a:extLst>
              <a:ext uri="{FF2B5EF4-FFF2-40B4-BE49-F238E27FC236}">
                <a16:creationId xmlns:a16="http://schemas.microsoft.com/office/drawing/2014/main" id="{42148138-5153-4CFC-F5C1-26FA9EA0B20B}"/>
              </a:ext>
            </a:extLst>
          </p:cNvPr>
          <p:cNvSpPr txBox="1"/>
          <p:nvPr/>
        </p:nvSpPr>
        <p:spPr>
          <a:xfrm>
            <a:off x="9537811" y="3919571"/>
            <a:ext cx="1894442" cy="830997"/>
          </a:xfrm>
          <a:prstGeom prst="rect">
            <a:avLst/>
          </a:prstGeom>
          <a:noFill/>
        </p:spPr>
        <p:txBody>
          <a:bodyPr wrap="square" rtlCol="0">
            <a:spAutoFit/>
          </a:bodyPr>
          <a:lstStyle/>
          <a:p>
            <a:pPr defTabSz="457200"/>
            <a:r>
              <a:rPr lang="es" sz="1600" b="1" dirty="0">
                <a:solidFill>
                  <a:schemeClr val="tx1">
                    <a:lumMod val="65000"/>
                    <a:lumOff val="35000"/>
                  </a:schemeClr>
                </a:solidFill>
                <a:latin typeface="Ubuntu Light" panose="020B0304030602030204" pitchFamily="34" charset="0"/>
              </a:rPr>
              <a:t>Poniendo los conocimientos en práctica</a:t>
            </a:r>
          </a:p>
        </p:txBody>
      </p:sp>
      <p:cxnSp>
        <p:nvCxnSpPr>
          <p:cNvPr id="29" name="Straight Connector 28">
            <a:extLst>
              <a:ext uri="{FF2B5EF4-FFF2-40B4-BE49-F238E27FC236}">
                <a16:creationId xmlns:a16="http://schemas.microsoft.com/office/drawing/2014/main" id="{AD05C681-63DA-D864-E9A7-B64D16F19B41}"/>
              </a:ext>
            </a:extLst>
          </p:cNvPr>
          <p:cNvCxnSpPr>
            <a:cxnSpLocks/>
          </p:cNvCxnSpPr>
          <p:nvPr/>
        </p:nvCxnSpPr>
        <p:spPr>
          <a:xfrm flipV="1">
            <a:off x="28440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A566DDCA-4147-D307-9517-96F0BA8E7BE2}"/>
              </a:ext>
            </a:extLst>
          </p:cNvPr>
          <p:cNvCxnSpPr>
            <a:cxnSpLocks/>
          </p:cNvCxnSpPr>
          <p:nvPr/>
        </p:nvCxnSpPr>
        <p:spPr>
          <a:xfrm flipV="1">
            <a:off x="93972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E13AF00B-9864-8496-90F2-0B9FD4CFC576}"/>
              </a:ext>
            </a:extLst>
          </p:cNvPr>
          <p:cNvCxnSpPr>
            <a:cxnSpLocks/>
          </p:cNvCxnSpPr>
          <p:nvPr/>
        </p:nvCxnSpPr>
        <p:spPr>
          <a:xfrm flipV="1">
            <a:off x="72128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605A66C4-C2CE-8FD4-887B-15C4DF12E4CC}"/>
              </a:ext>
            </a:extLst>
          </p:cNvPr>
          <p:cNvCxnSpPr>
            <a:cxnSpLocks/>
          </p:cNvCxnSpPr>
          <p:nvPr/>
        </p:nvCxnSpPr>
        <p:spPr>
          <a:xfrm flipV="1">
            <a:off x="50284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Rectangle 34">
            <a:extLst>
              <a:ext uri="{FF2B5EF4-FFF2-40B4-BE49-F238E27FC236}">
                <a16:creationId xmlns:a16="http://schemas.microsoft.com/office/drawing/2014/main" id="{B84FD15B-723A-4524-F0DE-0FD42DEC6712}"/>
              </a:ext>
            </a:extLst>
          </p:cNvPr>
          <p:cNvSpPr/>
          <p:nvPr/>
        </p:nvSpPr>
        <p:spPr>
          <a:xfrm>
            <a:off x="651761" y="3117398"/>
            <a:ext cx="2198531" cy="424543"/>
          </a:xfrm>
          <a:prstGeom prst="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7A20EE6-4F44-4D4B-47D1-42A18A6987DC}"/>
              </a:ext>
            </a:extLst>
          </p:cNvPr>
          <p:cNvSpPr/>
          <p:nvPr/>
        </p:nvSpPr>
        <p:spPr>
          <a:xfrm>
            <a:off x="2843226" y="3117398"/>
            <a:ext cx="2191465" cy="424543"/>
          </a:xfrm>
          <a:prstGeom prst="rect">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EC5570-1792-E2A3-E63F-31F070417B82}"/>
              </a:ext>
            </a:extLst>
          </p:cNvPr>
          <p:cNvSpPr/>
          <p:nvPr/>
        </p:nvSpPr>
        <p:spPr>
          <a:xfrm>
            <a:off x="5034691" y="3117398"/>
            <a:ext cx="2191465" cy="424543"/>
          </a:xfrm>
          <a:prstGeom prst="rect">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2408E73-6541-B416-A78F-BD4A04FB71E5}"/>
              </a:ext>
            </a:extLst>
          </p:cNvPr>
          <p:cNvSpPr/>
          <p:nvPr/>
        </p:nvSpPr>
        <p:spPr>
          <a:xfrm>
            <a:off x="7226156" y="3117398"/>
            <a:ext cx="2191465" cy="424543"/>
          </a:xfrm>
          <a:prstGeom prst="rect">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1C73EC58-C712-2201-2027-0D75B14F5E8D}"/>
              </a:ext>
            </a:extLst>
          </p:cNvPr>
          <p:cNvSpPr/>
          <p:nvPr/>
        </p:nvSpPr>
        <p:spPr>
          <a:xfrm>
            <a:off x="9297487" y="3117398"/>
            <a:ext cx="2311599" cy="424543"/>
          </a:xfrm>
          <a:prstGeom prst="roundRect">
            <a:avLst>
              <a:gd name="adj" fmla="val 50000"/>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3B82"/>
              </a:solidFill>
            </a:endParaRPr>
          </a:p>
        </p:txBody>
      </p:sp>
      <p:grpSp>
        <p:nvGrpSpPr>
          <p:cNvPr id="50" name="Group 49">
            <a:extLst>
              <a:ext uri="{FF2B5EF4-FFF2-40B4-BE49-F238E27FC236}">
                <a16:creationId xmlns:a16="http://schemas.microsoft.com/office/drawing/2014/main" id="{90DA15ED-12E6-1BA2-70CF-B77C4E3913A2}"/>
              </a:ext>
            </a:extLst>
          </p:cNvPr>
          <p:cNvGrpSpPr/>
          <p:nvPr/>
        </p:nvGrpSpPr>
        <p:grpSpPr>
          <a:xfrm>
            <a:off x="470758" y="3009079"/>
            <a:ext cx="814121" cy="646331"/>
            <a:chOff x="1019009" y="3001871"/>
            <a:chExt cx="814121" cy="646331"/>
          </a:xfrm>
        </p:grpSpPr>
        <p:sp>
          <p:nvSpPr>
            <p:cNvPr id="45" name="Oval 44">
              <a:extLst>
                <a:ext uri="{FF2B5EF4-FFF2-40B4-BE49-F238E27FC236}">
                  <a16:creationId xmlns:a16="http://schemas.microsoft.com/office/drawing/2014/main" id="{E6C9B63D-168D-77D0-9677-58BADB4382AF}"/>
                </a:ext>
              </a:extLst>
            </p:cNvPr>
            <p:cNvSpPr/>
            <p:nvPr/>
          </p:nvSpPr>
          <p:spPr>
            <a:xfrm>
              <a:off x="1019009" y="3028136"/>
              <a:ext cx="600336" cy="600336"/>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B9FCC1-D2B1-A367-091C-35635582280E}"/>
                </a:ext>
              </a:extLst>
            </p:cNvPr>
            <p:cNvSpPr txBox="1"/>
            <p:nvPr/>
          </p:nvSpPr>
          <p:spPr>
            <a:xfrm>
              <a:off x="1128794" y="3001871"/>
              <a:ext cx="704336" cy="646331"/>
            </a:xfrm>
            <a:prstGeom prst="rect">
              <a:avLst/>
            </a:prstGeom>
            <a:noFill/>
          </p:spPr>
          <p:txBody>
            <a:bodyPr wrap="square" rtlCol="0">
              <a:spAutoFit/>
            </a:bodyPr>
            <a:lstStyle/>
            <a:p>
              <a:pPr defTabSz="457200"/>
              <a:r>
                <a:rPr lang="es" sz="3600" b="1" dirty="0">
                  <a:solidFill>
                    <a:schemeClr val="bg1"/>
                  </a:solidFill>
                  <a:latin typeface="GT Walsheim Pro Condensed Black" panose="00000906000000000000" pitchFamily="2" charset="0"/>
                </a:rPr>
                <a:t>1</a:t>
              </a:r>
            </a:p>
          </p:txBody>
        </p:sp>
      </p:grpSp>
      <p:grpSp>
        <p:nvGrpSpPr>
          <p:cNvPr id="51" name="Group 50">
            <a:extLst>
              <a:ext uri="{FF2B5EF4-FFF2-40B4-BE49-F238E27FC236}">
                <a16:creationId xmlns:a16="http://schemas.microsoft.com/office/drawing/2014/main" id="{A63DECFD-3CE4-56EA-89CF-FCC3F57F4884}"/>
              </a:ext>
            </a:extLst>
          </p:cNvPr>
          <p:cNvGrpSpPr/>
          <p:nvPr/>
        </p:nvGrpSpPr>
        <p:grpSpPr>
          <a:xfrm>
            <a:off x="2530840" y="3009079"/>
            <a:ext cx="781339" cy="646331"/>
            <a:chOff x="2968048" y="3001871"/>
            <a:chExt cx="781339" cy="646331"/>
          </a:xfrm>
        </p:grpSpPr>
        <p:sp>
          <p:nvSpPr>
            <p:cNvPr id="49" name="Oval 48">
              <a:extLst>
                <a:ext uri="{FF2B5EF4-FFF2-40B4-BE49-F238E27FC236}">
                  <a16:creationId xmlns:a16="http://schemas.microsoft.com/office/drawing/2014/main" id="{CC22B83A-5345-47BC-1D49-3B0B1AF51868}"/>
                </a:ext>
              </a:extLst>
            </p:cNvPr>
            <p:cNvSpPr/>
            <p:nvPr/>
          </p:nvSpPr>
          <p:spPr>
            <a:xfrm>
              <a:off x="2968048" y="3028136"/>
              <a:ext cx="600336" cy="600336"/>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39B47BE-FD18-9C82-0192-F0F8926B255C}"/>
                </a:ext>
              </a:extLst>
            </p:cNvPr>
            <p:cNvSpPr txBox="1"/>
            <p:nvPr/>
          </p:nvSpPr>
          <p:spPr>
            <a:xfrm>
              <a:off x="3045051" y="3001871"/>
              <a:ext cx="704336" cy="646331"/>
            </a:xfrm>
            <a:prstGeom prst="rect">
              <a:avLst/>
            </a:prstGeom>
            <a:noFill/>
          </p:spPr>
          <p:txBody>
            <a:bodyPr wrap="square" rtlCol="0">
              <a:spAutoFit/>
            </a:bodyPr>
            <a:lstStyle/>
            <a:p>
              <a:pPr defTabSz="457200"/>
              <a:r>
                <a:rPr lang="es" sz="3600" b="1" dirty="0">
                  <a:solidFill>
                    <a:schemeClr val="bg1"/>
                  </a:solidFill>
                  <a:latin typeface="GT Walsheim Pro Condensed Black" panose="00000906000000000000" pitchFamily="2" charset="0"/>
                </a:rPr>
                <a:t>2</a:t>
              </a:r>
            </a:p>
          </p:txBody>
        </p:sp>
      </p:grpSp>
      <p:grpSp>
        <p:nvGrpSpPr>
          <p:cNvPr id="53" name="Group 52">
            <a:extLst>
              <a:ext uri="{FF2B5EF4-FFF2-40B4-BE49-F238E27FC236}">
                <a16:creationId xmlns:a16="http://schemas.microsoft.com/office/drawing/2014/main" id="{D8BC2692-F947-F288-249A-59EB436C9CF4}"/>
              </a:ext>
            </a:extLst>
          </p:cNvPr>
          <p:cNvGrpSpPr/>
          <p:nvPr/>
        </p:nvGrpSpPr>
        <p:grpSpPr>
          <a:xfrm>
            <a:off x="4717738" y="3009079"/>
            <a:ext cx="795663" cy="646331"/>
            <a:chOff x="5199380" y="3001871"/>
            <a:chExt cx="795663" cy="646331"/>
          </a:xfrm>
        </p:grpSpPr>
        <p:sp>
          <p:nvSpPr>
            <p:cNvPr id="48" name="Oval 47">
              <a:extLst>
                <a:ext uri="{FF2B5EF4-FFF2-40B4-BE49-F238E27FC236}">
                  <a16:creationId xmlns:a16="http://schemas.microsoft.com/office/drawing/2014/main" id="{6EA8C2BD-21F0-F4DD-652E-366E3B6D62B9}"/>
                </a:ext>
              </a:extLst>
            </p:cNvPr>
            <p:cNvSpPr/>
            <p:nvPr/>
          </p:nvSpPr>
          <p:spPr>
            <a:xfrm>
              <a:off x="5199380" y="3028136"/>
              <a:ext cx="600336" cy="600336"/>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09989A1-038A-0099-3B9E-58E666B014BC}"/>
                </a:ext>
              </a:extLst>
            </p:cNvPr>
            <p:cNvSpPr txBox="1"/>
            <p:nvPr/>
          </p:nvSpPr>
          <p:spPr>
            <a:xfrm>
              <a:off x="5290707" y="3001871"/>
              <a:ext cx="704336" cy="646331"/>
            </a:xfrm>
            <a:prstGeom prst="rect">
              <a:avLst/>
            </a:prstGeom>
            <a:noFill/>
          </p:spPr>
          <p:txBody>
            <a:bodyPr wrap="square" rtlCol="0">
              <a:spAutoFit/>
            </a:bodyPr>
            <a:lstStyle/>
            <a:p>
              <a:pPr defTabSz="457200"/>
              <a:r>
                <a:rPr lang="es" sz="3600" b="1" dirty="0">
                  <a:solidFill>
                    <a:schemeClr val="bg1"/>
                  </a:solidFill>
                  <a:latin typeface="GT Walsheim Pro Condensed Black" panose="00000906000000000000" pitchFamily="2" charset="0"/>
                </a:rPr>
                <a:t>3</a:t>
              </a:r>
            </a:p>
          </p:txBody>
        </p:sp>
      </p:grpSp>
      <p:grpSp>
        <p:nvGrpSpPr>
          <p:cNvPr id="52" name="Group 51">
            <a:extLst>
              <a:ext uri="{FF2B5EF4-FFF2-40B4-BE49-F238E27FC236}">
                <a16:creationId xmlns:a16="http://schemas.microsoft.com/office/drawing/2014/main" id="{5822ADFB-9990-7789-AF06-C05491097C94}"/>
              </a:ext>
            </a:extLst>
          </p:cNvPr>
          <p:cNvGrpSpPr/>
          <p:nvPr/>
        </p:nvGrpSpPr>
        <p:grpSpPr>
          <a:xfrm>
            <a:off x="6927511" y="3009079"/>
            <a:ext cx="785215" cy="646331"/>
            <a:chOff x="7431016" y="3001871"/>
            <a:chExt cx="785215" cy="646331"/>
          </a:xfrm>
        </p:grpSpPr>
        <p:sp>
          <p:nvSpPr>
            <p:cNvPr id="47" name="Oval 46">
              <a:extLst>
                <a:ext uri="{FF2B5EF4-FFF2-40B4-BE49-F238E27FC236}">
                  <a16:creationId xmlns:a16="http://schemas.microsoft.com/office/drawing/2014/main" id="{D51BEF10-2DE4-3FD7-DAAF-212736EEF984}"/>
                </a:ext>
              </a:extLst>
            </p:cNvPr>
            <p:cNvSpPr/>
            <p:nvPr/>
          </p:nvSpPr>
          <p:spPr>
            <a:xfrm>
              <a:off x="7431016" y="3028136"/>
              <a:ext cx="600336" cy="600336"/>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91C85E0-BB60-BDBF-D532-F45E851967F4}"/>
                </a:ext>
              </a:extLst>
            </p:cNvPr>
            <p:cNvSpPr txBox="1"/>
            <p:nvPr/>
          </p:nvSpPr>
          <p:spPr>
            <a:xfrm>
              <a:off x="7511895" y="3001871"/>
              <a:ext cx="704336" cy="646331"/>
            </a:xfrm>
            <a:prstGeom prst="rect">
              <a:avLst/>
            </a:prstGeom>
            <a:noFill/>
          </p:spPr>
          <p:txBody>
            <a:bodyPr wrap="square" rtlCol="0">
              <a:spAutoFit/>
            </a:bodyPr>
            <a:lstStyle/>
            <a:p>
              <a:pPr defTabSz="457200"/>
              <a:r>
                <a:rPr lang="es" sz="3600" b="1" dirty="0">
                  <a:solidFill>
                    <a:schemeClr val="bg1"/>
                  </a:solidFill>
                  <a:latin typeface="GT Walsheim Pro Condensed Black" panose="00000906000000000000" pitchFamily="2" charset="0"/>
                </a:rPr>
                <a:t>4</a:t>
              </a:r>
            </a:p>
          </p:txBody>
        </p:sp>
      </p:grpSp>
      <p:grpSp>
        <p:nvGrpSpPr>
          <p:cNvPr id="54" name="Group 53">
            <a:extLst>
              <a:ext uri="{FF2B5EF4-FFF2-40B4-BE49-F238E27FC236}">
                <a16:creationId xmlns:a16="http://schemas.microsoft.com/office/drawing/2014/main" id="{53BF0019-20CA-5449-9633-46AF2E488B03}"/>
              </a:ext>
            </a:extLst>
          </p:cNvPr>
          <p:cNvGrpSpPr/>
          <p:nvPr/>
        </p:nvGrpSpPr>
        <p:grpSpPr>
          <a:xfrm>
            <a:off x="9113826" y="3009079"/>
            <a:ext cx="788261" cy="646331"/>
            <a:chOff x="9585149" y="3001871"/>
            <a:chExt cx="788261" cy="646331"/>
          </a:xfrm>
        </p:grpSpPr>
        <p:sp>
          <p:nvSpPr>
            <p:cNvPr id="46" name="Oval 45">
              <a:extLst>
                <a:ext uri="{FF2B5EF4-FFF2-40B4-BE49-F238E27FC236}">
                  <a16:creationId xmlns:a16="http://schemas.microsoft.com/office/drawing/2014/main" id="{D0184CDB-BAEC-98CD-E96B-298AE9FB74B2}"/>
                </a:ext>
              </a:extLst>
            </p:cNvPr>
            <p:cNvSpPr/>
            <p:nvPr/>
          </p:nvSpPr>
          <p:spPr>
            <a:xfrm>
              <a:off x="9585149" y="3028136"/>
              <a:ext cx="600336" cy="600336"/>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E6A7934-D84B-DE23-E9F1-575F0983212F}"/>
                </a:ext>
              </a:extLst>
            </p:cNvPr>
            <p:cNvSpPr txBox="1"/>
            <p:nvPr/>
          </p:nvSpPr>
          <p:spPr>
            <a:xfrm>
              <a:off x="9669074" y="3001871"/>
              <a:ext cx="704336" cy="646331"/>
            </a:xfrm>
            <a:prstGeom prst="rect">
              <a:avLst/>
            </a:prstGeom>
            <a:noFill/>
          </p:spPr>
          <p:txBody>
            <a:bodyPr wrap="square" rtlCol="0">
              <a:spAutoFit/>
            </a:bodyPr>
            <a:lstStyle/>
            <a:p>
              <a:pPr defTabSz="457200"/>
              <a:r>
                <a:rPr lang="es" sz="36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402542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s" sz="4800" b="1" dirty="0">
                  <a:solidFill>
                    <a:schemeClr val="bg1"/>
                  </a:solidFill>
                  <a:latin typeface="GT Walsheim Pro Condensed Black" panose="00000906000000000000" pitchFamily="2" charset="0"/>
                </a:rPr>
                <a:t>1</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57578" y="4508908"/>
            <a:ext cx="5869544" cy="1452828"/>
          </a:xfrm>
        </p:spPr>
        <p:txBody>
          <a:bodyPr>
            <a:normAutofit fontScale="92500"/>
          </a:bodyPr>
          <a:lstStyle/>
          <a:p>
            <a:pPr>
              <a:spcBef>
                <a:spcPts val="0"/>
              </a:spcBef>
              <a:spcAft>
                <a:spcPts val="600"/>
              </a:spcAft>
            </a:pPr>
            <a:r>
              <a:rPr lang="es" dirty="0">
                <a:solidFill>
                  <a:srgbClr val="013B82"/>
                </a:solidFill>
                <a:latin typeface="GT Walsheim Pro Condensed Black" panose="00000906000000000000" pitchFamily="2" charset="0"/>
              </a:rPr>
              <a:t>DE ATLETA</a:t>
            </a:r>
          </a:p>
          <a:p>
            <a:pPr>
              <a:spcBef>
                <a:spcPts val="0"/>
              </a:spcBef>
              <a:spcAft>
                <a:spcPts val="600"/>
              </a:spcAft>
            </a:pPr>
            <a:r>
              <a:rPr lang="en-US" dirty="0">
                <a:latin typeface="GT Walsheim Pro Condensed Black" panose="00000906000000000000" pitchFamily="2" charset="0"/>
              </a:rPr>
              <a:t>A ASISTENTE DEPORTIVO</a:t>
            </a:r>
            <a:endParaRPr lang="es" dirty="0">
              <a:latin typeface="GT Walsheim Pro Condensed Black" panose="00000906000000000000" pitchFamily="2" charset="0"/>
            </a:endParaRPr>
          </a:p>
        </p:txBody>
      </p:sp>
      <p:pic>
        <p:nvPicPr>
          <p:cNvPr id="2" name="Picture 1" descr="A group of men giving each other a high five&#10;&#10;Description automatically generated">
            <a:extLst>
              <a:ext uri="{FF2B5EF4-FFF2-40B4-BE49-F238E27FC236}">
                <a16:creationId xmlns:a16="http://schemas.microsoft.com/office/drawing/2014/main" id="{6669CA30-66AB-4CAA-95B4-FF2987889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01" y="962685"/>
            <a:ext cx="5082064" cy="3418815"/>
          </a:xfrm>
          <a:prstGeom prst="rect">
            <a:avLst/>
          </a:prstGeom>
          <a:ln w="57150">
            <a:solidFill>
              <a:srgbClr val="A8E6FA"/>
            </a:solidFill>
          </a:ln>
        </p:spPr>
      </p:pic>
    </p:spTree>
    <p:extLst>
      <p:ext uri="{BB962C8B-B14F-4D97-AF65-F5344CB8AC3E}">
        <p14:creationId xmlns:p14="http://schemas.microsoft.com/office/powerpoint/2010/main" val="49683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46AD0A0-617A-7DCF-8D72-DAE15FB189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643" y="2524757"/>
            <a:ext cx="14119286" cy="4693604"/>
          </a:xfrm>
          <a:prstGeom prst="rect">
            <a:avLst/>
          </a:prstGeom>
        </p:spPr>
      </p:pic>
      <p:sp>
        <p:nvSpPr>
          <p:cNvPr id="9" name="Text Placeholder 8">
            <a:extLst>
              <a:ext uri="{FF2B5EF4-FFF2-40B4-BE49-F238E27FC236}">
                <a16:creationId xmlns:a16="http://schemas.microsoft.com/office/drawing/2014/main" id="{45B0A6C0-DAE1-C725-9E94-D6FE99313961}"/>
              </a:ext>
            </a:extLst>
          </p:cNvPr>
          <p:cNvSpPr>
            <a:spLocks noGrp="1"/>
          </p:cNvSpPr>
          <p:nvPr>
            <p:ph type="body" sz="quarter" idx="10"/>
          </p:nvPr>
        </p:nvSpPr>
        <p:spPr>
          <a:xfrm>
            <a:off x="1498600" y="593812"/>
            <a:ext cx="7401560" cy="466685"/>
          </a:xfrm>
        </p:spPr>
        <p:txBody>
          <a:bodyPr/>
          <a:lstStyle/>
          <a:p>
            <a:r>
              <a:rPr lang="es" dirty="0"/>
              <a:t>Atletas como Líderes Deportivos</a:t>
            </a:r>
          </a:p>
          <a:p>
            <a:endParaRPr lang="en-US" dirty="0"/>
          </a:p>
        </p:txBody>
      </p:sp>
      <p:sp>
        <p:nvSpPr>
          <p:cNvPr id="10" name="Text Placeholder 9">
            <a:extLst>
              <a:ext uri="{FF2B5EF4-FFF2-40B4-BE49-F238E27FC236}">
                <a16:creationId xmlns:a16="http://schemas.microsoft.com/office/drawing/2014/main" id="{3759D10D-BB61-75ED-3B0A-DFEA94EAD03A}"/>
              </a:ext>
            </a:extLst>
          </p:cNvPr>
          <p:cNvSpPr>
            <a:spLocks noGrp="1"/>
          </p:cNvSpPr>
          <p:nvPr>
            <p:ph type="body" sz="quarter" idx="11"/>
          </p:nvPr>
        </p:nvSpPr>
        <p:spPr>
          <a:xfrm>
            <a:off x="1498600" y="1102214"/>
            <a:ext cx="3276600" cy="376034"/>
          </a:xfrm>
        </p:spPr>
        <p:txBody>
          <a:bodyPr>
            <a:normAutofit/>
          </a:bodyPr>
          <a:lstStyle/>
          <a:p>
            <a:r>
              <a:rPr lang="es" dirty="0"/>
              <a:t>De atleta a asistente deportivo</a:t>
            </a:r>
          </a:p>
        </p:txBody>
      </p:sp>
      <p:sp>
        <p:nvSpPr>
          <p:cNvPr id="16" name="TextBox 15">
            <a:extLst>
              <a:ext uri="{FF2B5EF4-FFF2-40B4-BE49-F238E27FC236}">
                <a16:creationId xmlns:a16="http://schemas.microsoft.com/office/drawing/2014/main" id="{9EFDC2F0-8829-9074-8B86-4056150657F5}"/>
              </a:ext>
            </a:extLst>
          </p:cNvPr>
          <p:cNvSpPr txBox="1"/>
          <p:nvPr/>
        </p:nvSpPr>
        <p:spPr>
          <a:xfrm>
            <a:off x="2583243" y="4097493"/>
            <a:ext cx="1898299" cy="738664"/>
          </a:xfrm>
          <a:prstGeom prst="rect">
            <a:avLst/>
          </a:prstGeom>
          <a:noFill/>
        </p:spPr>
        <p:txBody>
          <a:bodyPr wrap="square" rtlCol="0">
            <a:spAutoFit/>
          </a:bodyPr>
          <a:lstStyle/>
          <a:p>
            <a:r>
              <a:rPr lang="es" sz="2400" dirty="0">
                <a:solidFill>
                  <a:srgbClr val="F20014"/>
                </a:solidFill>
                <a:latin typeface="GT Walsheim Pro Condensed Black" panose="00000906000000000000" pitchFamily="2" charset="0"/>
              </a:rPr>
              <a:t>NIVEL 1</a:t>
            </a:r>
          </a:p>
          <a:p>
            <a:r>
              <a:rPr lang="es" b="1" dirty="0">
                <a:solidFill>
                  <a:schemeClr val="tx1">
                    <a:lumMod val="65000"/>
                    <a:lumOff val="35000"/>
                  </a:schemeClr>
                </a:solidFill>
                <a:latin typeface="Ubuntu Light" panose="020B0304030602030204" pitchFamily="34" charset="0"/>
              </a:rPr>
              <a:t>Asistente deportivo</a:t>
            </a:r>
          </a:p>
        </p:txBody>
      </p:sp>
      <p:sp>
        <p:nvSpPr>
          <p:cNvPr id="17" name="TextBox 16">
            <a:extLst>
              <a:ext uri="{FF2B5EF4-FFF2-40B4-BE49-F238E27FC236}">
                <a16:creationId xmlns:a16="http://schemas.microsoft.com/office/drawing/2014/main" id="{F84C61C7-D97D-5D78-1099-1769130BB520}"/>
              </a:ext>
            </a:extLst>
          </p:cNvPr>
          <p:cNvSpPr txBox="1"/>
          <p:nvPr/>
        </p:nvSpPr>
        <p:spPr>
          <a:xfrm>
            <a:off x="5403967" y="2752607"/>
            <a:ext cx="2915768" cy="987963"/>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NIVEL 2</a:t>
            </a:r>
          </a:p>
          <a:p>
            <a:pPr>
              <a:lnSpc>
                <a:spcPct val="95000"/>
              </a:lnSpc>
            </a:pPr>
            <a:r>
              <a:rPr lang="es" b="1" dirty="0">
                <a:solidFill>
                  <a:schemeClr val="tx1">
                    <a:lumMod val="65000"/>
                    <a:lumOff val="35000"/>
                  </a:schemeClr>
                </a:solidFill>
                <a:latin typeface="Ubuntu Light" panose="020B0304030602030204" pitchFamily="34" charset="0"/>
              </a:rPr>
              <a:t>Introducción – Asistente de entrenador</a:t>
            </a:r>
          </a:p>
        </p:txBody>
      </p:sp>
      <p:sp>
        <p:nvSpPr>
          <p:cNvPr id="18" name="TextBox 17">
            <a:extLst>
              <a:ext uri="{FF2B5EF4-FFF2-40B4-BE49-F238E27FC236}">
                <a16:creationId xmlns:a16="http://schemas.microsoft.com/office/drawing/2014/main" id="{6865D945-BB55-47A8-6284-74A3D6C7E89F}"/>
              </a:ext>
            </a:extLst>
          </p:cNvPr>
          <p:cNvSpPr txBox="1"/>
          <p:nvPr/>
        </p:nvSpPr>
        <p:spPr>
          <a:xfrm>
            <a:off x="10560050" y="3151108"/>
            <a:ext cx="1504526" cy="738664"/>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NIVEL 3</a:t>
            </a:r>
          </a:p>
          <a:p>
            <a:r>
              <a:rPr lang="es" b="1" dirty="0">
                <a:solidFill>
                  <a:schemeClr val="tx1">
                    <a:lumMod val="65000"/>
                    <a:lumOff val="35000"/>
                  </a:schemeClr>
                </a:solidFill>
                <a:latin typeface="Ubuntu Light" panose="020B0304030602030204" pitchFamily="34" charset="0"/>
              </a:rPr>
              <a:t>Entrenador</a:t>
            </a:r>
          </a:p>
        </p:txBody>
      </p:sp>
      <p:sp>
        <p:nvSpPr>
          <p:cNvPr id="19" name="TextBox 18">
            <a:extLst>
              <a:ext uri="{FF2B5EF4-FFF2-40B4-BE49-F238E27FC236}">
                <a16:creationId xmlns:a16="http://schemas.microsoft.com/office/drawing/2014/main" id="{D9ABBD03-E2A2-5D48-7182-09F8B4340E9C}"/>
              </a:ext>
            </a:extLst>
          </p:cNvPr>
          <p:cNvSpPr txBox="1"/>
          <p:nvPr/>
        </p:nvSpPr>
        <p:spPr>
          <a:xfrm>
            <a:off x="8646736" y="1416109"/>
            <a:ext cx="3664210" cy="724814"/>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NIVEL 4</a:t>
            </a:r>
          </a:p>
          <a:p>
            <a:pPr>
              <a:lnSpc>
                <a:spcPct val="95000"/>
              </a:lnSpc>
            </a:pPr>
            <a:r>
              <a:rPr lang="es" b="1" dirty="0">
                <a:solidFill>
                  <a:schemeClr val="tx1">
                    <a:lumMod val="65000"/>
                    <a:lumOff val="35000"/>
                  </a:schemeClr>
                </a:solidFill>
                <a:latin typeface="Ubuntu Light" panose="020B0304030602030204" pitchFamily="34" charset="0"/>
              </a:rPr>
              <a:t>Entrenador Avanzado</a:t>
            </a:r>
          </a:p>
        </p:txBody>
      </p:sp>
      <p:pic>
        <p:nvPicPr>
          <p:cNvPr id="23" name="Graphic 22">
            <a:extLst>
              <a:ext uri="{FF2B5EF4-FFF2-40B4-BE49-F238E27FC236}">
                <a16:creationId xmlns:a16="http://schemas.microsoft.com/office/drawing/2014/main" id="{7D1D1298-4A15-D2FB-BAD0-AE95DA75B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2218" y="4167495"/>
            <a:ext cx="333504" cy="1408127"/>
          </a:xfrm>
          <a:prstGeom prst="rect">
            <a:avLst/>
          </a:prstGeom>
        </p:spPr>
      </p:pic>
      <p:pic>
        <p:nvPicPr>
          <p:cNvPr id="25" name="Graphic 24">
            <a:extLst>
              <a:ext uri="{FF2B5EF4-FFF2-40B4-BE49-F238E27FC236}">
                <a16:creationId xmlns:a16="http://schemas.microsoft.com/office/drawing/2014/main" id="{D5D5C3FD-F1B4-50E8-C8DC-E33F07FB54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0463" y="2866308"/>
            <a:ext cx="333504" cy="1389599"/>
          </a:xfrm>
          <a:prstGeom prst="rect">
            <a:avLst/>
          </a:prstGeom>
        </p:spPr>
      </p:pic>
      <p:pic>
        <p:nvPicPr>
          <p:cNvPr id="26" name="Graphic 25">
            <a:extLst>
              <a:ext uri="{FF2B5EF4-FFF2-40B4-BE49-F238E27FC236}">
                <a16:creationId xmlns:a16="http://schemas.microsoft.com/office/drawing/2014/main" id="{79398E6A-402F-0669-05F1-03F1AD2110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6546" y="3243753"/>
            <a:ext cx="333504" cy="1389599"/>
          </a:xfrm>
          <a:prstGeom prst="rect">
            <a:avLst/>
          </a:prstGeom>
        </p:spPr>
      </p:pic>
      <p:pic>
        <p:nvPicPr>
          <p:cNvPr id="29" name="Graphic 28">
            <a:extLst>
              <a:ext uri="{FF2B5EF4-FFF2-40B4-BE49-F238E27FC236}">
                <a16:creationId xmlns:a16="http://schemas.microsoft.com/office/drawing/2014/main" id="{6DBFB5CB-0480-B330-09E1-F30E1D618D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9735" y="1508026"/>
            <a:ext cx="333504" cy="1389599"/>
          </a:xfrm>
          <a:prstGeom prst="rect">
            <a:avLst/>
          </a:prstGeom>
        </p:spPr>
      </p:pic>
      <p:sp>
        <p:nvSpPr>
          <p:cNvPr id="30" name="TextBox 29">
            <a:extLst>
              <a:ext uri="{FF2B5EF4-FFF2-40B4-BE49-F238E27FC236}">
                <a16:creationId xmlns:a16="http://schemas.microsoft.com/office/drawing/2014/main" id="{1DDB692F-685D-0ABF-AB1C-F84FAFC2BDB7}"/>
              </a:ext>
            </a:extLst>
          </p:cNvPr>
          <p:cNvSpPr txBox="1"/>
          <p:nvPr/>
        </p:nvSpPr>
        <p:spPr>
          <a:xfrm>
            <a:off x="816430" y="1624450"/>
            <a:ext cx="4343400" cy="2554545"/>
          </a:xfrm>
          <a:prstGeom prst="rect">
            <a:avLst/>
          </a:prstGeom>
          <a:noFill/>
        </p:spPr>
        <p:txBody>
          <a:bodyPr wrap="square" rtlCol="0">
            <a:spAutoFit/>
          </a:bodyPr>
          <a:lstStyle/>
          <a:p>
            <a:r>
              <a:rPr lang="es" sz="3200" b="1" dirty="0">
                <a:solidFill>
                  <a:srgbClr val="013B82"/>
                </a:solidFill>
                <a:latin typeface="Ubuntu"/>
              </a:rPr>
              <a:t>Trayectoria profesional de entrenador de Olimpiadas Especiales</a:t>
            </a:r>
            <a:endParaRPr lang="en-US" sz="3200" dirty="0">
              <a:solidFill>
                <a:srgbClr val="013B82"/>
              </a:solidFill>
              <a:latin typeface="Ubuntu"/>
            </a:endParaRPr>
          </a:p>
        </p:txBody>
      </p:sp>
      <p:sp>
        <p:nvSpPr>
          <p:cNvPr id="31" name="Oval 30">
            <a:extLst>
              <a:ext uri="{FF2B5EF4-FFF2-40B4-BE49-F238E27FC236}">
                <a16:creationId xmlns:a16="http://schemas.microsoft.com/office/drawing/2014/main" id="{9B0B31B2-D6AF-9B4B-D0A2-84FB1F05DFE5}"/>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E29C6D0-2C84-B5C7-993B-54CD982AB755}"/>
              </a:ext>
            </a:extLst>
          </p:cNvPr>
          <p:cNvSpPr txBox="1"/>
          <p:nvPr/>
        </p:nvSpPr>
        <p:spPr>
          <a:xfrm>
            <a:off x="1131231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1</a:t>
            </a:r>
          </a:p>
        </p:txBody>
      </p:sp>
    </p:spTree>
    <p:extLst>
      <p:ext uri="{BB962C8B-B14F-4D97-AF65-F5344CB8AC3E}">
        <p14:creationId xmlns:p14="http://schemas.microsoft.com/office/powerpoint/2010/main" val="317061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46AD0A0-617A-7DCF-8D72-DAE15FB189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6748" y="606512"/>
            <a:ext cx="23036448" cy="7657892"/>
          </a:xfrm>
          <a:prstGeom prst="rect">
            <a:avLst/>
          </a:prstGeom>
        </p:spPr>
      </p:pic>
      <p:sp>
        <p:nvSpPr>
          <p:cNvPr id="3" name="TextBox 2">
            <a:extLst>
              <a:ext uri="{FF2B5EF4-FFF2-40B4-BE49-F238E27FC236}">
                <a16:creationId xmlns:a16="http://schemas.microsoft.com/office/drawing/2014/main" id="{02567260-FCB1-D4A7-EDCF-66E77E1888E8}"/>
              </a:ext>
            </a:extLst>
          </p:cNvPr>
          <p:cNvSpPr txBox="1"/>
          <p:nvPr/>
        </p:nvSpPr>
        <p:spPr>
          <a:xfrm>
            <a:off x="1359492" y="2554803"/>
            <a:ext cx="1960071" cy="469011"/>
          </a:xfrm>
          <a:prstGeom prst="rect">
            <a:avLst/>
          </a:prstGeom>
          <a:noFill/>
        </p:spPr>
        <p:txBody>
          <a:bodyPr wrap="square" rtlCol="0">
            <a:spAutoFit/>
          </a:bodyPr>
          <a:lstStyle/>
          <a:p>
            <a:r>
              <a:rPr lang="es" sz="2400" b="1" dirty="0">
                <a:solidFill>
                  <a:srgbClr val="C4161C"/>
                </a:solidFill>
                <a:latin typeface="Ubuntu" panose="020B0504030602030204" pitchFamily="34" charset="0"/>
              </a:rPr>
              <a:t>Explorar</a:t>
            </a:r>
          </a:p>
        </p:txBody>
      </p:sp>
      <p:sp>
        <p:nvSpPr>
          <p:cNvPr id="4" name="TextBox 3">
            <a:extLst>
              <a:ext uri="{FF2B5EF4-FFF2-40B4-BE49-F238E27FC236}">
                <a16:creationId xmlns:a16="http://schemas.microsoft.com/office/drawing/2014/main" id="{1EA75686-6267-2C20-FDD8-20DA505EC642}"/>
              </a:ext>
            </a:extLst>
          </p:cNvPr>
          <p:cNvSpPr txBox="1"/>
          <p:nvPr/>
        </p:nvSpPr>
        <p:spPr>
          <a:xfrm>
            <a:off x="2628097" y="3162726"/>
            <a:ext cx="1960071" cy="469011"/>
          </a:xfrm>
          <a:prstGeom prst="rect">
            <a:avLst/>
          </a:prstGeom>
          <a:noFill/>
        </p:spPr>
        <p:txBody>
          <a:bodyPr wrap="square" rtlCol="0">
            <a:spAutoFit/>
          </a:bodyPr>
          <a:lstStyle/>
          <a:p>
            <a:r>
              <a:rPr lang="es" sz="2400" b="1" dirty="0">
                <a:solidFill>
                  <a:srgbClr val="C4161C"/>
                </a:solidFill>
                <a:latin typeface="Ubuntu" panose="020B0504030602030204" pitchFamily="34" charset="0"/>
              </a:rPr>
              <a:t>Aprender</a:t>
            </a:r>
          </a:p>
        </p:txBody>
      </p:sp>
      <p:sp>
        <p:nvSpPr>
          <p:cNvPr id="5" name="TextBox 4">
            <a:extLst>
              <a:ext uri="{FF2B5EF4-FFF2-40B4-BE49-F238E27FC236}">
                <a16:creationId xmlns:a16="http://schemas.microsoft.com/office/drawing/2014/main" id="{A510DF17-DA20-AF1D-CA72-D35E93EB7114}"/>
              </a:ext>
            </a:extLst>
          </p:cNvPr>
          <p:cNvSpPr txBox="1"/>
          <p:nvPr/>
        </p:nvSpPr>
        <p:spPr>
          <a:xfrm>
            <a:off x="3918209" y="3663814"/>
            <a:ext cx="1960071" cy="469011"/>
          </a:xfrm>
          <a:prstGeom prst="rect">
            <a:avLst/>
          </a:prstGeom>
          <a:noFill/>
        </p:spPr>
        <p:txBody>
          <a:bodyPr wrap="square" rtlCol="0">
            <a:spAutoFit/>
          </a:bodyPr>
          <a:lstStyle/>
          <a:p>
            <a:r>
              <a:rPr lang="es" sz="2400" b="1" dirty="0">
                <a:solidFill>
                  <a:srgbClr val="C4161C"/>
                </a:solidFill>
                <a:latin typeface="Ubuntu" panose="020B0504030602030204" pitchFamily="34" charset="0"/>
              </a:rPr>
              <a:t>Práctica</a:t>
            </a:r>
          </a:p>
        </p:txBody>
      </p:sp>
      <p:sp>
        <p:nvSpPr>
          <p:cNvPr id="6" name="TextBox 5">
            <a:extLst>
              <a:ext uri="{FF2B5EF4-FFF2-40B4-BE49-F238E27FC236}">
                <a16:creationId xmlns:a16="http://schemas.microsoft.com/office/drawing/2014/main" id="{BD9409D4-C05A-FF6F-11E3-D84DFDC0422E}"/>
              </a:ext>
            </a:extLst>
          </p:cNvPr>
          <p:cNvSpPr txBox="1"/>
          <p:nvPr/>
        </p:nvSpPr>
        <p:spPr>
          <a:xfrm>
            <a:off x="5324575" y="4145116"/>
            <a:ext cx="1960071" cy="469011"/>
          </a:xfrm>
          <a:prstGeom prst="rect">
            <a:avLst/>
          </a:prstGeom>
          <a:noFill/>
        </p:spPr>
        <p:txBody>
          <a:bodyPr wrap="square" rtlCol="0">
            <a:spAutoFit/>
          </a:bodyPr>
          <a:lstStyle/>
          <a:p>
            <a:r>
              <a:rPr lang="es" sz="2400" b="1" dirty="0">
                <a:solidFill>
                  <a:srgbClr val="C4161C"/>
                </a:solidFill>
                <a:latin typeface="Ubuntu" panose="020B0504030602030204" pitchFamily="34" charset="0"/>
              </a:rPr>
              <a:t>Reflexionar</a:t>
            </a:r>
          </a:p>
        </p:txBody>
      </p:sp>
      <p:cxnSp>
        <p:nvCxnSpPr>
          <p:cNvPr id="7" name="Connector: Elbow 6">
            <a:extLst>
              <a:ext uri="{FF2B5EF4-FFF2-40B4-BE49-F238E27FC236}">
                <a16:creationId xmlns:a16="http://schemas.microsoft.com/office/drawing/2014/main" id="{6EBC955B-36EE-1EC5-BB52-D5D64D5E6378}"/>
              </a:ext>
            </a:extLst>
          </p:cNvPr>
          <p:cNvCxnSpPr>
            <a:cxnSpLocks/>
          </p:cNvCxnSpPr>
          <p:nvPr/>
        </p:nvCxnSpPr>
        <p:spPr>
          <a:xfrm rot="16200000" flipH="1">
            <a:off x="1069760" y="2931646"/>
            <a:ext cx="3553144" cy="3086539"/>
          </a:xfrm>
          <a:prstGeom prst="bentConnector3">
            <a:avLst>
              <a:gd name="adj1" fmla="val 100398"/>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8999CD37-04AF-6D97-D957-886DC380399C}"/>
              </a:ext>
            </a:extLst>
          </p:cNvPr>
          <p:cNvCxnSpPr>
            <a:cxnSpLocks/>
          </p:cNvCxnSpPr>
          <p:nvPr/>
        </p:nvCxnSpPr>
        <p:spPr>
          <a:xfrm rot="16200000" flipH="1">
            <a:off x="2359790" y="3535968"/>
            <a:ext cx="2434900" cy="2026299"/>
          </a:xfrm>
          <a:prstGeom prst="bentConnector3">
            <a:avLst>
              <a:gd name="adj1" fmla="val 99550"/>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B27BCA5D-9456-629E-3D06-BD7EF9C88EDA}"/>
              </a:ext>
            </a:extLst>
          </p:cNvPr>
          <p:cNvCxnSpPr>
            <a:cxnSpLocks/>
          </p:cNvCxnSpPr>
          <p:nvPr/>
        </p:nvCxnSpPr>
        <p:spPr>
          <a:xfrm rot="16200000" flipH="1">
            <a:off x="3741489" y="3923154"/>
            <a:ext cx="1430367" cy="1232511"/>
          </a:xfrm>
          <a:prstGeom prst="bentConnector3">
            <a:avLst>
              <a:gd name="adj1" fmla="val 100077"/>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588E7010-F98D-DAAD-A076-9F06C5E3BD3E}"/>
              </a:ext>
            </a:extLst>
          </p:cNvPr>
          <p:cNvCxnSpPr>
            <a:cxnSpLocks/>
          </p:cNvCxnSpPr>
          <p:nvPr/>
        </p:nvCxnSpPr>
        <p:spPr>
          <a:xfrm>
            <a:off x="5256551" y="4322938"/>
            <a:ext cx="839449" cy="490362"/>
          </a:xfrm>
          <a:prstGeom prst="bentConnector3">
            <a:avLst>
              <a:gd name="adj1" fmla="val -1438"/>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45B0A6C0-DAE1-C725-9E94-D6FE99313961}"/>
              </a:ext>
            </a:extLst>
          </p:cNvPr>
          <p:cNvSpPr>
            <a:spLocks noGrp="1"/>
          </p:cNvSpPr>
          <p:nvPr>
            <p:ph type="body" sz="quarter" idx="10"/>
          </p:nvPr>
        </p:nvSpPr>
        <p:spPr>
          <a:xfrm>
            <a:off x="1498600" y="593812"/>
            <a:ext cx="7401560" cy="466685"/>
          </a:xfrm>
        </p:spPr>
        <p:txBody>
          <a:bodyPr/>
          <a:lstStyle/>
          <a:p>
            <a:r>
              <a:rPr lang="es" dirty="0"/>
              <a:t>Atletas como Líderes Deportivos</a:t>
            </a:r>
          </a:p>
          <a:p>
            <a:endParaRPr lang="en-US" dirty="0"/>
          </a:p>
        </p:txBody>
      </p:sp>
      <p:sp>
        <p:nvSpPr>
          <p:cNvPr id="10" name="Text Placeholder 9">
            <a:extLst>
              <a:ext uri="{FF2B5EF4-FFF2-40B4-BE49-F238E27FC236}">
                <a16:creationId xmlns:a16="http://schemas.microsoft.com/office/drawing/2014/main" id="{3759D10D-BB61-75ED-3B0A-DFEA94EAD03A}"/>
              </a:ext>
            </a:extLst>
          </p:cNvPr>
          <p:cNvSpPr>
            <a:spLocks noGrp="1"/>
          </p:cNvSpPr>
          <p:nvPr>
            <p:ph type="body" sz="quarter" idx="11"/>
          </p:nvPr>
        </p:nvSpPr>
        <p:spPr>
          <a:xfrm>
            <a:off x="1498600" y="1094594"/>
            <a:ext cx="3276600" cy="376034"/>
          </a:xfrm>
        </p:spPr>
        <p:txBody>
          <a:bodyPr>
            <a:normAutofit/>
          </a:bodyPr>
          <a:lstStyle/>
          <a:p>
            <a:r>
              <a:rPr lang="es" dirty="0"/>
              <a:t>De atleta a asistente deportivo</a:t>
            </a:r>
          </a:p>
        </p:txBody>
      </p:sp>
      <p:sp>
        <p:nvSpPr>
          <p:cNvPr id="16" name="TextBox 15">
            <a:extLst>
              <a:ext uri="{FF2B5EF4-FFF2-40B4-BE49-F238E27FC236}">
                <a16:creationId xmlns:a16="http://schemas.microsoft.com/office/drawing/2014/main" id="{9EFDC2F0-8829-9074-8B86-4056150657F5}"/>
              </a:ext>
            </a:extLst>
          </p:cNvPr>
          <p:cNvSpPr txBox="1"/>
          <p:nvPr/>
        </p:nvSpPr>
        <p:spPr>
          <a:xfrm>
            <a:off x="9895560" y="3597496"/>
            <a:ext cx="2019199" cy="738664"/>
          </a:xfrm>
          <a:prstGeom prst="rect">
            <a:avLst/>
          </a:prstGeom>
          <a:noFill/>
        </p:spPr>
        <p:txBody>
          <a:bodyPr wrap="square" rtlCol="0">
            <a:spAutoFit/>
          </a:bodyPr>
          <a:lstStyle/>
          <a:p>
            <a:r>
              <a:rPr lang="es" sz="2400" dirty="0">
                <a:solidFill>
                  <a:srgbClr val="F20014"/>
                </a:solidFill>
                <a:latin typeface="GT Walsheim Pro Condensed Black" panose="00000906000000000000" pitchFamily="2" charset="0"/>
              </a:rPr>
              <a:t>NIVEL 1</a:t>
            </a:r>
          </a:p>
          <a:p>
            <a:r>
              <a:rPr lang="es" b="1" dirty="0">
                <a:solidFill>
                  <a:schemeClr val="tx1">
                    <a:lumMod val="65000"/>
                    <a:lumOff val="35000"/>
                  </a:schemeClr>
                </a:solidFill>
                <a:latin typeface="Ubuntu Light" panose="020B0304030602030204" pitchFamily="34" charset="0"/>
              </a:rPr>
              <a:t>Asistente deportivo</a:t>
            </a:r>
          </a:p>
        </p:txBody>
      </p:sp>
      <p:sp>
        <p:nvSpPr>
          <p:cNvPr id="17" name="TextBox 16">
            <a:extLst>
              <a:ext uri="{FF2B5EF4-FFF2-40B4-BE49-F238E27FC236}">
                <a16:creationId xmlns:a16="http://schemas.microsoft.com/office/drawing/2014/main" id="{F84C61C7-D97D-5D78-1099-1769130BB520}"/>
              </a:ext>
            </a:extLst>
          </p:cNvPr>
          <p:cNvSpPr txBox="1"/>
          <p:nvPr/>
        </p:nvSpPr>
        <p:spPr>
          <a:xfrm>
            <a:off x="14709713" y="1100572"/>
            <a:ext cx="1927288" cy="987963"/>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NIVEL 2</a:t>
            </a:r>
          </a:p>
          <a:p>
            <a:pPr>
              <a:lnSpc>
                <a:spcPct val="95000"/>
              </a:lnSpc>
            </a:pPr>
            <a:r>
              <a:rPr lang="es" b="1" dirty="0">
                <a:solidFill>
                  <a:schemeClr val="tx1">
                    <a:lumMod val="65000"/>
                    <a:lumOff val="35000"/>
                  </a:schemeClr>
                </a:solidFill>
                <a:latin typeface="Ubuntu Light" panose="020B0304030602030204" pitchFamily="34" charset="0"/>
              </a:rPr>
              <a:t>Introducción – Asistente de entrenador</a:t>
            </a:r>
          </a:p>
        </p:txBody>
      </p:sp>
      <p:sp>
        <p:nvSpPr>
          <p:cNvPr id="18" name="TextBox 17">
            <a:extLst>
              <a:ext uri="{FF2B5EF4-FFF2-40B4-BE49-F238E27FC236}">
                <a16:creationId xmlns:a16="http://schemas.microsoft.com/office/drawing/2014/main" id="{6865D945-BB55-47A8-6284-74A3D6C7E89F}"/>
              </a:ext>
            </a:extLst>
          </p:cNvPr>
          <p:cNvSpPr txBox="1"/>
          <p:nvPr/>
        </p:nvSpPr>
        <p:spPr>
          <a:xfrm>
            <a:off x="22934624" y="2084765"/>
            <a:ext cx="2454722" cy="738664"/>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NIVEL 3</a:t>
            </a:r>
          </a:p>
          <a:p>
            <a:r>
              <a:rPr lang="es" b="1" dirty="0">
                <a:solidFill>
                  <a:schemeClr val="tx1">
                    <a:lumMod val="65000"/>
                    <a:lumOff val="35000"/>
                  </a:schemeClr>
                </a:solidFill>
                <a:latin typeface="Ubuntu Light" panose="020B0304030602030204" pitchFamily="34" charset="0"/>
              </a:rPr>
              <a:t>Entrenador</a:t>
            </a:r>
          </a:p>
        </p:txBody>
      </p:sp>
      <p:sp>
        <p:nvSpPr>
          <p:cNvPr id="19" name="TextBox 18">
            <a:extLst>
              <a:ext uri="{FF2B5EF4-FFF2-40B4-BE49-F238E27FC236}">
                <a16:creationId xmlns:a16="http://schemas.microsoft.com/office/drawing/2014/main" id="{D9ABBD03-E2A2-5D48-7182-09F8B4340E9C}"/>
              </a:ext>
            </a:extLst>
          </p:cNvPr>
          <p:cNvSpPr txBox="1"/>
          <p:nvPr/>
        </p:nvSpPr>
        <p:spPr>
          <a:xfrm>
            <a:off x="19807719" y="-1039640"/>
            <a:ext cx="4593804" cy="987963"/>
          </a:xfrm>
          <a:prstGeom prst="rect">
            <a:avLst/>
          </a:prstGeom>
          <a:noFill/>
        </p:spPr>
        <p:txBody>
          <a:bodyPr wrap="square" rtlCol="0">
            <a:spAutoFit/>
          </a:bodyPr>
          <a:lstStyle/>
          <a:p>
            <a:r>
              <a:rPr lang="es" sz="2400" dirty="0">
                <a:solidFill>
                  <a:srgbClr val="185EA8"/>
                </a:solidFill>
                <a:latin typeface="GT Walsheim Pro Condensed Black" panose="00000906000000000000" pitchFamily="2" charset="0"/>
              </a:rPr>
              <a:t>NIVEL 4</a:t>
            </a:r>
          </a:p>
          <a:p>
            <a:pPr>
              <a:lnSpc>
                <a:spcPct val="95000"/>
              </a:lnSpc>
            </a:pPr>
            <a:r>
              <a:rPr lang="es" b="1" dirty="0">
                <a:solidFill>
                  <a:schemeClr val="tx1">
                    <a:lumMod val="65000"/>
                    <a:lumOff val="35000"/>
                  </a:schemeClr>
                </a:solidFill>
                <a:latin typeface="Ubuntu Light" panose="020B0304030602030204" pitchFamily="34" charset="0"/>
              </a:rPr>
              <a:t>Entrenador principal –</a:t>
            </a:r>
          </a:p>
          <a:p>
            <a:pPr>
              <a:lnSpc>
                <a:spcPct val="95000"/>
              </a:lnSpc>
            </a:pPr>
            <a:r>
              <a:rPr lang="es" b="1" dirty="0">
                <a:solidFill>
                  <a:schemeClr val="tx1">
                    <a:lumMod val="65000"/>
                    <a:lumOff val="35000"/>
                  </a:schemeClr>
                </a:solidFill>
                <a:latin typeface="Ubuntu Light" panose="020B0304030602030204" pitchFamily="34" charset="0"/>
              </a:rPr>
              <a:t>Entrenador avanzado/sénior</a:t>
            </a:r>
          </a:p>
        </p:txBody>
      </p:sp>
      <p:pic>
        <p:nvPicPr>
          <p:cNvPr id="23" name="Graphic 22">
            <a:extLst>
              <a:ext uri="{FF2B5EF4-FFF2-40B4-BE49-F238E27FC236}">
                <a16:creationId xmlns:a16="http://schemas.microsoft.com/office/drawing/2014/main" id="{7D1D1298-4A15-D2FB-BAD0-AE95DA75B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7560" y="3631737"/>
            <a:ext cx="452598" cy="1910966"/>
          </a:xfrm>
          <a:prstGeom prst="rect">
            <a:avLst/>
          </a:prstGeom>
        </p:spPr>
      </p:pic>
      <p:pic>
        <p:nvPicPr>
          <p:cNvPr id="25" name="Graphic 24">
            <a:extLst>
              <a:ext uri="{FF2B5EF4-FFF2-40B4-BE49-F238E27FC236}">
                <a16:creationId xmlns:a16="http://schemas.microsoft.com/office/drawing/2014/main" id="{D5D5C3FD-F1B4-50E8-C8DC-E33F07FB54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01261" y="1073197"/>
            <a:ext cx="544132" cy="2267213"/>
          </a:xfrm>
          <a:prstGeom prst="rect">
            <a:avLst/>
          </a:prstGeom>
        </p:spPr>
      </p:pic>
      <p:pic>
        <p:nvPicPr>
          <p:cNvPr id="26" name="Graphic 25">
            <a:extLst>
              <a:ext uri="{FF2B5EF4-FFF2-40B4-BE49-F238E27FC236}">
                <a16:creationId xmlns:a16="http://schemas.microsoft.com/office/drawing/2014/main" id="{79398E6A-402F-0669-05F1-03F1AD2110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47536" y="2001116"/>
            <a:ext cx="544132" cy="2267213"/>
          </a:xfrm>
          <a:prstGeom prst="rect">
            <a:avLst/>
          </a:prstGeom>
        </p:spPr>
      </p:pic>
      <p:pic>
        <p:nvPicPr>
          <p:cNvPr id="29" name="Graphic 28">
            <a:extLst>
              <a:ext uri="{FF2B5EF4-FFF2-40B4-BE49-F238E27FC236}">
                <a16:creationId xmlns:a16="http://schemas.microsoft.com/office/drawing/2014/main" id="{6DBFB5CB-0480-B330-09E1-F30E1D618D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83948" y="-1088799"/>
            <a:ext cx="544132" cy="2267213"/>
          </a:xfrm>
          <a:prstGeom prst="rect">
            <a:avLst/>
          </a:prstGeom>
        </p:spPr>
      </p:pic>
      <p:sp>
        <p:nvSpPr>
          <p:cNvPr id="2" name="TextBox 1">
            <a:extLst>
              <a:ext uri="{FF2B5EF4-FFF2-40B4-BE49-F238E27FC236}">
                <a16:creationId xmlns:a16="http://schemas.microsoft.com/office/drawing/2014/main" id="{5206BE5C-058D-C3BC-86A6-868A324CCBD0}"/>
              </a:ext>
            </a:extLst>
          </p:cNvPr>
          <p:cNvSpPr txBox="1"/>
          <p:nvPr/>
        </p:nvSpPr>
        <p:spPr>
          <a:xfrm>
            <a:off x="310359" y="1630864"/>
            <a:ext cx="11493224" cy="646331"/>
          </a:xfrm>
          <a:prstGeom prst="rect">
            <a:avLst/>
          </a:prstGeom>
          <a:noFill/>
        </p:spPr>
        <p:txBody>
          <a:bodyPr wrap="square" rtlCol="0">
            <a:spAutoFit/>
          </a:bodyPr>
          <a:lstStyle/>
          <a:p>
            <a:r>
              <a:rPr lang="es" sz="3600" b="1" dirty="0">
                <a:solidFill>
                  <a:srgbClr val="013B82"/>
                </a:solidFill>
                <a:latin typeface="Ubuntu"/>
              </a:rPr>
              <a:t>El camino para convertirse en Asistente Deportivo</a:t>
            </a:r>
            <a:endParaRPr lang="en-US" sz="3600" dirty="0">
              <a:solidFill>
                <a:srgbClr val="013B82"/>
              </a:solidFill>
              <a:latin typeface="Ubuntu"/>
            </a:endParaRPr>
          </a:p>
        </p:txBody>
      </p:sp>
      <p:sp>
        <p:nvSpPr>
          <p:cNvPr id="44" name="Oval 43">
            <a:extLst>
              <a:ext uri="{FF2B5EF4-FFF2-40B4-BE49-F238E27FC236}">
                <a16:creationId xmlns:a16="http://schemas.microsoft.com/office/drawing/2014/main" id="{13ECA32F-DD6E-EF5A-C483-DF4F599DCD4D}"/>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A1C3246-08D7-5C7D-307B-77BC6A02C3E8}"/>
              </a:ext>
            </a:extLst>
          </p:cNvPr>
          <p:cNvSpPr txBox="1"/>
          <p:nvPr/>
        </p:nvSpPr>
        <p:spPr>
          <a:xfrm>
            <a:off x="11312313" y="5815708"/>
            <a:ext cx="514155" cy="707886"/>
          </a:xfrm>
          <a:prstGeom prst="rect">
            <a:avLst/>
          </a:prstGeom>
          <a:noFill/>
        </p:spPr>
        <p:txBody>
          <a:bodyPr wrap="square" rtlCol="0">
            <a:spAutoFit/>
          </a:bodyPr>
          <a:lstStyle/>
          <a:p>
            <a:pPr defTabSz="457200"/>
            <a:r>
              <a:rPr lang="es" sz="4000" b="1" dirty="0">
                <a:solidFill>
                  <a:schemeClr val="bg1"/>
                </a:solidFill>
                <a:latin typeface="GT Walsheim Pro Condensed Black" panose="00000906000000000000" pitchFamily="2" charset="0"/>
              </a:rPr>
              <a:t>1</a:t>
            </a:r>
          </a:p>
        </p:txBody>
      </p:sp>
    </p:spTree>
    <p:extLst>
      <p:ext uri="{BB962C8B-B14F-4D97-AF65-F5344CB8AC3E}">
        <p14:creationId xmlns:p14="http://schemas.microsoft.com/office/powerpoint/2010/main" val="1229426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5757</TotalTime>
  <Words>3136</Words>
  <Application>Microsoft Office PowerPoint</Application>
  <PresentationFormat>Widescreen</PresentationFormat>
  <Paragraphs>433</Paragraphs>
  <Slides>52</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Ubuntu</vt:lpstr>
      <vt:lpstr>Ubuntu Light</vt:lpstr>
      <vt:lpstr>Arial</vt:lpstr>
      <vt:lpstr>GT Walsheim Pro Condensed Black</vt:lpstr>
      <vt:lpstr>Aptos Display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Yaiguili Alvarado García</dc:creator>
  <cp:lastModifiedBy>Cristina Rodriguez</cp:lastModifiedBy>
  <cp:revision>4</cp:revision>
  <dcterms:created xsi:type="dcterms:W3CDTF">2024-09-04T22:15:11Z</dcterms:created>
  <dcterms:modified xsi:type="dcterms:W3CDTF">2025-07-31T15:48:13Z</dcterms:modified>
</cp:coreProperties>
</file>