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6" r:id="rId2"/>
    <p:sldId id="259" r:id="rId3"/>
    <p:sldId id="257" r:id="rId4"/>
    <p:sldId id="260" r:id="rId5"/>
    <p:sldId id="262" r:id="rId6"/>
    <p:sldId id="279" r:id="rId7"/>
    <p:sldId id="263" r:id="rId8"/>
    <p:sldId id="264" r:id="rId9"/>
    <p:sldId id="295" r:id="rId10"/>
    <p:sldId id="296" r:id="rId11"/>
    <p:sldId id="284" r:id="rId12"/>
    <p:sldId id="297" r:id="rId13"/>
    <p:sldId id="298" r:id="rId14"/>
    <p:sldId id="299" r:id="rId15"/>
    <p:sldId id="300" r:id="rId16"/>
    <p:sldId id="301" r:id="rId17"/>
    <p:sldId id="302" r:id="rId18"/>
    <p:sldId id="303" r:id="rId19"/>
    <p:sldId id="304" r:id="rId20"/>
    <p:sldId id="291" r:id="rId21"/>
    <p:sldId id="305" r:id="rId22"/>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6355"/>
    <a:srgbClr val="7FC7EB"/>
    <a:srgbClr val="7A9A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95882A3-90B0-432B-9FF5-01AE1EC8FD39}" v="13" dt="2025-12-17T16:07:31.913"/>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Estilo claro 3 - Acento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5" autoAdjust="0"/>
    <p:restoredTop sz="91457" autoAdjust="0"/>
  </p:normalViewPr>
  <p:slideViewPr>
    <p:cSldViewPr snapToGrid="0">
      <p:cViewPr varScale="1">
        <p:scale>
          <a:sx n="87" d="100"/>
          <a:sy n="87" d="100"/>
        </p:scale>
        <p:origin x="1013" y="293"/>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wendolyn Apgar" userId="VWgBrVE9/NKIaXpxOzX91gx+O4gAdWTKFgrlEofS6lA=" providerId="None" clId="Web-{A95882A3-90B0-432B-9FF5-01AE1EC8FD39}"/>
    <pc:docChg chg="modSld">
      <pc:chgData name="Gwendolyn Apgar" userId="VWgBrVE9/NKIaXpxOzX91gx+O4gAdWTKFgrlEofS6lA=" providerId="None" clId="Web-{A95882A3-90B0-432B-9FF5-01AE1EC8FD39}" dt="2025-12-17T16:07:31.616" v="9" actId="20577"/>
      <pc:docMkLst>
        <pc:docMk/>
      </pc:docMkLst>
      <pc:sldChg chg="modSp">
        <pc:chgData name="Gwendolyn Apgar" userId="VWgBrVE9/NKIaXpxOzX91gx+O4gAdWTKFgrlEofS6lA=" providerId="None" clId="Web-{A95882A3-90B0-432B-9FF5-01AE1EC8FD39}" dt="2025-12-17T16:07:31.616" v="9" actId="20577"/>
        <pc:sldMkLst>
          <pc:docMk/>
          <pc:sldMk cId="471416800" sldId="256"/>
        </pc:sldMkLst>
        <pc:spChg chg="mod">
          <ac:chgData name="Gwendolyn Apgar" userId="VWgBrVE9/NKIaXpxOzX91gx+O4gAdWTKFgrlEofS6lA=" providerId="None" clId="Web-{A95882A3-90B0-432B-9FF5-01AE1EC8FD39}" dt="2025-12-17T16:07:31.616" v="9" actId="20577"/>
          <ac:spMkLst>
            <pc:docMk/>
            <pc:sldMk cId="471416800" sldId="256"/>
            <ac:spMk id="44" creationId="{7ACE4487-AC65-43EB-A8BA-26719E0D18F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3CFD58-798E-4022-99B3-405B05285E65}" type="datetimeFigureOut">
              <a:rPr lang="en-US" smtClean="0"/>
              <a:t>12/17/2025</a:t>
            </a:fld>
            <a:endParaRPr lang="en-US"/>
          </a:p>
        </p:txBody>
      </p:sp>
      <p:sp>
        <p:nvSpPr>
          <p:cNvPr id="4" name="Slide Image Placehold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1363FC-15C0-421A-AA8E-02BDB3C0F134}" type="slidenum">
              <a:rPr lang="en-US" smtClean="0"/>
              <a:t>‹#›</a:t>
            </a:fld>
            <a:endParaRPr lang="en-US"/>
          </a:p>
        </p:txBody>
      </p:sp>
    </p:spTree>
    <p:extLst>
      <p:ext uri="{BB962C8B-B14F-4D97-AF65-F5344CB8AC3E}">
        <p14:creationId xmlns:p14="http://schemas.microsoft.com/office/powerpoint/2010/main" val="32754890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BFBD114D-9FE6-46DF-BD4F-757DD379F2E4}" type="datetimeFigureOut">
              <a:rPr lang="es-PA" smtClean="0"/>
              <a:t>12/17/2025</a:t>
            </a:fld>
            <a:endParaRPr lang="es-PA"/>
          </a:p>
        </p:txBody>
      </p:sp>
      <p:sp>
        <p:nvSpPr>
          <p:cNvPr id="5" name="Footer Placeholder 4"/>
          <p:cNvSpPr>
            <a:spLocks noGrp="1"/>
          </p:cNvSpPr>
          <p:nvPr>
            <p:ph type="ftr" sz="quarter" idx="11"/>
          </p:nvPr>
        </p:nvSpPr>
        <p:spPr/>
        <p:txBody>
          <a:bodyPr/>
          <a:lstStyle/>
          <a:p>
            <a:endParaRPr lang="es-PA"/>
          </a:p>
        </p:txBody>
      </p:sp>
      <p:sp>
        <p:nvSpPr>
          <p:cNvPr id="6" name="Slide Number Placeholder 5"/>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906974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FBD114D-9FE6-46DF-BD4F-757DD379F2E4}" type="datetimeFigureOut">
              <a:rPr lang="es-PA" smtClean="0"/>
              <a:t>12/17/2025</a:t>
            </a:fld>
            <a:endParaRPr lang="es-PA"/>
          </a:p>
        </p:txBody>
      </p:sp>
      <p:sp>
        <p:nvSpPr>
          <p:cNvPr id="5" name="Footer Placeholder 4"/>
          <p:cNvSpPr>
            <a:spLocks noGrp="1"/>
          </p:cNvSpPr>
          <p:nvPr>
            <p:ph type="ftr" sz="quarter" idx="11"/>
          </p:nvPr>
        </p:nvSpPr>
        <p:spPr/>
        <p:txBody>
          <a:bodyPr/>
          <a:lstStyle/>
          <a:p>
            <a:endParaRPr lang="es-PA"/>
          </a:p>
        </p:txBody>
      </p:sp>
      <p:sp>
        <p:nvSpPr>
          <p:cNvPr id="6" name="Slide Number Placeholder 5"/>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35910124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FBD114D-9FE6-46DF-BD4F-757DD379F2E4}" type="datetimeFigureOut">
              <a:rPr lang="es-PA" smtClean="0"/>
              <a:t>12/17/2025</a:t>
            </a:fld>
            <a:endParaRPr lang="es-PA"/>
          </a:p>
        </p:txBody>
      </p:sp>
      <p:sp>
        <p:nvSpPr>
          <p:cNvPr id="5" name="Footer Placeholder 4"/>
          <p:cNvSpPr>
            <a:spLocks noGrp="1"/>
          </p:cNvSpPr>
          <p:nvPr>
            <p:ph type="ftr" sz="quarter" idx="11"/>
          </p:nvPr>
        </p:nvSpPr>
        <p:spPr/>
        <p:txBody>
          <a:bodyPr/>
          <a:lstStyle/>
          <a:p>
            <a:endParaRPr lang="es-PA"/>
          </a:p>
        </p:txBody>
      </p:sp>
      <p:sp>
        <p:nvSpPr>
          <p:cNvPr id="6" name="Slide Number Placeholder 5"/>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11110869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FBD114D-9FE6-46DF-BD4F-757DD379F2E4}" type="datetimeFigureOut">
              <a:rPr lang="es-PA" smtClean="0"/>
              <a:t>12/17/2025</a:t>
            </a:fld>
            <a:endParaRPr lang="es-PA"/>
          </a:p>
        </p:txBody>
      </p:sp>
      <p:sp>
        <p:nvSpPr>
          <p:cNvPr id="5" name="Footer Placeholder 4"/>
          <p:cNvSpPr>
            <a:spLocks noGrp="1"/>
          </p:cNvSpPr>
          <p:nvPr>
            <p:ph type="ftr" sz="quarter" idx="11"/>
          </p:nvPr>
        </p:nvSpPr>
        <p:spPr/>
        <p:txBody>
          <a:bodyPr/>
          <a:lstStyle/>
          <a:p>
            <a:endParaRPr lang="es-PA"/>
          </a:p>
        </p:txBody>
      </p:sp>
      <p:sp>
        <p:nvSpPr>
          <p:cNvPr id="6" name="Slide Number Placeholder 5"/>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1377338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FBD114D-9FE6-46DF-BD4F-757DD379F2E4}" type="datetimeFigureOut">
              <a:rPr lang="es-PA" smtClean="0"/>
              <a:t>12/17/2025</a:t>
            </a:fld>
            <a:endParaRPr lang="es-PA"/>
          </a:p>
        </p:txBody>
      </p:sp>
      <p:sp>
        <p:nvSpPr>
          <p:cNvPr id="5" name="Footer Placeholder 4"/>
          <p:cNvSpPr>
            <a:spLocks noGrp="1"/>
          </p:cNvSpPr>
          <p:nvPr>
            <p:ph type="ftr" sz="quarter" idx="11"/>
          </p:nvPr>
        </p:nvSpPr>
        <p:spPr/>
        <p:txBody>
          <a:bodyPr/>
          <a:lstStyle/>
          <a:p>
            <a:endParaRPr lang="es-PA"/>
          </a:p>
        </p:txBody>
      </p:sp>
      <p:sp>
        <p:nvSpPr>
          <p:cNvPr id="6" name="Slide Number Placeholder 5"/>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3265160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BFBD114D-9FE6-46DF-BD4F-757DD379F2E4}" type="datetimeFigureOut">
              <a:rPr lang="es-PA" smtClean="0"/>
              <a:t>12/17/2025</a:t>
            </a:fld>
            <a:endParaRPr lang="es-PA"/>
          </a:p>
        </p:txBody>
      </p:sp>
      <p:sp>
        <p:nvSpPr>
          <p:cNvPr id="6" name="Footer Placeholder 5"/>
          <p:cNvSpPr>
            <a:spLocks noGrp="1"/>
          </p:cNvSpPr>
          <p:nvPr>
            <p:ph type="ftr" sz="quarter" idx="11"/>
          </p:nvPr>
        </p:nvSpPr>
        <p:spPr/>
        <p:txBody>
          <a:bodyPr/>
          <a:lstStyle/>
          <a:p>
            <a:endParaRPr lang="es-PA"/>
          </a:p>
        </p:txBody>
      </p:sp>
      <p:sp>
        <p:nvSpPr>
          <p:cNvPr id="7" name="Slide Number Placeholder 6"/>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476879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82329" y="2505075"/>
            <a:ext cx="4190702"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5014913" y="2505075"/>
            <a:ext cx="4211340"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FBD114D-9FE6-46DF-BD4F-757DD379F2E4}" type="datetimeFigureOut">
              <a:rPr lang="es-PA" smtClean="0"/>
              <a:t>12/17/2025</a:t>
            </a:fld>
            <a:endParaRPr lang="es-PA"/>
          </a:p>
        </p:txBody>
      </p:sp>
      <p:sp>
        <p:nvSpPr>
          <p:cNvPr id="8" name="Footer Placeholder 7"/>
          <p:cNvSpPr>
            <a:spLocks noGrp="1"/>
          </p:cNvSpPr>
          <p:nvPr>
            <p:ph type="ftr" sz="quarter" idx="11"/>
          </p:nvPr>
        </p:nvSpPr>
        <p:spPr/>
        <p:txBody>
          <a:bodyPr/>
          <a:lstStyle/>
          <a:p>
            <a:endParaRPr lang="es-PA"/>
          </a:p>
        </p:txBody>
      </p:sp>
      <p:sp>
        <p:nvSpPr>
          <p:cNvPr id="9" name="Slide Number Placeholder 8"/>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40387677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FBD114D-9FE6-46DF-BD4F-757DD379F2E4}" type="datetimeFigureOut">
              <a:rPr lang="es-PA" smtClean="0"/>
              <a:t>12/17/2025</a:t>
            </a:fld>
            <a:endParaRPr lang="es-PA"/>
          </a:p>
        </p:txBody>
      </p:sp>
      <p:sp>
        <p:nvSpPr>
          <p:cNvPr id="4" name="Footer Placeholder 3"/>
          <p:cNvSpPr>
            <a:spLocks noGrp="1"/>
          </p:cNvSpPr>
          <p:nvPr>
            <p:ph type="ftr" sz="quarter" idx="11"/>
          </p:nvPr>
        </p:nvSpPr>
        <p:spPr/>
        <p:txBody>
          <a:bodyPr/>
          <a:lstStyle/>
          <a:p>
            <a:endParaRPr lang="es-PA"/>
          </a:p>
        </p:txBody>
      </p:sp>
      <p:sp>
        <p:nvSpPr>
          <p:cNvPr id="5" name="Slide Number Placeholder 4"/>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1456469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BD114D-9FE6-46DF-BD4F-757DD379F2E4}" type="datetimeFigureOut">
              <a:rPr lang="es-PA" smtClean="0"/>
              <a:t>12/17/2025</a:t>
            </a:fld>
            <a:endParaRPr lang="es-PA"/>
          </a:p>
        </p:txBody>
      </p:sp>
      <p:sp>
        <p:nvSpPr>
          <p:cNvPr id="3" name="Footer Placeholder 2"/>
          <p:cNvSpPr>
            <a:spLocks noGrp="1"/>
          </p:cNvSpPr>
          <p:nvPr>
            <p:ph type="ftr" sz="quarter" idx="11"/>
          </p:nvPr>
        </p:nvSpPr>
        <p:spPr/>
        <p:txBody>
          <a:bodyPr/>
          <a:lstStyle/>
          <a:p>
            <a:endParaRPr lang="es-PA"/>
          </a:p>
        </p:txBody>
      </p:sp>
      <p:sp>
        <p:nvSpPr>
          <p:cNvPr id="4" name="Slide Number Placeholder 3"/>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1570636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FBD114D-9FE6-46DF-BD4F-757DD379F2E4}" type="datetimeFigureOut">
              <a:rPr lang="es-PA" smtClean="0"/>
              <a:t>12/17/2025</a:t>
            </a:fld>
            <a:endParaRPr lang="es-PA"/>
          </a:p>
        </p:txBody>
      </p:sp>
      <p:sp>
        <p:nvSpPr>
          <p:cNvPr id="6" name="Footer Placeholder 5"/>
          <p:cNvSpPr>
            <a:spLocks noGrp="1"/>
          </p:cNvSpPr>
          <p:nvPr>
            <p:ph type="ftr" sz="quarter" idx="11"/>
          </p:nvPr>
        </p:nvSpPr>
        <p:spPr/>
        <p:txBody>
          <a:bodyPr/>
          <a:lstStyle/>
          <a:p>
            <a:endParaRPr lang="es-PA"/>
          </a:p>
        </p:txBody>
      </p:sp>
      <p:sp>
        <p:nvSpPr>
          <p:cNvPr id="7" name="Slide Number Placeholder 6"/>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1638002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FBD114D-9FE6-46DF-BD4F-757DD379F2E4}" type="datetimeFigureOut">
              <a:rPr lang="es-PA" smtClean="0"/>
              <a:t>12/17/2025</a:t>
            </a:fld>
            <a:endParaRPr lang="es-PA"/>
          </a:p>
        </p:txBody>
      </p:sp>
      <p:sp>
        <p:nvSpPr>
          <p:cNvPr id="6" name="Footer Placeholder 5"/>
          <p:cNvSpPr>
            <a:spLocks noGrp="1"/>
          </p:cNvSpPr>
          <p:nvPr>
            <p:ph type="ftr" sz="quarter" idx="11"/>
          </p:nvPr>
        </p:nvSpPr>
        <p:spPr/>
        <p:txBody>
          <a:bodyPr/>
          <a:lstStyle/>
          <a:p>
            <a:endParaRPr lang="es-PA"/>
          </a:p>
        </p:txBody>
      </p:sp>
      <p:sp>
        <p:nvSpPr>
          <p:cNvPr id="7" name="Slide Number Placeholder 6"/>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35045646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BD114D-9FE6-46DF-BD4F-757DD379F2E4}" type="datetimeFigureOut">
              <a:rPr lang="es-PA" smtClean="0"/>
              <a:t>12/17/2025</a:t>
            </a:fld>
            <a:endParaRPr lang="es-PA"/>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A"/>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2509E5-1856-4C5C-B5F8-40AE4D00797F}" type="slidenum">
              <a:rPr lang="es-PA" smtClean="0"/>
              <a:t>‹#›</a:t>
            </a:fld>
            <a:endParaRPr lang="es-PA"/>
          </a:p>
        </p:txBody>
      </p:sp>
    </p:spTree>
    <p:extLst>
      <p:ext uri="{BB962C8B-B14F-4D97-AF65-F5344CB8AC3E}">
        <p14:creationId xmlns:p14="http://schemas.microsoft.com/office/powerpoint/2010/main" val="30477490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21ECC6E-EC11-402C-8BC2-64D37F84B630}"/>
              </a:ext>
            </a:extLst>
          </p:cNvPr>
          <p:cNvSpPr txBox="1"/>
          <p:nvPr/>
        </p:nvSpPr>
        <p:spPr>
          <a:xfrm>
            <a:off x="1280621" y="3319079"/>
            <a:ext cx="7201330" cy="652871"/>
          </a:xfrm>
          <a:prstGeom prst="rect">
            <a:avLst/>
          </a:prstGeom>
          <a:noFill/>
        </p:spPr>
        <p:txBody>
          <a:bodyPr wrap="square" rtlCol="0">
            <a:spAutoFit/>
          </a:bodyPr>
          <a:lstStyle/>
          <a:p>
            <a:pPr marR="3573780">
              <a:lnSpc>
                <a:spcPct val="107000"/>
              </a:lnSpc>
              <a:spcAft>
                <a:spcPts val="800"/>
              </a:spcAft>
            </a:pPr>
            <a:r>
              <a:rPr lang="es-PA" sz="3600" b="1" dirty="0">
                <a:solidFill>
                  <a:srgbClr val="E4322B"/>
                </a:solidFill>
                <a:effectLst/>
                <a:latin typeface="Ubuntu" panose="020B0504030602030204" pitchFamily="34" charset="0"/>
                <a:ea typeface="Ubuntu" panose="020B0504030602030204" pitchFamily="34" charset="0"/>
                <a:cs typeface="Ubuntu" panose="020B0504030602030204" pitchFamily="34" charset="0"/>
              </a:rPr>
              <a:t>YEAR 2</a:t>
            </a:r>
            <a:r>
              <a:rPr lang="es-PA" sz="3600" dirty="0"/>
              <a:t> </a:t>
            </a:r>
          </a:p>
        </p:txBody>
      </p:sp>
      <p:sp>
        <p:nvSpPr>
          <p:cNvPr id="39" name="CuadroTexto 38">
            <a:extLst>
              <a:ext uri="{FF2B5EF4-FFF2-40B4-BE49-F238E27FC236}">
                <a16:creationId xmlns:a16="http://schemas.microsoft.com/office/drawing/2014/main" id="{6867EC94-766D-4B23-961C-906D0EE54101}"/>
              </a:ext>
            </a:extLst>
          </p:cNvPr>
          <p:cNvSpPr txBox="1"/>
          <p:nvPr/>
        </p:nvSpPr>
        <p:spPr>
          <a:xfrm>
            <a:off x="1237759" y="3781218"/>
            <a:ext cx="7420942" cy="652871"/>
          </a:xfrm>
          <a:prstGeom prst="rect">
            <a:avLst/>
          </a:prstGeom>
          <a:noFill/>
        </p:spPr>
        <p:txBody>
          <a:bodyPr wrap="none" rtlCol="0">
            <a:spAutoFit/>
          </a:bodyPr>
          <a:lstStyle/>
          <a:p>
            <a:pPr marR="3573780">
              <a:lnSpc>
                <a:spcPct val="107000"/>
              </a:lnSpc>
              <a:spcAft>
                <a:spcPts val="800"/>
              </a:spcAft>
            </a:pPr>
            <a:r>
              <a:rPr lang="en-US" sz="3600" b="1" dirty="0">
                <a:solidFill>
                  <a:srgbClr val="E4322B"/>
                </a:solidFill>
                <a:effectLst/>
                <a:latin typeface="Ubuntu" panose="020B0504030602030204" pitchFamily="34" charset="0"/>
                <a:ea typeface="Ubuntu" panose="020B0504030602030204" pitchFamily="34" charset="0"/>
                <a:cs typeface="Ubuntu" panose="020B0504030602030204" pitchFamily="34" charset="0"/>
              </a:rPr>
              <a:t>Fitness Captains</a:t>
            </a:r>
            <a:endParaRPr lang="en-US" sz="3600" dirty="0"/>
          </a:p>
        </p:txBody>
      </p:sp>
      <p:sp>
        <p:nvSpPr>
          <p:cNvPr id="40" name="CuadroTexto 39">
            <a:extLst>
              <a:ext uri="{FF2B5EF4-FFF2-40B4-BE49-F238E27FC236}">
                <a16:creationId xmlns:a16="http://schemas.microsoft.com/office/drawing/2014/main" id="{18A8F2F0-3822-4A48-9DC9-A32363476A41}"/>
              </a:ext>
            </a:extLst>
          </p:cNvPr>
          <p:cNvSpPr txBox="1"/>
          <p:nvPr/>
        </p:nvSpPr>
        <p:spPr>
          <a:xfrm>
            <a:off x="1237759" y="4362245"/>
            <a:ext cx="6827831" cy="570605"/>
          </a:xfrm>
          <a:prstGeom prst="rect">
            <a:avLst/>
          </a:prstGeom>
          <a:noFill/>
        </p:spPr>
        <p:txBody>
          <a:bodyPr wrap="none" rtlCol="0">
            <a:spAutoFit/>
          </a:bodyPr>
          <a:lstStyle/>
          <a:p>
            <a:pPr marR="3573780">
              <a:lnSpc>
                <a:spcPct val="107000"/>
              </a:lnSpc>
              <a:spcAft>
                <a:spcPts val="800"/>
              </a:spcAft>
            </a:pPr>
            <a:r>
              <a:rPr lang="es-PA" sz="3200" dirty="0">
                <a:solidFill>
                  <a:srgbClr val="E4322B"/>
                </a:solidFill>
                <a:effectLst/>
                <a:latin typeface="Ubuntu Light" panose="020B0304030602030204" pitchFamily="34" charset="0"/>
                <a:ea typeface="Ubuntu" panose="020B0504030602030204" pitchFamily="34" charset="0"/>
                <a:cs typeface="Ubuntu" panose="020B0504030602030204" pitchFamily="34" charset="0"/>
              </a:rPr>
              <a:t>Facilitator Guide</a:t>
            </a:r>
            <a:r>
              <a:rPr lang="es-PA" sz="3200" dirty="0">
                <a:latin typeface="Ubuntu Light" panose="020B0304030602030204" pitchFamily="34" charset="0"/>
              </a:rPr>
              <a:t> </a:t>
            </a:r>
          </a:p>
        </p:txBody>
      </p:sp>
      <p:pic>
        <p:nvPicPr>
          <p:cNvPr id="41" name="Picture 56">
            <a:extLst>
              <a:ext uri="{FF2B5EF4-FFF2-40B4-BE49-F238E27FC236}">
                <a16:creationId xmlns:a16="http://schemas.microsoft.com/office/drawing/2014/main" id="{186B64F1-E3E3-4CBA-B61A-4C6001F5209B}"/>
              </a:ext>
            </a:extLst>
          </p:cNvPr>
          <p:cNvPicPr/>
          <p:nvPr/>
        </p:nvPicPr>
        <p:blipFill>
          <a:blip r:embed="rId3"/>
          <a:stretch>
            <a:fillRect/>
          </a:stretch>
        </p:blipFill>
        <p:spPr>
          <a:xfrm>
            <a:off x="7088822" y="5323145"/>
            <a:ext cx="2230756" cy="999490"/>
          </a:xfrm>
          <a:prstGeom prst="rect">
            <a:avLst/>
          </a:prstGeom>
        </p:spPr>
      </p:pic>
      <p:sp>
        <p:nvSpPr>
          <p:cNvPr id="44" name="CuadroTexto 43">
            <a:extLst>
              <a:ext uri="{FF2B5EF4-FFF2-40B4-BE49-F238E27FC236}">
                <a16:creationId xmlns:a16="http://schemas.microsoft.com/office/drawing/2014/main" id="{7ACE4487-AC65-43EB-A8BA-26719E0D18F7}"/>
              </a:ext>
            </a:extLst>
          </p:cNvPr>
          <p:cNvSpPr txBox="1"/>
          <p:nvPr/>
        </p:nvSpPr>
        <p:spPr>
          <a:xfrm>
            <a:off x="545624" y="6037780"/>
            <a:ext cx="5192768" cy="372603"/>
          </a:xfrm>
          <a:prstGeom prst="rect">
            <a:avLst/>
          </a:prstGeom>
          <a:noFill/>
        </p:spPr>
        <p:txBody>
          <a:bodyPr wrap="none" lIns="91440" tIns="45720" rIns="91440" bIns="45720" rtlCol="0" anchor="t">
            <a:spAutoFit/>
          </a:bodyPr>
          <a:lstStyle/>
          <a:p>
            <a:pPr marR="3573780">
              <a:lnSpc>
                <a:spcPct val="107000"/>
              </a:lnSpc>
              <a:spcAft>
                <a:spcPts val="800"/>
              </a:spcAft>
            </a:pPr>
            <a:r>
              <a:rPr lang="es-PA" dirty="0" err="1">
                <a:solidFill>
                  <a:srgbClr val="E4322B"/>
                </a:solidFill>
                <a:latin typeface="Ubuntu"/>
              </a:rPr>
              <a:t>January</a:t>
            </a:r>
            <a:r>
              <a:rPr lang="es-PA" dirty="0">
                <a:solidFill>
                  <a:srgbClr val="E4322B"/>
                </a:solidFill>
                <a:latin typeface="Ubuntu"/>
              </a:rPr>
              <a:t> 2026</a:t>
            </a:r>
            <a:endParaRPr lang="en-US" dirty="0"/>
          </a:p>
        </p:txBody>
      </p:sp>
    </p:spTree>
    <p:extLst>
      <p:ext uri="{BB962C8B-B14F-4D97-AF65-F5344CB8AC3E}">
        <p14:creationId xmlns:p14="http://schemas.microsoft.com/office/powerpoint/2010/main" val="4714168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9B8138-0477-ACDB-2C9A-DB969D9BA145}"/>
            </a:ext>
          </a:extLst>
        </p:cNvPr>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9CCC8C30-E4F5-3904-0E0D-232BB23DE8BB}"/>
              </a:ext>
            </a:extLst>
          </p:cNvPr>
          <p:cNvGraphicFramePr>
            <a:graphicFrameLocks noGrp="1"/>
          </p:cNvGraphicFramePr>
          <p:nvPr>
            <p:extLst>
              <p:ext uri="{D42A27DB-BD31-4B8C-83A1-F6EECF244321}">
                <p14:modId xmlns:p14="http://schemas.microsoft.com/office/powerpoint/2010/main" val="1309391601"/>
              </p:ext>
            </p:extLst>
          </p:nvPr>
        </p:nvGraphicFramePr>
        <p:xfrm>
          <a:off x="555382" y="205105"/>
          <a:ext cx="8518837" cy="4903233"/>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r>
                        <a:rPr lang="en-US" sz="1400" noProof="0">
                          <a:solidFill>
                            <a:srgbClr val="316355"/>
                          </a:solidFill>
                          <a:latin typeface="Ubuntu" panose="020B0504030602030204" pitchFamily="34" charset="0"/>
                        </a:rPr>
                        <a:t>Prep</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n-US" sz="1400" noProof="0">
                          <a:solidFill>
                            <a:srgbClr val="316355"/>
                          </a:solidFill>
                          <a:latin typeface="Ubuntu" panose="020B0504030602030204" pitchFamily="34" charset="0"/>
                        </a:rP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n-US" sz="1400" noProof="0">
                          <a:solidFill>
                            <a:srgbClr val="316355"/>
                          </a:solidFill>
                          <a:latin typeface="Ubuntu" panose="020B0504030602030204" pitchFamily="34" charset="0"/>
                        </a:rPr>
                        <a:t>Slide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9162">
                <a:tc>
                  <a:txBody>
                    <a:bodyPr/>
                    <a:lstStyle/>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Topic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noProof="0" dirty="0">
                          <a:solidFill>
                            <a:srgbClr val="316355"/>
                          </a:solidFill>
                          <a:latin typeface="Ubuntu" panose="020B0504030602030204" pitchFamily="34" charset="0"/>
                          <a:ea typeface="+mn-ea"/>
                          <a:cs typeface="+mn-cs"/>
                        </a:rPr>
                        <a:t>Part 1: </a:t>
                      </a:r>
                      <a:r>
                        <a:rPr lang="en-US" sz="1000" b="0" i="0" u="none" strike="noStrike" kern="1200" baseline="0" noProof="0" dirty="0">
                          <a:solidFill>
                            <a:schemeClr val="tx1"/>
                          </a:solidFill>
                          <a:latin typeface="Ubuntu" panose="020B0504030602030204" pitchFamily="34" charset="0"/>
                          <a:ea typeface="+mn-ea"/>
                          <a:cs typeface="+mn-cs"/>
                        </a:rPr>
                        <a:t>Year 1 Review, Communication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noProof="0" dirty="0">
                          <a:solidFill>
                            <a:schemeClr val="tx1"/>
                          </a:solidFill>
                          <a:latin typeface="Ubuntu" panose="020B0504030602030204" pitchFamily="34" charset="0"/>
                          <a:ea typeface="+mn-ea"/>
                          <a:cs typeface="+mn-cs"/>
                        </a:rPr>
                        <a:t>Sharing Health Tips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tx1"/>
                        </a:solidFill>
                        <a:latin typeface="Ubuntu" panose="020B0504030602030204" pitchFamily="34" charset="0"/>
                        <a:ea typeface="+mn-ea"/>
                        <a:cs typeface="+mn-cs"/>
                      </a:endParaRP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Time: </a:t>
                      </a:r>
                      <a:r>
                        <a:rPr lang="en-US" sz="1000" b="0" i="0" u="none" strike="noStrike" kern="1200" baseline="0" noProof="0" dirty="0">
                          <a:solidFill>
                            <a:schemeClr val="tx1"/>
                          </a:solidFill>
                          <a:latin typeface="Ubuntu" panose="020B0504030602030204" pitchFamily="34" charset="0"/>
                          <a:ea typeface="+mn-ea"/>
                          <a:cs typeface="+mn-cs"/>
                        </a:rPr>
                        <a:t>4 minutes</a:t>
                      </a: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Lead: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dirty="0">
                          <a:solidFill>
                            <a:schemeClr val="dk1"/>
                          </a:solidFill>
                          <a:latin typeface="Ubuntu" panose="020B0504030602030204" pitchFamily="34" charset="0"/>
                          <a:ea typeface="+mn-ea"/>
                          <a:cs typeface="+mn-cs"/>
                        </a:rPr>
                        <a:t>These questions are a review of content in the first training so feel free to modify based on the skill and experience of your Fitness Captains!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noProof="0" dirty="0">
                          <a:solidFill>
                            <a:srgbClr val="316355"/>
                          </a:solidFill>
                          <a:latin typeface="Ubuntu" panose="020B0504030602030204" pitchFamily="34" charset="0"/>
                          <a:ea typeface="+mn-ea"/>
                          <a:cs typeface="+mn-cs"/>
                        </a:rPr>
                        <a:t>QUESTION: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dirty="0">
                          <a:solidFill>
                            <a:schemeClr val="dk1"/>
                          </a:solidFill>
                          <a:latin typeface="Ubuntu" panose="020B0504030602030204" pitchFamily="34" charset="0"/>
                          <a:ea typeface="+mn-ea"/>
                          <a:cs typeface="+mn-cs"/>
                        </a:rPr>
                        <a:t>How long should a Health Tip take?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i="0" u="none" strike="noStrike" kern="1200" baseline="0" dirty="0">
                          <a:solidFill>
                            <a:schemeClr val="dk1"/>
                          </a:solidFill>
                          <a:latin typeface="Ubuntu" panose="020B0504030602030204" pitchFamily="34" charset="0"/>
                          <a:ea typeface="+mn-ea"/>
                          <a:cs typeface="+mn-cs"/>
                        </a:rPr>
                        <a:t>They should be brief, only 2-5 minutes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noProof="0" dirty="0">
                          <a:solidFill>
                            <a:srgbClr val="316355"/>
                          </a:solidFill>
                          <a:latin typeface="Ubuntu" panose="020B0504030602030204" pitchFamily="34" charset="0"/>
                          <a:ea typeface="+mn-ea"/>
                          <a:cs typeface="+mn-cs"/>
                        </a:rPr>
                        <a:t>QUESTION: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dirty="0">
                          <a:solidFill>
                            <a:schemeClr val="dk1"/>
                          </a:solidFill>
                          <a:latin typeface="Ubuntu" panose="020B0504030602030204" pitchFamily="34" charset="0"/>
                          <a:ea typeface="+mn-ea"/>
                          <a:cs typeface="+mn-cs"/>
                        </a:rPr>
                        <a:t>What are some ways to keep teammates interest when you share Health Tips?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i="0" u="none" strike="noStrike" kern="1200" baseline="0" dirty="0">
                          <a:solidFill>
                            <a:schemeClr val="dk1"/>
                          </a:solidFill>
                          <a:latin typeface="Ubuntu" panose="020B0504030602030204" pitchFamily="34" charset="0"/>
                          <a:ea typeface="+mn-ea"/>
                          <a:cs typeface="+mn-cs"/>
                        </a:rPr>
                        <a:t>You can engage your teammates by:</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i="0" u="none" strike="noStrike" kern="1200" baseline="0" dirty="0">
                          <a:solidFill>
                            <a:schemeClr val="dk1"/>
                          </a:solidFill>
                          <a:latin typeface="Ubuntu" panose="020B0504030602030204" pitchFamily="34" charset="0"/>
                          <a:ea typeface="+mn-ea"/>
                          <a:cs typeface="+mn-cs"/>
                        </a:rPr>
                        <a:t>Asking them questions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i="0" u="none" strike="noStrike" kern="1200" baseline="0" dirty="0">
                          <a:solidFill>
                            <a:schemeClr val="dk1"/>
                          </a:solidFill>
                          <a:latin typeface="Ubuntu" panose="020B0504030602030204" pitchFamily="34" charset="0"/>
                          <a:ea typeface="+mn-ea"/>
                          <a:cs typeface="+mn-cs"/>
                        </a:rPr>
                        <a:t>Allowing different members of your team to answer</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i="0" u="none" strike="noStrike" kern="1200" baseline="0" dirty="0">
                          <a:solidFill>
                            <a:schemeClr val="dk1"/>
                          </a:solidFill>
                          <a:latin typeface="Ubuntu" panose="020B0504030602030204" pitchFamily="34" charset="0"/>
                          <a:ea typeface="+mn-ea"/>
                          <a:cs typeface="+mn-cs"/>
                        </a:rPr>
                        <a:t>Providing examples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i="0" u="none" strike="noStrike" kern="1200" baseline="0" dirty="0">
                          <a:solidFill>
                            <a:schemeClr val="dk1"/>
                          </a:solidFill>
                          <a:latin typeface="Ubuntu" panose="020B0504030602030204" pitchFamily="34" charset="0"/>
                          <a:ea typeface="+mn-ea"/>
                          <a:cs typeface="+mn-cs"/>
                        </a:rPr>
                        <a:t>Giving them a goal and check-in with their progress at the next training session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noProof="0" dirty="0">
                          <a:solidFill>
                            <a:srgbClr val="316355"/>
                          </a:solidFill>
                          <a:latin typeface="Ubuntu" panose="020B0504030602030204" pitchFamily="34" charset="0"/>
                          <a:ea typeface="+mn-ea"/>
                          <a:cs typeface="+mn-cs"/>
                        </a:rPr>
                        <a:t>QUESTION: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dirty="0">
                          <a:solidFill>
                            <a:schemeClr val="dk1"/>
                          </a:solidFill>
                          <a:latin typeface="Ubuntu" panose="020B0504030602030204" pitchFamily="34" charset="0"/>
                          <a:ea typeface="+mn-ea"/>
                          <a:cs typeface="+mn-cs"/>
                        </a:rPr>
                        <a:t>What are some resources that you can use to get ideas for Health Tips?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i="0" u="none" strike="noStrike" kern="1200" baseline="0" dirty="0">
                          <a:solidFill>
                            <a:schemeClr val="dk1"/>
                          </a:solidFill>
                          <a:latin typeface="Ubuntu" panose="020B0504030602030204" pitchFamily="34" charset="0"/>
                          <a:ea typeface="+mn-ea"/>
                          <a:cs typeface="+mn-cs"/>
                        </a:rPr>
                        <a:t>You can get ideas from the Health Tip Library or your Year 1 Fitness Captains Training workbook.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i="0" u="none" strike="noStrike" kern="1200" baseline="0" dirty="0">
                          <a:solidFill>
                            <a:schemeClr val="dk1"/>
                          </a:solidFill>
                          <a:latin typeface="Ubuntu" panose="020B0504030602030204" pitchFamily="34" charset="0"/>
                          <a:ea typeface="+mn-ea"/>
                          <a:cs typeface="+mn-cs"/>
                        </a:rPr>
                        <a:t>As Fitness Captains, you can also work together and share ideas with each other!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noProof="0" dirty="0">
                          <a:solidFill>
                            <a:srgbClr val="316355"/>
                          </a:solidFill>
                          <a:latin typeface="Ubuntu" panose="020B0504030602030204" pitchFamily="34" charset="0"/>
                          <a:ea typeface="+mn-ea"/>
                          <a:cs typeface="+mn-cs"/>
                        </a:rPr>
                        <a:t>QUESTION: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dirty="0">
                          <a:solidFill>
                            <a:schemeClr val="dk1"/>
                          </a:solidFill>
                          <a:latin typeface="Ubuntu" panose="020B0504030602030204" pitchFamily="34" charset="0"/>
                          <a:ea typeface="+mn-ea"/>
                          <a:cs typeface="+mn-cs"/>
                        </a:rPr>
                        <a:t>Who can you ask for support with planning Health Tips?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i="0" u="none" strike="noStrike" kern="1200" baseline="0" dirty="0">
                          <a:solidFill>
                            <a:schemeClr val="dk1"/>
                          </a:solidFill>
                          <a:latin typeface="Ubuntu" panose="020B0504030602030204" pitchFamily="34" charset="0"/>
                          <a:ea typeface="+mn-ea"/>
                          <a:cs typeface="+mn-cs"/>
                        </a:rPr>
                        <a:t>You can ask your coach, a family member, or a fellow Fitness Captain!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b="0" i="0" u="none" strike="noStrike" kern="1200" baseline="0" dirty="0">
                          <a:solidFill>
                            <a:schemeClr val="dk1"/>
                          </a:solidFill>
                          <a:latin typeface="Ubuntu" panose="020B0504030602030204" pitchFamily="34" charset="0"/>
                          <a:ea typeface="+mn-ea"/>
                          <a:cs typeface="+mn-cs"/>
                        </a:rPr>
                        <a:t> </a:t>
                      </a:r>
                      <a:endParaRPr lang="en-US" sz="10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bl>
          </a:graphicData>
        </a:graphic>
      </p:graphicFrame>
      <p:pic>
        <p:nvPicPr>
          <p:cNvPr id="7" name="Picture 6">
            <a:extLst>
              <a:ext uri="{FF2B5EF4-FFF2-40B4-BE49-F238E27FC236}">
                <a16:creationId xmlns:a16="http://schemas.microsoft.com/office/drawing/2014/main" id="{FDE0AD5A-F587-F930-ED04-70C03338B93A}"/>
              </a:ext>
            </a:extLst>
          </p:cNvPr>
          <p:cNvPicPr>
            <a:picLocks noChangeAspect="1"/>
          </p:cNvPicPr>
          <p:nvPr/>
        </p:nvPicPr>
        <p:blipFill>
          <a:blip r:embed="rId2"/>
          <a:srcRect l="58308" t="23415" r="2846" b="41385"/>
          <a:stretch/>
        </p:blipFill>
        <p:spPr>
          <a:xfrm>
            <a:off x="6944527" y="2186940"/>
            <a:ext cx="2124128" cy="1202972"/>
          </a:xfrm>
          <a:prstGeom prst="rect">
            <a:avLst/>
          </a:prstGeom>
          <a:ln>
            <a:solidFill>
              <a:schemeClr val="tx1"/>
            </a:solidFill>
          </a:ln>
        </p:spPr>
      </p:pic>
    </p:spTree>
    <p:extLst>
      <p:ext uri="{BB962C8B-B14F-4D97-AF65-F5344CB8AC3E}">
        <p14:creationId xmlns:p14="http://schemas.microsoft.com/office/powerpoint/2010/main" val="16672020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1920397432"/>
              </p:ext>
            </p:extLst>
          </p:nvPr>
        </p:nvGraphicFramePr>
        <p:xfrm>
          <a:off x="614150" y="545910"/>
          <a:ext cx="8518837" cy="4944253"/>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401497">
                <a:tc>
                  <a:txBody>
                    <a:bodyPr/>
                    <a:lstStyle/>
                    <a:p>
                      <a:r>
                        <a:rPr lang="en-US" sz="1400" i="0" noProof="0">
                          <a:solidFill>
                            <a:srgbClr val="316355"/>
                          </a:solidFill>
                          <a:latin typeface="Ubuntu" panose="020B0504030602030204" pitchFamily="34" charset="0"/>
                        </a:rPr>
                        <a:t>Prep</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n-US" sz="1400" i="0" noProof="0" dirty="0">
                          <a:solidFill>
                            <a:srgbClr val="316355"/>
                          </a:solidFill>
                          <a:latin typeface="Ubuntu" panose="020B0504030602030204" pitchFamily="34" charset="0"/>
                        </a:rP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n-US" sz="1400" i="0" noProof="0">
                          <a:solidFill>
                            <a:srgbClr val="316355"/>
                          </a:solidFill>
                          <a:latin typeface="Ubuntu" panose="020B0504030602030204" pitchFamily="34" charset="0"/>
                        </a:rPr>
                        <a:t>Slide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94005">
                <a:tc>
                  <a:txBody>
                    <a:bodyPr/>
                    <a:lstStyle/>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Topic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noProof="0" dirty="0">
                          <a:solidFill>
                            <a:srgbClr val="316355"/>
                          </a:solidFill>
                          <a:latin typeface="Ubuntu" panose="020B0504030602030204" pitchFamily="34" charset="0"/>
                          <a:ea typeface="+mn-ea"/>
                          <a:cs typeface="+mn-cs"/>
                        </a:rPr>
                        <a:t>Part 1: </a:t>
                      </a:r>
                      <a:r>
                        <a:rPr lang="en-US" sz="1000" b="0" i="0" u="none" strike="noStrike" kern="1200" baseline="0" noProof="0" dirty="0">
                          <a:solidFill>
                            <a:schemeClr val="tx1"/>
                          </a:solidFill>
                          <a:latin typeface="Ubuntu" panose="020B0504030602030204" pitchFamily="34" charset="0"/>
                          <a:ea typeface="+mn-ea"/>
                          <a:cs typeface="+mn-cs"/>
                        </a:rPr>
                        <a:t>Year 1 Review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tx1"/>
                        </a:solidFill>
                        <a:latin typeface="Ubuntu" panose="020B0504030602030204" pitchFamily="34" charset="0"/>
                        <a:ea typeface="+mn-ea"/>
                        <a:cs typeface="+mn-cs"/>
                      </a:endParaRPr>
                    </a:p>
                    <a:p>
                      <a:r>
                        <a:rPr lang="en-US" sz="1000" b="0" i="0" u="none" strike="noStrike" kern="1200" baseline="0" noProof="0" dirty="0">
                          <a:solidFill>
                            <a:schemeClr val="tx1"/>
                          </a:solidFill>
                          <a:latin typeface="Ubuntu" panose="020B0504030602030204" pitchFamily="34" charset="0"/>
                          <a:ea typeface="+mn-ea"/>
                          <a:cs typeface="+mn-cs"/>
                        </a:rPr>
                        <a:t>Share a Health Tip</a:t>
                      </a: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mn-ea"/>
                        <a:cs typeface="+mn-cs"/>
                      </a:endParaRP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Time: </a:t>
                      </a:r>
                      <a:r>
                        <a:rPr lang="en-US" sz="1000" b="0" i="0" u="none" strike="noStrike" kern="1200" baseline="0" noProof="0" dirty="0">
                          <a:solidFill>
                            <a:schemeClr val="tx1"/>
                          </a:solidFill>
                          <a:latin typeface="Ubuntu" panose="020B0504030602030204" pitchFamily="34" charset="0"/>
                          <a:ea typeface="+mn-ea"/>
                          <a:cs typeface="+mn-cs"/>
                        </a:rPr>
                        <a:t>5 minutes</a:t>
                      </a: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Lead: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en-US" sz="1000" b="0" i="0" u="none" strike="noStrike" kern="1200" baseline="0" noProof="0" dirty="0">
                          <a:solidFill>
                            <a:schemeClr val="dk1"/>
                          </a:solidFill>
                          <a:latin typeface="Ubuntu" panose="020B0504030602030204" pitchFamily="34" charset="0"/>
                          <a:ea typeface="+mn-ea"/>
                          <a:cs typeface="+mn-cs"/>
                        </a:rPr>
                        <a:t>To end the Part 1 of our Year 2 Fitness Captains training, please turn to the person next to you and share a Health Tip.</a:t>
                      </a:r>
                    </a:p>
                    <a:p>
                      <a:endParaRPr lang="en-US" sz="1000" b="0" i="0" u="none" strike="noStrike" kern="1200" baseline="0" noProof="0" dirty="0">
                        <a:solidFill>
                          <a:schemeClr val="dk1"/>
                        </a:solidFill>
                        <a:latin typeface="Ubuntu" panose="020B0504030602030204" pitchFamily="34" charset="0"/>
                        <a:ea typeface="+mn-ea"/>
                        <a:cs typeface="+mn-cs"/>
                      </a:endParaRPr>
                    </a:p>
                    <a:p>
                      <a:r>
                        <a:rPr lang="en-US" sz="1000" b="1" i="0" u="none" strike="noStrike" kern="1200" baseline="0" noProof="0" dirty="0">
                          <a:solidFill>
                            <a:schemeClr val="dk1"/>
                          </a:solidFill>
                          <a:latin typeface="Ubuntu" panose="020B0504030602030204" pitchFamily="34" charset="0"/>
                          <a:ea typeface="+mn-ea"/>
                          <a:cs typeface="+mn-cs"/>
                        </a:rPr>
                        <a:t>Time permitting you could do this as a large group.</a:t>
                      </a:r>
                    </a:p>
                    <a:p>
                      <a:endParaRPr lang="en-US" sz="1000" b="0" i="0" u="none" strike="noStrike" kern="1200" baseline="0" noProof="0" dirty="0">
                        <a:solidFill>
                          <a:schemeClr val="dk1"/>
                        </a:solidFill>
                        <a:latin typeface="Ubuntu" panose="020B0504030602030204" pitchFamily="34" charset="0"/>
                        <a:ea typeface="+mn-ea"/>
                        <a:cs typeface="+mn-cs"/>
                      </a:endParaRPr>
                    </a:p>
                    <a:p>
                      <a:endParaRPr lang="en-US" sz="1000" b="1"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i="0"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594005">
                <a:tc>
                  <a:txBody>
                    <a:bodyPr/>
                    <a:lstStyle/>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Topic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noProof="0" dirty="0">
                          <a:solidFill>
                            <a:srgbClr val="316355"/>
                          </a:solidFill>
                          <a:latin typeface="Ubuntu" panose="020B0504030602030204" pitchFamily="34" charset="0"/>
                          <a:ea typeface="+mn-ea"/>
                          <a:cs typeface="+mn-cs"/>
                        </a:rPr>
                        <a:t>Part 1: </a:t>
                      </a:r>
                      <a:r>
                        <a:rPr lang="en-US" sz="1000" b="0" i="0" u="none" strike="noStrike" kern="1200" baseline="0" noProof="0" dirty="0">
                          <a:solidFill>
                            <a:schemeClr val="tx1"/>
                          </a:solidFill>
                          <a:latin typeface="Ubuntu" panose="020B0504030602030204" pitchFamily="34" charset="0"/>
                          <a:ea typeface="+mn-ea"/>
                          <a:cs typeface="+mn-cs"/>
                        </a:rPr>
                        <a:t>Year 1 Review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tx1"/>
                        </a:solidFill>
                        <a:latin typeface="Ubuntu" panose="020B0504030602030204" pitchFamily="34" charset="0"/>
                        <a:ea typeface="+mn-ea"/>
                        <a:cs typeface="+mn-cs"/>
                      </a:endParaRPr>
                    </a:p>
                    <a:p>
                      <a:r>
                        <a:rPr lang="en-US" sz="1000" b="0" i="0" u="none" strike="noStrike" kern="1200" baseline="0" noProof="0" dirty="0">
                          <a:solidFill>
                            <a:schemeClr val="tx1"/>
                          </a:solidFill>
                          <a:latin typeface="Ubuntu" panose="020B0504030602030204" pitchFamily="34" charset="0"/>
                          <a:ea typeface="+mn-ea"/>
                          <a:cs typeface="+mn-cs"/>
                        </a:rPr>
                        <a:t>Break Time</a:t>
                      </a: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mn-ea"/>
                        <a:cs typeface="+mn-cs"/>
                      </a:endParaRP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Time: </a:t>
                      </a:r>
                      <a:r>
                        <a:rPr lang="en-US" sz="1000" b="0" i="0" u="none" strike="noStrike" kern="1200" baseline="0" noProof="0" dirty="0">
                          <a:solidFill>
                            <a:schemeClr val="tx1"/>
                          </a:solidFill>
                          <a:latin typeface="Ubuntu" panose="020B0504030602030204" pitchFamily="34" charset="0"/>
                          <a:ea typeface="+mn-ea"/>
                          <a:cs typeface="+mn-cs"/>
                        </a:rPr>
                        <a:t>5 minutes</a:t>
                      </a: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Lead: </a:t>
                      </a: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en-US" sz="1000" b="0" i="0" u="none" strike="noStrike" kern="1200" baseline="0" noProof="0" dirty="0">
                          <a:solidFill>
                            <a:schemeClr val="dk1"/>
                          </a:solidFill>
                          <a:latin typeface="Ubuntu" panose="020B0504030602030204" pitchFamily="34" charset="0"/>
                          <a:ea typeface="+mn-ea"/>
                          <a:cs typeface="+mn-cs"/>
                        </a:rPr>
                        <a:t>We’ve now completed Part 1 of the Year 2 Fitness Captains Training! </a:t>
                      </a:r>
                    </a:p>
                    <a:p>
                      <a:endParaRPr lang="en-US" sz="1000" b="0" i="0" u="none" strike="noStrike" kern="1200" baseline="0" noProof="0" dirty="0">
                        <a:solidFill>
                          <a:schemeClr val="dk1"/>
                        </a:solidFill>
                        <a:latin typeface="Ubuntu" panose="020B0504030602030204" pitchFamily="34" charset="0"/>
                        <a:ea typeface="+mn-ea"/>
                        <a:cs typeface="+mn-cs"/>
                      </a:endParaRPr>
                    </a:p>
                    <a:p>
                      <a:r>
                        <a:rPr lang="en-US" sz="1000" b="0" i="0" u="none" strike="noStrike" kern="1200" baseline="0" noProof="0" dirty="0">
                          <a:solidFill>
                            <a:schemeClr val="dk1"/>
                          </a:solidFill>
                          <a:latin typeface="Ubuntu" panose="020B0504030602030204" pitchFamily="34" charset="0"/>
                          <a:ea typeface="+mn-ea"/>
                          <a:cs typeface="+mn-cs"/>
                        </a:rPr>
                        <a:t>We are going to take a short break before beginning Part 2.</a:t>
                      </a:r>
                    </a:p>
                    <a:p>
                      <a:endParaRPr lang="en-US" sz="1000" b="0" i="0" u="none" strike="noStrike" kern="1200" baseline="0" noProof="0" dirty="0">
                        <a:solidFill>
                          <a:schemeClr val="dk1"/>
                        </a:solidFill>
                        <a:latin typeface="Ubuntu" panose="020B0504030602030204" pitchFamily="34" charset="0"/>
                        <a:ea typeface="+mn-ea"/>
                        <a:cs typeface="+mn-cs"/>
                      </a:endParaRPr>
                    </a:p>
                    <a:p>
                      <a:r>
                        <a:rPr lang="en-US" sz="1000" b="1" i="0" u="none" strike="noStrike" kern="1200" baseline="0" noProof="0" dirty="0">
                          <a:solidFill>
                            <a:schemeClr val="dk1"/>
                          </a:solidFill>
                          <a:latin typeface="Ubuntu" panose="020B0504030602030204" pitchFamily="34" charset="0"/>
                          <a:ea typeface="+mn-ea"/>
                          <a:cs typeface="+mn-cs"/>
                        </a:rPr>
                        <a:t>Share any instructions or details needed for the break.</a:t>
                      </a:r>
                    </a:p>
                    <a:p>
                      <a:endParaRPr lang="en-US" sz="1000" b="1"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i="0"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593805752"/>
                  </a:ext>
                </a:extLst>
              </a:tr>
              <a:tr h="1354746">
                <a:tc>
                  <a:txBody>
                    <a:bodyPr/>
                    <a:lstStyle/>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tc>
                  <a:txBody>
                    <a:bodyPr/>
                    <a:lstStyle/>
                    <a:p>
                      <a:pPr marL="0" indent="0">
                        <a:buFont typeface="Arial" panose="020B0604020202020204" pitchFamily="34" charset="0"/>
                        <a:buNone/>
                      </a:pPr>
                      <a:endParaRPr lang="en-US" sz="1000" i="0" noProof="0" dirty="0">
                        <a:solidFill>
                          <a:srgbClr val="316355"/>
                        </a:solidFill>
                        <a:latin typeface="Ubuntu" panose="020B0504030602030204" pitchFamily="34" charset="0"/>
                      </a:endParaRPr>
                    </a:p>
                    <a:p>
                      <a:pPr algn="ctr"/>
                      <a:r>
                        <a:rPr lang="en-US" sz="3600" b="1" i="0" noProof="0" dirty="0">
                          <a:solidFill>
                            <a:schemeClr val="bg1"/>
                          </a:solidFill>
                          <a:latin typeface="Ubuntu" panose="020B0504030602030204" pitchFamily="34" charset="0"/>
                        </a:rPr>
                        <a:t>Part 1 Complete</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tc>
                  <a:txBody>
                    <a:bodyPr/>
                    <a:lstStyle/>
                    <a:p>
                      <a:endParaRPr lang="en-US" sz="1000" i="0" noProof="0" dirty="0">
                        <a:solidFill>
                          <a:srgbClr val="316355"/>
                        </a:solidFill>
                        <a:latin typeface="Ubuntu" panose="020B050403060203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021866582"/>
                  </a:ext>
                </a:extLst>
              </a:tr>
            </a:tbl>
          </a:graphicData>
        </a:graphic>
      </p:graphicFrame>
      <p:pic>
        <p:nvPicPr>
          <p:cNvPr id="5" name="Picture 4">
            <a:extLst>
              <a:ext uri="{FF2B5EF4-FFF2-40B4-BE49-F238E27FC236}">
                <a16:creationId xmlns:a16="http://schemas.microsoft.com/office/drawing/2014/main" id="{BBE1B640-3BB7-EE9B-8E04-0B2055951B1E}"/>
              </a:ext>
            </a:extLst>
          </p:cNvPr>
          <p:cNvPicPr>
            <a:picLocks noChangeAspect="1"/>
          </p:cNvPicPr>
          <p:nvPr/>
        </p:nvPicPr>
        <p:blipFill>
          <a:blip r:embed="rId2"/>
          <a:srcRect l="58231" t="23293" r="2231" b="41138"/>
          <a:stretch/>
        </p:blipFill>
        <p:spPr>
          <a:xfrm>
            <a:off x="6999116" y="2727960"/>
            <a:ext cx="2133871" cy="1199784"/>
          </a:xfrm>
          <a:prstGeom prst="rect">
            <a:avLst/>
          </a:prstGeom>
          <a:ln>
            <a:solidFill>
              <a:schemeClr val="tx1"/>
            </a:solidFill>
          </a:ln>
        </p:spPr>
      </p:pic>
      <p:pic>
        <p:nvPicPr>
          <p:cNvPr id="7" name="Picture 6">
            <a:extLst>
              <a:ext uri="{FF2B5EF4-FFF2-40B4-BE49-F238E27FC236}">
                <a16:creationId xmlns:a16="http://schemas.microsoft.com/office/drawing/2014/main" id="{E16B2B60-8DEE-ACF0-3DFA-354ED95F7469}"/>
              </a:ext>
            </a:extLst>
          </p:cNvPr>
          <p:cNvPicPr>
            <a:picLocks noChangeAspect="1"/>
          </p:cNvPicPr>
          <p:nvPr/>
        </p:nvPicPr>
        <p:blipFill>
          <a:blip r:embed="rId3"/>
          <a:srcRect l="58077" t="23293" r="3077" b="41944"/>
          <a:stretch/>
        </p:blipFill>
        <p:spPr>
          <a:xfrm>
            <a:off x="7006736" y="1165541"/>
            <a:ext cx="2126251" cy="1199784"/>
          </a:xfrm>
          <a:prstGeom prst="rect">
            <a:avLst/>
          </a:prstGeom>
          <a:ln>
            <a:solidFill>
              <a:schemeClr val="tx1"/>
            </a:solidFill>
          </a:ln>
        </p:spPr>
      </p:pic>
    </p:spTree>
    <p:extLst>
      <p:ext uri="{BB962C8B-B14F-4D97-AF65-F5344CB8AC3E}">
        <p14:creationId xmlns:p14="http://schemas.microsoft.com/office/powerpoint/2010/main" val="16651973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2FDBDA-0CF8-20C1-3449-60443B995EE9}"/>
            </a:ext>
          </a:extLst>
        </p:cNvPr>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5BF116EF-8B6C-C552-B2AE-9CB8CF24C0C5}"/>
              </a:ext>
            </a:extLst>
          </p:cNvPr>
          <p:cNvGraphicFramePr>
            <a:graphicFrameLocks noGrp="1"/>
          </p:cNvGraphicFramePr>
          <p:nvPr>
            <p:extLst>
              <p:ext uri="{D42A27DB-BD31-4B8C-83A1-F6EECF244321}">
                <p14:modId xmlns:p14="http://schemas.microsoft.com/office/powerpoint/2010/main" val="2387873501"/>
              </p:ext>
            </p:extLst>
          </p:nvPr>
        </p:nvGraphicFramePr>
        <p:xfrm>
          <a:off x="614150" y="545910"/>
          <a:ext cx="8518837" cy="5789741"/>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r>
                        <a:rPr lang="en-US" sz="1400" noProof="0" dirty="0">
                          <a:solidFill>
                            <a:srgbClr val="316355"/>
                          </a:solidFill>
                          <a:latin typeface="Ubuntu" panose="020B0504030602030204" pitchFamily="34" charset="0"/>
                        </a:rPr>
                        <a:t>Prep</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n-US" sz="1400" noProof="0">
                          <a:solidFill>
                            <a:srgbClr val="316355"/>
                          </a:solidFill>
                          <a:latin typeface="Ubuntu" panose="020B0504030602030204" pitchFamily="34" charset="0"/>
                        </a:rP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n-US" sz="1400" noProof="0">
                          <a:solidFill>
                            <a:srgbClr val="316355"/>
                          </a:solidFill>
                          <a:latin typeface="Ubuntu" panose="020B0504030602030204" pitchFamily="34" charset="0"/>
                        </a:rPr>
                        <a:t>Slide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Topic </a:t>
                      </a: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Part 2: </a:t>
                      </a:r>
                      <a:r>
                        <a:rPr lang="en-US" sz="1000" b="0" i="0" u="none" strike="noStrike" kern="1200" baseline="0" noProof="0" dirty="0">
                          <a:solidFill>
                            <a:schemeClr val="tx1"/>
                          </a:solidFill>
                          <a:latin typeface="Ubuntu" panose="020B0504030602030204" pitchFamily="34" charset="0"/>
                          <a:ea typeface="+mn-ea"/>
                          <a:cs typeface="+mn-cs"/>
                        </a:rPr>
                        <a:t>Game Day Minds</a:t>
                      </a: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 </a:t>
                      </a:r>
                    </a:p>
                    <a:p>
                      <a:r>
                        <a:rPr lang="en-US" sz="1000" b="1" i="0" u="none" strike="noStrike" kern="1200" baseline="0" noProof="0" dirty="0">
                          <a:solidFill>
                            <a:srgbClr val="316355"/>
                          </a:solidFill>
                          <a:latin typeface="Ubuntu" panose="020B0504030602030204" pitchFamily="34" charset="0"/>
                          <a:ea typeface="+mn-ea"/>
                          <a:cs typeface="+mn-cs"/>
                        </a:rPr>
                        <a:t>Time: </a:t>
                      </a:r>
                      <a:r>
                        <a:rPr lang="en-US" sz="1000" b="0" i="0" u="none" strike="noStrike" kern="1200" baseline="0" noProof="0" dirty="0">
                          <a:solidFill>
                            <a:schemeClr val="tx1"/>
                          </a:solidFill>
                          <a:latin typeface="Ubuntu" panose="020B0504030602030204" pitchFamily="34" charset="0"/>
                          <a:ea typeface="+mn-ea"/>
                          <a:cs typeface="+mn-cs"/>
                        </a:rPr>
                        <a:t>1 minute</a:t>
                      </a: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Lead: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algn="l" defTabSz="914400" rtl="0" eaLnBrk="1" latinLnBrk="0" hangingPunct="1"/>
                      <a:r>
                        <a:rPr lang="en-US" sz="1000" b="0" i="0" u="none" strike="noStrike" kern="1200" baseline="0" noProof="0" dirty="0">
                          <a:solidFill>
                            <a:schemeClr val="dk1"/>
                          </a:solidFill>
                          <a:latin typeface="Ubuntu" panose="020B0504030602030204" pitchFamily="34" charset="0"/>
                          <a:ea typeface="+mn-ea"/>
                          <a:cs typeface="+mn-cs"/>
                        </a:rPr>
                        <a:t>Welcome back to the Year 2 Fitness Captains training! We will now complete Part 2: Game Day Minds.</a:t>
                      </a:r>
                    </a:p>
                    <a:p>
                      <a:pPr marL="0" algn="l" defTabSz="914400" rtl="0" eaLnBrk="1" latinLnBrk="0" hangingPunct="1"/>
                      <a:endParaRPr lang="en-US" sz="1000" b="0" i="0" u="none" strike="noStrike" kern="1200" baseline="0" noProof="0" dirty="0">
                        <a:solidFill>
                          <a:schemeClr val="dk1"/>
                        </a:solidFill>
                        <a:latin typeface="Ubuntu" panose="020B0504030602030204" pitchFamily="34" charset="0"/>
                        <a:ea typeface="+mn-ea"/>
                        <a:cs typeface="+mn-cs"/>
                      </a:endParaRPr>
                    </a:p>
                    <a:p>
                      <a:pPr marL="0" algn="l" defTabSz="914400" rtl="0" eaLnBrk="1" latinLnBrk="0" hangingPunct="1"/>
                      <a:r>
                        <a:rPr lang="en-US" sz="1000" b="0" i="0" u="none" strike="noStrike" kern="1200" baseline="0" noProof="0" dirty="0">
                          <a:solidFill>
                            <a:schemeClr val="dk1"/>
                          </a:solidFill>
                          <a:latin typeface="Ubuntu" panose="020B0504030602030204" pitchFamily="34" charset="0"/>
                          <a:ea typeface="+mn-ea"/>
                          <a:cs typeface="+mn-cs"/>
                        </a:rPr>
                        <a:t>In this section we will:</a:t>
                      </a:r>
                    </a:p>
                    <a:p>
                      <a:pPr marL="171450" indent="-171450" algn="l" defTabSz="914400" rtl="0" eaLnBrk="1" latinLnBrk="0" hangingPunct="1">
                        <a:buFont typeface="Arial" panose="020B0604020202020204" pitchFamily="34" charset="0"/>
                        <a:buChar char="•"/>
                      </a:pPr>
                      <a:r>
                        <a:rPr lang="en-US" sz="1000" b="0" i="0" u="none" strike="noStrike" kern="1200" baseline="0" noProof="0" dirty="0">
                          <a:solidFill>
                            <a:schemeClr val="dk1"/>
                          </a:solidFill>
                          <a:latin typeface="Ubuntu" panose="020B0504030602030204" pitchFamily="34" charset="0"/>
                          <a:ea typeface="+mn-ea"/>
                          <a:cs typeface="+mn-cs"/>
                        </a:rPr>
                        <a:t>Discuss how to take care of yourself as a leader </a:t>
                      </a:r>
                    </a:p>
                    <a:p>
                      <a:pPr marL="171450" indent="-171450" algn="l" defTabSz="914400" rtl="0" eaLnBrk="1" latinLnBrk="0" hangingPunct="1">
                        <a:buFont typeface="Arial" panose="020B0604020202020204" pitchFamily="34" charset="0"/>
                        <a:buChar char="•"/>
                      </a:pPr>
                      <a:r>
                        <a:rPr lang="en-US" sz="1000" b="0" i="0" u="none" strike="noStrike" kern="1200" baseline="0" noProof="0" dirty="0">
                          <a:solidFill>
                            <a:schemeClr val="dk1"/>
                          </a:solidFill>
                          <a:latin typeface="Ubuntu" panose="020B0504030602030204" pitchFamily="34" charset="0"/>
                          <a:ea typeface="+mn-ea"/>
                          <a:cs typeface="+mn-cs"/>
                        </a:rPr>
                        <a:t>Learn about strong messaging to help you and your teammates “get your head in the game”</a:t>
                      </a:r>
                    </a:p>
                    <a:p>
                      <a:pPr marL="171450" indent="-171450" algn="l" defTabSz="914400" rtl="0" eaLnBrk="1" latinLnBrk="0" hangingPunct="1">
                        <a:buFont typeface="Arial" panose="020B0604020202020204" pitchFamily="34" charset="0"/>
                        <a:buChar char="•"/>
                      </a:pPr>
                      <a:r>
                        <a:rPr lang="en-US" sz="1000" b="0" i="0" u="none" strike="noStrike" kern="1200" baseline="0" noProof="0" dirty="0">
                          <a:solidFill>
                            <a:schemeClr val="dk1"/>
                          </a:solidFill>
                          <a:latin typeface="Ubuntu" panose="020B0504030602030204" pitchFamily="34" charset="0"/>
                          <a:ea typeface="+mn-ea"/>
                          <a:cs typeface="+mn-cs"/>
                        </a:rPr>
                        <a:t>Practice breathing while stretching</a:t>
                      </a:r>
                    </a:p>
                    <a:p>
                      <a:pPr marL="0" algn="l" defTabSz="914400" rtl="0" eaLnBrk="1" latinLnBrk="0" hangingPunct="1"/>
                      <a:endParaRPr lang="en-US" sz="10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085860">
                <a:tc>
                  <a:txBody>
                    <a:bodyPr/>
                    <a:lstStyle/>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Topic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noProof="0" dirty="0">
                          <a:solidFill>
                            <a:srgbClr val="316355"/>
                          </a:solidFill>
                          <a:latin typeface="Ubuntu" panose="020B0504030602030204" pitchFamily="34" charset="0"/>
                          <a:ea typeface="+mn-ea"/>
                          <a:cs typeface="+mn-cs"/>
                        </a:rPr>
                        <a:t>Part 2: </a:t>
                      </a:r>
                      <a:r>
                        <a:rPr lang="en-US" sz="1000" b="0" i="0" u="none" strike="noStrike" kern="1200" baseline="0" noProof="0" dirty="0">
                          <a:solidFill>
                            <a:schemeClr val="tx1"/>
                          </a:solidFill>
                          <a:latin typeface="Ubuntu" panose="020B0504030602030204" pitchFamily="34" charset="0"/>
                          <a:ea typeface="+mn-ea"/>
                          <a:cs typeface="+mn-cs"/>
                        </a:rPr>
                        <a:t>Game Day Minds, Taking Care of Yourself</a:t>
                      </a:r>
                    </a:p>
                    <a:p>
                      <a:pPr marL="0" algn="l" defTabSz="914400" rtl="0" eaLnBrk="1" latinLnBrk="0" hangingPunct="1"/>
                      <a:endParaRPr lang="en-US" sz="1000" b="0" i="0" u="none" strike="noStrike" kern="1200" baseline="0" noProof="0" dirty="0">
                        <a:solidFill>
                          <a:schemeClr val="tx1"/>
                        </a:solidFill>
                        <a:latin typeface="Ubuntu" panose="020B0504030602030204" pitchFamily="34" charset="0"/>
                        <a:ea typeface="+mn-ea"/>
                        <a:cs typeface="+mn-cs"/>
                      </a:endParaRPr>
                    </a:p>
                    <a:p>
                      <a:r>
                        <a:rPr lang="en-US" sz="1000" b="1" i="0" u="none" strike="noStrike" kern="1200" baseline="0" noProof="0" dirty="0">
                          <a:solidFill>
                            <a:srgbClr val="316355"/>
                          </a:solidFill>
                          <a:latin typeface="Ubuntu" panose="020B0504030602030204" pitchFamily="34" charset="0"/>
                          <a:ea typeface="+mn-ea"/>
                          <a:cs typeface="+mn-cs"/>
                        </a:rPr>
                        <a:t>Time: </a:t>
                      </a:r>
                      <a:r>
                        <a:rPr lang="en-US" sz="1000" b="0" i="0" u="none" strike="noStrike" kern="1200" baseline="0" noProof="0" dirty="0">
                          <a:solidFill>
                            <a:schemeClr val="tx1"/>
                          </a:solidFill>
                          <a:latin typeface="Ubuntu" panose="020B0504030602030204" pitchFamily="34" charset="0"/>
                          <a:ea typeface="+mn-ea"/>
                          <a:cs typeface="+mn-cs"/>
                        </a:rPr>
                        <a:t>1 minute</a:t>
                      </a: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Lead: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noProof="0" dirty="0">
                          <a:solidFill>
                            <a:schemeClr val="dk1"/>
                          </a:solidFill>
                          <a:latin typeface="Ubuntu" panose="020B0504030602030204" pitchFamily="34" charset="0"/>
                          <a:ea typeface="+mn-ea"/>
                          <a:cs typeface="+mn-cs"/>
                        </a:rPr>
                        <a:t>As a leader, it’s important that you take care of yourself! Taking care of yourself helps you to be the best version of you – making you better prepared to support others!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noProof="0" dirty="0">
                          <a:solidFill>
                            <a:schemeClr val="dk1"/>
                          </a:solidFill>
                          <a:latin typeface="Ubuntu" panose="020B0504030602030204" pitchFamily="34" charset="0"/>
                          <a:ea typeface="+mn-ea"/>
                          <a:cs typeface="+mn-cs"/>
                        </a:rPr>
                        <a:t>By taking care of yourself, you lead by example. You show your teammates that you value and practice the healthy behaviors that you share with them in your Health Tips!</a:t>
                      </a:r>
                      <a:endParaRPr lang="en-US" sz="1000" dirty="0"/>
                    </a:p>
                    <a:p>
                      <a:endParaRPr lang="en-US" sz="1000" b="0" i="0" u="none" strike="noStrike" kern="1200" baseline="0" noProof="0" dirty="0">
                        <a:solidFill>
                          <a:schemeClr val="dk1"/>
                        </a:solidFill>
                        <a:latin typeface="Ubuntu" panose="020B0504030602030204" pitchFamily="34" charset="0"/>
                        <a:ea typeface="+mn-ea"/>
                        <a:cs typeface="+mn-cs"/>
                      </a:endParaRPr>
                    </a:p>
                    <a:p>
                      <a:endParaRPr lang="en-US" sz="1000" b="0" i="0" u="none" strike="noStrike" kern="1200" baseline="0" noProof="0" dirty="0">
                        <a:solidFill>
                          <a:schemeClr val="dk1"/>
                        </a:solidFill>
                        <a:latin typeface="Ubuntu" panose="020B0504030602030204" pitchFamily="34" charset="0"/>
                        <a:ea typeface="+mn-ea"/>
                        <a:cs typeface="+mn-cs"/>
                      </a:endParaRPr>
                    </a:p>
                    <a:p>
                      <a:endParaRPr lang="en-US" sz="10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1085860">
                <a:tc>
                  <a:txBody>
                    <a:bodyPr/>
                    <a:lstStyle/>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Topic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noProof="0" dirty="0">
                          <a:solidFill>
                            <a:srgbClr val="316355"/>
                          </a:solidFill>
                          <a:latin typeface="Ubuntu" panose="020B0504030602030204" pitchFamily="34" charset="0"/>
                          <a:ea typeface="+mn-ea"/>
                          <a:cs typeface="+mn-cs"/>
                        </a:rPr>
                        <a:t>Part 2: </a:t>
                      </a:r>
                      <a:r>
                        <a:rPr lang="en-US" sz="1000" b="0" i="0" u="none" strike="noStrike" kern="1200" baseline="0" noProof="0" dirty="0">
                          <a:solidFill>
                            <a:schemeClr val="tx1"/>
                          </a:solidFill>
                          <a:latin typeface="Ubuntu" panose="020B0504030602030204" pitchFamily="34" charset="0"/>
                          <a:ea typeface="+mn-ea"/>
                          <a:cs typeface="+mn-cs"/>
                        </a:rPr>
                        <a:t>Game Day Minds, Taking Care of Yourself</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noProof="0" dirty="0">
                          <a:solidFill>
                            <a:schemeClr val="tx1"/>
                          </a:solidFill>
                          <a:latin typeface="Ubuntu" panose="020B0504030602030204" pitchFamily="34" charset="0"/>
                          <a:ea typeface="+mn-ea"/>
                          <a:cs typeface="+mn-cs"/>
                        </a:rPr>
                        <a:t>What is Self Care?</a:t>
                      </a:r>
                    </a:p>
                    <a:p>
                      <a:pPr marL="0" algn="l" defTabSz="914400" rtl="0" eaLnBrk="1" latinLnBrk="0" hangingPunct="1"/>
                      <a:endParaRPr lang="en-US" sz="1000" b="0" i="0" u="none" strike="noStrike" kern="1200" baseline="0" noProof="0" dirty="0">
                        <a:solidFill>
                          <a:schemeClr val="tx1"/>
                        </a:solidFill>
                        <a:latin typeface="Ubuntu" panose="020B0504030602030204" pitchFamily="34" charset="0"/>
                        <a:ea typeface="+mn-ea"/>
                        <a:cs typeface="+mn-cs"/>
                      </a:endParaRPr>
                    </a:p>
                    <a:p>
                      <a:r>
                        <a:rPr lang="en-US" sz="1000" b="1" i="0" u="none" strike="noStrike" kern="1200" baseline="0" noProof="0" dirty="0">
                          <a:solidFill>
                            <a:srgbClr val="316355"/>
                          </a:solidFill>
                          <a:latin typeface="Ubuntu" panose="020B0504030602030204" pitchFamily="34" charset="0"/>
                          <a:ea typeface="+mn-ea"/>
                          <a:cs typeface="+mn-cs"/>
                        </a:rPr>
                        <a:t>Time: </a:t>
                      </a:r>
                      <a:r>
                        <a:rPr lang="en-US" sz="1000" b="0" i="0" u="none" strike="noStrike" kern="1200" baseline="0" noProof="0" dirty="0">
                          <a:solidFill>
                            <a:schemeClr val="tx1"/>
                          </a:solidFill>
                          <a:latin typeface="Ubuntu" panose="020B0504030602030204" pitchFamily="34" charset="0"/>
                          <a:ea typeface="+mn-ea"/>
                          <a:cs typeface="+mn-cs"/>
                        </a:rPr>
                        <a:t>3 minutes</a:t>
                      </a: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Lead: </a:t>
                      </a: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en-US" sz="1000" b="0" i="0" u="none" strike="noStrike" kern="1200" baseline="0" noProof="0" dirty="0">
                          <a:solidFill>
                            <a:schemeClr val="dk1"/>
                          </a:solidFill>
                          <a:latin typeface="Ubuntu" panose="020B0504030602030204" pitchFamily="34" charset="0"/>
                          <a:ea typeface="+mn-ea"/>
                          <a:cs typeface="+mn-cs"/>
                        </a:rPr>
                        <a:t>Self-care, or taking care of yourself, is important for your overall health. Self-care is when you take time to do activities that reduce stress.</a:t>
                      </a:r>
                    </a:p>
                    <a:p>
                      <a:endParaRPr lang="en-US" sz="1000" b="0" i="0" u="none" strike="noStrike" kern="1200" baseline="0" noProof="0" dirty="0">
                        <a:solidFill>
                          <a:schemeClr val="dk1"/>
                        </a:solidFill>
                        <a:latin typeface="Ubuntu" panose="020B0504030602030204" pitchFamily="34" charset="0"/>
                        <a:ea typeface="+mn-ea"/>
                        <a:cs typeface="+mn-cs"/>
                      </a:endParaRPr>
                    </a:p>
                    <a:p>
                      <a:r>
                        <a:rPr lang="en-US" sz="1000" b="1" i="0" u="none" strike="noStrike" kern="1200" baseline="0" noProof="0" dirty="0">
                          <a:solidFill>
                            <a:srgbClr val="316355"/>
                          </a:solidFill>
                          <a:latin typeface="Ubuntu" panose="020B0504030602030204" pitchFamily="34" charset="0"/>
                          <a:ea typeface="+mn-ea"/>
                          <a:cs typeface="+mn-cs"/>
                        </a:rPr>
                        <a:t>QUESTION: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dirty="0">
                          <a:solidFill>
                            <a:schemeClr val="dk1"/>
                          </a:solidFill>
                          <a:latin typeface="Ubuntu" panose="020B0504030602030204" pitchFamily="34" charset="0"/>
                          <a:ea typeface="+mn-ea"/>
                          <a:cs typeface="+mn-cs"/>
                        </a:rPr>
                        <a:t>What does self-care mean to you? What is the first thing that comes to mind when you think of the words “self-care.”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noProof="0" dirty="0">
                          <a:solidFill>
                            <a:schemeClr val="dk1"/>
                          </a:solidFill>
                          <a:latin typeface="Ubuntu" panose="020B0504030602030204" pitchFamily="34" charset="0"/>
                          <a:ea typeface="+mn-ea"/>
                          <a:cs typeface="+mn-cs"/>
                        </a:rPr>
                        <a:t>If participants are quiet, you can prompt them with these questions: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i="0" u="none" strike="noStrike" kern="1200" baseline="0" dirty="0">
                          <a:solidFill>
                            <a:schemeClr val="dk1"/>
                          </a:solidFill>
                          <a:latin typeface="Ubuntu" panose="020B0504030602030204" pitchFamily="34" charset="0"/>
                          <a:ea typeface="+mn-ea"/>
                          <a:cs typeface="+mn-cs"/>
                        </a:rPr>
                        <a:t>Having fun and relaxing?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i="0" u="none" strike="noStrike" kern="1200" baseline="0" dirty="0">
                          <a:solidFill>
                            <a:schemeClr val="dk1"/>
                          </a:solidFill>
                          <a:latin typeface="Ubuntu" panose="020B0504030602030204" pitchFamily="34" charset="0"/>
                          <a:ea typeface="+mn-ea"/>
                          <a:cs typeface="+mn-cs"/>
                        </a:rPr>
                        <a:t>Taking care of basic needs?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i="0" u="none" strike="noStrike" kern="1200" baseline="0" dirty="0">
                          <a:solidFill>
                            <a:schemeClr val="dk1"/>
                          </a:solidFill>
                          <a:latin typeface="Ubuntu" panose="020B0504030602030204" pitchFamily="34" charset="0"/>
                          <a:ea typeface="+mn-ea"/>
                          <a:cs typeface="+mn-cs"/>
                        </a:rPr>
                        <a:t>Practicing healthy habits?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dirty="0">
                        <a:solidFill>
                          <a:schemeClr val="dk1"/>
                        </a:solidFill>
                        <a:latin typeface="Ubuntu" panose="020B0504030602030204" pitchFamily="34" charset="0"/>
                        <a:ea typeface="+mn-ea"/>
                        <a:cs typeface="+mn-cs"/>
                      </a:endParaRPr>
                    </a:p>
                    <a:p>
                      <a:r>
                        <a:rPr lang="en-US" sz="1000" b="1" i="0" u="none" strike="noStrike" kern="1200" baseline="0" noProof="0" dirty="0">
                          <a:solidFill>
                            <a:schemeClr val="dk1"/>
                          </a:solidFill>
                          <a:latin typeface="Ubuntu" panose="020B0504030602030204" pitchFamily="34" charset="0"/>
                          <a:ea typeface="+mn-ea"/>
                          <a:cs typeface="+mn-cs"/>
                        </a:rPr>
                        <a:t>Ask a few participants to share their answers. </a:t>
                      </a:r>
                      <a:endParaRPr lang="en-US" sz="1000" b="0" i="0" u="none" strike="noStrike" kern="1200" baseline="0" noProof="0" dirty="0">
                        <a:solidFill>
                          <a:schemeClr val="dk1"/>
                        </a:solidFill>
                        <a:latin typeface="Ubuntu" panose="020B0504030602030204" pitchFamily="34" charset="0"/>
                        <a:ea typeface="+mn-ea"/>
                        <a:cs typeface="+mn-cs"/>
                      </a:endParaRPr>
                    </a:p>
                    <a:p>
                      <a:endParaRPr lang="en-US" sz="10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180656678"/>
                  </a:ext>
                </a:extLst>
              </a:tr>
            </a:tbl>
          </a:graphicData>
        </a:graphic>
      </p:graphicFrame>
      <p:pic>
        <p:nvPicPr>
          <p:cNvPr id="4" name="Picture 3">
            <a:extLst>
              <a:ext uri="{FF2B5EF4-FFF2-40B4-BE49-F238E27FC236}">
                <a16:creationId xmlns:a16="http://schemas.microsoft.com/office/drawing/2014/main" id="{F4B965EE-A29B-A6E4-424F-78DAA96E334D}"/>
              </a:ext>
            </a:extLst>
          </p:cNvPr>
          <p:cNvPicPr>
            <a:picLocks noChangeAspect="1"/>
          </p:cNvPicPr>
          <p:nvPr/>
        </p:nvPicPr>
        <p:blipFill>
          <a:blip r:embed="rId2"/>
          <a:srcRect l="23683" t="25944" r="38182" b="40937"/>
          <a:stretch/>
        </p:blipFill>
        <p:spPr>
          <a:xfrm>
            <a:off x="7005849" y="1148037"/>
            <a:ext cx="2122043" cy="1151818"/>
          </a:xfrm>
          <a:prstGeom prst="rect">
            <a:avLst/>
          </a:prstGeom>
          <a:ln>
            <a:solidFill>
              <a:schemeClr val="tx1"/>
            </a:solidFill>
          </a:ln>
        </p:spPr>
      </p:pic>
      <p:pic>
        <p:nvPicPr>
          <p:cNvPr id="7" name="Picture 6">
            <a:extLst>
              <a:ext uri="{FF2B5EF4-FFF2-40B4-BE49-F238E27FC236}">
                <a16:creationId xmlns:a16="http://schemas.microsoft.com/office/drawing/2014/main" id="{988B80A5-3072-3E1E-0633-34E21AD9B6CE}"/>
              </a:ext>
            </a:extLst>
          </p:cNvPr>
          <p:cNvPicPr>
            <a:picLocks noChangeAspect="1"/>
          </p:cNvPicPr>
          <p:nvPr/>
        </p:nvPicPr>
        <p:blipFill>
          <a:blip r:embed="rId3"/>
          <a:srcRect l="23589" t="26094" r="38089" b="40042"/>
          <a:stretch/>
        </p:blipFill>
        <p:spPr>
          <a:xfrm>
            <a:off x="7005849" y="2735117"/>
            <a:ext cx="2122042" cy="1151818"/>
          </a:xfrm>
          <a:prstGeom prst="rect">
            <a:avLst/>
          </a:prstGeom>
          <a:ln>
            <a:solidFill>
              <a:schemeClr val="tx1"/>
            </a:solidFill>
          </a:ln>
        </p:spPr>
      </p:pic>
      <p:pic>
        <p:nvPicPr>
          <p:cNvPr id="10" name="Picture 9">
            <a:extLst>
              <a:ext uri="{FF2B5EF4-FFF2-40B4-BE49-F238E27FC236}">
                <a16:creationId xmlns:a16="http://schemas.microsoft.com/office/drawing/2014/main" id="{1D117593-AF3E-9BA6-596A-9164E4F44F28}"/>
              </a:ext>
            </a:extLst>
          </p:cNvPr>
          <p:cNvPicPr>
            <a:picLocks noChangeAspect="1"/>
          </p:cNvPicPr>
          <p:nvPr/>
        </p:nvPicPr>
        <p:blipFill>
          <a:blip r:embed="rId4"/>
          <a:srcRect l="35711" t="23110" r="24755" b="41384"/>
          <a:stretch/>
        </p:blipFill>
        <p:spPr>
          <a:xfrm>
            <a:off x="7005849" y="4640309"/>
            <a:ext cx="2122041" cy="1191146"/>
          </a:xfrm>
          <a:prstGeom prst="rect">
            <a:avLst/>
          </a:prstGeom>
          <a:ln>
            <a:solidFill>
              <a:schemeClr val="tx1"/>
            </a:solidFill>
          </a:ln>
        </p:spPr>
      </p:pic>
    </p:spTree>
    <p:extLst>
      <p:ext uri="{BB962C8B-B14F-4D97-AF65-F5344CB8AC3E}">
        <p14:creationId xmlns:p14="http://schemas.microsoft.com/office/powerpoint/2010/main" val="35963754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A6C366-D4CB-07EB-D38F-F4C0B78F3DE7}"/>
            </a:ext>
          </a:extLst>
        </p:cNvPr>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EE3A3074-A14C-A439-7FDD-EF52FF3F4A44}"/>
              </a:ext>
            </a:extLst>
          </p:cNvPr>
          <p:cNvGraphicFramePr>
            <a:graphicFrameLocks noGrp="1"/>
          </p:cNvGraphicFramePr>
          <p:nvPr>
            <p:extLst>
              <p:ext uri="{D42A27DB-BD31-4B8C-83A1-F6EECF244321}">
                <p14:modId xmlns:p14="http://schemas.microsoft.com/office/powerpoint/2010/main" val="1524328662"/>
              </p:ext>
            </p:extLst>
          </p:nvPr>
        </p:nvGraphicFramePr>
        <p:xfrm>
          <a:off x="614150" y="545910"/>
          <a:ext cx="8518837" cy="6213873"/>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r>
                        <a:rPr lang="en-US" sz="1400" noProof="0" dirty="0">
                          <a:solidFill>
                            <a:srgbClr val="316355"/>
                          </a:solidFill>
                          <a:latin typeface="Ubuntu" panose="020B0504030602030204" pitchFamily="34" charset="0"/>
                        </a:rPr>
                        <a:t>Prep</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n-US" sz="1400" noProof="0">
                          <a:solidFill>
                            <a:srgbClr val="316355"/>
                          </a:solidFill>
                          <a:latin typeface="Ubuntu" panose="020B0504030602030204" pitchFamily="34" charset="0"/>
                        </a:rP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n-US" sz="1400" noProof="0">
                          <a:solidFill>
                            <a:srgbClr val="316355"/>
                          </a:solidFill>
                          <a:latin typeface="Ubuntu" panose="020B0504030602030204" pitchFamily="34" charset="0"/>
                        </a:rPr>
                        <a:t>Slide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Topic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noProof="0" dirty="0">
                          <a:solidFill>
                            <a:srgbClr val="316355"/>
                          </a:solidFill>
                          <a:latin typeface="Ubuntu" panose="020B0504030602030204" pitchFamily="34" charset="0"/>
                          <a:ea typeface="+mn-ea"/>
                          <a:cs typeface="+mn-cs"/>
                        </a:rPr>
                        <a:t>Part 2: </a:t>
                      </a:r>
                      <a:r>
                        <a:rPr lang="en-US" sz="1000" b="0" i="0" u="none" strike="noStrike" kern="1200" baseline="0" noProof="0" dirty="0">
                          <a:solidFill>
                            <a:schemeClr val="tx1"/>
                          </a:solidFill>
                          <a:latin typeface="Ubuntu" panose="020B0504030602030204" pitchFamily="34" charset="0"/>
                          <a:ea typeface="+mn-ea"/>
                          <a:cs typeface="+mn-cs"/>
                        </a:rPr>
                        <a:t>Game Day Minds, Taking Care of Yourself</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noProof="0" dirty="0">
                          <a:solidFill>
                            <a:schemeClr val="tx1"/>
                          </a:solidFill>
                          <a:latin typeface="Ubuntu" panose="020B0504030602030204" pitchFamily="34" charset="0"/>
                          <a:ea typeface="+mn-ea"/>
                          <a:cs typeface="+mn-cs"/>
                        </a:rPr>
                        <a:t>Self-Care Checklist</a:t>
                      </a: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 </a:t>
                      </a:r>
                    </a:p>
                    <a:p>
                      <a:r>
                        <a:rPr lang="en-US" sz="1000" b="1" i="0" u="none" strike="noStrike" kern="1200" baseline="0" noProof="0" dirty="0">
                          <a:solidFill>
                            <a:srgbClr val="316355"/>
                          </a:solidFill>
                          <a:latin typeface="Ubuntu" panose="020B0504030602030204" pitchFamily="34" charset="0"/>
                          <a:ea typeface="+mn-ea"/>
                          <a:cs typeface="+mn-cs"/>
                        </a:rPr>
                        <a:t>Time: </a:t>
                      </a:r>
                      <a:r>
                        <a:rPr lang="en-US" sz="1000" b="0" i="0" u="none" strike="noStrike" kern="1200" baseline="0" noProof="0" dirty="0">
                          <a:solidFill>
                            <a:schemeClr val="tx1"/>
                          </a:solidFill>
                          <a:latin typeface="Ubuntu" panose="020B0504030602030204" pitchFamily="34" charset="0"/>
                          <a:ea typeface="+mn-ea"/>
                          <a:cs typeface="+mn-cs"/>
                        </a:rPr>
                        <a:t>6 minutes</a:t>
                      </a: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Lead: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algn="l" defTabSz="914400" rtl="0" eaLnBrk="1" latinLnBrk="0" hangingPunct="1"/>
                      <a:r>
                        <a:rPr lang="en-US" sz="1000" b="0" i="0" u="none" strike="noStrike" kern="1200" baseline="0" noProof="0" dirty="0">
                          <a:solidFill>
                            <a:schemeClr val="dk1"/>
                          </a:solidFill>
                          <a:latin typeface="Ubuntu" panose="020B0504030602030204" pitchFamily="34" charset="0"/>
                          <a:ea typeface="+mn-ea"/>
                          <a:cs typeface="+mn-cs"/>
                        </a:rPr>
                        <a:t>There are many ways to practice self-care! We are now going to complete the Self-Care Checklist. </a:t>
                      </a:r>
                    </a:p>
                    <a:p>
                      <a:pPr marL="0" algn="l" defTabSz="914400" rtl="0" eaLnBrk="1" latinLnBrk="0" hangingPunct="1"/>
                      <a:endParaRPr lang="en-US" sz="1000" b="0" i="0" u="none" strike="noStrike" kern="1200" baseline="0" noProof="0" dirty="0">
                        <a:solidFill>
                          <a:schemeClr val="dk1"/>
                        </a:solidFill>
                        <a:latin typeface="Ubuntu" panose="020B0504030602030204" pitchFamily="34" charset="0"/>
                        <a:ea typeface="+mn-ea"/>
                        <a:cs typeface="+mn-cs"/>
                      </a:endParaRPr>
                    </a:p>
                    <a:p>
                      <a:pPr marL="0" algn="l" defTabSz="914400" rtl="0" eaLnBrk="1" latinLnBrk="0" hangingPunct="1"/>
                      <a:r>
                        <a:rPr lang="en-US" sz="1000" b="1" i="0" u="none" strike="noStrike" kern="1200" baseline="0" noProof="0" dirty="0">
                          <a:solidFill>
                            <a:schemeClr val="dk1"/>
                          </a:solidFill>
                          <a:latin typeface="Ubuntu" panose="020B0504030602030204" pitchFamily="34" charset="0"/>
                          <a:ea typeface="+mn-ea"/>
                          <a:cs typeface="+mn-cs"/>
                        </a:rPr>
                        <a:t>Directions: </a:t>
                      </a:r>
                      <a:r>
                        <a:rPr lang="en-US" sz="1000" b="0" i="0" u="none" strike="noStrike" kern="1200" baseline="0" noProof="0" dirty="0">
                          <a:solidFill>
                            <a:schemeClr val="dk1"/>
                          </a:solidFill>
                          <a:latin typeface="Ubuntu" panose="020B0504030602030204" pitchFamily="34" charset="0"/>
                          <a:ea typeface="+mn-ea"/>
                          <a:cs typeface="+mn-cs"/>
                        </a:rPr>
                        <a:t>Review the different self-care activities on the checklist. Color in the circle or use a check mark next to the self-care activities that you do. It’s time to learn your self-care style!</a:t>
                      </a:r>
                    </a:p>
                    <a:p>
                      <a:pPr marL="0" algn="l" defTabSz="914400" rtl="0" eaLnBrk="1" latinLnBrk="0" hangingPunct="1"/>
                      <a:endParaRPr lang="en-US" sz="1000" b="0" i="0" u="none" strike="noStrike" kern="1200" baseline="0" noProof="0" dirty="0">
                        <a:solidFill>
                          <a:schemeClr val="dk1"/>
                        </a:solidFill>
                        <a:latin typeface="Ubuntu" panose="020B0504030602030204" pitchFamily="34" charset="0"/>
                        <a:ea typeface="+mn-ea"/>
                        <a:cs typeface="+mn-cs"/>
                      </a:endParaRPr>
                    </a:p>
                    <a:p>
                      <a:pPr marL="0" algn="l" defTabSz="914400" rtl="0" eaLnBrk="1" latinLnBrk="0" hangingPunct="1"/>
                      <a:r>
                        <a:rPr lang="en-US" sz="1000" b="1" i="0" u="none" strike="noStrike" kern="1200" baseline="0" noProof="0" dirty="0">
                          <a:solidFill>
                            <a:schemeClr val="dk1"/>
                          </a:solidFill>
                          <a:latin typeface="Ubuntu" panose="020B0504030602030204" pitchFamily="34" charset="0"/>
                          <a:ea typeface="+mn-ea"/>
                          <a:cs typeface="+mn-cs"/>
                        </a:rPr>
                        <a:t>Allow the Fitness Captains to take a few minutes to complete the checklist. </a:t>
                      </a:r>
                    </a:p>
                    <a:p>
                      <a:pPr marL="0" algn="l" defTabSz="914400" rtl="0" eaLnBrk="1" latinLnBrk="0" hangingPunct="1"/>
                      <a:endParaRPr lang="en-US" sz="1000" b="1" i="0" u="none" strike="noStrike" kern="1200" baseline="0" noProof="0" dirty="0">
                        <a:solidFill>
                          <a:schemeClr val="dk1"/>
                        </a:solidFill>
                        <a:latin typeface="Ubuntu" panose="020B0504030602030204" pitchFamily="34" charset="0"/>
                        <a:ea typeface="+mn-ea"/>
                        <a:cs typeface="+mn-cs"/>
                      </a:endParaRPr>
                    </a:p>
                    <a:p>
                      <a:pPr marL="0" algn="l" defTabSz="914400" rtl="0" eaLnBrk="1" latinLnBrk="0" hangingPunct="1"/>
                      <a:r>
                        <a:rPr lang="en-US" sz="1000" b="1" i="0" u="none" strike="noStrike" kern="1200" baseline="0" noProof="0" dirty="0">
                          <a:solidFill>
                            <a:schemeClr val="dk1"/>
                          </a:solidFill>
                          <a:latin typeface="Ubuntu" panose="020B0504030602030204" pitchFamily="34" charset="0"/>
                          <a:ea typeface="+mn-ea"/>
                          <a:cs typeface="+mn-cs"/>
                        </a:rPr>
                        <a:t>Time permitting, you can facilitate a discussion about their responses.</a:t>
                      </a:r>
                    </a:p>
                    <a:p>
                      <a:pPr marL="0" algn="l" defTabSz="914400" rtl="0" eaLnBrk="1" latinLnBrk="0" hangingPunct="1"/>
                      <a:endParaRPr lang="en-US" sz="1000" b="1"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noProof="0" dirty="0">
                          <a:solidFill>
                            <a:srgbClr val="316355"/>
                          </a:solidFill>
                          <a:latin typeface="Ubuntu" panose="020B0504030602030204" pitchFamily="34" charset="0"/>
                          <a:ea typeface="+mn-ea"/>
                          <a:cs typeface="+mn-cs"/>
                        </a:rPr>
                        <a:t>QUESTION:</a:t>
                      </a:r>
                    </a:p>
                    <a:p>
                      <a:pPr marL="171450" indent="-171450" algn="l" defTabSz="914400" rtl="0" eaLnBrk="1" latinLnBrk="0" hangingPunct="1">
                        <a:buFont typeface="Arial" panose="020B0604020202020204" pitchFamily="34" charset="0"/>
                        <a:buChar char="•"/>
                      </a:pPr>
                      <a:r>
                        <a:rPr lang="en-US" sz="1000" b="0" i="0" u="none" strike="noStrike" kern="1200" baseline="0" noProof="0" dirty="0">
                          <a:solidFill>
                            <a:schemeClr val="dk1"/>
                          </a:solidFill>
                          <a:latin typeface="Ubuntu" panose="020B0504030602030204" pitchFamily="34" charset="0"/>
                          <a:ea typeface="+mn-ea"/>
                          <a:cs typeface="+mn-cs"/>
                        </a:rPr>
                        <a:t>What category did you have the most check marks in?</a:t>
                      </a:r>
                    </a:p>
                    <a:p>
                      <a:pPr marL="171450" indent="-171450" algn="l" defTabSz="914400" rtl="0" eaLnBrk="1" latinLnBrk="0" hangingPunct="1">
                        <a:buFont typeface="Arial" panose="020B0604020202020204" pitchFamily="34" charset="0"/>
                        <a:buChar char="•"/>
                      </a:pPr>
                      <a:r>
                        <a:rPr lang="en-US" sz="1000" b="0" i="0" u="none" strike="noStrike" kern="1200" baseline="0" noProof="0" dirty="0">
                          <a:solidFill>
                            <a:schemeClr val="dk1"/>
                          </a:solidFill>
                          <a:latin typeface="Ubuntu" panose="020B0504030602030204" pitchFamily="34" charset="0"/>
                          <a:ea typeface="+mn-ea"/>
                          <a:cs typeface="+mn-cs"/>
                        </a:rPr>
                        <a:t>Were there any activities you don’t do but you would like to try?</a:t>
                      </a:r>
                    </a:p>
                    <a:p>
                      <a:pPr marL="171450" indent="-171450" algn="l" defTabSz="914400" rtl="0" eaLnBrk="1" latinLnBrk="0" hangingPunct="1">
                        <a:buFont typeface="Arial" panose="020B0604020202020204" pitchFamily="34" charset="0"/>
                        <a:buChar char="•"/>
                      </a:pPr>
                      <a:endParaRPr lang="en-US" sz="10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085860">
                <a:tc>
                  <a:txBody>
                    <a:bodyPr/>
                    <a:lstStyle/>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Topic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noProof="0" dirty="0">
                          <a:solidFill>
                            <a:srgbClr val="316355"/>
                          </a:solidFill>
                          <a:latin typeface="Ubuntu" panose="020B0504030602030204" pitchFamily="34" charset="0"/>
                          <a:ea typeface="+mn-ea"/>
                          <a:cs typeface="+mn-cs"/>
                        </a:rPr>
                        <a:t>Part 2: </a:t>
                      </a:r>
                      <a:r>
                        <a:rPr lang="en-US" sz="1000" b="0" i="0" u="none" strike="noStrike" kern="1200" baseline="0" noProof="0" dirty="0">
                          <a:solidFill>
                            <a:schemeClr val="tx1"/>
                          </a:solidFill>
                          <a:latin typeface="Ubuntu" panose="020B0504030602030204" pitchFamily="34" charset="0"/>
                          <a:ea typeface="+mn-ea"/>
                          <a:cs typeface="+mn-cs"/>
                        </a:rPr>
                        <a:t>Game Day Minds, Taking Care of Yourself</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noProof="0" dirty="0">
                          <a:solidFill>
                            <a:schemeClr val="tx1"/>
                          </a:solidFill>
                          <a:latin typeface="Ubuntu" panose="020B0504030602030204" pitchFamily="34" charset="0"/>
                          <a:ea typeface="+mn-ea"/>
                          <a:cs typeface="+mn-cs"/>
                        </a:rPr>
                        <a:t>Tip for Self-Care</a:t>
                      </a:r>
                    </a:p>
                    <a:p>
                      <a:pPr marL="0" algn="l" defTabSz="914400" rtl="0" eaLnBrk="1" latinLnBrk="0" hangingPunct="1"/>
                      <a:endParaRPr lang="en-US" sz="1000" b="0" i="0" u="none" strike="noStrike" kern="1200" baseline="0" noProof="0" dirty="0">
                        <a:solidFill>
                          <a:schemeClr val="tx1"/>
                        </a:solidFill>
                        <a:latin typeface="Ubuntu" panose="020B0504030602030204" pitchFamily="34" charset="0"/>
                        <a:ea typeface="+mn-ea"/>
                        <a:cs typeface="+mn-cs"/>
                      </a:endParaRPr>
                    </a:p>
                    <a:p>
                      <a:r>
                        <a:rPr lang="en-US" sz="1000" b="1" i="0" u="none" strike="noStrike" kern="1200" baseline="0" noProof="0" dirty="0">
                          <a:solidFill>
                            <a:srgbClr val="316355"/>
                          </a:solidFill>
                          <a:latin typeface="Ubuntu" panose="020B0504030602030204" pitchFamily="34" charset="0"/>
                          <a:ea typeface="+mn-ea"/>
                          <a:cs typeface="+mn-cs"/>
                        </a:rPr>
                        <a:t>Time: </a:t>
                      </a:r>
                      <a:r>
                        <a:rPr lang="en-US" sz="1000" b="0" i="0" u="none" strike="noStrike" kern="1200" baseline="0" noProof="0" dirty="0">
                          <a:solidFill>
                            <a:schemeClr val="tx1"/>
                          </a:solidFill>
                          <a:latin typeface="Ubuntu" panose="020B0504030602030204" pitchFamily="34" charset="0"/>
                          <a:ea typeface="+mn-ea"/>
                          <a:cs typeface="+mn-cs"/>
                        </a:rPr>
                        <a:t>8 minutes</a:t>
                      </a: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Lead: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noProof="0" dirty="0">
                          <a:solidFill>
                            <a:schemeClr val="dk1"/>
                          </a:solidFill>
                          <a:latin typeface="Ubuntu" panose="020B0504030602030204" pitchFamily="34" charset="0"/>
                          <a:ea typeface="+mn-ea"/>
                          <a:cs typeface="+mn-cs"/>
                        </a:rPr>
                        <a:t>Discuss the following questions. Use the Athlete Workbook and have athletes complete on their own. Leave a few minutes for reflection and debriefing.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1"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noProof="0" dirty="0">
                          <a:solidFill>
                            <a:srgbClr val="316355"/>
                          </a:solidFill>
                          <a:latin typeface="Ubuntu" panose="020B0504030602030204" pitchFamily="34" charset="0"/>
                          <a:ea typeface="+mn-ea"/>
                          <a:cs typeface="+mn-cs"/>
                        </a:rPr>
                        <a:t>QUESTION: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i="0" u="none" strike="noStrike" kern="1200" baseline="0" noProof="0" dirty="0">
                          <a:solidFill>
                            <a:schemeClr val="dk1"/>
                          </a:solidFill>
                          <a:latin typeface="Ubuntu" panose="020B0504030602030204" pitchFamily="34" charset="0"/>
                          <a:ea typeface="+mn-ea"/>
                          <a:cs typeface="+mn-cs"/>
                        </a:rPr>
                        <a:t>What are some signs you need to take care of yourself?  For example, if you don’t drink enough water, do you get a headache? If you don’t get enough sleep, do you get angry easily?</a:t>
                      </a:r>
                      <a:br>
                        <a:rPr lang="en-US" sz="1000" b="0" i="0" u="none" strike="noStrike" kern="1200" baseline="0" noProof="0" dirty="0">
                          <a:solidFill>
                            <a:schemeClr val="dk1"/>
                          </a:solidFill>
                          <a:latin typeface="Ubuntu" panose="020B0504030602030204" pitchFamily="34" charset="0"/>
                          <a:ea typeface="+mn-ea"/>
                          <a:cs typeface="+mn-cs"/>
                        </a:rPr>
                      </a:br>
                      <a:endParaRPr lang="en-US" sz="1000" b="0" i="0" u="none" strike="noStrike" kern="1200" baseline="0" noProof="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i="0" u="none" strike="noStrike" kern="1200" baseline="0" noProof="0" dirty="0">
                          <a:solidFill>
                            <a:schemeClr val="dk1"/>
                          </a:solidFill>
                          <a:latin typeface="Ubuntu" panose="020B0504030602030204" pitchFamily="34" charset="0"/>
                          <a:ea typeface="+mn-ea"/>
                          <a:cs typeface="+mn-cs"/>
                        </a:rPr>
                        <a:t>What is one thing from the Self-Care Checklist that you would like to try?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i="0" u="none" strike="noStrike" kern="1200" baseline="0" noProof="0" dirty="0">
                          <a:solidFill>
                            <a:schemeClr val="dk1"/>
                          </a:solidFill>
                          <a:latin typeface="Ubuntu" panose="020B0504030602030204" pitchFamily="34" charset="0"/>
                          <a:ea typeface="+mn-ea"/>
                          <a:cs typeface="+mn-cs"/>
                        </a:rPr>
                        <a:t>How and when you will add this to your routine?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i="0" u="none" strike="noStrike" kern="1200" baseline="0" noProof="0" dirty="0">
                          <a:solidFill>
                            <a:schemeClr val="dk1"/>
                          </a:solidFill>
                          <a:latin typeface="Ubuntu" panose="020B0504030602030204" pitchFamily="34" charset="0"/>
                          <a:ea typeface="+mn-ea"/>
                          <a:cs typeface="+mn-cs"/>
                        </a:rPr>
                        <a:t>What may get in the way of you practicing self-care?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i="0" u="none" strike="noStrike" kern="1200" baseline="0" noProof="0" dirty="0">
                          <a:solidFill>
                            <a:schemeClr val="dk1"/>
                          </a:solidFill>
                          <a:latin typeface="Ubuntu" panose="020B0504030602030204" pitchFamily="34" charset="0"/>
                          <a:ea typeface="+mn-ea"/>
                          <a:cs typeface="+mn-cs"/>
                        </a:rPr>
                        <a:t>Who can help you?</a:t>
                      </a:r>
                    </a:p>
                    <a:p>
                      <a:endParaRPr lang="en-US" sz="1000" b="0" i="0" u="none" strike="noStrike" kern="1200" baseline="0" noProof="0" dirty="0">
                        <a:solidFill>
                          <a:schemeClr val="dk1"/>
                        </a:solidFill>
                        <a:latin typeface="Ubuntu" panose="020B0504030602030204" pitchFamily="34" charset="0"/>
                        <a:ea typeface="+mn-ea"/>
                        <a:cs typeface="+mn-cs"/>
                      </a:endParaRPr>
                    </a:p>
                    <a:p>
                      <a:endParaRPr lang="en-US" sz="1000" b="0" i="0" u="none" strike="noStrike" kern="1200" baseline="0" noProof="0" dirty="0">
                        <a:solidFill>
                          <a:schemeClr val="dk1"/>
                        </a:solidFill>
                        <a:latin typeface="Ubuntu" panose="020B0504030602030204" pitchFamily="34" charset="0"/>
                        <a:ea typeface="+mn-ea"/>
                        <a:cs typeface="+mn-cs"/>
                      </a:endParaRPr>
                    </a:p>
                    <a:p>
                      <a:endParaRPr lang="en-US" sz="10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5" name="Picture 4">
            <a:extLst>
              <a:ext uri="{FF2B5EF4-FFF2-40B4-BE49-F238E27FC236}">
                <a16:creationId xmlns:a16="http://schemas.microsoft.com/office/drawing/2014/main" id="{DBFBC933-80B1-A92E-2EB2-ACC40A4AB3EC}"/>
              </a:ext>
            </a:extLst>
          </p:cNvPr>
          <p:cNvPicPr>
            <a:picLocks noChangeAspect="1"/>
          </p:cNvPicPr>
          <p:nvPr/>
        </p:nvPicPr>
        <p:blipFill>
          <a:blip r:embed="rId2"/>
          <a:srcRect l="36084" t="23110" r="24755" b="41534"/>
          <a:stretch/>
        </p:blipFill>
        <p:spPr>
          <a:xfrm>
            <a:off x="7054391" y="1627626"/>
            <a:ext cx="2078596" cy="1172922"/>
          </a:xfrm>
          <a:prstGeom prst="rect">
            <a:avLst/>
          </a:prstGeom>
          <a:ln>
            <a:solidFill>
              <a:schemeClr val="tx1"/>
            </a:solidFill>
          </a:ln>
        </p:spPr>
      </p:pic>
      <p:pic>
        <p:nvPicPr>
          <p:cNvPr id="8" name="Picture 7">
            <a:extLst>
              <a:ext uri="{FF2B5EF4-FFF2-40B4-BE49-F238E27FC236}">
                <a16:creationId xmlns:a16="http://schemas.microsoft.com/office/drawing/2014/main" id="{D1ACAE1F-116D-4E71-A564-A84F4006A0BE}"/>
              </a:ext>
            </a:extLst>
          </p:cNvPr>
          <p:cNvPicPr>
            <a:picLocks noChangeAspect="1"/>
          </p:cNvPicPr>
          <p:nvPr/>
        </p:nvPicPr>
        <p:blipFill>
          <a:blip r:embed="rId3"/>
          <a:srcRect l="35591" t="23393" r="24822" b="41588"/>
          <a:stretch/>
        </p:blipFill>
        <p:spPr>
          <a:xfrm>
            <a:off x="7054392" y="4219212"/>
            <a:ext cx="2078595" cy="1172923"/>
          </a:xfrm>
          <a:prstGeom prst="rect">
            <a:avLst/>
          </a:prstGeom>
          <a:ln>
            <a:solidFill>
              <a:schemeClr val="tx1"/>
            </a:solidFill>
          </a:ln>
        </p:spPr>
      </p:pic>
    </p:spTree>
    <p:extLst>
      <p:ext uri="{BB962C8B-B14F-4D97-AF65-F5344CB8AC3E}">
        <p14:creationId xmlns:p14="http://schemas.microsoft.com/office/powerpoint/2010/main" val="19680157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AA760C-357F-1A6A-6FC7-2BB3BAED883D}"/>
            </a:ext>
          </a:extLst>
        </p:cNvPr>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1F7233BC-8792-E674-3A33-065AFB182BE1}"/>
              </a:ext>
            </a:extLst>
          </p:cNvPr>
          <p:cNvGraphicFramePr>
            <a:graphicFrameLocks noGrp="1"/>
          </p:cNvGraphicFramePr>
          <p:nvPr>
            <p:extLst>
              <p:ext uri="{D42A27DB-BD31-4B8C-83A1-F6EECF244321}">
                <p14:modId xmlns:p14="http://schemas.microsoft.com/office/powerpoint/2010/main" val="414740377"/>
              </p:ext>
            </p:extLst>
          </p:nvPr>
        </p:nvGraphicFramePr>
        <p:xfrm>
          <a:off x="614150" y="545910"/>
          <a:ext cx="8518837" cy="6155501"/>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r>
                        <a:rPr lang="en-US" sz="1400" noProof="0" dirty="0">
                          <a:solidFill>
                            <a:srgbClr val="316355"/>
                          </a:solidFill>
                          <a:latin typeface="Ubuntu" panose="020B0504030602030204" pitchFamily="34" charset="0"/>
                        </a:rPr>
                        <a:t>Prep</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n-US" sz="1400" noProof="0" dirty="0">
                          <a:solidFill>
                            <a:srgbClr val="316355"/>
                          </a:solidFill>
                          <a:latin typeface="Ubuntu" panose="020B0504030602030204" pitchFamily="34" charset="0"/>
                        </a:rP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n-US" sz="1400" noProof="0">
                          <a:solidFill>
                            <a:srgbClr val="316355"/>
                          </a:solidFill>
                          <a:latin typeface="Ubuntu" panose="020B0504030602030204" pitchFamily="34" charset="0"/>
                        </a:rPr>
                        <a:t>Slide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Topic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noProof="0" dirty="0">
                          <a:solidFill>
                            <a:srgbClr val="316355"/>
                          </a:solidFill>
                          <a:latin typeface="Ubuntu" panose="020B0504030602030204" pitchFamily="34" charset="0"/>
                          <a:ea typeface="+mn-ea"/>
                          <a:cs typeface="+mn-cs"/>
                        </a:rPr>
                        <a:t>Part 2: </a:t>
                      </a:r>
                      <a:r>
                        <a:rPr lang="en-US" sz="1000" b="0" i="0" u="none" strike="noStrike" kern="1200" baseline="0" noProof="0" dirty="0">
                          <a:solidFill>
                            <a:schemeClr val="tx1"/>
                          </a:solidFill>
                          <a:latin typeface="Ubuntu" panose="020B0504030602030204" pitchFamily="34" charset="0"/>
                          <a:ea typeface="+mn-ea"/>
                          <a:cs typeface="+mn-cs"/>
                        </a:rPr>
                        <a:t>Game Day Minds, Strong Messages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tx1"/>
                        </a:solidFill>
                        <a:latin typeface="Ubuntu" panose="020B0504030602030204" pitchFamily="34" charset="0"/>
                        <a:ea typeface="+mn-ea"/>
                        <a:cs typeface="+mn-cs"/>
                      </a:endParaRPr>
                    </a:p>
                    <a:p>
                      <a:r>
                        <a:rPr lang="en-US" sz="1000" b="1" i="0" u="none" strike="noStrike" kern="1200" baseline="0" noProof="0" dirty="0">
                          <a:solidFill>
                            <a:srgbClr val="316355"/>
                          </a:solidFill>
                          <a:latin typeface="Ubuntu" panose="020B0504030602030204" pitchFamily="34" charset="0"/>
                          <a:ea typeface="+mn-ea"/>
                          <a:cs typeface="+mn-cs"/>
                        </a:rPr>
                        <a:t>Time: </a:t>
                      </a:r>
                      <a:r>
                        <a:rPr lang="en-US" sz="1000" b="0" i="0" u="none" strike="noStrike" kern="1200" baseline="0" noProof="0" dirty="0">
                          <a:solidFill>
                            <a:schemeClr val="tx1"/>
                          </a:solidFill>
                          <a:latin typeface="Ubuntu" panose="020B0504030602030204" pitchFamily="34" charset="0"/>
                          <a:ea typeface="+mn-ea"/>
                          <a:cs typeface="+mn-cs"/>
                        </a:rPr>
                        <a:t>1 minute</a:t>
                      </a: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Lead: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algn="l" defTabSz="914400" rtl="0" eaLnBrk="1" latinLnBrk="0" hangingPunct="1"/>
                      <a:r>
                        <a:rPr lang="en-US" sz="1000" dirty="0"/>
                        <a:t>Now let’s talk about Strong Messages!</a:t>
                      </a:r>
                    </a:p>
                    <a:p>
                      <a:pPr marL="0" algn="l" defTabSz="914400" rtl="0" eaLnBrk="1" latinLnBrk="0" hangingPunct="1"/>
                      <a:endParaRPr lang="en-US" sz="1000" dirty="0"/>
                    </a:p>
                    <a:p>
                      <a:pPr marL="0" algn="l" defTabSz="914400" rtl="0" eaLnBrk="1" latinLnBrk="0" hangingPunct="1"/>
                      <a:r>
                        <a:rPr lang="en-US" sz="1000" dirty="0"/>
                        <a:t>On the next few slides, you will see examples of strong messages.</a:t>
                      </a:r>
                    </a:p>
                    <a:p>
                      <a:pPr marL="0" algn="l" defTabSz="914400" rtl="0" eaLnBrk="1" latinLnBrk="0" hangingPunct="1"/>
                      <a:endParaRPr lang="en-US" sz="10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085860">
                <a:tc>
                  <a:txBody>
                    <a:bodyPr/>
                    <a:lstStyle/>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Topic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noProof="0" dirty="0">
                          <a:solidFill>
                            <a:srgbClr val="316355"/>
                          </a:solidFill>
                          <a:latin typeface="Ubuntu" panose="020B0504030602030204" pitchFamily="34" charset="0"/>
                          <a:ea typeface="+mn-ea"/>
                          <a:cs typeface="+mn-cs"/>
                        </a:rPr>
                        <a:t>Part 2: </a:t>
                      </a:r>
                      <a:r>
                        <a:rPr lang="en-US" sz="1000" b="0" i="0" u="none" strike="noStrike" kern="1200" baseline="0" noProof="0" dirty="0">
                          <a:solidFill>
                            <a:schemeClr val="tx1"/>
                          </a:solidFill>
                          <a:latin typeface="Ubuntu" panose="020B0504030602030204" pitchFamily="34" charset="0"/>
                          <a:ea typeface="+mn-ea"/>
                          <a:cs typeface="+mn-cs"/>
                        </a:rPr>
                        <a:t>Game Day Minds, Strong Messages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noProof="0" dirty="0">
                          <a:solidFill>
                            <a:schemeClr val="tx1"/>
                          </a:solidFill>
                          <a:latin typeface="Ubuntu" panose="020B0504030602030204" pitchFamily="34" charset="0"/>
                          <a:ea typeface="+mn-ea"/>
                          <a:cs typeface="+mn-cs"/>
                        </a:rPr>
                        <a:t>How do you feel?</a:t>
                      </a:r>
                    </a:p>
                    <a:p>
                      <a:pPr marL="0" algn="l" defTabSz="914400" rtl="0" eaLnBrk="1" latinLnBrk="0" hangingPunct="1"/>
                      <a:endParaRPr lang="en-US" sz="1000" b="0" i="0" u="none" strike="noStrike" kern="1200" baseline="0" noProof="0" dirty="0">
                        <a:solidFill>
                          <a:schemeClr val="tx1"/>
                        </a:solidFill>
                        <a:latin typeface="Ubuntu" panose="020B0504030602030204" pitchFamily="34" charset="0"/>
                        <a:ea typeface="+mn-ea"/>
                        <a:cs typeface="+mn-cs"/>
                      </a:endParaRPr>
                    </a:p>
                    <a:p>
                      <a:r>
                        <a:rPr lang="en-US" sz="1000" b="1" i="0" u="none" strike="noStrike" kern="1200" baseline="0" noProof="0" dirty="0">
                          <a:solidFill>
                            <a:srgbClr val="316355"/>
                          </a:solidFill>
                          <a:latin typeface="Ubuntu" panose="020B0504030602030204" pitchFamily="34" charset="0"/>
                          <a:ea typeface="+mn-ea"/>
                          <a:cs typeface="+mn-cs"/>
                        </a:rPr>
                        <a:t>Time: </a:t>
                      </a:r>
                      <a:r>
                        <a:rPr lang="en-US" sz="1000" b="0" i="0" u="none" strike="noStrike" kern="1200" baseline="0" noProof="0" dirty="0">
                          <a:solidFill>
                            <a:schemeClr val="tx1"/>
                          </a:solidFill>
                          <a:latin typeface="Ubuntu" panose="020B0504030602030204" pitchFamily="34" charset="0"/>
                          <a:ea typeface="+mn-ea"/>
                          <a:cs typeface="+mn-cs"/>
                        </a:rPr>
                        <a:t>3 minutes</a:t>
                      </a: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Lead: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en-US" sz="1000" b="1" i="0" u="none" strike="noStrike" kern="1200" baseline="0" noProof="0" dirty="0">
                          <a:solidFill>
                            <a:schemeClr val="dk1"/>
                          </a:solidFill>
                          <a:latin typeface="Ubuntu" panose="020B0504030602030204" pitchFamily="34" charset="0"/>
                          <a:ea typeface="+mn-ea"/>
                          <a:cs typeface="+mn-cs"/>
                        </a:rPr>
                        <a:t>Read each strong message out loud – this can be done individually as a facilitator or participant OR read them out loud together as a group.</a:t>
                      </a:r>
                    </a:p>
                    <a:p>
                      <a:endParaRPr lang="en-US" sz="1000" b="1" i="0" u="none" strike="noStrike" kern="1200" baseline="0" noProof="0" dirty="0">
                        <a:solidFill>
                          <a:schemeClr val="dk1"/>
                        </a:solidFill>
                        <a:latin typeface="Ubuntu" panose="020B0504030602030204" pitchFamily="34" charset="0"/>
                        <a:ea typeface="+mn-ea"/>
                        <a:cs typeface="+mn-cs"/>
                      </a:endParaRPr>
                    </a:p>
                    <a:p>
                      <a:r>
                        <a:rPr lang="en-US" sz="1000" b="1" i="0" u="none" strike="noStrike" kern="1200" baseline="0" noProof="0" dirty="0">
                          <a:solidFill>
                            <a:schemeClr val="dk1"/>
                          </a:solidFill>
                          <a:latin typeface="Ubuntu" panose="020B0504030602030204" pitchFamily="34" charset="0"/>
                          <a:ea typeface="+mn-ea"/>
                          <a:cs typeface="+mn-cs"/>
                        </a:rPr>
                        <a:t>After read each strong messages, ask the Fitness Captains how saying those messages make them feel.</a:t>
                      </a:r>
                    </a:p>
                    <a:p>
                      <a:endParaRPr lang="en-US" sz="1000" b="1"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noProof="0" dirty="0">
                          <a:solidFill>
                            <a:srgbClr val="316355"/>
                          </a:solidFill>
                          <a:latin typeface="Ubuntu" panose="020B0504030602030204" pitchFamily="34" charset="0"/>
                          <a:ea typeface="+mn-ea"/>
                          <a:cs typeface="+mn-cs"/>
                        </a:rPr>
                        <a:t>QUESTION:</a:t>
                      </a:r>
                    </a:p>
                    <a:p>
                      <a:r>
                        <a:rPr lang="en-US" sz="1000" b="0" i="0" u="none" strike="noStrike" kern="1200" baseline="0" noProof="0" dirty="0">
                          <a:solidFill>
                            <a:schemeClr val="dk1"/>
                          </a:solidFill>
                          <a:latin typeface="Ubuntu" panose="020B0504030602030204" pitchFamily="34" charset="0"/>
                          <a:ea typeface="+mn-ea"/>
                          <a:cs typeface="+mn-cs"/>
                        </a:rPr>
                        <a:t>How does this strong message make you feel?</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p>
                      <a:endParaRPr lang="en-US" noProof="0" dirty="0"/>
                    </a:p>
                    <a:p>
                      <a:endParaRPr lang="en-US" noProof="0" dirty="0"/>
                    </a:p>
                    <a:p>
                      <a:endParaRPr lang="en-US" noProof="0" dirty="0"/>
                    </a:p>
                    <a:p>
                      <a:endParaRPr lang="en-US" noProof="0" dirty="0"/>
                    </a:p>
                    <a:p>
                      <a:endParaRPr lang="en-US" noProof="0" dirty="0"/>
                    </a:p>
                    <a:p>
                      <a:endParaRPr lang="en-US" noProof="0" dirty="0"/>
                    </a:p>
                    <a:p>
                      <a:endParaRPr lang="en-US" noProof="0" dirty="0"/>
                    </a:p>
                    <a:p>
                      <a:endParaRPr lang="en-US" noProof="0" dirty="0"/>
                    </a:p>
                    <a:p>
                      <a:endParaRPr lang="en-US" noProof="0" dirty="0"/>
                    </a:p>
                    <a:p>
                      <a:endParaRPr lang="en-US" noProof="0" dirty="0"/>
                    </a:p>
                    <a:p>
                      <a:endParaRPr lang="en-US" noProof="0" dirty="0"/>
                    </a:p>
                    <a:p>
                      <a:endParaRPr lang="en-US" noProof="0" dirty="0"/>
                    </a:p>
                    <a:p>
                      <a:endParaRPr lang="en-US" noProof="0" dirty="0"/>
                    </a:p>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4" name="Picture 3">
            <a:extLst>
              <a:ext uri="{FF2B5EF4-FFF2-40B4-BE49-F238E27FC236}">
                <a16:creationId xmlns:a16="http://schemas.microsoft.com/office/drawing/2014/main" id="{79923A26-1AB5-FD6D-BD52-BBC3EC9CC3DF}"/>
              </a:ext>
            </a:extLst>
          </p:cNvPr>
          <p:cNvPicPr>
            <a:picLocks noChangeAspect="1"/>
          </p:cNvPicPr>
          <p:nvPr/>
        </p:nvPicPr>
        <p:blipFill>
          <a:blip r:embed="rId2"/>
          <a:srcRect l="35618" t="23407" r="24942" b="41385"/>
          <a:stretch/>
        </p:blipFill>
        <p:spPr>
          <a:xfrm>
            <a:off x="7054392" y="1126930"/>
            <a:ext cx="2078595" cy="1172923"/>
          </a:xfrm>
          <a:prstGeom prst="rect">
            <a:avLst/>
          </a:prstGeom>
          <a:ln>
            <a:solidFill>
              <a:schemeClr val="tx1"/>
            </a:solidFill>
          </a:ln>
        </p:spPr>
      </p:pic>
      <p:pic>
        <p:nvPicPr>
          <p:cNvPr id="7" name="Picture 6">
            <a:extLst>
              <a:ext uri="{FF2B5EF4-FFF2-40B4-BE49-F238E27FC236}">
                <a16:creationId xmlns:a16="http://schemas.microsoft.com/office/drawing/2014/main" id="{515EC4A1-93FC-955B-D844-71E314EBD363}"/>
              </a:ext>
            </a:extLst>
          </p:cNvPr>
          <p:cNvPicPr>
            <a:picLocks noChangeAspect="1"/>
          </p:cNvPicPr>
          <p:nvPr/>
        </p:nvPicPr>
        <p:blipFill>
          <a:blip r:embed="rId3"/>
          <a:srcRect l="57565" t="23317" r="2818" b="41540"/>
          <a:stretch/>
        </p:blipFill>
        <p:spPr>
          <a:xfrm>
            <a:off x="7054392" y="2741247"/>
            <a:ext cx="2078595" cy="1172923"/>
          </a:xfrm>
          <a:prstGeom prst="rect">
            <a:avLst/>
          </a:prstGeom>
          <a:ln>
            <a:solidFill>
              <a:schemeClr val="tx1"/>
            </a:solidFill>
          </a:ln>
        </p:spPr>
      </p:pic>
      <p:pic>
        <p:nvPicPr>
          <p:cNvPr id="10" name="Picture 9">
            <a:extLst>
              <a:ext uri="{FF2B5EF4-FFF2-40B4-BE49-F238E27FC236}">
                <a16:creationId xmlns:a16="http://schemas.microsoft.com/office/drawing/2014/main" id="{0AE5B6F3-A717-A7F8-43A0-3894896A1586}"/>
              </a:ext>
            </a:extLst>
          </p:cNvPr>
          <p:cNvPicPr>
            <a:picLocks noChangeAspect="1"/>
          </p:cNvPicPr>
          <p:nvPr/>
        </p:nvPicPr>
        <p:blipFill>
          <a:blip r:embed="rId4"/>
          <a:srcRect l="59359" t="23538" r="1923" b="42164"/>
          <a:stretch/>
        </p:blipFill>
        <p:spPr>
          <a:xfrm>
            <a:off x="7054392" y="4027316"/>
            <a:ext cx="2078595" cy="1150815"/>
          </a:xfrm>
          <a:prstGeom prst="rect">
            <a:avLst/>
          </a:prstGeom>
          <a:ln>
            <a:solidFill>
              <a:schemeClr val="tx1"/>
            </a:solidFill>
          </a:ln>
        </p:spPr>
      </p:pic>
      <p:pic>
        <p:nvPicPr>
          <p:cNvPr id="12" name="Picture 11">
            <a:extLst>
              <a:ext uri="{FF2B5EF4-FFF2-40B4-BE49-F238E27FC236}">
                <a16:creationId xmlns:a16="http://schemas.microsoft.com/office/drawing/2014/main" id="{872C5CD5-C872-E907-2592-D35CFA011D00}"/>
              </a:ext>
            </a:extLst>
          </p:cNvPr>
          <p:cNvPicPr>
            <a:picLocks noChangeAspect="1"/>
          </p:cNvPicPr>
          <p:nvPr/>
        </p:nvPicPr>
        <p:blipFill>
          <a:blip r:embed="rId5"/>
          <a:srcRect l="59359" t="23538" r="2180" b="42164"/>
          <a:stretch/>
        </p:blipFill>
        <p:spPr>
          <a:xfrm>
            <a:off x="7054392" y="5314650"/>
            <a:ext cx="2078595" cy="1158487"/>
          </a:xfrm>
          <a:prstGeom prst="rect">
            <a:avLst/>
          </a:prstGeom>
          <a:ln>
            <a:solidFill>
              <a:schemeClr val="tx1"/>
            </a:solidFill>
          </a:ln>
        </p:spPr>
      </p:pic>
    </p:spTree>
    <p:extLst>
      <p:ext uri="{BB962C8B-B14F-4D97-AF65-F5344CB8AC3E}">
        <p14:creationId xmlns:p14="http://schemas.microsoft.com/office/powerpoint/2010/main" val="28481142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75D82-19BB-1C47-EA71-13C6F6D09E10}"/>
            </a:ext>
          </a:extLst>
        </p:cNvPr>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B0223CBD-1397-1A2A-A3D8-2443D732E193}"/>
              </a:ext>
            </a:extLst>
          </p:cNvPr>
          <p:cNvGraphicFramePr>
            <a:graphicFrameLocks noGrp="1"/>
          </p:cNvGraphicFramePr>
          <p:nvPr>
            <p:extLst>
              <p:ext uri="{D42A27DB-BD31-4B8C-83A1-F6EECF244321}">
                <p14:modId xmlns:p14="http://schemas.microsoft.com/office/powerpoint/2010/main" val="3099048936"/>
              </p:ext>
            </p:extLst>
          </p:nvPr>
        </p:nvGraphicFramePr>
        <p:xfrm>
          <a:off x="614150" y="545910"/>
          <a:ext cx="8518837" cy="5848113"/>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r>
                        <a:rPr lang="en-US" sz="1400" noProof="0" dirty="0">
                          <a:solidFill>
                            <a:srgbClr val="316355"/>
                          </a:solidFill>
                          <a:latin typeface="Ubuntu" panose="020B0504030602030204" pitchFamily="34" charset="0"/>
                        </a:rPr>
                        <a:t>Prep</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n-US" sz="1400" noProof="0">
                          <a:solidFill>
                            <a:srgbClr val="316355"/>
                          </a:solidFill>
                          <a:latin typeface="Ubuntu" panose="020B0504030602030204" pitchFamily="34" charset="0"/>
                        </a:rP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n-US" sz="1400" noProof="0">
                          <a:solidFill>
                            <a:srgbClr val="316355"/>
                          </a:solidFill>
                          <a:latin typeface="Ubuntu" panose="020B0504030602030204" pitchFamily="34" charset="0"/>
                        </a:rPr>
                        <a:t>Slide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Topic </a:t>
                      </a: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Part 2: </a:t>
                      </a:r>
                      <a:r>
                        <a:rPr lang="en-US" sz="1000" b="0" i="0" u="none" strike="noStrike" kern="1200" baseline="0" noProof="0" dirty="0">
                          <a:solidFill>
                            <a:schemeClr val="tx1"/>
                          </a:solidFill>
                          <a:latin typeface="Ubuntu" panose="020B0504030602030204" pitchFamily="34" charset="0"/>
                          <a:ea typeface="+mn-ea"/>
                          <a:cs typeface="+mn-cs"/>
                        </a:rPr>
                        <a:t>Game Day Minds, Strong Messages</a:t>
                      </a:r>
                    </a:p>
                    <a:p>
                      <a:pPr marL="0" algn="l" defTabSz="914400" rtl="0" eaLnBrk="1" latinLnBrk="0" hangingPunct="1"/>
                      <a:endParaRPr lang="en-US" sz="1000" b="0" i="0" u="none" strike="noStrike" kern="1200" baseline="0" noProof="0" dirty="0">
                        <a:solidFill>
                          <a:schemeClr val="tx1"/>
                        </a:solidFill>
                        <a:latin typeface="Ubuntu" panose="020B0504030602030204" pitchFamily="34" charset="0"/>
                        <a:ea typeface="+mn-ea"/>
                        <a:cs typeface="+mn-cs"/>
                      </a:endParaRPr>
                    </a:p>
                    <a:p>
                      <a:pPr marL="0" algn="l" defTabSz="914400" rtl="0" eaLnBrk="1" latinLnBrk="0" hangingPunct="1"/>
                      <a:r>
                        <a:rPr lang="en-US" sz="1000" b="0" i="0" u="none" strike="noStrike" kern="1200" baseline="0" noProof="0" dirty="0">
                          <a:solidFill>
                            <a:schemeClr val="tx1"/>
                          </a:solidFill>
                          <a:latin typeface="Ubuntu" panose="020B0504030602030204" pitchFamily="34" charset="0"/>
                          <a:ea typeface="+mn-ea"/>
                          <a:cs typeface="+mn-cs"/>
                        </a:rPr>
                        <a:t>What are Strong Messages?</a:t>
                      </a: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 </a:t>
                      </a:r>
                    </a:p>
                    <a:p>
                      <a:r>
                        <a:rPr lang="en-US" sz="1000" b="1" i="0" u="none" strike="noStrike" kern="1200" baseline="0" noProof="0" dirty="0">
                          <a:solidFill>
                            <a:srgbClr val="316355"/>
                          </a:solidFill>
                          <a:latin typeface="Ubuntu" panose="020B0504030602030204" pitchFamily="34" charset="0"/>
                          <a:ea typeface="+mn-ea"/>
                          <a:cs typeface="+mn-cs"/>
                        </a:rPr>
                        <a:t>Time: </a:t>
                      </a:r>
                      <a:r>
                        <a:rPr lang="en-US" sz="1000" b="0" i="0" u="none" strike="noStrike" kern="1200" baseline="0" noProof="0" dirty="0">
                          <a:solidFill>
                            <a:schemeClr val="tx1"/>
                          </a:solidFill>
                          <a:latin typeface="Ubuntu" panose="020B0504030602030204" pitchFamily="34" charset="0"/>
                          <a:ea typeface="+mn-ea"/>
                          <a:cs typeface="+mn-cs"/>
                        </a:rPr>
                        <a:t>2 minutes</a:t>
                      </a: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Lead: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latin typeface="Ubuntu" panose="020B0504030602030204" pitchFamily="34" charset="0"/>
                        </a:rPr>
                        <a:t>Strong Messages are </a:t>
                      </a:r>
                      <a:r>
                        <a:rPr lang="en-US" sz="1000" b="0" dirty="0">
                          <a:latin typeface="Ubuntu" panose="020B0504030602030204" pitchFamily="34" charset="0"/>
                        </a:rPr>
                        <a:t>positive or encouraging words or phrases </a:t>
                      </a:r>
                      <a:r>
                        <a:rPr lang="en-US" sz="1000" dirty="0">
                          <a:latin typeface="Ubuntu" panose="020B0504030602030204" pitchFamily="34" charset="0"/>
                        </a:rPr>
                        <a:t>that improve our confidence or ability to handle stress. These messages can help motivate you to work hard and try your best.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solidFill>
                            <a:srgbClr val="316355"/>
                          </a:solidFill>
                          <a:latin typeface="Ubuntu" panose="020B0504030602030204" pitchFamily="34" charset="0"/>
                        </a:rPr>
                        <a:t>QUESTION: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latin typeface="Ubuntu" panose="020B0504030602030204" pitchFamily="34" charset="0"/>
                        </a:rPr>
                        <a:t>Can anyone think of a time when they have used a Strong Message?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latin typeface="Ubuntu" panose="020B0504030602030204" pitchFamily="34" charset="0"/>
                        </a:rPr>
                        <a:t>Remind athletes that they can use Strong Messages anytime during training sessions and competitions, as well as in their daily activities. These messages can be helpful in stressful situations such as taking a foul shot in basketball, competing in a big event, etc.</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085860">
                <a:tc>
                  <a:txBody>
                    <a:bodyPr/>
                    <a:lstStyle/>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Topic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noProof="0" dirty="0">
                          <a:solidFill>
                            <a:srgbClr val="316355"/>
                          </a:solidFill>
                          <a:latin typeface="Ubuntu" panose="020B0504030602030204" pitchFamily="34" charset="0"/>
                          <a:ea typeface="+mn-ea"/>
                          <a:cs typeface="+mn-cs"/>
                        </a:rPr>
                        <a:t>Part 2: </a:t>
                      </a:r>
                      <a:r>
                        <a:rPr lang="en-US" sz="1000" b="0" i="0" u="none" strike="noStrike" kern="1200" baseline="0" noProof="0" dirty="0">
                          <a:solidFill>
                            <a:schemeClr val="tx1"/>
                          </a:solidFill>
                          <a:latin typeface="Ubuntu" panose="020B0504030602030204" pitchFamily="34" charset="0"/>
                          <a:ea typeface="+mn-ea"/>
                          <a:cs typeface="+mn-cs"/>
                        </a:rPr>
                        <a:t>Game Day Minds, Strong Messages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noProof="0" dirty="0">
                          <a:solidFill>
                            <a:schemeClr val="tx1"/>
                          </a:solidFill>
                          <a:latin typeface="Ubuntu" panose="020B0504030602030204" pitchFamily="34" charset="0"/>
                          <a:ea typeface="+mn-ea"/>
                          <a:cs typeface="+mn-cs"/>
                        </a:rPr>
                        <a:t>Help your Teammates Use Strong Messages</a:t>
                      </a:r>
                    </a:p>
                    <a:p>
                      <a:pPr marL="0" algn="l" defTabSz="914400" rtl="0" eaLnBrk="1" latinLnBrk="0" hangingPunct="1"/>
                      <a:endParaRPr lang="en-US" sz="1000" b="0" i="0" u="none" strike="noStrike" kern="1200" baseline="0" noProof="0" dirty="0">
                        <a:solidFill>
                          <a:schemeClr val="tx1"/>
                        </a:solidFill>
                        <a:latin typeface="Ubuntu" panose="020B0504030602030204" pitchFamily="34" charset="0"/>
                        <a:ea typeface="+mn-ea"/>
                        <a:cs typeface="+mn-cs"/>
                      </a:endParaRPr>
                    </a:p>
                    <a:p>
                      <a:r>
                        <a:rPr lang="en-US" sz="1000" b="1" i="0" u="none" strike="noStrike" kern="1200" baseline="0" noProof="0" dirty="0">
                          <a:solidFill>
                            <a:srgbClr val="316355"/>
                          </a:solidFill>
                          <a:latin typeface="Ubuntu" panose="020B0504030602030204" pitchFamily="34" charset="0"/>
                          <a:ea typeface="+mn-ea"/>
                          <a:cs typeface="+mn-cs"/>
                        </a:rPr>
                        <a:t>Time: </a:t>
                      </a:r>
                      <a:r>
                        <a:rPr lang="en-US" sz="1000" b="0" i="0" u="none" strike="noStrike" kern="1200" baseline="0" noProof="0" dirty="0">
                          <a:solidFill>
                            <a:schemeClr val="tx1"/>
                          </a:solidFill>
                          <a:latin typeface="Ubuntu" panose="020B0504030602030204" pitchFamily="34" charset="0"/>
                          <a:ea typeface="+mn-ea"/>
                          <a:cs typeface="+mn-cs"/>
                        </a:rPr>
                        <a:t>1 minute</a:t>
                      </a: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Lead: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noProof="0" dirty="0">
                          <a:solidFill>
                            <a:schemeClr val="dk1"/>
                          </a:solidFill>
                          <a:latin typeface="Ubuntu" panose="020B0504030602030204" pitchFamily="34" charset="0"/>
                          <a:ea typeface="+mn-ea"/>
                          <a:cs typeface="+mn-cs"/>
                        </a:rPr>
                        <a:t>As a Year 2 Fitness Captain, your new responsibility is to help your teammates use Strong Messages.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noProof="0" dirty="0">
                          <a:solidFill>
                            <a:schemeClr val="dk1"/>
                          </a:solidFill>
                          <a:latin typeface="Ubuntu" panose="020B0504030602030204" pitchFamily="34" charset="0"/>
                          <a:ea typeface="+mn-ea"/>
                          <a:cs typeface="+mn-cs"/>
                        </a:rPr>
                        <a:t>At the beginning of every sports practice, help your teammates get their “head in the game”. Share a Strong Message with your teammates when they arrive or during warm-ups. Notice how these two Strong Messages use “YOU” rather than “I”.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noProof="0" dirty="0">
                          <a:solidFill>
                            <a:schemeClr val="dk1"/>
                          </a:solidFill>
                          <a:latin typeface="Ubuntu" panose="020B0504030602030204" pitchFamily="34" charset="0"/>
                          <a:ea typeface="+mn-ea"/>
                          <a:cs typeface="+mn-cs"/>
                        </a:rPr>
                        <a:t>When you share Strong Messages with your teammates, it usually makes them feel good AND you feel good!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1085860">
                <a:tc>
                  <a:txBody>
                    <a:bodyPr/>
                    <a:lstStyle/>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Topic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noProof="0" dirty="0">
                          <a:solidFill>
                            <a:srgbClr val="316355"/>
                          </a:solidFill>
                          <a:latin typeface="Ubuntu" panose="020B0504030602030204" pitchFamily="34" charset="0"/>
                          <a:ea typeface="+mn-ea"/>
                          <a:cs typeface="+mn-cs"/>
                        </a:rPr>
                        <a:t>Part 2: </a:t>
                      </a:r>
                      <a:r>
                        <a:rPr lang="en-US" sz="1000" b="0" i="0" u="none" strike="noStrike" kern="1200" baseline="0" noProof="0" dirty="0">
                          <a:solidFill>
                            <a:schemeClr val="tx1"/>
                          </a:solidFill>
                          <a:latin typeface="Ubuntu" panose="020B0504030602030204" pitchFamily="34" charset="0"/>
                          <a:ea typeface="+mn-ea"/>
                          <a:cs typeface="+mn-cs"/>
                        </a:rPr>
                        <a:t>Game Day Minds, Strong Messages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noProof="0" dirty="0">
                          <a:solidFill>
                            <a:schemeClr val="tx1"/>
                          </a:solidFill>
                          <a:latin typeface="Ubuntu" panose="020B0504030602030204" pitchFamily="34" charset="0"/>
                          <a:ea typeface="+mn-ea"/>
                          <a:cs typeface="+mn-cs"/>
                        </a:rPr>
                        <a:t>Group Activity</a:t>
                      </a:r>
                    </a:p>
                    <a:p>
                      <a:pPr marL="0" algn="l" defTabSz="914400" rtl="0" eaLnBrk="1" latinLnBrk="0" hangingPunct="1"/>
                      <a:endParaRPr lang="en-US" sz="1000" b="0" i="0" u="none" strike="noStrike" kern="1200" baseline="0" noProof="0" dirty="0">
                        <a:solidFill>
                          <a:schemeClr val="tx1"/>
                        </a:solidFill>
                        <a:latin typeface="Ubuntu" panose="020B0504030602030204" pitchFamily="34" charset="0"/>
                        <a:ea typeface="+mn-ea"/>
                        <a:cs typeface="+mn-cs"/>
                      </a:endParaRPr>
                    </a:p>
                    <a:p>
                      <a:r>
                        <a:rPr lang="en-US" sz="1000" b="1" i="0" u="none" strike="noStrike" kern="1200" baseline="0" noProof="0" dirty="0">
                          <a:solidFill>
                            <a:srgbClr val="316355"/>
                          </a:solidFill>
                          <a:latin typeface="Ubuntu" panose="020B0504030602030204" pitchFamily="34" charset="0"/>
                          <a:ea typeface="+mn-ea"/>
                          <a:cs typeface="+mn-cs"/>
                        </a:rPr>
                        <a:t>Time: </a:t>
                      </a:r>
                      <a:r>
                        <a:rPr lang="en-US" sz="1000" b="0" i="0" u="none" strike="noStrike" kern="1200" baseline="0" noProof="0" dirty="0">
                          <a:solidFill>
                            <a:schemeClr val="tx1"/>
                          </a:solidFill>
                          <a:latin typeface="Ubuntu" panose="020B0504030602030204" pitchFamily="34" charset="0"/>
                          <a:ea typeface="+mn-ea"/>
                          <a:cs typeface="+mn-cs"/>
                        </a:rPr>
                        <a:t>7 minutes</a:t>
                      </a: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Lead: </a:t>
                      </a: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en-US" sz="1000" b="0" i="0" u="none" strike="noStrike" kern="1200" baseline="0" noProof="0" dirty="0">
                          <a:solidFill>
                            <a:schemeClr val="dk1"/>
                          </a:solidFill>
                          <a:latin typeface="Ubuntu" panose="020B0504030602030204" pitchFamily="34" charset="0"/>
                          <a:ea typeface="+mn-ea"/>
                          <a:cs typeface="+mn-cs"/>
                        </a:rPr>
                        <a:t>Now that you know what Strong Messages are, let’s work together to create a list of Strong Messages that can be shared with your teammates.</a:t>
                      </a:r>
                    </a:p>
                    <a:p>
                      <a:endParaRPr lang="en-US" sz="1000" b="0" i="0" u="none" strike="noStrike" kern="1200" baseline="0" noProof="0" dirty="0">
                        <a:solidFill>
                          <a:schemeClr val="dk1"/>
                        </a:solidFill>
                        <a:latin typeface="Ubuntu" panose="020B0504030602030204" pitchFamily="34" charset="0"/>
                        <a:ea typeface="+mn-ea"/>
                        <a:cs typeface="+mn-cs"/>
                      </a:endParaRPr>
                    </a:p>
                    <a:p>
                      <a:br>
                        <a:rPr lang="en-US" sz="1000" b="0" i="0" u="none" strike="noStrike" kern="1200" baseline="0" noProof="0" dirty="0">
                          <a:solidFill>
                            <a:schemeClr val="dk1"/>
                          </a:solidFill>
                          <a:latin typeface="Ubuntu" panose="020B0504030602030204" pitchFamily="34" charset="0"/>
                          <a:ea typeface="+mn-ea"/>
                          <a:cs typeface="+mn-cs"/>
                        </a:rPr>
                      </a:br>
                      <a:r>
                        <a:rPr lang="en-US" sz="1000" b="1" i="0" u="none" strike="noStrike" kern="1200" baseline="0" noProof="0" dirty="0">
                          <a:solidFill>
                            <a:schemeClr val="dk1"/>
                          </a:solidFill>
                          <a:latin typeface="Ubuntu" panose="020B0504030602030204" pitchFamily="34" charset="0"/>
                          <a:ea typeface="+mn-ea"/>
                          <a:cs typeface="+mn-cs"/>
                        </a:rPr>
                        <a:t>As time permits, allow the Fitness Captains to practice sharing them with each other. Encourage the Fitness Captains to make eye contact and smile when they say their message. They can also include gestures like a high five or fist bump.</a:t>
                      </a:r>
                      <a:endParaRPr lang="en-US" sz="1000" b="0" i="0" u="none" strike="noStrike" kern="1200" baseline="0" noProof="0" dirty="0">
                        <a:solidFill>
                          <a:schemeClr val="dk1"/>
                        </a:solidFill>
                        <a:latin typeface="Ubuntu" panose="020B0504030602030204" pitchFamily="34" charset="0"/>
                        <a:ea typeface="+mn-ea"/>
                        <a:cs typeface="+mn-cs"/>
                      </a:endParaRPr>
                    </a:p>
                    <a:p>
                      <a:endParaRPr lang="en-US" sz="1000" b="0" i="0" u="none" strike="noStrike" kern="1200" baseline="0" noProof="0" dirty="0">
                        <a:solidFill>
                          <a:schemeClr val="dk1"/>
                        </a:solidFill>
                        <a:latin typeface="Ubuntu" panose="020B0504030602030204" pitchFamily="34" charset="0"/>
                        <a:ea typeface="+mn-ea"/>
                        <a:cs typeface="+mn-cs"/>
                      </a:endParaRPr>
                    </a:p>
                    <a:p>
                      <a:endParaRPr lang="en-US" sz="10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180656678"/>
                  </a:ext>
                </a:extLst>
              </a:tr>
            </a:tbl>
          </a:graphicData>
        </a:graphic>
      </p:graphicFrame>
      <p:pic>
        <p:nvPicPr>
          <p:cNvPr id="5" name="Picture 4">
            <a:extLst>
              <a:ext uri="{FF2B5EF4-FFF2-40B4-BE49-F238E27FC236}">
                <a16:creationId xmlns:a16="http://schemas.microsoft.com/office/drawing/2014/main" id="{82467BDD-B20F-18DB-BFE3-7D6DB010286E}"/>
              </a:ext>
            </a:extLst>
          </p:cNvPr>
          <p:cNvPicPr>
            <a:picLocks noChangeAspect="1"/>
          </p:cNvPicPr>
          <p:nvPr/>
        </p:nvPicPr>
        <p:blipFill>
          <a:blip r:embed="rId2"/>
          <a:srcRect l="9872" t="25180" r="52180" b="40564"/>
          <a:stretch/>
        </p:blipFill>
        <p:spPr>
          <a:xfrm>
            <a:off x="7005849" y="1323108"/>
            <a:ext cx="2122041" cy="1197233"/>
          </a:xfrm>
          <a:prstGeom prst="rect">
            <a:avLst/>
          </a:prstGeom>
          <a:ln>
            <a:solidFill>
              <a:schemeClr val="tx1"/>
            </a:solidFill>
          </a:ln>
        </p:spPr>
      </p:pic>
      <p:pic>
        <p:nvPicPr>
          <p:cNvPr id="8" name="Picture 7">
            <a:extLst>
              <a:ext uri="{FF2B5EF4-FFF2-40B4-BE49-F238E27FC236}">
                <a16:creationId xmlns:a16="http://schemas.microsoft.com/office/drawing/2014/main" id="{ECD7C89E-9928-A680-EAA4-31F6A9BC2FD3}"/>
              </a:ext>
            </a:extLst>
          </p:cNvPr>
          <p:cNvPicPr>
            <a:picLocks noChangeAspect="1"/>
          </p:cNvPicPr>
          <p:nvPr/>
        </p:nvPicPr>
        <p:blipFill>
          <a:blip r:embed="rId3"/>
          <a:srcRect l="9872" t="25180" r="51922" b="40564"/>
          <a:stretch/>
        </p:blipFill>
        <p:spPr>
          <a:xfrm>
            <a:off x="7005849" y="3154409"/>
            <a:ext cx="2125517" cy="1191146"/>
          </a:xfrm>
          <a:prstGeom prst="rect">
            <a:avLst/>
          </a:prstGeom>
          <a:ln>
            <a:solidFill>
              <a:schemeClr val="tx1"/>
            </a:solidFill>
          </a:ln>
        </p:spPr>
      </p:pic>
      <p:pic>
        <p:nvPicPr>
          <p:cNvPr id="11" name="Picture 10">
            <a:extLst>
              <a:ext uri="{FF2B5EF4-FFF2-40B4-BE49-F238E27FC236}">
                <a16:creationId xmlns:a16="http://schemas.microsoft.com/office/drawing/2014/main" id="{6FBA7D3A-9862-0028-5FBE-F7454DDBE15B}"/>
              </a:ext>
            </a:extLst>
          </p:cNvPr>
          <p:cNvPicPr>
            <a:picLocks noChangeAspect="1"/>
          </p:cNvPicPr>
          <p:nvPr/>
        </p:nvPicPr>
        <p:blipFill>
          <a:blip r:embed="rId4"/>
          <a:srcRect l="10129" t="25180" r="51923" b="40564"/>
          <a:stretch/>
        </p:blipFill>
        <p:spPr>
          <a:xfrm>
            <a:off x="7005849" y="4927600"/>
            <a:ext cx="2122041" cy="1197234"/>
          </a:xfrm>
          <a:prstGeom prst="rect">
            <a:avLst/>
          </a:prstGeom>
          <a:ln>
            <a:solidFill>
              <a:schemeClr val="tx1"/>
            </a:solidFill>
          </a:ln>
        </p:spPr>
      </p:pic>
    </p:spTree>
    <p:extLst>
      <p:ext uri="{BB962C8B-B14F-4D97-AF65-F5344CB8AC3E}">
        <p14:creationId xmlns:p14="http://schemas.microsoft.com/office/powerpoint/2010/main" val="11263963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A3790-950B-1468-E313-F9420F47ED6E}"/>
            </a:ext>
          </a:extLst>
        </p:cNvPr>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FB74431-C6CB-A4CF-7001-68BE65D64F9A}"/>
              </a:ext>
            </a:extLst>
          </p:cNvPr>
          <p:cNvGraphicFramePr>
            <a:graphicFrameLocks noGrp="1"/>
          </p:cNvGraphicFramePr>
          <p:nvPr>
            <p:extLst>
              <p:ext uri="{D42A27DB-BD31-4B8C-83A1-F6EECF244321}">
                <p14:modId xmlns:p14="http://schemas.microsoft.com/office/powerpoint/2010/main" val="586908082"/>
              </p:ext>
            </p:extLst>
          </p:nvPr>
        </p:nvGraphicFramePr>
        <p:xfrm>
          <a:off x="614150" y="545910"/>
          <a:ext cx="8518837" cy="5299473"/>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r>
                        <a:rPr lang="en-US" sz="1400" noProof="0" dirty="0">
                          <a:solidFill>
                            <a:srgbClr val="316355"/>
                          </a:solidFill>
                          <a:latin typeface="Ubuntu" panose="020B0504030602030204" pitchFamily="34" charset="0"/>
                        </a:rPr>
                        <a:t>Prep</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n-US" sz="1400" noProof="0">
                          <a:solidFill>
                            <a:srgbClr val="316355"/>
                          </a:solidFill>
                          <a:latin typeface="Ubuntu" panose="020B0504030602030204" pitchFamily="34" charset="0"/>
                        </a:rP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n-US" sz="1400" noProof="0">
                          <a:solidFill>
                            <a:srgbClr val="316355"/>
                          </a:solidFill>
                          <a:latin typeface="Ubuntu" panose="020B0504030602030204" pitchFamily="34" charset="0"/>
                        </a:rPr>
                        <a:t>Slide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Topic </a:t>
                      </a: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Part 2: </a:t>
                      </a:r>
                      <a:r>
                        <a:rPr lang="en-US" sz="1000" b="0" i="0" u="none" strike="noStrike" kern="1200" baseline="0" noProof="0" dirty="0">
                          <a:solidFill>
                            <a:schemeClr val="tx1"/>
                          </a:solidFill>
                          <a:latin typeface="Ubuntu" panose="020B0504030602030204" pitchFamily="34" charset="0"/>
                          <a:ea typeface="+mn-ea"/>
                          <a:cs typeface="+mn-cs"/>
                        </a:rPr>
                        <a:t>Game Day Minds, Strong Messages</a:t>
                      </a:r>
                    </a:p>
                    <a:p>
                      <a:pPr marL="0" algn="l" defTabSz="914400" rtl="0" eaLnBrk="1" latinLnBrk="0" hangingPunct="1"/>
                      <a:endParaRPr lang="en-US" sz="1000" b="0" i="0" u="none" strike="noStrike" kern="1200" baseline="0" noProof="0" dirty="0">
                        <a:solidFill>
                          <a:schemeClr val="tx1"/>
                        </a:solidFill>
                        <a:latin typeface="Ubuntu" panose="020B0504030602030204" pitchFamily="34" charset="0"/>
                        <a:ea typeface="+mn-ea"/>
                        <a:cs typeface="+mn-cs"/>
                      </a:endParaRPr>
                    </a:p>
                    <a:p>
                      <a:pPr marL="0" algn="l" defTabSz="914400" rtl="0" eaLnBrk="1" latinLnBrk="0" hangingPunct="1"/>
                      <a:r>
                        <a:rPr lang="en-US" sz="1000" b="0" i="0" u="none" strike="noStrike" kern="1200" baseline="0" noProof="0" dirty="0">
                          <a:solidFill>
                            <a:schemeClr val="tx1"/>
                          </a:solidFill>
                          <a:latin typeface="Ubuntu" panose="020B0504030602030204" pitchFamily="34" charset="0"/>
                          <a:ea typeface="+mn-ea"/>
                          <a:cs typeface="+mn-cs"/>
                        </a:rPr>
                        <a:t>Other Ways to Use Strong Messages</a:t>
                      </a: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 </a:t>
                      </a:r>
                    </a:p>
                    <a:p>
                      <a:r>
                        <a:rPr lang="en-US" sz="1000" b="1" i="0" u="none" strike="noStrike" kern="1200" baseline="0" noProof="0" dirty="0">
                          <a:solidFill>
                            <a:srgbClr val="316355"/>
                          </a:solidFill>
                          <a:latin typeface="Ubuntu" panose="020B0504030602030204" pitchFamily="34" charset="0"/>
                          <a:ea typeface="+mn-ea"/>
                          <a:cs typeface="+mn-cs"/>
                        </a:rPr>
                        <a:t>Time: </a:t>
                      </a:r>
                      <a:r>
                        <a:rPr lang="en-US" sz="1000" b="0" i="0" u="none" strike="noStrike" kern="1200" baseline="0" noProof="0" dirty="0">
                          <a:solidFill>
                            <a:schemeClr val="tx1"/>
                          </a:solidFill>
                          <a:latin typeface="Ubuntu" panose="020B0504030602030204" pitchFamily="34" charset="0"/>
                          <a:ea typeface="+mn-ea"/>
                          <a:cs typeface="+mn-cs"/>
                        </a:rPr>
                        <a:t>4 minutes</a:t>
                      </a: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Lead: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latin typeface="Ubuntu" panose="020B0504030602030204" pitchFamily="34" charset="0"/>
                        </a:rPr>
                        <a:t>As a Year 2 Fitness Captain, you will share a Strong Message with your teammates at the beginning of every sports practice but there are other times that your teammates may need your support!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latin typeface="Ubuntu" panose="020B0504030602030204" pitchFamily="34" charset="0"/>
                        </a:rPr>
                        <a:t>Hare some ways you can use Strong Messages with your teammates: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a:latin typeface="Ubuntu" panose="020B0504030602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dirty="0">
                          <a:latin typeface="Ubuntu" panose="020B0504030602030204" pitchFamily="34" charset="0"/>
                        </a:rPr>
                        <a:t>If your teammates feel very nervous before a competition, ask them what their Strong Message is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000" dirty="0">
                        <a:latin typeface="Ubuntu" panose="020B0504030602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dirty="0">
                          <a:latin typeface="Ubuntu" panose="020B0504030602030204" pitchFamily="34" charset="0"/>
                        </a:rPr>
                        <a:t>Encourage your teammates to write down a Strong Message and read it when they start to get ‘worked up’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000" dirty="0">
                        <a:latin typeface="Ubuntu" panose="020B0504030602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dirty="0">
                          <a:latin typeface="Ubuntu" panose="020B0504030602030204" pitchFamily="34" charset="0"/>
                        </a:rPr>
                        <a:t>Make a plan with a teammate that you will each say a Strong Message to each other before practices and competitions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solidFill>
                            <a:srgbClr val="316355"/>
                          </a:solidFill>
                          <a:latin typeface="Ubuntu" panose="020B0504030602030204" pitchFamily="34" charset="0"/>
                        </a:rPr>
                        <a:t>QUESTION: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latin typeface="Ubuntu" panose="020B0504030602030204" pitchFamily="34" charset="0"/>
                        </a:rPr>
                        <a:t>What other ideas do you have to remind you to use Strong Messages when your teammates need them most?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085860">
                <a:tc>
                  <a:txBody>
                    <a:bodyPr/>
                    <a:lstStyle/>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Topic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noProof="0" dirty="0">
                          <a:solidFill>
                            <a:srgbClr val="316355"/>
                          </a:solidFill>
                          <a:latin typeface="Ubuntu" panose="020B0504030602030204" pitchFamily="34" charset="0"/>
                          <a:ea typeface="+mn-ea"/>
                          <a:cs typeface="+mn-cs"/>
                        </a:rPr>
                        <a:t>Part 2: </a:t>
                      </a:r>
                      <a:r>
                        <a:rPr lang="en-US" sz="1000" b="0" i="0" u="none" strike="noStrike" kern="1200" baseline="0" noProof="0" dirty="0">
                          <a:solidFill>
                            <a:schemeClr val="tx1"/>
                          </a:solidFill>
                          <a:latin typeface="Ubuntu" panose="020B0504030602030204" pitchFamily="34" charset="0"/>
                          <a:ea typeface="+mn-ea"/>
                          <a:cs typeface="+mn-cs"/>
                        </a:rPr>
                        <a:t>Game Day Minds, Breathing and Stretching</a:t>
                      </a:r>
                    </a:p>
                    <a:p>
                      <a:pPr marL="0" algn="l" defTabSz="914400" rtl="0" eaLnBrk="1" latinLnBrk="0" hangingPunct="1"/>
                      <a:endParaRPr lang="en-US" sz="1000" b="0" i="0" u="none" strike="noStrike" kern="1200" baseline="0" noProof="0" dirty="0">
                        <a:solidFill>
                          <a:schemeClr val="tx1"/>
                        </a:solidFill>
                        <a:latin typeface="Ubuntu" panose="020B0504030602030204" pitchFamily="34" charset="0"/>
                        <a:ea typeface="+mn-ea"/>
                        <a:cs typeface="+mn-cs"/>
                      </a:endParaRPr>
                    </a:p>
                    <a:p>
                      <a:r>
                        <a:rPr lang="en-US" sz="1000" b="1" i="0" u="none" strike="noStrike" kern="1200" baseline="0" noProof="0" dirty="0">
                          <a:solidFill>
                            <a:srgbClr val="316355"/>
                          </a:solidFill>
                          <a:latin typeface="Ubuntu" panose="020B0504030602030204" pitchFamily="34" charset="0"/>
                          <a:ea typeface="+mn-ea"/>
                          <a:cs typeface="+mn-cs"/>
                        </a:rPr>
                        <a:t>Time: </a:t>
                      </a:r>
                      <a:r>
                        <a:rPr lang="en-US" sz="1000" b="0" i="0" u="none" strike="noStrike" kern="1200" baseline="0" noProof="0" dirty="0">
                          <a:solidFill>
                            <a:schemeClr val="tx1"/>
                          </a:solidFill>
                          <a:latin typeface="Ubuntu" panose="020B0504030602030204" pitchFamily="34" charset="0"/>
                          <a:ea typeface="+mn-ea"/>
                          <a:cs typeface="+mn-cs"/>
                        </a:rPr>
                        <a:t>1 minute</a:t>
                      </a: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Lead: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noProof="0" dirty="0">
                          <a:solidFill>
                            <a:schemeClr val="dk1"/>
                          </a:solidFill>
                          <a:latin typeface="Ubuntu" panose="020B0504030602030204" pitchFamily="34" charset="0"/>
                          <a:ea typeface="+mn-ea"/>
                          <a:cs typeface="+mn-cs"/>
                        </a:rPr>
                        <a:t>We are now going to complete our last section of the Year 2 Fitness Captains Training: Breathing and Stretching!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4" name="Picture 3">
            <a:extLst>
              <a:ext uri="{FF2B5EF4-FFF2-40B4-BE49-F238E27FC236}">
                <a16:creationId xmlns:a16="http://schemas.microsoft.com/office/drawing/2014/main" id="{4AE7C72A-C2B9-C836-E976-3A8FBE340693}"/>
              </a:ext>
            </a:extLst>
          </p:cNvPr>
          <p:cNvPicPr>
            <a:picLocks noChangeAspect="1"/>
          </p:cNvPicPr>
          <p:nvPr/>
        </p:nvPicPr>
        <p:blipFill>
          <a:blip r:embed="rId2"/>
          <a:srcRect l="10257" t="24974" r="52051" b="40359"/>
          <a:stretch/>
        </p:blipFill>
        <p:spPr>
          <a:xfrm>
            <a:off x="7005849" y="1930399"/>
            <a:ext cx="2122041" cy="1219813"/>
          </a:xfrm>
          <a:prstGeom prst="rect">
            <a:avLst/>
          </a:prstGeom>
          <a:ln>
            <a:solidFill>
              <a:schemeClr val="tx1"/>
            </a:solidFill>
          </a:ln>
        </p:spPr>
      </p:pic>
      <p:pic>
        <p:nvPicPr>
          <p:cNvPr id="7" name="Picture 6">
            <a:extLst>
              <a:ext uri="{FF2B5EF4-FFF2-40B4-BE49-F238E27FC236}">
                <a16:creationId xmlns:a16="http://schemas.microsoft.com/office/drawing/2014/main" id="{E372D9BD-17BB-7988-D841-16747DE037A9}"/>
              </a:ext>
            </a:extLst>
          </p:cNvPr>
          <p:cNvPicPr>
            <a:picLocks noChangeAspect="1"/>
          </p:cNvPicPr>
          <p:nvPr/>
        </p:nvPicPr>
        <p:blipFill>
          <a:blip r:embed="rId3"/>
          <a:srcRect l="9744" t="25419" r="52051" b="40564"/>
          <a:stretch/>
        </p:blipFill>
        <p:spPr>
          <a:xfrm>
            <a:off x="7005849" y="4366236"/>
            <a:ext cx="2122041" cy="1180882"/>
          </a:xfrm>
          <a:prstGeom prst="rect">
            <a:avLst/>
          </a:prstGeom>
          <a:ln>
            <a:solidFill>
              <a:schemeClr val="tx1"/>
            </a:solidFill>
          </a:ln>
        </p:spPr>
      </p:pic>
    </p:spTree>
    <p:extLst>
      <p:ext uri="{BB962C8B-B14F-4D97-AF65-F5344CB8AC3E}">
        <p14:creationId xmlns:p14="http://schemas.microsoft.com/office/powerpoint/2010/main" val="23546703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0A9698-5A6E-2F2E-5266-68FF9433786A}"/>
            </a:ext>
          </a:extLst>
        </p:cNvPr>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BEF5A467-69BF-7A2C-DCDE-777312CF0006}"/>
              </a:ext>
            </a:extLst>
          </p:cNvPr>
          <p:cNvGraphicFramePr>
            <a:graphicFrameLocks noGrp="1"/>
          </p:cNvGraphicFramePr>
          <p:nvPr>
            <p:extLst>
              <p:ext uri="{D42A27DB-BD31-4B8C-83A1-F6EECF244321}">
                <p14:modId xmlns:p14="http://schemas.microsoft.com/office/powerpoint/2010/main" val="3312850126"/>
              </p:ext>
            </p:extLst>
          </p:nvPr>
        </p:nvGraphicFramePr>
        <p:xfrm>
          <a:off x="614150" y="545910"/>
          <a:ext cx="8518837" cy="6155501"/>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r>
                        <a:rPr lang="en-US" sz="1400" noProof="0" dirty="0">
                          <a:solidFill>
                            <a:srgbClr val="316355"/>
                          </a:solidFill>
                          <a:latin typeface="Ubuntu" panose="020B0504030602030204" pitchFamily="34" charset="0"/>
                        </a:rPr>
                        <a:t>Prep</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n-US" sz="1400" noProof="0">
                          <a:solidFill>
                            <a:srgbClr val="316355"/>
                          </a:solidFill>
                          <a:latin typeface="Ubuntu" panose="020B0504030602030204" pitchFamily="34" charset="0"/>
                        </a:rP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n-US" sz="1400" noProof="0">
                          <a:solidFill>
                            <a:srgbClr val="316355"/>
                          </a:solidFill>
                          <a:latin typeface="Ubuntu" panose="020B0504030602030204" pitchFamily="34" charset="0"/>
                        </a:rPr>
                        <a:t>Slide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Topic </a:t>
                      </a: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Part 2: </a:t>
                      </a:r>
                      <a:r>
                        <a:rPr lang="en-US" sz="1000" b="0" i="0" u="none" strike="noStrike" kern="1200" baseline="0" noProof="0" dirty="0">
                          <a:solidFill>
                            <a:schemeClr val="tx1"/>
                          </a:solidFill>
                          <a:latin typeface="Ubuntu" panose="020B0504030602030204" pitchFamily="34" charset="0"/>
                          <a:ea typeface="+mn-ea"/>
                          <a:cs typeface="+mn-cs"/>
                        </a:rPr>
                        <a:t>Game Day Minds, Breathing and Stretching</a:t>
                      </a:r>
                    </a:p>
                    <a:p>
                      <a:pPr marL="0" algn="l" defTabSz="914400" rtl="0" eaLnBrk="1" latinLnBrk="0" hangingPunct="1"/>
                      <a:endParaRPr lang="en-US" sz="1000" b="0" i="0" u="none" strike="noStrike" kern="1200" baseline="0" noProof="0" dirty="0">
                        <a:solidFill>
                          <a:schemeClr val="tx1"/>
                        </a:solidFill>
                        <a:latin typeface="Ubuntu" panose="020B0504030602030204" pitchFamily="34" charset="0"/>
                        <a:ea typeface="+mn-ea"/>
                        <a:cs typeface="+mn-cs"/>
                      </a:endParaRPr>
                    </a:p>
                    <a:p>
                      <a:pPr marL="0" algn="l" defTabSz="914400" rtl="0" eaLnBrk="1" latinLnBrk="0" hangingPunct="1"/>
                      <a:r>
                        <a:rPr lang="en-US" sz="1000" b="0" i="0" u="none" strike="noStrike" kern="1200" baseline="0" noProof="0" dirty="0">
                          <a:solidFill>
                            <a:schemeClr val="tx1"/>
                          </a:solidFill>
                          <a:latin typeface="Ubuntu" panose="020B0504030602030204" pitchFamily="34" charset="0"/>
                          <a:ea typeface="+mn-ea"/>
                          <a:cs typeface="+mn-cs"/>
                        </a:rPr>
                        <a:t>Year 2 Fitness Captain Responsibilities</a:t>
                      </a: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 </a:t>
                      </a:r>
                    </a:p>
                    <a:p>
                      <a:r>
                        <a:rPr lang="en-US" sz="1000" b="1" i="0" u="none" strike="noStrike" kern="1200" baseline="0" noProof="0" dirty="0">
                          <a:solidFill>
                            <a:srgbClr val="316355"/>
                          </a:solidFill>
                          <a:latin typeface="Ubuntu" panose="020B0504030602030204" pitchFamily="34" charset="0"/>
                          <a:ea typeface="+mn-ea"/>
                          <a:cs typeface="+mn-cs"/>
                        </a:rPr>
                        <a:t>Time: </a:t>
                      </a:r>
                      <a:r>
                        <a:rPr lang="en-US" sz="1000" b="0" i="0" u="none" strike="noStrike" kern="1200" baseline="0" noProof="0" dirty="0">
                          <a:solidFill>
                            <a:schemeClr val="tx1"/>
                          </a:solidFill>
                          <a:latin typeface="Ubuntu" panose="020B0504030602030204" pitchFamily="34" charset="0"/>
                          <a:ea typeface="+mn-ea"/>
                          <a:cs typeface="+mn-cs"/>
                        </a:rPr>
                        <a:t>2 minutes</a:t>
                      </a: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Lead: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latin typeface="Ubuntu" panose="020B0504030602030204" pitchFamily="34" charset="0"/>
                        </a:rPr>
                        <a:t>As a Year 2 Fitness Captain, your new responsibility is to include breathing practice during cool-down stretches.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latin typeface="Ubuntu" panose="020B0504030602030204" pitchFamily="34" charset="0"/>
                        </a:rPr>
                        <a:t>Calm breathing helps you stay calmer when things go wrong, be steady and ready for challenges, pay attention and focus better.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085860">
                <a:tc>
                  <a:txBody>
                    <a:bodyPr/>
                    <a:lstStyle/>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Topic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noProof="0" dirty="0">
                          <a:solidFill>
                            <a:srgbClr val="316355"/>
                          </a:solidFill>
                          <a:latin typeface="Ubuntu" panose="020B0504030602030204" pitchFamily="34" charset="0"/>
                          <a:ea typeface="+mn-ea"/>
                          <a:cs typeface="+mn-cs"/>
                        </a:rPr>
                        <a:t>Part 2: </a:t>
                      </a:r>
                      <a:r>
                        <a:rPr lang="en-US" sz="1000" b="0" i="0" u="none" strike="noStrike" kern="1200" baseline="0" noProof="0" dirty="0">
                          <a:solidFill>
                            <a:schemeClr val="tx1"/>
                          </a:solidFill>
                          <a:latin typeface="Ubuntu" panose="020B0504030602030204" pitchFamily="34" charset="0"/>
                          <a:ea typeface="+mn-ea"/>
                          <a:cs typeface="+mn-cs"/>
                        </a:rPr>
                        <a:t>Game Day Minds, Breathing and Stretching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noProof="0" dirty="0">
                          <a:solidFill>
                            <a:schemeClr val="tx1"/>
                          </a:solidFill>
                          <a:latin typeface="Ubuntu" panose="020B0504030602030204" pitchFamily="34" charset="0"/>
                          <a:ea typeface="+mn-ea"/>
                          <a:cs typeface="+mn-cs"/>
                        </a:rPr>
                        <a:t>Calm Breathing Practice</a:t>
                      </a:r>
                    </a:p>
                    <a:p>
                      <a:pPr marL="0" algn="l" defTabSz="914400" rtl="0" eaLnBrk="1" latinLnBrk="0" hangingPunct="1"/>
                      <a:endParaRPr lang="en-US" sz="1000" b="0" i="0" u="none" strike="noStrike" kern="1200" baseline="0" noProof="0" dirty="0">
                        <a:solidFill>
                          <a:schemeClr val="tx1"/>
                        </a:solidFill>
                        <a:latin typeface="Ubuntu" panose="020B0504030602030204" pitchFamily="34" charset="0"/>
                        <a:ea typeface="+mn-ea"/>
                        <a:cs typeface="+mn-cs"/>
                      </a:endParaRPr>
                    </a:p>
                    <a:p>
                      <a:r>
                        <a:rPr lang="en-US" sz="1000" b="1" i="0" u="none" strike="noStrike" kern="1200" baseline="0" noProof="0" dirty="0">
                          <a:solidFill>
                            <a:srgbClr val="316355"/>
                          </a:solidFill>
                          <a:latin typeface="Ubuntu" panose="020B0504030602030204" pitchFamily="34" charset="0"/>
                          <a:ea typeface="+mn-ea"/>
                          <a:cs typeface="+mn-cs"/>
                        </a:rPr>
                        <a:t>Time: </a:t>
                      </a:r>
                      <a:r>
                        <a:rPr lang="en-US" sz="1000" b="0" i="0" u="none" strike="noStrike" kern="1200" baseline="0" noProof="0" dirty="0">
                          <a:solidFill>
                            <a:schemeClr val="tx1"/>
                          </a:solidFill>
                          <a:latin typeface="Ubuntu" panose="020B0504030602030204" pitchFamily="34" charset="0"/>
                          <a:ea typeface="+mn-ea"/>
                          <a:cs typeface="+mn-cs"/>
                        </a:rPr>
                        <a:t>5 minutes</a:t>
                      </a: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Lead: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noProof="0" dirty="0">
                          <a:solidFill>
                            <a:schemeClr val="dk1"/>
                          </a:solidFill>
                          <a:latin typeface="Ubuntu" panose="020B0504030602030204" pitchFamily="34" charset="0"/>
                          <a:ea typeface="+mn-ea"/>
                          <a:cs typeface="+mn-cs"/>
                        </a:rPr>
                        <a:t>A calm breath is a slow, easy breath that feels relaxing. When you take calm breaths, it can help calm your mind.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noProof="0" dirty="0">
                          <a:solidFill>
                            <a:srgbClr val="316355"/>
                          </a:solidFill>
                          <a:latin typeface="Ubuntu" panose="020B0504030602030204" pitchFamily="34" charset="0"/>
                          <a:ea typeface="+mn-ea"/>
                          <a:cs typeface="+mn-cs"/>
                        </a:rPr>
                        <a:t>QUESTION: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noProof="0" dirty="0">
                          <a:solidFill>
                            <a:schemeClr val="dk1"/>
                          </a:solidFill>
                          <a:latin typeface="Ubuntu" panose="020B0504030602030204" pitchFamily="34" charset="0"/>
                          <a:ea typeface="+mn-ea"/>
                          <a:cs typeface="+mn-cs"/>
                        </a:rPr>
                        <a:t>How many of you have practiced breathing before? Perhaps maybe you did this at a Strong Minds screening or when you were doing an activity like meditation. </a:t>
                      </a:r>
                      <a:r>
                        <a:rPr lang="en-US" sz="1000" b="1" i="0" u="none" strike="noStrike" kern="1200" baseline="0" noProof="0" dirty="0">
                          <a:solidFill>
                            <a:schemeClr val="dk1"/>
                          </a:solidFill>
                          <a:latin typeface="Ubuntu" panose="020B0504030602030204" pitchFamily="34" charset="0"/>
                          <a:ea typeface="+mn-ea"/>
                          <a:cs typeface="+mn-cs"/>
                        </a:rPr>
                        <a:t>Ask Fitness Captains to raise their hand if they have practiced breathing.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1"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noProof="0" dirty="0">
                          <a:solidFill>
                            <a:schemeClr val="dk1"/>
                          </a:solidFill>
                          <a:latin typeface="Ubuntu" panose="020B0504030602030204" pitchFamily="34" charset="0"/>
                          <a:ea typeface="+mn-ea"/>
                          <a:cs typeface="+mn-cs"/>
                        </a:rPr>
                        <a:t>Now, we are going to practice breathing together. </a:t>
                      </a:r>
                      <a:r>
                        <a:rPr lang="en-US" sz="1000" dirty="0"/>
                        <a:t>You can close your eyes or keep them open. Let your breaths be slow, easy, and relaxed. We are going to try Flower and Candle breathing: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dirty="0"/>
                        <a:t>Breathe in: Pretend you are smelling a flower by slowly breathing in through your nose. Fill your lungs.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dirty="0"/>
                        <a:t>Breathe out: Pretend you are blowing out a candle by slowly breathing out through your mouth. Keep your shoulders and chest relaxed.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t>Continue for around 8 cycles of breath.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noProof="0" dirty="0">
                          <a:solidFill>
                            <a:srgbClr val="316355"/>
                          </a:solidFill>
                          <a:latin typeface="Ubuntu" panose="020B0504030602030204" pitchFamily="34" charset="0"/>
                          <a:ea typeface="+mn-ea"/>
                          <a:cs typeface="+mn-cs"/>
                        </a:rPr>
                        <a:t>QUESTION: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noProof="0" dirty="0">
                          <a:solidFill>
                            <a:schemeClr val="dk1"/>
                          </a:solidFill>
                          <a:latin typeface="Ubuntu" panose="020B0504030602030204" pitchFamily="34" charset="0"/>
                          <a:ea typeface="+mn-ea"/>
                          <a:cs typeface="+mn-cs"/>
                        </a:rPr>
                        <a:t>After practicing your breathing, how do you feel? Do you feel: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i="0" u="none" strike="noStrike" kern="1200" baseline="0" noProof="0" dirty="0">
                          <a:solidFill>
                            <a:schemeClr val="dk1"/>
                          </a:solidFill>
                          <a:latin typeface="Ubuntu" panose="020B0504030602030204" pitchFamily="34" charset="0"/>
                          <a:ea typeface="+mn-ea"/>
                          <a:cs typeface="+mn-cs"/>
                        </a:rPr>
                        <a:t>Relaxed? Calm?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i="0" u="none" strike="noStrike" kern="1200" baseline="0" noProof="0" dirty="0">
                          <a:solidFill>
                            <a:schemeClr val="dk1"/>
                          </a:solidFill>
                          <a:latin typeface="Ubuntu" panose="020B0504030602030204" pitchFamily="34" charset="0"/>
                          <a:ea typeface="+mn-ea"/>
                          <a:cs typeface="+mn-cs"/>
                        </a:rPr>
                        <a:t>Positive? Happy?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i="0" u="none" strike="noStrike" kern="1200" baseline="0" noProof="0" dirty="0">
                          <a:solidFill>
                            <a:schemeClr val="dk1"/>
                          </a:solidFill>
                          <a:latin typeface="Ubuntu" panose="020B0504030602030204" pitchFamily="34" charset="0"/>
                          <a:ea typeface="+mn-ea"/>
                          <a:cs typeface="+mn-cs"/>
                        </a:rPr>
                        <a:t>Looser in your muscles?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i="0" u="none" strike="noStrike" kern="1200" baseline="0" noProof="0" dirty="0">
                          <a:solidFill>
                            <a:schemeClr val="dk1"/>
                          </a:solidFill>
                          <a:latin typeface="Ubuntu" panose="020B0504030602030204" pitchFamily="34" charset="0"/>
                          <a:ea typeface="+mn-ea"/>
                          <a:cs typeface="+mn-cs"/>
                        </a:rPr>
                        <a:t>Taller in your spine?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i="0" u="none" strike="noStrike" kern="1200" baseline="0" noProof="0" dirty="0">
                          <a:solidFill>
                            <a:schemeClr val="dk1"/>
                          </a:solidFill>
                          <a:latin typeface="Ubuntu" panose="020B0504030602030204" pitchFamily="34" charset="0"/>
                          <a:ea typeface="+mn-ea"/>
                          <a:cs typeface="+mn-cs"/>
                        </a:rPr>
                        <a:t>Sleepy?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4" name="Picture 3">
            <a:extLst>
              <a:ext uri="{FF2B5EF4-FFF2-40B4-BE49-F238E27FC236}">
                <a16:creationId xmlns:a16="http://schemas.microsoft.com/office/drawing/2014/main" id="{6894C632-0478-FB1F-F91A-95CDC86493DA}"/>
              </a:ext>
            </a:extLst>
          </p:cNvPr>
          <p:cNvPicPr>
            <a:picLocks noChangeAspect="1"/>
          </p:cNvPicPr>
          <p:nvPr/>
        </p:nvPicPr>
        <p:blipFill>
          <a:blip r:embed="rId2"/>
          <a:srcRect l="7804" t="23128" r="52949" b="41385"/>
          <a:stretch/>
        </p:blipFill>
        <p:spPr>
          <a:xfrm>
            <a:off x="7005849" y="1117452"/>
            <a:ext cx="2122041" cy="1199196"/>
          </a:xfrm>
          <a:prstGeom prst="rect">
            <a:avLst/>
          </a:prstGeom>
          <a:ln>
            <a:solidFill>
              <a:schemeClr val="tx1"/>
            </a:solidFill>
          </a:ln>
        </p:spPr>
      </p:pic>
      <p:pic>
        <p:nvPicPr>
          <p:cNvPr id="7" name="Picture 6">
            <a:extLst>
              <a:ext uri="{FF2B5EF4-FFF2-40B4-BE49-F238E27FC236}">
                <a16:creationId xmlns:a16="http://schemas.microsoft.com/office/drawing/2014/main" id="{F7236A5B-2E9D-BAF5-F69F-AAE8FAF36611}"/>
              </a:ext>
            </a:extLst>
          </p:cNvPr>
          <p:cNvPicPr>
            <a:picLocks noChangeAspect="1"/>
          </p:cNvPicPr>
          <p:nvPr/>
        </p:nvPicPr>
        <p:blipFill>
          <a:blip r:embed="rId3"/>
          <a:srcRect l="7803" t="23128" r="52693" b="40975"/>
          <a:stretch/>
        </p:blipFill>
        <p:spPr>
          <a:xfrm>
            <a:off x="7005849" y="3874603"/>
            <a:ext cx="2122041" cy="1205185"/>
          </a:xfrm>
          <a:prstGeom prst="rect">
            <a:avLst/>
          </a:prstGeom>
          <a:ln>
            <a:solidFill>
              <a:schemeClr val="tx1"/>
            </a:solidFill>
          </a:ln>
        </p:spPr>
      </p:pic>
    </p:spTree>
    <p:extLst>
      <p:ext uri="{BB962C8B-B14F-4D97-AF65-F5344CB8AC3E}">
        <p14:creationId xmlns:p14="http://schemas.microsoft.com/office/powerpoint/2010/main" val="28671744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064485-4E68-D21D-A7A6-0E941FA17477}"/>
            </a:ext>
          </a:extLst>
        </p:cNvPr>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FE03C4B4-0244-610C-907A-DBD82C325A7E}"/>
              </a:ext>
            </a:extLst>
          </p:cNvPr>
          <p:cNvGraphicFramePr>
            <a:graphicFrameLocks noGrp="1"/>
          </p:cNvGraphicFramePr>
          <p:nvPr>
            <p:extLst>
              <p:ext uri="{D42A27DB-BD31-4B8C-83A1-F6EECF244321}">
                <p14:modId xmlns:p14="http://schemas.microsoft.com/office/powerpoint/2010/main" val="3608722743"/>
              </p:ext>
            </p:extLst>
          </p:nvPr>
        </p:nvGraphicFramePr>
        <p:xfrm>
          <a:off x="614150" y="545910"/>
          <a:ext cx="8518837" cy="5299473"/>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r>
                        <a:rPr lang="en-US" sz="1400" noProof="0" dirty="0">
                          <a:solidFill>
                            <a:srgbClr val="316355"/>
                          </a:solidFill>
                          <a:latin typeface="Ubuntu" panose="020B0504030602030204" pitchFamily="34" charset="0"/>
                        </a:rPr>
                        <a:t>Prep</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n-US" sz="1400" noProof="0">
                          <a:solidFill>
                            <a:srgbClr val="316355"/>
                          </a:solidFill>
                          <a:latin typeface="Ubuntu" panose="020B0504030602030204" pitchFamily="34" charset="0"/>
                        </a:rP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n-US" sz="1400" noProof="0">
                          <a:solidFill>
                            <a:srgbClr val="316355"/>
                          </a:solidFill>
                          <a:latin typeface="Ubuntu" panose="020B0504030602030204" pitchFamily="34" charset="0"/>
                        </a:rPr>
                        <a:t>Slide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Topic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noProof="0" dirty="0">
                          <a:solidFill>
                            <a:srgbClr val="316355"/>
                          </a:solidFill>
                          <a:latin typeface="Ubuntu" panose="020B0504030602030204" pitchFamily="34" charset="0"/>
                          <a:ea typeface="+mn-ea"/>
                          <a:cs typeface="+mn-cs"/>
                        </a:rPr>
                        <a:t>Part 2: </a:t>
                      </a:r>
                      <a:r>
                        <a:rPr lang="en-US" sz="1000" b="0" i="0" u="none" strike="noStrike" kern="1200" baseline="0" noProof="0" dirty="0">
                          <a:solidFill>
                            <a:schemeClr val="tx1"/>
                          </a:solidFill>
                          <a:latin typeface="Ubuntu" panose="020B0504030602030204" pitchFamily="34" charset="0"/>
                          <a:ea typeface="+mn-ea"/>
                          <a:cs typeface="+mn-cs"/>
                        </a:rPr>
                        <a:t>Game Day Minds, Breathing and Stretching</a:t>
                      </a:r>
                    </a:p>
                    <a:p>
                      <a:pPr marL="0" algn="l" defTabSz="914400" rtl="0" eaLnBrk="1" latinLnBrk="0" hangingPunct="1"/>
                      <a:endParaRPr lang="en-US" sz="1000" b="0" i="0" u="none" strike="noStrike" kern="1200" baseline="0" noProof="0" dirty="0">
                        <a:solidFill>
                          <a:schemeClr val="tx1"/>
                        </a:solidFill>
                        <a:latin typeface="Ubuntu" panose="020B0504030602030204" pitchFamily="34" charset="0"/>
                        <a:ea typeface="+mn-ea"/>
                        <a:cs typeface="+mn-cs"/>
                      </a:endParaRPr>
                    </a:p>
                    <a:p>
                      <a:pPr marL="0" algn="l" defTabSz="914400" rtl="0" eaLnBrk="1" latinLnBrk="0" hangingPunct="1"/>
                      <a:r>
                        <a:rPr lang="en-US" sz="1000" b="0" i="0" u="none" strike="noStrike" kern="1200" baseline="0" noProof="0" dirty="0">
                          <a:solidFill>
                            <a:schemeClr val="tx1"/>
                          </a:solidFill>
                          <a:latin typeface="Ubuntu" panose="020B0504030602030204" pitchFamily="34" charset="0"/>
                          <a:ea typeface="+mn-ea"/>
                          <a:cs typeface="+mn-cs"/>
                        </a:rPr>
                        <a:t>“Stretch, Breathe, Relax”</a:t>
                      </a:r>
                    </a:p>
                    <a:p>
                      <a:pPr marL="0" algn="l" defTabSz="914400" rtl="0" eaLnBrk="1" latinLnBrk="0" hangingPunct="1"/>
                      <a:endParaRPr lang="en-US" sz="1000" b="0" i="0" u="none" strike="noStrike" kern="1200" baseline="0" noProof="0" dirty="0">
                        <a:solidFill>
                          <a:schemeClr val="tx1"/>
                        </a:solidFill>
                        <a:latin typeface="Ubuntu" panose="020B0504030602030204" pitchFamily="34" charset="0"/>
                        <a:ea typeface="+mn-ea"/>
                        <a:cs typeface="+mn-cs"/>
                      </a:endParaRPr>
                    </a:p>
                    <a:p>
                      <a:pPr marL="0" algn="l" defTabSz="914400" rtl="0" eaLnBrk="1" latinLnBrk="0" hangingPunct="1"/>
                      <a:r>
                        <a:rPr lang="en-US" sz="1000" b="0" i="0" u="none" strike="noStrike" kern="1200" baseline="0" noProof="0" dirty="0">
                          <a:solidFill>
                            <a:schemeClr val="tx1"/>
                          </a:solidFill>
                          <a:latin typeface="Ubuntu" panose="020B0504030602030204" pitchFamily="34" charset="0"/>
                          <a:ea typeface="+mn-ea"/>
                          <a:cs typeface="+mn-cs"/>
                        </a:rPr>
                        <a:t>Let’s Practice! “Stretch, Breathe, Relax”</a:t>
                      </a: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 </a:t>
                      </a:r>
                    </a:p>
                    <a:p>
                      <a:r>
                        <a:rPr lang="en-US" sz="1000" b="1" i="0" u="none" strike="noStrike" kern="1200" baseline="0" noProof="0" dirty="0">
                          <a:solidFill>
                            <a:srgbClr val="316355"/>
                          </a:solidFill>
                          <a:latin typeface="Ubuntu" panose="020B0504030602030204" pitchFamily="34" charset="0"/>
                          <a:ea typeface="+mn-ea"/>
                          <a:cs typeface="+mn-cs"/>
                        </a:rPr>
                        <a:t>Time: </a:t>
                      </a:r>
                      <a:r>
                        <a:rPr lang="en-US" sz="1000" b="0" i="0" u="none" strike="noStrike" kern="1200" baseline="0" noProof="0" dirty="0">
                          <a:solidFill>
                            <a:schemeClr val="tx1"/>
                          </a:solidFill>
                          <a:latin typeface="Ubuntu" panose="020B0504030602030204" pitchFamily="34" charset="0"/>
                          <a:ea typeface="+mn-ea"/>
                          <a:cs typeface="+mn-cs"/>
                        </a:rPr>
                        <a:t>6 minutes</a:t>
                      </a: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Lead: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latin typeface="Ubuntu" panose="020B0504030602030204" pitchFamily="34" charset="0"/>
                        </a:rPr>
                        <a:t>Now are going to combine breathing and stretching with an exercise called “Stretch, Breathe, Relax”.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latin typeface="Ubuntu" panose="020B0504030602030204" pitchFamily="34" charset="0"/>
                        </a:rPr>
                        <a:t>Guide them through the exercise by following the on-screen prompts.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dirty="0">
                          <a:latin typeface="Ubuntu" panose="020B0504030602030204" pitchFamily="34" charset="0"/>
                        </a:rPr>
                        <a:t>1. Stretch! Start your stretch.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dirty="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dirty="0">
                          <a:latin typeface="Ubuntu" panose="020B0504030602030204" pitchFamily="34" charset="0"/>
                        </a:rPr>
                        <a:t>2. Breathe! Take 5 calm breaths as you hold the stretch. </a:t>
                      </a:r>
                      <a:r>
                        <a:rPr lang="en-US" sz="1000" b="0" u="sng" dirty="0">
                          <a:latin typeface="Ubuntu" panose="020B0504030602030204" pitchFamily="34" charset="0"/>
                        </a:rPr>
                        <a:t>Notice your muscles relaxing as you inhale and exhale. </a:t>
                      </a:r>
                      <a:r>
                        <a:rPr lang="en-US" sz="1000" b="1" dirty="0">
                          <a:latin typeface="Ubuntu" panose="020B0504030602030204" pitchFamily="34" charset="0"/>
                        </a:rPr>
                        <a:t>5 deep breaths should take around 30 seconds. </a:t>
                      </a:r>
                      <a:endParaRPr lang="en-US" sz="1000" b="1" u="sng" dirty="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dirty="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dirty="0">
                          <a:latin typeface="Ubuntu" panose="020B0504030602030204" pitchFamily="34" charset="0"/>
                        </a:rPr>
                        <a:t>3. Relax! Let go of the stretch.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dirty="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latin typeface="Ubuntu" panose="020B0504030602030204" pitchFamily="34" charset="0"/>
                        </a:rPr>
                        <a:t>Repeat the exercise a few times, doing the different stretches on the side and/or changing sides of the body. The Fitness Captains could also share their favorite cool-down stretches for this activity.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1" dirty="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dirty="0">
                          <a:latin typeface="Ubuntu" panose="020B0504030602030204" pitchFamily="34" charset="0"/>
                        </a:rPr>
                        <a:t>5 deep breaths should take around 30 seconds. Holding stretches longer, up to a minute, or 10 breaths will allow the muscles to relax even more!</a:t>
                      </a:r>
                      <a:endParaRPr lang="en-US" sz="1000" b="1" dirty="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1" dirty="0">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085860">
                <a:tc>
                  <a:txBody>
                    <a:bodyPr/>
                    <a:lstStyle/>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Topic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noProof="0" dirty="0">
                          <a:solidFill>
                            <a:srgbClr val="316355"/>
                          </a:solidFill>
                          <a:latin typeface="Ubuntu" panose="020B0504030602030204" pitchFamily="34" charset="0"/>
                          <a:ea typeface="+mn-ea"/>
                          <a:cs typeface="+mn-cs"/>
                        </a:rPr>
                        <a:t>Part 2: </a:t>
                      </a:r>
                      <a:r>
                        <a:rPr lang="en-US" sz="1000" b="0" i="0" u="none" strike="noStrike" kern="1200" baseline="0" noProof="0" dirty="0">
                          <a:solidFill>
                            <a:schemeClr val="tx1"/>
                          </a:solidFill>
                          <a:latin typeface="Ubuntu" panose="020B0504030602030204" pitchFamily="34" charset="0"/>
                          <a:ea typeface="+mn-ea"/>
                          <a:cs typeface="+mn-cs"/>
                        </a:rPr>
                        <a:t>Game Day Minds, Year 2 Fitness Captain Review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tx1"/>
                        </a:solidFill>
                        <a:latin typeface="Ubuntu" panose="020B0504030602030204" pitchFamily="34" charset="0"/>
                        <a:ea typeface="+mn-ea"/>
                        <a:cs typeface="+mn-cs"/>
                      </a:endParaRPr>
                    </a:p>
                    <a:p>
                      <a:pPr marL="0" algn="l" defTabSz="914400" rtl="0" eaLnBrk="1" latinLnBrk="0" hangingPunct="1"/>
                      <a:endParaRPr lang="en-US" sz="1000" b="0" i="0" u="none" strike="noStrike" kern="1200" baseline="0" noProof="0" dirty="0">
                        <a:solidFill>
                          <a:schemeClr val="tx1"/>
                        </a:solidFill>
                        <a:latin typeface="Ubuntu" panose="020B0504030602030204" pitchFamily="34" charset="0"/>
                        <a:ea typeface="+mn-ea"/>
                        <a:cs typeface="+mn-cs"/>
                      </a:endParaRPr>
                    </a:p>
                    <a:p>
                      <a:r>
                        <a:rPr lang="en-US" sz="1000" b="1" i="0" u="none" strike="noStrike" kern="1200" baseline="0" noProof="0" dirty="0">
                          <a:solidFill>
                            <a:srgbClr val="316355"/>
                          </a:solidFill>
                          <a:latin typeface="Ubuntu" panose="020B0504030602030204" pitchFamily="34" charset="0"/>
                          <a:ea typeface="+mn-ea"/>
                          <a:cs typeface="+mn-cs"/>
                        </a:rPr>
                        <a:t>Time: </a:t>
                      </a:r>
                      <a:r>
                        <a:rPr lang="en-US" sz="1000" b="0" i="0" u="none" strike="noStrike" kern="1200" baseline="0" noProof="0" dirty="0">
                          <a:solidFill>
                            <a:schemeClr val="tx1"/>
                          </a:solidFill>
                          <a:latin typeface="Ubuntu" panose="020B0504030602030204" pitchFamily="34" charset="0"/>
                          <a:ea typeface="+mn-ea"/>
                          <a:cs typeface="+mn-cs"/>
                        </a:rPr>
                        <a:t>1 minute</a:t>
                      </a: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Lead: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noProof="0" dirty="0">
                          <a:solidFill>
                            <a:schemeClr val="dk1"/>
                          </a:solidFill>
                          <a:latin typeface="Ubuntu" panose="020B0504030602030204" pitchFamily="34" charset="0"/>
                          <a:ea typeface="+mn-ea"/>
                          <a:cs typeface="+mn-cs"/>
                        </a:rPr>
                        <a:t>To finish our training, let’s review your roles &amp; responsibilities as a Year 2 Fitness Captain!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10" name="Picture 9">
            <a:extLst>
              <a:ext uri="{FF2B5EF4-FFF2-40B4-BE49-F238E27FC236}">
                <a16:creationId xmlns:a16="http://schemas.microsoft.com/office/drawing/2014/main" id="{08E48B9C-1650-9139-55FD-FCA8163EA9A3}"/>
              </a:ext>
            </a:extLst>
          </p:cNvPr>
          <p:cNvPicPr>
            <a:picLocks noChangeAspect="1"/>
          </p:cNvPicPr>
          <p:nvPr/>
        </p:nvPicPr>
        <p:blipFill>
          <a:blip r:embed="rId2"/>
          <a:srcRect l="7804" t="23128" r="52820" b="40975"/>
          <a:stretch/>
        </p:blipFill>
        <p:spPr>
          <a:xfrm>
            <a:off x="7005849" y="1325845"/>
            <a:ext cx="2122041" cy="1209110"/>
          </a:xfrm>
          <a:prstGeom prst="rect">
            <a:avLst/>
          </a:prstGeom>
          <a:ln>
            <a:solidFill>
              <a:schemeClr val="tx1"/>
            </a:solidFill>
          </a:ln>
        </p:spPr>
      </p:pic>
      <p:pic>
        <p:nvPicPr>
          <p:cNvPr id="13" name="Picture 12">
            <a:extLst>
              <a:ext uri="{FF2B5EF4-FFF2-40B4-BE49-F238E27FC236}">
                <a16:creationId xmlns:a16="http://schemas.microsoft.com/office/drawing/2014/main" id="{51BFE417-FB24-EA7D-7087-55DAA8E6890C}"/>
              </a:ext>
            </a:extLst>
          </p:cNvPr>
          <p:cNvPicPr>
            <a:picLocks noChangeAspect="1"/>
          </p:cNvPicPr>
          <p:nvPr/>
        </p:nvPicPr>
        <p:blipFill>
          <a:blip r:embed="rId3"/>
          <a:srcRect l="7803" t="23128" r="52821" b="41180"/>
          <a:stretch/>
        </p:blipFill>
        <p:spPr>
          <a:xfrm>
            <a:off x="7005849" y="2675244"/>
            <a:ext cx="2122041" cy="1202200"/>
          </a:xfrm>
          <a:prstGeom prst="rect">
            <a:avLst/>
          </a:prstGeom>
          <a:ln>
            <a:solidFill>
              <a:schemeClr val="tx1"/>
            </a:solidFill>
          </a:ln>
        </p:spPr>
      </p:pic>
      <p:pic>
        <p:nvPicPr>
          <p:cNvPr id="15" name="Picture 14">
            <a:extLst>
              <a:ext uri="{FF2B5EF4-FFF2-40B4-BE49-F238E27FC236}">
                <a16:creationId xmlns:a16="http://schemas.microsoft.com/office/drawing/2014/main" id="{A4760DB4-F905-107A-52F4-09241D24D6F9}"/>
              </a:ext>
            </a:extLst>
          </p:cNvPr>
          <p:cNvPicPr>
            <a:picLocks noChangeAspect="1"/>
          </p:cNvPicPr>
          <p:nvPr/>
        </p:nvPicPr>
        <p:blipFill>
          <a:blip r:embed="rId4"/>
          <a:srcRect l="7803" t="23742" r="52693" b="40975"/>
          <a:stretch/>
        </p:blipFill>
        <p:spPr>
          <a:xfrm>
            <a:off x="7005848" y="4420962"/>
            <a:ext cx="2122041" cy="1209110"/>
          </a:xfrm>
          <a:prstGeom prst="rect">
            <a:avLst/>
          </a:prstGeom>
          <a:ln>
            <a:solidFill>
              <a:schemeClr val="tx1"/>
            </a:solidFill>
          </a:ln>
        </p:spPr>
      </p:pic>
    </p:spTree>
    <p:extLst>
      <p:ext uri="{BB962C8B-B14F-4D97-AF65-F5344CB8AC3E}">
        <p14:creationId xmlns:p14="http://schemas.microsoft.com/office/powerpoint/2010/main" val="24602717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67297-7874-C9A5-5400-1C664A0F7D21}"/>
            </a:ext>
          </a:extLst>
        </p:cNvPr>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695AFEF2-96E3-43CC-5286-FA7231F77188}"/>
              </a:ext>
            </a:extLst>
          </p:cNvPr>
          <p:cNvGraphicFramePr>
            <a:graphicFrameLocks noGrp="1"/>
          </p:cNvGraphicFramePr>
          <p:nvPr>
            <p:extLst>
              <p:ext uri="{D42A27DB-BD31-4B8C-83A1-F6EECF244321}">
                <p14:modId xmlns:p14="http://schemas.microsoft.com/office/powerpoint/2010/main" val="1222016920"/>
              </p:ext>
            </p:extLst>
          </p:nvPr>
        </p:nvGraphicFramePr>
        <p:xfrm>
          <a:off x="614150" y="545910"/>
          <a:ext cx="8518837" cy="6213873"/>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r>
                        <a:rPr lang="en-US" sz="1400" noProof="0" dirty="0">
                          <a:solidFill>
                            <a:srgbClr val="316355"/>
                          </a:solidFill>
                          <a:latin typeface="Ubuntu" panose="020B0504030602030204" pitchFamily="34" charset="0"/>
                        </a:rPr>
                        <a:t>Prep</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n-US" sz="1400" noProof="0">
                          <a:solidFill>
                            <a:srgbClr val="316355"/>
                          </a:solidFill>
                          <a:latin typeface="Ubuntu" panose="020B0504030602030204" pitchFamily="34" charset="0"/>
                        </a:rP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n-US" sz="1400" noProof="0">
                          <a:solidFill>
                            <a:srgbClr val="316355"/>
                          </a:solidFill>
                          <a:latin typeface="Ubuntu" panose="020B0504030602030204" pitchFamily="34" charset="0"/>
                        </a:rPr>
                        <a:t>Slide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Topic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noProof="0" dirty="0">
                          <a:solidFill>
                            <a:srgbClr val="316355"/>
                          </a:solidFill>
                          <a:latin typeface="Ubuntu" panose="020B0504030602030204" pitchFamily="34" charset="0"/>
                          <a:ea typeface="+mn-ea"/>
                          <a:cs typeface="+mn-cs"/>
                        </a:rPr>
                        <a:t>Part 2: </a:t>
                      </a:r>
                      <a:r>
                        <a:rPr lang="en-US" sz="1000" b="0" i="0" u="none" strike="noStrike" kern="1200" baseline="0" noProof="0" dirty="0">
                          <a:solidFill>
                            <a:schemeClr val="tx1"/>
                          </a:solidFill>
                          <a:latin typeface="Ubuntu" panose="020B0504030602030204" pitchFamily="34" charset="0"/>
                          <a:ea typeface="+mn-ea"/>
                          <a:cs typeface="+mn-cs"/>
                        </a:rPr>
                        <a:t>Game Day Minds, Year 2 Fitness Captain Review</a:t>
                      </a:r>
                    </a:p>
                    <a:p>
                      <a:pPr marL="0" algn="l" defTabSz="914400" rtl="0" eaLnBrk="1" latinLnBrk="0" hangingPunct="1"/>
                      <a:endParaRPr lang="en-US" sz="1000" b="0" i="0" u="none" strike="noStrike" kern="1200" baseline="0" noProof="0" dirty="0">
                        <a:solidFill>
                          <a:schemeClr val="tx1"/>
                        </a:solidFill>
                        <a:latin typeface="Ubuntu" panose="020B0504030602030204" pitchFamily="34" charset="0"/>
                        <a:ea typeface="+mn-ea"/>
                        <a:cs typeface="+mn-cs"/>
                      </a:endParaRPr>
                    </a:p>
                    <a:p>
                      <a:pPr marL="0" algn="l" defTabSz="914400" rtl="0" eaLnBrk="1" latinLnBrk="0" hangingPunct="1"/>
                      <a:r>
                        <a:rPr lang="en-US" sz="1000" b="0" i="0" u="none" strike="noStrike" kern="1200" baseline="0" noProof="0" dirty="0">
                          <a:solidFill>
                            <a:schemeClr val="tx1"/>
                          </a:solidFill>
                          <a:latin typeface="Ubuntu" panose="020B0504030602030204" pitchFamily="34" charset="0"/>
                          <a:ea typeface="+mn-ea"/>
                          <a:cs typeface="+mn-cs"/>
                        </a:rPr>
                        <a:t>Year 2 Roles and Responsibilities</a:t>
                      </a: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 </a:t>
                      </a:r>
                    </a:p>
                    <a:p>
                      <a:r>
                        <a:rPr lang="en-US" sz="1000" b="1" i="0" u="none" strike="noStrike" kern="1200" baseline="0" noProof="0" dirty="0">
                          <a:solidFill>
                            <a:srgbClr val="316355"/>
                          </a:solidFill>
                          <a:latin typeface="Ubuntu" panose="020B0504030602030204" pitchFamily="34" charset="0"/>
                          <a:ea typeface="+mn-ea"/>
                          <a:cs typeface="+mn-cs"/>
                        </a:rPr>
                        <a:t>Time: </a:t>
                      </a:r>
                      <a:r>
                        <a:rPr lang="en-US" sz="1000" b="0" i="0" u="none" strike="noStrike" kern="1200" baseline="0" noProof="0" dirty="0">
                          <a:solidFill>
                            <a:schemeClr val="tx1"/>
                          </a:solidFill>
                          <a:latin typeface="Ubuntu" panose="020B0504030602030204" pitchFamily="34" charset="0"/>
                          <a:ea typeface="+mn-ea"/>
                          <a:cs typeface="+mn-cs"/>
                        </a:rPr>
                        <a:t>2 minutes</a:t>
                      </a: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Lead: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latin typeface="Ubuntu" panose="020B0504030602030204" pitchFamily="34" charset="0"/>
                        </a:rPr>
                        <a:t>To review, you have four key responsibilities as a Year 2 Fitness Captain.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latin typeface="Ubuntu" panose="020B0504030602030204" pitchFamily="34" charset="0"/>
                        </a:rPr>
                        <a:t>Your first two responsibilities were included in your role as a Year 1 Fitness Captain. You will continue to do these activities!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a:latin typeface="Ubuntu" panose="020B050403060203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000" dirty="0">
                          <a:latin typeface="Ubuntu" panose="020B0504030602030204" pitchFamily="34" charset="0"/>
                        </a:rPr>
                        <a:t>Lead your teammates in a warm-up and cool-down at every training session</a:t>
                      </a:r>
                      <a:br>
                        <a:rPr lang="en-US" sz="1000" dirty="0">
                          <a:latin typeface="Ubuntu" panose="020B0504030602030204" pitchFamily="34" charset="0"/>
                        </a:rPr>
                      </a:br>
                      <a:endParaRPr lang="en-US" sz="1000" dirty="0">
                        <a:latin typeface="Ubuntu" panose="020B050403060203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000" dirty="0">
                          <a:latin typeface="Ubuntu" panose="020B0504030602030204" pitchFamily="34" charset="0"/>
                        </a:rPr>
                        <a:t>Share Health Tips with your teammates. Remember, it is important that you lead by example and practice the healthy behaviors that you are encouraging your teammates to do!</a:t>
                      </a:r>
                      <a:br>
                        <a:rPr lang="en-US" sz="1000" dirty="0">
                          <a:latin typeface="Ubuntu" panose="020B0504030602030204" pitchFamily="34" charset="0"/>
                        </a:rPr>
                      </a:br>
                      <a:br>
                        <a:rPr lang="en-US" sz="1000" dirty="0">
                          <a:latin typeface="Ubuntu" panose="020B0504030602030204" pitchFamily="34" charset="0"/>
                        </a:rPr>
                      </a:br>
                      <a:r>
                        <a:rPr lang="en-US" sz="1000" dirty="0">
                          <a:latin typeface="Ubuntu" panose="020B0504030602030204" pitchFamily="34" charset="0"/>
                        </a:rPr>
                        <a:t>Your two new responsibilities are: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000" dirty="0">
                          <a:latin typeface="Ubuntu" panose="020B0504030602030204" pitchFamily="34" charset="0"/>
                        </a:rPr>
                        <a:t>Share a Strong Message with your teammates when they arrive or during warm-ups. Smile and make eye contact. If you want, you can also give your teammates a fist bump or high five when you say your message.</a:t>
                      </a:r>
                      <a:br>
                        <a:rPr lang="en-US" sz="1000" dirty="0">
                          <a:latin typeface="Ubuntu" panose="020B0504030602030204" pitchFamily="34" charset="0"/>
                        </a:rPr>
                      </a:br>
                      <a:br>
                        <a:rPr lang="en-US" sz="1000" dirty="0">
                          <a:latin typeface="Ubuntu" panose="020B0504030602030204" pitchFamily="34" charset="0"/>
                        </a:rPr>
                      </a:br>
                      <a:r>
                        <a:rPr lang="en-US" sz="1000" dirty="0">
                          <a:latin typeface="Ubuntu" panose="020B0504030602030204" pitchFamily="34" charset="0"/>
                        </a:rPr>
                        <a:t>Remember: you can also share Strong Messages in other moments when your teammates might need support or encouragement.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000" dirty="0">
                        <a:latin typeface="Ubuntu" panose="020B050403060203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000" dirty="0">
                          <a:latin typeface="Ubuntu" panose="020B0504030602030204" pitchFamily="34" charset="0"/>
                        </a:rPr>
                        <a:t>During your cool-down stretches, help your teammates with their breathing. You can use the “Stretch, Breathe, Relax” technique.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000" dirty="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000" b="1" dirty="0">
                          <a:latin typeface="Ubuntu" panose="020B0504030602030204" pitchFamily="34" charset="0"/>
                        </a:rPr>
                        <a:t>Optional: add in an action plan and any next steps you would like the Year 2 Fitness Captains to take. </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1000" b="0" dirty="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1" dirty="0">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085860">
                <a:tc>
                  <a:txBody>
                    <a:bodyPr/>
                    <a:lstStyle/>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Topic: One Reflection Word</a:t>
                      </a:r>
                      <a:endParaRPr lang="en-US" sz="1000" b="0" i="0" u="none" strike="noStrike" kern="1200" baseline="0" noProof="0" dirty="0">
                        <a:solidFill>
                          <a:schemeClr val="tx1"/>
                        </a:solidFill>
                        <a:latin typeface="Ubuntu" panose="020B0504030602030204" pitchFamily="34" charset="0"/>
                        <a:ea typeface="+mn-ea"/>
                        <a:cs typeface="+mn-cs"/>
                      </a:endParaRPr>
                    </a:p>
                    <a:p>
                      <a:pPr marL="0" algn="l" defTabSz="914400" rtl="0" eaLnBrk="1" latinLnBrk="0" hangingPunct="1"/>
                      <a:endParaRPr lang="en-US" sz="1000" b="0" i="0" u="none" strike="noStrike" kern="1200" baseline="0" noProof="0" dirty="0">
                        <a:solidFill>
                          <a:schemeClr val="tx1"/>
                        </a:solidFill>
                        <a:latin typeface="Ubuntu" panose="020B0504030602030204" pitchFamily="34" charset="0"/>
                        <a:ea typeface="+mn-ea"/>
                        <a:cs typeface="+mn-cs"/>
                      </a:endParaRPr>
                    </a:p>
                    <a:p>
                      <a:r>
                        <a:rPr lang="en-US" sz="1000" b="1" i="0" u="none" strike="noStrike" kern="1200" baseline="0" noProof="0" dirty="0">
                          <a:solidFill>
                            <a:srgbClr val="316355"/>
                          </a:solidFill>
                          <a:latin typeface="Ubuntu" panose="020B0504030602030204" pitchFamily="34" charset="0"/>
                          <a:ea typeface="+mn-ea"/>
                          <a:cs typeface="+mn-cs"/>
                        </a:rPr>
                        <a:t>Time: </a:t>
                      </a:r>
                      <a:r>
                        <a:rPr lang="en-US" sz="1000" b="0" i="0" u="none" strike="noStrike" kern="1200" baseline="0" noProof="0" dirty="0">
                          <a:solidFill>
                            <a:schemeClr val="tx1"/>
                          </a:solidFill>
                          <a:latin typeface="Ubuntu" panose="020B0504030602030204" pitchFamily="34" charset="0"/>
                          <a:ea typeface="+mn-ea"/>
                          <a:cs typeface="+mn-cs"/>
                        </a:rPr>
                        <a:t>1 minute</a:t>
                      </a: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Lead: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noProof="0" dirty="0">
                          <a:solidFill>
                            <a:schemeClr val="dk1"/>
                          </a:solidFill>
                          <a:latin typeface="Ubuntu" panose="020B0504030602030204" pitchFamily="34" charset="0"/>
                          <a:ea typeface="+mn-ea"/>
                          <a:cs typeface="+mn-cs"/>
                        </a:rPr>
                        <a:t>Invite the Fitness Captains to stand in a circle.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noProof="0" dirty="0">
                          <a:solidFill>
                            <a:srgbClr val="316355"/>
                          </a:solidFill>
                          <a:latin typeface="Ubuntu" panose="020B0504030602030204" pitchFamily="34" charset="0"/>
                          <a:ea typeface="+mn-ea"/>
                          <a:cs typeface="+mn-cs"/>
                        </a:rPr>
                        <a:t>QUESTION:</a:t>
                      </a:r>
                      <a:br>
                        <a:rPr lang="en-US" sz="1000" b="0" i="0" u="none" strike="noStrike" kern="1200" baseline="0" noProof="0" dirty="0">
                          <a:solidFill>
                            <a:schemeClr val="dk1"/>
                          </a:solidFill>
                          <a:latin typeface="Ubuntu" panose="020B0504030602030204" pitchFamily="34" charset="0"/>
                          <a:ea typeface="+mn-ea"/>
                          <a:cs typeface="+mn-cs"/>
                        </a:rPr>
                      </a:br>
                      <a:r>
                        <a:rPr lang="en-US" sz="1000" b="0" i="0" u="none" strike="noStrike" kern="1200" baseline="0" noProof="0" dirty="0">
                          <a:solidFill>
                            <a:schemeClr val="dk1"/>
                          </a:solidFill>
                          <a:latin typeface="Ubuntu" panose="020B0504030602030204" pitchFamily="34" charset="0"/>
                          <a:ea typeface="+mn-ea"/>
                          <a:cs typeface="+mn-cs"/>
                        </a:rPr>
                        <a:t>What is one thing you are looking forward to as a Year 2 Fitness Captain?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4" name="Picture 3">
            <a:extLst>
              <a:ext uri="{FF2B5EF4-FFF2-40B4-BE49-F238E27FC236}">
                <a16:creationId xmlns:a16="http://schemas.microsoft.com/office/drawing/2014/main" id="{90E0A280-74B3-65B5-1FAC-FA438374ACF0}"/>
              </a:ext>
            </a:extLst>
          </p:cNvPr>
          <p:cNvPicPr>
            <a:picLocks noChangeAspect="1"/>
          </p:cNvPicPr>
          <p:nvPr/>
        </p:nvPicPr>
        <p:blipFill>
          <a:blip r:embed="rId2"/>
          <a:srcRect l="7803" t="23333" r="52692" b="41385"/>
          <a:stretch/>
        </p:blipFill>
        <p:spPr>
          <a:xfrm>
            <a:off x="7010946" y="2519936"/>
            <a:ext cx="2122041" cy="1209110"/>
          </a:xfrm>
          <a:prstGeom prst="rect">
            <a:avLst/>
          </a:prstGeom>
          <a:ln>
            <a:solidFill>
              <a:schemeClr val="tx1"/>
            </a:solidFill>
          </a:ln>
        </p:spPr>
      </p:pic>
      <p:pic>
        <p:nvPicPr>
          <p:cNvPr id="6" name="Picture 5">
            <a:extLst>
              <a:ext uri="{FF2B5EF4-FFF2-40B4-BE49-F238E27FC236}">
                <a16:creationId xmlns:a16="http://schemas.microsoft.com/office/drawing/2014/main" id="{5977A216-B555-2A7C-77EC-068C5AAA7B6C}"/>
              </a:ext>
            </a:extLst>
          </p:cNvPr>
          <p:cNvPicPr>
            <a:picLocks noChangeAspect="1"/>
          </p:cNvPicPr>
          <p:nvPr/>
        </p:nvPicPr>
        <p:blipFill>
          <a:blip r:embed="rId3"/>
          <a:srcRect l="7803" t="23538" r="52692" b="41180"/>
          <a:stretch/>
        </p:blipFill>
        <p:spPr>
          <a:xfrm>
            <a:off x="7010946" y="5436373"/>
            <a:ext cx="2122041" cy="1184526"/>
          </a:xfrm>
          <a:prstGeom prst="rect">
            <a:avLst/>
          </a:prstGeom>
          <a:ln>
            <a:solidFill>
              <a:schemeClr val="tx1"/>
            </a:solidFill>
          </a:ln>
        </p:spPr>
      </p:pic>
    </p:spTree>
    <p:extLst>
      <p:ext uri="{BB962C8B-B14F-4D97-AF65-F5344CB8AC3E}">
        <p14:creationId xmlns:p14="http://schemas.microsoft.com/office/powerpoint/2010/main" val="25362172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7AEE850-1CA9-4973-B1B5-CDD043863B4E}"/>
              </a:ext>
            </a:extLst>
          </p:cNvPr>
          <p:cNvSpPr txBox="1"/>
          <p:nvPr/>
        </p:nvSpPr>
        <p:spPr>
          <a:xfrm>
            <a:off x="559707" y="487330"/>
            <a:ext cx="8621486" cy="690189"/>
          </a:xfrm>
          <a:prstGeom prst="rect">
            <a:avLst/>
          </a:prstGeom>
          <a:noFill/>
        </p:spPr>
        <p:txBody>
          <a:bodyPr wrap="square">
            <a:spAutoFit/>
          </a:bodyPr>
          <a:lstStyle/>
          <a:p>
            <a:pPr marL="2540">
              <a:lnSpc>
                <a:spcPct val="107000"/>
              </a:lnSpc>
              <a:spcAft>
                <a:spcPts val="335"/>
              </a:spcAft>
            </a:pPr>
            <a:r>
              <a:rPr lang="en-US" sz="1400" b="1" dirty="0">
                <a:solidFill>
                  <a:srgbClr val="2F6153"/>
                </a:solidFill>
                <a:effectLst/>
                <a:latin typeface="Ubuntu" panose="020B0504030602030204" pitchFamily="34" charset="0"/>
                <a:ea typeface="Ubuntu" panose="020B0504030602030204" pitchFamily="34" charset="0"/>
                <a:cs typeface="Ubuntu" panose="020B0504030602030204" pitchFamily="34" charset="0"/>
              </a:rPr>
              <a:t>Fitness Captain</a:t>
            </a:r>
            <a:endParaRPr lang="es-PA" sz="1400" dirty="0">
              <a:solidFill>
                <a:srgbClr val="000000"/>
              </a:solidFill>
              <a:effectLst/>
              <a:latin typeface="Calibri" panose="020F0502020204030204" pitchFamily="34" charset="0"/>
              <a:ea typeface="Calibri" panose="020F0502020204030204" pitchFamily="34" charset="0"/>
            </a:endParaRPr>
          </a:p>
          <a:p>
            <a:pPr marL="2540">
              <a:lnSpc>
                <a:spcPct val="107000"/>
              </a:lnSpc>
              <a:spcAft>
                <a:spcPts val="825"/>
              </a:spcAft>
            </a:pPr>
            <a:r>
              <a:rPr lang="en-US" sz="2200" kern="0" dirty="0">
                <a:solidFill>
                  <a:srgbClr val="2F6153"/>
                </a:solidFill>
                <a:effectLst/>
                <a:latin typeface="Ubuntu" panose="020B0504030602030204" pitchFamily="34" charset="0"/>
                <a:ea typeface="Ubuntu" panose="020B0504030602030204" pitchFamily="34" charset="0"/>
                <a:cs typeface="Ubuntu" panose="020B0504030602030204" pitchFamily="34" charset="0"/>
              </a:rPr>
              <a:t>Facilitator Guide</a:t>
            </a:r>
            <a:endParaRPr lang="es-PA" sz="2200" kern="0" dirty="0">
              <a:solidFill>
                <a:srgbClr val="2F6153"/>
              </a:solidFill>
              <a:effectLst/>
              <a:latin typeface="Ubuntu" panose="020B0504030602030204" pitchFamily="34" charset="0"/>
              <a:ea typeface="Ubuntu" panose="020B0504030602030204" pitchFamily="34" charset="0"/>
              <a:cs typeface="Ubuntu" panose="020B0504030602030204" pitchFamily="34" charset="0"/>
            </a:endParaRPr>
          </a:p>
        </p:txBody>
      </p:sp>
      <p:sp>
        <p:nvSpPr>
          <p:cNvPr id="4" name="CuadroTexto 3">
            <a:extLst>
              <a:ext uri="{FF2B5EF4-FFF2-40B4-BE49-F238E27FC236}">
                <a16:creationId xmlns:a16="http://schemas.microsoft.com/office/drawing/2014/main" id="{4A284CCA-C141-48AD-8E0B-8B1C4C36D824}"/>
              </a:ext>
            </a:extLst>
          </p:cNvPr>
          <p:cNvSpPr txBox="1"/>
          <p:nvPr/>
        </p:nvSpPr>
        <p:spPr>
          <a:xfrm>
            <a:off x="549960" y="1179507"/>
            <a:ext cx="8748586" cy="5211683"/>
          </a:xfrm>
          <a:prstGeom prst="rect">
            <a:avLst/>
          </a:prstGeom>
          <a:noFill/>
        </p:spPr>
        <p:txBody>
          <a:bodyPr wrap="square" rtlCol="0">
            <a:spAutoFit/>
          </a:bodyPr>
          <a:lstStyle/>
          <a:p>
            <a:pPr indent="-6350">
              <a:lnSpc>
                <a:spcPct val="117000"/>
              </a:lnSpc>
              <a:spcAft>
                <a:spcPts val="1900"/>
              </a:spcAft>
            </a:pPr>
            <a:r>
              <a:rPr lang="en-US" sz="1400" dirty="0">
                <a:solidFill>
                  <a:srgbClr val="2E2825"/>
                </a:solidFill>
                <a:effectLst/>
                <a:latin typeface="Ubuntu" panose="020B0504030602030204" pitchFamily="34" charset="0"/>
                <a:ea typeface="Ubuntu" panose="020B0504030602030204" pitchFamily="34" charset="0"/>
                <a:cs typeface="Ubuntu" panose="020B0504030602030204" pitchFamily="34" charset="0"/>
              </a:rPr>
              <a:t>This facilitator guide provides an outline on how to host and lead the </a:t>
            </a:r>
            <a:r>
              <a:rPr lang="en-US" sz="1400" b="1" u="sng" dirty="0">
                <a:solidFill>
                  <a:srgbClr val="2E2825"/>
                </a:solidFill>
                <a:effectLst/>
                <a:latin typeface="Ubuntu" panose="020B0504030602030204" pitchFamily="34" charset="0"/>
                <a:ea typeface="Ubuntu" panose="020B0504030602030204" pitchFamily="34" charset="0"/>
                <a:cs typeface="Ubuntu" panose="020B0504030602030204" pitchFamily="34" charset="0"/>
              </a:rPr>
              <a:t>Year 2 </a:t>
            </a:r>
            <a:r>
              <a:rPr lang="en-US" sz="1400" b="1" u="sng" dirty="0">
                <a:solidFill>
                  <a:srgbClr val="2E2825"/>
                </a:solidFill>
                <a:latin typeface="Ubuntu" panose="020B0504030602030204" pitchFamily="34" charset="0"/>
                <a:ea typeface="Ubuntu" panose="020B0504030602030204" pitchFamily="34" charset="0"/>
                <a:cs typeface="Ubuntu" panose="020B0504030602030204" pitchFamily="34" charset="0"/>
              </a:rPr>
              <a:t>Fitness Captain </a:t>
            </a:r>
            <a:r>
              <a:rPr lang="en-US" sz="1400" dirty="0">
                <a:solidFill>
                  <a:srgbClr val="2E2825"/>
                </a:solidFill>
                <a:effectLst/>
                <a:latin typeface="Ubuntu" panose="020B0504030602030204" pitchFamily="34" charset="0"/>
                <a:ea typeface="Ubuntu" panose="020B0504030602030204" pitchFamily="34" charset="0"/>
                <a:cs typeface="Ubuntu" panose="020B0504030602030204" pitchFamily="34" charset="0"/>
              </a:rPr>
              <a:t>training course using the PowerPoint presentation and the participant workbook. </a:t>
            </a:r>
            <a:endParaRPr lang="es-PA" sz="1400" dirty="0">
              <a:solidFill>
                <a:srgbClr val="000000"/>
              </a:solidFill>
              <a:effectLst/>
              <a:latin typeface="Calibri" panose="020F0502020204030204" pitchFamily="34" charset="0"/>
              <a:ea typeface="Calibri" panose="020F0502020204030204" pitchFamily="34" charset="0"/>
            </a:endParaRPr>
          </a:p>
          <a:p>
            <a:pPr indent="-6350">
              <a:lnSpc>
                <a:spcPct val="117000"/>
              </a:lnSpc>
              <a:spcAft>
                <a:spcPts val="20"/>
              </a:spcAft>
            </a:pPr>
            <a:r>
              <a:rPr lang="en-US" sz="1400" dirty="0">
                <a:solidFill>
                  <a:srgbClr val="2E2825"/>
                </a:solidFill>
                <a:effectLst/>
                <a:latin typeface="Ubuntu" panose="020B0504030602030204" pitchFamily="34" charset="0"/>
                <a:ea typeface="Ubuntu" panose="020B0504030602030204" pitchFamily="34" charset="0"/>
                <a:cs typeface="Ubuntu" panose="020B0504030602030204" pitchFamily="34" charset="0"/>
              </a:rPr>
              <a:t>If you are looking for resources to help prepare for and lead a training virtually, you can find them here. </a:t>
            </a:r>
            <a:endParaRPr lang="es-PA" sz="1400" dirty="0">
              <a:solidFill>
                <a:srgbClr val="000000"/>
              </a:solidFill>
              <a:effectLst/>
              <a:latin typeface="Calibri" panose="020F0502020204030204" pitchFamily="34" charset="0"/>
              <a:ea typeface="Calibri" panose="020F0502020204030204" pitchFamily="34" charset="0"/>
            </a:endParaRPr>
          </a:p>
          <a:p>
            <a:pPr indent="-6350">
              <a:lnSpc>
                <a:spcPct val="117000"/>
              </a:lnSpc>
              <a:spcAft>
                <a:spcPts val="1900"/>
              </a:spcAft>
            </a:pPr>
            <a:r>
              <a:rPr lang="en-US" sz="1400" dirty="0">
                <a:solidFill>
                  <a:srgbClr val="2E2825"/>
                </a:solidFill>
                <a:effectLst/>
                <a:latin typeface="Ubuntu" panose="020B0504030602030204" pitchFamily="34" charset="0"/>
                <a:ea typeface="Ubuntu" panose="020B0504030602030204" pitchFamily="34" charset="0"/>
                <a:cs typeface="Ubuntu" panose="020B0504030602030204" pitchFamily="34" charset="0"/>
              </a:rPr>
              <a:t>Alternatively, the worksheets, PowerPoint and this resource can be adapted for delivery via platforms like Zoom, WhatsApp, Facebook or for in person delivery.</a:t>
            </a:r>
            <a:endParaRPr lang="es-PA" sz="1400" dirty="0">
              <a:solidFill>
                <a:srgbClr val="000000"/>
              </a:solidFill>
              <a:effectLst/>
              <a:latin typeface="Calibri" panose="020F0502020204030204" pitchFamily="34" charset="0"/>
              <a:ea typeface="Calibri" panose="020F0502020204030204" pitchFamily="34" charset="0"/>
            </a:endParaRPr>
          </a:p>
          <a:p>
            <a:pPr indent="-6350">
              <a:lnSpc>
                <a:spcPct val="107000"/>
              </a:lnSpc>
              <a:spcAft>
                <a:spcPts val="940"/>
              </a:spcAft>
            </a:pPr>
            <a:r>
              <a:rPr lang="en-US" sz="1400" b="1" dirty="0">
                <a:solidFill>
                  <a:srgbClr val="2F6153"/>
                </a:solidFill>
                <a:effectLst/>
                <a:latin typeface="Ubuntu" panose="020B0504030602030204" pitchFamily="34" charset="0"/>
                <a:ea typeface="Ubuntu" panose="020B0504030602030204" pitchFamily="34" charset="0"/>
                <a:cs typeface="Ubuntu" panose="020B0504030602030204" pitchFamily="34" charset="0"/>
              </a:rPr>
              <a:t>Be sure to complete the following actions to prepare for each session:</a:t>
            </a:r>
            <a:endParaRPr lang="es-PA" sz="1400" dirty="0">
              <a:solidFill>
                <a:srgbClr val="000000"/>
              </a:solidFill>
              <a:effectLst/>
              <a:latin typeface="Calibri" panose="020F0502020204030204" pitchFamily="34" charset="0"/>
              <a:ea typeface="Calibri" panose="020F0502020204030204" pitchFamily="34" charset="0"/>
            </a:endParaRPr>
          </a:p>
          <a:p>
            <a:pPr marL="342900" lvl="0" indent="-342900" fontAlgn="base">
              <a:lnSpc>
                <a:spcPct val="107000"/>
              </a:lnSpc>
              <a:spcAft>
                <a:spcPts val="465"/>
              </a:spcAft>
              <a:buClr>
                <a:srgbClr val="2F6153"/>
              </a:buClr>
              <a:buSzPts val="1400"/>
              <a:buFont typeface="+mj-lt"/>
              <a:buAutoNum type="arabicPeriod"/>
            </a:pPr>
            <a:r>
              <a:rPr lang="en-US" sz="1400" u="none" strike="noStrike" dirty="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Review this facilitator guide and accompanying PowerPoint presentation.</a:t>
            </a:r>
            <a:endParaRPr lang="es-PA" sz="1400" u="none" strike="noStrike" dirty="0">
              <a:solidFill>
                <a:srgbClr val="000000"/>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endParaRPr>
          </a:p>
          <a:p>
            <a:pPr marL="342900" lvl="0" indent="-342900" fontAlgn="base">
              <a:lnSpc>
                <a:spcPct val="136000"/>
              </a:lnSpc>
              <a:spcAft>
                <a:spcPts val="800"/>
              </a:spcAft>
              <a:buClr>
                <a:srgbClr val="2F6153"/>
              </a:buClr>
              <a:buSzPts val="1400"/>
              <a:buFont typeface="+mj-lt"/>
              <a:buAutoNum type="arabicPeriod"/>
            </a:pPr>
            <a:r>
              <a:rPr lang="en-US" sz="1400" u="none" strike="noStrike" dirty="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Review the worksheets and complete each activity yourself to be familiar with the activity and have examples to share. Additionally, think about what information you can add from your Program perspective.</a:t>
            </a:r>
            <a:endParaRPr lang="es-PA" sz="1400" u="none" strike="noStrike" dirty="0">
              <a:solidFill>
                <a:srgbClr val="000000"/>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endParaRPr>
          </a:p>
          <a:p>
            <a:pPr marL="342900" lvl="0" indent="-342900" fontAlgn="base">
              <a:lnSpc>
                <a:spcPct val="107000"/>
              </a:lnSpc>
              <a:spcAft>
                <a:spcPts val="465"/>
              </a:spcAft>
              <a:buClr>
                <a:srgbClr val="2F6153"/>
              </a:buClr>
              <a:buSzPts val="1400"/>
              <a:buFont typeface="+mj-lt"/>
              <a:buAutoNum type="arabicPeriod"/>
            </a:pPr>
            <a:r>
              <a:rPr lang="en-US" sz="1400" u="none" strike="noStrike" dirty="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Host a practice session with all facilitators and cover every slide.</a:t>
            </a:r>
            <a:endParaRPr lang="es-PA" sz="1400" u="none" strike="noStrike" dirty="0">
              <a:solidFill>
                <a:srgbClr val="000000"/>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endParaRPr>
          </a:p>
          <a:p>
            <a:pPr marL="342900" lvl="0" indent="-342900" fontAlgn="base">
              <a:lnSpc>
                <a:spcPct val="107000"/>
              </a:lnSpc>
              <a:spcAft>
                <a:spcPts val="465"/>
              </a:spcAft>
              <a:buClr>
                <a:srgbClr val="2F6153"/>
              </a:buClr>
              <a:buSzPts val="1400"/>
              <a:buFont typeface="+mj-lt"/>
              <a:buAutoNum type="arabicPeriod"/>
            </a:pPr>
            <a:r>
              <a:rPr lang="en-US" sz="1400" u="none" strike="noStrike" dirty="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Give feedback to each other.</a:t>
            </a:r>
            <a:endParaRPr lang="es-PA" sz="1400" u="none" strike="noStrike" dirty="0">
              <a:solidFill>
                <a:srgbClr val="000000"/>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endParaRPr>
          </a:p>
          <a:p>
            <a:pPr marL="342900" lvl="0" indent="-342900" fontAlgn="base">
              <a:lnSpc>
                <a:spcPct val="107000"/>
              </a:lnSpc>
              <a:spcAft>
                <a:spcPts val="465"/>
              </a:spcAft>
              <a:buClr>
                <a:srgbClr val="2F6153"/>
              </a:buClr>
              <a:buSzPts val="1400"/>
              <a:buFont typeface="+mj-lt"/>
              <a:buAutoNum type="arabicPeriod"/>
            </a:pPr>
            <a:r>
              <a:rPr lang="en-US" sz="1400" u="none" strike="noStrike" dirty="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Host a second practice of entire presentation.</a:t>
            </a:r>
            <a:endParaRPr lang="es-PA" sz="1400" u="none" strike="noStrike" dirty="0">
              <a:solidFill>
                <a:srgbClr val="000000"/>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endParaRPr>
          </a:p>
          <a:p>
            <a:pPr marL="342900" lvl="0" indent="-342900" fontAlgn="base">
              <a:lnSpc>
                <a:spcPct val="136000"/>
              </a:lnSpc>
              <a:spcAft>
                <a:spcPts val="465"/>
              </a:spcAft>
              <a:buClr>
                <a:srgbClr val="2F6153"/>
              </a:buClr>
              <a:buSzPts val="1400"/>
              <a:buFont typeface="+mj-lt"/>
              <a:buAutoNum type="arabicPeriod"/>
            </a:pPr>
            <a:r>
              <a:rPr lang="en-US" sz="1400" u="none" strike="noStrike" dirty="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Send out the worksheets and session instructions to the participant one or two weeks before the training. Invite athlete leaders to look through all the resources so they are familiar with the content.</a:t>
            </a:r>
            <a:endParaRPr lang="es-PA" sz="1400" u="none" strike="noStrike" dirty="0">
              <a:solidFill>
                <a:srgbClr val="000000"/>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endParaRPr>
          </a:p>
          <a:p>
            <a:endParaRPr lang="es-PA" sz="1400" dirty="0"/>
          </a:p>
        </p:txBody>
      </p:sp>
    </p:spTree>
    <p:extLst>
      <p:ext uri="{BB962C8B-B14F-4D97-AF65-F5344CB8AC3E}">
        <p14:creationId xmlns:p14="http://schemas.microsoft.com/office/powerpoint/2010/main" val="37421467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95667553"/>
              </p:ext>
            </p:extLst>
          </p:nvPr>
        </p:nvGraphicFramePr>
        <p:xfrm>
          <a:off x="614150" y="545909"/>
          <a:ext cx="8518837" cy="4095981"/>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00209">
                <a:tc>
                  <a:txBody>
                    <a:bodyPr/>
                    <a:lstStyle/>
                    <a:p>
                      <a:r>
                        <a:rPr lang="en-US" sz="1400">
                          <a:solidFill>
                            <a:srgbClr val="316355"/>
                          </a:solidFill>
                          <a:latin typeface="Ubuntu" panose="020B0504030602030204" pitchFamily="34" charset="0"/>
                        </a:rPr>
                        <a:t>Prep</a:t>
                      </a:r>
                      <a:endParaRPr lang="en-US" sz="140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n-US" sz="1400">
                          <a:solidFill>
                            <a:srgbClr val="316355"/>
                          </a:solidFill>
                          <a:latin typeface="Ubuntu" panose="020B0504030602030204" pitchFamily="34" charset="0"/>
                        </a:rPr>
                        <a:t>Description</a:t>
                      </a:r>
                      <a:endParaRPr lang="en-US" sz="1400" dirty="0">
                        <a:solidFill>
                          <a:srgbClr val="316355"/>
                        </a:solidFill>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n-US" sz="1400">
                          <a:solidFill>
                            <a:srgbClr val="316355"/>
                          </a:solidFill>
                          <a:latin typeface="Ubuntu" panose="020B0504030602030204" pitchFamily="34" charset="0"/>
                        </a:rPr>
                        <a:t>Slide</a:t>
                      </a:r>
                      <a:endParaRPr lang="en-US" sz="1400" dirty="0">
                        <a:solidFill>
                          <a:srgbClr val="316355"/>
                        </a:solidFill>
                        <a:latin typeface="Ubuntu" panose="020B050403060203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2041422">
                <a:tc>
                  <a:txBody>
                    <a:bodyPr/>
                    <a:lstStyle/>
                    <a:p>
                      <a:r>
                        <a:rPr lang="en-US" sz="1000" b="1" i="0" u="none" strike="noStrike" kern="1200" baseline="0" dirty="0">
                          <a:solidFill>
                            <a:srgbClr val="316355"/>
                          </a:solidFill>
                          <a:latin typeface="Ubuntu" panose="020B0504030602030204" pitchFamily="34" charset="0"/>
                          <a:ea typeface="+mn-ea"/>
                          <a:cs typeface="+mn-cs"/>
                        </a:rPr>
                        <a:t>Topic: Questions and Close</a:t>
                      </a:r>
                      <a:endParaRPr lang="en-US" sz="1000" b="0" i="0" u="none" strike="noStrike" kern="1200" baseline="0" dirty="0">
                        <a:solidFill>
                          <a:schemeClr val="tx1"/>
                        </a:solidFill>
                        <a:latin typeface="Ubuntu" panose="020B0504030602030204" pitchFamily="34" charset="0"/>
                        <a:ea typeface="+mn-ea"/>
                        <a:cs typeface="+mn-cs"/>
                      </a:endParaRPr>
                    </a:p>
                    <a:p>
                      <a:endParaRPr lang="en-US" sz="1000" b="0" i="0" u="none" strike="noStrike" kern="1200" baseline="0" dirty="0">
                        <a:solidFill>
                          <a:schemeClr val="tx1"/>
                        </a:solidFill>
                        <a:latin typeface="Ubuntu" panose="020B0504030602030204" pitchFamily="34" charset="0"/>
                        <a:ea typeface="+mn-ea"/>
                        <a:cs typeface="+mn-cs"/>
                      </a:endParaRPr>
                    </a:p>
                    <a:p>
                      <a:r>
                        <a:rPr lang="en-US" sz="1000" b="1" i="0" u="none" strike="noStrike" kern="1200" baseline="0" dirty="0">
                          <a:solidFill>
                            <a:srgbClr val="316355"/>
                          </a:solidFill>
                          <a:latin typeface="Ubuntu" panose="020B0504030602030204" pitchFamily="34" charset="0"/>
                          <a:ea typeface="+mn-ea"/>
                          <a:cs typeface="+mn-cs"/>
                        </a:rPr>
                        <a:t>Time: </a:t>
                      </a:r>
                      <a:r>
                        <a:rPr lang="en-US" sz="1000" b="0" i="0" u="none" strike="noStrike" kern="1200" baseline="0" dirty="0">
                          <a:solidFill>
                            <a:schemeClr val="tx1"/>
                          </a:solidFill>
                          <a:latin typeface="Ubuntu" panose="020B0504030602030204" pitchFamily="34" charset="0"/>
                          <a:ea typeface="+mn-ea"/>
                          <a:cs typeface="+mn-cs"/>
                        </a:rPr>
                        <a:t> 5 minutes</a:t>
                      </a:r>
                    </a:p>
                    <a:p>
                      <a:r>
                        <a:rPr lang="en-US" sz="1000" b="1" i="0" u="none" strike="noStrike" kern="1200" baseline="0" dirty="0">
                          <a:solidFill>
                            <a:srgbClr val="316355"/>
                          </a:solidFill>
                          <a:latin typeface="Ubuntu" panose="020B0504030602030204" pitchFamily="34" charset="0"/>
                          <a:ea typeface="+mn-ea"/>
                          <a:cs typeface="+mn-cs"/>
                        </a:rPr>
                        <a:t>Lead:</a:t>
                      </a:r>
                      <a:endParaRPr lang="en-US" sz="100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en-US" sz="1000" b="1" i="0" u="none" strike="noStrike" kern="1200" baseline="0" dirty="0">
                          <a:solidFill>
                            <a:srgbClr val="316355"/>
                          </a:solidFill>
                          <a:latin typeface="Ubuntu" panose="020B0504030602030204" pitchFamily="34" charset="0"/>
                          <a:ea typeface="+mn-ea"/>
                          <a:cs typeface="+mn-cs"/>
                        </a:rPr>
                        <a:t>QUESTION:</a:t>
                      </a:r>
                    </a:p>
                    <a:p>
                      <a:r>
                        <a:rPr lang="en-US" sz="1000" b="0" i="0" u="none" strike="noStrike" kern="1200" baseline="0" dirty="0">
                          <a:solidFill>
                            <a:schemeClr val="tx1"/>
                          </a:solidFill>
                          <a:effectLst/>
                          <a:latin typeface="Ubuntu" panose="020B0504030602030204" pitchFamily="34" charset="0"/>
                          <a:ea typeface="+mn-ea"/>
                          <a:cs typeface="+mn-cs"/>
                        </a:rPr>
                        <a:t>Does anyone have any questions about anything we learned today?</a:t>
                      </a:r>
                    </a:p>
                    <a:p>
                      <a:endParaRPr lang="en-US" sz="1000" b="0" i="0" u="none" strike="noStrike" kern="1200" baseline="0" dirty="0">
                        <a:solidFill>
                          <a:schemeClr val="tx1"/>
                        </a:solidFill>
                        <a:effectLst/>
                        <a:latin typeface="Ubuntu" panose="020B0504030602030204" pitchFamily="34" charset="0"/>
                        <a:ea typeface="+mn-ea"/>
                        <a:cs typeface="+mn-cs"/>
                      </a:endParaRPr>
                    </a:p>
                    <a:p>
                      <a:r>
                        <a:rPr lang="en-US" sz="1000" b="0" i="0" dirty="0">
                          <a:solidFill>
                            <a:srgbClr val="000000"/>
                          </a:solidFill>
                          <a:effectLst/>
                          <a:latin typeface="Ubuntu" panose="020B0504030602030204" pitchFamily="34" charset="0"/>
                        </a:rPr>
                        <a:t>Congratulations! Thanks for participating, you have now concluded the Year 2 Fitness Captain training course.</a:t>
                      </a:r>
                    </a:p>
                    <a:p>
                      <a:r>
                        <a:rPr lang="en-US" sz="1000" b="0" i="0" dirty="0">
                          <a:solidFill>
                            <a:srgbClr val="000000"/>
                          </a:solidFill>
                          <a:effectLst/>
                          <a:latin typeface="Ubuntu" panose="020B0504030602030204" pitchFamily="34" charset="0"/>
                        </a:rPr>
                        <a:t> </a:t>
                      </a:r>
                    </a:p>
                    <a:p>
                      <a:r>
                        <a:rPr lang="en-US" sz="1000" b="0" i="0" dirty="0">
                          <a:solidFill>
                            <a:srgbClr val="000000"/>
                          </a:solidFill>
                          <a:effectLst/>
                          <a:latin typeface="Ubuntu" panose="020B0504030602030204" pitchFamily="34" charset="0"/>
                        </a:rPr>
                        <a:t>Remember, to be a great athlete, you must be a healthy athlete. Your coach and Program staff are here to help you!</a:t>
                      </a:r>
                    </a:p>
                    <a:p>
                      <a:endParaRPr lang="en-US" sz="1000" b="0" i="0" dirty="0">
                        <a:solidFill>
                          <a:srgbClr val="000000"/>
                        </a:solidFill>
                        <a:effectLst/>
                        <a:latin typeface="Ubuntu" panose="020B0504030602030204" pitchFamily="34" charset="0"/>
                      </a:endParaRPr>
                    </a:p>
                    <a:p>
                      <a:endParaRPr lang="en-US" sz="1000" b="0" i="0" dirty="0">
                        <a:solidFill>
                          <a:srgbClr val="000000"/>
                        </a:solidFill>
                        <a:effectLst/>
                        <a:latin typeface="Ubuntu" panose="020B0504030602030204" pitchFamily="34" charset="0"/>
                      </a:endParaRPr>
                    </a:p>
                    <a:p>
                      <a:endParaRPr lang="en-US" sz="1000" b="0" i="0" dirty="0">
                        <a:solidFill>
                          <a:srgbClr val="000000"/>
                        </a:solidFill>
                        <a:effectLst/>
                        <a:latin typeface="Ubuntu" panose="020B0504030602030204" pitchFamily="34" charset="0"/>
                      </a:endParaRPr>
                    </a:p>
                    <a:p>
                      <a:endParaRPr lang="en-US" sz="1000" b="0" i="0" dirty="0">
                        <a:solidFill>
                          <a:srgbClr val="000000"/>
                        </a:solidFill>
                        <a:effectLst/>
                        <a:latin typeface="Ubuntu" panose="020B0504030602030204" pitchFamily="34" charset="0"/>
                      </a:endParaRPr>
                    </a:p>
                    <a:p>
                      <a:endParaRPr lang="en-US" sz="1000" b="0" i="0" dirty="0">
                        <a:solidFill>
                          <a:srgbClr val="000000"/>
                        </a:solidFill>
                        <a:effectLst/>
                        <a:latin typeface="Ubuntu" panose="020B0504030602030204" pitchFamily="34" charset="0"/>
                      </a:endParaRPr>
                    </a:p>
                    <a:p>
                      <a:endParaRPr lang="en-US" sz="1000" b="0" i="0" dirty="0">
                        <a:solidFill>
                          <a:srgbClr val="000000"/>
                        </a:solidFill>
                        <a:effectLst/>
                        <a:latin typeface="Ubuntu" panose="020B0504030602030204" pitchFamily="34" charset="0"/>
                      </a:endParaRPr>
                    </a:p>
                    <a:p>
                      <a:endParaRPr lang="en-US" sz="1000" b="0" i="0" dirty="0">
                        <a:solidFill>
                          <a:srgbClr val="000000"/>
                        </a:solidFill>
                        <a:effectLst/>
                        <a:latin typeface="Ubuntu" panose="020B0504030602030204" pitchFamily="34" charset="0"/>
                      </a:endParaRPr>
                    </a:p>
                    <a:p>
                      <a:endParaRPr lang="en-US" sz="1000" b="0" i="0" dirty="0">
                        <a:solidFill>
                          <a:srgbClr val="000000"/>
                        </a:solidFill>
                        <a:effectLst/>
                        <a:latin typeface="Ubuntu" panose="020B0504030602030204" pitchFamily="34" charset="0"/>
                      </a:endParaRPr>
                    </a:p>
                    <a:p>
                      <a:endParaRPr lang="en-US" sz="1000" b="0" i="0" dirty="0">
                        <a:solidFill>
                          <a:srgbClr val="000000"/>
                        </a:solidFill>
                        <a:effectLst/>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108941">
                <a:tc>
                  <a:txBody>
                    <a:bodyPr/>
                    <a:lstStyle/>
                    <a:p>
                      <a:pPr marL="0" algn="l" defTabSz="914400" rtl="0" eaLnBrk="1" latinLnBrk="0" hangingPunct="1"/>
                      <a:endParaRPr lang="es-PA" sz="1000" b="1" i="0" u="none" strike="noStrike" kern="1200" baseline="0" dirty="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tc>
                  <a:txBody>
                    <a:bodyPr/>
                    <a:lstStyle/>
                    <a:p>
                      <a:pPr marL="0" indent="0">
                        <a:buFont typeface="Arial" panose="020B0604020202020204" pitchFamily="34" charset="0"/>
                        <a:buNone/>
                      </a:pPr>
                      <a:endParaRPr lang="en-US" sz="1000" dirty="0">
                        <a:solidFill>
                          <a:srgbClr val="316355"/>
                        </a:solidFill>
                        <a:latin typeface="Ubuntu" panose="020B0504030602030204" pitchFamily="34" charset="0"/>
                      </a:endParaRPr>
                    </a:p>
                    <a:p>
                      <a:pPr algn="ctr"/>
                      <a:r>
                        <a:rPr lang="es-PA" sz="3600" b="1" dirty="0">
                          <a:solidFill>
                            <a:schemeClr val="bg1"/>
                          </a:solidFill>
                          <a:latin typeface="Ubuntu" panose="020B0504030602030204" pitchFamily="34" charset="0"/>
                        </a:rPr>
                        <a:t>Module Complete</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tc>
                  <a:txBody>
                    <a:bodyPr/>
                    <a:lstStyle/>
                    <a:p>
                      <a:endParaRPr lang="es-PA" sz="1000" dirty="0">
                        <a:solidFill>
                          <a:srgbClr val="316355"/>
                        </a:solidFill>
                        <a:latin typeface="Ubuntu" panose="020B050403060203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9130031"/>
                  </a:ext>
                </a:extLst>
              </a:tr>
            </a:tbl>
          </a:graphicData>
        </a:graphic>
      </p:graphicFrame>
      <p:grpSp>
        <p:nvGrpSpPr>
          <p:cNvPr id="11" name="Group 10">
            <a:extLst>
              <a:ext uri="{FF2B5EF4-FFF2-40B4-BE49-F238E27FC236}">
                <a16:creationId xmlns:a16="http://schemas.microsoft.com/office/drawing/2014/main" id="{9EABAB11-EBF8-4A7C-0E5B-DC6CD2A84087}"/>
              </a:ext>
            </a:extLst>
          </p:cNvPr>
          <p:cNvGrpSpPr/>
          <p:nvPr/>
        </p:nvGrpSpPr>
        <p:grpSpPr>
          <a:xfrm>
            <a:off x="7037599" y="981373"/>
            <a:ext cx="2095388" cy="2447627"/>
            <a:chOff x="7037599" y="3158988"/>
            <a:chExt cx="2095388" cy="2447627"/>
          </a:xfrm>
        </p:grpSpPr>
        <p:pic>
          <p:nvPicPr>
            <p:cNvPr id="8" name="Picture 7">
              <a:extLst>
                <a:ext uri="{FF2B5EF4-FFF2-40B4-BE49-F238E27FC236}">
                  <a16:creationId xmlns:a16="http://schemas.microsoft.com/office/drawing/2014/main" id="{9A892087-8018-9E16-3D78-25D875516C39}"/>
                </a:ext>
              </a:extLst>
            </p:cNvPr>
            <p:cNvPicPr>
              <a:picLocks noChangeAspect="1"/>
            </p:cNvPicPr>
            <p:nvPr/>
          </p:nvPicPr>
          <p:blipFill rotWithShape="1">
            <a:blip r:embed="rId2"/>
            <a:srcRect l="34415" t="25741" r="20535" b="29309"/>
            <a:stretch/>
          </p:blipFill>
          <p:spPr>
            <a:xfrm>
              <a:off x="7037599" y="3158988"/>
              <a:ext cx="2095388" cy="1176031"/>
            </a:xfrm>
            <a:prstGeom prst="rect">
              <a:avLst/>
            </a:prstGeom>
            <a:ln>
              <a:solidFill>
                <a:schemeClr val="tx1"/>
              </a:solidFill>
            </a:ln>
          </p:spPr>
        </p:pic>
        <p:pic>
          <p:nvPicPr>
            <p:cNvPr id="10" name="Picture 9">
              <a:extLst>
                <a:ext uri="{FF2B5EF4-FFF2-40B4-BE49-F238E27FC236}">
                  <a16:creationId xmlns:a16="http://schemas.microsoft.com/office/drawing/2014/main" id="{47E1CE1E-F8F4-233D-AEA8-96C38C185608}"/>
                </a:ext>
              </a:extLst>
            </p:cNvPr>
            <p:cNvPicPr>
              <a:picLocks noChangeAspect="1"/>
            </p:cNvPicPr>
            <p:nvPr/>
          </p:nvPicPr>
          <p:blipFill rotWithShape="1">
            <a:blip r:embed="rId3"/>
            <a:srcRect l="33913" t="25384" r="20234" b="29309"/>
            <a:stretch/>
          </p:blipFill>
          <p:spPr>
            <a:xfrm>
              <a:off x="7037599" y="4442001"/>
              <a:ext cx="2095388" cy="1164614"/>
            </a:xfrm>
            <a:prstGeom prst="rect">
              <a:avLst/>
            </a:prstGeom>
            <a:ln>
              <a:solidFill>
                <a:schemeClr val="tx1"/>
              </a:solidFill>
            </a:ln>
          </p:spPr>
        </p:pic>
      </p:grpSp>
    </p:spTree>
    <p:extLst>
      <p:ext uri="{BB962C8B-B14F-4D97-AF65-F5344CB8AC3E}">
        <p14:creationId xmlns:p14="http://schemas.microsoft.com/office/powerpoint/2010/main" val="41955856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94;p2">
            <a:extLst>
              <a:ext uri="{FF2B5EF4-FFF2-40B4-BE49-F238E27FC236}">
                <a16:creationId xmlns:a16="http://schemas.microsoft.com/office/drawing/2014/main" id="{0D22382F-2A5A-54FB-B586-3C5647DD36BA}"/>
              </a:ext>
            </a:extLst>
          </p:cNvPr>
          <p:cNvSpPr txBox="1">
            <a:spLocks/>
          </p:cNvSpPr>
          <p:nvPr/>
        </p:nvSpPr>
        <p:spPr>
          <a:xfrm>
            <a:off x="573506" y="4349160"/>
            <a:ext cx="8785058" cy="2095735"/>
          </a:xfrm>
          <a:prstGeom prst="rect">
            <a:avLst/>
          </a:prstGeom>
          <a:noFill/>
          <a:ln>
            <a:noFill/>
          </a:ln>
        </p:spPr>
        <p:txBody>
          <a:bodyPr spcFirstLastPara="1" wrap="square" lIns="74283" tIns="37131" rIns="74283" bIns="37131" anchor="t" anchorCtr="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spcBef>
                <a:spcPts val="0"/>
              </a:spcBef>
              <a:buClr>
                <a:schemeClr val="dk1"/>
              </a:buClr>
              <a:buSzPts val="2800"/>
              <a:buNone/>
            </a:pPr>
            <a:r>
              <a:rPr lang="en-US" sz="1463" dirty="0">
                <a:latin typeface="Ubuntu" panose="020B0504030602030204" pitchFamily="34" charset="0"/>
              </a:rPr>
              <a:t>Special Olympics Health activities are supported by many sources, including in the United States by Grant Number NU27DD000021 from the Centers for Disease Control and Prevention of the U.S. Department of Health and Human Services, with $18.1 M (64%) financed with U.S. Federal funds and $10.2 M (36%) supported by non-federal sources. </a:t>
            </a:r>
          </a:p>
          <a:p>
            <a:pPr marL="0" indent="0" algn="ctr">
              <a:lnSpc>
                <a:spcPct val="150000"/>
              </a:lnSpc>
              <a:spcBef>
                <a:spcPts val="0"/>
              </a:spcBef>
              <a:buClr>
                <a:schemeClr val="dk1"/>
              </a:buClr>
              <a:buSzPts val="2800"/>
              <a:buNone/>
            </a:pPr>
            <a:endParaRPr lang="en-US" sz="1463" dirty="0">
              <a:latin typeface="Ubuntu" panose="020B0504030602030204" pitchFamily="34" charset="0"/>
            </a:endParaRPr>
          </a:p>
          <a:p>
            <a:pPr marL="0" indent="0" algn="ctr">
              <a:lnSpc>
                <a:spcPct val="150000"/>
              </a:lnSpc>
              <a:spcBef>
                <a:spcPts val="0"/>
              </a:spcBef>
              <a:buClr>
                <a:schemeClr val="dk1"/>
              </a:buClr>
              <a:buSzPts val="2800"/>
              <a:buNone/>
            </a:pPr>
            <a:r>
              <a:rPr lang="en-US" sz="1463" dirty="0">
                <a:latin typeface="Ubuntu" panose="020B0504030602030204" pitchFamily="34" charset="0"/>
              </a:rPr>
              <a:t>These contents are solely the responsibility of the authors and do not necessarily represent the official views of the Centers for Disease Control and Prevention or the Department of Health and Human Services.</a:t>
            </a:r>
          </a:p>
        </p:txBody>
      </p:sp>
      <p:pic>
        <p:nvPicPr>
          <p:cNvPr id="4" name="Picture 3" descr="A logo for a sports company&#10;&#10;AI-generated content may be incorrect.">
            <a:extLst>
              <a:ext uri="{FF2B5EF4-FFF2-40B4-BE49-F238E27FC236}">
                <a16:creationId xmlns:a16="http://schemas.microsoft.com/office/drawing/2014/main" id="{70CBDBD3-0776-EA65-77E8-993AD652B0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2132" y="601111"/>
            <a:ext cx="6287805" cy="3300484"/>
          </a:xfrm>
          <a:prstGeom prst="rect">
            <a:avLst/>
          </a:prstGeom>
        </p:spPr>
      </p:pic>
    </p:spTree>
    <p:extLst>
      <p:ext uri="{BB962C8B-B14F-4D97-AF65-F5344CB8AC3E}">
        <p14:creationId xmlns:p14="http://schemas.microsoft.com/office/powerpoint/2010/main" val="5194143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7AEE850-1CA9-4973-B1B5-CDD043863B4E}"/>
              </a:ext>
            </a:extLst>
          </p:cNvPr>
          <p:cNvSpPr txBox="1"/>
          <p:nvPr/>
        </p:nvSpPr>
        <p:spPr>
          <a:xfrm>
            <a:off x="920315" y="487330"/>
            <a:ext cx="8621486" cy="361317"/>
          </a:xfrm>
          <a:prstGeom prst="rect">
            <a:avLst/>
          </a:prstGeom>
          <a:noFill/>
        </p:spPr>
        <p:txBody>
          <a:bodyPr wrap="square">
            <a:spAutoFit/>
          </a:bodyPr>
          <a:lstStyle/>
          <a:p>
            <a:pPr marL="20320">
              <a:lnSpc>
                <a:spcPct val="107000"/>
              </a:lnSpc>
            </a:pPr>
            <a:r>
              <a:rPr lang="es-PA" sz="1800" b="1" dirty="0">
                <a:solidFill>
                  <a:srgbClr val="2F6153"/>
                </a:solidFill>
                <a:effectLst/>
                <a:latin typeface="Ubuntu" panose="020B0504030602030204" pitchFamily="34" charset="0"/>
                <a:ea typeface="Ubuntu" panose="020B0504030602030204" pitchFamily="34" charset="0"/>
                <a:cs typeface="Ubuntu" panose="020B0504030602030204" pitchFamily="34" charset="0"/>
              </a:rPr>
              <a:t>Training Overview</a:t>
            </a:r>
          </a:p>
        </p:txBody>
      </p:sp>
      <p:grpSp>
        <p:nvGrpSpPr>
          <p:cNvPr id="5" name="Group 19415">
            <a:extLst>
              <a:ext uri="{FF2B5EF4-FFF2-40B4-BE49-F238E27FC236}">
                <a16:creationId xmlns:a16="http://schemas.microsoft.com/office/drawing/2014/main" id="{BD57BB3C-77B2-4497-AF6A-9E4C9BF84ED4}"/>
              </a:ext>
            </a:extLst>
          </p:cNvPr>
          <p:cNvGrpSpPr/>
          <p:nvPr/>
        </p:nvGrpSpPr>
        <p:grpSpPr>
          <a:xfrm>
            <a:off x="652345" y="487330"/>
            <a:ext cx="345439" cy="313055"/>
            <a:chOff x="0" y="0"/>
            <a:chExt cx="345886" cy="313213"/>
          </a:xfrm>
        </p:grpSpPr>
        <p:sp>
          <p:nvSpPr>
            <p:cNvPr id="6" name="Shape 146">
              <a:extLst>
                <a:ext uri="{FF2B5EF4-FFF2-40B4-BE49-F238E27FC236}">
                  <a16:creationId xmlns:a16="http://schemas.microsoft.com/office/drawing/2014/main" id="{AAFEC365-205A-4D81-AA3F-1520A1DB5888}"/>
                </a:ext>
              </a:extLst>
            </p:cNvPr>
            <p:cNvSpPr/>
            <p:nvPr/>
          </p:nvSpPr>
          <p:spPr>
            <a:xfrm>
              <a:off x="43816" y="0"/>
              <a:ext cx="302070" cy="261052"/>
            </a:xfrm>
            <a:custGeom>
              <a:avLst/>
              <a:gdLst/>
              <a:ahLst/>
              <a:cxnLst/>
              <a:rect l="0" t="0" r="0" b="0"/>
              <a:pathLst>
                <a:path w="302070" h="261052">
                  <a:moveTo>
                    <a:pt x="300183" y="499"/>
                  </a:moveTo>
                  <a:cubicBezTo>
                    <a:pt x="302070" y="0"/>
                    <a:pt x="300622" y="3271"/>
                    <a:pt x="293599" y="12666"/>
                  </a:cubicBezTo>
                  <a:lnTo>
                    <a:pt x="112840" y="243552"/>
                  </a:lnTo>
                  <a:cubicBezTo>
                    <a:pt x="102629" y="256595"/>
                    <a:pt x="84544" y="261052"/>
                    <a:pt x="69799" y="253496"/>
                  </a:cubicBezTo>
                  <a:cubicBezTo>
                    <a:pt x="57493" y="247184"/>
                    <a:pt x="43523" y="232960"/>
                    <a:pt x="29680" y="203890"/>
                  </a:cubicBezTo>
                  <a:cubicBezTo>
                    <a:pt x="0" y="141545"/>
                    <a:pt x="32842" y="151731"/>
                    <a:pt x="54966" y="178604"/>
                  </a:cubicBezTo>
                  <a:cubicBezTo>
                    <a:pt x="77089" y="205465"/>
                    <a:pt x="76568" y="214596"/>
                    <a:pt x="84988" y="213897"/>
                  </a:cubicBezTo>
                  <a:cubicBezTo>
                    <a:pt x="93421" y="213199"/>
                    <a:pt x="246545" y="50944"/>
                    <a:pt x="253556" y="43222"/>
                  </a:cubicBezTo>
                  <a:cubicBezTo>
                    <a:pt x="258832" y="37421"/>
                    <a:pt x="294520" y="1995"/>
                    <a:pt x="300183" y="499"/>
                  </a:cubicBezTo>
                  <a:close/>
                </a:path>
              </a:pathLst>
            </a:custGeom>
            <a:ln w="0" cap="flat">
              <a:miter lim="127000"/>
            </a:ln>
          </p:spPr>
          <p:style>
            <a:lnRef idx="0">
              <a:srgbClr val="000000">
                <a:alpha val="0"/>
              </a:srgbClr>
            </a:lnRef>
            <a:fillRef idx="1">
              <a:srgbClr val="2F6153"/>
            </a:fillRef>
            <a:effectRef idx="0">
              <a:scrgbClr r="0" g="0" b="0"/>
            </a:effectRef>
            <a:fontRef idx="none"/>
          </p:style>
          <p:txBody>
            <a:bodyPr/>
            <a:lstStyle/>
            <a:p>
              <a:endParaRPr lang="es-PA"/>
            </a:p>
          </p:txBody>
        </p:sp>
        <p:sp>
          <p:nvSpPr>
            <p:cNvPr id="7" name="Shape 147">
              <a:extLst>
                <a:ext uri="{FF2B5EF4-FFF2-40B4-BE49-F238E27FC236}">
                  <a16:creationId xmlns:a16="http://schemas.microsoft.com/office/drawing/2014/main" id="{EC8B4D13-BAC2-4EAE-B6A5-EAA0C32E0E0B}"/>
                </a:ext>
              </a:extLst>
            </p:cNvPr>
            <p:cNvSpPr/>
            <p:nvPr/>
          </p:nvSpPr>
          <p:spPr>
            <a:xfrm>
              <a:off x="0" y="75266"/>
              <a:ext cx="237935" cy="237947"/>
            </a:xfrm>
            <a:custGeom>
              <a:avLst/>
              <a:gdLst/>
              <a:ahLst/>
              <a:cxnLst/>
              <a:rect l="0" t="0" r="0" b="0"/>
              <a:pathLst>
                <a:path w="237935" h="237947">
                  <a:moveTo>
                    <a:pt x="237935" y="118974"/>
                  </a:moveTo>
                  <a:cubicBezTo>
                    <a:pt x="237935" y="184683"/>
                    <a:pt x="184671" y="237947"/>
                    <a:pt x="118961" y="237947"/>
                  </a:cubicBezTo>
                  <a:cubicBezTo>
                    <a:pt x="53264" y="237947"/>
                    <a:pt x="0" y="184683"/>
                    <a:pt x="0" y="118974"/>
                  </a:cubicBezTo>
                  <a:cubicBezTo>
                    <a:pt x="0" y="53276"/>
                    <a:pt x="53264" y="0"/>
                    <a:pt x="118961" y="0"/>
                  </a:cubicBezTo>
                  <a:cubicBezTo>
                    <a:pt x="184671" y="0"/>
                    <a:pt x="237935" y="53276"/>
                    <a:pt x="237935" y="118974"/>
                  </a:cubicBezTo>
                  <a:close/>
                </a:path>
              </a:pathLst>
            </a:custGeom>
            <a:ln w="15469" cap="flat">
              <a:miter lim="127000"/>
            </a:ln>
          </p:spPr>
          <p:style>
            <a:lnRef idx="1">
              <a:srgbClr val="2F6153"/>
            </a:lnRef>
            <a:fillRef idx="0">
              <a:srgbClr val="000000">
                <a:alpha val="0"/>
              </a:srgbClr>
            </a:fillRef>
            <a:effectRef idx="0">
              <a:scrgbClr r="0" g="0" b="0"/>
            </a:effectRef>
            <a:fontRef idx="none"/>
          </p:style>
          <p:txBody>
            <a:bodyPr/>
            <a:lstStyle/>
            <a:p>
              <a:endParaRPr lang="es-PA"/>
            </a:p>
          </p:txBody>
        </p:sp>
      </p:grpSp>
      <p:graphicFrame>
        <p:nvGraphicFramePr>
          <p:cNvPr id="14" name="Tabla 13">
            <a:extLst>
              <a:ext uri="{FF2B5EF4-FFF2-40B4-BE49-F238E27FC236}">
                <a16:creationId xmlns:a16="http://schemas.microsoft.com/office/drawing/2014/main" id="{9E826EC8-9B4A-423F-8EC7-0F80E35AA177}"/>
              </a:ext>
            </a:extLst>
          </p:cNvPr>
          <p:cNvGraphicFramePr>
            <a:graphicFrameLocks noGrp="1"/>
          </p:cNvGraphicFramePr>
          <p:nvPr>
            <p:extLst>
              <p:ext uri="{D42A27DB-BD31-4B8C-83A1-F6EECF244321}">
                <p14:modId xmlns:p14="http://schemas.microsoft.com/office/powerpoint/2010/main" val="539276121"/>
              </p:ext>
            </p:extLst>
          </p:nvPr>
        </p:nvGraphicFramePr>
        <p:xfrm>
          <a:off x="268941" y="948224"/>
          <a:ext cx="9412942" cy="5552685"/>
        </p:xfrm>
        <a:graphic>
          <a:graphicData uri="http://schemas.openxmlformats.org/drawingml/2006/table">
            <a:tbl>
              <a:tblPr firstRow="1" firstCol="1" bandRow="1">
                <a:tableStyleId>{8799B23B-EC83-4686-B30A-512413B5E67A}</a:tableStyleId>
              </a:tblPr>
              <a:tblGrid>
                <a:gridCol w="4220755">
                  <a:extLst>
                    <a:ext uri="{9D8B030D-6E8A-4147-A177-3AD203B41FA5}">
                      <a16:colId xmlns:a16="http://schemas.microsoft.com/office/drawing/2014/main" val="3459485581"/>
                    </a:ext>
                  </a:extLst>
                </a:gridCol>
                <a:gridCol w="3873718">
                  <a:extLst>
                    <a:ext uri="{9D8B030D-6E8A-4147-A177-3AD203B41FA5}">
                      <a16:colId xmlns:a16="http://schemas.microsoft.com/office/drawing/2014/main" val="215483581"/>
                    </a:ext>
                  </a:extLst>
                </a:gridCol>
                <a:gridCol w="1318469">
                  <a:extLst>
                    <a:ext uri="{9D8B030D-6E8A-4147-A177-3AD203B41FA5}">
                      <a16:colId xmlns:a16="http://schemas.microsoft.com/office/drawing/2014/main" val="1179000542"/>
                    </a:ext>
                  </a:extLst>
                </a:gridCol>
              </a:tblGrid>
              <a:tr h="528295">
                <a:tc>
                  <a:txBody>
                    <a:bodyPr/>
                    <a:lstStyle/>
                    <a:p>
                      <a:pPr marL="3810">
                        <a:lnSpc>
                          <a:spcPct val="107000"/>
                        </a:lnSpc>
                        <a:spcAft>
                          <a:spcPts val="800"/>
                        </a:spcAft>
                      </a:pPr>
                      <a:r>
                        <a:rPr lang="en-US" sz="1800" b="1" noProof="0">
                          <a:solidFill>
                            <a:srgbClr val="8C8D8F"/>
                          </a:solidFill>
                          <a:effectLst/>
                          <a:latin typeface="Ubuntu" panose="020B0504030602030204" pitchFamily="34" charset="0"/>
                        </a:rPr>
                        <a:t>Topic</a:t>
                      </a:r>
                      <a:endParaRPr lang="en-US" sz="1800" noProof="0">
                        <a:solidFill>
                          <a:srgbClr val="000000"/>
                        </a:solidFill>
                        <a:effectLst/>
                        <a:latin typeface="Ubuntu" panose="020B0504030602030204" pitchFamily="34" charset="0"/>
                        <a:ea typeface="Calibri" panose="020F0502020204030204" pitchFamily="34" charset="0"/>
                        <a:cs typeface="Times New Roman" panose="02020603050405020304" pitchFamily="18" charset="0"/>
                      </a:endParaRPr>
                    </a:p>
                  </a:txBody>
                  <a:tcPr marL="109692" marR="50661" marT="37886" marB="30397" anchor="b">
                    <a:lnT w="12700" cmpd="sng">
                      <a:noFill/>
                    </a:lnT>
                    <a:noFill/>
                  </a:tcPr>
                </a:tc>
                <a:tc>
                  <a:txBody>
                    <a:bodyPr/>
                    <a:lstStyle/>
                    <a:p>
                      <a:pPr marL="3810" algn="l" defTabSz="914400" rtl="0" eaLnBrk="1" latinLnBrk="0" hangingPunct="1">
                        <a:lnSpc>
                          <a:spcPct val="107000"/>
                        </a:lnSpc>
                        <a:spcAft>
                          <a:spcPts val="800"/>
                        </a:spcAft>
                      </a:pPr>
                      <a:r>
                        <a:rPr lang="en-US" sz="1800" b="1" kern="1200" noProof="0">
                          <a:solidFill>
                            <a:srgbClr val="8C8D8F"/>
                          </a:solidFill>
                          <a:effectLst/>
                          <a:latin typeface="Ubuntu" panose="020B0504030602030204" pitchFamily="34" charset="0"/>
                        </a:rPr>
                        <a:t>Description</a:t>
                      </a:r>
                      <a:endParaRPr lang="en-US" sz="1800" b="1" kern="1200" noProof="0">
                        <a:solidFill>
                          <a:srgbClr val="8C8D8F"/>
                        </a:solidFill>
                        <a:effectLst/>
                        <a:latin typeface="Ubuntu" panose="020B0504030602030204" pitchFamily="34" charset="0"/>
                        <a:ea typeface="Calibri" panose="020F0502020204030204" pitchFamily="34" charset="0"/>
                        <a:cs typeface="Times New Roman" panose="02020603050405020304" pitchFamily="18" charset="0"/>
                      </a:endParaRPr>
                    </a:p>
                  </a:txBody>
                  <a:tcPr marL="109692" marR="50661" marT="37886" marB="30397" anchor="b">
                    <a:lnT w="12700" cmpd="sng">
                      <a:noFill/>
                    </a:lnT>
                    <a:noFill/>
                  </a:tcPr>
                </a:tc>
                <a:tc>
                  <a:txBody>
                    <a:bodyPr/>
                    <a:lstStyle/>
                    <a:p>
                      <a:pPr marL="3810" algn="l" defTabSz="914400" rtl="0" eaLnBrk="1" latinLnBrk="0" hangingPunct="1">
                        <a:lnSpc>
                          <a:spcPct val="107000"/>
                        </a:lnSpc>
                        <a:spcAft>
                          <a:spcPts val="800"/>
                        </a:spcAft>
                      </a:pPr>
                      <a:r>
                        <a:rPr lang="en-US" sz="1800" b="1" kern="1200" noProof="0" dirty="0">
                          <a:solidFill>
                            <a:srgbClr val="8C8D8F"/>
                          </a:solidFill>
                          <a:effectLst/>
                          <a:latin typeface="Ubuntu" panose="020B0504030602030204" pitchFamily="34" charset="0"/>
                        </a:rPr>
                        <a:t>Est. time</a:t>
                      </a:r>
                      <a:endParaRPr lang="en-US" sz="1800" b="1" kern="1200" noProof="0" dirty="0">
                        <a:solidFill>
                          <a:srgbClr val="8C8D8F"/>
                        </a:solidFill>
                        <a:effectLst/>
                        <a:latin typeface="Ubuntu" panose="020B0504030602030204" pitchFamily="34" charset="0"/>
                        <a:ea typeface="Calibri" panose="020F0502020204030204" pitchFamily="34" charset="0"/>
                        <a:cs typeface="Times New Roman" panose="02020603050405020304" pitchFamily="18" charset="0"/>
                      </a:endParaRPr>
                    </a:p>
                  </a:txBody>
                  <a:tcPr marL="109692" marR="50661" marT="37886" marB="30397" anchor="b">
                    <a:lnT w="12700" cmpd="sng">
                      <a:noFill/>
                    </a:lnT>
                    <a:noFill/>
                  </a:tcPr>
                </a:tc>
                <a:extLst>
                  <a:ext uri="{0D108BD9-81ED-4DB2-BD59-A6C34878D82A}">
                    <a16:rowId xmlns:a16="http://schemas.microsoft.com/office/drawing/2014/main" val="2425623405"/>
                  </a:ext>
                </a:extLst>
              </a:tr>
              <a:tr h="2432045">
                <a:tc>
                  <a:txBody>
                    <a:bodyPr/>
                    <a:lstStyle/>
                    <a:p>
                      <a:pPr marL="3810">
                        <a:lnSpc>
                          <a:spcPct val="60000"/>
                        </a:lnSpc>
                        <a:spcAft>
                          <a:spcPts val="800"/>
                        </a:spcAft>
                      </a:pPr>
                      <a:r>
                        <a:rPr lang="en-US" sz="1800" b="1" noProof="0" dirty="0">
                          <a:solidFill>
                            <a:srgbClr val="2F6153"/>
                          </a:solidFill>
                          <a:effectLst/>
                          <a:latin typeface="Ubuntu" panose="020B0504030602030204" pitchFamily="34" charset="0"/>
                        </a:rPr>
                        <a:t>Lesson 1:</a:t>
                      </a:r>
                      <a:endParaRPr lang="en-US" sz="1800" noProof="0" dirty="0">
                        <a:solidFill>
                          <a:srgbClr val="000000"/>
                        </a:solidFill>
                        <a:effectLst/>
                        <a:latin typeface="Ubuntu" panose="020B0504030602030204" pitchFamily="34" charset="0"/>
                      </a:endParaRPr>
                    </a:p>
                    <a:p>
                      <a:pPr marL="2540">
                        <a:lnSpc>
                          <a:spcPct val="60000"/>
                        </a:lnSpc>
                        <a:spcAft>
                          <a:spcPts val="800"/>
                        </a:spcAft>
                      </a:pPr>
                      <a:r>
                        <a:rPr lang="en-US" sz="1800" b="1" u="none" strike="noStrike" noProof="0" dirty="0">
                          <a:solidFill>
                            <a:srgbClr val="2F6153"/>
                          </a:solidFill>
                          <a:effectLst/>
                          <a:uFillTx/>
                          <a:latin typeface="Ubuntu" panose="020B0504030602030204" pitchFamily="34" charset="0"/>
                        </a:rPr>
                        <a:t>Year 1 Review</a:t>
                      </a:r>
                      <a:endParaRPr lang="en-US" sz="1800" b="1" u="none" strike="noStrike" noProof="0" dirty="0">
                        <a:solidFill>
                          <a:srgbClr val="000000"/>
                        </a:solidFill>
                        <a:effectLst/>
                        <a:uFillTx/>
                        <a:latin typeface="Ubuntu" panose="020B0504030602030204" pitchFamily="34" charset="0"/>
                      </a:endParaRPr>
                    </a:p>
                    <a:p>
                      <a:pPr marL="180975" lvl="0" indent="-85725">
                        <a:lnSpc>
                          <a:spcPct val="60000"/>
                        </a:lnSpc>
                        <a:spcAft>
                          <a:spcPts val="800"/>
                        </a:spcAft>
                        <a:buFont typeface="Arial" panose="020B0604020202020204" pitchFamily="34" charset="0"/>
                        <a:buChar char="•"/>
                      </a:pPr>
                      <a:r>
                        <a:rPr lang="en-US" sz="1800" b="0" u="none" strike="noStrike" noProof="0" dirty="0">
                          <a:solidFill>
                            <a:srgbClr val="2F6153"/>
                          </a:solidFill>
                          <a:effectLst/>
                          <a:uFill>
                            <a:solidFill>
                              <a:srgbClr val="000000"/>
                            </a:solidFill>
                          </a:uFill>
                          <a:latin typeface="Ubuntu" panose="020B0504030602030204" pitchFamily="34" charset="0"/>
                        </a:rPr>
                        <a:t>Fitness Captain Responsibilities</a:t>
                      </a:r>
                    </a:p>
                    <a:p>
                      <a:pPr marL="180975" lvl="0" indent="-85725">
                        <a:lnSpc>
                          <a:spcPct val="60000"/>
                        </a:lnSpc>
                        <a:spcAft>
                          <a:spcPts val="800"/>
                        </a:spcAft>
                        <a:buFont typeface="Arial" panose="020B0604020202020204" pitchFamily="34" charset="0"/>
                        <a:buChar char="•"/>
                      </a:pPr>
                      <a:r>
                        <a:rPr lang="en-US" sz="1800" b="0" u="none" strike="noStrike" noProof="0" dirty="0">
                          <a:solidFill>
                            <a:srgbClr val="2F6153"/>
                          </a:solidFill>
                          <a:effectLst/>
                          <a:uFill>
                            <a:solidFill>
                              <a:srgbClr val="000000"/>
                            </a:solidFill>
                          </a:uFill>
                          <a:latin typeface="Ubuntu" panose="020B0504030602030204" pitchFamily="34" charset="0"/>
                        </a:rPr>
                        <a:t>Warm-Up and Cool-Down Practice</a:t>
                      </a:r>
                    </a:p>
                    <a:p>
                      <a:pPr marL="180975" lvl="0" indent="-85725">
                        <a:lnSpc>
                          <a:spcPct val="60000"/>
                        </a:lnSpc>
                        <a:spcAft>
                          <a:spcPts val="800"/>
                        </a:spcAft>
                        <a:buFont typeface="Arial" panose="020B0604020202020204" pitchFamily="34" charset="0"/>
                        <a:buChar char="•"/>
                      </a:pPr>
                      <a:r>
                        <a:rPr lang="en-US" sz="1800" b="0" u="none" strike="noStrike" noProof="0" dirty="0">
                          <a:solidFill>
                            <a:srgbClr val="2F6153"/>
                          </a:solidFill>
                          <a:effectLst/>
                          <a:uFill>
                            <a:solidFill>
                              <a:srgbClr val="000000"/>
                            </a:solidFill>
                          </a:uFill>
                          <a:latin typeface="Ubuntu" panose="020B0504030602030204" pitchFamily="34" charset="0"/>
                        </a:rPr>
                        <a:t>Communication</a:t>
                      </a:r>
                      <a:endParaRPr lang="en-US" sz="1800" b="0" u="none" strike="noStrike" noProof="0" dirty="0">
                        <a:solidFill>
                          <a:srgbClr val="000000"/>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endParaRPr>
                    </a:p>
                  </a:txBody>
                  <a:tcPr marL="109692" marR="50661" marT="37886" marB="30397" anchor="ctr">
                    <a:noFill/>
                  </a:tcPr>
                </a:tc>
                <a:tc>
                  <a:txBody>
                    <a:bodyPr/>
                    <a:lstStyle/>
                    <a:p>
                      <a:pPr marL="295275" indent="-285750">
                        <a:lnSpc>
                          <a:spcPct val="107000"/>
                        </a:lnSpc>
                        <a:spcAft>
                          <a:spcPts val="800"/>
                        </a:spcAft>
                        <a:buFont typeface="Arial" panose="020B0604020202020204" pitchFamily="34" charset="0"/>
                        <a:buChar char="•"/>
                      </a:pPr>
                      <a:r>
                        <a:rPr lang="en-US" sz="1800" noProof="0" dirty="0">
                          <a:solidFill>
                            <a:srgbClr val="2F6153"/>
                          </a:solidFill>
                          <a:effectLst/>
                          <a:latin typeface="Ubuntu" panose="020B0504030602030204" pitchFamily="34" charset="0"/>
                        </a:rPr>
                        <a:t>Review how to do proper warm-ups and cool-downs</a:t>
                      </a:r>
                    </a:p>
                    <a:p>
                      <a:pPr marL="295275" indent="-285750">
                        <a:lnSpc>
                          <a:spcPct val="107000"/>
                        </a:lnSpc>
                        <a:spcAft>
                          <a:spcPts val="800"/>
                        </a:spcAft>
                        <a:buFont typeface="Arial" panose="020B0604020202020204" pitchFamily="34" charset="0"/>
                        <a:buChar char="•"/>
                      </a:pPr>
                      <a:r>
                        <a:rPr lang="en-US" sz="1800" noProof="0" dirty="0">
                          <a:solidFill>
                            <a:srgbClr val="2F6153"/>
                          </a:solidFill>
                          <a:effectLst/>
                          <a:latin typeface="Ubuntu" panose="020B0504030602030204" pitchFamily="34" charset="0"/>
                        </a:rPr>
                        <a:t>Discuss different ways to share Health Tips</a:t>
                      </a:r>
                    </a:p>
                    <a:p>
                      <a:pPr marL="295275" indent="-285750">
                        <a:lnSpc>
                          <a:spcPct val="107000"/>
                        </a:lnSpc>
                        <a:spcAft>
                          <a:spcPts val="800"/>
                        </a:spcAft>
                        <a:buFont typeface="Arial" panose="020B0604020202020204" pitchFamily="34" charset="0"/>
                        <a:buChar char="•"/>
                      </a:pPr>
                      <a:r>
                        <a:rPr lang="en-US" sz="1800" noProof="0" dirty="0">
                          <a:solidFill>
                            <a:srgbClr val="2F6153"/>
                          </a:solidFill>
                          <a:effectLst/>
                          <a:latin typeface="Ubuntu" panose="020B0504030602030204" pitchFamily="34" charset="0"/>
                        </a:rPr>
                        <a:t>Review communication tips</a:t>
                      </a:r>
                    </a:p>
                    <a:p>
                      <a:pPr marL="295275" indent="-285750">
                        <a:lnSpc>
                          <a:spcPct val="107000"/>
                        </a:lnSpc>
                        <a:spcAft>
                          <a:spcPts val="800"/>
                        </a:spcAft>
                        <a:buFont typeface="Arial" panose="020B0604020202020204" pitchFamily="34" charset="0"/>
                        <a:buChar char="•"/>
                      </a:pPr>
                      <a:r>
                        <a:rPr lang="en-US" sz="1800" noProof="0" dirty="0">
                          <a:solidFill>
                            <a:srgbClr val="2F6153"/>
                          </a:solidFill>
                          <a:effectLst/>
                          <a:latin typeface="Ubuntu" panose="020B0504030602030204" pitchFamily="34" charset="0"/>
                        </a:rPr>
                        <a:t>Share successes and challenges as a Fitness Captain</a:t>
                      </a:r>
                    </a:p>
                  </a:txBody>
                  <a:tcPr marL="109692" marR="50661" marT="37886" marB="30397" anchor="ctr">
                    <a:noFill/>
                  </a:tcPr>
                </a:tc>
                <a:tc>
                  <a:txBody>
                    <a:bodyPr/>
                    <a:lstStyle/>
                    <a:p>
                      <a:pPr marL="73025">
                        <a:lnSpc>
                          <a:spcPct val="107000"/>
                        </a:lnSpc>
                        <a:spcAft>
                          <a:spcPts val="800"/>
                        </a:spcAft>
                      </a:pPr>
                      <a:r>
                        <a:rPr lang="en-US" sz="1800" noProof="0" dirty="0">
                          <a:solidFill>
                            <a:srgbClr val="3A3865"/>
                          </a:solidFill>
                          <a:effectLst/>
                          <a:latin typeface="Ubuntu" panose="020B0504030602030204" pitchFamily="34" charset="0"/>
                        </a:rPr>
                        <a:t>1 hour</a:t>
                      </a:r>
                      <a:endParaRPr lang="en-US" sz="1800" noProof="0" dirty="0">
                        <a:solidFill>
                          <a:srgbClr val="000000"/>
                        </a:solidFill>
                        <a:effectLst/>
                        <a:latin typeface="Ubuntu" panose="020B0504030602030204" pitchFamily="34" charset="0"/>
                        <a:ea typeface="Calibri" panose="020F0502020204030204" pitchFamily="34" charset="0"/>
                        <a:cs typeface="Times New Roman" panose="02020603050405020304" pitchFamily="18" charset="0"/>
                      </a:endParaRPr>
                    </a:p>
                  </a:txBody>
                  <a:tcPr marL="109692" marR="50661" marT="37886" marB="30397" anchor="ctr">
                    <a:noFill/>
                  </a:tcPr>
                </a:tc>
                <a:extLst>
                  <a:ext uri="{0D108BD9-81ED-4DB2-BD59-A6C34878D82A}">
                    <a16:rowId xmlns:a16="http://schemas.microsoft.com/office/drawing/2014/main" val="3586624993"/>
                  </a:ext>
                </a:extLst>
              </a:tr>
              <a:tr h="2076599">
                <a:tc>
                  <a:txBody>
                    <a:bodyPr/>
                    <a:lstStyle/>
                    <a:p>
                      <a:pPr marL="1270">
                        <a:lnSpc>
                          <a:spcPct val="60000"/>
                        </a:lnSpc>
                        <a:spcAft>
                          <a:spcPts val="800"/>
                        </a:spcAft>
                      </a:pPr>
                      <a:r>
                        <a:rPr lang="en-US" sz="1800" b="1" noProof="0" dirty="0">
                          <a:solidFill>
                            <a:srgbClr val="3A3865"/>
                          </a:solidFill>
                          <a:effectLst/>
                          <a:latin typeface="Ubuntu" panose="020B0504030602030204" pitchFamily="34" charset="0"/>
                        </a:rPr>
                        <a:t>Lesson 2:</a:t>
                      </a:r>
                      <a:endParaRPr lang="en-US" sz="1800" noProof="0" dirty="0">
                        <a:solidFill>
                          <a:srgbClr val="000000"/>
                        </a:solidFill>
                        <a:effectLst/>
                        <a:latin typeface="Ubuntu" panose="020B0504030602030204" pitchFamily="34" charset="0"/>
                      </a:endParaRPr>
                    </a:p>
                    <a:p>
                      <a:pPr>
                        <a:lnSpc>
                          <a:spcPct val="60000"/>
                        </a:lnSpc>
                        <a:spcAft>
                          <a:spcPts val="800"/>
                        </a:spcAft>
                      </a:pPr>
                      <a:r>
                        <a:rPr lang="en-US" sz="1800" b="1" noProof="0" dirty="0">
                          <a:solidFill>
                            <a:srgbClr val="3A3865"/>
                          </a:solidFill>
                          <a:effectLst/>
                          <a:latin typeface="Ubuntu" panose="020B0504030602030204" pitchFamily="34" charset="0"/>
                        </a:rPr>
                        <a:t>Game Day Minds</a:t>
                      </a:r>
                      <a:endParaRPr lang="en-US" sz="1800" noProof="0" dirty="0">
                        <a:solidFill>
                          <a:srgbClr val="000000"/>
                        </a:solidFill>
                        <a:effectLst/>
                        <a:latin typeface="Ubuntu" panose="020B0504030602030204" pitchFamily="34" charset="0"/>
                      </a:endParaRPr>
                    </a:p>
                    <a:p>
                      <a:pPr marL="180975" lvl="0" indent="-95250" fontAlgn="base">
                        <a:lnSpc>
                          <a:spcPct val="60000"/>
                        </a:lnSpc>
                        <a:spcAft>
                          <a:spcPts val="800"/>
                        </a:spcAft>
                        <a:buClr>
                          <a:srgbClr val="3A3865"/>
                        </a:buClr>
                        <a:buSzPts val="1200"/>
                        <a:buFont typeface="Arial" panose="020B0604020202020204" pitchFamily="34" charset="0"/>
                        <a:buChar char="•"/>
                      </a:pPr>
                      <a:r>
                        <a:rPr lang="en-US" sz="1800" b="0" u="none" strike="noStrike" noProof="0" dirty="0">
                          <a:solidFill>
                            <a:srgbClr val="3A3865"/>
                          </a:solidFill>
                          <a:effectLst/>
                          <a:uFill>
                            <a:solidFill>
                              <a:srgbClr val="000000"/>
                            </a:solidFill>
                          </a:uFill>
                          <a:latin typeface="Ubuntu" panose="020B0504030602030204" pitchFamily="34" charset="0"/>
                        </a:rPr>
                        <a:t>Self-Care for Leaders</a:t>
                      </a:r>
                    </a:p>
                    <a:p>
                      <a:pPr marL="180975" lvl="0" indent="-95250" fontAlgn="base">
                        <a:lnSpc>
                          <a:spcPct val="60000"/>
                        </a:lnSpc>
                        <a:spcAft>
                          <a:spcPts val="800"/>
                        </a:spcAft>
                        <a:buClr>
                          <a:srgbClr val="3A3865"/>
                        </a:buClr>
                        <a:buSzPts val="1200"/>
                        <a:buFont typeface="Arial" panose="020B0604020202020204" pitchFamily="34" charset="0"/>
                        <a:buChar char="•"/>
                      </a:pPr>
                      <a:r>
                        <a:rPr lang="en-US" sz="1800" b="0" u="none" strike="noStrike" noProof="0" dirty="0">
                          <a:solidFill>
                            <a:srgbClr val="3A3865"/>
                          </a:solidFill>
                          <a:effectLst/>
                          <a:uFill>
                            <a:solidFill>
                              <a:srgbClr val="000000"/>
                            </a:solidFill>
                          </a:uFill>
                          <a:latin typeface="Ubuntu" panose="020B0504030602030204" pitchFamily="34" charset="0"/>
                        </a:rPr>
                        <a:t>Strong Messaging</a:t>
                      </a:r>
                    </a:p>
                    <a:p>
                      <a:pPr marL="180975" lvl="0" indent="-95250" fontAlgn="base">
                        <a:lnSpc>
                          <a:spcPct val="60000"/>
                        </a:lnSpc>
                        <a:spcAft>
                          <a:spcPts val="800"/>
                        </a:spcAft>
                        <a:buClr>
                          <a:srgbClr val="3A3865"/>
                        </a:buClr>
                        <a:buSzPts val="1200"/>
                        <a:buFont typeface="Arial" panose="020B0604020202020204" pitchFamily="34" charset="0"/>
                        <a:buChar char="•"/>
                      </a:pPr>
                      <a:r>
                        <a:rPr lang="en-US" sz="1800" b="0" u="none" strike="noStrike" noProof="0" dirty="0">
                          <a:solidFill>
                            <a:srgbClr val="3A3865"/>
                          </a:solidFill>
                          <a:effectLst/>
                          <a:uFill>
                            <a:solidFill>
                              <a:srgbClr val="000000"/>
                            </a:solidFill>
                          </a:uFill>
                          <a:latin typeface="Ubuntu" panose="020B0504030602030204" pitchFamily="34" charset="0"/>
                        </a:rPr>
                        <a:t>Breathing and Stretching</a:t>
                      </a:r>
                    </a:p>
                  </a:txBody>
                  <a:tcPr marL="109692" marR="50661" marT="37886" marB="30397" anchor="ctr">
                    <a:noFill/>
                  </a:tcPr>
                </a:tc>
                <a:tc>
                  <a:txBody>
                    <a:bodyPr/>
                    <a:lstStyle/>
                    <a:p>
                      <a:pPr marL="295275" marR="270510" indent="-285750">
                        <a:lnSpc>
                          <a:spcPct val="107000"/>
                        </a:lnSpc>
                        <a:spcAft>
                          <a:spcPts val="800"/>
                        </a:spcAft>
                        <a:buFont typeface="Arial" panose="020B0604020202020204" pitchFamily="34" charset="0"/>
                        <a:buChar char="•"/>
                      </a:pPr>
                      <a:r>
                        <a:rPr lang="en-US" sz="1800" noProof="0" dirty="0">
                          <a:solidFill>
                            <a:srgbClr val="3A3865"/>
                          </a:solidFill>
                          <a:effectLst/>
                          <a:latin typeface="Ubuntu" panose="020B0504030602030204" pitchFamily="34" charset="0"/>
                        </a:rPr>
                        <a:t>Discuss how to take care of yourself as a leader </a:t>
                      </a:r>
                    </a:p>
                    <a:p>
                      <a:pPr marL="295275" marR="270510" indent="-285750">
                        <a:lnSpc>
                          <a:spcPct val="107000"/>
                        </a:lnSpc>
                        <a:spcAft>
                          <a:spcPts val="800"/>
                        </a:spcAft>
                        <a:buFont typeface="Arial" panose="020B0604020202020204" pitchFamily="34" charset="0"/>
                        <a:buChar char="•"/>
                      </a:pPr>
                      <a:r>
                        <a:rPr lang="en-US" sz="1800" noProof="0" dirty="0">
                          <a:solidFill>
                            <a:srgbClr val="3A3865"/>
                          </a:solidFill>
                          <a:effectLst/>
                          <a:latin typeface="Ubuntu" panose="020B0504030602030204" pitchFamily="34" charset="0"/>
                        </a:rPr>
                        <a:t>Learn about strong messaging to help you and your teammates “get your head in the game”</a:t>
                      </a:r>
                    </a:p>
                    <a:p>
                      <a:pPr marL="295275" marR="270510" indent="-285750">
                        <a:lnSpc>
                          <a:spcPct val="107000"/>
                        </a:lnSpc>
                        <a:spcAft>
                          <a:spcPts val="800"/>
                        </a:spcAft>
                        <a:buFont typeface="Arial" panose="020B0604020202020204" pitchFamily="34" charset="0"/>
                        <a:buChar char="•"/>
                      </a:pPr>
                      <a:r>
                        <a:rPr lang="en-US" sz="1800" noProof="0" dirty="0">
                          <a:solidFill>
                            <a:srgbClr val="3A3865"/>
                          </a:solidFill>
                          <a:effectLst/>
                          <a:latin typeface="Ubuntu" panose="020B0504030602030204" pitchFamily="34" charset="0"/>
                        </a:rPr>
                        <a:t>Practice breathing while stretching</a:t>
                      </a:r>
                    </a:p>
                  </a:txBody>
                  <a:tcPr marL="109692" marR="50661" marT="37886" marB="30397" anchor="ctr">
                    <a:noFill/>
                  </a:tcPr>
                </a:tc>
                <a:tc>
                  <a:txBody>
                    <a:bodyPr/>
                    <a:lstStyle/>
                    <a:p>
                      <a:pPr marL="73025">
                        <a:lnSpc>
                          <a:spcPct val="107000"/>
                        </a:lnSpc>
                        <a:spcAft>
                          <a:spcPts val="800"/>
                        </a:spcAft>
                      </a:pPr>
                      <a:r>
                        <a:rPr lang="en-US" sz="1800" noProof="0" dirty="0">
                          <a:solidFill>
                            <a:srgbClr val="3A3865"/>
                          </a:solidFill>
                          <a:effectLst/>
                          <a:latin typeface="Ubuntu" panose="020B0504030602030204" pitchFamily="34" charset="0"/>
                        </a:rPr>
                        <a:t>1 hour</a:t>
                      </a:r>
                      <a:endParaRPr lang="en-US" sz="1800" noProof="0" dirty="0">
                        <a:solidFill>
                          <a:srgbClr val="000000"/>
                        </a:solidFill>
                        <a:effectLst/>
                        <a:latin typeface="Ubuntu" panose="020B0504030602030204" pitchFamily="34" charset="0"/>
                        <a:ea typeface="Calibri" panose="020F0502020204030204" pitchFamily="34" charset="0"/>
                        <a:cs typeface="Times New Roman" panose="02020603050405020304" pitchFamily="18" charset="0"/>
                      </a:endParaRPr>
                    </a:p>
                  </a:txBody>
                  <a:tcPr marL="109692" marR="50661" marT="37886" marB="30397" anchor="ctr">
                    <a:noFill/>
                  </a:tcPr>
                </a:tc>
                <a:extLst>
                  <a:ext uri="{0D108BD9-81ED-4DB2-BD59-A6C34878D82A}">
                    <a16:rowId xmlns:a16="http://schemas.microsoft.com/office/drawing/2014/main" val="1709741591"/>
                  </a:ext>
                </a:extLst>
              </a:tr>
            </a:tbl>
          </a:graphicData>
        </a:graphic>
      </p:graphicFrame>
    </p:spTree>
    <p:extLst>
      <p:ext uri="{BB962C8B-B14F-4D97-AF65-F5344CB8AC3E}">
        <p14:creationId xmlns:p14="http://schemas.microsoft.com/office/powerpoint/2010/main" val="15952857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2406062170"/>
              </p:ext>
            </p:extLst>
          </p:nvPr>
        </p:nvGraphicFramePr>
        <p:xfrm>
          <a:off x="614150" y="545910"/>
          <a:ext cx="8518837" cy="5174391"/>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r>
                        <a:rPr lang="en-US" sz="1400" noProof="0">
                          <a:solidFill>
                            <a:srgbClr val="316355"/>
                          </a:solidFill>
                          <a:latin typeface="Ubuntu" panose="020B0504030602030204" pitchFamily="34" charset="0"/>
                        </a:rPr>
                        <a:t>Prep</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n-US" sz="1400" noProof="0">
                          <a:solidFill>
                            <a:srgbClr val="316355"/>
                          </a:solidFill>
                          <a:latin typeface="Ubuntu" panose="020B0504030602030204" pitchFamily="34" charset="0"/>
                        </a:rP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n-US" sz="1400" noProof="0">
                          <a:solidFill>
                            <a:srgbClr val="316355"/>
                          </a:solidFill>
                          <a:latin typeface="Ubuntu" panose="020B0504030602030204" pitchFamily="34" charset="0"/>
                        </a:rPr>
                        <a:t>Slide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r>
                        <a:rPr lang="en-US" sz="1000" b="1" i="0" u="none" strike="noStrike" kern="1200" baseline="0" noProof="0" dirty="0">
                          <a:solidFill>
                            <a:srgbClr val="316355"/>
                          </a:solidFill>
                          <a:latin typeface="Ubuntu" panose="020B0504030602030204" pitchFamily="34" charset="0"/>
                          <a:ea typeface="+mn-ea"/>
                          <a:cs typeface="+mn-cs"/>
                        </a:rPr>
                        <a:t>Topic </a:t>
                      </a:r>
                      <a:endParaRPr lang="en-US" sz="1000" b="0" i="0" u="none" strike="noStrike" kern="1200" baseline="0" noProof="0" dirty="0">
                        <a:solidFill>
                          <a:srgbClr val="316355"/>
                        </a:solidFill>
                        <a:latin typeface="Ubuntu" panose="020B0504030602030204" pitchFamily="34" charset="0"/>
                        <a:ea typeface="+mn-ea"/>
                        <a:cs typeface="+mn-cs"/>
                      </a:endParaRPr>
                    </a:p>
                    <a:p>
                      <a:r>
                        <a:rPr lang="en-US" sz="1000" b="0" i="0" u="none" strike="noStrike" kern="1200" baseline="0" noProof="0" dirty="0">
                          <a:solidFill>
                            <a:schemeClr val="tx1"/>
                          </a:solidFill>
                          <a:latin typeface="Ubuntu" panose="020B0504030602030204" pitchFamily="34" charset="0"/>
                          <a:ea typeface="+mn-ea"/>
                          <a:cs typeface="+mn-cs"/>
                        </a:rPr>
                        <a:t>Welcome and Introductions </a:t>
                      </a:r>
                    </a:p>
                    <a:p>
                      <a:endParaRPr lang="en-US" sz="1000" b="0" i="0" u="none" strike="noStrike" kern="1200" baseline="0" noProof="0" dirty="0">
                        <a:solidFill>
                          <a:srgbClr val="316355"/>
                        </a:solidFill>
                        <a:latin typeface="Ubuntu" panose="020B0504030602030204" pitchFamily="34" charset="0"/>
                        <a:ea typeface="+mn-ea"/>
                        <a:cs typeface="+mn-cs"/>
                      </a:endParaRPr>
                    </a:p>
                    <a:p>
                      <a:r>
                        <a:rPr lang="en-US" sz="1000" b="1" i="0" u="none" strike="noStrike" kern="1200" baseline="0" noProof="0" dirty="0">
                          <a:solidFill>
                            <a:srgbClr val="316355"/>
                          </a:solidFill>
                          <a:latin typeface="Ubuntu" panose="020B0504030602030204" pitchFamily="34" charset="0"/>
                          <a:ea typeface="+mn-ea"/>
                          <a:cs typeface="+mn-cs"/>
                        </a:rPr>
                        <a:t>Time: </a:t>
                      </a:r>
                      <a:r>
                        <a:rPr lang="en-US" sz="1000" b="0" i="0" u="none" strike="noStrike" kern="1200" baseline="0" noProof="0" dirty="0">
                          <a:solidFill>
                            <a:schemeClr val="tx1"/>
                          </a:solidFill>
                          <a:latin typeface="Ubuntu" panose="020B0504030602030204" pitchFamily="34" charset="0"/>
                          <a:ea typeface="+mn-ea"/>
                          <a:cs typeface="+mn-cs"/>
                        </a:rPr>
                        <a:t>8 minutes</a:t>
                      </a:r>
                    </a:p>
                    <a:p>
                      <a:r>
                        <a:rPr lang="en-US" sz="1000" b="1" i="0" u="none" strike="noStrike" kern="1200" baseline="0" noProof="0" dirty="0">
                          <a:solidFill>
                            <a:srgbClr val="316355"/>
                          </a:solidFill>
                          <a:latin typeface="Ubuntu" panose="020B0504030602030204" pitchFamily="34" charset="0"/>
                          <a:ea typeface="+mn-ea"/>
                          <a:cs typeface="+mn-cs"/>
                        </a:rPr>
                        <a:t>Lead: </a:t>
                      </a:r>
                      <a:endParaRPr lang="en-US" sz="1000" noProof="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171450" indent="-171450">
                        <a:buFont typeface="Arial" panose="020B0604020202020204" pitchFamily="34" charset="0"/>
                        <a:buChar char="•"/>
                      </a:pPr>
                      <a:r>
                        <a:rPr lang="en-US" sz="1000" i="0" noProof="0" dirty="0">
                          <a:solidFill>
                            <a:schemeClr val="tx1"/>
                          </a:solidFill>
                          <a:latin typeface="Ubuntu" panose="020B0504030602030204" pitchFamily="34" charset="0"/>
                        </a:rPr>
                        <a:t>Welcome participants</a:t>
                      </a:r>
                    </a:p>
                    <a:p>
                      <a:pPr marL="171450" indent="-171450">
                        <a:buFont typeface="Arial" panose="020B0604020202020204" pitchFamily="34" charset="0"/>
                        <a:buChar char="•"/>
                      </a:pPr>
                      <a:r>
                        <a:rPr lang="en-US" sz="1000" i="0" noProof="0" dirty="0">
                          <a:solidFill>
                            <a:schemeClr val="tx1"/>
                          </a:solidFill>
                          <a:latin typeface="Ubuntu" panose="020B0504030602030204" pitchFamily="34" charset="0"/>
                        </a:rPr>
                        <a:t>Introduce the facilitators</a:t>
                      </a:r>
                    </a:p>
                    <a:p>
                      <a:pPr marL="171450" indent="-171450">
                        <a:buFont typeface="Arial" panose="020B0604020202020204" pitchFamily="34" charset="0"/>
                        <a:buChar char="•"/>
                      </a:pPr>
                      <a:endParaRPr lang="en-US" sz="1000" i="0" noProof="0" dirty="0">
                        <a:solidFill>
                          <a:schemeClr val="tx1"/>
                        </a:solidFill>
                        <a:latin typeface="Ubuntu" panose="020B0504030602030204" pitchFamily="34" charset="0"/>
                      </a:endParaRPr>
                    </a:p>
                    <a:p>
                      <a:pPr marL="0" indent="0">
                        <a:buFont typeface="Arial" panose="020B0604020202020204" pitchFamily="34" charset="0"/>
                        <a:buNone/>
                      </a:pPr>
                      <a:r>
                        <a:rPr lang="en-US" sz="1000" i="0" noProof="0" dirty="0">
                          <a:solidFill>
                            <a:schemeClr val="tx1"/>
                          </a:solidFill>
                          <a:latin typeface="Ubuntu" panose="020B0504030602030204" pitchFamily="34" charset="0"/>
                        </a:rPr>
                        <a:t>Hello everyone! Welcome to the Year 2 Fitness Captains training! </a:t>
                      </a:r>
                      <a:r>
                        <a:rPr lang="en-US" sz="1000" b="1" i="0" noProof="0" dirty="0">
                          <a:solidFill>
                            <a:schemeClr val="tx1"/>
                          </a:solidFill>
                          <a:latin typeface="Ubuntu" panose="020B0504030602030204" pitchFamily="34" charset="0"/>
                        </a:rPr>
                        <a:t>Introduce yourself.</a:t>
                      </a:r>
                      <a:br>
                        <a:rPr lang="en-US" sz="1000" b="1" i="0" noProof="0" dirty="0">
                          <a:solidFill>
                            <a:schemeClr val="tx1"/>
                          </a:solidFill>
                          <a:latin typeface="Ubuntu" panose="020B0504030602030204" pitchFamily="34" charset="0"/>
                        </a:rPr>
                      </a:br>
                      <a:br>
                        <a:rPr lang="en-US" sz="1000" i="0" noProof="0" dirty="0">
                          <a:solidFill>
                            <a:schemeClr val="tx1"/>
                          </a:solidFill>
                          <a:latin typeface="Ubuntu" panose="020B0504030602030204" pitchFamily="34" charset="0"/>
                        </a:rPr>
                      </a:br>
                      <a:r>
                        <a:rPr lang="en-US" sz="1000" i="0" noProof="0" dirty="0">
                          <a:solidFill>
                            <a:schemeClr val="tx1"/>
                          </a:solidFill>
                          <a:latin typeface="Ubuntu" panose="020B0504030602030204" pitchFamily="34" charset="0"/>
                        </a:rPr>
                        <a:t>To begin, I would like each of you to introduce yourself and tell us your favorite sport to play and what you like most about being a Fitness Captain. </a:t>
                      </a:r>
                      <a:r>
                        <a:rPr lang="en-US" sz="1000" b="1" i="0" noProof="0" dirty="0">
                          <a:solidFill>
                            <a:schemeClr val="tx1"/>
                          </a:solidFill>
                          <a:latin typeface="Ubuntu" panose="020B0504030602030204" pitchFamily="34" charset="0"/>
                        </a:rPr>
                        <a:t>Each person introduces themselves</a:t>
                      </a:r>
                      <a:r>
                        <a:rPr lang="en-US" sz="1000" i="0" noProof="0" dirty="0">
                          <a:solidFill>
                            <a:schemeClr val="tx1"/>
                          </a:solidFill>
                          <a:latin typeface="Ubuntu" panose="020B0504030602030204" pitchFamily="34" charset="0"/>
                        </a:rPr>
                        <a:t>.</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609690">
                <a:tc>
                  <a:txBody>
                    <a:bodyPr/>
                    <a:lstStyle/>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Topic </a:t>
                      </a:r>
                    </a:p>
                    <a:p>
                      <a:pPr marL="0" algn="l" defTabSz="914400" rtl="0" eaLnBrk="1" latinLnBrk="0" hangingPunct="1"/>
                      <a:r>
                        <a:rPr lang="en-US" sz="1000" b="0" i="0" u="none" strike="noStrike" kern="1200" baseline="0" noProof="0" dirty="0">
                          <a:solidFill>
                            <a:schemeClr val="tx1"/>
                          </a:solidFill>
                          <a:latin typeface="Ubuntu" panose="020B0504030602030204" pitchFamily="34" charset="0"/>
                          <a:ea typeface="+mn-ea"/>
                          <a:cs typeface="+mn-cs"/>
                        </a:rPr>
                        <a:t>Purpose of the Year 2 Fitness Captain Training</a:t>
                      </a:r>
                    </a:p>
                    <a:p>
                      <a:pPr marL="0" algn="l" defTabSz="914400" rtl="0" eaLnBrk="1" latinLnBrk="0" hangingPunct="1"/>
                      <a:endParaRPr lang="en-US" sz="1000" b="0" i="0" u="none" strike="noStrike" kern="1200" baseline="0" noProof="0" dirty="0">
                        <a:solidFill>
                          <a:schemeClr val="tx1"/>
                        </a:solidFill>
                        <a:latin typeface="Ubuntu" panose="020B0504030602030204" pitchFamily="34" charset="0"/>
                        <a:ea typeface="+mn-ea"/>
                        <a:cs typeface="+mn-cs"/>
                      </a:endParaRPr>
                    </a:p>
                    <a:p>
                      <a:r>
                        <a:rPr lang="en-US" sz="1000" b="1" i="0" u="none" strike="noStrike" kern="1200" baseline="0" noProof="0" dirty="0">
                          <a:solidFill>
                            <a:srgbClr val="316355"/>
                          </a:solidFill>
                          <a:latin typeface="Ubuntu" panose="020B0504030602030204" pitchFamily="34" charset="0"/>
                          <a:ea typeface="+mn-ea"/>
                          <a:cs typeface="+mn-cs"/>
                        </a:rPr>
                        <a:t>Time: </a:t>
                      </a:r>
                      <a:r>
                        <a:rPr lang="en-US" sz="1000" b="0" i="0" u="none" strike="noStrike" kern="1200" baseline="0" noProof="0" dirty="0">
                          <a:solidFill>
                            <a:schemeClr val="tx1"/>
                          </a:solidFill>
                          <a:latin typeface="Ubuntu" panose="020B0504030602030204" pitchFamily="34" charset="0"/>
                          <a:ea typeface="+mn-ea"/>
                          <a:cs typeface="+mn-cs"/>
                        </a:rPr>
                        <a:t>1 minute</a:t>
                      </a: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Lead: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en-US" sz="1000" b="0" i="0" u="none" strike="noStrike" kern="1200" baseline="0" noProof="0" dirty="0">
                          <a:solidFill>
                            <a:schemeClr val="dk1"/>
                          </a:solidFill>
                          <a:latin typeface="Ubuntu" panose="020B0504030602030204" pitchFamily="34" charset="0"/>
                          <a:ea typeface="+mn-ea"/>
                          <a:cs typeface="+mn-cs"/>
                        </a:rPr>
                        <a:t>To be a great athlete, you must be a healthy athlete. Living a healthy lifestyle takes knowledge, skills, support, and a dedication to healthy behaviors year-long and lifelong. </a:t>
                      </a:r>
                    </a:p>
                    <a:p>
                      <a:endParaRPr lang="en-US" sz="1000" b="0" i="0" u="none" strike="noStrike" kern="1200" baseline="0" noProof="0" dirty="0">
                        <a:solidFill>
                          <a:schemeClr val="dk1"/>
                        </a:solidFill>
                        <a:latin typeface="Ubuntu" panose="020B0504030602030204" pitchFamily="34" charset="0"/>
                        <a:ea typeface="+mn-ea"/>
                        <a:cs typeface="+mn-cs"/>
                      </a:endParaRPr>
                    </a:p>
                    <a:p>
                      <a:r>
                        <a:rPr lang="en-US" sz="1000" b="0" i="0" u="none" strike="noStrike" kern="1200" baseline="0" noProof="0" dirty="0">
                          <a:solidFill>
                            <a:schemeClr val="dk1"/>
                          </a:solidFill>
                          <a:latin typeface="Ubuntu" panose="020B0504030602030204" pitchFamily="34" charset="0"/>
                          <a:ea typeface="+mn-ea"/>
                          <a:cs typeface="+mn-cs"/>
                        </a:rPr>
                        <a:t>The purpose of the Year 2 Fitness Captain training course is to review what you previously learned in your training, celebrate your successes, address any challenges you might be facing, and introduce Game Day Minds to your roles and responsibilities as a Fitness Captain!</a:t>
                      </a:r>
                    </a:p>
                    <a:p>
                      <a:endParaRPr lang="en-US" sz="1000" i="0" noProof="0" dirty="0">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1319925">
                <a:tc>
                  <a:txBody>
                    <a:bodyPr/>
                    <a:lstStyle/>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Topic </a:t>
                      </a:r>
                    </a:p>
                    <a:p>
                      <a:pPr marL="0" algn="l" defTabSz="914400" rtl="0" eaLnBrk="1" latinLnBrk="0" hangingPunct="1"/>
                      <a:r>
                        <a:rPr lang="en-US" sz="1000" b="0" i="0" u="none" strike="noStrike" kern="1200" baseline="0" noProof="0" dirty="0">
                          <a:solidFill>
                            <a:schemeClr val="tx1"/>
                          </a:solidFill>
                          <a:latin typeface="Ubuntu" panose="020B0504030602030204" pitchFamily="34" charset="0"/>
                          <a:ea typeface="+mn-ea"/>
                          <a:cs typeface="+mn-cs"/>
                        </a:rPr>
                        <a:t>Module Overview</a:t>
                      </a: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mn-ea"/>
                        <a:cs typeface="+mn-cs"/>
                      </a:endParaRPr>
                    </a:p>
                    <a:p>
                      <a:r>
                        <a:rPr lang="en-US" sz="1000" b="1" i="0" u="none" strike="noStrike" kern="1200" baseline="0" noProof="0" dirty="0">
                          <a:solidFill>
                            <a:srgbClr val="316355"/>
                          </a:solidFill>
                          <a:latin typeface="Ubuntu" panose="020B0504030602030204" pitchFamily="34" charset="0"/>
                          <a:ea typeface="+mn-ea"/>
                          <a:cs typeface="+mn-cs"/>
                        </a:rPr>
                        <a:t>Time: </a:t>
                      </a:r>
                      <a:r>
                        <a:rPr lang="en-US" sz="1000" b="0" i="0" u="none" strike="noStrike" kern="1200" baseline="0" noProof="0" dirty="0">
                          <a:solidFill>
                            <a:schemeClr val="tx1"/>
                          </a:solidFill>
                          <a:latin typeface="Ubuntu" panose="020B0504030602030204" pitchFamily="34" charset="0"/>
                          <a:ea typeface="+mn-ea"/>
                          <a:cs typeface="+mn-cs"/>
                        </a:rPr>
                        <a:t>1 minute</a:t>
                      </a: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Lead: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en-US" sz="1000" b="0" i="0" u="none" strike="noStrike" kern="1200" baseline="0" noProof="0" dirty="0">
                          <a:solidFill>
                            <a:schemeClr val="dk1"/>
                          </a:solidFill>
                          <a:latin typeface="Ubuntu" panose="020B0504030602030204" pitchFamily="34" charset="0"/>
                          <a:ea typeface="+mn-ea"/>
                          <a:cs typeface="+mn-cs"/>
                        </a:rPr>
                        <a:t>The Year 2 Fitness Captain training course is divided in two lessons:</a:t>
                      </a:r>
                    </a:p>
                    <a:p>
                      <a:r>
                        <a:rPr lang="en-US" sz="1000" b="0" i="0" u="none" strike="noStrike" kern="1200" baseline="0" noProof="0" dirty="0">
                          <a:solidFill>
                            <a:schemeClr val="dk1"/>
                          </a:solidFill>
                          <a:latin typeface="Ubuntu" panose="020B0504030602030204" pitchFamily="34" charset="0"/>
                          <a:ea typeface="+mn-ea"/>
                          <a:cs typeface="+mn-cs"/>
                        </a:rPr>
                        <a:t> </a:t>
                      </a:r>
                    </a:p>
                    <a:p>
                      <a:pPr marL="228600" indent="-228600">
                        <a:buFont typeface="+mj-lt"/>
                        <a:buAutoNum type="arabicPeriod"/>
                      </a:pPr>
                      <a:r>
                        <a:rPr lang="en-US" sz="1000" b="0" i="0" u="none" strike="noStrike" kern="1200" baseline="0" noProof="0" dirty="0">
                          <a:solidFill>
                            <a:schemeClr val="dk1"/>
                          </a:solidFill>
                          <a:latin typeface="Ubuntu" panose="020B0504030602030204" pitchFamily="34" charset="0"/>
                          <a:ea typeface="+mn-ea"/>
                          <a:cs typeface="+mn-cs"/>
                        </a:rPr>
                        <a:t>Year 1 Review</a:t>
                      </a:r>
                    </a:p>
                    <a:p>
                      <a:pPr marL="228600" indent="-228600">
                        <a:buFont typeface="+mj-lt"/>
                        <a:buAutoNum type="arabicPeriod"/>
                      </a:pPr>
                      <a:r>
                        <a:rPr lang="en-US" sz="1000" b="0" i="0" u="none" strike="noStrike" kern="1200" baseline="0" noProof="0" dirty="0">
                          <a:solidFill>
                            <a:schemeClr val="dk1"/>
                          </a:solidFill>
                          <a:latin typeface="Ubuntu" panose="020B0504030602030204" pitchFamily="34" charset="0"/>
                          <a:ea typeface="+mn-ea"/>
                          <a:cs typeface="+mn-cs"/>
                        </a:rPr>
                        <a:t>Game Day Minds</a:t>
                      </a:r>
                    </a:p>
                    <a:p>
                      <a:pPr marL="228600" indent="-228600">
                        <a:buFont typeface="+mj-lt"/>
                        <a:buAutoNum type="arabicPeriod"/>
                      </a:pPr>
                      <a:endParaRPr lang="en-US" sz="1000" b="0" i="0" u="none" strike="noStrike" kern="1200" baseline="0" noProof="0" dirty="0">
                        <a:solidFill>
                          <a:schemeClr val="dk1"/>
                        </a:solidFill>
                        <a:latin typeface="Ubuntu" panose="020B0504030602030204" pitchFamily="34" charset="0"/>
                        <a:ea typeface="+mn-ea"/>
                        <a:cs typeface="+mn-cs"/>
                      </a:endParaRPr>
                    </a:p>
                    <a:p>
                      <a:pPr marL="0" indent="0">
                        <a:buFont typeface="+mj-lt"/>
                        <a:buNone/>
                      </a:pPr>
                      <a:r>
                        <a:rPr lang="en-US" sz="1000" b="0" i="0" u="none" strike="noStrike" kern="1200" baseline="0" noProof="0" dirty="0">
                          <a:solidFill>
                            <a:schemeClr val="dk1"/>
                          </a:solidFill>
                          <a:latin typeface="Ubuntu" panose="020B0504030602030204" pitchFamily="34" charset="0"/>
                          <a:ea typeface="+mn-ea"/>
                          <a:cs typeface="+mn-cs"/>
                        </a:rPr>
                        <a:t>This course will take about 2 hours to complete. We will have a break in between Part 1 and Part 2.</a:t>
                      </a:r>
                    </a:p>
                    <a:p>
                      <a:pPr marL="0" indent="0">
                        <a:buFont typeface="+mj-lt"/>
                        <a:buNone/>
                      </a:pPr>
                      <a:endParaRPr lang="en-US" sz="1000" b="0" i="0" u="none" strike="noStrike" kern="1200" baseline="0" noProof="0" dirty="0">
                        <a:solidFill>
                          <a:schemeClr val="dk1"/>
                        </a:solidFill>
                        <a:latin typeface="Ubuntu" panose="020B0504030602030204" pitchFamily="34" charset="0"/>
                        <a:ea typeface="+mn-ea"/>
                        <a:cs typeface="+mn-cs"/>
                      </a:endParaRPr>
                    </a:p>
                    <a:p>
                      <a:pPr marL="0" indent="0">
                        <a:buFont typeface="+mj-lt"/>
                        <a:buNone/>
                      </a:pPr>
                      <a:r>
                        <a:rPr lang="en-US" sz="1000" b="0" i="0" u="none" strike="noStrike" kern="1200" baseline="0" noProof="0" dirty="0">
                          <a:solidFill>
                            <a:schemeClr val="dk1"/>
                          </a:solidFill>
                          <a:latin typeface="Ubuntu" panose="020B0504030602030204" pitchFamily="34" charset="0"/>
                          <a:ea typeface="+mn-ea"/>
                          <a:cs typeface="+mn-cs"/>
                        </a:rPr>
                        <a:t>Let’s begin!</a:t>
                      </a:r>
                    </a:p>
                    <a:p>
                      <a:pPr marL="0" indent="0">
                        <a:buFont typeface="Arial" panose="020B0604020202020204" pitchFamily="34" charset="0"/>
                        <a:buNone/>
                      </a:pPr>
                      <a:endParaRPr lang="en-US" sz="1000" i="0" kern="1200" noProof="0" dirty="0">
                        <a:solidFill>
                          <a:schemeClr val="tx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1021866582"/>
                  </a:ext>
                </a:extLst>
              </a:tr>
            </a:tbl>
          </a:graphicData>
        </a:graphic>
      </p:graphicFrame>
      <p:pic>
        <p:nvPicPr>
          <p:cNvPr id="8" name="Picture 7">
            <a:extLst>
              <a:ext uri="{FF2B5EF4-FFF2-40B4-BE49-F238E27FC236}">
                <a16:creationId xmlns:a16="http://schemas.microsoft.com/office/drawing/2014/main" id="{0839804F-A4BC-FBA4-6B38-6F33584CE241}"/>
              </a:ext>
            </a:extLst>
          </p:cNvPr>
          <p:cNvPicPr>
            <a:picLocks noChangeAspect="1"/>
          </p:cNvPicPr>
          <p:nvPr/>
        </p:nvPicPr>
        <p:blipFill>
          <a:blip r:embed="rId2"/>
          <a:srcRect l="60814" t="23502" r="1583" b="42755"/>
          <a:stretch/>
        </p:blipFill>
        <p:spPr>
          <a:xfrm>
            <a:off x="7023506" y="1114294"/>
            <a:ext cx="2109481" cy="1201897"/>
          </a:xfrm>
          <a:prstGeom prst="rect">
            <a:avLst/>
          </a:prstGeom>
          <a:ln>
            <a:solidFill>
              <a:schemeClr val="tx1"/>
            </a:solidFill>
          </a:ln>
        </p:spPr>
      </p:pic>
      <p:pic>
        <p:nvPicPr>
          <p:cNvPr id="12" name="Picture 11">
            <a:extLst>
              <a:ext uri="{FF2B5EF4-FFF2-40B4-BE49-F238E27FC236}">
                <a16:creationId xmlns:a16="http://schemas.microsoft.com/office/drawing/2014/main" id="{A420F9EF-9D85-581A-235E-46249C0CF50F}"/>
              </a:ext>
            </a:extLst>
          </p:cNvPr>
          <p:cNvPicPr>
            <a:picLocks noChangeAspect="1"/>
          </p:cNvPicPr>
          <p:nvPr/>
        </p:nvPicPr>
        <p:blipFill>
          <a:blip r:embed="rId3"/>
          <a:srcRect l="60673" t="23231" r="1924" b="42616"/>
          <a:stretch/>
        </p:blipFill>
        <p:spPr>
          <a:xfrm>
            <a:off x="7023505" y="2682331"/>
            <a:ext cx="2109482" cy="1203869"/>
          </a:xfrm>
          <a:prstGeom prst="rect">
            <a:avLst/>
          </a:prstGeom>
          <a:ln>
            <a:solidFill>
              <a:schemeClr val="tx1"/>
            </a:solidFill>
          </a:ln>
        </p:spPr>
      </p:pic>
      <p:pic>
        <p:nvPicPr>
          <p:cNvPr id="16" name="Picture 15">
            <a:extLst>
              <a:ext uri="{FF2B5EF4-FFF2-40B4-BE49-F238E27FC236}">
                <a16:creationId xmlns:a16="http://schemas.microsoft.com/office/drawing/2014/main" id="{6F53F1D6-D4D1-73EC-581B-33D77B0DDF2A}"/>
              </a:ext>
            </a:extLst>
          </p:cNvPr>
          <p:cNvPicPr>
            <a:picLocks noChangeAspect="1"/>
          </p:cNvPicPr>
          <p:nvPr/>
        </p:nvPicPr>
        <p:blipFill>
          <a:blip r:embed="rId4"/>
          <a:srcRect l="58557" t="23077" r="2211" b="41385"/>
          <a:stretch/>
        </p:blipFill>
        <p:spPr>
          <a:xfrm>
            <a:off x="7023505" y="4303902"/>
            <a:ext cx="2109482" cy="1201897"/>
          </a:xfrm>
          <a:prstGeom prst="rect">
            <a:avLst/>
          </a:prstGeom>
          <a:ln>
            <a:solidFill>
              <a:schemeClr val="tx1"/>
            </a:solidFill>
          </a:ln>
        </p:spPr>
      </p:pic>
    </p:spTree>
    <p:extLst>
      <p:ext uri="{BB962C8B-B14F-4D97-AF65-F5344CB8AC3E}">
        <p14:creationId xmlns:p14="http://schemas.microsoft.com/office/powerpoint/2010/main" val="231787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3718151731"/>
              </p:ext>
            </p:extLst>
          </p:nvPr>
        </p:nvGraphicFramePr>
        <p:xfrm>
          <a:off x="614150" y="545910"/>
          <a:ext cx="8518837" cy="5147073"/>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r>
                        <a:rPr lang="en-US" sz="1400" noProof="0" dirty="0">
                          <a:solidFill>
                            <a:srgbClr val="316355"/>
                          </a:solidFill>
                          <a:latin typeface="Ubuntu" panose="020B0504030602030204" pitchFamily="34" charset="0"/>
                        </a:rPr>
                        <a:t>Prep</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n-US" sz="1400" noProof="0">
                          <a:solidFill>
                            <a:srgbClr val="316355"/>
                          </a:solidFill>
                          <a:latin typeface="Ubuntu" panose="020B0504030602030204" pitchFamily="34" charset="0"/>
                        </a:rP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n-US" sz="1400" noProof="0">
                          <a:solidFill>
                            <a:srgbClr val="316355"/>
                          </a:solidFill>
                          <a:latin typeface="Ubuntu" panose="020B0504030602030204" pitchFamily="34" charset="0"/>
                        </a:rPr>
                        <a:t>Slide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Topic </a:t>
                      </a: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Part 1: </a:t>
                      </a:r>
                      <a:r>
                        <a:rPr lang="en-US" sz="1000" b="0" i="0" u="none" strike="noStrike" kern="1200" baseline="0" noProof="0" dirty="0">
                          <a:solidFill>
                            <a:schemeClr val="tx1"/>
                          </a:solidFill>
                          <a:latin typeface="Ubuntu" panose="020B0504030602030204" pitchFamily="34" charset="0"/>
                          <a:ea typeface="+mn-ea"/>
                          <a:cs typeface="+mn-cs"/>
                        </a:rPr>
                        <a:t>Year 1 Review</a:t>
                      </a: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 </a:t>
                      </a:r>
                    </a:p>
                    <a:p>
                      <a:r>
                        <a:rPr lang="en-US" sz="1000" b="1" i="0" u="none" strike="noStrike" kern="1200" baseline="0" noProof="0" dirty="0">
                          <a:solidFill>
                            <a:srgbClr val="316355"/>
                          </a:solidFill>
                          <a:latin typeface="Ubuntu" panose="020B0504030602030204" pitchFamily="34" charset="0"/>
                          <a:ea typeface="+mn-ea"/>
                          <a:cs typeface="+mn-cs"/>
                        </a:rPr>
                        <a:t>Time: </a:t>
                      </a:r>
                      <a:r>
                        <a:rPr lang="en-US" sz="1000" b="0" i="0" u="none" strike="noStrike" kern="1200" baseline="0" noProof="0" dirty="0">
                          <a:solidFill>
                            <a:schemeClr val="tx1"/>
                          </a:solidFill>
                          <a:latin typeface="Ubuntu" panose="020B0504030602030204" pitchFamily="34" charset="0"/>
                          <a:ea typeface="+mn-ea"/>
                          <a:cs typeface="+mn-cs"/>
                        </a:rPr>
                        <a:t>1 minute</a:t>
                      </a: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Lead: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algn="l" defTabSz="914400" rtl="0" eaLnBrk="1" latinLnBrk="0" hangingPunct="1"/>
                      <a:r>
                        <a:rPr lang="en-US" sz="1000" b="0" i="0" u="none" strike="noStrike" kern="1200" baseline="0" noProof="0" dirty="0">
                          <a:solidFill>
                            <a:schemeClr val="dk1"/>
                          </a:solidFill>
                          <a:latin typeface="Ubuntu" panose="020B0504030602030204" pitchFamily="34" charset="0"/>
                          <a:ea typeface="+mn-ea"/>
                          <a:cs typeface="+mn-cs"/>
                        </a:rPr>
                        <a:t>Now, let’s start Part 1: Year 1 Review</a:t>
                      </a:r>
                    </a:p>
                    <a:p>
                      <a:pPr marL="0" algn="l" defTabSz="914400" rtl="0" eaLnBrk="1" latinLnBrk="0" hangingPunct="1"/>
                      <a:endParaRPr lang="en-US" sz="1000" b="0" i="0" u="none" strike="noStrike" kern="1200" baseline="0" noProof="0" dirty="0">
                        <a:solidFill>
                          <a:schemeClr val="dk1"/>
                        </a:solidFill>
                        <a:latin typeface="Ubuntu" panose="020B0504030602030204" pitchFamily="34" charset="0"/>
                        <a:ea typeface="+mn-ea"/>
                        <a:cs typeface="+mn-cs"/>
                      </a:endParaRPr>
                    </a:p>
                    <a:p>
                      <a:pPr marL="0" algn="l" defTabSz="914400" rtl="0" eaLnBrk="1" latinLnBrk="0" hangingPunct="1"/>
                      <a:r>
                        <a:rPr lang="en-US" sz="1000" b="0" i="0" u="none" strike="noStrike" kern="1200" baseline="0" noProof="0" dirty="0">
                          <a:solidFill>
                            <a:schemeClr val="dk1"/>
                          </a:solidFill>
                          <a:latin typeface="Ubuntu" panose="020B0504030602030204" pitchFamily="34" charset="0"/>
                          <a:ea typeface="+mn-ea"/>
                          <a:cs typeface="+mn-cs"/>
                        </a:rPr>
                        <a:t>In this section we will:</a:t>
                      </a:r>
                    </a:p>
                    <a:p>
                      <a:pPr marL="171450" indent="-171450" algn="l" defTabSz="914400" rtl="0" eaLnBrk="1" latinLnBrk="0" hangingPunct="1">
                        <a:buFont typeface="Arial" panose="020B0604020202020204" pitchFamily="34" charset="0"/>
                        <a:buChar char="•"/>
                      </a:pPr>
                      <a:r>
                        <a:rPr lang="en-US" sz="1000" b="0" i="0" u="none" strike="noStrike" kern="1200" baseline="0" noProof="0" dirty="0">
                          <a:solidFill>
                            <a:schemeClr val="dk1"/>
                          </a:solidFill>
                          <a:latin typeface="Ubuntu" panose="020B0504030602030204" pitchFamily="34" charset="0"/>
                          <a:ea typeface="+mn-ea"/>
                          <a:cs typeface="+mn-cs"/>
                        </a:rPr>
                        <a:t>Review how to do proper warm-ups and cool-downs</a:t>
                      </a:r>
                    </a:p>
                    <a:p>
                      <a:pPr marL="171450" indent="-171450" algn="l" defTabSz="914400" rtl="0" eaLnBrk="1" latinLnBrk="0" hangingPunct="1">
                        <a:buFont typeface="Arial" panose="020B0604020202020204" pitchFamily="34" charset="0"/>
                        <a:buChar char="•"/>
                      </a:pPr>
                      <a:r>
                        <a:rPr lang="en-US" sz="1000" b="0" i="0" u="none" strike="noStrike" kern="1200" baseline="0" noProof="0" dirty="0">
                          <a:solidFill>
                            <a:schemeClr val="dk1"/>
                          </a:solidFill>
                          <a:latin typeface="Ubuntu" panose="020B0504030602030204" pitchFamily="34" charset="0"/>
                          <a:ea typeface="+mn-ea"/>
                          <a:cs typeface="+mn-cs"/>
                        </a:rPr>
                        <a:t>Discuss different ways to share Health Tips</a:t>
                      </a:r>
                    </a:p>
                    <a:p>
                      <a:pPr marL="171450" indent="-171450" algn="l" defTabSz="914400" rtl="0" eaLnBrk="1" latinLnBrk="0" hangingPunct="1">
                        <a:buFont typeface="Arial" panose="020B0604020202020204" pitchFamily="34" charset="0"/>
                        <a:buChar char="•"/>
                      </a:pPr>
                      <a:r>
                        <a:rPr lang="en-US" sz="1000" b="0" i="0" u="none" strike="noStrike" kern="1200" baseline="0" noProof="0" dirty="0">
                          <a:solidFill>
                            <a:schemeClr val="dk1"/>
                          </a:solidFill>
                          <a:latin typeface="Ubuntu" panose="020B0504030602030204" pitchFamily="34" charset="0"/>
                          <a:ea typeface="+mn-ea"/>
                          <a:cs typeface="+mn-cs"/>
                        </a:rPr>
                        <a:t>Review communication tips</a:t>
                      </a:r>
                    </a:p>
                    <a:p>
                      <a:pPr marL="171450" indent="-171450" algn="l" defTabSz="914400" rtl="0" eaLnBrk="1" latinLnBrk="0" hangingPunct="1">
                        <a:buFont typeface="Arial" panose="020B0604020202020204" pitchFamily="34" charset="0"/>
                        <a:buChar char="•"/>
                      </a:pPr>
                      <a:r>
                        <a:rPr lang="en-US" sz="1000" b="0" i="0" u="none" strike="noStrike" kern="1200" baseline="0" noProof="0" dirty="0">
                          <a:solidFill>
                            <a:schemeClr val="dk1"/>
                          </a:solidFill>
                          <a:latin typeface="Ubuntu" panose="020B0504030602030204" pitchFamily="34" charset="0"/>
                          <a:ea typeface="+mn-ea"/>
                          <a:cs typeface="+mn-cs"/>
                        </a:rPr>
                        <a:t>Share successes and challenges as a Fitness Captain</a:t>
                      </a:r>
                    </a:p>
                    <a:p>
                      <a:pPr marL="0" algn="l" defTabSz="914400" rtl="0" eaLnBrk="1" latinLnBrk="0" hangingPunct="1"/>
                      <a:endParaRPr lang="en-US" sz="1000" b="0" i="0" u="none" strike="noStrike" kern="1200" baseline="0" noProof="0" dirty="0">
                        <a:solidFill>
                          <a:schemeClr val="dk1"/>
                        </a:solidFill>
                        <a:latin typeface="Ubuntu" panose="020B0504030602030204" pitchFamily="34" charset="0"/>
                        <a:ea typeface="+mn-ea"/>
                        <a:cs typeface="+mn-cs"/>
                      </a:endParaRPr>
                    </a:p>
                    <a:p>
                      <a:pPr marL="0" algn="l" defTabSz="914400" rtl="0" eaLnBrk="1" latinLnBrk="0" hangingPunct="1"/>
                      <a:endParaRPr lang="en-US" sz="1000" b="0" i="0" u="none" strike="noStrike" kern="1200" baseline="0" noProof="0" dirty="0">
                        <a:solidFill>
                          <a:schemeClr val="dk1"/>
                        </a:solidFill>
                        <a:latin typeface="Ubuntu" panose="020B0504030602030204" pitchFamily="34" charset="0"/>
                        <a:ea typeface="+mn-ea"/>
                        <a:cs typeface="+mn-cs"/>
                      </a:endParaRPr>
                    </a:p>
                    <a:p>
                      <a:pPr marL="0" algn="l" defTabSz="914400" rtl="0" eaLnBrk="1" latinLnBrk="0" hangingPunct="1"/>
                      <a:endParaRPr lang="en-US" sz="10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085860">
                <a:tc>
                  <a:txBody>
                    <a:bodyPr/>
                    <a:lstStyle/>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Topic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noProof="0" dirty="0">
                          <a:solidFill>
                            <a:srgbClr val="316355"/>
                          </a:solidFill>
                          <a:latin typeface="Ubuntu" panose="020B0504030602030204" pitchFamily="34" charset="0"/>
                          <a:ea typeface="+mn-ea"/>
                          <a:cs typeface="+mn-cs"/>
                        </a:rPr>
                        <a:t>Part 1: </a:t>
                      </a:r>
                      <a:r>
                        <a:rPr lang="en-US" sz="1000" b="0" i="0" u="none" strike="noStrike" kern="1200" baseline="0" noProof="0" dirty="0">
                          <a:solidFill>
                            <a:schemeClr val="tx1"/>
                          </a:solidFill>
                          <a:latin typeface="Ubuntu" panose="020B0504030602030204" pitchFamily="34" charset="0"/>
                          <a:ea typeface="+mn-ea"/>
                          <a:cs typeface="+mn-cs"/>
                        </a:rPr>
                        <a:t>Year 1 Review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noProof="0" dirty="0">
                          <a:solidFill>
                            <a:schemeClr val="tx1"/>
                          </a:solidFill>
                          <a:latin typeface="Ubuntu" panose="020B0504030602030204" pitchFamily="34" charset="0"/>
                          <a:ea typeface="+mn-ea"/>
                          <a:cs typeface="+mn-cs"/>
                        </a:rPr>
                        <a:t>What is Fitness?</a:t>
                      </a:r>
                    </a:p>
                    <a:p>
                      <a:pPr marL="0" algn="l" defTabSz="914400" rtl="0" eaLnBrk="1" latinLnBrk="0" hangingPunct="1"/>
                      <a:endParaRPr lang="en-US" sz="1000" b="0" i="0" u="none" strike="noStrike" kern="1200" baseline="0" noProof="0" dirty="0">
                        <a:solidFill>
                          <a:schemeClr val="tx1"/>
                        </a:solidFill>
                        <a:latin typeface="Ubuntu" panose="020B0504030602030204" pitchFamily="34" charset="0"/>
                        <a:ea typeface="+mn-ea"/>
                        <a:cs typeface="+mn-cs"/>
                      </a:endParaRPr>
                    </a:p>
                    <a:p>
                      <a:r>
                        <a:rPr lang="en-US" sz="1000" b="1" i="0" u="none" strike="noStrike" kern="1200" baseline="0" noProof="0" dirty="0">
                          <a:solidFill>
                            <a:srgbClr val="316355"/>
                          </a:solidFill>
                          <a:latin typeface="Ubuntu" panose="020B0504030602030204" pitchFamily="34" charset="0"/>
                          <a:ea typeface="+mn-ea"/>
                          <a:cs typeface="+mn-cs"/>
                        </a:rPr>
                        <a:t>Time: </a:t>
                      </a:r>
                      <a:r>
                        <a:rPr lang="en-US" sz="1000" b="0" i="0" u="none" strike="noStrike" kern="1200" baseline="0" noProof="0" dirty="0">
                          <a:solidFill>
                            <a:schemeClr val="tx1"/>
                          </a:solidFill>
                          <a:latin typeface="Ubuntu" panose="020B0504030602030204" pitchFamily="34" charset="0"/>
                          <a:ea typeface="+mn-ea"/>
                          <a:cs typeface="+mn-cs"/>
                        </a:rPr>
                        <a:t>4 minutes</a:t>
                      </a: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Lead: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en-US" sz="1000" b="0" i="0" u="none" strike="noStrike" kern="1200" baseline="0" noProof="0" dirty="0">
                          <a:solidFill>
                            <a:schemeClr val="dk1"/>
                          </a:solidFill>
                          <a:latin typeface="Ubuntu" panose="020B0504030602030204" pitchFamily="34" charset="0"/>
                          <a:ea typeface="+mn-ea"/>
                          <a:cs typeface="+mn-cs"/>
                        </a:rPr>
                        <a:t>Fitness is your best health and  performance through proper </a:t>
                      </a:r>
                    </a:p>
                    <a:p>
                      <a:r>
                        <a:rPr lang="en-US" sz="1000" b="0" i="0" u="none" strike="noStrike" kern="1200" baseline="0" noProof="0" dirty="0">
                          <a:solidFill>
                            <a:schemeClr val="dk1"/>
                          </a:solidFill>
                          <a:latin typeface="Ubuntu" panose="020B0504030602030204" pitchFamily="34" charset="0"/>
                          <a:ea typeface="+mn-ea"/>
                          <a:cs typeface="+mn-cs"/>
                        </a:rPr>
                        <a:t>physical activity, nutrition, and hydration.</a:t>
                      </a:r>
                    </a:p>
                    <a:p>
                      <a:endParaRPr lang="en-US" sz="1000" b="0" i="0" u="none" strike="noStrike" kern="1200" baseline="0" noProof="0" dirty="0">
                        <a:solidFill>
                          <a:schemeClr val="dk1"/>
                        </a:solidFill>
                        <a:latin typeface="Ubuntu" panose="020B0504030602030204" pitchFamily="34" charset="0"/>
                        <a:ea typeface="+mn-ea"/>
                        <a:cs typeface="+mn-cs"/>
                      </a:endParaRPr>
                    </a:p>
                    <a:p>
                      <a:r>
                        <a:rPr lang="en-US" sz="1000" b="1" i="0" u="none" strike="noStrike" kern="1200" baseline="0" noProof="0" dirty="0">
                          <a:solidFill>
                            <a:srgbClr val="316355"/>
                          </a:solidFill>
                          <a:latin typeface="Ubuntu" panose="020B0504030602030204" pitchFamily="34" charset="0"/>
                          <a:ea typeface="+mn-ea"/>
                          <a:cs typeface="+mn-cs"/>
                        </a:rPr>
                        <a:t>QUESTION: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dirty="0">
                          <a:solidFill>
                            <a:schemeClr val="dk1"/>
                          </a:solidFill>
                          <a:latin typeface="Ubuntu" panose="020B0504030602030204" pitchFamily="34" charset="0"/>
                          <a:ea typeface="+mn-ea"/>
                          <a:cs typeface="+mn-cs"/>
                        </a:rPr>
                        <a:t>Think of a person you consider fit. What kind of things do they do, or you think they do to stay fit? Write your answer down in your workbook.</a:t>
                      </a:r>
                    </a:p>
                    <a:p>
                      <a:endParaRPr lang="en-US" sz="1000" b="0" i="0" u="none" strike="noStrike" kern="1200" baseline="0" noProof="0" dirty="0">
                        <a:solidFill>
                          <a:schemeClr val="dk1"/>
                        </a:solidFill>
                        <a:latin typeface="Ubuntu" panose="020B0504030602030204" pitchFamily="34" charset="0"/>
                        <a:ea typeface="+mn-ea"/>
                        <a:cs typeface="+mn-cs"/>
                      </a:endParaRPr>
                    </a:p>
                    <a:p>
                      <a:r>
                        <a:rPr lang="en-US" sz="1000" b="1" i="0" u="none" strike="noStrike" kern="1200" baseline="0" noProof="0" dirty="0">
                          <a:solidFill>
                            <a:schemeClr val="dk1"/>
                          </a:solidFill>
                          <a:latin typeface="Ubuntu" panose="020B0504030602030204" pitchFamily="34" charset="0"/>
                          <a:ea typeface="+mn-ea"/>
                          <a:cs typeface="+mn-cs"/>
                        </a:rPr>
                        <a:t>Ask a few participants to share their answers.</a:t>
                      </a:r>
                    </a:p>
                    <a:p>
                      <a:endParaRPr lang="en-US" sz="1000" b="0" i="0" u="none" strike="noStrike" kern="1200" baseline="0" noProof="0" dirty="0">
                        <a:solidFill>
                          <a:schemeClr val="dk1"/>
                        </a:solidFill>
                        <a:latin typeface="Ubuntu" panose="020B0504030602030204" pitchFamily="34" charset="0"/>
                        <a:ea typeface="+mn-ea"/>
                        <a:cs typeface="+mn-cs"/>
                      </a:endParaRPr>
                    </a:p>
                    <a:p>
                      <a:r>
                        <a:rPr lang="en-US" sz="1000" b="0" i="0" u="none" strike="noStrike" kern="1200" baseline="0" noProof="0" dirty="0">
                          <a:solidFill>
                            <a:schemeClr val="dk1"/>
                          </a:solidFill>
                          <a:latin typeface="Ubuntu" panose="020B0504030602030204" pitchFamily="34" charset="0"/>
                          <a:ea typeface="+mn-ea"/>
                          <a:cs typeface="+mn-cs"/>
                        </a:rPr>
                        <a:t>Great answers! Being fit is all about making daily healthy choices in the three areas from the definition—physical activity, nutrition, and hydration. A person who is fit has good health and well-being.   </a:t>
                      </a:r>
                    </a:p>
                    <a:p>
                      <a:endParaRPr lang="en-US" sz="1000" b="0" i="0" u="none" strike="noStrike" kern="1200" baseline="0" noProof="0" dirty="0">
                        <a:solidFill>
                          <a:schemeClr val="dk1"/>
                        </a:solidFill>
                        <a:latin typeface="Ubuntu" panose="020B0504030602030204" pitchFamily="34" charset="0"/>
                        <a:ea typeface="+mn-ea"/>
                        <a:cs typeface="+mn-cs"/>
                      </a:endParaRPr>
                    </a:p>
                    <a:p>
                      <a:r>
                        <a:rPr lang="en-US" sz="1000" b="0" i="0" u="none" strike="noStrike" kern="1200" baseline="0" noProof="0" dirty="0">
                          <a:solidFill>
                            <a:schemeClr val="dk1"/>
                          </a:solidFill>
                          <a:latin typeface="Ubuntu" panose="020B0504030602030204" pitchFamily="34" charset="0"/>
                          <a:ea typeface="+mn-ea"/>
                          <a:cs typeface="+mn-cs"/>
                        </a:rPr>
                        <a:t>And the healthy choices you make in those three areas each day can help you to be healthier and perform better in your sport, your job, your hobbies, and other aspects of your life.</a:t>
                      </a:r>
                    </a:p>
                    <a:p>
                      <a:endParaRPr lang="en-US" sz="1000" b="0" i="0" u="none" strike="noStrike" kern="1200" baseline="0" noProof="0" dirty="0">
                        <a:solidFill>
                          <a:schemeClr val="dk1"/>
                        </a:solidFill>
                        <a:latin typeface="Ubuntu" panose="020B0504030602030204" pitchFamily="34" charset="0"/>
                        <a:ea typeface="+mn-ea"/>
                        <a:cs typeface="+mn-cs"/>
                      </a:endParaRPr>
                    </a:p>
                    <a:p>
                      <a:r>
                        <a:rPr lang="en-US" sz="1000" b="0" i="0" u="none" strike="noStrike" kern="1200" baseline="0" noProof="0" dirty="0">
                          <a:solidFill>
                            <a:schemeClr val="dk1"/>
                          </a:solidFill>
                          <a:latin typeface="Ubuntu" panose="020B0504030602030204" pitchFamily="34" charset="0"/>
                          <a:ea typeface="+mn-ea"/>
                          <a:cs typeface="+mn-cs"/>
                        </a:rPr>
                        <a:t>When you are fit, you feel good and have lots of energy because your body is strong and healthy.</a:t>
                      </a:r>
                      <a:br>
                        <a:rPr lang="en-US" sz="1000" b="0" i="0" u="none" strike="noStrike" kern="1200" baseline="0" noProof="0" dirty="0">
                          <a:solidFill>
                            <a:schemeClr val="dk1"/>
                          </a:solidFill>
                          <a:latin typeface="Ubuntu" panose="020B0504030602030204" pitchFamily="34" charset="0"/>
                          <a:ea typeface="+mn-ea"/>
                          <a:cs typeface="+mn-cs"/>
                        </a:rPr>
                      </a:br>
                      <a:endParaRPr lang="en-US" sz="10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5" name="Picture 4">
            <a:extLst>
              <a:ext uri="{FF2B5EF4-FFF2-40B4-BE49-F238E27FC236}">
                <a16:creationId xmlns:a16="http://schemas.microsoft.com/office/drawing/2014/main" id="{BF1D697F-F0AC-3A27-8025-59B53BA68641}"/>
              </a:ext>
            </a:extLst>
          </p:cNvPr>
          <p:cNvPicPr>
            <a:picLocks noChangeAspect="1"/>
          </p:cNvPicPr>
          <p:nvPr/>
        </p:nvPicPr>
        <p:blipFill>
          <a:blip r:embed="rId2"/>
          <a:srcRect l="58539" t="23566" r="2462" b="41384"/>
          <a:stretch/>
        </p:blipFill>
        <p:spPr>
          <a:xfrm>
            <a:off x="7005850" y="1128768"/>
            <a:ext cx="2122044" cy="1168042"/>
          </a:xfrm>
          <a:prstGeom prst="rect">
            <a:avLst/>
          </a:prstGeom>
          <a:ln>
            <a:solidFill>
              <a:schemeClr val="tx1"/>
            </a:solidFill>
          </a:ln>
        </p:spPr>
      </p:pic>
      <p:pic>
        <p:nvPicPr>
          <p:cNvPr id="9" name="Picture 8">
            <a:extLst>
              <a:ext uri="{FF2B5EF4-FFF2-40B4-BE49-F238E27FC236}">
                <a16:creationId xmlns:a16="http://schemas.microsoft.com/office/drawing/2014/main" id="{406C6CD3-0508-D1FD-606E-E08FB9246703}"/>
              </a:ext>
            </a:extLst>
          </p:cNvPr>
          <p:cNvPicPr>
            <a:picLocks noChangeAspect="1"/>
          </p:cNvPicPr>
          <p:nvPr/>
        </p:nvPicPr>
        <p:blipFill>
          <a:blip r:embed="rId3"/>
          <a:srcRect l="58384" t="23146" r="2309" b="41754"/>
          <a:stretch/>
        </p:blipFill>
        <p:spPr>
          <a:xfrm>
            <a:off x="7005850" y="3486815"/>
            <a:ext cx="2122044" cy="1168043"/>
          </a:xfrm>
          <a:prstGeom prst="rect">
            <a:avLst/>
          </a:prstGeom>
          <a:ln>
            <a:solidFill>
              <a:schemeClr val="tx1"/>
            </a:solidFill>
          </a:ln>
        </p:spPr>
      </p:pic>
    </p:spTree>
    <p:extLst>
      <p:ext uri="{BB962C8B-B14F-4D97-AF65-F5344CB8AC3E}">
        <p14:creationId xmlns:p14="http://schemas.microsoft.com/office/powerpoint/2010/main" val="22640236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2350399478"/>
              </p:ext>
            </p:extLst>
          </p:nvPr>
        </p:nvGraphicFramePr>
        <p:xfrm>
          <a:off x="614150" y="322063"/>
          <a:ext cx="8518837" cy="6213873"/>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r>
                        <a:rPr lang="en-US" sz="1400" noProof="0">
                          <a:solidFill>
                            <a:srgbClr val="316355"/>
                          </a:solidFill>
                          <a:latin typeface="Ubuntu" panose="020B0504030602030204" pitchFamily="34" charset="0"/>
                        </a:rPr>
                        <a:t>Prep</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n-US" sz="1400" noProof="0">
                          <a:solidFill>
                            <a:srgbClr val="316355"/>
                          </a:solidFill>
                          <a:latin typeface="Ubuntu" panose="020B0504030602030204" pitchFamily="34" charset="0"/>
                        </a:rP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n-US" sz="1400" noProof="0" dirty="0">
                          <a:solidFill>
                            <a:srgbClr val="316355"/>
                          </a:solidFill>
                          <a:latin typeface="Ubuntu" panose="020B0504030602030204" pitchFamily="34" charset="0"/>
                        </a:rPr>
                        <a:t>Slide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r>
                        <a:rPr lang="en-US" sz="1000" b="1" i="0" u="none" strike="noStrike" kern="1200" baseline="0" noProof="0" dirty="0">
                          <a:solidFill>
                            <a:srgbClr val="316355"/>
                          </a:solidFill>
                          <a:latin typeface="Ubuntu" panose="020B0504030602030204" pitchFamily="34" charset="0"/>
                          <a:ea typeface="+mn-ea"/>
                          <a:cs typeface="+mn-cs"/>
                        </a:rPr>
                        <a:t>Topic </a:t>
                      </a:r>
                      <a:endParaRPr lang="en-US" sz="1000" b="0" i="0" u="none" strike="noStrike" kern="1200" baseline="0" noProof="0" dirty="0">
                        <a:solidFill>
                          <a:srgbClr val="316355"/>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noProof="0" dirty="0">
                          <a:solidFill>
                            <a:srgbClr val="316355"/>
                          </a:solidFill>
                          <a:latin typeface="Ubuntu" panose="020B0504030602030204" pitchFamily="34" charset="0"/>
                          <a:ea typeface="+mn-ea"/>
                          <a:cs typeface="+mn-cs"/>
                        </a:rPr>
                        <a:t>Part 1: </a:t>
                      </a:r>
                      <a:r>
                        <a:rPr lang="en-US" sz="1000" b="0" i="0" u="none" strike="noStrike" kern="1200" baseline="0" noProof="0" dirty="0">
                          <a:solidFill>
                            <a:schemeClr val="tx1"/>
                          </a:solidFill>
                          <a:latin typeface="Ubuntu" panose="020B0504030602030204" pitchFamily="34" charset="0"/>
                          <a:ea typeface="+mn-ea"/>
                          <a:cs typeface="+mn-cs"/>
                        </a:rPr>
                        <a:t>Year 1 Review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tx1"/>
                        </a:solidFill>
                        <a:latin typeface="Ubuntu" panose="020B0504030602030204" pitchFamily="34" charset="0"/>
                        <a:ea typeface="+mn-ea"/>
                        <a:cs typeface="+mn-cs"/>
                      </a:endParaRPr>
                    </a:p>
                    <a:p>
                      <a:r>
                        <a:rPr lang="en-US" sz="1000" b="0" i="0" u="none" strike="noStrike" kern="1200" baseline="0" noProof="0" dirty="0">
                          <a:solidFill>
                            <a:schemeClr val="tx1"/>
                          </a:solidFill>
                          <a:latin typeface="Ubuntu" panose="020B0504030602030204" pitchFamily="34" charset="0"/>
                          <a:ea typeface="+mn-ea"/>
                          <a:cs typeface="+mn-cs"/>
                        </a:rPr>
                        <a:t>Fitness Captain Responsibilities</a:t>
                      </a:r>
                    </a:p>
                    <a:p>
                      <a:endParaRPr lang="en-US" sz="1000" b="0" i="0" u="none" strike="noStrike" kern="1200" baseline="0" noProof="0" dirty="0">
                        <a:solidFill>
                          <a:srgbClr val="316355"/>
                        </a:solidFill>
                        <a:latin typeface="Ubuntu" panose="020B0504030602030204" pitchFamily="34" charset="0"/>
                        <a:ea typeface="+mn-ea"/>
                        <a:cs typeface="+mn-cs"/>
                      </a:endParaRPr>
                    </a:p>
                    <a:p>
                      <a:r>
                        <a:rPr lang="en-US" sz="1000" b="1" i="0" u="none" strike="noStrike" kern="1200" baseline="0" noProof="0" dirty="0">
                          <a:solidFill>
                            <a:srgbClr val="316355"/>
                          </a:solidFill>
                          <a:latin typeface="Ubuntu" panose="020B0504030602030204" pitchFamily="34" charset="0"/>
                          <a:ea typeface="+mn-ea"/>
                          <a:cs typeface="+mn-cs"/>
                        </a:rPr>
                        <a:t>Time: </a:t>
                      </a:r>
                      <a:r>
                        <a:rPr lang="en-US" sz="1000" b="0" i="0" u="none" strike="noStrike" kern="1200" baseline="0" noProof="0" dirty="0">
                          <a:solidFill>
                            <a:schemeClr val="tx1"/>
                          </a:solidFill>
                          <a:latin typeface="Ubuntu" panose="020B0504030602030204" pitchFamily="34" charset="0"/>
                          <a:ea typeface="+mn-ea"/>
                          <a:cs typeface="+mn-cs"/>
                        </a:rPr>
                        <a:t>2 minutes</a:t>
                      </a:r>
                    </a:p>
                    <a:p>
                      <a:r>
                        <a:rPr lang="en-US" sz="1000" b="1" i="0" u="none" strike="noStrike" kern="1200" baseline="0" noProof="0" dirty="0">
                          <a:solidFill>
                            <a:srgbClr val="316355"/>
                          </a:solidFill>
                          <a:latin typeface="Ubuntu" panose="020B0504030602030204" pitchFamily="34" charset="0"/>
                          <a:ea typeface="+mn-ea"/>
                          <a:cs typeface="+mn-cs"/>
                        </a:rPr>
                        <a:t>Lead: </a:t>
                      </a:r>
                      <a:endParaRPr lang="en-US" sz="1000" noProof="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en-US" sz="1000" b="0" i="0" u="none" strike="noStrike" kern="1200" baseline="0" noProof="0" dirty="0">
                          <a:solidFill>
                            <a:schemeClr val="dk1"/>
                          </a:solidFill>
                          <a:latin typeface="Ubuntu" panose="020B0504030602030204" pitchFamily="34" charset="0"/>
                          <a:ea typeface="+mn-ea"/>
                          <a:cs typeface="+mn-cs"/>
                        </a:rPr>
                        <a:t>As a Fitness Captain, you have been working closely with your coaches to make sure health and fitness is a key component of the sports experience by:</a:t>
                      </a:r>
                    </a:p>
                    <a:p>
                      <a:pPr marL="171450" indent="-171450">
                        <a:buFont typeface="Arial" panose="020B0604020202020204" pitchFamily="34" charset="0"/>
                        <a:buChar char="•"/>
                      </a:pPr>
                      <a:r>
                        <a:rPr lang="en-US" sz="1000" b="0" i="0" u="none" strike="noStrike" kern="1200" baseline="0" noProof="0" dirty="0">
                          <a:solidFill>
                            <a:schemeClr val="dk1"/>
                          </a:solidFill>
                          <a:latin typeface="Ubuntu" panose="020B0504030602030204" pitchFamily="34" charset="0"/>
                          <a:ea typeface="+mn-ea"/>
                          <a:cs typeface="+mn-cs"/>
                        </a:rPr>
                        <a:t>Leading your team in proper warm-up and cool-down routines</a:t>
                      </a:r>
                    </a:p>
                    <a:p>
                      <a:pPr marL="171450" indent="-171450">
                        <a:buFont typeface="Arial" panose="020B0604020202020204" pitchFamily="34" charset="0"/>
                        <a:buChar char="•"/>
                      </a:pPr>
                      <a:r>
                        <a:rPr lang="en-US" sz="1000" b="0" i="0" u="none" strike="noStrike" kern="1200" baseline="0" noProof="0" dirty="0">
                          <a:solidFill>
                            <a:schemeClr val="dk1"/>
                          </a:solidFill>
                          <a:latin typeface="Ubuntu" panose="020B0504030602030204" pitchFamily="34" charset="0"/>
                          <a:ea typeface="+mn-ea"/>
                          <a:cs typeface="+mn-cs"/>
                        </a:rPr>
                        <a:t>Sharing health education tips with your teammates</a:t>
                      </a:r>
                    </a:p>
                    <a:p>
                      <a:pPr marL="171450" indent="-171450">
                        <a:buFont typeface="Arial" panose="020B0604020202020204" pitchFamily="34" charset="0"/>
                        <a:buChar char="•"/>
                      </a:pPr>
                      <a:r>
                        <a:rPr lang="en-US" sz="1000" b="0" i="0" u="none" strike="noStrike" kern="1200" baseline="0" noProof="0" dirty="0">
                          <a:solidFill>
                            <a:schemeClr val="dk1"/>
                          </a:solidFill>
                          <a:latin typeface="Ubuntu" panose="020B0504030602030204" pitchFamily="34" charset="0"/>
                          <a:ea typeface="+mn-ea"/>
                          <a:cs typeface="+mn-cs"/>
                        </a:rPr>
                        <a:t>Supporting your team to practice healthy behaviors and encourage them to participate in other health/fitness programming.</a:t>
                      </a:r>
                    </a:p>
                    <a:p>
                      <a:endParaRPr lang="en-US" sz="1000" b="0" i="0" u="none" strike="noStrike" kern="1200" baseline="0" noProof="0" dirty="0">
                        <a:solidFill>
                          <a:schemeClr val="dk1"/>
                        </a:solidFill>
                        <a:latin typeface="Ubuntu" panose="020B0504030602030204" pitchFamily="34" charset="0"/>
                        <a:ea typeface="+mn-ea"/>
                        <a:cs typeface="+mn-cs"/>
                      </a:endParaRPr>
                    </a:p>
                    <a:p>
                      <a:r>
                        <a:rPr lang="en-US" sz="1000" b="0" i="0" u="none" strike="noStrike" kern="1200" baseline="0" noProof="0" dirty="0">
                          <a:solidFill>
                            <a:schemeClr val="dk1"/>
                          </a:solidFill>
                          <a:latin typeface="Ubuntu" panose="020B0504030602030204" pitchFamily="34" charset="0"/>
                          <a:ea typeface="+mn-ea"/>
                          <a:cs typeface="+mn-cs"/>
                        </a:rPr>
                        <a:t>You should always take care of your teammates in a positive and supporting manner.</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609690">
                <a:tc>
                  <a:txBody>
                    <a:bodyPr/>
                    <a:lstStyle/>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Topic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noProof="0" dirty="0">
                          <a:solidFill>
                            <a:srgbClr val="316355"/>
                          </a:solidFill>
                          <a:latin typeface="Ubuntu" panose="020B0504030602030204" pitchFamily="34" charset="0"/>
                          <a:ea typeface="+mn-ea"/>
                          <a:cs typeface="+mn-cs"/>
                        </a:rPr>
                        <a:t>Part 1: </a:t>
                      </a:r>
                      <a:r>
                        <a:rPr lang="en-US" sz="1000" b="0" i="0" u="none" strike="noStrike" kern="1200" baseline="0" noProof="0" dirty="0">
                          <a:solidFill>
                            <a:schemeClr val="tx1"/>
                          </a:solidFill>
                          <a:latin typeface="Ubuntu" panose="020B0504030602030204" pitchFamily="34" charset="0"/>
                          <a:ea typeface="+mn-ea"/>
                          <a:cs typeface="+mn-cs"/>
                        </a:rPr>
                        <a:t>Year 1 Review, Warm-Up and Cool-Down Practice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tx1"/>
                        </a:solidFill>
                        <a:latin typeface="Ubuntu" panose="020B0504030602030204" pitchFamily="34" charset="0"/>
                        <a:ea typeface="+mn-ea"/>
                        <a:cs typeface="+mn-cs"/>
                      </a:endParaRPr>
                    </a:p>
                    <a:p>
                      <a:r>
                        <a:rPr lang="en-US" sz="1000" b="0" i="0" u="none" strike="noStrike" kern="1200" baseline="0" noProof="0" dirty="0">
                          <a:solidFill>
                            <a:schemeClr val="tx1"/>
                          </a:solidFill>
                          <a:latin typeface="Ubuntu" panose="020B0504030602030204" pitchFamily="34" charset="0"/>
                          <a:ea typeface="+mn-ea"/>
                          <a:cs typeface="+mn-cs"/>
                        </a:rPr>
                        <a:t>Purpose of a Warm-Up</a:t>
                      </a:r>
                    </a:p>
                    <a:p>
                      <a:pPr marL="0" algn="l" defTabSz="914400" rtl="0" eaLnBrk="1" latinLnBrk="0" hangingPunct="1"/>
                      <a:endParaRPr lang="en-US" sz="1000" b="0" i="0" u="none" strike="noStrike" kern="1200" baseline="0" noProof="0" dirty="0">
                        <a:solidFill>
                          <a:schemeClr val="tx1"/>
                        </a:solidFill>
                        <a:latin typeface="Ubuntu" panose="020B0504030602030204" pitchFamily="34" charset="0"/>
                        <a:ea typeface="+mn-ea"/>
                        <a:cs typeface="+mn-cs"/>
                      </a:endParaRPr>
                    </a:p>
                    <a:p>
                      <a:r>
                        <a:rPr lang="en-US" sz="1000" b="1" i="0" u="none" strike="noStrike" kern="1200" baseline="0" noProof="0" dirty="0">
                          <a:solidFill>
                            <a:srgbClr val="316355"/>
                          </a:solidFill>
                          <a:latin typeface="Ubuntu" panose="020B0504030602030204" pitchFamily="34" charset="0"/>
                          <a:ea typeface="+mn-ea"/>
                          <a:cs typeface="+mn-cs"/>
                        </a:rPr>
                        <a:t>Time: </a:t>
                      </a:r>
                      <a:r>
                        <a:rPr lang="en-US" sz="1000" b="0" i="0" u="none" strike="noStrike" kern="1200" baseline="0" noProof="0" dirty="0">
                          <a:solidFill>
                            <a:schemeClr val="tx1"/>
                          </a:solidFill>
                          <a:latin typeface="Ubuntu" panose="020B0504030602030204" pitchFamily="34" charset="0"/>
                          <a:ea typeface="+mn-ea"/>
                          <a:cs typeface="+mn-cs"/>
                        </a:rPr>
                        <a:t>5 minutes</a:t>
                      </a: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Lead: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en-US" sz="1000" b="0" i="0" u="none" strike="noStrike" kern="1200" baseline="0" noProof="0" dirty="0">
                          <a:solidFill>
                            <a:schemeClr val="dk1"/>
                          </a:solidFill>
                          <a:latin typeface="Ubuntu" panose="020B0504030602030204" pitchFamily="34" charset="0"/>
                          <a:ea typeface="+mn-ea"/>
                          <a:cs typeface="+mn-cs"/>
                        </a:rPr>
                        <a:t>Let’s review warm-ups and cool-downs!</a:t>
                      </a:r>
                    </a:p>
                    <a:p>
                      <a:endParaRPr lang="en-US" sz="1000" b="0" i="0" u="none" strike="noStrike" kern="1200" baseline="0" noProof="0" dirty="0">
                        <a:solidFill>
                          <a:schemeClr val="dk1"/>
                        </a:solidFill>
                        <a:latin typeface="Ubuntu" panose="020B0504030602030204" pitchFamily="34" charset="0"/>
                        <a:ea typeface="+mn-ea"/>
                        <a:cs typeface="+mn-cs"/>
                      </a:endParaRPr>
                    </a:p>
                    <a:p>
                      <a:r>
                        <a:rPr lang="en-US" sz="1000" b="0" i="0" u="none" strike="noStrike" kern="1200" baseline="0" noProof="0" dirty="0">
                          <a:solidFill>
                            <a:schemeClr val="dk1"/>
                          </a:solidFill>
                          <a:latin typeface="Ubuntu" panose="020B0504030602030204" pitchFamily="34" charset="0"/>
                          <a:ea typeface="+mn-ea"/>
                          <a:cs typeface="+mn-cs"/>
                        </a:rPr>
                        <a:t>A warm-up should be the first physical activity in every training session or competition. It helps you get your body and mind ready for your sport. </a:t>
                      </a:r>
                    </a:p>
                    <a:p>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noProof="0" dirty="0">
                          <a:solidFill>
                            <a:srgbClr val="316355"/>
                          </a:solidFill>
                          <a:latin typeface="Ubuntu" panose="020B0504030602030204" pitchFamily="34" charset="0"/>
                          <a:ea typeface="+mn-ea"/>
                          <a:cs typeface="+mn-cs"/>
                        </a:rPr>
                        <a:t>QUESTION: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dirty="0">
                          <a:solidFill>
                            <a:schemeClr val="dk1"/>
                          </a:solidFill>
                          <a:latin typeface="Ubuntu" panose="020B0504030602030204" pitchFamily="34" charset="0"/>
                          <a:ea typeface="+mn-ea"/>
                          <a:cs typeface="+mn-cs"/>
                        </a:rPr>
                        <a:t>Why do athletes need to warm-up?</a:t>
                      </a:r>
                    </a:p>
                    <a:p>
                      <a:endParaRPr lang="en-US" sz="1000" b="0" i="0" u="none" strike="noStrike" kern="1200" baseline="0" noProof="0" dirty="0">
                        <a:solidFill>
                          <a:schemeClr val="dk1"/>
                        </a:solidFill>
                        <a:latin typeface="Ubuntu" panose="020B0504030602030204" pitchFamily="34" charset="0"/>
                        <a:ea typeface="+mn-ea"/>
                        <a:cs typeface="+mn-cs"/>
                      </a:endParaRPr>
                    </a:p>
                    <a:p>
                      <a:r>
                        <a:rPr lang="en-US" sz="1000" b="1" i="0" u="none" strike="noStrike" kern="1200" baseline="0" dirty="0">
                          <a:solidFill>
                            <a:schemeClr val="dk1"/>
                          </a:solidFill>
                          <a:latin typeface="Ubuntu" panose="020B0504030602030204" pitchFamily="34" charset="0"/>
                          <a:ea typeface="+mn-ea"/>
                          <a:cs typeface="+mn-cs"/>
                        </a:rPr>
                        <a:t>Ask the participants to write down their answers or raise their hand up to respond.</a:t>
                      </a:r>
                    </a:p>
                    <a:p>
                      <a:endParaRPr lang="en-US" sz="1000" b="0" i="0" u="none" strike="noStrike" kern="1200" baseline="0" noProof="0" dirty="0">
                        <a:solidFill>
                          <a:schemeClr val="dk1"/>
                        </a:solidFill>
                        <a:latin typeface="Ubuntu" panose="020B0504030602030204" pitchFamily="34" charset="0"/>
                        <a:ea typeface="+mn-ea"/>
                        <a:cs typeface="+mn-cs"/>
                      </a:endParaRPr>
                    </a:p>
                    <a:p>
                      <a:r>
                        <a:rPr lang="en-US" sz="1000" b="0" i="0" u="none" strike="noStrike" kern="1200" baseline="0" noProof="0" dirty="0">
                          <a:solidFill>
                            <a:schemeClr val="dk1"/>
                          </a:solidFill>
                          <a:latin typeface="Ubuntu" panose="020B0504030602030204" pitchFamily="34" charset="0"/>
                          <a:ea typeface="+mn-ea"/>
                          <a:cs typeface="+mn-cs"/>
                        </a:rPr>
                        <a:t>Warm-ups have many physical and mental benefits. </a:t>
                      </a:r>
                      <a:r>
                        <a:rPr lang="en-US" sz="1000" b="1" i="0" u="none" strike="noStrike" kern="1200" baseline="0" noProof="0" dirty="0">
                          <a:solidFill>
                            <a:schemeClr val="dk1"/>
                          </a:solidFill>
                          <a:latin typeface="Ubuntu" panose="020B0504030602030204" pitchFamily="34" charset="0"/>
                          <a:ea typeface="+mn-ea"/>
                          <a:cs typeface="+mn-cs"/>
                        </a:rPr>
                        <a:t>Read some of the benefits listed on the slide and compare to what the athletes said.</a:t>
                      </a:r>
                    </a:p>
                    <a:p>
                      <a:endParaRPr lang="en-US" sz="1000" b="0" i="0" noProof="0" dirty="0">
                        <a:effectLst/>
                        <a:latin typeface="Ubuntu" panose="020B0504030602030204" pitchFamily="34" charset="0"/>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noProof="0" dirty="0">
                          <a:solidFill>
                            <a:schemeClr val="dk1"/>
                          </a:solidFill>
                          <a:latin typeface="Ubuntu" panose="020B0504030602030204" pitchFamily="34" charset="0"/>
                          <a:ea typeface="+mn-ea"/>
                          <a:cs typeface="+mn-cs"/>
                        </a:rPr>
                        <a:t>When you prepare both the body and the mind, you are less likely to suffer an injury and will perform better at each practice, training and competition. </a:t>
                      </a:r>
                    </a:p>
                    <a:p>
                      <a:endParaRPr lang="en-US" sz="1000" b="0" i="0" noProof="0" dirty="0">
                        <a:effectLst/>
                        <a:latin typeface="Ubuntu" panose="020B0504030602030204" pitchFamily="34" charset="0"/>
                        <a:cs typeface="Times New Roman"/>
                      </a:endParaRPr>
                    </a:p>
                    <a:p>
                      <a:endParaRPr lang="en-US" sz="1000" b="0" i="0" noProof="0" dirty="0">
                        <a:effectLst/>
                        <a:latin typeface="Ubuntu" panose="020B0504030602030204" pitchFamily="34" charset="0"/>
                        <a:cs typeface="Times New Roman"/>
                      </a:endParaRPr>
                    </a:p>
                    <a:p>
                      <a:endParaRPr lang="en-US" sz="1000" b="0" i="0" noProof="0" dirty="0">
                        <a:effectLst/>
                        <a:latin typeface="Ubuntu" panose="020B0504030602030204" pitchFamily="34" charset="0"/>
                        <a:cs typeface="Times New Roman"/>
                      </a:endParaRPr>
                    </a:p>
                    <a:p>
                      <a:endParaRPr lang="en-US" sz="1000" b="0" i="0" noProof="0" dirty="0">
                        <a:effectLst/>
                        <a:latin typeface="Ubuntu" panose="020B0504030602030204" pitchFamily="34" charset="0"/>
                        <a:cs typeface="Times New Roman"/>
                      </a:endParaRPr>
                    </a:p>
                    <a:p>
                      <a:endParaRPr lang="en-US" sz="1000" b="0" i="0" noProof="0" dirty="0">
                        <a:effectLst/>
                        <a:latin typeface="Ubuntu" panose="020B0504030602030204" pitchFamily="34" charset="0"/>
                        <a:cs typeface="Times New Roman"/>
                      </a:endParaRPr>
                    </a:p>
                    <a:p>
                      <a:endParaRPr lang="en-US" sz="1000" b="0" i="0" noProof="0" dirty="0">
                        <a:effectLst/>
                        <a:latin typeface="Ubuntu" panose="020B0504030602030204" pitchFamily="34" charset="0"/>
                        <a:cs typeface="Times New Roman"/>
                      </a:endParaRPr>
                    </a:p>
                    <a:p>
                      <a:endParaRPr lang="en-US" sz="1000" b="0" i="0" noProof="0" dirty="0">
                        <a:effectLst/>
                        <a:latin typeface="Ubuntu" panose="020B0504030602030204" pitchFamily="34" charset="0"/>
                        <a:cs typeface="Times New Roman"/>
                      </a:endParaRPr>
                    </a:p>
                    <a:p>
                      <a:endParaRPr lang="en-US" sz="1000" b="0" i="0" noProof="0" dirty="0">
                        <a:effectLst/>
                        <a:latin typeface="Ubuntu" panose="020B0504030602030204" pitchFamily="34" charset="0"/>
                        <a:cs typeface="Times New Roman"/>
                      </a:endParaRPr>
                    </a:p>
                    <a:p>
                      <a:endParaRPr lang="en-US" sz="1000" b="0" i="0" noProof="0" dirty="0">
                        <a:effectLst/>
                        <a:latin typeface="Ubuntu" panose="020B0504030602030204" pitchFamily="34" charset="0"/>
                        <a:cs typeface="Times New Roman"/>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5" name="Picture 4">
            <a:extLst>
              <a:ext uri="{FF2B5EF4-FFF2-40B4-BE49-F238E27FC236}">
                <a16:creationId xmlns:a16="http://schemas.microsoft.com/office/drawing/2014/main" id="{6A1E451C-6E81-AFEA-637C-C9A7820F55B6}"/>
              </a:ext>
            </a:extLst>
          </p:cNvPr>
          <p:cNvPicPr>
            <a:picLocks noChangeAspect="1"/>
          </p:cNvPicPr>
          <p:nvPr/>
        </p:nvPicPr>
        <p:blipFill>
          <a:blip r:embed="rId2"/>
          <a:srcRect l="58463" t="23170" r="2537" b="41507"/>
          <a:stretch/>
        </p:blipFill>
        <p:spPr>
          <a:xfrm>
            <a:off x="7014804" y="931664"/>
            <a:ext cx="2118183" cy="1199050"/>
          </a:xfrm>
          <a:prstGeom prst="rect">
            <a:avLst/>
          </a:prstGeom>
          <a:ln>
            <a:solidFill>
              <a:schemeClr val="tx1"/>
            </a:solidFill>
          </a:ln>
        </p:spPr>
      </p:pic>
      <p:grpSp>
        <p:nvGrpSpPr>
          <p:cNvPr id="18" name="Group 17">
            <a:extLst>
              <a:ext uri="{FF2B5EF4-FFF2-40B4-BE49-F238E27FC236}">
                <a16:creationId xmlns:a16="http://schemas.microsoft.com/office/drawing/2014/main" id="{B555475C-9E94-2A88-E927-3317FA5A326A}"/>
              </a:ext>
            </a:extLst>
          </p:cNvPr>
          <p:cNvGrpSpPr/>
          <p:nvPr/>
        </p:nvGrpSpPr>
        <p:grpSpPr>
          <a:xfrm>
            <a:off x="7014804" y="2522222"/>
            <a:ext cx="2118183" cy="3753281"/>
            <a:chOff x="7014804" y="2446022"/>
            <a:chExt cx="2118183" cy="3753281"/>
          </a:xfrm>
        </p:grpSpPr>
        <p:grpSp>
          <p:nvGrpSpPr>
            <p:cNvPr id="15" name="Group 14">
              <a:extLst>
                <a:ext uri="{FF2B5EF4-FFF2-40B4-BE49-F238E27FC236}">
                  <a16:creationId xmlns:a16="http://schemas.microsoft.com/office/drawing/2014/main" id="{3E88FB5A-11F3-F1B6-2987-723146F0BAFC}"/>
                </a:ext>
              </a:extLst>
            </p:cNvPr>
            <p:cNvGrpSpPr/>
            <p:nvPr/>
          </p:nvGrpSpPr>
          <p:grpSpPr>
            <a:xfrm>
              <a:off x="7014804" y="2446022"/>
              <a:ext cx="2118183" cy="2464089"/>
              <a:chOff x="7014804" y="2446022"/>
              <a:chExt cx="2118183" cy="2464089"/>
            </a:xfrm>
          </p:grpSpPr>
          <p:pic>
            <p:nvPicPr>
              <p:cNvPr id="8" name="Picture 7">
                <a:extLst>
                  <a:ext uri="{FF2B5EF4-FFF2-40B4-BE49-F238E27FC236}">
                    <a16:creationId xmlns:a16="http://schemas.microsoft.com/office/drawing/2014/main" id="{46A5294F-DD31-6E9B-0366-8DB82E47C04B}"/>
                  </a:ext>
                </a:extLst>
              </p:cNvPr>
              <p:cNvPicPr>
                <a:picLocks noChangeAspect="1"/>
              </p:cNvPicPr>
              <p:nvPr/>
            </p:nvPicPr>
            <p:blipFill>
              <a:blip r:embed="rId3"/>
              <a:srcRect l="58230" t="23293" r="2308" b="41756"/>
              <a:stretch/>
            </p:blipFill>
            <p:spPr>
              <a:xfrm>
                <a:off x="7014804" y="2446022"/>
                <a:ext cx="2118183" cy="1172556"/>
              </a:xfrm>
              <a:prstGeom prst="rect">
                <a:avLst/>
              </a:prstGeom>
              <a:ln>
                <a:solidFill>
                  <a:schemeClr val="tx1"/>
                </a:solidFill>
              </a:ln>
            </p:spPr>
          </p:pic>
          <p:pic>
            <p:nvPicPr>
              <p:cNvPr id="12" name="Picture 11">
                <a:extLst>
                  <a:ext uri="{FF2B5EF4-FFF2-40B4-BE49-F238E27FC236}">
                    <a16:creationId xmlns:a16="http://schemas.microsoft.com/office/drawing/2014/main" id="{17636B7C-95E0-AF6D-30C3-CEC4AFE5E336}"/>
                  </a:ext>
                </a:extLst>
              </p:cNvPr>
              <p:cNvPicPr>
                <a:picLocks noChangeAspect="1"/>
              </p:cNvPicPr>
              <p:nvPr/>
            </p:nvPicPr>
            <p:blipFill>
              <a:blip r:embed="rId4"/>
              <a:srcRect l="58229" t="23415" r="2154" b="41385"/>
              <a:stretch/>
            </p:blipFill>
            <p:spPr>
              <a:xfrm>
                <a:off x="7014804" y="3733800"/>
                <a:ext cx="2118183" cy="1176311"/>
              </a:xfrm>
              <a:prstGeom prst="rect">
                <a:avLst/>
              </a:prstGeom>
              <a:ln>
                <a:solidFill>
                  <a:schemeClr val="tx1"/>
                </a:solidFill>
              </a:ln>
            </p:spPr>
          </p:pic>
        </p:grpSp>
        <p:pic>
          <p:nvPicPr>
            <p:cNvPr id="17" name="Picture 16">
              <a:extLst>
                <a:ext uri="{FF2B5EF4-FFF2-40B4-BE49-F238E27FC236}">
                  <a16:creationId xmlns:a16="http://schemas.microsoft.com/office/drawing/2014/main" id="{87A3DC46-4EC5-E275-626A-D68698E3B9BC}"/>
                </a:ext>
              </a:extLst>
            </p:cNvPr>
            <p:cNvPicPr>
              <a:picLocks noChangeAspect="1"/>
            </p:cNvPicPr>
            <p:nvPr/>
          </p:nvPicPr>
          <p:blipFill>
            <a:blip r:embed="rId5"/>
            <a:srcRect l="57845" t="23415" r="2693" b="41508"/>
            <a:stretch/>
          </p:blipFill>
          <p:spPr>
            <a:xfrm>
              <a:off x="7014804" y="5022534"/>
              <a:ext cx="2118183" cy="1176769"/>
            </a:xfrm>
            <a:prstGeom prst="rect">
              <a:avLst/>
            </a:prstGeom>
            <a:ln>
              <a:solidFill>
                <a:schemeClr val="tx1"/>
              </a:solidFill>
            </a:ln>
          </p:spPr>
        </p:pic>
      </p:grpSp>
    </p:spTree>
    <p:extLst>
      <p:ext uri="{BB962C8B-B14F-4D97-AF65-F5344CB8AC3E}">
        <p14:creationId xmlns:p14="http://schemas.microsoft.com/office/powerpoint/2010/main" val="10287518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39405658"/>
              </p:ext>
            </p:extLst>
          </p:nvPr>
        </p:nvGraphicFramePr>
        <p:xfrm>
          <a:off x="614150" y="545910"/>
          <a:ext cx="8518837" cy="6203715"/>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82035">
                <a:tc>
                  <a:txBody>
                    <a:bodyPr/>
                    <a:lstStyle/>
                    <a:p>
                      <a:r>
                        <a:rPr lang="en-US" sz="1400" noProof="0">
                          <a:solidFill>
                            <a:srgbClr val="316355"/>
                          </a:solidFill>
                          <a:latin typeface="Ubuntu" panose="020B0504030602030204" pitchFamily="34" charset="0"/>
                        </a:rPr>
                        <a:t>Prep</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n-US" sz="1400" noProof="0">
                          <a:solidFill>
                            <a:srgbClr val="316355"/>
                          </a:solidFill>
                          <a:latin typeface="Ubuntu" panose="020B0504030602030204" pitchFamily="34" charset="0"/>
                        </a:rP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n-US" sz="1400" noProof="0">
                          <a:solidFill>
                            <a:srgbClr val="316355"/>
                          </a:solidFill>
                          <a:latin typeface="Ubuntu" panose="020B0504030602030204" pitchFamily="34" charset="0"/>
                        </a:rPr>
                        <a:t>Slide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2310555">
                <a:tc>
                  <a:txBody>
                    <a:bodyPr/>
                    <a:lstStyle/>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Topic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noProof="0" dirty="0">
                          <a:solidFill>
                            <a:srgbClr val="316355"/>
                          </a:solidFill>
                          <a:latin typeface="Ubuntu" panose="020B0504030602030204" pitchFamily="34" charset="0"/>
                          <a:ea typeface="+mn-ea"/>
                          <a:cs typeface="+mn-cs"/>
                        </a:rPr>
                        <a:t>Part 1: </a:t>
                      </a:r>
                      <a:r>
                        <a:rPr lang="en-US" sz="1000" b="0" i="0" u="none" strike="noStrike" kern="1200" baseline="0" noProof="0" dirty="0">
                          <a:solidFill>
                            <a:schemeClr val="tx1"/>
                          </a:solidFill>
                          <a:latin typeface="Ubuntu" panose="020B0504030602030204" pitchFamily="34" charset="0"/>
                          <a:ea typeface="+mn-ea"/>
                          <a:cs typeface="+mn-cs"/>
                        </a:rPr>
                        <a:t>Year 1 Review, Warm-Up and Cool-Down Practice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tx1"/>
                        </a:solidFill>
                        <a:latin typeface="Ubuntu" panose="020B0504030602030204" pitchFamily="34" charset="0"/>
                        <a:ea typeface="+mn-ea"/>
                        <a:cs typeface="+mn-cs"/>
                      </a:endParaRPr>
                    </a:p>
                    <a:p>
                      <a:r>
                        <a:rPr lang="en-US" sz="1000" b="0" i="0" u="none" strike="noStrike" kern="1200" baseline="0" noProof="0" dirty="0">
                          <a:solidFill>
                            <a:schemeClr val="tx1"/>
                          </a:solidFill>
                          <a:latin typeface="Ubuntu" panose="020B0504030602030204" pitchFamily="34" charset="0"/>
                          <a:ea typeface="+mn-ea"/>
                          <a:cs typeface="+mn-cs"/>
                        </a:rPr>
                        <a:t>Share a Favorite Warm-Up Exercise</a:t>
                      </a:r>
                    </a:p>
                    <a:p>
                      <a:endParaRPr lang="en-US" sz="1000" b="0" i="0" u="none" strike="noStrike" kern="1200" baseline="0" noProof="0" dirty="0">
                        <a:solidFill>
                          <a:schemeClr val="tx1"/>
                        </a:solidFill>
                        <a:latin typeface="Ubuntu" panose="020B0504030602030204" pitchFamily="34" charset="0"/>
                        <a:ea typeface="+mn-ea"/>
                        <a:cs typeface="+mn-cs"/>
                      </a:endParaRP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Time: </a:t>
                      </a:r>
                      <a:r>
                        <a:rPr lang="en-US" sz="1000" b="0" i="0" u="none" strike="noStrike" kern="1200" baseline="0" noProof="0" dirty="0">
                          <a:solidFill>
                            <a:schemeClr val="tx1"/>
                          </a:solidFill>
                          <a:latin typeface="Ubuntu" panose="020B0504030602030204" pitchFamily="34" charset="0"/>
                          <a:ea typeface="+mn-ea"/>
                          <a:cs typeface="+mn-cs"/>
                        </a:rPr>
                        <a:t>5 minutes</a:t>
                      </a: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Lead: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en-US" sz="1000" b="0" i="0" u="none" strike="noStrike" kern="1200" baseline="0" noProof="0" dirty="0">
                          <a:solidFill>
                            <a:schemeClr val="dk1"/>
                          </a:solidFill>
                          <a:latin typeface="Ubuntu" panose="020B0504030602030204" pitchFamily="34" charset="0"/>
                          <a:ea typeface="+mn-ea"/>
                          <a:cs typeface="+mn-cs"/>
                        </a:rPr>
                        <a:t>Every sport is different, and each sport has specific skills and movements. Your warm-up routine should be personalized to the sport you are participating in that that moment. </a:t>
                      </a:r>
                    </a:p>
                    <a:p>
                      <a:endParaRPr lang="en-US" sz="1000" b="0" i="0" u="none" strike="noStrike" kern="1200" baseline="0" noProof="0" dirty="0">
                        <a:solidFill>
                          <a:schemeClr val="dk1"/>
                        </a:solidFill>
                        <a:latin typeface="Ubuntu" panose="020B0504030602030204" pitchFamily="34" charset="0"/>
                        <a:ea typeface="+mn-ea"/>
                        <a:cs typeface="+mn-cs"/>
                      </a:endParaRPr>
                    </a:p>
                    <a:p>
                      <a:r>
                        <a:rPr lang="en-US" sz="1000" b="0" i="0" u="none" strike="noStrike" kern="1200" baseline="0" noProof="0" dirty="0">
                          <a:solidFill>
                            <a:schemeClr val="dk1"/>
                          </a:solidFill>
                          <a:latin typeface="Ubuntu" panose="020B0504030602030204" pitchFamily="34" charset="0"/>
                          <a:ea typeface="+mn-ea"/>
                          <a:cs typeface="+mn-cs"/>
                        </a:rPr>
                        <a:t>All warm-ups, no matter the sport, should have these elements:</a:t>
                      </a:r>
                    </a:p>
                    <a:p>
                      <a:pPr marL="171450" indent="-171450">
                        <a:buFont typeface="Arial" panose="020B0604020202020204" pitchFamily="34" charset="0"/>
                        <a:buChar char="•"/>
                      </a:pPr>
                      <a:r>
                        <a:rPr lang="en-US" sz="1000" b="0" i="0" u="none" strike="noStrike" kern="1200" baseline="0" noProof="0" dirty="0">
                          <a:solidFill>
                            <a:schemeClr val="dk1"/>
                          </a:solidFill>
                          <a:latin typeface="Ubuntu" panose="020B0504030602030204" pitchFamily="34" charset="0"/>
                          <a:ea typeface="+mn-ea"/>
                          <a:cs typeface="+mn-cs"/>
                        </a:rPr>
                        <a:t>Aerobic Activity </a:t>
                      </a:r>
                    </a:p>
                    <a:p>
                      <a:pPr marL="171450" indent="-171450">
                        <a:buFont typeface="Arial" panose="020B0604020202020204" pitchFamily="34" charset="0"/>
                        <a:buChar char="•"/>
                      </a:pPr>
                      <a:r>
                        <a:rPr lang="en-US" sz="1000" b="0" i="0" u="none" strike="noStrike" kern="1200" baseline="0" noProof="0" dirty="0">
                          <a:solidFill>
                            <a:schemeClr val="dk1"/>
                          </a:solidFill>
                          <a:latin typeface="Ubuntu" panose="020B0504030602030204" pitchFamily="34" charset="0"/>
                          <a:ea typeface="+mn-ea"/>
                          <a:cs typeface="+mn-cs"/>
                        </a:rPr>
                        <a:t>Dynamic Stretches</a:t>
                      </a:r>
                    </a:p>
                    <a:p>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noProof="0" dirty="0">
                          <a:solidFill>
                            <a:schemeClr val="dk1"/>
                          </a:solidFill>
                          <a:latin typeface="Ubuntu" panose="020B0504030602030204" pitchFamily="34" charset="0"/>
                          <a:ea typeface="+mn-ea"/>
                          <a:cs typeface="+mn-cs"/>
                        </a:rPr>
                        <a:t>Warm-ups should begin at a slow pace and gradually become a little faster and more difficult. Remember, you may need to give your teammates modifications, or options, for the exercises!</a:t>
                      </a:r>
                    </a:p>
                    <a:p>
                      <a:endParaRPr lang="en-US" sz="1000" b="1" i="0" u="none" strike="noStrike" kern="1200" baseline="0" noProof="0" dirty="0">
                        <a:solidFill>
                          <a:schemeClr val="dk1"/>
                        </a:solidFill>
                        <a:latin typeface="Ubuntu" panose="020B0504030602030204" pitchFamily="34" charset="0"/>
                        <a:ea typeface="+mn-ea"/>
                        <a:cs typeface="+mn-cs"/>
                      </a:endParaRPr>
                    </a:p>
                    <a:p>
                      <a:r>
                        <a:rPr lang="en-US" sz="1000" b="1" i="0" u="none" strike="noStrike" kern="1200" baseline="0" noProof="0" dirty="0">
                          <a:solidFill>
                            <a:schemeClr val="dk1"/>
                          </a:solidFill>
                          <a:latin typeface="Ubuntu" panose="020B0504030602030204" pitchFamily="34" charset="0"/>
                          <a:ea typeface="+mn-ea"/>
                          <a:cs typeface="+mn-cs"/>
                        </a:rPr>
                        <a:t>Ask each Fitness Captain to share a favorite warm-up exercise: they can choose EITHER an aerobic activity or a dynamic stretch.</a:t>
                      </a:r>
                      <a:endParaRPr lang="en-US" sz="1000" b="0" i="0" u="none" strike="noStrike" kern="1200" baseline="0" noProof="0" dirty="0">
                        <a:solidFill>
                          <a:schemeClr val="dk1"/>
                        </a:solidFill>
                        <a:latin typeface="Ubuntu" panose="020B0504030602030204" pitchFamily="34" charset="0"/>
                        <a:ea typeface="+mn-ea"/>
                        <a:cs typeface="+mn-cs"/>
                      </a:endParaRPr>
                    </a:p>
                    <a:p>
                      <a:endParaRPr lang="en-US" sz="10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660622">
                <a:tc>
                  <a:txBody>
                    <a:bodyPr/>
                    <a:lstStyle/>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Topic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noProof="0" dirty="0">
                          <a:solidFill>
                            <a:srgbClr val="316355"/>
                          </a:solidFill>
                          <a:latin typeface="Ubuntu" panose="020B0504030602030204" pitchFamily="34" charset="0"/>
                          <a:ea typeface="+mn-ea"/>
                          <a:cs typeface="+mn-cs"/>
                        </a:rPr>
                        <a:t>Part 1: </a:t>
                      </a:r>
                      <a:r>
                        <a:rPr lang="en-US" sz="1000" b="0" i="0" u="none" strike="noStrike" kern="1200" baseline="0" noProof="0" dirty="0">
                          <a:solidFill>
                            <a:schemeClr val="tx1"/>
                          </a:solidFill>
                          <a:latin typeface="Ubuntu" panose="020B0504030602030204" pitchFamily="34" charset="0"/>
                          <a:ea typeface="+mn-ea"/>
                          <a:cs typeface="+mn-cs"/>
                        </a:rPr>
                        <a:t>Year 1 Review, Warm-Up and Cool-Down Practice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tx1"/>
                        </a:solidFill>
                        <a:latin typeface="Ubuntu" panose="020B0504030602030204" pitchFamily="34" charset="0"/>
                        <a:ea typeface="+mn-ea"/>
                        <a:cs typeface="+mn-cs"/>
                      </a:endParaRPr>
                    </a:p>
                    <a:p>
                      <a:r>
                        <a:rPr lang="en-US" sz="1000" b="0" i="0" u="none" strike="noStrike" kern="1200" baseline="0" noProof="0" dirty="0">
                          <a:solidFill>
                            <a:schemeClr val="tx1"/>
                          </a:solidFill>
                          <a:latin typeface="Ubuntu" panose="020B0504030602030204" pitchFamily="34" charset="0"/>
                          <a:ea typeface="+mn-ea"/>
                          <a:cs typeface="+mn-cs"/>
                        </a:rPr>
                        <a:t>Purpose of a Cool-Down</a:t>
                      </a:r>
                    </a:p>
                    <a:p>
                      <a:pPr marL="0" algn="l" defTabSz="914400" rtl="0" eaLnBrk="1" latinLnBrk="0" hangingPunct="1"/>
                      <a:endParaRPr lang="en-US" sz="1000" b="0" i="0" u="none" strike="noStrike" kern="1200" baseline="0" noProof="0" dirty="0">
                        <a:solidFill>
                          <a:schemeClr val="tx1"/>
                        </a:solidFill>
                        <a:latin typeface="Ubuntu" panose="020B0504030602030204" pitchFamily="34" charset="0"/>
                        <a:ea typeface="+mn-ea"/>
                        <a:cs typeface="+mn-cs"/>
                      </a:endParaRP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Time: </a:t>
                      </a:r>
                      <a:r>
                        <a:rPr lang="en-US" sz="1000" b="0" i="0" u="none" strike="noStrike" kern="1200" baseline="0" noProof="0" dirty="0">
                          <a:solidFill>
                            <a:schemeClr val="tx1"/>
                          </a:solidFill>
                          <a:latin typeface="Ubuntu" panose="020B0504030602030204" pitchFamily="34" charset="0"/>
                          <a:ea typeface="+mn-ea"/>
                          <a:cs typeface="+mn-cs"/>
                        </a:rPr>
                        <a:t>4 minutes</a:t>
                      </a: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Lead: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r>
                        <a:rPr lang="en-US" sz="1000" b="0" i="0" u="none" strike="noStrike" kern="1200" baseline="0" noProof="0" dirty="0">
                          <a:solidFill>
                            <a:schemeClr val="dk1"/>
                          </a:solidFill>
                          <a:latin typeface="Ubuntu" panose="020B0504030602030204" pitchFamily="34" charset="0"/>
                          <a:ea typeface="+mn-ea"/>
                          <a:cs typeface="+mn-cs"/>
                        </a:rPr>
                        <a:t>Now let’s talk about cool-downs! When your training, practice or sport session is complete, you should always cool-down. It is just as important to have a good cool-down as it is to have a good warm-up. </a:t>
                      </a:r>
                    </a:p>
                    <a:p>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noProof="0" dirty="0">
                          <a:solidFill>
                            <a:srgbClr val="316355"/>
                          </a:solidFill>
                          <a:latin typeface="Ubuntu" panose="020B0504030602030204" pitchFamily="34" charset="0"/>
                          <a:ea typeface="+mn-ea"/>
                          <a:cs typeface="+mn-cs"/>
                        </a:rPr>
                        <a:t>QUESTION: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dirty="0">
                          <a:solidFill>
                            <a:schemeClr val="dk1"/>
                          </a:solidFill>
                          <a:latin typeface="Ubuntu" panose="020B0504030602030204" pitchFamily="34" charset="0"/>
                          <a:ea typeface="+mn-ea"/>
                          <a:cs typeface="+mn-cs"/>
                        </a:rPr>
                        <a:t>Why do athletes need to cool-down?</a:t>
                      </a:r>
                    </a:p>
                    <a:p>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dirty="0">
                          <a:solidFill>
                            <a:schemeClr val="dk1"/>
                          </a:solidFill>
                          <a:latin typeface="Ubuntu" panose="020B0504030602030204" pitchFamily="34" charset="0"/>
                          <a:ea typeface="+mn-ea"/>
                          <a:cs typeface="+mn-cs"/>
                        </a:rPr>
                        <a:t>Ask the participants to write down their answers or raise their hand up to respond.</a:t>
                      </a:r>
                    </a:p>
                    <a:p>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noProof="0" dirty="0">
                          <a:solidFill>
                            <a:schemeClr val="dk1"/>
                          </a:solidFill>
                          <a:latin typeface="Ubuntu" panose="020B0504030602030204" pitchFamily="34" charset="0"/>
                          <a:ea typeface="+mn-ea"/>
                          <a:cs typeface="+mn-cs"/>
                        </a:rPr>
                        <a:t>Like warm-ups, cool-downs have many physical and mental benefits. </a:t>
                      </a:r>
                      <a:r>
                        <a:rPr lang="en-US" sz="1000" b="1" i="0" u="none" strike="noStrike" kern="1200" baseline="0" noProof="0" dirty="0">
                          <a:solidFill>
                            <a:schemeClr val="dk1"/>
                          </a:solidFill>
                          <a:latin typeface="Ubuntu" panose="020B0504030602030204" pitchFamily="34" charset="0"/>
                          <a:ea typeface="+mn-ea"/>
                          <a:cs typeface="+mn-cs"/>
                        </a:rPr>
                        <a:t>Read some of the benefits listed on the slide and compare to what the athletes said.</a:t>
                      </a:r>
                    </a:p>
                    <a:p>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noProof="0" dirty="0">
                          <a:solidFill>
                            <a:srgbClr val="316355"/>
                          </a:solidFill>
                          <a:latin typeface="Ubuntu" panose="020B0504030602030204" pitchFamily="34" charset="0"/>
                          <a:ea typeface="+mn-ea"/>
                          <a:cs typeface="+mn-cs"/>
                        </a:rPr>
                        <a:t>QUESTION: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dirty="0">
                          <a:solidFill>
                            <a:schemeClr val="dk1"/>
                          </a:solidFill>
                          <a:latin typeface="Ubuntu" panose="020B0504030602030204" pitchFamily="34" charset="0"/>
                          <a:ea typeface="+mn-ea"/>
                          <a:cs typeface="+mn-cs"/>
                        </a:rPr>
                        <a:t>What do you notice about this list? How does it differ from warm-ups?</a:t>
                      </a:r>
                    </a:p>
                    <a:p>
                      <a:endParaRPr lang="en-US" sz="1000" b="0" i="0" u="none" strike="noStrike" kern="1200" baseline="0" noProof="0" dirty="0">
                        <a:solidFill>
                          <a:schemeClr val="dk1"/>
                        </a:solidFill>
                        <a:latin typeface="Ubuntu" panose="020B0504030602030204" pitchFamily="34" charset="0"/>
                        <a:ea typeface="+mn-ea"/>
                        <a:cs typeface="+mn-cs"/>
                      </a:endParaRPr>
                    </a:p>
                    <a:p>
                      <a:r>
                        <a:rPr lang="en-US" sz="1000" b="0" i="0" u="none" strike="noStrike" kern="1200" baseline="0" noProof="0" dirty="0">
                          <a:solidFill>
                            <a:schemeClr val="dk1"/>
                          </a:solidFill>
                          <a:latin typeface="Ubuntu" panose="020B0504030602030204" pitchFamily="34" charset="0"/>
                          <a:ea typeface="+mn-ea"/>
                          <a:cs typeface="+mn-cs"/>
                        </a:rPr>
                        <a:t>You might have noticed that cool-downs have some opposite benefits as warm-ups. For example, a warm-up increases heart rate, but a cool-down decreases heart rate. </a:t>
                      </a:r>
                    </a:p>
                    <a:p>
                      <a:endParaRPr lang="en-US" sz="1000" b="0" i="0" u="none" strike="noStrike" kern="1200" baseline="0" noProof="0" dirty="0">
                        <a:solidFill>
                          <a:schemeClr val="dk1"/>
                        </a:solidFill>
                        <a:latin typeface="Ubuntu" panose="020B0504030602030204" pitchFamily="34" charset="0"/>
                        <a:ea typeface="+mn-ea"/>
                        <a:cs typeface="+mn-cs"/>
                      </a:endParaRPr>
                    </a:p>
                    <a:p>
                      <a:r>
                        <a:rPr lang="en-US" sz="1000" b="0" i="0" u="none" strike="noStrike" kern="1200" baseline="0" noProof="0" dirty="0">
                          <a:solidFill>
                            <a:schemeClr val="dk1"/>
                          </a:solidFill>
                          <a:latin typeface="Ubuntu" panose="020B0504030602030204" pitchFamily="34" charset="0"/>
                          <a:ea typeface="+mn-ea"/>
                          <a:cs typeface="+mn-cs"/>
                        </a:rPr>
                        <a:t>The cool-down is a time to relax and rest.</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5" name="Picture 4">
            <a:extLst>
              <a:ext uri="{FF2B5EF4-FFF2-40B4-BE49-F238E27FC236}">
                <a16:creationId xmlns:a16="http://schemas.microsoft.com/office/drawing/2014/main" id="{5E95259F-6E5F-3942-FB5F-9D722D20CACB}"/>
              </a:ext>
            </a:extLst>
          </p:cNvPr>
          <p:cNvPicPr>
            <a:picLocks noChangeAspect="1"/>
          </p:cNvPicPr>
          <p:nvPr/>
        </p:nvPicPr>
        <p:blipFill>
          <a:blip r:embed="rId2"/>
          <a:srcRect l="58384" t="23292" r="2231" b="41139"/>
          <a:stretch/>
        </p:blipFill>
        <p:spPr>
          <a:xfrm>
            <a:off x="7005849" y="1449395"/>
            <a:ext cx="2127138" cy="1200670"/>
          </a:xfrm>
          <a:prstGeom prst="rect">
            <a:avLst/>
          </a:prstGeom>
          <a:ln>
            <a:solidFill>
              <a:schemeClr val="tx1"/>
            </a:solidFill>
          </a:ln>
        </p:spPr>
      </p:pic>
      <p:grpSp>
        <p:nvGrpSpPr>
          <p:cNvPr id="13" name="Group 12">
            <a:extLst>
              <a:ext uri="{FF2B5EF4-FFF2-40B4-BE49-F238E27FC236}">
                <a16:creationId xmlns:a16="http://schemas.microsoft.com/office/drawing/2014/main" id="{515CFBDF-7A65-6C85-5D0B-D0D37DD29BC2}"/>
              </a:ext>
            </a:extLst>
          </p:cNvPr>
          <p:cNvGrpSpPr/>
          <p:nvPr/>
        </p:nvGrpSpPr>
        <p:grpSpPr>
          <a:xfrm>
            <a:off x="7005848" y="3758356"/>
            <a:ext cx="2130355" cy="2506642"/>
            <a:chOff x="7005848" y="3415456"/>
            <a:chExt cx="2130355" cy="2506642"/>
          </a:xfrm>
        </p:grpSpPr>
        <p:pic>
          <p:nvPicPr>
            <p:cNvPr id="8" name="Picture 7">
              <a:extLst>
                <a:ext uri="{FF2B5EF4-FFF2-40B4-BE49-F238E27FC236}">
                  <a16:creationId xmlns:a16="http://schemas.microsoft.com/office/drawing/2014/main" id="{9713B39A-69D0-9030-EA47-2AF938F05F1B}"/>
                </a:ext>
              </a:extLst>
            </p:cNvPr>
            <p:cNvPicPr>
              <a:picLocks noChangeAspect="1"/>
            </p:cNvPicPr>
            <p:nvPr/>
          </p:nvPicPr>
          <p:blipFill>
            <a:blip r:embed="rId3"/>
            <a:srcRect l="58307" t="23293" r="2385" b="41261"/>
            <a:stretch/>
          </p:blipFill>
          <p:spPr>
            <a:xfrm>
              <a:off x="7005849" y="3415456"/>
              <a:ext cx="2130354" cy="1200670"/>
            </a:xfrm>
            <a:prstGeom prst="rect">
              <a:avLst/>
            </a:prstGeom>
            <a:ln>
              <a:solidFill>
                <a:schemeClr val="tx1"/>
              </a:solidFill>
            </a:ln>
          </p:spPr>
        </p:pic>
        <p:pic>
          <p:nvPicPr>
            <p:cNvPr id="12" name="Picture 11">
              <a:extLst>
                <a:ext uri="{FF2B5EF4-FFF2-40B4-BE49-F238E27FC236}">
                  <a16:creationId xmlns:a16="http://schemas.microsoft.com/office/drawing/2014/main" id="{2A1BA70A-4CC1-4D91-6411-87AF9BDE9CD8}"/>
                </a:ext>
              </a:extLst>
            </p:cNvPr>
            <p:cNvPicPr>
              <a:picLocks noChangeAspect="1"/>
            </p:cNvPicPr>
            <p:nvPr/>
          </p:nvPicPr>
          <p:blipFill>
            <a:blip r:embed="rId4"/>
            <a:srcRect l="57692" t="23538" r="2923" b="41385"/>
            <a:stretch/>
          </p:blipFill>
          <p:spPr>
            <a:xfrm>
              <a:off x="7005848" y="4738046"/>
              <a:ext cx="2127139" cy="1184052"/>
            </a:xfrm>
            <a:prstGeom prst="rect">
              <a:avLst/>
            </a:prstGeom>
            <a:ln>
              <a:solidFill>
                <a:schemeClr val="tx1"/>
              </a:solidFill>
            </a:ln>
          </p:spPr>
        </p:pic>
      </p:grpSp>
    </p:spTree>
    <p:extLst>
      <p:ext uri="{BB962C8B-B14F-4D97-AF65-F5344CB8AC3E}">
        <p14:creationId xmlns:p14="http://schemas.microsoft.com/office/powerpoint/2010/main" val="23232256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3830825270"/>
              </p:ext>
            </p:extLst>
          </p:nvPr>
        </p:nvGraphicFramePr>
        <p:xfrm>
          <a:off x="555382" y="205105"/>
          <a:ext cx="8518837" cy="5296535"/>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r>
                        <a:rPr lang="en-US" sz="1400" noProof="0">
                          <a:solidFill>
                            <a:srgbClr val="316355"/>
                          </a:solidFill>
                          <a:latin typeface="Ubuntu" panose="020B0504030602030204" pitchFamily="34" charset="0"/>
                        </a:rPr>
                        <a:t>Prep</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n-US" sz="1400" noProof="0">
                          <a:solidFill>
                            <a:srgbClr val="316355"/>
                          </a:solidFill>
                          <a:latin typeface="Ubuntu" panose="020B0504030602030204" pitchFamily="34" charset="0"/>
                        </a:rP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n-US" sz="1400" noProof="0">
                          <a:solidFill>
                            <a:srgbClr val="316355"/>
                          </a:solidFill>
                          <a:latin typeface="Ubuntu" panose="020B0504030602030204" pitchFamily="34" charset="0"/>
                        </a:rPr>
                        <a:t>Slide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917302">
                <a:tc>
                  <a:txBody>
                    <a:bodyPr/>
                    <a:lstStyle/>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Topic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noProof="0" dirty="0">
                          <a:solidFill>
                            <a:srgbClr val="316355"/>
                          </a:solidFill>
                          <a:latin typeface="Ubuntu" panose="020B0504030602030204" pitchFamily="34" charset="0"/>
                          <a:ea typeface="+mn-ea"/>
                          <a:cs typeface="+mn-cs"/>
                        </a:rPr>
                        <a:t>Part 1: </a:t>
                      </a:r>
                      <a:r>
                        <a:rPr lang="en-US" sz="1000" b="0" i="0" u="none" strike="noStrike" kern="1200" baseline="0" noProof="0" dirty="0">
                          <a:solidFill>
                            <a:schemeClr val="tx1"/>
                          </a:solidFill>
                          <a:latin typeface="Ubuntu" panose="020B0504030602030204" pitchFamily="34" charset="0"/>
                          <a:ea typeface="+mn-ea"/>
                          <a:cs typeface="+mn-cs"/>
                        </a:rPr>
                        <a:t>Year 1 Review, Warm-Up and Cool-Down Practice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tx1"/>
                        </a:solidFill>
                        <a:latin typeface="Ubuntu" panose="020B0504030602030204" pitchFamily="34" charset="0"/>
                        <a:ea typeface="+mn-ea"/>
                        <a:cs typeface="+mn-cs"/>
                      </a:endParaRPr>
                    </a:p>
                    <a:p>
                      <a:r>
                        <a:rPr lang="en-US" sz="1000" b="0" i="0" u="none" strike="noStrike" kern="1200" baseline="0" noProof="0" dirty="0">
                          <a:solidFill>
                            <a:schemeClr val="tx1"/>
                          </a:solidFill>
                          <a:latin typeface="Ubuntu" panose="020B0504030602030204" pitchFamily="34" charset="0"/>
                          <a:ea typeface="+mn-ea"/>
                          <a:cs typeface="+mn-cs"/>
                        </a:rPr>
                        <a:t>Share a Favorite Cool-Down Exercise</a:t>
                      </a:r>
                    </a:p>
                    <a:p>
                      <a:pPr marL="0" algn="l" defTabSz="914400" rtl="0" eaLnBrk="1" latinLnBrk="0" hangingPunct="1"/>
                      <a:r>
                        <a:rPr lang="en-US" sz="1000" b="0" i="0" u="none" strike="noStrike" kern="1200" baseline="0" noProof="0" dirty="0">
                          <a:solidFill>
                            <a:schemeClr val="tx1"/>
                          </a:solidFill>
                          <a:latin typeface="Ubuntu" panose="020B0504030602030204" pitchFamily="34" charset="0"/>
                          <a:ea typeface="+mn-ea"/>
                          <a:cs typeface="+mn-cs"/>
                        </a:rPr>
                        <a:t>  </a:t>
                      </a: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Time: </a:t>
                      </a:r>
                      <a:r>
                        <a:rPr lang="en-US" sz="1000" b="0" i="0" u="none" strike="noStrike" kern="1200" baseline="0" noProof="0" dirty="0">
                          <a:solidFill>
                            <a:schemeClr val="tx1"/>
                          </a:solidFill>
                          <a:latin typeface="Ubuntu" panose="020B0504030602030204" pitchFamily="34" charset="0"/>
                          <a:ea typeface="+mn-ea"/>
                          <a:cs typeface="+mn-cs"/>
                        </a:rPr>
                        <a:t>2 minutes</a:t>
                      </a: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Lead: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en-US" sz="1000" b="0" i="0" u="none" strike="noStrike" kern="1200" baseline="0" noProof="0" dirty="0">
                          <a:solidFill>
                            <a:schemeClr val="dk1"/>
                          </a:solidFill>
                          <a:latin typeface="Ubuntu" panose="020B0504030602030204" pitchFamily="34" charset="0"/>
                          <a:ea typeface="+mn-ea"/>
                          <a:cs typeface="+mn-cs"/>
                        </a:rPr>
                        <a:t>Similar to warm-ups, a cool-down routine includes:</a:t>
                      </a:r>
                    </a:p>
                    <a:p>
                      <a:pPr marL="171450" indent="-171450">
                        <a:buFont typeface="Arial" panose="020B0604020202020204" pitchFamily="34" charset="0"/>
                        <a:buChar char="•"/>
                      </a:pPr>
                      <a:r>
                        <a:rPr lang="en-US" sz="1000" b="0" i="0" u="none" strike="noStrike" kern="1200" baseline="0" noProof="0" dirty="0">
                          <a:solidFill>
                            <a:schemeClr val="dk1"/>
                          </a:solidFill>
                          <a:latin typeface="Ubuntu" panose="020B0504030602030204" pitchFamily="34" charset="0"/>
                          <a:ea typeface="+mn-ea"/>
                          <a:cs typeface="+mn-cs"/>
                        </a:rPr>
                        <a:t>Aerobic Activity </a:t>
                      </a:r>
                    </a:p>
                    <a:p>
                      <a:pPr marL="171450" indent="-171450">
                        <a:buFont typeface="Arial" panose="020B0604020202020204" pitchFamily="34" charset="0"/>
                        <a:buChar char="•"/>
                      </a:pPr>
                      <a:r>
                        <a:rPr lang="en-US" sz="1000" b="0" i="0" u="none" strike="noStrike" kern="1200" baseline="0" noProof="0" dirty="0">
                          <a:solidFill>
                            <a:schemeClr val="dk1"/>
                          </a:solidFill>
                          <a:latin typeface="Ubuntu" panose="020B0504030602030204" pitchFamily="34" charset="0"/>
                          <a:ea typeface="+mn-ea"/>
                          <a:cs typeface="+mn-cs"/>
                        </a:rPr>
                        <a:t>Static Stretches</a:t>
                      </a:r>
                    </a:p>
                    <a:p>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noProof="0" dirty="0">
                          <a:solidFill>
                            <a:schemeClr val="dk1"/>
                          </a:solidFill>
                          <a:latin typeface="Ubuntu" panose="020B0504030602030204" pitchFamily="34" charset="0"/>
                          <a:ea typeface="+mn-ea"/>
                          <a:cs typeface="+mn-cs"/>
                        </a:rPr>
                        <a:t>Cool-downs should be done at a slow, relaxing pace, and stretches should be “static” or stationary.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1"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noProof="0" dirty="0">
                          <a:solidFill>
                            <a:schemeClr val="dk1"/>
                          </a:solidFill>
                          <a:latin typeface="Ubuntu" panose="020B0504030602030204" pitchFamily="34" charset="0"/>
                          <a:ea typeface="+mn-ea"/>
                          <a:cs typeface="+mn-cs"/>
                        </a:rPr>
                        <a:t>Remember, your cool-down should be specific to your sport!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r>
                        <a:rPr lang="en-US" sz="1000" b="1" i="0" u="none" strike="noStrike" kern="1200" baseline="0" noProof="0" dirty="0">
                          <a:solidFill>
                            <a:schemeClr val="dk1"/>
                          </a:solidFill>
                          <a:latin typeface="Ubuntu" panose="020B0504030602030204" pitchFamily="34" charset="0"/>
                          <a:ea typeface="+mn-ea"/>
                          <a:cs typeface="+mn-cs"/>
                        </a:rPr>
                        <a:t>Ask each Fitness Captain to share a favorite stretch that they like to include in their cool-down routines.</a:t>
                      </a:r>
                      <a:endParaRPr lang="en-US" sz="10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704777">
                <a:tc>
                  <a:txBody>
                    <a:bodyPr/>
                    <a:lstStyle/>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Topic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noProof="0" dirty="0">
                          <a:solidFill>
                            <a:srgbClr val="316355"/>
                          </a:solidFill>
                          <a:latin typeface="Ubuntu" panose="020B0504030602030204" pitchFamily="34" charset="0"/>
                          <a:ea typeface="+mn-ea"/>
                          <a:cs typeface="+mn-cs"/>
                        </a:rPr>
                        <a:t>Part 1: </a:t>
                      </a:r>
                      <a:r>
                        <a:rPr lang="en-US" sz="1000" b="0" i="0" u="none" strike="noStrike" kern="1200" baseline="0" noProof="0" dirty="0">
                          <a:solidFill>
                            <a:schemeClr val="tx1"/>
                          </a:solidFill>
                          <a:latin typeface="Ubuntu" panose="020B0504030602030204" pitchFamily="34" charset="0"/>
                          <a:ea typeface="+mn-ea"/>
                          <a:cs typeface="+mn-cs"/>
                        </a:rPr>
                        <a:t>Year 1 Review, Warm-Up and Cool-Down Practice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tx1"/>
                        </a:solidFill>
                        <a:latin typeface="Ubuntu" panose="020B0504030602030204" pitchFamily="34" charset="0"/>
                        <a:ea typeface="+mn-ea"/>
                        <a:cs typeface="+mn-cs"/>
                      </a:endParaRPr>
                    </a:p>
                    <a:p>
                      <a:r>
                        <a:rPr lang="en-US" sz="1000" b="0" i="0" u="none" strike="noStrike" kern="1200" baseline="0" noProof="0" dirty="0">
                          <a:solidFill>
                            <a:schemeClr val="tx1"/>
                          </a:solidFill>
                          <a:latin typeface="Ubuntu" panose="020B0504030602030204" pitchFamily="34" charset="0"/>
                          <a:ea typeface="+mn-ea"/>
                          <a:cs typeface="+mn-cs"/>
                        </a:rPr>
                        <a:t>Year 1 Reflection</a:t>
                      </a:r>
                    </a:p>
                    <a:p>
                      <a:pPr marL="0" algn="l" defTabSz="914400" rtl="0" eaLnBrk="1" latinLnBrk="0" hangingPunct="1"/>
                      <a:r>
                        <a:rPr lang="en-US" sz="1000" b="0" i="0" u="none" strike="noStrike" kern="1200" baseline="0" noProof="0" dirty="0">
                          <a:solidFill>
                            <a:schemeClr val="tx1"/>
                          </a:solidFill>
                          <a:latin typeface="Ubuntu" panose="020B0504030602030204" pitchFamily="34" charset="0"/>
                          <a:ea typeface="+mn-ea"/>
                          <a:cs typeface="+mn-cs"/>
                        </a:rPr>
                        <a:t>  </a:t>
                      </a:r>
                    </a:p>
                    <a:p>
                      <a:pPr marL="0" algn="l" defTabSz="914400" rtl="0" eaLnBrk="1" latinLnBrk="0" hangingPunct="1"/>
                      <a:r>
                        <a:rPr lang="en-US" sz="1000" b="0" i="0" u="none" strike="noStrike" kern="1200" baseline="0" noProof="0" dirty="0">
                          <a:solidFill>
                            <a:schemeClr val="tx1"/>
                          </a:solidFill>
                          <a:latin typeface="Ubuntu" panose="020B0504030602030204" pitchFamily="34" charset="0"/>
                          <a:ea typeface="+mn-ea"/>
                          <a:cs typeface="+mn-cs"/>
                        </a:rPr>
                        <a:t>  </a:t>
                      </a: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Time: </a:t>
                      </a:r>
                      <a:r>
                        <a:rPr lang="en-US" sz="1000" b="0" i="0" u="none" strike="noStrike" kern="1200" baseline="0" noProof="0" dirty="0">
                          <a:solidFill>
                            <a:schemeClr val="tx1"/>
                          </a:solidFill>
                          <a:latin typeface="Ubuntu" panose="020B0504030602030204" pitchFamily="34" charset="0"/>
                          <a:ea typeface="+mn-ea"/>
                          <a:cs typeface="+mn-cs"/>
                        </a:rPr>
                        <a:t>10 minutes</a:t>
                      </a: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Lead: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r>
                        <a:rPr lang="en-US" sz="1000" b="1" i="0" u="none" strike="noStrike" kern="1200" baseline="0" noProof="0" dirty="0">
                          <a:solidFill>
                            <a:srgbClr val="316355"/>
                          </a:solidFill>
                          <a:latin typeface="Ubuntu" panose="020B0504030602030204" pitchFamily="34" charset="0"/>
                          <a:ea typeface="+mn-ea"/>
                          <a:cs typeface="+mn-cs"/>
                        </a:rPr>
                        <a:t>QUESTION: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dirty="0">
                          <a:solidFill>
                            <a:schemeClr val="dk1"/>
                          </a:solidFill>
                          <a:latin typeface="Ubuntu" panose="020B0504030602030204" pitchFamily="34" charset="0"/>
                          <a:ea typeface="+mn-ea"/>
                          <a:cs typeface="+mn-cs"/>
                        </a:rPr>
                        <a:t>What do you like most about leading your team’s warm-up and cool-down?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noProof="0" dirty="0">
                          <a:solidFill>
                            <a:srgbClr val="316355"/>
                          </a:solidFill>
                          <a:latin typeface="Ubuntu" panose="020B0504030602030204" pitchFamily="34" charset="0"/>
                          <a:ea typeface="+mn-ea"/>
                          <a:cs typeface="+mn-cs"/>
                        </a:rPr>
                        <a:t>QUESTION: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dirty="0">
                          <a:solidFill>
                            <a:schemeClr val="dk1"/>
                          </a:solidFill>
                          <a:latin typeface="Ubuntu" panose="020B0504030602030204" pitchFamily="34" charset="0"/>
                          <a:ea typeface="+mn-ea"/>
                          <a:cs typeface="+mn-cs"/>
                        </a:rPr>
                        <a:t>What challenges do you face when leading the warm-up or cool-down?</a:t>
                      </a:r>
                    </a:p>
                    <a:p>
                      <a:endParaRPr lang="en-US" sz="1000" b="0" i="0" u="none" strike="noStrike" kern="1200" baseline="0" noProof="0" dirty="0">
                        <a:solidFill>
                          <a:schemeClr val="dk1"/>
                        </a:solidFill>
                        <a:latin typeface="Ubuntu" panose="020B0504030602030204" pitchFamily="34" charset="0"/>
                        <a:ea typeface="+mn-ea"/>
                        <a:cs typeface="+mn-cs"/>
                      </a:endParaRPr>
                    </a:p>
                    <a:p>
                      <a:r>
                        <a:rPr lang="en-US" sz="1000" b="1" i="0" u="none" strike="noStrike" kern="1200" baseline="0" dirty="0">
                          <a:solidFill>
                            <a:schemeClr val="dk1"/>
                          </a:solidFill>
                          <a:latin typeface="Ubuntu" panose="020B0504030602030204" pitchFamily="34" charset="0"/>
                          <a:ea typeface="+mn-ea"/>
                          <a:cs typeface="+mn-cs"/>
                        </a:rPr>
                        <a:t>Ask the participants if anyone has a question or scenario that they would like to discuss with the group. </a:t>
                      </a:r>
                    </a:p>
                    <a:p>
                      <a:endParaRPr lang="en-US" sz="1000" b="1" i="0" u="none" strike="noStrike" kern="1200" baseline="0" dirty="0">
                        <a:solidFill>
                          <a:schemeClr val="dk1"/>
                        </a:solidFill>
                        <a:latin typeface="Ubuntu" panose="020B0504030602030204" pitchFamily="34" charset="0"/>
                        <a:ea typeface="+mn-ea"/>
                        <a:cs typeface="+mn-cs"/>
                      </a:endParaRPr>
                    </a:p>
                    <a:p>
                      <a:pPr marL="0" indent="0">
                        <a:buFont typeface="Arial" panose="020B0604020202020204" pitchFamily="34" charset="0"/>
                        <a:buNone/>
                      </a:pPr>
                      <a:r>
                        <a:rPr lang="en-US" sz="1000" b="1" i="0" u="none" strike="noStrike" kern="1200" baseline="0" noProof="0" dirty="0">
                          <a:solidFill>
                            <a:schemeClr val="dk1"/>
                          </a:solidFill>
                          <a:latin typeface="Ubuntu" panose="020B0504030602030204" pitchFamily="34" charset="0"/>
                          <a:ea typeface="+mn-ea"/>
                          <a:cs typeface="+mn-cs"/>
                        </a:rPr>
                        <a:t>Scenarios to discuss:</a:t>
                      </a:r>
                    </a:p>
                    <a:p>
                      <a:pPr marL="171450" indent="-171450">
                        <a:buFont typeface="Arial" panose="020B0604020202020204" pitchFamily="34" charset="0"/>
                        <a:buChar char="•"/>
                      </a:pPr>
                      <a:r>
                        <a:rPr lang="en-US" sz="1000" b="0" i="0" u="none" strike="noStrike" kern="1200" baseline="0" noProof="0" dirty="0">
                          <a:solidFill>
                            <a:schemeClr val="dk1"/>
                          </a:solidFill>
                          <a:latin typeface="Ubuntu" panose="020B0504030602030204" pitchFamily="34" charset="0"/>
                          <a:ea typeface="+mn-ea"/>
                          <a:cs typeface="+mn-cs"/>
                        </a:rPr>
                        <a:t>Your coach interrupts your warm-up to start practice</a:t>
                      </a:r>
                    </a:p>
                    <a:p>
                      <a:pPr marL="171450" indent="-171450">
                        <a:buFont typeface="Arial" panose="020B0604020202020204" pitchFamily="34" charset="0"/>
                        <a:buChar char="•"/>
                      </a:pPr>
                      <a:r>
                        <a:rPr lang="en-US" sz="1000" b="0" i="0" u="none" strike="noStrike" kern="1200" baseline="0" noProof="0" dirty="0">
                          <a:solidFill>
                            <a:schemeClr val="dk1"/>
                          </a:solidFill>
                          <a:latin typeface="Ubuntu" panose="020B0504030602030204" pitchFamily="34" charset="0"/>
                          <a:ea typeface="+mn-ea"/>
                          <a:cs typeface="+mn-cs"/>
                        </a:rPr>
                        <a:t>Your teammates leave practice before you can share your Health Tip</a:t>
                      </a:r>
                    </a:p>
                    <a:p>
                      <a:pPr marL="171450" indent="-171450">
                        <a:buFont typeface="Arial" panose="020B0604020202020204" pitchFamily="34" charset="0"/>
                        <a:buChar char="•"/>
                      </a:pPr>
                      <a:r>
                        <a:rPr lang="en-US" sz="1000" b="0" i="0" u="none" strike="noStrike" kern="1200" baseline="0" noProof="0" dirty="0">
                          <a:solidFill>
                            <a:schemeClr val="dk1"/>
                          </a:solidFill>
                          <a:latin typeface="Ubuntu" panose="020B0504030602030204" pitchFamily="34" charset="0"/>
                          <a:ea typeface="+mn-ea"/>
                          <a:cs typeface="+mn-cs"/>
                        </a:rPr>
                        <a:t>A teammate is doing the exercise wrong</a:t>
                      </a:r>
                    </a:p>
                    <a:p>
                      <a:pPr marL="171450" indent="-171450">
                        <a:buFont typeface="Arial" panose="020B0604020202020204" pitchFamily="34" charset="0"/>
                        <a:buChar char="•"/>
                      </a:pPr>
                      <a:r>
                        <a:rPr lang="en-US" sz="1000" b="0" i="0" u="none" strike="noStrike" kern="1200" baseline="0" noProof="0" dirty="0">
                          <a:solidFill>
                            <a:schemeClr val="dk1"/>
                          </a:solidFill>
                          <a:latin typeface="Ubuntu" panose="020B0504030602030204" pitchFamily="34" charset="0"/>
                          <a:ea typeface="+mn-ea"/>
                          <a:cs typeface="+mn-cs"/>
                        </a:rPr>
                        <a:t>Teammates aren’t participating in warm-ups or cool-downs</a:t>
                      </a:r>
                    </a:p>
                    <a:p>
                      <a:pPr marL="171450" indent="-171450">
                        <a:buFont typeface="Arial" panose="020B0604020202020204" pitchFamily="34" charset="0"/>
                        <a:buChar char="•"/>
                      </a:pPr>
                      <a:r>
                        <a:rPr lang="en-US" sz="1000" b="0" i="0" u="none" strike="noStrike" kern="1200" baseline="0" noProof="0" dirty="0">
                          <a:solidFill>
                            <a:schemeClr val="dk1"/>
                          </a:solidFill>
                          <a:latin typeface="Ubuntu" panose="020B0504030602030204" pitchFamily="34" charset="0"/>
                          <a:ea typeface="+mn-ea"/>
                          <a:cs typeface="+mn-cs"/>
                        </a:rPr>
                        <a:t>A teammate needs a modification</a:t>
                      </a: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p>
                      <a:endParaRPr lang="en-US" sz="1000" b="1"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6" name="Picture 5">
            <a:extLst>
              <a:ext uri="{FF2B5EF4-FFF2-40B4-BE49-F238E27FC236}">
                <a16:creationId xmlns:a16="http://schemas.microsoft.com/office/drawing/2014/main" id="{FFC682DF-E4E6-566F-8D57-DB26A815A298}"/>
              </a:ext>
            </a:extLst>
          </p:cNvPr>
          <p:cNvPicPr>
            <a:picLocks noChangeAspect="1"/>
          </p:cNvPicPr>
          <p:nvPr/>
        </p:nvPicPr>
        <p:blipFill>
          <a:blip r:embed="rId2"/>
          <a:srcRect l="58231" t="23292" r="2231" b="41385"/>
          <a:stretch/>
        </p:blipFill>
        <p:spPr>
          <a:xfrm>
            <a:off x="6944526" y="908290"/>
            <a:ext cx="2129693" cy="1189148"/>
          </a:xfrm>
          <a:prstGeom prst="rect">
            <a:avLst/>
          </a:prstGeom>
          <a:ln>
            <a:solidFill>
              <a:schemeClr val="tx1"/>
            </a:solidFill>
          </a:ln>
        </p:spPr>
      </p:pic>
      <p:pic>
        <p:nvPicPr>
          <p:cNvPr id="8" name="Picture 7">
            <a:extLst>
              <a:ext uri="{FF2B5EF4-FFF2-40B4-BE49-F238E27FC236}">
                <a16:creationId xmlns:a16="http://schemas.microsoft.com/office/drawing/2014/main" id="{83F71A27-7E10-6922-3120-6D63756ADC3A}"/>
              </a:ext>
            </a:extLst>
          </p:cNvPr>
          <p:cNvPicPr>
            <a:picLocks noChangeAspect="1"/>
          </p:cNvPicPr>
          <p:nvPr/>
        </p:nvPicPr>
        <p:blipFill>
          <a:blip r:embed="rId3"/>
          <a:srcRect l="58385" t="23416" r="2231" b="41753"/>
          <a:stretch/>
        </p:blipFill>
        <p:spPr>
          <a:xfrm>
            <a:off x="6944526" y="3101340"/>
            <a:ext cx="2129693" cy="1177155"/>
          </a:xfrm>
          <a:prstGeom prst="rect">
            <a:avLst/>
          </a:prstGeom>
          <a:ln>
            <a:solidFill>
              <a:schemeClr val="tx1"/>
            </a:solidFill>
          </a:ln>
        </p:spPr>
      </p:pic>
    </p:spTree>
    <p:extLst>
      <p:ext uri="{BB962C8B-B14F-4D97-AF65-F5344CB8AC3E}">
        <p14:creationId xmlns:p14="http://schemas.microsoft.com/office/powerpoint/2010/main" val="1170168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213129-28D3-7DBF-E75A-114FA809598F}"/>
            </a:ext>
          </a:extLst>
        </p:cNvPr>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302E165F-7616-F3B0-73C8-47DE8FFAB3C4}"/>
              </a:ext>
            </a:extLst>
          </p:cNvPr>
          <p:cNvGraphicFramePr>
            <a:graphicFrameLocks noGrp="1"/>
          </p:cNvGraphicFramePr>
          <p:nvPr>
            <p:extLst>
              <p:ext uri="{D42A27DB-BD31-4B8C-83A1-F6EECF244321}">
                <p14:modId xmlns:p14="http://schemas.microsoft.com/office/powerpoint/2010/main" val="3392590969"/>
              </p:ext>
            </p:extLst>
          </p:nvPr>
        </p:nvGraphicFramePr>
        <p:xfrm>
          <a:off x="555382" y="205105"/>
          <a:ext cx="8518837" cy="4689873"/>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r>
                        <a:rPr lang="en-US" sz="1400" noProof="0">
                          <a:solidFill>
                            <a:srgbClr val="316355"/>
                          </a:solidFill>
                          <a:latin typeface="Ubuntu" panose="020B0504030602030204" pitchFamily="34" charset="0"/>
                        </a:rPr>
                        <a:t>Prep</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n-US" sz="1400" noProof="0">
                          <a:solidFill>
                            <a:srgbClr val="316355"/>
                          </a:solidFill>
                          <a:latin typeface="Ubuntu" panose="020B0504030602030204" pitchFamily="34" charset="0"/>
                        </a:rP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n-US" sz="1400" noProof="0">
                          <a:solidFill>
                            <a:srgbClr val="316355"/>
                          </a:solidFill>
                          <a:latin typeface="Ubuntu" panose="020B0504030602030204" pitchFamily="34" charset="0"/>
                        </a:rPr>
                        <a:t>Slide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9162">
                <a:tc>
                  <a:txBody>
                    <a:bodyPr/>
                    <a:lstStyle/>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Topic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noProof="0" dirty="0">
                          <a:solidFill>
                            <a:srgbClr val="316355"/>
                          </a:solidFill>
                          <a:latin typeface="Ubuntu" panose="020B0504030602030204" pitchFamily="34" charset="0"/>
                          <a:ea typeface="+mn-ea"/>
                          <a:cs typeface="+mn-cs"/>
                        </a:rPr>
                        <a:t>Part 1: </a:t>
                      </a:r>
                      <a:r>
                        <a:rPr lang="en-US" sz="1000" b="0" i="0" u="none" strike="noStrike" kern="1200" baseline="0" noProof="0" dirty="0">
                          <a:solidFill>
                            <a:schemeClr val="tx1"/>
                          </a:solidFill>
                          <a:latin typeface="Ubuntu" panose="020B0504030602030204" pitchFamily="34" charset="0"/>
                          <a:ea typeface="+mn-ea"/>
                          <a:cs typeface="+mn-cs"/>
                        </a:rPr>
                        <a:t>Year 1 Review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noProof="0" dirty="0">
                          <a:solidFill>
                            <a:schemeClr val="tx1"/>
                          </a:solidFill>
                          <a:latin typeface="Ubuntu" panose="020B0504030602030204" pitchFamily="34" charset="0"/>
                          <a:ea typeface="+mn-ea"/>
                          <a:cs typeface="+mn-cs"/>
                        </a:rPr>
                        <a:t>Communication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tx1"/>
                        </a:solidFill>
                        <a:latin typeface="Ubuntu" panose="020B0504030602030204" pitchFamily="34" charset="0"/>
                        <a:ea typeface="+mn-ea"/>
                        <a:cs typeface="+mn-cs"/>
                      </a:endParaRP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Time: </a:t>
                      </a:r>
                      <a:r>
                        <a:rPr lang="en-US" sz="1000" b="0" i="0" u="none" strike="noStrike" kern="1200" baseline="0" noProof="0" dirty="0">
                          <a:solidFill>
                            <a:schemeClr val="tx1"/>
                          </a:solidFill>
                          <a:latin typeface="Ubuntu" panose="020B0504030602030204" pitchFamily="34" charset="0"/>
                          <a:ea typeface="+mn-ea"/>
                          <a:cs typeface="+mn-cs"/>
                        </a:rPr>
                        <a:t>2 minutes</a:t>
                      </a: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Lead: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dirty="0">
                          <a:solidFill>
                            <a:schemeClr val="dk1"/>
                          </a:solidFill>
                          <a:latin typeface="Ubuntu" panose="020B0504030602030204" pitchFamily="34" charset="0"/>
                          <a:ea typeface="+mn-ea"/>
                          <a:cs typeface="+mn-cs"/>
                        </a:rPr>
                        <a:t>As discussed in our </a:t>
                      </a:r>
                      <a:r>
                        <a:rPr lang="en-US" sz="1000" b="0" i="0" u="none" strike="noStrike" kern="1200" baseline="0" noProof="0" dirty="0">
                          <a:solidFill>
                            <a:schemeClr val="dk1"/>
                          </a:solidFill>
                          <a:latin typeface="Ubuntu" panose="020B0504030602030204" pitchFamily="34" charset="0"/>
                          <a:ea typeface="+mn-ea"/>
                          <a:cs typeface="+mn-cs"/>
                        </a:rPr>
                        <a:t>scenarios</a:t>
                      </a:r>
                      <a:r>
                        <a:rPr lang="en-US" sz="1000" b="0" i="0" u="none" strike="noStrike" kern="1200" baseline="0" dirty="0">
                          <a:solidFill>
                            <a:schemeClr val="dk1"/>
                          </a:solidFill>
                          <a:latin typeface="Ubuntu" panose="020B0504030602030204" pitchFamily="34" charset="0"/>
                          <a:ea typeface="+mn-ea"/>
                          <a:cs typeface="+mn-cs"/>
                        </a:rPr>
                        <a:t>, it’s </a:t>
                      </a:r>
                      <a:r>
                        <a:rPr lang="en-US" sz="1000" b="0" i="0" u="none" strike="noStrike" kern="1200" baseline="0" noProof="0" dirty="0">
                          <a:solidFill>
                            <a:schemeClr val="dk1"/>
                          </a:solidFill>
                          <a:latin typeface="Ubuntu" panose="020B0504030602030204" pitchFamily="34" charset="0"/>
                          <a:ea typeface="+mn-ea"/>
                          <a:cs typeface="+mn-cs"/>
                        </a:rPr>
                        <a:t>important for you to talk to your coach about being a Fitness Captain. This should happen at the start of every season, and throughout the season before and after practices or at a time that you discussed.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i="0" u="none" strike="noStrike" kern="1200" baseline="0" noProof="0" dirty="0">
                          <a:solidFill>
                            <a:schemeClr val="dk1"/>
                          </a:solidFill>
                          <a:latin typeface="Ubuntu" panose="020B0504030602030204" pitchFamily="34" charset="0"/>
                          <a:ea typeface="+mn-ea"/>
                          <a:cs typeface="+mn-cs"/>
                        </a:rPr>
                        <a:t>Let your coach know the benefits of doing the warm-ups and cool-downs when talking with them before your first practice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i="0" u="none" strike="noStrike" kern="1200" baseline="0" noProof="0" dirty="0">
                          <a:solidFill>
                            <a:schemeClr val="dk1"/>
                          </a:solidFill>
                          <a:latin typeface="Ubuntu" panose="020B0504030602030204" pitchFamily="34" charset="0"/>
                          <a:ea typeface="+mn-ea"/>
                          <a:cs typeface="+mn-cs"/>
                        </a:rPr>
                        <a:t>Share the importance of being a healthy and fit athlete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i="0" u="none" strike="noStrike" kern="1200" baseline="0" noProof="0" dirty="0">
                          <a:solidFill>
                            <a:schemeClr val="dk1"/>
                          </a:solidFill>
                          <a:latin typeface="Ubuntu" panose="020B0504030602030204" pitchFamily="34" charset="0"/>
                          <a:ea typeface="+mn-ea"/>
                          <a:cs typeface="+mn-cs"/>
                        </a:rPr>
                        <a:t>Tell your coach why being a Fitness Captain is important to you!</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b="0" i="0" u="none" strike="noStrike" kern="1200" baseline="0" noProof="0" dirty="0">
                          <a:solidFill>
                            <a:schemeClr val="dk1"/>
                          </a:solidFill>
                          <a:latin typeface="Ubuntu" panose="020B0504030602030204" pitchFamily="34" charset="0"/>
                          <a:ea typeface="+mn-ea"/>
                          <a:cs typeface="+mn-cs"/>
                        </a:rPr>
                        <a:t>You have all the knowledge and skills to be a great Fitness Captain – show your coach this!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704777">
                <a:tc>
                  <a:txBody>
                    <a:bodyPr/>
                    <a:lstStyle/>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Topic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noProof="0" dirty="0">
                          <a:solidFill>
                            <a:srgbClr val="316355"/>
                          </a:solidFill>
                          <a:latin typeface="Ubuntu" panose="020B0504030602030204" pitchFamily="34" charset="0"/>
                          <a:ea typeface="+mn-ea"/>
                          <a:cs typeface="+mn-cs"/>
                        </a:rPr>
                        <a:t>Part 1: </a:t>
                      </a:r>
                      <a:r>
                        <a:rPr lang="en-US" sz="1000" b="0" i="0" u="none" strike="noStrike" kern="1200" baseline="0" noProof="0" dirty="0">
                          <a:solidFill>
                            <a:schemeClr val="tx1"/>
                          </a:solidFill>
                          <a:latin typeface="Ubuntu" panose="020B0504030602030204" pitchFamily="34" charset="0"/>
                          <a:ea typeface="+mn-ea"/>
                          <a:cs typeface="+mn-cs"/>
                        </a:rPr>
                        <a:t>Year 1 Review, Communication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tx1"/>
                        </a:solidFill>
                        <a:latin typeface="Ubuntu" panose="020B0504030602030204" pitchFamily="34" charset="0"/>
                        <a:ea typeface="+mn-ea"/>
                        <a:cs typeface="+mn-cs"/>
                      </a:endParaRPr>
                    </a:p>
                    <a:p>
                      <a:r>
                        <a:rPr lang="en-US" sz="1000" b="0" i="0" u="none" strike="noStrike" kern="1200" baseline="0" noProof="0" dirty="0">
                          <a:solidFill>
                            <a:schemeClr val="tx1"/>
                          </a:solidFill>
                          <a:latin typeface="Ubuntu" panose="020B0504030602030204" pitchFamily="34" charset="0"/>
                          <a:ea typeface="+mn-ea"/>
                          <a:cs typeface="+mn-cs"/>
                        </a:rPr>
                        <a:t>Communicating with your Coach</a:t>
                      </a:r>
                    </a:p>
                    <a:p>
                      <a:pPr marL="0" algn="l" defTabSz="914400" rtl="0" eaLnBrk="1" latinLnBrk="0" hangingPunct="1"/>
                      <a:r>
                        <a:rPr lang="en-US" sz="1000" b="0" i="0" u="none" strike="noStrike" kern="1200" baseline="0" noProof="0" dirty="0">
                          <a:solidFill>
                            <a:schemeClr val="tx1"/>
                          </a:solidFill>
                          <a:latin typeface="Ubuntu" panose="020B0504030602030204" pitchFamily="34" charset="0"/>
                          <a:ea typeface="+mn-ea"/>
                          <a:cs typeface="+mn-cs"/>
                        </a:rPr>
                        <a:t>  </a:t>
                      </a:r>
                    </a:p>
                    <a:p>
                      <a:pPr marL="0" algn="l" defTabSz="914400" rtl="0" eaLnBrk="1" latinLnBrk="0" hangingPunct="1"/>
                      <a:r>
                        <a:rPr lang="en-US" sz="1000" b="0" i="0" u="none" strike="noStrike" kern="1200" baseline="0" noProof="0" dirty="0">
                          <a:solidFill>
                            <a:schemeClr val="tx1"/>
                          </a:solidFill>
                          <a:latin typeface="Ubuntu" panose="020B0504030602030204" pitchFamily="34" charset="0"/>
                          <a:ea typeface="+mn-ea"/>
                          <a:cs typeface="+mn-cs"/>
                        </a:rPr>
                        <a:t>  </a:t>
                      </a: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Time: </a:t>
                      </a:r>
                      <a:r>
                        <a:rPr lang="en-US" sz="1000" b="0" i="0" u="none" strike="noStrike" kern="1200" baseline="0" noProof="0" dirty="0">
                          <a:solidFill>
                            <a:schemeClr val="tx1"/>
                          </a:solidFill>
                          <a:latin typeface="Ubuntu" panose="020B0504030602030204" pitchFamily="34" charset="0"/>
                          <a:ea typeface="+mn-ea"/>
                          <a:cs typeface="+mn-cs"/>
                        </a:rPr>
                        <a:t>5 minutes</a:t>
                      </a:r>
                    </a:p>
                    <a:p>
                      <a:pPr marL="0" algn="l" defTabSz="914400" rtl="0" eaLnBrk="1" latinLnBrk="0" hangingPunct="1"/>
                      <a:r>
                        <a:rPr lang="en-US" sz="1000" b="1" i="0" u="none" strike="noStrike" kern="1200" baseline="0" noProof="0" dirty="0">
                          <a:solidFill>
                            <a:srgbClr val="316355"/>
                          </a:solidFill>
                          <a:latin typeface="Ubuntu" panose="020B0504030602030204" pitchFamily="34" charset="0"/>
                          <a:ea typeface="+mn-ea"/>
                          <a:cs typeface="+mn-cs"/>
                        </a:rPr>
                        <a:t>Lead: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noProof="0" dirty="0">
                          <a:solidFill>
                            <a:schemeClr val="dk1"/>
                          </a:solidFill>
                          <a:latin typeface="Ubuntu" panose="020B0504030602030204" pitchFamily="34" charset="0"/>
                          <a:ea typeface="+mn-ea"/>
                          <a:cs typeface="+mn-cs"/>
                        </a:rPr>
                        <a:t>Have the participants share a tip that works for them when communicating with their coach. Use the questions on-screen to guide the conversation.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b="0" i="0" u="none" strike="noStrike" kern="1200" baseline="0" noProof="0" dirty="0">
                          <a:solidFill>
                            <a:schemeClr val="dk1"/>
                          </a:solidFill>
                          <a:latin typeface="Ubuntu" panose="020B0504030602030204" pitchFamily="34" charset="0"/>
                          <a:ea typeface="+mn-ea"/>
                          <a:cs typeface="+mn-cs"/>
                        </a:rPr>
                        <a:t>Remember that your coach and Special Olympics Program staff are here to help you! Ask them questions and tell them how they can support you!</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0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mn-cs"/>
                      </a:endParaRPr>
                    </a:p>
                    <a:p>
                      <a:endParaRPr lang="en-US" sz="1000" b="1" i="0" u="none" strike="noStrike" kern="1200" baseline="0" noProof="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4" name="Picture 3">
            <a:extLst>
              <a:ext uri="{FF2B5EF4-FFF2-40B4-BE49-F238E27FC236}">
                <a16:creationId xmlns:a16="http://schemas.microsoft.com/office/drawing/2014/main" id="{81A0A69E-3FF6-601D-61CD-C040492DFC5C}"/>
              </a:ext>
            </a:extLst>
          </p:cNvPr>
          <p:cNvPicPr>
            <a:picLocks noChangeAspect="1"/>
          </p:cNvPicPr>
          <p:nvPr/>
        </p:nvPicPr>
        <p:blipFill>
          <a:blip r:embed="rId2"/>
          <a:srcRect l="58231" t="23293" r="2385" b="41384"/>
          <a:stretch/>
        </p:blipFill>
        <p:spPr>
          <a:xfrm>
            <a:off x="6944526" y="784860"/>
            <a:ext cx="2129693" cy="1193793"/>
          </a:xfrm>
          <a:prstGeom prst="rect">
            <a:avLst/>
          </a:prstGeom>
          <a:ln>
            <a:solidFill>
              <a:schemeClr val="tx1"/>
            </a:solidFill>
          </a:ln>
        </p:spPr>
      </p:pic>
      <p:pic>
        <p:nvPicPr>
          <p:cNvPr id="10" name="Picture 9">
            <a:extLst>
              <a:ext uri="{FF2B5EF4-FFF2-40B4-BE49-F238E27FC236}">
                <a16:creationId xmlns:a16="http://schemas.microsoft.com/office/drawing/2014/main" id="{CBD73175-849E-AAD5-D293-C0DBDDC362C8}"/>
              </a:ext>
            </a:extLst>
          </p:cNvPr>
          <p:cNvPicPr>
            <a:picLocks noChangeAspect="1"/>
          </p:cNvPicPr>
          <p:nvPr/>
        </p:nvPicPr>
        <p:blipFill>
          <a:blip r:embed="rId3"/>
          <a:srcRect l="57923" t="23538" r="2616" b="41261"/>
          <a:stretch/>
        </p:blipFill>
        <p:spPr>
          <a:xfrm>
            <a:off x="6944526" y="3352800"/>
            <a:ext cx="2129693" cy="1193793"/>
          </a:xfrm>
          <a:prstGeom prst="rect">
            <a:avLst/>
          </a:prstGeom>
          <a:ln>
            <a:solidFill>
              <a:schemeClr val="tx1"/>
            </a:solidFill>
          </a:ln>
        </p:spPr>
      </p:pic>
    </p:spTree>
    <p:extLst>
      <p:ext uri="{BB962C8B-B14F-4D97-AF65-F5344CB8AC3E}">
        <p14:creationId xmlns:p14="http://schemas.microsoft.com/office/powerpoint/2010/main" val="2309478798"/>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29105</TotalTime>
  <Words>4146</Words>
  <Application>Microsoft Office PowerPoint</Application>
  <PresentationFormat>A4 Paper (210x297 mm)</PresentationFormat>
  <Paragraphs>648</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Isabel Morazan</dc:creator>
  <cp:lastModifiedBy>Gwendolyn Apgar</cp:lastModifiedBy>
  <cp:revision>75</cp:revision>
  <dcterms:created xsi:type="dcterms:W3CDTF">2021-10-30T18:12:00Z</dcterms:created>
  <dcterms:modified xsi:type="dcterms:W3CDTF">2025-12-17T16:07:36Z</dcterms:modified>
</cp:coreProperties>
</file>