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6"/>
  </p:notesMasterIdLst>
  <p:handoutMasterIdLst>
    <p:handoutMasterId r:id="rId47"/>
  </p:handoutMasterIdLst>
  <p:sldIdLst>
    <p:sldId id="256" r:id="rId2"/>
    <p:sldId id="257" r:id="rId3"/>
    <p:sldId id="258" r:id="rId4"/>
    <p:sldId id="316" r:id="rId5"/>
    <p:sldId id="264" r:id="rId6"/>
    <p:sldId id="338" r:id="rId7"/>
    <p:sldId id="419" r:id="rId8"/>
    <p:sldId id="409" r:id="rId9"/>
    <p:sldId id="421" r:id="rId10"/>
    <p:sldId id="420" r:id="rId11"/>
    <p:sldId id="372" r:id="rId12"/>
    <p:sldId id="377" r:id="rId13"/>
    <p:sldId id="423" r:id="rId14"/>
    <p:sldId id="378" r:id="rId15"/>
    <p:sldId id="382" r:id="rId16"/>
    <p:sldId id="446" r:id="rId17"/>
    <p:sldId id="387" r:id="rId18"/>
    <p:sldId id="359" r:id="rId19"/>
    <p:sldId id="410" r:id="rId20"/>
    <p:sldId id="408" r:id="rId21"/>
    <p:sldId id="445" r:id="rId22"/>
    <p:sldId id="450" r:id="rId23"/>
    <p:sldId id="451" r:id="rId24"/>
    <p:sldId id="452" r:id="rId25"/>
    <p:sldId id="453" r:id="rId26"/>
    <p:sldId id="447" r:id="rId27"/>
    <p:sldId id="459" r:id="rId28"/>
    <p:sldId id="458" r:id="rId29"/>
    <p:sldId id="460" r:id="rId30"/>
    <p:sldId id="455" r:id="rId31"/>
    <p:sldId id="456" r:id="rId32"/>
    <p:sldId id="414" r:id="rId33"/>
    <p:sldId id="461" r:id="rId34"/>
    <p:sldId id="448" r:id="rId35"/>
    <p:sldId id="465" r:id="rId36"/>
    <p:sldId id="462" r:id="rId37"/>
    <p:sldId id="469" r:id="rId38"/>
    <p:sldId id="439" r:id="rId39"/>
    <p:sldId id="467" r:id="rId40"/>
    <p:sldId id="463" r:id="rId41"/>
    <p:sldId id="466" r:id="rId42"/>
    <p:sldId id="449" r:id="rId43"/>
    <p:sldId id="313" r:id="rId44"/>
    <p:sldId id="470" r:id="rId45"/>
  </p:sldIdLst>
  <p:sldSz cx="12192000" cy="6858000"/>
  <p:notesSz cx="6858000" cy="9144000"/>
  <p:embeddedFontLst>
    <p:embeddedFont>
      <p:font typeface="Ubuntu" panose="020B0504030602030204" pitchFamily="34" charset="0"/>
      <p:regular r:id="rId48"/>
      <p:bold r:id="rId49"/>
      <p:italic r:id="rId50"/>
      <p:boldItalic r:id="rId51"/>
    </p:embeddedFont>
    <p:embeddedFont>
      <p:font typeface="Ubuntu Light" panose="020B0304030602030204" pitchFamily="34" charset="0"/>
      <p:regular r:id="rId52"/>
      <p:italic r:id="rId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64"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C10F2A-8ACC-EA95-192F-33862D47BB9B}" name="Monica Forquer" initials="MF" userId="gIGKBxa8FWcOgTl3be2qg8lph5U4V8RN+7eWVRW2P+M=" providerId="None"/>
  <p188:author id="{FCE43658-4A0A-8044-4F5B-A28595ADEC8E}" name="Lea Wiens" initials="LW" userId="a9800486bdfb21ff" providerId="Windows Live"/>
  <p188:author id="{A57DE399-8156-B265-5635-BD715E3EF6A0}" name="Gwendolyn Apgar" initials="GA" userId="VWgBrVE9/NKIaXpxOzX91gx+O4gAdWTKFgrlEofS6lA=" providerId="None"/>
  <p188:author id="{CECD3CBF-8A6C-EF87-748B-768A1A3EE9C7}" name="Gwendolyn Apgar" initials="GA" userId="S::gapgar@specialolympics.org::aa48452c-b0d6-4ec2-8863-50b9f7feed4b" providerId="AD"/>
  <p188:author id="{02B903E7-3787-446B-0158-CC042C685785}" name="Jenna Lebersfeld" initials="JL" userId="S::jlebersfeld@specialolympics.org::12ef9ebb-8173-46a3-b407-aedb0138645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BB9C"/>
    <a:srgbClr val="FF9966"/>
    <a:srgbClr val="FF66CC"/>
    <a:srgbClr val="00695E"/>
    <a:srgbClr val="3399FF"/>
    <a:srgbClr val="179984"/>
    <a:srgbClr val="F2D96E"/>
    <a:srgbClr val="FFFF66"/>
    <a:srgbClr val="009A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8ED904-33E2-460A-BA1A-5FED0EEA5EEC}" v="13" dt="2024-11-19T05:39:58.2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60" autoAdjust="0"/>
    <p:restoredTop sz="59104" autoAdjust="0"/>
  </p:normalViewPr>
  <p:slideViewPr>
    <p:cSldViewPr snapToGrid="0" showGuides="1">
      <p:cViewPr varScale="1">
        <p:scale>
          <a:sx n="48" d="100"/>
          <a:sy n="48" d="100"/>
        </p:scale>
        <p:origin x="1430" y="269"/>
      </p:cViewPr>
      <p:guideLst>
        <p:guide orient="horz" pos="2184"/>
        <p:guide pos="386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8" d="100"/>
        <a:sy n="58" d="100"/>
      </p:scale>
      <p:origin x="0" y="-2718"/>
    </p:cViewPr>
  </p:sorterViewPr>
  <p:notesViewPr>
    <p:cSldViewPr snapToGrid="0" showGuides="1">
      <p:cViewPr varScale="1">
        <p:scale>
          <a:sx n="60" d="100"/>
          <a:sy n="60" d="100"/>
        </p:scale>
        <p:origin x="2333" y="4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font" Target="fonts/font3.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6.fntdata"/><Relationship Id="rId58" Type="http://schemas.microsoft.com/office/2015/10/relationships/revisionInfo" Target="revisionInfo.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59" Type="http://schemas.microsoft.com/office/2018/10/relationships/authors" Targe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5.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D14869-C4A4-4795-806C-7E383ECBCA0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5F049FC-E83B-4729-9A6E-2BB693532D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02BF57-51F4-46B6-8AF0-B48A04FDE1A4}" type="datetimeFigureOut">
              <a:rPr lang="en-US" smtClean="0"/>
              <a:t>11/18/2025</a:t>
            </a:fld>
            <a:endParaRPr lang="en-US"/>
          </a:p>
        </p:txBody>
      </p:sp>
      <p:sp>
        <p:nvSpPr>
          <p:cNvPr id="4" name="Footer Placeholder 3">
            <a:extLst>
              <a:ext uri="{FF2B5EF4-FFF2-40B4-BE49-F238E27FC236}">
                <a16:creationId xmlns:a16="http://schemas.microsoft.com/office/drawing/2014/main" id="{B8EC4783-BB16-4A69-B4CA-DB10659262F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61764E7-F413-4F12-B432-E767D74BEDB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41EEC5-5401-4A79-B048-A31D852935E7}" type="slidenum">
              <a:rPr lang="en-US" smtClean="0"/>
              <a:t>‹#›</a:t>
            </a:fld>
            <a:endParaRPr lang="en-US"/>
          </a:p>
        </p:txBody>
      </p:sp>
    </p:spTree>
    <p:extLst>
      <p:ext uri="{BB962C8B-B14F-4D97-AF65-F5344CB8AC3E}">
        <p14:creationId xmlns:p14="http://schemas.microsoft.com/office/powerpoint/2010/main" val="3257780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E7BBCC-18C9-43EF-B76F-93B8A72A6636}" type="datetimeFigureOut">
              <a:rPr lang="en-US" smtClean="0"/>
              <a:t>11/18/2025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524C34-D508-4CCF-A9F5-C631378A631A}" type="slidenum">
              <a:rPr lang="en-US" smtClean="0"/>
              <a:t>‹#›</a:t>
            </a:fld>
            <a:endParaRPr lang="en-US"/>
          </a:p>
        </p:txBody>
      </p:sp>
    </p:spTree>
    <p:extLst>
      <p:ext uri="{BB962C8B-B14F-4D97-AF65-F5344CB8AC3E}">
        <p14:creationId xmlns:p14="http://schemas.microsoft.com/office/powerpoint/2010/main" val="3399496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Year 2 Fitness Captain training!</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1</a:t>
            </a:fld>
            <a:endParaRPr lang="en-US" dirty="0"/>
          </a:p>
        </p:txBody>
      </p:sp>
    </p:spTree>
    <p:extLst>
      <p:ext uri="{BB962C8B-B14F-4D97-AF65-F5344CB8AC3E}">
        <p14:creationId xmlns:p14="http://schemas.microsoft.com/office/powerpoint/2010/main" val="202220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[2 minutes/22-minutes total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a:spcBef>
                <a:spcPts val="0"/>
              </a:spcBef>
              <a:spcAft>
                <a:spcPts val="0"/>
              </a:spcAft>
            </a:pPr>
            <a:r>
              <a:rPr lang="en-US" sz="1800" dirty="0">
                <a:effectLst/>
                <a:latin typeface="Calibri Light" panose="020F0302020204030204" pitchFamily="34" charset="0"/>
                <a:ea typeface="Calibri" panose="020F0502020204030204" pitchFamily="34" charset="0"/>
                <a:cs typeface="Times New Roman" panose="02020603050405020304" pitchFamily="18" charset="0"/>
              </a:rPr>
              <a:t>Review the list and compare to what the athletes said:</a:t>
            </a:r>
          </a:p>
          <a:p>
            <a:pPr marL="0" marR="0">
              <a:spcBef>
                <a:spcPts val="0"/>
              </a:spcBef>
              <a:spcAft>
                <a:spcPts val="0"/>
              </a:spcAft>
            </a:pPr>
            <a:endParaRPr lang="en-US" sz="1800" dirty="0">
              <a:effectLst/>
              <a:latin typeface="Calibri Light" panose="020F03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noProof="0" dirty="0">
                <a:solidFill>
                  <a:schemeClr val="dk1"/>
                </a:solidFill>
                <a:latin typeface="Ubuntu" panose="020B0504030602030204" pitchFamily="34" charset="0"/>
                <a:ea typeface="+mn-ea"/>
                <a:cs typeface="+mn-cs"/>
              </a:rPr>
              <a:t>Warm-ups have many physical and mental benefits. </a:t>
            </a:r>
            <a:r>
              <a:rPr lang="en-US" sz="1800" b="1" i="0" u="none" strike="noStrike" kern="1200" baseline="0" noProof="0" dirty="0">
                <a:solidFill>
                  <a:schemeClr val="dk1"/>
                </a:solidFill>
                <a:latin typeface="Ubuntu" panose="020B0504030602030204" pitchFamily="34" charset="0"/>
                <a:ea typeface="+mn-ea"/>
                <a:cs typeface="+mn-cs"/>
              </a:rPr>
              <a:t>Read some of the benefits listed on the slide and </a:t>
            </a:r>
            <a:r>
              <a:rPr lang="en-US" sz="1800" b="1" dirty="0">
                <a:effectLst/>
                <a:latin typeface="Calibri Light" panose="020F0302020204030204" pitchFamily="34" charset="0"/>
                <a:ea typeface="Calibri" panose="020F0502020204030204" pitchFamily="34" charset="0"/>
                <a:cs typeface="Times New Roman" panose="02020603050405020304" pitchFamily="18" charset="0"/>
              </a:rPr>
              <a:t>compare to what the athletes said.</a:t>
            </a:r>
            <a:endParaRPr lang="en-US" sz="1800" b="0" i="0" u="none" strike="noStrike" kern="1200" baseline="0" noProof="0" dirty="0">
              <a:solidFill>
                <a:schemeClr val="dk1"/>
              </a:solidFill>
              <a:latin typeface="Ubuntu" panose="020B0504030602030204" pitchFamily="34" charset="0"/>
              <a:ea typeface="+mn-ea"/>
              <a:cs typeface="+mn-cs"/>
            </a:endParaRPr>
          </a:p>
          <a:p>
            <a:pPr marL="0" marR="0">
              <a:spcBef>
                <a:spcPts val="0"/>
              </a:spcBef>
              <a:spcAft>
                <a:spcPts val="0"/>
              </a:spcAft>
            </a:pPr>
            <a:endParaRPr lang="en-US" sz="1800" dirty="0">
              <a:effectLst/>
              <a:latin typeface="Calibri Light" panose="020F03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noProof="0" dirty="0">
                <a:solidFill>
                  <a:schemeClr val="dk1"/>
                </a:solidFill>
                <a:latin typeface="Ubuntu" panose="020B0504030602030204" pitchFamily="34" charset="0"/>
                <a:ea typeface="+mn-ea"/>
                <a:cs typeface="+mn-cs"/>
              </a:rPr>
              <a:t>When you prepare both the body and the mind, you are less likely to suffer an injury and will perform better at each practice, training and competition. </a:t>
            </a:r>
          </a:p>
          <a:p>
            <a:pPr marL="0" marR="0">
              <a:spcBef>
                <a:spcPts val="0"/>
              </a:spcBef>
              <a:spcAft>
                <a:spcPts val="0"/>
              </a:spcAft>
            </a:pPr>
            <a:r>
              <a:rPr lang="en-US" sz="1800" b="1" dirty="0">
                <a:effectLst/>
                <a:latin typeface="Calibri Light" panose="020F03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10</a:t>
            </a:fld>
            <a:endParaRPr lang="en-US"/>
          </a:p>
        </p:txBody>
      </p:sp>
    </p:spTree>
    <p:extLst>
      <p:ext uri="{BB962C8B-B14F-4D97-AF65-F5344CB8AC3E}">
        <p14:creationId xmlns:p14="http://schemas.microsoft.com/office/powerpoint/2010/main" val="2358905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[5 minutes/27-minutes total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r>
              <a:rPr lang="en-US" sz="1800" b="0" i="0" u="none" strike="noStrike" kern="1200" baseline="0" noProof="0" dirty="0">
                <a:solidFill>
                  <a:schemeClr val="dk1"/>
                </a:solidFill>
                <a:latin typeface="Ubuntu" panose="020B0504030602030204" pitchFamily="34" charset="0"/>
                <a:ea typeface="+mn-ea"/>
                <a:cs typeface="+mn-cs"/>
              </a:rPr>
              <a:t>Every sport is different, and each sport has specific skills and movements. Your warm-up routine should be personalized to the sport you are participating in that that moment. </a:t>
            </a:r>
          </a:p>
          <a:p>
            <a:endParaRPr lang="en-US" sz="1800" b="0" i="0" u="none" strike="noStrike" kern="1200" baseline="0" noProof="0" dirty="0">
              <a:solidFill>
                <a:schemeClr val="dk1"/>
              </a:solidFill>
              <a:latin typeface="Ubuntu" panose="020B0504030602030204" pitchFamily="34" charset="0"/>
              <a:ea typeface="+mn-ea"/>
              <a:cs typeface="+mn-cs"/>
            </a:endParaRPr>
          </a:p>
          <a:p>
            <a:r>
              <a:rPr lang="en-US" sz="1800" b="0" i="0" u="none" strike="noStrike" kern="1200" baseline="0" noProof="0" dirty="0">
                <a:solidFill>
                  <a:schemeClr val="dk1"/>
                </a:solidFill>
                <a:latin typeface="Ubuntu" panose="020B0504030602030204" pitchFamily="34" charset="0"/>
                <a:ea typeface="+mn-ea"/>
                <a:cs typeface="+mn-cs"/>
              </a:rPr>
              <a:t>All warm-ups, no matter the sport, should have these elements:</a:t>
            </a:r>
          </a:p>
          <a:p>
            <a:pPr marL="171450" indent="-171450">
              <a:buFont typeface="Arial" panose="020B0604020202020204" pitchFamily="34" charset="0"/>
              <a:buChar char="•"/>
            </a:pPr>
            <a:r>
              <a:rPr lang="en-US" sz="1800" b="0" i="0" u="none" strike="noStrike" kern="1200" baseline="0" noProof="0" dirty="0">
                <a:solidFill>
                  <a:schemeClr val="dk1"/>
                </a:solidFill>
                <a:latin typeface="Ubuntu" panose="020B0504030602030204" pitchFamily="34" charset="0"/>
                <a:ea typeface="+mn-ea"/>
                <a:cs typeface="+mn-cs"/>
              </a:rPr>
              <a:t>Aerobic Activity </a:t>
            </a:r>
          </a:p>
          <a:p>
            <a:pPr marL="171450" indent="-171450">
              <a:buFont typeface="Arial" panose="020B0604020202020204" pitchFamily="34" charset="0"/>
              <a:buChar char="•"/>
            </a:pPr>
            <a:r>
              <a:rPr lang="en-US" sz="1800" b="0" i="0" u="none" strike="noStrike" kern="1200" baseline="0" noProof="0" dirty="0">
                <a:solidFill>
                  <a:schemeClr val="dk1"/>
                </a:solidFill>
                <a:latin typeface="Ubuntu" panose="020B0504030602030204" pitchFamily="34" charset="0"/>
                <a:ea typeface="+mn-ea"/>
                <a:cs typeface="+mn-cs"/>
              </a:rPr>
              <a:t>Dynamic Stretches</a:t>
            </a:r>
          </a:p>
          <a:p>
            <a:endParaRPr lang="en-US" sz="18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noProof="0" dirty="0">
                <a:solidFill>
                  <a:schemeClr val="dk1"/>
                </a:solidFill>
                <a:latin typeface="Ubuntu" panose="020B0504030602030204" pitchFamily="34" charset="0"/>
                <a:ea typeface="+mn-ea"/>
                <a:cs typeface="+mn-cs"/>
              </a:rPr>
              <a:t>Warm-ups should begin at a slow pace and gradually become a little faster and more difficult. Remember, you may need to give your teammates modifications, or options, for the exercises!</a:t>
            </a:r>
          </a:p>
          <a:p>
            <a:endParaRPr lang="en-US" sz="1800" b="1" i="0" u="none" strike="noStrike" kern="1200" baseline="0" noProof="0" dirty="0">
              <a:solidFill>
                <a:schemeClr val="dk1"/>
              </a:solidFill>
              <a:latin typeface="Ubuntu" panose="020B0504030602030204" pitchFamily="34" charset="0"/>
              <a:ea typeface="+mn-ea"/>
              <a:cs typeface="+mn-cs"/>
            </a:endParaRPr>
          </a:p>
          <a:p>
            <a:r>
              <a:rPr lang="en-US" sz="1800" b="1" i="0" u="none" strike="noStrike" kern="1200" baseline="0" noProof="0" dirty="0">
                <a:solidFill>
                  <a:schemeClr val="dk1"/>
                </a:solidFill>
                <a:latin typeface="Ubuntu" panose="020B0504030602030204" pitchFamily="34" charset="0"/>
                <a:ea typeface="+mn-ea"/>
                <a:cs typeface="+mn-cs"/>
              </a:rPr>
              <a:t>Ask each Fitness Captain to share a favorite warm-up exercise: they can choose EITHER an aerobic activity or a dynamic stretch.</a:t>
            </a:r>
            <a:endParaRPr lang="en-US" sz="1800" b="0" i="0" u="none" strike="noStrike" kern="1200" baseline="0" noProof="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11</a:t>
            </a:fld>
            <a:endParaRPr lang="en-US"/>
          </a:p>
        </p:txBody>
      </p:sp>
    </p:spTree>
    <p:extLst>
      <p:ext uri="{BB962C8B-B14F-4D97-AF65-F5344CB8AC3E}">
        <p14:creationId xmlns:p14="http://schemas.microsoft.com/office/powerpoint/2010/main" val="2456369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[2 minutes/29-minutes total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US" sz="1200" b="0" i="0" u="none" strike="noStrike" kern="1200" baseline="0" noProof="0" dirty="0">
                <a:solidFill>
                  <a:schemeClr val="dk1"/>
                </a:solidFill>
                <a:latin typeface="Ubuntu" panose="020B0504030602030204" pitchFamily="34" charset="0"/>
                <a:ea typeface="+mn-ea"/>
                <a:cs typeface="+mn-cs"/>
              </a:rPr>
              <a:t>When your training, practice or sport session is complete, you should always cool-down. It is just as important to have a good cool-down as it is to have a good warm-up. </a:t>
            </a:r>
          </a:p>
          <a:p>
            <a:endParaRPr lang="en-US" sz="12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dk1"/>
                </a:solidFill>
                <a:latin typeface="Ubuntu" panose="020B0504030602030204" pitchFamily="34" charset="0"/>
                <a:ea typeface="+mn-ea"/>
                <a:cs typeface="+mn-cs"/>
              </a:rPr>
              <a:t>Why do athletes need to cool-down?</a:t>
            </a:r>
          </a:p>
          <a:p>
            <a:endParaRPr lang="en-US" sz="12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dk1"/>
                </a:solidFill>
                <a:latin typeface="Ubuntu" panose="020B0504030602030204" pitchFamily="34" charset="0"/>
                <a:ea typeface="+mn-ea"/>
                <a:cs typeface="+mn-cs"/>
              </a:rPr>
              <a:t>Ask the participants to write down their answers or raise their hand up to respond.</a:t>
            </a:r>
          </a:p>
        </p:txBody>
      </p:sp>
      <p:sp>
        <p:nvSpPr>
          <p:cNvPr id="4" name="Slide Number Placeholder 3"/>
          <p:cNvSpPr>
            <a:spLocks noGrp="1"/>
          </p:cNvSpPr>
          <p:nvPr>
            <p:ph type="sldNum" sz="quarter" idx="5"/>
          </p:nvPr>
        </p:nvSpPr>
        <p:spPr/>
        <p:txBody>
          <a:bodyPr/>
          <a:lstStyle/>
          <a:p>
            <a:fld id="{94524C34-D508-4CCF-A9F5-C631378A631A}" type="slidenum">
              <a:rPr lang="en-US" smtClean="0"/>
              <a:t>12</a:t>
            </a:fld>
            <a:endParaRPr lang="en-US"/>
          </a:p>
        </p:txBody>
      </p:sp>
    </p:spTree>
    <p:extLst>
      <p:ext uri="{BB962C8B-B14F-4D97-AF65-F5344CB8AC3E}">
        <p14:creationId xmlns:p14="http://schemas.microsoft.com/office/powerpoint/2010/main" val="1514642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[2 minutes/31-minutes total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noProof="0" dirty="0">
                <a:solidFill>
                  <a:schemeClr val="dk1"/>
                </a:solidFill>
                <a:latin typeface="Ubuntu" panose="020B0504030602030204" pitchFamily="34" charset="0"/>
                <a:ea typeface="+mn-ea"/>
                <a:cs typeface="+mn-cs"/>
              </a:rPr>
              <a:t>Like warm-ups, cool-downs have many physical and mental benefits. </a:t>
            </a:r>
            <a:r>
              <a:rPr lang="en-US" sz="1200" b="1" i="0" u="none" strike="noStrike" kern="1200" baseline="0" noProof="0" dirty="0">
                <a:solidFill>
                  <a:schemeClr val="dk1"/>
                </a:solidFill>
                <a:latin typeface="Ubuntu" panose="020B0504030602030204" pitchFamily="34" charset="0"/>
                <a:ea typeface="+mn-ea"/>
                <a:cs typeface="+mn-cs"/>
              </a:rPr>
              <a:t>Read some of the benefits listed on the slide and compare to what the athletes said.</a:t>
            </a:r>
          </a:p>
          <a:p>
            <a:endParaRPr lang="en-US" sz="12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en-US" sz="1200" b="1" i="0" u="none" strike="noStrike" kern="1200" baseline="0" dirty="0">
                <a:solidFill>
                  <a:srgbClr val="316355"/>
                </a:solidFill>
                <a:latin typeface="Ubuntu" panose="020B0504030602030204" pitchFamily="34" charset="0"/>
                <a:ea typeface="+mn-ea"/>
                <a:cs typeface="+mn-cs"/>
              </a:rPr>
              <a:t>QUESTION:</a:t>
            </a:r>
          </a:p>
          <a:p>
            <a:pPr marL="0" indent="0">
              <a:buFont typeface="Arial" panose="020B0604020202020204" pitchFamily="34" charset="0"/>
              <a:buNone/>
            </a:pPr>
            <a:r>
              <a:rPr lang="en-US" sz="1200" b="0" i="0" u="none" strike="noStrike" kern="1200" baseline="0" dirty="0">
                <a:solidFill>
                  <a:schemeClr val="dk1"/>
                </a:solidFill>
                <a:latin typeface="Ubuntu" panose="020B0504030602030204" pitchFamily="34" charset="0"/>
                <a:ea typeface="+mn-ea"/>
                <a:cs typeface="+mn-cs"/>
              </a:rPr>
              <a:t>What do you notice about this list? How does it differ from warm-ups?</a:t>
            </a:r>
          </a:p>
          <a:p>
            <a:endParaRPr lang="en-US" sz="1200" b="0" i="0" u="none" strike="noStrike" kern="1200" baseline="0" noProof="0" dirty="0">
              <a:solidFill>
                <a:schemeClr val="dk1"/>
              </a:solidFill>
              <a:latin typeface="Ubuntu" panose="020B0504030602030204" pitchFamily="34" charset="0"/>
              <a:ea typeface="+mn-ea"/>
              <a:cs typeface="+mn-cs"/>
            </a:endParaRPr>
          </a:p>
          <a:p>
            <a:r>
              <a:rPr lang="en-US" sz="1200" b="0" i="0" u="none" strike="noStrike" kern="1200" baseline="0" noProof="0" dirty="0">
                <a:solidFill>
                  <a:schemeClr val="dk1"/>
                </a:solidFill>
                <a:latin typeface="Ubuntu" panose="020B0504030602030204" pitchFamily="34" charset="0"/>
                <a:ea typeface="+mn-ea"/>
                <a:cs typeface="+mn-cs"/>
              </a:rPr>
              <a:t>You might have noticed that cool-downs have some opposite benefits as warm-ups. For example, a warm-up increases heart rate, but a cool-down decreases heart rate. </a:t>
            </a:r>
          </a:p>
          <a:p>
            <a:endParaRPr lang="en-US" sz="1200" b="0" i="0" u="none" strike="noStrike" kern="1200" baseline="0" noProof="0" dirty="0">
              <a:solidFill>
                <a:schemeClr val="dk1"/>
              </a:solidFill>
              <a:latin typeface="Ubuntu" panose="020B0504030602030204" pitchFamily="34" charset="0"/>
              <a:ea typeface="+mn-ea"/>
              <a:cs typeface="+mn-cs"/>
            </a:endParaRPr>
          </a:p>
          <a:p>
            <a:r>
              <a:rPr lang="en-US" sz="1200" b="0" i="0" u="none" strike="noStrike" kern="1200" baseline="0" noProof="0" dirty="0">
                <a:solidFill>
                  <a:schemeClr val="dk1"/>
                </a:solidFill>
                <a:latin typeface="Ubuntu" panose="020B0504030602030204" pitchFamily="34" charset="0"/>
                <a:ea typeface="+mn-ea"/>
                <a:cs typeface="+mn-cs"/>
              </a:rPr>
              <a:t>The cool-down is a time to relax and rest.</a:t>
            </a:r>
            <a:endParaRPr lang="en-US" sz="1200" b="0" i="0" u="none" strike="noStrike" kern="1200" baseline="0" dirty="0">
              <a:solidFill>
                <a:schemeClr val="dk1"/>
              </a:solidFill>
              <a:latin typeface="Ubuntu" panose="020B0504030602030204" pitchFamily="34" charset="0"/>
              <a:ea typeface="+mn-ea"/>
              <a:cs typeface="+mn-cs"/>
            </a:endParaRP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13</a:t>
            </a:fld>
            <a:endParaRPr lang="en-US"/>
          </a:p>
        </p:txBody>
      </p:sp>
    </p:spTree>
    <p:extLst>
      <p:ext uri="{BB962C8B-B14F-4D97-AF65-F5344CB8AC3E}">
        <p14:creationId xmlns:p14="http://schemas.microsoft.com/office/powerpoint/2010/main" val="56649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[2 minutes/33-minutes total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r>
              <a:rPr lang="en-US" sz="1800" b="0" i="0" u="none" strike="noStrike" kern="1200" baseline="0" noProof="0" dirty="0">
                <a:solidFill>
                  <a:schemeClr val="dk1"/>
                </a:solidFill>
                <a:latin typeface="Ubuntu" panose="020B0504030602030204" pitchFamily="34" charset="0"/>
                <a:ea typeface="+mn-ea"/>
                <a:cs typeface="+mn-cs"/>
              </a:rPr>
              <a:t>Similar to warm-ups, a cool-down routine includes:</a:t>
            </a:r>
          </a:p>
          <a:p>
            <a:pPr marL="171450" indent="-171450">
              <a:buFont typeface="Arial" panose="020B0604020202020204" pitchFamily="34" charset="0"/>
              <a:buChar char="•"/>
            </a:pPr>
            <a:r>
              <a:rPr lang="en-US" sz="1800" b="0" i="0" u="none" strike="noStrike" kern="1200" baseline="0" noProof="0" dirty="0">
                <a:solidFill>
                  <a:schemeClr val="dk1"/>
                </a:solidFill>
                <a:latin typeface="Ubuntu" panose="020B0504030602030204" pitchFamily="34" charset="0"/>
                <a:ea typeface="+mn-ea"/>
                <a:cs typeface="+mn-cs"/>
              </a:rPr>
              <a:t>Aerobic Activity </a:t>
            </a:r>
          </a:p>
          <a:p>
            <a:pPr marL="171450" indent="-171450">
              <a:buFont typeface="Arial" panose="020B0604020202020204" pitchFamily="34" charset="0"/>
              <a:buChar char="•"/>
            </a:pPr>
            <a:r>
              <a:rPr lang="en-US" sz="1800" b="0" i="0" u="none" strike="noStrike" kern="1200" baseline="0" noProof="0" dirty="0">
                <a:solidFill>
                  <a:schemeClr val="dk1"/>
                </a:solidFill>
                <a:latin typeface="Ubuntu" panose="020B0504030602030204" pitchFamily="34" charset="0"/>
                <a:ea typeface="+mn-ea"/>
                <a:cs typeface="+mn-cs"/>
              </a:rPr>
              <a:t>Static Stretches</a:t>
            </a:r>
          </a:p>
          <a:p>
            <a:endParaRPr lang="en-US" sz="18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noProof="0" dirty="0">
                <a:solidFill>
                  <a:schemeClr val="dk1"/>
                </a:solidFill>
                <a:latin typeface="Ubuntu" panose="020B0504030602030204" pitchFamily="34" charset="0"/>
                <a:ea typeface="+mn-ea"/>
                <a:cs typeface="+mn-cs"/>
              </a:rPr>
              <a:t>Cool-downs should be done at a slow, relaxing pace, and stretches should be “static” or stationary.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noProof="0" dirty="0">
                <a:solidFill>
                  <a:schemeClr val="dk1"/>
                </a:solidFill>
                <a:latin typeface="Ubuntu" panose="020B0504030602030204" pitchFamily="34" charset="0"/>
                <a:ea typeface="+mn-ea"/>
                <a:cs typeface="+mn-cs"/>
              </a:rPr>
              <a:t>Remember, your cool-down should be specific to your sport!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noProof="0" dirty="0">
              <a:solidFill>
                <a:schemeClr val="dk1"/>
              </a:solidFill>
              <a:latin typeface="Ubuntu" panose="020B0504030602030204" pitchFamily="34" charset="0"/>
              <a:ea typeface="+mn-ea"/>
              <a:cs typeface="+mn-cs"/>
            </a:endParaRPr>
          </a:p>
          <a:p>
            <a:r>
              <a:rPr lang="en-US" sz="1800" b="1" i="0" u="none" strike="noStrike" kern="1200" baseline="0" noProof="0" dirty="0">
                <a:solidFill>
                  <a:schemeClr val="dk1"/>
                </a:solidFill>
                <a:latin typeface="Ubuntu" panose="020B0504030602030204" pitchFamily="34" charset="0"/>
                <a:ea typeface="+mn-ea"/>
                <a:cs typeface="+mn-cs"/>
              </a:rPr>
              <a:t>Ask each Fitness Captain to share a favorite stretch that they like to include in their cool-down routines.</a:t>
            </a:r>
            <a:endParaRPr lang="en-US" sz="1800" b="0" i="0" u="none" strike="noStrike" kern="1200" baseline="0" noProof="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14</a:t>
            </a:fld>
            <a:endParaRPr lang="en-US"/>
          </a:p>
        </p:txBody>
      </p:sp>
    </p:spTree>
    <p:extLst>
      <p:ext uri="{BB962C8B-B14F-4D97-AF65-F5344CB8AC3E}">
        <p14:creationId xmlns:p14="http://schemas.microsoft.com/office/powerpoint/2010/main" val="1664639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[10 minutes/43-minutes total time]</a:t>
            </a:r>
          </a:p>
          <a:p>
            <a:endParaRPr lang="en-US" sz="1800" b="1" i="0" u="none" strike="noStrike" kern="1200" baseline="0" noProof="0" dirty="0">
              <a:solidFill>
                <a:srgbClr val="316355"/>
              </a:solidFill>
              <a:latin typeface="Ubuntu" panose="020B0504030602030204" pitchFamily="34" charset="0"/>
              <a:ea typeface="+mn-ea"/>
              <a:cs typeface="+mn-cs"/>
            </a:endParaRPr>
          </a:p>
          <a:p>
            <a:r>
              <a:rPr lang="en-US" sz="18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Ubuntu" panose="020B0504030602030204" pitchFamily="34" charset="0"/>
                <a:ea typeface="+mn-ea"/>
                <a:cs typeface="+mn-cs"/>
              </a:rPr>
              <a:t>What do you like most about leading your team’s warm-up and cool-down?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Ubuntu" panose="020B0504030602030204" pitchFamily="34" charset="0"/>
                <a:ea typeface="+mn-ea"/>
                <a:cs typeface="+mn-cs"/>
              </a:rPr>
              <a:t>What challenges do you face when leading the warm-up or cool-down?</a:t>
            </a:r>
          </a:p>
          <a:p>
            <a:endParaRPr lang="en-US" sz="1800" b="0" i="0" u="none" strike="noStrike" kern="1200" baseline="0" noProof="0" dirty="0">
              <a:solidFill>
                <a:schemeClr val="dk1"/>
              </a:solidFill>
              <a:latin typeface="Ubuntu" panose="020B0504030602030204" pitchFamily="34" charset="0"/>
              <a:ea typeface="+mn-ea"/>
              <a:cs typeface="+mn-cs"/>
            </a:endParaRPr>
          </a:p>
          <a:p>
            <a:r>
              <a:rPr lang="en-US" sz="1800" b="1" i="0" u="none" strike="noStrike" kern="1200" baseline="0" dirty="0">
                <a:solidFill>
                  <a:schemeClr val="dk1"/>
                </a:solidFill>
                <a:latin typeface="Ubuntu" panose="020B0504030602030204" pitchFamily="34" charset="0"/>
                <a:ea typeface="+mn-ea"/>
                <a:cs typeface="+mn-cs"/>
              </a:rPr>
              <a:t>Ask the participants if anyone has a question or scenario that they would like to discuss with the group. </a:t>
            </a:r>
          </a:p>
          <a:p>
            <a:endParaRPr lang="en-US" sz="1800" b="1" i="0" u="none" strike="noStrike" kern="1200" baseline="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en-US" sz="1800" b="1" i="0" u="none" strike="noStrike" kern="1200" baseline="0" noProof="0" dirty="0">
                <a:solidFill>
                  <a:schemeClr val="dk1"/>
                </a:solidFill>
                <a:latin typeface="Ubuntu" panose="020B0504030602030204" pitchFamily="34" charset="0"/>
                <a:ea typeface="+mn-ea"/>
                <a:cs typeface="+mn-cs"/>
              </a:rPr>
              <a:t>Scenarios to discuss:</a:t>
            </a:r>
          </a:p>
          <a:p>
            <a:pPr marL="171450" indent="-171450">
              <a:buFont typeface="Arial" panose="020B0604020202020204" pitchFamily="34" charset="0"/>
              <a:buChar char="•"/>
            </a:pPr>
            <a:r>
              <a:rPr lang="en-US" sz="1800" b="0" i="0" u="none" strike="noStrike" kern="1200" baseline="0" noProof="0" dirty="0">
                <a:solidFill>
                  <a:schemeClr val="dk1"/>
                </a:solidFill>
                <a:latin typeface="Ubuntu" panose="020B0504030602030204" pitchFamily="34" charset="0"/>
                <a:ea typeface="+mn-ea"/>
                <a:cs typeface="+mn-cs"/>
              </a:rPr>
              <a:t>Your coach interrupts your warm-up to start practice</a:t>
            </a:r>
          </a:p>
          <a:p>
            <a:pPr marL="171450" indent="-171450">
              <a:buFont typeface="Arial" panose="020B0604020202020204" pitchFamily="34" charset="0"/>
              <a:buChar char="•"/>
            </a:pPr>
            <a:r>
              <a:rPr lang="en-US" sz="1800" b="0" i="0" u="none" strike="noStrike" kern="1200" baseline="0" noProof="0" dirty="0">
                <a:solidFill>
                  <a:schemeClr val="dk1"/>
                </a:solidFill>
                <a:latin typeface="Ubuntu" panose="020B0504030602030204" pitchFamily="34" charset="0"/>
                <a:ea typeface="+mn-ea"/>
                <a:cs typeface="+mn-cs"/>
              </a:rPr>
              <a:t>Your teammates leave practice before you can share your Health Tip</a:t>
            </a:r>
          </a:p>
          <a:p>
            <a:pPr marL="171450" indent="-171450">
              <a:buFont typeface="Arial" panose="020B0604020202020204" pitchFamily="34" charset="0"/>
              <a:buChar char="•"/>
            </a:pPr>
            <a:r>
              <a:rPr lang="en-US" sz="1800" b="0" i="0" u="none" strike="noStrike" kern="1200" baseline="0" noProof="0" dirty="0">
                <a:solidFill>
                  <a:schemeClr val="dk1"/>
                </a:solidFill>
                <a:latin typeface="Ubuntu" panose="020B0504030602030204" pitchFamily="34" charset="0"/>
                <a:ea typeface="+mn-ea"/>
                <a:cs typeface="+mn-cs"/>
              </a:rPr>
              <a:t>A teammate is doing the exercise wrong</a:t>
            </a:r>
          </a:p>
          <a:p>
            <a:pPr marL="171450" indent="-171450">
              <a:buFont typeface="Arial" panose="020B0604020202020204" pitchFamily="34" charset="0"/>
              <a:buChar char="•"/>
            </a:pPr>
            <a:r>
              <a:rPr lang="en-US" sz="1800" b="0" i="0" u="none" strike="noStrike" kern="1200" baseline="0" noProof="0" dirty="0">
                <a:solidFill>
                  <a:schemeClr val="dk1"/>
                </a:solidFill>
                <a:latin typeface="Ubuntu" panose="020B0504030602030204" pitchFamily="34" charset="0"/>
                <a:ea typeface="+mn-ea"/>
                <a:cs typeface="+mn-cs"/>
              </a:rPr>
              <a:t>Teammates aren’t participating in warm-ups or cool-downs</a:t>
            </a:r>
          </a:p>
          <a:p>
            <a:pPr marL="171450" indent="-171450">
              <a:buFont typeface="Arial" panose="020B0604020202020204" pitchFamily="34" charset="0"/>
              <a:buChar char="•"/>
            </a:pPr>
            <a:r>
              <a:rPr lang="en-US" sz="1800" b="0" i="0" u="none" strike="noStrike" kern="1200" baseline="0" noProof="0" dirty="0">
                <a:solidFill>
                  <a:schemeClr val="dk1"/>
                </a:solidFill>
                <a:latin typeface="Ubuntu" panose="020B0504030602030204" pitchFamily="34" charset="0"/>
                <a:ea typeface="+mn-ea"/>
                <a:cs typeface="+mn-cs"/>
              </a:rPr>
              <a:t>A teammate needs a modification</a:t>
            </a:r>
          </a:p>
          <a:p>
            <a:pPr marL="0" marR="0">
              <a:spcBef>
                <a:spcPts val="0"/>
              </a:spcBef>
              <a:spcAft>
                <a:spcPts val="0"/>
              </a:spcAft>
            </a:pPr>
            <a:endParaRPr lang="en-US" sz="18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15</a:t>
            </a:fld>
            <a:endParaRPr lang="en-US"/>
          </a:p>
        </p:txBody>
      </p:sp>
    </p:spTree>
    <p:extLst>
      <p:ext uri="{BB962C8B-B14F-4D97-AF65-F5344CB8AC3E}">
        <p14:creationId xmlns:p14="http://schemas.microsoft.com/office/powerpoint/2010/main" val="26969283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[2 minute/45-minutes total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dk1"/>
                </a:solidFill>
                <a:latin typeface="Ubuntu" panose="020B0504030602030204" pitchFamily="34" charset="0"/>
                <a:ea typeface="+mn-ea"/>
                <a:cs typeface="+mn-cs"/>
              </a:rPr>
              <a:t>As discussed in our </a:t>
            </a:r>
            <a:r>
              <a:rPr lang="en-US" sz="1200" b="0" i="0" u="none" strike="noStrike" kern="1200" baseline="0" noProof="0" dirty="0">
                <a:solidFill>
                  <a:schemeClr val="dk1"/>
                </a:solidFill>
                <a:latin typeface="Ubuntu" panose="020B0504030602030204" pitchFamily="34" charset="0"/>
                <a:ea typeface="+mn-ea"/>
                <a:cs typeface="+mn-cs"/>
              </a:rPr>
              <a:t>scenarios</a:t>
            </a:r>
            <a:r>
              <a:rPr lang="en-US" sz="1200" b="0" i="0" u="none" strike="noStrike" kern="1200" baseline="0" dirty="0">
                <a:solidFill>
                  <a:schemeClr val="dk1"/>
                </a:solidFill>
                <a:latin typeface="Ubuntu" panose="020B0504030602030204" pitchFamily="34" charset="0"/>
                <a:ea typeface="+mn-ea"/>
                <a:cs typeface="+mn-cs"/>
              </a:rPr>
              <a:t>, it’s </a:t>
            </a:r>
            <a:r>
              <a:rPr lang="en-US" sz="1200" b="0" i="0" u="none" strike="noStrike" kern="1200" baseline="0" noProof="0" dirty="0">
                <a:solidFill>
                  <a:schemeClr val="dk1"/>
                </a:solidFill>
                <a:latin typeface="Ubuntu" panose="020B0504030602030204" pitchFamily="34" charset="0"/>
                <a:ea typeface="+mn-ea"/>
                <a:cs typeface="+mn-cs"/>
              </a:rPr>
              <a:t>important for you to talk to your coach about being a Fitness Captain. This should happen at the start of every season, and throughout the season before and after practices or at a time that you discussed.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noProof="0" dirty="0">
                <a:solidFill>
                  <a:schemeClr val="dk1"/>
                </a:solidFill>
                <a:latin typeface="Ubuntu" panose="020B0504030602030204" pitchFamily="34" charset="0"/>
                <a:ea typeface="+mn-ea"/>
                <a:cs typeface="+mn-cs"/>
              </a:rPr>
              <a:t>Let your coach know the benefits of doing the warm-ups and cool-downs when talking with them before your first practice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noProof="0" dirty="0">
                <a:solidFill>
                  <a:schemeClr val="dk1"/>
                </a:solidFill>
                <a:latin typeface="Ubuntu" panose="020B0504030602030204" pitchFamily="34" charset="0"/>
                <a:ea typeface="+mn-ea"/>
                <a:cs typeface="+mn-cs"/>
              </a:rPr>
              <a:t>Share the importance of being a healthy and fit athlete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noProof="0" dirty="0">
                <a:solidFill>
                  <a:schemeClr val="dk1"/>
                </a:solidFill>
                <a:latin typeface="Ubuntu" panose="020B0504030602030204" pitchFamily="34" charset="0"/>
                <a:ea typeface="+mn-ea"/>
                <a:cs typeface="+mn-cs"/>
              </a:rPr>
              <a:t>Tell your coach why being a Fitness Captain is important to you!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u="none" strike="noStrike" kern="1200" baseline="0" noProof="0" dirty="0">
                <a:solidFill>
                  <a:schemeClr val="dk1"/>
                </a:solidFill>
                <a:latin typeface="Ubuntu" panose="020B0504030602030204" pitchFamily="34" charset="0"/>
                <a:ea typeface="+mn-ea"/>
                <a:cs typeface="+mn-cs"/>
              </a:rPr>
              <a:t>You have all the knowledge and skills to be a great Fitness Captain – show your coach this!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16</a:t>
            </a:fld>
            <a:endParaRPr lang="en-US"/>
          </a:p>
        </p:txBody>
      </p:sp>
    </p:spTree>
    <p:extLst>
      <p:ext uri="{BB962C8B-B14F-4D97-AF65-F5344CB8AC3E}">
        <p14:creationId xmlns:p14="http://schemas.microsoft.com/office/powerpoint/2010/main" val="40144508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[5 minutes/50-minutes total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noProof="0" dirty="0">
                <a:solidFill>
                  <a:schemeClr val="dk1"/>
                </a:solidFill>
                <a:latin typeface="Ubuntu" panose="020B0504030602030204" pitchFamily="34" charset="0"/>
                <a:ea typeface="+mn-ea"/>
                <a:cs typeface="+mn-cs"/>
              </a:rPr>
              <a:t>Have the participants share a tip that works for them when communicating with their coach. Use the questions on-screen to guide the conversation.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i="0" u="none" strike="noStrike" kern="1200" baseline="0" noProof="0" dirty="0">
                <a:solidFill>
                  <a:schemeClr val="dk1"/>
                </a:solidFill>
                <a:latin typeface="Ubuntu" panose="020B0504030602030204" pitchFamily="34" charset="0"/>
                <a:ea typeface="+mn-ea"/>
                <a:cs typeface="+mn-cs"/>
              </a:rPr>
              <a:t>Remember that your coach and Special Olympics Program staff are here to help you! Ask them questions and tell them how they can support you!</a:t>
            </a:r>
          </a:p>
          <a:p>
            <a:pPr algn="l" rtl="0" fontAlgn="base">
              <a:buFont typeface="+mj-lt"/>
              <a:buNone/>
            </a:pPr>
            <a:endParaRPr lang="en-US" sz="18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17</a:t>
            </a:fld>
            <a:endParaRPr lang="en-US"/>
          </a:p>
        </p:txBody>
      </p:sp>
    </p:spTree>
    <p:extLst>
      <p:ext uri="{BB962C8B-B14F-4D97-AF65-F5344CB8AC3E}">
        <p14:creationId xmlns:p14="http://schemas.microsoft.com/office/powerpoint/2010/main" val="5119744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[4 minutes/54-minutes total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Ubuntu" panose="020B0504030602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dirty="0">
                <a:solidFill>
                  <a:schemeClr val="dk1"/>
                </a:solidFill>
                <a:latin typeface="Ubuntu" panose="020B0504030602030204" pitchFamily="34" charset="0"/>
                <a:ea typeface="+mn-ea"/>
                <a:cs typeface="+mn-cs"/>
              </a:rPr>
              <a:t>These questions are a review of content in the first training so feel free to modify based on the skill and experience of your Fitness Captains!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dk1"/>
                </a:solidFill>
                <a:latin typeface="Ubuntu" panose="020B0504030602030204" pitchFamily="34" charset="0"/>
                <a:ea typeface="+mn-ea"/>
                <a:cs typeface="+mn-cs"/>
              </a:rPr>
              <a:t>How long should a Health Tip take?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dirty="0">
                <a:solidFill>
                  <a:schemeClr val="dk1"/>
                </a:solidFill>
                <a:latin typeface="Ubuntu" panose="020B0504030602030204" pitchFamily="34" charset="0"/>
                <a:ea typeface="+mn-ea"/>
                <a:cs typeface="+mn-cs"/>
              </a:rPr>
              <a:t>They should be brief, only 2-5 minutes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dk1"/>
                </a:solidFill>
                <a:latin typeface="Ubuntu" panose="020B0504030602030204" pitchFamily="34" charset="0"/>
                <a:ea typeface="+mn-ea"/>
                <a:cs typeface="+mn-cs"/>
              </a:rPr>
              <a:t>What are some ways to keep teammates interested when you share Health Tips?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dirty="0">
                <a:solidFill>
                  <a:schemeClr val="dk1"/>
                </a:solidFill>
                <a:latin typeface="Ubuntu" panose="020B0504030602030204" pitchFamily="34" charset="0"/>
                <a:ea typeface="+mn-ea"/>
                <a:cs typeface="+mn-cs"/>
              </a:rPr>
              <a:t>You can engage your teammates by: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dirty="0">
                <a:solidFill>
                  <a:schemeClr val="dk1"/>
                </a:solidFill>
                <a:latin typeface="Ubuntu" panose="020B0504030602030204" pitchFamily="34" charset="0"/>
                <a:ea typeface="+mn-ea"/>
                <a:cs typeface="+mn-cs"/>
              </a:rPr>
              <a:t>Asking them questions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dirty="0">
                <a:solidFill>
                  <a:schemeClr val="dk1"/>
                </a:solidFill>
                <a:latin typeface="Ubuntu" panose="020B0504030602030204" pitchFamily="34" charset="0"/>
                <a:ea typeface="+mn-ea"/>
                <a:cs typeface="+mn-cs"/>
              </a:rPr>
              <a:t>Allowing different members of your team to answer</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dirty="0">
                <a:solidFill>
                  <a:schemeClr val="dk1"/>
                </a:solidFill>
                <a:latin typeface="Ubuntu" panose="020B0504030602030204" pitchFamily="34" charset="0"/>
                <a:ea typeface="+mn-ea"/>
                <a:cs typeface="+mn-cs"/>
              </a:rPr>
              <a:t>Providing examples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dirty="0">
                <a:solidFill>
                  <a:schemeClr val="dk1"/>
                </a:solidFill>
                <a:latin typeface="Ubuntu" panose="020B0504030602030204" pitchFamily="34" charset="0"/>
                <a:ea typeface="+mn-ea"/>
                <a:cs typeface="+mn-cs"/>
              </a:rPr>
              <a:t>Giving them a goal and check-in with their progress at the next training session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dk1"/>
                </a:solidFill>
                <a:latin typeface="Ubuntu" panose="020B0504030602030204" pitchFamily="34" charset="0"/>
                <a:ea typeface="+mn-ea"/>
                <a:cs typeface="+mn-cs"/>
              </a:rPr>
              <a:t>What are some resources that you can use to get ideas for Health Tips?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dirty="0">
                <a:solidFill>
                  <a:schemeClr val="dk1"/>
                </a:solidFill>
                <a:latin typeface="Ubuntu" panose="020B0504030602030204" pitchFamily="34" charset="0"/>
                <a:ea typeface="+mn-ea"/>
                <a:cs typeface="+mn-cs"/>
              </a:rPr>
              <a:t>You can get ideas from the Health Tip Library or your Year 1 Fitness Captains Training workbook.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dirty="0">
                <a:solidFill>
                  <a:schemeClr val="dk1"/>
                </a:solidFill>
                <a:latin typeface="Ubuntu" panose="020B0504030602030204" pitchFamily="34" charset="0"/>
                <a:ea typeface="+mn-ea"/>
                <a:cs typeface="+mn-cs"/>
              </a:rPr>
              <a:t>As Fitness Captains, you can also work together and share ideas with each other!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dk1"/>
                </a:solidFill>
                <a:latin typeface="Ubuntu" panose="020B0504030602030204" pitchFamily="34" charset="0"/>
                <a:ea typeface="+mn-ea"/>
                <a:cs typeface="+mn-cs"/>
              </a:rPr>
              <a:t>Who can you ask for support with planning Health Tips?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baseline="0" dirty="0">
                <a:solidFill>
                  <a:schemeClr val="dk1"/>
                </a:solidFill>
                <a:latin typeface="Ubuntu" panose="020B0504030602030204" pitchFamily="34" charset="0"/>
                <a:ea typeface="+mn-ea"/>
                <a:cs typeface="+mn-cs"/>
              </a:rPr>
              <a:t>You can ask your coach, a family member, or a fellow Fitness Captain!</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18</a:t>
            </a:fld>
            <a:endParaRPr lang="en-US"/>
          </a:p>
        </p:txBody>
      </p:sp>
    </p:spTree>
    <p:extLst>
      <p:ext uri="{BB962C8B-B14F-4D97-AF65-F5344CB8AC3E}">
        <p14:creationId xmlns:p14="http://schemas.microsoft.com/office/powerpoint/2010/main" val="19371798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[5 minutes/59-minutes total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US" sz="1200" b="0" i="0" u="none" strike="noStrike" kern="1200" baseline="0" noProof="0" dirty="0">
                <a:solidFill>
                  <a:schemeClr val="dk1"/>
                </a:solidFill>
                <a:latin typeface="Ubuntu" panose="020B0504030602030204" pitchFamily="34" charset="0"/>
                <a:ea typeface="+mn-ea"/>
                <a:cs typeface="+mn-cs"/>
              </a:rPr>
              <a:t>To end the Part 1 of our Year 2 Fitness Captains training, please turn to the person next to you and share a Health Tip.</a:t>
            </a:r>
          </a:p>
          <a:p>
            <a:endParaRPr lang="en-US" sz="1200" b="0" i="0" u="none" strike="noStrike" kern="1200" baseline="0" noProof="0" dirty="0">
              <a:solidFill>
                <a:schemeClr val="dk1"/>
              </a:solidFill>
              <a:latin typeface="Ubuntu" panose="020B0504030602030204" pitchFamily="34" charset="0"/>
              <a:ea typeface="+mn-ea"/>
              <a:cs typeface="+mn-cs"/>
            </a:endParaRPr>
          </a:p>
          <a:p>
            <a:r>
              <a:rPr lang="en-US" sz="1200" b="1" i="0" u="none" strike="noStrike" kern="1200" baseline="0" noProof="0" dirty="0">
                <a:solidFill>
                  <a:schemeClr val="dk1"/>
                </a:solidFill>
                <a:latin typeface="Ubuntu" panose="020B0504030602030204" pitchFamily="34" charset="0"/>
                <a:ea typeface="+mn-ea"/>
                <a:cs typeface="+mn-cs"/>
              </a:rPr>
              <a:t>Time permitting you could do this as a large group.</a:t>
            </a:r>
          </a:p>
        </p:txBody>
      </p:sp>
      <p:sp>
        <p:nvSpPr>
          <p:cNvPr id="4" name="Slide Number Placeholder 3"/>
          <p:cNvSpPr>
            <a:spLocks noGrp="1"/>
          </p:cNvSpPr>
          <p:nvPr>
            <p:ph type="sldNum" sz="quarter" idx="5"/>
          </p:nvPr>
        </p:nvSpPr>
        <p:spPr/>
        <p:txBody>
          <a:bodyPr/>
          <a:lstStyle/>
          <a:p>
            <a:fld id="{94524C34-D508-4CCF-A9F5-C631378A631A}" type="slidenum">
              <a:rPr lang="en-US" smtClean="0"/>
              <a:t>19</a:t>
            </a:fld>
            <a:endParaRPr lang="en-US"/>
          </a:p>
        </p:txBody>
      </p:sp>
    </p:spTree>
    <p:extLst>
      <p:ext uri="{BB962C8B-B14F-4D97-AF65-F5344CB8AC3E}">
        <p14:creationId xmlns:p14="http://schemas.microsoft.com/office/powerpoint/2010/main" val="427389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[8 minutes/8-minutes total time]</a:t>
            </a:r>
          </a:p>
        </p:txBody>
      </p:sp>
      <p:sp>
        <p:nvSpPr>
          <p:cNvPr id="4" name="Slide Number Placeholder 3"/>
          <p:cNvSpPr>
            <a:spLocks noGrp="1"/>
          </p:cNvSpPr>
          <p:nvPr>
            <p:ph type="sldNum" sz="quarter" idx="5"/>
          </p:nvPr>
        </p:nvSpPr>
        <p:spPr/>
        <p:txBody>
          <a:bodyPr/>
          <a:lstStyle/>
          <a:p>
            <a:fld id="{94524C34-D508-4CCF-A9F5-C631378A631A}" type="slidenum">
              <a:rPr lang="en-US" smtClean="0"/>
              <a:t>2</a:t>
            </a:fld>
            <a:endParaRPr lang="en-US" dirty="0"/>
          </a:p>
        </p:txBody>
      </p:sp>
    </p:spTree>
    <p:extLst>
      <p:ext uri="{BB962C8B-B14F-4D97-AF65-F5344CB8AC3E}">
        <p14:creationId xmlns:p14="http://schemas.microsoft.com/office/powerpoint/2010/main" val="7481756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[5 minutes/64-minutes total time]</a:t>
            </a:r>
          </a:p>
          <a:p>
            <a:endParaRPr lang="en-US" dirty="0"/>
          </a:p>
          <a:p>
            <a:r>
              <a:rPr lang="en-US" sz="1200" b="0" i="0" u="none" strike="noStrike" kern="1200" baseline="0" noProof="0" dirty="0">
                <a:solidFill>
                  <a:schemeClr val="dk1"/>
                </a:solidFill>
                <a:latin typeface="Ubuntu" panose="020B0504030602030204" pitchFamily="34" charset="0"/>
                <a:ea typeface="+mn-ea"/>
                <a:cs typeface="+mn-cs"/>
              </a:rPr>
              <a:t>We’ve now completed Part 1 of the Year 2 Fitness Captains Training! </a:t>
            </a:r>
          </a:p>
          <a:p>
            <a:endParaRPr lang="en-US" sz="1200" b="0" i="0" u="none" strike="noStrike" kern="1200" baseline="0" noProof="0" dirty="0">
              <a:solidFill>
                <a:schemeClr val="dk1"/>
              </a:solidFill>
              <a:latin typeface="Ubuntu" panose="020B0504030602030204" pitchFamily="34" charset="0"/>
              <a:ea typeface="+mn-ea"/>
              <a:cs typeface="+mn-cs"/>
            </a:endParaRPr>
          </a:p>
          <a:p>
            <a:r>
              <a:rPr lang="en-US" sz="1200" b="0" i="0" u="none" strike="noStrike" kern="1200" baseline="0" noProof="0" dirty="0">
                <a:solidFill>
                  <a:schemeClr val="dk1"/>
                </a:solidFill>
                <a:latin typeface="Ubuntu" panose="020B0504030602030204" pitchFamily="34" charset="0"/>
                <a:ea typeface="+mn-ea"/>
                <a:cs typeface="+mn-cs"/>
              </a:rPr>
              <a:t>We are going to take a short break before beginning Part 2.</a:t>
            </a:r>
          </a:p>
          <a:p>
            <a:endParaRPr lang="en-US" sz="1200" b="0" i="0" u="none" strike="noStrike" kern="1200" baseline="0" noProof="0" dirty="0">
              <a:solidFill>
                <a:schemeClr val="dk1"/>
              </a:solidFill>
              <a:latin typeface="Ubuntu" panose="020B0504030602030204" pitchFamily="34" charset="0"/>
              <a:ea typeface="+mn-ea"/>
              <a:cs typeface="+mn-cs"/>
            </a:endParaRPr>
          </a:p>
          <a:p>
            <a:r>
              <a:rPr lang="en-US" sz="1200" b="1" i="0" u="none" strike="noStrike" kern="1200" baseline="0" noProof="0" dirty="0">
                <a:solidFill>
                  <a:schemeClr val="dk1"/>
                </a:solidFill>
                <a:latin typeface="Ubuntu" panose="020B0504030602030204" pitchFamily="34" charset="0"/>
                <a:ea typeface="+mn-ea"/>
                <a:cs typeface="+mn-cs"/>
              </a:rPr>
              <a:t>Share any instructions or details needed for the break.</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20</a:t>
            </a:fld>
            <a:endParaRPr lang="en-US" dirty="0"/>
          </a:p>
        </p:txBody>
      </p:sp>
    </p:spTree>
    <p:extLst>
      <p:ext uri="{BB962C8B-B14F-4D97-AF65-F5344CB8AC3E}">
        <p14:creationId xmlns:p14="http://schemas.microsoft.com/office/powerpoint/2010/main" val="11462953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[1 minute/65-minutes total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algn="l" defTabSz="914400" rtl="0" eaLnBrk="1" latinLnBrk="0" hangingPunct="1"/>
            <a:r>
              <a:rPr lang="en-US" sz="1200" b="0" i="0" u="none" strike="noStrike" kern="1200" baseline="0" noProof="0" dirty="0">
                <a:solidFill>
                  <a:schemeClr val="dk1"/>
                </a:solidFill>
                <a:latin typeface="Ubuntu" panose="020B0504030602030204" pitchFamily="34" charset="0"/>
                <a:ea typeface="+mn-ea"/>
                <a:cs typeface="+mn-cs"/>
              </a:rPr>
              <a:t>Welcome back to the Year 2 Fitness Captains Training! We will now complete Part 2: Game Day Minds.</a:t>
            </a:r>
          </a:p>
          <a:p>
            <a:pPr marL="0" algn="l" defTabSz="914400" rtl="0" eaLnBrk="1" latinLnBrk="0" hangingPunct="1"/>
            <a:endParaRPr lang="en-US" sz="1200" b="0" i="0" u="none" strike="noStrike" kern="1200" baseline="0" noProof="0" dirty="0">
              <a:solidFill>
                <a:schemeClr val="dk1"/>
              </a:solidFill>
              <a:latin typeface="Ubuntu" panose="020B0504030602030204" pitchFamily="34" charset="0"/>
              <a:ea typeface="+mn-ea"/>
              <a:cs typeface="+mn-cs"/>
            </a:endParaRPr>
          </a:p>
          <a:p>
            <a:pPr marL="0" algn="l" defTabSz="914400" rtl="0" eaLnBrk="1" latinLnBrk="0" hangingPunct="1"/>
            <a:r>
              <a:rPr lang="en-US" sz="1200" b="0" i="0" u="none" strike="noStrike" kern="1200" baseline="0" noProof="0" dirty="0">
                <a:solidFill>
                  <a:schemeClr val="dk1"/>
                </a:solidFill>
                <a:latin typeface="Ubuntu" panose="020B0504030602030204" pitchFamily="34" charset="0"/>
                <a:ea typeface="+mn-ea"/>
                <a:cs typeface="+mn-cs"/>
              </a:rPr>
              <a:t>In this section we will:</a:t>
            </a:r>
          </a:p>
          <a:p>
            <a:pPr marL="171450" indent="-171450" algn="l" defTabSz="914400" rtl="0" eaLnBrk="1" latinLnBrk="0" hangingPunct="1">
              <a:buFont typeface="Arial" panose="020B0604020202020204" pitchFamily="34" charset="0"/>
              <a:buChar char="•"/>
            </a:pPr>
            <a:r>
              <a:rPr lang="en-US" sz="1200" b="0" i="0" u="none" strike="noStrike" kern="1200" baseline="0" noProof="0" dirty="0">
                <a:solidFill>
                  <a:schemeClr val="dk1"/>
                </a:solidFill>
                <a:latin typeface="Ubuntu" panose="020B0504030602030204" pitchFamily="34" charset="0"/>
                <a:ea typeface="+mn-ea"/>
                <a:cs typeface="+mn-cs"/>
              </a:rPr>
              <a:t>Discuss how to take care of yourself as a leader </a:t>
            </a:r>
          </a:p>
          <a:p>
            <a:pPr marL="171450" indent="-171450" algn="l" defTabSz="914400" rtl="0" eaLnBrk="1" latinLnBrk="0" hangingPunct="1">
              <a:buFont typeface="Arial" panose="020B0604020202020204" pitchFamily="34" charset="0"/>
              <a:buChar char="•"/>
            </a:pPr>
            <a:r>
              <a:rPr lang="en-US" sz="1200" b="0" i="0" u="none" strike="noStrike" kern="1200" baseline="0" noProof="0" dirty="0">
                <a:solidFill>
                  <a:schemeClr val="dk1"/>
                </a:solidFill>
                <a:latin typeface="Ubuntu" panose="020B0504030602030204" pitchFamily="34" charset="0"/>
                <a:ea typeface="+mn-ea"/>
                <a:cs typeface="+mn-cs"/>
              </a:rPr>
              <a:t>Learn about strong messaging to help you and your teammates “get your head in the game”</a:t>
            </a:r>
          </a:p>
          <a:p>
            <a:pPr marL="171450" indent="-171450" algn="l" defTabSz="914400" rtl="0" eaLnBrk="1" latinLnBrk="0" hangingPunct="1">
              <a:buFont typeface="Arial" panose="020B0604020202020204" pitchFamily="34" charset="0"/>
              <a:buChar char="•"/>
            </a:pPr>
            <a:r>
              <a:rPr lang="en-US" sz="1200" b="0" i="0" u="none" strike="noStrike" kern="1200" baseline="0" noProof="0" dirty="0">
                <a:solidFill>
                  <a:schemeClr val="dk1"/>
                </a:solidFill>
                <a:latin typeface="Ubuntu" panose="020B0504030602030204" pitchFamily="34" charset="0"/>
                <a:ea typeface="+mn-ea"/>
                <a:cs typeface="+mn-cs"/>
              </a:rPr>
              <a:t>Practice breathing while stretching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21</a:t>
            </a:fld>
            <a:endParaRPr lang="en-US" dirty="0"/>
          </a:p>
        </p:txBody>
      </p:sp>
    </p:spTree>
    <p:extLst>
      <p:ext uri="{BB962C8B-B14F-4D97-AF65-F5344CB8AC3E}">
        <p14:creationId xmlns:p14="http://schemas.microsoft.com/office/powerpoint/2010/main" val="42657297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[1 minute/66-minutes total time]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noProof="0" dirty="0">
                <a:solidFill>
                  <a:schemeClr val="dk1"/>
                </a:solidFill>
                <a:latin typeface="Ubuntu" panose="020B0504030602030204" pitchFamily="34" charset="0"/>
                <a:ea typeface="+mn-ea"/>
                <a:cs typeface="+mn-cs"/>
              </a:rPr>
              <a:t>As a leader, it’s important that you take care of yourself! Taking care of yourself helps you to be the best version of you – making you better prepared to support others!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noProof="0" dirty="0">
                <a:solidFill>
                  <a:schemeClr val="dk1"/>
                </a:solidFill>
                <a:latin typeface="Ubuntu" panose="020B0504030602030204" pitchFamily="34" charset="0"/>
                <a:ea typeface="+mn-ea"/>
                <a:cs typeface="+mn-cs"/>
              </a:rPr>
              <a:t>By taking care of yourself, you lead by example. You show your teammates that you value and practice the healthy behaviors that you share with them in your Health Tips!</a:t>
            </a: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22</a:t>
            </a:fld>
            <a:endParaRPr lang="en-US"/>
          </a:p>
        </p:txBody>
      </p:sp>
    </p:spTree>
    <p:extLst>
      <p:ext uri="{BB962C8B-B14F-4D97-AF65-F5344CB8AC3E}">
        <p14:creationId xmlns:p14="http://schemas.microsoft.com/office/powerpoint/2010/main" val="3320260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[3 minutes/69-minutes total time]</a:t>
            </a:r>
          </a:p>
          <a:p>
            <a:endParaRPr lang="en-US" sz="1800" dirty="0"/>
          </a:p>
          <a:p>
            <a:r>
              <a:rPr lang="en-US" sz="1800" b="0" i="0" u="none" strike="noStrike" kern="1200" baseline="0" noProof="0" dirty="0">
                <a:solidFill>
                  <a:schemeClr val="dk1"/>
                </a:solidFill>
                <a:latin typeface="Ubuntu" panose="020B0504030602030204" pitchFamily="34" charset="0"/>
                <a:ea typeface="+mn-ea"/>
                <a:cs typeface="+mn-cs"/>
              </a:rPr>
              <a:t>Self-care, or taking care of yourself, is important for your overall health. Self-care is when you take time to do activities that reduce stress.</a:t>
            </a:r>
          </a:p>
          <a:p>
            <a:endParaRPr lang="en-US" sz="1800" b="0" i="0" u="none" strike="noStrike" kern="1200" baseline="0" noProof="0" dirty="0">
              <a:solidFill>
                <a:schemeClr val="dk1"/>
              </a:solidFill>
              <a:latin typeface="Ubuntu" panose="020B0504030602030204" pitchFamily="34" charset="0"/>
              <a:ea typeface="+mn-ea"/>
              <a:cs typeface="+mn-cs"/>
            </a:endParaRPr>
          </a:p>
          <a:p>
            <a:r>
              <a:rPr lang="en-US" sz="18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Ubuntu" panose="020B0504030602030204" pitchFamily="34" charset="0"/>
                <a:ea typeface="+mn-ea"/>
                <a:cs typeface="+mn-cs"/>
              </a:rPr>
              <a:t>What does self-care mean to you? What is the first thing that comes to mind when you think of the words “self-care.”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noProof="0" dirty="0">
                <a:solidFill>
                  <a:schemeClr val="dk1"/>
                </a:solidFill>
                <a:latin typeface="Ubuntu" panose="020B0504030602030204" pitchFamily="34" charset="0"/>
                <a:ea typeface="+mn-ea"/>
                <a:cs typeface="+mn-cs"/>
              </a:rPr>
              <a:t>If participants are quiet, you can prompt them with these questions: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u="none" strike="noStrike" kern="1200" baseline="0" dirty="0">
                <a:solidFill>
                  <a:schemeClr val="dk1"/>
                </a:solidFill>
                <a:latin typeface="Ubuntu" panose="020B0504030602030204" pitchFamily="34" charset="0"/>
                <a:ea typeface="+mn-ea"/>
                <a:cs typeface="+mn-cs"/>
              </a:rPr>
              <a:t>Having fun and relaxing?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u="none" strike="noStrike" kern="1200" baseline="0" dirty="0">
                <a:solidFill>
                  <a:schemeClr val="dk1"/>
                </a:solidFill>
                <a:latin typeface="Ubuntu" panose="020B0504030602030204" pitchFamily="34" charset="0"/>
                <a:ea typeface="+mn-ea"/>
                <a:cs typeface="+mn-cs"/>
              </a:rPr>
              <a:t>Taking care of basic needs?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u="none" strike="noStrike" kern="1200" baseline="0" dirty="0">
                <a:solidFill>
                  <a:schemeClr val="dk1"/>
                </a:solidFill>
                <a:latin typeface="Ubuntu" panose="020B0504030602030204" pitchFamily="34" charset="0"/>
                <a:ea typeface="+mn-ea"/>
                <a:cs typeface="+mn-cs"/>
              </a:rPr>
              <a:t>Practicing healthy habits?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Ubuntu" panose="020B0504030602030204" pitchFamily="34" charset="0"/>
              <a:ea typeface="+mn-ea"/>
              <a:cs typeface="+mn-cs"/>
            </a:endParaRPr>
          </a:p>
          <a:p>
            <a:r>
              <a:rPr lang="en-US" sz="1800" b="1" i="0" u="none" strike="noStrike" kern="1200" baseline="0" noProof="0" dirty="0">
                <a:solidFill>
                  <a:schemeClr val="dk1"/>
                </a:solidFill>
                <a:latin typeface="Ubuntu" panose="020B0504030602030204" pitchFamily="34" charset="0"/>
                <a:ea typeface="+mn-ea"/>
                <a:cs typeface="+mn-cs"/>
              </a:rPr>
              <a:t>Ask a few participants to share their answers. </a:t>
            </a:r>
            <a:endParaRPr lang="en-US" sz="1800" b="0" i="0" u="none" strike="noStrike" kern="1200" baseline="0" noProof="0" dirty="0">
              <a:solidFill>
                <a:schemeClr val="dk1"/>
              </a:solidFill>
              <a:latin typeface="Ubuntu" panose="020B0504030602030204" pitchFamily="34" charset="0"/>
              <a:ea typeface="+mn-ea"/>
              <a:cs typeface="+mn-cs"/>
            </a:endParaRPr>
          </a:p>
          <a:p>
            <a:endParaRPr lang="en-US" sz="1800" dirty="0"/>
          </a:p>
        </p:txBody>
      </p:sp>
      <p:sp>
        <p:nvSpPr>
          <p:cNvPr id="4" name="Slide Number Placeholder 3"/>
          <p:cNvSpPr>
            <a:spLocks noGrp="1"/>
          </p:cNvSpPr>
          <p:nvPr>
            <p:ph type="sldNum" sz="quarter" idx="5"/>
          </p:nvPr>
        </p:nvSpPr>
        <p:spPr/>
        <p:txBody>
          <a:bodyPr/>
          <a:lstStyle/>
          <a:p>
            <a:fld id="{94524C34-D508-4CCF-A9F5-C631378A631A}" type="slidenum">
              <a:rPr lang="en-US" smtClean="0"/>
              <a:t>23</a:t>
            </a:fld>
            <a:endParaRPr lang="en-US"/>
          </a:p>
        </p:txBody>
      </p:sp>
    </p:spTree>
    <p:extLst>
      <p:ext uri="{BB962C8B-B14F-4D97-AF65-F5344CB8AC3E}">
        <p14:creationId xmlns:p14="http://schemas.microsoft.com/office/powerpoint/2010/main" val="3070890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[6 minutes/75-minutes total time]</a:t>
            </a:r>
          </a:p>
          <a:p>
            <a:pPr marL="0" algn="l" defTabSz="914400" rtl="0" eaLnBrk="1" latinLnBrk="0" hangingPunct="1"/>
            <a:endParaRPr lang="en-US" sz="1800" b="0" i="0" u="none" strike="noStrike" kern="1200" baseline="0" noProof="0" dirty="0">
              <a:solidFill>
                <a:schemeClr val="dk1"/>
              </a:solidFill>
              <a:latin typeface="Ubuntu" panose="020B0504030602030204" pitchFamily="34" charset="0"/>
              <a:ea typeface="+mn-ea"/>
              <a:cs typeface="+mn-cs"/>
            </a:endParaRPr>
          </a:p>
          <a:p>
            <a:pPr marL="0" algn="l" defTabSz="914400" rtl="0" eaLnBrk="1" latinLnBrk="0" hangingPunct="1"/>
            <a:r>
              <a:rPr lang="en-US" sz="1800" b="0" i="0" u="none" strike="noStrike" kern="1200" baseline="0" noProof="0" dirty="0">
                <a:solidFill>
                  <a:schemeClr val="dk1"/>
                </a:solidFill>
                <a:latin typeface="Ubuntu" panose="020B0504030602030204" pitchFamily="34" charset="0"/>
                <a:ea typeface="+mn-ea"/>
                <a:cs typeface="+mn-cs"/>
              </a:rPr>
              <a:t>There are many ways to practice self-care! We are now going to complete the Self-Care Checklist. </a:t>
            </a:r>
          </a:p>
          <a:p>
            <a:pPr marL="0" algn="l" defTabSz="914400" rtl="0" eaLnBrk="1" latinLnBrk="0" hangingPunct="1"/>
            <a:endParaRPr lang="en-US" sz="1800" b="0" i="0" u="none" strike="noStrike" kern="1200" baseline="0" noProof="0" dirty="0">
              <a:solidFill>
                <a:schemeClr val="dk1"/>
              </a:solidFill>
              <a:latin typeface="Ubuntu" panose="020B0504030602030204" pitchFamily="34" charset="0"/>
              <a:ea typeface="+mn-ea"/>
              <a:cs typeface="+mn-cs"/>
            </a:endParaRPr>
          </a:p>
          <a:p>
            <a:pPr marL="0" algn="l" defTabSz="914400" rtl="0" eaLnBrk="1" latinLnBrk="0" hangingPunct="1"/>
            <a:r>
              <a:rPr lang="en-US" sz="1800" b="1" i="0" u="none" strike="noStrike" kern="1200" baseline="0" noProof="0" dirty="0">
                <a:solidFill>
                  <a:schemeClr val="dk1"/>
                </a:solidFill>
                <a:latin typeface="Ubuntu" panose="020B0504030602030204" pitchFamily="34" charset="0"/>
                <a:ea typeface="+mn-ea"/>
                <a:cs typeface="+mn-cs"/>
              </a:rPr>
              <a:t>Directions: </a:t>
            </a:r>
            <a:r>
              <a:rPr lang="en-US" sz="1800" b="0" i="0" u="none" strike="noStrike" kern="1200" baseline="0" noProof="0" dirty="0">
                <a:solidFill>
                  <a:schemeClr val="dk1"/>
                </a:solidFill>
                <a:latin typeface="Ubuntu" panose="020B0504030602030204" pitchFamily="34" charset="0"/>
                <a:ea typeface="+mn-ea"/>
                <a:cs typeface="+mn-cs"/>
              </a:rPr>
              <a:t>Review the different self-care activities on the checklist. Color in the circle or use a check mark next to the self-care activities that you do. It’s time to learn your self-care style!</a:t>
            </a:r>
          </a:p>
          <a:p>
            <a:pPr marL="0" algn="l" defTabSz="914400" rtl="0" eaLnBrk="1" latinLnBrk="0" hangingPunct="1"/>
            <a:endParaRPr lang="en-US" sz="1800" b="0" i="0" u="none" strike="noStrike" kern="1200" baseline="0" noProof="0" dirty="0">
              <a:solidFill>
                <a:schemeClr val="dk1"/>
              </a:solidFill>
              <a:latin typeface="Ubuntu" panose="020B0504030602030204" pitchFamily="34" charset="0"/>
              <a:ea typeface="+mn-ea"/>
              <a:cs typeface="+mn-cs"/>
            </a:endParaRPr>
          </a:p>
          <a:p>
            <a:pPr marL="0" algn="l" defTabSz="914400" rtl="0" eaLnBrk="1" latinLnBrk="0" hangingPunct="1"/>
            <a:r>
              <a:rPr lang="en-US" sz="1800" b="1" i="0" u="none" strike="noStrike" kern="1200" baseline="0" noProof="0" dirty="0">
                <a:solidFill>
                  <a:schemeClr val="dk1"/>
                </a:solidFill>
                <a:latin typeface="Ubuntu" panose="020B0504030602030204" pitchFamily="34" charset="0"/>
                <a:ea typeface="+mn-ea"/>
                <a:cs typeface="+mn-cs"/>
              </a:rPr>
              <a:t>Allow the Fitness Captains to take a few minutes to complete the checklist. </a:t>
            </a:r>
          </a:p>
          <a:p>
            <a:pPr marL="0" algn="l" defTabSz="914400" rtl="0" eaLnBrk="1" latinLnBrk="0" hangingPunct="1"/>
            <a:endParaRPr lang="en-US" sz="1800" b="1" i="0" u="none" strike="noStrike" kern="1200" baseline="0" noProof="0" dirty="0">
              <a:solidFill>
                <a:schemeClr val="dk1"/>
              </a:solidFill>
              <a:latin typeface="Ubuntu" panose="020B0504030602030204" pitchFamily="34" charset="0"/>
              <a:ea typeface="+mn-ea"/>
              <a:cs typeface="+mn-cs"/>
            </a:endParaRPr>
          </a:p>
          <a:p>
            <a:pPr marL="0" algn="l" defTabSz="914400" rtl="0" eaLnBrk="1" latinLnBrk="0" hangingPunct="1"/>
            <a:r>
              <a:rPr lang="en-US" sz="1800" b="1" i="0" u="none" strike="noStrike" kern="1200" baseline="0" noProof="0" dirty="0">
                <a:solidFill>
                  <a:schemeClr val="dk1"/>
                </a:solidFill>
                <a:latin typeface="Ubuntu" panose="020B0504030602030204" pitchFamily="34" charset="0"/>
                <a:ea typeface="+mn-ea"/>
                <a:cs typeface="+mn-cs"/>
              </a:rPr>
              <a:t>Time permitting, you can facilitate a discussion about their responses: </a:t>
            </a:r>
          </a:p>
          <a:p>
            <a:pPr marL="171450" indent="-171450" algn="l" defTabSz="914400" rtl="0" eaLnBrk="1" latinLnBrk="0" hangingPunct="1">
              <a:buFont typeface="Arial" panose="020B0604020202020204" pitchFamily="34" charset="0"/>
              <a:buChar char="•"/>
            </a:pPr>
            <a:r>
              <a:rPr lang="en-US" sz="1800" b="0" i="0" u="none" strike="noStrike" kern="1200" baseline="0" noProof="0" dirty="0">
                <a:solidFill>
                  <a:schemeClr val="dk1"/>
                </a:solidFill>
                <a:latin typeface="Ubuntu" panose="020B0504030602030204" pitchFamily="34" charset="0"/>
                <a:ea typeface="+mn-ea"/>
                <a:cs typeface="+mn-cs"/>
              </a:rPr>
              <a:t>What category did you have the most check marks in?</a:t>
            </a:r>
          </a:p>
          <a:p>
            <a:pPr marL="171450" indent="-171450" algn="l" defTabSz="914400" rtl="0" eaLnBrk="1" latinLnBrk="0" hangingPunct="1">
              <a:buFont typeface="Arial" panose="020B0604020202020204" pitchFamily="34" charset="0"/>
              <a:buChar char="•"/>
            </a:pPr>
            <a:r>
              <a:rPr lang="en-US" sz="1800" b="0" i="0" u="none" strike="noStrike" kern="1200" baseline="0" noProof="0" dirty="0">
                <a:solidFill>
                  <a:schemeClr val="dk1"/>
                </a:solidFill>
                <a:latin typeface="Ubuntu" panose="020B0504030602030204" pitchFamily="34" charset="0"/>
                <a:ea typeface="+mn-ea"/>
                <a:cs typeface="+mn-cs"/>
              </a:rPr>
              <a:t>Were there any activities you don’t do but you would like to try?</a:t>
            </a:r>
          </a:p>
          <a:p>
            <a:endParaRPr lang="en-US" sz="1800" dirty="0"/>
          </a:p>
          <a:p>
            <a:endParaRPr lang="en-US" sz="1800" dirty="0"/>
          </a:p>
        </p:txBody>
      </p:sp>
      <p:sp>
        <p:nvSpPr>
          <p:cNvPr id="4" name="Slide Number Placeholder 3"/>
          <p:cNvSpPr>
            <a:spLocks noGrp="1"/>
          </p:cNvSpPr>
          <p:nvPr>
            <p:ph type="sldNum" sz="quarter" idx="5"/>
          </p:nvPr>
        </p:nvSpPr>
        <p:spPr/>
        <p:txBody>
          <a:bodyPr/>
          <a:lstStyle/>
          <a:p>
            <a:fld id="{94524C34-D508-4CCF-A9F5-C631378A631A}" type="slidenum">
              <a:rPr lang="en-US" smtClean="0"/>
              <a:t>24</a:t>
            </a:fld>
            <a:endParaRPr lang="en-US"/>
          </a:p>
        </p:txBody>
      </p:sp>
    </p:spTree>
    <p:extLst>
      <p:ext uri="{BB962C8B-B14F-4D97-AF65-F5344CB8AC3E}">
        <p14:creationId xmlns:p14="http://schemas.microsoft.com/office/powerpoint/2010/main" val="10519615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[8 minutes/83-minutes total time]</a:t>
            </a:r>
          </a:p>
          <a:p>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noProof="0" dirty="0">
                <a:solidFill>
                  <a:schemeClr val="dk1"/>
                </a:solidFill>
                <a:latin typeface="Ubuntu" panose="020B0504030602030204" pitchFamily="34" charset="0"/>
                <a:ea typeface="+mn-ea"/>
                <a:cs typeface="+mn-cs"/>
              </a:rPr>
              <a:t>Discuss the following questions. Use the Athlete Workbook and have athletes complete on their own. Leave a few minutes for reflection and debriefing.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u="none" strike="noStrike" kern="1200" baseline="0" noProof="0" dirty="0">
                <a:solidFill>
                  <a:schemeClr val="dk1"/>
                </a:solidFill>
                <a:latin typeface="Ubuntu" panose="020B0504030602030204" pitchFamily="34" charset="0"/>
                <a:ea typeface="+mn-ea"/>
                <a:cs typeface="+mn-cs"/>
              </a:rPr>
              <a:t>What are some signs you need to take care of yourself?  For example, if you don’t drink enough water, do you get a headache? If you don’t get enough sleep, do you get angry easily?</a:t>
            </a:r>
            <a:br>
              <a:rPr lang="en-US" sz="1800" b="0" i="0" u="none" strike="noStrike" kern="1200" baseline="0" noProof="0" dirty="0">
                <a:solidFill>
                  <a:schemeClr val="dk1"/>
                </a:solidFill>
                <a:latin typeface="Ubuntu" panose="020B0504030602030204" pitchFamily="34" charset="0"/>
                <a:ea typeface="+mn-ea"/>
                <a:cs typeface="+mn-cs"/>
              </a:rPr>
            </a:br>
            <a:endParaRPr lang="en-US" sz="18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u="none" strike="noStrike" kern="1200" baseline="0" noProof="0" dirty="0">
                <a:solidFill>
                  <a:schemeClr val="dk1"/>
                </a:solidFill>
                <a:latin typeface="Ubuntu" panose="020B0504030602030204" pitchFamily="34" charset="0"/>
                <a:ea typeface="+mn-ea"/>
                <a:cs typeface="+mn-cs"/>
              </a:rPr>
              <a:t>What is one thing from the Self-Care Checklist that you would like to try?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u="none" strike="noStrike" kern="1200" baseline="0" noProof="0" dirty="0">
                <a:solidFill>
                  <a:schemeClr val="dk1"/>
                </a:solidFill>
                <a:latin typeface="Ubuntu" panose="020B0504030602030204" pitchFamily="34" charset="0"/>
                <a:ea typeface="+mn-ea"/>
                <a:cs typeface="+mn-cs"/>
              </a:rPr>
              <a:t>How and when will you add this to your routine?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u="none" strike="noStrike" kern="1200" baseline="0" noProof="0" dirty="0">
                <a:solidFill>
                  <a:schemeClr val="dk1"/>
                </a:solidFill>
                <a:latin typeface="Ubuntu" panose="020B0504030602030204" pitchFamily="34" charset="0"/>
                <a:ea typeface="+mn-ea"/>
                <a:cs typeface="+mn-cs"/>
              </a:rPr>
              <a:t>What may get in the way of you practicing self-care?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b="0" i="0" u="none" strike="noStrike" kern="1200" baseline="0" noProof="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u="none" strike="noStrike" kern="1200" baseline="0" noProof="0" dirty="0">
                <a:solidFill>
                  <a:schemeClr val="dk1"/>
                </a:solidFill>
                <a:latin typeface="Ubuntu" panose="020B0504030602030204" pitchFamily="34" charset="0"/>
                <a:ea typeface="+mn-ea"/>
                <a:cs typeface="+mn-cs"/>
              </a:rPr>
              <a:t>Who can help you?</a:t>
            </a:r>
          </a:p>
          <a:p>
            <a:endParaRPr lang="en-US" sz="1800" dirty="0"/>
          </a:p>
        </p:txBody>
      </p:sp>
      <p:sp>
        <p:nvSpPr>
          <p:cNvPr id="4" name="Slide Number Placeholder 3"/>
          <p:cNvSpPr>
            <a:spLocks noGrp="1"/>
          </p:cNvSpPr>
          <p:nvPr>
            <p:ph type="sldNum" sz="quarter" idx="5"/>
          </p:nvPr>
        </p:nvSpPr>
        <p:spPr/>
        <p:txBody>
          <a:bodyPr/>
          <a:lstStyle/>
          <a:p>
            <a:fld id="{94524C34-D508-4CCF-A9F5-C631378A631A}" type="slidenum">
              <a:rPr lang="en-US" smtClean="0"/>
              <a:t>25</a:t>
            </a:fld>
            <a:endParaRPr lang="en-US"/>
          </a:p>
        </p:txBody>
      </p:sp>
    </p:spTree>
    <p:extLst>
      <p:ext uri="{BB962C8B-B14F-4D97-AF65-F5344CB8AC3E}">
        <p14:creationId xmlns:p14="http://schemas.microsoft.com/office/powerpoint/2010/main" val="28468303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r>
              <a:rPr lang="en-US" sz="1200" dirty="0"/>
              <a:t>Now let’s talk about Strong Messages!</a:t>
            </a:r>
          </a:p>
          <a:p>
            <a:pPr marL="0" algn="l" defTabSz="914400" rtl="0" eaLnBrk="1" latinLnBrk="0" hangingPunct="1"/>
            <a:endParaRPr lang="en-US" sz="1200" dirty="0"/>
          </a:p>
          <a:p>
            <a:pPr marL="0" algn="l" defTabSz="914400" rtl="0" eaLnBrk="1" latinLnBrk="0" hangingPunct="1"/>
            <a:r>
              <a:rPr lang="en-US" sz="1200" dirty="0"/>
              <a:t>On the next few slides, you will see examples of strong messages.</a:t>
            </a:r>
          </a:p>
        </p:txBody>
      </p:sp>
      <p:sp>
        <p:nvSpPr>
          <p:cNvPr id="4" name="Slide Number Placeholder 3"/>
          <p:cNvSpPr>
            <a:spLocks noGrp="1"/>
          </p:cNvSpPr>
          <p:nvPr>
            <p:ph type="sldNum" sz="quarter" idx="5"/>
          </p:nvPr>
        </p:nvSpPr>
        <p:spPr/>
        <p:txBody>
          <a:bodyPr/>
          <a:lstStyle/>
          <a:p>
            <a:fld id="{94524C34-D508-4CCF-A9F5-C631378A631A}" type="slidenum">
              <a:rPr lang="en-US" smtClean="0"/>
              <a:t>26</a:t>
            </a:fld>
            <a:endParaRPr lang="en-US"/>
          </a:p>
        </p:txBody>
      </p:sp>
    </p:spTree>
    <p:extLst>
      <p:ext uri="{BB962C8B-B14F-4D97-AF65-F5344CB8AC3E}">
        <p14:creationId xmlns:p14="http://schemas.microsoft.com/office/powerpoint/2010/main" val="2521343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[1 minute/84-minutes total time]</a:t>
            </a:r>
          </a:p>
          <a:p>
            <a:endParaRPr lang="en-US" sz="1800" b="1" i="0" u="none" strike="noStrike" kern="1200" baseline="0" noProof="0" dirty="0">
              <a:solidFill>
                <a:schemeClr val="dk1"/>
              </a:solidFill>
              <a:latin typeface="Ubuntu" panose="020B0504030602030204" pitchFamily="34" charset="0"/>
              <a:ea typeface="+mn-ea"/>
              <a:cs typeface="+mn-cs"/>
            </a:endParaRPr>
          </a:p>
          <a:p>
            <a:r>
              <a:rPr lang="en-US" sz="1800" b="1" i="0" u="none" strike="noStrike" kern="1200" baseline="0" noProof="0" dirty="0">
                <a:solidFill>
                  <a:schemeClr val="dk1"/>
                </a:solidFill>
                <a:latin typeface="Ubuntu" panose="020B0504030602030204" pitchFamily="34" charset="0"/>
                <a:ea typeface="+mn-ea"/>
                <a:cs typeface="+mn-cs"/>
              </a:rPr>
              <a:t>Read each strong message out loud – this can be done individually as a facilitator or participant OR read them out loud together as a group.</a:t>
            </a:r>
          </a:p>
          <a:p>
            <a:endParaRPr lang="en-US" sz="1800" b="1" i="0" u="none" strike="noStrike" kern="1200" baseline="0" noProof="0" dirty="0">
              <a:solidFill>
                <a:schemeClr val="dk1"/>
              </a:solidFill>
              <a:latin typeface="Ubuntu" panose="020B0504030602030204" pitchFamily="34" charset="0"/>
              <a:ea typeface="+mn-ea"/>
              <a:cs typeface="+mn-cs"/>
            </a:endParaRPr>
          </a:p>
          <a:p>
            <a:r>
              <a:rPr lang="en-US" sz="1800" b="1" i="0" u="none" strike="noStrike" kern="1200" baseline="0" noProof="0" dirty="0">
                <a:solidFill>
                  <a:schemeClr val="dk1"/>
                </a:solidFill>
                <a:latin typeface="Ubuntu" panose="020B0504030602030204" pitchFamily="34" charset="0"/>
                <a:ea typeface="+mn-ea"/>
                <a:cs typeface="+mn-cs"/>
              </a:rPr>
              <a:t>After read each strong messages, ask the Fitness Captains how saying those messages make them feel.</a:t>
            </a:r>
          </a:p>
          <a:p>
            <a:endParaRPr lang="en-US" sz="1800" b="1"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noProof="0" dirty="0">
                <a:solidFill>
                  <a:srgbClr val="316355"/>
                </a:solidFill>
                <a:latin typeface="Ubuntu" panose="020B0504030602030204" pitchFamily="34" charset="0"/>
                <a:ea typeface="+mn-ea"/>
                <a:cs typeface="+mn-cs"/>
              </a:rPr>
              <a:t>QUESTION:</a:t>
            </a:r>
          </a:p>
          <a:p>
            <a:r>
              <a:rPr lang="en-US" sz="1800" b="0" i="0" u="none" strike="noStrike" kern="1200" baseline="0" noProof="0" dirty="0">
                <a:solidFill>
                  <a:schemeClr val="dk1"/>
                </a:solidFill>
                <a:latin typeface="Ubuntu" panose="020B0504030602030204" pitchFamily="34" charset="0"/>
                <a:ea typeface="+mn-ea"/>
                <a:cs typeface="+mn-cs"/>
              </a:rPr>
              <a:t>How does this strong message make you feel?</a:t>
            </a:r>
          </a:p>
          <a:p>
            <a:endParaRPr lang="en-US" sz="1800" dirty="0"/>
          </a:p>
        </p:txBody>
      </p:sp>
      <p:sp>
        <p:nvSpPr>
          <p:cNvPr id="4" name="Slide Number Placeholder 3"/>
          <p:cNvSpPr>
            <a:spLocks noGrp="1"/>
          </p:cNvSpPr>
          <p:nvPr>
            <p:ph type="sldNum" sz="quarter" idx="5"/>
          </p:nvPr>
        </p:nvSpPr>
        <p:spPr/>
        <p:txBody>
          <a:bodyPr/>
          <a:lstStyle/>
          <a:p>
            <a:fld id="{94524C34-D508-4CCF-A9F5-C631378A631A}" type="slidenum">
              <a:rPr lang="en-US" smtClean="0"/>
              <a:t>27</a:t>
            </a:fld>
            <a:endParaRPr lang="en-US"/>
          </a:p>
        </p:txBody>
      </p:sp>
    </p:spTree>
    <p:extLst>
      <p:ext uri="{BB962C8B-B14F-4D97-AF65-F5344CB8AC3E}">
        <p14:creationId xmlns:p14="http://schemas.microsoft.com/office/powerpoint/2010/main" val="33256752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[1 minute/85-minutes total time]</a:t>
            </a:r>
          </a:p>
          <a:p>
            <a:endParaRPr lang="en-US" sz="1800" b="1" i="0" u="none" strike="noStrike" kern="1200" baseline="0" noProof="0" dirty="0">
              <a:solidFill>
                <a:schemeClr val="dk1"/>
              </a:solidFill>
              <a:latin typeface="Ubuntu" panose="020B0504030602030204" pitchFamily="34" charset="0"/>
              <a:ea typeface="+mn-ea"/>
              <a:cs typeface="+mn-cs"/>
            </a:endParaRPr>
          </a:p>
          <a:p>
            <a:r>
              <a:rPr lang="en-US" sz="1800" b="1" i="0" u="none" strike="noStrike" kern="1200" baseline="0" noProof="0" dirty="0">
                <a:solidFill>
                  <a:schemeClr val="dk1"/>
                </a:solidFill>
                <a:latin typeface="Ubuntu" panose="020B0504030602030204" pitchFamily="34" charset="0"/>
                <a:ea typeface="+mn-ea"/>
                <a:cs typeface="+mn-cs"/>
              </a:rPr>
              <a:t>Read each strong message out loud – this can be done individually as a facilitator or participant OR read them out loud together as a group.</a:t>
            </a:r>
          </a:p>
          <a:p>
            <a:endParaRPr lang="en-US" sz="1800" b="1" i="0" u="none" strike="noStrike" kern="1200" baseline="0" noProof="0" dirty="0">
              <a:solidFill>
                <a:schemeClr val="dk1"/>
              </a:solidFill>
              <a:latin typeface="Ubuntu" panose="020B0504030602030204" pitchFamily="34" charset="0"/>
              <a:ea typeface="+mn-ea"/>
              <a:cs typeface="+mn-cs"/>
            </a:endParaRPr>
          </a:p>
          <a:p>
            <a:r>
              <a:rPr lang="en-US" sz="1800" b="1" i="0" u="none" strike="noStrike" kern="1200" baseline="0" noProof="0" dirty="0">
                <a:solidFill>
                  <a:schemeClr val="dk1"/>
                </a:solidFill>
                <a:latin typeface="Ubuntu" panose="020B0504030602030204" pitchFamily="34" charset="0"/>
                <a:ea typeface="+mn-ea"/>
                <a:cs typeface="+mn-cs"/>
              </a:rPr>
              <a:t>After read each strong messages, ask the Fitness Captains how saying those messages make them feel.</a:t>
            </a:r>
          </a:p>
          <a:p>
            <a:endParaRPr lang="en-US" sz="1800" b="1"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noProof="0" dirty="0">
                <a:solidFill>
                  <a:srgbClr val="316355"/>
                </a:solidFill>
                <a:latin typeface="Ubuntu" panose="020B0504030602030204" pitchFamily="34" charset="0"/>
                <a:ea typeface="+mn-ea"/>
                <a:cs typeface="+mn-cs"/>
              </a:rPr>
              <a:t>QUESTION:</a:t>
            </a:r>
          </a:p>
          <a:p>
            <a:r>
              <a:rPr lang="en-US" sz="1800" b="0" i="0" u="none" strike="noStrike" kern="1200" baseline="0" noProof="0" dirty="0">
                <a:solidFill>
                  <a:schemeClr val="dk1"/>
                </a:solidFill>
                <a:latin typeface="Ubuntu" panose="020B0504030602030204" pitchFamily="34" charset="0"/>
                <a:ea typeface="+mn-ea"/>
                <a:cs typeface="+mn-cs"/>
              </a:rPr>
              <a:t>How does this strong message make you feel?</a:t>
            </a:r>
          </a:p>
        </p:txBody>
      </p:sp>
      <p:sp>
        <p:nvSpPr>
          <p:cNvPr id="4" name="Slide Number Placeholder 3"/>
          <p:cNvSpPr>
            <a:spLocks noGrp="1"/>
          </p:cNvSpPr>
          <p:nvPr>
            <p:ph type="sldNum" sz="quarter" idx="5"/>
          </p:nvPr>
        </p:nvSpPr>
        <p:spPr/>
        <p:txBody>
          <a:bodyPr/>
          <a:lstStyle/>
          <a:p>
            <a:fld id="{94524C34-D508-4CCF-A9F5-C631378A631A}" type="slidenum">
              <a:rPr lang="en-US" smtClean="0"/>
              <a:t>28</a:t>
            </a:fld>
            <a:endParaRPr lang="en-US"/>
          </a:p>
        </p:txBody>
      </p:sp>
    </p:spTree>
    <p:extLst>
      <p:ext uri="{BB962C8B-B14F-4D97-AF65-F5344CB8AC3E}">
        <p14:creationId xmlns:p14="http://schemas.microsoft.com/office/powerpoint/2010/main" val="13712598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[1 minute/86-minutes total time]</a:t>
            </a:r>
          </a:p>
          <a:p>
            <a:endParaRPr lang="en-US" sz="1800" b="1" i="0" u="none" strike="noStrike" kern="1200" baseline="0" noProof="0" dirty="0">
              <a:solidFill>
                <a:schemeClr val="dk1"/>
              </a:solidFill>
              <a:latin typeface="Ubuntu" panose="020B0504030602030204" pitchFamily="34" charset="0"/>
              <a:ea typeface="+mn-ea"/>
              <a:cs typeface="+mn-cs"/>
            </a:endParaRPr>
          </a:p>
          <a:p>
            <a:r>
              <a:rPr lang="en-US" sz="1800" b="1" i="0" u="none" strike="noStrike" kern="1200" baseline="0" noProof="0" dirty="0">
                <a:solidFill>
                  <a:schemeClr val="dk1"/>
                </a:solidFill>
                <a:latin typeface="Ubuntu" panose="020B0504030602030204" pitchFamily="34" charset="0"/>
                <a:ea typeface="+mn-ea"/>
                <a:cs typeface="+mn-cs"/>
              </a:rPr>
              <a:t>Read each strong message out loud – this can be done individually as a facilitator or participant OR read them out loud together as a group.</a:t>
            </a:r>
          </a:p>
          <a:p>
            <a:endParaRPr lang="en-US" sz="1800" b="1" i="0" u="none" strike="noStrike" kern="1200" baseline="0" noProof="0" dirty="0">
              <a:solidFill>
                <a:schemeClr val="dk1"/>
              </a:solidFill>
              <a:latin typeface="Ubuntu" panose="020B0504030602030204" pitchFamily="34" charset="0"/>
              <a:ea typeface="+mn-ea"/>
              <a:cs typeface="+mn-cs"/>
            </a:endParaRPr>
          </a:p>
          <a:p>
            <a:r>
              <a:rPr lang="en-US" sz="1800" b="1" i="0" u="none" strike="noStrike" kern="1200" baseline="0" noProof="0" dirty="0">
                <a:solidFill>
                  <a:schemeClr val="dk1"/>
                </a:solidFill>
                <a:latin typeface="Ubuntu" panose="020B0504030602030204" pitchFamily="34" charset="0"/>
                <a:ea typeface="+mn-ea"/>
                <a:cs typeface="+mn-cs"/>
              </a:rPr>
              <a:t>After read each strong messages, ask the Fitness Captains how saying those messages make them feel.</a:t>
            </a:r>
          </a:p>
          <a:p>
            <a:endParaRPr lang="en-US" sz="1800" b="1"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noProof="0" dirty="0">
                <a:solidFill>
                  <a:srgbClr val="316355"/>
                </a:solidFill>
                <a:latin typeface="Ubuntu" panose="020B0504030602030204" pitchFamily="34" charset="0"/>
                <a:ea typeface="+mn-ea"/>
                <a:cs typeface="+mn-cs"/>
              </a:rPr>
              <a:t>QUESTION:</a:t>
            </a:r>
          </a:p>
          <a:p>
            <a:r>
              <a:rPr lang="en-US" sz="1800" b="0" i="0" u="none" strike="noStrike" kern="1200" baseline="0" noProof="0" dirty="0">
                <a:solidFill>
                  <a:schemeClr val="dk1"/>
                </a:solidFill>
                <a:latin typeface="Ubuntu" panose="020B0504030602030204" pitchFamily="34" charset="0"/>
                <a:ea typeface="+mn-ea"/>
                <a:cs typeface="+mn-cs"/>
              </a:rPr>
              <a:t>How does this strong message make you feel?</a:t>
            </a:r>
          </a:p>
        </p:txBody>
      </p:sp>
      <p:sp>
        <p:nvSpPr>
          <p:cNvPr id="4" name="Slide Number Placeholder 3"/>
          <p:cNvSpPr>
            <a:spLocks noGrp="1"/>
          </p:cNvSpPr>
          <p:nvPr>
            <p:ph type="sldNum" sz="quarter" idx="5"/>
          </p:nvPr>
        </p:nvSpPr>
        <p:spPr/>
        <p:txBody>
          <a:bodyPr/>
          <a:lstStyle/>
          <a:p>
            <a:fld id="{94524C34-D508-4CCF-A9F5-C631378A631A}" type="slidenum">
              <a:rPr lang="en-US" smtClean="0"/>
              <a:t>29</a:t>
            </a:fld>
            <a:endParaRPr lang="en-US"/>
          </a:p>
        </p:txBody>
      </p:sp>
    </p:spTree>
    <p:extLst>
      <p:ext uri="{BB962C8B-B14F-4D97-AF65-F5344CB8AC3E}">
        <p14:creationId xmlns:p14="http://schemas.microsoft.com/office/powerpoint/2010/main" val="2019664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minute/9-minutes total time]</a:t>
            </a:r>
          </a:p>
        </p:txBody>
      </p:sp>
      <p:sp>
        <p:nvSpPr>
          <p:cNvPr id="4" name="Slide Number Placeholder 3"/>
          <p:cNvSpPr>
            <a:spLocks noGrp="1"/>
          </p:cNvSpPr>
          <p:nvPr>
            <p:ph type="sldNum" sz="quarter" idx="5"/>
          </p:nvPr>
        </p:nvSpPr>
        <p:spPr/>
        <p:txBody>
          <a:bodyPr/>
          <a:lstStyle/>
          <a:p>
            <a:fld id="{94524C34-D508-4CCF-A9F5-C631378A631A}" type="slidenum">
              <a:rPr lang="en-US" smtClean="0"/>
              <a:t>3</a:t>
            </a:fld>
            <a:endParaRPr lang="en-US" dirty="0"/>
          </a:p>
        </p:txBody>
      </p:sp>
    </p:spTree>
    <p:extLst>
      <p:ext uri="{BB962C8B-B14F-4D97-AF65-F5344CB8AC3E}">
        <p14:creationId xmlns:p14="http://schemas.microsoft.com/office/powerpoint/2010/main" val="36330745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t>[2 minutes/88-minutes total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t>Strong Messages are </a:t>
            </a:r>
            <a:r>
              <a:rPr lang="en-US" sz="4000" b="0" dirty="0"/>
              <a:t>positive or encouraging words or phrases </a:t>
            </a:r>
            <a:r>
              <a:rPr lang="en-US" sz="4000" dirty="0"/>
              <a:t>that improve our confidence or ability to handle stress. These messages can help motivate you to work hard and try your best.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t>Can anyone think of a time when they have used a Strong Message?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t>Remind athletes that they can use Strong Messages anytime during training sessions and competitions, as well as in their daily activities. These messages can be helpful in stressful situations such as taking a foul shot in basketball, competing in a big event, etc.</a:t>
            </a:r>
          </a:p>
          <a:p>
            <a:endParaRPr lang="en-US" sz="1800" dirty="0"/>
          </a:p>
        </p:txBody>
      </p:sp>
      <p:sp>
        <p:nvSpPr>
          <p:cNvPr id="4" name="Slide Number Placeholder 3"/>
          <p:cNvSpPr>
            <a:spLocks noGrp="1"/>
          </p:cNvSpPr>
          <p:nvPr>
            <p:ph type="sldNum" sz="quarter" idx="5"/>
          </p:nvPr>
        </p:nvSpPr>
        <p:spPr/>
        <p:txBody>
          <a:bodyPr/>
          <a:lstStyle/>
          <a:p>
            <a:fld id="{94524C34-D508-4CCF-A9F5-C631378A631A}" type="slidenum">
              <a:rPr lang="en-US" smtClean="0"/>
              <a:t>30</a:t>
            </a:fld>
            <a:endParaRPr lang="en-US"/>
          </a:p>
        </p:txBody>
      </p:sp>
    </p:spTree>
    <p:extLst>
      <p:ext uri="{BB962C8B-B14F-4D97-AF65-F5344CB8AC3E}">
        <p14:creationId xmlns:p14="http://schemas.microsoft.com/office/powerpoint/2010/main" val="441876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t>[1 minute/89-minutes total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000" dirty="0"/>
          </a:p>
          <a:p>
            <a:r>
              <a:rPr lang="en-US" sz="4000" dirty="0"/>
              <a:t>As a Year 2 Fitness Captain, </a:t>
            </a:r>
            <a:r>
              <a:rPr lang="en-US" sz="4000" b="0" dirty="0"/>
              <a:t>your new responsibility is to help your teammates use Strong Messages.</a:t>
            </a:r>
          </a:p>
          <a:p>
            <a:endParaRPr lang="en-US" sz="4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t>At the beginning of every sports practice, help your teammates get their “head in the game”.</a:t>
            </a:r>
            <a:r>
              <a:rPr lang="en-US" sz="4000" b="0" dirty="0"/>
              <a:t> Share a Strong Message with your teammates when they arrive or during warm-ups. Notice how these two Strong Messages use “YOU” rather than “I”. </a:t>
            </a:r>
          </a:p>
          <a:p>
            <a:endParaRPr lang="en-US" sz="4000" b="0" dirty="0"/>
          </a:p>
          <a:p>
            <a:r>
              <a:rPr lang="en-US" sz="4000" b="0" dirty="0"/>
              <a:t>When you share Strong Messages with your teammates, it usually makes them feel good AND you feel good! </a:t>
            </a:r>
            <a:endParaRPr lang="en-US" sz="1800" dirty="0"/>
          </a:p>
        </p:txBody>
      </p:sp>
      <p:sp>
        <p:nvSpPr>
          <p:cNvPr id="4" name="Slide Number Placeholder 3"/>
          <p:cNvSpPr>
            <a:spLocks noGrp="1"/>
          </p:cNvSpPr>
          <p:nvPr>
            <p:ph type="sldNum" sz="quarter" idx="5"/>
          </p:nvPr>
        </p:nvSpPr>
        <p:spPr/>
        <p:txBody>
          <a:bodyPr/>
          <a:lstStyle/>
          <a:p>
            <a:fld id="{94524C34-D508-4CCF-A9F5-C631378A631A}" type="slidenum">
              <a:rPr lang="en-US" smtClean="0"/>
              <a:t>31</a:t>
            </a:fld>
            <a:endParaRPr lang="en-US"/>
          </a:p>
        </p:txBody>
      </p:sp>
    </p:spTree>
    <p:extLst>
      <p:ext uri="{BB962C8B-B14F-4D97-AF65-F5344CB8AC3E}">
        <p14:creationId xmlns:p14="http://schemas.microsoft.com/office/powerpoint/2010/main" val="24732883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[7 minutes/96-minutes total time]</a:t>
            </a:r>
          </a:p>
          <a:p>
            <a:endParaRPr lang="en-US" sz="1200" b="0" i="0" u="none" strike="noStrike" kern="1200" baseline="0" noProof="0" dirty="0">
              <a:solidFill>
                <a:schemeClr val="dk1"/>
              </a:solidFill>
              <a:latin typeface="Ubuntu" panose="020B0504030602030204" pitchFamily="34" charset="0"/>
              <a:ea typeface="+mn-ea"/>
              <a:cs typeface="+mn-cs"/>
            </a:endParaRPr>
          </a:p>
          <a:p>
            <a:r>
              <a:rPr lang="en-US" sz="1200" b="0" i="0" u="none" strike="noStrike" kern="1200" baseline="0" noProof="0" dirty="0">
                <a:solidFill>
                  <a:schemeClr val="dk1"/>
                </a:solidFill>
                <a:latin typeface="Ubuntu" panose="020B0504030602030204" pitchFamily="34" charset="0"/>
                <a:ea typeface="+mn-ea"/>
                <a:cs typeface="+mn-cs"/>
              </a:rPr>
              <a:t>Now that you know what Strong Messages are, let’s work together to create a list of Strong Messages that can be shared with your teammates.</a:t>
            </a:r>
          </a:p>
          <a:p>
            <a:endParaRPr lang="en-US" sz="1200" b="0" i="0" u="none" strike="noStrike" kern="1200" baseline="0" noProof="0" dirty="0">
              <a:solidFill>
                <a:schemeClr val="dk1"/>
              </a:solidFill>
              <a:latin typeface="Ubuntu" panose="020B0504030602030204" pitchFamily="34" charset="0"/>
              <a:ea typeface="+mn-ea"/>
              <a:cs typeface="+mn-cs"/>
            </a:endParaRPr>
          </a:p>
          <a:p>
            <a:br>
              <a:rPr lang="en-US" sz="1200" b="0" i="0" u="none" strike="noStrike" kern="1200" baseline="0" noProof="0" dirty="0">
                <a:solidFill>
                  <a:schemeClr val="dk1"/>
                </a:solidFill>
                <a:latin typeface="Ubuntu" panose="020B0504030602030204" pitchFamily="34" charset="0"/>
                <a:ea typeface="+mn-ea"/>
                <a:cs typeface="+mn-cs"/>
              </a:rPr>
            </a:br>
            <a:r>
              <a:rPr lang="en-US" sz="1200" b="1" i="0" u="none" strike="noStrike" kern="1200" baseline="0" noProof="0" dirty="0">
                <a:solidFill>
                  <a:schemeClr val="dk1"/>
                </a:solidFill>
                <a:latin typeface="Ubuntu" panose="020B0504030602030204" pitchFamily="34" charset="0"/>
                <a:ea typeface="+mn-ea"/>
                <a:cs typeface="+mn-cs"/>
              </a:rPr>
              <a:t>As time permits, allow the Fitness Captains to practice sharing them with each other. Encourage the Fitness Captains to make eye contact and smile when they say their message. They can also include gestures like a high five or fist bump.</a:t>
            </a:r>
            <a:endParaRPr lang="en-US" sz="1200" b="0" i="0" u="none" strike="noStrike" kern="1200" baseline="0" noProof="0" dirty="0">
              <a:solidFill>
                <a:schemeClr val="dk1"/>
              </a:solidFill>
              <a:latin typeface="Ubuntu" panose="020B0504030602030204" pitchFamily="34" charset="0"/>
              <a:ea typeface="+mn-ea"/>
              <a:cs typeface="+mn-cs"/>
            </a:endParaRPr>
          </a:p>
          <a:p>
            <a:endParaRPr lang="en-US" b="1" dirty="0"/>
          </a:p>
          <a:p>
            <a:endParaRPr lang="en-US" b="1" dirty="0"/>
          </a:p>
          <a:p>
            <a:endParaRPr lang="en-US" b="1" dirty="0"/>
          </a:p>
          <a:p>
            <a:endParaRPr lang="en-US" b="1" dirty="0"/>
          </a:p>
        </p:txBody>
      </p:sp>
      <p:sp>
        <p:nvSpPr>
          <p:cNvPr id="4" name="Slide Number Placeholder 3"/>
          <p:cNvSpPr>
            <a:spLocks noGrp="1"/>
          </p:cNvSpPr>
          <p:nvPr>
            <p:ph type="sldNum" sz="quarter" idx="5"/>
          </p:nvPr>
        </p:nvSpPr>
        <p:spPr/>
        <p:txBody>
          <a:bodyPr/>
          <a:lstStyle/>
          <a:p>
            <a:fld id="{94524C34-D508-4CCF-A9F5-C631378A631A}" type="slidenum">
              <a:rPr lang="en-US" smtClean="0"/>
              <a:t>32</a:t>
            </a:fld>
            <a:endParaRPr lang="en-US"/>
          </a:p>
        </p:txBody>
      </p:sp>
    </p:spTree>
    <p:extLst>
      <p:ext uri="{BB962C8B-B14F-4D97-AF65-F5344CB8AC3E}">
        <p14:creationId xmlns:p14="http://schemas.microsoft.com/office/powerpoint/2010/main" val="9015764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[4 minutes/100-minutes total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Ubuntu" panose="020B0504030602030204" pitchFamily="34" charset="0"/>
              </a:rPr>
              <a:t>As a Year 2 Fitness Captain, you will share a Strong Message with your teammates at the beginning of every sports practice but there are other times that your teammates may need your support!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Ubuntu" panose="020B0504030602030204" pitchFamily="34" charset="0"/>
              </a:rPr>
              <a:t>Hare some ways you can use Strong Messages with your teammates: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latin typeface="Ubuntu" panose="020B0504030602030204" pitchFamily="34" charset="0"/>
              </a:rPr>
              <a:t>If your teammates feel very nervous before a competition, ask them what their Strong Message 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dirty="0">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latin typeface="Ubuntu" panose="020B0504030602030204" pitchFamily="34" charset="0"/>
              </a:rPr>
              <a:t>Encourage your teammates to write down a Strong Message and read it when they start to get ‘worked up’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dirty="0">
              <a:latin typeface="Ubuntu" panose="020B0504030602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latin typeface="Ubuntu" panose="020B0504030602030204" pitchFamily="34" charset="0"/>
              </a:rPr>
              <a:t>Make a plan with a teammate that you will each say a Strong Message to each other before practices and competitions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latin typeface="Ubuntu" panose="020B0504030602030204" pitchFamily="34" charset="0"/>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Ubuntu" panose="020B0504030602030204" pitchFamily="34" charset="0"/>
              </a:rPr>
              <a:t>What other ideas do you have to remind you to use Strong Messages when your teammates need them most?</a:t>
            </a:r>
          </a:p>
        </p:txBody>
      </p:sp>
      <p:sp>
        <p:nvSpPr>
          <p:cNvPr id="4" name="Slide Number Placeholder 3"/>
          <p:cNvSpPr>
            <a:spLocks noGrp="1"/>
          </p:cNvSpPr>
          <p:nvPr>
            <p:ph type="sldNum" sz="quarter" idx="5"/>
          </p:nvPr>
        </p:nvSpPr>
        <p:spPr/>
        <p:txBody>
          <a:bodyPr/>
          <a:lstStyle/>
          <a:p>
            <a:fld id="{94524C34-D508-4CCF-A9F5-C631378A631A}" type="slidenum">
              <a:rPr lang="en-US" smtClean="0"/>
              <a:t>33</a:t>
            </a:fld>
            <a:endParaRPr lang="en-US"/>
          </a:p>
        </p:txBody>
      </p:sp>
    </p:spTree>
    <p:extLst>
      <p:ext uri="{BB962C8B-B14F-4D97-AF65-F5344CB8AC3E}">
        <p14:creationId xmlns:p14="http://schemas.microsoft.com/office/powerpoint/2010/main" val="9559047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noProof="0" dirty="0">
                <a:solidFill>
                  <a:schemeClr val="dk1"/>
                </a:solidFill>
                <a:latin typeface="Ubuntu" panose="020B0504030602030204" pitchFamily="34" charset="0"/>
                <a:ea typeface="+mn-ea"/>
                <a:cs typeface="+mn-cs"/>
              </a:rPr>
              <a:t>We are now going to complete our last section of the Year 2 Fitness Captains Training: Breathing and Stretching! </a:t>
            </a:r>
          </a:p>
        </p:txBody>
      </p:sp>
      <p:sp>
        <p:nvSpPr>
          <p:cNvPr id="4" name="Slide Number Placeholder 3"/>
          <p:cNvSpPr>
            <a:spLocks noGrp="1"/>
          </p:cNvSpPr>
          <p:nvPr>
            <p:ph type="sldNum" sz="quarter" idx="5"/>
          </p:nvPr>
        </p:nvSpPr>
        <p:spPr/>
        <p:txBody>
          <a:bodyPr/>
          <a:lstStyle/>
          <a:p>
            <a:fld id="{94524C34-D508-4CCF-A9F5-C631378A631A}" type="slidenum">
              <a:rPr lang="en-US" smtClean="0"/>
              <a:t>34</a:t>
            </a:fld>
            <a:endParaRPr lang="en-US"/>
          </a:p>
        </p:txBody>
      </p:sp>
    </p:spTree>
    <p:extLst>
      <p:ext uri="{BB962C8B-B14F-4D97-AF65-F5344CB8AC3E}">
        <p14:creationId xmlns:p14="http://schemas.microsoft.com/office/powerpoint/2010/main" val="34264642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[1 minute/101-minutes total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Ubuntu" panose="020B0504030602030204" pitchFamily="34" charset="0"/>
              </a:rPr>
              <a:t>As a Year 2 Fitness Captain, your new responsibility is to include breathing practice during cool-down stretches.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Ubuntu" panose="020B0504030602030204" pitchFamily="34" charset="0"/>
              </a:rPr>
              <a:t>Calm breathing helps you stay calmer when things go wrong, be steady and ready for challenges, pay attention and focus better. </a:t>
            </a:r>
          </a:p>
        </p:txBody>
      </p:sp>
      <p:sp>
        <p:nvSpPr>
          <p:cNvPr id="4" name="Slide Number Placeholder 3"/>
          <p:cNvSpPr>
            <a:spLocks noGrp="1"/>
          </p:cNvSpPr>
          <p:nvPr>
            <p:ph type="sldNum" sz="quarter" idx="5"/>
          </p:nvPr>
        </p:nvSpPr>
        <p:spPr/>
        <p:txBody>
          <a:bodyPr/>
          <a:lstStyle/>
          <a:p>
            <a:fld id="{94524C34-D508-4CCF-A9F5-C631378A631A}" type="slidenum">
              <a:rPr lang="en-US" smtClean="0"/>
              <a:t>35</a:t>
            </a:fld>
            <a:endParaRPr lang="en-US"/>
          </a:p>
        </p:txBody>
      </p:sp>
    </p:spTree>
    <p:extLst>
      <p:ext uri="{BB962C8B-B14F-4D97-AF65-F5344CB8AC3E}">
        <p14:creationId xmlns:p14="http://schemas.microsoft.com/office/powerpoint/2010/main" val="7556082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t>[5 minutes/106-minutes total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i="0" u="none" strike="noStrike" kern="1200" baseline="0" noProof="0" dirty="0">
                <a:solidFill>
                  <a:schemeClr val="dk1"/>
                </a:solidFill>
                <a:latin typeface="Ubuntu" panose="020B0504030602030204" pitchFamily="34" charset="0"/>
                <a:ea typeface="+mn-ea"/>
                <a:cs typeface="+mn-cs"/>
              </a:rPr>
              <a:t>A calm breath is a slow, easy breath that feels relaxing. When you take calm breaths, it can help calm your mind.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i="0" u="none" strike="noStrike" kern="1200" baseline="0" noProof="0" dirty="0">
                <a:solidFill>
                  <a:schemeClr val="dk1"/>
                </a:solidFill>
                <a:latin typeface="Ubuntu" panose="020B0504030602030204" pitchFamily="34" charset="0"/>
                <a:ea typeface="+mn-ea"/>
                <a:cs typeface="+mn-cs"/>
              </a:rPr>
              <a:t>How many of you have practiced breathing before? Perhaps maybe you did this at a Strong Minds screening or when you were doing an activity like meditation. </a:t>
            </a:r>
            <a:r>
              <a:rPr lang="en-US" sz="2800" b="1" i="0" u="none" strike="noStrike" kern="1200" baseline="0" noProof="0" dirty="0">
                <a:solidFill>
                  <a:schemeClr val="dk1"/>
                </a:solidFill>
                <a:latin typeface="Ubuntu" panose="020B0504030602030204" pitchFamily="34" charset="0"/>
                <a:ea typeface="+mn-ea"/>
                <a:cs typeface="+mn-cs"/>
              </a:rPr>
              <a:t>Ask Fitness Captains to raise their hand if they have practiced breathing.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i="0" u="none" strike="noStrike" kern="1200" baseline="0" noProof="0" dirty="0">
                <a:solidFill>
                  <a:schemeClr val="dk1"/>
                </a:solidFill>
                <a:latin typeface="Ubuntu" panose="020B0504030602030204" pitchFamily="34" charset="0"/>
                <a:ea typeface="+mn-ea"/>
                <a:cs typeface="+mn-cs"/>
              </a:rPr>
              <a:t>Now, we are going to practice breathing together. </a:t>
            </a:r>
            <a:r>
              <a:rPr lang="en-US" sz="2800" dirty="0"/>
              <a:t>You can close your eyes or keep them open. Let your breaths be slow, easy, and relaxed. We are going to try Flower and Candle breathing: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t>Breathe in: Pretend you are smelling a flower by slowly breathing in through your nose. Fill your lungs.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t>Breathe out: Pretend you are blowing out a candle by slowly breathing out through your mouth. Keep your shoulders and chest relaxed.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t>Continue for around 8 cycles of breath.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i="0" u="none" strike="noStrike" kern="1200" baseline="0" noProof="0" dirty="0">
                <a:solidFill>
                  <a:schemeClr val="dk1"/>
                </a:solidFill>
                <a:latin typeface="Ubuntu" panose="020B0504030602030204" pitchFamily="34" charset="0"/>
                <a:ea typeface="+mn-ea"/>
                <a:cs typeface="+mn-cs"/>
              </a:rPr>
              <a:t>After practicing your breathing, how do you feel? Do you feel: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0" i="0" u="none" strike="noStrike" kern="1200" baseline="0" noProof="0" dirty="0">
                <a:solidFill>
                  <a:schemeClr val="dk1"/>
                </a:solidFill>
                <a:latin typeface="Ubuntu" panose="020B0504030602030204" pitchFamily="34" charset="0"/>
                <a:ea typeface="+mn-ea"/>
                <a:cs typeface="+mn-cs"/>
              </a:rPr>
              <a:t>Relaxed? Calm?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0" i="0" u="none" strike="noStrike" kern="1200" baseline="0" noProof="0" dirty="0">
                <a:solidFill>
                  <a:schemeClr val="dk1"/>
                </a:solidFill>
                <a:latin typeface="Ubuntu" panose="020B0504030602030204" pitchFamily="34" charset="0"/>
                <a:ea typeface="+mn-ea"/>
                <a:cs typeface="+mn-cs"/>
              </a:rPr>
              <a:t>Positive? Happy?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0" i="0" u="none" strike="noStrike" kern="1200" baseline="0" noProof="0" dirty="0">
                <a:solidFill>
                  <a:schemeClr val="dk1"/>
                </a:solidFill>
                <a:latin typeface="Ubuntu" panose="020B0504030602030204" pitchFamily="34" charset="0"/>
                <a:ea typeface="+mn-ea"/>
                <a:cs typeface="+mn-cs"/>
              </a:rPr>
              <a:t>Looser in your muscles?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0" i="0" u="none" strike="noStrike" kern="1200" baseline="0" noProof="0" dirty="0">
                <a:solidFill>
                  <a:schemeClr val="dk1"/>
                </a:solidFill>
                <a:latin typeface="Ubuntu" panose="020B0504030602030204" pitchFamily="34" charset="0"/>
                <a:ea typeface="+mn-ea"/>
                <a:cs typeface="+mn-cs"/>
              </a:rPr>
              <a:t>Taller in your spine?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0" i="0" u="none" strike="noStrike" kern="1200" baseline="0" noProof="0" dirty="0">
                <a:solidFill>
                  <a:schemeClr val="dk1"/>
                </a:solidFill>
                <a:latin typeface="Ubuntu" panose="020B0504030602030204" pitchFamily="34" charset="0"/>
                <a:ea typeface="+mn-ea"/>
                <a:cs typeface="+mn-cs"/>
              </a:rPr>
              <a:t>Sleepy?</a:t>
            </a:r>
          </a:p>
        </p:txBody>
      </p:sp>
      <p:sp>
        <p:nvSpPr>
          <p:cNvPr id="4" name="Slide Number Placeholder 3"/>
          <p:cNvSpPr>
            <a:spLocks noGrp="1"/>
          </p:cNvSpPr>
          <p:nvPr>
            <p:ph type="sldNum" sz="quarter" idx="5"/>
          </p:nvPr>
        </p:nvSpPr>
        <p:spPr/>
        <p:txBody>
          <a:bodyPr/>
          <a:lstStyle/>
          <a:p>
            <a:fld id="{94524C34-D508-4CCF-A9F5-C631378A631A}" type="slidenum">
              <a:rPr lang="en-US" smtClean="0"/>
              <a:t>36</a:t>
            </a:fld>
            <a:endParaRPr lang="en-US"/>
          </a:p>
        </p:txBody>
      </p:sp>
    </p:spTree>
    <p:extLst>
      <p:ext uri="{BB962C8B-B14F-4D97-AF65-F5344CB8AC3E}">
        <p14:creationId xmlns:p14="http://schemas.microsoft.com/office/powerpoint/2010/main" val="2898146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2B2B2-C5C8-1F53-9CA7-A62D9B4258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EDE6A6-786E-ABB2-B133-D53E035ABD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9F7D5F-2B47-DD2F-9358-4123204FE56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[2 minutes/108-minutes total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Ubuntu" panose="020B0504030602030204" pitchFamily="34" charset="0"/>
              </a:rPr>
              <a:t>Now are going to combine breathing and stretching with an exercise called “Stretch, Breathe, Relax”.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Ubuntu" panose="020B0504030602030204" pitchFamily="34" charset="0"/>
              </a:rPr>
              <a:t>Guide them through the exercise by following the on-screen prompts.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Ubuntu" panose="020B0504030602030204" pitchFamily="34" charset="0"/>
              </a:rPr>
              <a:t>1. Stretch! Start your stretch.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Ubuntu" panose="020B0504030602030204" pitchFamily="34" charset="0"/>
              </a:rPr>
              <a:t>2. Breathe! Take 5 calm breaths as you hold the stretch. </a:t>
            </a:r>
            <a:r>
              <a:rPr lang="en-US" sz="1200" b="0" u="sng" dirty="0">
                <a:latin typeface="Ubuntu" panose="020B0504030602030204" pitchFamily="34" charset="0"/>
              </a:rPr>
              <a:t>Notice your muscles relaxing as you inhale and exhale. </a:t>
            </a:r>
            <a:r>
              <a:rPr lang="en-US" sz="1200" b="1" dirty="0">
                <a:latin typeface="Ubuntu" panose="020B0504030602030204" pitchFamily="34" charset="0"/>
              </a:rPr>
              <a:t>5 deep breaths should take around 30 seconds. </a:t>
            </a:r>
            <a:endParaRPr lang="en-US" sz="1200" b="1" u="sng"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Ubuntu" panose="020B0504030602030204" pitchFamily="34" charset="0"/>
              </a:rPr>
              <a:t>3. Relax! Let go of the stretch.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Ubuntu" panose="020B0504030602030204" pitchFamily="34" charset="0"/>
              </a:rPr>
              <a:t>Go to the next slide with more stretch examples.</a:t>
            </a:r>
          </a:p>
        </p:txBody>
      </p:sp>
      <p:sp>
        <p:nvSpPr>
          <p:cNvPr id="4" name="Slide Number Placeholder 3">
            <a:extLst>
              <a:ext uri="{FF2B5EF4-FFF2-40B4-BE49-F238E27FC236}">
                <a16:creationId xmlns:a16="http://schemas.microsoft.com/office/drawing/2014/main" id="{5BF2F635-D01B-CA57-53F5-6A32B00B01CA}"/>
              </a:ext>
            </a:extLst>
          </p:cNvPr>
          <p:cNvSpPr>
            <a:spLocks noGrp="1"/>
          </p:cNvSpPr>
          <p:nvPr>
            <p:ph type="sldNum" sz="quarter" idx="5"/>
          </p:nvPr>
        </p:nvSpPr>
        <p:spPr/>
        <p:txBody>
          <a:bodyPr/>
          <a:lstStyle/>
          <a:p>
            <a:fld id="{94524C34-D508-4CCF-A9F5-C631378A631A}" type="slidenum">
              <a:rPr lang="en-US" smtClean="0"/>
              <a:t>37</a:t>
            </a:fld>
            <a:endParaRPr lang="en-US"/>
          </a:p>
        </p:txBody>
      </p:sp>
    </p:spTree>
    <p:extLst>
      <p:ext uri="{BB962C8B-B14F-4D97-AF65-F5344CB8AC3E}">
        <p14:creationId xmlns:p14="http://schemas.microsoft.com/office/powerpoint/2010/main" val="22830953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[4 minutes/112-minutes total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Ubuntu" panose="020B0504030602030204" pitchFamily="34" charset="0"/>
              </a:rPr>
              <a:t>Repeat the exercise a few times, doing the different stretches on the side and/or changing sides of the body. The Fitness Captains could also share their favorite cool-down stretches for this activity.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Ubuntu" panose="020B0504030602030204" pitchFamily="34" charset="0"/>
              </a:rPr>
              <a:t>5 deep breaths should take around 30 seconds. Holding stretches longer, up to a minute, or 10 breaths will allow the muscles to relax even more!</a:t>
            </a:r>
            <a:endParaRPr lang="en-US" sz="1200" b="1" dirty="0">
              <a:latin typeface="Ubuntu" panose="020B0504030602030204" pitchFamily="34"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38</a:t>
            </a:fld>
            <a:endParaRPr lang="en-US"/>
          </a:p>
        </p:txBody>
      </p:sp>
    </p:spTree>
    <p:extLst>
      <p:ext uri="{BB962C8B-B14F-4D97-AF65-F5344CB8AC3E}">
        <p14:creationId xmlns:p14="http://schemas.microsoft.com/office/powerpoint/2010/main" val="37868022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E85F8-31EC-7F60-937B-5A65090FCD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672BFA-1C7D-6CBA-D5A9-AFEDCF6670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4FC02F-15E4-1007-521F-65C5D2CDBAE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noProof="0" dirty="0">
                <a:solidFill>
                  <a:schemeClr val="dk1"/>
                </a:solidFill>
                <a:latin typeface="Ubuntu" panose="020B0504030602030204" pitchFamily="34" charset="0"/>
                <a:ea typeface="+mn-ea"/>
                <a:cs typeface="+mn-cs"/>
              </a:rPr>
              <a:t>To finish our training, let’s review your roles &amp; responsibilities as a Year 2 Fitness Captain!</a:t>
            </a:r>
          </a:p>
          <a:p>
            <a:endParaRPr lang="en-US" dirty="0"/>
          </a:p>
        </p:txBody>
      </p:sp>
      <p:sp>
        <p:nvSpPr>
          <p:cNvPr id="4" name="Slide Number Placeholder 3">
            <a:extLst>
              <a:ext uri="{FF2B5EF4-FFF2-40B4-BE49-F238E27FC236}">
                <a16:creationId xmlns:a16="http://schemas.microsoft.com/office/drawing/2014/main" id="{31F38968-3449-E561-3D56-9DA08994900D}"/>
              </a:ext>
            </a:extLst>
          </p:cNvPr>
          <p:cNvSpPr>
            <a:spLocks noGrp="1"/>
          </p:cNvSpPr>
          <p:nvPr>
            <p:ph type="sldNum" sz="quarter" idx="5"/>
          </p:nvPr>
        </p:nvSpPr>
        <p:spPr/>
        <p:txBody>
          <a:bodyPr/>
          <a:lstStyle/>
          <a:p>
            <a:fld id="{94524C34-D508-4CCF-A9F5-C631378A631A}" type="slidenum">
              <a:rPr lang="en-US" smtClean="0"/>
              <a:t>39</a:t>
            </a:fld>
            <a:endParaRPr lang="en-US"/>
          </a:p>
        </p:txBody>
      </p:sp>
    </p:spTree>
    <p:extLst>
      <p:ext uri="{BB962C8B-B14F-4D97-AF65-F5344CB8AC3E}">
        <p14:creationId xmlns:p14="http://schemas.microsoft.com/office/powerpoint/2010/main" val="2734628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minute/10-minute total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a:spcBef>
                <a:spcPts val="0"/>
              </a:spcBef>
              <a:spcAft>
                <a:spcPts val="0"/>
              </a:spcAft>
            </a:pPr>
            <a:r>
              <a:rPr lang="en-US" sz="1200" b="0" i="0" dirty="0">
                <a:effectLst/>
                <a:latin typeface="Ubuntu Light" panose="020B0304030602030204" pitchFamily="34" charset="0"/>
                <a:ea typeface="Calibri" panose="020F0502020204030204" pitchFamily="34" charset="0"/>
                <a:cs typeface="Times New Roman" panose="02020603050405020304" pitchFamily="18" charset="0"/>
              </a:rPr>
              <a:t>The Year 2 Fitness Captain training course is divided in two parts:</a:t>
            </a:r>
            <a:endParaRPr lang="en-US" sz="1200" b="0" i="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b="0" i="0" dirty="0">
                <a:effectLst/>
                <a:latin typeface="Ubuntu Light" panose="020B0304030602030204" pitchFamily="34" charset="0"/>
                <a:ea typeface="Calibri" panose="020F0502020204030204" pitchFamily="34" charset="0"/>
                <a:cs typeface="Times New Roman" panose="02020603050405020304" pitchFamily="18" charset="0"/>
              </a:rPr>
              <a:t> </a:t>
            </a:r>
            <a:endParaRPr lang="en-US" sz="1200" b="0" i="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indent="-228600">
              <a:spcBef>
                <a:spcPts val="0"/>
              </a:spcBef>
              <a:spcAft>
                <a:spcPts val="0"/>
              </a:spcAft>
              <a:buFont typeface="+mj-lt"/>
              <a:buAutoNum type="arabicPeriod"/>
            </a:pPr>
            <a:r>
              <a:rPr lang="en-US" sz="1200" b="0" i="0" dirty="0">
                <a:effectLst/>
                <a:latin typeface="Ubuntu Light" panose="020B0304030602030204" pitchFamily="34" charset="0"/>
                <a:ea typeface="Calibri" panose="020F0502020204030204" pitchFamily="34" charset="0"/>
                <a:cs typeface="Times New Roman" panose="02020603050405020304" pitchFamily="18" charset="0"/>
              </a:rPr>
              <a:t>Year 1 Review</a:t>
            </a:r>
          </a:p>
          <a:p>
            <a:pPr marL="228600" marR="0" indent="-228600">
              <a:spcBef>
                <a:spcPts val="0"/>
              </a:spcBef>
              <a:spcAft>
                <a:spcPts val="0"/>
              </a:spcAft>
              <a:buFont typeface="+mj-lt"/>
              <a:buAutoNum type="arabicPeriod"/>
            </a:pPr>
            <a:r>
              <a:rPr lang="en-US" sz="1200" b="0" i="0" dirty="0">
                <a:effectLst/>
                <a:latin typeface="Ubuntu Light" panose="020B0304030602030204" pitchFamily="34" charset="0"/>
                <a:ea typeface="Calibri" panose="020F0502020204030204" pitchFamily="34" charset="0"/>
                <a:cs typeface="Times New Roman" panose="02020603050405020304" pitchFamily="18" charset="0"/>
              </a:rPr>
              <a:t>Game Day Minds</a:t>
            </a:r>
            <a:endParaRPr lang="en-US" sz="1200" b="0" i="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noProof="0" dirty="0">
                <a:solidFill>
                  <a:schemeClr val="dk1"/>
                </a:solidFill>
                <a:latin typeface="Ubuntu" panose="020B0504030602030204" pitchFamily="34" charset="0"/>
                <a:ea typeface="+mn-ea"/>
                <a:cs typeface="+mn-cs"/>
              </a:rPr>
              <a:t>This course will take about 2 hours to complete. We will have a break in between Part 1 and Part 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noProof="0" dirty="0">
                <a:solidFill>
                  <a:schemeClr val="dk1"/>
                </a:solidFill>
                <a:latin typeface="Ubuntu" panose="020B0504030602030204" pitchFamily="34" charset="0"/>
                <a:ea typeface="+mn-ea"/>
                <a:cs typeface="+mn-cs"/>
              </a:rPr>
              <a:t>Let’s begin!</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a:t>
            </a:fld>
            <a:endParaRPr lang="en-US" dirty="0"/>
          </a:p>
        </p:txBody>
      </p:sp>
    </p:spTree>
    <p:extLst>
      <p:ext uri="{BB962C8B-B14F-4D97-AF65-F5344CB8AC3E}">
        <p14:creationId xmlns:p14="http://schemas.microsoft.com/office/powerpoint/2010/main" val="35519605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t>[4 minutes/116-minutes total time]</a:t>
            </a:r>
          </a:p>
          <a:p>
            <a:pPr marL="0" indent="0">
              <a:buFont typeface="Arial"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Ubuntu" panose="020B0504030602030204" pitchFamily="34" charset="0"/>
              </a:rPr>
              <a:t>To review, you have four key responsibilities as a Year 2 Fitness Captain.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Ubuntu" panose="020B0504030602030204" pitchFamily="34" charset="0"/>
              </a:rPr>
              <a:t>Your first two responsibilities were included in your role as a Year 1 Fitness Captain. You will continue to do these activities!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Ubuntu" panose="020B0504030602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latin typeface="Ubuntu" panose="020B0504030602030204" pitchFamily="34" charset="0"/>
              </a:rPr>
              <a:t>Lead your teammates in a warm-up and cool-down at every training session</a:t>
            </a:r>
            <a:br>
              <a:rPr lang="en-US" sz="1200" dirty="0">
                <a:latin typeface="Ubuntu" panose="020B0504030602030204" pitchFamily="34" charset="0"/>
              </a:rPr>
            </a:br>
            <a:endParaRPr lang="en-US" sz="1200" dirty="0">
              <a:latin typeface="Ubuntu" panose="020B0504030602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latin typeface="Ubuntu" panose="020B0504030602030204" pitchFamily="34" charset="0"/>
              </a:rPr>
              <a:t>Share Health Tips with your teammates. Remember, it is important that you lead by example and practice the healthy behaviors that you are encouraging your teammates to do!</a:t>
            </a:r>
            <a:br>
              <a:rPr lang="en-US" sz="1200" dirty="0">
                <a:latin typeface="Ubuntu" panose="020B0504030602030204" pitchFamily="34" charset="0"/>
              </a:rPr>
            </a:br>
            <a:br>
              <a:rPr lang="en-US" sz="1200" dirty="0">
                <a:latin typeface="Ubuntu" panose="020B0504030602030204" pitchFamily="34" charset="0"/>
              </a:rPr>
            </a:br>
            <a:r>
              <a:rPr lang="en-US" sz="1200" dirty="0">
                <a:latin typeface="Ubuntu" panose="020B0504030602030204" pitchFamily="34" charset="0"/>
              </a:rPr>
              <a:t>Your two new responsibilities are: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latin typeface="Ubuntu" panose="020B0504030602030204" pitchFamily="34" charset="0"/>
              </a:rPr>
              <a:t>Share a Strong Message with your teammates when they arrive or during warm-ups. Smile and make eye contact. If you want, you can also give your teammates a fist bump or high five when you say your message.</a:t>
            </a:r>
            <a:br>
              <a:rPr lang="en-US" sz="1200" dirty="0">
                <a:latin typeface="Ubuntu" panose="020B0504030602030204" pitchFamily="34" charset="0"/>
              </a:rPr>
            </a:br>
            <a:br>
              <a:rPr lang="en-US" sz="1200" dirty="0">
                <a:latin typeface="Ubuntu" panose="020B0504030602030204" pitchFamily="34" charset="0"/>
              </a:rPr>
            </a:br>
            <a:r>
              <a:rPr lang="en-US" sz="1200" dirty="0">
                <a:latin typeface="Ubuntu" panose="020B0504030602030204" pitchFamily="34" charset="0"/>
              </a:rPr>
              <a:t>Remember: you can also share Strong Messages in other moments when your teammates might need support or encouragement.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a:latin typeface="Ubuntu" panose="020B0504030602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latin typeface="Ubuntu" panose="020B0504030602030204" pitchFamily="34" charset="0"/>
              </a:rPr>
              <a:t>During your cool-down stretches, help your teammates with their breathing. You can use the “Stretch, Breathe, Relax” technique.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1" dirty="0">
                <a:latin typeface="Ubuntu" panose="020B0504030602030204" pitchFamily="34" charset="0"/>
              </a:rPr>
              <a:t>Optional: add in an action plan and any next steps you would like the Year 2 Fitness Captains to take. </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40</a:t>
            </a:fld>
            <a:endParaRPr lang="en-US"/>
          </a:p>
        </p:txBody>
      </p:sp>
    </p:spTree>
    <p:extLst>
      <p:ext uri="{BB962C8B-B14F-4D97-AF65-F5344CB8AC3E}">
        <p14:creationId xmlns:p14="http://schemas.microsoft.com/office/powerpoint/2010/main" val="12223662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[3 minutes/119-minutes total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noProof="0" dirty="0">
                <a:solidFill>
                  <a:schemeClr val="dk1"/>
                </a:solidFill>
                <a:latin typeface="Ubuntu" panose="020B0504030602030204" pitchFamily="34" charset="0"/>
                <a:ea typeface="+mn-ea"/>
                <a:cs typeface="+mn-cs"/>
              </a:rPr>
              <a:t>Invite the Fitness Captains to stand in a circle.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noProof="0" dirty="0">
                <a:solidFill>
                  <a:srgbClr val="316355"/>
                </a:solidFill>
                <a:latin typeface="Ubuntu" panose="020B0504030602030204" pitchFamily="34" charset="0"/>
                <a:ea typeface="+mn-ea"/>
                <a:cs typeface="+mn-cs"/>
              </a:rPr>
              <a:t>QUESTION:</a:t>
            </a:r>
            <a:br>
              <a:rPr lang="en-US" sz="1200" b="0" i="0" u="none" strike="noStrike" kern="1200" baseline="0" noProof="0" dirty="0">
                <a:solidFill>
                  <a:schemeClr val="dk1"/>
                </a:solidFill>
                <a:latin typeface="Ubuntu" panose="020B0504030602030204" pitchFamily="34" charset="0"/>
                <a:ea typeface="+mn-ea"/>
                <a:cs typeface="+mn-cs"/>
              </a:rPr>
            </a:br>
            <a:r>
              <a:rPr lang="en-US" sz="1200" b="0" i="0" u="none" strike="noStrike" kern="1200" baseline="0" noProof="0" dirty="0">
                <a:solidFill>
                  <a:schemeClr val="dk1"/>
                </a:solidFill>
                <a:latin typeface="Ubuntu" panose="020B0504030602030204" pitchFamily="34" charset="0"/>
                <a:ea typeface="+mn-ea"/>
                <a:cs typeface="+mn-cs"/>
              </a:rPr>
              <a:t>What is one thing you are looking forward to as a Year 2 Fitness Captain?</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41</a:t>
            </a:fld>
            <a:endParaRPr lang="en-US"/>
          </a:p>
        </p:txBody>
      </p:sp>
    </p:spTree>
    <p:extLst>
      <p:ext uri="{BB962C8B-B14F-4D97-AF65-F5344CB8AC3E}">
        <p14:creationId xmlns:p14="http://schemas.microsoft.com/office/powerpoint/2010/main" val="10173101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[1 minutes/120-minutes total time]</a:t>
            </a: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42</a:t>
            </a:fld>
            <a:endParaRPr lang="en-US" dirty="0"/>
          </a:p>
        </p:txBody>
      </p:sp>
    </p:spTree>
    <p:extLst>
      <p:ext uri="{BB962C8B-B14F-4D97-AF65-F5344CB8AC3E}">
        <p14:creationId xmlns:p14="http://schemas.microsoft.com/office/powerpoint/2010/main" val="301347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[120-minutes total time]</a:t>
            </a:r>
          </a:p>
          <a:p>
            <a:endParaRPr lang="en-US" b="0" i="0" dirty="0"/>
          </a:p>
          <a:p>
            <a:r>
              <a:rPr lang="en-US" sz="1200" b="0" i="0" dirty="0">
                <a:solidFill>
                  <a:srgbClr val="000000"/>
                </a:solidFill>
                <a:effectLst/>
                <a:latin typeface="Ubuntu" panose="020B0504030602030204" pitchFamily="34" charset="0"/>
              </a:rPr>
              <a:t>Congratulations! Thanks for participating, you have now concluded the Year 2 Fitness Captain training course.</a:t>
            </a:r>
          </a:p>
          <a:p>
            <a:r>
              <a:rPr lang="en-US" sz="1200" b="0" i="0" dirty="0">
                <a:solidFill>
                  <a:srgbClr val="000000"/>
                </a:solidFill>
                <a:effectLst/>
                <a:latin typeface="Ubuntu" panose="020B0504030602030204" pitchFamily="34" charset="0"/>
              </a:rPr>
              <a:t> </a:t>
            </a:r>
          </a:p>
          <a:p>
            <a:r>
              <a:rPr lang="en-US" sz="1200" b="0" i="0" dirty="0">
                <a:solidFill>
                  <a:srgbClr val="000000"/>
                </a:solidFill>
                <a:effectLst/>
                <a:latin typeface="Ubuntu" panose="020B0504030602030204" pitchFamily="34" charset="0"/>
              </a:rPr>
              <a:t>Remember, to be a great athlete, you must be a healthy athlete. Your coach and Program staff are here to help you!</a:t>
            </a:r>
          </a:p>
          <a:p>
            <a:pPr marL="0" marR="0">
              <a:spcBef>
                <a:spcPts val="0"/>
              </a:spcBef>
              <a:spcAft>
                <a:spcPts val="0"/>
              </a:spcAft>
            </a:pPr>
            <a:r>
              <a:rPr lang="en-US" sz="1200" b="1" i="1" dirty="0">
                <a:effectLst/>
                <a:latin typeface="Ubuntu Light" panose="020B0304030602030204" pitchFamily="34" charset="0"/>
                <a:ea typeface="Calibri" panose="020F0502020204030204" pitchFamily="34" charset="0"/>
                <a:cs typeface="Times New Roman" panose="02020603050405020304" pitchFamily="18" charset="0"/>
              </a:rPr>
              <a:t> </a:t>
            </a:r>
            <a:endPar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43</a:t>
            </a:fld>
            <a:endParaRPr lang="en-US"/>
          </a:p>
        </p:txBody>
      </p:sp>
    </p:spTree>
    <p:extLst>
      <p:ext uri="{BB962C8B-B14F-4D97-AF65-F5344CB8AC3E}">
        <p14:creationId xmlns:p14="http://schemas.microsoft.com/office/powerpoint/2010/main" val="16582123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44</a:t>
            </a:fld>
            <a:endParaRPr lang="en-US"/>
          </a:p>
        </p:txBody>
      </p:sp>
    </p:spTree>
    <p:extLst>
      <p:ext uri="{BB962C8B-B14F-4D97-AF65-F5344CB8AC3E}">
        <p14:creationId xmlns:p14="http://schemas.microsoft.com/office/powerpoint/2010/main" val="3649228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minute/11-minutes total time]</a:t>
            </a:r>
          </a:p>
        </p:txBody>
      </p:sp>
      <p:sp>
        <p:nvSpPr>
          <p:cNvPr id="4" name="Slide Number Placeholder 3"/>
          <p:cNvSpPr>
            <a:spLocks noGrp="1"/>
          </p:cNvSpPr>
          <p:nvPr>
            <p:ph type="sldNum" sz="quarter" idx="5"/>
          </p:nvPr>
        </p:nvSpPr>
        <p:spPr/>
        <p:txBody>
          <a:bodyPr/>
          <a:lstStyle/>
          <a:p>
            <a:fld id="{94524C34-D508-4CCF-A9F5-C631378A631A}" type="slidenum">
              <a:rPr lang="en-US" smtClean="0"/>
              <a:t>5</a:t>
            </a:fld>
            <a:endParaRPr lang="en-US" dirty="0"/>
          </a:p>
        </p:txBody>
      </p:sp>
    </p:spTree>
    <p:extLst>
      <p:ext uri="{BB962C8B-B14F-4D97-AF65-F5344CB8AC3E}">
        <p14:creationId xmlns:p14="http://schemas.microsoft.com/office/powerpoint/2010/main" val="160111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 minutes/15-minutes total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b="0" i="0" u="none" strike="noStrike" kern="1200" baseline="0" dirty="0">
                <a:solidFill>
                  <a:schemeClr val="dk1"/>
                </a:solidFill>
                <a:latin typeface="Ubuntu" panose="020B0504030602030204" pitchFamily="34" charset="0"/>
                <a:ea typeface="+mn-ea"/>
                <a:cs typeface="+mn-cs"/>
              </a:rPr>
              <a:t>Fitness is Your best health and  performance through proper  physical activity, nutrition, and hydration.</a:t>
            </a:r>
          </a:p>
          <a:p>
            <a:endParaRPr lang="en-US" sz="1200" b="0" i="0" u="none" strike="noStrike" kern="1200" baseline="0" dirty="0">
              <a:solidFill>
                <a:schemeClr val="dk1"/>
              </a:solidFill>
              <a:latin typeface="Ubuntu" panose="020B0504030602030204" pitchFamily="34" charset="0"/>
              <a:ea typeface="+mn-ea"/>
              <a:cs typeface="+mn-cs"/>
            </a:endParaRPr>
          </a:p>
          <a:p>
            <a:endParaRPr lang="en-US" sz="1200" b="0" i="0" u="none" strike="noStrike" kern="1200" baseline="0" dirty="0">
              <a:solidFill>
                <a:schemeClr val="dk1"/>
              </a:solidFill>
              <a:latin typeface="Ubuntu" panose="020B0504030602030204" pitchFamily="34" charset="0"/>
              <a:ea typeface="+mn-ea"/>
              <a:cs typeface="+mn-cs"/>
            </a:endParaRPr>
          </a:p>
          <a:p>
            <a:r>
              <a:rPr lang="es-PA" sz="1200" b="1" i="0" u="none" strike="noStrike" kern="1200" baseline="0" dirty="0">
                <a:solidFill>
                  <a:srgbClr val="316355"/>
                </a:solidFill>
                <a:latin typeface="Ubuntu" panose="020B0504030602030204" pitchFamily="34" charset="0"/>
                <a:ea typeface="+mn-ea"/>
                <a:cs typeface="+mn-cs"/>
              </a:rPr>
              <a:t>QUESTION:</a:t>
            </a:r>
          </a:p>
          <a:p>
            <a:r>
              <a:rPr lang="en-US" sz="1200" b="0" i="0" u="none" strike="noStrike" kern="1200" baseline="0" dirty="0">
                <a:solidFill>
                  <a:schemeClr val="dk1"/>
                </a:solidFill>
                <a:latin typeface="Ubuntu" panose="020B0504030602030204" pitchFamily="34" charset="0"/>
                <a:ea typeface="+mn-ea"/>
                <a:cs typeface="+mn-cs"/>
              </a:rPr>
              <a:t>Think of a person you consider fit. What kind of things do they do, or you think they do to stay fit? Write your answer down in your workbook.</a:t>
            </a:r>
          </a:p>
          <a:p>
            <a:endParaRPr lang="en-US" sz="1200" b="0" i="0" u="none" strike="noStrike" kern="1200" baseline="0" dirty="0">
              <a:solidFill>
                <a:schemeClr val="dk1"/>
              </a:solidFill>
              <a:latin typeface="Ubuntu" panose="020B0504030602030204" pitchFamily="34" charset="0"/>
              <a:ea typeface="+mn-ea"/>
              <a:cs typeface="+mn-cs"/>
            </a:endParaRPr>
          </a:p>
          <a:p>
            <a:r>
              <a:rPr lang="en-US" sz="1200" b="1" i="1" u="none" strike="noStrike" kern="1200" baseline="0" dirty="0">
                <a:solidFill>
                  <a:schemeClr val="dk1"/>
                </a:solidFill>
                <a:latin typeface="Ubuntu" panose="020B0504030602030204" pitchFamily="34" charset="0"/>
                <a:ea typeface="+mn-ea"/>
                <a:cs typeface="+mn-cs"/>
              </a:rPr>
              <a:t>Ask a few participants to share their answers.</a:t>
            </a:r>
          </a:p>
          <a:p>
            <a:endParaRPr lang="en-US" sz="1200" b="0" i="1" u="none" strike="noStrike" kern="1200" baseline="0" dirty="0">
              <a:solidFill>
                <a:schemeClr val="dk1"/>
              </a:solidFill>
              <a:latin typeface="Ubuntu" panose="020B0504030602030204" pitchFamily="34" charset="0"/>
              <a:ea typeface="+mn-ea"/>
              <a:cs typeface="+mn-cs"/>
            </a:endParaRPr>
          </a:p>
          <a:p>
            <a:r>
              <a:rPr lang="en-US" sz="1200" b="0" i="0" u="none" strike="noStrike" kern="1200" baseline="0" dirty="0">
                <a:solidFill>
                  <a:schemeClr val="dk1"/>
                </a:solidFill>
                <a:latin typeface="Ubuntu" panose="020B0504030602030204" pitchFamily="34" charset="0"/>
                <a:ea typeface="+mn-ea"/>
                <a:cs typeface="+mn-cs"/>
              </a:rPr>
              <a:t>Great answers! Being fit is all about making daily healthy choices in the three areas from the definition—physical activity, nutrition, and hydration. A person who is fit has good health and well-being   </a:t>
            </a:r>
          </a:p>
          <a:p>
            <a:endParaRPr lang="en-US" sz="1200" b="0" i="0" u="none" strike="noStrike" kern="1200" baseline="0" dirty="0">
              <a:solidFill>
                <a:schemeClr val="dk1"/>
              </a:solidFill>
              <a:latin typeface="Ubuntu" panose="020B0504030602030204" pitchFamily="34" charset="0"/>
              <a:ea typeface="+mn-ea"/>
              <a:cs typeface="+mn-cs"/>
            </a:endParaRPr>
          </a:p>
          <a:p>
            <a:r>
              <a:rPr lang="en-US" sz="1200" b="0" i="0" u="none" strike="noStrike" kern="1200" baseline="0" dirty="0">
                <a:solidFill>
                  <a:schemeClr val="dk1"/>
                </a:solidFill>
                <a:latin typeface="Ubuntu" panose="020B0504030602030204" pitchFamily="34" charset="0"/>
                <a:ea typeface="+mn-ea"/>
                <a:cs typeface="+mn-cs"/>
              </a:rPr>
              <a:t>And the healthy choices you make in those three areas each day can help you to be healthier and perform better in your sport, your job, your hobbies, and other aspects of your life.</a:t>
            </a:r>
          </a:p>
          <a:p>
            <a:endParaRPr lang="en-US" sz="1200" b="0" i="0" u="none" strike="noStrike" kern="1200" baseline="0" dirty="0">
              <a:solidFill>
                <a:schemeClr val="dk1"/>
              </a:solidFill>
              <a:latin typeface="Ubuntu" panose="020B0504030602030204" pitchFamily="34" charset="0"/>
              <a:ea typeface="+mn-ea"/>
              <a:cs typeface="+mn-cs"/>
            </a:endParaRPr>
          </a:p>
          <a:p>
            <a:r>
              <a:rPr lang="en-US" sz="1200" b="0" i="0" u="none" strike="noStrike" kern="1200" baseline="0" dirty="0">
                <a:solidFill>
                  <a:schemeClr val="dk1"/>
                </a:solidFill>
                <a:latin typeface="Ubuntu" panose="020B0504030602030204" pitchFamily="34" charset="0"/>
                <a:ea typeface="+mn-ea"/>
                <a:cs typeface="+mn-cs"/>
              </a:rPr>
              <a:t>When you are fit, you feel good and have lots of energy because your body is strong and healthy</a:t>
            </a:r>
          </a:p>
        </p:txBody>
      </p:sp>
      <p:sp>
        <p:nvSpPr>
          <p:cNvPr id="4" name="Slide Number Placeholder 3"/>
          <p:cNvSpPr>
            <a:spLocks noGrp="1"/>
          </p:cNvSpPr>
          <p:nvPr>
            <p:ph type="sldNum" sz="quarter" idx="5"/>
          </p:nvPr>
        </p:nvSpPr>
        <p:spPr/>
        <p:txBody>
          <a:bodyPr/>
          <a:lstStyle/>
          <a:p>
            <a:fld id="{94524C34-D508-4CCF-A9F5-C631378A631A}" type="slidenum">
              <a:rPr lang="en-US" smtClean="0"/>
              <a:t>6</a:t>
            </a:fld>
            <a:endParaRPr lang="en-US" dirty="0"/>
          </a:p>
        </p:txBody>
      </p:sp>
    </p:spTree>
    <p:extLst>
      <p:ext uri="{BB962C8B-B14F-4D97-AF65-F5344CB8AC3E}">
        <p14:creationId xmlns:p14="http://schemas.microsoft.com/office/powerpoint/2010/main" val="1906762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minutes/17-minutes total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b="0" i="0" u="none" strike="noStrike" kern="1200" baseline="0" noProof="0" dirty="0">
                <a:solidFill>
                  <a:schemeClr val="dk1"/>
                </a:solidFill>
                <a:latin typeface="Ubuntu" panose="020B0504030602030204" pitchFamily="34" charset="0"/>
                <a:ea typeface="+mn-ea"/>
                <a:cs typeface="+mn-cs"/>
              </a:rPr>
              <a:t>As a Fitness Captain, you have been working closely with your coaches to make sure health and fitness is a key component of the sports experience by:</a:t>
            </a:r>
          </a:p>
          <a:p>
            <a:pPr marL="171450" indent="-171450">
              <a:buFont typeface="Arial" panose="020B0604020202020204" pitchFamily="34" charset="0"/>
              <a:buChar char="•"/>
            </a:pPr>
            <a:r>
              <a:rPr lang="en-US" sz="1200" b="0" i="0" u="none" strike="noStrike" kern="1200" baseline="0" noProof="0" dirty="0">
                <a:solidFill>
                  <a:schemeClr val="dk1"/>
                </a:solidFill>
                <a:latin typeface="Ubuntu" panose="020B0504030602030204" pitchFamily="34" charset="0"/>
                <a:ea typeface="+mn-ea"/>
                <a:cs typeface="+mn-cs"/>
              </a:rPr>
              <a:t>Leading your team in proper warm-up and cool-down routines</a:t>
            </a:r>
          </a:p>
          <a:p>
            <a:pPr marL="171450" indent="-171450">
              <a:buFont typeface="Arial" panose="020B0604020202020204" pitchFamily="34" charset="0"/>
              <a:buChar char="•"/>
            </a:pPr>
            <a:r>
              <a:rPr lang="en-US" sz="1200" b="0" i="0" u="none" strike="noStrike" kern="1200" baseline="0" noProof="0" dirty="0">
                <a:solidFill>
                  <a:schemeClr val="dk1"/>
                </a:solidFill>
                <a:latin typeface="Ubuntu" panose="020B0504030602030204" pitchFamily="34" charset="0"/>
                <a:ea typeface="+mn-ea"/>
                <a:cs typeface="+mn-cs"/>
              </a:rPr>
              <a:t>Sharing health education tips with your teammates</a:t>
            </a:r>
          </a:p>
          <a:p>
            <a:pPr marL="171450" indent="-171450">
              <a:buFont typeface="Arial" panose="020B0604020202020204" pitchFamily="34" charset="0"/>
              <a:buChar char="•"/>
            </a:pPr>
            <a:r>
              <a:rPr lang="en-US" sz="1200" b="0" i="0" u="none" strike="noStrike" kern="1200" baseline="0" noProof="0" dirty="0">
                <a:solidFill>
                  <a:schemeClr val="dk1"/>
                </a:solidFill>
                <a:latin typeface="Ubuntu" panose="020B0504030602030204" pitchFamily="34" charset="0"/>
                <a:ea typeface="+mn-ea"/>
                <a:cs typeface="+mn-cs"/>
              </a:rPr>
              <a:t>Supporting your team to practice healthy behaviors and encourage them to participate in other health/fitness programming.</a:t>
            </a:r>
          </a:p>
          <a:p>
            <a:endParaRPr lang="en-US" sz="1200" b="0" i="0" u="none" strike="noStrike" kern="1200" baseline="0" noProof="0" dirty="0">
              <a:solidFill>
                <a:schemeClr val="dk1"/>
              </a:solidFill>
              <a:latin typeface="Ubuntu" panose="020B0504030602030204" pitchFamily="34" charset="0"/>
              <a:ea typeface="+mn-ea"/>
              <a:cs typeface="+mn-cs"/>
            </a:endParaRPr>
          </a:p>
          <a:p>
            <a:r>
              <a:rPr lang="en-US" sz="1200" b="0" i="0" u="none" strike="noStrike" kern="1200" baseline="0" noProof="0" dirty="0">
                <a:solidFill>
                  <a:schemeClr val="dk1"/>
                </a:solidFill>
                <a:latin typeface="Ubuntu" panose="020B0504030602030204" pitchFamily="34" charset="0"/>
                <a:ea typeface="+mn-ea"/>
                <a:cs typeface="+mn-cs"/>
              </a:rPr>
              <a:t>You should always take care of your teammates in a positive manner and help your teammates succeed with praise and motivation.</a:t>
            </a:r>
          </a:p>
          <a:p>
            <a:pPr lvl="0"/>
            <a:endParaRPr lang="en-US" dirty="0">
              <a:solidFill>
                <a:schemeClr val="bg1"/>
              </a:solidFill>
              <a:latin typeface="+mj-lt"/>
            </a:endParaRPr>
          </a:p>
          <a:p>
            <a:pPr marL="342900" indent="-342900">
              <a:buFont typeface="Arial" panose="020B0604020202020204" pitchFamily="34" charset="0"/>
              <a:buChar char="•"/>
            </a:pPr>
            <a:endParaRPr lang="en-US" sz="1200" dirty="0">
              <a:effectLst/>
              <a:latin typeface="Ubuntu Light" panose="020B0304030602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7</a:t>
            </a:fld>
            <a:endParaRPr lang="en-US"/>
          </a:p>
        </p:txBody>
      </p:sp>
    </p:spTree>
    <p:extLst>
      <p:ext uri="{BB962C8B-B14F-4D97-AF65-F5344CB8AC3E}">
        <p14:creationId xmlns:p14="http://schemas.microsoft.com/office/powerpoint/2010/main" val="777783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noProof="0" dirty="0">
                <a:solidFill>
                  <a:schemeClr val="dk1"/>
                </a:solidFill>
                <a:latin typeface="Ubuntu" panose="020B0504030602030204" pitchFamily="34" charset="0"/>
                <a:ea typeface="+mn-ea"/>
                <a:cs typeface="+mn-cs"/>
              </a:rPr>
              <a:t>Let’s review warm-ups and cool-downs!</a:t>
            </a:r>
          </a:p>
          <a:p>
            <a:endParaRPr lang="en-US" sz="1200" b="0" i="0" u="none" strike="noStrike" kern="1200" baseline="0" noProof="0" dirty="0">
              <a:solidFill>
                <a:schemeClr val="dk1"/>
              </a:solidFill>
              <a:latin typeface="Ubuntu" panose="020B0504030602030204" pitchFamily="34"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94524C34-D508-4CCF-A9F5-C631378A631A}" type="slidenum">
              <a:rPr lang="en-US" smtClean="0"/>
              <a:t>8</a:t>
            </a:fld>
            <a:endParaRPr lang="en-US"/>
          </a:p>
        </p:txBody>
      </p:sp>
    </p:spTree>
    <p:extLst>
      <p:ext uri="{BB962C8B-B14F-4D97-AF65-F5344CB8AC3E}">
        <p14:creationId xmlns:p14="http://schemas.microsoft.com/office/powerpoint/2010/main" val="1964257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[3 minutes/20-minutes total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r>
              <a:rPr lang="en-US" sz="1200" b="0" i="0" u="none" strike="noStrike" kern="1200" baseline="0" noProof="0" dirty="0">
                <a:solidFill>
                  <a:schemeClr val="dk1"/>
                </a:solidFill>
                <a:latin typeface="Ubuntu" panose="020B0504030602030204" pitchFamily="34" charset="0"/>
                <a:ea typeface="+mn-ea"/>
                <a:cs typeface="+mn-cs"/>
              </a:rPr>
              <a:t>A warm-up should be the first physical activity in every training session or competition. It helps you get your body and mind ready for your sport. </a:t>
            </a:r>
          </a:p>
          <a:p>
            <a:endParaRPr lang="en-US" sz="1200" b="0" i="0" u="none" strike="noStrike" kern="1200" baseline="0" noProof="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noProof="0" dirty="0">
                <a:solidFill>
                  <a:srgbClr val="316355"/>
                </a:solidFill>
                <a:latin typeface="Ubuntu" panose="020B0504030602030204" pitchFamily="34" charset="0"/>
                <a:ea typeface="+mn-ea"/>
                <a:cs typeface="+mn-cs"/>
              </a:rPr>
              <a:t>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dk1"/>
                </a:solidFill>
                <a:latin typeface="Ubuntu" panose="020B0504030602030204" pitchFamily="34" charset="0"/>
                <a:ea typeface="+mn-ea"/>
                <a:cs typeface="+mn-cs"/>
              </a:rPr>
              <a:t>Why do athletes need to warm-up?</a:t>
            </a:r>
          </a:p>
          <a:p>
            <a:endParaRPr lang="en-US" sz="1200" dirty="0">
              <a:effectLst/>
              <a:latin typeface="Calibri Light" panose="020F0302020204030204" pitchFamily="34" charset="0"/>
              <a:ea typeface="Calibri" panose="020F0502020204030204" pitchFamily="34" charset="0"/>
              <a:cs typeface="Times New Roman" panose="02020603050405020304" pitchFamily="18" charset="0"/>
            </a:endParaRPr>
          </a:p>
          <a:p>
            <a:r>
              <a:rPr lang="en-US" sz="1200" b="1" dirty="0">
                <a:effectLst/>
                <a:latin typeface="Calibri Light" panose="020F0302020204030204" pitchFamily="34" charset="0"/>
                <a:ea typeface="Calibri" panose="020F0502020204030204" pitchFamily="34" charset="0"/>
                <a:cs typeface="Times New Roman" panose="02020603050405020304" pitchFamily="18" charset="0"/>
              </a:rPr>
              <a:t>Ask the participants to write down their answers or raise their hand up to respond.</a:t>
            </a:r>
          </a:p>
          <a:p>
            <a:endParaRPr lang="en-US" sz="1200" b="1" i="0" u="none" strike="noStrike" kern="1200" baseline="0" dirty="0">
              <a:solidFill>
                <a:schemeClr val="dk1"/>
              </a:solidFill>
              <a:latin typeface="Ubuntu" panose="020B0504030602030204" pitchFamily="34" charset="0"/>
              <a:ea typeface="+mn-ea"/>
              <a:cs typeface="+mn-cs"/>
            </a:endParaRPr>
          </a:p>
        </p:txBody>
      </p:sp>
      <p:sp>
        <p:nvSpPr>
          <p:cNvPr id="4" name="Slide Number Placeholder 3"/>
          <p:cNvSpPr>
            <a:spLocks noGrp="1"/>
          </p:cNvSpPr>
          <p:nvPr>
            <p:ph type="sldNum" sz="quarter" idx="5"/>
          </p:nvPr>
        </p:nvSpPr>
        <p:spPr/>
        <p:txBody>
          <a:bodyPr/>
          <a:lstStyle/>
          <a:p>
            <a:fld id="{94524C34-D508-4CCF-A9F5-C631378A631A}" type="slidenum">
              <a:rPr lang="en-US" smtClean="0"/>
              <a:t>9</a:t>
            </a:fld>
            <a:endParaRPr lang="en-US"/>
          </a:p>
        </p:txBody>
      </p:sp>
    </p:spTree>
    <p:extLst>
      <p:ext uri="{BB962C8B-B14F-4D97-AF65-F5344CB8AC3E}">
        <p14:creationId xmlns:p14="http://schemas.microsoft.com/office/powerpoint/2010/main" val="29248881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Master" Target="../slideMasters/slideMaster1.xml"/><Relationship Id="rId4" Type="http://schemas.openxmlformats.org/officeDocument/2006/relationships/image" Target="../media/image12.emf"/></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7" name="Imagen 5">
            <a:extLst>
              <a:ext uri="{FF2B5EF4-FFF2-40B4-BE49-F238E27FC236}">
                <a16:creationId xmlns:a16="http://schemas.microsoft.com/office/drawing/2014/main" id="{CE2F896E-9854-4FE5-BB71-8A3008E9A534}"/>
              </a:ext>
            </a:extLst>
          </p:cNvPr>
          <p:cNvPicPr>
            <a:picLocks noChangeAspect="1"/>
          </p:cNvPicPr>
          <p:nvPr userDrawn="1"/>
        </p:nvPicPr>
        <p:blipFill rotWithShape="1">
          <a:blip r:embed="rId2"/>
          <a:srcRect t="12558" b="12558"/>
          <a:stretch/>
        </p:blipFill>
        <p:spPr>
          <a:xfrm>
            <a:off x="-9525" y="0"/>
            <a:ext cx="12211050" cy="6858000"/>
          </a:xfrm>
          <a:prstGeom prst="rect">
            <a:avLst/>
          </a:prstGeom>
        </p:spPr>
      </p:pic>
      <p:pic>
        <p:nvPicPr>
          <p:cNvPr id="8" name="Picture 7">
            <a:extLst>
              <a:ext uri="{FF2B5EF4-FFF2-40B4-BE49-F238E27FC236}">
                <a16:creationId xmlns:a16="http://schemas.microsoft.com/office/drawing/2014/main" id="{755BAF14-F32E-4930-932F-1C5905D98E2E}"/>
              </a:ext>
            </a:extLst>
          </p:cNvPr>
          <p:cNvPicPr>
            <a:picLocks noChangeAspect="1"/>
          </p:cNvPicPr>
          <p:nvPr userDrawn="1"/>
        </p:nvPicPr>
        <p:blipFill>
          <a:blip r:embed="rId3"/>
          <a:stretch>
            <a:fillRect/>
          </a:stretch>
        </p:blipFill>
        <p:spPr>
          <a:xfrm>
            <a:off x="9322568" y="344960"/>
            <a:ext cx="2316019" cy="809897"/>
          </a:xfrm>
          <a:prstGeom prst="rect">
            <a:avLst/>
          </a:prstGeom>
        </p:spPr>
      </p:pic>
      <p:pic>
        <p:nvPicPr>
          <p:cNvPr id="9" name="Picture 12">
            <a:extLst>
              <a:ext uri="{FF2B5EF4-FFF2-40B4-BE49-F238E27FC236}">
                <a16:creationId xmlns:a16="http://schemas.microsoft.com/office/drawing/2014/main" id="{0D17A7DC-CAC5-4985-AA86-0188AF2784E3}"/>
              </a:ext>
            </a:extLst>
          </p:cNvPr>
          <p:cNvPicPr>
            <a:picLocks noChangeAspect="1"/>
          </p:cNvPicPr>
          <p:nvPr userDrawn="1"/>
        </p:nvPicPr>
        <p:blipFill>
          <a:blip r:embed="rId4"/>
          <a:stretch>
            <a:fillRect/>
          </a:stretch>
        </p:blipFill>
        <p:spPr>
          <a:xfrm>
            <a:off x="676051" y="485287"/>
            <a:ext cx="2462768" cy="142582"/>
          </a:xfrm>
          <a:prstGeom prst="rect">
            <a:avLst/>
          </a:prstGeom>
        </p:spPr>
      </p:pic>
      <p:pic>
        <p:nvPicPr>
          <p:cNvPr id="12" name="Picture 11" descr="A picture containing text, clipart&#10;&#10;Description automatically generated">
            <a:extLst>
              <a:ext uri="{FF2B5EF4-FFF2-40B4-BE49-F238E27FC236}">
                <a16:creationId xmlns:a16="http://schemas.microsoft.com/office/drawing/2014/main" id="{B4B033DF-5B5B-45E6-8364-ED6E109EC51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76051" y="2078538"/>
            <a:ext cx="5217705" cy="2090340"/>
          </a:xfrm>
          <a:prstGeom prst="rect">
            <a:avLst/>
          </a:prstGeom>
        </p:spPr>
      </p:pic>
    </p:spTree>
    <p:extLst>
      <p:ext uri="{BB962C8B-B14F-4D97-AF65-F5344CB8AC3E}">
        <p14:creationId xmlns:p14="http://schemas.microsoft.com/office/powerpoint/2010/main" val="1154173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Intro">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96AE1B8-70D0-4951-A945-CEA464212DCA}"/>
              </a:ext>
            </a:extLst>
          </p:cNvPr>
          <p:cNvPicPr>
            <a:picLocks noChangeAspect="1"/>
          </p:cNvPicPr>
          <p:nvPr userDrawn="1"/>
        </p:nvPicPr>
        <p:blipFill>
          <a:blip r:embed="rId3"/>
          <a:stretch>
            <a:fillRect/>
          </a:stretch>
        </p:blipFill>
        <p:spPr>
          <a:xfrm>
            <a:off x="9672793" y="344961"/>
            <a:ext cx="1965794" cy="687426"/>
          </a:xfrm>
          <a:prstGeom prst="rect">
            <a:avLst/>
          </a:prstGeom>
        </p:spPr>
      </p:pic>
      <p:sp>
        <p:nvSpPr>
          <p:cNvPr id="3" name="Text Placeholder 2">
            <a:extLst>
              <a:ext uri="{FF2B5EF4-FFF2-40B4-BE49-F238E27FC236}">
                <a16:creationId xmlns:a16="http://schemas.microsoft.com/office/drawing/2014/main" id="{7CEDC747-2661-4EFD-803D-474FFED2000D}"/>
              </a:ext>
            </a:extLst>
          </p:cNvPr>
          <p:cNvSpPr>
            <a:spLocks noGrp="1"/>
          </p:cNvSpPr>
          <p:nvPr>
            <p:ph type="body" sz="quarter" idx="10" hasCustomPrompt="1"/>
          </p:nvPr>
        </p:nvSpPr>
        <p:spPr>
          <a:xfrm>
            <a:off x="800100" y="962025"/>
            <a:ext cx="6572250" cy="687426"/>
          </a:xfrm>
        </p:spPr>
        <p:txBody>
          <a:bodyPr>
            <a:normAutofit/>
          </a:bodyPr>
          <a:lstStyle>
            <a:lvl1pPr marL="0" indent="0">
              <a:buNone/>
              <a:defRPr sz="4400" b="1">
                <a:solidFill>
                  <a:schemeClr val="bg1"/>
                </a:solidFill>
                <a:latin typeface="+mj-lt"/>
              </a:defRPr>
            </a:lvl1pPr>
          </a:lstStyle>
          <a:p>
            <a:pPr lvl="0"/>
            <a:r>
              <a:rPr lang="en-US" dirty="0"/>
              <a:t>Title</a:t>
            </a:r>
          </a:p>
        </p:txBody>
      </p:sp>
      <p:sp>
        <p:nvSpPr>
          <p:cNvPr id="5" name="Text Placeholder 4">
            <a:extLst>
              <a:ext uri="{FF2B5EF4-FFF2-40B4-BE49-F238E27FC236}">
                <a16:creationId xmlns:a16="http://schemas.microsoft.com/office/drawing/2014/main" id="{99226A07-6959-47A0-BA61-34063C463150}"/>
              </a:ext>
            </a:extLst>
          </p:cNvPr>
          <p:cNvSpPr>
            <a:spLocks noGrp="1"/>
          </p:cNvSpPr>
          <p:nvPr>
            <p:ph type="body" sz="quarter" idx="11" hasCustomPrompt="1"/>
          </p:nvPr>
        </p:nvSpPr>
        <p:spPr>
          <a:xfrm>
            <a:off x="819150" y="2552700"/>
            <a:ext cx="9410700" cy="571500"/>
          </a:xfrm>
        </p:spPr>
        <p:txBody>
          <a:bodyPr/>
          <a:lstStyle>
            <a:lvl1pPr marL="0" indent="0">
              <a:buNone/>
              <a:defRPr b="0">
                <a:solidFill>
                  <a:schemeClr val="bg1"/>
                </a:solidFill>
              </a:defRPr>
            </a:lvl1pPr>
          </a:lstStyle>
          <a:p>
            <a:pPr lvl="0"/>
            <a:r>
              <a:rPr lang="en-US" dirty="0"/>
              <a:t>Lesson intro</a:t>
            </a:r>
          </a:p>
        </p:txBody>
      </p:sp>
      <p:sp>
        <p:nvSpPr>
          <p:cNvPr id="7" name="Text Placeholder 4">
            <a:extLst>
              <a:ext uri="{FF2B5EF4-FFF2-40B4-BE49-F238E27FC236}">
                <a16:creationId xmlns:a16="http://schemas.microsoft.com/office/drawing/2014/main" id="{09DA7251-DE92-4204-B323-60FF4160C904}"/>
              </a:ext>
            </a:extLst>
          </p:cNvPr>
          <p:cNvSpPr>
            <a:spLocks noGrp="1"/>
          </p:cNvSpPr>
          <p:nvPr>
            <p:ph type="body" sz="quarter" idx="12" hasCustomPrompt="1"/>
          </p:nvPr>
        </p:nvSpPr>
        <p:spPr>
          <a:xfrm>
            <a:off x="800100" y="3465473"/>
            <a:ext cx="9410700" cy="1478001"/>
          </a:xfrm>
        </p:spPr>
        <p:txBody>
          <a:bodyPr/>
          <a:lstStyle>
            <a:lvl1pPr marL="0" indent="0">
              <a:lnSpc>
                <a:spcPct val="110000"/>
              </a:lnSpc>
              <a:spcBef>
                <a:spcPts val="0"/>
              </a:spcBef>
              <a:buNone/>
              <a:defRPr b="1">
                <a:solidFill>
                  <a:schemeClr val="bg1"/>
                </a:solidFill>
              </a:defRPr>
            </a:lvl1pPr>
          </a:lstStyle>
          <a:p>
            <a:pPr lvl="0"/>
            <a:r>
              <a:rPr lang="en-US" dirty="0"/>
              <a:t>Lesson intro</a:t>
            </a:r>
          </a:p>
        </p:txBody>
      </p:sp>
    </p:spTree>
    <p:extLst>
      <p:ext uri="{BB962C8B-B14F-4D97-AF65-F5344CB8AC3E}">
        <p14:creationId xmlns:p14="http://schemas.microsoft.com/office/powerpoint/2010/main" val="3071108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nts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349909" cy="307777"/>
          </a:xfrm>
          <a:prstGeom prst="rect">
            <a:avLst/>
          </a:prstGeom>
          <a:noFill/>
        </p:spPr>
        <p:txBody>
          <a:bodyPr wrap="square" rtlCol="0">
            <a:spAutoFit/>
          </a:bodyPr>
          <a:lstStyle/>
          <a:p>
            <a:r>
              <a:rPr lang="en-US" sz="1400" b="1" spc="100" baseline="0" dirty="0">
                <a:solidFill>
                  <a:srgbClr val="00695E"/>
                </a:solidFill>
                <a:latin typeface="Ubuntu" panose="020B0504030602030204" pitchFamily="34" charset="0"/>
              </a:rPr>
              <a:t>ATHLETE LEADERSHIP</a:t>
            </a:r>
          </a:p>
        </p:txBody>
      </p:sp>
      <p:grpSp>
        <p:nvGrpSpPr>
          <p:cNvPr id="7" name="Group 6">
            <a:extLst>
              <a:ext uri="{FF2B5EF4-FFF2-40B4-BE49-F238E27FC236}">
                <a16:creationId xmlns:a16="http://schemas.microsoft.com/office/drawing/2014/main" id="{C674C508-E0F3-484B-9952-DDB7650C52FA}"/>
              </a:ext>
            </a:extLst>
          </p:cNvPr>
          <p:cNvGrpSpPr/>
          <p:nvPr userDrawn="1"/>
        </p:nvGrpSpPr>
        <p:grpSpPr>
          <a:xfrm>
            <a:off x="-25400" y="982606"/>
            <a:ext cx="4892788" cy="4892788"/>
            <a:chOff x="-165099" y="1638300"/>
            <a:chExt cx="4892788" cy="4892788"/>
          </a:xfrm>
        </p:grpSpPr>
        <p:sp>
          <p:nvSpPr>
            <p:cNvPr id="8" name="Rectangle 7">
              <a:extLst>
                <a:ext uri="{FF2B5EF4-FFF2-40B4-BE49-F238E27FC236}">
                  <a16:creationId xmlns:a16="http://schemas.microsoft.com/office/drawing/2014/main" id="{E9B01250-E6B4-4901-8449-EBBF54535BF2}"/>
                </a:ext>
              </a:extLst>
            </p:cNvPr>
            <p:cNvSpPr/>
            <p:nvPr userDrawn="1"/>
          </p:nvSpPr>
          <p:spPr>
            <a:xfrm>
              <a:off x="-165099" y="1638300"/>
              <a:ext cx="2441574" cy="48927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9F8D64A-ADA5-41C3-947B-2BF0F82A4876}"/>
                </a:ext>
              </a:extLst>
            </p:cNvPr>
            <p:cNvSpPr/>
            <p:nvPr userDrawn="1"/>
          </p:nvSpPr>
          <p:spPr>
            <a:xfrm>
              <a:off x="-165099" y="1638300"/>
              <a:ext cx="4892788" cy="48927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Placeholder 2">
            <a:extLst>
              <a:ext uri="{FF2B5EF4-FFF2-40B4-BE49-F238E27FC236}">
                <a16:creationId xmlns:a16="http://schemas.microsoft.com/office/drawing/2014/main" id="{AE04DB36-B4D1-4673-A8A9-5D5CE8886001}"/>
              </a:ext>
            </a:extLst>
          </p:cNvPr>
          <p:cNvSpPr>
            <a:spLocks noGrp="1"/>
          </p:cNvSpPr>
          <p:nvPr>
            <p:ph type="body" sz="quarter" idx="11"/>
          </p:nvPr>
        </p:nvSpPr>
        <p:spPr>
          <a:xfrm>
            <a:off x="6589760" y="3088480"/>
            <a:ext cx="4892788" cy="604837"/>
          </a:xfrm>
        </p:spPr>
        <p:txBody>
          <a:bodyPr>
            <a:noAutofit/>
          </a:bodyPr>
          <a:lstStyle>
            <a:lvl1pPr marL="0" indent="0" algn="r">
              <a:buNone/>
              <a:defRPr sz="4400" b="1">
                <a:solidFill>
                  <a:srgbClr val="00695E"/>
                </a:solidFill>
              </a:defRPr>
            </a:lvl1pPr>
          </a:lstStyle>
          <a:p>
            <a:pPr lvl="0"/>
            <a:endParaRPr lang="en-US" dirty="0"/>
          </a:p>
        </p:txBody>
      </p:sp>
      <p:sp>
        <p:nvSpPr>
          <p:cNvPr id="5" name="Text Placeholder 4">
            <a:extLst>
              <a:ext uri="{FF2B5EF4-FFF2-40B4-BE49-F238E27FC236}">
                <a16:creationId xmlns:a16="http://schemas.microsoft.com/office/drawing/2014/main" id="{F4838FE1-9D47-4B32-AF42-A6BEE24F01D3}"/>
              </a:ext>
            </a:extLst>
          </p:cNvPr>
          <p:cNvSpPr>
            <a:spLocks noGrp="1"/>
          </p:cNvSpPr>
          <p:nvPr>
            <p:ph type="body" sz="quarter" idx="12"/>
          </p:nvPr>
        </p:nvSpPr>
        <p:spPr>
          <a:xfrm>
            <a:off x="8957188" y="2681644"/>
            <a:ext cx="2525360" cy="442912"/>
          </a:xfrm>
        </p:spPr>
        <p:txBody>
          <a:bodyPr>
            <a:normAutofit/>
          </a:bodyPr>
          <a:lstStyle>
            <a:lvl1pPr marL="0" indent="0" algn="r">
              <a:buNone/>
              <a:defRPr sz="2000">
                <a:solidFill>
                  <a:srgbClr val="00695E"/>
                </a:solidFill>
              </a:defRPr>
            </a:lvl1pPr>
          </a:lstStyle>
          <a:p>
            <a:pPr lvl="0"/>
            <a:endParaRPr lang="en-US" dirty="0"/>
          </a:p>
        </p:txBody>
      </p:sp>
    </p:spTree>
    <p:extLst>
      <p:ext uri="{BB962C8B-B14F-4D97-AF65-F5344CB8AC3E}">
        <p14:creationId xmlns:p14="http://schemas.microsoft.com/office/powerpoint/2010/main" val="3983991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349909" cy="307777"/>
          </a:xfrm>
          <a:prstGeom prst="rect">
            <a:avLst/>
          </a:prstGeom>
          <a:noFill/>
        </p:spPr>
        <p:txBody>
          <a:bodyPr wrap="square" rtlCol="0">
            <a:spAutoFit/>
          </a:bodyPr>
          <a:lstStyle/>
          <a:p>
            <a:r>
              <a:rPr lang="en-US" sz="1400" b="1" spc="100" baseline="0" dirty="0">
                <a:solidFill>
                  <a:srgbClr val="00695E"/>
                </a:solidFill>
                <a:latin typeface="Ubuntu" panose="020B0504030602030204" pitchFamily="34" charset="0"/>
              </a:rPr>
              <a:t>ATHLETE LEADERSHIP</a:t>
            </a:r>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1"/>
            <a:ext cx="9610725" cy="581025"/>
          </a:xfrm>
        </p:spPr>
        <p:txBody>
          <a:bodyPr>
            <a:noAutofit/>
          </a:bodyPr>
          <a:lstStyle>
            <a:lvl1pPr marL="0" indent="0">
              <a:buNone/>
              <a:defRPr sz="3600">
                <a:latin typeface="+mj-lt"/>
              </a:defRPr>
            </a:lvl1pPr>
          </a:lstStyle>
          <a:p>
            <a:pPr lvl="0"/>
            <a:r>
              <a:rPr lang="en-US" dirty="0"/>
              <a:t>Title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897596"/>
            <a:ext cx="9591675" cy="581025"/>
          </a:xfrm>
        </p:spPr>
        <p:txBody>
          <a:bodyPr>
            <a:noAutofit/>
          </a:bodyPr>
          <a:lstStyle>
            <a:lvl1pPr marL="0" indent="0">
              <a:buNone/>
              <a:defRPr sz="3200" b="1">
                <a:solidFill>
                  <a:srgbClr val="179984"/>
                </a:solidFill>
                <a:latin typeface="+mj-lt"/>
              </a:defRPr>
            </a:lvl1pPr>
          </a:lstStyle>
          <a:p>
            <a:pPr lvl="0"/>
            <a:r>
              <a:rPr lang="en-US" dirty="0"/>
              <a:t>Subtitle</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vl1pPr>
          </a:lstStyle>
          <a:p>
            <a:pPr lvl="0"/>
            <a:r>
              <a:rPr lang="en-US" dirty="0"/>
              <a:t>Text</a:t>
            </a:r>
          </a:p>
        </p:txBody>
      </p:sp>
    </p:spTree>
    <p:extLst>
      <p:ext uri="{BB962C8B-B14F-4D97-AF65-F5344CB8AC3E}">
        <p14:creationId xmlns:p14="http://schemas.microsoft.com/office/powerpoint/2010/main" val="769387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General slide">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349909" cy="307777"/>
          </a:xfrm>
          <a:prstGeom prst="rect">
            <a:avLst/>
          </a:prstGeom>
          <a:noFill/>
        </p:spPr>
        <p:txBody>
          <a:bodyPr wrap="square" rtlCol="0">
            <a:spAutoFit/>
          </a:bodyPr>
          <a:lstStyle/>
          <a:p>
            <a:r>
              <a:rPr lang="en-US" sz="1400" b="1" spc="100" baseline="0" dirty="0">
                <a:solidFill>
                  <a:srgbClr val="00695E"/>
                </a:solidFill>
                <a:latin typeface="Ubuntu" panose="020B0504030602030204" pitchFamily="34" charset="0"/>
              </a:rPr>
              <a:t>ATHLETE LEADERSHIP</a:t>
            </a:r>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2"/>
            <a:ext cx="9610725" cy="378754"/>
          </a:xfrm>
        </p:spPr>
        <p:txBody>
          <a:bodyPr>
            <a:noAutofit/>
          </a:bodyPr>
          <a:lstStyle>
            <a:lvl1pPr marL="0" indent="0">
              <a:lnSpc>
                <a:spcPct val="100000"/>
              </a:lnSpc>
              <a:buNone/>
              <a:defRPr sz="2400">
                <a:solidFill>
                  <a:schemeClr val="tx1">
                    <a:lumMod val="50000"/>
                    <a:lumOff val="50000"/>
                  </a:schemeClr>
                </a:solidFill>
                <a:latin typeface="+mj-lt"/>
              </a:defRPr>
            </a:lvl1pPr>
          </a:lstStyle>
          <a:p>
            <a:pPr lvl="0"/>
            <a:r>
              <a:rPr lang="en-US" dirty="0"/>
              <a:t>Title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712319"/>
            <a:ext cx="9591675" cy="378754"/>
          </a:xfrm>
        </p:spPr>
        <p:txBody>
          <a:bodyPr>
            <a:noAutofit/>
          </a:bodyPr>
          <a:lstStyle>
            <a:lvl1pPr marL="0" indent="0">
              <a:lnSpc>
                <a:spcPct val="100000"/>
              </a:lnSpc>
              <a:buNone/>
              <a:defRPr sz="2400" b="1">
                <a:solidFill>
                  <a:srgbClr val="179984"/>
                </a:solidFill>
                <a:latin typeface="+mj-lt"/>
              </a:defRPr>
            </a:lvl1pPr>
          </a:lstStyle>
          <a:p>
            <a:pPr lvl="0"/>
            <a:r>
              <a:rPr lang="en-US" dirty="0"/>
              <a:t>Subtitle</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vl1pPr>
          </a:lstStyle>
          <a:p>
            <a:pPr lvl="0"/>
            <a:r>
              <a:rPr lang="en-US" dirty="0"/>
              <a:t>Text</a:t>
            </a:r>
          </a:p>
        </p:txBody>
      </p:sp>
    </p:spTree>
    <p:extLst>
      <p:ext uri="{BB962C8B-B14F-4D97-AF65-F5344CB8AC3E}">
        <p14:creationId xmlns:p14="http://schemas.microsoft.com/office/powerpoint/2010/main" val="597473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nts">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1767BAE-8A6B-4245-8072-DC7D45914492}"/>
              </a:ext>
            </a:extLst>
          </p:cNvPr>
          <p:cNvSpPr>
            <a:spLocks noGrp="1"/>
          </p:cNvSpPr>
          <p:nvPr>
            <p:ph type="pic" sz="quarter" idx="12"/>
          </p:nvPr>
        </p:nvSpPr>
        <p:spPr>
          <a:xfrm>
            <a:off x="2428875" y="1638300"/>
            <a:ext cx="9829800" cy="4892675"/>
          </a:xfrm>
        </p:spPr>
        <p:txBody>
          <a:bodyPr/>
          <a:lstStyle/>
          <a:p>
            <a:endParaRPr lang="en-US" dirty="0"/>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536016"/>
            <a:ext cx="9610725" cy="581025"/>
          </a:xfrm>
        </p:spPr>
        <p:txBody>
          <a:bodyPr>
            <a:noAutofit/>
          </a:bodyPr>
          <a:lstStyle>
            <a:lvl1pPr marL="0" indent="0" algn="l">
              <a:buNone/>
              <a:defRPr sz="3600" b="1">
                <a:solidFill>
                  <a:schemeClr val="accent2"/>
                </a:solidFill>
                <a:latin typeface="+mn-lt"/>
              </a:defRPr>
            </a:lvl1pPr>
          </a:lstStyle>
          <a:p>
            <a:pPr lvl="0"/>
            <a:r>
              <a:rPr lang="en-US" dirty="0"/>
              <a:t>Title</a:t>
            </a:r>
          </a:p>
        </p:txBody>
      </p:sp>
      <p:pic>
        <p:nvPicPr>
          <p:cNvPr id="22" name="Picture 21" descr="Text&#10;&#10;Description automatically generated">
            <a:extLst>
              <a:ext uri="{FF2B5EF4-FFF2-40B4-BE49-F238E27FC236}">
                <a16:creationId xmlns:a16="http://schemas.microsoft.com/office/drawing/2014/main" id="{65E0366C-219D-4F6C-A98A-6EBBF0FF07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44075" y="518668"/>
            <a:ext cx="1750317" cy="615719"/>
          </a:xfrm>
          <a:prstGeom prst="rect">
            <a:avLst/>
          </a:prstGeom>
        </p:spPr>
      </p:pic>
    </p:spTree>
    <p:extLst>
      <p:ext uri="{BB962C8B-B14F-4D97-AF65-F5344CB8AC3E}">
        <p14:creationId xmlns:p14="http://schemas.microsoft.com/office/powerpoint/2010/main" val="3465106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estions">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49A8685-21A9-447D-943C-17D541644DCF}"/>
              </a:ext>
            </a:extLst>
          </p:cNvPr>
          <p:cNvSpPr txBox="1"/>
          <p:nvPr userDrawn="1"/>
        </p:nvSpPr>
        <p:spPr>
          <a:xfrm>
            <a:off x="9320981" y="6233652"/>
            <a:ext cx="2349909" cy="307777"/>
          </a:xfrm>
          <a:prstGeom prst="rect">
            <a:avLst/>
          </a:prstGeom>
          <a:noFill/>
        </p:spPr>
        <p:txBody>
          <a:bodyPr wrap="square" rtlCol="0">
            <a:spAutoFit/>
          </a:bodyPr>
          <a:lstStyle/>
          <a:p>
            <a:r>
              <a:rPr lang="en-US" sz="1400" b="1" spc="100" baseline="0" dirty="0">
                <a:solidFill>
                  <a:srgbClr val="00695E"/>
                </a:solidFill>
                <a:latin typeface="Ubuntu" panose="020B0504030602030204" pitchFamily="34" charset="0"/>
              </a:rPr>
              <a:t>ATHLETE LEADERSHIP</a:t>
            </a:r>
          </a:p>
        </p:txBody>
      </p:sp>
      <p:sp>
        <p:nvSpPr>
          <p:cNvPr id="8" name="TextBox 7">
            <a:extLst>
              <a:ext uri="{FF2B5EF4-FFF2-40B4-BE49-F238E27FC236}">
                <a16:creationId xmlns:a16="http://schemas.microsoft.com/office/drawing/2014/main" id="{79C82241-D7BD-45C9-A845-0538A7795C11}"/>
              </a:ext>
            </a:extLst>
          </p:cNvPr>
          <p:cNvSpPr txBox="1"/>
          <p:nvPr userDrawn="1"/>
        </p:nvSpPr>
        <p:spPr>
          <a:xfrm>
            <a:off x="1071716" y="1769806"/>
            <a:ext cx="5250426" cy="646331"/>
          </a:xfrm>
          <a:prstGeom prst="rect">
            <a:avLst/>
          </a:prstGeom>
          <a:noFill/>
        </p:spPr>
        <p:txBody>
          <a:bodyPr wrap="square" rtlCol="0">
            <a:spAutoFit/>
          </a:bodyPr>
          <a:lstStyle/>
          <a:p>
            <a:r>
              <a:rPr lang="en-US" sz="3600" b="1" dirty="0">
                <a:solidFill>
                  <a:schemeClr val="bg1"/>
                </a:solidFill>
                <a:latin typeface="Ubuntu" panose="020B0504030602030204" pitchFamily="34" charset="0"/>
              </a:rPr>
              <a:t>Questions?</a:t>
            </a:r>
          </a:p>
        </p:txBody>
      </p:sp>
    </p:spTree>
    <p:extLst>
      <p:ext uri="{BB962C8B-B14F-4D97-AF65-F5344CB8AC3E}">
        <p14:creationId xmlns:p14="http://schemas.microsoft.com/office/powerpoint/2010/main" val="2371464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tra">
    <p:spTree>
      <p:nvGrpSpPr>
        <p:cNvPr id="1" name=""/>
        <p:cNvGrpSpPr/>
        <p:nvPr/>
      </p:nvGrpSpPr>
      <p:grpSpPr>
        <a:xfrm>
          <a:off x="0" y="0"/>
          <a:ext cx="0" cy="0"/>
          <a:chOff x="0" y="0"/>
          <a:chExt cx="0" cy="0"/>
        </a:xfrm>
      </p:grpSpPr>
      <p:pic>
        <p:nvPicPr>
          <p:cNvPr id="7" name="Picture 16">
            <a:extLst>
              <a:ext uri="{FF2B5EF4-FFF2-40B4-BE49-F238E27FC236}">
                <a16:creationId xmlns:a16="http://schemas.microsoft.com/office/drawing/2014/main" id="{2835C92D-E5B8-41EA-ADAD-BE973996A7D6}"/>
              </a:ext>
            </a:extLst>
          </p:cNvPr>
          <p:cNvPicPr>
            <a:picLocks noChangeAspect="1"/>
          </p:cNvPicPr>
          <p:nvPr userDrawn="1"/>
        </p:nvPicPr>
        <p:blipFill>
          <a:blip r:embed="rId2"/>
          <a:stretch>
            <a:fillRect/>
          </a:stretch>
        </p:blipFill>
        <p:spPr>
          <a:xfrm>
            <a:off x="1584396" y="440288"/>
            <a:ext cx="2167000" cy="133582"/>
          </a:xfrm>
          <a:prstGeom prst="rect">
            <a:avLst/>
          </a:prstGeom>
        </p:spPr>
      </p:pic>
      <p:pic>
        <p:nvPicPr>
          <p:cNvPr id="8" name="Picture 1">
            <a:extLst>
              <a:ext uri="{FF2B5EF4-FFF2-40B4-BE49-F238E27FC236}">
                <a16:creationId xmlns:a16="http://schemas.microsoft.com/office/drawing/2014/main" id="{00319023-64F7-46C2-A150-219C22B85B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5048" y="38100"/>
            <a:ext cx="1389348" cy="1389348"/>
          </a:xfrm>
          <a:prstGeom prst="rect">
            <a:avLst/>
          </a:prstGeom>
        </p:spPr>
      </p:pic>
      <p:pic>
        <p:nvPicPr>
          <p:cNvPr id="9" name="Picture 17">
            <a:extLst>
              <a:ext uri="{FF2B5EF4-FFF2-40B4-BE49-F238E27FC236}">
                <a16:creationId xmlns:a16="http://schemas.microsoft.com/office/drawing/2014/main" id="{8331B1DF-448C-49C4-A805-45061211475C}"/>
              </a:ext>
            </a:extLst>
          </p:cNvPr>
          <p:cNvPicPr>
            <a:picLocks noChangeAspect="1"/>
          </p:cNvPicPr>
          <p:nvPr userDrawn="1"/>
        </p:nvPicPr>
        <p:blipFill>
          <a:blip r:embed="rId4"/>
          <a:stretch>
            <a:fillRect/>
          </a:stretch>
        </p:blipFill>
        <p:spPr>
          <a:xfrm>
            <a:off x="10923534" y="282615"/>
            <a:ext cx="877942" cy="877942"/>
          </a:xfrm>
          <a:prstGeom prst="rect">
            <a:avLst/>
          </a:prstGeom>
        </p:spPr>
      </p:pic>
    </p:spTree>
    <p:extLst>
      <p:ext uri="{BB962C8B-B14F-4D97-AF65-F5344CB8AC3E}">
        <p14:creationId xmlns:p14="http://schemas.microsoft.com/office/powerpoint/2010/main" val="2664659604"/>
      </p:ext>
    </p:extLst>
  </p:cSld>
  <p:clrMapOvr>
    <a:masterClrMapping/>
  </p:clrMapOvr>
  <p:extLst>
    <p:ext uri="{DCECCB84-F9BA-43D5-87BE-67443E8EF086}">
      <p15:sldGuideLst xmlns:p15="http://schemas.microsoft.com/office/powerpoint/2012/main">
        <p15:guide id="1" orient="horz" pos="360" userDrawn="1">
          <p15:clr>
            <a:srgbClr val="FBAE40"/>
          </p15:clr>
        </p15:guide>
        <p15:guide id="2" orient="horz" pos="288" userDrawn="1">
          <p15:clr>
            <a:srgbClr val="FBAE40"/>
          </p15:clr>
        </p15:guide>
        <p15:guide id="3" pos="40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7F961701-E30C-432A-88F1-0D6982F90613}"/>
              </a:ext>
            </a:extLst>
          </p:cNvPr>
          <p:cNvPicPr>
            <a:picLocks noChangeAspect="1"/>
          </p:cNvPicPr>
          <p:nvPr userDrawn="1"/>
        </p:nvPicPr>
        <p:blipFill rotWithShape="1">
          <a:blip r:embed="rId2"/>
          <a:srcRect t="12558" b="12558"/>
          <a:stretch/>
        </p:blipFill>
        <p:spPr>
          <a:xfrm>
            <a:off x="-9525" y="0"/>
            <a:ext cx="12211050" cy="6858000"/>
          </a:xfrm>
          <a:prstGeom prst="rect">
            <a:avLst/>
          </a:prstGeom>
        </p:spPr>
      </p:pic>
    </p:spTree>
    <p:extLst>
      <p:ext uri="{BB962C8B-B14F-4D97-AF65-F5344CB8AC3E}">
        <p14:creationId xmlns:p14="http://schemas.microsoft.com/office/powerpoint/2010/main" val="345568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0782AE-9BAD-43CA-9DC2-663751ACDC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A79C50-C718-4482-8CC0-C0C1DC8B7B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35B169-DCD4-4F3A-8B07-D019309DB2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6E692E-3B2C-4E6B-B906-E260F68CBF18}" type="datetimeFigureOut">
              <a:rPr lang="en-US" smtClean="0"/>
              <a:t>11/18/2025</a:t>
            </a:fld>
            <a:endParaRPr lang="en-US"/>
          </a:p>
        </p:txBody>
      </p:sp>
      <p:sp>
        <p:nvSpPr>
          <p:cNvPr id="5" name="Footer Placeholder 4">
            <a:extLst>
              <a:ext uri="{FF2B5EF4-FFF2-40B4-BE49-F238E27FC236}">
                <a16:creationId xmlns:a16="http://schemas.microsoft.com/office/drawing/2014/main" id="{C1CFC83E-3826-48AF-8650-862BABCA40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A93CC0-3B7F-4768-9084-D7297830C3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D3AB00-0628-4CBF-805E-7F0427F7F849}" type="slidenum">
              <a:rPr lang="en-US" smtClean="0"/>
              <a:t>‹#›</a:t>
            </a:fld>
            <a:endParaRPr lang="en-US"/>
          </a:p>
        </p:txBody>
      </p:sp>
    </p:spTree>
    <p:extLst>
      <p:ext uri="{BB962C8B-B14F-4D97-AF65-F5344CB8AC3E}">
        <p14:creationId xmlns:p14="http://schemas.microsoft.com/office/powerpoint/2010/main" val="3577532881"/>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63" r:id="rId3"/>
    <p:sldLayoutId id="2147483653" r:id="rId4"/>
    <p:sldLayoutId id="2147483661" r:id="rId5"/>
    <p:sldLayoutId id="2147483660" r:id="rId6"/>
    <p:sldLayoutId id="2147483654" r:id="rId7"/>
    <p:sldLayoutId id="2147483650" r:id="rId8"/>
    <p:sldLayoutId id="2147483664"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0.jpe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22.png"/><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26.sv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microsoft.com/office/2007/relationships/hdphoto" Target="../media/hdphoto4.wdp"/><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svg"/><Relationship Id="rId3" Type="http://schemas.openxmlformats.org/officeDocument/2006/relationships/image" Target="../media/image31.png"/><Relationship Id="rId7" Type="http://schemas.openxmlformats.org/officeDocument/2006/relationships/image" Target="../media/image36.svg"/><Relationship Id="rId12"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35.png"/><Relationship Id="rId11" Type="http://schemas.openxmlformats.org/officeDocument/2006/relationships/image" Target="../media/image40.svg"/><Relationship Id="rId5" Type="http://schemas.openxmlformats.org/officeDocument/2006/relationships/image" Target="../media/image34.sv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svg"/></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45.svg"/><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5.sv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44.png"/><Relationship Id="rId5" Type="http://schemas.openxmlformats.org/officeDocument/2006/relationships/image" Target="../media/image48.svg"/><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5.sv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44.png"/><Relationship Id="rId5" Type="http://schemas.openxmlformats.org/officeDocument/2006/relationships/image" Target="../media/image49.jpg"/><Relationship Id="rId4" Type="http://schemas.openxmlformats.org/officeDocument/2006/relationships/image" Target="../media/image48.svg"/></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5.sv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44.png"/><Relationship Id="rId5" Type="http://schemas.openxmlformats.org/officeDocument/2006/relationships/image" Target="../media/image50.jpeg"/><Relationship Id="rId4" Type="http://schemas.openxmlformats.org/officeDocument/2006/relationships/image" Target="../media/image48.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45.svg"/><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45.svg"/><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45.svg"/></Relationships>
</file>

<file path=ppt/slides/_rels/slide3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56.jpeg"/><Relationship Id="rId5" Type="http://schemas.openxmlformats.org/officeDocument/2006/relationships/image" Target="../media/image55.svg"/><Relationship Id="rId4" Type="http://schemas.openxmlformats.org/officeDocument/2006/relationships/image" Target="../media/image54.png"/></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3.png"/><Relationship Id="rId7" Type="http://schemas.microsoft.com/office/2007/relationships/hdphoto" Target="../media/hdphoto6.wdp"/><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image" Target="../media/image58.png"/><Relationship Id="rId5" Type="http://schemas.microsoft.com/office/2007/relationships/hdphoto" Target="../media/hdphoto5.wdp"/><Relationship Id="rId4" Type="http://schemas.openxmlformats.org/officeDocument/2006/relationships/image" Target="../media/image57.png"/><Relationship Id="rId9" Type="http://schemas.microsoft.com/office/2007/relationships/hdphoto" Target="../media/hdphoto7.wdp"/></Relationships>
</file>

<file path=ppt/slides/_rels/slide3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image" Target="../media/image61.svg"/><Relationship Id="rId4" Type="http://schemas.openxmlformats.org/officeDocument/2006/relationships/image" Target="../media/image6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16.png"/><Relationship Id="rId7" Type="http://schemas.openxmlformats.org/officeDocument/2006/relationships/image" Target="../media/image60.png"/><Relationship Id="rId2" Type="http://schemas.openxmlformats.org/officeDocument/2006/relationships/notesSlide" Target="../notesSlides/notesSlide40.xml"/><Relationship Id="rId1" Type="http://schemas.openxmlformats.org/officeDocument/2006/relationships/slideLayout" Target="../slideLayouts/slideLayout4.xml"/><Relationship Id="rId6" Type="http://schemas.microsoft.com/office/2007/relationships/hdphoto" Target="../media/hdphoto8.wdp"/><Relationship Id="rId5" Type="http://schemas.openxmlformats.org/officeDocument/2006/relationships/image" Target="../media/image62.png"/><Relationship Id="rId10" Type="http://schemas.openxmlformats.org/officeDocument/2006/relationships/image" Target="../media/image64.svg"/><Relationship Id="rId4" Type="http://schemas.openxmlformats.org/officeDocument/2006/relationships/image" Target="../media/image17.png"/><Relationship Id="rId9" Type="http://schemas.openxmlformats.org/officeDocument/2006/relationships/image" Target="../media/image63.png"/></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openxmlformats.org/officeDocument/2006/relationships/image" Target="../media/image61.sv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9579FEC-E1FB-41DA-A376-7E3F59AA917D}"/>
              </a:ext>
            </a:extLst>
          </p:cNvPr>
          <p:cNvSpPr txBox="1"/>
          <p:nvPr/>
        </p:nvSpPr>
        <p:spPr>
          <a:xfrm>
            <a:off x="731520" y="5730240"/>
            <a:ext cx="4998720" cy="523220"/>
          </a:xfrm>
          <a:prstGeom prst="rect">
            <a:avLst/>
          </a:prstGeom>
          <a:noFill/>
        </p:spPr>
        <p:txBody>
          <a:bodyPr wrap="square" rtlCol="0">
            <a:spAutoFit/>
          </a:bodyPr>
          <a:lstStyle/>
          <a:p>
            <a:r>
              <a:rPr lang="en-US" sz="2800" b="1" spc="100" dirty="0">
                <a:solidFill>
                  <a:schemeClr val="bg1"/>
                </a:solidFill>
                <a:latin typeface="Ubuntu" panose="020B0504030602030204" pitchFamily="34" charset="0"/>
              </a:rPr>
              <a:t>YEAR 2 FITNESS CAPTAIN</a:t>
            </a:r>
          </a:p>
        </p:txBody>
      </p:sp>
    </p:spTree>
    <p:extLst>
      <p:ext uri="{BB962C8B-B14F-4D97-AF65-F5344CB8AC3E}">
        <p14:creationId xmlns:p14="http://schemas.microsoft.com/office/powerpoint/2010/main" val="1776153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10;&#10;Description automatically generated with low confidence">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graphicFrame>
        <p:nvGraphicFramePr>
          <p:cNvPr id="6" name="Table 6">
            <a:extLst>
              <a:ext uri="{FF2B5EF4-FFF2-40B4-BE49-F238E27FC236}">
                <a16:creationId xmlns:a16="http://schemas.microsoft.com/office/drawing/2014/main" id="{0A65E01D-CD6A-D071-768E-961A8C3C13B4}"/>
              </a:ext>
            </a:extLst>
          </p:cNvPr>
          <p:cNvGraphicFramePr>
            <a:graphicFrameLocks noGrp="1"/>
          </p:cNvGraphicFramePr>
          <p:nvPr>
            <p:extLst>
              <p:ext uri="{D42A27DB-BD31-4B8C-83A1-F6EECF244321}">
                <p14:modId xmlns:p14="http://schemas.microsoft.com/office/powerpoint/2010/main" val="4020716518"/>
              </p:ext>
            </p:extLst>
          </p:nvPr>
        </p:nvGraphicFramePr>
        <p:xfrm>
          <a:off x="1030118" y="2269800"/>
          <a:ext cx="9610725" cy="3474720"/>
        </p:xfrm>
        <a:graphic>
          <a:graphicData uri="http://schemas.openxmlformats.org/drawingml/2006/table">
            <a:tbl>
              <a:tblPr firstRow="1" bandRow="1">
                <a:tableStyleId>{F5AB1C69-6EDB-4FF4-983F-18BD219EF322}</a:tableStyleId>
              </a:tblPr>
              <a:tblGrid>
                <a:gridCol w="9610725">
                  <a:extLst>
                    <a:ext uri="{9D8B030D-6E8A-4147-A177-3AD203B41FA5}">
                      <a16:colId xmlns:a16="http://schemas.microsoft.com/office/drawing/2014/main" val="1381919411"/>
                    </a:ext>
                  </a:extLst>
                </a:gridCol>
              </a:tblGrid>
              <a:tr h="381196">
                <a:tc>
                  <a:txBody>
                    <a:bodyPr/>
                    <a:lstStyle/>
                    <a:p>
                      <a:pPr algn="ctr"/>
                      <a:r>
                        <a:rPr lang="en-US" sz="2400" dirty="0"/>
                        <a:t>Physical and Mental Benefits</a:t>
                      </a:r>
                    </a:p>
                  </a:txBody>
                  <a:tcPr/>
                </a:tc>
                <a:extLst>
                  <a:ext uri="{0D108BD9-81ED-4DB2-BD59-A6C34878D82A}">
                    <a16:rowId xmlns:a16="http://schemas.microsoft.com/office/drawing/2014/main" val="4040956183"/>
                  </a:ext>
                </a:extLst>
              </a:tr>
              <a:tr h="2489686">
                <a:tc>
                  <a:txBody>
                    <a:bodyPr/>
                    <a:lstStyle/>
                    <a:p>
                      <a:pPr marL="285750" indent="-285750">
                        <a:buFont typeface="Arial" panose="020B0604020202020204" pitchFamily="34" charset="0"/>
                        <a:buChar char="•"/>
                      </a:pPr>
                      <a:r>
                        <a:rPr lang="en-US" sz="2400" dirty="0"/>
                        <a:t>Increase heart rate</a:t>
                      </a:r>
                    </a:p>
                    <a:p>
                      <a:pPr marL="285750" indent="-285750">
                        <a:buFont typeface="Arial" panose="020B0604020202020204" pitchFamily="34" charset="0"/>
                        <a:buChar char="•"/>
                      </a:pPr>
                      <a:r>
                        <a:rPr lang="en-US" sz="2400" dirty="0"/>
                        <a:t>Increase breathing rate</a:t>
                      </a:r>
                    </a:p>
                    <a:p>
                      <a:pPr marL="285750" indent="-285750">
                        <a:buFont typeface="Arial" panose="020B0604020202020204" pitchFamily="34" charset="0"/>
                        <a:buChar char="•"/>
                      </a:pPr>
                      <a:r>
                        <a:rPr lang="en-US" sz="2400" dirty="0"/>
                        <a:t>Increase body and muscle temperature</a:t>
                      </a:r>
                    </a:p>
                    <a:p>
                      <a:pPr marL="285750" indent="-285750">
                        <a:buFont typeface="Arial" panose="020B0604020202020204" pitchFamily="34" charset="0"/>
                        <a:buChar char="•"/>
                      </a:pPr>
                      <a:r>
                        <a:rPr lang="en-US" sz="2400" dirty="0"/>
                        <a:t>Greater blood flow to the active muscles</a:t>
                      </a:r>
                    </a:p>
                    <a:p>
                      <a:pPr marL="285750" indent="-285750">
                        <a:buClr>
                          <a:srgbClr val="000000"/>
                        </a:buClr>
                        <a:buFont typeface="Arial,Sans-Serif" panose="020B0604020202020204" pitchFamily="34" charset="0"/>
                        <a:buChar char="•"/>
                      </a:pPr>
                      <a:r>
                        <a:rPr lang="en-US" sz="2400" b="0" i="0" u="none" strike="noStrike" noProof="0" dirty="0">
                          <a:latin typeface="Ubuntu Light"/>
                        </a:rPr>
                        <a:t>Shift focus from life to sport</a:t>
                      </a:r>
                    </a:p>
                    <a:p>
                      <a:pPr marL="285750" lvl="0" indent="-285750">
                        <a:buClr>
                          <a:srgbClr val="000000"/>
                        </a:buClr>
                        <a:buFont typeface="Arial,Sans-Serif" panose="020B0604020202020204" pitchFamily="34" charset="0"/>
                        <a:buChar char="•"/>
                      </a:pPr>
                      <a:r>
                        <a:rPr lang="en-US" sz="2400" b="0" i="0" u="none" strike="noStrike" noProof="0" dirty="0">
                          <a:latin typeface="Ubuntu Light"/>
                        </a:rPr>
                        <a:t>Connects the mind and the body</a:t>
                      </a:r>
                    </a:p>
                    <a:p>
                      <a:pPr marL="285750" lvl="0" indent="-285750">
                        <a:buClr>
                          <a:srgbClr val="000000"/>
                        </a:buClr>
                        <a:buFont typeface="Arial,Sans-Serif" panose="020B0604020202020204" pitchFamily="34" charset="0"/>
                        <a:buChar char="•"/>
                      </a:pPr>
                      <a:r>
                        <a:rPr lang="en-US" sz="2400" dirty="0"/>
                        <a:t>Reviewing skills that are going to be part of the upcoming practice</a:t>
                      </a:r>
                    </a:p>
                    <a:p>
                      <a:pPr marL="285750" lvl="0" indent="-285750">
                        <a:buClr>
                          <a:srgbClr val="000000"/>
                        </a:buClr>
                        <a:buFont typeface="Arial,Sans-Serif" panose="020B0604020202020204" pitchFamily="34" charset="0"/>
                        <a:buChar char="•"/>
                      </a:pPr>
                      <a:r>
                        <a:rPr lang="en-US" sz="2400" dirty="0"/>
                        <a:t>Having fun with teammates</a:t>
                      </a:r>
                    </a:p>
                  </a:txBody>
                  <a:tcPr/>
                </a:tc>
                <a:extLst>
                  <a:ext uri="{0D108BD9-81ED-4DB2-BD59-A6C34878D82A}">
                    <a16:rowId xmlns:a16="http://schemas.microsoft.com/office/drawing/2014/main" val="3800289933"/>
                  </a:ext>
                </a:extLst>
              </a:tr>
            </a:tbl>
          </a:graphicData>
        </a:graphic>
      </p:graphicFrame>
      <p:sp>
        <p:nvSpPr>
          <p:cNvPr id="5" name="TextBox 4">
            <a:extLst>
              <a:ext uri="{FF2B5EF4-FFF2-40B4-BE49-F238E27FC236}">
                <a16:creationId xmlns:a16="http://schemas.microsoft.com/office/drawing/2014/main" id="{26043C5C-3CFE-EB87-90A1-8DEA303FB9C5}"/>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1: YEAR 1 REVIEW</a:t>
            </a:r>
          </a:p>
        </p:txBody>
      </p:sp>
      <p:sp>
        <p:nvSpPr>
          <p:cNvPr id="12" name="Text Placeholder 1">
            <a:extLst>
              <a:ext uri="{FF2B5EF4-FFF2-40B4-BE49-F238E27FC236}">
                <a16:creationId xmlns:a16="http://schemas.microsoft.com/office/drawing/2014/main" id="{120406E0-0158-9631-BEAC-B83259FF4F7A}"/>
              </a:ext>
            </a:extLst>
          </p:cNvPr>
          <p:cNvSpPr txBox="1">
            <a:spLocks/>
          </p:cNvSpPr>
          <p:nvPr/>
        </p:nvSpPr>
        <p:spPr>
          <a:xfrm>
            <a:off x="628650" y="316571"/>
            <a:ext cx="9610725" cy="5810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Purpose of a Warm-Up</a:t>
            </a:r>
          </a:p>
        </p:txBody>
      </p:sp>
      <p:sp>
        <p:nvSpPr>
          <p:cNvPr id="14" name="Text Placeholder 2">
            <a:extLst>
              <a:ext uri="{FF2B5EF4-FFF2-40B4-BE49-F238E27FC236}">
                <a16:creationId xmlns:a16="http://schemas.microsoft.com/office/drawing/2014/main" id="{7EB7B5C7-FFAB-A35F-C5F4-FE31A84923D4}"/>
              </a:ext>
            </a:extLst>
          </p:cNvPr>
          <p:cNvSpPr txBox="1">
            <a:spLocks/>
          </p:cNvSpPr>
          <p:nvPr/>
        </p:nvSpPr>
        <p:spPr>
          <a:xfrm>
            <a:off x="628650" y="897596"/>
            <a:ext cx="9591675" cy="5810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Warm-Up and Cool-Down Practice</a:t>
            </a:r>
          </a:p>
        </p:txBody>
      </p:sp>
    </p:spTree>
    <p:extLst>
      <p:ext uri="{BB962C8B-B14F-4D97-AF65-F5344CB8AC3E}">
        <p14:creationId xmlns:p14="http://schemas.microsoft.com/office/powerpoint/2010/main" val="616246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10;&#10;Description automatically generated with low confidence">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6709144" y="2246452"/>
            <a:ext cx="4760693" cy="3378534"/>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dirty="0"/>
              <a:t>These two elements should be included in all warm-ups:</a:t>
            </a:r>
          </a:p>
          <a:p>
            <a:pPr>
              <a:lnSpc>
                <a:spcPct val="100000"/>
              </a:lnSpc>
            </a:pPr>
            <a:r>
              <a:rPr lang="en-US" dirty="0"/>
              <a:t>  </a:t>
            </a:r>
          </a:p>
          <a:p>
            <a:pPr marL="514350" indent="-514350">
              <a:lnSpc>
                <a:spcPct val="100000"/>
              </a:lnSpc>
              <a:buFont typeface="+mj-lt"/>
              <a:buAutoNum type="arabicPeriod"/>
            </a:pPr>
            <a:r>
              <a:rPr lang="en-US" b="1" dirty="0">
                <a:solidFill>
                  <a:srgbClr val="FFC000"/>
                </a:solidFill>
              </a:rPr>
              <a:t>Aerobic Activity </a:t>
            </a:r>
          </a:p>
          <a:p>
            <a:pPr marL="514350" indent="-514350">
              <a:lnSpc>
                <a:spcPct val="100000"/>
              </a:lnSpc>
              <a:buFont typeface="+mj-lt"/>
              <a:buAutoNum type="arabicPeriod"/>
            </a:pPr>
            <a:r>
              <a:rPr lang="en-US" b="1" dirty="0">
                <a:solidFill>
                  <a:srgbClr val="00B050"/>
                </a:solidFill>
              </a:rPr>
              <a:t>Dynamic Stretches</a:t>
            </a:r>
          </a:p>
          <a:p>
            <a:pPr marL="514350" indent="-514350">
              <a:lnSpc>
                <a:spcPct val="100000"/>
              </a:lnSpc>
              <a:buFont typeface="+mj-lt"/>
              <a:buAutoNum type="arabicPeriod"/>
            </a:pPr>
            <a:endParaRPr lang="en-US" dirty="0"/>
          </a:p>
          <a:p>
            <a:pPr>
              <a:lnSpc>
                <a:spcPct val="100000"/>
              </a:lnSpc>
            </a:pPr>
            <a:endParaRPr lang="en-US" dirty="0"/>
          </a:p>
        </p:txBody>
      </p:sp>
      <p:pic>
        <p:nvPicPr>
          <p:cNvPr id="5" name="Picture 4" descr="A group of people running&#10;&#10;Description automatically generated">
            <a:extLst>
              <a:ext uri="{FF2B5EF4-FFF2-40B4-BE49-F238E27FC236}">
                <a16:creationId xmlns:a16="http://schemas.microsoft.com/office/drawing/2014/main" id="{72A2F0AE-191F-4F04-9B2A-02DC7CD1AA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163" y="2146925"/>
            <a:ext cx="5682216" cy="3788144"/>
          </a:xfrm>
          <a:prstGeom prst="rect">
            <a:avLst/>
          </a:prstGeom>
        </p:spPr>
      </p:pic>
      <p:sp>
        <p:nvSpPr>
          <p:cNvPr id="6" name="TextBox 5">
            <a:extLst>
              <a:ext uri="{FF2B5EF4-FFF2-40B4-BE49-F238E27FC236}">
                <a16:creationId xmlns:a16="http://schemas.microsoft.com/office/drawing/2014/main" id="{E884909A-0783-EDFF-376A-1839258A83B0}"/>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1: YEAR 1 REVIEW</a:t>
            </a:r>
          </a:p>
        </p:txBody>
      </p:sp>
      <p:sp>
        <p:nvSpPr>
          <p:cNvPr id="8" name="Text Placeholder 1">
            <a:extLst>
              <a:ext uri="{FF2B5EF4-FFF2-40B4-BE49-F238E27FC236}">
                <a16:creationId xmlns:a16="http://schemas.microsoft.com/office/drawing/2014/main" id="{B2A09623-FEC4-C43C-4E0D-0E2CA735A0A6}"/>
              </a:ext>
            </a:extLst>
          </p:cNvPr>
          <p:cNvSpPr txBox="1">
            <a:spLocks/>
          </p:cNvSpPr>
          <p:nvPr/>
        </p:nvSpPr>
        <p:spPr>
          <a:xfrm>
            <a:off x="628650" y="316571"/>
            <a:ext cx="9610725" cy="5810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Share a Favorite Warm-Up Exercise</a:t>
            </a:r>
          </a:p>
        </p:txBody>
      </p:sp>
      <p:sp>
        <p:nvSpPr>
          <p:cNvPr id="9" name="Text Placeholder 2">
            <a:extLst>
              <a:ext uri="{FF2B5EF4-FFF2-40B4-BE49-F238E27FC236}">
                <a16:creationId xmlns:a16="http://schemas.microsoft.com/office/drawing/2014/main" id="{CAD23331-8D20-91A0-514C-7C3C40A75DFC}"/>
              </a:ext>
            </a:extLst>
          </p:cNvPr>
          <p:cNvSpPr txBox="1">
            <a:spLocks/>
          </p:cNvSpPr>
          <p:nvPr/>
        </p:nvSpPr>
        <p:spPr>
          <a:xfrm>
            <a:off x="628650" y="897596"/>
            <a:ext cx="9591675" cy="5810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Warm-Up and Cool-Down Practice</a:t>
            </a:r>
          </a:p>
        </p:txBody>
      </p:sp>
    </p:spTree>
    <p:extLst>
      <p:ext uri="{BB962C8B-B14F-4D97-AF65-F5344CB8AC3E}">
        <p14:creationId xmlns:p14="http://schemas.microsoft.com/office/powerpoint/2010/main" val="2198546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Shape&#10;&#10;Description automatically generated with low confidence">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graphicFrame>
        <p:nvGraphicFramePr>
          <p:cNvPr id="10" name="Table 6">
            <a:extLst>
              <a:ext uri="{FF2B5EF4-FFF2-40B4-BE49-F238E27FC236}">
                <a16:creationId xmlns:a16="http://schemas.microsoft.com/office/drawing/2014/main" id="{EC8E785C-D408-2181-46B9-D0FD6836B893}"/>
              </a:ext>
            </a:extLst>
          </p:cNvPr>
          <p:cNvGraphicFramePr>
            <a:graphicFrameLocks noGrp="1"/>
          </p:cNvGraphicFramePr>
          <p:nvPr>
            <p:extLst>
              <p:ext uri="{D42A27DB-BD31-4B8C-83A1-F6EECF244321}">
                <p14:modId xmlns:p14="http://schemas.microsoft.com/office/powerpoint/2010/main" val="157541121"/>
              </p:ext>
            </p:extLst>
          </p:nvPr>
        </p:nvGraphicFramePr>
        <p:xfrm>
          <a:off x="1161255" y="2077078"/>
          <a:ext cx="9610725" cy="3103714"/>
        </p:xfrm>
        <a:graphic>
          <a:graphicData uri="http://schemas.openxmlformats.org/drawingml/2006/table">
            <a:tbl>
              <a:tblPr firstRow="1" bandRow="1">
                <a:tableStyleId>{F5AB1C69-6EDB-4FF4-983F-18BD219EF322}</a:tableStyleId>
              </a:tblPr>
              <a:tblGrid>
                <a:gridCol w="9610725">
                  <a:extLst>
                    <a:ext uri="{9D8B030D-6E8A-4147-A177-3AD203B41FA5}">
                      <a16:colId xmlns:a16="http://schemas.microsoft.com/office/drawing/2014/main" val="1381919411"/>
                    </a:ext>
                  </a:extLst>
                </a:gridCol>
              </a:tblGrid>
              <a:tr h="397366">
                <a:tc>
                  <a:txBody>
                    <a:bodyPr/>
                    <a:lstStyle/>
                    <a:p>
                      <a:pPr algn="ctr"/>
                      <a:r>
                        <a:rPr lang="en-US" sz="2400" dirty="0"/>
                        <a:t>Why do athletes need to cool down?</a:t>
                      </a:r>
                    </a:p>
                  </a:txBody>
                  <a:tcPr/>
                </a:tc>
                <a:extLst>
                  <a:ext uri="{0D108BD9-81ED-4DB2-BD59-A6C34878D82A}">
                    <a16:rowId xmlns:a16="http://schemas.microsoft.com/office/drawing/2014/main" val="4040956183"/>
                  </a:ext>
                </a:extLst>
              </a:tr>
              <a:tr h="2646514">
                <a:tc>
                  <a:txBody>
                    <a:bodyPr/>
                    <a:lstStyle/>
                    <a:p>
                      <a:pPr marL="285750" indent="-285750">
                        <a:buFont typeface="Arial" panose="020B0604020202020204" pitchFamily="34" charset="0"/>
                        <a:buChar char="•"/>
                      </a:pPr>
                      <a:endParaRPr lang="en-US" sz="2400" dirty="0"/>
                    </a:p>
                  </a:txBody>
                  <a:tcPr/>
                </a:tc>
                <a:extLst>
                  <a:ext uri="{0D108BD9-81ED-4DB2-BD59-A6C34878D82A}">
                    <a16:rowId xmlns:a16="http://schemas.microsoft.com/office/drawing/2014/main" val="3800289933"/>
                  </a:ext>
                </a:extLst>
              </a:tr>
            </a:tbl>
          </a:graphicData>
        </a:graphic>
      </p:graphicFrame>
      <p:sp>
        <p:nvSpPr>
          <p:cNvPr id="4" name="TextBox 3">
            <a:extLst>
              <a:ext uri="{FF2B5EF4-FFF2-40B4-BE49-F238E27FC236}">
                <a16:creationId xmlns:a16="http://schemas.microsoft.com/office/drawing/2014/main" id="{D6ADF0AE-2B2E-7C2A-72BE-D0535B84EE40}"/>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1: YEAR 1 REVIEW</a:t>
            </a:r>
          </a:p>
        </p:txBody>
      </p:sp>
      <p:sp>
        <p:nvSpPr>
          <p:cNvPr id="9" name="Text Placeholder 1">
            <a:extLst>
              <a:ext uri="{FF2B5EF4-FFF2-40B4-BE49-F238E27FC236}">
                <a16:creationId xmlns:a16="http://schemas.microsoft.com/office/drawing/2014/main" id="{A3691BE5-0644-FD2D-9ECC-1829452069F8}"/>
              </a:ext>
            </a:extLst>
          </p:cNvPr>
          <p:cNvSpPr txBox="1">
            <a:spLocks/>
          </p:cNvSpPr>
          <p:nvPr/>
        </p:nvSpPr>
        <p:spPr>
          <a:xfrm>
            <a:off x="628650" y="316571"/>
            <a:ext cx="9610725" cy="5810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Purpose of a Cool-Down</a:t>
            </a:r>
          </a:p>
        </p:txBody>
      </p:sp>
      <p:sp>
        <p:nvSpPr>
          <p:cNvPr id="12" name="Text Placeholder 2">
            <a:extLst>
              <a:ext uri="{FF2B5EF4-FFF2-40B4-BE49-F238E27FC236}">
                <a16:creationId xmlns:a16="http://schemas.microsoft.com/office/drawing/2014/main" id="{3DE200C6-B48D-5F3C-54D5-D66939965AA8}"/>
              </a:ext>
            </a:extLst>
          </p:cNvPr>
          <p:cNvSpPr txBox="1">
            <a:spLocks/>
          </p:cNvSpPr>
          <p:nvPr/>
        </p:nvSpPr>
        <p:spPr>
          <a:xfrm>
            <a:off x="628650" y="897596"/>
            <a:ext cx="9591675" cy="5810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Warm-Up and Cool-Down Practice</a:t>
            </a:r>
          </a:p>
        </p:txBody>
      </p:sp>
    </p:spTree>
    <p:extLst>
      <p:ext uri="{BB962C8B-B14F-4D97-AF65-F5344CB8AC3E}">
        <p14:creationId xmlns:p14="http://schemas.microsoft.com/office/powerpoint/2010/main" val="2656025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Shape&#10;&#10;Description automatically generated with low confidence">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graphicFrame>
        <p:nvGraphicFramePr>
          <p:cNvPr id="10" name="Table 6">
            <a:extLst>
              <a:ext uri="{FF2B5EF4-FFF2-40B4-BE49-F238E27FC236}">
                <a16:creationId xmlns:a16="http://schemas.microsoft.com/office/drawing/2014/main" id="{EC8E785C-D408-2181-46B9-D0FD6836B893}"/>
              </a:ext>
            </a:extLst>
          </p:cNvPr>
          <p:cNvGraphicFramePr>
            <a:graphicFrameLocks noGrp="1"/>
          </p:cNvGraphicFramePr>
          <p:nvPr>
            <p:extLst>
              <p:ext uri="{D42A27DB-BD31-4B8C-83A1-F6EECF244321}">
                <p14:modId xmlns:p14="http://schemas.microsoft.com/office/powerpoint/2010/main" val="2172570267"/>
              </p:ext>
            </p:extLst>
          </p:nvPr>
        </p:nvGraphicFramePr>
        <p:xfrm>
          <a:off x="1161255" y="2077078"/>
          <a:ext cx="9610725" cy="2776107"/>
        </p:xfrm>
        <a:graphic>
          <a:graphicData uri="http://schemas.openxmlformats.org/drawingml/2006/table">
            <a:tbl>
              <a:tblPr firstRow="1" bandRow="1">
                <a:tableStyleId>{F5AB1C69-6EDB-4FF4-983F-18BD219EF322}</a:tableStyleId>
              </a:tblPr>
              <a:tblGrid>
                <a:gridCol w="9610725">
                  <a:extLst>
                    <a:ext uri="{9D8B030D-6E8A-4147-A177-3AD203B41FA5}">
                      <a16:colId xmlns:a16="http://schemas.microsoft.com/office/drawing/2014/main" val="1381919411"/>
                    </a:ext>
                  </a:extLst>
                </a:gridCol>
              </a:tblGrid>
              <a:tr h="400604">
                <a:tc>
                  <a:txBody>
                    <a:bodyPr/>
                    <a:lstStyle/>
                    <a:p>
                      <a:pPr algn="ctr"/>
                      <a:r>
                        <a:rPr lang="en-US" sz="2400" dirty="0"/>
                        <a:t>Physical and Mental Benefits</a:t>
                      </a:r>
                    </a:p>
                  </a:txBody>
                  <a:tcPr/>
                </a:tc>
                <a:extLst>
                  <a:ext uri="{0D108BD9-81ED-4DB2-BD59-A6C34878D82A}">
                    <a16:rowId xmlns:a16="http://schemas.microsoft.com/office/drawing/2014/main" val="4040956183"/>
                  </a:ext>
                </a:extLst>
              </a:tr>
              <a:tr h="2318907">
                <a:tc>
                  <a:txBody>
                    <a:bodyPr/>
                    <a:lstStyle/>
                    <a:p>
                      <a:pPr marL="285750" indent="-285750">
                        <a:buFont typeface="Arial" panose="020B0604020202020204" pitchFamily="34" charset="0"/>
                        <a:buChar char="•"/>
                      </a:pPr>
                      <a:r>
                        <a:rPr lang="en-US" sz="2400" dirty="0"/>
                        <a:t>Decrease heart rate and breathing rate</a:t>
                      </a:r>
                    </a:p>
                    <a:p>
                      <a:pPr marL="285750" indent="-285750">
                        <a:buFont typeface="Arial" panose="020B0604020202020204" pitchFamily="34" charset="0"/>
                        <a:buChar char="•"/>
                      </a:pPr>
                      <a:r>
                        <a:rPr lang="en-US" sz="2400" dirty="0"/>
                        <a:t>Decrease body temperature</a:t>
                      </a:r>
                    </a:p>
                    <a:p>
                      <a:pPr marL="285750" indent="-285750">
                        <a:buFont typeface="Arial" panose="020B0604020202020204" pitchFamily="34" charset="0"/>
                        <a:buChar char="•"/>
                      </a:pPr>
                      <a:r>
                        <a:rPr lang="en-US" sz="2400" dirty="0"/>
                        <a:t>Decrease muscle soreness </a:t>
                      </a:r>
                    </a:p>
                    <a:p>
                      <a:pPr marL="285750" indent="-285750">
                        <a:buFont typeface="Arial" panose="020B0604020202020204" pitchFamily="34" charset="0"/>
                        <a:buChar char="•"/>
                      </a:pPr>
                      <a:r>
                        <a:rPr lang="en-US" sz="2400" dirty="0"/>
                        <a:t>Improve flexibility</a:t>
                      </a:r>
                    </a:p>
                    <a:p>
                      <a:pPr marL="285750" indent="-285750">
                        <a:buFont typeface="Arial" panose="020B0604020202020204" pitchFamily="34" charset="0"/>
                        <a:buChar char="•"/>
                      </a:pPr>
                      <a:r>
                        <a:rPr lang="en-US" sz="2400" dirty="0"/>
                        <a:t>Increases the rate of recovery from exercise</a:t>
                      </a:r>
                    </a:p>
                    <a:p>
                      <a:pPr marL="285750" indent="-285750">
                        <a:buFont typeface="Arial" panose="020B0604020202020204" pitchFamily="34" charset="0"/>
                        <a:buChar char="•"/>
                      </a:pPr>
                      <a:r>
                        <a:rPr lang="en-US" sz="2400" dirty="0"/>
                        <a:t>Promote relaxation</a:t>
                      </a:r>
                    </a:p>
                  </a:txBody>
                  <a:tcPr/>
                </a:tc>
                <a:extLst>
                  <a:ext uri="{0D108BD9-81ED-4DB2-BD59-A6C34878D82A}">
                    <a16:rowId xmlns:a16="http://schemas.microsoft.com/office/drawing/2014/main" val="3800289933"/>
                  </a:ext>
                </a:extLst>
              </a:tr>
            </a:tbl>
          </a:graphicData>
        </a:graphic>
      </p:graphicFrame>
      <p:sp>
        <p:nvSpPr>
          <p:cNvPr id="4" name="TextBox 3">
            <a:extLst>
              <a:ext uri="{FF2B5EF4-FFF2-40B4-BE49-F238E27FC236}">
                <a16:creationId xmlns:a16="http://schemas.microsoft.com/office/drawing/2014/main" id="{B9B779CF-D720-C047-D397-701CBD0DA016}"/>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1: YEAR 1 REVIEW</a:t>
            </a:r>
          </a:p>
        </p:txBody>
      </p:sp>
      <p:sp>
        <p:nvSpPr>
          <p:cNvPr id="9" name="Text Placeholder 1">
            <a:extLst>
              <a:ext uri="{FF2B5EF4-FFF2-40B4-BE49-F238E27FC236}">
                <a16:creationId xmlns:a16="http://schemas.microsoft.com/office/drawing/2014/main" id="{0BC86F8F-DB1D-0852-B4FD-2AC5AF754F85}"/>
              </a:ext>
            </a:extLst>
          </p:cNvPr>
          <p:cNvSpPr txBox="1">
            <a:spLocks/>
          </p:cNvSpPr>
          <p:nvPr/>
        </p:nvSpPr>
        <p:spPr>
          <a:xfrm>
            <a:off x="628650" y="316571"/>
            <a:ext cx="9610725" cy="5810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Purpose of a Cool-Down</a:t>
            </a:r>
          </a:p>
        </p:txBody>
      </p:sp>
      <p:sp>
        <p:nvSpPr>
          <p:cNvPr id="12" name="Text Placeholder 2">
            <a:extLst>
              <a:ext uri="{FF2B5EF4-FFF2-40B4-BE49-F238E27FC236}">
                <a16:creationId xmlns:a16="http://schemas.microsoft.com/office/drawing/2014/main" id="{AFD2D742-3DC1-4BDB-AE0D-B6B29CBCE2F0}"/>
              </a:ext>
            </a:extLst>
          </p:cNvPr>
          <p:cNvSpPr txBox="1">
            <a:spLocks/>
          </p:cNvSpPr>
          <p:nvPr/>
        </p:nvSpPr>
        <p:spPr>
          <a:xfrm>
            <a:off x="628650" y="897596"/>
            <a:ext cx="9591675" cy="5810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Warm-Up and Cool-Down Practice</a:t>
            </a:r>
          </a:p>
        </p:txBody>
      </p:sp>
    </p:spTree>
    <p:extLst>
      <p:ext uri="{BB962C8B-B14F-4D97-AF65-F5344CB8AC3E}">
        <p14:creationId xmlns:p14="http://schemas.microsoft.com/office/powerpoint/2010/main" val="2391520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CF21C3A-4D73-C25C-44FD-080844A363C0}"/>
              </a:ext>
            </a:extLst>
          </p:cNvPr>
          <p:cNvGrpSpPr/>
          <p:nvPr/>
        </p:nvGrpSpPr>
        <p:grpSpPr>
          <a:xfrm>
            <a:off x="10272279" y="285566"/>
            <a:ext cx="1528639" cy="1565435"/>
            <a:chOff x="126717" y="1156741"/>
            <a:chExt cx="4588158" cy="4584337"/>
          </a:xfrm>
        </p:grpSpPr>
        <p:sp>
          <p:nvSpPr>
            <p:cNvPr id="13" name="Oval 12">
              <a:extLst>
                <a:ext uri="{FF2B5EF4-FFF2-40B4-BE49-F238E27FC236}">
                  <a16:creationId xmlns:a16="http://schemas.microsoft.com/office/drawing/2014/main" id="{0C62E32B-3864-F667-DDB9-C7A09747B1EA}"/>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Shape&#10;&#10;Description automatically generated with low confidence">
              <a:extLst>
                <a:ext uri="{FF2B5EF4-FFF2-40B4-BE49-F238E27FC236}">
                  <a16:creationId xmlns:a16="http://schemas.microsoft.com/office/drawing/2014/main" id="{A9AE8E60-0799-0F35-44B8-F4F584A4B9E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245973" y="2156377"/>
              <a:ext cx="2545245" cy="2545245"/>
            </a:xfrm>
            <a:prstGeom prst="rect">
              <a:avLst/>
            </a:prstGeom>
          </p:spPr>
        </p:pic>
      </p:grpSp>
      <p:sp>
        <p:nvSpPr>
          <p:cNvPr id="10" name="Text Placeholder 3">
            <a:extLst>
              <a:ext uri="{FF2B5EF4-FFF2-40B4-BE49-F238E27FC236}">
                <a16:creationId xmlns:a16="http://schemas.microsoft.com/office/drawing/2014/main" id="{5EB3B1BA-4C28-BDC4-5721-2682B169DCBC}"/>
              </a:ext>
            </a:extLst>
          </p:cNvPr>
          <p:cNvSpPr txBox="1">
            <a:spLocks/>
          </p:cNvSpPr>
          <p:nvPr/>
        </p:nvSpPr>
        <p:spPr>
          <a:xfrm>
            <a:off x="628651" y="2246452"/>
            <a:ext cx="4751424" cy="3523452"/>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dirty="0"/>
              <a:t>A typical cool-down includes:</a:t>
            </a:r>
          </a:p>
          <a:p>
            <a:pPr marL="514350" indent="-514350">
              <a:lnSpc>
                <a:spcPct val="100000"/>
              </a:lnSpc>
              <a:buFont typeface="+mj-lt"/>
              <a:buAutoNum type="arabicPeriod"/>
            </a:pPr>
            <a:endParaRPr lang="en-US" dirty="0"/>
          </a:p>
          <a:p>
            <a:pPr marL="514350" indent="-514350">
              <a:lnSpc>
                <a:spcPct val="100000"/>
              </a:lnSpc>
              <a:buFont typeface="+mj-lt"/>
              <a:buAutoNum type="arabicPeriod"/>
            </a:pPr>
            <a:r>
              <a:rPr lang="en-US" b="1" dirty="0">
                <a:solidFill>
                  <a:srgbClr val="FF9966"/>
                </a:solidFill>
              </a:rPr>
              <a:t>Light Aerobic Activity</a:t>
            </a:r>
          </a:p>
          <a:p>
            <a:pPr marL="514350" indent="-514350">
              <a:lnSpc>
                <a:spcPct val="100000"/>
              </a:lnSpc>
              <a:buFont typeface="+mj-lt"/>
              <a:buAutoNum type="arabicPeriod"/>
            </a:pPr>
            <a:r>
              <a:rPr lang="en-US" b="1" dirty="0">
                <a:solidFill>
                  <a:srgbClr val="3399FF"/>
                </a:solidFill>
              </a:rPr>
              <a:t>Static Stretching</a:t>
            </a:r>
          </a:p>
          <a:p>
            <a:pPr>
              <a:lnSpc>
                <a:spcPct val="100000"/>
              </a:lnSpc>
            </a:pPr>
            <a:endParaRPr lang="en-US" dirty="0"/>
          </a:p>
        </p:txBody>
      </p:sp>
      <p:pic>
        <p:nvPicPr>
          <p:cNvPr id="5" name="Picture Placeholder 41">
            <a:extLst>
              <a:ext uri="{FF2B5EF4-FFF2-40B4-BE49-F238E27FC236}">
                <a16:creationId xmlns:a16="http://schemas.microsoft.com/office/drawing/2014/main" id="{F401FF99-C08D-E923-EFFF-D5247159DC5F}"/>
              </a:ext>
            </a:extLst>
          </p:cNvPr>
          <p:cNvPicPr>
            <a:picLocks noChangeAspect="1"/>
          </p:cNvPicPr>
          <p:nvPr/>
        </p:nvPicPr>
        <p:blipFill>
          <a:blip r:embed="rId5">
            <a:extLst>
              <a:ext uri="{28A0092B-C50C-407E-A947-70E740481C1C}">
                <a14:useLocalDpi xmlns:a14="http://schemas.microsoft.com/office/drawing/2010/main" val="0"/>
              </a:ext>
            </a:extLst>
          </a:blip>
          <a:srcRect t="13624" b="13624"/>
          <a:stretch/>
        </p:blipFill>
        <p:spPr>
          <a:xfrm>
            <a:off x="5708876" y="2341324"/>
            <a:ext cx="6092042" cy="3052955"/>
          </a:xfrm>
          <a:prstGeom prst="rect">
            <a:avLst/>
          </a:prstGeom>
        </p:spPr>
      </p:pic>
      <p:sp>
        <p:nvSpPr>
          <p:cNvPr id="4" name="TextBox 3">
            <a:extLst>
              <a:ext uri="{FF2B5EF4-FFF2-40B4-BE49-F238E27FC236}">
                <a16:creationId xmlns:a16="http://schemas.microsoft.com/office/drawing/2014/main" id="{2F3704AB-766A-44C5-36F0-3FF26BD6FDB6}"/>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1: YEAR 1 REVIEW</a:t>
            </a:r>
          </a:p>
        </p:txBody>
      </p:sp>
      <p:sp>
        <p:nvSpPr>
          <p:cNvPr id="12" name="Text Placeholder 1">
            <a:extLst>
              <a:ext uri="{FF2B5EF4-FFF2-40B4-BE49-F238E27FC236}">
                <a16:creationId xmlns:a16="http://schemas.microsoft.com/office/drawing/2014/main" id="{7286615F-3F0E-4B7E-68A6-1BAF82639F7E}"/>
              </a:ext>
            </a:extLst>
          </p:cNvPr>
          <p:cNvSpPr txBox="1">
            <a:spLocks/>
          </p:cNvSpPr>
          <p:nvPr/>
        </p:nvSpPr>
        <p:spPr>
          <a:xfrm>
            <a:off x="628650" y="316571"/>
            <a:ext cx="9610725" cy="5810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Share a Favorite Cool-Down Exercise</a:t>
            </a:r>
          </a:p>
        </p:txBody>
      </p:sp>
      <p:sp>
        <p:nvSpPr>
          <p:cNvPr id="14" name="Text Placeholder 2">
            <a:extLst>
              <a:ext uri="{FF2B5EF4-FFF2-40B4-BE49-F238E27FC236}">
                <a16:creationId xmlns:a16="http://schemas.microsoft.com/office/drawing/2014/main" id="{1C95786C-836C-7F4F-2413-1BCDB3C32930}"/>
              </a:ext>
            </a:extLst>
          </p:cNvPr>
          <p:cNvSpPr txBox="1">
            <a:spLocks/>
          </p:cNvSpPr>
          <p:nvPr/>
        </p:nvSpPr>
        <p:spPr>
          <a:xfrm>
            <a:off x="628650" y="897596"/>
            <a:ext cx="9591675" cy="5810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Warm-Up and Cool-Down Practice</a:t>
            </a:r>
          </a:p>
        </p:txBody>
      </p:sp>
    </p:spTree>
    <p:extLst>
      <p:ext uri="{BB962C8B-B14F-4D97-AF65-F5344CB8AC3E}">
        <p14:creationId xmlns:p14="http://schemas.microsoft.com/office/powerpoint/2010/main" val="2754427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6" descr="Warm-up Icons - Free SVG &amp; PNG Warm-up Images - Noun Project">
            <a:extLst>
              <a:ext uri="{FF2B5EF4-FFF2-40B4-BE49-F238E27FC236}">
                <a16:creationId xmlns:a16="http://schemas.microsoft.com/office/drawing/2014/main" id="{03A620DD-5F99-9315-07E5-7088C58442CF}"/>
              </a:ext>
            </a:extLst>
          </p:cNvPr>
          <p:cNvPicPr>
            <a:picLocks noChangeAspect="1" noChangeArrowheads="1"/>
          </p:cNvPicPr>
          <p:nvPr/>
        </p:nvPicPr>
        <p:blipFill>
          <a:blip r:embed="rId3">
            <a:alphaModFix/>
            <a:duotone>
              <a:schemeClr val="accent5">
                <a:shade val="45000"/>
                <a:satMod val="135000"/>
              </a:schemeClr>
              <a:prstClr val="white"/>
            </a:duotone>
            <a:extLst>
              <a:ext uri="{BEBA8EAE-BF5A-486C-A8C5-ECC9F3942E4B}">
                <a14:imgProps xmlns:a14="http://schemas.microsoft.com/office/drawing/2010/main">
                  <a14:imgLayer r:embed="rId4">
                    <a14:imgEffect>
                      <a14:backgroundRemoval t="2000" b="99500" l="10000" r="90000">
                        <a14:foregroundMark x1="51500" y1="25500" x2="51500" y2="25500"/>
                        <a14:foregroundMark x1="62000" y1="5500" x2="62000" y2="5500"/>
                        <a14:foregroundMark x1="59500" y1="2000" x2="59500" y2="2000"/>
                        <a14:foregroundMark x1="46500" y1="95500" x2="46500" y2="95500"/>
                        <a14:foregroundMark x1="65500" y1="98000" x2="65500" y2="98000"/>
                        <a14:foregroundMark x1="46000" y1="99500" x2="46000" y2="99500"/>
                      </a14:backgroundRemoval>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642236" y="673921"/>
            <a:ext cx="788724" cy="788724"/>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628651" y="2546430"/>
            <a:ext cx="10947464" cy="3515005"/>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b="1" dirty="0">
                <a:solidFill>
                  <a:schemeClr val="tx2"/>
                </a:solidFill>
              </a:rPr>
              <a:t>What do you like the most </a:t>
            </a:r>
            <a:r>
              <a:rPr lang="en-US" dirty="0"/>
              <a:t>about leading your team’s warm-up </a:t>
            </a:r>
            <a:br>
              <a:rPr lang="en-US" dirty="0"/>
            </a:br>
            <a:r>
              <a:rPr lang="en-US" dirty="0"/>
              <a:t>and cool-down? </a:t>
            </a:r>
          </a:p>
          <a:p>
            <a:pPr algn="ctr">
              <a:lnSpc>
                <a:spcPct val="100000"/>
              </a:lnSpc>
            </a:pPr>
            <a:endParaRPr lang="en-US" dirty="0"/>
          </a:p>
          <a:p>
            <a:pPr algn="ctr">
              <a:lnSpc>
                <a:spcPct val="100000"/>
              </a:lnSpc>
            </a:pPr>
            <a:endParaRPr lang="en-US" dirty="0"/>
          </a:p>
          <a:p>
            <a:pPr algn="ctr">
              <a:lnSpc>
                <a:spcPct val="100000"/>
              </a:lnSpc>
            </a:pPr>
            <a:r>
              <a:rPr lang="en-US" b="1" dirty="0">
                <a:solidFill>
                  <a:schemeClr val="tx2"/>
                </a:solidFill>
              </a:rPr>
              <a:t>What challenges do you face </a:t>
            </a:r>
            <a:r>
              <a:rPr lang="en-US" dirty="0"/>
              <a:t>when leading the warm-up or cool-down?</a:t>
            </a:r>
          </a:p>
        </p:txBody>
      </p:sp>
      <p:sp>
        <p:nvSpPr>
          <p:cNvPr id="5" name="TextBox 4">
            <a:extLst>
              <a:ext uri="{FF2B5EF4-FFF2-40B4-BE49-F238E27FC236}">
                <a16:creationId xmlns:a16="http://schemas.microsoft.com/office/drawing/2014/main" id="{31768BDB-18DB-77AF-8CE2-32B53A427AB4}"/>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1: YEAR 1 REVIEW</a:t>
            </a:r>
          </a:p>
        </p:txBody>
      </p:sp>
      <p:sp>
        <p:nvSpPr>
          <p:cNvPr id="4" name="Text Placeholder 1">
            <a:extLst>
              <a:ext uri="{FF2B5EF4-FFF2-40B4-BE49-F238E27FC236}">
                <a16:creationId xmlns:a16="http://schemas.microsoft.com/office/drawing/2014/main" id="{5AF954FD-7FB9-9EFC-0AB7-3272FF29BADD}"/>
              </a:ext>
            </a:extLst>
          </p:cNvPr>
          <p:cNvSpPr txBox="1">
            <a:spLocks/>
          </p:cNvSpPr>
          <p:nvPr/>
        </p:nvSpPr>
        <p:spPr>
          <a:xfrm>
            <a:off x="628650" y="316571"/>
            <a:ext cx="9610725" cy="5810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Year 1 Reflection</a:t>
            </a:r>
          </a:p>
        </p:txBody>
      </p:sp>
      <p:sp>
        <p:nvSpPr>
          <p:cNvPr id="6" name="Text Placeholder 2">
            <a:extLst>
              <a:ext uri="{FF2B5EF4-FFF2-40B4-BE49-F238E27FC236}">
                <a16:creationId xmlns:a16="http://schemas.microsoft.com/office/drawing/2014/main" id="{B41F70F2-44FC-343D-4FF6-E5F95C91FAC0}"/>
              </a:ext>
            </a:extLst>
          </p:cNvPr>
          <p:cNvSpPr txBox="1">
            <a:spLocks/>
          </p:cNvSpPr>
          <p:nvPr/>
        </p:nvSpPr>
        <p:spPr>
          <a:xfrm>
            <a:off x="628650" y="897596"/>
            <a:ext cx="9591675" cy="5810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Warm-Up and Cool-Down Practice</a:t>
            </a:r>
          </a:p>
        </p:txBody>
      </p:sp>
    </p:spTree>
    <p:extLst>
      <p:ext uri="{BB962C8B-B14F-4D97-AF65-F5344CB8AC3E}">
        <p14:creationId xmlns:p14="http://schemas.microsoft.com/office/powerpoint/2010/main" val="1347991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rmAutofit fontScale="92500" lnSpcReduction="10000"/>
          </a:bodyPr>
          <a:lstStyle/>
          <a:p>
            <a:pPr algn="r"/>
            <a:r>
              <a:rPr lang="en-US" dirty="0"/>
              <a:t>Leadership Events</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lstStyle/>
          <a:p>
            <a:r>
              <a:rPr lang="en-US" dirty="0"/>
              <a:t>Event Planning</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t="12399" b="12399"/>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
            <a:extLst>
              <a:ext uri="{FF2B5EF4-FFF2-40B4-BE49-F238E27FC236}">
                <a16:creationId xmlns:a16="http://schemas.microsoft.com/office/drawing/2014/main" id="{E44457B2-3409-62CF-5EDE-2C5B08DD1971}"/>
              </a:ext>
            </a:extLst>
          </p:cNvPr>
          <p:cNvSpPr txBox="1">
            <a:spLocks/>
          </p:cNvSpPr>
          <p:nvPr/>
        </p:nvSpPr>
        <p:spPr>
          <a:xfrm>
            <a:off x="126718" y="225061"/>
            <a:ext cx="8114914" cy="554183"/>
          </a:xfrm>
          <a:prstGeom prst="rect">
            <a:avLst/>
          </a:prstGeom>
        </p:spPr>
        <p:txBody>
          <a:bodyPr vert="horz" lIns="91440" tIns="45720" rIns="91440" bIns="45720" rtlCol="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3600" b="1" dirty="0">
                <a:solidFill>
                  <a:srgbClr val="00695E"/>
                </a:solidFill>
              </a:rPr>
              <a:t>Communication</a:t>
            </a:r>
          </a:p>
        </p:txBody>
      </p:sp>
      <p:pic>
        <p:nvPicPr>
          <p:cNvPr id="5" name="Graphic 4" descr="Chat with solid fill">
            <a:extLst>
              <a:ext uri="{FF2B5EF4-FFF2-40B4-BE49-F238E27FC236}">
                <a16:creationId xmlns:a16="http://schemas.microsoft.com/office/drawing/2014/main" id="{D853B3C5-E567-1A6D-9960-B4E88AB7355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53213" y="2613817"/>
            <a:ext cx="1935166" cy="1935166"/>
          </a:xfrm>
          <a:prstGeom prst="rect">
            <a:avLst/>
          </a:prstGeom>
        </p:spPr>
      </p:pic>
      <p:sp>
        <p:nvSpPr>
          <p:cNvPr id="6" name="TextBox 5">
            <a:extLst>
              <a:ext uri="{FF2B5EF4-FFF2-40B4-BE49-F238E27FC236}">
                <a16:creationId xmlns:a16="http://schemas.microsoft.com/office/drawing/2014/main" id="{E666AA6F-C5A1-2211-16EA-93D935938064}"/>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1: YEAR 1 REVIEW</a:t>
            </a:r>
          </a:p>
        </p:txBody>
      </p:sp>
    </p:spTree>
    <p:extLst>
      <p:ext uri="{BB962C8B-B14F-4D97-AF65-F5344CB8AC3E}">
        <p14:creationId xmlns:p14="http://schemas.microsoft.com/office/powerpoint/2010/main" val="285691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C62E32B-3864-F667-DDB9-C7A09747B1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855913BC-E736-6F00-9980-E8A867C46D02}"/>
              </a:ext>
            </a:extLst>
          </p:cNvPr>
          <p:cNvSpPr txBox="1">
            <a:spLocks/>
          </p:cNvSpPr>
          <p:nvPr/>
        </p:nvSpPr>
        <p:spPr>
          <a:xfrm>
            <a:off x="628650" y="2205516"/>
            <a:ext cx="10841187" cy="3564388"/>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Arial" panose="020B0604020202020204" pitchFamily="34" charset="0"/>
              <a:buChar char="•"/>
            </a:pPr>
            <a:r>
              <a:rPr lang="en-US" dirty="0"/>
              <a:t>Explain the benefits of warm-ups and cool-downs with your coach?</a:t>
            </a:r>
          </a:p>
          <a:p>
            <a:pPr marL="457200" indent="-457200">
              <a:lnSpc>
                <a:spcPct val="100000"/>
              </a:lnSpc>
              <a:buFont typeface="Arial" panose="020B0604020202020204" pitchFamily="34" charset="0"/>
              <a:buChar char="•"/>
            </a:pPr>
            <a:endParaRPr lang="en-US" dirty="0"/>
          </a:p>
          <a:p>
            <a:pPr marL="457200" indent="-457200">
              <a:lnSpc>
                <a:spcPct val="100000"/>
              </a:lnSpc>
              <a:buFont typeface="Arial" panose="020B0604020202020204" pitchFamily="34" charset="0"/>
              <a:buChar char="•"/>
            </a:pPr>
            <a:r>
              <a:rPr lang="en-US" dirty="0"/>
              <a:t>Share a new idea with your coach on how to support your teammates with fitness?</a:t>
            </a:r>
          </a:p>
          <a:p>
            <a:pPr marL="457200" indent="-457200">
              <a:lnSpc>
                <a:spcPct val="100000"/>
              </a:lnSpc>
              <a:buFont typeface="Arial" panose="020B0604020202020204" pitchFamily="34" charset="0"/>
              <a:buChar char="•"/>
            </a:pPr>
            <a:endParaRPr lang="en-US" dirty="0"/>
          </a:p>
          <a:p>
            <a:pPr marL="457200" indent="-457200">
              <a:lnSpc>
                <a:spcPct val="100000"/>
              </a:lnSpc>
              <a:buFont typeface="Arial" panose="020B0604020202020204" pitchFamily="34" charset="0"/>
              <a:buChar char="•"/>
            </a:pPr>
            <a:r>
              <a:rPr lang="en-US" dirty="0"/>
              <a:t>Ask your coach for help when you are having a challenge?</a:t>
            </a:r>
          </a:p>
          <a:p>
            <a:pPr marL="457200" indent="-457200">
              <a:lnSpc>
                <a:spcPct val="100000"/>
              </a:lnSpc>
              <a:buFont typeface="Arial" panose="020B0604020202020204" pitchFamily="34" charset="0"/>
              <a:buChar char="•"/>
            </a:pPr>
            <a:endParaRPr lang="en-US" sz="2200" dirty="0"/>
          </a:p>
        </p:txBody>
      </p:sp>
      <p:pic>
        <p:nvPicPr>
          <p:cNvPr id="8" name="Graphic 7" descr="Chat with solid fill">
            <a:extLst>
              <a:ext uri="{FF2B5EF4-FFF2-40B4-BE49-F238E27FC236}">
                <a16:creationId xmlns:a16="http://schemas.microsoft.com/office/drawing/2014/main" id="{16316843-8DE8-2B1E-EBB6-29C0E7831F5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56959" y="681657"/>
            <a:ext cx="812878" cy="812878"/>
          </a:xfrm>
          <a:prstGeom prst="rect">
            <a:avLst/>
          </a:prstGeom>
        </p:spPr>
      </p:pic>
      <p:sp>
        <p:nvSpPr>
          <p:cNvPr id="4" name="TextBox 3">
            <a:extLst>
              <a:ext uri="{FF2B5EF4-FFF2-40B4-BE49-F238E27FC236}">
                <a16:creationId xmlns:a16="http://schemas.microsoft.com/office/drawing/2014/main" id="{AD2B5606-74F9-7503-C66B-B18FCACC3FAB}"/>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1: YEAR 1 REVIEW</a:t>
            </a:r>
          </a:p>
        </p:txBody>
      </p:sp>
      <p:sp>
        <p:nvSpPr>
          <p:cNvPr id="5" name="Text Placeholder 2">
            <a:extLst>
              <a:ext uri="{FF2B5EF4-FFF2-40B4-BE49-F238E27FC236}">
                <a16:creationId xmlns:a16="http://schemas.microsoft.com/office/drawing/2014/main" id="{352A8CFD-B29A-8BC0-6790-CFE9D712575F}"/>
              </a:ext>
            </a:extLst>
          </p:cNvPr>
          <p:cNvSpPr txBox="1">
            <a:spLocks/>
          </p:cNvSpPr>
          <p:nvPr/>
        </p:nvSpPr>
        <p:spPr>
          <a:xfrm>
            <a:off x="628650" y="1624491"/>
            <a:ext cx="9542405" cy="5810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800" b="1" dirty="0">
                <a:solidFill>
                  <a:schemeClr val="accent2"/>
                </a:solidFill>
                <a:latin typeface="+mn-lt"/>
              </a:rPr>
              <a:t>How do you, or how would you:</a:t>
            </a:r>
            <a:br>
              <a:rPr lang="en-US" sz="2800" b="1" dirty="0">
                <a:solidFill>
                  <a:schemeClr val="accent2"/>
                </a:solidFill>
                <a:latin typeface="+mn-lt"/>
              </a:rPr>
            </a:br>
            <a:endParaRPr lang="en-US" sz="2800" b="1" dirty="0">
              <a:solidFill>
                <a:schemeClr val="accent2"/>
              </a:solidFill>
              <a:latin typeface="+mn-lt"/>
            </a:endParaRPr>
          </a:p>
        </p:txBody>
      </p:sp>
      <p:sp>
        <p:nvSpPr>
          <p:cNvPr id="6" name="Text Placeholder 1">
            <a:extLst>
              <a:ext uri="{FF2B5EF4-FFF2-40B4-BE49-F238E27FC236}">
                <a16:creationId xmlns:a16="http://schemas.microsoft.com/office/drawing/2014/main" id="{B4F782A5-93B0-3266-7107-9E42E1E1FA26}"/>
              </a:ext>
            </a:extLst>
          </p:cNvPr>
          <p:cNvSpPr txBox="1">
            <a:spLocks/>
          </p:cNvSpPr>
          <p:nvPr/>
        </p:nvSpPr>
        <p:spPr>
          <a:xfrm>
            <a:off x="628650" y="316571"/>
            <a:ext cx="9610725" cy="5810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Communicating with your Coach</a:t>
            </a:r>
          </a:p>
        </p:txBody>
      </p:sp>
      <p:sp>
        <p:nvSpPr>
          <p:cNvPr id="7" name="Text Placeholder 2">
            <a:extLst>
              <a:ext uri="{FF2B5EF4-FFF2-40B4-BE49-F238E27FC236}">
                <a16:creationId xmlns:a16="http://schemas.microsoft.com/office/drawing/2014/main" id="{93F275F1-F732-A14F-408C-4BDA58734106}"/>
              </a:ext>
            </a:extLst>
          </p:cNvPr>
          <p:cNvSpPr txBox="1">
            <a:spLocks/>
          </p:cNvSpPr>
          <p:nvPr/>
        </p:nvSpPr>
        <p:spPr>
          <a:xfrm>
            <a:off x="628650" y="897596"/>
            <a:ext cx="9591675" cy="5810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Communication</a:t>
            </a:r>
          </a:p>
        </p:txBody>
      </p:sp>
    </p:spTree>
    <p:extLst>
      <p:ext uri="{BB962C8B-B14F-4D97-AF65-F5344CB8AC3E}">
        <p14:creationId xmlns:p14="http://schemas.microsoft.com/office/powerpoint/2010/main" val="2470044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3">
            <a:extLst>
              <a:ext uri="{FF2B5EF4-FFF2-40B4-BE49-F238E27FC236}">
                <a16:creationId xmlns:a16="http://schemas.microsoft.com/office/drawing/2014/main" id="{5B10EB26-D548-4B46-8BA7-824BBD7D2DA0}"/>
              </a:ext>
            </a:extLst>
          </p:cNvPr>
          <p:cNvSpPr txBox="1">
            <a:spLocks/>
          </p:cNvSpPr>
          <p:nvPr/>
        </p:nvSpPr>
        <p:spPr>
          <a:xfrm>
            <a:off x="391083" y="1851001"/>
            <a:ext cx="6618216" cy="3813126"/>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Arial" panose="020B0604020202020204" pitchFamily="34" charset="0"/>
              <a:buChar char="•"/>
            </a:pPr>
            <a:r>
              <a:rPr lang="en-US" sz="2400" dirty="0"/>
              <a:t>How long should a Health Tip take? </a:t>
            </a:r>
          </a:p>
          <a:p>
            <a:pPr>
              <a:lnSpc>
                <a:spcPct val="100000"/>
              </a:lnSpc>
            </a:pPr>
            <a:endParaRPr lang="en-US" sz="2400" dirty="0"/>
          </a:p>
          <a:p>
            <a:pPr marL="457200" indent="-457200">
              <a:lnSpc>
                <a:spcPct val="100000"/>
              </a:lnSpc>
              <a:buFont typeface="Arial" panose="020B0604020202020204" pitchFamily="34" charset="0"/>
              <a:buChar char="•"/>
            </a:pPr>
            <a:r>
              <a:rPr lang="en-US" sz="2400" dirty="0"/>
              <a:t>What are some ways to keep teammates interested when you share Health Tips?</a:t>
            </a:r>
          </a:p>
          <a:p>
            <a:pPr>
              <a:lnSpc>
                <a:spcPct val="100000"/>
              </a:lnSpc>
            </a:pPr>
            <a:endParaRPr lang="en-US" sz="2400" dirty="0"/>
          </a:p>
          <a:p>
            <a:pPr marL="457200" indent="-457200">
              <a:lnSpc>
                <a:spcPct val="100000"/>
              </a:lnSpc>
              <a:buFont typeface="Arial" panose="020B0604020202020204" pitchFamily="34" charset="0"/>
              <a:buChar char="•"/>
            </a:pPr>
            <a:r>
              <a:rPr lang="en-US" sz="2400" dirty="0"/>
              <a:t>What are some resources that you can use to get ideas for Health Tips?</a:t>
            </a:r>
          </a:p>
          <a:p>
            <a:pPr>
              <a:lnSpc>
                <a:spcPct val="100000"/>
              </a:lnSpc>
            </a:pPr>
            <a:endParaRPr lang="en-US" sz="2400" dirty="0"/>
          </a:p>
          <a:p>
            <a:pPr marL="457200" indent="-457200">
              <a:lnSpc>
                <a:spcPct val="100000"/>
              </a:lnSpc>
              <a:buFont typeface="Arial" panose="020B0604020202020204" pitchFamily="34" charset="0"/>
              <a:buChar char="•"/>
            </a:pPr>
            <a:r>
              <a:rPr lang="en-US" sz="2400" dirty="0"/>
              <a:t>Who can you ask for support with planning Health Tips?</a:t>
            </a:r>
          </a:p>
          <a:p>
            <a:pPr>
              <a:lnSpc>
                <a:spcPct val="100000"/>
              </a:lnSpc>
            </a:pPr>
            <a:endParaRPr lang="en-US" dirty="0"/>
          </a:p>
          <a:p>
            <a:pPr marL="457200" indent="-457200">
              <a:lnSpc>
                <a:spcPct val="100000"/>
              </a:lnSpc>
              <a:buFont typeface="Arial" panose="020B0604020202020204" pitchFamily="34" charset="0"/>
              <a:buChar char="•"/>
            </a:pPr>
            <a:endParaRPr lang="en-US" dirty="0"/>
          </a:p>
        </p:txBody>
      </p:sp>
      <p:sp>
        <p:nvSpPr>
          <p:cNvPr id="5" name="TextBox 4">
            <a:extLst>
              <a:ext uri="{FF2B5EF4-FFF2-40B4-BE49-F238E27FC236}">
                <a16:creationId xmlns:a16="http://schemas.microsoft.com/office/drawing/2014/main" id="{6A69DE37-2A0B-CDF8-95DF-8D3BA05FF73F}"/>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1: YEAR 1 REVIEW</a:t>
            </a:r>
          </a:p>
        </p:txBody>
      </p:sp>
      <p:pic>
        <p:nvPicPr>
          <p:cNvPr id="7" name="Picture Placeholder 41">
            <a:extLst>
              <a:ext uri="{FF2B5EF4-FFF2-40B4-BE49-F238E27FC236}">
                <a16:creationId xmlns:a16="http://schemas.microsoft.com/office/drawing/2014/main" id="{ABCC74E6-5B0C-C47C-B96A-A3E17A27A09C}"/>
              </a:ext>
            </a:extLst>
          </p:cNvPr>
          <p:cNvPicPr>
            <a:picLocks noChangeAspect="1"/>
          </p:cNvPicPr>
          <p:nvPr/>
        </p:nvPicPr>
        <p:blipFill>
          <a:blip r:embed="rId3">
            <a:extLst>
              <a:ext uri="{28A0092B-C50C-407E-A947-70E740481C1C}">
                <a14:useLocalDpi xmlns:a14="http://schemas.microsoft.com/office/drawing/2010/main" val="0"/>
              </a:ext>
            </a:extLst>
          </a:blip>
          <a:srcRect l="19979" t="5454" r="15482" b="5454"/>
          <a:stretch/>
        </p:blipFill>
        <p:spPr>
          <a:xfrm>
            <a:off x="7009298" y="1956778"/>
            <a:ext cx="5182702" cy="4024338"/>
          </a:xfrm>
          <a:prstGeom prst="rect">
            <a:avLst/>
          </a:prstGeom>
        </p:spPr>
      </p:pic>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Chat with solid fill">
            <a:extLst>
              <a:ext uri="{FF2B5EF4-FFF2-40B4-BE49-F238E27FC236}">
                <a16:creationId xmlns:a16="http://schemas.microsoft.com/office/drawing/2014/main" id="{7F1669DA-B7CA-5180-3BEE-9AD9BC2BA2E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56959" y="681657"/>
            <a:ext cx="812878" cy="812878"/>
          </a:xfrm>
          <a:prstGeom prst="rect">
            <a:avLst/>
          </a:prstGeom>
        </p:spPr>
      </p:pic>
      <p:sp>
        <p:nvSpPr>
          <p:cNvPr id="12" name="Text Placeholder 1">
            <a:extLst>
              <a:ext uri="{FF2B5EF4-FFF2-40B4-BE49-F238E27FC236}">
                <a16:creationId xmlns:a16="http://schemas.microsoft.com/office/drawing/2014/main" id="{C5B1BD97-7A57-A468-0CD9-CD74CB9939E6}"/>
              </a:ext>
            </a:extLst>
          </p:cNvPr>
          <p:cNvSpPr txBox="1">
            <a:spLocks/>
          </p:cNvSpPr>
          <p:nvPr/>
        </p:nvSpPr>
        <p:spPr>
          <a:xfrm>
            <a:off x="628650" y="316571"/>
            <a:ext cx="9610725" cy="5810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Sharing Health Tips</a:t>
            </a:r>
          </a:p>
        </p:txBody>
      </p:sp>
      <p:sp>
        <p:nvSpPr>
          <p:cNvPr id="13" name="Text Placeholder 2">
            <a:extLst>
              <a:ext uri="{FF2B5EF4-FFF2-40B4-BE49-F238E27FC236}">
                <a16:creationId xmlns:a16="http://schemas.microsoft.com/office/drawing/2014/main" id="{C9587843-BCED-95BE-F839-B0FC6EC816D7}"/>
              </a:ext>
            </a:extLst>
          </p:cNvPr>
          <p:cNvSpPr txBox="1">
            <a:spLocks/>
          </p:cNvSpPr>
          <p:nvPr/>
        </p:nvSpPr>
        <p:spPr>
          <a:xfrm>
            <a:off x="628650" y="897596"/>
            <a:ext cx="9591675" cy="5810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Communication</a:t>
            </a:r>
          </a:p>
        </p:txBody>
      </p:sp>
    </p:spTree>
    <p:extLst>
      <p:ext uri="{BB962C8B-B14F-4D97-AF65-F5344CB8AC3E}">
        <p14:creationId xmlns:p14="http://schemas.microsoft.com/office/powerpoint/2010/main" val="863792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41">
            <a:extLst>
              <a:ext uri="{FF2B5EF4-FFF2-40B4-BE49-F238E27FC236}">
                <a16:creationId xmlns:a16="http://schemas.microsoft.com/office/drawing/2014/main" id="{F8496AE2-8117-8E42-FF2F-3D2408EBEC7E}"/>
              </a:ext>
            </a:extLst>
          </p:cNvPr>
          <p:cNvPicPr>
            <a:picLocks noChangeAspect="1"/>
          </p:cNvPicPr>
          <p:nvPr/>
        </p:nvPicPr>
        <p:blipFill rotWithShape="1">
          <a:blip r:embed="rId3">
            <a:extLst>
              <a:ext uri="{28A0092B-C50C-407E-A947-70E740481C1C}">
                <a14:useLocalDpi xmlns:a14="http://schemas.microsoft.com/office/drawing/2010/main" val="0"/>
              </a:ext>
            </a:extLst>
          </a:blip>
          <a:srcRect l="-535" t="11056" r="535" b="22152"/>
          <a:stretch/>
        </p:blipFill>
        <p:spPr>
          <a:xfrm>
            <a:off x="2382837" y="1002571"/>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0" descr="healthy Icon - Free PNG &amp; SVG 39490 - Noun Project">
            <a:extLst>
              <a:ext uri="{FF2B5EF4-FFF2-40B4-BE49-F238E27FC236}">
                <a16:creationId xmlns:a16="http://schemas.microsoft.com/office/drawing/2014/main" id="{7F37016E-0BEA-6397-6A66-B2A641C576F5}"/>
              </a:ext>
            </a:extLst>
          </p:cNvPr>
          <p:cNvPicPr>
            <a:picLocks noChangeAspect="1" noChangeArrowheads="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sharpenSoften amount="4000"/>
                    </a14:imgEffect>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200201" y="2314810"/>
            <a:ext cx="2533179" cy="253317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B9FCC0A-88DE-490F-568B-DD6A32D811D7}"/>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1: YEAR 1 REVIEW</a:t>
            </a:r>
          </a:p>
        </p:txBody>
      </p:sp>
      <p:sp>
        <p:nvSpPr>
          <p:cNvPr id="7" name="Text Placeholder 1">
            <a:extLst>
              <a:ext uri="{FF2B5EF4-FFF2-40B4-BE49-F238E27FC236}">
                <a16:creationId xmlns:a16="http://schemas.microsoft.com/office/drawing/2014/main" id="{570F5DA9-C94C-536C-2C89-16BA8A22250A}"/>
              </a:ext>
            </a:extLst>
          </p:cNvPr>
          <p:cNvSpPr txBox="1">
            <a:spLocks/>
          </p:cNvSpPr>
          <p:nvPr/>
        </p:nvSpPr>
        <p:spPr>
          <a:xfrm>
            <a:off x="126718" y="225061"/>
            <a:ext cx="8114914" cy="554183"/>
          </a:xfrm>
          <a:prstGeom prst="rect">
            <a:avLst/>
          </a:prstGeom>
        </p:spPr>
        <p:txBody>
          <a:bodyPr vert="horz" lIns="91440" tIns="45720" rIns="91440" bIns="45720" rtlCol="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3600" b="1" dirty="0">
                <a:solidFill>
                  <a:srgbClr val="00695E"/>
                </a:solidFill>
              </a:rPr>
              <a:t>Share a Health Tip</a:t>
            </a:r>
          </a:p>
        </p:txBody>
      </p:sp>
    </p:spTree>
    <p:extLst>
      <p:ext uri="{BB962C8B-B14F-4D97-AF65-F5344CB8AC3E}">
        <p14:creationId xmlns:p14="http://schemas.microsoft.com/office/powerpoint/2010/main" val="569107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3;p2">
            <a:extLst>
              <a:ext uri="{FF2B5EF4-FFF2-40B4-BE49-F238E27FC236}">
                <a16:creationId xmlns:a16="http://schemas.microsoft.com/office/drawing/2014/main" id="{206399DC-9366-44AB-AE36-C8B28A0FB088}"/>
              </a:ext>
            </a:extLst>
          </p:cNvPr>
          <p:cNvSpPr txBox="1">
            <a:spLocks/>
          </p:cNvSpPr>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buClr>
                <a:schemeClr val="dk1"/>
              </a:buClr>
              <a:buSzPts val="4400"/>
              <a:buFont typeface="Ubuntu"/>
              <a:buNone/>
            </a:pPr>
            <a:r>
              <a:rPr lang="en-US" sz="3600" dirty="0">
                <a:latin typeface="Ubuntu" panose="020B0504030602030204" pitchFamily="34" charset="0"/>
              </a:rPr>
              <a:t>Introduction</a:t>
            </a:r>
          </a:p>
        </p:txBody>
      </p:sp>
      <p:sp>
        <p:nvSpPr>
          <p:cNvPr id="5" name="Google Shape;94;p2">
            <a:extLst>
              <a:ext uri="{FF2B5EF4-FFF2-40B4-BE49-F238E27FC236}">
                <a16:creationId xmlns:a16="http://schemas.microsoft.com/office/drawing/2014/main" id="{C25E7E39-1AAC-4898-B58E-A7A7B2EEA319}"/>
              </a:ext>
            </a:extLst>
          </p:cNvPr>
          <p:cNvSpPr txBox="1">
            <a:spLocks/>
          </p:cNvSpPr>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Clr>
                <a:schemeClr val="dk1"/>
              </a:buClr>
              <a:buSzPts val="2800"/>
              <a:buNone/>
            </a:pPr>
            <a:r>
              <a:rPr lang="en-US" dirty="0">
                <a:latin typeface="Ubuntu" panose="020B0504030602030204" pitchFamily="34" charset="0"/>
              </a:rPr>
              <a:t>Tell us about yourself! </a:t>
            </a:r>
          </a:p>
          <a:p>
            <a:pPr lvl="1">
              <a:lnSpc>
                <a:spcPct val="150000"/>
              </a:lnSpc>
              <a:buClr>
                <a:schemeClr val="dk1"/>
              </a:buClr>
              <a:buSzPts val="2400"/>
            </a:pPr>
            <a:r>
              <a:rPr lang="en-US" dirty="0">
                <a:latin typeface="Ubuntu" panose="020B0504030602030204" pitchFamily="34" charset="0"/>
              </a:rPr>
              <a:t>Name</a:t>
            </a:r>
          </a:p>
          <a:p>
            <a:pPr lvl="1">
              <a:lnSpc>
                <a:spcPct val="150000"/>
              </a:lnSpc>
              <a:buClr>
                <a:schemeClr val="dk1"/>
              </a:buClr>
              <a:buSzPts val="2400"/>
            </a:pPr>
            <a:r>
              <a:rPr lang="en-US" dirty="0">
                <a:latin typeface="Ubuntu" panose="020B0504030602030204" pitchFamily="34" charset="0"/>
              </a:rPr>
              <a:t>Favorite sport(s) to play</a:t>
            </a:r>
          </a:p>
          <a:p>
            <a:pPr lvl="1">
              <a:lnSpc>
                <a:spcPct val="150000"/>
              </a:lnSpc>
              <a:buClr>
                <a:schemeClr val="dk1"/>
              </a:buClr>
              <a:buSzPts val="2400"/>
            </a:pPr>
            <a:r>
              <a:rPr lang="en-US" dirty="0">
                <a:latin typeface="Ubuntu" panose="020B0504030602030204" pitchFamily="34" charset="0"/>
              </a:rPr>
              <a:t>What do you like about being a Fitness Captain</a:t>
            </a:r>
          </a:p>
        </p:txBody>
      </p:sp>
    </p:spTree>
    <p:extLst>
      <p:ext uri="{BB962C8B-B14F-4D97-AF65-F5344CB8AC3E}">
        <p14:creationId xmlns:p14="http://schemas.microsoft.com/office/powerpoint/2010/main" val="2301142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CB3E4F-24F8-4B0B-AD89-B7D27D57E12C}"/>
              </a:ext>
            </a:extLst>
          </p:cNvPr>
          <p:cNvSpPr>
            <a:spLocks noGrp="1"/>
          </p:cNvSpPr>
          <p:nvPr>
            <p:ph type="body" sz="quarter" idx="10"/>
          </p:nvPr>
        </p:nvSpPr>
        <p:spPr>
          <a:xfrm>
            <a:off x="631658" y="2928760"/>
            <a:ext cx="9429750" cy="1299337"/>
          </a:xfrm>
        </p:spPr>
        <p:txBody>
          <a:bodyPr>
            <a:normAutofit/>
          </a:bodyPr>
          <a:lstStyle/>
          <a:p>
            <a:r>
              <a:rPr lang="en-US" sz="4800" dirty="0"/>
              <a:t>Break Time</a:t>
            </a:r>
          </a:p>
        </p:txBody>
      </p:sp>
    </p:spTree>
    <p:extLst>
      <p:ext uri="{BB962C8B-B14F-4D97-AF65-F5344CB8AC3E}">
        <p14:creationId xmlns:p14="http://schemas.microsoft.com/office/powerpoint/2010/main" val="42215351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CB3E4F-24F8-4B0B-AD89-B7D27D57E12C}"/>
              </a:ext>
            </a:extLst>
          </p:cNvPr>
          <p:cNvSpPr>
            <a:spLocks noGrp="1"/>
          </p:cNvSpPr>
          <p:nvPr>
            <p:ph type="body" sz="quarter" idx="10"/>
          </p:nvPr>
        </p:nvSpPr>
        <p:spPr>
          <a:xfrm>
            <a:off x="800100" y="1196212"/>
            <a:ext cx="9429750" cy="1299337"/>
          </a:xfrm>
        </p:spPr>
        <p:txBody>
          <a:bodyPr>
            <a:normAutofit lnSpcReduction="10000"/>
          </a:bodyPr>
          <a:lstStyle/>
          <a:p>
            <a:r>
              <a:rPr lang="en-US" b="0" dirty="0"/>
              <a:t>Part 2</a:t>
            </a:r>
          </a:p>
          <a:p>
            <a:r>
              <a:rPr lang="en-US" dirty="0"/>
              <a:t>Game Day Minds</a:t>
            </a:r>
          </a:p>
        </p:txBody>
      </p:sp>
      <p:sp>
        <p:nvSpPr>
          <p:cNvPr id="3" name="Text Placeholder 2">
            <a:extLst>
              <a:ext uri="{FF2B5EF4-FFF2-40B4-BE49-F238E27FC236}">
                <a16:creationId xmlns:a16="http://schemas.microsoft.com/office/drawing/2014/main" id="{CAAE3C1A-EA2F-4F02-A563-47F74298C2DC}"/>
              </a:ext>
            </a:extLst>
          </p:cNvPr>
          <p:cNvSpPr>
            <a:spLocks noGrp="1"/>
          </p:cNvSpPr>
          <p:nvPr>
            <p:ph type="body" sz="quarter" idx="11"/>
          </p:nvPr>
        </p:nvSpPr>
        <p:spPr>
          <a:xfrm>
            <a:off x="819150" y="3105150"/>
            <a:ext cx="9410700" cy="571500"/>
          </a:xfrm>
        </p:spPr>
        <p:txBody>
          <a:bodyPr/>
          <a:lstStyle/>
          <a:p>
            <a:r>
              <a:rPr lang="en-US" dirty="0"/>
              <a:t>In this section we will:</a:t>
            </a:r>
          </a:p>
        </p:txBody>
      </p:sp>
      <p:sp>
        <p:nvSpPr>
          <p:cNvPr id="4" name="Text Placeholder 3">
            <a:extLst>
              <a:ext uri="{FF2B5EF4-FFF2-40B4-BE49-F238E27FC236}">
                <a16:creationId xmlns:a16="http://schemas.microsoft.com/office/drawing/2014/main" id="{55598ED0-1757-4FE6-8884-1DAE690AC681}"/>
              </a:ext>
            </a:extLst>
          </p:cNvPr>
          <p:cNvSpPr>
            <a:spLocks noGrp="1"/>
          </p:cNvSpPr>
          <p:nvPr>
            <p:ph type="body" sz="quarter" idx="12"/>
          </p:nvPr>
        </p:nvSpPr>
        <p:spPr>
          <a:xfrm>
            <a:off x="800100" y="3676650"/>
            <a:ext cx="9067800" cy="1478001"/>
          </a:xfrm>
        </p:spPr>
        <p:txBody>
          <a:bodyPr>
            <a:noAutofit/>
          </a:bodyPr>
          <a:lstStyle/>
          <a:p>
            <a:pPr marL="457200" indent="-457200">
              <a:buFont typeface="Arial" panose="020B0604020202020204" pitchFamily="34" charset="0"/>
              <a:buChar char="•"/>
            </a:pPr>
            <a:r>
              <a:rPr lang="en-US" b="1" dirty="0"/>
              <a:t>Discuss how to take care of yourself as a leader </a:t>
            </a:r>
          </a:p>
          <a:p>
            <a:pPr marL="457200" indent="-457200">
              <a:buFont typeface="Arial" panose="020B0604020202020204" pitchFamily="34" charset="0"/>
              <a:buChar char="•"/>
            </a:pPr>
            <a:r>
              <a:rPr lang="en-US" b="1" dirty="0"/>
              <a:t>Learn about strong messaging to help you and your teammates “get your head in the game”</a:t>
            </a:r>
          </a:p>
          <a:p>
            <a:pPr marL="457200" indent="-457200">
              <a:buFont typeface="Arial" panose="020B0604020202020204" pitchFamily="34" charset="0"/>
              <a:buChar char="•"/>
            </a:pPr>
            <a:r>
              <a:rPr lang="en-US" dirty="0"/>
              <a:t>Practice breathing while stretching</a:t>
            </a:r>
            <a:endParaRPr lang="en-US" b="1" dirty="0"/>
          </a:p>
          <a:p>
            <a:pPr marL="457200" indent="-457200">
              <a:buFont typeface="Arial" panose="020B0604020202020204" pitchFamily="34" charset="0"/>
              <a:buChar char="•"/>
            </a:pPr>
            <a:endParaRPr lang="en-US" b="1" dirty="0"/>
          </a:p>
          <a:p>
            <a:pPr marL="457200" indent="-457200">
              <a:buFont typeface="Arial" panose="020B0604020202020204" pitchFamily="34" charset="0"/>
              <a:buChar char="•"/>
            </a:pPr>
            <a:endParaRPr lang="en-US" b="1" dirty="0"/>
          </a:p>
          <a:p>
            <a:pPr marL="457200" indent="-457200">
              <a:buFont typeface="Arial" panose="020B0604020202020204" pitchFamily="34" charset="0"/>
              <a:buChar char="•"/>
            </a:pPr>
            <a:endParaRPr lang="en-US" b="1" dirty="0"/>
          </a:p>
        </p:txBody>
      </p:sp>
    </p:spTree>
    <p:extLst>
      <p:ext uri="{BB962C8B-B14F-4D97-AF65-F5344CB8AC3E}">
        <p14:creationId xmlns:p14="http://schemas.microsoft.com/office/powerpoint/2010/main" val="1166714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41">
            <a:extLst>
              <a:ext uri="{FF2B5EF4-FFF2-40B4-BE49-F238E27FC236}">
                <a16:creationId xmlns:a16="http://schemas.microsoft.com/office/drawing/2014/main" id="{F8496AE2-8117-8E42-FF2F-3D2408EBEC7E}"/>
              </a:ext>
            </a:extLst>
          </p:cNvPr>
          <p:cNvPicPr>
            <a:picLocks noChangeAspect="1"/>
          </p:cNvPicPr>
          <p:nvPr/>
        </p:nvPicPr>
        <p:blipFill>
          <a:blip r:embed="rId3">
            <a:extLst>
              <a:ext uri="{28A0092B-C50C-407E-A947-70E740481C1C}">
                <a14:useLocalDpi xmlns:a14="http://schemas.microsoft.com/office/drawing/2010/main" val="0"/>
              </a:ext>
            </a:extLst>
          </a:blip>
          <a:srcRect t="12405" b="12405"/>
          <a:stretch/>
        </p:blipFill>
        <p:spPr>
          <a:xfrm>
            <a:off x="2382837" y="1002571"/>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
            <a:extLst>
              <a:ext uri="{FF2B5EF4-FFF2-40B4-BE49-F238E27FC236}">
                <a16:creationId xmlns:a16="http://schemas.microsoft.com/office/drawing/2014/main" id="{570F5DA9-C94C-536C-2C89-16BA8A22250A}"/>
              </a:ext>
            </a:extLst>
          </p:cNvPr>
          <p:cNvSpPr txBox="1">
            <a:spLocks/>
          </p:cNvSpPr>
          <p:nvPr/>
        </p:nvSpPr>
        <p:spPr>
          <a:xfrm>
            <a:off x="126718" y="225061"/>
            <a:ext cx="8114914" cy="554183"/>
          </a:xfrm>
          <a:prstGeom prst="rect">
            <a:avLst/>
          </a:prstGeom>
        </p:spPr>
        <p:txBody>
          <a:bodyPr vert="horz" lIns="91440" tIns="45720" rIns="91440" bIns="45720" rtlCol="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3600" dirty="0">
                <a:solidFill>
                  <a:srgbClr val="00695E"/>
                </a:solidFill>
              </a:rPr>
              <a:t>Taking Care of Yourself</a:t>
            </a:r>
          </a:p>
        </p:txBody>
      </p:sp>
      <p:sp>
        <p:nvSpPr>
          <p:cNvPr id="2" name="TextBox 1">
            <a:extLst>
              <a:ext uri="{FF2B5EF4-FFF2-40B4-BE49-F238E27FC236}">
                <a16:creationId xmlns:a16="http://schemas.microsoft.com/office/drawing/2014/main" id="{EDD87065-B3BE-FEBA-B4DE-BAA496461170}"/>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2: GAME DAY MINDS</a:t>
            </a:r>
          </a:p>
        </p:txBody>
      </p:sp>
      <p:pic>
        <p:nvPicPr>
          <p:cNvPr id="15" name="Drawing 2">
            <a:extLst>
              <a:ext uri="{FF2B5EF4-FFF2-40B4-BE49-F238E27FC236}">
                <a16:creationId xmlns:a16="http://schemas.microsoft.com/office/drawing/2014/main" id="{DE825B33-6BEC-46CD-444D-C3B9FA809A2E}"/>
              </a:ext>
            </a:extLst>
          </p:cNvPr>
          <p:cNvPicPr/>
          <p:nvPr/>
        </p:nvPicPr>
        <p:blipFill>
          <a:blip r:embed="rId4"/>
          <a:stretch>
            <a:fillRect/>
          </a:stretch>
        </p:blipFill>
        <p:spPr>
          <a:xfrm>
            <a:off x="1545420" y="2414007"/>
            <a:ext cx="2227384" cy="2029985"/>
          </a:xfrm>
          <a:prstGeom prst="rect">
            <a:avLst/>
          </a:prstGeom>
        </p:spPr>
      </p:pic>
    </p:spTree>
    <p:extLst>
      <p:ext uri="{BB962C8B-B14F-4D97-AF65-F5344CB8AC3E}">
        <p14:creationId xmlns:p14="http://schemas.microsoft.com/office/powerpoint/2010/main" val="38453504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a:extLst>
              <a:ext uri="{FF2B5EF4-FFF2-40B4-BE49-F238E27FC236}">
                <a16:creationId xmlns:a16="http://schemas.microsoft.com/office/drawing/2014/main" id="{363B34FF-C387-EDF2-6C0E-287F7FF76645}"/>
              </a:ext>
            </a:extLst>
          </p:cNvPr>
          <p:cNvSpPr>
            <a:spLocks noGrp="1"/>
          </p:cNvSpPr>
          <p:nvPr>
            <p:ph type="body" sz="quarter" idx="12"/>
          </p:nvPr>
        </p:nvSpPr>
        <p:spPr>
          <a:xfrm>
            <a:off x="832823" y="2228723"/>
            <a:ext cx="10526353" cy="938281"/>
          </a:xfrm>
        </p:spPr>
        <p:txBody>
          <a:bodyPr>
            <a:normAutofit fontScale="92500"/>
          </a:bodyPr>
          <a:lstStyle/>
          <a:p>
            <a:pPr algn="ctr"/>
            <a:r>
              <a:rPr lang="en-US" b="1" dirty="0">
                <a:solidFill>
                  <a:schemeClr val="tx2"/>
                </a:solidFill>
              </a:rPr>
              <a:t>Self-care</a:t>
            </a:r>
            <a:r>
              <a:rPr lang="en-US" dirty="0"/>
              <a:t> is when you take time to </a:t>
            </a:r>
            <a:r>
              <a:rPr lang="en-US" b="1" dirty="0">
                <a:solidFill>
                  <a:schemeClr val="tx2"/>
                </a:solidFill>
              </a:rPr>
              <a:t>do activities that reduce stress.</a:t>
            </a:r>
          </a:p>
        </p:txBody>
      </p:sp>
      <p:sp>
        <p:nvSpPr>
          <p:cNvPr id="6" name="Text Placeholder 3">
            <a:extLst>
              <a:ext uri="{FF2B5EF4-FFF2-40B4-BE49-F238E27FC236}">
                <a16:creationId xmlns:a16="http://schemas.microsoft.com/office/drawing/2014/main" id="{15232F6A-8EB1-EBF4-1B9F-C4C5A0AE4A10}"/>
              </a:ext>
            </a:extLst>
          </p:cNvPr>
          <p:cNvSpPr txBox="1">
            <a:spLocks/>
          </p:cNvSpPr>
          <p:nvPr/>
        </p:nvSpPr>
        <p:spPr>
          <a:xfrm>
            <a:off x="1708772" y="3300989"/>
            <a:ext cx="9186055" cy="2394284"/>
          </a:xfrm>
          <a:prstGeom prst="rect">
            <a:avLst/>
          </a:prstGeom>
          <a:ln w="28575">
            <a:solidFill>
              <a:schemeClr val="accent3">
                <a:lumMod val="75000"/>
              </a:schemeClr>
            </a:solidFill>
          </a:ln>
        </p:spPr>
        <p:txBody>
          <a:bodyPr vert="horz" lIns="91440" tIns="45720" rIns="91440" bIns="45720" rtlCol="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US" sz="1600" dirty="0"/>
          </a:p>
          <a:p>
            <a:pPr algn="ctr"/>
            <a:r>
              <a:rPr lang="en-US" sz="5400" b="1" dirty="0">
                <a:solidFill>
                  <a:schemeClr val="tx2"/>
                </a:solidFill>
              </a:rPr>
              <a:t>What does self-care </a:t>
            </a:r>
          </a:p>
          <a:p>
            <a:pPr algn="ctr"/>
            <a:r>
              <a:rPr lang="en-US" sz="5400" b="1" dirty="0">
                <a:solidFill>
                  <a:schemeClr val="tx2"/>
                </a:solidFill>
              </a:rPr>
              <a:t>mean to you?</a:t>
            </a:r>
          </a:p>
        </p:txBody>
      </p:sp>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2: GAME DAY MINDS</a:t>
            </a:r>
          </a:p>
        </p:txBody>
      </p:sp>
      <p:pic>
        <p:nvPicPr>
          <p:cNvPr id="11" name="Drawing 2">
            <a:extLst>
              <a:ext uri="{FF2B5EF4-FFF2-40B4-BE49-F238E27FC236}">
                <a16:creationId xmlns:a16="http://schemas.microsoft.com/office/drawing/2014/main" id="{DFC4897F-1043-E96E-4B00-B94D12B6F094}"/>
              </a:ext>
            </a:extLst>
          </p:cNvPr>
          <p:cNvPicPr/>
          <p:nvPr/>
        </p:nvPicPr>
        <p:blipFill>
          <a:blip r:embed="rId3"/>
          <a:stretch>
            <a:fillRect/>
          </a:stretch>
        </p:blipFill>
        <p:spPr>
          <a:xfrm>
            <a:off x="10668420" y="663288"/>
            <a:ext cx="934078" cy="849615"/>
          </a:xfrm>
          <a:prstGeom prst="rect">
            <a:avLst/>
          </a:prstGeom>
        </p:spPr>
      </p:pic>
      <p:sp>
        <p:nvSpPr>
          <p:cNvPr id="5" name="Text Placeholder 1">
            <a:extLst>
              <a:ext uri="{FF2B5EF4-FFF2-40B4-BE49-F238E27FC236}">
                <a16:creationId xmlns:a16="http://schemas.microsoft.com/office/drawing/2014/main" id="{D2BDF4D5-2D9F-7595-37CA-C0094F4D9EA2}"/>
              </a:ext>
            </a:extLst>
          </p:cNvPr>
          <p:cNvSpPr txBox="1">
            <a:spLocks/>
          </p:cNvSpPr>
          <p:nvPr/>
        </p:nvSpPr>
        <p:spPr>
          <a:xfrm>
            <a:off x="628650" y="316571"/>
            <a:ext cx="9610725" cy="5810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What is Self-Care?</a:t>
            </a:r>
          </a:p>
        </p:txBody>
      </p:sp>
      <p:sp>
        <p:nvSpPr>
          <p:cNvPr id="7" name="Text Placeholder 2">
            <a:extLst>
              <a:ext uri="{FF2B5EF4-FFF2-40B4-BE49-F238E27FC236}">
                <a16:creationId xmlns:a16="http://schemas.microsoft.com/office/drawing/2014/main" id="{4113343B-1FF8-7CE1-69ED-80F003940320}"/>
              </a:ext>
            </a:extLst>
          </p:cNvPr>
          <p:cNvSpPr txBox="1">
            <a:spLocks/>
          </p:cNvSpPr>
          <p:nvPr/>
        </p:nvSpPr>
        <p:spPr>
          <a:xfrm>
            <a:off x="628650" y="897596"/>
            <a:ext cx="9591675" cy="5810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Taking Care of Yourself</a:t>
            </a:r>
          </a:p>
        </p:txBody>
      </p:sp>
    </p:spTree>
    <p:extLst>
      <p:ext uri="{BB962C8B-B14F-4D97-AF65-F5344CB8AC3E}">
        <p14:creationId xmlns:p14="http://schemas.microsoft.com/office/powerpoint/2010/main" val="2215140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2: GAME DAY MINDS</a:t>
            </a:r>
          </a:p>
        </p:txBody>
      </p:sp>
      <p:pic>
        <p:nvPicPr>
          <p:cNvPr id="11" name="Drawing 2">
            <a:extLst>
              <a:ext uri="{FF2B5EF4-FFF2-40B4-BE49-F238E27FC236}">
                <a16:creationId xmlns:a16="http://schemas.microsoft.com/office/drawing/2014/main" id="{DFC4897F-1043-E96E-4B00-B94D12B6F094}"/>
              </a:ext>
            </a:extLst>
          </p:cNvPr>
          <p:cNvPicPr/>
          <p:nvPr/>
        </p:nvPicPr>
        <p:blipFill>
          <a:blip r:embed="rId3"/>
          <a:stretch>
            <a:fillRect/>
          </a:stretch>
        </p:blipFill>
        <p:spPr>
          <a:xfrm>
            <a:off x="10668420" y="663288"/>
            <a:ext cx="934078" cy="849615"/>
          </a:xfrm>
          <a:prstGeom prst="rect">
            <a:avLst/>
          </a:prstGeom>
        </p:spPr>
      </p:pic>
      <p:sp>
        <p:nvSpPr>
          <p:cNvPr id="16" name="Text Placeholder 1">
            <a:extLst>
              <a:ext uri="{FF2B5EF4-FFF2-40B4-BE49-F238E27FC236}">
                <a16:creationId xmlns:a16="http://schemas.microsoft.com/office/drawing/2014/main" id="{152C9B9F-7AE5-42DD-E7D0-4382F77DE219}"/>
              </a:ext>
            </a:extLst>
          </p:cNvPr>
          <p:cNvSpPr txBox="1">
            <a:spLocks/>
          </p:cNvSpPr>
          <p:nvPr/>
        </p:nvSpPr>
        <p:spPr>
          <a:xfrm>
            <a:off x="628650" y="316571"/>
            <a:ext cx="9610725" cy="5810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Self-Care Checklist</a:t>
            </a:r>
          </a:p>
        </p:txBody>
      </p:sp>
      <p:sp>
        <p:nvSpPr>
          <p:cNvPr id="17" name="Text Placeholder 2">
            <a:extLst>
              <a:ext uri="{FF2B5EF4-FFF2-40B4-BE49-F238E27FC236}">
                <a16:creationId xmlns:a16="http://schemas.microsoft.com/office/drawing/2014/main" id="{B36C30B1-505E-0F46-2B2A-AD412EACB5F2}"/>
              </a:ext>
            </a:extLst>
          </p:cNvPr>
          <p:cNvSpPr txBox="1">
            <a:spLocks/>
          </p:cNvSpPr>
          <p:nvPr/>
        </p:nvSpPr>
        <p:spPr>
          <a:xfrm>
            <a:off x="628650" y="897596"/>
            <a:ext cx="9591675" cy="5810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Taking Care of Yourself</a:t>
            </a:r>
          </a:p>
        </p:txBody>
      </p:sp>
      <p:pic>
        <p:nvPicPr>
          <p:cNvPr id="5" name="Picture 4">
            <a:extLst>
              <a:ext uri="{FF2B5EF4-FFF2-40B4-BE49-F238E27FC236}">
                <a16:creationId xmlns:a16="http://schemas.microsoft.com/office/drawing/2014/main" id="{485904D3-A242-F5E2-7D26-499715E570ED}"/>
              </a:ext>
            </a:extLst>
          </p:cNvPr>
          <p:cNvPicPr>
            <a:picLocks noChangeAspect="1"/>
          </p:cNvPicPr>
          <p:nvPr/>
        </p:nvPicPr>
        <p:blipFill>
          <a:blip r:embed="rId4"/>
          <a:srcRect l="29385" t="26990" r="25167" b="17409"/>
          <a:stretch/>
        </p:blipFill>
        <p:spPr>
          <a:xfrm>
            <a:off x="3192379" y="1635512"/>
            <a:ext cx="5823284" cy="4452748"/>
          </a:xfrm>
          <a:prstGeom prst="rect">
            <a:avLst/>
          </a:prstGeom>
          <a:ln>
            <a:solidFill>
              <a:schemeClr val="tx1"/>
            </a:solidFill>
          </a:ln>
        </p:spPr>
      </p:pic>
    </p:spTree>
    <p:extLst>
      <p:ext uri="{BB962C8B-B14F-4D97-AF65-F5344CB8AC3E}">
        <p14:creationId xmlns:p14="http://schemas.microsoft.com/office/powerpoint/2010/main" val="13319004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2: GAME DAY MINDS</a:t>
            </a:r>
          </a:p>
        </p:txBody>
      </p:sp>
      <p:pic>
        <p:nvPicPr>
          <p:cNvPr id="11" name="Drawing 2">
            <a:extLst>
              <a:ext uri="{FF2B5EF4-FFF2-40B4-BE49-F238E27FC236}">
                <a16:creationId xmlns:a16="http://schemas.microsoft.com/office/drawing/2014/main" id="{DFC4897F-1043-E96E-4B00-B94D12B6F094}"/>
              </a:ext>
            </a:extLst>
          </p:cNvPr>
          <p:cNvPicPr/>
          <p:nvPr/>
        </p:nvPicPr>
        <p:blipFill>
          <a:blip r:embed="rId3"/>
          <a:stretch>
            <a:fillRect/>
          </a:stretch>
        </p:blipFill>
        <p:spPr>
          <a:xfrm>
            <a:off x="10668420" y="663288"/>
            <a:ext cx="934078" cy="849615"/>
          </a:xfrm>
          <a:prstGeom prst="rect">
            <a:avLst/>
          </a:prstGeom>
        </p:spPr>
      </p:pic>
      <p:sp>
        <p:nvSpPr>
          <p:cNvPr id="4" name="Text Placeholder 3">
            <a:extLst>
              <a:ext uri="{FF2B5EF4-FFF2-40B4-BE49-F238E27FC236}">
                <a16:creationId xmlns:a16="http://schemas.microsoft.com/office/drawing/2014/main" id="{3AC53403-A775-2BC7-7DDF-F2DED8BAC4F7}"/>
              </a:ext>
            </a:extLst>
          </p:cNvPr>
          <p:cNvSpPr>
            <a:spLocks noGrp="1"/>
          </p:cNvSpPr>
          <p:nvPr>
            <p:ph type="body" sz="quarter" idx="12"/>
          </p:nvPr>
        </p:nvSpPr>
        <p:spPr>
          <a:xfrm>
            <a:off x="1363436" y="2801197"/>
            <a:ext cx="2267380" cy="909920"/>
          </a:xfrm>
        </p:spPr>
        <p:txBody>
          <a:bodyPr>
            <a:normAutofit/>
          </a:bodyPr>
          <a:lstStyle/>
          <a:p>
            <a:pPr>
              <a:lnSpc>
                <a:spcPct val="150000"/>
              </a:lnSpc>
            </a:pPr>
            <a:r>
              <a:rPr lang="en-US" dirty="0"/>
              <a:t>Notice Signs </a:t>
            </a:r>
          </a:p>
        </p:txBody>
      </p:sp>
      <p:sp>
        <p:nvSpPr>
          <p:cNvPr id="12" name="Text Placeholder 1">
            <a:extLst>
              <a:ext uri="{FF2B5EF4-FFF2-40B4-BE49-F238E27FC236}">
                <a16:creationId xmlns:a16="http://schemas.microsoft.com/office/drawing/2014/main" id="{84168595-290B-D68A-5CF4-D717E8F32236}"/>
              </a:ext>
            </a:extLst>
          </p:cNvPr>
          <p:cNvSpPr txBox="1">
            <a:spLocks/>
          </p:cNvSpPr>
          <p:nvPr/>
        </p:nvSpPr>
        <p:spPr>
          <a:xfrm>
            <a:off x="628650" y="316571"/>
            <a:ext cx="9610725" cy="5810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Tips for Self-Care</a:t>
            </a:r>
          </a:p>
        </p:txBody>
      </p:sp>
      <p:sp>
        <p:nvSpPr>
          <p:cNvPr id="13" name="Text Placeholder 2">
            <a:extLst>
              <a:ext uri="{FF2B5EF4-FFF2-40B4-BE49-F238E27FC236}">
                <a16:creationId xmlns:a16="http://schemas.microsoft.com/office/drawing/2014/main" id="{DA3CBE73-3033-19CB-7DC1-9A2FF81AF57C}"/>
              </a:ext>
            </a:extLst>
          </p:cNvPr>
          <p:cNvSpPr txBox="1">
            <a:spLocks/>
          </p:cNvSpPr>
          <p:nvPr/>
        </p:nvSpPr>
        <p:spPr>
          <a:xfrm>
            <a:off x="628650" y="897596"/>
            <a:ext cx="9591675" cy="5810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Taking Care of Yourself</a:t>
            </a:r>
          </a:p>
        </p:txBody>
      </p:sp>
      <p:pic>
        <p:nvPicPr>
          <p:cNvPr id="3" name="Graphic 2" descr="Warning with solid fill">
            <a:extLst>
              <a:ext uri="{FF2B5EF4-FFF2-40B4-BE49-F238E27FC236}">
                <a16:creationId xmlns:a16="http://schemas.microsoft.com/office/drawing/2014/main" id="{23058CD0-0FDE-CCAC-E58D-74E91ED4B50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91799" y="1811340"/>
            <a:ext cx="1010653" cy="1010653"/>
          </a:xfrm>
          <a:prstGeom prst="rect">
            <a:avLst/>
          </a:prstGeom>
        </p:spPr>
      </p:pic>
      <p:sp>
        <p:nvSpPr>
          <p:cNvPr id="6" name="Text Placeholder 3">
            <a:extLst>
              <a:ext uri="{FF2B5EF4-FFF2-40B4-BE49-F238E27FC236}">
                <a16:creationId xmlns:a16="http://schemas.microsoft.com/office/drawing/2014/main" id="{A9C0B5E5-89FC-BF1A-CFC0-DDE7B613C7B0}"/>
              </a:ext>
            </a:extLst>
          </p:cNvPr>
          <p:cNvSpPr txBox="1">
            <a:spLocks/>
          </p:cNvSpPr>
          <p:nvPr/>
        </p:nvSpPr>
        <p:spPr>
          <a:xfrm>
            <a:off x="5112740" y="2801196"/>
            <a:ext cx="2267380" cy="1010653"/>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dirty="0"/>
              <a:t>Make Small Changes</a:t>
            </a:r>
          </a:p>
        </p:txBody>
      </p:sp>
      <p:pic>
        <p:nvPicPr>
          <p:cNvPr id="7" name="Graphic 6" descr="Transfer with solid fill">
            <a:extLst>
              <a:ext uri="{FF2B5EF4-FFF2-40B4-BE49-F238E27FC236}">
                <a16:creationId xmlns:a16="http://schemas.microsoft.com/office/drawing/2014/main" id="{EFC14A38-721D-6E5C-6056-B2A611FAC300}"/>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741103" y="1811340"/>
            <a:ext cx="1010653" cy="1010653"/>
          </a:xfrm>
          <a:prstGeom prst="rect">
            <a:avLst/>
          </a:prstGeom>
        </p:spPr>
      </p:pic>
      <p:sp>
        <p:nvSpPr>
          <p:cNvPr id="9" name="Text Placeholder 3">
            <a:extLst>
              <a:ext uri="{FF2B5EF4-FFF2-40B4-BE49-F238E27FC236}">
                <a16:creationId xmlns:a16="http://schemas.microsoft.com/office/drawing/2014/main" id="{FEA10D6E-2C92-453D-26A9-555F788C6307}"/>
              </a:ext>
            </a:extLst>
          </p:cNvPr>
          <p:cNvSpPr txBox="1">
            <a:spLocks/>
          </p:cNvSpPr>
          <p:nvPr/>
        </p:nvSpPr>
        <p:spPr>
          <a:xfrm>
            <a:off x="8862046" y="2801197"/>
            <a:ext cx="2267380" cy="1131045"/>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dirty="0"/>
              <a:t>Plan and Schedule</a:t>
            </a:r>
          </a:p>
        </p:txBody>
      </p:sp>
      <p:pic>
        <p:nvPicPr>
          <p:cNvPr id="14" name="Graphic 13" descr="Clock with solid fill">
            <a:extLst>
              <a:ext uri="{FF2B5EF4-FFF2-40B4-BE49-F238E27FC236}">
                <a16:creationId xmlns:a16="http://schemas.microsoft.com/office/drawing/2014/main" id="{414AE0D5-33B1-C9E0-5393-B2AB1D066CC2}"/>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9490409" y="1811340"/>
            <a:ext cx="1010653" cy="1010653"/>
          </a:xfrm>
          <a:prstGeom prst="rect">
            <a:avLst/>
          </a:prstGeom>
        </p:spPr>
      </p:pic>
      <p:sp>
        <p:nvSpPr>
          <p:cNvPr id="17" name="Text Placeholder 3">
            <a:extLst>
              <a:ext uri="{FF2B5EF4-FFF2-40B4-BE49-F238E27FC236}">
                <a16:creationId xmlns:a16="http://schemas.microsoft.com/office/drawing/2014/main" id="{A6FB3E9E-5AC9-9E06-2BC0-AFEF7B036D2E}"/>
              </a:ext>
            </a:extLst>
          </p:cNvPr>
          <p:cNvSpPr txBox="1">
            <a:spLocks/>
          </p:cNvSpPr>
          <p:nvPr/>
        </p:nvSpPr>
        <p:spPr>
          <a:xfrm>
            <a:off x="2317303" y="4980147"/>
            <a:ext cx="4219825" cy="1010653"/>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dirty="0"/>
              <a:t>Identify Barriers and Challenges</a:t>
            </a:r>
          </a:p>
        </p:txBody>
      </p:sp>
      <p:pic>
        <p:nvPicPr>
          <p:cNvPr id="18" name="Graphic 17" descr="Mountains with solid fill">
            <a:extLst>
              <a:ext uri="{FF2B5EF4-FFF2-40B4-BE49-F238E27FC236}">
                <a16:creationId xmlns:a16="http://schemas.microsoft.com/office/drawing/2014/main" id="{F5763146-6897-4CE4-E6E1-FF8D213C98FD}"/>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3921890" y="3930623"/>
            <a:ext cx="1010653" cy="1010653"/>
          </a:xfrm>
          <a:prstGeom prst="rect">
            <a:avLst/>
          </a:prstGeom>
        </p:spPr>
      </p:pic>
      <p:sp>
        <p:nvSpPr>
          <p:cNvPr id="19" name="Text Placeholder 3">
            <a:extLst>
              <a:ext uri="{FF2B5EF4-FFF2-40B4-BE49-F238E27FC236}">
                <a16:creationId xmlns:a16="http://schemas.microsoft.com/office/drawing/2014/main" id="{82285E16-A0B7-621D-799F-3875929302EA}"/>
              </a:ext>
            </a:extLst>
          </p:cNvPr>
          <p:cNvSpPr txBox="1">
            <a:spLocks/>
          </p:cNvSpPr>
          <p:nvPr/>
        </p:nvSpPr>
        <p:spPr>
          <a:xfrm>
            <a:off x="7309435" y="4919950"/>
            <a:ext cx="2267380" cy="1131045"/>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dirty="0"/>
              <a:t>Ask for Help</a:t>
            </a:r>
          </a:p>
        </p:txBody>
      </p:sp>
      <p:pic>
        <p:nvPicPr>
          <p:cNvPr id="20" name="Graphic 19" descr="Raised hand with solid fill">
            <a:extLst>
              <a:ext uri="{FF2B5EF4-FFF2-40B4-BE49-F238E27FC236}">
                <a16:creationId xmlns:a16="http://schemas.microsoft.com/office/drawing/2014/main" id="{AD8681D0-CB0C-F386-A858-A403A7CA3EF0}"/>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7851393" y="3930622"/>
            <a:ext cx="1010653" cy="1010653"/>
          </a:xfrm>
          <a:prstGeom prst="rect">
            <a:avLst/>
          </a:prstGeom>
        </p:spPr>
      </p:pic>
    </p:spTree>
    <p:extLst>
      <p:ext uri="{BB962C8B-B14F-4D97-AF65-F5344CB8AC3E}">
        <p14:creationId xmlns:p14="http://schemas.microsoft.com/office/powerpoint/2010/main" val="3305989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rmAutofit fontScale="92500" lnSpcReduction="10000"/>
          </a:bodyPr>
          <a:lstStyle/>
          <a:p>
            <a:pPr algn="r"/>
            <a:r>
              <a:rPr lang="en-US" dirty="0"/>
              <a:t>Leadership Events</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lstStyle/>
          <a:p>
            <a:r>
              <a:rPr lang="en-US" dirty="0"/>
              <a:t>Event Planning</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l="-1428" t="10224" r="1428" b="50000"/>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
            <a:extLst>
              <a:ext uri="{FF2B5EF4-FFF2-40B4-BE49-F238E27FC236}">
                <a16:creationId xmlns:a16="http://schemas.microsoft.com/office/drawing/2014/main" id="{E44457B2-3409-62CF-5EDE-2C5B08DD1971}"/>
              </a:ext>
            </a:extLst>
          </p:cNvPr>
          <p:cNvSpPr txBox="1">
            <a:spLocks/>
          </p:cNvSpPr>
          <p:nvPr/>
        </p:nvSpPr>
        <p:spPr>
          <a:xfrm>
            <a:off x="126717" y="225061"/>
            <a:ext cx="8114914" cy="554183"/>
          </a:xfrm>
          <a:prstGeom prst="rect">
            <a:avLst/>
          </a:prstGeom>
        </p:spPr>
        <p:txBody>
          <a:bodyPr vert="horz" lIns="91440" tIns="45720" rIns="91440" bIns="45720" rtlCol="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3600" dirty="0"/>
              <a:t>Strong Messages</a:t>
            </a:r>
          </a:p>
        </p:txBody>
      </p:sp>
      <p:sp>
        <p:nvSpPr>
          <p:cNvPr id="5" name="TextBox 4">
            <a:extLst>
              <a:ext uri="{FF2B5EF4-FFF2-40B4-BE49-F238E27FC236}">
                <a16:creationId xmlns:a16="http://schemas.microsoft.com/office/drawing/2014/main" id="{0282B6C9-4149-8404-8FBA-0CDA45E51B2B}"/>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2: GAME DAY MINDS</a:t>
            </a:r>
          </a:p>
        </p:txBody>
      </p:sp>
      <p:pic>
        <p:nvPicPr>
          <p:cNvPr id="7" name="Graphic 6" descr="Chat bubble with solid fill">
            <a:extLst>
              <a:ext uri="{FF2B5EF4-FFF2-40B4-BE49-F238E27FC236}">
                <a16:creationId xmlns:a16="http://schemas.microsoft.com/office/drawing/2014/main" id="{8F950BED-57AB-47FA-ED9F-A5333A315E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95110" y="1942835"/>
            <a:ext cx="2667529" cy="2667529"/>
          </a:xfrm>
          <a:prstGeom prst="rect">
            <a:avLst/>
          </a:prstGeom>
        </p:spPr>
      </p:pic>
    </p:spTree>
    <p:extLst>
      <p:ext uri="{BB962C8B-B14F-4D97-AF65-F5344CB8AC3E}">
        <p14:creationId xmlns:p14="http://schemas.microsoft.com/office/powerpoint/2010/main" val="38990369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2: GAME DAY MINDS</a:t>
            </a:r>
          </a:p>
        </p:txBody>
      </p:sp>
      <p:pic>
        <p:nvPicPr>
          <p:cNvPr id="12" name="Picture 11">
            <a:extLst>
              <a:ext uri="{FF2B5EF4-FFF2-40B4-BE49-F238E27FC236}">
                <a16:creationId xmlns:a16="http://schemas.microsoft.com/office/drawing/2014/main" id="{4BB98785-1985-6490-29A6-34F74C7A203D}"/>
              </a:ext>
            </a:extLst>
          </p:cNvPr>
          <p:cNvPicPr>
            <a:picLocks noChangeAspect="1"/>
          </p:cNvPicPr>
          <p:nvPr/>
        </p:nvPicPr>
        <p:blipFill>
          <a:blip r:embed="rId3"/>
          <a:srcRect l="1980" t="32652" r="67426" b="27226"/>
          <a:stretch/>
        </p:blipFill>
        <p:spPr>
          <a:xfrm>
            <a:off x="445477" y="1880675"/>
            <a:ext cx="4900247" cy="3891345"/>
          </a:xfrm>
          <a:prstGeom prst="rect">
            <a:avLst/>
          </a:prstGeom>
        </p:spPr>
      </p:pic>
      <p:sp>
        <p:nvSpPr>
          <p:cNvPr id="4" name="Text Placeholder 6">
            <a:extLst>
              <a:ext uri="{FF2B5EF4-FFF2-40B4-BE49-F238E27FC236}">
                <a16:creationId xmlns:a16="http://schemas.microsoft.com/office/drawing/2014/main" id="{A7F46E19-C20C-09DD-E050-FA59DC592485}"/>
              </a:ext>
            </a:extLst>
          </p:cNvPr>
          <p:cNvSpPr>
            <a:spLocks noGrp="1"/>
          </p:cNvSpPr>
          <p:nvPr>
            <p:ph type="body" sz="quarter" idx="12"/>
          </p:nvPr>
        </p:nvSpPr>
        <p:spPr>
          <a:xfrm>
            <a:off x="6283569" y="3421578"/>
            <a:ext cx="5155956" cy="1724672"/>
          </a:xfrm>
        </p:spPr>
        <p:txBody>
          <a:bodyPr/>
          <a:lstStyle/>
          <a:p>
            <a:pPr algn="ctr"/>
            <a:r>
              <a:rPr lang="en-US" dirty="0"/>
              <a:t>I am strong. Every day, my mind and body are getting stronger.</a:t>
            </a:r>
          </a:p>
        </p:txBody>
      </p:sp>
      <p:pic>
        <p:nvPicPr>
          <p:cNvPr id="7" name="Graphic 6" descr="Open quotation mark with solid fill">
            <a:extLst>
              <a:ext uri="{FF2B5EF4-FFF2-40B4-BE49-F238E27FC236}">
                <a16:creationId xmlns:a16="http://schemas.microsoft.com/office/drawing/2014/main" id="{12B17558-AA6A-618F-2F90-1289DAC396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04347" y="2383353"/>
            <a:ext cx="914400" cy="914400"/>
          </a:xfrm>
          <a:prstGeom prst="rect">
            <a:avLst/>
          </a:prstGeom>
        </p:spPr>
      </p:pic>
      <p:sp>
        <p:nvSpPr>
          <p:cNvPr id="14" name="Text Placeholder 1">
            <a:extLst>
              <a:ext uri="{FF2B5EF4-FFF2-40B4-BE49-F238E27FC236}">
                <a16:creationId xmlns:a16="http://schemas.microsoft.com/office/drawing/2014/main" id="{D9E4C0E9-598E-2F54-FB05-4E2CCA9C3553}"/>
              </a:ext>
            </a:extLst>
          </p:cNvPr>
          <p:cNvSpPr txBox="1">
            <a:spLocks/>
          </p:cNvSpPr>
          <p:nvPr/>
        </p:nvSpPr>
        <p:spPr>
          <a:xfrm>
            <a:off x="628650" y="316571"/>
            <a:ext cx="9610725" cy="5810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How do you Feel?</a:t>
            </a:r>
          </a:p>
        </p:txBody>
      </p:sp>
      <p:sp>
        <p:nvSpPr>
          <p:cNvPr id="15" name="Text Placeholder 2">
            <a:extLst>
              <a:ext uri="{FF2B5EF4-FFF2-40B4-BE49-F238E27FC236}">
                <a16:creationId xmlns:a16="http://schemas.microsoft.com/office/drawing/2014/main" id="{715B3BA1-AB8E-B56B-FF8A-70FFACE43DAE}"/>
              </a:ext>
            </a:extLst>
          </p:cNvPr>
          <p:cNvSpPr txBox="1">
            <a:spLocks/>
          </p:cNvSpPr>
          <p:nvPr/>
        </p:nvSpPr>
        <p:spPr>
          <a:xfrm>
            <a:off x="628650" y="897596"/>
            <a:ext cx="9591675" cy="5810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Strong Messages</a:t>
            </a:r>
          </a:p>
        </p:txBody>
      </p:sp>
      <p:pic>
        <p:nvPicPr>
          <p:cNvPr id="16" name="Graphic 15" descr="Chat bubble with solid fill">
            <a:extLst>
              <a:ext uri="{FF2B5EF4-FFF2-40B4-BE49-F238E27FC236}">
                <a16:creationId xmlns:a16="http://schemas.microsoft.com/office/drawing/2014/main" id="{874069AA-461C-70B6-C0E9-D3C2888539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18711" y="544642"/>
            <a:ext cx="1044639" cy="1044639"/>
          </a:xfrm>
          <a:prstGeom prst="rect">
            <a:avLst/>
          </a:prstGeom>
        </p:spPr>
      </p:pic>
    </p:spTree>
    <p:extLst>
      <p:ext uri="{BB962C8B-B14F-4D97-AF65-F5344CB8AC3E}">
        <p14:creationId xmlns:p14="http://schemas.microsoft.com/office/powerpoint/2010/main" val="25078230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2: GAME DAY MINDS</a:t>
            </a:r>
          </a:p>
        </p:txBody>
      </p:sp>
      <p:sp>
        <p:nvSpPr>
          <p:cNvPr id="4" name="Text Placeholder 6">
            <a:extLst>
              <a:ext uri="{FF2B5EF4-FFF2-40B4-BE49-F238E27FC236}">
                <a16:creationId xmlns:a16="http://schemas.microsoft.com/office/drawing/2014/main" id="{A7F46E19-C20C-09DD-E050-FA59DC592485}"/>
              </a:ext>
            </a:extLst>
          </p:cNvPr>
          <p:cNvSpPr>
            <a:spLocks noGrp="1"/>
          </p:cNvSpPr>
          <p:nvPr>
            <p:ph type="body" sz="quarter" idx="12"/>
          </p:nvPr>
        </p:nvSpPr>
        <p:spPr>
          <a:xfrm>
            <a:off x="579380" y="3429000"/>
            <a:ext cx="5155956" cy="1724672"/>
          </a:xfrm>
        </p:spPr>
        <p:txBody>
          <a:bodyPr/>
          <a:lstStyle/>
          <a:p>
            <a:pPr algn="ctr"/>
            <a:r>
              <a:rPr lang="en-US" dirty="0"/>
              <a:t>I CAN do it! I let go of negative thoughts and I focus on doing my best.</a:t>
            </a:r>
          </a:p>
        </p:txBody>
      </p:sp>
      <p:pic>
        <p:nvPicPr>
          <p:cNvPr id="7" name="Graphic 6" descr="Open quotation mark with solid fill">
            <a:extLst>
              <a:ext uri="{FF2B5EF4-FFF2-40B4-BE49-F238E27FC236}">
                <a16:creationId xmlns:a16="http://schemas.microsoft.com/office/drawing/2014/main" id="{12B17558-AA6A-618F-2F90-1289DAC396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00158" y="2416245"/>
            <a:ext cx="914400" cy="914400"/>
          </a:xfrm>
          <a:prstGeom prst="rect">
            <a:avLst/>
          </a:prstGeom>
        </p:spPr>
      </p:pic>
      <p:pic>
        <p:nvPicPr>
          <p:cNvPr id="6" name="Picture 5">
            <a:extLst>
              <a:ext uri="{FF2B5EF4-FFF2-40B4-BE49-F238E27FC236}">
                <a16:creationId xmlns:a16="http://schemas.microsoft.com/office/drawing/2014/main" id="{4BB98785-1985-6490-29A6-34F74C7A203D}"/>
              </a:ext>
            </a:extLst>
          </p:cNvPr>
          <p:cNvPicPr>
            <a:picLocks noChangeAspect="1"/>
          </p:cNvPicPr>
          <p:nvPr/>
        </p:nvPicPr>
        <p:blipFill>
          <a:blip r:embed="rId5">
            <a:extLst>
              <a:ext uri="{28A0092B-C50C-407E-A947-70E740481C1C}">
                <a14:useLocalDpi xmlns:a14="http://schemas.microsoft.com/office/drawing/2010/main" val="0"/>
              </a:ext>
            </a:extLst>
          </a:blip>
          <a:srcRect l="4181" r="4181"/>
          <a:stretch/>
        </p:blipFill>
        <p:spPr>
          <a:xfrm>
            <a:off x="6140957" y="1996403"/>
            <a:ext cx="4940598" cy="4068729"/>
          </a:xfrm>
          <a:prstGeom prst="rect">
            <a:avLst/>
          </a:prstGeom>
        </p:spPr>
      </p:pic>
      <p:sp>
        <p:nvSpPr>
          <p:cNvPr id="14" name="Text Placeholder 1">
            <a:extLst>
              <a:ext uri="{FF2B5EF4-FFF2-40B4-BE49-F238E27FC236}">
                <a16:creationId xmlns:a16="http://schemas.microsoft.com/office/drawing/2014/main" id="{8C6E2289-F4F5-80E5-85F9-E97E946237E0}"/>
              </a:ext>
            </a:extLst>
          </p:cNvPr>
          <p:cNvSpPr txBox="1">
            <a:spLocks/>
          </p:cNvSpPr>
          <p:nvPr/>
        </p:nvSpPr>
        <p:spPr>
          <a:xfrm>
            <a:off x="628650" y="316571"/>
            <a:ext cx="9610725" cy="5810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How do you Feel?</a:t>
            </a:r>
          </a:p>
        </p:txBody>
      </p:sp>
      <p:sp>
        <p:nvSpPr>
          <p:cNvPr id="15" name="Text Placeholder 2">
            <a:extLst>
              <a:ext uri="{FF2B5EF4-FFF2-40B4-BE49-F238E27FC236}">
                <a16:creationId xmlns:a16="http://schemas.microsoft.com/office/drawing/2014/main" id="{0EF52A9C-311D-0AB5-F96C-A5827F671F61}"/>
              </a:ext>
            </a:extLst>
          </p:cNvPr>
          <p:cNvSpPr txBox="1">
            <a:spLocks/>
          </p:cNvSpPr>
          <p:nvPr/>
        </p:nvSpPr>
        <p:spPr>
          <a:xfrm>
            <a:off x="628650" y="897596"/>
            <a:ext cx="9591675" cy="5810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Strong Messages</a:t>
            </a:r>
          </a:p>
        </p:txBody>
      </p:sp>
      <p:sp>
        <p:nvSpPr>
          <p:cNvPr id="16" name="Oval 15">
            <a:extLst>
              <a:ext uri="{FF2B5EF4-FFF2-40B4-BE49-F238E27FC236}">
                <a16:creationId xmlns:a16="http://schemas.microsoft.com/office/drawing/2014/main" id="{B4E04291-DB6D-87EF-5CB7-8357D24DCEAF}"/>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raphic 16" descr="Chat bubble with solid fill">
            <a:extLst>
              <a:ext uri="{FF2B5EF4-FFF2-40B4-BE49-F238E27FC236}">
                <a16:creationId xmlns:a16="http://schemas.microsoft.com/office/drawing/2014/main" id="{CE600F8D-F7E5-F564-1F7A-F08BBB7BF88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18711" y="544642"/>
            <a:ext cx="1044639" cy="1044639"/>
          </a:xfrm>
          <a:prstGeom prst="rect">
            <a:avLst/>
          </a:prstGeom>
        </p:spPr>
      </p:pic>
    </p:spTree>
    <p:extLst>
      <p:ext uri="{BB962C8B-B14F-4D97-AF65-F5344CB8AC3E}">
        <p14:creationId xmlns:p14="http://schemas.microsoft.com/office/powerpoint/2010/main" val="2481716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2: GAME DAY MINDS</a:t>
            </a:r>
          </a:p>
        </p:txBody>
      </p:sp>
      <p:sp>
        <p:nvSpPr>
          <p:cNvPr id="4" name="Text Placeholder 6">
            <a:extLst>
              <a:ext uri="{FF2B5EF4-FFF2-40B4-BE49-F238E27FC236}">
                <a16:creationId xmlns:a16="http://schemas.microsoft.com/office/drawing/2014/main" id="{A7F46E19-C20C-09DD-E050-FA59DC592485}"/>
              </a:ext>
            </a:extLst>
          </p:cNvPr>
          <p:cNvSpPr>
            <a:spLocks noGrp="1"/>
          </p:cNvSpPr>
          <p:nvPr>
            <p:ph type="body" sz="quarter" idx="12"/>
          </p:nvPr>
        </p:nvSpPr>
        <p:spPr>
          <a:xfrm>
            <a:off x="6546919" y="3429000"/>
            <a:ext cx="5155956" cy="1724672"/>
          </a:xfrm>
        </p:spPr>
        <p:txBody>
          <a:bodyPr/>
          <a:lstStyle/>
          <a:p>
            <a:pPr algn="ctr"/>
            <a:r>
              <a:rPr lang="en-US" dirty="0"/>
              <a:t>I can do hard things. I face my fears, and I give my best. I am unstoppable!</a:t>
            </a:r>
          </a:p>
        </p:txBody>
      </p:sp>
      <p:pic>
        <p:nvPicPr>
          <p:cNvPr id="7" name="Graphic 6" descr="Open quotation mark with solid fill">
            <a:extLst>
              <a:ext uri="{FF2B5EF4-FFF2-40B4-BE49-F238E27FC236}">
                <a16:creationId xmlns:a16="http://schemas.microsoft.com/office/drawing/2014/main" id="{12B17558-AA6A-618F-2F90-1289DAC396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67697" y="2390775"/>
            <a:ext cx="914400" cy="914400"/>
          </a:xfrm>
          <a:prstGeom prst="rect">
            <a:avLst/>
          </a:prstGeom>
        </p:spPr>
      </p:pic>
      <p:pic>
        <p:nvPicPr>
          <p:cNvPr id="9" name="Picture 8" descr="A person running on a track&#10;&#10;Description automatically generated">
            <a:extLst>
              <a:ext uri="{FF2B5EF4-FFF2-40B4-BE49-F238E27FC236}">
                <a16:creationId xmlns:a16="http://schemas.microsoft.com/office/drawing/2014/main" id="{00B4D55B-5A80-2832-A3A8-8903801F0E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365" y="2242636"/>
            <a:ext cx="5302718" cy="3534777"/>
          </a:xfrm>
          <a:prstGeom prst="rect">
            <a:avLst/>
          </a:prstGeom>
        </p:spPr>
      </p:pic>
      <p:sp>
        <p:nvSpPr>
          <p:cNvPr id="14" name="Text Placeholder 1">
            <a:extLst>
              <a:ext uri="{FF2B5EF4-FFF2-40B4-BE49-F238E27FC236}">
                <a16:creationId xmlns:a16="http://schemas.microsoft.com/office/drawing/2014/main" id="{12FF0AC9-5271-BABB-3B15-AF5D171A793A}"/>
              </a:ext>
            </a:extLst>
          </p:cNvPr>
          <p:cNvSpPr txBox="1">
            <a:spLocks/>
          </p:cNvSpPr>
          <p:nvPr/>
        </p:nvSpPr>
        <p:spPr>
          <a:xfrm>
            <a:off x="628650" y="316571"/>
            <a:ext cx="9610725" cy="5810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How do you Feel?</a:t>
            </a:r>
          </a:p>
        </p:txBody>
      </p:sp>
      <p:sp>
        <p:nvSpPr>
          <p:cNvPr id="15" name="Text Placeholder 2">
            <a:extLst>
              <a:ext uri="{FF2B5EF4-FFF2-40B4-BE49-F238E27FC236}">
                <a16:creationId xmlns:a16="http://schemas.microsoft.com/office/drawing/2014/main" id="{0BF06E0E-473B-E414-2B90-5626CE56B935}"/>
              </a:ext>
            </a:extLst>
          </p:cNvPr>
          <p:cNvSpPr txBox="1">
            <a:spLocks/>
          </p:cNvSpPr>
          <p:nvPr/>
        </p:nvSpPr>
        <p:spPr>
          <a:xfrm>
            <a:off x="628650" y="897596"/>
            <a:ext cx="9591675" cy="5810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Strong Messages</a:t>
            </a:r>
          </a:p>
        </p:txBody>
      </p:sp>
      <p:sp>
        <p:nvSpPr>
          <p:cNvPr id="16" name="Oval 15">
            <a:extLst>
              <a:ext uri="{FF2B5EF4-FFF2-40B4-BE49-F238E27FC236}">
                <a16:creationId xmlns:a16="http://schemas.microsoft.com/office/drawing/2014/main" id="{4F3AB498-DB29-14C7-37E8-19082B323300}"/>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Graphic 16" descr="Chat bubble with solid fill">
            <a:extLst>
              <a:ext uri="{FF2B5EF4-FFF2-40B4-BE49-F238E27FC236}">
                <a16:creationId xmlns:a16="http://schemas.microsoft.com/office/drawing/2014/main" id="{9D46FAE7-F8DD-0996-0B0D-3A24596E18A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18711" y="544642"/>
            <a:ext cx="1044639" cy="1044639"/>
          </a:xfrm>
          <a:prstGeom prst="rect">
            <a:avLst/>
          </a:prstGeom>
        </p:spPr>
      </p:pic>
    </p:spTree>
    <p:extLst>
      <p:ext uri="{BB962C8B-B14F-4D97-AF65-F5344CB8AC3E}">
        <p14:creationId xmlns:p14="http://schemas.microsoft.com/office/powerpoint/2010/main" val="2151805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F54C68-D023-422A-A7C7-624CB35DA5E6}"/>
              </a:ext>
            </a:extLst>
          </p:cNvPr>
          <p:cNvSpPr>
            <a:spLocks noGrp="1"/>
          </p:cNvSpPr>
          <p:nvPr>
            <p:ph type="body" sz="quarter" idx="10"/>
          </p:nvPr>
        </p:nvSpPr>
        <p:spPr>
          <a:xfrm>
            <a:off x="800100" y="1493952"/>
            <a:ext cx="9645162" cy="687426"/>
          </a:xfrm>
        </p:spPr>
        <p:txBody>
          <a:bodyPr>
            <a:normAutofit/>
          </a:bodyPr>
          <a:lstStyle/>
          <a:p>
            <a:r>
              <a:rPr lang="en-US" sz="3700" b="1" dirty="0"/>
              <a:t>Year 2 Fitness Captain Training</a:t>
            </a:r>
          </a:p>
        </p:txBody>
      </p:sp>
      <p:sp>
        <p:nvSpPr>
          <p:cNvPr id="3" name="Text Placeholder 2">
            <a:extLst>
              <a:ext uri="{FF2B5EF4-FFF2-40B4-BE49-F238E27FC236}">
                <a16:creationId xmlns:a16="http://schemas.microsoft.com/office/drawing/2014/main" id="{9468A2A8-AC76-4192-B3EF-8EF0A81E8771}"/>
              </a:ext>
            </a:extLst>
          </p:cNvPr>
          <p:cNvSpPr>
            <a:spLocks noGrp="1"/>
          </p:cNvSpPr>
          <p:nvPr>
            <p:ph type="body" sz="quarter" idx="11"/>
          </p:nvPr>
        </p:nvSpPr>
        <p:spPr>
          <a:xfrm>
            <a:off x="819149" y="2667881"/>
            <a:ext cx="8324851" cy="388828"/>
          </a:xfrm>
        </p:spPr>
        <p:txBody>
          <a:bodyPr>
            <a:normAutofit fontScale="92500" lnSpcReduction="20000"/>
          </a:bodyPr>
          <a:lstStyle/>
          <a:p>
            <a:r>
              <a:rPr lang="en-US" b="0" dirty="0"/>
              <a:t>The </a:t>
            </a:r>
            <a:r>
              <a:rPr lang="en-US" dirty="0"/>
              <a:t>purpose of this </a:t>
            </a:r>
            <a:r>
              <a:rPr lang="en-US" b="0" dirty="0"/>
              <a:t>training</a:t>
            </a:r>
            <a:r>
              <a:rPr lang="en-US" dirty="0"/>
              <a:t> is to:</a:t>
            </a:r>
            <a:endParaRPr lang="en-US" b="0" dirty="0"/>
          </a:p>
        </p:txBody>
      </p:sp>
      <p:sp>
        <p:nvSpPr>
          <p:cNvPr id="4" name="Text Placeholder 3">
            <a:extLst>
              <a:ext uri="{FF2B5EF4-FFF2-40B4-BE49-F238E27FC236}">
                <a16:creationId xmlns:a16="http://schemas.microsoft.com/office/drawing/2014/main" id="{79DCA7BC-23AB-42AA-AEAB-5D48731BE3E9}"/>
              </a:ext>
            </a:extLst>
          </p:cNvPr>
          <p:cNvSpPr>
            <a:spLocks noGrp="1"/>
          </p:cNvSpPr>
          <p:nvPr>
            <p:ph type="body" sz="quarter" idx="12"/>
          </p:nvPr>
        </p:nvSpPr>
        <p:spPr>
          <a:xfrm>
            <a:off x="800100" y="3543211"/>
            <a:ext cx="7952014" cy="1460589"/>
          </a:xfrm>
        </p:spPr>
        <p:txBody>
          <a:bodyPr vert="horz" lIns="91440" tIns="45720" rIns="91440" bIns="45720" rtlCol="0" anchor="t">
            <a:noAutofit/>
          </a:bodyPr>
          <a:lstStyle/>
          <a:p>
            <a:pPr marL="457200" indent="-457200">
              <a:lnSpc>
                <a:spcPct val="120000"/>
              </a:lnSpc>
              <a:buFont typeface="Arial" panose="020B0604020202020204" pitchFamily="34" charset="0"/>
              <a:buChar char="•"/>
            </a:pPr>
            <a:r>
              <a:rPr lang="en-US" b="1" dirty="0">
                <a:effectLst/>
                <a:latin typeface="Ubuntu Light"/>
                <a:ea typeface="Calibri" panose="020F0502020204030204" pitchFamily="34" charset="0"/>
                <a:cs typeface="Times New Roman"/>
              </a:rPr>
              <a:t>Provide Fitness Captains with a refresher on  warm-ups, cool-downs and healthy habits</a:t>
            </a:r>
            <a:br>
              <a:rPr lang="en-US" sz="1400" b="1" dirty="0">
                <a:effectLst/>
                <a:latin typeface="Ubuntu Light"/>
                <a:ea typeface="Calibri" panose="020F0502020204030204" pitchFamily="34" charset="0"/>
                <a:cs typeface="Times New Roman"/>
              </a:rPr>
            </a:br>
            <a:endParaRPr lang="en-US" sz="1400" b="1" dirty="0">
              <a:effectLst/>
              <a:latin typeface="Ubuntu Light"/>
              <a:ea typeface="Calibri" panose="020F0502020204030204" pitchFamily="34" charset="0"/>
              <a:cs typeface="Times New Roman"/>
            </a:endParaRPr>
          </a:p>
          <a:p>
            <a:pPr marL="457200" indent="-457200">
              <a:lnSpc>
                <a:spcPct val="120000"/>
              </a:lnSpc>
              <a:buFont typeface="Arial" panose="020B0604020202020204" pitchFamily="34" charset="0"/>
              <a:buChar char="•"/>
            </a:pPr>
            <a:r>
              <a:rPr lang="en-US" dirty="0">
                <a:latin typeface="Ubuntu Light"/>
                <a:ea typeface="Calibri" panose="020F0502020204030204" pitchFamily="34" charset="0"/>
                <a:cs typeface="Times New Roman"/>
              </a:rPr>
              <a:t>Introduce Game Day Minds to your roles and responsibilities</a:t>
            </a:r>
            <a:endParaRPr lang="en-US" dirty="0"/>
          </a:p>
        </p:txBody>
      </p:sp>
    </p:spTree>
    <p:extLst>
      <p:ext uri="{BB962C8B-B14F-4D97-AF65-F5344CB8AC3E}">
        <p14:creationId xmlns:p14="http://schemas.microsoft.com/office/powerpoint/2010/main" val="40219107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2: GAME DAY MINDS</a:t>
            </a:r>
          </a:p>
        </p:txBody>
      </p:sp>
      <p:sp>
        <p:nvSpPr>
          <p:cNvPr id="7" name="Text Placeholder 6">
            <a:extLst>
              <a:ext uri="{FF2B5EF4-FFF2-40B4-BE49-F238E27FC236}">
                <a16:creationId xmlns:a16="http://schemas.microsoft.com/office/drawing/2014/main" id="{FBE1A98E-EB59-9865-F639-8DF18128FC22}"/>
              </a:ext>
            </a:extLst>
          </p:cNvPr>
          <p:cNvSpPr>
            <a:spLocks noGrp="1"/>
          </p:cNvSpPr>
          <p:nvPr>
            <p:ph type="body" sz="quarter" idx="12"/>
          </p:nvPr>
        </p:nvSpPr>
        <p:spPr>
          <a:xfrm>
            <a:off x="1209675" y="2373436"/>
            <a:ext cx="9772650" cy="2842113"/>
          </a:xfrm>
        </p:spPr>
        <p:txBody>
          <a:bodyPr/>
          <a:lstStyle/>
          <a:p>
            <a:pPr algn="ctr"/>
            <a:r>
              <a:rPr lang="en-US" dirty="0"/>
              <a:t>Strong Messages are </a:t>
            </a:r>
            <a:r>
              <a:rPr lang="en-US" b="1" dirty="0"/>
              <a:t>positive or encouraging words or phrases </a:t>
            </a:r>
            <a:r>
              <a:rPr lang="en-US" dirty="0"/>
              <a:t>that improve our confidence or ability to handle stress.</a:t>
            </a:r>
          </a:p>
          <a:p>
            <a:pPr algn="ctr"/>
            <a:endParaRPr lang="en-US" dirty="0"/>
          </a:p>
        </p:txBody>
      </p:sp>
      <p:pic>
        <p:nvPicPr>
          <p:cNvPr id="4" name="Picture 3">
            <a:extLst>
              <a:ext uri="{FF2B5EF4-FFF2-40B4-BE49-F238E27FC236}">
                <a16:creationId xmlns:a16="http://schemas.microsoft.com/office/drawing/2014/main" id="{69C7BC6C-36C0-00F9-B51A-256A6C2CA0D6}"/>
              </a:ext>
            </a:extLst>
          </p:cNvPr>
          <p:cNvPicPr>
            <a:picLocks noChangeAspect="1"/>
          </p:cNvPicPr>
          <p:nvPr/>
        </p:nvPicPr>
        <p:blipFill>
          <a:blip r:embed="rId3"/>
          <a:srcRect t="32376" b="43701"/>
          <a:stretch/>
        </p:blipFill>
        <p:spPr>
          <a:xfrm>
            <a:off x="5137986" y="4709956"/>
            <a:ext cx="4038837" cy="1483763"/>
          </a:xfrm>
          <a:prstGeom prst="rect">
            <a:avLst/>
          </a:prstGeom>
        </p:spPr>
      </p:pic>
      <p:pic>
        <p:nvPicPr>
          <p:cNvPr id="6" name="Picture 5">
            <a:extLst>
              <a:ext uri="{FF2B5EF4-FFF2-40B4-BE49-F238E27FC236}">
                <a16:creationId xmlns:a16="http://schemas.microsoft.com/office/drawing/2014/main" id="{B72EB1CB-A570-3564-92FD-D28A0BB60B60}"/>
              </a:ext>
            </a:extLst>
          </p:cNvPr>
          <p:cNvPicPr>
            <a:picLocks noChangeAspect="1"/>
          </p:cNvPicPr>
          <p:nvPr/>
        </p:nvPicPr>
        <p:blipFill>
          <a:blip r:embed="rId3"/>
          <a:srcRect t="55681" b="22486"/>
          <a:stretch/>
        </p:blipFill>
        <p:spPr>
          <a:xfrm>
            <a:off x="7440876" y="3707882"/>
            <a:ext cx="4304674" cy="1443294"/>
          </a:xfrm>
          <a:prstGeom prst="rect">
            <a:avLst/>
          </a:prstGeom>
        </p:spPr>
      </p:pic>
      <p:pic>
        <p:nvPicPr>
          <p:cNvPr id="11" name="Picture 10">
            <a:extLst>
              <a:ext uri="{FF2B5EF4-FFF2-40B4-BE49-F238E27FC236}">
                <a16:creationId xmlns:a16="http://schemas.microsoft.com/office/drawing/2014/main" id="{828AFC8B-D6E7-303A-9F2A-09D6DEED2502}"/>
              </a:ext>
            </a:extLst>
          </p:cNvPr>
          <p:cNvPicPr>
            <a:picLocks noChangeAspect="1"/>
          </p:cNvPicPr>
          <p:nvPr/>
        </p:nvPicPr>
        <p:blipFill>
          <a:blip r:embed="rId3"/>
          <a:srcRect t="78016" r="28773"/>
          <a:stretch/>
        </p:blipFill>
        <p:spPr>
          <a:xfrm>
            <a:off x="260512" y="4089139"/>
            <a:ext cx="3373642" cy="1598986"/>
          </a:xfrm>
          <a:prstGeom prst="rect">
            <a:avLst/>
          </a:prstGeom>
        </p:spPr>
      </p:pic>
      <p:sp>
        <p:nvSpPr>
          <p:cNvPr id="15" name="Text Placeholder 1">
            <a:extLst>
              <a:ext uri="{FF2B5EF4-FFF2-40B4-BE49-F238E27FC236}">
                <a16:creationId xmlns:a16="http://schemas.microsoft.com/office/drawing/2014/main" id="{1B9D978A-31FF-84C5-63A9-05E93EA07AFC}"/>
              </a:ext>
            </a:extLst>
          </p:cNvPr>
          <p:cNvSpPr txBox="1">
            <a:spLocks/>
          </p:cNvSpPr>
          <p:nvPr/>
        </p:nvSpPr>
        <p:spPr>
          <a:xfrm>
            <a:off x="628650" y="316571"/>
            <a:ext cx="9610725" cy="5810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What are Strong Messages?</a:t>
            </a:r>
          </a:p>
        </p:txBody>
      </p:sp>
      <p:sp>
        <p:nvSpPr>
          <p:cNvPr id="16" name="Text Placeholder 2">
            <a:extLst>
              <a:ext uri="{FF2B5EF4-FFF2-40B4-BE49-F238E27FC236}">
                <a16:creationId xmlns:a16="http://schemas.microsoft.com/office/drawing/2014/main" id="{0D7514B8-9C05-1AF6-2F99-11CC7C9F6E2C}"/>
              </a:ext>
            </a:extLst>
          </p:cNvPr>
          <p:cNvSpPr txBox="1">
            <a:spLocks/>
          </p:cNvSpPr>
          <p:nvPr/>
        </p:nvSpPr>
        <p:spPr>
          <a:xfrm>
            <a:off x="628650" y="897596"/>
            <a:ext cx="9591675" cy="5810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Strong Messages</a:t>
            </a:r>
          </a:p>
        </p:txBody>
      </p:sp>
      <p:sp>
        <p:nvSpPr>
          <p:cNvPr id="17" name="Oval 16">
            <a:extLst>
              <a:ext uri="{FF2B5EF4-FFF2-40B4-BE49-F238E27FC236}">
                <a16:creationId xmlns:a16="http://schemas.microsoft.com/office/drawing/2014/main" id="{B83D795F-D92E-87D2-76AF-DFB7037064C2}"/>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descr="Chat bubble with solid fill">
            <a:extLst>
              <a:ext uri="{FF2B5EF4-FFF2-40B4-BE49-F238E27FC236}">
                <a16:creationId xmlns:a16="http://schemas.microsoft.com/office/drawing/2014/main" id="{8CF661C3-4168-F8A9-34F4-2F9D7ECC11D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18711" y="544642"/>
            <a:ext cx="1044639" cy="1044639"/>
          </a:xfrm>
          <a:prstGeom prst="rect">
            <a:avLst/>
          </a:prstGeom>
        </p:spPr>
      </p:pic>
    </p:spTree>
    <p:extLst>
      <p:ext uri="{BB962C8B-B14F-4D97-AF65-F5344CB8AC3E}">
        <p14:creationId xmlns:p14="http://schemas.microsoft.com/office/powerpoint/2010/main" val="29054914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3021D8-44C2-AFFA-982A-C8968E6F3BA7}"/>
              </a:ext>
            </a:extLst>
          </p:cNvPr>
          <p:cNvPicPr>
            <a:picLocks noChangeAspect="1"/>
          </p:cNvPicPr>
          <p:nvPr/>
        </p:nvPicPr>
        <p:blipFill>
          <a:blip r:embed="rId3"/>
          <a:srcRect t="55681" b="22486"/>
          <a:stretch/>
        </p:blipFill>
        <p:spPr>
          <a:xfrm>
            <a:off x="5338698" y="4682812"/>
            <a:ext cx="4304674" cy="1443294"/>
          </a:xfrm>
          <a:prstGeom prst="rect">
            <a:avLst/>
          </a:prstGeom>
        </p:spPr>
      </p:pic>
      <p:pic>
        <p:nvPicPr>
          <p:cNvPr id="4" name="Picture 3">
            <a:extLst>
              <a:ext uri="{FF2B5EF4-FFF2-40B4-BE49-F238E27FC236}">
                <a16:creationId xmlns:a16="http://schemas.microsoft.com/office/drawing/2014/main" id="{A361FC67-36AC-9549-EFED-EB2DA85C2E6C}"/>
              </a:ext>
            </a:extLst>
          </p:cNvPr>
          <p:cNvPicPr>
            <a:picLocks noChangeAspect="1"/>
          </p:cNvPicPr>
          <p:nvPr/>
        </p:nvPicPr>
        <p:blipFill>
          <a:blip r:embed="rId3"/>
          <a:srcRect t="78016" r="28773"/>
          <a:stretch/>
        </p:blipFill>
        <p:spPr>
          <a:xfrm>
            <a:off x="2235069" y="4717620"/>
            <a:ext cx="3373642" cy="1598986"/>
          </a:xfrm>
          <a:prstGeom prst="rect">
            <a:avLst/>
          </a:prstGeom>
        </p:spPr>
      </p:pic>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2: GAME DAY MINDS</a:t>
            </a:r>
          </a:p>
        </p:txBody>
      </p:sp>
      <p:sp>
        <p:nvSpPr>
          <p:cNvPr id="7" name="Text Placeholder 6">
            <a:extLst>
              <a:ext uri="{FF2B5EF4-FFF2-40B4-BE49-F238E27FC236}">
                <a16:creationId xmlns:a16="http://schemas.microsoft.com/office/drawing/2014/main" id="{FBE1A98E-EB59-9865-F639-8DF18128FC22}"/>
              </a:ext>
            </a:extLst>
          </p:cNvPr>
          <p:cNvSpPr>
            <a:spLocks noGrp="1"/>
          </p:cNvSpPr>
          <p:nvPr>
            <p:ph type="body" sz="quarter" idx="12"/>
          </p:nvPr>
        </p:nvSpPr>
        <p:spPr>
          <a:xfrm>
            <a:off x="579380" y="2016126"/>
            <a:ext cx="10289742" cy="2715553"/>
          </a:xfrm>
        </p:spPr>
        <p:txBody>
          <a:bodyPr>
            <a:normAutofit lnSpcReduction="10000"/>
          </a:bodyPr>
          <a:lstStyle/>
          <a:p>
            <a:r>
              <a:rPr lang="en-US" dirty="0"/>
              <a:t>As a Year 2 Fitness Captain, </a:t>
            </a:r>
            <a:r>
              <a:rPr lang="en-US" b="1" dirty="0"/>
              <a:t>your new responsibility is to help your teammates use Strong Messages.</a:t>
            </a:r>
          </a:p>
          <a:p>
            <a:endParaRPr lang="en-US" dirty="0"/>
          </a:p>
          <a:p>
            <a:r>
              <a:rPr lang="en-US" dirty="0"/>
              <a:t>At the beginning of every sports practice, help your teammates get their “head in the game.” </a:t>
            </a:r>
            <a:r>
              <a:rPr lang="en-US" b="1" dirty="0"/>
              <a:t>Share a Strong Message with your teammates when they arrive or during warm-ups</a:t>
            </a:r>
            <a:r>
              <a:rPr lang="en-US" dirty="0"/>
              <a:t>. </a:t>
            </a:r>
          </a:p>
          <a:p>
            <a:pPr algn="ctr"/>
            <a:endParaRPr lang="en-US" dirty="0"/>
          </a:p>
          <a:p>
            <a:pPr algn="ctr"/>
            <a:endParaRPr lang="en-US" dirty="0"/>
          </a:p>
        </p:txBody>
      </p:sp>
      <p:sp>
        <p:nvSpPr>
          <p:cNvPr id="12" name="Text Placeholder 1">
            <a:extLst>
              <a:ext uri="{FF2B5EF4-FFF2-40B4-BE49-F238E27FC236}">
                <a16:creationId xmlns:a16="http://schemas.microsoft.com/office/drawing/2014/main" id="{EE3FAC61-5218-83D4-27C3-E96813E67C53}"/>
              </a:ext>
            </a:extLst>
          </p:cNvPr>
          <p:cNvSpPr txBox="1">
            <a:spLocks/>
          </p:cNvSpPr>
          <p:nvPr/>
        </p:nvSpPr>
        <p:spPr>
          <a:xfrm>
            <a:off x="628650" y="316571"/>
            <a:ext cx="9610725" cy="5810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Help your Teammates Use Strong Messages</a:t>
            </a:r>
          </a:p>
        </p:txBody>
      </p:sp>
      <p:sp>
        <p:nvSpPr>
          <p:cNvPr id="13" name="Text Placeholder 2">
            <a:extLst>
              <a:ext uri="{FF2B5EF4-FFF2-40B4-BE49-F238E27FC236}">
                <a16:creationId xmlns:a16="http://schemas.microsoft.com/office/drawing/2014/main" id="{E0199BB5-90DF-7FB8-282A-7FAF7F969E25}"/>
              </a:ext>
            </a:extLst>
          </p:cNvPr>
          <p:cNvSpPr txBox="1">
            <a:spLocks/>
          </p:cNvSpPr>
          <p:nvPr/>
        </p:nvSpPr>
        <p:spPr>
          <a:xfrm>
            <a:off x="628650" y="897596"/>
            <a:ext cx="9591675" cy="5810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Strong Messages</a:t>
            </a:r>
          </a:p>
        </p:txBody>
      </p:sp>
      <p:sp>
        <p:nvSpPr>
          <p:cNvPr id="14" name="Oval 13">
            <a:extLst>
              <a:ext uri="{FF2B5EF4-FFF2-40B4-BE49-F238E27FC236}">
                <a16:creationId xmlns:a16="http://schemas.microsoft.com/office/drawing/2014/main" id="{C789AA4B-FF32-A481-0A9A-6020B740C918}"/>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descr="Chat bubble with solid fill">
            <a:extLst>
              <a:ext uri="{FF2B5EF4-FFF2-40B4-BE49-F238E27FC236}">
                <a16:creationId xmlns:a16="http://schemas.microsoft.com/office/drawing/2014/main" id="{D8ABD445-6401-7772-3431-16F7820E545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18711" y="544642"/>
            <a:ext cx="1044639" cy="1044639"/>
          </a:xfrm>
          <a:prstGeom prst="rect">
            <a:avLst/>
          </a:prstGeom>
        </p:spPr>
      </p:pic>
      <p:sp>
        <p:nvSpPr>
          <p:cNvPr id="5" name="TextBox 4">
            <a:extLst>
              <a:ext uri="{FF2B5EF4-FFF2-40B4-BE49-F238E27FC236}">
                <a16:creationId xmlns:a16="http://schemas.microsoft.com/office/drawing/2014/main" id="{E55BD27C-DF6F-74B3-1E97-A78556A79501}"/>
              </a:ext>
            </a:extLst>
          </p:cNvPr>
          <p:cNvSpPr txBox="1"/>
          <p:nvPr/>
        </p:nvSpPr>
        <p:spPr>
          <a:xfrm>
            <a:off x="2908300" y="5000208"/>
            <a:ext cx="1612899" cy="707886"/>
          </a:xfrm>
          <a:custGeom>
            <a:avLst/>
            <a:gdLst>
              <a:gd name="connsiteX0" fmla="*/ 0 w 1282700"/>
              <a:gd name="connsiteY0" fmla="*/ 0 h 1015663"/>
              <a:gd name="connsiteX1" fmla="*/ 1282700 w 1282700"/>
              <a:gd name="connsiteY1" fmla="*/ 0 h 1015663"/>
              <a:gd name="connsiteX2" fmla="*/ 1282700 w 1282700"/>
              <a:gd name="connsiteY2" fmla="*/ 1015663 h 1015663"/>
              <a:gd name="connsiteX3" fmla="*/ 0 w 1282700"/>
              <a:gd name="connsiteY3" fmla="*/ 1015663 h 1015663"/>
              <a:gd name="connsiteX4" fmla="*/ 0 w 1282700"/>
              <a:gd name="connsiteY4" fmla="*/ 0 h 1015663"/>
              <a:gd name="connsiteX0" fmla="*/ 203200 w 1282700"/>
              <a:gd name="connsiteY0" fmla="*/ 63500 h 1015663"/>
              <a:gd name="connsiteX1" fmla="*/ 1282700 w 1282700"/>
              <a:gd name="connsiteY1" fmla="*/ 0 h 1015663"/>
              <a:gd name="connsiteX2" fmla="*/ 1282700 w 1282700"/>
              <a:gd name="connsiteY2" fmla="*/ 1015663 h 1015663"/>
              <a:gd name="connsiteX3" fmla="*/ 0 w 1282700"/>
              <a:gd name="connsiteY3" fmla="*/ 1015663 h 1015663"/>
              <a:gd name="connsiteX4" fmla="*/ 203200 w 1282700"/>
              <a:gd name="connsiteY4" fmla="*/ 63500 h 1015663"/>
              <a:gd name="connsiteX0" fmla="*/ 25400 w 1104900"/>
              <a:gd name="connsiteY0" fmla="*/ 63500 h 1015663"/>
              <a:gd name="connsiteX1" fmla="*/ 1104900 w 1104900"/>
              <a:gd name="connsiteY1" fmla="*/ 0 h 1015663"/>
              <a:gd name="connsiteX2" fmla="*/ 1104900 w 1104900"/>
              <a:gd name="connsiteY2" fmla="*/ 1015663 h 1015663"/>
              <a:gd name="connsiteX3" fmla="*/ 0 w 1104900"/>
              <a:gd name="connsiteY3" fmla="*/ 863263 h 1015663"/>
              <a:gd name="connsiteX4" fmla="*/ 25400 w 1104900"/>
              <a:gd name="connsiteY4" fmla="*/ 63500 h 1015663"/>
              <a:gd name="connsiteX0" fmla="*/ 163849 w 1243349"/>
              <a:gd name="connsiteY0" fmla="*/ 63500 h 1015663"/>
              <a:gd name="connsiteX1" fmla="*/ 1243349 w 1243349"/>
              <a:gd name="connsiteY1" fmla="*/ 0 h 1015663"/>
              <a:gd name="connsiteX2" fmla="*/ 1243349 w 1243349"/>
              <a:gd name="connsiteY2" fmla="*/ 1015663 h 1015663"/>
              <a:gd name="connsiteX3" fmla="*/ 138449 w 1243349"/>
              <a:gd name="connsiteY3" fmla="*/ 863263 h 1015663"/>
              <a:gd name="connsiteX4" fmla="*/ 163849 w 1243349"/>
              <a:gd name="connsiteY4" fmla="*/ 63500 h 1015663"/>
              <a:gd name="connsiteX0" fmla="*/ 2711 w 1412411"/>
              <a:gd name="connsiteY0" fmla="*/ 127000 h 1015663"/>
              <a:gd name="connsiteX1" fmla="*/ 1412411 w 1412411"/>
              <a:gd name="connsiteY1" fmla="*/ 0 h 1015663"/>
              <a:gd name="connsiteX2" fmla="*/ 1412411 w 1412411"/>
              <a:gd name="connsiteY2" fmla="*/ 1015663 h 1015663"/>
              <a:gd name="connsiteX3" fmla="*/ 307511 w 1412411"/>
              <a:gd name="connsiteY3" fmla="*/ 863263 h 1015663"/>
              <a:gd name="connsiteX4" fmla="*/ 2711 w 1412411"/>
              <a:gd name="connsiteY4" fmla="*/ 127000 h 1015663"/>
              <a:gd name="connsiteX0" fmla="*/ 2711 w 1501311"/>
              <a:gd name="connsiteY0" fmla="*/ 127000 h 863263"/>
              <a:gd name="connsiteX1" fmla="*/ 1412411 w 1501311"/>
              <a:gd name="connsiteY1" fmla="*/ 0 h 863263"/>
              <a:gd name="connsiteX2" fmla="*/ 1501311 w 1501311"/>
              <a:gd name="connsiteY2" fmla="*/ 494963 h 863263"/>
              <a:gd name="connsiteX3" fmla="*/ 307511 w 1501311"/>
              <a:gd name="connsiteY3" fmla="*/ 863263 h 863263"/>
              <a:gd name="connsiteX4" fmla="*/ 2711 w 1501311"/>
              <a:gd name="connsiteY4" fmla="*/ 127000 h 863263"/>
              <a:gd name="connsiteX0" fmla="*/ 3765 w 1502365"/>
              <a:gd name="connsiteY0" fmla="*/ 127000 h 799763"/>
              <a:gd name="connsiteX1" fmla="*/ 1413465 w 1502365"/>
              <a:gd name="connsiteY1" fmla="*/ 0 h 799763"/>
              <a:gd name="connsiteX2" fmla="*/ 1502365 w 1502365"/>
              <a:gd name="connsiteY2" fmla="*/ 494963 h 799763"/>
              <a:gd name="connsiteX3" fmla="*/ 295865 w 1502365"/>
              <a:gd name="connsiteY3" fmla="*/ 799763 h 799763"/>
              <a:gd name="connsiteX4" fmla="*/ 3765 w 1502365"/>
              <a:gd name="connsiteY4" fmla="*/ 127000 h 799763"/>
              <a:gd name="connsiteX0" fmla="*/ 1177 w 1550577"/>
              <a:gd name="connsiteY0" fmla="*/ 241300 h 799763"/>
              <a:gd name="connsiteX1" fmla="*/ 1461677 w 1550577"/>
              <a:gd name="connsiteY1" fmla="*/ 0 h 799763"/>
              <a:gd name="connsiteX2" fmla="*/ 1550577 w 1550577"/>
              <a:gd name="connsiteY2" fmla="*/ 494963 h 799763"/>
              <a:gd name="connsiteX3" fmla="*/ 344077 w 1550577"/>
              <a:gd name="connsiteY3" fmla="*/ 799763 h 799763"/>
              <a:gd name="connsiteX4" fmla="*/ 1177 w 1550577"/>
              <a:gd name="connsiteY4" fmla="*/ 241300 h 799763"/>
              <a:gd name="connsiteX0" fmla="*/ 1177 w 1550577"/>
              <a:gd name="connsiteY0" fmla="*/ 241300 h 799763"/>
              <a:gd name="connsiteX1" fmla="*/ 1461677 w 1550577"/>
              <a:gd name="connsiteY1" fmla="*/ 0 h 799763"/>
              <a:gd name="connsiteX2" fmla="*/ 1550577 w 1550577"/>
              <a:gd name="connsiteY2" fmla="*/ 494963 h 799763"/>
              <a:gd name="connsiteX3" fmla="*/ 344077 w 1550577"/>
              <a:gd name="connsiteY3" fmla="*/ 799763 h 799763"/>
              <a:gd name="connsiteX4" fmla="*/ 1177 w 1550577"/>
              <a:gd name="connsiteY4" fmla="*/ 241300 h 799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0577" h="799763">
                <a:moveTo>
                  <a:pt x="1177" y="241300"/>
                </a:moveTo>
                <a:cubicBezTo>
                  <a:pt x="424510" y="-55033"/>
                  <a:pt x="974844" y="80433"/>
                  <a:pt x="1461677" y="0"/>
                </a:cubicBezTo>
                <a:lnTo>
                  <a:pt x="1550577" y="494963"/>
                </a:lnTo>
                <a:lnTo>
                  <a:pt x="344077" y="799763"/>
                </a:lnTo>
                <a:cubicBezTo>
                  <a:pt x="22344" y="177575"/>
                  <a:pt x="-7290" y="507888"/>
                  <a:pt x="1177" y="241300"/>
                </a:cubicBezTo>
                <a:close/>
              </a:path>
            </a:pathLst>
          </a:custGeom>
          <a:solidFill>
            <a:schemeClr val="bg1"/>
          </a:solidFill>
        </p:spPr>
        <p:txBody>
          <a:bodyPr wrap="square" rtlCol="0">
            <a:spAutoFit/>
          </a:bodyPr>
          <a:lstStyle/>
          <a:p>
            <a:pPr algn="ctr"/>
            <a:r>
              <a:rPr lang="en-US" sz="2000" b="1" dirty="0">
                <a:solidFill>
                  <a:srgbClr val="002060"/>
                </a:solidFill>
                <a:latin typeface="+mj-lt"/>
              </a:rPr>
              <a:t>YOU CAN do it</a:t>
            </a:r>
          </a:p>
        </p:txBody>
      </p:sp>
      <p:sp>
        <p:nvSpPr>
          <p:cNvPr id="9" name="TextBox 8">
            <a:extLst>
              <a:ext uri="{FF2B5EF4-FFF2-40B4-BE49-F238E27FC236}">
                <a16:creationId xmlns:a16="http://schemas.microsoft.com/office/drawing/2014/main" id="{5AE52F37-78A5-F4EF-928D-F207662E5FF4}"/>
              </a:ext>
            </a:extLst>
          </p:cNvPr>
          <p:cNvSpPr txBox="1"/>
          <p:nvPr/>
        </p:nvSpPr>
        <p:spPr>
          <a:xfrm>
            <a:off x="7703114" y="5040383"/>
            <a:ext cx="1504386" cy="606286"/>
          </a:xfrm>
          <a:custGeom>
            <a:avLst/>
            <a:gdLst>
              <a:gd name="connsiteX0" fmla="*/ 0 w 1542486"/>
              <a:gd name="connsiteY0" fmla="*/ 0 h 707886"/>
              <a:gd name="connsiteX1" fmla="*/ 1542486 w 1542486"/>
              <a:gd name="connsiteY1" fmla="*/ 0 h 707886"/>
              <a:gd name="connsiteX2" fmla="*/ 1542486 w 1542486"/>
              <a:gd name="connsiteY2" fmla="*/ 707886 h 707886"/>
              <a:gd name="connsiteX3" fmla="*/ 0 w 1542486"/>
              <a:gd name="connsiteY3" fmla="*/ 707886 h 707886"/>
              <a:gd name="connsiteX4" fmla="*/ 0 w 1542486"/>
              <a:gd name="connsiteY4" fmla="*/ 0 h 707886"/>
              <a:gd name="connsiteX0" fmla="*/ 165100 w 1542486"/>
              <a:gd name="connsiteY0" fmla="*/ 50800 h 707886"/>
              <a:gd name="connsiteX1" fmla="*/ 1542486 w 1542486"/>
              <a:gd name="connsiteY1" fmla="*/ 0 h 707886"/>
              <a:gd name="connsiteX2" fmla="*/ 1542486 w 1542486"/>
              <a:gd name="connsiteY2" fmla="*/ 707886 h 707886"/>
              <a:gd name="connsiteX3" fmla="*/ 0 w 1542486"/>
              <a:gd name="connsiteY3" fmla="*/ 707886 h 707886"/>
              <a:gd name="connsiteX4" fmla="*/ 165100 w 1542486"/>
              <a:gd name="connsiteY4" fmla="*/ 50800 h 707886"/>
              <a:gd name="connsiteX0" fmla="*/ 165100 w 1542486"/>
              <a:gd name="connsiteY0" fmla="*/ 12700 h 669786"/>
              <a:gd name="connsiteX1" fmla="*/ 1453586 w 1542486"/>
              <a:gd name="connsiteY1" fmla="*/ 0 h 669786"/>
              <a:gd name="connsiteX2" fmla="*/ 1542486 w 1542486"/>
              <a:gd name="connsiteY2" fmla="*/ 669786 h 669786"/>
              <a:gd name="connsiteX3" fmla="*/ 0 w 1542486"/>
              <a:gd name="connsiteY3" fmla="*/ 669786 h 669786"/>
              <a:gd name="connsiteX4" fmla="*/ 165100 w 1542486"/>
              <a:gd name="connsiteY4" fmla="*/ 12700 h 669786"/>
              <a:gd name="connsiteX0" fmla="*/ 165100 w 1593286"/>
              <a:gd name="connsiteY0" fmla="*/ 12700 h 669786"/>
              <a:gd name="connsiteX1" fmla="*/ 1453586 w 1593286"/>
              <a:gd name="connsiteY1" fmla="*/ 0 h 669786"/>
              <a:gd name="connsiteX2" fmla="*/ 1593286 w 1593286"/>
              <a:gd name="connsiteY2" fmla="*/ 504686 h 669786"/>
              <a:gd name="connsiteX3" fmla="*/ 0 w 1593286"/>
              <a:gd name="connsiteY3" fmla="*/ 669786 h 669786"/>
              <a:gd name="connsiteX4" fmla="*/ 165100 w 1593286"/>
              <a:gd name="connsiteY4" fmla="*/ 12700 h 669786"/>
              <a:gd name="connsiteX0" fmla="*/ 76200 w 1504386"/>
              <a:gd name="connsiteY0" fmla="*/ 12700 h 606286"/>
              <a:gd name="connsiteX1" fmla="*/ 1364686 w 1504386"/>
              <a:gd name="connsiteY1" fmla="*/ 0 h 606286"/>
              <a:gd name="connsiteX2" fmla="*/ 1504386 w 1504386"/>
              <a:gd name="connsiteY2" fmla="*/ 504686 h 606286"/>
              <a:gd name="connsiteX3" fmla="*/ 0 w 1504386"/>
              <a:gd name="connsiteY3" fmla="*/ 606286 h 606286"/>
              <a:gd name="connsiteX4" fmla="*/ 76200 w 1504386"/>
              <a:gd name="connsiteY4" fmla="*/ 12700 h 606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386" h="606286">
                <a:moveTo>
                  <a:pt x="76200" y="12700"/>
                </a:moveTo>
                <a:lnTo>
                  <a:pt x="1364686" y="0"/>
                </a:lnTo>
                <a:lnTo>
                  <a:pt x="1504386" y="504686"/>
                </a:lnTo>
                <a:lnTo>
                  <a:pt x="0" y="606286"/>
                </a:lnTo>
                <a:lnTo>
                  <a:pt x="76200" y="12700"/>
                </a:lnTo>
                <a:close/>
              </a:path>
            </a:pathLst>
          </a:custGeom>
          <a:solidFill>
            <a:schemeClr val="bg1"/>
          </a:solidFill>
        </p:spPr>
        <p:txBody>
          <a:bodyPr wrap="square" rtlCol="0">
            <a:spAutoFit/>
          </a:bodyPr>
          <a:lstStyle/>
          <a:p>
            <a:pPr algn="ctr"/>
            <a:r>
              <a:rPr lang="en-US" sz="2000" b="1" dirty="0">
                <a:solidFill>
                  <a:srgbClr val="002060"/>
                </a:solidFill>
                <a:latin typeface="+mj-lt"/>
              </a:rPr>
              <a:t>YOU are brave</a:t>
            </a:r>
          </a:p>
        </p:txBody>
      </p:sp>
    </p:spTree>
    <p:extLst>
      <p:ext uri="{BB962C8B-B14F-4D97-AF65-F5344CB8AC3E}">
        <p14:creationId xmlns:p14="http://schemas.microsoft.com/office/powerpoint/2010/main" val="396395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056E0D-8706-D865-117B-561BEAA1AB4C}"/>
              </a:ext>
            </a:extLst>
          </p:cNvPr>
          <p:cNvSpPr txBox="1">
            <a:spLocks/>
          </p:cNvSpPr>
          <p:nvPr/>
        </p:nvSpPr>
        <p:spPr>
          <a:xfrm>
            <a:off x="905098" y="1841315"/>
            <a:ext cx="6665284" cy="838090"/>
          </a:xfrm>
          <a:prstGeom prst="rect">
            <a:avLst/>
          </a:prstGeom>
          <a:solidFill>
            <a:schemeClr val="accent3"/>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rPr>
              <a:t>Group Activity</a:t>
            </a:r>
          </a:p>
          <a:p>
            <a:pPr marL="0" indent="0">
              <a:buNone/>
            </a:pPr>
            <a:endParaRPr lang="en-US" sz="3600" b="1" dirty="0">
              <a:solidFill>
                <a:schemeClr val="bg1"/>
              </a:solidFill>
            </a:endParaRPr>
          </a:p>
          <a:p>
            <a:pPr marL="0" indent="0">
              <a:buNone/>
            </a:pPr>
            <a:r>
              <a:rPr lang="en-US" sz="3600" dirty="0">
                <a:solidFill>
                  <a:schemeClr val="bg1"/>
                </a:solidFill>
              </a:rPr>
              <a:t>Work together to create a list of Strong Messages that can be shared with your teammates.</a:t>
            </a:r>
            <a:br>
              <a:rPr lang="en-US" sz="3600" dirty="0">
                <a:solidFill>
                  <a:schemeClr val="bg1"/>
                </a:solidFill>
              </a:rPr>
            </a:br>
            <a:endParaRPr lang="en-US" sz="3600" dirty="0">
              <a:solidFill>
                <a:schemeClr val="bg1"/>
              </a:solidFill>
            </a:endParaRPr>
          </a:p>
          <a:p>
            <a:pPr marL="0" indent="0">
              <a:buNone/>
            </a:pPr>
            <a:r>
              <a:rPr lang="en-US" sz="3600" dirty="0">
                <a:solidFill>
                  <a:schemeClr val="bg1"/>
                </a:solidFill>
              </a:rPr>
              <a:t>Practice presenting them.</a:t>
            </a:r>
          </a:p>
        </p:txBody>
      </p:sp>
    </p:spTree>
    <p:extLst>
      <p:ext uri="{BB962C8B-B14F-4D97-AF65-F5344CB8AC3E}">
        <p14:creationId xmlns:p14="http://schemas.microsoft.com/office/powerpoint/2010/main" val="23555534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2: GAME DAY MINDS</a:t>
            </a:r>
          </a:p>
        </p:txBody>
      </p:sp>
      <p:sp>
        <p:nvSpPr>
          <p:cNvPr id="9" name="Text Placeholder 3">
            <a:extLst>
              <a:ext uri="{FF2B5EF4-FFF2-40B4-BE49-F238E27FC236}">
                <a16:creationId xmlns:a16="http://schemas.microsoft.com/office/drawing/2014/main" id="{4F65CF2E-4B2D-DBBD-2BFA-E43712EA22AD}"/>
              </a:ext>
            </a:extLst>
          </p:cNvPr>
          <p:cNvSpPr>
            <a:spLocks noGrp="1"/>
          </p:cNvSpPr>
          <p:nvPr>
            <p:ph type="body" sz="quarter" idx="12"/>
          </p:nvPr>
        </p:nvSpPr>
        <p:spPr>
          <a:xfrm>
            <a:off x="628650" y="1962150"/>
            <a:ext cx="11563350" cy="3505396"/>
          </a:xfrm>
        </p:spPr>
        <p:txBody>
          <a:bodyPr>
            <a:noAutofit/>
          </a:bodyPr>
          <a:lstStyle/>
          <a:p>
            <a:r>
              <a:rPr lang="en-US" sz="2400" dirty="0"/>
              <a:t>Here are some ways you can use Strong Messages with your teammates:</a:t>
            </a:r>
          </a:p>
          <a:p>
            <a:endParaRPr lang="en-US" sz="2400" dirty="0"/>
          </a:p>
          <a:p>
            <a:pPr marL="342900" indent="-342900">
              <a:buFont typeface="Arial" panose="020B0604020202020204" pitchFamily="34" charset="0"/>
              <a:buChar char="•"/>
            </a:pPr>
            <a:r>
              <a:rPr lang="en-US" sz="2400" dirty="0"/>
              <a:t>If your teammates feel very nervous before a competition, ask them what their Strong Message is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Encourage your teammates to write down a Strong Message and read it when they start to get ‘worked up’</a:t>
            </a:r>
            <a:br>
              <a:rPr lang="en-US" sz="2400" dirty="0"/>
            </a:br>
            <a:endParaRPr lang="en-US" sz="2400" dirty="0"/>
          </a:p>
          <a:p>
            <a:pPr marL="342900" indent="-342900">
              <a:buFont typeface="Arial" panose="020B0604020202020204" pitchFamily="34" charset="0"/>
              <a:buChar char="•"/>
            </a:pPr>
            <a:r>
              <a:rPr lang="en-US" sz="2400" dirty="0"/>
              <a:t>Make a plan with a teammate that you will each say a Strong Message to each other before practices and competitions</a:t>
            </a:r>
          </a:p>
        </p:txBody>
      </p:sp>
      <p:sp>
        <p:nvSpPr>
          <p:cNvPr id="12" name="Text Placeholder 1">
            <a:extLst>
              <a:ext uri="{FF2B5EF4-FFF2-40B4-BE49-F238E27FC236}">
                <a16:creationId xmlns:a16="http://schemas.microsoft.com/office/drawing/2014/main" id="{62C5AFF7-0702-9940-0028-DBC92A7CCD6D}"/>
              </a:ext>
            </a:extLst>
          </p:cNvPr>
          <p:cNvSpPr txBox="1">
            <a:spLocks/>
          </p:cNvSpPr>
          <p:nvPr/>
        </p:nvSpPr>
        <p:spPr>
          <a:xfrm>
            <a:off x="628650" y="316571"/>
            <a:ext cx="9610725" cy="5810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Other Ways to Use Strong Messages</a:t>
            </a:r>
          </a:p>
        </p:txBody>
      </p:sp>
      <p:sp>
        <p:nvSpPr>
          <p:cNvPr id="13" name="Text Placeholder 2">
            <a:extLst>
              <a:ext uri="{FF2B5EF4-FFF2-40B4-BE49-F238E27FC236}">
                <a16:creationId xmlns:a16="http://schemas.microsoft.com/office/drawing/2014/main" id="{4AC26EEC-5184-8B3C-0C77-FDD183070825}"/>
              </a:ext>
            </a:extLst>
          </p:cNvPr>
          <p:cNvSpPr txBox="1">
            <a:spLocks/>
          </p:cNvSpPr>
          <p:nvPr/>
        </p:nvSpPr>
        <p:spPr>
          <a:xfrm>
            <a:off x="628650" y="897596"/>
            <a:ext cx="9591675" cy="5810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Strong Messages</a:t>
            </a:r>
          </a:p>
        </p:txBody>
      </p:sp>
      <p:sp>
        <p:nvSpPr>
          <p:cNvPr id="14" name="Oval 13">
            <a:extLst>
              <a:ext uri="{FF2B5EF4-FFF2-40B4-BE49-F238E27FC236}">
                <a16:creationId xmlns:a16="http://schemas.microsoft.com/office/drawing/2014/main" id="{642F1810-3722-E89F-EC92-A7D067F0ECEA}"/>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descr="Chat bubble with solid fill">
            <a:extLst>
              <a:ext uri="{FF2B5EF4-FFF2-40B4-BE49-F238E27FC236}">
                <a16:creationId xmlns:a16="http://schemas.microsoft.com/office/drawing/2014/main" id="{7B5F3B4E-BC84-7246-BC79-09880CF6D0B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18711" y="544642"/>
            <a:ext cx="1044639" cy="1044639"/>
          </a:xfrm>
          <a:prstGeom prst="rect">
            <a:avLst/>
          </a:prstGeom>
        </p:spPr>
      </p:pic>
    </p:spTree>
    <p:extLst>
      <p:ext uri="{BB962C8B-B14F-4D97-AF65-F5344CB8AC3E}">
        <p14:creationId xmlns:p14="http://schemas.microsoft.com/office/powerpoint/2010/main" val="24951735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rmAutofit fontScale="92500" lnSpcReduction="10000"/>
          </a:bodyPr>
          <a:lstStyle/>
          <a:p>
            <a:pPr algn="r"/>
            <a:r>
              <a:rPr lang="en-US" dirty="0"/>
              <a:t>Leadership Events</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lstStyle/>
          <a:p>
            <a:r>
              <a:rPr lang="en-US" dirty="0"/>
              <a:t>Event Planning</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t="12435" b="12435"/>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
            <a:extLst>
              <a:ext uri="{FF2B5EF4-FFF2-40B4-BE49-F238E27FC236}">
                <a16:creationId xmlns:a16="http://schemas.microsoft.com/office/drawing/2014/main" id="{E44457B2-3409-62CF-5EDE-2C5B08DD1971}"/>
              </a:ext>
            </a:extLst>
          </p:cNvPr>
          <p:cNvSpPr txBox="1">
            <a:spLocks/>
          </p:cNvSpPr>
          <p:nvPr/>
        </p:nvSpPr>
        <p:spPr>
          <a:xfrm>
            <a:off x="126717" y="225061"/>
            <a:ext cx="8114914" cy="554183"/>
          </a:xfrm>
          <a:prstGeom prst="rect">
            <a:avLst/>
          </a:prstGeom>
        </p:spPr>
        <p:txBody>
          <a:bodyPr vert="horz" lIns="91440" tIns="45720" rIns="91440" bIns="45720" rtlCol="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3600" dirty="0"/>
              <a:t>Breathing and Stretching</a:t>
            </a:r>
          </a:p>
        </p:txBody>
      </p:sp>
      <p:pic>
        <p:nvPicPr>
          <p:cNvPr id="5" name="Drawing 3">
            <a:extLst>
              <a:ext uri="{FF2B5EF4-FFF2-40B4-BE49-F238E27FC236}">
                <a16:creationId xmlns:a16="http://schemas.microsoft.com/office/drawing/2014/main" id="{776E8167-FDE1-2ADA-13C0-D184334855DC}"/>
              </a:ext>
            </a:extLst>
          </p:cNvPr>
          <p:cNvPicPr/>
          <p:nvPr/>
        </p:nvPicPr>
        <p:blipFill>
          <a:blip r:embed="rId4"/>
          <a:stretch>
            <a:fillRect/>
          </a:stretch>
        </p:blipFill>
        <p:spPr>
          <a:xfrm>
            <a:off x="1043354" y="2531199"/>
            <a:ext cx="2256628" cy="1818064"/>
          </a:xfrm>
          <a:prstGeom prst="rect">
            <a:avLst/>
          </a:prstGeom>
        </p:spPr>
      </p:pic>
      <p:sp>
        <p:nvSpPr>
          <p:cNvPr id="7" name="TextBox 6">
            <a:extLst>
              <a:ext uri="{FF2B5EF4-FFF2-40B4-BE49-F238E27FC236}">
                <a16:creationId xmlns:a16="http://schemas.microsoft.com/office/drawing/2014/main" id="{0EB7F2B8-7973-9C34-A909-F4F42311A945}"/>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2: GAME DAY MINDS</a:t>
            </a:r>
          </a:p>
        </p:txBody>
      </p:sp>
    </p:spTree>
    <p:extLst>
      <p:ext uri="{BB962C8B-B14F-4D97-AF65-F5344CB8AC3E}">
        <p14:creationId xmlns:p14="http://schemas.microsoft.com/office/powerpoint/2010/main" val="13119806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2: GAME DAY MINDS</a:t>
            </a:r>
          </a:p>
        </p:txBody>
      </p:sp>
      <p:sp>
        <p:nvSpPr>
          <p:cNvPr id="7" name="Text Placeholder 6">
            <a:extLst>
              <a:ext uri="{FF2B5EF4-FFF2-40B4-BE49-F238E27FC236}">
                <a16:creationId xmlns:a16="http://schemas.microsoft.com/office/drawing/2014/main" id="{FBE1A98E-EB59-9865-F639-8DF18128FC22}"/>
              </a:ext>
            </a:extLst>
          </p:cNvPr>
          <p:cNvSpPr>
            <a:spLocks noGrp="1"/>
          </p:cNvSpPr>
          <p:nvPr>
            <p:ph type="body" sz="quarter" idx="12"/>
          </p:nvPr>
        </p:nvSpPr>
        <p:spPr>
          <a:xfrm>
            <a:off x="692583" y="2467674"/>
            <a:ext cx="10289742" cy="3133748"/>
          </a:xfrm>
        </p:spPr>
        <p:txBody>
          <a:bodyPr vert="horz" lIns="91440" tIns="45720" rIns="91440" bIns="45720" rtlCol="0" anchor="t">
            <a:normAutofit/>
          </a:bodyPr>
          <a:lstStyle/>
          <a:p>
            <a:r>
              <a:rPr lang="en-US" dirty="0"/>
              <a:t>As a Year 2 Fitness Captain, </a:t>
            </a:r>
            <a:r>
              <a:rPr lang="en-US" b="1" dirty="0"/>
              <a:t>your new responsibility is to include breathing practice during cool-down stretches.</a:t>
            </a:r>
            <a:endParaRPr lang="en-US" sz="2400" b="1" dirty="0"/>
          </a:p>
          <a:p>
            <a:endParaRPr lang="en-US" sz="2400" b="1" dirty="0">
              <a:effectLst/>
              <a:latin typeface="Calibri" panose="020F0502020204030204" pitchFamily="34" charset="0"/>
              <a:ea typeface="Calibri" panose="020F0502020204030204" pitchFamily="34" charset="0"/>
              <a:cs typeface="Calibri" panose="020F0502020204030204" pitchFamily="34" charset="0"/>
            </a:endParaRPr>
          </a:p>
          <a:p>
            <a:endParaRPr lang="en-US" sz="2400" b="1" dirty="0">
              <a:effectLst/>
              <a:latin typeface="Calibri" panose="020F0502020204030204" pitchFamily="34" charset="0"/>
              <a:ea typeface="Calibri" panose="020F0502020204030204" pitchFamily="34" charset="0"/>
              <a:cs typeface="Calibri" panose="020F0502020204030204" pitchFamily="34" charset="0"/>
            </a:endParaRPr>
          </a:p>
          <a:p>
            <a:r>
              <a:rPr lang="en-US" dirty="0">
                <a:ea typeface="Calibri" panose="020F0502020204030204" pitchFamily="34" charset="0"/>
                <a:cs typeface="Calibri"/>
              </a:rPr>
              <a:t>Calm breathing</a:t>
            </a:r>
            <a:r>
              <a:rPr lang="en-US" dirty="0">
                <a:effectLst/>
                <a:ea typeface="Calibri" panose="020F0502020204030204" pitchFamily="34" charset="0"/>
                <a:cs typeface="Calibri"/>
              </a:rPr>
              <a:t> helps you stay calm, be steady and ready for challenges, pay attention, and focus better. </a:t>
            </a:r>
          </a:p>
          <a:p>
            <a:endParaRPr lang="en-US" dirty="0">
              <a:ea typeface="Calibri" panose="020F0502020204030204" pitchFamily="34" charset="0"/>
              <a:cs typeface="Calibri" panose="020F0502020204030204" pitchFamily="34" charset="0"/>
            </a:endParaRPr>
          </a:p>
          <a:p>
            <a:pPr algn="ctr"/>
            <a:endParaRPr lang="en-US" dirty="0"/>
          </a:p>
        </p:txBody>
      </p:sp>
      <p:sp>
        <p:nvSpPr>
          <p:cNvPr id="4" name="Oval 3">
            <a:extLst>
              <a:ext uri="{FF2B5EF4-FFF2-40B4-BE49-F238E27FC236}">
                <a16:creationId xmlns:a16="http://schemas.microsoft.com/office/drawing/2014/main" id="{F87EDEDB-E36A-842A-C222-11D18A12FBE1}"/>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Drawing 3">
            <a:extLst>
              <a:ext uri="{FF2B5EF4-FFF2-40B4-BE49-F238E27FC236}">
                <a16:creationId xmlns:a16="http://schemas.microsoft.com/office/drawing/2014/main" id="{92652294-45FD-40B0-0D36-D02E7517176A}"/>
              </a:ext>
            </a:extLst>
          </p:cNvPr>
          <p:cNvPicPr/>
          <p:nvPr/>
        </p:nvPicPr>
        <p:blipFill>
          <a:blip r:embed="rId3"/>
          <a:stretch>
            <a:fillRect/>
          </a:stretch>
        </p:blipFill>
        <p:spPr>
          <a:xfrm>
            <a:off x="10536796" y="689544"/>
            <a:ext cx="915111" cy="797103"/>
          </a:xfrm>
          <a:prstGeom prst="rect">
            <a:avLst/>
          </a:prstGeom>
        </p:spPr>
      </p:pic>
      <p:sp>
        <p:nvSpPr>
          <p:cNvPr id="12" name="Text Placeholder 1">
            <a:extLst>
              <a:ext uri="{FF2B5EF4-FFF2-40B4-BE49-F238E27FC236}">
                <a16:creationId xmlns:a16="http://schemas.microsoft.com/office/drawing/2014/main" id="{A6D2298F-0609-1654-E841-C87B7A7248C9}"/>
              </a:ext>
            </a:extLst>
          </p:cNvPr>
          <p:cNvSpPr txBox="1">
            <a:spLocks/>
          </p:cNvSpPr>
          <p:nvPr/>
        </p:nvSpPr>
        <p:spPr>
          <a:xfrm>
            <a:off x="628650" y="316571"/>
            <a:ext cx="9610725" cy="5810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Year 2 Fitness Captain Responsibilities</a:t>
            </a:r>
          </a:p>
        </p:txBody>
      </p:sp>
      <p:sp>
        <p:nvSpPr>
          <p:cNvPr id="13" name="Text Placeholder 2">
            <a:extLst>
              <a:ext uri="{FF2B5EF4-FFF2-40B4-BE49-F238E27FC236}">
                <a16:creationId xmlns:a16="http://schemas.microsoft.com/office/drawing/2014/main" id="{AFAB7E38-161C-0CD5-E434-2A43B0898039}"/>
              </a:ext>
            </a:extLst>
          </p:cNvPr>
          <p:cNvSpPr txBox="1">
            <a:spLocks/>
          </p:cNvSpPr>
          <p:nvPr/>
        </p:nvSpPr>
        <p:spPr>
          <a:xfrm>
            <a:off x="628650" y="897596"/>
            <a:ext cx="9591675" cy="5810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Breathing and Stretching</a:t>
            </a:r>
          </a:p>
        </p:txBody>
      </p:sp>
    </p:spTree>
    <p:extLst>
      <p:ext uri="{BB962C8B-B14F-4D97-AF65-F5344CB8AC3E}">
        <p14:creationId xmlns:p14="http://schemas.microsoft.com/office/powerpoint/2010/main" val="1456151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C267515-6658-43C7-B401-5218010690D2}"/>
              </a:ext>
            </a:extLst>
          </p:cNvPr>
          <p:cNvSpPr>
            <a:spLocks noGrp="1"/>
          </p:cNvSpPr>
          <p:nvPr>
            <p:ph type="body" sz="quarter" idx="11"/>
          </p:nvPr>
        </p:nvSpPr>
        <p:spPr>
          <a:xfrm>
            <a:off x="628651" y="1880746"/>
            <a:ext cx="9655608" cy="581025"/>
          </a:xfrm>
        </p:spPr>
        <p:txBody>
          <a:bodyPr vert="horz" lIns="91440" tIns="45720" rIns="91440" bIns="45720" rtlCol="0" anchor="t">
            <a:noAutofit/>
          </a:bodyPr>
          <a:lstStyle/>
          <a:p>
            <a:pPr>
              <a:lnSpc>
                <a:spcPct val="120000"/>
              </a:lnSpc>
            </a:pPr>
            <a:r>
              <a:rPr lang="en-US" sz="2400" b="0" dirty="0">
                <a:solidFill>
                  <a:schemeClr val="tx1"/>
                </a:solidFill>
                <a:effectLst/>
                <a:latin typeface="Ubuntu Light"/>
                <a:ea typeface="Calibri" panose="020F0502020204030204" pitchFamily="34" charset="0"/>
                <a:cs typeface="Calibri"/>
              </a:rPr>
              <a:t>A </a:t>
            </a:r>
            <a:r>
              <a:rPr lang="en-US" sz="2400" dirty="0">
                <a:solidFill>
                  <a:schemeClr val="tx2"/>
                </a:solidFill>
                <a:effectLst/>
                <a:latin typeface="Ubuntu Light"/>
                <a:ea typeface="Calibri" panose="020F0502020204030204" pitchFamily="34" charset="0"/>
                <a:cs typeface="Calibri"/>
              </a:rPr>
              <a:t>calm breath </a:t>
            </a:r>
            <a:r>
              <a:rPr lang="en-US" sz="2400" b="0" dirty="0">
                <a:solidFill>
                  <a:schemeClr val="tx1"/>
                </a:solidFill>
                <a:effectLst/>
                <a:latin typeface="Ubuntu Light"/>
                <a:ea typeface="Calibri" panose="020F0502020204030204" pitchFamily="34" charset="0"/>
                <a:cs typeface="Calibri"/>
              </a:rPr>
              <a:t>is a slow, easy breath that feels relaxing. When you take calm breaths, it can help calm your mind</a:t>
            </a:r>
            <a:r>
              <a:rPr lang="en-US" sz="2400" b="0" dirty="0">
                <a:solidFill>
                  <a:schemeClr val="tx1"/>
                </a:solidFill>
                <a:latin typeface="Ubuntu Light"/>
                <a:ea typeface="Calibri" panose="020F0502020204030204" pitchFamily="34" charset="0"/>
                <a:cs typeface="Calibri"/>
              </a:rPr>
              <a:t>.</a:t>
            </a:r>
            <a:endParaRPr lang="en-US" sz="2400" b="0" dirty="0">
              <a:solidFill>
                <a:schemeClr val="tx1"/>
              </a:solidFill>
              <a:latin typeface="Ubuntu Light"/>
              <a:cs typeface="Calibri"/>
            </a:endParaRPr>
          </a:p>
        </p:txBody>
      </p:sp>
      <p:sp>
        <p:nvSpPr>
          <p:cNvPr id="8" name="Oval 7">
            <a:extLst>
              <a:ext uri="{FF2B5EF4-FFF2-40B4-BE49-F238E27FC236}">
                <a16:creationId xmlns:a16="http://schemas.microsoft.com/office/drawing/2014/main" id="{78F48C15-C9FB-30AC-F630-1828BC03181E}"/>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8920B2F-217C-016A-EACE-8EBB28D57104}"/>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2: GAME DAY MINDS</a:t>
            </a:r>
          </a:p>
        </p:txBody>
      </p:sp>
      <p:pic>
        <p:nvPicPr>
          <p:cNvPr id="4" name="Drawing 3">
            <a:extLst>
              <a:ext uri="{FF2B5EF4-FFF2-40B4-BE49-F238E27FC236}">
                <a16:creationId xmlns:a16="http://schemas.microsoft.com/office/drawing/2014/main" id="{46084045-BEF3-2C45-402E-C75D2E495F64}"/>
              </a:ext>
            </a:extLst>
          </p:cNvPr>
          <p:cNvPicPr/>
          <p:nvPr/>
        </p:nvPicPr>
        <p:blipFill>
          <a:blip r:embed="rId3"/>
          <a:stretch>
            <a:fillRect/>
          </a:stretch>
        </p:blipFill>
        <p:spPr>
          <a:xfrm>
            <a:off x="10536796" y="689544"/>
            <a:ext cx="915111" cy="797103"/>
          </a:xfrm>
          <a:prstGeom prst="rect">
            <a:avLst/>
          </a:prstGeom>
        </p:spPr>
      </p:pic>
      <p:sp>
        <p:nvSpPr>
          <p:cNvPr id="16" name="Text Placeholder 3">
            <a:extLst>
              <a:ext uri="{FF2B5EF4-FFF2-40B4-BE49-F238E27FC236}">
                <a16:creationId xmlns:a16="http://schemas.microsoft.com/office/drawing/2014/main" id="{80867A6F-03D3-F0AB-B70B-8D0412D62B46}"/>
              </a:ext>
            </a:extLst>
          </p:cNvPr>
          <p:cNvSpPr txBox="1">
            <a:spLocks/>
          </p:cNvSpPr>
          <p:nvPr/>
        </p:nvSpPr>
        <p:spPr>
          <a:xfrm>
            <a:off x="1249633" y="5290653"/>
            <a:ext cx="4032737" cy="691814"/>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dirty="0"/>
              <a:t>Pretend you are smelling a flower by </a:t>
            </a:r>
            <a:r>
              <a:rPr lang="en-US" sz="1800" b="1" dirty="0"/>
              <a:t>slowly</a:t>
            </a:r>
            <a:r>
              <a:rPr lang="en-US" sz="1800" dirty="0"/>
              <a:t> </a:t>
            </a:r>
            <a:r>
              <a:rPr lang="en-US" sz="1800" b="1" dirty="0"/>
              <a:t>breathing in through your nose</a:t>
            </a:r>
          </a:p>
        </p:txBody>
      </p:sp>
      <p:sp>
        <p:nvSpPr>
          <p:cNvPr id="21" name="Text Placeholder 3">
            <a:extLst>
              <a:ext uri="{FF2B5EF4-FFF2-40B4-BE49-F238E27FC236}">
                <a16:creationId xmlns:a16="http://schemas.microsoft.com/office/drawing/2014/main" id="{EBEF1927-C25D-7198-8A90-AD2630A2FF33}"/>
              </a:ext>
            </a:extLst>
          </p:cNvPr>
          <p:cNvSpPr txBox="1">
            <a:spLocks/>
          </p:cNvSpPr>
          <p:nvPr/>
        </p:nvSpPr>
        <p:spPr>
          <a:xfrm>
            <a:off x="6444705" y="5290653"/>
            <a:ext cx="4032737" cy="691814"/>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dirty="0"/>
              <a:t>Pretend you are blowing out a candle by </a:t>
            </a:r>
            <a:r>
              <a:rPr lang="en-US" sz="1800" b="1" dirty="0"/>
              <a:t>slowly breathing out through your mouth</a:t>
            </a:r>
          </a:p>
        </p:txBody>
      </p:sp>
      <p:sp>
        <p:nvSpPr>
          <p:cNvPr id="9" name="Text Placeholder 1">
            <a:extLst>
              <a:ext uri="{FF2B5EF4-FFF2-40B4-BE49-F238E27FC236}">
                <a16:creationId xmlns:a16="http://schemas.microsoft.com/office/drawing/2014/main" id="{FCEAE176-29B1-9369-95EB-07FD4020CE8C}"/>
              </a:ext>
            </a:extLst>
          </p:cNvPr>
          <p:cNvSpPr txBox="1">
            <a:spLocks/>
          </p:cNvSpPr>
          <p:nvPr/>
        </p:nvSpPr>
        <p:spPr>
          <a:xfrm>
            <a:off x="628650" y="316571"/>
            <a:ext cx="9610725" cy="5810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Calm Breathing Practice</a:t>
            </a:r>
          </a:p>
        </p:txBody>
      </p:sp>
      <p:sp>
        <p:nvSpPr>
          <p:cNvPr id="11" name="Text Placeholder 2">
            <a:extLst>
              <a:ext uri="{FF2B5EF4-FFF2-40B4-BE49-F238E27FC236}">
                <a16:creationId xmlns:a16="http://schemas.microsoft.com/office/drawing/2014/main" id="{FAA588E5-B4D3-A1EC-32DB-862ACD1EAECD}"/>
              </a:ext>
            </a:extLst>
          </p:cNvPr>
          <p:cNvSpPr txBox="1">
            <a:spLocks/>
          </p:cNvSpPr>
          <p:nvPr/>
        </p:nvSpPr>
        <p:spPr>
          <a:xfrm>
            <a:off x="628650" y="897596"/>
            <a:ext cx="9591675" cy="5810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Breathing and Stretching</a:t>
            </a:r>
          </a:p>
        </p:txBody>
      </p:sp>
      <p:pic>
        <p:nvPicPr>
          <p:cNvPr id="2" name="Graphic 1" descr="Flower without stem with solid fill">
            <a:extLst>
              <a:ext uri="{FF2B5EF4-FFF2-40B4-BE49-F238E27FC236}">
                <a16:creationId xmlns:a16="http://schemas.microsoft.com/office/drawing/2014/main" id="{F30A651F-EF14-4441-F9DA-8B97F73808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63486" y="2645229"/>
            <a:ext cx="2993571" cy="2993571"/>
          </a:xfrm>
          <a:prstGeom prst="rect">
            <a:avLst/>
          </a:prstGeom>
        </p:spPr>
      </p:pic>
      <p:pic>
        <p:nvPicPr>
          <p:cNvPr id="5" name="Picture 4" descr="Candle Icon Images – Browse 532,922 Stock Photos, Vectors ...">
            <a:extLst>
              <a:ext uri="{FF2B5EF4-FFF2-40B4-BE49-F238E27FC236}">
                <a16:creationId xmlns:a16="http://schemas.microsoft.com/office/drawing/2014/main" id="{DCF033D9-5179-6F9B-D734-260E9BE47C7E}"/>
              </a:ext>
            </a:extLst>
          </p:cNvPr>
          <p:cNvPicPr>
            <a:picLocks noChangeAspect="1"/>
          </p:cNvPicPr>
          <p:nvPr/>
        </p:nvPicPr>
        <p:blipFill>
          <a:blip r:embed="rId6">
            <a:duotone>
              <a:schemeClr val="accent2">
                <a:shade val="45000"/>
                <a:satMod val="135000"/>
              </a:schemeClr>
              <a:prstClr val="white"/>
            </a:duotone>
          </a:blip>
          <a:stretch>
            <a:fillRect/>
          </a:stretch>
        </p:blipFill>
        <p:spPr>
          <a:xfrm>
            <a:off x="7245531" y="2934788"/>
            <a:ext cx="2436222" cy="2425337"/>
          </a:xfrm>
          <a:prstGeom prst="rect">
            <a:avLst/>
          </a:prstGeom>
        </p:spPr>
      </p:pic>
    </p:spTree>
    <p:extLst>
      <p:ext uri="{BB962C8B-B14F-4D97-AF65-F5344CB8AC3E}">
        <p14:creationId xmlns:p14="http://schemas.microsoft.com/office/powerpoint/2010/main" val="7525941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E210E-B023-FB88-1398-AA0FC6891E7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6B4F528-ED37-E6B6-86F1-3051BAE06AE0}"/>
              </a:ext>
            </a:extLst>
          </p:cNvPr>
          <p:cNvSpPr>
            <a:spLocks noGrp="1"/>
          </p:cNvSpPr>
          <p:nvPr>
            <p:ph type="body" sz="quarter" idx="12"/>
          </p:nvPr>
        </p:nvSpPr>
        <p:spPr>
          <a:xfrm>
            <a:off x="420419" y="2351449"/>
            <a:ext cx="10843771" cy="3400425"/>
          </a:xfrm>
        </p:spPr>
        <p:txBody>
          <a:bodyPr>
            <a:normAutofit/>
          </a:bodyPr>
          <a:lstStyle/>
          <a:p>
            <a:r>
              <a:rPr lang="en-US" b="1" dirty="0"/>
              <a:t>1. Stretch! </a:t>
            </a:r>
            <a:r>
              <a:rPr lang="en-US" dirty="0"/>
              <a:t>Start your stretch.</a:t>
            </a:r>
          </a:p>
          <a:p>
            <a:endParaRPr lang="en-US" b="0" dirty="0"/>
          </a:p>
          <a:p>
            <a:r>
              <a:rPr lang="en-US" b="1" dirty="0"/>
              <a:t>2. Breathe! Take 5 calm breaths </a:t>
            </a:r>
            <a:r>
              <a:rPr lang="en-US" dirty="0"/>
              <a:t>as you hold the stretch. </a:t>
            </a:r>
          </a:p>
          <a:p>
            <a:endParaRPr lang="en-US" b="1" dirty="0"/>
          </a:p>
          <a:p>
            <a:r>
              <a:rPr lang="en-US" b="1" dirty="0"/>
              <a:t>3. Relax! </a:t>
            </a:r>
            <a:r>
              <a:rPr lang="en-US" dirty="0"/>
              <a:t>Let go of the stretch.</a:t>
            </a:r>
          </a:p>
          <a:p>
            <a:endParaRPr lang="en-US" b="1" dirty="0"/>
          </a:p>
        </p:txBody>
      </p:sp>
      <p:sp>
        <p:nvSpPr>
          <p:cNvPr id="5" name="TextBox 4">
            <a:extLst>
              <a:ext uri="{FF2B5EF4-FFF2-40B4-BE49-F238E27FC236}">
                <a16:creationId xmlns:a16="http://schemas.microsoft.com/office/drawing/2014/main" id="{EEEB1711-F474-67D3-7E7A-4AE3863236D8}"/>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2: GAME DAY MINDS</a:t>
            </a:r>
          </a:p>
        </p:txBody>
      </p:sp>
      <p:sp>
        <p:nvSpPr>
          <p:cNvPr id="6" name="Oval 5">
            <a:extLst>
              <a:ext uri="{FF2B5EF4-FFF2-40B4-BE49-F238E27FC236}">
                <a16:creationId xmlns:a16="http://schemas.microsoft.com/office/drawing/2014/main" id="{157AE71C-E2CC-CA00-BBC1-A161FE097378}"/>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Drawing 3">
            <a:extLst>
              <a:ext uri="{FF2B5EF4-FFF2-40B4-BE49-F238E27FC236}">
                <a16:creationId xmlns:a16="http://schemas.microsoft.com/office/drawing/2014/main" id="{1C9EEA6A-EC73-B7AF-29C4-01FE22B7C762}"/>
              </a:ext>
            </a:extLst>
          </p:cNvPr>
          <p:cNvPicPr/>
          <p:nvPr/>
        </p:nvPicPr>
        <p:blipFill>
          <a:blip r:embed="rId3"/>
          <a:stretch>
            <a:fillRect/>
          </a:stretch>
        </p:blipFill>
        <p:spPr>
          <a:xfrm>
            <a:off x="10536796" y="689544"/>
            <a:ext cx="915111" cy="797103"/>
          </a:xfrm>
          <a:prstGeom prst="rect">
            <a:avLst/>
          </a:prstGeom>
        </p:spPr>
      </p:pic>
      <p:sp>
        <p:nvSpPr>
          <p:cNvPr id="14" name="Text Placeholder 1">
            <a:extLst>
              <a:ext uri="{FF2B5EF4-FFF2-40B4-BE49-F238E27FC236}">
                <a16:creationId xmlns:a16="http://schemas.microsoft.com/office/drawing/2014/main" id="{0B7E605B-AFA1-263D-466C-4B37BEDA18B7}"/>
              </a:ext>
            </a:extLst>
          </p:cNvPr>
          <p:cNvSpPr txBox="1">
            <a:spLocks/>
          </p:cNvSpPr>
          <p:nvPr/>
        </p:nvSpPr>
        <p:spPr>
          <a:xfrm>
            <a:off x="628650" y="316571"/>
            <a:ext cx="9610725" cy="5810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“Stretch, Breathe, Relax”</a:t>
            </a:r>
          </a:p>
        </p:txBody>
      </p:sp>
      <p:sp>
        <p:nvSpPr>
          <p:cNvPr id="15" name="Text Placeholder 2">
            <a:extLst>
              <a:ext uri="{FF2B5EF4-FFF2-40B4-BE49-F238E27FC236}">
                <a16:creationId xmlns:a16="http://schemas.microsoft.com/office/drawing/2014/main" id="{BA165148-53FB-C2AD-FA4D-270E206D87D8}"/>
              </a:ext>
            </a:extLst>
          </p:cNvPr>
          <p:cNvSpPr txBox="1">
            <a:spLocks/>
          </p:cNvSpPr>
          <p:nvPr/>
        </p:nvSpPr>
        <p:spPr>
          <a:xfrm>
            <a:off x="628650" y="897596"/>
            <a:ext cx="9591675" cy="5810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Breathing and Stretching</a:t>
            </a:r>
          </a:p>
        </p:txBody>
      </p:sp>
    </p:spTree>
    <p:extLst>
      <p:ext uri="{BB962C8B-B14F-4D97-AF65-F5344CB8AC3E}">
        <p14:creationId xmlns:p14="http://schemas.microsoft.com/office/powerpoint/2010/main" val="33897744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37CFFE-9636-13F8-7C75-0E1458A922AD}"/>
              </a:ext>
            </a:extLst>
          </p:cNvPr>
          <p:cNvSpPr>
            <a:spLocks noGrp="1"/>
          </p:cNvSpPr>
          <p:nvPr>
            <p:ph type="body" sz="quarter" idx="10"/>
          </p:nvPr>
        </p:nvSpPr>
        <p:spPr/>
        <p:txBody>
          <a:bodyPr/>
          <a:lstStyle/>
          <a:p>
            <a:r>
              <a:rPr lang="en-US" dirty="0"/>
              <a:t>Let’s Practice! “Stretch, Breathe, Relax”</a:t>
            </a:r>
          </a:p>
        </p:txBody>
      </p:sp>
      <p:sp>
        <p:nvSpPr>
          <p:cNvPr id="3" name="Text Placeholder 2">
            <a:extLst>
              <a:ext uri="{FF2B5EF4-FFF2-40B4-BE49-F238E27FC236}">
                <a16:creationId xmlns:a16="http://schemas.microsoft.com/office/drawing/2014/main" id="{A133EBEC-6114-B2BB-F96F-FBB1E5202BDB}"/>
              </a:ext>
            </a:extLst>
          </p:cNvPr>
          <p:cNvSpPr>
            <a:spLocks noGrp="1"/>
          </p:cNvSpPr>
          <p:nvPr>
            <p:ph type="body" sz="quarter" idx="11"/>
          </p:nvPr>
        </p:nvSpPr>
        <p:spPr/>
        <p:txBody>
          <a:bodyPr/>
          <a:lstStyle/>
          <a:p>
            <a:r>
              <a:rPr lang="en-US" dirty="0"/>
              <a:t>Breathing and Stretching</a:t>
            </a:r>
          </a:p>
        </p:txBody>
      </p:sp>
      <p:sp>
        <p:nvSpPr>
          <p:cNvPr id="4" name="Text Placeholder 3">
            <a:extLst>
              <a:ext uri="{FF2B5EF4-FFF2-40B4-BE49-F238E27FC236}">
                <a16:creationId xmlns:a16="http://schemas.microsoft.com/office/drawing/2014/main" id="{E591B9F0-68FB-0989-9039-C553C0DEBB0C}"/>
              </a:ext>
            </a:extLst>
          </p:cNvPr>
          <p:cNvSpPr>
            <a:spLocks noGrp="1"/>
          </p:cNvSpPr>
          <p:nvPr>
            <p:ph type="body" sz="quarter" idx="12"/>
          </p:nvPr>
        </p:nvSpPr>
        <p:spPr>
          <a:xfrm>
            <a:off x="628650" y="1851001"/>
            <a:ext cx="2815185" cy="581025"/>
          </a:xfrm>
        </p:spPr>
        <p:txBody>
          <a:bodyPr>
            <a:normAutofit fontScale="25000" lnSpcReduction="20000"/>
          </a:bodyPr>
          <a:lstStyle/>
          <a:p>
            <a:pPr algn="ctr"/>
            <a:r>
              <a:rPr lang="en-US" sz="9600" dirty="0"/>
              <a:t>Cross Arm Shoulder Stretch</a:t>
            </a:r>
            <a:endParaRPr lang="en-US" dirty="0"/>
          </a:p>
        </p:txBody>
      </p:sp>
      <p:sp>
        <p:nvSpPr>
          <p:cNvPr id="15" name="Text Placeholder 3">
            <a:extLst>
              <a:ext uri="{FF2B5EF4-FFF2-40B4-BE49-F238E27FC236}">
                <a16:creationId xmlns:a16="http://schemas.microsoft.com/office/drawing/2014/main" id="{22649B97-761B-7357-99AC-9CD98E979FE8}"/>
              </a:ext>
            </a:extLst>
          </p:cNvPr>
          <p:cNvSpPr txBox="1">
            <a:spLocks/>
          </p:cNvSpPr>
          <p:nvPr/>
        </p:nvSpPr>
        <p:spPr>
          <a:xfrm>
            <a:off x="8780074" y="1997287"/>
            <a:ext cx="2370708" cy="581025"/>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dirty="0"/>
              <a:t>Side Stretch</a:t>
            </a:r>
          </a:p>
        </p:txBody>
      </p:sp>
      <p:sp>
        <p:nvSpPr>
          <p:cNvPr id="16" name="Text Placeholder 3">
            <a:extLst>
              <a:ext uri="{FF2B5EF4-FFF2-40B4-BE49-F238E27FC236}">
                <a16:creationId xmlns:a16="http://schemas.microsoft.com/office/drawing/2014/main" id="{F6AA5F97-88CE-7D11-AD94-AE871B284B6F}"/>
              </a:ext>
            </a:extLst>
          </p:cNvPr>
          <p:cNvSpPr txBox="1">
            <a:spLocks/>
          </p:cNvSpPr>
          <p:nvPr/>
        </p:nvSpPr>
        <p:spPr>
          <a:xfrm>
            <a:off x="4704362" y="1997288"/>
            <a:ext cx="2815185" cy="581025"/>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dirty="0"/>
              <a:t>Seated Rotation</a:t>
            </a:r>
          </a:p>
        </p:txBody>
      </p:sp>
      <p:sp>
        <p:nvSpPr>
          <p:cNvPr id="5" name="TextBox 4">
            <a:extLst>
              <a:ext uri="{FF2B5EF4-FFF2-40B4-BE49-F238E27FC236}">
                <a16:creationId xmlns:a16="http://schemas.microsoft.com/office/drawing/2014/main" id="{4D4C1B2B-99C3-5064-AC54-98A6CDA9E0A9}"/>
              </a:ext>
            </a:extLst>
          </p:cNvPr>
          <p:cNvSpPr txBox="1"/>
          <p:nvPr/>
        </p:nvSpPr>
        <p:spPr>
          <a:xfrm>
            <a:off x="579380" y="6256875"/>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2: GAME DAY MINDS</a:t>
            </a:r>
          </a:p>
        </p:txBody>
      </p:sp>
      <p:sp>
        <p:nvSpPr>
          <p:cNvPr id="6" name="Oval 5">
            <a:extLst>
              <a:ext uri="{FF2B5EF4-FFF2-40B4-BE49-F238E27FC236}">
                <a16:creationId xmlns:a16="http://schemas.microsoft.com/office/drawing/2014/main" id="{8FEF4EAB-9FC2-2C93-5157-E0F113D408E3}"/>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Drawing 3">
            <a:extLst>
              <a:ext uri="{FF2B5EF4-FFF2-40B4-BE49-F238E27FC236}">
                <a16:creationId xmlns:a16="http://schemas.microsoft.com/office/drawing/2014/main" id="{7588AC8A-9271-90FD-F2B6-6AC5CF523091}"/>
              </a:ext>
            </a:extLst>
          </p:cNvPr>
          <p:cNvPicPr/>
          <p:nvPr/>
        </p:nvPicPr>
        <p:blipFill>
          <a:blip r:embed="rId3"/>
          <a:stretch>
            <a:fillRect/>
          </a:stretch>
        </p:blipFill>
        <p:spPr>
          <a:xfrm>
            <a:off x="10536796" y="689544"/>
            <a:ext cx="915111" cy="797103"/>
          </a:xfrm>
          <a:prstGeom prst="rect">
            <a:avLst/>
          </a:prstGeom>
        </p:spPr>
      </p:pic>
      <p:pic>
        <p:nvPicPr>
          <p:cNvPr id="10" name="Picture 9" descr="A person sitting on the floor&#10;&#10;Description automatically generated">
            <a:extLst>
              <a:ext uri="{FF2B5EF4-FFF2-40B4-BE49-F238E27FC236}">
                <a16:creationId xmlns:a16="http://schemas.microsoft.com/office/drawing/2014/main" id="{4ED76AA3-0ECB-E664-5C4E-F957BA80A15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5594" r="93148">
                        <a14:foregroundMark x1="5660" y1="87062" x2="9699" y2="84739"/>
                        <a14:foregroundMark x1="34624" y1="54076" x2="43462" y2="48957"/>
                        <a14:foregroundMark x1="81165" y1="71374" x2="91029" y2="67014"/>
                        <a14:foregroundMark x1="93049" y1="65403" x2="93148" y2="62654"/>
                        <a14:foregroundMark x1="88083" y1="78957" x2="90103" y2="75166"/>
                        <a14:foregroundMark x1="84409" y1="66730" x2="84409" y2="66730"/>
                        <a14:foregroundMark x1="87951" y1="66445" x2="84608" y2="66445"/>
                        <a14:foregroundMark x1="86759" y1="66114" x2="86428" y2="65261"/>
                        <a14:foregroundMark x1="86329" y1="65261" x2="86660" y2="64076"/>
                        <a14:foregroundMark x1="83913" y1="70664" x2="83582" y2="69336"/>
                        <a14:foregroundMark x1="82158" y1="68768" x2="80437" y2="69763"/>
                        <a14:foregroundMark x1="89076" y1="68768" x2="78815" y2="68768"/>
                      </a14:backgroundRemoval>
                    </a14:imgEffect>
                  </a14:imgLayer>
                </a14:imgProps>
              </a:ext>
              <a:ext uri="{28A0092B-C50C-407E-A947-70E740481C1C}">
                <a14:useLocalDpi xmlns:a14="http://schemas.microsoft.com/office/drawing/2010/main" val="0"/>
              </a:ext>
            </a:extLst>
          </a:blip>
          <a:stretch>
            <a:fillRect/>
          </a:stretch>
        </p:blipFill>
        <p:spPr>
          <a:xfrm>
            <a:off x="4442751" y="3096980"/>
            <a:ext cx="3749000" cy="2618467"/>
          </a:xfrm>
          <a:prstGeom prst="rect">
            <a:avLst/>
          </a:prstGeom>
        </p:spPr>
      </p:pic>
      <p:pic>
        <p:nvPicPr>
          <p:cNvPr id="17" name="Picture 16" descr="A person in a green shirt&#10;&#10;Description automatically generated">
            <a:extLst>
              <a:ext uri="{FF2B5EF4-FFF2-40B4-BE49-F238E27FC236}">
                <a16:creationId xmlns:a16="http://schemas.microsoft.com/office/drawing/2014/main" id="{0ACA126A-08DB-82E6-AE4A-25DC9586ADB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6713" b="97500" l="36042" r="68906">
                        <a14:foregroundMark x1="49245" y1="85000" x2="49245" y2="85000"/>
                        <a14:foregroundMark x1="42188" y1="90000" x2="53646" y2="87870"/>
                        <a14:foregroundMark x1="38568" y1="88241" x2="54349" y2="92500"/>
                        <a14:foregroundMark x1="54349" y1="92500" x2="49036" y2="97546"/>
                        <a14:foregroundMark x1="45807" y1="18472" x2="45807" y2="18472"/>
                        <a14:foregroundMark x1="48620" y1="17407" x2="47031" y2="16713"/>
                        <a14:foregroundMark x1="44766" y1="17778" x2="43906" y2="25833"/>
                        <a14:foregroundMark x1="68906" y1="63426" x2="68906" y2="63426"/>
                      </a14:backgroundRemoval>
                    </a14:imgEffect>
                  </a14:imgLayer>
                </a14:imgProps>
              </a:ext>
              <a:ext uri="{28A0092B-C50C-407E-A947-70E740481C1C}">
                <a14:useLocalDpi xmlns:a14="http://schemas.microsoft.com/office/drawing/2010/main" val="0"/>
              </a:ext>
            </a:extLst>
          </a:blip>
          <a:srcRect l="32032" t="8196" r="27826"/>
          <a:stretch/>
        </p:blipFill>
        <p:spPr>
          <a:xfrm>
            <a:off x="1135405" y="2710501"/>
            <a:ext cx="2118583" cy="2725385"/>
          </a:xfrm>
          <a:prstGeom prst="rect">
            <a:avLst/>
          </a:prstGeom>
        </p:spPr>
      </p:pic>
      <p:pic>
        <p:nvPicPr>
          <p:cNvPr id="19" name="Picture 18" descr="A person in a green shirt&#10;&#10;Description automatically generated">
            <a:extLst>
              <a:ext uri="{FF2B5EF4-FFF2-40B4-BE49-F238E27FC236}">
                <a16:creationId xmlns:a16="http://schemas.microsoft.com/office/drawing/2014/main" id="{0CE9D30B-A200-B5DD-1203-E2559A3B90A7}"/>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foregroundMark x1="43546" y1="89931" x2="47791" y2="78609"/>
                        <a14:foregroundMark x1="81239" y1="89325" x2="72978" y2="80024"/>
                        <a14:foregroundMark x1="74125" y1="67287" x2="74756" y2="67287"/>
                      </a14:backgroundRemoval>
                    </a14:imgEffect>
                  </a14:imgLayer>
                </a14:imgProps>
              </a:ext>
              <a:ext uri="{28A0092B-C50C-407E-A947-70E740481C1C}">
                <a14:useLocalDpi xmlns:a14="http://schemas.microsoft.com/office/drawing/2010/main" val="0"/>
              </a:ext>
            </a:extLst>
          </a:blip>
          <a:srcRect t="6871"/>
          <a:stretch/>
        </p:blipFill>
        <p:spPr>
          <a:xfrm>
            <a:off x="8780075" y="2472844"/>
            <a:ext cx="2685043" cy="3547809"/>
          </a:xfrm>
          <a:prstGeom prst="rect">
            <a:avLst/>
          </a:prstGeom>
        </p:spPr>
      </p:pic>
    </p:spTree>
    <p:extLst>
      <p:ext uri="{BB962C8B-B14F-4D97-AF65-F5344CB8AC3E}">
        <p14:creationId xmlns:p14="http://schemas.microsoft.com/office/powerpoint/2010/main" val="33647665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1A790-3DA6-26AE-0255-177D221FEEE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241A813-E966-3BDF-26B9-828E1C58FB53}"/>
              </a:ext>
            </a:extLst>
          </p:cNvPr>
          <p:cNvSpPr>
            <a:spLocks noGrp="1"/>
          </p:cNvSpPr>
          <p:nvPr>
            <p:ph type="body" sz="quarter" idx="11"/>
          </p:nvPr>
        </p:nvSpPr>
        <p:spPr/>
        <p:txBody>
          <a:bodyPr>
            <a:normAutofit fontScale="92500" lnSpcReduction="10000"/>
          </a:bodyPr>
          <a:lstStyle/>
          <a:p>
            <a:pPr algn="r"/>
            <a:r>
              <a:rPr lang="en-US" dirty="0"/>
              <a:t>Leadership Events</a:t>
            </a:r>
          </a:p>
        </p:txBody>
      </p:sp>
      <p:sp>
        <p:nvSpPr>
          <p:cNvPr id="9" name="Text Placeholder 8">
            <a:extLst>
              <a:ext uri="{FF2B5EF4-FFF2-40B4-BE49-F238E27FC236}">
                <a16:creationId xmlns:a16="http://schemas.microsoft.com/office/drawing/2014/main" id="{D80A2088-0658-D928-9830-56DB7AC14191}"/>
              </a:ext>
            </a:extLst>
          </p:cNvPr>
          <p:cNvSpPr>
            <a:spLocks noGrp="1"/>
          </p:cNvSpPr>
          <p:nvPr>
            <p:ph type="body" sz="quarter" idx="12"/>
          </p:nvPr>
        </p:nvSpPr>
        <p:spPr/>
        <p:txBody>
          <a:bodyPr/>
          <a:lstStyle/>
          <a:p>
            <a:r>
              <a:rPr lang="en-US" dirty="0"/>
              <a:t>Event Planning</a:t>
            </a:r>
          </a:p>
        </p:txBody>
      </p:sp>
      <p:pic>
        <p:nvPicPr>
          <p:cNvPr id="10" name="Picture Placeholder 41">
            <a:extLst>
              <a:ext uri="{FF2B5EF4-FFF2-40B4-BE49-F238E27FC236}">
                <a16:creationId xmlns:a16="http://schemas.microsoft.com/office/drawing/2014/main" id="{DFE8D1ED-CA2D-47E0-B963-3E33C14983B0}"/>
              </a:ext>
            </a:extLst>
          </p:cNvPr>
          <p:cNvPicPr>
            <a:picLocks noChangeAspect="1"/>
          </p:cNvPicPr>
          <p:nvPr/>
        </p:nvPicPr>
        <p:blipFill>
          <a:blip r:embed="rId3">
            <a:extLst>
              <a:ext uri="{28A0092B-C50C-407E-A947-70E740481C1C}">
                <a14:useLocalDpi xmlns:a14="http://schemas.microsoft.com/office/drawing/2010/main" val="0"/>
              </a:ext>
            </a:extLst>
          </a:blip>
          <a:srcRect t="12435" b="12435"/>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A88270DF-9870-E88E-418D-5F5D15E096F4}"/>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AF06605B-10BB-5A0D-0D22-20017DC968B6}"/>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0490DC5D-0780-217E-E35F-4B06D0CDC980}"/>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AutoShape 2">
            <a:extLst>
              <a:ext uri="{FF2B5EF4-FFF2-40B4-BE49-F238E27FC236}">
                <a16:creationId xmlns:a16="http://schemas.microsoft.com/office/drawing/2014/main" id="{C685AF0B-BBA1-D5E7-0A42-2C1C8D4EC93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Oval 7">
            <a:extLst>
              <a:ext uri="{FF2B5EF4-FFF2-40B4-BE49-F238E27FC236}">
                <a16:creationId xmlns:a16="http://schemas.microsoft.com/office/drawing/2014/main" id="{50C0DF38-E153-8159-A9AF-A92025F53327}"/>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
            <a:extLst>
              <a:ext uri="{FF2B5EF4-FFF2-40B4-BE49-F238E27FC236}">
                <a16:creationId xmlns:a16="http://schemas.microsoft.com/office/drawing/2014/main" id="{539EA355-B4FE-C64C-2C1B-965541506AD0}"/>
              </a:ext>
            </a:extLst>
          </p:cNvPr>
          <p:cNvSpPr txBox="1">
            <a:spLocks/>
          </p:cNvSpPr>
          <p:nvPr/>
        </p:nvSpPr>
        <p:spPr>
          <a:xfrm>
            <a:off x="126717" y="225061"/>
            <a:ext cx="8114914" cy="554183"/>
          </a:xfrm>
          <a:prstGeom prst="rect">
            <a:avLst/>
          </a:prstGeom>
        </p:spPr>
        <p:txBody>
          <a:bodyPr vert="horz" lIns="91440" tIns="45720" rIns="91440" bIns="45720" rtlCol="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3600" dirty="0"/>
              <a:t>Year 2 Fitness Captain Review</a:t>
            </a:r>
          </a:p>
        </p:txBody>
      </p:sp>
      <p:sp>
        <p:nvSpPr>
          <p:cNvPr id="7" name="TextBox 6">
            <a:extLst>
              <a:ext uri="{FF2B5EF4-FFF2-40B4-BE49-F238E27FC236}">
                <a16:creationId xmlns:a16="http://schemas.microsoft.com/office/drawing/2014/main" id="{62942CA2-72B5-8EBE-F54D-B221E38A13D2}"/>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a:t>
            </a:r>
          </a:p>
        </p:txBody>
      </p:sp>
      <p:pic>
        <p:nvPicPr>
          <p:cNvPr id="12" name="Graphic 11" descr="Rewind with solid fill">
            <a:extLst>
              <a:ext uri="{FF2B5EF4-FFF2-40B4-BE49-F238E27FC236}">
                <a16:creationId xmlns:a16="http://schemas.microsoft.com/office/drawing/2014/main" id="{202CCBA3-7D9C-5CAF-E237-E6E36C944F9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42835" y="2393760"/>
            <a:ext cx="2070480" cy="2070480"/>
          </a:xfrm>
          <a:prstGeom prst="rect">
            <a:avLst/>
          </a:prstGeom>
        </p:spPr>
      </p:pic>
    </p:spTree>
    <p:extLst>
      <p:ext uri="{BB962C8B-B14F-4D97-AF65-F5344CB8AC3E}">
        <p14:creationId xmlns:p14="http://schemas.microsoft.com/office/powerpoint/2010/main" val="3550203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B947B6F-A0A9-452A-B5BA-AD55448ACD43}"/>
              </a:ext>
            </a:extLst>
          </p:cNvPr>
          <p:cNvSpPr>
            <a:spLocks noGrp="1"/>
          </p:cNvSpPr>
          <p:nvPr>
            <p:ph type="body" sz="quarter" idx="10"/>
          </p:nvPr>
        </p:nvSpPr>
        <p:spPr>
          <a:xfrm>
            <a:off x="628650" y="554638"/>
            <a:ext cx="9610725" cy="581025"/>
          </a:xfrm>
        </p:spPr>
        <p:txBody>
          <a:bodyPr/>
          <a:lstStyle/>
          <a:p>
            <a:r>
              <a:rPr lang="en-US" sz="3600" dirty="0"/>
              <a:t>Module Overview</a:t>
            </a:r>
          </a:p>
        </p:txBody>
      </p:sp>
      <p:graphicFrame>
        <p:nvGraphicFramePr>
          <p:cNvPr id="15" name="Table 14">
            <a:extLst>
              <a:ext uri="{FF2B5EF4-FFF2-40B4-BE49-F238E27FC236}">
                <a16:creationId xmlns:a16="http://schemas.microsoft.com/office/drawing/2014/main" id="{78779394-33B8-4575-A4E1-BE0D5A31B130}"/>
              </a:ext>
            </a:extLst>
          </p:cNvPr>
          <p:cNvGraphicFramePr>
            <a:graphicFrameLocks noGrp="1"/>
          </p:cNvGraphicFramePr>
          <p:nvPr>
            <p:extLst>
              <p:ext uri="{D42A27DB-BD31-4B8C-83A1-F6EECF244321}">
                <p14:modId xmlns:p14="http://schemas.microsoft.com/office/powerpoint/2010/main" val="691915400"/>
              </p:ext>
            </p:extLst>
          </p:nvPr>
        </p:nvGraphicFramePr>
        <p:xfrm>
          <a:off x="628650" y="1856160"/>
          <a:ext cx="11430000" cy="4002076"/>
        </p:xfrm>
        <a:graphic>
          <a:graphicData uri="http://schemas.openxmlformats.org/drawingml/2006/table">
            <a:tbl>
              <a:tblPr bandRow="1">
                <a:tableStyleId>{22838BEF-8BB2-4498-84A7-C5851F593DF1}</a:tableStyleId>
              </a:tblPr>
              <a:tblGrid>
                <a:gridCol w="4439619">
                  <a:extLst>
                    <a:ext uri="{9D8B030D-6E8A-4147-A177-3AD203B41FA5}">
                      <a16:colId xmlns:a16="http://schemas.microsoft.com/office/drawing/2014/main" val="2327306952"/>
                    </a:ext>
                  </a:extLst>
                </a:gridCol>
                <a:gridCol w="6990381">
                  <a:extLst>
                    <a:ext uri="{9D8B030D-6E8A-4147-A177-3AD203B41FA5}">
                      <a16:colId xmlns:a16="http://schemas.microsoft.com/office/drawing/2014/main" val="4235766345"/>
                    </a:ext>
                  </a:extLst>
                </a:gridCol>
              </a:tblGrid>
              <a:tr h="843382">
                <a:tc>
                  <a:txBody>
                    <a:bodyPr/>
                    <a:lstStyle/>
                    <a:p>
                      <a:pPr marL="0" marR="0">
                        <a:spcBef>
                          <a:spcPts val="0"/>
                        </a:spcBef>
                        <a:spcAft>
                          <a:spcPts val="0"/>
                        </a:spcAft>
                      </a:pPr>
                      <a:r>
                        <a:rPr lang="en-US" sz="2400" b="1" dirty="0">
                          <a:solidFill>
                            <a:srgbClr val="179984"/>
                          </a:solidFill>
                        </a:rPr>
                        <a:t>Part 1: </a:t>
                      </a:r>
                    </a:p>
                    <a:p>
                      <a:pPr marL="0" marR="0">
                        <a:spcBef>
                          <a:spcPts val="0"/>
                        </a:spcBef>
                        <a:spcAft>
                          <a:spcPts val="0"/>
                        </a:spcAft>
                      </a:pPr>
                      <a:r>
                        <a:rPr lang="en-US" sz="2400" b="1" dirty="0"/>
                        <a:t>Year 1 Review</a:t>
                      </a:r>
                    </a:p>
                  </a:txBody>
                  <a:tcPr marL="71545" marR="71545" marT="86119" marB="86119" anchor="ctr">
                    <a:lnL w="12700" cmpd="sng">
                      <a:noFill/>
                    </a:lnL>
                    <a:lnR w="12700" cmpd="sng">
                      <a:noFill/>
                    </a:lnR>
                    <a:lnT w="12700" cmpd="sng">
                      <a:noFill/>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indent="-342900">
                        <a:spcBef>
                          <a:spcPts val="0"/>
                        </a:spcBef>
                        <a:spcAft>
                          <a:spcPts val="0"/>
                        </a:spcAft>
                        <a:buFont typeface="Arial" panose="020B0604020202020204" pitchFamily="34" charset="0"/>
                        <a:buChar char="•"/>
                      </a:pPr>
                      <a:endParaRPr lang="en-US" sz="2400" dirty="0"/>
                    </a:p>
                    <a:p>
                      <a:pPr marL="342900" marR="0" indent="-342900">
                        <a:spcBef>
                          <a:spcPts val="0"/>
                        </a:spcBef>
                        <a:spcAft>
                          <a:spcPts val="0"/>
                        </a:spcAft>
                        <a:buFont typeface="Arial" panose="020B0604020202020204" pitchFamily="34" charset="0"/>
                        <a:buChar char="•"/>
                      </a:pPr>
                      <a:r>
                        <a:rPr lang="en-US" sz="2400" dirty="0"/>
                        <a:t>Fitness Captain Responsibilities</a:t>
                      </a:r>
                    </a:p>
                    <a:p>
                      <a:pPr marL="342900" marR="0" indent="-342900">
                        <a:spcBef>
                          <a:spcPts val="0"/>
                        </a:spcBef>
                        <a:spcAft>
                          <a:spcPts val="0"/>
                        </a:spcAft>
                        <a:buFont typeface="Arial" panose="020B0604020202020204" pitchFamily="34" charset="0"/>
                        <a:buChar char="•"/>
                      </a:pPr>
                      <a:r>
                        <a:rPr lang="en-US" sz="2400" dirty="0"/>
                        <a:t>Warm-Up and Cool-Down Practice</a:t>
                      </a:r>
                    </a:p>
                    <a:p>
                      <a:pPr marL="342900" marR="0" indent="-342900">
                        <a:spcBef>
                          <a:spcPts val="0"/>
                        </a:spcBef>
                        <a:spcAft>
                          <a:spcPts val="0"/>
                        </a:spcAft>
                        <a:buFont typeface="Arial" panose="020B0604020202020204" pitchFamily="34" charset="0"/>
                        <a:buChar char="•"/>
                      </a:pPr>
                      <a:r>
                        <a:rPr lang="en-US" sz="2400" dirty="0"/>
                        <a:t>Communication</a:t>
                      </a:r>
                      <a:br>
                        <a:rPr lang="en-US" sz="2400" dirty="0"/>
                      </a:br>
                      <a:endParaRPr lang="en-US" sz="2400" dirty="0"/>
                    </a:p>
                  </a:txBody>
                  <a:tcPr marL="71545" marR="71545" marT="86119" marB="86119" anchor="ctr">
                    <a:lnL w="12700" cmpd="sng">
                      <a:noFill/>
                    </a:lnL>
                    <a:lnR w="12700" cmpd="sng">
                      <a:noFill/>
                    </a:lnR>
                    <a:lnT w="12700" cmpd="sng">
                      <a:noFill/>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4257164"/>
                  </a:ext>
                </a:extLst>
              </a:tr>
              <a:tr h="1029789">
                <a:tc>
                  <a:txBody>
                    <a:bodyPr/>
                    <a:lstStyle/>
                    <a:p>
                      <a:pPr marL="0" marR="0">
                        <a:spcBef>
                          <a:spcPts val="0"/>
                        </a:spcBef>
                        <a:spcAft>
                          <a:spcPts val="0"/>
                        </a:spcAft>
                      </a:pPr>
                      <a:r>
                        <a:rPr lang="en-US" sz="2400" b="1" dirty="0">
                          <a:solidFill>
                            <a:srgbClr val="179984"/>
                          </a:solidFill>
                        </a:rPr>
                        <a:t>Part 2: </a:t>
                      </a:r>
                    </a:p>
                    <a:p>
                      <a:pPr marL="0" marR="0">
                        <a:spcBef>
                          <a:spcPts val="0"/>
                        </a:spcBef>
                        <a:spcAft>
                          <a:spcPts val="0"/>
                        </a:spcAft>
                      </a:pPr>
                      <a:r>
                        <a:rPr lang="en-US" sz="2400" b="1" dirty="0"/>
                        <a:t>Game Day Minds</a:t>
                      </a:r>
                    </a:p>
                  </a:txBody>
                  <a:tcPr marL="71545" marR="71545" marT="86119" marB="86119" anchor="ctr">
                    <a:lnL w="12700" cmpd="sng">
                      <a:noFill/>
                    </a:lnL>
                    <a:lnR w="12700" cmpd="sng">
                      <a:noFill/>
                    </a:lnR>
                    <a:lnT w="9525" cap="flat" cmpd="sng" algn="ctr">
                      <a:solidFill>
                        <a:srgbClr val="29BB9C"/>
                      </a:solidFill>
                      <a:prstDash val="solid"/>
                      <a:round/>
                      <a:headEnd type="none" w="med" len="med"/>
                      <a:tailEnd type="none" w="med" len="med"/>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marR="0" indent="-342900">
                        <a:spcBef>
                          <a:spcPts val="0"/>
                        </a:spcBef>
                        <a:spcAft>
                          <a:spcPts val="0"/>
                        </a:spcAft>
                        <a:buFont typeface="Arial" panose="020B0604020202020204" pitchFamily="34" charset="0"/>
                        <a:buChar char="•"/>
                      </a:pPr>
                      <a:endParaRPr lang="en-US" sz="2400" dirty="0"/>
                    </a:p>
                    <a:p>
                      <a:pPr marL="342900" marR="0" indent="-342900">
                        <a:spcBef>
                          <a:spcPts val="0"/>
                        </a:spcBef>
                        <a:spcAft>
                          <a:spcPts val="0"/>
                        </a:spcAft>
                        <a:buFont typeface="Arial" panose="020B0604020202020204" pitchFamily="34" charset="0"/>
                        <a:buChar char="•"/>
                      </a:pPr>
                      <a:r>
                        <a:rPr lang="en-US" sz="2400" dirty="0"/>
                        <a:t>Self-Care for Leaders</a:t>
                      </a:r>
                    </a:p>
                    <a:p>
                      <a:pPr marL="342900" marR="0" indent="-342900">
                        <a:spcBef>
                          <a:spcPts val="0"/>
                        </a:spcBef>
                        <a:spcAft>
                          <a:spcPts val="0"/>
                        </a:spcAft>
                        <a:buFont typeface="Arial" panose="020B0604020202020204" pitchFamily="34" charset="0"/>
                        <a:buChar char="•"/>
                      </a:pPr>
                      <a:r>
                        <a:rPr lang="en-US" sz="2400" dirty="0"/>
                        <a:t>Strong Messaging</a:t>
                      </a:r>
                    </a:p>
                    <a:p>
                      <a:pPr marL="342900" marR="0" indent="-342900">
                        <a:spcBef>
                          <a:spcPts val="0"/>
                        </a:spcBef>
                        <a:spcAft>
                          <a:spcPts val="0"/>
                        </a:spcAft>
                        <a:buFont typeface="Arial" panose="020B0604020202020204" pitchFamily="34" charset="0"/>
                        <a:buChar char="•"/>
                      </a:pPr>
                      <a:r>
                        <a:rPr lang="en-US" sz="2400" dirty="0"/>
                        <a:t>Breathing and Stretching</a:t>
                      </a:r>
                    </a:p>
                    <a:p>
                      <a:pPr marL="342900" marR="0" indent="-342900">
                        <a:spcBef>
                          <a:spcPts val="0"/>
                        </a:spcBef>
                        <a:spcAft>
                          <a:spcPts val="0"/>
                        </a:spcAft>
                        <a:buFont typeface="Arial" panose="020B0604020202020204" pitchFamily="34" charset="0"/>
                        <a:buChar char="•"/>
                      </a:pPr>
                      <a:endParaRPr lang="en-US" sz="2400" dirty="0"/>
                    </a:p>
                  </a:txBody>
                  <a:tcPr marL="71545" marR="71545" marT="86119" marB="86119" anchor="ctr">
                    <a:lnL w="12700" cmpd="sng">
                      <a:noFill/>
                    </a:lnL>
                    <a:lnR w="12700" cmpd="sng">
                      <a:noFill/>
                    </a:lnR>
                    <a:lnT w="9525" cap="flat" cmpd="sng" algn="ctr">
                      <a:solidFill>
                        <a:srgbClr val="29BB9C"/>
                      </a:solidFill>
                      <a:prstDash val="solid"/>
                      <a:round/>
                      <a:headEnd type="none" w="med" len="med"/>
                      <a:tailEnd type="none" w="med" len="med"/>
                    </a:lnT>
                    <a:lnB w="9525" cap="flat" cmpd="sng" algn="ctr">
                      <a:solidFill>
                        <a:srgbClr val="29BB9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6103661"/>
                  </a:ext>
                </a:extLst>
              </a:tr>
            </a:tbl>
          </a:graphicData>
        </a:graphic>
      </p:graphicFrame>
      <p:sp>
        <p:nvSpPr>
          <p:cNvPr id="2" name="TextBox 1">
            <a:extLst>
              <a:ext uri="{FF2B5EF4-FFF2-40B4-BE49-F238E27FC236}">
                <a16:creationId xmlns:a16="http://schemas.microsoft.com/office/drawing/2014/main" id="{AB0A2198-4A43-9278-F5DD-D00E5C03C8C5}"/>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a:t>
            </a:r>
          </a:p>
        </p:txBody>
      </p:sp>
    </p:spTree>
    <p:extLst>
      <p:ext uri="{BB962C8B-B14F-4D97-AF65-F5344CB8AC3E}">
        <p14:creationId xmlns:p14="http://schemas.microsoft.com/office/powerpoint/2010/main" val="26184122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p:txBody>
          <a:bodyPr/>
          <a:lstStyle/>
          <a:p>
            <a:r>
              <a:rPr lang="en-US" dirty="0"/>
              <a:t>Year 2 Role and Responsibilities</a:t>
            </a: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p:txBody>
          <a:bodyPr>
            <a:normAutofit/>
          </a:bodyPr>
          <a:lstStyle/>
          <a:p>
            <a:pPr algn="l"/>
            <a:r>
              <a:rPr lang="en-US" sz="3200" dirty="0"/>
              <a:t>Fitness Captain Year 2 Review</a:t>
            </a:r>
          </a:p>
        </p:txBody>
      </p:sp>
      <p:sp>
        <p:nvSpPr>
          <p:cNvPr id="5" name="Text Box 2">
            <a:extLst>
              <a:ext uri="{FF2B5EF4-FFF2-40B4-BE49-F238E27FC236}">
                <a16:creationId xmlns:a16="http://schemas.microsoft.com/office/drawing/2014/main" id="{92B6AAEA-3C8E-B0B6-B583-AD663AD94E9D}"/>
              </a:ext>
            </a:extLst>
          </p:cNvPr>
          <p:cNvSpPr txBox="1">
            <a:spLocks noChangeArrowheads="1"/>
          </p:cNvSpPr>
          <p:nvPr/>
        </p:nvSpPr>
        <p:spPr bwMode="auto">
          <a:xfrm>
            <a:off x="1025450" y="4480687"/>
            <a:ext cx="2140374" cy="65768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pPr>
            <a:r>
              <a:rPr lang="en-US" dirty="0">
                <a:effectLst/>
                <a:latin typeface="Ubuntu Light" panose="020B0304030602030204" pitchFamily="34" charset="0"/>
                <a:ea typeface="Ubuntu Light" panose="020B0304030602030204" pitchFamily="34" charset="0"/>
                <a:cs typeface="Times New Roman" panose="02020603050405020304" pitchFamily="18" charset="0"/>
              </a:rPr>
              <a:t>Lead Warm-Ups and Cool-Downs</a:t>
            </a:r>
            <a:endParaRPr lang="en-US" sz="1200" dirty="0">
              <a:effectLst/>
              <a:latin typeface="Ubuntu Light" panose="020B0304030602030204" pitchFamily="34" charset="0"/>
              <a:ea typeface="Ubuntu Light" panose="020B0304030602030204" pitchFamily="34" charset="0"/>
              <a:cs typeface="Times New Roman" panose="02020603050405020304" pitchFamily="18" charset="0"/>
            </a:endParaRPr>
          </a:p>
        </p:txBody>
      </p:sp>
      <p:sp>
        <p:nvSpPr>
          <p:cNvPr id="8" name="Text Box 3">
            <a:extLst>
              <a:ext uri="{FF2B5EF4-FFF2-40B4-BE49-F238E27FC236}">
                <a16:creationId xmlns:a16="http://schemas.microsoft.com/office/drawing/2014/main" id="{81D03C10-9079-6A67-A48D-AB27EAE6937B}"/>
              </a:ext>
            </a:extLst>
          </p:cNvPr>
          <p:cNvSpPr txBox="1">
            <a:spLocks noChangeArrowheads="1"/>
          </p:cNvSpPr>
          <p:nvPr/>
        </p:nvSpPr>
        <p:spPr bwMode="auto">
          <a:xfrm>
            <a:off x="3681203" y="4480687"/>
            <a:ext cx="2140374" cy="361317"/>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pPr>
            <a:r>
              <a:rPr lang="en-US" dirty="0">
                <a:effectLst/>
                <a:latin typeface="Ubuntu Light" panose="020B0304030602030204" pitchFamily="34" charset="0"/>
                <a:ea typeface="Ubuntu Light" panose="020B0304030602030204" pitchFamily="34" charset="0"/>
                <a:cs typeface="Times New Roman" panose="02020603050405020304" pitchFamily="18" charset="0"/>
              </a:rPr>
              <a:t>Share Health Tips</a:t>
            </a:r>
          </a:p>
        </p:txBody>
      </p:sp>
      <p:pic>
        <p:nvPicPr>
          <p:cNvPr id="13" name="Picture 6" descr="Warm-up Icons - Free SVG &amp; PNG Warm-up Images - Noun Project">
            <a:extLst>
              <a:ext uri="{FF2B5EF4-FFF2-40B4-BE49-F238E27FC236}">
                <a16:creationId xmlns:a16="http://schemas.microsoft.com/office/drawing/2014/main" id="{872B3A4F-E3D8-17CE-8861-38300FF64C25}"/>
              </a:ext>
            </a:extLst>
          </p:cNvPr>
          <p:cNvPicPr>
            <a:picLocks noChangeAspect="1" noChangeArrowheads="1"/>
          </p:cNvPicPr>
          <p:nvPr/>
        </p:nvPicPr>
        <p:blipFill>
          <a:blip r:embed="rId3">
            <a:duotone>
              <a:schemeClr val="accent2">
                <a:shade val="45000"/>
                <a:satMod val="135000"/>
              </a:schemeClr>
              <a:prstClr val="white"/>
            </a:duotone>
            <a:alphaModFix/>
            <a:extLst>
              <a:ext uri="{28A0092B-C50C-407E-A947-70E740481C1C}">
                <a14:useLocalDpi xmlns:a14="http://schemas.microsoft.com/office/drawing/2010/main" val="0"/>
              </a:ext>
            </a:extLst>
          </a:blip>
          <a:srcRect/>
          <a:stretch>
            <a:fillRect/>
          </a:stretch>
        </p:blipFill>
        <p:spPr bwMode="auto">
          <a:xfrm>
            <a:off x="1196014" y="2585405"/>
            <a:ext cx="1611679" cy="161167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healthy Icon - Free PNG &amp; SVG 39490 - Noun Project">
            <a:extLst>
              <a:ext uri="{FF2B5EF4-FFF2-40B4-BE49-F238E27FC236}">
                <a16:creationId xmlns:a16="http://schemas.microsoft.com/office/drawing/2014/main" id="{190C8B28-C2A9-EDE9-9382-3B05545CA91D}"/>
              </a:ext>
            </a:extLst>
          </p:cNvPr>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083848" y="2689890"/>
            <a:ext cx="1402708" cy="140270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BAFDFE6-35E8-3A14-97E0-6FA7370AB993}"/>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a:t>
            </a:r>
          </a:p>
        </p:txBody>
      </p:sp>
      <p:sp>
        <p:nvSpPr>
          <p:cNvPr id="4" name="Text Box 2">
            <a:extLst>
              <a:ext uri="{FF2B5EF4-FFF2-40B4-BE49-F238E27FC236}">
                <a16:creationId xmlns:a16="http://schemas.microsoft.com/office/drawing/2014/main" id="{04C439E5-45B8-F246-CF09-C52BED93B619}"/>
              </a:ext>
            </a:extLst>
          </p:cNvPr>
          <p:cNvSpPr txBox="1">
            <a:spLocks noChangeArrowheads="1"/>
          </p:cNvSpPr>
          <p:nvPr/>
        </p:nvSpPr>
        <p:spPr bwMode="auto">
          <a:xfrm>
            <a:off x="6336956" y="4454156"/>
            <a:ext cx="2140374" cy="65768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pPr>
            <a:r>
              <a:rPr lang="en-US" dirty="0">
                <a:effectLst/>
                <a:latin typeface="Ubuntu Light" panose="020B0304030602030204" pitchFamily="34" charset="0"/>
                <a:ea typeface="Ubuntu Light" panose="020B0304030602030204" pitchFamily="34" charset="0"/>
                <a:cs typeface="Times New Roman" panose="02020603050405020304" pitchFamily="18" charset="0"/>
              </a:rPr>
              <a:t>Share Strong Messages</a:t>
            </a:r>
            <a:endParaRPr lang="en-US" sz="1200" dirty="0">
              <a:effectLst/>
              <a:latin typeface="Ubuntu Light" panose="020B0304030602030204" pitchFamily="34" charset="0"/>
              <a:ea typeface="Ubuntu Light" panose="020B0304030602030204" pitchFamily="34" charset="0"/>
              <a:cs typeface="Times New Roman" panose="02020603050405020304" pitchFamily="18" charset="0"/>
            </a:endParaRPr>
          </a:p>
        </p:txBody>
      </p:sp>
      <p:sp>
        <p:nvSpPr>
          <p:cNvPr id="7" name="Text Box 3">
            <a:extLst>
              <a:ext uri="{FF2B5EF4-FFF2-40B4-BE49-F238E27FC236}">
                <a16:creationId xmlns:a16="http://schemas.microsoft.com/office/drawing/2014/main" id="{2A384C52-02E3-4CFB-60C9-ACB64031FE15}"/>
              </a:ext>
            </a:extLst>
          </p:cNvPr>
          <p:cNvSpPr txBox="1">
            <a:spLocks noChangeArrowheads="1"/>
          </p:cNvSpPr>
          <p:nvPr/>
        </p:nvSpPr>
        <p:spPr bwMode="auto">
          <a:xfrm>
            <a:off x="8992709" y="4454156"/>
            <a:ext cx="2140374" cy="65768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pPr>
            <a:r>
              <a:rPr lang="en-US" dirty="0">
                <a:latin typeface="Ubuntu Light" panose="020B0304030602030204" pitchFamily="34" charset="0"/>
                <a:ea typeface="Ubuntu Light" panose="020B0304030602030204" pitchFamily="34" charset="0"/>
                <a:cs typeface="Times New Roman" panose="02020603050405020304" pitchFamily="18" charset="0"/>
              </a:rPr>
              <a:t>Practice Breathing when Stretching</a:t>
            </a:r>
            <a:endParaRPr lang="en-US" dirty="0">
              <a:effectLst/>
              <a:latin typeface="Ubuntu Light" panose="020B0304030602030204" pitchFamily="34" charset="0"/>
              <a:ea typeface="Ubuntu Light" panose="020B0304030602030204" pitchFamily="34" charset="0"/>
              <a:cs typeface="Times New Roman" panose="02020603050405020304" pitchFamily="18" charset="0"/>
            </a:endParaRPr>
          </a:p>
        </p:txBody>
      </p:sp>
      <p:pic>
        <p:nvPicPr>
          <p:cNvPr id="12" name="Drawing 3">
            <a:extLst>
              <a:ext uri="{FF2B5EF4-FFF2-40B4-BE49-F238E27FC236}">
                <a16:creationId xmlns:a16="http://schemas.microsoft.com/office/drawing/2014/main" id="{58B64AB0-E567-0FBE-7DCB-81B7CE164393}"/>
              </a:ext>
            </a:extLst>
          </p:cNvPr>
          <p:cNvPicPr/>
          <p:nvPr/>
        </p:nvPicPr>
        <p:blipFill>
          <a:blip r:embed="rId5">
            <a:duotone>
              <a:prstClr val="black"/>
              <a:srgbClr val="FF9966">
                <a:tint val="45000"/>
                <a:satMod val="400000"/>
              </a:srgbClr>
            </a:duotone>
            <a:extLst>
              <a:ext uri="{BEBA8EAE-BF5A-486C-A8C5-ECC9F3942E4B}">
                <a14:imgProps xmlns:a14="http://schemas.microsoft.com/office/drawing/2010/main">
                  <a14:imgLayer r:embed="rId6">
                    <a14:imgEffect>
                      <a14:saturation sat="0"/>
                    </a14:imgEffect>
                    <a14:imgEffect>
                      <a14:brightnessContrast contrast="40000"/>
                    </a14:imgEffect>
                  </a14:imgLayer>
                </a14:imgProps>
              </a:ext>
            </a:extLst>
          </a:blip>
          <a:stretch>
            <a:fillRect/>
          </a:stretch>
        </p:blipFill>
        <p:spPr>
          <a:xfrm>
            <a:off x="9258048" y="2848686"/>
            <a:ext cx="1383323" cy="1153438"/>
          </a:xfrm>
          <a:prstGeom prst="rect">
            <a:avLst/>
          </a:prstGeom>
        </p:spPr>
      </p:pic>
      <p:sp>
        <p:nvSpPr>
          <p:cNvPr id="6" name="Oval 5">
            <a:extLst>
              <a:ext uri="{FF2B5EF4-FFF2-40B4-BE49-F238E27FC236}">
                <a16:creationId xmlns:a16="http://schemas.microsoft.com/office/drawing/2014/main" id="{C179974A-8F99-8217-2506-1DCA6D23534F}"/>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descr="Rewind with solid fill">
            <a:extLst>
              <a:ext uri="{FF2B5EF4-FFF2-40B4-BE49-F238E27FC236}">
                <a16:creationId xmlns:a16="http://schemas.microsoft.com/office/drawing/2014/main" id="{2F0A7966-622D-5289-8E13-68E4133E7C7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490588" y="522273"/>
            <a:ext cx="1092019" cy="1092019"/>
          </a:xfrm>
          <a:prstGeom prst="rect">
            <a:avLst/>
          </a:prstGeom>
        </p:spPr>
      </p:pic>
      <p:pic>
        <p:nvPicPr>
          <p:cNvPr id="9" name="Graphic 8" descr="Chat bubble with solid fill">
            <a:extLst>
              <a:ext uri="{FF2B5EF4-FFF2-40B4-BE49-F238E27FC236}">
                <a16:creationId xmlns:a16="http://schemas.microsoft.com/office/drawing/2014/main" id="{F6A82D0F-509E-2998-1371-D53286156CD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762711" y="2689890"/>
            <a:ext cx="1565435" cy="1565435"/>
          </a:xfrm>
          <a:prstGeom prst="rect">
            <a:avLst/>
          </a:prstGeom>
        </p:spPr>
      </p:pic>
    </p:spTree>
    <p:extLst>
      <p:ext uri="{BB962C8B-B14F-4D97-AF65-F5344CB8AC3E}">
        <p14:creationId xmlns:p14="http://schemas.microsoft.com/office/powerpoint/2010/main" val="33236477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E78F46-5324-2648-B1F2-BF9EC12586BD}"/>
              </a:ext>
            </a:extLst>
          </p:cNvPr>
          <p:cNvSpPr>
            <a:spLocks noGrp="1"/>
          </p:cNvSpPr>
          <p:nvPr>
            <p:ph type="body" sz="quarter" idx="10"/>
          </p:nvPr>
        </p:nvSpPr>
        <p:spPr/>
        <p:txBody>
          <a:bodyPr vert="horz" lIns="91440" tIns="45720" rIns="91440" bIns="45720" rtlCol="0" anchor="t">
            <a:noAutofit/>
          </a:bodyPr>
          <a:lstStyle/>
          <a:p>
            <a:r>
              <a:rPr lang="en-US" dirty="0"/>
              <a:t>One Reflection Word	</a:t>
            </a:r>
          </a:p>
        </p:txBody>
      </p:sp>
      <p:sp>
        <p:nvSpPr>
          <p:cNvPr id="3" name="Text Placeholder 2">
            <a:extLst>
              <a:ext uri="{FF2B5EF4-FFF2-40B4-BE49-F238E27FC236}">
                <a16:creationId xmlns:a16="http://schemas.microsoft.com/office/drawing/2014/main" id="{5DA7ECAA-F34A-F32E-84AA-11CE489F8844}"/>
              </a:ext>
            </a:extLst>
          </p:cNvPr>
          <p:cNvSpPr>
            <a:spLocks noGrp="1"/>
          </p:cNvSpPr>
          <p:nvPr>
            <p:ph type="body" sz="quarter" idx="11"/>
          </p:nvPr>
        </p:nvSpPr>
        <p:spPr/>
        <p:txBody>
          <a:bodyPr/>
          <a:lstStyle/>
          <a:p>
            <a:pPr algn="l"/>
            <a:r>
              <a:rPr lang="en-US" sz="3200" dirty="0"/>
              <a:t>Fitness Captain Year 2 Review</a:t>
            </a:r>
          </a:p>
        </p:txBody>
      </p:sp>
      <p:sp>
        <p:nvSpPr>
          <p:cNvPr id="4" name="Text Placeholder 3">
            <a:extLst>
              <a:ext uri="{FF2B5EF4-FFF2-40B4-BE49-F238E27FC236}">
                <a16:creationId xmlns:a16="http://schemas.microsoft.com/office/drawing/2014/main" id="{9645A854-2D18-BEF9-6610-27A7A761712A}"/>
              </a:ext>
            </a:extLst>
          </p:cNvPr>
          <p:cNvSpPr>
            <a:spLocks noGrp="1"/>
          </p:cNvSpPr>
          <p:nvPr>
            <p:ph type="body" sz="quarter" idx="12"/>
          </p:nvPr>
        </p:nvSpPr>
        <p:spPr>
          <a:xfrm>
            <a:off x="928055" y="3035300"/>
            <a:ext cx="9772650" cy="3087927"/>
          </a:xfrm>
        </p:spPr>
        <p:txBody>
          <a:bodyPr vert="horz" lIns="91440" tIns="45720" rIns="91440" bIns="45720" rtlCol="0" anchor="t">
            <a:normAutofit/>
          </a:bodyPr>
          <a:lstStyle/>
          <a:p>
            <a:pPr algn="ctr"/>
            <a:r>
              <a:rPr lang="en-US" b="1" dirty="0">
                <a:solidFill>
                  <a:schemeClr val="tx2"/>
                </a:solidFill>
              </a:rPr>
              <a:t>What is one thing you are looking forward to </a:t>
            </a:r>
            <a:r>
              <a:rPr lang="en-US" dirty="0"/>
              <a:t>as a Year 2 Fitness Captain?</a:t>
            </a:r>
          </a:p>
        </p:txBody>
      </p:sp>
      <p:sp>
        <p:nvSpPr>
          <p:cNvPr id="5" name="Oval 4">
            <a:extLst>
              <a:ext uri="{FF2B5EF4-FFF2-40B4-BE49-F238E27FC236}">
                <a16:creationId xmlns:a16="http://schemas.microsoft.com/office/drawing/2014/main" id="{4D5C4990-5E6B-49A2-63B8-B6380617C19D}"/>
              </a:ext>
            </a:extLst>
          </p:cNvPr>
          <p:cNvSpPr/>
          <p:nvPr/>
        </p:nvSpPr>
        <p:spPr>
          <a:xfrm>
            <a:off x="10272279" y="285566"/>
            <a:ext cx="1528639" cy="1565435"/>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Rewind with solid fill">
            <a:extLst>
              <a:ext uri="{FF2B5EF4-FFF2-40B4-BE49-F238E27FC236}">
                <a16:creationId xmlns:a16="http://schemas.microsoft.com/office/drawing/2014/main" id="{030DD42F-E6B9-FCDA-311C-3EA6F4ADC21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90588" y="522273"/>
            <a:ext cx="1092019" cy="1092019"/>
          </a:xfrm>
          <a:prstGeom prst="rect">
            <a:avLst/>
          </a:prstGeom>
        </p:spPr>
      </p:pic>
      <p:sp>
        <p:nvSpPr>
          <p:cNvPr id="7" name="TextBox 6">
            <a:extLst>
              <a:ext uri="{FF2B5EF4-FFF2-40B4-BE49-F238E27FC236}">
                <a16:creationId xmlns:a16="http://schemas.microsoft.com/office/drawing/2014/main" id="{BB34D378-330E-32B1-F326-FA18BADBB416}"/>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a:t>
            </a:r>
          </a:p>
        </p:txBody>
      </p:sp>
    </p:spTree>
    <p:extLst>
      <p:ext uri="{BB962C8B-B14F-4D97-AF65-F5344CB8AC3E}">
        <p14:creationId xmlns:p14="http://schemas.microsoft.com/office/powerpoint/2010/main" val="4051663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CB3E4F-24F8-4B0B-AD89-B7D27D57E12C}"/>
              </a:ext>
            </a:extLst>
          </p:cNvPr>
          <p:cNvSpPr>
            <a:spLocks noGrp="1"/>
          </p:cNvSpPr>
          <p:nvPr>
            <p:ph type="body" sz="quarter" idx="10"/>
          </p:nvPr>
        </p:nvSpPr>
        <p:spPr>
          <a:xfrm>
            <a:off x="631658" y="2928760"/>
            <a:ext cx="9429750" cy="1299337"/>
          </a:xfrm>
        </p:spPr>
        <p:txBody>
          <a:bodyPr>
            <a:normAutofit/>
          </a:bodyPr>
          <a:lstStyle/>
          <a:p>
            <a:r>
              <a:rPr lang="en-US" sz="4800" dirty="0"/>
              <a:t>Questions?</a:t>
            </a:r>
          </a:p>
        </p:txBody>
      </p:sp>
    </p:spTree>
    <p:extLst>
      <p:ext uri="{BB962C8B-B14F-4D97-AF65-F5344CB8AC3E}">
        <p14:creationId xmlns:p14="http://schemas.microsoft.com/office/powerpoint/2010/main" val="12562443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567A250-32A7-41B4-8817-B5618D646DC2}"/>
              </a:ext>
            </a:extLst>
          </p:cNvPr>
          <p:cNvSpPr>
            <a:spLocks noGrp="1"/>
          </p:cNvSpPr>
          <p:nvPr>
            <p:ph type="body" sz="quarter" idx="4294967295"/>
          </p:nvPr>
        </p:nvSpPr>
        <p:spPr>
          <a:xfrm>
            <a:off x="708147" y="2811221"/>
            <a:ext cx="9591675" cy="581025"/>
          </a:xfrm>
        </p:spPr>
        <p:txBody>
          <a:bodyPr>
            <a:noAutofit/>
          </a:bodyPr>
          <a:lstStyle/>
          <a:p>
            <a:pPr marL="0" indent="0">
              <a:buNone/>
            </a:pPr>
            <a:r>
              <a:rPr lang="en-US" sz="3600" b="1" dirty="0">
                <a:solidFill>
                  <a:schemeClr val="bg1"/>
                </a:solidFill>
                <a:latin typeface="+mj-lt"/>
              </a:rPr>
              <a:t>THANK YOU &amp; </a:t>
            </a:r>
          </a:p>
          <a:p>
            <a:pPr marL="0" indent="0">
              <a:buNone/>
            </a:pPr>
            <a:r>
              <a:rPr lang="en-US" sz="3600" b="1" dirty="0">
                <a:solidFill>
                  <a:schemeClr val="bg1"/>
                </a:solidFill>
                <a:latin typeface="+mj-lt"/>
              </a:rPr>
              <a:t>CONGRATULATIONS!</a:t>
            </a:r>
          </a:p>
        </p:txBody>
      </p:sp>
    </p:spTree>
    <p:extLst>
      <p:ext uri="{BB962C8B-B14F-4D97-AF65-F5344CB8AC3E}">
        <p14:creationId xmlns:p14="http://schemas.microsoft.com/office/powerpoint/2010/main" val="20299590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391471-ED53-2E8C-2A16-588934163B33}"/>
              </a:ext>
            </a:extLst>
          </p:cNvPr>
          <p:cNvSpPr/>
          <p:nvPr/>
        </p:nvSpPr>
        <p:spPr>
          <a:xfrm>
            <a:off x="8871284" y="256673"/>
            <a:ext cx="2903621" cy="1155032"/>
          </a:xfrm>
          <a:prstGeom prst="rec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Google Shape;94;p2">
            <a:extLst>
              <a:ext uri="{FF2B5EF4-FFF2-40B4-BE49-F238E27FC236}">
                <a16:creationId xmlns:a16="http://schemas.microsoft.com/office/drawing/2014/main" id="{5D60BB34-BAEE-949A-98D6-1A7391D749E9}"/>
              </a:ext>
            </a:extLst>
          </p:cNvPr>
          <p:cNvSpPr txBox="1">
            <a:spLocks/>
          </p:cNvSpPr>
          <p:nvPr/>
        </p:nvSpPr>
        <p:spPr>
          <a:xfrm>
            <a:off x="705853" y="4150296"/>
            <a:ext cx="10812379" cy="2579366"/>
          </a:xfrm>
          <a:prstGeom prst="rect">
            <a:avLst/>
          </a:prstGeom>
          <a:noFill/>
          <a:ln>
            <a:noFill/>
          </a:ln>
        </p:spPr>
        <p:txBody>
          <a:bodyPr spcFirstLastPara="1" wrap="square" lIns="91425" tIns="45700" rIns="91425" bIns="45700" anchor="t" anchorCtr="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spcBef>
                <a:spcPts val="0"/>
              </a:spcBef>
              <a:buClr>
                <a:schemeClr val="dk1"/>
              </a:buClr>
              <a:buSzPts val="2800"/>
              <a:buNone/>
            </a:pPr>
            <a:r>
              <a:rPr lang="en-US" sz="1800" dirty="0">
                <a:solidFill>
                  <a:schemeClr val="bg1"/>
                </a:solidFill>
                <a:latin typeface="+mj-lt"/>
              </a:rPr>
              <a:t>Special Olympics Health activities are supported by many sources, including in the United States by Grant Number NU27DD000021 from the Centers for Disease Control and Prevention of the U.S. Department of Health and Human Services, with $18.1 M (64%) financed with U.S. Federal funds and $10.2 M (36%) supported by non-federal sources. </a:t>
            </a:r>
          </a:p>
          <a:p>
            <a:pPr marL="0" indent="0" algn="ctr">
              <a:lnSpc>
                <a:spcPct val="150000"/>
              </a:lnSpc>
              <a:spcBef>
                <a:spcPts val="0"/>
              </a:spcBef>
              <a:buClr>
                <a:schemeClr val="dk1"/>
              </a:buClr>
              <a:buSzPts val="2800"/>
              <a:buNone/>
            </a:pPr>
            <a:endParaRPr lang="en-US" sz="1800" dirty="0">
              <a:solidFill>
                <a:schemeClr val="bg1"/>
              </a:solidFill>
              <a:latin typeface="+mj-lt"/>
            </a:endParaRPr>
          </a:p>
          <a:p>
            <a:pPr marL="0" indent="0" algn="ctr">
              <a:lnSpc>
                <a:spcPct val="150000"/>
              </a:lnSpc>
              <a:spcBef>
                <a:spcPts val="0"/>
              </a:spcBef>
              <a:buClr>
                <a:schemeClr val="dk1"/>
              </a:buClr>
              <a:buSzPts val="2800"/>
              <a:buNone/>
            </a:pPr>
            <a:r>
              <a:rPr lang="en-US" sz="1800" dirty="0">
                <a:solidFill>
                  <a:schemeClr val="bg1"/>
                </a:solidFill>
                <a:latin typeface="+mj-lt"/>
              </a:rPr>
              <a:t>These contents are solely the responsibility of the authors and do not necessarily represent the official views of the Centers for Disease Control and Prevention or the Department of Health and Human Services.</a:t>
            </a:r>
          </a:p>
        </p:txBody>
      </p:sp>
      <p:pic>
        <p:nvPicPr>
          <p:cNvPr id="24" name="Picture 23" descr="A black and white logo&#10;&#10;AI-generated content may be incorrect.">
            <a:extLst>
              <a:ext uri="{FF2B5EF4-FFF2-40B4-BE49-F238E27FC236}">
                <a16:creationId xmlns:a16="http://schemas.microsoft.com/office/drawing/2014/main" id="{0FFB8400-D7AC-1998-DB3D-D9022DEA1D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2114" y="402915"/>
            <a:ext cx="7277107" cy="3827591"/>
          </a:xfrm>
          <a:prstGeom prst="rect">
            <a:avLst/>
          </a:prstGeom>
        </p:spPr>
      </p:pic>
    </p:spTree>
    <p:extLst>
      <p:ext uri="{BB962C8B-B14F-4D97-AF65-F5344CB8AC3E}">
        <p14:creationId xmlns:p14="http://schemas.microsoft.com/office/powerpoint/2010/main" val="2596688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CB3E4F-24F8-4B0B-AD89-B7D27D57E12C}"/>
              </a:ext>
            </a:extLst>
          </p:cNvPr>
          <p:cNvSpPr>
            <a:spLocks noGrp="1"/>
          </p:cNvSpPr>
          <p:nvPr>
            <p:ph type="body" sz="quarter" idx="10"/>
          </p:nvPr>
        </p:nvSpPr>
        <p:spPr>
          <a:xfrm>
            <a:off x="800100" y="1196212"/>
            <a:ext cx="9429750" cy="1299337"/>
          </a:xfrm>
        </p:spPr>
        <p:txBody>
          <a:bodyPr>
            <a:normAutofit lnSpcReduction="10000"/>
          </a:bodyPr>
          <a:lstStyle/>
          <a:p>
            <a:r>
              <a:rPr lang="en-US" b="0" dirty="0"/>
              <a:t>Part 1</a:t>
            </a:r>
          </a:p>
          <a:p>
            <a:r>
              <a:rPr lang="en-US" dirty="0"/>
              <a:t>Year 1 Review</a:t>
            </a:r>
          </a:p>
        </p:txBody>
      </p:sp>
      <p:sp>
        <p:nvSpPr>
          <p:cNvPr id="3" name="Text Placeholder 2">
            <a:extLst>
              <a:ext uri="{FF2B5EF4-FFF2-40B4-BE49-F238E27FC236}">
                <a16:creationId xmlns:a16="http://schemas.microsoft.com/office/drawing/2014/main" id="{CAAE3C1A-EA2F-4F02-A563-47F74298C2DC}"/>
              </a:ext>
            </a:extLst>
          </p:cNvPr>
          <p:cNvSpPr>
            <a:spLocks noGrp="1"/>
          </p:cNvSpPr>
          <p:nvPr>
            <p:ph type="body" sz="quarter" idx="11"/>
          </p:nvPr>
        </p:nvSpPr>
        <p:spPr>
          <a:xfrm>
            <a:off x="819150" y="3105150"/>
            <a:ext cx="9410700" cy="571500"/>
          </a:xfrm>
        </p:spPr>
        <p:txBody>
          <a:bodyPr/>
          <a:lstStyle/>
          <a:p>
            <a:r>
              <a:rPr lang="en-US" dirty="0"/>
              <a:t>In this section we will:</a:t>
            </a:r>
          </a:p>
        </p:txBody>
      </p:sp>
      <p:sp>
        <p:nvSpPr>
          <p:cNvPr id="4" name="Text Placeholder 3">
            <a:extLst>
              <a:ext uri="{FF2B5EF4-FFF2-40B4-BE49-F238E27FC236}">
                <a16:creationId xmlns:a16="http://schemas.microsoft.com/office/drawing/2014/main" id="{55598ED0-1757-4FE6-8884-1DAE690AC681}"/>
              </a:ext>
            </a:extLst>
          </p:cNvPr>
          <p:cNvSpPr>
            <a:spLocks noGrp="1"/>
          </p:cNvSpPr>
          <p:nvPr>
            <p:ph type="body" sz="quarter" idx="12"/>
          </p:nvPr>
        </p:nvSpPr>
        <p:spPr>
          <a:xfrm>
            <a:off x="800100" y="3676650"/>
            <a:ext cx="9067800" cy="1478001"/>
          </a:xfrm>
        </p:spPr>
        <p:txBody>
          <a:bodyPr>
            <a:normAutofit fontScale="85000" lnSpcReduction="20000"/>
          </a:bodyPr>
          <a:lstStyle/>
          <a:p>
            <a:pPr marL="457200" indent="-457200">
              <a:buFont typeface="Arial" panose="020B0604020202020204" pitchFamily="34" charset="0"/>
              <a:buChar char="•"/>
            </a:pPr>
            <a:r>
              <a:rPr lang="en-US" sz="2800" b="1" dirty="0"/>
              <a:t>Review how to do proper warm-ups and cool-downs</a:t>
            </a:r>
          </a:p>
          <a:p>
            <a:pPr marL="457200" indent="-457200">
              <a:buFont typeface="Arial" panose="020B0604020202020204" pitchFamily="34" charset="0"/>
              <a:buChar char="•"/>
            </a:pPr>
            <a:r>
              <a:rPr lang="en-US" dirty="0">
                <a:latin typeface="Ubuntu Light" panose="020B0304030602030204" pitchFamily="34" charset="0"/>
              </a:rPr>
              <a:t>Discuss different ways to share Health Tips</a:t>
            </a:r>
          </a:p>
          <a:p>
            <a:pPr marL="457200" indent="-457200">
              <a:buFont typeface="Arial" panose="020B0604020202020204" pitchFamily="34" charset="0"/>
              <a:buChar char="•"/>
            </a:pPr>
            <a:r>
              <a:rPr lang="en-US" dirty="0">
                <a:latin typeface="Ubuntu Light" panose="020B0304030602030204" pitchFamily="34" charset="0"/>
              </a:rPr>
              <a:t>Review communication tips</a:t>
            </a:r>
          </a:p>
          <a:p>
            <a:pPr marL="457200" indent="-457200">
              <a:buFont typeface="Arial" panose="020B0604020202020204" pitchFamily="34" charset="0"/>
              <a:buChar char="•"/>
            </a:pPr>
            <a:r>
              <a:rPr lang="en-US" dirty="0">
                <a:latin typeface="Ubuntu Light" panose="020B0304030602030204" pitchFamily="34" charset="0"/>
              </a:rPr>
              <a:t>Share successes and challenges as a Fitness Captain</a:t>
            </a:r>
          </a:p>
          <a:p>
            <a:pPr marL="457200" indent="-457200">
              <a:buFont typeface="Arial" panose="020B0604020202020204" pitchFamily="34" charset="0"/>
              <a:buChar char="•"/>
            </a:pPr>
            <a:endParaRPr lang="en-US" sz="3600" dirty="0">
              <a:latin typeface="Ubuntu Light" panose="020B0304030602030204" pitchFamily="34" charset="0"/>
            </a:endParaRPr>
          </a:p>
          <a:p>
            <a:pPr marL="457200" indent="-457200">
              <a:buFont typeface="Arial" panose="020B0604020202020204" pitchFamily="34" charset="0"/>
              <a:buChar char="•"/>
            </a:pPr>
            <a:endParaRPr lang="en-US" dirty="0">
              <a:latin typeface="Ubuntu Light" panose="020B0304030602030204" pitchFamily="34" charset="0"/>
            </a:endParaRPr>
          </a:p>
        </p:txBody>
      </p:sp>
    </p:spTree>
    <p:extLst>
      <p:ext uri="{BB962C8B-B14F-4D97-AF65-F5344CB8AC3E}">
        <p14:creationId xmlns:p14="http://schemas.microsoft.com/office/powerpoint/2010/main" val="3053966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50FAFA-C274-4836-BF79-7BFE38409932}"/>
              </a:ext>
            </a:extLst>
          </p:cNvPr>
          <p:cNvSpPr>
            <a:spLocks noGrp="1"/>
          </p:cNvSpPr>
          <p:nvPr>
            <p:ph type="body" sz="quarter" idx="11"/>
          </p:nvPr>
        </p:nvSpPr>
        <p:spPr/>
        <p:txBody>
          <a:bodyPr>
            <a:normAutofit/>
          </a:bodyPr>
          <a:lstStyle/>
          <a:p>
            <a:r>
              <a:rPr lang="en-US" dirty="0"/>
              <a:t>Year 1 Review</a:t>
            </a:r>
          </a:p>
        </p:txBody>
      </p:sp>
      <p:sp>
        <p:nvSpPr>
          <p:cNvPr id="15" name="TextBox 14">
            <a:extLst>
              <a:ext uri="{FF2B5EF4-FFF2-40B4-BE49-F238E27FC236}">
                <a16:creationId xmlns:a16="http://schemas.microsoft.com/office/drawing/2014/main" id="{C62976E9-9626-B6CD-57D3-A714AA58D7C7}"/>
              </a:ext>
            </a:extLst>
          </p:cNvPr>
          <p:cNvSpPr txBox="1"/>
          <p:nvPr/>
        </p:nvSpPr>
        <p:spPr>
          <a:xfrm>
            <a:off x="170121" y="1798276"/>
            <a:ext cx="11791507" cy="2431435"/>
          </a:xfrm>
          <a:prstGeom prst="rect">
            <a:avLst/>
          </a:prstGeom>
          <a:noFill/>
        </p:spPr>
        <p:txBody>
          <a:bodyPr wrap="square" lIns="91440" tIns="45720" rIns="91440" bIns="45720" anchor="t">
            <a:spAutoFit/>
          </a:bodyPr>
          <a:lstStyle/>
          <a:p>
            <a:pPr marL="0" indent="0" algn="ctr">
              <a:lnSpc>
                <a:spcPct val="100000"/>
              </a:lnSpc>
              <a:buNone/>
            </a:pPr>
            <a:r>
              <a:rPr lang="en-US" sz="3200" dirty="0">
                <a:ea typeface="+mn-lt"/>
                <a:cs typeface="+mn-lt"/>
              </a:rPr>
              <a:t>Your best health and </a:t>
            </a:r>
            <a:endParaRPr lang="en-US" sz="3200" dirty="0">
              <a:solidFill>
                <a:srgbClr val="00B0F0"/>
              </a:solidFill>
              <a:ea typeface="+mn-lt"/>
              <a:cs typeface="+mn-lt"/>
            </a:endParaRPr>
          </a:p>
          <a:p>
            <a:pPr marL="0" indent="0" algn="ctr">
              <a:lnSpc>
                <a:spcPct val="100000"/>
              </a:lnSpc>
              <a:buNone/>
            </a:pPr>
            <a:r>
              <a:rPr lang="en-US" sz="3200" dirty="0">
                <a:ea typeface="+mn-lt"/>
                <a:cs typeface="+mn-lt"/>
              </a:rPr>
              <a:t>performance through proper </a:t>
            </a:r>
            <a:endParaRPr lang="en-US" sz="3200" dirty="0">
              <a:solidFill>
                <a:srgbClr val="00B0F0"/>
              </a:solidFill>
              <a:ea typeface="+mn-lt"/>
              <a:cs typeface="+mn-lt"/>
            </a:endParaRPr>
          </a:p>
          <a:p>
            <a:pPr marL="0" indent="0" algn="ctr">
              <a:lnSpc>
                <a:spcPct val="100000"/>
              </a:lnSpc>
              <a:buNone/>
            </a:pPr>
            <a:r>
              <a:rPr lang="en-US" sz="3200" b="1" dirty="0">
                <a:solidFill>
                  <a:srgbClr val="FFC000"/>
                </a:solidFill>
                <a:ea typeface="+mn-lt"/>
                <a:cs typeface="+mn-lt"/>
              </a:rPr>
              <a:t>physical activity</a:t>
            </a:r>
            <a:r>
              <a:rPr lang="en-US" sz="3200" dirty="0">
                <a:ea typeface="+mn-lt"/>
                <a:cs typeface="+mn-lt"/>
              </a:rPr>
              <a:t>, </a:t>
            </a:r>
            <a:r>
              <a:rPr lang="en-US" sz="3200" b="1" dirty="0">
                <a:solidFill>
                  <a:srgbClr val="FF33CC"/>
                </a:solidFill>
                <a:ea typeface="+mn-lt"/>
                <a:cs typeface="+mn-lt"/>
              </a:rPr>
              <a:t>nutrition</a:t>
            </a:r>
            <a:r>
              <a:rPr lang="en-US" sz="3200" dirty="0">
                <a:ea typeface="+mn-lt"/>
                <a:cs typeface="+mn-lt"/>
              </a:rPr>
              <a:t>, and </a:t>
            </a:r>
            <a:r>
              <a:rPr lang="en-US" sz="3200" b="1" dirty="0">
                <a:solidFill>
                  <a:srgbClr val="00B0F0"/>
                </a:solidFill>
                <a:ea typeface="+mn-lt"/>
                <a:cs typeface="+mn-lt"/>
              </a:rPr>
              <a:t>hydration</a:t>
            </a:r>
            <a:endParaRPr lang="en-US" sz="3200" dirty="0">
              <a:solidFill>
                <a:srgbClr val="00B0F0"/>
              </a:solidFill>
              <a:ea typeface="+mn-lt"/>
              <a:cs typeface="+mn-lt"/>
            </a:endParaRPr>
          </a:p>
          <a:p>
            <a:pPr marL="0" indent="0" algn="ctr">
              <a:buNone/>
            </a:pPr>
            <a:endParaRPr lang="en-US" sz="3200" dirty="0">
              <a:ea typeface="+mn-lt"/>
              <a:cs typeface="+mn-lt"/>
            </a:endParaRPr>
          </a:p>
          <a:p>
            <a:pPr marL="0" indent="0" algn="ctr">
              <a:buNone/>
            </a:pPr>
            <a:endParaRPr lang="en-US" sz="2400" dirty="0">
              <a:cs typeface="Calibri"/>
            </a:endParaRPr>
          </a:p>
        </p:txBody>
      </p:sp>
      <p:pic>
        <p:nvPicPr>
          <p:cNvPr id="3" name="Picture 2" descr="Icon&#10;&#10;Description automatically generated">
            <a:extLst>
              <a:ext uri="{FF2B5EF4-FFF2-40B4-BE49-F238E27FC236}">
                <a16:creationId xmlns:a16="http://schemas.microsoft.com/office/drawing/2014/main" id="{558862B0-7D1D-9321-47BC-2DDB0E9C3E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7491" y="3652284"/>
            <a:ext cx="2099931" cy="2099931"/>
          </a:xfrm>
          <a:prstGeom prst="rect">
            <a:avLst/>
          </a:prstGeom>
        </p:spPr>
      </p:pic>
      <p:pic>
        <p:nvPicPr>
          <p:cNvPr id="5" name="Picture 4" descr="Icon&#10;&#10;Description automatically generated">
            <a:extLst>
              <a:ext uri="{FF2B5EF4-FFF2-40B4-BE49-F238E27FC236}">
                <a16:creationId xmlns:a16="http://schemas.microsoft.com/office/drawing/2014/main" id="{C25E4B69-7BE2-A302-A408-8D84082372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1953" y="3672682"/>
            <a:ext cx="2088094" cy="2099931"/>
          </a:xfrm>
          <a:prstGeom prst="rect">
            <a:avLst/>
          </a:prstGeom>
        </p:spPr>
      </p:pic>
      <p:pic>
        <p:nvPicPr>
          <p:cNvPr id="8" name="Picture 7" descr="Icon&#10;&#10;Description automatically generated">
            <a:extLst>
              <a:ext uri="{FF2B5EF4-FFF2-40B4-BE49-F238E27FC236}">
                <a16:creationId xmlns:a16="http://schemas.microsoft.com/office/drawing/2014/main" id="{7AAF6D7E-EEA5-296B-1A17-98764652E8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3789" y="3672681"/>
            <a:ext cx="2101682" cy="2099932"/>
          </a:xfrm>
          <a:prstGeom prst="rect">
            <a:avLst/>
          </a:prstGeom>
        </p:spPr>
      </p:pic>
      <p:sp>
        <p:nvSpPr>
          <p:cNvPr id="4" name="TextBox 3">
            <a:extLst>
              <a:ext uri="{FF2B5EF4-FFF2-40B4-BE49-F238E27FC236}">
                <a16:creationId xmlns:a16="http://schemas.microsoft.com/office/drawing/2014/main" id="{483CA5DB-5DEE-4D96-BF34-11A80DAA948B}"/>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1: YEAR 1 REVIEW</a:t>
            </a:r>
          </a:p>
        </p:txBody>
      </p:sp>
      <p:sp>
        <p:nvSpPr>
          <p:cNvPr id="2" name="Text Placeholder 1">
            <a:extLst>
              <a:ext uri="{FF2B5EF4-FFF2-40B4-BE49-F238E27FC236}">
                <a16:creationId xmlns:a16="http://schemas.microsoft.com/office/drawing/2014/main" id="{7AED4428-451F-8751-D0A0-8FD2BCA38646}"/>
              </a:ext>
            </a:extLst>
          </p:cNvPr>
          <p:cNvSpPr>
            <a:spLocks noGrp="1"/>
          </p:cNvSpPr>
          <p:nvPr>
            <p:ph type="body" sz="quarter" idx="10"/>
          </p:nvPr>
        </p:nvSpPr>
        <p:spPr>
          <a:xfrm>
            <a:off x="628650" y="316571"/>
            <a:ext cx="9610725" cy="581025"/>
          </a:xfrm>
        </p:spPr>
        <p:txBody>
          <a:bodyPr/>
          <a:lstStyle/>
          <a:p>
            <a:r>
              <a:rPr lang="en-US" dirty="0"/>
              <a:t>What is Fitness?	</a:t>
            </a:r>
          </a:p>
        </p:txBody>
      </p:sp>
    </p:spTree>
    <p:extLst>
      <p:ext uri="{BB962C8B-B14F-4D97-AF65-F5344CB8AC3E}">
        <p14:creationId xmlns:p14="http://schemas.microsoft.com/office/powerpoint/2010/main" val="2794912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0ABADE-B9D8-4724-82E7-04A5D993D659}"/>
              </a:ext>
            </a:extLst>
          </p:cNvPr>
          <p:cNvSpPr>
            <a:spLocks noGrp="1"/>
          </p:cNvSpPr>
          <p:nvPr>
            <p:ph type="body" sz="quarter" idx="10"/>
          </p:nvPr>
        </p:nvSpPr>
        <p:spPr/>
        <p:txBody>
          <a:bodyPr/>
          <a:lstStyle/>
          <a:p>
            <a:r>
              <a:rPr lang="en-US" dirty="0"/>
              <a:t>Fitness Captain Responsibilities</a:t>
            </a:r>
          </a:p>
        </p:txBody>
      </p:sp>
      <p:sp>
        <p:nvSpPr>
          <p:cNvPr id="3" name="Text Placeholder 2">
            <a:extLst>
              <a:ext uri="{FF2B5EF4-FFF2-40B4-BE49-F238E27FC236}">
                <a16:creationId xmlns:a16="http://schemas.microsoft.com/office/drawing/2014/main" id="{830821F7-323C-4926-B57C-4C482669BB16}"/>
              </a:ext>
            </a:extLst>
          </p:cNvPr>
          <p:cNvSpPr>
            <a:spLocks noGrp="1"/>
          </p:cNvSpPr>
          <p:nvPr>
            <p:ph type="body" sz="quarter" idx="11"/>
          </p:nvPr>
        </p:nvSpPr>
        <p:spPr/>
        <p:txBody>
          <a:bodyPr>
            <a:normAutofit/>
          </a:bodyPr>
          <a:lstStyle/>
          <a:p>
            <a:r>
              <a:rPr lang="en-US" dirty="0"/>
              <a:t>Year 1 Review</a:t>
            </a:r>
          </a:p>
        </p:txBody>
      </p:sp>
      <p:sp>
        <p:nvSpPr>
          <p:cNvPr id="6" name="TextBox 5">
            <a:extLst>
              <a:ext uri="{FF2B5EF4-FFF2-40B4-BE49-F238E27FC236}">
                <a16:creationId xmlns:a16="http://schemas.microsoft.com/office/drawing/2014/main" id="{EB3185AE-22B3-4944-AD73-9F51D8336490}"/>
              </a:ext>
            </a:extLst>
          </p:cNvPr>
          <p:cNvSpPr txBox="1"/>
          <p:nvPr/>
        </p:nvSpPr>
        <p:spPr>
          <a:xfrm>
            <a:off x="628650" y="1877074"/>
            <a:ext cx="10313894" cy="461665"/>
          </a:xfrm>
          <a:prstGeom prst="rect">
            <a:avLst/>
          </a:prstGeom>
          <a:noFill/>
        </p:spPr>
        <p:txBody>
          <a:bodyPr wrap="square" rtlCol="0">
            <a:spAutoFit/>
          </a:bodyPr>
          <a:lstStyle/>
          <a:p>
            <a:r>
              <a:rPr lang="en-US" sz="2400" dirty="0"/>
              <a:t>Over the past year, have you had the opportunity to:</a:t>
            </a:r>
          </a:p>
        </p:txBody>
      </p:sp>
      <p:sp>
        <p:nvSpPr>
          <p:cNvPr id="5" name="Text Box 2">
            <a:extLst>
              <a:ext uri="{FF2B5EF4-FFF2-40B4-BE49-F238E27FC236}">
                <a16:creationId xmlns:a16="http://schemas.microsoft.com/office/drawing/2014/main" id="{92B6AAEA-3C8E-B0B6-B583-AD663AD94E9D}"/>
              </a:ext>
            </a:extLst>
          </p:cNvPr>
          <p:cNvSpPr txBox="1">
            <a:spLocks noChangeArrowheads="1"/>
          </p:cNvSpPr>
          <p:nvPr/>
        </p:nvSpPr>
        <p:spPr bwMode="auto">
          <a:xfrm>
            <a:off x="2544200" y="4929896"/>
            <a:ext cx="2895600" cy="720518"/>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pPr>
            <a:r>
              <a:rPr lang="en-US" sz="2000" dirty="0">
                <a:effectLst/>
                <a:latin typeface="Ubuntu Light" panose="020B0304030602030204" pitchFamily="34" charset="0"/>
                <a:ea typeface="Ubuntu Light" panose="020B0304030602030204" pitchFamily="34" charset="0"/>
                <a:cs typeface="Times New Roman" panose="02020603050405020304" pitchFamily="18" charset="0"/>
              </a:rPr>
              <a:t>Lead Warm-Ups and Cool-Downs</a:t>
            </a:r>
            <a:endParaRPr lang="en-US" sz="1400" dirty="0">
              <a:effectLst/>
              <a:latin typeface="Ubuntu Light" panose="020B0304030602030204" pitchFamily="34" charset="0"/>
              <a:ea typeface="Ubuntu Light" panose="020B0304030602030204" pitchFamily="34" charset="0"/>
              <a:cs typeface="Times New Roman" panose="02020603050405020304" pitchFamily="18" charset="0"/>
            </a:endParaRPr>
          </a:p>
        </p:txBody>
      </p:sp>
      <p:sp>
        <p:nvSpPr>
          <p:cNvPr id="8" name="Text Box 3">
            <a:extLst>
              <a:ext uri="{FF2B5EF4-FFF2-40B4-BE49-F238E27FC236}">
                <a16:creationId xmlns:a16="http://schemas.microsoft.com/office/drawing/2014/main" id="{81D03C10-9079-6A67-A48D-AB27EAE6937B}"/>
              </a:ext>
            </a:extLst>
          </p:cNvPr>
          <p:cNvSpPr txBox="1">
            <a:spLocks noChangeArrowheads="1"/>
          </p:cNvSpPr>
          <p:nvPr/>
        </p:nvSpPr>
        <p:spPr bwMode="auto">
          <a:xfrm>
            <a:off x="6900394" y="4929896"/>
            <a:ext cx="2444004" cy="720518"/>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gn="ctr">
              <a:lnSpc>
                <a:spcPct val="107000"/>
              </a:lnSpc>
              <a:spcBef>
                <a:spcPts val="0"/>
              </a:spcBef>
              <a:spcAft>
                <a:spcPts val="800"/>
              </a:spcAft>
            </a:pPr>
            <a:r>
              <a:rPr lang="en-US" sz="2000" dirty="0">
                <a:effectLst/>
                <a:latin typeface="Ubuntu Light" panose="020B0304030602030204" pitchFamily="34" charset="0"/>
                <a:ea typeface="Ubuntu Light" panose="020B0304030602030204" pitchFamily="34" charset="0"/>
                <a:cs typeface="Times New Roman" panose="02020603050405020304" pitchFamily="18" charset="0"/>
              </a:rPr>
              <a:t>Teach</a:t>
            </a:r>
            <a:r>
              <a:rPr lang="en-US" sz="2000" dirty="0">
                <a:latin typeface="Ubuntu Light" panose="020B0304030602030204" pitchFamily="34" charset="0"/>
                <a:ea typeface="Ubuntu Light" panose="020B0304030602030204" pitchFamily="34" charset="0"/>
                <a:cs typeface="Times New Roman" panose="02020603050405020304" pitchFamily="18" charset="0"/>
              </a:rPr>
              <a:t> and Practice</a:t>
            </a:r>
            <a:r>
              <a:rPr lang="en-US" sz="2000" dirty="0">
                <a:effectLst/>
                <a:latin typeface="Ubuntu Light" panose="020B0304030602030204" pitchFamily="34" charset="0"/>
                <a:ea typeface="Ubuntu Light" panose="020B0304030602030204" pitchFamily="34" charset="0"/>
                <a:cs typeface="Times New Roman" panose="02020603050405020304" pitchFamily="18" charset="0"/>
              </a:rPr>
              <a:t> Healthy Habits </a:t>
            </a:r>
          </a:p>
        </p:txBody>
      </p:sp>
      <p:pic>
        <p:nvPicPr>
          <p:cNvPr id="13" name="Picture 6" descr="Warm-up Icons - Free SVG &amp; PNG Warm-up Images - Noun Project">
            <a:extLst>
              <a:ext uri="{FF2B5EF4-FFF2-40B4-BE49-F238E27FC236}">
                <a16:creationId xmlns:a16="http://schemas.microsoft.com/office/drawing/2014/main" id="{872B3A4F-E3D8-17CE-8861-38300FF64C25}"/>
              </a:ext>
            </a:extLst>
          </p:cNvPr>
          <p:cNvPicPr>
            <a:picLocks noChangeAspect="1" noChangeArrowheads="1"/>
          </p:cNvPicPr>
          <p:nvPr/>
        </p:nvPicPr>
        <p:blipFill>
          <a:blip r:embed="rId3">
            <a:duotone>
              <a:schemeClr val="accent2">
                <a:shade val="45000"/>
                <a:satMod val="135000"/>
              </a:schemeClr>
              <a:prstClr val="white"/>
            </a:duotone>
            <a:alphaModFix/>
            <a:extLst>
              <a:ext uri="{28A0092B-C50C-407E-A947-70E740481C1C}">
                <a14:useLocalDpi xmlns:a14="http://schemas.microsoft.com/office/drawing/2010/main" val="0"/>
              </a:ext>
            </a:extLst>
          </a:blip>
          <a:srcRect/>
          <a:stretch>
            <a:fillRect/>
          </a:stretch>
        </p:blipFill>
        <p:spPr bwMode="auto">
          <a:xfrm>
            <a:off x="2914650" y="2737192"/>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healthy Icon - Free PNG &amp; SVG 39490 - Noun Project">
            <a:extLst>
              <a:ext uri="{FF2B5EF4-FFF2-40B4-BE49-F238E27FC236}">
                <a16:creationId xmlns:a16="http://schemas.microsoft.com/office/drawing/2014/main" id="{190C8B28-C2A9-EDE9-9382-3B05545CA91D}"/>
              </a:ext>
            </a:extLst>
          </p:cNvPr>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79848" y="2791769"/>
            <a:ext cx="1685097" cy="168509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BAFDFE6-35E8-3A14-97E0-6FA7370AB993}"/>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1: YEAR 1 REVIEW</a:t>
            </a:r>
          </a:p>
        </p:txBody>
      </p:sp>
    </p:spTree>
    <p:extLst>
      <p:ext uri="{BB962C8B-B14F-4D97-AF65-F5344CB8AC3E}">
        <p14:creationId xmlns:p14="http://schemas.microsoft.com/office/powerpoint/2010/main" val="3508424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9A0140-CD9A-42FA-A141-4CB53788AF0B}"/>
              </a:ext>
            </a:extLst>
          </p:cNvPr>
          <p:cNvSpPr>
            <a:spLocks noGrp="1"/>
          </p:cNvSpPr>
          <p:nvPr>
            <p:ph type="body" sz="quarter" idx="11"/>
          </p:nvPr>
        </p:nvSpPr>
        <p:spPr/>
        <p:txBody>
          <a:bodyPr>
            <a:normAutofit fontScale="92500" lnSpcReduction="10000"/>
          </a:bodyPr>
          <a:lstStyle/>
          <a:p>
            <a:pPr algn="r"/>
            <a:r>
              <a:rPr lang="en-US" dirty="0"/>
              <a:t>Leadership Events</a:t>
            </a:r>
          </a:p>
        </p:txBody>
      </p:sp>
      <p:sp>
        <p:nvSpPr>
          <p:cNvPr id="9" name="Text Placeholder 8">
            <a:extLst>
              <a:ext uri="{FF2B5EF4-FFF2-40B4-BE49-F238E27FC236}">
                <a16:creationId xmlns:a16="http://schemas.microsoft.com/office/drawing/2014/main" id="{647489FE-55F8-4002-9470-FD6F82649B80}"/>
              </a:ext>
            </a:extLst>
          </p:cNvPr>
          <p:cNvSpPr>
            <a:spLocks noGrp="1"/>
          </p:cNvSpPr>
          <p:nvPr>
            <p:ph type="body" sz="quarter" idx="12"/>
          </p:nvPr>
        </p:nvSpPr>
        <p:spPr/>
        <p:txBody>
          <a:bodyPr/>
          <a:lstStyle/>
          <a:p>
            <a:r>
              <a:rPr lang="en-US" dirty="0"/>
              <a:t>Event Planning</a:t>
            </a:r>
          </a:p>
        </p:txBody>
      </p:sp>
      <p:pic>
        <p:nvPicPr>
          <p:cNvPr id="10" name="Picture Placeholder 41">
            <a:extLst>
              <a:ext uri="{FF2B5EF4-FFF2-40B4-BE49-F238E27FC236}">
                <a16:creationId xmlns:a16="http://schemas.microsoft.com/office/drawing/2014/main" id="{11DA1890-57FB-1461-7A90-8E2597D277E8}"/>
              </a:ext>
            </a:extLst>
          </p:cNvPr>
          <p:cNvPicPr>
            <a:picLocks noChangeAspect="1"/>
          </p:cNvPicPr>
          <p:nvPr/>
        </p:nvPicPr>
        <p:blipFill>
          <a:blip r:embed="rId3">
            <a:extLst>
              <a:ext uri="{28A0092B-C50C-407E-A947-70E740481C1C}">
                <a14:useLocalDpi xmlns:a14="http://schemas.microsoft.com/office/drawing/2010/main" val="0"/>
              </a:ext>
            </a:extLst>
          </a:blip>
          <a:srcRect t="16591" b="16591"/>
          <a:stretch/>
        </p:blipFill>
        <p:spPr>
          <a:xfrm>
            <a:off x="2428875" y="982662"/>
            <a:ext cx="9763125" cy="4892675"/>
          </a:xfrm>
          <a:prstGeom prst="rect">
            <a:avLst/>
          </a:prstGeom>
        </p:spPr>
      </p:pic>
      <p:grpSp>
        <p:nvGrpSpPr>
          <p:cNvPr id="11" name="Group 10">
            <a:extLst>
              <a:ext uri="{FF2B5EF4-FFF2-40B4-BE49-F238E27FC236}">
                <a16:creationId xmlns:a16="http://schemas.microsoft.com/office/drawing/2014/main" id="{FF50A39B-8252-F2FC-259E-D87325FD872A}"/>
              </a:ext>
            </a:extLst>
          </p:cNvPr>
          <p:cNvGrpSpPr/>
          <p:nvPr/>
        </p:nvGrpSpPr>
        <p:grpSpPr>
          <a:xfrm>
            <a:off x="-63499" y="982662"/>
            <a:ext cx="4892788" cy="4892788"/>
            <a:chOff x="-165099" y="1638300"/>
            <a:chExt cx="4892788" cy="4892788"/>
          </a:xfrm>
          <a:solidFill>
            <a:schemeClr val="accent5"/>
          </a:solidFill>
        </p:grpSpPr>
        <p:sp>
          <p:nvSpPr>
            <p:cNvPr id="13" name="Rectangle 12">
              <a:extLst>
                <a:ext uri="{FF2B5EF4-FFF2-40B4-BE49-F238E27FC236}">
                  <a16:creationId xmlns:a16="http://schemas.microsoft.com/office/drawing/2014/main" id="{7DC7C656-87AC-4CE6-745A-90AB429F890E}"/>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A71B517-4397-851D-2D25-229B50C6611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AutoShape 2">
            <a:extLst>
              <a:ext uri="{FF2B5EF4-FFF2-40B4-BE49-F238E27FC236}">
                <a16:creationId xmlns:a16="http://schemas.microsoft.com/office/drawing/2014/main" id="{B484CD9E-8B29-6A97-87FB-8717A7DBF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24" name="Group 23">
            <a:extLst>
              <a:ext uri="{FF2B5EF4-FFF2-40B4-BE49-F238E27FC236}">
                <a16:creationId xmlns:a16="http://schemas.microsoft.com/office/drawing/2014/main" id="{DCF823F6-0D7C-804F-6AE0-120BD584BBD5}"/>
              </a:ext>
            </a:extLst>
          </p:cNvPr>
          <p:cNvGrpSpPr/>
          <p:nvPr/>
        </p:nvGrpSpPr>
        <p:grpSpPr>
          <a:xfrm>
            <a:off x="126717" y="1156741"/>
            <a:ext cx="4588158" cy="4584337"/>
            <a:chOff x="126717" y="1156741"/>
            <a:chExt cx="4588158" cy="4584337"/>
          </a:xfrm>
        </p:grpSpPr>
        <p:sp>
          <p:nvSpPr>
            <p:cNvPr id="8" name="Oval 7">
              <a:extLst>
                <a:ext uri="{FF2B5EF4-FFF2-40B4-BE49-F238E27FC236}">
                  <a16:creationId xmlns:a16="http://schemas.microsoft.com/office/drawing/2014/main" id="{CAF66098-F416-1AC7-1A97-933F5021A6FE}"/>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descr="Shape&#10;&#10;Description automatically generated with low confidence">
              <a:extLst>
                <a:ext uri="{FF2B5EF4-FFF2-40B4-BE49-F238E27FC236}">
                  <a16:creationId xmlns:a16="http://schemas.microsoft.com/office/drawing/2014/main" id="{02B78149-75A4-CBE6-3532-F8EAFDA7EBC3}"/>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sp>
        <p:nvSpPr>
          <p:cNvPr id="4" name="Text Placeholder 1">
            <a:extLst>
              <a:ext uri="{FF2B5EF4-FFF2-40B4-BE49-F238E27FC236}">
                <a16:creationId xmlns:a16="http://schemas.microsoft.com/office/drawing/2014/main" id="{E44457B2-3409-62CF-5EDE-2C5B08DD1971}"/>
              </a:ext>
            </a:extLst>
          </p:cNvPr>
          <p:cNvSpPr txBox="1">
            <a:spLocks/>
          </p:cNvSpPr>
          <p:nvPr/>
        </p:nvSpPr>
        <p:spPr>
          <a:xfrm>
            <a:off x="126717" y="225061"/>
            <a:ext cx="8114914" cy="554183"/>
          </a:xfrm>
          <a:prstGeom prst="rect">
            <a:avLst/>
          </a:prstGeom>
        </p:spPr>
        <p:txBody>
          <a:bodyPr vert="horz" lIns="91440" tIns="45720" rIns="91440" bIns="45720" rtlCol="0">
            <a:noAutofit/>
          </a:bodyPr>
          <a:lstStyle>
            <a:lvl1pPr marL="0" indent="0" algn="r" defTabSz="914400" rtl="0" eaLnBrk="1" latinLnBrk="0" hangingPunct="1">
              <a:lnSpc>
                <a:spcPct val="90000"/>
              </a:lnSpc>
              <a:spcBef>
                <a:spcPts val="1000"/>
              </a:spcBef>
              <a:buFont typeface="Arial" panose="020B0604020202020204" pitchFamily="34" charset="0"/>
              <a:buNone/>
              <a:defRPr sz="4400" b="1" kern="1200">
                <a:solidFill>
                  <a:srgbClr val="0069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3600" dirty="0"/>
              <a:t>Warm-Up and Cool-Down Practice</a:t>
            </a:r>
          </a:p>
        </p:txBody>
      </p:sp>
      <p:sp>
        <p:nvSpPr>
          <p:cNvPr id="6" name="TextBox 5">
            <a:extLst>
              <a:ext uri="{FF2B5EF4-FFF2-40B4-BE49-F238E27FC236}">
                <a16:creationId xmlns:a16="http://schemas.microsoft.com/office/drawing/2014/main" id="{3A74F17A-BBAF-C5CA-48C0-CA7CC01AFAB7}"/>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1: YEAR 1 REVIEW</a:t>
            </a:r>
          </a:p>
        </p:txBody>
      </p:sp>
    </p:spTree>
    <p:extLst>
      <p:ext uri="{BB962C8B-B14F-4D97-AF65-F5344CB8AC3E}">
        <p14:creationId xmlns:p14="http://schemas.microsoft.com/office/powerpoint/2010/main" val="3645586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57AA89-241B-CAC5-8BC4-D60829A7510C}"/>
              </a:ext>
            </a:extLst>
          </p:cNvPr>
          <p:cNvGrpSpPr/>
          <p:nvPr/>
        </p:nvGrpSpPr>
        <p:grpSpPr>
          <a:xfrm>
            <a:off x="10253229" y="285566"/>
            <a:ext cx="1547689" cy="1565435"/>
            <a:chOff x="126717" y="1156741"/>
            <a:chExt cx="4588158" cy="4584337"/>
          </a:xfrm>
        </p:grpSpPr>
        <p:sp>
          <p:nvSpPr>
            <p:cNvPr id="11" name="Oval 10">
              <a:extLst>
                <a:ext uri="{FF2B5EF4-FFF2-40B4-BE49-F238E27FC236}">
                  <a16:creationId xmlns:a16="http://schemas.microsoft.com/office/drawing/2014/main" id="{B7A102B2-2068-02AC-811C-E411DAD51AD0}"/>
                </a:ext>
              </a:extLst>
            </p:cNvPr>
            <p:cNvSpPr/>
            <p:nvPr/>
          </p:nvSpPr>
          <p:spPr>
            <a:xfrm>
              <a:off x="126717" y="1156741"/>
              <a:ext cx="4588158" cy="4584337"/>
            </a:xfrm>
            <a:prstGeom prst="ellipse">
              <a:avLst/>
            </a:prstGeom>
            <a:solidFill>
              <a:srgbClr val="00695E"/>
            </a:solidFill>
            <a:ln>
              <a:solidFill>
                <a:srgbClr val="0069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10;&#10;Description automatically generated with low confidence">
              <a:extLst>
                <a:ext uri="{FF2B5EF4-FFF2-40B4-BE49-F238E27FC236}">
                  <a16:creationId xmlns:a16="http://schemas.microsoft.com/office/drawing/2014/main" id="{DBA8992F-397D-E5EF-38C5-D52EC61F333A}"/>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275808" y="2275933"/>
              <a:ext cx="2306133" cy="2306133"/>
            </a:xfrm>
            <a:prstGeom prst="rect">
              <a:avLst/>
            </a:prstGeom>
          </p:spPr>
        </p:pic>
      </p:grpSp>
      <p:graphicFrame>
        <p:nvGraphicFramePr>
          <p:cNvPr id="6" name="Table 6">
            <a:extLst>
              <a:ext uri="{FF2B5EF4-FFF2-40B4-BE49-F238E27FC236}">
                <a16:creationId xmlns:a16="http://schemas.microsoft.com/office/drawing/2014/main" id="{0A65E01D-CD6A-D071-768E-961A8C3C13B4}"/>
              </a:ext>
            </a:extLst>
          </p:cNvPr>
          <p:cNvGraphicFramePr>
            <a:graphicFrameLocks noGrp="1"/>
          </p:cNvGraphicFramePr>
          <p:nvPr>
            <p:extLst>
              <p:ext uri="{D42A27DB-BD31-4B8C-83A1-F6EECF244321}">
                <p14:modId xmlns:p14="http://schemas.microsoft.com/office/powerpoint/2010/main" val="2991808552"/>
              </p:ext>
            </p:extLst>
          </p:nvPr>
        </p:nvGraphicFramePr>
        <p:xfrm>
          <a:off x="1030118" y="2269800"/>
          <a:ext cx="9610725" cy="2946886"/>
        </p:xfrm>
        <a:graphic>
          <a:graphicData uri="http://schemas.openxmlformats.org/drawingml/2006/table">
            <a:tbl>
              <a:tblPr firstRow="1" bandRow="1">
                <a:tableStyleId>{F5AB1C69-6EDB-4FF4-983F-18BD219EF322}</a:tableStyleId>
              </a:tblPr>
              <a:tblGrid>
                <a:gridCol w="9610725">
                  <a:extLst>
                    <a:ext uri="{9D8B030D-6E8A-4147-A177-3AD203B41FA5}">
                      <a16:colId xmlns:a16="http://schemas.microsoft.com/office/drawing/2014/main" val="1381919411"/>
                    </a:ext>
                  </a:extLst>
                </a:gridCol>
              </a:tblGrid>
              <a:tr h="381196">
                <a:tc>
                  <a:txBody>
                    <a:bodyPr/>
                    <a:lstStyle/>
                    <a:p>
                      <a:pPr algn="ctr"/>
                      <a:r>
                        <a:rPr lang="en-US" sz="2400" dirty="0"/>
                        <a:t>Why do athletes need to warm-up?</a:t>
                      </a:r>
                    </a:p>
                  </a:txBody>
                  <a:tcPr/>
                </a:tc>
                <a:extLst>
                  <a:ext uri="{0D108BD9-81ED-4DB2-BD59-A6C34878D82A}">
                    <a16:rowId xmlns:a16="http://schemas.microsoft.com/office/drawing/2014/main" val="4040956183"/>
                  </a:ext>
                </a:extLst>
              </a:tr>
              <a:tr h="2489686">
                <a:tc>
                  <a:txBody>
                    <a:bodyPr/>
                    <a:lstStyle/>
                    <a:p>
                      <a:pPr marL="285750" indent="-285750">
                        <a:buFont typeface="Arial" panose="020B0604020202020204" pitchFamily="34" charset="0"/>
                        <a:buChar char="•"/>
                      </a:pPr>
                      <a:endParaRPr lang="en-US" dirty="0"/>
                    </a:p>
                  </a:txBody>
                  <a:tcPr/>
                </a:tc>
                <a:extLst>
                  <a:ext uri="{0D108BD9-81ED-4DB2-BD59-A6C34878D82A}">
                    <a16:rowId xmlns:a16="http://schemas.microsoft.com/office/drawing/2014/main" val="3800289933"/>
                  </a:ext>
                </a:extLst>
              </a:tr>
            </a:tbl>
          </a:graphicData>
        </a:graphic>
      </p:graphicFrame>
      <p:sp>
        <p:nvSpPr>
          <p:cNvPr id="5" name="TextBox 4">
            <a:extLst>
              <a:ext uri="{FF2B5EF4-FFF2-40B4-BE49-F238E27FC236}">
                <a16:creationId xmlns:a16="http://schemas.microsoft.com/office/drawing/2014/main" id="{8AD71DBA-A05D-3693-350A-B0B15C7DA05F}"/>
              </a:ext>
            </a:extLst>
          </p:cNvPr>
          <p:cNvSpPr txBox="1"/>
          <p:nvPr/>
        </p:nvSpPr>
        <p:spPr>
          <a:xfrm>
            <a:off x="579380" y="6245152"/>
            <a:ext cx="6685020" cy="307777"/>
          </a:xfrm>
          <a:prstGeom prst="rect">
            <a:avLst/>
          </a:prstGeom>
          <a:noFill/>
        </p:spPr>
        <p:txBody>
          <a:bodyPr wrap="square" rtlCol="0">
            <a:spAutoFit/>
          </a:bodyPr>
          <a:lstStyle/>
          <a:p>
            <a:r>
              <a:rPr lang="en-US" sz="1400" spc="30" dirty="0">
                <a:solidFill>
                  <a:schemeClr val="tx1">
                    <a:lumMod val="50000"/>
                    <a:lumOff val="50000"/>
                  </a:schemeClr>
                </a:solidFill>
                <a:latin typeface="+mj-lt"/>
              </a:rPr>
              <a:t>YEAR 2 FITNESS CAPTAINS | PART 1: YEAR 1 REVIEW</a:t>
            </a:r>
          </a:p>
        </p:txBody>
      </p:sp>
      <p:sp>
        <p:nvSpPr>
          <p:cNvPr id="4" name="Text Placeholder 1">
            <a:extLst>
              <a:ext uri="{FF2B5EF4-FFF2-40B4-BE49-F238E27FC236}">
                <a16:creationId xmlns:a16="http://schemas.microsoft.com/office/drawing/2014/main" id="{366E9545-8DE7-88F3-AB33-701C28915F46}"/>
              </a:ext>
            </a:extLst>
          </p:cNvPr>
          <p:cNvSpPr txBox="1">
            <a:spLocks/>
          </p:cNvSpPr>
          <p:nvPr/>
        </p:nvSpPr>
        <p:spPr>
          <a:xfrm>
            <a:off x="628650" y="316571"/>
            <a:ext cx="9610725" cy="5810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Purpose of a Warm-Up</a:t>
            </a:r>
          </a:p>
        </p:txBody>
      </p:sp>
      <p:sp>
        <p:nvSpPr>
          <p:cNvPr id="7" name="Text Placeholder 2">
            <a:extLst>
              <a:ext uri="{FF2B5EF4-FFF2-40B4-BE49-F238E27FC236}">
                <a16:creationId xmlns:a16="http://schemas.microsoft.com/office/drawing/2014/main" id="{4AE1D099-D2B8-D020-3202-539E021E40A4}"/>
              </a:ext>
            </a:extLst>
          </p:cNvPr>
          <p:cNvSpPr txBox="1">
            <a:spLocks/>
          </p:cNvSpPr>
          <p:nvPr/>
        </p:nvSpPr>
        <p:spPr>
          <a:xfrm>
            <a:off x="628650" y="897596"/>
            <a:ext cx="9591675" cy="5810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179984"/>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Warm-Up and Cool-Down Practice</a:t>
            </a:r>
          </a:p>
        </p:txBody>
      </p:sp>
    </p:spTree>
    <p:extLst>
      <p:ext uri="{BB962C8B-B14F-4D97-AF65-F5344CB8AC3E}">
        <p14:creationId xmlns:p14="http://schemas.microsoft.com/office/powerpoint/2010/main" val="4144724485"/>
      </p:ext>
    </p:extLst>
  </p:cSld>
  <p:clrMapOvr>
    <a:masterClrMapping/>
  </p:clrMapOvr>
</p:sld>
</file>

<file path=ppt/theme/theme1.xml><?xml version="1.0" encoding="utf-8"?>
<a:theme xmlns:a="http://schemas.openxmlformats.org/drawingml/2006/main" name="Office Theme">
  <a:themeElements>
    <a:clrScheme name="Event Leader">
      <a:dk1>
        <a:sysClr val="windowText" lastClr="000000"/>
      </a:dk1>
      <a:lt1>
        <a:sysClr val="window" lastClr="FFFFFF"/>
      </a:lt1>
      <a:dk2>
        <a:srgbClr val="00695E"/>
      </a:dk2>
      <a:lt2>
        <a:srgbClr val="E7E6E6"/>
      </a:lt2>
      <a:accent1>
        <a:srgbClr val="00695E"/>
      </a:accent1>
      <a:accent2>
        <a:srgbClr val="009784"/>
      </a:accent2>
      <a:accent3>
        <a:srgbClr val="39BB9D"/>
      </a:accent3>
      <a:accent4>
        <a:srgbClr val="6FC7B6"/>
      </a:accent4>
      <a:accent5>
        <a:srgbClr val="FFFFFF"/>
      </a:accent5>
      <a:accent6>
        <a:srgbClr val="A5A5A5"/>
      </a:accent6>
      <a:hlink>
        <a:srgbClr val="0563C1"/>
      </a:hlink>
      <a:folHlink>
        <a:srgbClr val="954F72"/>
      </a:folHlink>
    </a:clrScheme>
    <a:fontScheme name="General">
      <a:majorFont>
        <a:latin typeface="Ubuntu"/>
        <a:ea typeface=""/>
        <a:cs typeface=""/>
      </a:majorFont>
      <a:minorFont>
        <a:latin typeface="Ubuntu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67124</TotalTime>
  <Words>4890</Words>
  <Application>Microsoft Office PowerPoint</Application>
  <PresentationFormat>Widescreen</PresentationFormat>
  <Paragraphs>634</Paragraphs>
  <Slides>44</Slides>
  <Notes>44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Calibri Light</vt:lpstr>
      <vt:lpstr>Ubuntu</vt:lpstr>
      <vt:lpstr>Arial,Sans-Serif</vt:lpstr>
      <vt:lpstr>Ubuntu Light</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Yaiguili Alvarado García</dc:creator>
  <cp:lastModifiedBy>Gwendolyn Apgar</cp:lastModifiedBy>
  <cp:revision>413</cp:revision>
  <dcterms:created xsi:type="dcterms:W3CDTF">2022-02-22T02:12:09Z</dcterms:created>
  <dcterms:modified xsi:type="dcterms:W3CDTF">2025-11-18T17:46:25Z</dcterms:modified>
</cp:coreProperties>
</file>