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3"/>
  </p:notesMasterIdLst>
  <p:handoutMasterIdLst>
    <p:handoutMasterId r:id="rId84"/>
  </p:handoutMasterIdLst>
  <p:sldIdLst>
    <p:sldId id="256" r:id="rId2"/>
    <p:sldId id="257" r:id="rId3"/>
    <p:sldId id="258" r:id="rId4"/>
    <p:sldId id="260" r:id="rId5"/>
    <p:sldId id="350" r:id="rId6"/>
    <p:sldId id="399" r:id="rId7"/>
    <p:sldId id="398" r:id="rId8"/>
    <p:sldId id="351" r:id="rId9"/>
    <p:sldId id="316" r:id="rId10"/>
    <p:sldId id="264" r:id="rId11"/>
    <p:sldId id="338" r:id="rId12"/>
    <p:sldId id="319" r:id="rId13"/>
    <p:sldId id="322" r:id="rId14"/>
    <p:sldId id="403" r:id="rId15"/>
    <p:sldId id="278" r:id="rId16"/>
    <p:sldId id="327" r:id="rId17"/>
    <p:sldId id="328" r:id="rId18"/>
    <p:sldId id="329" r:id="rId19"/>
    <p:sldId id="330" r:id="rId20"/>
    <p:sldId id="331" r:id="rId21"/>
    <p:sldId id="332" r:id="rId22"/>
    <p:sldId id="333" r:id="rId23"/>
    <p:sldId id="334" r:id="rId24"/>
    <p:sldId id="337" r:id="rId25"/>
    <p:sldId id="323" r:id="rId26"/>
    <p:sldId id="325" r:id="rId27"/>
    <p:sldId id="339" r:id="rId28"/>
    <p:sldId id="341" r:id="rId29"/>
    <p:sldId id="392" r:id="rId30"/>
    <p:sldId id="391" r:id="rId31"/>
    <p:sldId id="395" r:id="rId32"/>
    <p:sldId id="393" r:id="rId33"/>
    <p:sldId id="342" r:id="rId34"/>
    <p:sldId id="324" r:id="rId35"/>
    <p:sldId id="326" r:id="rId36"/>
    <p:sldId id="343" r:id="rId37"/>
    <p:sldId id="344" r:id="rId38"/>
    <p:sldId id="347" r:id="rId39"/>
    <p:sldId id="348" r:id="rId40"/>
    <p:sldId id="352" r:id="rId41"/>
    <p:sldId id="353" r:id="rId42"/>
    <p:sldId id="359" r:id="rId43"/>
    <p:sldId id="360" r:id="rId44"/>
    <p:sldId id="406" r:id="rId45"/>
    <p:sldId id="405" r:id="rId46"/>
    <p:sldId id="358" r:id="rId47"/>
    <p:sldId id="357" r:id="rId48"/>
    <p:sldId id="361" r:id="rId49"/>
    <p:sldId id="362" r:id="rId50"/>
    <p:sldId id="363" r:id="rId51"/>
    <p:sldId id="276" r:id="rId52"/>
    <p:sldId id="370" r:id="rId53"/>
    <p:sldId id="369" r:id="rId54"/>
    <p:sldId id="365" r:id="rId55"/>
    <p:sldId id="367" r:id="rId56"/>
    <p:sldId id="390" r:id="rId57"/>
    <p:sldId id="372" r:id="rId58"/>
    <p:sldId id="373" r:id="rId59"/>
    <p:sldId id="374" r:id="rId60"/>
    <p:sldId id="376" r:id="rId61"/>
    <p:sldId id="383" r:id="rId62"/>
    <p:sldId id="402" r:id="rId63"/>
    <p:sldId id="366" r:id="rId64"/>
    <p:sldId id="368" r:id="rId65"/>
    <p:sldId id="377" r:id="rId66"/>
    <p:sldId id="378" r:id="rId67"/>
    <p:sldId id="379" r:id="rId68"/>
    <p:sldId id="380" r:id="rId69"/>
    <p:sldId id="381" r:id="rId70"/>
    <p:sldId id="384" r:id="rId71"/>
    <p:sldId id="285" r:id="rId72"/>
    <p:sldId id="396" r:id="rId73"/>
    <p:sldId id="388" r:id="rId74"/>
    <p:sldId id="401" r:id="rId75"/>
    <p:sldId id="389" r:id="rId76"/>
    <p:sldId id="382" r:id="rId77"/>
    <p:sldId id="385" r:id="rId78"/>
    <p:sldId id="386" r:id="rId79"/>
    <p:sldId id="387" r:id="rId80"/>
    <p:sldId id="315" r:id="rId81"/>
    <p:sldId id="313" r:id="rId82"/>
  </p:sldIdLst>
  <p:sldSz cx="12192000" cy="6858000"/>
  <p:notesSz cx="6858000" cy="9144000"/>
  <p:embeddedFontLs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Roboto" panose="02000000000000000000" pitchFamily="2" charset="0"/>
      <p:regular r:id="rId91"/>
      <p:bold r:id="rId92"/>
      <p:italic r:id="rId93"/>
      <p:boldItalic r:id="rId94"/>
    </p:embeddedFont>
    <p:embeddedFont>
      <p:font typeface="Ubuntu" panose="020B0504030602030204" pitchFamily="34" charset="0"/>
      <p:regular r:id="rId95"/>
      <p:bold r:id="rId96"/>
      <p:italic r:id="rId97"/>
      <p:boldItalic r:id="rId98"/>
    </p:embeddedFont>
    <p:embeddedFont>
      <p:font typeface="Ubuntu Light" panose="020B0304030602030204" pitchFamily="34" charset="0"/>
      <p:regular r:id="rId99"/>
      <p: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C10F2A-8ACC-EA95-192F-33862D47BB9B}" name="Monica Forquer" initials="MF" userId="gIGKBxa8FWcOgTl3be2qg8lph5U4V8RN+7eWVRW2P+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984"/>
    <a:srgbClr val="00695E"/>
    <a:srgbClr val="FF9966"/>
    <a:srgbClr val="3399FF"/>
    <a:srgbClr val="FF66CC"/>
    <a:srgbClr val="F2D96E"/>
    <a:srgbClr val="FFFF66"/>
    <a:srgbClr val="009A79"/>
    <a:srgbClr val="29BB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7B86B-F0DB-435E-954B-436F68D7BC60}" v="75" dt="2022-07-27T18:22:42.377"/>
    <p1510:client id="{C635B1DA-86D7-498B-AA34-5F1702457C44}" v="703" dt="2022-07-27T19:06:46.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6639" autoAdjust="0"/>
  </p:normalViewPr>
  <p:slideViewPr>
    <p:cSldViewPr snapToGrid="0" showGuides="1">
      <p:cViewPr varScale="1">
        <p:scale>
          <a:sx n="53" d="100"/>
          <a:sy n="53" d="100"/>
        </p:scale>
        <p:origin x="2832" y="66"/>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2333"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6.fntdata"/><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8/8/2023</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resources.specialolympics.org/health/fitness/fit-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resources.specialolympics.org/health/health-promotion" TargetMode="External"/><Relationship Id="rId5" Type="http://schemas.openxmlformats.org/officeDocument/2006/relationships/hyperlink" Target="https://resources.specialolympics.org/health/fitness/high-5" TargetMode="External"/><Relationship Id="rId4" Type="http://schemas.openxmlformats.org/officeDocument/2006/relationships/hyperlink" Target="https://www.dropbox.com/s/g8vp5noauhml5tb/USA%20Games%20Challenge_Health%20Education%20Toolkit_PROGRAMS.pdf?dl=0"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6011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Fitness is Your best health and  performance through proper  physical activity, nutrition, and hydration.</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Think of a person you consider fit. What kind of things do they do, or you think they do to stay fit? Write your answer down in your workbook.</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a:t>
            </a:r>
          </a:p>
          <a:p>
            <a:endParaRPr lang="en-US" sz="1200" b="0" i="1"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Great answers! Being fit is all about making daily healthy choices in the three areas from the definition—physical activity, nutrition, and hydration. A person who is fit has good health and well-being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And the healthy choices you make in those three areas each day can help you to be healthier and perform better in your sport, your job, your hobbies, and other aspects of your life.</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When you are fit, you feel good and have lots of energy because your body is strong and healthy</a:t>
            </a:r>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90676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b="0" i="0" u="none" strike="noStrike" kern="1200" baseline="0" dirty="0">
                <a:solidFill>
                  <a:schemeClr val="dk1"/>
                </a:solidFill>
                <a:latin typeface="Ubuntu" panose="020B0504030602030204" pitchFamily="34" charset="0"/>
                <a:ea typeface="+mn-ea"/>
                <a:cs typeface="+mn-cs"/>
              </a:rPr>
              <a:t>There are many reasons why fitness is important! Fitness can help you:</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Perform better in your sport</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Increase your energy levels</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Feel happier</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Improve your quality of sleep</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Achieve a healthy weight</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Be healthy and live longer</a:t>
            </a:r>
          </a:p>
          <a:p>
            <a:pPr marL="171450" indent="-171450" algn="l" defTabSz="914400" rtl="0" eaLnBrk="1" latinLnBrk="0" hangingPunct="1">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Reduce your stress level</a:t>
            </a:r>
          </a:p>
          <a:p>
            <a:endParaRPr lang="en-US" altLang="en-US" dirty="0">
              <a:cs typeface="Calibri"/>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398344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Let’s talk more about physical activity!</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a:p>
        </p:txBody>
      </p:sp>
    </p:spTree>
    <p:extLst>
      <p:ext uri="{BB962C8B-B14F-4D97-AF65-F5344CB8AC3E}">
        <p14:creationId xmlns:p14="http://schemas.microsoft.com/office/powerpoint/2010/main" val="191793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en-US" sz="1200" b="1" dirty="0">
                <a:ea typeface="+mn-lt"/>
                <a:cs typeface="+mn-lt"/>
              </a:rPr>
              <a:t>Physical Activity </a:t>
            </a:r>
            <a:r>
              <a:rPr lang="en-US" sz="1200" dirty="0">
                <a:ea typeface="+mn-lt"/>
                <a:cs typeface="+mn-lt"/>
              </a:rPr>
              <a:t>is any movement that our body makes. It is produced by our muscles and that uses energy.</a:t>
            </a:r>
          </a:p>
          <a:p>
            <a:pPr marL="0" indent="0" algn="l">
              <a:lnSpc>
                <a:spcPct val="100000"/>
              </a:lnSpc>
              <a:buNone/>
            </a:pPr>
            <a:endParaRPr lang="en-US" sz="1200" dirty="0">
              <a:ea typeface="+mn-lt"/>
              <a:cs typeface="+mn-lt"/>
            </a:endParaRPr>
          </a:p>
          <a:p>
            <a:pPr marL="0" indent="0" algn="l">
              <a:lnSpc>
                <a:spcPct val="100000"/>
              </a:lnSpc>
              <a:buNone/>
            </a:pPr>
            <a:r>
              <a:rPr lang="en-US" sz="1200" dirty="0">
                <a:ea typeface="+mn-lt"/>
                <a:cs typeface="+mn-lt"/>
              </a:rPr>
              <a:t>Physical Activity could include the ways you move your body throughout the day such as grocery shopping, walking at work, or gardening.</a:t>
            </a:r>
            <a:endParaRPr lang="en-US" sz="1050" dirty="0">
              <a:cs typeface="Calibri"/>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a:p>
        </p:txBody>
      </p:sp>
    </p:spTree>
    <p:extLst>
      <p:ext uri="{BB962C8B-B14F-4D97-AF65-F5344CB8AC3E}">
        <p14:creationId xmlns:p14="http://schemas.microsoft.com/office/powerpoint/2010/main" val="101711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en-US" sz="1200" b="1" dirty="0">
                <a:ea typeface="+mn-lt"/>
                <a:cs typeface="+mn-lt"/>
              </a:rPr>
              <a:t>Exercise </a:t>
            </a:r>
            <a:r>
              <a:rPr lang="en-US" sz="1200" b="0" dirty="0">
                <a:ea typeface="+mn-lt"/>
                <a:cs typeface="+mn-lt"/>
              </a:rPr>
              <a:t>is</a:t>
            </a:r>
            <a:r>
              <a:rPr lang="en-US" sz="1200" dirty="0">
                <a:ea typeface="+mn-lt"/>
                <a:cs typeface="+mn-lt"/>
              </a:rPr>
              <a:t> planned, structured, repetitive, and focuses on maintaining or improving one or more components of physical fitness.</a:t>
            </a:r>
            <a:endParaRPr lang="en-US" sz="1050" dirty="0">
              <a:cs typeface="Calibri"/>
            </a:endParaRPr>
          </a:p>
          <a:p>
            <a:r>
              <a:rPr lang="en-US" dirty="0"/>
              <a:t>You can become a better athlete by enjoying physical activity outside of your sports practice. There are many ways to be physically active. Certain exercises can help you improve the skills needed for your sport.</a:t>
            </a:r>
          </a:p>
          <a:p>
            <a:endParaRPr lang="en-US" dirty="0"/>
          </a:p>
          <a:p>
            <a:r>
              <a:rPr lang="en-US" b="1" dirty="0"/>
              <a:t>Exercise has four different components:</a:t>
            </a:r>
          </a:p>
          <a:p>
            <a:r>
              <a:rPr lang="en-US" dirty="0"/>
              <a:t>Endurance</a:t>
            </a:r>
          </a:p>
          <a:p>
            <a:r>
              <a:rPr lang="en-US" dirty="0"/>
              <a:t>Strength</a:t>
            </a:r>
          </a:p>
          <a:p>
            <a:r>
              <a:rPr lang="en-US" dirty="0"/>
              <a:t>Flexibility</a:t>
            </a:r>
          </a:p>
          <a:p>
            <a:r>
              <a:rPr lang="en-US" dirty="0"/>
              <a:t>Balance</a:t>
            </a:r>
          </a:p>
          <a:p>
            <a:pPr marL="0" indent="0"/>
            <a:endParaRPr lang="en-US" dirty="0"/>
          </a:p>
          <a:p>
            <a:r>
              <a:rPr lang="en-US" dirty="0"/>
              <a:t>All</a:t>
            </a:r>
            <a:r>
              <a:rPr lang="en-US" baseline="0" dirty="0"/>
              <a:t> e</a:t>
            </a:r>
            <a:r>
              <a:rPr lang="en-US" dirty="0"/>
              <a:t>xercises</a:t>
            </a:r>
            <a:r>
              <a:rPr lang="en-US" baseline="0" dirty="0"/>
              <a:t> work your body in different ways.  In order to stay healthy, you need to incorporate different types of exercises.  </a:t>
            </a:r>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Endurance is the ability of your body to keep moving for long periods of time. Endurance can help you run farther distances without stopping and practice longer with fewer breaks.  </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The goal is do endurance activity for at least 150 minutes each week.  That’s about 30 minutes each day, 5 days per week</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What are some examples of endurance exercises?  Write your answers down in your workbook.</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p>
          <a:p>
            <a:endParaRPr lang="en-US" sz="1200" b="1" i="1" u="none" strike="noStrike" kern="1200" baseline="0" dirty="0">
              <a:solidFill>
                <a:schemeClr val="dk1"/>
              </a:solidFill>
              <a:latin typeface="Ubuntu" panose="020B0504030602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394837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dk1"/>
                </a:solidFill>
                <a:latin typeface="Ubuntu" panose="020B0504030602030204" pitchFamily="34" charset="0"/>
                <a:ea typeface="+mn-ea"/>
                <a:cs typeface="+mn-cs"/>
              </a:rPr>
              <a:t>Here are some other examples of endurance exercises!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Endurance</a:t>
            </a:r>
            <a:r>
              <a:rPr lang="en-US" baseline="0" dirty="0"/>
              <a:t> exercises are </a:t>
            </a:r>
            <a:r>
              <a:rPr lang="en-US" dirty="0"/>
              <a:t>continuous, rhythmic movements like cycling, running, swimming.</a:t>
            </a:r>
          </a:p>
          <a:p>
            <a:pPr marL="342900" indent="-342900">
              <a:buFont typeface="Arial" panose="020B0604020202020204" pitchFamily="34" charset="0"/>
              <a:buChar char="•"/>
            </a:pPr>
            <a:r>
              <a:rPr lang="en-US" dirty="0"/>
              <a:t>Endurance exercises train</a:t>
            </a:r>
            <a:r>
              <a:rPr lang="en-US" baseline="0" dirty="0"/>
              <a:t> </a:t>
            </a:r>
            <a:r>
              <a:rPr lang="en-US" dirty="0"/>
              <a:t>the heart and lungs to pump blood better to get more oxygen to the muscles.</a:t>
            </a:r>
          </a:p>
          <a:p>
            <a:pPr marL="342900" indent="-342900">
              <a:buFont typeface="Arial" panose="020B0604020202020204" pitchFamily="34" charset="0"/>
              <a:buChar char="•"/>
            </a:pPr>
            <a:r>
              <a:rPr lang="en-US" dirty="0"/>
              <a:t>Endurance exercise also helps sleep and lowers blood pressure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75002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Strength is the ability of your body to do work.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Try to do strength exercises 2-3 days each week, for up to 30 minutes</a:t>
            </a: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What are some examples of strength exercises?  Write your answers down in your workbook.</a:t>
            </a:r>
          </a:p>
          <a:p>
            <a:endParaRPr lang="en-US" sz="1200" b="1" i="1"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p>
          <a:p>
            <a:endParaRPr lang="en-US" sz="1200" b="1" i="1"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16847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Strength exercises increase the strength of not only your muscles, but also your bones.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Strength exercises can be done anywhere. The best way to get strong is to do strength exercises 2-3 days each week.</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Remember – if you are using weights or equipment, make sure you are under the supervision of a qualified professional</a:t>
            </a:r>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4643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B </a:t>
            </a:r>
            <a:r>
              <a:rPr lang="en-US" sz="1200" b="0" i="0" u="none" strike="noStrike" kern="1200" baseline="0" dirty="0" err="1">
                <a:solidFill>
                  <a:schemeClr val="dk1"/>
                </a:solidFill>
                <a:latin typeface="Ubuntu" panose="020B0504030602030204" pitchFamily="34" charset="0"/>
                <a:ea typeface="+mn-ea"/>
                <a:cs typeface="+mn-cs"/>
              </a:rPr>
              <a:t>bFlexibility</a:t>
            </a:r>
            <a:r>
              <a:rPr lang="en-US" sz="1200" b="0" i="0" u="none" strike="noStrike" kern="1200" baseline="0" dirty="0">
                <a:solidFill>
                  <a:schemeClr val="dk1"/>
                </a:solidFill>
                <a:latin typeface="Ubuntu" panose="020B0504030602030204" pitchFamily="34" charset="0"/>
                <a:ea typeface="+mn-ea"/>
                <a:cs typeface="+mn-cs"/>
              </a:rPr>
              <a:t> is the ability of your body to move easily in all directions</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The best way to get flexible is to stretch!</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Before and after practice session, workout or competition</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Every day</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Being flexible makes it easier to do sports skills and helps prevent injuries to your muscles and joints! </a:t>
            </a: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What are some examples of flexibility exercises? Think about what parts of your body you use in your sport. Write your answers down in your workbook.</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1015778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should do DYNAMIC STRETCHES before practice/activity and Static Stretches afterwards.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742950" marR="0" lvl="1" indent="-285750" algn="just">
              <a:lnSpc>
                <a:spcPct val="115000"/>
              </a:lnSpc>
              <a:spcBef>
                <a:spcPts val="0"/>
              </a:spcBef>
              <a:spcAft>
                <a:spcPts val="800"/>
              </a:spcAft>
              <a:buFont typeface="Symbol" panose="05050102010706020507" pitchFamily="18" charset="2"/>
              <a:buChar char=""/>
            </a:pPr>
            <a:r>
              <a:rPr lang="en-US" sz="1800" dirty="0">
                <a:effectLst/>
                <a:latin typeface="Ubuntu Light" panose="020B0304030602030204" pitchFamily="34" charset="0"/>
                <a:ea typeface="Times New Roman" panose="02020603050405020304" pitchFamily="18" charset="0"/>
                <a:cs typeface="Times New Roman" panose="02020603050405020304" pitchFamily="18" charset="0"/>
              </a:rPr>
              <a:t>Dynamic stretching involves active, controlled movements that bring the body-parts through a full range of motion. </a:t>
            </a:r>
          </a:p>
          <a:p>
            <a:pPr marL="742950" marR="0" lvl="1" indent="-285750" algn="just">
              <a:lnSpc>
                <a:spcPct val="115000"/>
              </a:lnSpc>
              <a:spcBef>
                <a:spcPts val="0"/>
              </a:spcBef>
              <a:spcAft>
                <a:spcPts val="800"/>
              </a:spcAft>
              <a:buFont typeface="Symbol" panose="05050102010706020507" pitchFamily="18" charset="2"/>
              <a:buChar char=""/>
            </a:pPr>
            <a:r>
              <a:rPr lang="en-US" sz="2800" b="0" i="0" dirty="0">
                <a:solidFill>
                  <a:srgbClr val="202124"/>
                </a:solidFill>
                <a:effectLst/>
                <a:latin typeface="Roboto" panose="02000000000000000000" pitchFamily="2" charset="0"/>
              </a:rPr>
              <a:t>Static stretches are those in which you stand, sit or lie still and hold a single position. for a period of time</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49425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dirty="0"/>
              <a:t>Balance helps you to stay in control when you are playing sports and helps you to avoid falls. </a:t>
            </a:r>
          </a:p>
          <a:p>
            <a:pPr marL="342900" indent="-342900">
              <a:buFont typeface="Arial" panose="020B0604020202020204" pitchFamily="34" charset="0"/>
              <a:buChar char="•"/>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Try to do balance training 2 -3 days each week for up to 15 minutes</a:t>
            </a:r>
          </a:p>
          <a:p>
            <a:pPr marL="342900" indent="-342900">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45533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Balance can be done anywhere.</a:t>
            </a:r>
            <a:r>
              <a:rPr lang="en-US" baseline="0" dirty="0"/>
              <a:t> </a:t>
            </a:r>
            <a:r>
              <a:rPr lang="en-US" dirty="0"/>
              <a:t>Do you remember the difference between dynamic and static exercises? Sports like gymnastics, figure skating and snow sports require a lot of dynamic balance!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420958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use the Fit 5 Fitness Cards and Videos to help you do exercises in all 4 parts of physical activity.</a:t>
            </a:r>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262064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Fitness is your best health and performance through proper  physical activity, nutrition, and hydration. Now let’s talk about nutrition!</a:t>
            </a: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153150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eating is </a:t>
            </a:r>
            <a:r>
              <a:rPr lang="en-CA" dirty="0"/>
              <a:t>eating a variety of foods that give you the nutrients you need to properly fuel your body</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15758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Eating well helps you both on and off the field. It keeps your body and mind healthy, and increases your sport performance and recovery.</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It keeps the body and mind healthy by: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Giving your body the energy to be active and function well </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Helping your body to grow and repair itself</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Helping the body to fight infections and illness </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Healthy eating can increase your sports performance and recovery by: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Giving you more energy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Strengthening your muscles and bones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Improving your focus</a:t>
            </a:r>
          </a:p>
          <a:p>
            <a:endParaRPr lang="en-US" sz="1200" b="0" i="0" u="none" strike="noStrike" kern="1200" baseline="0" dirty="0">
              <a:solidFill>
                <a:schemeClr val="dk1"/>
              </a:solidFill>
              <a:latin typeface="Ubuntu" panose="020B0504030602030204" pitchFamily="34" charset="0"/>
              <a:ea typeface="+mn-ea"/>
              <a:cs typeface="+mn-cs"/>
            </a:endParaRPr>
          </a:p>
          <a:p>
            <a:r>
              <a:rPr lang="en-US" b="1" dirty="0"/>
              <a:t>Question:</a:t>
            </a:r>
          </a:p>
          <a:p>
            <a:r>
              <a:rPr lang="en-US" dirty="0"/>
              <a:t>What kind</a:t>
            </a:r>
            <a:r>
              <a:rPr lang="en-US" baseline="0" dirty="0"/>
              <a:t> of foods do you eat? Write your answers down in your workbook.</a:t>
            </a:r>
          </a:p>
          <a:p>
            <a:endParaRPr lang="en-US" baseline="0" dirty="0"/>
          </a:p>
          <a:p>
            <a:r>
              <a:rPr lang="en-US" i="1" baseline="0" dirty="0"/>
              <a:t>Ask a few people to share their answers.</a:t>
            </a:r>
            <a:endParaRPr lang="en-US" i="1"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4924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diet Includes foods from all the different food groups. </a:t>
            </a:r>
          </a:p>
          <a:p>
            <a:pPr marL="171450" indent="-171450">
              <a:buFont typeface="Arial" panose="020B0604020202020204" pitchFamily="34" charset="0"/>
              <a:buChar char="•"/>
            </a:pPr>
            <a:r>
              <a:rPr lang="en-US" dirty="0"/>
              <a:t>If, for example, you just eat only fruits and vegetables, your muscles will be weak.</a:t>
            </a:r>
          </a:p>
          <a:p>
            <a:pPr marL="171450" indent="-171450">
              <a:buFont typeface="Arial" panose="020B0604020202020204" pitchFamily="34" charset="0"/>
              <a:buChar char="•"/>
            </a:pPr>
            <a:r>
              <a:rPr lang="en-US" dirty="0"/>
              <a:t>If you never eat vegetables, may get sick a lot.</a:t>
            </a:r>
          </a:p>
          <a:p>
            <a:pPr marL="171450" indent="-171450">
              <a:buFont typeface="Arial" panose="020B0604020202020204" pitchFamily="34" charset="0"/>
              <a:buChar char="•"/>
            </a:pPr>
            <a:r>
              <a:rPr lang="en-US" dirty="0"/>
              <a:t>Save junk food like desserts, chips and sodas for special occasions.</a:t>
            </a:r>
            <a:r>
              <a:rPr lang="en-US" baseline="0" dirty="0"/>
              <a:t> </a:t>
            </a:r>
            <a:r>
              <a:rPr lang="en-US" dirty="0"/>
              <a:t>If you eat too much sugar, if may give you a boost of energy initially but then you’ll crash and feel tired and sluggish soon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snacks healthy and small.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Make half of your plate fruits or vegetables. Fill the other half with foods like whole grains, dairy and protein.</a:t>
            </a: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57062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Fruits and vegetables give your body important vitamins, minerals and energy needed for good health and sports performance</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Your goal is to eat at least 5 fruits and vegetables per day</a:t>
            </a: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What are some of your favorite fruits and vegetables? Write down at least 3 fruits and 3 vegetables in your workbook.</a:t>
            </a:r>
          </a:p>
          <a:p>
            <a:endParaRPr lang="en-US" sz="1200" b="1" i="1"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147604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Ubuntu Light" panose="020B0304030602030204" pitchFamily="34" charset="0"/>
                <a:ea typeface="Ubuntu Light" panose="020B0304030602030204" pitchFamily="34" charset="0"/>
                <a:cs typeface="Times New Roman" panose="02020603050405020304" pitchFamily="18" charset="0"/>
              </a:rPr>
              <a:t>To be a great athlete, you must be a healthy athlete.</a:t>
            </a:r>
            <a:r>
              <a:rPr lang="en-US" sz="1800" dirty="0">
                <a:effectLst/>
                <a:latin typeface="Ubuntu Light" panose="020B0304030602030204" pitchFamily="34" charset="0"/>
                <a:ea typeface="Ubuntu Light" panose="020B0304030602030204" pitchFamily="34" charset="0"/>
                <a:cs typeface="Times New Roman" panose="02020603050405020304" pitchFamily="18" charset="0"/>
              </a:rPr>
              <a:t> Living a healthy lifestyle takes knowledge, skills, support, and a dedication to healthy behaviors year-long and lifelong. </a:t>
            </a:r>
            <a:endParaRPr lang="en-US" sz="18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The purpose of the Fitness Captain training course is 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sz="1200" b="1"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Provide athletes the required knowledge skills and knowledge to promote fitness through sport and competition. </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Dairy foods help keep your bones strong. This can prevent fractures, and prevent muscle pain and weakness</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Dairy foods contain Vitamin D and calcium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Your goal is to have at least 3 cups of dairy per day</a:t>
            </a: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What are some of your favorite dairy foods? Write down at least 3 examples in your workbook.</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1" i="1"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4306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Grains are naturally high in fiber, helping you feel full and satisfied — which makes it easier to maintain a healthy body weight!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Try to make half your grains whole grains</a:t>
            </a:r>
          </a:p>
          <a:p>
            <a:endParaRPr lang="en-US" sz="1200" b="0" i="0" u="none" strike="noStrike" kern="1200" baseline="0" dirty="0">
              <a:solidFill>
                <a:schemeClr val="dk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What are some of your favorite grain foods? Write down at least 2 examples in your workbook.</a:t>
            </a:r>
          </a:p>
          <a:p>
            <a:endParaRPr lang="en-US" sz="1200" b="1" i="1"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376720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Long term energy source</a:t>
            </a:r>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193458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dk1"/>
                </a:solidFill>
                <a:latin typeface="Ubuntu" panose="020B0504030602030204" pitchFamily="34" charset="0"/>
                <a:ea typeface="+mn-ea"/>
                <a:cs typeface="+mn-cs"/>
              </a:rPr>
              <a:t>Portion control means choosing a healthy amount of a certain food. </a:t>
            </a:r>
          </a:p>
          <a:p>
            <a:endParaRPr lang="en-US" sz="1800" b="0" i="0" u="none" strike="noStrike" kern="1200" baseline="0" dirty="0">
              <a:solidFill>
                <a:schemeClr val="dk1"/>
              </a:solidFill>
              <a:latin typeface="Ubuntu" panose="020B0504030602030204" pitchFamily="34" charset="0"/>
              <a:ea typeface="+mn-ea"/>
              <a:cs typeface="+mn-cs"/>
            </a:endParaRPr>
          </a:p>
          <a:p>
            <a:r>
              <a:rPr lang="en-US" sz="1800" b="0" i="0" u="none" strike="noStrike" kern="1200" baseline="0" dirty="0">
                <a:solidFill>
                  <a:schemeClr val="dk1"/>
                </a:solidFill>
                <a:latin typeface="Ubuntu" panose="020B0504030602030204" pitchFamily="34" charset="0"/>
                <a:ea typeface="+mn-ea"/>
                <a:cs typeface="+mn-cs"/>
              </a:rPr>
              <a:t>Portion control helps you get the benefits of the nutrients in the food without overeating. Eat what your body needs. </a:t>
            </a:r>
          </a:p>
          <a:p>
            <a:endParaRPr lang="en-US" sz="1800" b="0" i="0" u="none" strike="noStrike" kern="1200" baseline="0" dirty="0">
              <a:solidFill>
                <a:schemeClr val="dk1"/>
              </a:solidFill>
              <a:latin typeface="Ubuntu" panose="020B0504030602030204" pitchFamily="34" charset="0"/>
              <a:ea typeface="+mn-ea"/>
              <a:cs typeface="+mn-cs"/>
            </a:endParaRPr>
          </a:p>
          <a:p>
            <a:r>
              <a:rPr lang="en-US" sz="1800" b="0" i="0" u="none" strike="noStrike" kern="1200" baseline="0" dirty="0">
                <a:solidFill>
                  <a:schemeClr val="dk1"/>
                </a:solidFill>
                <a:latin typeface="Ubuntu" panose="020B0504030602030204" pitchFamily="34" charset="0"/>
                <a:ea typeface="+mn-ea"/>
                <a:cs typeface="+mn-cs"/>
              </a:rPr>
              <a:t>Here are some tips to help you with portion control:</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Use smaller plates and bowls</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Limit distractions during meals</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Keep food off the table</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Eat slow</a:t>
            </a:r>
          </a:p>
          <a:p>
            <a:endParaRPr lang="en-US" sz="1800" b="0" i="0" u="none" strike="noStrike" kern="1200" baseline="0" dirty="0">
              <a:solidFill>
                <a:schemeClr val="dk1"/>
              </a:solidFill>
              <a:latin typeface="Ubuntu" panose="020B0504030602030204" pitchFamily="34" charset="0"/>
              <a:ea typeface="+mn-ea"/>
              <a:cs typeface="+mn-cs"/>
            </a:endParaRPr>
          </a:p>
          <a:p>
            <a:r>
              <a:rPr lang="es-PA" sz="1800" b="1" i="0" u="none" strike="noStrike" kern="1200" baseline="0" dirty="0">
                <a:solidFill>
                  <a:srgbClr val="316355"/>
                </a:solidFill>
                <a:latin typeface="Ubuntu" panose="020B0504030602030204" pitchFamily="34" charset="0"/>
                <a:ea typeface="+mn-ea"/>
                <a:cs typeface="+mn-cs"/>
              </a:rPr>
              <a:t>QUESTION:</a:t>
            </a:r>
          </a:p>
          <a:p>
            <a:r>
              <a:rPr lang="en-US" sz="1800" b="0" i="0" u="none" strike="noStrike" kern="1200" baseline="0" dirty="0">
                <a:solidFill>
                  <a:schemeClr val="dk1"/>
                </a:solidFill>
                <a:latin typeface="Ubuntu" panose="020B0504030602030204" pitchFamily="34" charset="0"/>
                <a:ea typeface="+mn-ea"/>
                <a:cs typeface="+mn-cs"/>
              </a:rPr>
              <a:t>Are there other things you try to do to control how much you eat? Write down your answer in your workbook</a:t>
            </a:r>
          </a:p>
          <a:p>
            <a:endParaRPr lang="en-US" sz="1800" b="1" i="1" u="none" strike="noStrike" kern="1200" baseline="0" dirty="0">
              <a:solidFill>
                <a:schemeClr val="dk1"/>
              </a:solidFill>
              <a:latin typeface="Ubuntu" panose="020B0504030602030204" pitchFamily="34" charset="0"/>
              <a:ea typeface="+mn-ea"/>
              <a:cs typeface="+mn-cs"/>
            </a:endParaRPr>
          </a:p>
          <a:p>
            <a:r>
              <a:rPr lang="en-US" sz="18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endParaRPr lang="en-US" sz="18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217826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Last but not least, let’s talk about hydration!</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7476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Hydration is keeping the amount of fluid you need in your body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Drinking the right amount of water is important for your health, especially when you exercise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2530022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Did you know that </a:t>
            </a:r>
            <a:r>
              <a:rPr lang="en-US" b="0" i="0" dirty="0">
                <a:effectLst/>
                <a:latin typeface="Arial" panose="020B0604020202020204" pitchFamily="34" charset="0"/>
              </a:rPr>
              <a:t>your body is made up of 60% water! So, it’s not surprising that water is the most important drink for your body. </a:t>
            </a:r>
            <a:r>
              <a:rPr lang="en-CA" dirty="0"/>
              <a:t>it’s needed for every function in our body!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mn-lt"/>
              </a:rPr>
              <a:t>Hydration: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Arial" panose="020B0604020202020204" pitchFamily="34" charset="0"/>
              </a:rPr>
              <a:t>Helps your body balance the temperature inside your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Arial" panose="020B0604020202020204" pitchFamily="34" charset="0"/>
              </a:rPr>
              <a:t>Aids in the breakdown of the foods you 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Arial" panose="020B0604020202020204" pitchFamily="34" charset="0"/>
              </a:rPr>
              <a:t>Helps your body absorb vitamins and minerals from foods eaten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Arial" panose="020B0604020202020204" pitchFamily="34" charset="0"/>
              </a:rPr>
              <a:t>Helps your body and mind work properly.</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2607063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Ubuntu" panose="020B0504030602030204" pitchFamily="34" charset="0"/>
                <a:ea typeface="+mn-ea"/>
                <a:cs typeface="+mn-cs"/>
              </a:rPr>
              <a:t>There are many beverage options available, but some of them are healthier choices than others.</a:t>
            </a:r>
          </a:p>
          <a:p>
            <a:pPr marL="0" indent="0">
              <a:buFont typeface="Arial"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Ubuntu" panose="020B0504030602030204" pitchFamily="34" charset="0"/>
                <a:ea typeface="+mn-ea"/>
                <a:cs typeface="+mn-cs"/>
              </a:rPr>
              <a:t>Sodas, energy drinks, and sports drinks are NOT good beverage choices</a:t>
            </a:r>
          </a:p>
          <a:p>
            <a:pPr marL="171450" indent="-171450">
              <a:buFont typeface="Arial" panose="020B0604020202020204" pitchFamily="34" charset="0"/>
              <a:buChar char="•"/>
            </a:pPr>
            <a:r>
              <a:rPr lang="en-US" sz="1200" b="0" i="0" u="none" strike="noStrike" kern="1200" baseline="0" dirty="0">
                <a:solidFill>
                  <a:schemeClr val="tx1"/>
                </a:solidFill>
                <a:latin typeface="Ubuntu" panose="020B0504030602030204" pitchFamily="34" charset="0"/>
                <a:ea typeface="+mn-ea"/>
                <a:cs typeface="+mn-cs"/>
              </a:rPr>
              <a:t>These drinks have extra sugar and can make you gain weight.</a:t>
            </a:r>
          </a:p>
          <a:p>
            <a:pPr marL="171450" indent="-171450">
              <a:buFont typeface="Arial" panose="020B0604020202020204" pitchFamily="34" charset="0"/>
              <a:buChar char="•"/>
            </a:pPr>
            <a:r>
              <a:rPr lang="en-US" sz="1200" b="0" i="0" u="none" strike="noStrike" kern="1200" baseline="0" dirty="0">
                <a:solidFill>
                  <a:schemeClr val="tx1"/>
                </a:solidFill>
                <a:latin typeface="Ubuntu" panose="020B0504030602030204" pitchFamily="34" charset="0"/>
                <a:ea typeface="+mn-ea"/>
                <a:cs typeface="+mn-cs"/>
              </a:rPr>
              <a:t>Energy drinks and many sodas also have caffeine. Caffeine does not help you stay hydrated.</a:t>
            </a:r>
          </a:p>
          <a:p>
            <a:pPr marL="0" indent="0">
              <a:buFont typeface="Arial"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Ubuntu" panose="020B0504030602030204" pitchFamily="34" charset="0"/>
                <a:ea typeface="+mn-ea"/>
                <a:cs typeface="+mn-cs"/>
              </a:rPr>
              <a:t>Moderate amounts of low-fat milk and 100% juice are also good choices in small amounts</a:t>
            </a:r>
          </a:p>
          <a:p>
            <a:pPr marL="171450" indent="-171450">
              <a:buFont typeface="Arial" panose="020B0604020202020204" pitchFamily="34" charset="0"/>
              <a:buChar char="•"/>
            </a:pPr>
            <a:r>
              <a:rPr lang="en-US" sz="1200" b="0" i="0" u="none" strike="noStrike" kern="1200" baseline="0" dirty="0">
                <a:solidFill>
                  <a:schemeClr val="tx1"/>
                </a:solidFill>
                <a:latin typeface="Ubuntu" panose="020B0504030602030204" pitchFamily="34" charset="0"/>
                <a:ea typeface="+mn-ea"/>
                <a:cs typeface="+mn-cs"/>
              </a:rPr>
              <a:t>No more than 3 cups of milk and 1 cup of juice per day. </a:t>
            </a:r>
          </a:p>
          <a:p>
            <a:pPr marL="0" indent="0">
              <a:buFont typeface="Arial"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Ubuntu" panose="020B0504030602030204" pitchFamily="34" charset="0"/>
                <a:ea typeface="+mn-ea"/>
                <a:cs typeface="+mn-cs"/>
              </a:rPr>
              <a:t>Water is the best choice for a beverage! Drink water every day! Water doesn’t have to be boring either. If you like flavored drinks, try sparkling water or try infusing your water. </a:t>
            </a:r>
          </a:p>
          <a:p>
            <a:pPr marL="0" indent="0">
              <a:buFont typeface="Arial"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r>
              <a:rPr lang="es-PA" sz="1200" b="1" i="0" u="none" strike="noStrike" kern="1200" baseline="0" dirty="0">
                <a:solidFill>
                  <a:srgbClr val="316355"/>
                </a:solidFill>
                <a:latin typeface="Ubuntu" panose="020B0504030602030204" pitchFamily="34" charset="0"/>
                <a:ea typeface="+mn-ea"/>
                <a:cs typeface="+mn-cs"/>
              </a:rPr>
              <a:t>ACTVITY:</a:t>
            </a:r>
          </a:p>
          <a:p>
            <a:r>
              <a:rPr lang="en-US" sz="1200" b="0" i="0" u="none" strike="noStrike" kern="1200" baseline="0" dirty="0">
                <a:solidFill>
                  <a:schemeClr val="dk1"/>
                </a:solidFill>
                <a:latin typeface="Ubuntu" panose="020B0504030602030204" pitchFamily="34" charset="0"/>
                <a:ea typeface="+mn-ea"/>
                <a:cs typeface="+mn-cs"/>
              </a:rPr>
              <a:t>You can do the activity in your workbook when the lesson is complete.</a:t>
            </a:r>
          </a:p>
          <a:p>
            <a:pPr marL="0" indent="0">
              <a:buFont typeface="Arial"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302505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You lose water when you go to the bathroom, sweat, exercise or even breathe.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Did you know that dehydration of 1-2% of your body weight can decrease your sport performance? You lose water every day when you go to the bathroom, sweat, and even when you breathe.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If you lose too much water without drinking more, your body won’t work as well. This is called dehydration.</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Here are some signs of dehydration:</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You feel thirsty </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You are tired or sluggish</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You have a headache</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Your mouth is dry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Your urine is dark yellow brown</a:t>
            </a:r>
          </a:p>
          <a:p>
            <a:endParaRPr lang="en-US" sz="1800" dirty="0">
              <a:effectLst/>
              <a:latin typeface="Ubuntu Light" panose="020B03040306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406775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Your goal is to have 5 bottles of water per day but some people may need to increase their water consumption.</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These factors can affect how much water you should be drinking in order to stay properly hydrated:</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Frequent, vigorous exercise when you are sweating a lot or out of breath</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Hot weather</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High elevations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Illness</a:t>
            </a:r>
          </a:p>
          <a:p>
            <a:pPr marL="171450" indent="-171450">
              <a:buFont typeface="Arial" panose="020B0604020202020204" pitchFamily="34" charset="0"/>
              <a:buChar cha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Ubuntu Light" panose="020B0304030602030204" pitchFamily="34" charset="0"/>
                <a:ea typeface="Calibri" panose="020F0502020204030204" pitchFamily="34" charset="0"/>
                <a:cs typeface="Times New Roman" panose="02020603050405020304" pitchFamily="18" charset="0"/>
              </a:rPr>
              <a:t>Don’t wait until you are thirsty for a drink – drink water before, during and after your workout or sport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cs typeface="Times New Roman" panose="02020603050405020304" pitchFamily="18" charset="0"/>
            </a:endParaRPr>
          </a:p>
          <a:p>
            <a:r>
              <a:rPr lang="es-PA" sz="1200" b="1" i="0" u="none" strike="noStrike" kern="1200" baseline="0" dirty="0">
                <a:solidFill>
                  <a:srgbClr val="316355"/>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What are some tips to stay hydrated? Write your answers down in your workbook.</a:t>
            </a:r>
          </a:p>
          <a:p>
            <a:endParaRPr lang="en-US" sz="1200" b="1" i="1"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few participants to share their answers and go to the next slide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256210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Fitness Captains can use their leadership and communication skills to </a:t>
            </a:r>
            <a:r>
              <a:rPr lang="en-US" b="1" dirty="0"/>
              <a:t>encourage and empower fellow athletes to be</a:t>
            </a:r>
            <a:r>
              <a:rPr lang="en-US" dirty="0"/>
              <a:t> </a:t>
            </a:r>
            <a:r>
              <a:rPr lang="en-US" b="1" dirty="0"/>
              <a:t>healthy and fit</a:t>
            </a:r>
            <a:r>
              <a:rPr lang="en-US" dirty="0"/>
              <a:t> on all Special Olympics teams</a:t>
            </a:r>
          </a:p>
          <a:p>
            <a:endParaRPr lang="en-US" dirty="0"/>
          </a:p>
          <a:p>
            <a:pPr marL="0" indent="0">
              <a:buClr>
                <a:schemeClr val="accent1"/>
              </a:buClr>
            </a:pPr>
            <a:r>
              <a:rPr lang="en-US" dirty="0">
                <a:latin typeface="+mj-lt"/>
              </a:rPr>
              <a:t>Fitness Captains must:</a:t>
            </a:r>
          </a:p>
          <a:p>
            <a:pPr lvl="0"/>
            <a:r>
              <a:rPr lang="en-US" dirty="0">
                <a:latin typeface="+mj-lt"/>
              </a:rPr>
              <a:t>Have a</a:t>
            </a:r>
            <a:r>
              <a:rPr lang="en-US" dirty="0">
                <a:solidFill>
                  <a:srgbClr val="FF0000"/>
                </a:solidFill>
                <a:latin typeface="+mj-lt"/>
              </a:rPr>
              <a:t> </a:t>
            </a:r>
            <a:r>
              <a:rPr lang="en-US" b="1" u="sng" dirty="0">
                <a:solidFill>
                  <a:srgbClr val="FF0000"/>
                </a:solidFill>
                <a:latin typeface="+mj-lt"/>
              </a:rPr>
              <a:t>positive</a:t>
            </a:r>
            <a:r>
              <a:rPr lang="en-US" dirty="0">
                <a:solidFill>
                  <a:srgbClr val="FF0000"/>
                </a:solidFill>
                <a:latin typeface="+mj-lt"/>
              </a:rPr>
              <a:t> </a:t>
            </a:r>
            <a:r>
              <a:rPr lang="en-US" dirty="0">
                <a:latin typeface="+mj-lt"/>
              </a:rPr>
              <a:t>influence with their teammates</a:t>
            </a:r>
          </a:p>
          <a:p>
            <a:pPr lvl="0"/>
            <a:r>
              <a:rPr lang="en-US" dirty="0">
                <a:latin typeface="+mj-lt"/>
              </a:rPr>
              <a:t>Be </a:t>
            </a:r>
            <a:r>
              <a:rPr lang="en-US" b="1" u="sng" dirty="0">
                <a:solidFill>
                  <a:srgbClr val="FF0000"/>
                </a:solidFill>
                <a:latin typeface="+mj-lt"/>
              </a:rPr>
              <a:t>reliable, dependable, and respectful</a:t>
            </a:r>
            <a:r>
              <a:rPr lang="en-US" dirty="0">
                <a:solidFill>
                  <a:srgbClr val="FF0000"/>
                </a:solidFill>
                <a:latin typeface="+mj-lt"/>
              </a:rPr>
              <a:t> </a:t>
            </a:r>
            <a:r>
              <a:rPr lang="en-US" dirty="0">
                <a:latin typeface="+mj-lt"/>
              </a:rPr>
              <a:t>at all times</a:t>
            </a:r>
          </a:p>
          <a:p>
            <a:pPr lvl="0"/>
            <a:r>
              <a:rPr lang="en-US" dirty="0">
                <a:latin typeface="+mj-lt"/>
              </a:rPr>
              <a:t>Show </a:t>
            </a:r>
            <a:r>
              <a:rPr lang="en-US" b="1" u="sng" dirty="0">
                <a:solidFill>
                  <a:srgbClr val="FF0000"/>
                </a:solidFill>
                <a:latin typeface="+mj-lt"/>
              </a:rPr>
              <a:t>great sportsmanship</a:t>
            </a:r>
            <a:r>
              <a:rPr lang="en-US" dirty="0">
                <a:solidFill>
                  <a:srgbClr val="FF0000"/>
                </a:solidFill>
                <a:latin typeface="+mj-lt"/>
              </a:rPr>
              <a:t> </a:t>
            </a:r>
            <a:r>
              <a:rPr lang="en-US" dirty="0">
                <a:latin typeface="+mj-lt"/>
              </a:rPr>
              <a:t>in all circumstances and have a </a:t>
            </a:r>
            <a:r>
              <a:rPr lang="en-US" b="1" u="sng" dirty="0">
                <a:solidFill>
                  <a:srgbClr val="FF0000"/>
                </a:solidFill>
                <a:latin typeface="+mj-lt"/>
              </a:rPr>
              <a:t>great attitude</a:t>
            </a:r>
            <a:endParaRPr lang="en-US" dirty="0">
              <a:solidFill>
                <a:srgbClr val="FF0000"/>
              </a:solidFill>
              <a:latin typeface="+mj-lt"/>
            </a:endParaRPr>
          </a:p>
          <a:p>
            <a:pPr lvl="0"/>
            <a:r>
              <a:rPr lang="en-US" dirty="0">
                <a:latin typeface="+mj-lt"/>
              </a:rPr>
              <a:t>Be great team members and genuinely </a:t>
            </a:r>
            <a:r>
              <a:rPr lang="en-US" b="1" u="sng" dirty="0">
                <a:solidFill>
                  <a:srgbClr val="FF0000"/>
                </a:solidFill>
                <a:latin typeface="+mj-lt"/>
              </a:rPr>
              <a:t>care about those around them</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end our session, let’s talk about sharing health tips to your teammates!</a:t>
            </a:r>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3487117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a Fitness Captain, you are </a:t>
            </a:r>
            <a:r>
              <a:rPr lang="en-US" b="1" dirty="0">
                <a:solidFill>
                  <a:srgbClr val="179984"/>
                </a:solidFill>
              </a:rPr>
              <a:t>expected to share a health education tip at each training session. </a:t>
            </a:r>
            <a:r>
              <a:rPr lang="en-US" b="0" dirty="0">
                <a:solidFill>
                  <a:srgbClr val="179984"/>
                </a:solidFill>
              </a:rPr>
              <a:t>You should teach </a:t>
            </a:r>
            <a:r>
              <a:rPr lang="en-US" dirty="0"/>
              <a:t>healthy habits that improve fitness and sports performance.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will also lead by example during at practice and competitions</a:t>
            </a:r>
          </a:p>
          <a:p>
            <a:pPr marL="0" indent="0">
              <a:lnSpc>
                <a:spcPct val="100000"/>
              </a:lnSpc>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235738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Ubuntu" panose="020B0504030602030204" pitchFamily="34" charset="0"/>
                <a:ea typeface="Times New Roman" panose="02020603050405020304" pitchFamily="18" charset="0"/>
                <a:cs typeface="Times New Roman" panose="02020603050405020304" pitchFamily="18" charset="0"/>
              </a:rPr>
              <a:t>Health Tips are small but useful pieces of advice that can help you and your teammates make healthy choices. They should be brief, only 2-5 minutes</a:t>
            </a:r>
          </a:p>
          <a:p>
            <a:pPr marL="0" indent="0">
              <a:lnSpc>
                <a:spcPct val="100000"/>
              </a:lnSpc>
              <a:buFont typeface="Arial" panose="020B0604020202020204" pitchFamily="34" charset="0"/>
              <a:buNone/>
            </a:pPr>
            <a:endParaRPr lang="en-US" sz="1800" dirty="0">
              <a:effectLst/>
              <a:latin typeface="Ubuntu" panose="020B0504030602030204" pitchFamily="34" charset="0"/>
              <a:cs typeface="Times New Roman" panose="02020603050405020304" pitchFamily="18" charset="0"/>
            </a:endParaRPr>
          </a:p>
          <a:p>
            <a:pPr marL="0" indent="0">
              <a:lnSpc>
                <a:spcPct val="100000"/>
              </a:lnSpc>
              <a:buFont typeface="Arial" panose="020B0604020202020204" pitchFamily="34" charset="0"/>
              <a:buNone/>
            </a:pPr>
            <a:r>
              <a:rPr lang="en-US" dirty="0"/>
              <a:t>When possible, make the health tips interactive! You can engage your teammates by:</a:t>
            </a:r>
          </a:p>
          <a:p>
            <a:pPr marL="171450" indent="-171450">
              <a:lnSpc>
                <a:spcPct val="100000"/>
              </a:lnSpc>
              <a:buFont typeface="Arial" panose="020B0604020202020204" pitchFamily="34" charset="0"/>
              <a:buChar char="•"/>
            </a:pPr>
            <a:r>
              <a:rPr lang="en-US" dirty="0"/>
              <a:t>Asking them questions</a:t>
            </a:r>
          </a:p>
          <a:p>
            <a:pPr marL="171450" indent="-171450">
              <a:lnSpc>
                <a:spcPct val="100000"/>
              </a:lnSpc>
              <a:buFont typeface="Arial" panose="020B0604020202020204" pitchFamily="34" charset="0"/>
              <a:buChar char="•"/>
            </a:pPr>
            <a:r>
              <a:rPr lang="en-US" dirty="0"/>
              <a:t>Allowing different members of your team to answer</a:t>
            </a:r>
          </a:p>
          <a:p>
            <a:pPr marL="171450" indent="-171450">
              <a:lnSpc>
                <a:spcPct val="100000"/>
              </a:lnSpc>
              <a:buFont typeface="Arial" panose="020B0604020202020204" pitchFamily="34" charset="0"/>
              <a:buChar char="•"/>
            </a:pPr>
            <a:r>
              <a:rPr lang="en-US" dirty="0"/>
              <a:t>Providing examples</a:t>
            </a:r>
          </a:p>
          <a:p>
            <a:pPr marL="171450" indent="-171450">
              <a:lnSpc>
                <a:spcPct val="100000"/>
              </a:lnSpc>
              <a:buFont typeface="Arial" panose="020B0604020202020204" pitchFamily="34" charset="0"/>
              <a:buChar char="•"/>
            </a:pPr>
            <a:r>
              <a:rPr lang="en-US" dirty="0"/>
              <a:t>Giving them a goal and check-in with their progress at the next training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Ubuntu" panose="020B0504030602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937179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2968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1722425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Group Activity]</a:t>
            </a:r>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2782995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Arial" panose="020B0604020202020204" pitchFamily="34" charset="0"/>
              <a:buChar char="•"/>
            </a:pPr>
            <a:r>
              <a:rPr lang="en-US" dirty="0"/>
              <a:t>You can share health tips in many ways! Think about all the different ways you communicate with your fellow Special Olympics athletes </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You might want to share a health tip during:</a:t>
            </a:r>
          </a:p>
          <a:p>
            <a:pPr marL="1143000" lvl="1" indent="-457200">
              <a:lnSpc>
                <a:spcPct val="100000"/>
              </a:lnSpc>
            </a:pPr>
            <a:r>
              <a:rPr lang="en-US" dirty="0"/>
              <a:t>Water breaks</a:t>
            </a:r>
          </a:p>
          <a:p>
            <a:pPr marL="1143000" lvl="1" indent="-457200">
              <a:lnSpc>
                <a:spcPct val="100000"/>
              </a:lnSpc>
            </a:pPr>
            <a:r>
              <a:rPr lang="en-US" dirty="0"/>
              <a:t>Cool-down stretches</a:t>
            </a:r>
          </a:p>
          <a:p>
            <a:pPr marL="1143000" lvl="1" indent="-457200">
              <a:lnSpc>
                <a:spcPct val="100000"/>
              </a:lnSpc>
            </a:pPr>
            <a:endParaRPr lang="en-US" sz="1200" b="0" i="0" u="none" strike="noStrike" kern="1200" baseline="0" dirty="0">
              <a:solidFill>
                <a:schemeClr val="dk1"/>
              </a:solidFill>
              <a:latin typeface="Ubuntu" panose="020B0504030602030204" pitchFamily="34" charset="0"/>
              <a:ea typeface="+mn-ea"/>
              <a:cs typeface="+mn-cs"/>
            </a:endParaRPr>
          </a:p>
          <a:p>
            <a:pPr marL="685800" lvl="0" indent="-457200">
              <a:lnSpc>
                <a:spcPct val="100000"/>
              </a:lnSpc>
            </a:pPr>
            <a:r>
              <a:rPr lang="en-US" sz="1200" b="0" i="0" u="none" strike="noStrike" kern="1200" baseline="0" dirty="0">
                <a:solidFill>
                  <a:schemeClr val="dk1"/>
                </a:solidFill>
                <a:latin typeface="Ubuntu" panose="020B0504030602030204" pitchFamily="34" charset="0"/>
                <a:ea typeface="+mn-ea"/>
                <a:cs typeface="+mn-cs"/>
              </a:rPr>
              <a:t>Make sure you talk to your coach about the best time to share a health tip at your sports practice!</a:t>
            </a: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1431135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You can give a health tip about any of the parts of fitness:</a:t>
            </a:r>
          </a:p>
          <a:p>
            <a:pPr marL="0" marR="0">
              <a:lnSpc>
                <a:spcPct val="150000"/>
              </a:lnSpc>
              <a:spcBef>
                <a:spcPts val="0"/>
              </a:spcBef>
              <a:spcAft>
                <a:spcPts val="0"/>
              </a:spcAft>
            </a:pP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	Physical Activity</a:t>
            </a:r>
          </a:p>
          <a:p>
            <a:pPr marL="0" marR="0">
              <a:lnSpc>
                <a:spcPct val="150000"/>
              </a:lnSpc>
              <a:spcBef>
                <a:spcPts val="0"/>
              </a:spcBef>
              <a:spcAft>
                <a:spcPts val="0"/>
              </a:spcAft>
            </a:pP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	Hydration</a:t>
            </a:r>
            <a:b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b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	Nutrition</a:t>
            </a:r>
            <a:b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br>
            <a:endPar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endParaRPr>
          </a:p>
          <a:p>
            <a:pPr marL="0" marR="0">
              <a:lnSpc>
                <a:spcPct val="150000"/>
              </a:lnSpc>
              <a:spcBef>
                <a:spcPts val="0"/>
              </a:spcBef>
              <a:spcAft>
                <a:spcPts val="0"/>
              </a:spcAft>
            </a:pP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ASK: How many of you have seen or used the Fit 5 Guide before? Raise your hand.</a:t>
            </a:r>
          </a:p>
          <a:p>
            <a:pPr marL="0" marR="0">
              <a:lnSpc>
                <a:spcPct val="150000"/>
              </a:lnSpc>
              <a:spcBef>
                <a:spcPts val="0"/>
              </a:spcBef>
              <a:spcAft>
                <a:spcPts val="0"/>
              </a:spcAft>
            </a:pPr>
            <a:endPar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endParaRPr>
          </a:p>
          <a:p>
            <a:pPr>
              <a:lnSpc>
                <a:spcPct val="100000"/>
              </a:lnSpc>
            </a:pPr>
            <a:r>
              <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rPr>
              <a:t>Great! Fit 5 is a guide to achieving fitness and your personal best with physical activity, nutrition and hydration. Using the information in the Fit 5 Guide, you can share lessons on</a:t>
            </a:r>
            <a:r>
              <a:rPr lang="en-US" dirty="0"/>
              <a:t>:</a:t>
            </a:r>
          </a:p>
          <a:p>
            <a:pPr marL="1143000" lvl="1" indent="-457200">
              <a:lnSpc>
                <a:spcPct val="100000"/>
              </a:lnSpc>
            </a:pPr>
            <a:r>
              <a:rPr lang="en-US" dirty="0"/>
              <a:t>Staying active outside of sport</a:t>
            </a:r>
          </a:p>
          <a:p>
            <a:pPr marL="1143000" lvl="1" indent="-457200">
              <a:lnSpc>
                <a:spcPct val="100000"/>
              </a:lnSpc>
            </a:pPr>
            <a:r>
              <a:rPr lang="en-US" dirty="0"/>
              <a:t>Eating healthy foods that fuel your body</a:t>
            </a:r>
          </a:p>
          <a:p>
            <a:pPr marL="1143000" lvl="1" indent="-457200">
              <a:lnSpc>
                <a:spcPct val="100000"/>
              </a:lnSpc>
            </a:pPr>
            <a:r>
              <a:rPr lang="en-US" dirty="0"/>
              <a:t>Drinking hydrating beverages</a:t>
            </a:r>
          </a:p>
          <a:p>
            <a:pPr marL="0" marR="0">
              <a:lnSpc>
                <a:spcPct val="150000"/>
              </a:lnSpc>
              <a:spcBef>
                <a:spcPts val="0"/>
              </a:spcBef>
              <a:spcAft>
                <a:spcPts val="0"/>
              </a:spcAft>
            </a:pPr>
            <a:endPar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580486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In addition to the </a:t>
            </a:r>
            <a:r>
              <a:rPr lang="en-US" dirty="0">
                <a:hlinkClick r:id="rId3"/>
              </a:rPr>
              <a:t>Fit 5 Guide and Fitness Cards</a:t>
            </a:r>
            <a:r>
              <a:rPr lang="en-US" dirty="0"/>
              <a:t>, you can also find information for your Health Tips in these webpages and resources:</a:t>
            </a:r>
          </a:p>
          <a:p>
            <a:pPr>
              <a:lnSpc>
                <a:spcPct val="100000"/>
              </a:lnSpc>
            </a:pPr>
            <a:endParaRPr lang="en-US" dirty="0"/>
          </a:p>
          <a:p>
            <a:pPr marL="457200" indent="-457200">
              <a:lnSpc>
                <a:spcPct val="100000"/>
              </a:lnSpc>
              <a:buFont typeface="Arial" panose="020B0604020202020204" pitchFamily="34" charset="0"/>
              <a:buChar char="•"/>
            </a:pPr>
            <a:r>
              <a:rPr lang="en-US" dirty="0">
                <a:hlinkClick r:id="rId4"/>
              </a:rPr>
              <a:t>Special Olympics Health Education toolkit</a:t>
            </a:r>
            <a:endParaRPr lang="en-US" dirty="0"/>
          </a:p>
          <a:p>
            <a:pPr marL="457200" indent="-457200">
              <a:lnSpc>
                <a:spcPct val="100000"/>
              </a:lnSpc>
              <a:buFont typeface="Arial" panose="020B0604020202020204" pitchFamily="34" charset="0"/>
              <a:buChar char="•"/>
            </a:pPr>
            <a:r>
              <a:rPr lang="en-US" dirty="0">
                <a:hlinkClick r:id="rId5"/>
              </a:rPr>
              <a:t>High 5 for Fitness</a:t>
            </a:r>
            <a:endParaRPr lang="en-US" dirty="0"/>
          </a:p>
          <a:p>
            <a:pPr marL="457200" indent="-457200">
              <a:lnSpc>
                <a:spcPct val="100000"/>
              </a:lnSpc>
              <a:buFont typeface="Arial" panose="020B0604020202020204" pitchFamily="34" charset="0"/>
              <a:buChar char="•"/>
            </a:pPr>
            <a:r>
              <a:rPr lang="en-US" dirty="0">
                <a:hlinkClick r:id="rId6"/>
              </a:rPr>
              <a:t>Health Promotion – Educational Materials</a:t>
            </a:r>
            <a:endParaRPr lang="en-US" dirty="0"/>
          </a:p>
          <a:p>
            <a:pPr marL="457200" indent="-457200">
              <a:lnSpc>
                <a:spcPct val="100000"/>
              </a:lnSpc>
              <a:buFont typeface="Arial" panose="020B0604020202020204" pitchFamily="34" charset="0"/>
              <a:buChar char="•"/>
            </a:pPr>
            <a:r>
              <a:rPr lang="en-US" dirty="0"/>
              <a:t>Your Program’s fitness resources and guides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use your workbook to help come up with Health Tips!</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1205126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258608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Ubuntu Light" panose="020B0304030602030204" pitchFamily="34" charset="0"/>
                <a:ea typeface="Calibri" panose="020F0502020204030204" pitchFamily="34" charset="0"/>
                <a:cs typeface="Times New Roman" panose="02020603050405020304" pitchFamily="18" charset="0"/>
              </a:rPr>
              <a:t>Teams that have Fitness Captains will:</a:t>
            </a:r>
          </a:p>
          <a:p>
            <a:pPr marL="342900" indent="-342900">
              <a:buFont typeface="Arial" panose="020B0604020202020204" pitchFamily="34" charset="0"/>
              <a:buChar char="•"/>
            </a:pPr>
            <a:r>
              <a:rPr lang="en-US" sz="1200" dirty="0">
                <a:effectLst/>
                <a:latin typeface="Ubuntu Light" panose="020B0304030602030204" pitchFamily="34" charset="0"/>
                <a:ea typeface="Calibri" panose="020F0502020204030204" pitchFamily="34" charset="0"/>
                <a:cs typeface="Times New Roman" panose="02020603050405020304" pitchFamily="18" charset="0"/>
              </a:rPr>
              <a:t>Complete safe and effective warm-up and cool-down routines </a:t>
            </a:r>
          </a:p>
          <a:p>
            <a:pPr marL="342900" indent="-342900">
              <a:buFont typeface="Arial" panose="020B0604020202020204" pitchFamily="34" charset="0"/>
              <a:buChar char="•"/>
            </a:pPr>
            <a:r>
              <a:rPr lang="en-US" sz="1200" dirty="0">
                <a:effectLst/>
                <a:latin typeface="Ubuntu Light" panose="020B0304030602030204" pitchFamily="34" charset="0"/>
                <a:ea typeface="Calibri" panose="020F0502020204030204" pitchFamily="34" charset="0"/>
                <a:cs typeface="Times New Roman" panose="02020603050405020304" pitchFamily="18" charset="0"/>
              </a:rPr>
              <a:t>Learn health education tips or lessons</a:t>
            </a:r>
          </a:p>
          <a:p>
            <a:pPr marL="342900" indent="-342900">
              <a:buFont typeface="Arial" panose="020B0604020202020204" pitchFamily="34" charset="0"/>
              <a:buChar char="•"/>
            </a:pPr>
            <a:r>
              <a:rPr lang="en-US" sz="1200" dirty="0">
                <a:effectLst/>
                <a:latin typeface="Ubuntu Light" panose="020B0304030602030204" pitchFamily="34" charset="0"/>
                <a:ea typeface="Calibri" panose="020F0502020204030204" pitchFamily="34" charset="0"/>
                <a:cs typeface="Times New Roman" panose="02020603050405020304" pitchFamily="18" charset="0"/>
              </a:rPr>
              <a:t>Be supported to practice healthy behaviors and encouraged to participate in other health/fitness programming</a:t>
            </a:r>
          </a:p>
          <a:p>
            <a:pPr marL="342900" indent="-342900">
              <a:buFont typeface="Arial" panose="020B0604020202020204" pitchFamily="34" charset="0"/>
              <a:buChar char="•"/>
            </a:pP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pPr lvl="0"/>
            <a:endParaRPr lang="en-US" b="1" u="sng" dirty="0">
              <a:solidFill>
                <a:srgbClr val="FF0000"/>
              </a:solidFill>
              <a:latin typeface="+mj-lt"/>
            </a:endParaRPr>
          </a:p>
          <a:p>
            <a:pPr lvl="0"/>
            <a:r>
              <a:rPr lang="en-US" dirty="0">
                <a:solidFill>
                  <a:schemeClr val="bg1"/>
                </a:solidFill>
                <a:latin typeface="+mj-lt"/>
              </a:rPr>
              <a:t>Fitness Captains should take care of their teammates in a positive manner and help their teammates succeed with positive praise and motivation.</a:t>
            </a:r>
          </a:p>
          <a:p>
            <a:pPr marL="342900" indent="-342900">
              <a:buFont typeface="Arial" panose="020B0604020202020204" pitchFamily="34" charset="0"/>
              <a:buChar char="•"/>
            </a:pP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964233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Welcome back to Fitness Captain Training! In  Lesson 2 we will Practice leading warm-up and cool-down routines for different sports!</a:t>
            </a:r>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2356801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Let’s revisit the roles and responsibilities of a Fitness Captain.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Using your leadership skills, </a:t>
            </a:r>
            <a:r>
              <a:rPr lang="en-US" sz="1800" dirty="0">
                <a:effectLst/>
                <a:latin typeface="Ubuntu Light" panose="020B0304030602030204" pitchFamily="34" charset="0"/>
                <a:ea typeface="Calibri" panose="020F0502020204030204" pitchFamily="34" charset="0"/>
                <a:cs typeface="Times New Roman" panose="02020603050405020304" pitchFamily="18" charset="0"/>
              </a:rPr>
              <a:t>Fitness Captains will work closely with their coaches to make sure health and fitness is a key component of the sports experience by</a:t>
            </a:r>
            <a:r>
              <a:rPr lang="en-US" sz="1800" b="0" i="0" u="none" strike="noStrike" kern="1200" baseline="0" dirty="0">
                <a:solidFill>
                  <a:schemeClr val="dk1"/>
                </a:solidFill>
                <a:effectLst/>
                <a:latin typeface="Ubuntu" panose="020B050403060203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effectLst/>
                <a:latin typeface="Ubuntu" panose="020B0504030602030204" pitchFamily="34" charset="0"/>
                <a:ea typeface="+mn-ea"/>
                <a:cs typeface="+mn-cs"/>
              </a:rPr>
              <a:t>Teaching Healthy Habits to their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effectLst/>
                <a:latin typeface="Ubuntu" panose="020B0504030602030204" pitchFamily="34" charset="0"/>
                <a:ea typeface="+mn-ea"/>
                <a:cs typeface="+mn-cs"/>
              </a:rPr>
              <a:t>Leading warm-up and cool-downs before and after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dirty="0">
              <a:solidFill>
                <a:schemeClr val="dk1"/>
              </a:solidFill>
              <a:effectLst/>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kern="1200" baseline="0" dirty="0">
                <a:solidFill>
                  <a:schemeClr val="dk1"/>
                </a:solidFill>
                <a:effectLst/>
                <a:latin typeface="Ubuntu Light" panose="020B0304030602030204" pitchFamily="34" charset="0"/>
                <a:ea typeface="+mn-ea"/>
                <a:cs typeface="Times New Roman" panose="02020603050405020304" pitchFamily="18" charset="0"/>
              </a:rPr>
              <a:t>In Lesson 1, we learned about the different parts of fitness and how to teach Health Tips. Now, it’s time for you to learn about warm-up and cool-downs, and practice leading exercises!</a:t>
            </a:r>
            <a:endParaRPr lang="en-US" sz="1800" b="0" i="0" u="none" strike="noStrike" kern="1200" baseline="0" dirty="0">
              <a:solidFill>
                <a:schemeClr val="dk1"/>
              </a:solidFill>
              <a:effectLst/>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40699930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179186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warm-up should be the first physical activity in every </a:t>
            </a:r>
            <a:r>
              <a:rPr lang="en-US" dirty="0">
                <a:effectLst/>
              </a:rPr>
              <a:t>training session </a:t>
            </a:r>
            <a:r>
              <a:rPr lang="en-US" dirty="0"/>
              <a:t>or competition</a:t>
            </a:r>
            <a:r>
              <a:rPr lang="en-US" dirty="0">
                <a:effectLst/>
              </a:rPr>
              <a:t>. It </a:t>
            </a:r>
            <a:r>
              <a:rPr lang="en-US" dirty="0"/>
              <a:t>helps athletes </a:t>
            </a:r>
            <a:r>
              <a:rPr lang="en-US" dirty="0">
                <a:effectLst/>
              </a:rPr>
              <a:t>to </a:t>
            </a:r>
            <a:r>
              <a:rPr lang="en-US" dirty="0"/>
              <a:t>reach </a:t>
            </a:r>
            <a:r>
              <a:rPr lang="en-US" dirty="0">
                <a:effectLst/>
              </a:rPr>
              <a:t>a </a:t>
            </a:r>
            <a:r>
              <a:rPr lang="en-US" dirty="0"/>
              <a:t>state of physical and mental readiness</a:t>
            </a:r>
            <a:r>
              <a:rPr lang="en-US" dirty="0">
                <a:effectLst/>
              </a:rPr>
              <a:t>. </a:t>
            </a:r>
            <a:r>
              <a:rPr lang="en-US" dirty="0"/>
              <a:t>When athletes prepare both </a:t>
            </a:r>
            <a:r>
              <a:rPr lang="en-US" dirty="0">
                <a:effectLst/>
              </a:rPr>
              <a:t>the body </a:t>
            </a:r>
            <a:r>
              <a:rPr lang="en-US" dirty="0"/>
              <a:t>and the mind, they are less likely </a:t>
            </a:r>
            <a:r>
              <a:rPr lang="en-US" dirty="0">
                <a:effectLst/>
              </a:rPr>
              <a:t>to </a:t>
            </a:r>
            <a:r>
              <a:rPr lang="en-US" dirty="0"/>
              <a:t>suffer an injury and will perform better at each practice, training and competition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550524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Warm-up prepares the body for sport or exercise and helps to prevent injury by increasing: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Heart rate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Breathing rate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Blood flow to the active muscles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Body and muscle temperature.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Warm-ups prepare the mind to focus on the sport or exercise by: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Helping athletes shift focus from life to sport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Mentally reviewing skills previously learned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Connecting the mind and the body (e.g. linking hand and eye coordination)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938691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Every sport is different and each sport has specific skills and movements. The warm-up should be personalized to the sport and the ability levels of the athletes. Warm-ups should begin at a slow pace and gradually become a little faster and more difficult.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Regardless of the sport, however, these three elements should be included in all warm-ups: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Aerobic Activity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Dynamic Stretches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2456369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Think back to Lesson 1…aerobic is a term used to describe endurance exercises.</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Aerobic activities are whole body movements that increase heart rate. Activities should start at a slow pace and gradually increase in intensity/difficulty and last at least 5 minutes. Athletes should feel warm, a little out of breath and energized by the end. This can be a fun part of your training session!</a:t>
            </a:r>
          </a:p>
          <a:p>
            <a:r>
              <a:rPr lang="en-US" sz="1200" b="0" i="0" u="none" strike="noStrike" kern="1200" baseline="0" dirty="0">
                <a:solidFill>
                  <a:schemeClr val="dk1"/>
                </a:solidFill>
                <a:latin typeface="Ubuntu" panose="020B0504030602030204" pitchFamily="34" charset="0"/>
                <a:ea typeface="+mn-ea"/>
                <a:cs typeface="+mn-cs"/>
              </a:rPr>
              <a:t> </a:t>
            </a:r>
          </a:p>
          <a:p>
            <a:r>
              <a:rPr lang="en-US" sz="1200" b="0" i="0" u="none" strike="noStrike" kern="1200" baseline="0" dirty="0">
                <a:solidFill>
                  <a:schemeClr val="dk1"/>
                </a:solidFill>
                <a:latin typeface="Ubuntu" panose="020B0504030602030204" pitchFamily="34" charset="0"/>
                <a:ea typeface="+mn-ea"/>
                <a:cs typeface="+mn-cs"/>
              </a:rPr>
              <a:t>QUESTION:</a:t>
            </a:r>
          </a:p>
          <a:p>
            <a:r>
              <a:rPr lang="en-US" sz="1200" b="0" i="0" u="none" strike="noStrike" kern="1200" baseline="0" dirty="0">
                <a:solidFill>
                  <a:schemeClr val="dk1"/>
                </a:solidFill>
                <a:latin typeface="Ubuntu" panose="020B0504030602030204" pitchFamily="34" charset="0"/>
                <a:ea typeface="+mn-ea"/>
                <a:cs typeface="+mn-cs"/>
              </a:rPr>
              <a:t>What are some aerobic activities that you can lead?</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1" i="1" u="none" strike="noStrike" kern="1200" baseline="0" dirty="0">
                <a:solidFill>
                  <a:schemeClr val="dk1"/>
                </a:solidFill>
                <a:latin typeface="Ubuntu" panose="020B0504030602030204" pitchFamily="34" charset="0"/>
                <a:ea typeface="+mn-ea"/>
                <a:cs typeface="+mn-cs"/>
              </a:rPr>
              <a:t>Ask a couple participants to share their answers.</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Great answers! Here are some other ideas: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Walk or jog around the field or court for 5 minutes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Add direction changes or walking/running patterns such as sideways, backwards, skipping, galloping, etc.</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Choose and lead a few Fit 5 Endurance Exercises </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Develop a team dance or have the group dance independently</a:t>
            </a:r>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209256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Once the body is warm from your aerobic activity, it is time to focus on stretching the muscles you will use during your sport.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Dynamic stretches consist of active, controlled movements that take body parts through a full range of motion.  Some examples are arm circles and leg swings. These are better than traditional/static stretches in the warm-up because the body temperature and heart rate stay elevated. In addition, dynamic stretches have been shown to reduce injury better than traditional stretches.</a:t>
            </a:r>
          </a:p>
          <a:p>
            <a:pPr marL="0" marR="0">
              <a:spcBef>
                <a:spcPts val="0"/>
              </a:spcBef>
              <a:spcAft>
                <a:spcPts val="0"/>
              </a:spcAft>
            </a:pPr>
            <a:endParaRPr lang="en-US"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Examples: arm swings, walking high kicks, hip circles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59</a:t>
            </a:fld>
            <a:endParaRPr lang="en-US"/>
          </a:p>
        </p:txBody>
      </p:sp>
    </p:spTree>
    <p:extLst>
      <p:ext uri="{BB962C8B-B14F-4D97-AF65-F5344CB8AC3E}">
        <p14:creationId xmlns:p14="http://schemas.microsoft.com/office/powerpoint/2010/main" val="888725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Special Olympics created warm-up guides and videos for specific sports to help you lead these at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This is a great resource to help you learn and lead warm-up routines.</a:t>
            </a:r>
          </a:p>
        </p:txBody>
      </p:sp>
      <p:sp>
        <p:nvSpPr>
          <p:cNvPr id="4" name="Slide Number Placeholder 3"/>
          <p:cNvSpPr>
            <a:spLocks noGrp="1"/>
          </p:cNvSpPr>
          <p:nvPr>
            <p:ph type="sldNum" sz="quarter" idx="5"/>
          </p:nvPr>
        </p:nvSpPr>
        <p:spPr/>
        <p:txBody>
          <a:bodyPr/>
          <a:lstStyle/>
          <a:p>
            <a:fld id="{94524C34-D508-4CCF-A9F5-C631378A631A}" type="slidenum">
              <a:rPr lang="en-US" smtClean="0"/>
              <a:t>60</a:t>
            </a:fld>
            <a:endParaRPr lang="en-US"/>
          </a:p>
        </p:txBody>
      </p:sp>
    </p:spTree>
    <p:extLst>
      <p:ext uri="{BB962C8B-B14F-4D97-AF65-F5344CB8AC3E}">
        <p14:creationId xmlns:p14="http://schemas.microsoft.com/office/powerpoint/2010/main" val="2863796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Char char="•"/>
            </a:pPr>
            <a:r>
              <a:rPr lang="en-US" b="1" dirty="0">
                <a:solidFill>
                  <a:srgbClr val="179984"/>
                </a:solidFill>
                <a:latin typeface="Ubuntu Light"/>
                <a:ea typeface="Ubuntu Light" panose="020B0304030602030204" pitchFamily="34" charset="0"/>
                <a:cs typeface="Times New Roman"/>
              </a:rPr>
              <a:t>Health M</a:t>
            </a:r>
            <a:r>
              <a:rPr lang="en-US" b="1" dirty="0">
                <a:solidFill>
                  <a:srgbClr val="179984"/>
                </a:solidFill>
                <a:effectLst/>
                <a:latin typeface="Ubuntu Light"/>
                <a:ea typeface="Ubuntu Light" panose="020B0304030602030204" pitchFamily="34" charset="0"/>
                <a:cs typeface="Times New Roman"/>
              </a:rPr>
              <a:t>essengers</a:t>
            </a:r>
            <a:r>
              <a:rPr lang="en-US" b="1" dirty="0">
                <a:effectLst/>
                <a:latin typeface="Ubuntu Light"/>
                <a:ea typeface="Ubuntu Light" panose="020B0304030602030204" pitchFamily="34" charset="0"/>
                <a:cs typeface="Times New Roman"/>
              </a:rPr>
              <a:t> </a:t>
            </a:r>
            <a:r>
              <a:rPr lang="en-US" dirty="0">
                <a:effectLst/>
                <a:latin typeface="Ubuntu Light"/>
                <a:ea typeface="Ubuntu Light" panose="020B0304030602030204" pitchFamily="34" charset="0"/>
                <a:cs typeface="Times New Roman"/>
              </a:rPr>
              <a:t>are Special Olympics athletes who have been trained to serve as a health leader, educator and advocate</a:t>
            </a:r>
          </a:p>
          <a:p>
            <a:pPr>
              <a:lnSpc>
                <a:spcPct val="100000"/>
              </a:lnSpc>
            </a:pPr>
            <a:endParaRPr lang="en-US" dirty="0">
              <a:effectLst/>
              <a:latin typeface="Ubuntu Light"/>
              <a:ea typeface="Ubuntu Light" panose="020B0304030602030204" pitchFamily="34" charset="0"/>
              <a:cs typeface="Times New Roman"/>
            </a:endParaRPr>
          </a:p>
          <a:p>
            <a:pPr marL="342900" indent="-342900">
              <a:lnSpc>
                <a:spcPct val="100000"/>
              </a:lnSpc>
              <a:buChar char="•"/>
            </a:pPr>
            <a:r>
              <a:rPr lang="en-US" dirty="0">
                <a:effectLst/>
                <a:latin typeface="Ubuntu Light"/>
                <a:ea typeface="Ubuntu Light" panose="020B0304030602030204" pitchFamily="34" charset="0"/>
                <a:cs typeface="Times New Roman"/>
              </a:rPr>
              <a:t>Health Messengers </a:t>
            </a:r>
            <a:r>
              <a:rPr lang="en-US" b="1" dirty="0">
                <a:solidFill>
                  <a:srgbClr val="009A79"/>
                </a:solidFill>
                <a:effectLst/>
                <a:latin typeface="Ubuntu Light"/>
                <a:ea typeface="Ubuntu Light" panose="020B0304030602030204" pitchFamily="34" charset="0"/>
                <a:cs typeface="Times New Roman"/>
              </a:rPr>
              <a:t>are not Fitness Captains</a:t>
            </a:r>
            <a:r>
              <a:rPr lang="en-US" dirty="0">
                <a:effectLst/>
                <a:latin typeface="Ubuntu Light"/>
                <a:ea typeface="Ubuntu Light" panose="020B0304030602030204" pitchFamily="34" charset="0"/>
                <a:cs typeface="Times New Roman"/>
              </a:rPr>
              <a:t>, but they are invited to complete this core module. </a:t>
            </a:r>
            <a:endParaRPr lang="en-US" dirty="0">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Arial" panose="020B0604020202020204" pitchFamily="34" charset="0"/>
              <a:buChar char="•"/>
            </a:pPr>
            <a:endParaRPr lang="en-US" dirty="0">
              <a:effectLst/>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Arial" panose="020B0604020202020204" pitchFamily="34" charset="0"/>
              <a:buChar char="•"/>
            </a:pPr>
            <a:r>
              <a:rPr lang="en-US" dirty="0">
                <a:effectLst/>
                <a:latin typeface="Ubuntu Light"/>
                <a:ea typeface="Calibri" panose="020F0502020204030204" pitchFamily="34" charset="0"/>
                <a:cs typeface="Times New Roman"/>
              </a:rPr>
              <a:t>Fitness Captain program may be a step to becoming a Health Messenger. Fitness Captains may feel inspired and ready to take on other roles in Health</a:t>
            </a:r>
            <a:endParaRPr lang="en-US" sz="1050" dirty="0">
              <a:latin typeface="Ubuntu Light" panose="020B0304030602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dirty="0"/>
          </a:p>
        </p:txBody>
      </p:sp>
    </p:spTree>
    <p:extLst>
      <p:ext uri="{BB962C8B-B14F-4D97-AF65-F5344CB8AC3E}">
        <p14:creationId xmlns:p14="http://schemas.microsoft.com/office/powerpoint/2010/main" val="160028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When possible, provide </a:t>
            </a:r>
            <a:r>
              <a:rPr lang="en-US" b="1" dirty="0"/>
              <a:t>modifications</a:t>
            </a:r>
            <a:r>
              <a:rPr lang="en-US" dirty="0"/>
              <a:t> for your teammates if exercises are challenging (ex: march in place vs. high knees)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Select exercises that are </a:t>
            </a:r>
            <a:r>
              <a:rPr lang="en-US" sz="2800" b="1" dirty="0">
                <a:solidFill>
                  <a:srgbClr val="179984"/>
                </a:solidFill>
              </a:rPr>
              <a:t>specific to your sport. </a:t>
            </a:r>
            <a:r>
              <a:rPr lang="en-US" sz="2800" dirty="0"/>
              <a:t>They should use the parts of your body that you use when playing your sport. </a:t>
            </a:r>
            <a:endParaRPr lang="en-US" sz="2800" b="1" dirty="0">
              <a:solidFill>
                <a:srgbClr val="179984"/>
              </a:solidFill>
            </a:endParaRP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61</a:t>
            </a:fld>
            <a:endParaRPr lang="en-US"/>
          </a:p>
        </p:txBody>
      </p:sp>
    </p:spTree>
    <p:extLst>
      <p:ext uri="{BB962C8B-B14F-4D97-AF65-F5344CB8AC3E}">
        <p14:creationId xmlns:p14="http://schemas.microsoft.com/office/powerpoint/2010/main" val="3661433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Here are some examples of modifications</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look at the Modification Activity in your workbook</a:t>
            </a:r>
          </a:p>
        </p:txBody>
      </p:sp>
      <p:sp>
        <p:nvSpPr>
          <p:cNvPr id="4" name="Slide Number Placeholder 3"/>
          <p:cNvSpPr>
            <a:spLocks noGrp="1"/>
          </p:cNvSpPr>
          <p:nvPr>
            <p:ph type="sldNum" sz="quarter" idx="5"/>
          </p:nvPr>
        </p:nvSpPr>
        <p:spPr/>
        <p:txBody>
          <a:bodyPr/>
          <a:lstStyle/>
          <a:p>
            <a:fld id="{94524C34-D508-4CCF-A9F5-C631378A631A}" type="slidenum">
              <a:rPr lang="en-US" smtClean="0"/>
              <a:t>62</a:t>
            </a:fld>
            <a:endParaRPr lang="en-US"/>
          </a:p>
        </p:txBody>
      </p:sp>
    </p:spTree>
    <p:extLst>
      <p:ext uri="{BB962C8B-B14F-4D97-AF65-F5344CB8AC3E}">
        <p14:creationId xmlns:p14="http://schemas.microsoft.com/office/powerpoint/2010/main" val="1065273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Now let’s talk about cool-downs!</a:t>
            </a:r>
          </a:p>
          <a:p>
            <a:endParaRPr lang="en-US" sz="1200" b="0" i="0" u="none" strike="noStrike" kern="1200" baseline="0" dirty="0">
              <a:solidFill>
                <a:schemeClr val="dk1"/>
              </a:solidFill>
              <a:latin typeface="Ubuntu" panose="020B0504030602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63</a:t>
            </a:fld>
            <a:endParaRPr lang="en-US"/>
          </a:p>
        </p:txBody>
      </p:sp>
    </p:spTree>
    <p:extLst>
      <p:ext uri="{BB962C8B-B14F-4D97-AF65-F5344CB8AC3E}">
        <p14:creationId xmlns:p14="http://schemas.microsoft.com/office/powerpoint/2010/main" val="3209946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When your training, practice or sport session is complete, you should always cool-down. A good cool-down allows the body to gradually return to a state of rest.  </a:t>
            </a:r>
          </a:p>
          <a:p>
            <a:endParaRPr lang="en-US" sz="1200" b="0" i="0" u="none" strike="noStrike" kern="1200" baseline="0" dirty="0">
              <a:solidFill>
                <a:schemeClr val="dk1"/>
              </a:solidFill>
              <a:latin typeface="Ubuntu" panose="020B0504030602030204" pitchFamily="34" charset="0"/>
              <a:ea typeface="+mn-ea"/>
              <a:cs typeface="+mn-cs"/>
            </a:endParaRPr>
          </a:p>
          <a:p>
            <a:r>
              <a:rPr lang="en-US" sz="1200" b="0" i="0" u="none" strike="noStrike" kern="1200" baseline="0" dirty="0">
                <a:solidFill>
                  <a:schemeClr val="dk1"/>
                </a:solidFill>
                <a:latin typeface="Ubuntu" panose="020B0504030602030204" pitchFamily="34" charset="0"/>
                <a:ea typeface="+mn-ea"/>
                <a:cs typeface="+mn-cs"/>
              </a:rPr>
              <a:t>It is just as important to have a good cool-down as it is to have a good warm-up</a:t>
            </a:r>
          </a:p>
        </p:txBody>
      </p:sp>
      <p:sp>
        <p:nvSpPr>
          <p:cNvPr id="4" name="Slide Number Placeholder 3"/>
          <p:cNvSpPr>
            <a:spLocks noGrp="1"/>
          </p:cNvSpPr>
          <p:nvPr>
            <p:ph type="sldNum" sz="quarter" idx="5"/>
          </p:nvPr>
        </p:nvSpPr>
        <p:spPr/>
        <p:txBody>
          <a:bodyPr/>
          <a:lstStyle/>
          <a:p>
            <a:fld id="{94524C34-D508-4CCF-A9F5-C631378A631A}" type="slidenum">
              <a:rPr lang="en-US" smtClean="0"/>
              <a:t>64</a:t>
            </a:fld>
            <a:endParaRPr lang="en-US"/>
          </a:p>
        </p:txBody>
      </p:sp>
    </p:spTree>
    <p:extLst>
      <p:ext uri="{BB962C8B-B14F-4D97-AF65-F5344CB8AC3E}">
        <p14:creationId xmlns:p14="http://schemas.microsoft.com/office/powerpoint/2010/main" val="3346528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Ubuntu" panose="020B0504030602030204" pitchFamily="34" charset="0"/>
                <a:ea typeface="+mn-ea"/>
                <a:cs typeface="+mn-cs"/>
              </a:rPr>
              <a:t>It is just as important to have a good cool-down as it is to have a good warm-up. Like warm-ups, cool-downs have many physical and mental benefits, such as:</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Decreasing heart rate, breathing rate and body temperature</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Decreasing muscle soreness to increase the rate of recovery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Improving flexibility</a:t>
            </a:r>
          </a:p>
          <a:p>
            <a:pPr marL="171450" indent="-171450">
              <a:buFont typeface="Arial" panose="020B0604020202020204" pitchFamily="34" charset="0"/>
              <a:buChar char="•"/>
            </a:pPr>
            <a:r>
              <a:rPr lang="en-US" sz="1200" b="0" i="0" u="none" strike="noStrike" kern="1200" baseline="0" dirty="0">
                <a:solidFill>
                  <a:schemeClr val="dk1"/>
                </a:solidFill>
                <a:latin typeface="Ubuntu" panose="020B0504030602030204" pitchFamily="34" charset="0"/>
                <a:ea typeface="+mn-ea"/>
                <a:cs typeface="+mn-cs"/>
              </a:rPr>
              <a:t>Promoting relaxation</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1" i="0" u="none" strike="noStrike" kern="1200" baseline="0" dirty="0">
                <a:solidFill>
                  <a:srgbClr val="316355"/>
                </a:solidFill>
                <a:latin typeface="Ubuntu" panose="020B0504030602030204" pitchFamily="34" charset="0"/>
                <a:ea typeface="+mn-ea"/>
                <a:cs typeface="+mn-cs"/>
              </a:rPr>
              <a:t>QUESTION:</a:t>
            </a: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What do you notice about this list? How does it differ from warm-ups?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65</a:t>
            </a:fld>
            <a:endParaRPr lang="en-US"/>
          </a:p>
        </p:txBody>
      </p:sp>
    </p:spTree>
    <p:extLst>
      <p:ext uri="{BB962C8B-B14F-4D97-AF65-F5344CB8AC3E}">
        <p14:creationId xmlns:p14="http://schemas.microsoft.com/office/powerpoint/2010/main" val="151464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dk1"/>
                </a:solidFill>
                <a:latin typeface="Ubuntu" panose="020B0504030602030204" pitchFamily="34" charset="0"/>
                <a:ea typeface="+mn-ea"/>
                <a:cs typeface="+mn-cs"/>
              </a:rPr>
              <a:t>Like warm-ups, a typical cool-down includes two key components:</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Light aerobic activity </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Stretching</a:t>
            </a: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66</a:t>
            </a:fld>
            <a:endParaRPr lang="en-US"/>
          </a:p>
        </p:txBody>
      </p:sp>
    </p:spTree>
    <p:extLst>
      <p:ext uri="{BB962C8B-B14F-4D97-AF65-F5344CB8AC3E}">
        <p14:creationId xmlns:p14="http://schemas.microsoft.com/office/powerpoint/2010/main" val="1664639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Opposite to warm-ups, the aerobic activity in a cool-down should gradually decrease in intensity/difficulty. It could be a light jog, moving into a brisk walk and finally ending to a slow walk. You may also include some strength and conditioning exercises.</a:t>
            </a:r>
          </a:p>
          <a:p>
            <a:pPr marL="0" indent="0">
              <a:buFont typeface="Arial"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dk1"/>
                </a:solidFill>
                <a:latin typeface="Ubuntu" panose="020B0504030602030204" pitchFamily="34" charset="0"/>
                <a:ea typeface="+mn-ea"/>
                <a:cs typeface="+mn-cs"/>
              </a:rPr>
              <a:t>Your heart should be beating slowly, and you should not be out of breath. This activity could be a short jog/walk.</a:t>
            </a:r>
          </a:p>
        </p:txBody>
      </p:sp>
      <p:sp>
        <p:nvSpPr>
          <p:cNvPr id="4" name="Slide Number Placeholder 3"/>
          <p:cNvSpPr>
            <a:spLocks noGrp="1"/>
          </p:cNvSpPr>
          <p:nvPr>
            <p:ph type="sldNum" sz="quarter" idx="5"/>
          </p:nvPr>
        </p:nvSpPr>
        <p:spPr/>
        <p:txBody>
          <a:bodyPr/>
          <a:lstStyle/>
          <a:p>
            <a:fld id="{94524C34-D508-4CCF-A9F5-C631378A631A}" type="slidenum">
              <a:rPr lang="en-US" smtClean="0"/>
              <a:t>67</a:t>
            </a:fld>
            <a:endParaRPr lang="en-US"/>
          </a:p>
        </p:txBody>
      </p:sp>
    </p:spTree>
    <p:extLst>
      <p:ext uri="{BB962C8B-B14F-4D97-AF65-F5344CB8AC3E}">
        <p14:creationId xmlns:p14="http://schemas.microsoft.com/office/powerpoint/2010/main" val="1320946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i="0" u="none" strike="noStrike" kern="1200" baseline="0" dirty="0">
                <a:solidFill>
                  <a:schemeClr val="dk1"/>
                </a:solidFill>
                <a:latin typeface="Ubuntu" panose="020B0504030602030204" pitchFamily="34" charset="0"/>
                <a:ea typeface="+mn-ea"/>
                <a:cs typeface="+mn-cs"/>
              </a:rPr>
              <a:t>After you complete the light aerobic activity, you will want to stretch. Stretching for flexibility is very effective in the cool-down. </a:t>
            </a: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800" b="0" i="0" u="none" strike="noStrike" kern="1200" baseline="0" dirty="0">
                <a:solidFill>
                  <a:schemeClr val="dk1"/>
                </a:solidFill>
                <a:latin typeface="Ubuntu" panose="020B0504030602030204" pitchFamily="34" charset="0"/>
                <a:ea typeface="+mn-ea"/>
                <a:cs typeface="+mn-cs"/>
              </a:rPr>
              <a:t>Static stretches should be held for 30 seconds or more and can help to improve flexibility. Each sport places stress on different muscles and joints, so it is important to make your stretches specific to your sport. </a:t>
            </a: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800" b="0" i="0" u="none" strike="noStrike" kern="1200" baseline="0" dirty="0">
                <a:solidFill>
                  <a:schemeClr val="dk1"/>
                </a:solidFill>
                <a:latin typeface="Ubuntu" panose="020B0504030602030204" pitchFamily="34" charset="0"/>
                <a:ea typeface="+mn-ea"/>
                <a:cs typeface="+mn-cs"/>
              </a:rPr>
              <a:t>Here are some tips for stretching:</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Hold each stretch for at least 30 seconds</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Stretch both sides – if you stretch your right shoulder muscle, stretch the left!</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Stretches should be performed to mild discomfort, but should not be painful. </a:t>
            </a:r>
          </a:p>
          <a:p>
            <a:pPr marL="171450" indent="-171450">
              <a:buFont typeface="Arial" panose="020B0604020202020204" pitchFamily="34" charset="0"/>
              <a:buChar char="•"/>
            </a:pPr>
            <a:r>
              <a:rPr lang="en-US" sz="1800" b="0" i="0" u="none" strike="noStrike" kern="1200" baseline="0" dirty="0">
                <a:solidFill>
                  <a:schemeClr val="dk1"/>
                </a:solidFill>
                <a:latin typeface="Ubuntu" panose="020B0504030602030204" pitchFamily="34" charset="0"/>
                <a:ea typeface="+mn-ea"/>
                <a:cs typeface="+mn-cs"/>
              </a:rPr>
              <a:t>You can also use this time to teach a health tip!</a:t>
            </a: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800" b="1" i="0" u="none" strike="noStrike" kern="1200" baseline="0" dirty="0">
                <a:solidFill>
                  <a:srgbClr val="316355"/>
                </a:solidFill>
                <a:latin typeface="Ubuntu" panose="020B0504030602030204" pitchFamily="34" charset="0"/>
                <a:ea typeface="+mn-ea"/>
                <a:cs typeface="+mn-cs"/>
              </a:rPr>
              <a:t>QUESTION:</a:t>
            </a:r>
          </a:p>
          <a:p>
            <a:pPr marL="0" indent="0">
              <a:buFont typeface="Arial" panose="020B0604020202020204" pitchFamily="34" charset="0"/>
              <a:buNone/>
            </a:pPr>
            <a:r>
              <a:rPr lang="en-US" sz="1800" b="0" i="0" u="none" strike="noStrike" kern="1200" baseline="0" dirty="0">
                <a:solidFill>
                  <a:schemeClr val="dk1"/>
                </a:solidFill>
                <a:latin typeface="Ubuntu" panose="020B0504030602030204" pitchFamily="34" charset="0"/>
                <a:ea typeface="+mn-ea"/>
                <a:cs typeface="+mn-cs"/>
              </a:rPr>
              <a:t>What are some static stretches that are important for your sport? Think about the different body parts you use. Write your answers in your workbook.</a:t>
            </a: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1" u="none" strike="noStrike" kern="1200" baseline="0" dirty="0">
                <a:solidFill>
                  <a:schemeClr val="dk1"/>
                </a:solidFill>
                <a:latin typeface="Ubuntu" panose="020B0504030602030204" pitchFamily="34" charset="0"/>
                <a:ea typeface="+mn-ea"/>
                <a:cs typeface="+mn-cs"/>
              </a:rPr>
              <a:t>Give the participants a couple of minutes to work on this, then ask a few participants to share their answers.</a:t>
            </a:r>
            <a:endParaRPr lang="en-US" sz="1800" b="0" i="0" u="none" strike="noStrike" kern="1200" baseline="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8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68</a:t>
            </a:fld>
            <a:endParaRPr lang="en-US"/>
          </a:p>
        </p:txBody>
      </p:sp>
    </p:spTree>
    <p:extLst>
      <p:ext uri="{BB962C8B-B14F-4D97-AF65-F5344CB8AC3E}">
        <p14:creationId xmlns:p14="http://schemas.microsoft.com/office/powerpoint/2010/main" val="4753818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Like warm-ups, Special Olympics created cool-down guides and videos for specific sports to help you lead these at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This is a great resource to help you learn and lead cool-down routines.</a:t>
            </a:r>
          </a:p>
          <a:p>
            <a:pPr marL="0" marR="0">
              <a:spcBef>
                <a:spcPts val="0"/>
              </a:spcBef>
              <a:spcAft>
                <a:spcPts val="0"/>
              </a:spcAft>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69</a:t>
            </a:fld>
            <a:endParaRPr lang="en-US"/>
          </a:p>
        </p:txBody>
      </p:sp>
    </p:spTree>
    <p:extLst>
      <p:ext uri="{BB962C8B-B14F-4D97-AF65-F5344CB8AC3E}">
        <p14:creationId xmlns:p14="http://schemas.microsoft.com/office/powerpoint/2010/main" val="3923344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It’s helpful to follow a standard routine for your cool-downs. Not only will this provide an opportunity for you to review the session or provide suggestions leading into the next practice, it will also create a routine you can suggest your teammates do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During stretches, have your team stand in a circle. You can stand in the middle so that everyone can see you and follow your stretches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Be mindful that some stretches may be challenging for balance. Encourage your teammates to hold onto a steady surface or each other’s shoulders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You can also the time at the end of practice to share a Health Tip. Your teammates can listen to your tips while they stretch!</a:t>
            </a:r>
          </a:p>
        </p:txBody>
      </p:sp>
      <p:sp>
        <p:nvSpPr>
          <p:cNvPr id="4" name="Slide Number Placeholder 3"/>
          <p:cNvSpPr>
            <a:spLocks noGrp="1"/>
          </p:cNvSpPr>
          <p:nvPr>
            <p:ph type="sldNum" sz="quarter" idx="5"/>
          </p:nvPr>
        </p:nvSpPr>
        <p:spPr/>
        <p:txBody>
          <a:bodyPr/>
          <a:lstStyle/>
          <a:p>
            <a:fld id="{94524C34-D508-4CCF-A9F5-C631378A631A}" type="slidenum">
              <a:rPr lang="en-US" smtClean="0"/>
              <a:t>70</a:t>
            </a:fld>
            <a:endParaRPr lang="en-US"/>
          </a:p>
        </p:txBody>
      </p:sp>
    </p:spTree>
    <p:extLst>
      <p:ext uri="{BB962C8B-B14F-4D97-AF65-F5344CB8AC3E}">
        <p14:creationId xmlns:p14="http://schemas.microsoft.com/office/powerpoint/2010/main" val="543267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a:p>
        </p:txBody>
      </p:sp>
    </p:spTree>
    <p:extLst>
      <p:ext uri="{BB962C8B-B14F-4D97-AF65-F5344CB8AC3E}">
        <p14:creationId xmlns:p14="http://schemas.microsoft.com/office/powerpoint/2010/main" val="1195644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Now it’s time to practice! Everyone find some space, move your camera so that we can see you.</a:t>
            </a:r>
          </a:p>
        </p:txBody>
      </p:sp>
      <p:sp>
        <p:nvSpPr>
          <p:cNvPr id="4" name="Slide Number Placeholder 3"/>
          <p:cNvSpPr>
            <a:spLocks noGrp="1"/>
          </p:cNvSpPr>
          <p:nvPr>
            <p:ph type="sldNum" sz="quarter" idx="5"/>
          </p:nvPr>
        </p:nvSpPr>
        <p:spPr/>
        <p:txBody>
          <a:bodyPr/>
          <a:lstStyle/>
          <a:p>
            <a:fld id="{94524C34-D508-4CCF-A9F5-C631378A631A}" type="slidenum">
              <a:rPr lang="en-US" smtClean="0"/>
              <a:t>71</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0" dirty="0">
                <a:solidFill>
                  <a:schemeClr val="dk1"/>
                </a:solidFill>
                <a:latin typeface="Ubuntu" panose="020B0504030602030204" pitchFamily="34" charset="0"/>
                <a:ea typeface="+mn-ea"/>
                <a:cs typeface="+mn-cs"/>
              </a:rPr>
              <a:t>Let’s start with warm-ups. As a group, choose 4 dynamic stretches from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u="none" strike="noStrike" kern="1200" baseline="0" dirty="0">
                <a:solidFill>
                  <a:schemeClr val="dk1"/>
                </a:solidFill>
                <a:latin typeface="Ubuntu" panose="020B0504030602030204" pitchFamily="34" charset="0"/>
                <a:ea typeface="+mn-ea"/>
                <a:cs typeface="+mn-cs"/>
              </a:rPr>
              <a:t>Ask 4 volunteers to say one stretch they would like to try. Encourage them to pick an exercise that they may not already know. </a:t>
            </a:r>
            <a:r>
              <a:rPr lang="en-US" sz="2800" b="0" i="0" u="none" strike="noStrike" kern="1200" baseline="0" dirty="0">
                <a:solidFill>
                  <a:schemeClr val="dk1"/>
                </a:solidFill>
                <a:latin typeface="Ubuntu" panose="020B0504030602030204" pitchFamily="34" charset="0"/>
                <a:ea typeface="+mn-ea"/>
                <a:cs typeface="+mn-cs"/>
              </a:rPr>
              <a:t>Example: a lot of people know how to do high knees, but side shuffle could be new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1"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u="none" strike="noStrike" kern="1200" baseline="0" dirty="0">
                <a:solidFill>
                  <a:schemeClr val="dk1"/>
                </a:solidFill>
                <a:latin typeface="Ubuntu" panose="020B0504030602030204" pitchFamily="34" charset="0"/>
                <a:ea typeface="+mn-ea"/>
                <a:cs typeface="+mn-cs"/>
              </a:rPr>
              <a:t>Teach the participants how to do the exercise and practice. After a couple of minutes, ask someone to lead the stretch. Repeat for 4 stretches. Do each stretch for 30 seconds each.</a:t>
            </a:r>
          </a:p>
          <a:p>
            <a:pPr marL="279400" indent="0">
              <a:buFont typeface="Arial" panose="020B0604020202020204" pitchFamily="34" charset="0"/>
              <a:buNone/>
            </a:pPr>
            <a:endParaRPr lang="en-US" sz="2800" b="0" i="0" u="none" strike="noStrike" kern="1200" baseline="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2800" b="0" i="0" u="none" strike="noStrike" kern="1200" baseline="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2800" b="0" i="0" u="none" strike="noStrike" kern="1200" baseline="0" dirty="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28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72</a:t>
            </a:fld>
            <a:endParaRPr lang="en-US"/>
          </a:p>
        </p:txBody>
      </p:sp>
    </p:spTree>
    <p:extLst>
      <p:ext uri="{BB962C8B-B14F-4D97-AF65-F5344CB8AC3E}">
        <p14:creationId xmlns:p14="http://schemas.microsoft.com/office/powerpoint/2010/main" val="280178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sz="2800" b="1" u="sng" dirty="0"/>
              <a:t>NOTE: Change this slide based on the sport you’re teaching </a:t>
            </a:r>
          </a:p>
          <a:p>
            <a:pPr marL="0" indent="0">
              <a:lnSpc>
                <a:spcPct val="100000"/>
              </a:lnSpc>
              <a:buFont typeface="Arial" panose="020B0604020202020204" pitchFamily="34" charset="0"/>
              <a:buNone/>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Great job with those dynamic stretches! Remember, every sport is different so make sure you use the warm-up guides when leading warm-ups.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This is an example from basketball. You should do the aerobic activities for 30 seconds each. Dynamic Stretches should be done 10 times for each side/direction.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kern="1200" baseline="0" dirty="0">
                <a:solidFill>
                  <a:schemeClr val="dk1"/>
                </a:solidFill>
                <a:latin typeface="Ubuntu" panose="020B0504030602030204" pitchFamily="34" charset="0"/>
                <a:ea typeface="+mn-ea"/>
                <a:cs typeface="+mn-cs"/>
              </a:rPr>
              <a:t>You can change this slide to a different sport. Make the slide applicable to the sport the Fitness Captains play. </a:t>
            </a:r>
            <a:r>
              <a:rPr lang="en-US" sz="1800" b="0" i="0" u="none" strike="noStrike" kern="1200" baseline="0" dirty="0">
                <a:solidFill>
                  <a:schemeClr val="dk1"/>
                </a:solidFill>
                <a:latin typeface="Ubuntu" panose="020B0504030602030204" pitchFamily="34" charset="0"/>
                <a:ea typeface="+mn-ea"/>
                <a:cs typeface="+mn-cs"/>
              </a:rPr>
              <a:t>You can talk through and practice the different warm-ups for their specific sport.</a:t>
            </a:r>
            <a:endParaRPr lang="en-US" sz="1800" b="1" i="1" u="none" strike="noStrike" kern="1200" baseline="0" dirty="0">
              <a:solidFill>
                <a:schemeClr val="dk1"/>
              </a:solidFill>
              <a:latin typeface="Ubuntu" panose="020B0504030602030204" pitchFamily="34" charset="0"/>
              <a:ea typeface="+mn-ea"/>
              <a:cs typeface="+mn-cs"/>
            </a:endParaRPr>
          </a:p>
          <a:p>
            <a:pPr marL="0" marR="0" indent="0">
              <a:spcBef>
                <a:spcPts val="0"/>
              </a:spcBef>
              <a:spcAft>
                <a:spcPts val="0"/>
              </a:spcAft>
              <a:buFont typeface="Arial" panose="020B0604020202020204" pitchFamily="34" charset="0"/>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73</a:t>
            </a:fld>
            <a:endParaRPr lang="en-US"/>
          </a:p>
        </p:txBody>
      </p:sp>
    </p:spTree>
    <p:extLst>
      <p:ext uri="{BB962C8B-B14F-4D97-AF65-F5344CB8AC3E}">
        <p14:creationId xmlns:p14="http://schemas.microsoft.com/office/powerpoint/2010/main" val="3198659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0" dirty="0">
                <a:solidFill>
                  <a:schemeClr val="dk1"/>
                </a:solidFill>
                <a:latin typeface="Ubuntu" panose="020B0504030602030204" pitchFamily="34" charset="0"/>
                <a:ea typeface="+mn-ea"/>
                <a:cs typeface="+mn-cs"/>
              </a:rPr>
              <a:t>Now let’s practice cool-downs. As a group, choose 4 static stretches from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u="none" strike="noStrike" kern="1200" baseline="0" dirty="0">
                <a:solidFill>
                  <a:schemeClr val="dk1"/>
                </a:solidFill>
                <a:latin typeface="Ubuntu" panose="020B0504030602030204" pitchFamily="34" charset="0"/>
                <a:ea typeface="+mn-ea"/>
                <a:cs typeface="+mn-cs"/>
              </a:rPr>
              <a:t>Ask 4 volunteers to say one stretch they would like to try. Encourage them to pick a stretch that they may not already know, or to pick stretches for a couple of different body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1"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u="none" strike="noStrike" kern="1200" baseline="0" dirty="0">
                <a:solidFill>
                  <a:schemeClr val="dk1"/>
                </a:solidFill>
                <a:latin typeface="Ubuntu" panose="020B0504030602030204" pitchFamily="34" charset="0"/>
                <a:ea typeface="+mn-ea"/>
                <a:cs typeface="+mn-cs"/>
              </a:rPr>
              <a:t>Teach the participants how to do the stretch and practice. After a couple of minutes, ask someone to lead the stretch. Repeat for 4 stretches. Hold each stretch for 30 seconds.</a:t>
            </a:r>
          </a:p>
          <a:p>
            <a:pPr marL="285750" marR="0" indent="-285750">
              <a:spcBef>
                <a:spcPts val="0"/>
              </a:spcBef>
              <a:spcAft>
                <a:spcPts val="0"/>
              </a:spcAft>
              <a:buFont typeface="Arial" panose="020B0604020202020204" pitchFamily="34" charset="0"/>
              <a:buChar char="•"/>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74</a:t>
            </a:fld>
            <a:endParaRPr lang="en-US"/>
          </a:p>
        </p:txBody>
      </p:sp>
    </p:spTree>
    <p:extLst>
      <p:ext uri="{BB962C8B-B14F-4D97-AF65-F5344CB8AC3E}">
        <p14:creationId xmlns:p14="http://schemas.microsoft.com/office/powerpoint/2010/main" val="1152525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u="sng" dirty="0"/>
              <a:t>NOTE: Change this slide based on the sport you’re teaching </a:t>
            </a:r>
          </a:p>
          <a:p>
            <a:pPr marL="0" indent="0">
              <a:lnSpc>
                <a:spcPct val="100000"/>
              </a:lnSpc>
              <a:buFont typeface="Arial" panose="020B0604020202020204" pitchFamily="34" charset="0"/>
              <a:buNone/>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0" dirty="0">
                <a:solidFill>
                  <a:schemeClr val="dk1"/>
                </a:solidFill>
                <a:latin typeface="Ubuntu" panose="020B0504030602030204" pitchFamily="34" charset="0"/>
                <a:ea typeface="+mn-ea"/>
                <a:cs typeface="+mn-cs"/>
              </a:rPr>
              <a:t>Great job with those static stretches! Remember, every sport is different so make sure you use the cool guides when leading stretches.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0" dirty="0">
                <a:solidFill>
                  <a:schemeClr val="dk1"/>
                </a:solidFill>
                <a:latin typeface="Ubuntu" panose="020B0504030602030204" pitchFamily="34" charset="0"/>
                <a:ea typeface="+mn-ea"/>
                <a:cs typeface="+mn-cs"/>
              </a:rPr>
              <a:t>This is an example from basketball. You should do the aerobic activity for a couple of minutes, and hold each stretch for 30 seconds. Be sure to stretch both sides!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u="none" strike="noStrike" kern="1200" baseline="0" dirty="0">
                <a:solidFill>
                  <a:schemeClr val="dk1"/>
                </a:solidFill>
                <a:latin typeface="Ubuntu" panose="020B0504030602030204" pitchFamily="34" charset="0"/>
                <a:ea typeface="+mn-ea"/>
                <a:cs typeface="+mn-cs"/>
              </a:rPr>
              <a:t>You can change this slide to a different sport. Make the slide applicable to the sport the Fitness Captains play. </a:t>
            </a:r>
            <a:r>
              <a:rPr lang="en-US" sz="2800" b="0" i="0" u="none" strike="noStrike" kern="1200" baseline="0" dirty="0">
                <a:solidFill>
                  <a:schemeClr val="dk1"/>
                </a:solidFill>
                <a:latin typeface="Ubuntu" panose="020B0504030602030204" pitchFamily="34" charset="0"/>
                <a:ea typeface="+mn-ea"/>
                <a:cs typeface="+mn-cs"/>
              </a:rPr>
              <a:t>You can talk through and practice the different cool-downs for their specific sport.</a:t>
            </a:r>
            <a:endParaRPr lang="en-US" sz="2800" b="1" i="1" u="none" strike="noStrike" kern="1200" baseline="0" dirty="0">
              <a:solidFill>
                <a:schemeClr val="dk1"/>
              </a:solidFill>
              <a:latin typeface="Ubuntu" panose="020B0504030602030204" pitchFamily="34" charset="0"/>
              <a:ea typeface="+mn-ea"/>
              <a:cs typeface="+mn-cs"/>
            </a:endParaRPr>
          </a:p>
          <a:p>
            <a:pPr marL="0" indent="0">
              <a:lnSpc>
                <a:spcPct val="100000"/>
              </a:lnSpc>
              <a:buFont typeface="Arial" panose="020B0604020202020204" pitchFamily="34" charset="0"/>
              <a:buNone/>
            </a:pPr>
            <a:endParaRPr lang="en-US" sz="2800" dirty="0"/>
          </a:p>
          <a:p>
            <a:pPr marL="285750" marR="0" indent="-285750">
              <a:spcBef>
                <a:spcPts val="0"/>
              </a:spcBef>
              <a:spcAft>
                <a:spcPts val="0"/>
              </a:spcAft>
              <a:buFont typeface="Arial" panose="020B0604020202020204" pitchFamily="34" charset="0"/>
              <a:buChar char="•"/>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75</a:t>
            </a:fld>
            <a:endParaRPr lang="en-US"/>
          </a:p>
        </p:txBody>
      </p:sp>
    </p:spTree>
    <p:extLst>
      <p:ext uri="{BB962C8B-B14F-4D97-AF65-F5344CB8AC3E}">
        <p14:creationId xmlns:p14="http://schemas.microsoft.com/office/powerpoint/2010/main" val="1902978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Ubuntu" panose="020B0504030602030204" pitchFamily="34" charset="0"/>
                <a:ea typeface="+mn-ea"/>
                <a:cs typeface="+mn-cs"/>
              </a:rPr>
              <a:t>Here are some more tips for leading warm-ups and cool-downs: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Ubuntu" panose="020B0504030602030204" pitchFamily="34" charset="0"/>
                <a:ea typeface="+mn-ea"/>
                <a:cs typeface="+mn-cs"/>
              </a:rPr>
              <a:t>Follow a standard routine for your warm-ups and cool-downs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Ubuntu" panose="020B0504030602030204" pitchFamily="34" charset="0"/>
                <a:ea typeface="+mn-ea"/>
                <a:cs typeface="+mn-cs"/>
              </a:rPr>
              <a:t>Be confident! Speak loudly and clearly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Ubuntu" panose="020B0504030602030204" pitchFamily="34" charset="0"/>
                <a:ea typeface="+mn-ea"/>
                <a:cs typeface="+mn-cs"/>
              </a:rPr>
              <a:t>Encourage all your teammates to participate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Ubuntu" panose="020B0504030602030204" pitchFamily="34" charset="0"/>
                <a:ea typeface="+mn-ea"/>
                <a:cs typeface="+mn-cs"/>
              </a:rPr>
              <a:t>Make sure you have enough space to safely and effectively do the exercises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kern="1200" baseline="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Ubuntu" panose="020B0504030602030204" pitchFamily="34" charset="0"/>
                <a:ea typeface="+mn-ea"/>
                <a:cs typeface="+mn-cs"/>
              </a:rPr>
              <a:t>Watch your teammates to make sure they are doing exercises correctly and offer help if they are not</a:t>
            </a:r>
          </a:p>
          <a:p>
            <a:pPr marL="0" marR="0">
              <a:spcBef>
                <a:spcPts val="0"/>
              </a:spcBef>
              <a:spcAft>
                <a:spcPts val="0"/>
              </a:spcAft>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SCENARIOS TO DISCUSS: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An athlete is always late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Unified partners aren’t participating</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Your coach interrupts your warm up to start practice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 teammate is doing the exercise wrong</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 teammate does not want to participate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76</a:t>
            </a:fld>
            <a:endParaRPr lang="en-US"/>
          </a:p>
        </p:txBody>
      </p:sp>
    </p:spTree>
    <p:extLst>
      <p:ext uri="{BB962C8B-B14F-4D97-AF65-F5344CB8AC3E}">
        <p14:creationId xmlns:p14="http://schemas.microsoft.com/office/powerpoint/2010/main" val="2696928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Ubuntu" panose="020B0504030602030204" pitchFamily="34" charset="0"/>
                <a:ea typeface="+mn-ea"/>
                <a:cs typeface="+mn-cs"/>
              </a:rPr>
              <a:t>As mentioned during the </a:t>
            </a:r>
            <a:r>
              <a:rPr lang="en-US" sz="1200" b="0" i="0" u="none" strike="noStrike" kern="1200" baseline="0" noProof="0" dirty="0">
                <a:solidFill>
                  <a:schemeClr val="dk1"/>
                </a:solidFill>
                <a:latin typeface="Ubuntu" panose="020B0504030602030204" pitchFamily="34" charset="0"/>
                <a:ea typeface="+mn-ea"/>
                <a:cs typeface="+mn-cs"/>
              </a:rPr>
              <a:t>scenarios</a:t>
            </a:r>
            <a:r>
              <a:rPr lang="en-US" sz="1200" b="0" i="0" u="none" strike="noStrike" kern="1200" baseline="0" dirty="0">
                <a:solidFill>
                  <a:schemeClr val="dk1"/>
                </a:solidFill>
                <a:latin typeface="Ubuntu" panose="020B0504030602030204" pitchFamily="34" charset="0"/>
                <a:ea typeface="+mn-ea"/>
                <a:cs typeface="+mn-cs"/>
              </a:rPr>
              <a:t>, it’s </a:t>
            </a:r>
            <a:r>
              <a:rPr lang="en-US" sz="1200" b="0" i="0" u="none" strike="noStrike" kern="1200" baseline="0" noProof="0" dirty="0">
                <a:solidFill>
                  <a:schemeClr val="dk1"/>
                </a:solidFill>
                <a:latin typeface="Ubuntu" panose="020B0504030602030204" pitchFamily="34" charset="0"/>
                <a:ea typeface="+mn-ea"/>
                <a:cs typeface="+mn-cs"/>
              </a:rPr>
              <a:t>important for you to talk to your coach about being a Fitness Captain. This should happen at the start of the season, and you can check-in before/after practices if you would like. Remember that your coach and Program staff are here to help you!</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77</a:t>
            </a:fld>
            <a:endParaRPr lang="en-US"/>
          </a:p>
        </p:txBody>
      </p:sp>
    </p:spTree>
    <p:extLst>
      <p:ext uri="{BB962C8B-B14F-4D97-AF65-F5344CB8AC3E}">
        <p14:creationId xmlns:p14="http://schemas.microsoft.com/office/powerpoint/2010/main" val="3097918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tx1"/>
                </a:solidFill>
                <a:latin typeface="Ubuntu" panose="020B0504030602030204" pitchFamily="34" charset="0"/>
                <a:ea typeface="+mn-ea"/>
                <a:cs typeface="+mn-cs"/>
              </a:rPr>
              <a:t>Before your season starts, it’s important to communicate with your coach about being a Fitness Captain. It’s best to call them or meet in-person, but an email also works. </a:t>
            </a:r>
          </a:p>
          <a:p>
            <a:endParaRPr lang="en-US" sz="1800" b="0" i="0" u="none" strike="noStrike" kern="1200" baseline="0" dirty="0">
              <a:solidFill>
                <a:schemeClr val="tx1"/>
              </a:solidFill>
              <a:latin typeface="Ubuntu" panose="020B0504030602030204" pitchFamily="34" charset="0"/>
              <a:ea typeface="+mn-ea"/>
              <a:cs typeface="+mn-cs"/>
            </a:endParaRPr>
          </a:p>
          <a:p>
            <a:r>
              <a:rPr lang="en-US" sz="1800" b="0" i="0" u="none" strike="noStrike" kern="1200" baseline="0" dirty="0">
                <a:solidFill>
                  <a:schemeClr val="tx1"/>
                </a:solidFill>
                <a:latin typeface="Ubuntu" panose="020B0504030602030204" pitchFamily="34" charset="0"/>
                <a:ea typeface="+mn-ea"/>
                <a:cs typeface="+mn-cs"/>
              </a:rPr>
              <a:t>When you reach out, say:</a:t>
            </a:r>
          </a:p>
          <a:p>
            <a:r>
              <a:rPr lang="en-US" sz="1800" b="0" i="1" u="none" strike="noStrike" kern="1200" baseline="0" dirty="0">
                <a:solidFill>
                  <a:schemeClr val="tx1"/>
                </a:solidFill>
                <a:latin typeface="Ubuntu" panose="020B0504030602030204" pitchFamily="34" charset="0"/>
                <a:ea typeface="+mn-ea"/>
                <a:cs typeface="+mn-cs"/>
              </a:rPr>
              <a:t>“I am on your team, and I am a Fitness Captain. I have completed Fitness Captain training to lead warm-ups and cool-downs, and share health tips. Can we have some time at the beginning and end of practice to do this?” </a:t>
            </a:r>
          </a:p>
          <a:p>
            <a:pPr algn="l" rtl="0" fontAlgn="base">
              <a:buFont typeface="+mj-lt"/>
              <a:buNone/>
            </a:pPr>
            <a:endParaRPr lang="en-US" sz="1800" b="0" i="1" u="none" strike="noStrike" kern="1200" baseline="0" dirty="0">
              <a:solidFill>
                <a:schemeClr val="tx1"/>
              </a:solidFill>
              <a:effectLst/>
              <a:latin typeface="Ubuntu" panose="020B0504030602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800" b="0" i="0" dirty="0">
                <a:solidFill>
                  <a:srgbClr val="000000"/>
                </a:solidFill>
                <a:effectLst/>
                <a:latin typeface="Ubuntu" panose="020B0504030602030204" pitchFamily="34" charset="0"/>
              </a:rPr>
              <a:t>Saying this lets your coach know that your role isn’t extra work for them, but it is a way to help them. </a:t>
            </a:r>
            <a:r>
              <a:rPr lang="en-US" sz="1800" b="1" i="1" dirty="0">
                <a:solidFill>
                  <a:schemeClr val="dk1"/>
                </a:solidFill>
                <a:effectLst/>
                <a:latin typeface="Ubuntu" panose="020B0504030602030204" pitchFamily="34" charset="0"/>
                <a:cs typeface="Times New Roman" panose="02020603050405020304" pitchFamily="18" charset="0"/>
              </a:rPr>
              <a:t> </a:t>
            </a:r>
            <a:r>
              <a:rPr lang="en-US" sz="1800" b="0" i="0" dirty="0">
                <a:solidFill>
                  <a:schemeClr val="dk1"/>
                </a:solidFill>
                <a:effectLst/>
                <a:latin typeface="Ubuntu" panose="020B0504030602030204" pitchFamily="34" charset="0"/>
                <a:cs typeface="Times New Roman" panose="02020603050405020304" pitchFamily="18" charset="0"/>
              </a:rPr>
              <a:t>It lets </a:t>
            </a:r>
            <a:r>
              <a:rPr lang="en-US" sz="1800" b="0" i="0" dirty="0">
                <a:solidFill>
                  <a:srgbClr val="000000"/>
                </a:solidFill>
                <a:effectLst/>
                <a:latin typeface="Ubuntu" panose="020B0504030602030204" pitchFamily="34" charset="0"/>
              </a:rPr>
              <a:t>your coach know before the first practice that you are a Fitness Captain. This gives them a moment to understand your role and take into account the time needed for the warm-up and cool-down. </a:t>
            </a:r>
          </a:p>
          <a:p>
            <a:pPr algn="l" rtl="0" fontAlgn="base">
              <a:buFont typeface="+mj-lt"/>
              <a:buNone/>
            </a:pPr>
            <a:endParaRPr lang="en-US" sz="1800" b="0" i="0" dirty="0">
              <a:solidFill>
                <a:srgbClr val="000000"/>
              </a:solidFill>
              <a:effectLst/>
              <a:latin typeface="Ubuntu" panose="020B0504030602030204" pitchFamily="34" charset="0"/>
            </a:endParaRPr>
          </a:p>
          <a:p>
            <a:pPr algn="l" rtl="0" fontAlgn="base">
              <a:buFont typeface="+mj-lt"/>
              <a:buNone/>
            </a:pPr>
            <a:r>
              <a:rPr lang="en-US" sz="1800" b="0" i="0" dirty="0">
                <a:solidFill>
                  <a:srgbClr val="000000"/>
                </a:solidFill>
                <a:effectLst/>
                <a:latin typeface="Ubuntu" panose="020B0504030602030204" pitchFamily="34" charset="0"/>
              </a:rPr>
              <a:t>If you do an email, you can include an attachment with the warm-up and cool-down guide for your sport so you coach can look over it as well. </a:t>
            </a:r>
          </a:p>
          <a:p>
            <a:pPr algn="l" rtl="0" fontAlgn="base">
              <a:buFont typeface="+mj-lt"/>
              <a:buNone/>
            </a:pPr>
            <a:endParaRPr lang="en-US" sz="1800" b="0" i="0" dirty="0">
              <a:solidFill>
                <a:srgbClr val="000000"/>
              </a:solidFill>
              <a:effectLst/>
              <a:latin typeface="Ubuntu" panose="020B0504030602030204" pitchFamily="34" charset="0"/>
            </a:endParaRPr>
          </a:p>
          <a:p>
            <a:pPr algn="l" rtl="0" fontAlgn="base">
              <a:buFont typeface="+mj-lt"/>
              <a:buNone/>
            </a:pPr>
            <a:r>
              <a:rPr lang="en-US" sz="1800" b="0" i="0" dirty="0">
                <a:solidFill>
                  <a:srgbClr val="000000"/>
                </a:solidFill>
                <a:effectLst/>
                <a:latin typeface="Ubuntu" panose="020B0504030602030204" pitchFamily="34" charset="0"/>
              </a:rPr>
              <a:t>You can also let your coach know that you will come to practice with a printed copy of the guides.</a:t>
            </a:r>
          </a:p>
        </p:txBody>
      </p:sp>
      <p:sp>
        <p:nvSpPr>
          <p:cNvPr id="4" name="Slide Number Placeholder 3"/>
          <p:cNvSpPr>
            <a:spLocks noGrp="1"/>
          </p:cNvSpPr>
          <p:nvPr>
            <p:ph type="sldNum" sz="quarter" idx="5"/>
          </p:nvPr>
        </p:nvSpPr>
        <p:spPr/>
        <p:txBody>
          <a:bodyPr/>
          <a:lstStyle/>
          <a:p>
            <a:fld id="{94524C34-D508-4CCF-A9F5-C631378A631A}" type="slidenum">
              <a:rPr lang="en-US" smtClean="0"/>
              <a:t>78</a:t>
            </a:fld>
            <a:endParaRPr lang="en-US"/>
          </a:p>
        </p:txBody>
      </p:sp>
    </p:spTree>
    <p:extLst>
      <p:ext uri="{BB962C8B-B14F-4D97-AF65-F5344CB8AC3E}">
        <p14:creationId xmlns:p14="http://schemas.microsoft.com/office/powerpoint/2010/main" val="1260823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dirty="0">
                <a:solidFill>
                  <a:schemeClr val="dk1"/>
                </a:solidFill>
                <a:latin typeface="Ubuntu" panose="020B0504030602030204" pitchFamily="34" charset="0"/>
                <a:ea typeface="+mn-ea"/>
                <a:cs typeface="+mn-cs"/>
              </a:rPr>
              <a:t>I encourage you to share these additional items when you talk to your 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noProof="0" dirty="0">
                <a:solidFill>
                  <a:schemeClr val="dk1"/>
                </a:solidFill>
                <a:latin typeface="Ubuntu" panose="020B0504030602030204" pitchFamily="34" charset="0"/>
                <a:ea typeface="+mn-ea"/>
                <a:cs typeface="+mn-cs"/>
              </a:rPr>
              <a:t>Let your coach know the benefits of doing the warm-ups and cool-downs when talking with them before your first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noProof="0" dirty="0">
                <a:solidFill>
                  <a:schemeClr val="dk1"/>
                </a:solidFill>
                <a:latin typeface="Ubuntu" panose="020B0504030602030204" pitchFamily="34" charset="0"/>
                <a:ea typeface="+mn-ea"/>
                <a:cs typeface="+mn-cs"/>
              </a:rPr>
              <a:t>Share the importance of being a healthy and fit athlete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noProof="0" dirty="0">
                <a:solidFill>
                  <a:schemeClr val="dk1"/>
                </a:solidFill>
                <a:latin typeface="Ubuntu" panose="020B0504030602030204" pitchFamily="34" charset="0"/>
                <a:ea typeface="+mn-ea"/>
                <a:cs typeface="+mn-cs"/>
              </a:rPr>
              <a:t>Tell your coach why being a Fitness Captain is important 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kern="1200" baseline="0" noProof="0" dirty="0">
                <a:solidFill>
                  <a:schemeClr val="dk1"/>
                </a:solidFill>
                <a:latin typeface="Ubuntu" panose="020B0504030602030204" pitchFamily="34" charset="0"/>
                <a:ea typeface="+mn-ea"/>
                <a:cs typeface="+mn-cs"/>
              </a:rPr>
              <a:t>You have all the knowledge and skills to be a great Fitness Captain – show your coach this!</a:t>
            </a:r>
          </a:p>
          <a:p>
            <a:pPr algn="l" rtl="0" fontAlgn="base">
              <a:buFont typeface="+mj-lt"/>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79</a:t>
            </a:fld>
            <a:endParaRPr lang="en-US"/>
          </a:p>
        </p:txBody>
      </p:sp>
    </p:spTree>
    <p:extLst>
      <p:ext uri="{BB962C8B-B14F-4D97-AF65-F5344CB8AC3E}">
        <p14:creationId xmlns:p14="http://schemas.microsoft.com/office/powerpoint/2010/main" val="33727795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80</a:t>
            </a:fld>
            <a:endParaRPr lang="en-US"/>
          </a:p>
        </p:txBody>
      </p:sp>
    </p:spTree>
    <p:extLst>
      <p:ext uri="{BB962C8B-B14F-4D97-AF65-F5344CB8AC3E}">
        <p14:creationId xmlns:p14="http://schemas.microsoft.com/office/powerpoint/2010/main" val="363820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Coach:</a:t>
            </a:r>
          </a:p>
          <a:p>
            <a:pPr marL="285750" indent="-285750">
              <a:buFont typeface="Arial,Sans-Serif"/>
              <a:buChar char="•"/>
            </a:pPr>
            <a:r>
              <a:rPr lang="en-US" dirty="0"/>
              <a:t>Leader of every practice</a:t>
            </a:r>
            <a:endParaRPr lang="en-US" dirty="0">
              <a:cs typeface="Calibri"/>
            </a:endParaRPr>
          </a:p>
          <a:p>
            <a:pPr marL="285750" indent="-285750">
              <a:buFont typeface="Arial,Sans-Serif"/>
              <a:buChar char="•"/>
            </a:pPr>
            <a:r>
              <a:rPr lang="en-US" dirty="0"/>
              <a:t>Determines the order of practice</a:t>
            </a:r>
            <a:endParaRPr lang="en-US" dirty="0">
              <a:cs typeface="Calibri"/>
            </a:endParaRPr>
          </a:p>
          <a:p>
            <a:pPr marL="285750" indent="-285750">
              <a:buFont typeface="Arial,Sans-Serif"/>
              <a:buChar char="•"/>
            </a:pPr>
            <a:r>
              <a:rPr lang="en-US" dirty="0"/>
              <a:t>Teaches sport skills and drills</a:t>
            </a:r>
            <a:endParaRPr lang="en-US" dirty="0">
              <a:cs typeface="Calibri"/>
            </a:endParaRPr>
          </a:p>
          <a:p>
            <a:pPr marL="285750" indent="-285750">
              <a:buFont typeface="Arial,Sans-Serif"/>
              <a:buChar char="•"/>
            </a:pPr>
            <a:r>
              <a:rPr lang="en-US" dirty="0"/>
              <a:t>Determines when practice begins and ends</a:t>
            </a:r>
            <a:endParaRPr lang="en-US" dirty="0">
              <a:cs typeface="Calibri"/>
            </a:endParaRPr>
          </a:p>
          <a:p>
            <a:pPr marL="285750" indent="-285750">
              <a:buFont typeface="Arial,Sans-Serif"/>
              <a:buChar char="•"/>
            </a:pPr>
            <a:r>
              <a:rPr lang="en-US" dirty="0"/>
              <a:t>Motivates athletes</a:t>
            </a:r>
            <a:endParaRPr lang="en-US" dirty="0">
              <a:cs typeface="Calibri"/>
            </a:endParaRPr>
          </a:p>
          <a:p>
            <a:pPr marL="285750" indent="-285750">
              <a:buFont typeface="Arial,Sans-Serif"/>
              <a:buChar char="•"/>
            </a:pPr>
            <a:r>
              <a:rPr lang="en-US" dirty="0"/>
              <a:t>Communicates with individual athletes when situations come up</a:t>
            </a:r>
          </a:p>
          <a:p>
            <a:pPr marL="285750" indent="-285750">
              <a:buFont typeface="Arial,Sans-Serif"/>
              <a:buChar char="•"/>
            </a:pPr>
            <a:endParaRPr lang="en-US" dirty="0">
              <a:cs typeface="Calibri" panose="020F0502020204030204"/>
            </a:endParaRPr>
          </a:p>
          <a:p>
            <a:r>
              <a:rPr lang="en-US" dirty="0">
                <a:cs typeface="Calibri" panose="020F0502020204030204"/>
              </a:rPr>
              <a:t>Fitness Captains:</a:t>
            </a:r>
          </a:p>
          <a:p>
            <a:pPr marL="285750" indent="-285750">
              <a:buFont typeface="Arial,Sans-Serif"/>
              <a:buChar char="•"/>
            </a:pPr>
            <a:r>
              <a:rPr lang="en-US" dirty="0"/>
              <a:t>Helps lead the warm-up before practice begins</a:t>
            </a:r>
            <a:endParaRPr lang="en-US" dirty="0">
              <a:cs typeface="Calibri" panose="020F0502020204030204"/>
            </a:endParaRPr>
          </a:p>
          <a:p>
            <a:pPr marL="285750" indent="-285750">
              <a:buFont typeface="Arial,Sans-Serif"/>
              <a:buChar char="•"/>
            </a:pPr>
            <a:r>
              <a:rPr lang="en-US" dirty="0"/>
              <a:t>Is a positive example for their teammates</a:t>
            </a:r>
            <a:endParaRPr lang="en-US" dirty="0">
              <a:cs typeface="Calibri" panose="020F0502020204030204"/>
            </a:endParaRPr>
          </a:p>
          <a:p>
            <a:pPr marL="285750" indent="-285750">
              <a:buFont typeface="Arial,Sans-Serif"/>
              <a:buChar char="•"/>
            </a:pPr>
            <a:r>
              <a:rPr lang="en-US" dirty="0"/>
              <a:t>Shares a health education tip or lesson at each training session</a:t>
            </a:r>
            <a:endParaRPr lang="en-US" dirty="0">
              <a:cs typeface="Calibri" panose="020F0502020204030204"/>
            </a:endParaRPr>
          </a:p>
          <a:p>
            <a:pPr marL="285750" indent="-285750">
              <a:buFont typeface="Arial,Sans-Serif"/>
              <a:buChar char="•"/>
            </a:pPr>
            <a:r>
              <a:rPr lang="en-US" dirty="0"/>
              <a:t>Helps the cool-down stretches after practice</a:t>
            </a:r>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3671509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000000"/>
                </a:solidFill>
                <a:effectLst/>
                <a:latin typeface="Ubuntu" panose="020B0504030602030204" pitchFamily="34" charset="0"/>
              </a:rPr>
              <a:t>Congratulations! Thanks for participating, you have now concluded the Fitness Captain training course.</a:t>
            </a:r>
          </a:p>
          <a:p>
            <a:r>
              <a:rPr lang="en-US" sz="1200" b="1" i="1" dirty="0">
                <a:solidFill>
                  <a:srgbClr val="000000"/>
                </a:solidFill>
                <a:effectLst/>
                <a:latin typeface="Ubuntu" panose="020B0504030602030204" pitchFamily="34" charset="0"/>
              </a:rPr>
              <a:t> </a:t>
            </a:r>
          </a:p>
          <a:p>
            <a:r>
              <a:rPr lang="en-US" sz="1200" b="1" i="1" dirty="0">
                <a:solidFill>
                  <a:srgbClr val="000000"/>
                </a:solidFill>
                <a:effectLst/>
                <a:latin typeface="Ubuntu" panose="020B0504030602030204" pitchFamily="34" charset="0"/>
              </a:rPr>
              <a:t>Remember, to be a great athlete, you must be a healthy athlete. Your coach and Program staff are here to help you!</a:t>
            </a: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81</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The Fitness Captain training course is divided in two lessons: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buFont typeface="+mj-lt"/>
              <a:buAutoNum type="arabicPeriod"/>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Overview of Fitness</a:t>
            </a:r>
          </a:p>
          <a:p>
            <a:pPr marL="228600" marR="0" indent="-228600">
              <a:spcBef>
                <a:spcPts val="0"/>
              </a:spcBef>
              <a:spcAft>
                <a:spcPts val="0"/>
              </a:spcAft>
              <a:buFont typeface="+mj-lt"/>
              <a:buAutoNum type="arabicPeriod"/>
            </a:pPr>
            <a:r>
              <a:rPr lang="en-US" sz="1200" b="1" i="1" dirty="0">
                <a:effectLst/>
                <a:latin typeface="Ubuntu Light" panose="020B0304030602030204" pitchFamily="34" charset="0"/>
                <a:ea typeface="Calibri" panose="020F0502020204030204" pitchFamily="34" charset="0"/>
                <a:cs typeface="Times New Roman" panose="02020603050405020304" pitchFamily="18" charset="0"/>
              </a:rPr>
              <a:t>Leading Warm-Ups and Cool-Downs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3551960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pic>
        <p:nvPicPr>
          <p:cNvPr id="9" name="Picture 12">
            <a:extLst>
              <a:ext uri="{FF2B5EF4-FFF2-40B4-BE49-F238E27FC236}">
                <a16:creationId xmlns:a16="http://schemas.microsoft.com/office/drawing/2014/main" id="{0D17A7DC-CAC5-4985-AA86-0188AF2784E3}"/>
              </a:ext>
            </a:extLst>
          </p:cNvPr>
          <p:cNvPicPr>
            <a:picLocks noChangeAspect="1"/>
          </p:cNvPicPr>
          <p:nvPr userDrawn="1"/>
        </p:nvPicPr>
        <p:blipFill>
          <a:blip r:embed="rId4"/>
          <a:stretch>
            <a:fillRect/>
          </a:stretch>
        </p:blipFill>
        <p:spPr>
          <a:xfrm>
            <a:off x="676051" y="485287"/>
            <a:ext cx="2462768" cy="142582"/>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B4B033DF-5B5B-45E6-8364-ED6E109EC5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6051" y="2078538"/>
            <a:ext cx="5217705" cy="2090340"/>
          </a:xfrm>
          <a:prstGeom prst="rect">
            <a:avLst/>
          </a:prstGeom>
        </p:spPr>
      </p:pic>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en-US" sz="1400" b="1" spc="100" baseline="0" dirty="0">
                <a:solidFill>
                  <a:srgbClr val="00695E"/>
                </a:solidFill>
                <a:latin typeface="Ubuntu" panose="020B0504030602030204" pitchFamily="34" charset="0"/>
              </a:rPr>
              <a:t>ATHLETE LEADERSHIP</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en-US" sz="1400" b="1" spc="100" baseline="0" dirty="0">
                <a:solidFill>
                  <a:srgbClr val="00695E"/>
                </a:solidFill>
                <a:latin typeface="Ubuntu" panose="020B0504030602030204" pitchFamily="34" charset="0"/>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en-US" sz="1400" b="1" spc="100" baseline="0" dirty="0">
                <a:solidFill>
                  <a:srgbClr val="00695E"/>
                </a:solidFill>
                <a:latin typeface="Ubuntu" panose="020B0504030602030204" pitchFamily="34" charset="0"/>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10;&#10;Description automatically generated">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349909" cy="307777"/>
          </a:xfrm>
          <a:prstGeom prst="rect">
            <a:avLst/>
          </a:prstGeom>
          <a:noFill/>
        </p:spPr>
        <p:txBody>
          <a:bodyPr wrap="square" rtlCol="0">
            <a:spAutoFit/>
          </a:bodyPr>
          <a:lstStyle/>
          <a:p>
            <a:r>
              <a:rPr lang="en-US" sz="1400" b="1" spc="100" baseline="0" dirty="0">
                <a:solidFill>
                  <a:srgbClr val="00695E"/>
                </a:solidFill>
                <a:latin typeface="Ubuntu" panose="020B0504030602030204" pitchFamily="34" charset="0"/>
              </a:rPr>
              <a:t>ATHLETE LEADERSHIP</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en-US" sz="3600" b="1" dirty="0">
                <a:solidFill>
                  <a:schemeClr val="bg1"/>
                </a:solidFill>
                <a:latin typeface="Ubuntu" panose="020B0504030602030204" pitchFamily="34" charset="0"/>
              </a:rPr>
              <a:t>Questions?</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8/8/2023</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jp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8.sv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6.png"/><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67.png"/><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8.jp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70.svg"/><Relationship Id="rId5" Type="http://schemas.openxmlformats.org/officeDocument/2006/relationships/image" Target="../media/image69.pn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72.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8" Type="http://schemas.openxmlformats.org/officeDocument/2006/relationships/hyperlink" Target="https://resources.specialolympics.org/health/health-promotion" TargetMode="External"/><Relationship Id="rId3" Type="http://schemas.openxmlformats.org/officeDocument/2006/relationships/image" Target="../media/image65.png"/><Relationship Id="rId7" Type="http://schemas.openxmlformats.org/officeDocument/2006/relationships/hyperlink" Target="https://resources.specialolympics.org/health/fitness/high-5"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www.dropbox.com/s/g8vp5noauhml5tb/USA%20Games%20Challenge_Health%20Education%20Toolkit_PROGRAMS.pdf?dl=0" TargetMode="External"/><Relationship Id="rId5" Type="http://schemas.openxmlformats.org/officeDocument/2006/relationships/hyperlink" Target="https://resources.specialolympics.org/health/fitness/fit-5" TargetMode="Externa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microsoft.com/office/2007/relationships/hdphoto" Target="../media/hdphoto11.wdp"/><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microsoft.com/office/2007/relationships/hdphoto" Target="../media/hdphoto11.wdp"/></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5.jpeg"/><Relationship Id="rId4" Type="http://schemas.microsoft.com/office/2007/relationships/hdphoto" Target="../media/hdphoto11.wdp"/></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76.tiff"/><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74.png"/><Relationship Id="rId7" Type="http://schemas.openxmlformats.org/officeDocument/2006/relationships/image" Target="../media/image78.png"/><Relationship Id="rId12" Type="http://schemas.microsoft.com/office/2007/relationships/hdphoto" Target="../media/hdphoto15.wdp"/><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12.wdp"/><Relationship Id="rId11" Type="http://schemas.openxmlformats.org/officeDocument/2006/relationships/image" Target="../media/image80.png"/><Relationship Id="rId5" Type="http://schemas.openxmlformats.org/officeDocument/2006/relationships/image" Target="../media/image77.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hyperlink" Target="https://resources.specialolympics.org/leadership-excellence/leadership-and-skills-training/sports-leader/fitness-captain" TargetMode="External"/><Relationship Id="rId4" Type="http://schemas.microsoft.com/office/2007/relationships/hdphoto" Target="../media/hdphoto11.wdp"/></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microsoft.com/office/2007/relationships/hdphoto" Target="../media/hdphoto11.wdp"/></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microsoft.com/office/2007/relationships/hdphoto" Target="../media/hdphoto11.wdp"/></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microsoft.com/office/2007/relationships/hdphoto" Target="../media/hdphoto10.wdp"/></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84.png"/><Relationship Id="rId4" Type="http://schemas.microsoft.com/office/2007/relationships/hdphoto" Target="../media/hdphoto10.wdp"/></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85.jpeg"/><Relationship Id="rId4" Type="http://schemas.microsoft.com/office/2007/relationships/hdphoto" Target="../media/hdphoto10.wdp"/></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86.tif"/><Relationship Id="rId4" Type="http://schemas.microsoft.com/office/2007/relationships/hdphoto" Target="../media/hdphoto10.wdp"/></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hyperlink" Target="https://resources.specialolympics.org/leadership-excellence/leadership-and-skills-training/sports-leader/fitness-captain" TargetMode="Externa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microsoft.com/office/2007/relationships/hdphoto" Target="../media/hdphoto10.wdp"/></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90.jpeg"/><Relationship Id="rId4" Type="http://schemas.microsoft.com/office/2007/relationships/hdphoto" Target="../media/hdphoto16.wdp"/></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microsoft.com/office/2007/relationships/hdphoto" Target="../media/hdphoto16.wdp"/></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91.jpeg"/><Relationship Id="rId4" Type="http://schemas.microsoft.com/office/2007/relationships/hdphoto" Target="../media/hdphoto16.wdp"/></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microsoft.com/office/2007/relationships/hdphoto" Target="../media/hdphoto16.wdp"/></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microsoft.com/office/2007/relationships/hdphoto" Target="../media/hdphoto16.wdp"/></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93.sv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93.sv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9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4998720" cy="523220"/>
          </a:xfrm>
          <a:prstGeom prst="rect">
            <a:avLst/>
          </a:prstGeom>
          <a:noFill/>
        </p:spPr>
        <p:txBody>
          <a:bodyPr wrap="square" rtlCol="0">
            <a:spAutoFit/>
          </a:bodyPr>
          <a:lstStyle/>
          <a:p>
            <a:r>
              <a:rPr lang="en-US" sz="2800" b="1" spc="100" dirty="0">
                <a:solidFill>
                  <a:schemeClr val="bg1"/>
                </a:solidFill>
                <a:latin typeface="Ubuntu" panose="020B0504030602030204" pitchFamily="34" charset="0"/>
              </a:rPr>
              <a:t>FITNESS CAPTAIN</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96212"/>
            <a:ext cx="9429750" cy="1299337"/>
          </a:xfrm>
        </p:spPr>
        <p:txBody>
          <a:bodyPr>
            <a:normAutofit lnSpcReduction="10000"/>
          </a:bodyPr>
          <a:lstStyle/>
          <a:p>
            <a:r>
              <a:rPr lang="en-US" b="0" dirty="0"/>
              <a:t>Lesson 1</a:t>
            </a:r>
          </a:p>
          <a:p>
            <a:r>
              <a:rPr lang="en-US" dirty="0"/>
              <a:t>Overview of Fitness</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9410700" cy="571500"/>
          </a:xfrm>
        </p:spPr>
        <p:txBody>
          <a:bodyPr/>
          <a:lstStyle/>
          <a:p>
            <a:r>
              <a:rPr lang="en-US" dirty="0"/>
              <a:t>In this lesson we will:</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9067800" cy="1478001"/>
          </a:xfrm>
        </p:spPr>
        <p:txBody>
          <a:bodyPr/>
          <a:lstStyle/>
          <a:p>
            <a:r>
              <a:rPr lang="en-US" sz="2800" b="1" dirty="0"/>
              <a:t>Learn about the basics of physical activity, nutrition, hydration and how to support your teammates</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05396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en-US" dirty="0"/>
              <a:t>What is Fitness?</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5" name="TextBox 14">
            <a:extLst>
              <a:ext uri="{FF2B5EF4-FFF2-40B4-BE49-F238E27FC236}">
                <a16:creationId xmlns:a16="http://schemas.microsoft.com/office/drawing/2014/main" id="{C62976E9-9626-B6CD-57D3-A714AA58D7C7}"/>
              </a:ext>
            </a:extLst>
          </p:cNvPr>
          <p:cNvSpPr txBox="1"/>
          <p:nvPr/>
        </p:nvSpPr>
        <p:spPr>
          <a:xfrm>
            <a:off x="170121" y="1798276"/>
            <a:ext cx="11791507" cy="2431435"/>
          </a:xfrm>
          <a:prstGeom prst="rect">
            <a:avLst/>
          </a:prstGeom>
          <a:noFill/>
        </p:spPr>
        <p:txBody>
          <a:bodyPr wrap="square" lIns="91440" tIns="45720" rIns="91440" bIns="45720" anchor="t">
            <a:spAutoFit/>
          </a:bodyPr>
          <a:lstStyle/>
          <a:p>
            <a:pPr marL="0" indent="0" algn="ctr">
              <a:lnSpc>
                <a:spcPct val="100000"/>
              </a:lnSpc>
              <a:buNone/>
            </a:pPr>
            <a:r>
              <a:rPr lang="en-US" sz="3200" dirty="0">
                <a:ea typeface="+mn-lt"/>
                <a:cs typeface="+mn-lt"/>
              </a:rPr>
              <a:t>Your best health and </a:t>
            </a:r>
            <a:endParaRPr lang="en-US" sz="3200" dirty="0">
              <a:solidFill>
                <a:srgbClr val="00B0F0"/>
              </a:solidFill>
              <a:ea typeface="+mn-lt"/>
              <a:cs typeface="+mn-lt"/>
            </a:endParaRPr>
          </a:p>
          <a:p>
            <a:pPr marL="0" indent="0" algn="ctr">
              <a:lnSpc>
                <a:spcPct val="100000"/>
              </a:lnSpc>
              <a:buNone/>
            </a:pPr>
            <a:r>
              <a:rPr lang="en-US" sz="3200" dirty="0">
                <a:ea typeface="+mn-lt"/>
                <a:cs typeface="+mn-lt"/>
              </a:rPr>
              <a:t>performance through proper </a:t>
            </a:r>
            <a:endParaRPr lang="en-US" sz="3200" dirty="0">
              <a:solidFill>
                <a:srgbClr val="00B0F0"/>
              </a:solidFill>
              <a:ea typeface="+mn-lt"/>
              <a:cs typeface="+mn-lt"/>
            </a:endParaRPr>
          </a:p>
          <a:p>
            <a:pPr marL="0" indent="0" algn="ctr">
              <a:lnSpc>
                <a:spcPct val="100000"/>
              </a:lnSpc>
              <a:buNone/>
            </a:pPr>
            <a:r>
              <a:rPr lang="en-US" sz="3200" b="1" dirty="0">
                <a:solidFill>
                  <a:srgbClr val="FFC000"/>
                </a:solidFill>
                <a:ea typeface="+mn-lt"/>
                <a:cs typeface="+mn-lt"/>
              </a:rPr>
              <a:t>physical activity</a:t>
            </a:r>
            <a:r>
              <a:rPr lang="en-US" sz="3200" dirty="0">
                <a:ea typeface="+mn-lt"/>
                <a:cs typeface="+mn-lt"/>
              </a:rPr>
              <a:t>, </a:t>
            </a:r>
            <a:r>
              <a:rPr lang="en-US" sz="3200" b="1" dirty="0">
                <a:solidFill>
                  <a:srgbClr val="FF33CC"/>
                </a:solidFill>
                <a:ea typeface="+mn-lt"/>
                <a:cs typeface="+mn-lt"/>
              </a:rPr>
              <a:t>nutrition</a:t>
            </a:r>
            <a:r>
              <a:rPr lang="en-US" sz="3200" dirty="0">
                <a:ea typeface="+mn-lt"/>
                <a:cs typeface="+mn-lt"/>
              </a:rPr>
              <a:t>, and </a:t>
            </a:r>
            <a:r>
              <a:rPr lang="en-US" sz="3200" b="1" dirty="0">
                <a:solidFill>
                  <a:srgbClr val="00B0F0"/>
                </a:solidFill>
                <a:ea typeface="+mn-lt"/>
                <a:cs typeface="+mn-lt"/>
              </a:rPr>
              <a:t>hydration</a:t>
            </a:r>
            <a:endParaRPr lang="en-US" sz="3200" dirty="0">
              <a:solidFill>
                <a:srgbClr val="00B0F0"/>
              </a:solidFill>
              <a:ea typeface="+mn-lt"/>
              <a:cs typeface="+mn-lt"/>
            </a:endParaRPr>
          </a:p>
          <a:p>
            <a:pPr marL="0" indent="0" algn="ctr">
              <a:buNone/>
            </a:pPr>
            <a:endParaRPr lang="en-US" sz="3200" dirty="0">
              <a:ea typeface="+mn-lt"/>
              <a:cs typeface="+mn-lt"/>
            </a:endParaRPr>
          </a:p>
          <a:p>
            <a:pPr marL="0" indent="0" algn="ctr">
              <a:buNone/>
            </a:pPr>
            <a:endParaRPr lang="en-US" sz="2400" dirty="0">
              <a:cs typeface="Calibri"/>
            </a:endParaRPr>
          </a:p>
        </p:txBody>
      </p:sp>
      <p:pic>
        <p:nvPicPr>
          <p:cNvPr id="3" name="Picture 2" descr="Icon&#10;&#10;Description automatically generated">
            <a:extLst>
              <a:ext uri="{FF2B5EF4-FFF2-40B4-BE49-F238E27FC236}">
                <a16:creationId xmlns:a16="http://schemas.microsoft.com/office/drawing/2014/main" id="{558862B0-7D1D-9321-47BC-2DDB0E9C3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491" y="3652284"/>
            <a:ext cx="2099931" cy="2099931"/>
          </a:xfrm>
          <a:prstGeom prst="rect">
            <a:avLst/>
          </a:prstGeom>
        </p:spPr>
      </p:pic>
      <p:pic>
        <p:nvPicPr>
          <p:cNvPr id="5" name="Picture 4" descr="Icon&#10;&#10;Description automatically generated">
            <a:extLst>
              <a:ext uri="{FF2B5EF4-FFF2-40B4-BE49-F238E27FC236}">
                <a16:creationId xmlns:a16="http://schemas.microsoft.com/office/drawing/2014/main" id="{C25E4B69-7BE2-A302-A408-8D8408237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953" y="3672682"/>
            <a:ext cx="2088094" cy="2099931"/>
          </a:xfrm>
          <a:prstGeom prst="rect">
            <a:avLst/>
          </a:prstGeom>
        </p:spPr>
      </p:pic>
      <p:pic>
        <p:nvPicPr>
          <p:cNvPr id="8" name="Picture 7" descr="Icon&#10;&#10;Description automatically generated">
            <a:extLst>
              <a:ext uri="{FF2B5EF4-FFF2-40B4-BE49-F238E27FC236}">
                <a16:creationId xmlns:a16="http://schemas.microsoft.com/office/drawing/2014/main" id="{7AAF6D7E-EEA5-296B-1A17-98764652E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789" y="3672681"/>
            <a:ext cx="2101682" cy="2099932"/>
          </a:xfrm>
          <a:prstGeom prst="rect">
            <a:avLst/>
          </a:prstGeom>
        </p:spPr>
      </p:pic>
    </p:spTree>
    <p:extLst>
      <p:ext uri="{BB962C8B-B14F-4D97-AF65-F5344CB8AC3E}">
        <p14:creationId xmlns:p14="http://schemas.microsoft.com/office/powerpoint/2010/main" val="279491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en-US" dirty="0"/>
              <a:t>Why is Fitness Important?</a:t>
            </a:r>
          </a:p>
        </p:txBody>
      </p:sp>
      <p:sp>
        <p:nvSpPr>
          <p:cNvPr id="15" name="TextBox 14">
            <a:extLst>
              <a:ext uri="{FF2B5EF4-FFF2-40B4-BE49-F238E27FC236}">
                <a16:creationId xmlns:a16="http://schemas.microsoft.com/office/drawing/2014/main" id="{C62976E9-9626-B6CD-57D3-A714AA58D7C7}"/>
              </a:ext>
            </a:extLst>
          </p:cNvPr>
          <p:cNvSpPr txBox="1"/>
          <p:nvPr/>
        </p:nvSpPr>
        <p:spPr>
          <a:xfrm>
            <a:off x="898281" y="2986325"/>
            <a:ext cx="2302831" cy="830997"/>
          </a:xfrm>
          <a:prstGeom prst="rect">
            <a:avLst/>
          </a:prstGeom>
          <a:noFill/>
        </p:spPr>
        <p:txBody>
          <a:bodyPr wrap="square" lIns="91440" tIns="45720" rIns="91440" bIns="45720" anchor="t">
            <a:spAutoFit/>
          </a:bodyPr>
          <a:lstStyle/>
          <a:p>
            <a:pPr algn="ctr"/>
            <a:r>
              <a:rPr lang="en-US" sz="2400" dirty="0">
                <a:cs typeface="Calibri"/>
              </a:rPr>
              <a:t>Improve Sports Performance</a:t>
            </a:r>
            <a:endParaRPr lang="en-US" sz="2400" dirty="0"/>
          </a:p>
        </p:txBody>
      </p:sp>
      <p:sp>
        <p:nvSpPr>
          <p:cNvPr id="7" name="TextBox 6">
            <a:extLst>
              <a:ext uri="{FF2B5EF4-FFF2-40B4-BE49-F238E27FC236}">
                <a16:creationId xmlns:a16="http://schemas.microsoft.com/office/drawing/2014/main" id="{F4A74168-EE83-0A7C-3761-4907173E8C65}"/>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2" name="Graphic 2" descr="Atom with solid fill">
            <a:extLst>
              <a:ext uri="{FF2B5EF4-FFF2-40B4-BE49-F238E27FC236}">
                <a16:creationId xmlns:a16="http://schemas.microsoft.com/office/drawing/2014/main" id="{EA0B00C5-440C-9860-1214-9C49624D24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0647" y="2069123"/>
            <a:ext cx="914400" cy="914400"/>
          </a:xfrm>
          <a:prstGeom prst="rect">
            <a:avLst/>
          </a:prstGeom>
        </p:spPr>
      </p:pic>
      <p:pic>
        <p:nvPicPr>
          <p:cNvPr id="3" name="Graphic 3" descr="Soccer ball with solid fill">
            <a:extLst>
              <a:ext uri="{FF2B5EF4-FFF2-40B4-BE49-F238E27FC236}">
                <a16:creationId xmlns:a16="http://schemas.microsoft.com/office/drawing/2014/main" id="{43E61441-9836-8F13-F930-0107BE261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231" y="2069123"/>
            <a:ext cx="914400" cy="914400"/>
          </a:xfrm>
          <a:prstGeom prst="rect">
            <a:avLst/>
          </a:prstGeom>
        </p:spPr>
      </p:pic>
      <p:pic>
        <p:nvPicPr>
          <p:cNvPr id="4" name="Graphic 4" descr="Grinning face outline with solid fill">
            <a:extLst>
              <a:ext uri="{FF2B5EF4-FFF2-40B4-BE49-F238E27FC236}">
                <a16:creationId xmlns:a16="http://schemas.microsoft.com/office/drawing/2014/main" id="{2F22AD4B-3FA3-4709-A913-0D6A04EFC0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6954" y="2069123"/>
            <a:ext cx="914400" cy="914400"/>
          </a:xfrm>
          <a:prstGeom prst="rect">
            <a:avLst/>
          </a:prstGeom>
        </p:spPr>
      </p:pic>
      <p:pic>
        <p:nvPicPr>
          <p:cNvPr id="5" name="Graphic 7" descr="Sleep with solid fill">
            <a:extLst>
              <a:ext uri="{FF2B5EF4-FFF2-40B4-BE49-F238E27FC236}">
                <a16:creationId xmlns:a16="http://schemas.microsoft.com/office/drawing/2014/main" id="{0927387C-F42A-EA98-EDB4-7DDF928EAA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6031" y="2069123"/>
            <a:ext cx="914400" cy="914400"/>
          </a:xfrm>
          <a:prstGeom prst="rect">
            <a:avLst/>
          </a:prstGeom>
        </p:spPr>
      </p:pic>
      <p:sp>
        <p:nvSpPr>
          <p:cNvPr id="9" name="TextBox 8">
            <a:extLst>
              <a:ext uri="{FF2B5EF4-FFF2-40B4-BE49-F238E27FC236}">
                <a16:creationId xmlns:a16="http://schemas.microsoft.com/office/drawing/2014/main" id="{CCDC40D7-A566-DC7E-CA6B-692122F8AC6F}"/>
              </a:ext>
            </a:extLst>
          </p:cNvPr>
          <p:cNvSpPr txBox="1"/>
          <p:nvPr/>
        </p:nvSpPr>
        <p:spPr>
          <a:xfrm>
            <a:off x="3594588" y="2986324"/>
            <a:ext cx="2302831" cy="830997"/>
          </a:xfrm>
          <a:prstGeom prst="rect">
            <a:avLst/>
          </a:prstGeom>
          <a:noFill/>
        </p:spPr>
        <p:txBody>
          <a:bodyPr wrap="square" lIns="91440" tIns="45720" rIns="91440" bIns="45720" anchor="t">
            <a:spAutoFit/>
          </a:bodyPr>
          <a:lstStyle/>
          <a:p>
            <a:pPr algn="ctr"/>
            <a:r>
              <a:rPr lang="en-US" sz="2400" dirty="0">
                <a:cs typeface="Calibri"/>
              </a:rPr>
              <a:t>Increase Energy</a:t>
            </a:r>
          </a:p>
        </p:txBody>
      </p:sp>
      <p:sp>
        <p:nvSpPr>
          <p:cNvPr id="10" name="TextBox 9">
            <a:extLst>
              <a:ext uri="{FF2B5EF4-FFF2-40B4-BE49-F238E27FC236}">
                <a16:creationId xmlns:a16="http://schemas.microsoft.com/office/drawing/2014/main" id="{0012B2A3-9BF7-98EE-58A3-DE2051385369}"/>
              </a:ext>
            </a:extLst>
          </p:cNvPr>
          <p:cNvSpPr txBox="1"/>
          <p:nvPr/>
        </p:nvSpPr>
        <p:spPr>
          <a:xfrm>
            <a:off x="6290894" y="3031719"/>
            <a:ext cx="2302831" cy="461665"/>
          </a:xfrm>
          <a:prstGeom prst="rect">
            <a:avLst/>
          </a:prstGeom>
          <a:noFill/>
        </p:spPr>
        <p:txBody>
          <a:bodyPr wrap="square" lIns="91440" tIns="45720" rIns="91440" bIns="45720" anchor="t">
            <a:spAutoFit/>
          </a:bodyPr>
          <a:lstStyle/>
          <a:p>
            <a:pPr algn="ctr"/>
            <a:r>
              <a:rPr lang="en-US" sz="2400" dirty="0">
                <a:cs typeface="Calibri"/>
              </a:rPr>
              <a:t>Feel Happier</a:t>
            </a:r>
          </a:p>
        </p:txBody>
      </p:sp>
      <p:sp>
        <p:nvSpPr>
          <p:cNvPr id="11" name="TextBox 10">
            <a:extLst>
              <a:ext uri="{FF2B5EF4-FFF2-40B4-BE49-F238E27FC236}">
                <a16:creationId xmlns:a16="http://schemas.microsoft.com/office/drawing/2014/main" id="{195EC09D-F324-D2AB-EDE4-20B44BF9B20C}"/>
              </a:ext>
            </a:extLst>
          </p:cNvPr>
          <p:cNvSpPr txBox="1"/>
          <p:nvPr/>
        </p:nvSpPr>
        <p:spPr>
          <a:xfrm>
            <a:off x="8869971" y="3068384"/>
            <a:ext cx="2302831" cy="461665"/>
          </a:xfrm>
          <a:prstGeom prst="rect">
            <a:avLst/>
          </a:prstGeom>
          <a:noFill/>
        </p:spPr>
        <p:txBody>
          <a:bodyPr wrap="square" lIns="91440" tIns="45720" rIns="91440" bIns="45720" anchor="t">
            <a:spAutoFit/>
          </a:bodyPr>
          <a:lstStyle/>
          <a:p>
            <a:pPr algn="ctr"/>
            <a:r>
              <a:rPr lang="en-US" sz="2400" dirty="0">
                <a:cs typeface="Calibri"/>
              </a:rPr>
              <a:t>Improve Sleep</a:t>
            </a:r>
            <a:endParaRPr lang="en-US" dirty="0"/>
          </a:p>
        </p:txBody>
      </p:sp>
      <p:sp>
        <p:nvSpPr>
          <p:cNvPr id="16" name="TextBox 15">
            <a:extLst>
              <a:ext uri="{FF2B5EF4-FFF2-40B4-BE49-F238E27FC236}">
                <a16:creationId xmlns:a16="http://schemas.microsoft.com/office/drawing/2014/main" id="{F7C1C05F-F418-CF4C-6FDE-02D13BDC0943}"/>
              </a:ext>
            </a:extLst>
          </p:cNvPr>
          <p:cNvSpPr txBox="1"/>
          <p:nvPr/>
        </p:nvSpPr>
        <p:spPr>
          <a:xfrm>
            <a:off x="2084675" y="5324079"/>
            <a:ext cx="2302831" cy="461665"/>
          </a:xfrm>
          <a:prstGeom prst="rect">
            <a:avLst/>
          </a:prstGeom>
          <a:noFill/>
        </p:spPr>
        <p:txBody>
          <a:bodyPr wrap="square" lIns="91440" tIns="45720" rIns="91440" bIns="45720" anchor="t">
            <a:spAutoFit/>
          </a:bodyPr>
          <a:lstStyle/>
          <a:p>
            <a:pPr algn="ctr"/>
            <a:r>
              <a:rPr lang="en-US" sz="2400" dirty="0">
                <a:cs typeface="Calibri"/>
              </a:rPr>
              <a:t>Healthy Weight</a:t>
            </a:r>
            <a:endParaRPr lang="en-US" sz="2400" dirty="0"/>
          </a:p>
        </p:txBody>
      </p:sp>
      <p:sp>
        <p:nvSpPr>
          <p:cNvPr id="18" name="TextBox 17">
            <a:extLst>
              <a:ext uri="{FF2B5EF4-FFF2-40B4-BE49-F238E27FC236}">
                <a16:creationId xmlns:a16="http://schemas.microsoft.com/office/drawing/2014/main" id="{D40D2A47-979E-B480-20FB-91CAC2B8B687}"/>
              </a:ext>
            </a:extLst>
          </p:cNvPr>
          <p:cNvSpPr txBox="1"/>
          <p:nvPr/>
        </p:nvSpPr>
        <p:spPr>
          <a:xfrm>
            <a:off x="4927537" y="5359019"/>
            <a:ext cx="2302831" cy="461665"/>
          </a:xfrm>
          <a:prstGeom prst="rect">
            <a:avLst/>
          </a:prstGeom>
          <a:noFill/>
        </p:spPr>
        <p:txBody>
          <a:bodyPr wrap="square" lIns="91440" tIns="45720" rIns="91440" bIns="45720" anchor="t">
            <a:spAutoFit/>
          </a:bodyPr>
          <a:lstStyle/>
          <a:p>
            <a:pPr algn="ctr"/>
            <a:r>
              <a:rPr lang="en-US" sz="2400" dirty="0">
                <a:cs typeface="Calibri"/>
              </a:rPr>
              <a:t>Live Longer</a:t>
            </a:r>
          </a:p>
        </p:txBody>
      </p:sp>
      <p:pic>
        <p:nvPicPr>
          <p:cNvPr id="20" name="Picture 19" descr="Icon&#10;&#10;Description automatically generated">
            <a:extLst>
              <a:ext uri="{FF2B5EF4-FFF2-40B4-BE49-F238E27FC236}">
                <a16:creationId xmlns:a16="http://schemas.microsoft.com/office/drawing/2014/main" id="{3318553B-5E43-3FDB-F9E3-A6D12BEC9B82}"/>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b="8333"/>
          <a:stretch/>
        </p:blipFill>
        <p:spPr>
          <a:xfrm>
            <a:off x="8221242" y="4134674"/>
            <a:ext cx="1297457" cy="1284481"/>
          </a:xfrm>
          <a:prstGeom prst="rect">
            <a:avLst/>
          </a:prstGeom>
          <a:solidFill>
            <a:srgbClr val="FF0000"/>
          </a:solidFill>
        </p:spPr>
      </p:pic>
      <p:sp>
        <p:nvSpPr>
          <p:cNvPr id="21" name="TextBox 20">
            <a:extLst>
              <a:ext uri="{FF2B5EF4-FFF2-40B4-BE49-F238E27FC236}">
                <a16:creationId xmlns:a16="http://schemas.microsoft.com/office/drawing/2014/main" id="{3AA778EC-D268-4B6E-6F56-0E17202F3495}"/>
              </a:ext>
            </a:extLst>
          </p:cNvPr>
          <p:cNvSpPr txBox="1"/>
          <p:nvPr/>
        </p:nvSpPr>
        <p:spPr>
          <a:xfrm>
            <a:off x="7770399" y="5379577"/>
            <a:ext cx="2302831" cy="461665"/>
          </a:xfrm>
          <a:prstGeom prst="rect">
            <a:avLst/>
          </a:prstGeom>
          <a:noFill/>
        </p:spPr>
        <p:txBody>
          <a:bodyPr wrap="square" lIns="91440" tIns="45720" rIns="91440" bIns="45720" anchor="t">
            <a:spAutoFit/>
          </a:bodyPr>
          <a:lstStyle/>
          <a:p>
            <a:pPr algn="ctr"/>
            <a:r>
              <a:rPr lang="en-US" sz="2400" dirty="0">
                <a:cs typeface="Calibri"/>
              </a:rPr>
              <a:t>Reduce Stress</a:t>
            </a:r>
          </a:p>
        </p:txBody>
      </p:sp>
      <p:pic>
        <p:nvPicPr>
          <p:cNvPr id="12" name="Graphic 11" descr="Heart with pulse with solid fill">
            <a:extLst>
              <a:ext uri="{FF2B5EF4-FFF2-40B4-BE49-F238E27FC236}">
                <a16:creationId xmlns:a16="http://schemas.microsoft.com/office/drawing/2014/main" id="{16BC5F2D-C603-9B16-DB58-7130E59C16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88816" y="4118321"/>
            <a:ext cx="1297457" cy="1297457"/>
          </a:xfrm>
          <a:prstGeom prst="rect">
            <a:avLst/>
          </a:prstGeom>
        </p:spPr>
      </p:pic>
      <p:pic>
        <p:nvPicPr>
          <p:cNvPr id="19" name="Graphic 18" descr="Weight Gain with solid fill">
            <a:extLst>
              <a:ext uri="{FF2B5EF4-FFF2-40B4-BE49-F238E27FC236}">
                <a16:creationId xmlns:a16="http://schemas.microsoft.com/office/drawing/2014/main" id="{186B7D4F-517C-3C80-0AA5-9EF59568D7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19195" y="4160020"/>
            <a:ext cx="1233790" cy="1233790"/>
          </a:xfrm>
          <a:prstGeom prst="rect">
            <a:avLst/>
          </a:prstGeom>
        </p:spPr>
      </p:pic>
    </p:spTree>
    <p:extLst>
      <p:ext uri="{BB962C8B-B14F-4D97-AF65-F5344CB8AC3E}">
        <p14:creationId xmlns:p14="http://schemas.microsoft.com/office/powerpoint/2010/main" val="52473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nch&#10;&#10;Description automatically generated with low confidence">
            <a:extLst>
              <a:ext uri="{FF2B5EF4-FFF2-40B4-BE49-F238E27FC236}">
                <a16:creationId xmlns:a16="http://schemas.microsoft.com/office/drawing/2014/main" id="{64197BFA-8B09-C009-4E78-929C0A1C6651}"/>
              </a:ext>
            </a:extLst>
          </p:cNvPr>
          <p:cNvPicPr>
            <a:picLocks noChangeAspect="1"/>
          </p:cNvPicPr>
          <p:nvPr/>
        </p:nvPicPr>
        <p:blipFill rotWithShape="1">
          <a:blip r:embed="rId3">
            <a:extLst>
              <a:ext uri="{28A0092B-C50C-407E-A947-70E740481C1C}">
                <a14:useLocalDpi xmlns:a14="http://schemas.microsoft.com/office/drawing/2010/main" val="0"/>
              </a:ext>
            </a:extLst>
          </a:blip>
          <a:srcRect l="-529" t="17836" r="529" b="5774"/>
          <a:stretch/>
        </p:blipFill>
        <p:spPr>
          <a:xfrm>
            <a:off x="2584449" y="982549"/>
            <a:ext cx="9607551" cy="4892788"/>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Icon&#10;&#10;Description automatically generated">
            <a:extLst>
              <a:ext uri="{FF2B5EF4-FFF2-40B4-BE49-F238E27FC236}">
                <a16:creationId xmlns:a16="http://schemas.microsoft.com/office/drawing/2014/main" id="{F8156022-C449-A44C-1203-980692C4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 y="1142999"/>
            <a:ext cx="4572000" cy="4572000"/>
          </a:xfrm>
          <a:prstGeom prst="rect">
            <a:avLst/>
          </a:prstGeom>
        </p:spPr>
      </p:pic>
      <p:sp>
        <p:nvSpPr>
          <p:cNvPr id="16" name="TextBox 15">
            <a:extLst>
              <a:ext uri="{FF2B5EF4-FFF2-40B4-BE49-F238E27FC236}">
                <a16:creationId xmlns:a16="http://schemas.microsoft.com/office/drawing/2014/main" id="{D29EF1A6-88F5-1FA7-C771-14BD788895B6}"/>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23385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Physical Activity vs. Exercise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4" name="TextBox 3">
            <a:extLst>
              <a:ext uri="{FF2B5EF4-FFF2-40B4-BE49-F238E27FC236}">
                <a16:creationId xmlns:a16="http://schemas.microsoft.com/office/drawing/2014/main" id="{BCB7A94F-F015-D13C-8C49-DA523CF676A1}"/>
              </a:ext>
            </a:extLst>
          </p:cNvPr>
          <p:cNvSpPr txBox="1"/>
          <p:nvPr/>
        </p:nvSpPr>
        <p:spPr>
          <a:xfrm>
            <a:off x="170121" y="1798276"/>
            <a:ext cx="11791507" cy="1569660"/>
          </a:xfrm>
          <a:prstGeom prst="rect">
            <a:avLst/>
          </a:prstGeom>
          <a:noFill/>
        </p:spPr>
        <p:txBody>
          <a:bodyPr wrap="square" lIns="91440" tIns="45720" rIns="91440" bIns="45720" anchor="t">
            <a:spAutoFit/>
          </a:bodyPr>
          <a:lstStyle/>
          <a:p>
            <a:pPr marL="0" indent="0" algn="ctr">
              <a:lnSpc>
                <a:spcPct val="100000"/>
              </a:lnSpc>
              <a:buNone/>
            </a:pPr>
            <a:r>
              <a:rPr lang="en-US" sz="3200" b="1" dirty="0">
                <a:ea typeface="+mn-lt"/>
                <a:cs typeface="+mn-lt"/>
              </a:rPr>
              <a:t>Physical Activity</a:t>
            </a:r>
          </a:p>
          <a:p>
            <a:pPr marL="0" indent="0" algn="ctr">
              <a:lnSpc>
                <a:spcPct val="100000"/>
              </a:lnSpc>
              <a:buNone/>
            </a:pPr>
            <a:r>
              <a:rPr lang="en-US" sz="3200" dirty="0">
                <a:ea typeface="+mn-lt"/>
                <a:cs typeface="+mn-lt"/>
              </a:rPr>
              <a:t>is any movement that our body makes. It is produced by our muscles and that uses energy.</a:t>
            </a:r>
            <a:endParaRPr lang="en-US" sz="2400" dirty="0">
              <a:cs typeface="Calibri"/>
            </a:endParaRPr>
          </a:p>
        </p:txBody>
      </p:sp>
      <p:pic>
        <p:nvPicPr>
          <p:cNvPr id="6" name="Picture 5" descr="A picture containing footwear, person, clothing, cartoon&#10;&#10;Description automatically generated">
            <a:extLst>
              <a:ext uri="{FF2B5EF4-FFF2-40B4-BE49-F238E27FC236}">
                <a16:creationId xmlns:a16="http://schemas.microsoft.com/office/drawing/2014/main" id="{D5513924-D8FD-9D37-039D-EBF2D9CFBCE3}"/>
              </a:ext>
            </a:extLst>
          </p:cNvPr>
          <p:cNvPicPr>
            <a:picLocks noChangeAspect="1"/>
          </p:cNvPicPr>
          <p:nvPr/>
        </p:nvPicPr>
        <p:blipFill rotWithShape="1">
          <a:blip r:embed="rId4">
            <a:extLst>
              <a:ext uri="{28A0092B-C50C-407E-A947-70E740481C1C}">
                <a14:useLocalDpi xmlns:a14="http://schemas.microsoft.com/office/drawing/2010/main" val="0"/>
              </a:ext>
            </a:extLst>
          </a:blip>
          <a:srcRect t="27869" r="6147" b="28068"/>
          <a:stretch/>
        </p:blipFill>
        <p:spPr>
          <a:xfrm>
            <a:off x="1094757" y="3490065"/>
            <a:ext cx="9720025" cy="2566986"/>
          </a:xfrm>
          <a:prstGeom prst="rect">
            <a:avLst/>
          </a:prstGeom>
        </p:spPr>
      </p:pic>
    </p:spTree>
    <p:extLst>
      <p:ext uri="{BB962C8B-B14F-4D97-AF65-F5344CB8AC3E}">
        <p14:creationId xmlns:p14="http://schemas.microsoft.com/office/powerpoint/2010/main" val="32536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Physical Activity vs. Exercise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5" name="Content Placeholder 3">
            <a:extLst>
              <a:ext uri="{FF2B5EF4-FFF2-40B4-BE49-F238E27FC236}">
                <a16:creationId xmlns:a16="http://schemas.microsoft.com/office/drawing/2014/main" id="{19789EEE-F876-6D8B-737B-F182721330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08" b="96096" l="3460" r="96429">
                        <a14:foregroundMark x1="11607" y1="7808" x2="12946" y2="59459"/>
                        <a14:foregroundMark x1="12946" y1="59459" x2="12946" y2="59459"/>
                        <a14:foregroundMark x1="5915" y1="37237" x2="7701" y2="21321"/>
                        <a14:foregroundMark x1="8371" y1="20721" x2="8371" y2="20721"/>
                        <a14:foregroundMark x1="8371" y1="19219" x2="8371" y2="19219"/>
                        <a14:foregroundMark x1="8371" y1="19219" x2="8371" y2="19219"/>
                        <a14:foregroundMark x1="7813" y1="19219" x2="6362" y2="27628"/>
                        <a14:foregroundMark x1="13393" y1="20120" x2="14732" y2="25526"/>
                        <a14:foregroundMark x1="8594" y1="18619" x2="8594" y2="18619"/>
                        <a14:foregroundMark x1="8482" y1="18018" x2="8482" y2="18018"/>
                        <a14:foregroundMark x1="7924" y1="18619" x2="7924" y2="18619"/>
                        <a14:foregroundMark x1="5915" y1="38739" x2="5915" y2="38739"/>
                        <a14:foregroundMark x1="5469" y1="39039" x2="5134" y2="36937"/>
                        <a14:foregroundMark x1="10826" y1="82282" x2="10826" y2="82282"/>
                        <a14:foregroundMark x1="6585" y1="93694" x2="6585" y2="93694"/>
                        <a14:foregroundMark x1="5469" y1="93694" x2="3571" y2="93093"/>
                        <a14:foregroundMark x1="3571" y1="93093" x2="16071" y2="94294"/>
                        <a14:foregroundMark x1="19420" y1="92793" x2="14955" y2="94294"/>
                        <a14:foregroundMark x1="14955" y1="94294" x2="14955" y2="94294"/>
                        <a14:foregroundMark x1="31027" y1="93694" x2="40179" y2="91291"/>
                        <a14:foregroundMark x1="40179" y1="91291" x2="43080" y2="91291"/>
                        <a14:foregroundMark x1="57478" y1="93093" x2="64844" y2="93694"/>
                        <a14:foregroundMark x1="64844" y1="93694" x2="70982" y2="92492"/>
                        <a14:foregroundMark x1="85714" y1="92793" x2="96429" y2="92192"/>
                        <a14:foregroundMark x1="70871" y1="67868" x2="59821" y2="72072"/>
                        <a14:foregroundMark x1="59821" y1="72072" x2="56920" y2="68769"/>
                        <a14:foregroundMark x1="64844" y1="64865" x2="64844" y2="34535"/>
                        <a14:foregroundMark x1="31808" y1="21622" x2="34821" y2="13213"/>
                        <a14:foregroundMark x1="35944" y1="22523" x2="36161" y2="24324"/>
                        <a14:foregroundMark x1="35871" y1="21922" x2="35944" y2="22523"/>
                        <a14:foregroundMark x1="34821" y1="13213" x2="35871" y2="21922"/>
                        <a14:foregroundMark x1="36161" y1="38138" x2="36161" y2="39640"/>
                        <a14:foregroundMark x1="36161" y1="24324" x2="36161" y2="38138"/>
                        <a14:foregroundMark x1="36161" y1="39640" x2="39063" y2="55255"/>
                        <a14:foregroundMark x1="39063" y1="55255" x2="43862" y2="57057"/>
                        <a14:foregroundMark x1="44897" y1="60661" x2="45759" y2="63664"/>
                        <a14:foregroundMark x1="43862" y1="57057" x2="44897" y2="60661"/>
                        <a14:foregroundMark x1="39030" y1="22523" x2="40625" y2="21021"/>
                        <a14:foregroundMark x1="38867" y1="22677" x2="39030" y2="22523"/>
                        <a14:foregroundMark x1="36161" y1="25225" x2="38204" y2="23301"/>
                        <a14:foregroundMark x1="40625" y1="21021" x2="40625" y2="20120"/>
                        <a14:foregroundMark x1="42188" y1="18919" x2="42188" y2="18919"/>
                        <a14:foregroundMark x1="40848" y1="18919" x2="40848" y2="18919"/>
                        <a14:foregroundMark x1="40513" y1="18919" x2="38616" y2="19520"/>
                        <a14:foregroundMark x1="40513" y1="18018" x2="40513" y2="18018"/>
                        <a14:foregroundMark x1="31820" y1="21922" x2="32254" y2="20420"/>
                        <a14:foregroundMark x1="30692" y1="25826" x2="31820" y2="21922"/>
                        <a14:foregroundMark x1="31473" y1="33634" x2="34933" y2="46246"/>
                        <a14:foregroundMark x1="34933" y1="46246" x2="36049" y2="59760"/>
                        <a14:foregroundMark x1="36049" y1="59760" x2="36272" y2="60060"/>
                        <a14:foregroundMark x1="38839" y1="72973" x2="38839" y2="72973"/>
                        <a14:foregroundMark x1="38839" y1="72973" x2="31138" y2="65766"/>
                        <a14:foregroundMark x1="31138" y1="65766" x2="35714" y2="60661"/>
                        <a14:foregroundMark x1="35714" y1="60661" x2="30357" y2="69369"/>
                        <a14:foregroundMark x1="30357" y1="69369" x2="29353" y2="66967"/>
                        <a14:foregroundMark x1="29353" y1="66967" x2="29353" y2="66967"/>
                        <a14:foregroundMark x1="41518" y1="79880" x2="41964" y2="78378"/>
                        <a14:foregroundMark x1="39844" y1="69970" x2="41629" y2="69069"/>
                        <a14:foregroundMark x1="41764" y1="72072" x2="42076" y2="63964"/>
                        <a14:foregroundMark x1="41741" y1="72673" x2="41764" y2="72072"/>
                        <a14:foregroundMark x1="44358" y1="72072" x2="43080" y2="66667"/>
                        <a14:foregroundMark x1="45424" y1="76577" x2="44358" y2="72072"/>
                        <a14:foregroundMark x1="43080" y1="66667" x2="43080" y2="66667"/>
                        <a14:foregroundMark x1="32478" y1="12613" x2="32143" y2="11111"/>
                        <a14:foregroundMark x1="64844" y1="34535" x2="63951" y2="34234"/>
                        <a14:foregroundMark x1="93192" y1="8408" x2="93192" y2="8408"/>
                        <a14:foregroundMark x1="38728" y1="27327" x2="40179" y2="25526"/>
                        <a14:foregroundMark x1="37998" y1="38138" x2="37612" y2="35435"/>
                        <a14:foregroundMark x1="41218" y1="60661" x2="37998" y2="38138"/>
                        <a14:foregroundMark x1="41604" y1="63363" x2="41218" y2="60661"/>
                        <a14:foregroundMark x1="42076" y1="66667" x2="41604" y2="63363"/>
                        <a14:foregroundMark x1="4353" y1="90991" x2="9375" y2="90691"/>
                        <a14:foregroundMark x1="9375" y1="90691" x2="15737" y2="90691"/>
                        <a14:foregroundMark x1="3571" y1="95796" x2="6808" y2="95195"/>
                        <a14:foregroundMark x1="34375" y1="93393" x2="42746" y2="94595"/>
                        <a14:foregroundMark x1="57143" y1="92192" x2="61830" y2="92192"/>
                        <a14:foregroundMark x1="93304" y1="80781" x2="93862" y2="45646"/>
                        <a14:foregroundMark x1="93862" y1="45646" x2="88839" y2="44444"/>
                        <a14:foregroundMark x1="88839" y1="44444" x2="90625" y2="58258"/>
                        <a14:foregroundMark x1="90625" y1="58258" x2="92188" y2="56456"/>
                        <a14:foregroundMark x1="59487" y1="92192" x2="69866" y2="90090"/>
                        <a14:foregroundMark x1="69866" y1="90090" x2="70871" y2="90991"/>
                        <a14:foregroundMark x1="58817" y1="96096" x2="65737" y2="93694"/>
                        <a14:foregroundMark x1="65737" y1="93694" x2="69643" y2="94595"/>
                        <a14:foregroundMark x1="86161" y1="91892" x2="95536" y2="90991"/>
                        <a14:foregroundMark x1="86049" y1="96096" x2="92634" y2="93393"/>
                        <a14:foregroundMark x1="92634" y1="93393" x2="95982" y2="94895"/>
                        <a14:backgroundMark x1="31473" y1="27027" x2="31473" y2="27027"/>
                        <a14:backgroundMark x1="33705" y1="21922" x2="33705" y2="21922"/>
                        <a14:backgroundMark x1="39063" y1="22523" x2="39063" y2="22523"/>
                        <a14:backgroundMark x1="38281" y1="22523" x2="38281" y2="22523"/>
                        <a14:backgroundMark x1="39063" y1="23724" x2="38058" y2="22523"/>
                        <a14:backgroundMark x1="33259" y1="27027" x2="33259" y2="27027"/>
                        <a14:backgroundMark x1="38170" y1="38138" x2="38170" y2="38138"/>
                        <a14:backgroundMark x1="40848" y1="63363" x2="40848" y2="63363"/>
                        <a14:backgroundMark x1="43750" y1="72072" x2="43750" y2="72072"/>
                        <a14:backgroundMark x1="43080" y1="60661" x2="43080" y2="60661"/>
                      </a14:backgroundRemoval>
                    </a14:imgEffect>
                  </a14:imgLayer>
                </a14:imgProps>
              </a:ext>
            </a:extLst>
          </a:blip>
          <a:stretch>
            <a:fillRect/>
          </a:stretch>
        </p:blipFill>
        <p:spPr>
          <a:xfrm>
            <a:off x="2845814" y="3378134"/>
            <a:ext cx="6782832" cy="2600024"/>
          </a:xfrm>
          <a:prstGeom prst="rect">
            <a:avLst/>
          </a:prstGeom>
        </p:spPr>
      </p:pic>
      <p:sp>
        <p:nvSpPr>
          <p:cNvPr id="4" name="TextBox 3">
            <a:extLst>
              <a:ext uri="{FF2B5EF4-FFF2-40B4-BE49-F238E27FC236}">
                <a16:creationId xmlns:a16="http://schemas.microsoft.com/office/drawing/2014/main" id="{0623D1B5-12A6-D419-37CF-FAED683447AF}"/>
              </a:ext>
            </a:extLst>
          </p:cNvPr>
          <p:cNvSpPr txBox="1"/>
          <p:nvPr/>
        </p:nvSpPr>
        <p:spPr>
          <a:xfrm>
            <a:off x="170121" y="1798276"/>
            <a:ext cx="11791507" cy="1569660"/>
          </a:xfrm>
          <a:prstGeom prst="rect">
            <a:avLst/>
          </a:prstGeom>
          <a:noFill/>
        </p:spPr>
        <p:txBody>
          <a:bodyPr wrap="square" lIns="91440" tIns="45720" rIns="91440" bIns="45720" anchor="t">
            <a:spAutoFit/>
          </a:bodyPr>
          <a:lstStyle/>
          <a:p>
            <a:pPr marL="0" indent="0" algn="ctr">
              <a:lnSpc>
                <a:spcPct val="100000"/>
              </a:lnSpc>
              <a:buNone/>
            </a:pPr>
            <a:r>
              <a:rPr lang="en-US" sz="3200" b="1" dirty="0">
                <a:ea typeface="+mn-lt"/>
                <a:cs typeface="+mn-lt"/>
              </a:rPr>
              <a:t>Exercise</a:t>
            </a:r>
          </a:p>
          <a:p>
            <a:pPr marL="0" indent="0" algn="ctr">
              <a:lnSpc>
                <a:spcPct val="100000"/>
              </a:lnSpc>
              <a:buNone/>
            </a:pPr>
            <a:r>
              <a:rPr lang="en-US" sz="3200" dirty="0">
                <a:ea typeface="+mn-lt"/>
                <a:cs typeface="+mn-lt"/>
              </a:rPr>
              <a:t>Is planned, structured, repetitive, and focuses on maintaining or improving one or more components of physical fitness.</a:t>
            </a:r>
            <a:endParaRPr lang="en-US" sz="2400" dirty="0">
              <a:cs typeface="Calibri"/>
            </a:endParaRPr>
          </a:p>
        </p:txBody>
      </p:sp>
    </p:spTree>
    <p:extLst>
      <p:ext uri="{BB962C8B-B14F-4D97-AF65-F5344CB8AC3E}">
        <p14:creationId xmlns:p14="http://schemas.microsoft.com/office/powerpoint/2010/main" val="182682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CF45B-6887-E2A9-137A-A9FBC1299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110" y="1088096"/>
            <a:ext cx="2141978" cy="4951456"/>
          </a:xfrm>
          <a:prstGeom prst="rect">
            <a:avLst/>
          </a:prstGeom>
        </p:spPr>
      </p:pic>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Endurance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632319"/>
            <a:ext cx="7933461" cy="2908056"/>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US" b="1" dirty="0"/>
              <a:t>Endurance</a:t>
            </a:r>
            <a:r>
              <a:rPr lang="en-US" b="1" dirty="0">
                <a:solidFill>
                  <a:srgbClr val="00695E"/>
                </a:solidFill>
              </a:rPr>
              <a:t> </a:t>
            </a:r>
            <a:r>
              <a:rPr lang="en-US" b="1" dirty="0">
                <a:solidFill>
                  <a:srgbClr val="179984"/>
                </a:solidFill>
              </a:rPr>
              <a:t>is</a:t>
            </a:r>
            <a:r>
              <a:rPr lang="en-US" dirty="0">
                <a:solidFill>
                  <a:srgbClr val="179984"/>
                </a:solidFill>
              </a:rPr>
              <a:t> </a:t>
            </a:r>
            <a:r>
              <a:rPr lang="en-US" b="1" dirty="0">
                <a:solidFill>
                  <a:srgbClr val="179984"/>
                </a:solidFill>
              </a:rPr>
              <a:t>the ability of your body to keep moving for long periods of time </a:t>
            </a:r>
            <a:endParaRPr lang="en-US" dirty="0"/>
          </a:p>
          <a:p>
            <a:pPr marL="1143000" lvl="1" indent="-457200"/>
            <a:r>
              <a:rPr lang="en-US" sz="2600" dirty="0"/>
              <a:t>Might also be called: aerobic fitness, cardiovascular fitness, cardio</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goal is to do an endurance activity for at least 30 minutes, 5 days per week</a:t>
            </a:r>
          </a:p>
          <a:p>
            <a:pPr marL="457200" indent="-457200"/>
            <a:endParaRPr lang="en-US" dirty="0">
              <a:solidFill>
                <a:schemeClr val="tx2"/>
              </a:solidFill>
              <a:latin typeface="Ubuntu" panose="020B0504030602030204" pitchFamily="34" charset="0"/>
            </a:endParaRPr>
          </a:p>
          <a:p>
            <a:endParaRPr lang="en-US" dirty="0">
              <a:latin typeface="Ubuntu" panose="020B0504030602030204" pitchFamily="34" charset="0"/>
            </a:endParaRPr>
          </a:p>
          <a:p>
            <a:pPr marL="520700" indent="-34290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321468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Endurance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0" name="Content Placeholder 6">
            <a:extLst>
              <a:ext uri="{FF2B5EF4-FFF2-40B4-BE49-F238E27FC236}">
                <a16:creationId xmlns:a16="http://schemas.microsoft.com/office/drawing/2014/main" id="{308D777B-9F51-6947-8AE8-79DBC68E72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293" b="87398" l="9989" r="89903">
                        <a14:foregroundMark x1="48657" y1="11293" x2="48657" y2="11293"/>
                        <a14:foregroundMark x1="15575" y1="26678" x2="15575" y2="26678"/>
                        <a14:foregroundMark x1="18797" y1="25532" x2="18797" y2="25532"/>
                        <a14:foregroundMark x1="19334" y1="82160" x2="19334" y2="82160"/>
                        <a14:foregroundMark x1="43287" y1="71031" x2="43287" y2="71031"/>
                        <a14:foregroundMark x1="82707" y1="71522" x2="82707" y2="71522"/>
                        <a14:foregroundMark x1="83029" y1="17349" x2="83029" y2="17349"/>
                      </a14:backgroundRemoval>
                    </a14:imgEffect>
                  </a14:imgLayer>
                </a14:imgProps>
              </a:ext>
              <a:ext uri="{28A0092B-C50C-407E-A947-70E740481C1C}">
                <a14:useLocalDpi xmlns:a14="http://schemas.microsoft.com/office/drawing/2010/main" val="0"/>
              </a:ext>
            </a:extLst>
          </a:blip>
          <a:srcRect t="8235" b="3148"/>
          <a:stretch/>
        </p:blipFill>
        <p:spPr>
          <a:xfrm>
            <a:off x="2151967" y="1669121"/>
            <a:ext cx="8087408" cy="4520611"/>
          </a:xfrm>
          <a:prstGeom prst="rect">
            <a:avLst/>
          </a:prstGeom>
        </p:spPr>
      </p:pic>
    </p:spTree>
    <p:extLst>
      <p:ext uri="{BB962C8B-B14F-4D97-AF65-F5344CB8AC3E}">
        <p14:creationId xmlns:p14="http://schemas.microsoft.com/office/powerpoint/2010/main" val="135216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9A3AC4-2783-56B4-5326-223572091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256" y="976219"/>
            <a:ext cx="2372752" cy="5016636"/>
          </a:xfrm>
          <a:prstGeom prst="rect">
            <a:avLst/>
          </a:prstGeom>
        </p:spPr>
      </p:pic>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Strength</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984011"/>
            <a:ext cx="6437168" cy="2556364"/>
          </a:xfrm>
        </p:spPr>
        <p:txBody>
          <a:bodyPr vert="horz" lIns="91440" tIns="45720" rIns="91440" bIns="45720" rtlCol="0" anchor="t">
            <a:normAutofit/>
          </a:bodyPr>
          <a:lstStyle/>
          <a:p>
            <a:pPr marL="457200" indent="-457200">
              <a:buFont typeface="Arial" panose="020B0604020202020204" pitchFamily="34" charset="0"/>
              <a:buChar char="•"/>
            </a:pPr>
            <a:r>
              <a:rPr lang="en-US" b="1" dirty="0"/>
              <a:t>Strength</a:t>
            </a:r>
            <a:r>
              <a:rPr lang="en-US" b="1" dirty="0">
                <a:solidFill>
                  <a:srgbClr val="00695E"/>
                </a:solidFill>
              </a:rPr>
              <a:t> </a:t>
            </a:r>
            <a:r>
              <a:rPr lang="en-US" b="1" dirty="0">
                <a:solidFill>
                  <a:srgbClr val="179984"/>
                </a:solidFill>
              </a:rPr>
              <a:t>is the ability of your body to do work</a:t>
            </a:r>
          </a:p>
          <a:p>
            <a:pPr marL="457200" indent="-457200">
              <a:buFont typeface="Arial" panose="020B0604020202020204" pitchFamily="34" charset="0"/>
              <a:buChar char="•"/>
            </a:pPr>
            <a:endParaRPr lang="en-US" b="1" dirty="0">
              <a:solidFill>
                <a:srgbClr val="179984"/>
              </a:solidFill>
            </a:endParaRPr>
          </a:p>
          <a:p>
            <a:pPr marL="457200" indent="-457200">
              <a:buFont typeface="Arial" panose="020B0604020202020204" pitchFamily="34" charset="0"/>
              <a:buChar char="•"/>
            </a:pPr>
            <a:r>
              <a:rPr lang="en-US" dirty="0"/>
              <a:t>Try to do </a:t>
            </a:r>
            <a:r>
              <a:rPr lang="en-US" dirty="0">
                <a:cs typeface="Calibri"/>
              </a:rPr>
              <a:t>strength exercises 2-3 days each week, for up to 30 minutes</a:t>
            </a:r>
          </a:p>
          <a:p>
            <a:pPr marL="457200" indent="-457200">
              <a:buFont typeface="Arial" panose="020B0604020202020204" pitchFamily="34" charset="0"/>
              <a:buChar char="•"/>
            </a:pPr>
            <a:endParaRPr lang="en-US" dirty="0"/>
          </a:p>
          <a:p>
            <a:endParaRPr lang="en-US" dirty="0"/>
          </a:p>
          <a:p>
            <a:pPr marL="457200" indent="-457200">
              <a:buFont typeface="Arial" panose="020B0604020202020204" pitchFamily="34" charset="0"/>
              <a:buChar char="•"/>
            </a:pPr>
            <a:endParaRPr lang="en-US" dirty="0"/>
          </a:p>
          <a:p>
            <a:pPr marL="457200" indent="-457200"/>
            <a:endParaRPr lang="en-US" dirty="0">
              <a:solidFill>
                <a:schemeClr val="tx2"/>
              </a:solidFill>
            </a:endParaRPr>
          </a:p>
          <a:p>
            <a:pPr marL="0" indent="0">
              <a:buNone/>
            </a:pPr>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231841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Strength</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0" name="Content Placeholder 4">
            <a:extLst>
              <a:ext uri="{FF2B5EF4-FFF2-40B4-BE49-F238E27FC236}">
                <a16:creationId xmlns:a16="http://schemas.microsoft.com/office/drawing/2014/main" id="{5974BFD6-28CE-5126-7B93-A565FBC6A2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058" b="85782" l="9914" r="89978">
                        <a14:foregroundMark x1="18319" y1="24487" x2="18319" y2="24487"/>
                        <a14:foregroundMark x1="54418" y1="27488" x2="54418" y2="27488"/>
                        <a14:foregroundMark x1="82651" y1="26540" x2="82651" y2="26540"/>
                        <a14:foregroundMark x1="78233" y1="68878" x2="78233" y2="68878"/>
                        <a14:foregroundMark x1="75323" y1="65719" x2="75323" y2="65719"/>
                        <a14:foregroundMark x1="77263" y1="66193" x2="77263" y2="66193"/>
                        <a14:foregroundMark x1="77263" y1="65087" x2="77263" y2="65087"/>
                        <a14:foregroundMark x1="84483" y1="65877" x2="84483" y2="65877"/>
                        <a14:foregroundMark x1="19181" y1="74566" x2="19181" y2="74566"/>
                        <a14:foregroundMark x1="51832" y1="85782" x2="51832" y2="85782"/>
                      </a14:backgroundRemoval>
                    </a14:imgEffect>
                  </a14:imgLayer>
                </a14:imgProps>
              </a:ext>
              <a:ext uri="{28A0092B-C50C-407E-A947-70E740481C1C}">
                <a14:useLocalDpi xmlns:a14="http://schemas.microsoft.com/office/drawing/2010/main" val="0"/>
              </a:ext>
            </a:extLst>
          </a:blip>
          <a:srcRect t="8000" b="5441"/>
          <a:stretch/>
        </p:blipFill>
        <p:spPr>
          <a:xfrm>
            <a:off x="1853145" y="1721714"/>
            <a:ext cx="8485710" cy="4596557"/>
          </a:xfrm>
          <a:prstGeom prst="rect">
            <a:avLst/>
          </a:prstGeom>
        </p:spPr>
      </p:pic>
      <p:sp>
        <p:nvSpPr>
          <p:cNvPr id="4" name="Text Placeholder 3">
            <a:extLst>
              <a:ext uri="{FF2B5EF4-FFF2-40B4-BE49-F238E27FC236}">
                <a16:creationId xmlns:a16="http://schemas.microsoft.com/office/drawing/2014/main" id="{672651DB-B8D8-B053-AD3E-0BE46DD2C674}"/>
              </a:ext>
            </a:extLst>
          </p:cNvPr>
          <p:cNvSpPr>
            <a:spLocks noGrp="1"/>
          </p:cNvSpPr>
          <p:nvPr>
            <p:ph type="body" sz="quarter" idx="12"/>
          </p:nvPr>
        </p:nvSpPr>
        <p:spPr>
          <a:xfrm>
            <a:off x="579380" y="5937375"/>
            <a:ext cx="6437168" cy="307777"/>
          </a:xfrm>
        </p:spPr>
        <p:txBody>
          <a:bodyPr vert="horz" lIns="91440" tIns="45720" rIns="91440" bIns="45720" rtlCol="0" anchor="t">
            <a:normAutofit/>
          </a:bodyPr>
          <a:lstStyle/>
          <a:p>
            <a:r>
              <a:rPr lang="en-US" sz="1200" i="1" dirty="0"/>
              <a:t>*Athletes should use this equipment under supervision of a qualified professional.</a:t>
            </a:r>
          </a:p>
        </p:txBody>
      </p:sp>
    </p:spTree>
    <p:extLst>
      <p:ext uri="{BB962C8B-B14F-4D97-AF65-F5344CB8AC3E}">
        <p14:creationId xmlns:p14="http://schemas.microsoft.com/office/powerpoint/2010/main" val="245717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en-US" sz="3600" dirty="0">
                <a:latin typeface="Ubuntu" panose="020B0504030602030204" pitchFamily="34" charset="0"/>
              </a:rPr>
              <a:t>Introduction</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en-US" dirty="0">
                <a:latin typeface="Ubuntu" panose="020B0504030602030204" pitchFamily="34" charset="0"/>
              </a:rPr>
              <a:t>Tell us about yourself! </a:t>
            </a:r>
          </a:p>
          <a:p>
            <a:pPr lvl="1">
              <a:lnSpc>
                <a:spcPct val="150000"/>
              </a:lnSpc>
              <a:buClr>
                <a:schemeClr val="dk1"/>
              </a:buClr>
              <a:buSzPts val="2400"/>
            </a:pPr>
            <a:r>
              <a:rPr lang="en-US" dirty="0">
                <a:latin typeface="Ubuntu" panose="020B0504030602030204" pitchFamily="34" charset="0"/>
              </a:rPr>
              <a:t>Name</a:t>
            </a:r>
          </a:p>
          <a:p>
            <a:pPr lvl="1">
              <a:lnSpc>
                <a:spcPct val="150000"/>
              </a:lnSpc>
              <a:buClr>
                <a:schemeClr val="dk1"/>
              </a:buClr>
              <a:buSzPts val="2400"/>
            </a:pPr>
            <a:r>
              <a:rPr lang="en-US" dirty="0">
                <a:latin typeface="Ubuntu" panose="020B0504030602030204" pitchFamily="34" charset="0"/>
              </a:rPr>
              <a:t>Favorite sport(s) to play</a:t>
            </a:r>
          </a:p>
          <a:p>
            <a:pPr lvl="1">
              <a:lnSpc>
                <a:spcPct val="150000"/>
              </a:lnSpc>
              <a:buClr>
                <a:schemeClr val="dk1"/>
              </a:buClr>
              <a:buSzPts val="2400"/>
            </a:pPr>
            <a:r>
              <a:rPr lang="en-US" dirty="0">
                <a:latin typeface="Ubuntu" panose="020B0504030602030204" pitchFamily="34" charset="0"/>
              </a:rPr>
              <a:t>Why do you want to be a Fitness Captain</a:t>
            </a: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644AA8-597B-9A34-AF4F-5D55AC945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125" y="1562813"/>
            <a:ext cx="3591225" cy="4682339"/>
          </a:xfrm>
          <a:prstGeom prst="rect">
            <a:avLst/>
          </a:prstGeom>
        </p:spPr>
      </p:pic>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Flexibility</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139950"/>
            <a:ext cx="6977495" cy="4105202"/>
          </a:xfrm>
        </p:spPr>
        <p:txBody>
          <a:bodyPr vert="horz" lIns="91440" tIns="45720" rIns="91440" bIns="45720" rtlCol="0" anchor="t">
            <a:noAutofit/>
          </a:bodyPr>
          <a:lstStyle/>
          <a:p>
            <a:pPr marL="457200" indent="-457200">
              <a:buFont typeface="Arial" panose="020B0604020202020204" pitchFamily="34" charset="0"/>
              <a:buChar char="•"/>
            </a:pPr>
            <a:r>
              <a:rPr lang="en-US" b="1" dirty="0"/>
              <a:t>Flexibility </a:t>
            </a:r>
            <a:r>
              <a:rPr lang="en-US" b="1" dirty="0">
                <a:solidFill>
                  <a:srgbClr val="179984"/>
                </a:solidFill>
              </a:rPr>
              <a:t>is the ability of your body to move easily in all directions</a:t>
            </a:r>
          </a:p>
          <a:p>
            <a:endParaRPr lang="en-US" dirty="0"/>
          </a:p>
          <a:p>
            <a:pPr marL="457200" indent="-457200">
              <a:buFont typeface="Arial" panose="020B0604020202020204" pitchFamily="34" charset="0"/>
              <a:buChar char="•"/>
            </a:pPr>
            <a:r>
              <a:rPr lang="en-US" dirty="0"/>
              <a:t>The best way to get flexible is to stretch!</a:t>
            </a:r>
          </a:p>
          <a:p>
            <a:pPr marL="844550" lvl="2" indent="-342900"/>
            <a:r>
              <a:rPr lang="en-US" sz="2400" dirty="0"/>
              <a:t>Before and after practice session, workout or competiton</a:t>
            </a:r>
          </a:p>
          <a:p>
            <a:pPr marL="844550" lvl="2" indent="-342900"/>
            <a:r>
              <a:rPr lang="en-US" sz="2400" dirty="0"/>
              <a:t>Every day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39196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Flexibility</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0" name="Content Placeholder 3">
            <a:extLst>
              <a:ext uri="{FF2B5EF4-FFF2-40B4-BE49-F238E27FC236}">
                <a16:creationId xmlns:a16="http://schemas.microsoft.com/office/drawing/2014/main" id="{2E486374-3B3B-96DD-4231-1B14F77EB49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5" b="89779" l="9903" r="93111">
                        <a14:foregroundMark x1="50161" y1="41160" x2="50161" y2="41160"/>
                        <a14:foregroundMark x1="21959" y1="48619" x2="21959" y2="48619"/>
                        <a14:foregroundMark x1="80517" y1="42818" x2="80517" y2="42818"/>
                        <a14:foregroundMark x1="93111" y1="51657" x2="93111" y2="51657"/>
                      </a14:backgroundRemoval>
                    </a14:imgEffect>
                  </a14:imgLayer>
                </a14:imgProps>
              </a:ext>
              <a:ext uri="{28A0092B-C50C-407E-A947-70E740481C1C}">
                <a14:useLocalDpi xmlns:a14="http://schemas.microsoft.com/office/drawing/2010/main" val="0"/>
              </a:ext>
            </a:extLst>
          </a:blip>
          <a:stretch>
            <a:fillRect/>
          </a:stretch>
        </p:blipFill>
        <p:spPr>
          <a:xfrm>
            <a:off x="1241684" y="1916362"/>
            <a:ext cx="9708631" cy="3853542"/>
          </a:xfrm>
          <a:prstGeom prst="rect">
            <a:avLst/>
          </a:prstGeom>
        </p:spPr>
      </p:pic>
    </p:spTree>
    <p:extLst>
      <p:ext uri="{BB962C8B-B14F-4D97-AF65-F5344CB8AC3E}">
        <p14:creationId xmlns:p14="http://schemas.microsoft.com/office/powerpoint/2010/main" val="300938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738E0B-AAC4-3227-F47E-EC410290E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950" y="1304465"/>
            <a:ext cx="4130306" cy="4571216"/>
          </a:xfrm>
          <a:prstGeom prst="rect">
            <a:avLst/>
          </a:prstGeom>
        </p:spPr>
      </p:pic>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Balance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843334"/>
            <a:ext cx="6977495" cy="3401818"/>
          </a:xfrm>
        </p:spPr>
        <p:txBody>
          <a:bodyPr vert="horz" lIns="91440" tIns="45720" rIns="91440" bIns="45720" rtlCol="0" anchor="t">
            <a:normAutofit/>
          </a:bodyPr>
          <a:lstStyle/>
          <a:p>
            <a:pPr marL="457200" indent="-457200">
              <a:buFont typeface="Arial" panose="020B0604020202020204" pitchFamily="34" charset="0"/>
              <a:buChar char="•"/>
            </a:pPr>
            <a:r>
              <a:rPr lang="en-US" b="1" dirty="0"/>
              <a:t>Balance is</a:t>
            </a:r>
            <a:r>
              <a:rPr lang="en-US" dirty="0"/>
              <a:t> </a:t>
            </a:r>
            <a:r>
              <a:rPr lang="en-US" b="1" dirty="0">
                <a:solidFill>
                  <a:srgbClr val="009A79"/>
                </a:solidFill>
              </a:rPr>
              <a:t>the ability of your body to stay upright or stay in control of your movements</a:t>
            </a:r>
          </a:p>
          <a:p>
            <a:endParaRPr lang="en-US" b="1" dirty="0">
              <a:solidFill>
                <a:srgbClr val="009A79"/>
              </a:solidFill>
            </a:endParaRPr>
          </a:p>
          <a:p>
            <a:pPr marL="457200" indent="-457200">
              <a:buFont typeface="Arial" panose="020B0604020202020204" pitchFamily="34" charset="0"/>
              <a:buChar char="•"/>
            </a:pPr>
            <a:r>
              <a:rPr lang="en-US" dirty="0"/>
              <a:t>Try to do balance training 2 -3 days each week for up to 15 minutes</a:t>
            </a:r>
          </a:p>
          <a:p>
            <a:endParaRPr lang="en-US" b="1" dirty="0"/>
          </a:p>
          <a:p>
            <a:pPr marL="457200" indent="-457200">
              <a:buFont typeface="Arial" panose="020B0604020202020204" pitchFamily="34" charset="0"/>
              <a:buChar char="•"/>
            </a:pPr>
            <a:endParaRPr lang="en-US" dirty="0"/>
          </a:p>
          <a:p>
            <a:pPr marL="0" indent="0">
              <a:buNone/>
            </a:pPr>
            <a:endParaRPr lang="en-US" sz="2400" dirty="0"/>
          </a:p>
          <a:p>
            <a:pPr marL="800100" lvl="1" indent="-342900"/>
            <a:endParaRPr lang="en-US" dirty="0"/>
          </a:p>
          <a:p>
            <a:pPr marL="457200" indent="-457200"/>
            <a:endParaRPr lang="en-US" dirty="0">
              <a:solidFill>
                <a:schemeClr val="tx2"/>
              </a:solidFill>
            </a:endParaRPr>
          </a:p>
          <a:p>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126945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Balance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1" name="Content Placeholder 4">
            <a:extLst>
              <a:ext uri="{FF2B5EF4-FFF2-40B4-BE49-F238E27FC236}">
                <a16:creationId xmlns:a16="http://schemas.microsoft.com/office/drawing/2014/main" id="{DE20FBE8-F5CA-5B66-00AE-338A8B371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4" b="89920" l="9957" r="93398">
                        <a14:foregroundMark x1="52381" y1="38992" x2="52381" y2="38992"/>
                        <a14:foregroundMark x1="49026" y1="36074" x2="49026" y2="36074"/>
                        <a14:foregroundMark x1="50325" y1="36074" x2="50325" y2="36074"/>
                        <a14:foregroundMark x1="51515" y1="23607" x2="51515" y2="23607"/>
                        <a14:foregroundMark x1="17424" y1="45623" x2="17424" y2="45623"/>
                        <a14:foregroundMark x1="20887" y1="45093" x2="20887" y2="45093"/>
                        <a14:foregroundMark x1="19913" y1="34218" x2="19913" y2="34218"/>
                        <a14:foregroundMark x1="81061" y1="34748" x2="81061" y2="34748"/>
                        <a14:foregroundMark x1="79545" y1="52520" x2="79545" y2="52520"/>
                        <a14:foregroundMark x1="93398" y1="48806" x2="93398" y2="48806"/>
                        <a14:foregroundMark x1="81494" y1="33687" x2="81494" y2="33687"/>
                        <a14:foregroundMark x1="80736" y1="51194" x2="80736" y2="51194"/>
                        <a14:foregroundMark x1="51082" y1="41645" x2="51082" y2="41645"/>
                        <a14:foregroundMark x1="74784" y1="51989" x2="74784" y2="51989"/>
                        <a14:foregroundMark x1="19048" y1="47215" x2="19048" y2="47215"/>
                        <a14:foregroundMark x1="19156" y1="53846" x2="19156" y2="53846"/>
                        <a14:foregroundMark x1="21753" y1="53846" x2="21753" y2="53846"/>
                      </a14:backgroundRemoval>
                    </a14:imgEffect>
                  </a14:imgLayer>
                </a14:imgProps>
              </a:ext>
              <a:ext uri="{28A0092B-C50C-407E-A947-70E740481C1C}">
                <a14:useLocalDpi xmlns:a14="http://schemas.microsoft.com/office/drawing/2010/main" val="0"/>
              </a:ext>
            </a:extLst>
          </a:blip>
          <a:stretch>
            <a:fillRect/>
          </a:stretch>
        </p:blipFill>
        <p:spPr>
          <a:xfrm>
            <a:off x="1516084" y="1857441"/>
            <a:ext cx="9193480" cy="4153988"/>
          </a:xfrm>
          <a:prstGeom prst="rect">
            <a:avLst/>
          </a:prstGeom>
        </p:spPr>
      </p:pic>
    </p:spTree>
    <p:extLst>
      <p:ext uri="{BB962C8B-B14F-4D97-AF65-F5344CB8AC3E}">
        <p14:creationId xmlns:p14="http://schemas.microsoft.com/office/powerpoint/2010/main" val="54598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Fit 5 Fitness Cards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Physical Activity</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7" name="Picture 6">
            <a:extLst>
              <a:ext uri="{FF2B5EF4-FFF2-40B4-BE49-F238E27FC236}">
                <a16:creationId xmlns:a16="http://schemas.microsoft.com/office/drawing/2014/main" id="{0164FF48-F4CF-3461-2721-46AAE4776832}"/>
              </a:ext>
            </a:extLst>
          </p:cNvPr>
          <p:cNvPicPr>
            <a:picLocks noChangeAspect="1"/>
          </p:cNvPicPr>
          <p:nvPr/>
        </p:nvPicPr>
        <p:blipFill>
          <a:blip r:embed="rId4"/>
          <a:stretch>
            <a:fillRect/>
          </a:stretch>
        </p:blipFill>
        <p:spPr>
          <a:xfrm>
            <a:off x="2562810" y="1745197"/>
            <a:ext cx="2855244" cy="44219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6562E9C-379D-4466-AF39-66CAB547E48A}"/>
              </a:ext>
            </a:extLst>
          </p:cNvPr>
          <p:cNvPicPr>
            <a:picLocks noChangeAspect="1"/>
          </p:cNvPicPr>
          <p:nvPr/>
        </p:nvPicPr>
        <p:blipFill rotWithShape="1">
          <a:blip r:embed="rId5"/>
          <a:srcRect l="1322"/>
          <a:stretch/>
        </p:blipFill>
        <p:spPr>
          <a:xfrm>
            <a:off x="6412915" y="1821433"/>
            <a:ext cx="2773279" cy="43476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81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B45FEB2-1510-5CCC-2FB9-999E86588D16}"/>
              </a:ext>
            </a:extLst>
          </p:cNvPr>
          <p:cNvPicPr>
            <a:picLocks noChangeAspect="1"/>
          </p:cNvPicPr>
          <p:nvPr/>
        </p:nvPicPr>
        <p:blipFill rotWithShape="1">
          <a:blip r:embed="rId3"/>
          <a:srcRect l="67013" t="50000" r="2110" b="18871"/>
          <a:stretch/>
        </p:blipFill>
        <p:spPr>
          <a:xfrm>
            <a:off x="2584448" y="953363"/>
            <a:ext cx="9607553" cy="4897449"/>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500"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Icon&#10;&#10;Description automatically generated">
            <a:extLst>
              <a:ext uri="{FF2B5EF4-FFF2-40B4-BE49-F238E27FC236}">
                <a16:creationId xmlns:a16="http://schemas.microsoft.com/office/drawing/2014/main" id="{CE0667BB-0AE4-0C0F-4D29-63EA86388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4" y="1142999"/>
            <a:ext cx="4572001" cy="4597918"/>
          </a:xfrm>
          <a:prstGeom prst="rect">
            <a:avLst/>
          </a:prstGeom>
        </p:spPr>
      </p:pic>
      <p:sp>
        <p:nvSpPr>
          <p:cNvPr id="17" name="TextBox 16">
            <a:extLst>
              <a:ext uri="{FF2B5EF4-FFF2-40B4-BE49-F238E27FC236}">
                <a16:creationId xmlns:a16="http://schemas.microsoft.com/office/drawing/2014/main" id="{E9D3A1C0-5134-46C4-45AB-E3112EEF326D}"/>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3" name="AutoShape 2">
            <a:extLst>
              <a:ext uri="{FF2B5EF4-FFF2-40B4-BE49-F238E27FC236}">
                <a16:creationId xmlns:a16="http://schemas.microsoft.com/office/drawing/2014/main" id="{91D7E070-2D7A-321A-EB52-34A702F372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85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What is Healthy Eating?</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139950"/>
            <a:ext cx="9772650" cy="3400425"/>
          </a:xfrm>
        </p:spPr>
        <p:txBody>
          <a:bodyPr/>
          <a:lstStyle/>
          <a:p>
            <a:pPr marL="0" indent="0" algn="ctr">
              <a:buNone/>
            </a:pPr>
            <a:r>
              <a:rPr lang="en-CA" dirty="0"/>
              <a:t>Eating a variety of foods that give you the nutrients you need to properly fuel your body</a:t>
            </a:r>
            <a:endParaRPr lang="en-US" dirty="0"/>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1" name="Picture 10">
            <a:extLst>
              <a:ext uri="{FF2B5EF4-FFF2-40B4-BE49-F238E27FC236}">
                <a16:creationId xmlns:a16="http://schemas.microsoft.com/office/drawing/2014/main" id="{900B187F-FAF5-86A5-B02B-6FF2813B1C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93" b="89914" l="3566" r="94610">
                        <a14:foregroundMark x1="9287" y1="51009" x2="9038" y2="60231"/>
                        <a14:foregroundMark x1="4063" y1="58501" x2="4063" y2="58501"/>
                        <a14:foregroundMark x1="23134" y1="22190" x2="23134" y2="22190"/>
                        <a14:foregroundMark x1="46103" y1="51009" x2="46103" y2="51009"/>
                        <a14:foregroundMark x1="59701" y1="43804" x2="59701" y2="43804"/>
                        <a14:foregroundMark x1="77695" y1="65130" x2="77695" y2="65130"/>
                        <a14:foregroundMark x1="77695" y1="64841" x2="77612" y2="50720"/>
                        <a14:foregroundMark x1="91542" y1="59366" x2="91542" y2="59366"/>
                        <a14:foregroundMark x1="94030" y1="77810" x2="94030" y2="77810"/>
                        <a14:foregroundMark x1="94776" y1="85014" x2="94776" y2="85014"/>
                        <a14:foregroundMark x1="93698" y1="72046" x2="93698" y2="72046"/>
                        <a14:foregroundMark x1="91459" y1="62824" x2="91459" y2="62824"/>
                        <a14:foregroundMark x1="90464" y1="82997" x2="90464" y2="82997"/>
                        <a14:foregroundMark x1="90713" y1="64265" x2="91045" y2="58213"/>
                        <a14:foregroundMark x1="89469" y1="39193" x2="89469" y2="39193"/>
                        <a14:foregroundMark x1="86484" y1="37176" x2="86484" y2="37176"/>
                        <a14:foregroundMark x1="41211" y1="30259" x2="41211" y2="30259"/>
                        <a14:foregroundMark x1="3566" y1="59366" x2="3566" y2="59366"/>
                        <a14:foregroundMark x1="38308" y1="7493" x2="38308" y2="7493"/>
                        <a14:foregroundMark x1="67330" y1="74640" x2="67330" y2="74640"/>
                      </a14:backgroundRemoval>
                    </a14:imgEffect>
                  </a14:imgLayer>
                </a14:imgProps>
              </a:ext>
              <a:ext uri="{28A0092B-C50C-407E-A947-70E740481C1C}">
                <a14:useLocalDpi xmlns:a14="http://schemas.microsoft.com/office/drawing/2010/main" val="0"/>
              </a:ext>
            </a:extLst>
          </a:blip>
          <a:stretch>
            <a:fillRect/>
          </a:stretch>
        </p:blipFill>
        <p:spPr>
          <a:xfrm>
            <a:off x="2478505" y="3582418"/>
            <a:ext cx="7234990" cy="2081709"/>
          </a:xfrm>
          <a:prstGeom prst="rect">
            <a:avLst/>
          </a:prstGeom>
        </p:spPr>
      </p:pic>
    </p:spTree>
    <p:extLst>
      <p:ext uri="{BB962C8B-B14F-4D97-AF65-F5344CB8AC3E}">
        <p14:creationId xmlns:p14="http://schemas.microsoft.com/office/powerpoint/2010/main" val="363269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Healthy Eating</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3749386" y="2349500"/>
            <a:ext cx="6817014" cy="3314627"/>
          </a:xfrm>
        </p:spPr>
        <p:txBody>
          <a:bodyPr>
            <a:normAutofit/>
          </a:bodyPr>
          <a:lstStyle/>
          <a:p>
            <a:pPr marL="457200" indent="-457200">
              <a:buFont typeface="Arial" panose="020B0604020202020204" pitchFamily="34" charset="0"/>
              <a:buChar char="•"/>
            </a:pPr>
            <a:r>
              <a:rPr lang="en-US" dirty="0"/>
              <a:t>Healthy eating is important to both your </a:t>
            </a:r>
            <a:r>
              <a:rPr lang="en-US" b="1" dirty="0">
                <a:solidFill>
                  <a:srgbClr val="179984"/>
                </a:solidFill>
              </a:rPr>
              <a:t>health</a:t>
            </a:r>
            <a:r>
              <a:rPr lang="en-US" b="1" dirty="0"/>
              <a:t> </a:t>
            </a:r>
            <a:r>
              <a:rPr lang="en-US" dirty="0"/>
              <a:t>and your </a:t>
            </a:r>
            <a:r>
              <a:rPr lang="en-US" b="1" dirty="0">
                <a:solidFill>
                  <a:srgbClr val="179984"/>
                </a:solidFill>
              </a:rPr>
              <a:t>fitness</a:t>
            </a:r>
            <a:endParaRPr lang="en-US" dirty="0"/>
          </a:p>
          <a:p>
            <a:endParaRPr lang="en-US" dirty="0"/>
          </a:p>
          <a:p>
            <a:pPr marL="457200" indent="-457200">
              <a:buFont typeface="Arial" panose="020B0604020202020204" pitchFamily="34" charset="0"/>
              <a:buChar char="•"/>
            </a:pPr>
            <a:r>
              <a:rPr lang="en-US" dirty="0"/>
              <a:t>Making the right choices can be easy because there are many delicious healthy foods!</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9" name="Picture 8" descr="A picture containing person, food, indoor, dish&#10;&#10;Description automatically generated">
            <a:extLst>
              <a:ext uri="{FF2B5EF4-FFF2-40B4-BE49-F238E27FC236}">
                <a16:creationId xmlns:a16="http://schemas.microsoft.com/office/drawing/2014/main" id="{57160B70-7D76-7B8D-ACF6-5752C11A6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80" y="1965632"/>
            <a:ext cx="2987258" cy="3983010"/>
          </a:xfrm>
          <a:prstGeom prst="rect">
            <a:avLst/>
          </a:prstGeom>
        </p:spPr>
      </p:pic>
    </p:spTree>
    <p:extLst>
      <p:ext uri="{BB962C8B-B14F-4D97-AF65-F5344CB8AC3E}">
        <p14:creationId xmlns:p14="http://schemas.microsoft.com/office/powerpoint/2010/main" val="39399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Healthy Foods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8" name="Picture 17">
            <a:extLst>
              <a:ext uri="{FF2B5EF4-FFF2-40B4-BE49-F238E27FC236}">
                <a16:creationId xmlns:a16="http://schemas.microsoft.com/office/drawing/2014/main" id="{81335409-E653-C0FC-06DA-423DEA9EEAA8}"/>
              </a:ext>
            </a:extLst>
          </p:cNvPr>
          <p:cNvPicPr>
            <a:picLocks noChangeAspect="1"/>
          </p:cNvPicPr>
          <p:nvPr/>
        </p:nvPicPr>
        <p:blipFill rotWithShape="1">
          <a:blip r:embed="rId4"/>
          <a:srcRect l="28255" t="27165" r="38867" b="11783"/>
          <a:stretch/>
        </p:blipFill>
        <p:spPr>
          <a:xfrm>
            <a:off x="3561908" y="1271523"/>
            <a:ext cx="4761614" cy="4973629"/>
          </a:xfrm>
          <a:prstGeom prst="rect">
            <a:avLst/>
          </a:prstGeom>
        </p:spPr>
      </p:pic>
    </p:spTree>
    <p:extLst>
      <p:ext uri="{BB962C8B-B14F-4D97-AF65-F5344CB8AC3E}">
        <p14:creationId xmlns:p14="http://schemas.microsoft.com/office/powerpoint/2010/main" val="404866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Fruits &amp; Vegetables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009553"/>
            <a:ext cx="5467350" cy="3930528"/>
          </a:xfrm>
        </p:spPr>
        <p:txBody>
          <a:bodyPr>
            <a:normAutofit/>
          </a:bodyPr>
          <a:lstStyle/>
          <a:p>
            <a:pPr marL="457200" indent="-457200">
              <a:buFont typeface="Arial" panose="020B0604020202020204" pitchFamily="34" charset="0"/>
              <a:buChar char="•"/>
            </a:pPr>
            <a:r>
              <a:rPr lang="en-US" dirty="0"/>
              <a:t>Fruits and vegetables </a:t>
            </a:r>
            <a:r>
              <a:rPr lang="en-US" b="1" dirty="0">
                <a:solidFill>
                  <a:srgbClr val="179984"/>
                </a:solidFill>
              </a:rPr>
              <a:t>give your body important vitamins, minerals and energy </a:t>
            </a:r>
            <a:r>
              <a:rPr lang="en-US" dirty="0"/>
              <a:t>needed for good health and sports performance</a:t>
            </a:r>
          </a:p>
          <a:p>
            <a:endParaRPr lang="en-US" dirty="0"/>
          </a:p>
        </p:txBody>
      </p:sp>
      <p:pic>
        <p:nvPicPr>
          <p:cNvPr id="17" name="Picture 16" descr="A group of colorful vegetables&#10;&#10;Description automatically generated with low confidence">
            <a:extLst>
              <a:ext uri="{FF2B5EF4-FFF2-40B4-BE49-F238E27FC236}">
                <a16:creationId xmlns:a16="http://schemas.microsoft.com/office/drawing/2014/main" id="{DCAB66D2-5AFA-DB1C-BFAA-2263DA8B5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68041"/>
            <a:ext cx="5890889" cy="2935915"/>
          </a:xfrm>
          <a:prstGeom prst="rect">
            <a:avLst/>
          </a:prstGeom>
        </p:spPr>
      </p:pic>
    </p:spTree>
    <p:extLst>
      <p:ext uri="{BB962C8B-B14F-4D97-AF65-F5344CB8AC3E}">
        <p14:creationId xmlns:p14="http://schemas.microsoft.com/office/powerpoint/2010/main" val="380296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100" y="1493952"/>
            <a:ext cx="6572250" cy="687426"/>
          </a:xfrm>
        </p:spPr>
        <p:txBody>
          <a:bodyPr>
            <a:normAutofit fontScale="92500"/>
          </a:bodyPr>
          <a:lstStyle/>
          <a:p>
            <a:r>
              <a:rPr lang="en-US" b="1" dirty="0"/>
              <a:t>Fitness Captain Training</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67881"/>
            <a:ext cx="8324851" cy="388828"/>
          </a:xfrm>
        </p:spPr>
        <p:txBody>
          <a:bodyPr>
            <a:normAutofit fontScale="92500" lnSpcReduction="20000"/>
          </a:bodyPr>
          <a:lstStyle/>
          <a:p>
            <a:r>
              <a:rPr lang="en-US" b="0" dirty="0"/>
              <a:t>Purpose of Fitness Captain training:</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100" y="3231699"/>
            <a:ext cx="7952014" cy="1772102"/>
          </a:xfrm>
        </p:spPr>
        <p:txBody>
          <a:bodyPr vert="horz" lIns="91440" tIns="45720" rIns="91440" bIns="45720" rtlCol="0" anchor="t">
            <a:normAutofit/>
          </a:bodyPr>
          <a:lstStyle/>
          <a:p>
            <a:pPr>
              <a:lnSpc>
                <a:spcPct val="120000"/>
              </a:lnSpc>
            </a:pPr>
            <a:r>
              <a:rPr lang="en-US" sz="2800" b="1" dirty="0">
                <a:effectLst/>
                <a:latin typeface="Ubuntu Light"/>
                <a:ea typeface="Calibri" panose="020F0502020204030204" pitchFamily="34" charset="0"/>
                <a:cs typeface="Times New Roman"/>
              </a:rPr>
              <a:t>Provide athletes the </a:t>
            </a:r>
            <a:r>
              <a:rPr lang="en-US" dirty="0">
                <a:latin typeface="Ubuntu Light"/>
                <a:ea typeface="Calibri" panose="020F0502020204030204" pitchFamily="34" charset="0"/>
                <a:cs typeface="Times New Roman"/>
              </a:rPr>
              <a:t>knowledge and skills </a:t>
            </a:r>
            <a:r>
              <a:rPr lang="en-US" sz="2800" b="1" dirty="0">
                <a:effectLst/>
                <a:latin typeface="Ubuntu Light"/>
                <a:ea typeface="Calibri" panose="020F0502020204030204" pitchFamily="34" charset="0"/>
                <a:cs typeface="Times New Roman"/>
              </a:rPr>
              <a:t>to promote fitness through sport and competition.</a:t>
            </a:r>
            <a:r>
              <a:rPr lang="en-US" dirty="0">
                <a:latin typeface="Ubuntu Light"/>
                <a:ea typeface="Calibri" panose="020F0502020204030204" pitchFamily="34" charset="0"/>
                <a:cs typeface="Times New Roman"/>
              </a:rPr>
              <a:t> </a:t>
            </a:r>
            <a:endParaRPr lang="en-US" dirty="0"/>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Dairy</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551814"/>
            <a:ext cx="5793414" cy="3388267"/>
          </a:xfrm>
        </p:spPr>
        <p:txBody>
          <a:bodyPr>
            <a:normAutofit/>
          </a:bodyPr>
          <a:lstStyle/>
          <a:p>
            <a:pPr marL="457200" indent="-457200">
              <a:buFont typeface="Arial" panose="020B0604020202020204" pitchFamily="34" charset="0"/>
              <a:buChar char="•"/>
            </a:pPr>
            <a:r>
              <a:rPr lang="en-US" dirty="0"/>
              <a:t>Dairy foods help </a:t>
            </a:r>
            <a:r>
              <a:rPr lang="en-US" b="1" dirty="0">
                <a:solidFill>
                  <a:srgbClr val="179984"/>
                </a:solidFill>
              </a:rPr>
              <a:t>keep your bones strong. </a:t>
            </a:r>
            <a:r>
              <a:rPr lang="en-US" dirty="0"/>
              <a:t>This can prevent fractures, and prevent muscle pain and weakness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17" name="Picture 16" descr="A picture containing table, cup, plate, drink&#10;&#10;Description automatically generated">
            <a:extLst>
              <a:ext uri="{FF2B5EF4-FFF2-40B4-BE49-F238E27FC236}">
                <a16:creationId xmlns:a16="http://schemas.microsoft.com/office/drawing/2014/main" id="{0EFEA710-9DBD-564D-12CF-4D33C57E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065" y="1970789"/>
            <a:ext cx="4820380" cy="3591183"/>
          </a:xfrm>
          <a:prstGeom prst="rect">
            <a:avLst/>
          </a:prstGeom>
        </p:spPr>
      </p:pic>
    </p:spTree>
    <p:extLst>
      <p:ext uri="{BB962C8B-B14F-4D97-AF65-F5344CB8AC3E}">
        <p14:creationId xmlns:p14="http://schemas.microsoft.com/office/powerpoint/2010/main" val="1566505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Grains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551814"/>
            <a:ext cx="4910912" cy="3388267"/>
          </a:xfrm>
        </p:spPr>
        <p:txBody>
          <a:bodyPr>
            <a:normAutofit/>
          </a:bodyPr>
          <a:lstStyle/>
          <a:p>
            <a:pPr marL="457200" indent="-457200">
              <a:buFont typeface="Arial" panose="020B0604020202020204" pitchFamily="34" charset="0"/>
              <a:buChar char="•"/>
            </a:pPr>
            <a:r>
              <a:rPr lang="en-US" dirty="0"/>
              <a:t>Grains are naturally high in fiber, helping you feel full and satisfied — which makes it easier to </a:t>
            </a:r>
            <a:r>
              <a:rPr lang="en-US" b="1" dirty="0">
                <a:solidFill>
                  <a:srgbClr val="009A79"/>
                </a:solidFill>
              </a:rPr>
              <a:t>maintain a healthy body weight! </a:t>
            </a:r>
          </a:p>
          <a:p>
            <a:endParaRPr lang="en-US" b="1" dirty="0">
              <a:solidFill>
                <a:srgbClr val="009A79"/>
              </a:solidFill>
            </a:endParaRPr>
          </a:p>
        </p:txBody>
      </p:sp>
      <p:pic>
        <p:nvPicPr>
          <p:cNvPr id="5" name="Picture 4" descr="A picture containing fruit, nut, vegetable&#10;&#10;Description automatically generated">
            <a:extLst>
              <a:ext uri="{FF2B5EF4-FFF2-40B4-BE49-F238E27FC236}">
                <a16:creationId xmlns:a16="http://schemas.microsoft.com/office/drawing/2014/main" id="{691D2503-9DF9-159A-817E-37F7E6857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935" y="1931938"/>
            <a:ext cx="5793414" cy="3656836"/>
          </a:xfrm>
          <a:prstGeom prst="rect">
            <a:avLst/>
          </a:prstGeom>
        </p:spPr>
      </p:pic>
    </p:spTree>
    <p:extLst>
      <p:ext uri="{BB962C8B-B14F-4D97-AF65-F5344CB8AC3E}">
        <p14:creationId xmlns:p14="http://schemas.microsoft.com/office/powerpoint/2010/main" val="3429483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Protein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498651"/>
            <a:ext cx="5467350" cy="3441430"/>
          </a:xfrm>
        </p:spPr>
        <p:txBody>
          <a:bodyPr>
            <a:normAutofit/>
          </a:bodyPr>
          <a:lstStyle/>
          <a:p>
            <a:pPr marL="457200" indent="-457200">
              <a:buFont typeface="Arial" panose="020B0604020202020204" pitchFamily="34" charset="0"/>
              <a:buChar char="•"/>
            </a:pPr>
            <a:r>
              <a:rPr lang="en-US" dirty="0"/>
              <a:t>Protein helps with </a:t>
            </a:r>
            <a:r>
              <a:rPr lang="en-US" b="1" dirty="0">
                <a:solidFill>
                  <a:srgbClr val="179984"/>
                </a:solidFill>
              </a:rPr>
              <a:t>recovery and repair of tissues in the muscles, skin, organs, blood, hair and nails</a:t>
            </a:r>
          </a:p>
          <a:p>
            <a:endParaRPr lang="en-US" b="1" dirty="0">
              <a:solidFill>
                <a:srgbClr val="179984"/>
              </a:solidFill>
            </a:endParaRPr>
          </a:p>
          <a:p>
            <a:pPr marL="457200" indent="-457200">
              <a:buFont typeface="Arial" panose="020B0604020202020204" pitchFamily="34" charset="0"/>
              <a:buChar char="•"/>
            </a:pPr>
            <a:r>
              <a:rPr lang="en-US" dirty="0"/>
              <a:t>Protein gives you </a:t>
            </a:r>
            <a:r>
              <a:rPr lang="en-US" b="1" dirty="0">
                <a:solidFill>
                  <a:srgbClr val="009A79"/>
                </a:solidFill>
              </a:rPr>
              <a:t>energy</a:t>
            </a:r>
          </a:p>
          <a:p>
            <a:endParaRPr lang="en-US" dirty="0"/>
          </a:p>
        </p:txBody>
      </p:sp>
      <p:pic>
        <p:nvPicPr>
          <p:cNvPr id="10" name="Picture 9" descr="A close-up of some food&#10;&#10;Description automatically generated with low confidence">
            <a:extLst>
              <a:ext uri="{FF2B5EF4-FFF2-40B4-BE49-F238E27FC236}">
                <a16:creationId xmlns:a16="http://schemas.microsoft.com/office/drawing/2014/main" id="{C7A9009C-E2AF-6353-8179-29BD0EF96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701" y="2073810"/>
            <a:ext cx="4561829" cy="3196448"/>
          </a:xfrm>
          <a:prstGeom prst="rect">
            <a:avLst/>
          </a:prstGeom>
        </p:spPr>
      </p:pic>
    </p:spTree>
    <p:extLst>
      <p:ext uri="{BB962C8B-B14F-4D97-AF65-F5344CB8AC3E}">
        <p14:creationId xmlns:p14="http://schemas.microsoft.com/office/powerpoint/2010/main" val="14505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Portion Control</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479675"/>
            <a:ext cx="9097241" cy="3290229"/>
          </a:xfrm>
        </p:spPr>
        <p:txBody>
          <a:bodyPr>
            <a:normAutofit/>
          </a:bodyPr>
          <a:lstStyle/>
          <a:p>
            <a:pPr marL="457200" indent="-457200">
              <a:buFont typeface="Arial" panose="020B0604020202020204" pitchFamily="34" charset="0"/>
              <a:buChar char="•"/>
            </a:pPr>
            <a:r>
              <a:rPr lang="en-US" dirty="0"/>
              <a:t>Eat what your body needs:</a:t>
            </a:r>
          </a:p>
          <a:p>
            <a:pPr marL="1143000" lvl="1" indent="-457200"/>
            <a:r>
              <a:rPr lang="en-US" dirty="0"/>
              <a:t>Use smaller plates and bowls</a:t>
            </a:r>
          </a:p>
          <a:p>
            <a:pPr marL="1143000" lvl="1" indent="-457200"/>
            <a:r>
              <a:rPr lang="en-US" dirty="0"/>
              <a:t>Limit distractions during meals</a:t>
            </a:r>
          </a:p>
          <a:p>
            <a:pPr marL="1143000" lvl="1" indent="-457200"/>
            <a:r>
              <a:rPr lang="en-US" dirty="0"/>
              <a:t>Keep extra food off the table</a:t>
            </a:r>
          </a:p>
          <a:p>
            <a:pPr marL="1143000" lvl="1" indent="-457200"/>
            <a:r>
              <a:rPr lang="en-US"/>
              <a:t>Eat slowly </a:t>
            </a:r>
            <a:r>
              <a:rPr lang="en-US" dirty="0"/>
              <a:t>and chew your food</a:t>
            </a:r>
          </a:p>
          <a:p>
            <a:pPr marL="1143000" lvl="1" indent="-457200"/>
            <a:r>
              <a:rPr lang="en-US" dirty="0"/>
              <a:t>Stop eating when you are full</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30982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92500" lnSpcReduction="10000"/>
          </a:bodyPr>
          <a:lstStyle/>
          <a:p>
            <a:pPr algn="r"/>
            <a:r>
              <a:rPr lang="en-US" dirty="0"/>
              <a:t>Leadership Events</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lstStyle/>
          <a:p>
            <a:r>
              <a:rPr lang="en-US" dirty="0"/>
              <a:t>Event Planning</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rotWithShape="1">
          <a:blip r:embed="rId3">
            <a:extLst>
              <a:ext uri="{28A0092B-C50C-407E-A947-70E740481C1C}">
                <a14:useLocalDpi xmlns:a14="http://schemas.microsoft.com/office/drawing/2010/main" val="0"/>
              </a:ext>
            </a:extLst>
          </a:blip>
          <a:srcRect l="-535" t="11056" r="535" b="22152"/>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E1976772-B08E-9DBB-77AF-EFE6490CA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18" y="1156741"/>
            <a:ext cx="4588157" cy="4584337"/>
          </a:xfrm>
          <a:prstGeom prst="rect">
            <a:avLst/>
          </a:prstGeom>
        </p:spPr>
      </p:pic>
      <p:sp>
        <p:nvSpPr>
          <p:cNvPr id="15" name="TextBox 14">
            <a:extLst>
              <a:ext uri="{FF2B5EF4-FFF2-40B4-BE49-F238E27FC236}">
                <a16:creationId xmlns:a16="http://schemas.microsoft.com/office/drawing/2014/main" id="{1324B4D5-C5BC-0549-7371-ACEA838A95AD}"/>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Tree>
    <p:extLst>
      <p:ext uri="{BB962C8B-B14F-4D97-AF65-F5344CB8AC3E}">
        <p14:creationId xmlns:p14="http://schemas.microsoft.com/office/powerpoint/2010/main" val="1454677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33" y="285565"/>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42504" y="487258"/>
            <a:ext cx="9610725" cy="581025"/>
          </a:xfrm>
        </p:spPr>
        <p:txBody>
          <a:bodyPr/>
          <a:lstStyle/>
          <a:p>
            <a:r>
              <a:rPr lang="en-US" dirty="0"/>
              <a:t>Drinking Water</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42504" y="1068283"/>
            <a:ext cx="9591675" cy="581025"/>
          </a:xfrm>
        </p:spPr>
        <p:txBody>
          <a:bodyPr>
            <a:normAutofit/>
          </a:bodyPr>
          <a:lstStyle/>
          <a:p>
            <a:r>
              <a:rPr lang="en-US" dirty="0"/>
              <a:t>Hydration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4125432" y="2576945"/>
            <a:ext cx="7329967" cy="29634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b="1" dirty="0">
                <a:solidFill>
                  <a:srgbClr val="179984"/>
                </a:solidFill>
              </a:rPr>
              <a:t>Hydration is keeping the amount of fluid you need </a:t>
            </a:r>
            <a:r>
              <a:rPr lang="en-US" dirty="0"/>
              <a:t>in your body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Drinking the right amount of water is important for your health, especially when you exercise </a:t>
            </a:r>
          </a:p>
        </p:txBody>
      </p:sp>
      <p:pic>
        <p:nvPicPr>
          <p:cNvPr id="8" name="Picture 7" descr="A person holding a bottle&#10;&#10;Description automatically generated with medium confidence">
            <a:extLst>
              <a:ext uri="{FF2B5EF4-FFF2-40B4-BE49-F238E27FC236}">
                <a16:creationId xmlns:a16="http://schemas.microsoft.com/office/drawing/2014/main" id="{4C4C3C6A-2ECD-08E4-1234-881A7869E809}"/>
              </a:ext>
            </a:extLst>
          </p:cNvPr>
          <p:cNvPicPr>
            <a:picLocks noChangeAspect="1"/>
          </p:cNvPicPr>
          <p:nvPr/>
        </p:nvPicPr>
        <p:blipFill rotWithShape="1">
          <a:blip r:embed="rId4">
            <a:extLst>
              <a:ext uri="{28A0092B-C50C-407E-A947-70E740481C1C}">
                <a14:useLocalDpi xmlns:a14="http://schemas.microsoft.com/office/drawing/2010/main" val="0"/>
              </a:ext>
            </a:extLst>
          </a:blip>
          <a:srcRect b="11163"/>
          <a:stretch/>
        </p:blipFill>
        <p:spPr>
          <a:xfrm>
            <a:off x="579380" y="2036394"/>
            <a:ext cx="3226411" cy="3821671"/>
          </a:xfrm>
          <a:prstGeom prst="rect">
            <a:avLst/>
          </a:prstGeom>
        </p:spPr>
      </p:pic>
    </p:spTree>
    <p:extLst>
      <p:ext uri="{BB962C8B-B14F-4D97-AF65-F5344CB8AC3E}">
        <p14:creationId xmlns:p14="http://schemas.microsoft.com/office/powerpoint/2010/main" val="424552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Benefits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Hydration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11" name="Graphic 10" descr="Thermometer with solid fill">
            <a:extLst>
              <a:ext uri="{FF2B5EF4-FFF2-40B4-BE49-F238E27FC236}">
                <a16:creationId xmlns:a16="http://schemas.microsoft.com/office/drawing/2014/main" id="{F5AEC268-95A5-1AFB-2DD3-0B331322C1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7559" y="2927085"/>
            <a:ext cx="914400" cy="914400"/>
          </a:xfrm>
          <a:prstGeom prst="rect">
            <a:avLst/>
          </a:prstGeom>
        </p:spPr>
      </p:pic>
      <p:sp>
        <p:nvSpPr>
          <p:cNvPr id="13" name="Content Placeholder 2">
            <a:extLst>
              <a:ext uri="{FF2B5EF4-FFF2-40B4-BE49-F238E27FC236}">
                <a16:creationId xmlns:a16="http://schemas.microsoft.com/office/drawing/2014/main" id="{CD283C21-71BF-95D5-03A6-85976C551F7C}"/>
              </a:ext>
            </a:extLst>
          </p:cNvPr>
          <p:cNvSpPr txBox="1">
            <a:spLocks/>
          </p:cNvSpPr>
          <p:nvPr/>
        </p:nvSpPr>
        <p:spPr>
          <a:xfrm>
            <a:off x="415633" y="3942741"/>
            <a:ext cx="2438252" cy="71860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Balance Body </a:t>
            </a:r>
          </a:p>
          <a:p>
            <a:pPr marL="0" indent="0" algn="ctr">
              <a:buNone/>
            </a:pPr>
            <a:r>
              <a:rPr lang="en-US" sz="2400" dirty="0"/>
              <a:t>Temperature</a:t>
            </a:r>
            <a:endParaRPr lang="en-US" dirty="0"/>
          </a:p>
        </p:txBody>
      </p:sp>
      <p:pic>
        <p:nvPicPr>
          <p:cNvPr id="15" name="Graphic 14" descr="Fruit bowl with solid fill">
            <a:extLst>
              <a:ext uri="{FF2B5EF4-FFF2-40B4-BE49-F238E27FC236}">
                <a16:creationId xmlns:a16="http://schemas.microsoft.com/office/drawing/2014/main" id="{95BE929F-27D8-FBE4-91F1-1C6A07A53F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6562" y="2927085"/>
            <a:ext cx="914400" cy="914400"/>
          </a:xfrm>
          <a:prstGeom prst="rect">
            <a:avLst/>
          </a:prstGeom>
        </p:spPr>
      </p:pic>
      <p:sp>
        <p:nvSpPr>
          <p:cNvPr id="18" name="Content Placeholder 2">
            <a:extLst>
              <a:ext uri="{FF2B5EF4-FFF2-40B4-BE49-F238E27FC236}">
                <a16:creationId xmlns:a16="http://schemas.microsoft.com/office/drawing/2014/main" id="{73973155-773C-6DB0-B04E-98D3A074F132}"/>
              </a:ext>
            </a:extLst>
          </p:cNvPr>
          <p:cNvSpPr txBox="1">
            <a:spLocks/>
          </p:cNvSpPr>
          <p:nvPr/>
        </p:nvSpPr>
        <p:spPr>
          <a:xfrm>
            <a:off x="6124636" y="3922860"/>
            <a:ext cx="2438252" cy="71860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Helps with Digestion</a:t>
            </a:r>
          </a:p>
        </p:txBody>
      </p:sp>
      <p:pic>
        <p:nvPicPr>
          <p:cNvPr id="22" name="Picture 21" descr="Shape&#10;&#10;Description automatically generated with low confidence">
            <a:extLst>
              <a:ext uri="{FF2B5EF4-FFF2-40B4-BE49-F238E27FC236}">
                <a16:creationId xmlns:a16="http://schemas.microsoft.com/office/drawing/2014/main" id="{E113588D-94F6-BA8F-1283-9AC3DD80B423}"/>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71770" y="2789025"/>
            <a:ext cx="1057430" cy="1057430"/>
          </a:xfrm>
          <a:prstGeom prst="rect">
            <a:avLst/>
          </a:prstGeom>
        </p:spPr>
      </p:pic>
      <p:sp>
        <p:nvSpPr>
          <p:cNvPr id="23" name="Content Placeholder 2">
            <a:extLst>
              <a:ext uri="{FF2B5EF4-FFF2-40B4-BE49-F238E27FC236}">
                <a16:creationId xmlns:a16="http://schemas.microsoft.com/office/drawing/2014/main" id="{F27F83A8-DCE4-09CC-FCEC-BB8050632F54}"/>
              </a:ext>
            </a:extLst>
          </p:cNvPr>
          <p:cNvSpPr txBox="1">
            <a:spLocks/>
          </p:cNvSpPr>
          <p:nvPr/>
        </p:nvSpPr>
        <p:spPr>
          <a:xfrm>
            <a:off x="3241605" y="3957657"/>
            <a:ext cx="2438252" cy="71860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Absorb Vitamins and Minerals</a:t>
            </a:r>
          </a:p>
        </p:txBody>
      </p:sp>
      <p:pic>
        <p:nvPicPr>
          <p:cNvPr id="25" name="Graphic 24" descr="Head with gears with solid fill">
            <a:extLst>
              <a:ext uri="{FF2B5EF4-FFF2-40B4-BE49-F238E27FC236}">
                <a16:creationId xmlns:a16="http://schemas.microsoft.com/office/drawing/2014/main" id="{90DCFABB-0840-3D54-03BF-FD6C5146EC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1354" y="2925019"/>
            <a:ext cx="914400" cy="914400"/>
          </a:xfrm>
          <a:prstGeom prst="rect">
            <a:avLst/>
          </a:prstGeom>
        </p:spPr>
      </p:pic>
      <p:sp>
        <p:nvSpPr>
          <p:cNvPr id="26" name="Content Placeholder 2">
            <a:extLst>
              <a:ext uri="{FF2B5EF4-FFF2-40B4-BE49-F238E27FC236}">
                <a16:creationId xmlns:a16="http://schemas.microsoft.com/office/drawing/2014/main" id="{67BAB4C0-869D-6C91-A32F-F7965072D580}"/>
              </a:ext>
            </a:extLst>
          </p:cNvPr>
          <p:cNvSpPr txBox="1">
            <a:spLocks/>
          </p:cNvSpPr>
          <p:nvPr/>
        </p:nvSpPr>
        <p:spPr>
          <a:xfrm>
            <a:off x="9169428" y="3920794"/>
            <a:ext cx="2438252" cy="71860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t>Body and Mind Work Properly</a:t>
            </a:r>
          </a:p>
        </p:txBody>
      </p:sp>
    </p:spTree>
    <p:extLst>
      <p:ext uri="{BB962C8B-B14F-4D97-AF65-F5344CB8AC3E}">
        <p14:creationId xmlns:p14="http://schemas.microsoft.com/office/powerpoint/2010/main" val="3255497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Healthy Beverage Choices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Hydration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pic>
        <p:nvPicPr>
          <p:cNvPr id="8" name="Picture 7">
            <a:extLst>
              <a:ext uri="{FF2B5EF4-FFF2-40B4-BE49-F238E27FC236}">
                <a16:creationId xmlns:a16="http://schemas.microsoft.com/office/drawing/2014/main" id="{04AF5A8A-8748-415B-D60E-6C5D8C6A2B7B}"/>
              </a:ext>
            </a:extLst>
          </p:cNvPr>
          <p:cNvPicPr>
            <a:picLocks noChangeAspect="1"/>
          </p:cNvPicPr>
          <p:nvPr/>
        </p:nvPicPr>
        <p:blipFill rotWithShape="1">
          <a:blip r:embed="rId4"/>
          <a:srcRect l="24535" t="41059" r="63605" b="13462"/>
          <a:stretch/>
        </p:blipFill>
        <p:spPr>
          <a:xfrm>
            <a:off x="628650" y="1787284"/>
            <a:ext cx="1897640" cy="4092950"/>
          </a:xfrm>
          <a:prstGeom prst="rect">
            <a:avLst/>
          </a:prstGeom>
        </p:spPr>
      </p:pic>
      <p:pic>
        <p:nvPicPr>
          <p:cNvPr id="9" name="Picture 8">
            <a:extLst>
              <a:ext uri="{FF2B5EF4-FFF2-40B4-BE49-F238E27FC236}">
                <a16:creationId xmlns:a16="http://schemas.microsoft.com/office/drawing/2014/main" id="{D524C2BB-484E-FB34-745D-97644ED63C5B}"/>
              </a:ext>
            </a:extLst>
          </p:cNvPr>
          <p:cNvPicPr>
            <a:picLocks noChangeAspect="1"/>
          </p:cNvPicPr>
          <p:nvPr/>
        </p:nvPicPr>
        <p:blipFill rotWithShape="1">
          <a:blip r:embed="rId4"/>
          <a:srcRect l="59535" t="39819" r="26279" b="13392"/>
          <a:stretch/>
        </p:blipFill>
        <p:spPr>
          <a:xfrm>
            <a:off x="2797690" y="1706522"/>
            <a:ext cx="2269727" cy="4210859"/>
          </a:xfrm>
          <a:prstGeom prst="rect">
            <a:avLst/>
          </a:prstGeom>
        </p:spPr>
      </p:pic>
      <p:sp>
        <p:nvSpPr>
          <p:cNvPr id="11" name="Content Placeholder 2">
            <a:extLst>
              <a:ext uri="{FF2B5EF4-FFF2-40B4-BE49-F238E27FC236}">
                <a16:creationId xmlns:a16="http://schemas.microsoft.com/office/drawing/2014/main" id="{7A879242-F98B-B85D-2F9F-027F97668E3A}"/>
              </a:ext>
            </a:extLst>
          </p:cNvPr>
          <p:cNvSpPr txBox="1">
            <a:spLocks/>
          </p:cNvSpPr>
          <p:nvPr/>
        </p:nvSpPr>
        <p:spPr>
          <a:xfrm>
            <a:off x="5338817" y="2072505"/>
            <a:ext cx="5291083" cy="40087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Sodas, energy drinks, and sports drinks are NOT good beverage choices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Low-fat milk and 100% juice are also good choices in small amounts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b="1" dirty="0">
                <a:solidFill>
                  <a:srgbClr val="179984"/>
                </a:solidFill>
              </a:rPr>
              <a:t>Water is the best choice for a beverage!</a:t>
            </a:r>
          </a:p>
          <a:p>
            <a:pPr marL="800100" lvl="1" indent="-342900"/>
            <a:endParaRPr lang="en-US" sz="2000" dirty="0"/>
          </a:p>
          <a:p>
            <a:pPr marL="457200" indent="-457200"/>
            <a:endParaRPr lang="en-US" sz="2000" dirty="0">
              <a:solidFill>
                <a:schemeClr val="tx2"/>
              </a:solidFill>
            </a:endParaRPr>
          </a:p>
          <a:p>
            <a:endParaRPr lang="en-US" sz="2000" dirty="0"/>
          </a:p>
        </p:txBody>
      </p:sp>
    </p:spTree>
    <p:extLst>
      <p:ext uri="{BB962C8B-B14F-4D97-AF65-F5344CB8AC3E}">
        <p14:creationId xmlns:p14="http://schemas.microsoft.com/office/powerpoint/2010/main" val="131693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ED8A7A-0DD1-9D1D-A04A-4106B6FE58E2}"/>
              </a:ext>
            </a:extLst>
          </p:cNvPr>
          <p:cNvPicPr>
            <a:picLocks noChangeAspect="1"/>
          </p:cNvPicPr>
          <p:nvPr/>
        </p:nvPicPr>
        <p:blipFill rotWithShape="1">
          <a:blip r:embed="rId3">
            <a:extLst>
              <a:ext uri="{28A0092B-C50C-407E-A947-70E740481C1C}">
                <a14:useLocalDpi xmlns:a14="http://schemas.microsoft.com/office/drawing/2010/main" val="0"/>
              </a:ext>
            </a:extLst>
          </a:blip>
          <a:srcRect l="3618" t="2147" r="2808" b="2424"/>
          <a:stretch/>
        </p:blipFill>
        <p:spPr>
          <a:xfrm>
            <a:off x="628650" y="1851001"/>
            <a:ext cx="3274317" cy="4185025"/>
          </a:xfrm>
          <a:prstGeom prst="rect">
            <a:avLst/>
          </a:prstGeom>
        </p:spPr>
      </p:pic>
      <p:pic>
        <p:nvPicPr>
          <p:cNvPr id="7" name="Picture 6" descr="Icon&#10;&#10;Description automatically generated">
            <a:extLst>
              <a:ext uri="{FF2B5EF4-FFF2-40B4-BE49-F238E27FC236}">
                <a16:creationId xmlns:a16="http://schemas.microsoft.com/office/drawing/2014/main" id="{AA35E608-13E5-E578-3705-8EC33AAF1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Signs of Dehydration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Hydration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0" name="Content Placeholder 2">
            <a:extLst>
              <a:ext uri="{FF2B5EF4-FFF2-40B4-BE49-F238E27FC236}">
                <a16:creationId xmlns:a16="http://schemas.microsoft.com/office/drawing/2014/main" id="{066054D5-A6EF-A6A1-5E8E-6B28B90B91DA}"/>
              </a:ext>
            </a:extLst>
          </p:cNvPr>
          <p:cNvSpPr txBox="1">
            <a:spLocks/>
          </p:cNvSpPr>
          <p:nvPr/>
        </p:nvSpPr>
        <p:spPr>
          <a:xfrm>
            <a:off x="4902350" y="3159070"/>
            <a:ext cx="6115198" cy="1462208"/>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 lose too much water without drinking more, your body and mind won’t work as well. This is called </a:t>
            </a:r>
            <a:r>
              <a:rPr lang="en-US" b="1" dirty="0">
                <a:solidFill>
                  <a:srgbClr val="009A79"/>
                </a:solidFill>
              </a:rPr>
              <a:t>dehydration</a:t>
            </a:r>
            <a:endParaRPr lang="en-US" sz="2400" b="1" dirty="0">
              <a:solidFill>
                <a:srgbClr val="009A79"/>
              </a:solidFill>
            </a:endParaRPr>
          </a:p>
          <a:p>
            <a:pPr marL="800100" lvl="1" indent="-342900"/>
            <a:endParaRPr lang="en-US" sz="2800" dirty="0"/>
          </a:p>
          <a:p>
            <a:pPr marL="457200" indent="-457200"/>
            <a:endParaRPr lang="en-US" sz="3200" dirty="0">
              <a:solidFill>
                <a:schemeClr val="tx2"/>
              </a:solidFill>
            </a:endParaRPr>
          </a:p>
          <a:p>
            <a:endParaRPr lang="en-US" sz="3200" dirty="0"/>
          </a:p>
        </p:txBody>
      </p:sp>
    </p:spTree>
    <p:extLst>
      <p:ext uri="{BB962C8B-B14F-4D97-AF65-F5344CB8AC3E}">
        <p14:creationId xmlns:p14="http://schemas.microsoft.com/office/powerpoint/2010/main" val="1182898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Adapting your Water Needs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Hydration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2576944"/>
            <a:ext cx="10826751" cy="319295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Some people may need to </a:t>
            </a:r>
            <a:r>
              <a:rPr lang="en-US" b="1" dirty="0">
                <a:solidFill>
                  <a:srgbClr val="179984"/>
                </a:solidFill>
              </a:rPr>
              <a:t>increase their water </a:t>
            </a:r>
            <a:r>
              <a:rPr lang="en-US" dirty="0"/>
              <a:t>consumption.</a:t>
            </a:r>
          </a:p>
          <a:p>
            <a:endParaRPr lang="en-US" dirty="0"/>
          </a:p>
          <a:p>
            <a:pPr marL="457200" indent="-457200">
              <a:buFont typeface="Arial" panose="020B0604020202020204" pitchFamily="34" charset="0"/>
              <a:buChar char="•"/>
            </a:pPr>
            <a:r>
              <a:rPr lang="en-US" dirty="0"/>
              <a:t>These factors </a:t>
            </a:r>
            <a:r>
              <a:rPr lang="en-US" b="1" dirty="0">
                <a:solidFill>
                  <a:srgbClr val="009A79"/>
                </a:solidFill>
              </a:rPr>
              <a:t>can affect how much water you should be drinking </a:t>
            </a:r>
            <a:r>
              <a:rPr lang="en-US" dirty="0"/>
              <a:t>in order to stay properly hydrated:</a:t>
            </a:r>
          </a:p>
          <a:p>
            <a:pPr marL="800100" lvl="1" indent="-342900"/>
            <a:r>
              <a:rPr lang="en-US" dirty="0"/>
              <a:t>Frequent, vigorous exercise when you are sweating a lot or out of breath</a:t>
            </a:r>
          </a:p>
          <a:p>
            <a:pPr marL="800100" lvl="1" indent="-342900"/>
            <a:r>
              <a:rPr lang="en-US" dirty="0"/>
              <a:t>Hot weather</a:t>
            </a:r>
          </a:p>
          <a:p>
            <a:pPr marL="800100" lvl="1" indent="-342900"/>
            <a:r>
              <a:rPr lang="en-US" dirty="0"/>
              <a:t>High elevations</a:t>
            </a:r>
          </a:p>
          <a:p>
            <a:pPr marL="800100" lvl="1" indent="-342900"/>
            <a:r>
              <a:rPr lang="en-US" dirty="0"/>
              <a:t>Illness</a:t>
            </a:r>
          </a:p>
        </p:txBody>
      </p:sp>
    </p:spTree>
    <p:extLst>
      <p:ext uri="{BB962C8B-B14F-4D97-AF65-F5344CB8AC3E}">
        <p14:creationId xmlns:p14="http://schemas.microsoft.com/office/powerpoint/2010/main" val="40416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en-US" sz="3600" dirty="0"/>
              <a:t>What </a:t>
            </a:r>
            <a:r>
              <a:rPr lang="en-US" dirty="0"/>
              <a:t>is a Fitness Captain?</a:t>
            </a:r>
            <a:endParaRPr lang="en-US" sz="3600" dirty="0"/>
          </a:p>
        </p:txBody>
      </p:sp>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628650" y="2087919"/>
            <a:ext cx="7845499" cy="393188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har char="•"/>
            </a:pPr>
            <a:r>
              <a:rPr lang="en-US" b="1" dirty="0">
                <a:solidFill>
                  <a:srgbClr val="179984"/>
                </a:solidFill>
                <a:effectLst/>
                <a:latin typeface="Ubuntu Light"/>
                <a:ea typeface="Ubuntu Light" panose="020B0304030602030204" pitchFamily="34" charset="0"/>
                <a:cs typeface="Times New Roman"/>
              </a:rPr>
              <a:t>Fitness Captains</a:t>
            </a:r>
            <a:r>
              <a:rPr lang="en-US" dirty="0">
                <a:solidFill>
                  <a:srgbClr val="179984"/>
                </a:solidFill>
                <a:effectLst/>
                <a:latin typeface="Ubuntu Light"/>
                <a:ea typeface="Ubuntu Light" panose="020B0304030602030204" pitchFamily="34" charset="0"/>
                <a:cs typeface="Times New Roman"/>
              </a:rPr>
              <a:t> </a:t>
            </a:r>
            <a:r>
              <a:rPr lang="en-US" dirty="0">
                <a:effectLst/>
                <a:latin typeface="Ubuntu Light"/>
                <a:ea typeface="Ubuntu Light" panose="020B0304030602030204" pitchFamily="34" charset="0"/>
                <a:cs typeface="Times New Roman"/>
              </a:rPr>
              <a:t>are athletes on a sports team who lead their team in activities related to fitness and a healthy lifestyle</a:t>
            </a:r>
            <a:endParaRPr lang="en-US" dirty="0">
              <a:latin typeface="Ubuntu Light"/>
              <a:cs typeface="Times New Roman"/>
            </a:endParaRPr>
          </a:p>
          <a:p>
            <a:pPr>
              <a:lnSpc>
                <a:spcPct val="100000"/>
              </a:lnSpc>
            </a:pPr>
            <a:endParaRPr lang="en-US" dirty="0">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Arial" panose="020B0604020202020204" pitchFamily="34" charset="0"/>
              <a:buChar char="•"/>
            </a:pPr>
            <a:endParaRPr lang="en-US" dirty="0">
              <a:effectLst/>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Arial" panose="020B0604020202020204" pitchFamily="34" charset="0"/>
              <a:buChar char="•"/>
            </a:pPr>
            <a:r>
              <a:rPr lang="en-US" dirty="0">
                <a:effectLst/>
                <a:latin typeface="Ubuntu Light"/>
                <a:ea typeface="Calibri" panose="020F0502020204030204" pitchFamily="34" charset="0"/>
                <a:cs typeface="Times New Roman"/>
              </a:rPr>
              <a:t>Fitness Captains have a </a:t>
            </a:r>
            <a:r>
              <a:rPr lang="en-US" b="1" dirty="0">
                <a:solidFill>
                  <a:srgbClr val="179984"/>
                </a:solidFill>
                <a:effectLst/>
                <a:latin typeface="Ubuntu Light"/>
                <a:ea typeface="Calibri" panose="020F0502020204030204" pitchFamily="34" charset="0"/>
                <a:cs typeface="Times New Roman"/>
              </a:rPr>
              <a:t>passion for fitness and healthy habits</a:t>
            </a:r>
            <a:endParaRPr lang="en-US" b="1" dirty="0">
              <a:effectLst/>
              <a:latin typeface="Calibri"/>
              <a:ea typeface="Ubuntu Light" panose="020B0304030602030204" pitchFamily="34" charset="0"/>
              <a:cs typeface="Times New Roman"/>
            </a:endParaRPr>
          </a:p>
          <a:p>
            <a:pPr>
              <a:lnSpc>
                <a:spcPct val="150000"/>
              </a:lnSpc>
            </a:pPr>
            <a:endParaRPr lang="en-US" sz="1400" dirty="0">
              <a:latin typeface="Ubuntu Light" panose="020B0304030602030204" pitchFamily="34" charset="0"/>
            </a:endParaRPr>
          </a:p>
        </p:txBody>
      </p:sp>
      <p:pic>
        <p:nvPicPr>
          <p:cNvPr id="3" name="Picture 2" descr="A person in a green shirt&#10;&#10;Description automatically generated with medium confidence">
            <a:extLst>
              <a:ext uri="{FF2B5EF4-FFF2-40B4-BE49-F238E27FC236}">
                <a16:creationId xmlns:a16="http://schemas.microsoft.com/office/drawing/2014/main" id="{A193FE18-F291-F8A7-AC4F-CF40A89E63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90" b="98047" l="9896" r="89931">
                        <a14:foregroundMark x1="43229" y1="85026" x2="43229" y2="85026"/>
                        <a14:foregroundMark x1="47917" y1="82552" x2="47917" y2="82552"/>
                        <a14:foregroundMark x1="59201" y1="89193" x2="59201" y2="89193"/>
                        <a14:foregroundMark x1="59201" y1="93099" x2="59201" y2="93099"/>
                        <a14:foregroundMark x1="62326" y1="98307" x2="62326" y2="98307"/>
                        <a14:foregroundMark x1="32639" y1="49609" x2="32639" y2="49609"/>
                        <a14:foregroundMark x1="32118" y1="50260" x2="32292" y2="48568"/>
                        <a14:foregroundMark x1="47917" y1="9375" x2="47917" y2="9375"/>
                        <a14:foregroundMark x1="46528" y1="5990" x2="46528" y2="5990"/>
                        <a14:foregroundMark x1="45139" y1="5990" x2="40972" y2="9766"/>
                        <a14:foregroundMark x1="51215" y1="9375" x2="51215" y2="9375"/>
                        <a14:foregroundMark x1="32292" y1="49740" x2="32292" y2="49740"/>
                        <a14:foregroundMark x1="33333" y1="50000" x2="33333" y2="50000"/>
                        <a14:foregroundMark x1="31944" y1="49740" x2="33681" y2="49740"/>
                        <a14:foregroundMark x1="32813" y1="51042" x2="31944" y2="49740"/>
                      </a14:backgroundRemoval>
                    </a14:imgEffect>
                  </a14:imgLayer>
                </a14:imgProps>
              </a:ext>
              <a:ext uri="{28A0092B-C50C-407E-A947-70E740481C1C}">
                <a14:useLocalDpi xmlns:a14="http://schemas.microsoft.com/office/drawing/2010/main" val="0"/>
              </a:ext>
            </a:extLst>
          </a:blip>
          <a:stretch>
            <a:fillRect/>
          </a:stretch>
        </p:blipFill>
        <p:spPr>
          <a:xfrm>
            <a:off x="7979292" y="1088080"/>
            <a:ext cx="3843670" cy="5124893"/>
          </a:xfrm>
          <a:prstGeom prst="rect">
            <a:avLst/>
          </a:prstGeom>
        </p:spPr>
      </p:pic>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92500" lnSpcReduction="10000"/>
          </a:bodyPr>
          <a:lstStyle/>
          <a:p>
            <a:pPr algn="r"/>
            <a:r>
              <a:rPr lang="en-US" dirty="0"/>
              <a:t>Leadership Events</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lstStyle/>
          <a:p>
            <a:r>
              <a:rPr lang="en-US" dirty="0"/>
              <a:t>Event Planning</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5454" b="5454"/>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1324B4D5-C5BC-0549-7371-ACEA838A95AD}"/>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0" descr="healthy Icon - Free PNG &amp; SVG 39490 - Noun Project">
            <a:extLst>
              <a:ext uri="{FF2B5EF4-FFF2-40B4-BE49-F238E27FC236}">
                <a16:creationId xmlns:a16="http://schemas.microsoft.com/office/drawing/2014/main" id="{7F37016E-0BEA-6397-6A66-B2A641C576F5}"/>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41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Teaching your Teammates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2432026"/>
            <a:ext cx="10826751" cy="3337877"/>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Fitness Captains are </a:t>
            </a:r>
            <a:r>
              <a:rPr lang="en-US" b="1" dirty="0">
                <a:solidFill>
                  <a:srgbClr val="179984"/>
                </a:solidFill>
              </a:rPr>
              <a:t>expected to share a health education tip at each training session</a:t>
            </a:r>
          </a:p>
          <a:p>
            <a:pPr>
              <a:lnSpc>
                <a:spcPct val="100000"/>
              </a:lnSpc>
            </a:pPr>
            <a:endParaRPr lang="en-US" dirty="0"/>
          </a:p>
          <a:p>
            <a:pPr marL="457200" indent="-457200">
              <a:lnSpc>
                <a:spcPct val="100000"/>
              </a:lnSpc>
              <a:buFont typeface="Arial" panose="020B0604020202020204" pitchFamily="34" charset="0"/>
              <a:buChar char="•"/>
            </a:pPr>
            <a:r>
              <a:rPr lang="en-US" dirty="0"/>
              <a:t>You will also lead by example during all practice and competitions</a:t>
            </a:r>
          </a:p>
        </p:txBody>
      </p:sp>
    </p:spTree>
    <p:extLst>
      <p:ext uri="{BB962C8B-B14F-4D97-AF65-F5344CB8AC3E}">
        <p14:creationId xmlns:p14="http://schemas.microsoft.com/office/powerpoint/2010/main" val="103502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What is a Health Tip?</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050573"/>
            <a:ext cx="7281973" cy="381312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Health Tips should be brief, only 2-5 minutes</a:t>
            </a:r>
          </a:p>
          <a:p>
            <a:pPr>
              <a:lnSpc>
                <a:spcPct val="100000"/>
              </a:lnSpc>
            </a:pPr>
            <a:endParaRPr lang="en-US" dirty="0"/>
          </a:p>
          <a:p>
            <a:pPr marL="457200" indent="-457200">
              <a:lnSpc>
                <a:spcPct val="100000"/>
              </a:lnSpc>
              <a:buFont typeface="Arial" panose="020B0604020202020204" pitchFamily="34" charset="0"/>
              <a:buChar char="•"/>
            </a:pPr>
            <a:r>
              <a:rPr lang="en-US" dirty="0"/>
              <a:t>When possible, make the health tips interactive:</a:t>
            </a:r>
          </a:p>
          <a:p>
            <a:pPr marL="1143000" lvl="1" indent="-457200">
              <a:lnSpc>
                <a:spcPct val="100000"/>
              </a:lnSpc>
            </a:pPr>
            <a:r>
              <a:rPr lang="en-US" dirty="0"/>
              <a:t>Ask your teammates questions</a:t>
            </a:r>
          </a:p>
          <a:p>
            <a:pPr marL="1143000" lvl="1" indent="-457200">
              <a:lnSpc>
                <a:spcPct val="100000"/>
              </a:lnSpc>
            </a:pPr>
            <a:r>
              <a:rPr lang="en-US" dirty="0"/>
              <a:t>Allow different members of your team to answer</a:t>
            </a:r>
          </a:p>
          <a:p>
            <a:pPr marL="1143000" lvl="1" indent="-457200">
              <a:lnSpc>
                <a:spcPct val="100000"/>
              </a:lnSpc>
            </a:pPr>
            <a:r>
              <a:rPr lang="en-US" dirty="0"/>
              <a:t>Provide examples</a:t>
            </a:r>
          </a:p>
          <a:p>
            <a:pPr marL="1143000" lvl="1" indent="-457200">
              <a:lnSpc>
                <a:spcPct val="100000"/>
              </a:lnSpc>
            </a:pPr>
            <a:r>
              <a:rPr lang="en-US" dirty="0"/>
              <a:t>Give them a goal and check-in with their progress at the next training session</a:t>
            </a:r>
          </a:p>
          <a:p>
            <a:pPr>
              <a:lnSpc>
                <a:spcPct val="100000"/>
              </a:lnSpc>
            </a:pPr>
            <a:endParaRPr lang="en-US" dirty="0"/>
          </a:p>
          <a:p>
            <a:pPr marL="457200" indent="-457200">
              <a:lnSpc>
                <a:spcPct val="100000"/>
              </a:lnSpc>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464655C-3866-2CD4-F743-8A0D6B83FFA0}"/>
              </a:ext>
            </a:extLst>
          </p:cNvPr>
          <p:cNvPicPr>
            <a:picLocks noChangeAspect="1"/>
          </p:cNvPicPr>
          <p:nvPr/>
        </p:nvPicPr>
        <p:blipFill rotWithShape="1">
          <a:blip r:embed="rId5"/>
          <a:srcRect l="66715" t="46587" r="3207" b="22481"/>
          <a:stretch/>
        </p:blipFill>
        <p:spPr>
          <a:xfrm>
            <a:off x="7491721" y="2660981"/>
            <a:ext cx="4071629" cy="2355418"/>
          </a:xfrm>
          <a:prstGeom prst="rect">
            <a:avLst/>
          </a:prstGeom>
        </p:spPr>
      </p:pic>
    </p:spTree>
    <p:extLst>
      <p:ext uri="{BB962C8B-B14F-4D97-AF65-F5344CB8AC3E}">
        <p14:creationId xmlns:p14="http://schemas.microsoft.com/office/powerpoint/2010/main" val="86379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Example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1" y="1941484"/>
            <a:ext cx="10801350" cy="581025"/>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Here is a Health Tip about eating healthy and nutritious foods!</a:t>
            </a:r>
          </a:p>
          <a:p>
            <a:pPr marL="457200" indent="-457200">
              <a:lnSpc>
                <a:spcPct val="12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endParaRPr lang="en-US" dirty="0"/>
          </a:p>
          <a:p>
            <a:pPr>
              <a:lnSpc>
                <a:spcPct val="100000"/>
              </a:lnSpc>
            </a:pPr>
            <a:endParaRPr lang="en-US" dirty="0"/>
          </a:p>
          <a:p>
            <a:pPr marL="457200" indent="-457200">
              <a:lnSpc>
                <a:spcPct val="100000"/>
              </a:lnSpc>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A8287FFB-A65E-F1D0-59EF-85A2C03BDB8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5814" t="17984" r="27006" b="21860"/>
          <a:stretch/>
        </p:blipFill>
        <p:spPr>
          <a:xfrm>
            <a:off x="6029326" y="2640710"/>
            <a:ext cx="4860967" cy="3486239"/>
          </a:xfrm>
          <a:prstGeom prst="rect">
            <a:avLst/>
          </a:prstGeom>
        </p:spPr>
      </p:pic>
      <p:sp>
        <p:nvSpPr>
          <p:cNvPr id="18" name="TextBox 17">
            <a:extLst>
              <a:ext uri="{FF2B5EF4-FFF2-40B4-BE49-F238E27FC236}">
                <a16:creationId xmlns:a16="http://schemas.microsoft.com/office/drawing/2014/main" id="{242AD5DC-573E-63D6-944D-3AFF717716A4}"/>
              </a:ext>
            </a:extLst>
          </p:cNvPr>
          <p:cNvSpPr txBox="1"/>
          <p:nvPr/>
        </p:nvSpPr>
        <p:spPr>
          <a:xfrm>
            <a:off x="579380" y="2695900"/>
            <a:ext cx="4453713" cy="3375861"/>
          </a:xfrm>
          <a:prstGeom prst="rect">
            <a:avLst/>
          </a:prstGeom>
          <a:noFill/>
        </p:spPr>
        <p:txBody>
          <a:bodyPr wrap="square">
            <a:spAutoFit/>
          </a:bodyPr>
          <a:lstStyle/>
          <a:p>
            <a:pPr marL="342900" marR="0" lvl="0" indent="-342900">
              <a:lnSpc>
                <a:spcPct val="120000"/>
              </a:lnSpc>
              <a:spcBef>
                <a:spcPts val="1200"/>
              </a:spcBef>
              <a:spcAft>
                <a:spcPts val="0"/>
              </a:spcAft>
              <a:buFont typeface="Symbol" panose="05050102010706020507" pitchFamily="18" charset="2"/>
              <a:buChar char=""/>
            </a:pPr>
            <a:r>
              <a:rPr lang="en-US" sz="2000" b="0" dirty="0">
                <a:effectLst/>
                <a:latin typeface="Ubuntu Light" panose="020B0304030602030204" pitchFamily="34" charset="0"/>
                <a:ea typeface="Calibri" panose="020F0502020204030204" pitchFamily="34" charset="0"/>
                <a:cs typeface="Calibri" panose="020F0502020204030204" pitchFamily="34" charset="0"/>
              </a:rPr>
              <a:t>Fruits and vegetables give your body important vitamins, minerals and energy needed for good health. They provide energy for your practice and competition. </a:t>
            </a:r>
            <a:r>
              <a:rPr lang="en-US" sz="20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Eat the rainbow of colors</a:t>
            </a:r>
            <a:r>
              <a:rPr lang="en-US" sz="2000" b="0"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 </a:t>
            </a:r>
            <a:r>
              <a:rPr lang="en-US" sz="2000" b="0" dirty="0">
                <a:effectLst/>
                <a:latin typeface="Ubuntu Light" panose="020B0304030602030204" pitchFamily="34" charset="0"/>
                <a:ea typeface="Calibri" panose="020F0502020204030204" pitchFamily="34" charset="0"/>
                <a:cs typeface="Calibri" panose="020F0502020204030204" pitchFamily="34" charset="0"/>
              </a:rPr>
              <a:t>– mix the red, green, orange and yellow foods. </a:t>
            </a:r>
            <a:r>
              <a:rPr lang="en-US" sz="20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Can you name a food for each color?</a:t>
            </a:r>
            <a:endParaRPr lang="en-US" sz="2000" b="1" dirty="0">
              <a:solidFill>
                <a:srgbClr val="179984"/>
              </a:solidFill>
              <a:effectLst/>
              <a:latin typeface="Ubuntu" panose="020B0504030602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4583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Example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1" y="1941484"/>
            <a:ext cx="10801350" cy="581025"/>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Here is a Health Tip about sleep, rest and recovery!</a:t>
            </a:r>
          </a:p>
          <a:p>
            <a:pPr marL="457200" indent="-457200">
              <a:lnSpc>
                <a:spcPct val="12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endParaRPr lang="en-US" dirty="0"/>
          </a:p>
          <a:p>
            <a:pPr>
              <a:lnSpc>
                <a:spcPct val="100000"/>
              </a:lnSpc>
            </a:pPr>
            <a:endParaRPr lang="en-US" dirty="0"/>
          </a:p>
          <a:p>
            <a:pPr marL="457200" indent="-457200">
              <a:lnSpc>
                <a:spcPct val="100000"/>
              </a:lnSpc>
              <a:buFont typeface="Arial" panose="020B0604020202020204" pitchFamily="34" charset="0"/>
              <a:buChar char="•"/>
            </a:pPr>
            <a:endParaRPr lang="en-US" dirty="0"/>
          </a:p>
        </p:txBody>
      </p:sp>
      <p:sp>
        <p:nvSpPr>
          <p:cNvPr id="18" name="TextBox 17">
            <a:extLst>
              <a:ext uri="{FF2B5EF4-FFF2-40B4-BE49-F238E27FC236}">
                <a16:creationId xmlns:a16="http://schemas.microsoft.com/office/drawing/2014/main" id="{242AD5DC-573E-63D6-944D-3AFF717716A4}"/>
              </a:ext>
            </a:extLst>
          </p:cNvPr>
          <p:cNvSpPr txBox="1"/>
          <p:nvPr/>
        </p:nvSpPr>
        <p:spPr>
          <a:xfrm>
            <a:off x="579380" y="2695900"/>
            <a:ext cx="7054797" cy="2798780"/>
          </a:xfrm>
          <a:prstGeom prst="rect">
            <a:avLst/>
          </a:prstGeom>
          <a:noFill/>
        </p:spPr>
        <p:txBody>
          <a:bodyPr wrap="square">
            <a:spAutoFit/>
          </a:bodyPr>
          <a:lstStyle/>
          <a:p>
            <a:pPr marL="342900" marR="0" lvl="0" indent="-342900">
              <a:lnSpc>
                <a:spcPct val="150000"/>
              </a:lnSpc>
              <a:spcBef>
                <a:spcPts val="0"/>
              </a:spcBef>
              <a:spcAft>
                <a:spcPts val="1200"/>
              </a:spcAft>
              <a:buSzPts val="1400"/>
              <a:buFont typeface="Arial" panose="020B0604020202020204" pitchFamily="34" charset="0"/>
              <a:buChar char="•"/>
            </a:pPr>
            <a:r>
              <a:rPr lang="en-US" sz="2000" b="0" dirty="0">
                <a:effectLst/>
                <a:latin typeface="Ubuntu Light" panose="020B0304030602030204" pitchFamily="34" charset="0"/>
                <a:ea typeface="Calibri" panose="020F0502020204030204" pitchFamily="34" charset="0"/>
                <a:cs typeface="Calibri" panose="020F0502020204030204" pitchFamily="34" charset="0"/>
              </a:rPr>
              <a:t>Doing 30 minutes of medium to hard physical activity 5 days a week is an important part of a healthy lifestyle. It is also important to give your body time off each week from exercise and </a:t>
            </a:r>
            <a:r>
              <a:rPr lang="en-US" sz="20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get 7-9 hours of sleep every night. You can use the Healthy Sleeping Tips to improve your quality of sleep, rest and recovery.</a:t>
            </a:r>
            <a:endParaRPr lang="en-US" sz="2000" b="1" dirty="0">
              <a:solidFill>
                <a:srgbClr val="179984"/>
              </a:solidFill>
              <a:effectLst/>
              <a:latin typeface="Ubuntu" panose="020B0504030602030204" pitchFamily="34" charset="0"/>
              <a:ea typeface="Calibri" panose="020F0502020204030204" pitchFamily="34" charset="0"/>
              <a:cs typeface="Calibri" panose="020F0502020204030204" pitchFamily="34" charset="0"/>
            </a:endParaRPr>
          </a:p>
        </p:txBody>
      </p:sp>
      <p:sp>
        <p:nvSpPr>
          <p:cNvPr id="5" name="AutoShape 2">
            <a:extLst>
              <a:ext uri="{FF2B5EF4-FFF2-40B4-BE49-F238E27FC236}">
                <a16:creationId xmlns:a16="http://schemas.microsoft.com/office/drawing/2014/main" id="{9A5965EE-63C6-6268-3D13-DC91F49551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text, screenshot, logo, font&#10;&#10;Description automatically generated">
            <a:extLst>
              <a:ext uri="{FF2B5EF4-FFF2-40B4-BE49-F238E27FC236}">
                <a16:creationId xmlns:a16="http://schemas.microsoft.com/office/drawing/2014/main" id="{53575FA6-EF2C-3853-C45E-3D5F32DD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99" y="2697191"/>
            <a:ext cx="3067790" cy="3374569"/>
          </a:xfrm>
          <a:prstGeom prst="rect">
            <a:avLst/>
          </a:prstGeom>
        </p:spPr>
      </p:pic>
    </p:spTree>
    <p:extLst>
      <p:ext uri="{BB962C8B-B14F-4D97-AF65-F5344CB8AC3E}">
        <p14:creationId xmlns:p14="http://schemas.microsoft.com/office/powerpoint/2010/main" val="40753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6E0D-8706-D865-117B-561BEAA1AB4C}"/>
              </a:ext>
            </a:extLst>
          </p:cNvPr>
          <p:cNvSpPr txBox="1">
            <a:spLocks/>
          </p:cNvSpPr>
          <p:nvPr/>
        </p:nvSpPr>
        <p:spPr>
          <a:xfrm>
            <a:off x="905098" y="1841315"/>
            <a:ext cx="6665284" cy="838090"/>
          </a:xfrm>
          <a:prstGeom prst="rect">
            <a:avLst/>
          </a:prstGeom>
          <a:solidFill>
            <a:schemeClr val="accent3"/>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rPr>
              <a:t>Group Activity</a:t>
            </a:r>
          </a:p>
          <a:p>
            <a:pPr marL="0" indent="0">
              <a:buNone/>
            </a:pPr>
            <a:endParaRPr lang="en-US" sz="3600" b="1" dirty="0">
              <a:solidFill>
                <a:schemeClr val="bg1"/>
              </a:solidFill>
            </a:endParaRPr>
          </a:p>
          <a:p>
            <a:pPr marL="0" indent="0">
              <a:buNone/>
            </a:pPr>
            <a:r>
              <a:rPr lang="en-US" sz="3200" b="1" dirty="0">
                <a:solidFill>
                  <a:schemeClr val="bg1"/>
                </a:solidFill>
              </a:rPr>
              <a:t>Work as a group to create Health Tips. One person from each group will present the Health Tips to the rest of the room!</a:t>
            </a:r>
          </a:p>
        </p:txBody>
      </p:sp>
    </p:spTree>
    <p:extLst>
      <p:ext uri="{BB962C8B-B14F-4D97-AF65-F5344CB8AC3E}">
        <p14:creationId xmlns:p14="http://schemas.microsoft.com/office/powerpoint/2010/main" val="2489680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Opportunities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1941484"/>
            <a:ext cx="10826751" cy="382842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You can share health tips in many ways! Think about all the different ways you communicate with your fellow Special Olympics athletes </a:t>
            </a:r>
          </a:p>
          <a:p>
            <a:pPr>
              <a:lnSpc>
                <a:spcPct val="100000"/>
              </a:lnSpc>
            </a:pPr>
            <a:endParaRPr lang="en-US" dirty="0"/>
          </a:p>
          <a:p>
            <a:pPr marL="457200" indent="-457200">
              <a:lnSpc>
                <a:spcPct val="100000"/>
              </a:lnSpc>
              <a:buFont typeface="Arial" panose="020B0604020202020204" pitchFamily="34" charset="0"/>
              <a:buChar char="•"/>
            </a:pPr>
            <a:r>
              <a:rPr lang="en-US" dirty="0"/>
              <a:t>You might want to share a health tip during:</a:t>
            </a:r>
          </a:p>
          <a:p>
            <a:pPr>
              <a:lnSpc>
                <a:spcPct val="100000"/>
              </a:lnSpc>
            </a:pPr>
            <a:endParaRPr lang="en-US" dirty="0"/>
          </a:p>
        </p:txBody>
      </p:sp>
      <p:pic>
        <p:nvPicPr>
          <p:cNvPr id="6" name="Graphic 5" descr="Water Bottle with solid fill">
            <a:extLst>
              <a:ext uri="{FF2B5EF4-FFF2-40B4-BE49-F238E27FC236}">
                <a16:creationId xmlns:a16="http://schemas.microsoft.com/office/drawing/2014/main" id="{A3DC6B6A-DE82-6110-7A1A-4A0803A0F3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1081" y="4515415"/>
            <a:ext cx="1149928" cy="1149928"/>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591410B5-A2A4-770B-7ACA-D8E001D3169A}"/>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605286" y="4501085"/>
            <a:ext cx="1149927" cy="1178588"/>
          </a:xfrm>
          <a:prstGeom prst="rect">
            <a:avLst/>
          </a:prstGeom>
        </p:spPr>
      </p:pic>
      <p:sp>
        <p:nvSpPr>
          <p:cNvPr id="9" name="TextBox 8">
            <a:extLst>
              <a:ext uri="{FF2B5EF4-FFF2-40B4-BE49-F238E27FC236}">
                <a16:creationId xmlns:a16="http://schemas.microsoft.com/office/drawing/2014/main" id="{E61835A8-A466-22F0-22C7-D678A6A2E0DD}"/>
              </a:ext>
            </a:extLst>
          </p:cNvPr>
          <p:cNvSpPr txBox="1"/>
          <p:nvPr/>
        </p:nvSpPr>
        <p:spPr>
          <a:xfrm>
            <a:off x="3068718" y="5660399"/>
            <a:ext cx="8494633" cy="461665"/>
          </a:xfrm>
          <a:prstGeom prst="rect">
            <a:avLst/>
          </a:prstGeom>
          <a:noFill/>
        </p:spPr>
        <p:txBody>
          <a:bodyPr wrap="none" rtlCol="0">
            <a:spAutoFit/>
          </a:bodyPr>
          <a:lstStyle/>
          <a:p>
            <a:r>
              <a:rPr lang="en-US" sz="2400" dirty="0"/>
              <a:t>Water Breaks			Cool-Down Stretches		</a:t>
            </a:r>
          </a:p>
        </p:txBody>
      </p:sp>
    </p:spTree>
    <p:extLst>
      <p:ext uri="{BB962C8B-B14F-4D97-AF65-F5344CB8AC3E}">
        <p14:creationId xmlns:p14="http://schemas.microsoft.com/office/powerpoint/2010/main" val="1857396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Getting Started</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5704037" y="2432026"/>
            <a:ext cx="5765800" cy="3192960"/>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Using the </a:t>
            </a:r>
            <a:r>
              <a:rPr lang="en-US" b="1" dirty="0">
                <a:solidFill>
                  <a:srgbClr val="179984"/>
                </a:solidFill>
              </a:rPr>
              <a:t>Fit 5 Guide</a:t>
            </a:r>
            <a:r>
              <a:rPr lang="en-US" dirty="0"/>
              <a:t>, you can share lessons on:</a:t>
            </a:r>
          </a:p>
          <a:p>
            <a:pPr marL="1143000" lvl="1" indent="-457200">
              <a:lnSpc>
                <a:spcPct val="100000"/>
              </a:lnSpc>
            </a:pPr>
            <a:r>
              <a:rPr lang="en-US" dirty="0"/>
              <a:t>Staying active outside of sport</a:t>
            </a:r>
          </a:p>
          <a:p>
            <a:pPr marL="1143000" lvl="1" indent="-457200">
              <a:lnSpc>
                <a:spcPct val="100000"/>
              </a:lnSpc>
            </a:pPr>
            <a:r>
              <a:rPr lang="en-US" dirty="0"/>
              <a:t>Eating healthy foods that fuel your body</a:t>
            </a:r>
          </a:p>
          <a:p>
            <a:pPr marL="1143000" lvl="1" indent="-457200">
              <a:lnSpc>
                <a:spcPct val="100000"/>
              </a:lnSpc>
            </a:pPr>
            <a:r>
              <a:rPr lang="en-US" dirty="0"/>
              <a:t>Drinking hydrating beverages</a:t>
            </a:r>
          </a:p>
          <a:p>
            <a:pPr marL="457200" indent="-457200">
              <a:lnSpc>
                <a:spcPct val="100000"/>
              </a:lnSpc>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EFC99643-A6B5-8285-8F94-6A625220BE13}"/>
              </a:ext>
            </a:extLst>
          </p:cNvPr>
          <p:cNvPicPr>
            <a:picLocks noChangeAspect="1"/>
          </p:cNvPicPr>
          <p:nvPr/>
        </p:nvPicPr>
        <p:blipFill rotWithShape="1">
          <a:blip r:embed="rId5"/>
          <a:srcRect l="21719" t="17652" r="26882" b="12014"/>
          <a:stretch/>
        </p:blipFill>
        <p:spPr>
          <a:xfrm>
            <a:off x="579380" y="2082301"/>
            <a:ext cx="4861892" cy="3749671"/>
          </a:xfrm>
          <a:prstGeom prst="rect">
            <a:avLst/>
          </a:prstGeom>
        </p:spPr>
      </p:pic>
    </p:spTree>
    <p:extLst>
      <p:ext uri="{BB962C8B-B14F-4D97-AF65-F5344CB8AC3E}">
        <p14:creationId xmlns:p14="http://schemas.microsoft.com/office/powerpoint/2010/main" val="181982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Getting Started</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In addition to the </a:t>
            </a:r>
            <a:r>
              <a:rPr lang="en-US" dirty="0">
                <a:hlinkClick r:id="rId5"/>
              </a:rPr>
              <a:t>Fit 5 Guide and Fitness Cards</a:t>
            </a:r>
            <a:r>
              <a:rPr lang="en-US" dirty="0"/>
              <a:t>, you can also find information for your Health Tips in these webpages and resources:</a:t>
            </a:r>
          </a:p>
          <a:p>
            <a:pPr>
              <a:lnSpc>
                <a:spcPct val="100000"/>
              </a:lnSpc>
            </a:pPr>
            <a:endParaRPr lang="en-US" dirty="0"/>
          </a:p>
          <a:p>
            <a:pPr marL="457200" indent="-457200">
              <a:lnSpc>
                <a:spcPct val="100000"/>
              </a:lnSpc>
              <a:buFont typeface="Arial" panose="020B0604020202020204" pitchFamily="34" charset="0"/>
              <a:buChar char="•"/>
            </a:pPr>
            <a:r>
              <a:rPr lang="en-US" dirty="0">
                <a:hlinkClick r:id="rId6"/>
              </a:rPr>
              <a:t>Special Olympics Health Education toolkit</a:t>
            </a:r>
            <a:endParaRPr lang="en-US" dirty="0"/>
          </a:p>
          <a:p>
            <a:pPr marL="457200" indent="-457200">
              <a:lnSpc>
                <a:spcPct val="100000"/>
              </a:lnSpc>
              <a:buFont typeface="Arial" panose="020B0604020202020204" pitchFamily="34" charset="0"/>
              <a:buChar char="•"/>
            </a:pPr>
            <a:r>
              <a:rPr lang="en-US" dirty="0">
                <a:hlinkClick r:id="rId7"/>
              </a:rPr>
              <a:t>High 5 for Fitness</a:t>
            </a:r>
            <a:endParaRPr lang="en-US" dirty="0"/>
          </a:p>
          <a:p>
            <a:pPr marL="457200" indent="-457200">
              <a:lnSpc>
                <a:spcPct val="100000"/>
              </a:lnSpc>
              <a:buFont typeface="Arial" panose="020B0604020202020204" pitchFamily="34" charset="0"/>
              <a:buChar char="•"/>
            </a:pPr>
            <a:r>
              <a:rPr lang="en-US" dirty="0">
                <a:hlinkClick r:id="rId8"/>
              </a:rPr>
              <a:t>Health Promotion – Educational Materials</a:t>
            </a:r>
            <a:endParaRPr lang="en-US" dirty="0"/>
          </a:p>
          <a:p>
            <a:pPr marL="457200" indent="-457200">
              <a:lnSpc>
                <a:spcPct val="100000"/>
              </a:lnSpc>
              <a:buFont typeface="Arial" panose="020B0604020202020204" pitchFamily="34" charset="0"/>
              <a:buChar char="•"/>
            </a:pPr>
            <a:r>
              <a:rPr lang="en-US" dirty="0"/>
              <a:t>Your Program’s fitness resources and guides</a:t>
            </a:r>
          </a:p>
          <a:p>
            <a:pPr marL="457200" indent="-45720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149389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Homework</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Health Education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1: OVERVIEW OF FITNESS</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Select or create your own health tip and practice sharing it with others</a:t>
            </a:r>
          </a:p>
          <a:p>
            <a:pPr>
              <a:lnSpc>
                <a:spcPct val="100000"/>
              </a:lnSpc>
            </a:pPr>
            <a:endParaRPr lang="en-US" dirty="0"/>
          </a:p>
          <a:p>
            <a:pPr marL="457200" indent="-457200">
              <a:lnSpc>
                <a:spcPct val="100000"/>
              </a:lnSpc>
              <a:buFont typeface="Arial" panose="020B0604020202020204" pitchFamily="34" charset="0"/>
              <a:buChar char="•"/>
            </a:pPr>
            <a:r>
              <a:rPr lang="en-US" dirty="0"/>
              <a:t>At the beginning of our next lesson, you will be asked to</a:t>
            </a:r>
            <a:r>
              <a:rPr lang="en-US" b="1" dirty="0">
                <a:solidFill>
                  <a:srgbClr val="179984"/>
                </a:solidFill>
              </a:rPr>
              <a:t> present your health tip with the group!</a:t>
            </a:r>
          </a:p>
          <a:p>
            <a:pPr marL="457200" indent="-45720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134117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n-US" dirty="0"/>
              <a:t>Role and Responsibilities</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en-US"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50" y="1877074"/>
            <a:ext cx="10313894" cy="1200329"/>
          </a:xfrm>
          <a:prstGeom prst="rect">
            <a:avLst/>
          </a:prstGeom>
          <a:noFill/>
        </p:spPr>
        <p:txBody>
          <a:bodyPr wrap="square" rtlCol="0">
            <a:spAutoFit/>
          </a:bodyPr>
          <a:lstStyle/>
          <a:p>
            <a:r>
              <a:rPr lang="en-US" sz="2400" dirty="0">
                <a:effectLst/>
                <a:latin typeface="Ubuntu Light" panose="020B0304030602030204" pitchFamily="34" charset="0"/>
                <a:ea typeface="Calibri" panose="020F0502020204030204" pitchFamily="34" charset="0"/>
                <a:cs typeface="Times New Roman" panose="02020603050405020304" pitchFamily="18" charset="0"/>
              </a:rPr>
              <a:t>Fitness Captains will work closely with their coaches to make sure health and fitness is a key component of the sports experience by participating in these leadership roles:</a:t>
            </a:r>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sp>
        <p:nvSpPr>
          <p:cNvPr id="5" name="Text Box 2">
            <a:extLst>
              <a:ext uri="{FF2B5EF4-FFF2-40B4-BE49-F238E27FC236}">
                <a16:creationId xmlns:a16="http://schemas.microsoft.com/office/drawing/2014/main" id="{92B6AAEA-3C8E-B0B6-B583-AD663AD94E9D}"/>
              </a:ext>
            </a:extLst>
          </p:cNvPr>
          <p:cNvSpPr txBox="1">
            <a:spLocks noChangeArrowheads="1"/>
          </p:cNvSpPr>
          <p:nvPr/>
        </p:nvSpPr>
        <p:spPr bwMode="auto">
          <a:xfrm>
            <a:off x="6529691" y="5239886"/>
            <a:ext cx="2895600" cy="7205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000" dirty="0">
                <a:effectLst/>
                <a:latin typeface="Ubuntu Light" panose="020B0304030602030204" pitchFamily="34" charset="0"/>
                <a:ea typeface="Ubuntu Light" panose="020B0304030602030204" pitchFamily="34" charset="0"/>
                <a:cs typeface="Times New Roman" panose="02020603050405020304" pitchFamily="18" charset="0"/>
              </a:rPr>
              <a:t>Leading Warm-Ups and Cool-Downs</a:t>
            </a:r>
            <a:endParaRPr lang="en-US" sz="1400"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
        <p:nvSpPr>
          <p:cNvPr id="8" name="Text Box 3">
            <a:extLst>
              <a:ext uri="{FF2B5EF4-FFF2-40B4-BE49-F238E27FC236}">
                <a16:creationId xmlns:a16="http://schemas.microsoft.com/office/drawing/2014/main" id="{81D03C10-9079-6A67-A48D-AB27EAE6937B}"/>
              </a:ext>
            </a:extLst>
          </p:cNvPr>
          <p:cNvSpPr txBox="1">
            <a:spLocks noChangeArrowheads="1"/>
          </p:cNvSpPr>
          <p:nvPr/>
        </p:nvSpPr>
        <p:spPr bwMode="auto">
          <a:xfrm>
            <a:off x="2940915" y="5120247"/>
            <a:ext cx="2057400" cy="7205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000" dirty="0">
                <a:effectLst/>
                <a:latin typeface="Ubuntu Light" panose="020B0304030602030204" pitchFamily="34" charset="0"/>
                <a:ea typeface="Ubuntu Light" panose="020B0304030602030204" pitchFamily="34" charset="0"/>
                <a:cs typeface="Times New Roman" panose="02020603050405020304" pitchFamily="18" charset="0"/>
              </a:rPr>
              <a:t>Teaching Healthy Habits </a:t>
            </a:r>
          </a:p>
        </p:txBody>
      </p:sp>
      <p:pic>
        <p:nvPicPr>
          <p:cNvPr id="13" name="Picture 6" descr="Warm-up Icons - Free SVG &amp; PNG Warm-up Images - Noun Project">
            <a:extLst>
              <a:ext uri="{FF2B5EF4-FFF2-40B4-BE49-F238E27FC236}">
                <a16:creationId xmlns:a16="http://schemas.microsoft.com/office/drawing/2014/main" id="{872B3A4F-E3D8-17CE-8861-38300FF64C25}"/>
              </a:ext>
            </a:extLst>
          </p:cNvPr>
          <p:cNvPicPr>
            <a:picLocks noChangeAspect="1" noChangeArrowheads="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6909866" y="321524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ealthy Icon - Free PNG &amp; SVG 39490 - Noun Project">
            <a:extLst>
              <a:ext uri="{FF2B5EF4-FFF2-40B4-BE49-F238E27FC236}">
                <a16:creationId xmlns:a16="http://schemas.microsoft.com/office/drawing/2014/main" id="{190C8B28-C2A9-EDE9-9382-3B05545CA91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7067" y="3293586"/>
            <a:ext cx="1685097" cy="168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4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561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49" y="1635124"/>
            <a:ext cx="10297341" cy="1196976"/>
          </a:xfrm>
        </p:spPr>
        <p:txBody>
          <a:bodyPr>
            <a:normAutofit fontScale="85000" lnSpcReduction="20000"/>
          </a:bodyPr>
          <a:lstStyle/>
          <a:p>
            <a:r>
              <a:rPr lang="en-US" sz="4800" b="0" dirty="0"/>
              <a:t>Lesson 2</a:t>
            </a:r>
          </a:p>
          <a:p>
            <a:r>
              <a:rPr lang="en-US" sz="4800" dirty="0"/>
              <a:t>Leading Warm-Ups and Cool-Downs</a:t>
            </a:r>
          </a:p>
          <a:p>
            <a:endParaRPr lang="en-US" dirty="0"/>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314700"/>
            <a:ext cx="9410700" cy="571500"/>
          </a:xfrm>
        </p:spPr>
        <p:txBody>
          <a:bodyPr/>
          <a:lstStyle/>
          <a:p>
            <a:r>
              <a:rPr lang="en-US" dirty="0"/>
              <a:t>In this lesson we will</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100" y="3886200"/>
            <a:ext cx="8026400" cy="2971800"/>
          </a:xfrm>
        </p:spPr>
        <p:txBody>
          <a:bodyPr/>
          <a:lstStyle/>
          <a:p>
            <a:r>
              <a:rPr lang="en-US" sz="2800" b="1" dirty="0"/>
              <a:t>Practice leading dynamic warm-up and cool-down routines fo</a:t>
            </a:r>
            <a:r>
              <a:rPr lang="en-US" dirty="0"/>
              <a:t>r different sports</a:t>
            </a:r>
          </a:p>
        </p:txBody>
      </p:sp>
    </p:spTree>
    <p:extLst>
      <p:ext uri="{BB962C8B-B14F-4D97-AF65-F5344CB8AC3E}">
        <p14:creationId xmlns:p14="http://schemas.microsoft.com/office/powerpoint/2010/main" val="40531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n-US" dirty="0"/>
              <a:t>Check-In</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en-US"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50" y="2582753"/>
            <a:ext cx="10313894" cy="147732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latin typeface="Ubuntu Light"/>
                <a:ea typeface="Calibri" panose="020F0502020204030204" pitchFamily="34" charset="0"/>
                <a:cs typeface="Times New Roman"/>
              </a:rPr>
              <a:t>Reflections and questions from Lesson 1</a:t>
            </a:r>
          </a:p>
          <a:p>
            <a:endParaRPr lang="en-US" sz="2400" dirty="0">
              <a:latin typeface="Ubuntu Light" panose="020B0304030602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Ubuntu Light" panose="020B0304030602030204" pitchFamily="34" charset="0"/>
                <a:ea typeface="Calibri" panose="020F0502020204030204" pitchFamily="34" charset="0"/>
                <a:cs typeface="Times New Roman" panose="02020603050405020304" pitchFamily="18" charset="0"/>
              </a:rPr>
              <a:t>Practice presenting Health Tips</a:t>
            </a:r>
          </a:p>
          <a:p>
            <a:pPr marL="342900" indent="-34290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55D81D16-D7AC-E165-3D33-92887A9A2C74}"/>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Tree>
    <p:extLst>
      <p:ext uri="{BB962C8B-B14F-4D97-AF65-F5344CB8AC3E}">
        <p14:creationId xmlns:p14="http://schemas.microsoft.com/office/powerpoint/2010/main" val="163716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n-US" dirty="0"/>
              <a:t>Role and Responsibilities</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en-US"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50" y="1877074"/>
            <a:ext cx="10313894" cy="1200329"/>
          </a:xfrm>
          <a:prstGeom prst="rect">
            <a:avLst/>
          </a:prstGeom>
          <a:noFill/>
        </p:spPr>
        <p:txBody>
          <a:bodyPr wrap="square" rtlCol="0">
            <a:spAutoFit/>
          </a:bodyPr>
          <a:lstStyle/>
          <a:p>
            <a:r>
              <a:rPr lang="en-US" sz="2400" dirty="0">
                <a:effectLst/>
                <a:latin typeface="Ubuntu Light" panose="020B0304030602030204" pitchFamily="34" charset="0"/>
                <a:ea typeface="Calibri" panose="020F0502020204030204" pitchFamily="34" charset="0"/>
                <a:cs typeface="Times New Roman" panose="02020603050405020304" pitchFamily="18" charset="0"/>
              </a:rPr>
              <a:t>Fitness Captains will work closely with their coaches to make sure health and fitness is a key component of the sports experience by participating in these leadership roles:</a:t>
            </a:r>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sp>
        <p:nvSpPr>
          <p:cNvPr id="9" name="Text Box 2">
            <a:extLst>
              <a:ext uri="{FF2B5EF4-FFF2-40B4-BE49-F238E27FC236}">
                <a16:creationId xmlns:a16="http://schemas.microsoft.com/office/drawing/2014/main" id="{08F6803B-4367-D4F0-1A04-91A6D4182A1E}"/>
              </a:ext>
            </a:extLst>
          </p:cNvPr>
          <p:cNvSpPr txBox="1">
            <a:spLocks noChangeArrowheads="1"/>
          </p:cNvSpPr>
          <p:nvPr/>
        </p:nvSpPr>
        <p:spPr bwMode="auto">
          <a:xfrm>
            <a:off x="6458439" y="5250356"/>
            <a:ext cx="2895600" cy="7205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000" dirty="0">
                <a:effectLst/>
                <a:latin typeface="Ubuntu Light" panose="020B0304030602030204" pitchFamily="34" charset="0"/>
                <a:ea typeface="Ubuntu Light" panose="020B0304030602030204" pitchFamily="34" charset="0"/>
                <a:cs typeface="Times New Roman" panose="02020603050405020304" pitchFamily="18" charset="0"/>
              </a:rPr>
              <a:t>Lead Warm-Ups and Cool-Downs</a:t>
            </a:r>
            <a:endParaRPr lang="en-US" sz="1400"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
        <p:nvSpPr>
          <p:cNvPr id="10" name="Text Box 3">
            <a:extLst>
              <a:ext uri="{FF2B5EF4-FFF2-40B4-BE49-F238E27FC236}">
                <a16:creationId xmlns:a16="http://schemas.microsoft.com/office/drawing/2014/main" id="{9B41E3DE-F93B-8A55-C85B-4FE504354EDD}"/>
              </a:ext>
            </a:extLst>
          </p:cNvPr>
          <p:cNvSpPr txBox="1">
            <a:spLocks noChangeArrowheads="1"/>
          </p:cNvSpPr>
          <p:nvPr/>
        </p:nvSpPr>
        <p:spPr bwMode="auto">
          <a:xfrm>
            <a:off x="2869664" y="5218744"/>
            <a:ext cx="2057400" cy="7205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000" dirty="0">
                <a:effectLst/>
                <a:latin typeface="Ubuntu Light" panose="020B0304030602030204" pitchFamily="34" charset="0"/>
                <a:ea typeface="Ubuntu Light" panose="020B0304030602030204" pitchFamily="34" charset="0"/>
                <a:cs typeface="Times New Roman" panose="02020603050405020304" pitchFamily="18" charset="0"/>
              </a:rPr>
              <a:t>Teach Healthy Habits </a:t>
            </a:r>
          </a:p>
        </p:txBody>
      </p:sp>
      <p:pic>
        <p:nvPicPr>
          <p:cNvPr id="2054" name="Picture 6" descr="Warm-up Icons - Free SVG &amp; PNG Warm-up Images - Noun Project">
            <a:extLst>
              <a:ext uri="{FF2B5EF4-FFF2-40B4-BE49-F238E27FC236}">
                <a16:creationId xmlns:a16="http://schemas.microsoft.com/office/drawing/2014/main" id="{0BF0ECC3-6EA8-4FFA-602D-61A7CFF0487E}"/>
              </a:ext>
            </a:extLst>
          </p:cNvPr>
          <p:cNvPicPr>
            <a:picLocks noChangeAspect="1" noChangeArrowheads="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6826738" y="322571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ealthy Icon - Free PNG &amp; SVG 39490 - Noun Project">
            <a:extLst>
              <a:ext uri="{FF2B5EF4-FFF2-40B4-BE49-F238E27FC236}">
                <a16:creationId xmlns:a16="http://schemas.microsoft.com/office/drawing/2014/main" id="{CEE5BB12-D6E6-AF36-94A2-EE89AB88094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5815" y="3533647"/>
            <a:ext cx="1685097" cy="168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06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92500" lnSpcReduction="10000"/>
          </a:bodyPr>
          <a:lstStyle/>
          <a:p>
            <a:pPr algn="r"/>
            <a:r>
              <a:rPr lang="en-US" dirty="0"/>
              <a:t>Leadership Events</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lstStyle/>
          <a:p>
            <a:r>
              <a:rPr lang="en-US" dirty="0"/>
              <a:t>Event Planning</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16591" b="16591"/>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1D310E49-CA51-47E1-3F73-63E6B98F0867}"/>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grpSp>
        <p:nvGrpSpPr>
          <p:cNvPr id="24" name="Group 23">
            <a:extLst>
              <a:ext uri="{FF2B5EF4-FFF2-40B4-BE49-F238E27FC236}">
                <a16:creationId xmlns:a16="http://schemas.microsoft.com/office/drawing/2014/main" id="{DCF823F6-0D7C-804F-6AE0-120BD584BBD5}"/>
              </a:ext>
            </a:extLst>
          </p:cNvPr>
          <p:cNvGrpSpPr/>
          <p:nvPr/>
        </p:nvGrpSpPr>
        <p:grpSpPr>
          <a:xfrm>
            <a:off x="126717"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hape&#10;&#10;Description automatically generated with low confidence">
              <a:extLst>
                <a:ext uri="{FF2B5EF4-FFF2-40B4-BE49-F238E27FC236}">
                  <a16:creationId xmlns:a16="http://schemas.microsoft.com/office/drawing/2014/main" id="{02B78149-75A4-CBE6-3532-F8EAFDA7EBC3}"/>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Tree>
    <p:extLst>
      <p:ext uri="{BB962C8B-B14F-4D97-AF65-F5344CB8AC3E}">
        <p14:creationId xmlns:p14="http://schemas.microsoft.com/office/powerpoint/2010/main" val="440019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What is a Warm-Up?</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391370"/>
            <a:ext cx="10915615" cy="3378534"/>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A warm-up should be the first physical activity at every practice and competition</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A good warm-up helps athletes </a:t>
            </a:r>
            <a:r>
              <a:rPr lang="en-US" b="1" dirty="0">
                <a:solidFill>
                  <a:srgbClr val="179984"/>
                </a:solidFill>
              </a:rPr>
              <a:t>reach a state of physical and mental readiness</a:t>
            </a:r>
            <a:r>
              <a:rPr lang="en-US" dirty="0"/>
              <a:t> </a:t>
            </a:r>
            <a:endParaRPr lang="en-US" b="1" dirty="0">
              <a:solidFill>
                <a:srgbClr val="179984"/>
              </a:solidFill>
            </a:endParaRP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Tree>
    <p:extLst>
      <p:ext uri="{BB962C8B-B14F-4D97-AF65-F5344CB8AC3E}">
        <p14:creationId xmlns:p14="http://schemas.microsoft.com/office/powerpoint/2010/main" val="1746359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Purpose of a Warm-Up</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graphicFrame>
        <p:nvGraphicFramePr>
          <p:cNvPr id="6" name="Table 6">
            <a:extLst>
              <a:ext uri="{FF2B5EF4-FFF2-40B4-BE49-F238E27FC236}">
                <a16:creationId xmlns:a16="http://schemas.microsoft.com/office/drawing/2014/main" id="{0A65E01D-CD6A-D071-768E-961A8C3C13B4}"/>
              </a:ext>
            </a:extLst>
          </p:cNvPr>
          <p:cNvGraphicFramePr>
            <a:graphicFrameLocks noGrp="1"/>
          </p:cNvGraphicFramePr>
          <p:nvPr>
            <p:extLst>
              <p:ext uri="{D42A27DB-BD31-4B8C-83A1-F6EECF244321}">
                <p14:modId xmlns:p14="http://schemas.microsoft.com/office/powerpoint/2010/main" val="2401015047"/>
              </p:ext>
            </p:extLst>
          </p:nvPr>
        </p:nvGraphicFramePr>
        <p:xfrm>
          <a:off x="1030118" y="2269800"/>
          <a:ext cx="9610725" cy="2946886"/>
        </p:xfrm>
        <a:graphic>
          <a:graphicData uri="http://schemas.openxmlformats.org/drawingml/2006/table">
            <a:tbl>
              <a:tblPr firstRow="1" bandRow="1">
                <a:tableStyleId>{F5AB1C69-6EDB-4FF4-983F-18BD219EF322}</a:tableStyleId>
              </a:tblPr>
              <a:tblGrid>
                <a:gridCol w="9610725">
                  <a:extLst>
                    <a:ext uri="{9D8B030D-6E8A-4147-A177-3AD203B41FA5}">
                      <a16:colId xmlns:a16="http://schemas.microsoft.com/office/drawing/2014/main" val="1381919411"/>
                    </a:ext>
                  </a:extLst>
                </a:gridCol>
              </a:tblGrid>
              <a:tr h="381196">
                <a:tc>
                  <a:txBody>
                    <a:bodyPr/>
                    <a:lstStyle/>
                    <a:p>
                      <a:pPr algn="ctr"/>
                      <a:r>
                        <a:rPr lang="en-US" sz="2400" dirty="0"/>
                        <a:t>Physical and Mental Benefits</a:t>
                      </a:r>
                    </a:p>
                  </a:txBody>
                  <a:tcPr/>
                </a:tc>
                <a:extLst>
                  <a:ext uri="{0D108BD9-81ED-4DB2-BD59-A6C34878D82A}">
                    <a16:rowId xmlns:a16="http://schemas.microsoft.com/office/drawing/2014/main" val="4040956183"/>
                  </a:ext>
                </a:extLst>
              </a:tr>
              <a:tr h="2489686">
                <a:tc>
                  <a:txBody>
                    <a:bodyPr/>
                    <a:lstStyle/>
                    <a:p>
                      <a:pPr marL="285750" indent="-285750">
                        <a:buFont typeface="Arial" panose="020B0604020202020204" pitchFamily="34" charset="0"/>
                        <a:buChar char="•"/>
                      </a:pPr>
                      <a:r>
                        <a:rPr lang="en-US" sz="2400" dirty="0"/>
                        <a:t>Increase heart rate</a:t>
                      </a:r>
                    </a:p>
                    <a:p>
                      <a:pPr marL="285750" indent="-285750">
                        <a:buFont typeface="Arial" panose="020B0604020202020204" pitchFamily="34" charset="0"/>
                        <a:buChar char="•"/>
                      </a:pPr>
                      <a:r>
                        <a:rPr lang="en-US" sz="2400" dirty="0"/>
                        <a:t>Increase breathing rate</a:t>
                      </a:r>
                    </a:p>
                    <a:p>
                      <a:pPr marL="285750" indent="-285750">
                        <a:buFont typeface="Arial" panose="020B0604020202020204" pitchFamily="34" charset="0"/>
                        <a:buChar char="•"/>
                      </a:pPr>
                      <a:r>
                        <a:rPr lang="en-US" sz="2400" dirty="0"/>
                        <a:t>Increase body and muscle temperature</a:t>
                      </a:r>
                    </a:p>
                    <a:p>
                      <a:pPr marL="285750" indent="-285750">
                        <a:buFont typeface="Arial" panose="020B0604020202020204" pitchFamily="34" charset="0"/>
                        <a:buChar char="•"/>
                      </a:pPr>
                      <a:r>
                        <a:rPr lang="en-US" sz="2400" dirty="0"/>
                        <a:t>Greater blood flow to the active muscles</a:t>
                      </a:r>
                    </a:p>
                    <a:p>
                      <a:pPr marL="285750" indent="-285750">
                        <a:buClr>
                          <a:srgbClr val="000000"/>
                        </a:buClr>
                        <a:buFont typeface="Arial,Sans-Serif" panose="020B0604020202020204" pitchFamily="34" charset="0"/>
                        <a:buChar char="•"/>
                      </a:pPr>
                      <a:r>
                        <a:rPr lang="en-US" sz="2400" b="0" i="0" u="none" strike="noStrike" noProof="0" dirty="0">
                          <a:latin typeface="Ubuntu Light"/>
                        </a:rPr>
                        <a:t>Shift focus from life to sport</a:t>
                      </a:r>
                    </a:p>
                    <a:p>
                      <a:pPr marL="285750" lvl="0" indent="-285750">
                        <a:buClr>
                          <a:srgbClr val="000000"/>
                        </a:buClr>
                        <a:buFont typeface="Arial,Sans-Serif" panose="020B0604020202020204" pitchFamily="34" charset="0"/>
                        <a:buChar char="•"/>
                      </a:pPr>
                      <a:r>
                        <a:rPr lang="en-US" sz="2400" b="0" i="0" u="none" strike="noStrike" noProof="0" dirty="0">
                          <a:latin typeface="Ubuntu Light"/>
                        </a:rPr>
                        <a:t>Connects the mind and the body</a:t>
                      </a:r>
                      <a:endParaRPr lang="en-US" dirty="0"/>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655133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How do we Warm-Up?</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709144" y="2246452"/>
            <a:ext cx="4760693" cy="337853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These two elements should be included in all warm-ups:</a:t>
            </a:r>
          </a:p>
          <a:p>
            <a:pPr>
              <a:lnSpc>
                <a:spcPct val="100000"/>
              </a:lnSpc>
            </a:pPr>
            <a:r>
              <a:rPr lang="en-US" dirty="0"/>
              <a:t>  </a:t>
            </a:r>
          </a:p>
          <a:p>
            <a:pPr marL="514350" indent="-514350">
              <a:lnSpc>
                <a:spcPct val="100000"/>
              </a:lnSpc>
              <a:buFont typeface="+mj-lt"/>
              <a:buAutoNum type="arabicPeriod"/>
            </a:pPr>
            <a:r>
              <a:rPr lang="en-US" b="1" dirty="0">
                <a:solidFill>
                  <a:srgbClr val="FFC000"/>
                </a:solidFill>
              </a:rPr>
              <a:t>Aerobic Activity </a:t>
            </a:r>
          </a:p>
          <a:p>
            <a:pPr marL="514350" indent="-514350">
              <a:lnSpc>
                <a:spcPct val="100000"/>
              </a:lnSpc>
              <a:buFont typeface="+mj-lt"/>
              <a:buAutoNum type="arabicPeriod"/>
            </a:pPr>
            <a:r>
              <a:rPr lang="en-US" b="1" dirty="0">
                <a:solidFill>
                  <a:srgbClr val="00B050"/>
                </a:solidFill>
              </a:rPr>
              <a:t>Dynamic Stretches</a:t>
            </a:r>
          </a:p>
          <a:p>
            <a:pPr marL="514350" indent="-514350">
              <a:lnSpc>
                <a:spcPct val="100000"/>
              </a:lnSpc>
              <a:buFont typeface="+mj-lt"/>
              <a:buAutoNum type="arabicPeriod"/>
            </a:pPr>
            <a:endParaRPr lang="en-US" dirty="0"/>
          </a:p>
          <a:p>
            <a:pPr>
              <a:lnSpc>
                <a:spcPct val="100000"/>
              </a:lnSpc>
            </a:pPr>
            <a:endParaRPr lang="en-US" dirty="0"/>
          </a:p>
          <a:p>
            <a:pPr>
              <a:lnSpc>
                <a:spcPct val="100000"/>
              </a:lnSpc>
            </a:pPr>
            <a:endParaRPr lang="en-US" dirty="0"/>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5" name="Picture 4" descr="A group of people running&#10;&#10;Description automatically generated">
            <a:extLst>
              <a:ext uri="{FF2B5EF4-FFF2-40B4-BE49-F238E27FC236}">
                <a16:creationId xmlns:a16="http://schemas.microsoft.com/office/drawing/2014/main" id="{72A2F0AE-191F-4F04-9B2A-02DC7CD1A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63" y="2146925"/>
            <a:ext cx="5682216" cy="3788144"/>
          </a:xfrm>
          <a:prstGeom prst="rect">
            <a:avLst/>
          </a:prstGeom>
        </p:spPr>
      </p:pic>
    </p:spTree>
    <p:extLst>
      <p:ext uri="{BB962C8B-B14F-4D97-AF65-F5344CB8AC3E}">
        <p14:creationId xmlns:p14="http://schemas.microsoft.com/office/powerpoint/2010/main" val="2198546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Aerobic Activity</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3166533" y="2246451"/>
            <a:ext cx="8303304" cy="378480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Aerobic activities are whole body movements that will increase the heart rate.</a:t>
            </a:r>
          </a:p>
          <a:p>
            <a:pPr marL="1143000" lvl="1" indent="-457200">
              <a:lnSpc>
                <a:spcPct val="100000"/>
              </a:lnSpc>
            </a:pPr>
            <a:r>
              <a:rPr lang="en-US" dirty="0">
                <a:solidFill>
                  <a:srgbClr val="000000"/>
                </a:solidFill>
                <a:ea typeface="Calibri" panose="020F0502020204030204" pitchFamily="34" charset="0"/>
                <a:cs typeface="Times New Roman"/>
              </a:rPr>
              <a:t>Start</a:t>
            </a:r>
            <a:r>
              <a:rPr lang="en-US" dirty="0">
                <a:effectLst/>
                <a:ea typeface="Calibri" panose="020F0502020204030204" pitchFamily="34" charset="0"/>
                <a:cs typeface="Times New Roman"/>
              </a:rPr>
              <a:t> at a slow pace and gradually increase in intensity/difficulty</a:t>
            </a:r>
          </a:p>
          <a:p>
            <a:pPr marL="1143000" lvl="1" indent="-457200">
              <a:lnSpc>
                <a:spcPct val="100000"/>
              </a:lnSpc>
            </a:pPr>
            <a:r>
              <a:rPr lang="en-US" dirty="0">
                <a:ea typeface="Calibri" panose="020F0502020204030204" pitchFamily="34" charset="0"/>
                <a:cs typeface="Times New Roman"/>
              </a:rPr>
              <a:t>L</a:t>
            </a:r>
            <a:r>
              <a:rPr lang="en-US" dirty="0">
                <a:effectLst/>
                <a:ea typeface="Calibri" panose="020F0502020204030204" pitchFamily="34" charset="0"/>
                <a:cs typeface="Times New Roman"/>
              </a:rPr>
              <a:t>ast at least 5 minutes</a:t>
            </a:r>
          </a:p>
          <a:p>
            <a:pPr>
              <a:lnSpc>
                <a:spcPct val="100000"/>
              </a:lnSpc>
            </a:pPr>
            <a:endParaRPr lang="en-US" dirty="0">
              <a:ea typeface="Calibri" panose="020F0502020204030204" pitchFamily="34" charset="0"/>
              <a:cs typeface="Times New Roman" panose="02020603050405020304" pitchFamily="18" charset="0"/>
            </a:endParaRPr>
          </a:p>
          <a:p>
            <a:pPr marL="457200" indent="-457200">
              <a:lnSpc>
                <a:spcPct val="100000"/>
              </a:lnSpc>
              <a:buFont typeface="Arial" panose="020B0604020202020204" pitchFamily="34" charset="0"/>
              <a:buChar char="•"/>
            </a:pPr>
            <a:r>
              <a:rPr lang="en-US" b="1" dirty="0">
                <a:solidFill>
                  <a:srgbClr val="179984"/>
                </a:solidFill>
                <a:ea typeface="Calibri" panose="020F0502020204030204" pitchFamily="34" charset="0"/>
                <a:cs typeface="Times New Roman" panose="02020603050405020304" pitchFamily="18" charset="0"/>
              </a:rPr>
              <a:t>What are some aerobic activities that you can lead?</a:t>
            </a:r>
          </a:p>
          <a:p>
            <a:pPr marL="1143000" lvl="1" indent="-457200">
              <a:lnSpc>
                <a:spcPct val="100000"/>
              </a:lnSpc>
            </a:pPr>
            <a:r>
              <a:rPr lang="en-US" sz="2400" dirty="0">
                <a:effectLst/>
                <a:ea typeface="Calibri" panose="020F0502020204030204" pitchFamily="34" charset="0"/>
                <a:cs typeface="Times New Roman"/>
              </a:rPr>
              <a:t>Think back to Lesson One… </a:t>
            </a:r>
            <a:r>
              <a:rPr lang="en-US" b="1" dirty="0">
                <a:solidFill>
                  <a:srgbClr val="179984"/>
                </a:solidFill>
                <a:ea typeface="Calibri" panose="020F0502020204030204" pitchFamily="34" charset="0"/>
                <a:cs typeface="Times New Roman"/>
              </a:rPr>
              <a:t>A</a:t>
            </a:r>
            <a:r>
              <a:rPr lang="en-US" sz="2400" b="1" dirty="0">
                <a:solidFill>
                  <a:srgbClr val="179984"/>
                </a:solidFill>
                <a:effectLst/>
                <a:ea typeface="Calibri" panose="020F0502020204030204" pitchFamily="34" charset="0"/>
                <a:cs typeface="Times New Roman"/>
              </a:rPr>
              <a:t>erobic = </a:t>
            </a:r>
            <a:r>
              <a:rPr lang="en-US" b="1" dirty="0">
                <a:solidFill>
                  <a:srgbClr val="179984"/>
                </a:solidFill>
                <a:ea typeface="Calibri" panose="020F0502020204030204" pitchFamily="34" charset="0"/>
                <a:cs typeface="Times New Roman"/>
              </a:rPr>
              <a:t>Endurance</a:t>
            </a:r>
            <a:endParaRPr lang="en-US" b="1" dirty="0">
              <a:solidFill>
                <a:srgbClr val="179984"/>
              </a:solidFill>
              <a:ea typeface="Calibri" panose="020F0502020204030204" pitchFamily="34" charset="0"/>
              <a:cs typeface="Times New Roman" panose="02020603050405020304" pitchFamily="18" charset="0"/>
            </a:endParaRPr>
          </a:p>
          <a:p>
            <a:pPr marL="457200" indent="-457200">
              <a:lnSpc>
                <a:spcPct val="100000"/>
              </a:lnSpc>
              <a:buFont typeface="Arial" panose="020B0604020202020204" pitchFamily="34" charset="0"/>
              <a:buChar char="•"/>
            </a:pPr>
            <a:endParaRPr lang="en-US" sz="2800" dirty="0">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5" name="Picture 4" descr="A person in a green shirt&#10;&#10;Description automatically generated with medium confidence">
            <a:extLst>
              <a:ext uri="{FF2B5EF4-FFF2-40B4-BE49-F238E27FC236}">
                <a16:creationId xmlns:a16="http://schemas.microsoft.com/office/drawing/2014/main" id="{1E865404-7302-13EF-D881-A590C6C12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63" y="1851001"/>
            <a:ext cx="2299961" cy="4030133"/>
          </a:xfrm>
          <a:prstGeom prst="rect">
            <a:avLst/>
          </a:prstGeom>
        </p:spPr>
      </p:pic>
    </p:spTree>
    <p:extLst>
      <p:ext uri="{BB962C8B-B14F-4D97-AF65-F5344CB8AC3E}">
        <p14:creationId xmlns:p14="http://schemas.microsoft.com/office/powerpoint/2010/main" val="1518991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Dynamic Stretches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Dynamic stretches consist of </a:t>
            </a:r>
            <a:r>
              <a:rPr lang="en-US" b="1" dirty="0">
                <a:solidFill>
                  <a:srgbClr val="179984"/>
                </a:solidFill>
              </a:rPr>
              <a:t>active, controlled movements that take body parts through a full range of motion</a:t>
            </a:r>
            <a:r>
              <a:rPr lang="en-US" dirty="0"/>
              <a:t> </a:t>
            </a:r>
          </a:p>
          <a:p>
            <a:pPr marL="457200" indent="-457200">
              <a:lnSpc>
                <a:spcPct val="100000"/>
              </a:lnSpc>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5" name="Picture 4" descr="A picture containing skating, ice skating&#10;&#10;Description automatically generated">
            <a:extLst>
              <a:ext uri="{FF2B5EF4-FFF2-40B4-BE49-F238E27FC236}">
                <a16:creationId xmlns:a16="http://schemas.microsoft.com/office/drawing/2014/main" id="{ADD0FA12-8625-D6AC-2507-AC78A776A9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29794" y="3088154"/>
            <a:ext cx="2571750" cy="3429000"/>
          </a:xfrm>
          <a:prstGeom prst="rect">
            <a:avLst/>
          </a:prstGeom>
        </p:spPr>
      </p:pic>
      <p:pic>
        <p:nvPicPr>
          <p:cNvPr id="7" name="Picture 6">
            <a:extLst>
              <a:ext uri="{FF2B5EF4-FFF2-40B4-BE49-F238E27FC236}">
                <a16:creationId xmlns:a16="http://schemas.microsoft.com/office/drawing/2014/main" id="{2B71BE38-3A6B-CE4D-60EB-78A402B9A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22" b="95703" l="9896" r="89931">
                        <a14:foregroundMark x1="34375" y1="7682" x2="34375" y2="7682"/>
                        <a14:foregroundMark x1="47917" y1="92578" x2="47917" y2="92578"/>
                        <a14:foregroundMark x1="66667" y1="95703" x2="66667" y2="95703"/>
                        <a14:foregroundMark x1="66319" y1="89193" x2="66319" y2="89193"/>
                        <a14:foregroundMark x1="65972" y1="88151" x2="65972" y2="88151"/>
                        <a14:backgroundMark x1="26215" y1="38542" x2="26215" y2="38542"/>
                        <a14:backgroundMark x1="60243" y1="20833" x2="60243" y2="20833"/>
                        <a14:backgroundMark x1="84896" y1="51432" x2="84896" y2="51432"/>
                      </a14:backgroundRemoval>
                    </a14:imgEffect>
                  </a14:imgLayer>
                </a14:imgProps>
              </a:ext>
              <a:ext uri="{28A0092B-C50C-407E-A947-70E740481C1C}">
                <a14:useLocalDpi xmlns:a14="http://schemas.microsoft.com/office/drawing/2010/main" val="0"/>
              </a:ext>
            </a:extLst>
          </a:blip>
          <a:stretch>
            <a:fillRect/>
          </a:stretch>
        </p:blipFill>
        <p:spPr>
          <a:xfrm>
            <a:off x="9269654" y="3033077"/>
            <a:ext cx="2293696" cy="3058261"/>
          </a:xfrm>
          <a:prstGeom prst="rect">
            <a:avLst/>
          </a:prstGeom>
        </p:spPr>
      </p:pic>
      <p:pic>
        <p:nvPicPr>
          <p:cNvPr id="12" name="Picture 11" descr="A picture containing person, outdoor&#10;&#10;Description automatically generated">
            <a:extLst>
              <a:ext uri="{FF2B5EF4-FFF2-40B4-BE49-F238E27FC236}">
                <a16:creationId xmlns:a16="http://schemas.microsoft.com/office/drawing/2014/main" id="{406E9894-9B6E-E4DF-EB5B-5FAD9F27883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01" b="89974" l="9896" r="89931">
                        <a14:foregroundMark x1="34201" y1="81120" x2="34201" y2="81120"/>
                        <a14:foregroundMark x1="34201" y1="9245" x2="34201" y2="9245"/>
                        <a14:foregroundMark x1="46701" y1="40885" x2="46701" y2="40885"/>
                        <a14:foregroundMark x1="48090" y1="41276" x2="48090" y2="41276"/>
                        <a14:foregroundMark x1="48438" y1="39583" x2="48438" y2="39583"/>
                        <a14:foregroundMark x1="34375" y1="6901" x2="34375" y2="6901"/>
                        <a14:foregroundMark x1="29514" y1="8724" x2="29514" y2="8724"/>
                        <a14:foregroundMark x1="29340" y1="8724" x2="29340" y2="8724"/>
                      </a14:backgroundRemoval>
                    </a14:imgEffect>
                  </a14:imgLayer>
                </a14:imgProps>
              </a:ext>
              <a:ext uri="{28A0092B-C50C-407E-A947-70E740481C1C}">
                <a14:useLocalDpi xmlns:a14="http://schemas.microsoft.com/office/drawing/2010/main" val="0"/>
              </a:ext>
            </a:extLst>
          </a:blip>
          <a:stretch>
            <a:fillRect/>
          </a:stretch>
        </p:blipFill>
        <p:spPr>
          <a:xfrm>
            <a:off x="7264400" y="3052379"/>
            <a:ext cx="2598581" cy="3464775"/>
          </a:xfrm>
          <a:prstGeom prst="rect">
            <a:avLst/>
          </a:prstGeom>
        </p:spPr>
      </p:pic>
      <p:pic>
        <p:nvPicPr>
          <p:cNvPr id="16" name="Picture 15" descr="A person wearing a green shirt&#10;&#10;Description automatically generated with medium confidence">
            <a:extLst>
              <a:ext uri="{FF2B5EF4-FFF2-40B4-BE49-F238E27FC236}">
                <a16:creationId xmlns:a16="http://schemas.microsoft.com/office/drawing/2014/main" id="{F5149686-B6C4-6B2A-0CB5-B086E5192BB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464" b="94922" l="9896" r="89931">
                        <a14:foregroundMark x1="65104" y1="8464" x2="65104" y2="8464"/>
                        <a14:foregroundMark x1="63194" y1="31510" x2="63194" y2="31510"/>
                        <a14:foregroundMark x1="58333" y1="29688" x2="58333" y2="29688"/>
                        <a14:foregroundMark x1="53125" y1="27344" x2="53125" y2="27344"/>
                        <a14:foregroundMark x1="75174" y1="94922" x2="74826" y2="94401"/>
                        <a14:foregroundMark x1="75868" y1="92188" x2="75868" y2="92188"/>
                      </a14:backgroundRemoval>
                    </a14:imgEffect>
                  </a14:imgLayer>
                </a14:imgProps>
              </a:ext>
              <a:ext uri="{28A0092B-C50C-407E-A947-70E740481C1C}">
                <a14:useLocalDpi xmlns:a14="http://schemas.microsoft.com/office/drawing/2010/main" val="0"/>
              </a:ext>
            </a:extLst>
          </a:blip>
          <a:stretch>
            <a:fillRect/>
          </a:stretch>
        </p:blipFill>
        <p:spPr>
          <a:xfrm>
            <a:off x="879411" y="3278018"/>
            <a:ext cx="2082951" cy="2777268"/>
          </a:xfrm>
          <a:prstGeom prst="rect">
            <a:avLst/>
          </a:prstGeom>
        </p:spPr>
      </p:pic>
    </p:spTree>
    <p:extLst>
      <p:ext uri="{BB962C8B-B14F-4D97-AF65-F5344CB8AC3E}">
        <p14:creationId xmlns:p14="http://schemas.microsoft.com/office/powerpoint/2010/main" val="173002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en-US" dirty="0"/>
              <a:t>Role of Fitness Captain vs. Role of a Health Messenger</a:t>
            </a:r>
          </a:p>
        </p:txBody>
      </p:sp>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628650" y="2087919"/>
            <a:ext cx="10670721" cy="3931881"/>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har char="•"/>
            </a:pPr>
            <a:r>
              <a:rPr lang="en-US" b="1" dirty="0">
                <a:solidFill>
                  <a:srgbClr val="179984"/>
                </a:solidFill>
                <a:latin typeface="Ubuntu Light"/>
                <a:ea typeface="Ubuntu Light" panose="020B0304030602030204" pitchFamily="34" charset="0"/>
                <a:cs typeface="Times New Roman"/>
              </a:rPr>
              <a:t>Health M</a:t>
            </a:r>
            <a:r>
              <a:rPr lang="en-US" b="1" dirty="0">
                <a:solidFill>
                  <a:srgbClr val="179984"/>
                </a:solidFill>
                <a:effectLst/>
                <a:latin typeface="Ubuntu Light"/>
                <a:ea typeface="Ubuntu Light" panose="020B0304030602030204" pitchFamily="34" charset="0"/>
                <a:cs typeface="Times New Roman"/>
              </a:rPr>
              <a:t>essengers</a:t>
            </a:r>
            <a:r>
              <a:rPr lang="en-US" b="1" dirty="0">
                <a:effectLst/>
                <a:latin typeface="Ubuntu Light"/>
                <a:ea typeface="Ubuntu Light" panose="020B0304030602030204" pitchFamily="34" charset="0"/>
                <a:cs typeface="Times New Roman"/>
              </a:rPr>
              <a:t> </a:t>
            </a:r>
            <a:r>
              <a:rPr lang="en-US" dirty="0">
                <a:effectLst/>
                <a:latin typeface="Ubuntu Light"/>
                <a:ea typeface="Ubuntu Light" panose="020B0304030602030204" pitchFamily="34" charset="0"/>
                <a:cs typeface="Times New Roman"/>
              </a:rPr>
              <a:t>are Special Olympics athletes who have been trained to serve as a health leader, educator and advocate</a:t>
            </a:r>
          </a:p>
          <a:p>
            <a:pPr>
              <a:lnSpc>
                <a:spcPct val="100000"/>
              </a:lnSpc>
            </a:pPr>
            <a:endParaRPr lang="en-US" dirty="0">
              <a:effectLst/>
              <a:latin typeface="Ubuntu Light"/>
              <a:ea typeface="Ubuntu Light" panose="020B0304030602030204" pitchFamily="34" charset="0"/>
              <a:cs typeface="Times New Roman"/>
            </a:endParaRPr>
          </a:p>
          <a:p>
            <a:pPr marL="342900" indent="-342900">
              <a:lnSpc>
                <a:spcPct val="100000"/>
              </a:lnSpc>
              <a:buChar char="•"/>
            </a:pPr>
            <a:r>
              <a:rPr lang="en-US" dirty="0">
                <a:effectLst/>
                <a:latin typeface="Ubuntu Light"/>
                <a:ea typeface="Ubuntu Light" panose="020B0304030602030204" pitchFamily="34" charset="0"/>
                <a:cs typeface="Times New Roman"/>
              </a:rPr>
              <a:t>Health Messengers </a:t>
            </a:r>
            <a:r>
              <a:rPr lang="en-US" b="1" dirty="0">
                <a:solidFill>
                  <a:srgbClr val="009A79"/>
                </a:solidFill>
                <a:effectLst/>
                <a:latin typeface="Ubuntu Light"/>
                <a:ea typeface="Ubuntu Light" panose="020B0304030602030204" pitchFamily="34" charset="0"/>
                <a:cs typeface="Times New Roman"/>
              </a:rPr>
              <a:t>are not Fitness Captains</a:t>
            </a:r>
            <a:r>
              <a:rPr lang="en-US" dirty="0">
                <a:effectLst/>
                <a:latin typeface="Ubuntu Light"/>
                <a:ea typeface="Ubuntu Light" panose="020B0304030602030204" pitchFamily="34" charset="0"/>
                <a:cs typeface="Times New Roman"/>
              </a:rPr>
              <a:t>, but they are invited to complete this module </a:t>
            </a:r>
            <a:endParaRPr lang="en-US" dirty="0">
              <a:latin typeface="Ubuntu Light" panose="020B0304030602030204" pitchFamily="34" charset="0"/>
              <a:ea typeface="Ubuntu Light" panose="020B0304030602030204" pitchFamily="34" charset="0"/>
              <a:cs typeface="Times New Roman" panose="02020603050405020304" pitchFamily="18" charset="0"/>
            </a:endParaRPr>
          </a:p>
          <a:p>
            <a:pPr>
              <a:lnSpc>
                <a:spcPct val="100000"/>
              </a:lnSpc>
            </a:pPr>
            <a:endParaRPr lang="en-US"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Tree>
    <p:extLst>
      <p:ext uri="{BB962C8B-B14F-4D97-AF65-F5344CB8AC3E}">
        <p14:creationId xmlns:p14="http://schemas.microsoft.com/office/powerpoint/2010/main" val="568420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Warm-Up Guides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4013200" y="3064932"/>
            <a:ext cx="7456637" cy="256005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Special Olympics created </a:t>
            </a:r>
            <a:r>
              <a:rPr lang="en-US" dirty="0">
                <a:hlinkClick r:id="rId5"/>
              </a:rPr>
              <a:t>warm-up guides and videos for specific sports</a:t>
            </a:r>
            <a:r>
              <a:rPr lang="en-US" dirty="0"/>
              <a:t> to help you lead these at practice!</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5" name="Picture 4">
            <a:extLst>
              <a:ext uri="{FF2B5EF4-FFF2-40B4-BE49-F238E27FC236}">
                <a16:creationId xmlns:a16="http://schemas.microsoft.com/office/drawing/2014/main" id="{8A52FB2D-709F-9797-F4FA-2B11835CA759}"/>
              </a:ext>
            </a:extLst>
          </p:cNvPr>
          <p:cNvPicPr>
            <a:picLocks noChangeAspect="1"/>
          </p:cNvPicPr>
          <p:nvPr/>
        </p:nvPicPr>
        <p:blipFill rotWithShape="1">
          <a:blip r:embed="rId6"/>
          <a:srcRect l="40200" t="13333" r="24700" b="4448"/>
          <a:stretch/>
        </p:blipFill>
        <p:spPr>
          <a:xfrm>
            <a:off x="628650" y="1851001"/>
            <a:ext cx="3154893" cy="41568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8738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How-To Lead a Warm-Up</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5" name="Text Placeholder 3">
            <a:extLst>
              <a:ext uri="{FF2B5EF4-FFF2-40B4-BE49-F238E27FC236}">
                <a16:creationId xmlns:a16="http://schemas.microsoft.com/office/drawing/2014/main" id="{118CC870-5CDC-F0B7-D218-EEDC68539AC7}"/>
              </a:ext>
            </a:extLst>
          </p:cNvPr>
          <p:cNvSpPr txBox="1">
            <a:spLocks/>
          </p:cNvSpPr>
          <p:nvPr/>
        </p:nvSpPr>
        <p:spPr>
          <a:xfrm>
            <a:off x="628650" y="2246451"/>
            <a:ext cx="10841187" cy="3784807"/>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Warm-ups can be done in place or across the playing area</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Start off slow, and gradually increase speed/pace</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Follow a routine</a:t>
            </a:r>
          </a:p>
          <a:p>
            <a:pPr>
              <a:lnSpc>
                <a:spcPct val="100000"/>
              </a:lnSpc>
            </a:pPr>
            <a:endParaRPr lang="en-US" dirty="0"/>
          </a:p>
          <a:p>
            <a:pPr marL="457200" indent="-457200">
              <a:lnSpc>
                <a:spcPct val="100000"/>
              </a:lnSpc>
              <a:buFont typeface="Arial" panose="020B0604020202020204" pitchFamily="34" charset="0"/>
              <a:buChar char="•"/>
            </a:pPr>
            <a:r>
              <a:rPr lang="en-US" dirty="0"/>
              <a:t>When possible, provide </a:t>
            </a:r>
            <a:r>
              <a:rPr lang="en-US" b="1" dirty="0">
                <a:solidFill>
                  <a:srgbClr val="179984"/>
                </a:solidFill>
                <a:ea typeface="+mn-lt"/>
                <a:cs typeface="+mn-lt"/>
              </a:rPr>
              <a:t>modifications</a:t>
            </a:r>
            <a:r>
              <a:rPr lang="en-US" dirty="0"/>
              <a:t> for your teammates if exercises are too easy or too difficult</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Select exercises that are </a:t>
            </a:r>
            <a:r>
              <a:rPr lang="en-US" b="1" dirty="0">
                <a:solidFill>
                  <a:srgbClr val="179984"/>
                </a:solidFill>
              </a:rPr>
              <a:t>specific to your sport. </a:t>
            </a:r>
            <a:r>
              <a:rPr lang="en-US" dirty="0"/>
              <a:t>They should use the parts of your body that you use when playing your sport. </a:t>
            </a:r>
            <a:endParaRPr lang="en-US" b="1" dirty="0">
              <a:solidFill>
                <a:srgbClr val="179984"/>
              </a:solidFill>
            </a:endParaRPr>
          </a:p>
        </p:txBody>
      </p:sp>
    </p:spTree>
    <p:extLst>
      <p:ext uri="{BB962C8B-B14F-4D97-AF65-F5344CB8AC3E}">
        <p14:creationId xmlns:p14="http://schemas.microsoft.com/office/powerpoint/2010/main" val="1568872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Example Modifications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Warm-Up</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graphicFrame>
        <p:nvGraphicFramePr>
          <p:cNvPr id="4" name="Table 3">
            <a:extLst>
              <a:ext uri="{FF2B5EF4-FFF2-40B4-BE49-F238E27FC236}">
                <a16:creationId xmlns:a16="http://schemas.microsoft.com/office/drawing/2014/main" id="{8EB79D82-A897-B6CB-C606-1CB216F017F3}"/>
              </a:ext>
            </a:extLst>
          </p:cNvPr>
          <p:cNvGraphicFramePr>
            <a:graphicFrameLocks noGrp="1"/>
          </p:cNvGraphicFramePr>
          <p:nvPr>
            <p:extLst>
              <p:ext uri="{D42A27DB-BD31-4B8C-83A1-F6EECF244321}">
                <p14:modId xmlns:p14="http://schemas.microsoft.com/office/powerpoint/2010/main" val="2914381600"/>
              </p:ext>
            </p:extLst>
          </p:nvPr>
        </p:nvGraphicFramePr>
        <p:xfrm>
          <a:off x="628650" y="1941237"/>
          <a:ext cx="10759786" cy="3863818"/>
        </p:xfrm>
        <a:graphic>
          <a:graphicData uri="http://schemas.openxmlformats.org/drawingml/2006/table">
            <a:tbl>
              <a:tblPr firstRow="1" firstCol="1" bandRow="1">
                <a:tableStyleId>{F5AB1C69-6EDB-4FF4-983F-18BD219EF322}</a:tableStyleId>
              </a:tblPr>
              <a:tblGrid>
                <a:gridCol w="1752136">
                  <a:extLst>
                    <a:ext uri="{9D8B030D-6E8A-4147-A177-3AD203B41FA5}">
                      <a16:colId xmlns:a16="http://schemas.microsoft.com/office/drawing/2014/main" val="2012170498"/>
                    </a:ext>
                  </a:extLst>
                </a:gridCol>
                <a:gridCol w="4865141">
                  <a:extLst>
                    <a:ext uri="{9D8B030D-6E8A-4147-A177-3AD203B41FA5}">
                      <a16:colId xmlns:a16="http://schemas.microsoft.com/office/drawing/2014/main" val="239609990"/>
                    </a:ext>
                  </a:extLst>
                </a:gridCol>
                <a:gridCol w="4142509">
                  <a:extLst>
                    <a:ext uri="{9D8B030D-6E8A-4147-A177-3AD203B41FA5}">
                      <a16:colId xmlns:a16="http://schemas.microsoft.com/office/drawing/2014/main" val="1005331046"/>
                    </a:ext>
                  </a:extLst>
                </a:gridCol>
              </a:tblGrid>
              <a:tr h="649235">
                <a:tc>
                  <a:txBody>
                    <a:bodyPr/>
                    <a:lstStyle/>
                    <a:p>
                      <a:pPr marL="0" marR="0" algn="ctr">
                        <a:lnSpc>
                          <a:spcPct val="120000"/>
                        </a:lnSpc>
                        <a:spcBef>
                          <a:spcPts val="0"/>
                        </a:spcBef>
                        <a:spcAft>
                          <a:spcPts val="0"/>
                        </a:spcAft>
                      </a:pPr>
                      <a:r>
                        <a:rPr lang="en-US" sz="2400" dirty="0">
                          <a:effectLst/>
                          <a:latin typeface="+mn-lt"/>
                        </a:rPr>
                        <a:t> Exercise</a:t>
                      </a:r>
                    </a:p>
                  </a:txBody>
                  <a:tcPr marL="68580" marR="68580" marT="0" marB="0" anchor="ctr"/>
                </a:tc>
                <a:tc>
                  <a:txBody>
                    <a:bodyPr/>
                    <a:lstStyle/>
                    <a:p>
                      <a:pPr marL="0" marR="0" lvl="0" indent="0" algn="ctr">
                        <a:lnSpc>
                          <a:spcPct val="120000"/>
                        </a:lnSpc>
                        <a:spcBef>
                          <a:spcPts val="0"/>
                        </a:spcBef>
                        <a:spcAft>
                          <a:spcPts val="0"/>
                        </a:spcAft>
                        <a:buFont typeface="Symbol" panose="05050102010706020507" pitchFamily="18" charset="2"/>
                        <a:buNone/>
                      </a:pPr>
                      <a:r>
                        <a:rPr lang="en-US" sz="2400" dirty="0">
                          <a:effectLst/>
                          <a:latin typeface="+mn-lt"/>
                          <a:ea typeface="Times New Roman" panose="02020603050405020304" pitchFamily="18" charset="0"/>
                          <a:cs typeface="Times New Roman" panose="02020603050405020304" pitchFamily="18" charset="0"/>
                        </a:rPr>
                        <a:t>Easier Modification</a:t>
                      </a:r>
                    </a:p>
                  </a:txBody>
                  <a:tcPr marL="68580" marR="68580" marT="0" marB="0" anchor="ctr"/>
                </a:tc>
                <a:tc>
                  <a:txBody>
                    <a:bodyPr/>
                    <a:lstStyle/>
                    <a:p>
                      <a:pPr marL="0" marR="0" lvl="0" indent="0" algn="ctr">
                        <a:lnSpc>
                          <a:spcPct val="120000"/>
                        </a:lnSpc>
                        <a:spcBef>
                          <a:spcPts val="0"/>
                        </a:spcBef>
                        <a:spcAft>
                          <a:spcPts val="0"/>
                        </a:spcAft>
                        <a:buFont typeface="Symbol" panose="05050102010706020507" pitchFamily="18" charset="2"/>
                        <a:buNone/>
                      </a:pPr>
                      <a:r>
                        <a:rPr lang="en-US" sz="2400" dirty="0">
                          <a:effectLst/>
                          <a:latin typeface="+mn-lt"/>
                          <a:ea typeface="Times New Roman" panose="02020603050405020304" pitchFamily="18" charset="0"/>
                          <a:cs typeface="Times New Roman" panose="02020603050405020304" pitchFamily="18" charset="0"/>
                        </a:rPr>
                        <a:t>More Difficult Modification</a:t>
                      </a:r>
                    </a:p>
                  </a:txBody>
                  <a:tcPr marL="68580" marR="68580" marT="0" marB="0" anchor="ctr"/>
                </a:tc>
                <a:extLst>
                  <a:ext uri="{0D108BD9-81ED-4DB2-BD59-A6C34878D82A}">
                    <a16:rowId xmlns:a16="http://schemas.microsoft.com/office/drawing/2014/main" val="1598533978"/>
                  </a:ext>
                </a:extLst>
              </a:tr>
              <a:tr h="80350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000" dirty="0">
                          <a:effectLst/>
                          <a:latin typeface="+mn-lt"/>
                        </a:rPr>
                        <a:t>High Knees</a:t>
                      </a:r>
                      <a:endParaRPr lang="en-US" sz="2000" dirty="0">
                        <a:effectLst/>
                        <a:latin typeface="+mn-lt"/>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rPr>
                        <a:t>Go slower</a:t>
                      </a:r>
                    </a:p>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rPr>
                        <a:t>March in place</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en-US" sz="2000" dirty="0">
                          <a:effectLst/>
                          <a:latin typeface="+mn-lt"/>
                        </a:rPr>
                        <a:t>Increase your speed</a:t>
                      </a:r>
                      <a:endParaRPr lang="en-US" sz="2000" dirty="0">
                        <a:effectLst/>
                        <a:latin typeface="+mn-lt"/>
                        <a:ea typeface="Times New Roman" panose="02020603050405020304" pitchFamily="18" charset="0"/>
                        <a:cs typeface="Times New Roman" panose="02020603050405020304" pitchFamily="18" charset="0"/>
                      </a:endParaRPr>
                    </a:p>
                    <a:p>
                      <a:pPr marL="0" marR="0" lvl="0" indent="0">
                        <a:lnSpc>
                          <a:spcPct val="120000"/>
                        </a:lnSpc>
                        <a:spcBef>
                          <a:spcPts val="0"/>
                        </a:spcBef>
                        <a:spcAft>
                          <a:spcPts val="0"/>
                        </a:spcAft>
                        <a:buFont typeface="Symbol" panose="05050102010706020507" pitchFamily="18" charset="2"/>
                        <a:buNone/>
                      </a:pP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6807508"/>
                  </a:ext>
                </a:extLst>
              </a:tr>
              <a:tr h="1398143">
                <a:tc>
                  <a:txBody>
                    <a:bodyPr/>
                    <a:lstStyle/>
                    <a:p>
                      <a:pPr marL="0" marR="0" algn="ctr">
                        <a:lnSpc>
                          <a:spcPct val="12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Jumping Jacks</a:t>
                      </a: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Step one leg out at a time</a:t>
                      </a:r>
                    </a:p>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Move only your legs and keep your arms down</a:t>
                      </a:r>
                    </a:p>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Go slower</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en-US" sz="2000" dirty="0">
                          <a:effectLst/>
                          <a:latin typeface="+mn-lt"/>
                        </a:rPr>
                        <a:t>Squat jump</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3657743"/>
                  </a:ext>
                </a:extLst>
              </a:tr>
              <a:tr h="988111">
                <a:tc>
                  <a:txBody>
                    <a:bodyPr/>
                    <a:lstStyle/>
                    <a:p>
                      <a:pPr marL="0" marR="0" algn="ctr">
                        <a:lnSpc>
                          <a:spcPct val="12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Light Jog</a:t>
                      </a: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Fast walk</a:t>
                      </a:r>
                    </a:p>
                    <a:p>
                      <a:pPr marL="342900" marR="0" lvl="0" indent="-342900">
                        <a:lnSpc>
                          <a:spcPct val="120000"/>
                        </a:lnSpc>
                        <a:spcBef>
                          <a:spcPts val="0"/>
                        </a:spcBef>
                        <a:spcAft>
                          <a:spcPts val="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Jog in place</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en-US" sz="2000" dirty="0">
                          <a:effectLst/>
                          <a:latin typeface="+mn-lt"/>
                          <a:ea typeface="Times New Roman" panose="02020603050405020304" pitchFamily="18" charset="0"/>
                          <a:cs typeface="Times New Roman" panose="02020603050405020304" pitchFamily="18" charset="0"/>
                        </a:rPr>
                        <a:t>Add accelerations to your jog</a:t>
                      </a:r>
                    </a:p>
                  </a:txBody>
                  <a:tcPr marL="68580" marR="68580" marT="0" marB="0"/>
                </a:tc>
                <a:extLst>
                  <a:ext uri="{0D108BD9-81ED-4DB2-BD59-A6C34878D82A}">
                    <a16:rowId xmlns:a16="http://schemas.microsoft.com/office/drawing/2014/main" val="2435862287"/>
                  </a:ext>
                </a:extLst>
              </a:tr>
            </a:tbl>
          </a:graphicData>
        </a:graphic>
      </p:graphicFrame>
    </p:spTree>
    <p:extLst>
      <p:ext uri="{BB962C8B-B14F-4D97-AF65-F5344CB8AC3E}">
        <p14:creationId xmlns:p14="http://schemas.microsoft.com/office/powerpoint/2010/main" val="327705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gym&#10;&#10;Description automatically generated with medium confidence">
            <a:extLst>
              <a:ext uri="{FF2B5EF4-FFF2-40B4-BE49-F238E27FC236}">
                <a16:creationId xmlns:a16="http://schemas.microsoft.com/office/drawing/2014/main" id="{592A58E0-5211-DA87-E951-D7BBDBA5AFCF}"/>
              </a:ext>
            </a:extLst>
          </p:cNvPr>
          <p:cNvPicPr>
            <a:picLocks noChangeAspect="1"/>
          </p:cNvPicPr>
          <p:nvPr/>
        </p:nvPicPr>
        <p:blipFill rotWithShape="1">
          <a:blip r:embed="rId3">
            <a:extLst>
              <a:ext uri="{28A0092B-C50C-407E-A947-70E740481C1C}">
                <a14:useLocalDpi xmlns:a14="http://schemas.microsoft.com/office/drawing/2010/main" val="0"/>
              </a:ext>
            </a:extLst>
          </a:blip>
          <a:srcRect t="13614" b="8765"/>
          <a:stretch/>
        </p:blipFill>
        <p:spPr>
          <a:xfrm>
            <a:off x="2668635" y="982551"/>
            <a:ext cx="952336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1D310E49-CA51-47E1-3F73-63E6B98F0867}"/>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grpSp>
        <p:nvGrpSpPr>
          <p:cNvPr id="6" name="Group 5">
            <a:extLst>
              <a:ext uri="{FF2B5EF4-FFF2-40B4-BE49-F238E27FC236}">
                <a16:creationId xmlns:a16="http://schemas.microsoft.com/office/drawing/2014/main" id="{93FAA0DC-845F-D771-F58B-601F3A04DDFB}"/>
              </a:ext>
            </a:extLst>
          </p:cNvPr>
          <p:cNvGrpSpPr/>
          <p:nvPr/>
        </p:nvGrpSpPr>
        <p:grpSpPr>
          <a:xfrm>
            <a:off x="126717"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with low confidence">
              <a:extLst>
                <a:ext uri="{FF2B5EF4-FFF2-40B4-BE49-F238E27FC236}">
                  <a16:creationId xmlns:a16="http://schemas.microsoft.com/office/drawing/2014/main" id="{D17DBBFB-1813-9306-B488-1FD25C6C531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Tree>
    <p:extLst>
      <p:ext uri="{BB962C8B-B14F-4D97-AF65-F5344CB8AC3E}">
        <p14:creationId xmlns:p14="http://schemas.microsoft.com/office/powerpoint/2010/main" val="413279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What is a Cool-Down?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Sans-Serif" panose="020B0604020202020204" pitchFamily="34" charset="0"/>
              <a:buChar char="•"/>
            </a:pPr>
            <a:r>
              <a:rPr lang="en-US" dirty="0">
                <a:ea typeface="+mn-lt"/>
                <a:cs typeface="+mn-lt"/>
              </a:rPr>
              <a:t>When your training, practice or sport session is complete, you should always cool-down</a:t>
            </a:r>
          </a:p>
          <a:p>
            <a:pPr marL="457200" indent="-457200">
              <a:lnSpc>
                <a:spcPct val="100000"/>
              </a:lnSpc>
              <a:buFont typeface="Arial,Sans-Serif" panose="020B0604020202020204" pitchFamily="34" charset="0"/>
              <a:buChar char="•"/>
            </a:pPr>
            <a:endParaRPr lang="en-US" dirty="0">
              <a:ea typeface="+mn-lt"/>
              <a:cs typeface="+mn-lt"/>
            </a:endParaRPr>
          </a:p>
          <a:p>
            <a:pPr marL="457200" indent="-457200">
              <a:lnSpc>
                <a:spcPct val="100000"/>
              </a:lnSpc>
              <a:buFont typeface="Arial,Sans-Serif" panose="020B0604020202020204" pitchFamily="34" charset="0"/>
              <a:buChar char="•"/>
            </a:pPr>
            <a:r>
              <a:rPr lang="en-US" dirty="0">
                <a:ea typeface="+mn-lt"/>
                <a:cs typeface="+mn-lt"/>
              </a:rPr>
              <a:t>A good cool-down allows the body to </a:t>
            </a:r>
            <a:r>
              <a:rPr lang="en-US" b="1" dirty="0">
                <a:solidFill>
                  <a:srgbClr val="179984"/>
                </a:solidFill>
                <a:ea typeface="+mn-lt"/>
                <a:cs typeface="+mn-lt"/>
              </a:rPr>
              <a:t>gradually return to a state of rest</a:t>
            </a:r>
            <a:endParaRPr lang="en-US" dirty="0"/>
          </a:p>
          <a:p>
            <a:pPr marL="457200" indent="-457200">
              <a:lnSpc>
                <a:spcPct val="100000"/>
              </a:lnSpc>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Tree>
    <p:extLst>
      <p:ext uri="{BB962C8B-B14F-4D97-AF65-F5344CB8AC3E}">
        <p14:creationId xmlns:p14="http://schemas.microsoft.com/office/powerpoint/2010/main" val="2694830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Purpose of a Cool-Down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graphicFrame>
        <p:nvGraphicFramePr>
          <p:cNvPr id="10" name="Table 6">
            <a:extLst>
              <a:ext uri="{FF2B5EF4-FFF2-40B4-BE49-F238E27FC236}">
                <a16:creationId xmlns:a16="http://schemas.microsoft.com/office/drawing/2014/main" id="{EC8E785C-D408-2181-46B9-D0FD6836B893}"/>
              </a:ext>
            </a:extLst>
          </p:cNvPr>
          <p:cNvGraphicFramePr>
            <a:graphicFrameLocks noGrp="1"/>
          </p:cNvGraphicFramePr>
          <p:nvPr>
            <p:extLst>
              <p:ext uri="{D42A27DB-BD31-4B8C-83A1-F6EECF244321}">
                <p14:modId xmlns:p14="http://schemas.microsoft.com/office/powerpoint/2010/main" val="3768294922"/>
              </p:ext>
            </p:extLst>
          </p:nvPr>
        </p:nvGraphicFramePr>
        <p:xfrm>
          <a:off x="1161255" y="2077078"/>
          <a:ext cx="9610725" cy="3474720"/>
        </p:xfrm>
        <a:graphic>
          <a:graphicData uri="http://schemas.openxmlformats.org/drawingml/2006/table">
            <a:tbl>
              <a:tblPr firstRow="1" bandRow="1">
                <a:tableStyleId>{F5AB1C69-6EDB-4FF4-983F-18BD219EF322}</a:tableStyleId>
              </a:tblPr>
              <a:tblGrid>
                <a:gridCol w="9610725">
                  <a:extLst>
                    <a:ext uri="{9D8B030D-6E8A-4147-A177-3AD203B41FA5}">
                      <a16:colId xmlns:a16="http://schemas.microsoft.com/office/drawing/2014/main" val="1381919411"/>
                    </a:ext>
                  </a:extLst>
                </a:gridCol>
              </a:tblGrid>
              <a:tr h="397366">
                <a:tc>
                  <a:txBody>
                    <a:bodyPr/>
                    <a:lstStyle/>
                    <a:p>
                      <a:pPr algn="ctr"/>
                      <a:r>
                        <a:rPr lang="en-US" sz="2400" dirty="0"/>
                        <a:t>Physical and Mental Benefits</a:t>
                      </a:r>
                    </a:p>
                  </a:txBody>
                  <a:tcPr/>
                </a:tc>
                <a:extLst>
                  <a:ext uri="{0D108BD9-81ED-4DB2-BD59-A6C34878D82A}">
                    <a16:rowId xmlns:a16="http://schemas.microsoft.com/office/drawing/2014/main" val="4040956183"/>
                  </a:ext>
                </a:extLst>
              </a:tr>
              <a:tr h="2646514">
                <a:tc>
                  <a:txBody>
                    <a:bodyPr/>
                    <a:lstStyle/>
                    <a:p>
                      <a:pPr marL="285750" indent="-285750">
                        <a:buFont typeface="Arial" panose="020B0604020202020204" pitchFamily="34" charset="0"/>
                        <a:buChar char="•"/>
                      </a:pPr>
                      <a:r>
                        <a:rPr lang="en-US" sz="2400" dirty="0"/>
                        <a:t>Decrease heart rate</a:t>
                      </a:r>
                    </a:p>
                    <a:p>
                      <a:pPr marL="285750" indent="-285750">
                        <a:buFont typeface="Arial" panose="020B0604020202020204" pitchFamily="34" charset="0"/>
                        <a:buChar char="•"/>
                      </a:pPr>
                      <a:r>
                        <a:rPr lang="en-US" sz="2400" dirty="0"/>
                        <a:t>Decrease breathing rate</a:t>
                      </a:r>
                    </a:p>
                    <a:p>
                      <a:pPr marL="285750" indent="-285750">
                        <a:buFont typeface="Arial" panose="020B0604020202020204" pitchFamily="34" charset="0"/>
                        <a:buChar char="•"/>
                      </a:pPr>
                      <a:r>
                        <a:rPr lang="en-US" sz="2400" dirty="0"/>
                        <a:t>Decrease body and muscle temperature</a:t>
                      </a:r>
                    </a:p>
                    <a:p>
                      <a:pPr marL="285750" indent="-285750">
                        <a:buFont typeface="Arial" panose="020B0604020202020204" pitchFamily="34" charset="0"/>
                        <a:buChar char="•"/>
                      </a:pPr>
                      <a:r>
                        <a:rPr lang="en-US" sz="2400" dirty="0"/>
                        <a:t>Returns rate of blood flow from the active muscles to resting level</a:t>
                      </a:r>
                    </a:p>
                    <a:p>
                      <a:pPr marL="285750" indent="-285750">
                        <a:buFont typeface="Arial" panose="020B0604020202020204" pitchFamily="34" charset="0"/>
                        <a:buChar char="•"/>
                      </a:pPr>
                      <a:r>
                        <a:rPr lang="en-US" sz="2400" dirty="0"/>
                        <a:t>Decrease muscle soreness</a:t>
                      </a:r>
                    </a:p>
                    <a:p>
                      <a:pPr marL="285750" indent="-285750">
                        <a:buFont typeface="Arial" panose="020B0604020202020204" pitchFamily="34" charset="0"/>
                        <a:buChar char="•"/>
                      </a:pPr>
                      <a:r>
                        <a:rPr lang="en-US" sz="2400" dirty="0"/>
                        <a:t>Improve flexibility</a:t>
                      </a:r>
                    </a:p>
                    <a:p>
                      <a:pPr marL="285750" indent="-285750">
                        <a:buFont typeface="Arial" panose="020B0604020202020204" pitchFamily="34" charset="0"/>
                        <a:buChar char="•"/>
                      </a:pPr>
                      <a:r>
                        <a:rPr lang="en-US" sz="2400" dirty="0"/>
                        <a:t>Increases the rate of recovery from exercise</a:t>
                      </a:r>
                    </a:p>
                    <a:p>
                      <a:pPr marL="285750" indent="-285750">
                        <a:buFont typeface="Arial" panose="020B0604020202020204" pitchFamily="34" charset="0"/>
                        <a:buChar char="•"/>
                      </a:pPr>
                      <a:r>
                        <a:rPr lang="en-US" sz="2400" dirty="0"/>
                        <a:t>Promote relaxation</a:t>
                      </a:r>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265602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How do we Cool-Down?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1" y="2246452"/>
            <a:ext cx="4751424" cy="3523452"/>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A typical cool-down includes:</a:t>
            </a:r>
          </a:p>
          <a:p>
            <a:pPr marL="514350" indent="-514350">
              <a:lnSpc>
                <a:spcPct val="100000"/>
              </a:lnSpc>
              <a:buFont typeface="+mj-lt"/>
              <a:buAutoNum type="arabicPeriod"/>
            </a:pPr>
            <a:endParaRPr lang="en-US" dirty="0"/>
          </a:p>
          <a:p>
            <a:pPr marL="514350" indent="-514350">
              <a:lnSpc>
                <a:spcPct val="100000"/>
              </a:lnSpc>
              <a:buFont typeface="+mj-lt"/>
              <a:buAutoNum type="arabicPeriod"/>
            </a:pPr>
            <a:r>
              <a:rPr lang="en-US" b="1" dirty="0">
                <a:solidFill>
                  <a:srgbClr val="FF9966"/>
                </a:solidFill>
              </a:rPr>
              <a:t>Light Aerobic Activity</a:t>
            </a:r>
          </a:p>
          <a:p>
            <a:pPr marL="514350" indent="-514350">
              <a:lnSpc>
                <a:spcPct val="100000"/>
              </a:lnSpc>
              <a:buFont typeface="+mj-lt"/>
              <a:buAutoNum type="arabicPeriod"/>
            </a:pPr>
            <a:r>
              <a:rPr lang="en-US" b="1" dirty="0">
                <a:solidFill>
                  <a:srgbClr val="3399FF"/>
                </a:solidFill>
              </a:rPr>
              <a:t>Static Stretching</a:t>
            </a:r>
          </a:p>
          <a:p>
            <a:pPr>
              <a:lnSpc>
                <a:spcPct val="100000"/>
              </a:lnSpc>
            </a:pPr>
            <a:endParaRPr lang="en-US" dirty="0"/>
          </a:p>
          <a:p>
            <a:pPr>
              <a:lnSpc>
                <a:spcPct val="100000"/>
              </a:lnSpc>
            </a:pPr>
            <a:endParaRPr lang="en-US" dirty="0"/>
          </a:p>
        </p:txBody>
      </p:sp>
      <p:pic>
        <p:nvPicPr>
          <p:cNvPr id="5" name="Picture Placeholder 41">
            <a:extLst>
              <a:ext uri="{FF2B5EF4-FFF2-40B4-BE49-F238E27FC236}">
                <a16:creationId xmlns:a16="http://schemas.microsoft.com/office/drawing/2014/main" id="{F401FF99-C08D-E923-EFFF-D5247159DC5F}"/>
              </a:ext>
            </a:extLst>
          </p:cNvPr>
          <p:cNvPicPr>
            <a:picLocks noChangeAspect="1"/>
          </p:cNvPicPr>
          <p:nvPr/>
        </p:nvPicPr>
        <p:blipFill>
          <a:blip r:embed="rId5">
            <a:extLst>
              <a:ext uri="{28A0092B-C50C-407E-A947-70E740481C1C}">
                <a14:useLocalDpi xmlns:a14="http://schemas.microsoft.com/office/drawing/2010/main" val="0"/>
              </a:ext>
            </a:extLst>
          </a:blip>
          <a:srcRect t="13624" b="13624"/>
          <a:stretch/>
        </p:blipFill>
        <p:spPr>
          <a:xfrm>
            <a:off x="5708876" y="2341324"/>
            <a:ext cx="6092042" cy="3052955"/>
          </a:xfrm>
          <a:prstGeom prst="rect">
            <a:avLst/>
          </a:prstGeom>
        </p:spPr>
      </p:pic>
    </p:spTree>
    <p:extLst>
      <p:ext uri="{BB962C8B-B14F-4D97-AF65-F5344CB8AC3E}">
        <p14:creationId xmlns:p14="http://schemas.microsoft.com/office/powerpoint/2010/main" val="2754427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Light Aerobic Activity</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5720316" y="2246452"/>
            <a:ext cx="5749521" cy="337853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solidFill>
                  <a:srgbClr val="000000"/>
                </a:solidFill>
                <a:latin typeface="Ubuntu Light" panose="020B0304030602030204" pitchFamily="34" charset="0"/>
              </a:rPr>
              <a:t>Aerobic </a:t>
            </a:r>
            <a:r>
              <a:rPr lang="en-US" b="0" i="0" dirty="0">
                <a:solidFill>
                  <a:srgbClr val="000000"/>
                </a:solidFill>
                <a:effectLst/>
                <a:latin typeface="Ubuntu Light" panose="020B0304030602030204" pitchFamily="34" charset="0"/>
              </a:rPr>
              <a:t>activity should gradually decrease in intensity/difficulty</a:t>
            </a:r>
          </a:p>
          <a:p>
            <a:pPr marL="1143000" lvl="1" indent="-457200">
              <a:lnSpc>
                <a:spcPct val="100000"/>
              </a:lnSpc>
            </a:pPr>
            <a:r>
              <a:rPr lang="en-US" dirty="0">
                <a:solidFill>
                  <a:srgbClr val="000000"/>
                </a:solidFill>
                <a:latin typeface="Ubuntu Light" panose="020B0304030602030204" pitchFamily="34" charset="0"/>
              </a:rPr>
              <a:t>Your heart should be beating slowly, and you </a:t>
            </a:r>
            <a:r>
              <a:rPr lang="en-US" b="0" i="0" dirty="0">
                <a:solidFill>
                  <a:srgbClr val="000000"/>
                </a:solidFill>
                <a:effectLst/>
                <a:latin typeface="Ubuntu Light" panose="020B0304030602030204" pitchFamily="34" charset="0"/>
              </a:rPr>
              <a:t>should not be out of breath</a:t>
            </a:r>
            <a:endParaRPr lang="en-US" dirty="0">
              <a:solidFill>
                <a:srgbClr val="000000"/>
              </a:solidFill>
              <a:latin typeface="Ubuntu Light" panose="020B0304030602030204" pitchFamily="34" charset="0"/>
            </a:endParaRPr>
          </a:p>
          <a:p>
            <a:pPr>
              <a:lnSpc>
                <a:spcPct val="100000"/>
              </a:lnSpc>
            </a:pPr>
            <a:r>
              <a:rPr lang="en-US" b="0" i="0" dirty="0">
                <a:solidFill>
                  <a:srgbClr val="000000"/>
                </a:solidFill>
                <a:effectLst/>
                <a:latin typeface="Ubuntu Light" panose="020B0304030602030204" pitchFamily="34" charset="0"/>
              </a:rPr>
              <a:t>  </a:t>
            </a:r>
          </a:p>
          <a:p>
            <a:pPr marL="457200" indent="-457200">
              <a:lnSpc>
                <a:spcPct val="100000"/>
              </a:lnSpc>
              <a:buFont typeface="Arial" panose="020B0604020202020204" pitchFamily="34" charset="0"/>
              <a:buChar char="•"/>
            </a:pPr>
            <a:r>
              <a:rPr lang="en-US" b="0" i="0" dirty="0">
                <a:solidFill>
                  <a:srgbClr val="000000"/>
                </a:solidFill>
                <a:effectLst/>
                <a:latin typeface="Ubuntu Light" panose="020B0304030602030204" pitchFamily="34" charset="0"/>
              </a:rPr>
              <a:t>It could be a short jog/walk</a:t>
            </a:r>
            <a:endParaRPr lang="en-US" dirty="0"/>
          </a:p>
        </p:txBody>
      </p:sp>
      <p:pic>
        <p:nvPicPr>
          <p:cNvPr id="5" name="Picture 4" descr="A picture containing person, sport, athletic game&#10;&#10;Description automatically generated">
            <a:extLst>
              <a:ext uri="{FF2B5EF4-FFF2-40B4-BE49-F238E27FC236}">
                <a16:creationId xmlns:a16="http://schemas.microsoft.com/office/drawing/2014/main" id="{79278F32-47B4-56D3-3EB4-5F9EA21B0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80" y="2246452"/>
            <a:ext cx="4955658" cy="3303772"/>
          </a:xfrm>
          <a:prstGeom prst="rect">
            <a:avLst/>
          </a:prstGeom>
        </p:spPr>
      </p:pic>
    </p:spTree>
    <p:extLst>
      <p:ext uri="{BB962C8B-B14F-4D97-AF65-F5344CB8AC3E}">
        <p14:creationId xmlns:p14="http://schemas.microsoft.com/office/powerpoint/2010/main" val="2252418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Static Stretches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1" y="2246452"/>
            <a:ext cx="6364816" cy="3984632"/>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Each sport places stress on different muscles and joints, so it is important to </a:t>
            </a:r>
            <a:r>
              <a:rPr lang="en-US" b="1" dirty="0">
                <a:solidFill>
                  <a:srgbClr val="179984"/>
                </a:solidFill>
              </a:rPr>
              <a:t>make your stretches sport specific</a:t>
            </a:r>
          </a:p>
          <a:p>
            <a:pPr>
              <a:lnSpc>
                <a:spcPct val="100000"/>
              </a:lnSpc>
            </a:pPr>
            <a:endParaRPr lang="en-US" dirty="0"/>
          </a:p>
          <a:p>
            <a:pPr marL="457200" indent="-457200">
              <a:lnSpc>
                <a:spcPct val="100000"/>
              </a:lnSpc>
              <a:buFont typeface="Arial" panose="020B0604020202020204" pitchFamily="34" charset="0"/>
              <a:buChar char="•"/>
            </a:pPr>
            <a:r>
              <a:rPr lang="en-US" dirty="0"/>
              <a:t>Tips for stretching:</a:t>
            </a:r>
          </a:p>
          <a:p>
            <a:pPr marL="1143000" lvl="1" indent="-457200">
              <a:lnSpc>
                <a:spcPct val="100000"/>
              </a:lnSpc>
            </a:pPr>
            <a:r>
              <a:rPr lang="en-US" dirty="0"/>
              <a:t>Hold each stretch for at least 30 seconds</a:t>
            </a:r>
          </a:p>
          <a:p>
            <a:pPr marL="1143000" lvl="1" indent="-457200">
              <a:lnSpc>
                <a:spcPct val="100000"/>
              </a:lnSpc>
            </a:pPr>
            <a:r>
              <a:rPr lang="en-US" dirty="0"/>
              <a:t>Stretch both sides</a:t>
            </a:r>
          </a:p>
          <a:p>
            <a:pPr marL="1143000" lvl="1" indent="-457200">
              <a:lnSpc>
                <a:spcPct val="100000"/>
              </a:lnSpc>
            </a:pPr>
            <a:r>
              <a:rPr lang="en-US" dirty="0"/>
              <a:t>Stretches should not be painful</a:t>
            </a:r>
          </a:p>
          <a:p>
            <a:pPr marL="1143000" lvl="1" indent="-457200">
              <a:lnSpc>
                <a:spcPct val="100000"/>
              </a:lnSpc>
            </a:pPr>
            <a:r>
              <a:rPr lang="en-US" dirty="0"/>
              <a:t>You can also use this time to teach a health tip!</a:t>
            </a:r>
          </a:p>
          <a:p>
            <a:pPr>
              <a:lnSpc>
                <a:spcPct val="100000"/>
              </a:lnSpc>
            </a:pPr>
            <a:endParaRPr lang="en-US" dirty="0"/>
          </a:p>
        </p:txBody>
      </p:sp>
      <p:pic>
        <p:nvPicPr>
          <p:cNvPr id="5" name="Picture 4" descr="A person in a green shirt&#10;&#10;Description automatically generated with low confidence">
            <a:extLst>
              <a:ext uri="{FF2B5EF4-FFF2-40B4-BE49-F238E27FC236}">
                <a16:creationId xmlns:a16="http://schemas.microsoft.com/office/drawing/2014/main" id="{1337640F-666E-8BCD-8A47-EA98A0BCD5E1}"/>
              </a:ext>
            </a:extLst>
          </p:cNvPr>
          <p:cNvPicPr>
            <a:picLocks noChangeAspect="1"/>
          </p:cNvPicPr>
          <p:nvPr/>
        </p:nvPicPr>
        <p:blipFill rotWithShape="1">
          <a:blip r:embed="rId5">
            <a:extLst>
              <a:ext uri="{28A0092B-C50C-407E-A947-70E740481C1C}">
                <a14:useLocalDpi xmlns:a14="http://schemas.microsoft.com/office/drawing/2010/main" val="0"/>
              </a:ext>
            </a:extLst>
          </a:blip>
          <a:srcRect t="6779" r="4971" b="7875"/>
          <a:stretch/>
        </p:blipFill>
        <p:spPr>
          <a:xfrm>
            <a:off x="7416298" y="2546865"/>
            <a:ext cx="4147051" cy="2601378"/>
          </a:xfrm>
          <a:prstGeom prst="rect">
            <a:avLst/>
          </a:prstGeom>
        </p:spPr>
      </p:pic>
    </p:spTree>
    <p:extLst>
      <p:ext uri="{BB962C8B-B14F-4D97-AF65-F5344CB8AC3E}">
        <p14:creationId xmlns:p14="http://schemas.microsoft.com/office/powerpoint/2010/main" val="2986555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Cool-Down Guides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2" name="Text Placeholder 3">
            <a:extLst>
              <a:ext uri="{FF2B5EF4-FFF2-40B4-BE49-F238E27FC236}">
                <a16:creationId xmlns:a16="http://schemas.microsoft.com/office/drawing/2014/main" id="{2C5C6FB5-B54E-19A3-0DE6-5DBAD8D55C9F}"/>
              </a:ext>
            </a:extLst>
          </p:cNvPr>
          <p:cNvSpPr txBox="1">
            <a:spLocks/>
          </p:cNvSpPr>
          <p:nvPr/>
        </p:nvSpPr>
        <p:spPr>
          <a:xfrm>
            <a:off x="4013200" y="3064932"/>
            <a:ext cx="7456637" cy="256005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Special Olympics created </a:t>
            </a:r>
            <a:r>
              <a:rPr lang="en-US" dirty="0">
                <a:hlinkClick r:id="rId5"/>
              </a:rPr>
              <a:t>cool-down guides and videos for specific sports</a:t>
            </a:r>
            <a:r>
              <a:rPr lang="en-US" dirty="0"/>
              <a:t> to help you lead these at practice!</a:t>
            </a:r>
          </a:p>
        </p:txBody>
      </p:sp>
      <p:pic>
        <p:nvPicPr>
          <p:cNvPr id="5" name="Picture 4">
            <a:extLst>
              <a:ext uri="{FF2B5EF4-FFF2-40B4-BE49-F238E27FC236}">
                <a16:creationId xmlns:a16="http://schemas.microsoft.com/office/drawing/2014/main" id="{A0094D52-74CC-8D6B-5A66-641D7F3FD398}"/>
              </a:ext>
            </a:extLst>
          </p:cNvPr>
          <p:cNvPicPr>
            <a:picLocks noChangeAspect="1"/>
          </p:cNvPicPr>
          <p:nvPr/>
        </p:nvPicPr>
        <p:blipFill rotWithShape="1">
          <a:blip r:embed="rId6"/>
          <a:srcRect l="39901" t="13600" r="24549" b="4449"/>
          <a:stretch/>
        </p:blipFill>
        <p:spPr>
          <a:xfrm>
            <a:off x="628650" y="1906745"/>
            <a:ext cx="3162470" cy="41007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332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n-US" dirty="0"/>
              <a:t>Role of Fitness Captain vs. Role of a Health Messenger</a:t>
            </a:r>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graphicFrame>
        <p:nvGraphicFramePr>
          <p:cNvPr id="13" name="Table 6">
            <a:extLst>
              <a:ext uri="{FF2B5EF4-FFF2-40B4-BE49-F238E27FC236}">
                <a16:creationId xmlns:a16="http://schemas.microsoft.com/office/drawing/2014/main" id="{9D4C9A5E-7183-820A-7E06-D23BF8F11E20}"/>
              </a:ext>
            </a:extLst>
          </p:cNvPr>
          <p:cNvGraphicFramePr>
            <a:graphicFrameLocks noGrp="1"/>
          </p:cNvGraphicFramePr>
          <p:nvPr>
            <p:extLst>
              <p:ext uri="{D42A27DB-BD31-4B8C-83A1-F6EECF244321}">
                <p14:modId xmlns:p14="http://schemas.microsoft.com/office/powerpoint/2010/main" val="4025474864"/>
              </p:ext>
            </p:extLst>
          </p:nvPr>
        </p:nvGraphicFramePr>
        <p:xfrm>
          <a:off x="628650" y="1640973"/>
          <a:ext cx="10587356" cy="4572000"/>
        </p:xfrm>
        <a:graphic>
          <a:graphicData uri="http://schemas.openxmlformats.org/drawingml/2006/table">
            <a:tbl>
              <a:tblPr firstRow="1" bandRow="1">
                <a:tableStyleId>{F5AB1C69-6EDB-4FF4-983F-18BD219EF322}</a:tableStyleId>
              </a:tblPr>
              <a:tblGrid>
                <a:gridCol w="4020262">
                  <a:extLst>
                    <a:ext uri="{9D8B030D-6E8A-4147-A177-3AD203B41FA5}">
                      <a16:colId xmlns:a16="http://schemas.microsoft.com/office/drawing/2014/main" val="1381919411"/>
                    </a:ext>
                  </a:extLst>
                </a:gridCol>
                <a:gridCol w="2238998">
                  <a:extLst>
                    <a:ext uri="{9D8B030D-6E8A-4147-A177-3AD203B41FA5}">
                      <a16:colId xmlns:a16="http://schemas.microsoft.com/office/drawing/2014/main" val="409871946"/>
                    </a:ext>
                  </a:extLst>
                </a:gridCol>
                <a:gridCol w="4328096">
                  <a:extLst>
                    <a:ext uri="{9D8B030D-6E8A-4147-A177-3AD203B41FA5}">
                      <a16:colId xmlns:a16="http://schemas.microsoft.com/office/drawing/2014/main" val="2583732506"/>
                    </a:ext>
                  </a:extLst>
                </a:gridCol>
              </a:tblGrid>
              <a:tr h="379028">
                <a:tc>
                  <a:txBody>
                    <a:bodyPr/>
                    <a:lstStyle/>
                    <a:p>
                      <a:pPr algn="ctr"/>
                      <a:r>
                        <a:rPr lang="en-US" sz="2400" dirty="0"/>
                        <a:t>Fitness Captain</a:t>
                      </a:r>
                    </a:p>
                  </a:txBody>
                  <a:tcPr/>
                </a:tc>
                <a:tc>
                  <a:txBody>
                    <a:bodyPr/>
                    <a:lstStyle/>
                    <a:p>
                      <a:pPr algn="ctr"/>
                      <a:r>
                        <a:rPr lang="en-US" sz="2400" dirty="0"/>
                        <a:t>Both</a:t>
                      </a:r>
                    </a:p>
                  </a:txBody>
                  <a:tcPr/>
                </a:tc>
                <a:tc>
                  <a:txBody>
                    <a:bodyPr/>
                    <a:lstStyle/>
                    <a:p>
                      <a:pPr algn="ctr"/>
                      <a:r>
                        <a:rPr lang="en-US" sz="2400" dirty="0"/>
                        <a:t>Health Messenger</a:t>
                      </a:r>
                    </a:p>
                  </a:txBody>
                  <a:tcPr/>
                </a:tc>
                <a:extLst>
                  <a:ext uri="{0D108BD9-81ED-4DB2-BD59-A6C34878D82A}">
                    <a16:rowId xmlns:a16="http://schemas.microsoft.com/office/drawing/2014/main" val="4040956183"/>
                  </a:ext>
                </a:extLst>
              </a:tr>
              <a:tr h="1942523">
                <a:tc>
                  <a:txBody>
                    <a:bodyPr/>
                    <a:lstStyle/>
                    <a:p>
                      <a:pPr marL="285750" indent="-285750">
                        <a:buFont typeface="Arial" panose="020B0604020202020204" pitchFamily="34" charset="0"/>
                        <a:buChar char="•"/>
                      </a:pPr>
                      <a:r>
                        <a:rPr lang="en-US" sz="2400" dirty="0"/>
                        <a:t>Sport Leader</a:t>
                      </a:r>
                    </a:p>
                    <a:p>
                      <a:pPr marL="285750" indent="-285750">
                        <a:buFont typeface="Arial" panose="020B0604020202020204" pitchFamily="34" charset="0"/>
                        <a:buChar char="•"/>
                      </a:pPr>
                      <a:r>
                        <a:rPr lang="en-US" sz="2400" dirty="0"/>
                        <a:t>Shares a health tip at each sports practice</a:t>
                      </a:r>
                    </a:p>
                    <a:p>
                      <a:pPr marL="285750" indent="-285750">
                        <a:buFont typeface="Arial" panose="020B0604020202020204" pitchFamily="34" charset="0"/>
                        <a:buChar char="•"/>
                      </a:pPr>
                      <a:r>
                        <a:rPr lang="en-US" sz="2400" dirty="0"/>
                        <a:t>Helps lead their team in warm-ups and cool-downs</a:t>
                      </a:r>
                    </a:p>
                    <a:p>
                      <a:pPr marL="285750" indent="-285750">
                        <a:buFont typeface="Arial" panose="020B0604020202020204" pitchFamily="34" charset="0"/>
                        <a:buChar char="•"/>
                      </a:pPr>
                      <a:r>
                        <a:rPr lang="en-US" sz="2400" dirty="0"/>
                        <a:t>Comprehensive training in fitness</a:t>
                      </a:r>
                    </a:p>
                    <a:p>
                      <a:pPr marL="0" indent="0">
                        <a:buFont typeface="Arial" panose="020B0604020202020204" pitchFamily="34" charset="0"/>
                        <a:buNone/>
                      </a:pPr>
                      <a:endParaRPr lang="en-US" sz="24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Teach healthy habits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Role model</a:t>
                      </a:r>
                    </a:p>
                    <a:p>
                      <a:pPr marL="0" indent="0">
                        <a:buFont typeface="Arial" panose="020B0604020202020204" pitchFamily="34" charset="0"/>
                        <a:buNone/>
                      </a:pPr>
                      <a:endParaRPr lang="en-US" sz="2400" dirty="0"/>
                    </a:p>
                  </a:txBody>
                  <a:tcPr/>
                </a:tc>
                <a:tc>
                  <a:txBody>
                    <a:bodyPr/>
                    <a:lstStyle/>
                    <a:p>
                      <a:pPr marL="285750" indent="-285750">
                        <a:buFont typeface="Arial" panose="020B0604020202020204" pitchFamily="34" charset="0"/>
                        <a:buChar char="•"/>
                      </a:pPr>
                      <a:r>
                        <a:rPr lang="en-US" sz="2400" dirty="0"/>
                        <a:t>Health Leader</a:t>
                      </a:r>
                    </a:p>
                    <a:p>
                      <a:pPr marL="285750" indent="-285750">
                        <a:buFont typeface="Arial" panose="020B0604020202020204" pitchFamily="34" charset="0"/>
                        <a:buChar char="•"/>
                      </a:pPr>
                      <a:r>
                        <a:rPr lang="en-US" sz="2400" dirty="0"/>
                        <a:t>Receives training in all areas of SO Health programming</a:t>
                      </a:r>
                    </a:p>
                    <a:p>
                      <a:pPr marL="285750" indent="-285750">
                        <a:buFont typeface="Arial" panose="020B0604020202020204" pitchFamily="34" charset="0"/>
                        <a:buChar char="•"/>
                      </a:pPr>
                      <a:r>
                        <a:rPr lang="en-US" sz="2400" dirty="0"/>
                        <a:t>Learns about communication, social media, Strong Minds and advocacy</a:t>
                      </a:r>
                    </a:p>
                    <a:p>
                      <a:pPr marL="285750" indent="-285750">
                        <a:buFont typeface="Arial" panose="020B0604020202020204" pitchFamily="34" charset="0"/>
                        <a:buChar char="•"/>
                      </a:pPr>
                      <a:r>
                        <a:rPr lang="en-US" sz="2400" dirty="0"/>
                        <a:t>May lead large health education like a presentation or lesson with activities</a:t>
                      </a:r>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1004064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low confidenc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How-To Lead a Cool-Down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Cool-Down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0" y="2246452"/>
            <a:ext cx="10841187" cy="3378534"/>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Follow a standard routine for your cool-downs</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Have your team stand in a circle</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Be mindful that some stretches may be challenging for balance</a:t>
            </a:r>
          </a:p>
          <a:p>
            <a:pPr>
              <a:lnSpc>
                <a:spcPct val="100000"/>
              </a:lnSpc>
            </a:pPr>
            <a:endParaRPr lang="en-US" dirty="0"/>
          </a:p>
          <a:p>
            <a:pPr marL="457200" indent="-457200">
              <a:lnSpc>
                <a:spcPct val="100000"/>
              </a:lnSpc>
              <a:buFont typeface="Arial" panose="020B0604020202020204" pitchFamily="34" charset="0"/>
              <a:buChar char="•"/>
            </a:pPr>
            <a:r>
              <a:rPr lang="en-US" dirty="0"/>
              <a:t>Your teammates can listen to your tips while they stretch!</a:t>
            </a:r>
          </a:p>
        </p:txBody>
      </p:sp>
    </p:spTree>
    <p:extLst>
      <p:ext uri="{BB962C8B-B14F-4D97-AF65-F5344CB8AC3E}">
        <p14:creationId xmlns:p14="http://schemas.microsoft.com/office/powerpoint/2010/main" val="989112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p:txBody>
          <a:bodyPr>
            <a:noAutofit/>
          </a:bodyPr>
          <a:lstStyle/>
          <a:p>
            <a:pPr marL="0" indent="0" algn="r">
              <a:buNone/>
            </a:pPr>
            <a:r>
              <a:rPr lang="en-US" sz="4400" b="1" dirty="0">
                <a:solidFill>
                  <a:srgbClr val="00695E"/>
                </a:solidFill>
              </a:rPr>
              <a:t>Warm-Ups and Cool-Downs</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p:txBody>
          <a:bodyPr/>
          <a:lstStyle/>
          <a:p>
            <a:r>
              <a:rPr lang="en-US" dirty="0"/>
              <a:t>Let’s Practice!</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6" descr="Warm-up Icons - Free SVG &amp; PNG Warm-up Images - Noun Project">
            <a:extLst>
              <a:ext uri="{FF2B5EF4-FFF2-40B4-BE49-F238E27FC236}">
                <a16:creationId xmlns:a16="http://schemas.microsoft.com/office/drawing/2014/main" id="{7EBE9743-DCFB-DC44-C1AF-AF9626DD4F8D}"/>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55158" y="2479409"/>
            <a:ext cx="1899182" cy="18991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9182EAD-390D-5EE7-66A3-58FBCAC86152}"/>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Tree>
    <p:extLst>
      <p:ext uri="{BB962C8B-B14F-4D97-AF65-F5344CB8AC3E}">
        <p14:creationId xmlns:p14="http://schemas.microsoft.com/office/powerpoint/2010/main" val="852767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Your Turn!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Leading Warm-Ups</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28650" y="1919737"/>
            <a:ext cx="10841187" cy="426434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Let’s practice! Choose 4 </a:t>
            </a:r>
            <a:r>
              <a:rPr lang="en-US" b="1" dirty="0">
                <a:solidFill>
                  <a:srgbClr val="009A79"/>
                </a:solidFill>
              </a:rPr>
              <a:t>dynamic stretches </a:t>
            </a:r>
            <a:r>
              <a:rPr lang="en-US" dirty="0"/>
              <a:t>from this list:</a:t>
            </a:r>
          </a:p>
          <a:p>
            <a:pPr>
              <a:lnSpc>
                <a:spcPct val="100000"/>
              </a:lnSpc>
            </a:pPr>
            <a:endParaRPr lang="en-US" dirty="0"/>
          </a:p>
          <a:p>
            <a:pPr marL="342900" indent="-342900">
              <a:buFont typeface="Arial" panose="020B0604020202020204" pitchFamily="34" charset="0"/>
              <a:buChar char="•"/>
            </a:pPr>
            <a:r>
              <a:rPr lang="en-US" sz="2800" dirty="0"/>
              <a:t>High Knees</a:t>
            </a:r>
          </a:p>
          <a:p>
            <a:pPr marL="342900" indent="-342900">
              <a:buFont typeface="Arial" panose="020B0604020202020204" pitchFamily="34" charset="0"/>
              <a:buChar char="•"/>
            </a:pPr>
            <a:r>
              <a:rPr lang="en-US" sz="2800" dirty="0"/>
              <a:t>Butt Kicks</a:t>
            </a:r>
          </a:p>
          <a:p>
            <a:pPr marL="342900" indent="-342900">
              <a:buFont typeface="Arial" panose="020B0604020202020204" pitchFamily="34" charset="0"/>
              <a:buChar char="•"/>
            </a:pPr>
            <a:r>
              <a:rPr lang="en-US" sz="2800" dirty="0"/>
              <a:t>Arm Swings</a:t>
            </a:r>
          </a:p>
          <a:p>
            <a:pPr marL="342900" indent="-342900">
              <a:buFont typeface="Arial" panose="020B0604020202020204" pitchFamily="34" charset="0"/>
              <a:buChar char="•"/>
            </a:pPr>
            <a:r>
              <a:rPr lang="en-US" sz="2800" dirty="0"/>
              <a:t>Arm Circles</a:t>
            </a:r>
          </a:p>
          <a:p>
            <a:pPr marL="342900" indent="-342900">
              <a:buFont typeface="Arial" panose="020B0604020202020204" pitchFamily="34" charset="0"/>
              <a:buChar char="•"/>
            </a:pPr>
            <a:r>
              <a:rPr lang="en-US" sz="2800" dirty="0"/>
              <a:t>Side Shuffle</a:t>
            </a:r>
          </a:p>
          <a:p>
            <a:pPr marL="342900" indent="-342900">
              <a:buFont typeface="Arial" panose="020B0604020202020204" pitchFamily="34" charset="0"/>
              <a:buChar char="•"/>
            </a:pPr>
            <a:r>
              <a:rPr lang="en-US" sz="2800" dirty="0"/>
              <a:t>Open and Close the Gate</a:t>
            </a:r>
          </a:p>
          <a:p>
            <a:pPr marL="342900" indent="-342900">
              <a:buFont typeface="Arial" panose="020B0604020202020204" pitchFamily="34" charset="0"/>
              <a:buChar char="•"/>
            </a:pPr>
            <a:r>
              <a:rPr lang="en-US" sz="2800" dirty="0"/>
              <a:t>Forward Lunges</a:t>
            </a:r>
          </a:p>
          <a:p>
            <a:pPr marL="342900" indent="-342900">
              <a:buFont typeface="Arial" panose="020B0604020202020204" pitchFamily="34" charset="0"/>
              <a:buChar char="•"/>
            </a:pPr>
            <a:r>
              <a:rPr lang="en-US" sz="2800" dirty="0"/>
              <a:t>Heel and Toe Walks</a:t>
            </a:r>
          </a:p>
          <a:p>
            <a:pPr marL="342900" indent="-342900">
              <a:buFont typeface="Arial" panose="020B0604020202020204" pitchFamily="34" charset="0"/>
              <a:buChar char="•"/>
            </a:pPr>
            <a:r>
              <a:rPr lang="en-US" sz="2800" dirty="0"/>
              <a:t>Walking High Kicks</a:t>
            </a:r>
          </a:p>
          <a:p>
            <a:pPr>
              <a:lnSpc>
                <a:spcPct val="100000"/>
              </a:lnSpc>
            </a:pPr>
            <a:endParaRPr lang="en-US" dirty="0"/>
          </a:p>
        </p:txBody>
      </p:sp>
      <p:pic>
        <p:nvPicPr>
          <p:cNvPr id="7" name="Picture 6" descr="A group of people in a gym&#10;&#10;Description automatically generated with medium confidence">
            <a:extLst>
              <a:ext uri="{FF2B5EF4-FFF2-40B4-BE49-F238E27FC236}">
                <a16:creationId xmlns:a16="http://schemas.microsoft.com/office/drawing/2014/main" id="{D6E2B985-A953-36A2-1455-ACAFC2ED1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243" y="2500762"/>
            <a:ext cx="5142987" cy="3429000"/>
          </a:xfrm>
          <a:prstGeom prst="rect">
            <a:avLst/>
          </a:prstGeom>
        </p:spPr>
      </p:pic>
    </p:spTree>
    <p:extLst>
      <p:ext uri="{BB962C8B-B14F-4D97-AF65-F5344CB8AC3E}">
        <p14:creationId xmlns:p14="http://schemas.microsoft.com/office/powerpoint/2010/main" val="3340306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Sample Warm-Up: Basketball</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Leading Warm-Ups</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038B4677-83BB-9B76-195A-29BFAE6278B6}"/>
              </a:ext>
            </a:extLst>
          </p:cNvPr>
          <p:cNvGraphicFramePr>
            <a:graphicFrameLocks noGrp="1"/>
          </p:cNvGraphicFramePr>
          <p:nvPr>
            <p:extLst>
              <p:ext uri="{D42A27DB-BD31-4B8C-83A1-F6EECF244321}">
                <p14:modId xmlns:p14="http://schemas.microsoft.com/office/powerpoint/2010/main" val="2410152625"/>
              </p:ext>
            </p:extLst>
          </p:nvPr>
        </p:nvGraphicFramePr>
        <p:xfrm>
          <a:off x="722163" y="2798682"/>
          <a:ext cx="10377488" cy="2964745"/>
        </p:xfrm>
        <a:graphic>
          <a:graphicData uri="http://schemas.openxmlformats.org/drawingml/2006/table">
            <a:tbl>
              <a:tblPr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363196">
                <a:tc>
                  <a:txBody>
                    <a:bodyPr/>
                    <a:lstStyle/>
                    <a:p>
                      <a:pPr algn="ctr"/>
                      <a:r>
                        <a:rPr lang="en-US" sz="2400" dirty="0"/>
                        <a:t>Aerobic Activity</a:t>
                      </a:r>
                    </a:p>
                  </a:txBody>
                  <a:tcPr/>
                </a:tc>
                <a:tc>
                  <a:txBody>
                    <a:bodyPr/>
                    <a:lstStyle/>
                    <a:p>
                      <a:pPr algn="ctr"/>
                      <a:r>
                        <a:rPr lang="en-US" sz="2400" dirty="0"/>
                        <a:t>Dynamic Stretches</a:t>
                      </a:r>
                    </a:p>
                  </a:txBody>
                  <a:tcPr/>
                </a:tc>
                <a:extLst>
                  <a:ext uri="{0D108BD9-81ED-4DB2-BD59-A6C34878D82A}">
                    <a16:rowId xmlns:a16="http://schemas.microsoft.com/office/drawing/2014/main" val="4040956183"/>
                  </a:ext>
                </a:extLst>
              </a:tr>
              <a:tr h="2507545">
                <a:tc>
                  <a:txBody>
                    <a:bodyPr/>
                    <a:lstStyle/>
                    <a:p>
                      <a:pPr marL="285750" indent="-285750">
                        <a:buFont typeface="Arial" panose="020B0604020202020204" pitchFamily="34" charset="0"/>
                        <a:buChar char="•"/>
                      </a:pPr>
                      <a:r>
                        <a:rPr lang="en-US" sz="2400" dirty="0"/>
                        <a:t>Jog or Fast Walk</a:t>
                      </a:r>
                    </a:p>
                    <a:p>
                      <a:pPr marL="285750" indent="-285750">
                        <a:buFont typeface="Arial" panose="020B0604020202020204" pitchFamily="34" charset="0"/>
                        <a:buChar char="•"/>
                      </a:pPr>
                      <a:r>
                        <a:rPr lang="en-US" sz="2400" dirty="0"/>
                        <a:t>High Knees</a:t>
                      </a:r>
                    </a:p>
                    <a:p>
                      <a:pPr marL="285750" indent="-285750">
                        <a:buFont typeface="Arial" panose="020B0604020202020204" pitchFamily="34" charset="0"/>
                        <a:buChar char="•"/>
                      </a:pPr>
                      <a:r>
                        <a:rPr lang="en-US" sz="2400" dirty="0"/>
                        <a:t>Butt Kicks</a:t>
                      </a:r>
                    </a:p>
                    <a:p>
                      <a:pPr marL="285750" indent="-285750">
                        <a:buFont typeface="Arial" panose="020B0604020202020204" pitchFamily="34" charset="0"/>
                        <a:buChar char="•"/>
                      </a:pPr>
                      <a:r>
                        <a:rPr lang="en-US" sz="2400" dirty="0"/>
                        <a:t>Jumping Jacks</a:t>
                      </a:r>
                    </a:p>
                    <a:p>
                      <a:pPr marL="0" indent="0">
                        <a:buFont typeface="Arial" panose="020B0604020202020204" pitchFamily="34" charset="0"/>
                        <a:buNone/>
                      </a:pPr>
                      <a:endParaRPr lang="en-US" sz="2400" dirty="0"/>
                    </a:p>
                  </a:txBody>
                  <a:tcPr/>
                </a:tc>
                <a:tc>
                  <a:txBody>
                    <a:bodyPr/>
                    <a:lstStyle/>
                    <a:p>
                      <a:pPr marL="285750" indent="-285750">
                        <a:buFont typeface="Arial" panose="020B0604020202020204" pitchFamily="34" charset="0"/>
                        <a:buChar char="•"/>
                      </a:pPr>
                      <a:r>
                        <a:rPr lang="en-US" sz="2400" dirty="0"/>
                        <a:t>Forward Lunges – Walking or In Place</a:t>
                      </a:r>
                    </a:p>
                    <a:p>
                      <a:pPr marL="285750" indent="-285750">
                        <a:buFont typeface="Arial" panose="020B0604020202020204" pitchFamily="34" charset="0"/>
                        <a:buChar char="•"/>
                      </a:pPr>
                      <a:r>
                        <a:rPr lang="en-US" sz="2400" dirty="0"/>
                        <a:t>Side Shuffle</a:t>
                      </a:r>
                    </a:p>
                    <a:p>
                      <a:pPr marL="285750" indent="-285750">
                        <a:buFont typeface="Arial" panose="020B0604020202020204" pitchFamily="34" charset="0"/>
                        <a:buChar char="•"/>
                      </a:pPr>
                      <a:r>
                        <a:rPr lang="en-US" sz="2400" dirty="0"/>
                        <a:t>Arm Circles</a:t>
                      </a:r>
                    </a:p>
                    <a:p>
                      <a:pPr marL="285750" indent="-285750">
                        <a:buFont typeface="Arial" panose="020B0604020202020204" pitchFamily="34" charset="0"/>
                        <a:buChar char="•"/>
                      </a:pPr>
                      <a:r>
                        <a:rPr lang="en-US" sz="2400" dirty="0"/>
                        <a:t>Arm Swings</a:t>
                      </a:r>
                    </a:p>
                    <a:p>
                      <a:pPr marL="285750" indent="-285750">
                        <a:buFont typeface="Arial" panose="020B0604020202020204" pitchFamily="34" charset="0"/>
                        <a:buChar char="•"/>
                      </a:pPr>
                      <a:r>
                        <a:rPr lang="en-US" sz="2400" dirty="0"/>
                        <a:t>Rotational Jumps</a:t>
                      </a:r>
                    </a:p>
                  </a:txBody>
                  <a:tcPr/>
                </a:tc>
                <a:extLst>
                  <a:ext uri="{0D108BD9-81ED-4DB2-BD59-A6C34878D82A}">
                    <a16:rowId xmlns:a16="http://schemas.microsoft.com/office/drawing/2014/main" val="3800289933"/>
                  </a:ext>
                </a:extLst>
              </a:tr>
            </a:tbl>
          </a:graphicData>
        </a:graphic>
      </p:graphicFrame>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4249476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Your Turn!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Leading Cool-Downs</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28650" y="1919737"/>
            <a:ext cx="10841187" cy="4264342"/>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Let’s practice! Choose 4 </a:t>
            </a:r>
            <a:r>
              <a:rPr lang="en-US" b="1" dirty="0">
                <a:solidFill>
                  <a:srgbClr val="009A79"/>
                </a:solidFill>
              </a:rPr>
              <a:t>static stretches </a:t>
            </a:r>
            <a:r>
              <a:rPr lang="en-US" dirty="0"/>
              <a:t>from this list:</a:t>
            </a:r>
          </a:p>
          <a:p>
            <a:pPr>
              <a:lnSpc>
                <a:spcPct val="100000"/>
              </a:lnSpc>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Rounded Upper Back Stretch</a:t>
            </a:r>
          </a:p>
          <a:p>
            <a:pPr marL="285750" indent="-285750">
              <a:buFont typeface="Arial" panose="020B0604020202020204" pitchFamily="34" charset="0"/>
              <a:buChar char="•"/>
            </a:pPr>
            <a:r>
              <a:rPr lang="en-US" sz="2800" dirty="0"/>
              <a:t>Standing Quadriceps Stretch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Hamstring Stretch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Calf Stretch</a:t>
            </a:r>
          </a:p>
          <a:p>
            <a:pPr marL="285750" indent="-285750">
              <a:buFont typeface="Arial" panose="020B0604020202020204" pitchFamily="34" charset="0"/>
              <a:buChar char="•"/>
            </a:pPr>
            <a:r>
              <a:rPr lang="en-US" sz="2800" dirty="0"/>
              <a:t>Kneeling Hip Stretch</a:t>
            </a:r>
          </a:p>
          <a:p>
            <a:pPr marL="285750" indent="-285750">
              <a:buFont typeface="Arial" panose="020B0604020202020204" pitchFamily="34" charset="0"/>
              <a:buChar char="•"/>
            </a:pPr>
            <a:r>
              <a:rPr lang="en-US" sz="2800" dirty="0"/>
              <a:t>Seated Rotation Stretch</a:t>
            </a:r>
          </a:p>
          <a:p>
            <a:pPr marL="285750" indent="-285750">
              <a:buFont typeface="Arial" panose="020B0604020202020204" pitchFamily="34" charset="0"/>
              <a:buChar char="•"/>
            </a:pPr>
            <a:r>
              <a:rPr lang="en-US" sz="2800" dirty="0"/>
              <a:t>Cross Body Shoulder Stretch</a:t>
            </a:r>
          </a:p>
          <a:p>
            <a:pPr marL="285750" indent="-285750">
              <a:buFont typeface="Arial" panose="020B0604020202020204" pitchFamily="34" charset="0"/>
              <a:buChar char="•"/>
            </a:pPr>
            <a:r>
              <a:rPr lang="en-US" sz="2800" dirty="0"/>
              <a:t>Wrist Flexion and Extension</a:t>
            </a:r>
          </a:p>
          <a:p>
            <a:pPr marL="285750" indent="-285750">
              <a:buFont typeface="Arial" panose="020B0604020202020204" pitchFamily="34" charset="0"/>
              <a:buChar char="•"/>
            </a:pPr>
            <a:r>
              <a:rPr lang="en-US" sz="2800" dirty="0"/>
              <a:t>Triceps Stretch</a:t>
            </a:r>
          </a:p>
          <a:p>
            <a:pPr>
              <a:lnSpc>
                <a:spcPct val="100000"/>
              </a:lnSpc>
            </a:pPr>
            <a:endParaRPr lang="en-US" dirty="0"/>
          </a:p>
        </p:txBody>
      </p:sp>
      <p:pic>
        <p:nvPicPr>
          <p:cNvPr id="5" name="Picture 4" descr="A group of people in a gym&#10;&#10;Description automatically generated with low confidence">
            <a:extLst>
              <a:ext uri="{FF2B5EF4-FFF2-40B4-BE49-F238E27FC236}">
                <a16:creationId xmlns:a16="http://schemas.microsoft.com/office/drawing/2014/main" id="{B9FC02C0-029F-568F-1E60-F7FA615A6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682642"/>
            <a:ext cx="5148308" cy="3432205"/>
          </a:xfrm>
          <a:prstGeom prst="rect">
            <a:avLst/>
          </a:prstGeom>
        </p:spPr>
      </p:pic>
    </p:spTree>
    <p:extLst>
      <p:ext uri="{BB962C8B-B14F-4D97-AF65-F5344CB8AC3E}">
        <p14:creationId xmlns:p14="http://schemas.microsoft.com/office/powerpoint/2010/main" val="3460322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Sample Cool-Down: Basketball</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Leading Cool-Downs</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038B4677-83BB-9B76-195A-29BFAE6278B6}"/>
              </a:ext>
            </a:extLst>
          </p:cNvPr>
          <p:cNvGraphicFramePr>
            <a:graphicFrameLocks noGrp="1"/>
          </p:cNvGraphicFramePr>
          <p:nvPr>
            <p:extLst>
              <p:ext uri="{D42A27DB-BD31-4B8C-83A1-F6EECF244321}">
                <p14:modId xmlns:p14="http://schemas.microsoft.com/office/powerpoint/2010/main" val="1002310127"/>
              </p:ext>
            </p:extLst>
          </p:nvPr>
        </p:nvGraphicFramePr>
        <p:xfrm>
          <a:off x="1260728" y="2656644"/>
          <a:ext cx="9381508" cy="2964745"/>
        </p:xfrm>
        <a:graphic>
          <a:graphicData uri="http://schemas.openxmlformats.org/drawingml/2006/table">
            <a:tbl>
              <a:tblPr firstRow="1" bandRow="1">
                <a:tableStyleId>{F5AB1C69-6EDB-4FF4-983F-18BD219EF322}</a:tableStyleId>
              </a:tblPr>
              <a:tblGrid>
                <a:gridCol w="4690754">
                  <a:extLst>
                    <a:ext uri="{9D8B030D-6E8A-4147-A177-3AD203B41FA5}">
                      <a16:colId xmlns:a16="http://schemas.microsoft.com/office/drawing/2014/main" val="720203116"/>
                    </a:ext>
                  </a:extLst>
                </a:gridCol>
                <a:gridCol w="4690754">
                  <a:extLst>
                    <a:ext uri="{9D8B030D-6E8A-4147-A177-3AD203B41FA5}">
                      <a16:colId xmlns:a16="http://schemas.microsoft.com/office/drawing/2014/main" val="1381919411"/>
                    </a:ext>
                  </a:extLst>
                </a:gridCol>
              </a:tblGrid>
              <a:tr h="363196">
                <a:tc>
                  <a:txBody>
                    <a:bodyPr/>
                    <a:lstStyle/>
                    <a:p>
                      <a:pPr algn="ctr"/>
                      <a:r>
                        <a:rPr lang="en-US" sz="2400" dirty="0"/>
                        <a:t>Light Aerobic Activity</a:t>
                      </a:r>
                    </a:p>
                  </a:txBody>
                  <a:tcPr/>
                </a:tc>
                <a:tc>
                  <a:txBody>
                    <a:bodyPr/>
                    <a:lstStyle/>
                    <a:p>
                      <a:pPr algn="ctr"/>
                      <a:r>
                        <a:rPr lang="en-US" sz="2400" dirty="0"/>
                        <a:t>Static Stretches</a:t>
                      </a:r>
                    </a:p>
                  </a:txBody>
                  <a:tcPr/>
                </a:tc>
                <a:extLst>
                  <a:ext uri="{0D108BD9-81ED-4DB2-BD59-A6C34878D82A}">
                    <a16:rowId xmlns:a16="http://schemas.microsoft.com/office/drawing/2014/main" val="4040956183"/>
                  </a:ext>
                </a:extLst>
              </a:tr>
              <a:tr h="2507545">
                <a:tc>
                  <a:txBody>
                    <a:bodyPr/>
                    <a:lstStyle/>
                    <a:p>
                      <a:pPr marL="342900" indent="-342900">
                        <a:buFont typeface="Arial" panose="020B0604020202020204" pitchFamily="34" charset="0"/>
                        <a:buChar char="•"/>
                      </a:pPr>
                      <a:r>
                        <a:rPr lang="en-US" sz="2400" dirty="0"/>
                        <a:t>Slow jog or walk around the court</a:t>
                      </a:r>
                    </a:p>
                  </a:txBody>
                  <a:tcPr/>
                </a:tc>
                <a:tc>
                  <a:txBody>
                    <a:bodyPr/>
                    <a:lstStyle/>
                    <a:p>
                      <a:pPr marL="285750" indent="-285750">
                        <a:buFont typeface="Arial" panose="020B0604020202020204" pitchFamily="34" charset="0"/>
                        <a:buChar char="•"/>
                      </a:pPr>
                      <a:r>
                        <a:rPr lang="en-US" sz="2400" dirty="0"/>
                        <a:t>Standing Quadriceps Stretch</a:t>
                      </a:r>
                    </a:p>
                    <a:p>
                      <a:pPr marL="285750" indent="-285750">
                        <a:buFont typeface="Arial" panose="020B0604020202020204" pitchFamily="34" charset="0"/>
                        <a:buChar char="•"/>
                      </a:pPr>
                      <a:r>
                        <a:rPr lang="en-US" sz="2400" dirty="0"/>
                        <a:t>Kneeling Hip Stretch</a:t>
                      </a:r>
                    </a:p>
                    <a:p>
                      <a:pPr marL="285750" indent="-285750">
                        <a:buFont typeface="Arial" panose="020B0604020202020204" pitchFamily="34" charset="0"/>
                        <a:buChar char="•"/>
                      </a:pPr>
                      <a:r>
                        <a:rPr lang="en-US" sz="2400" dirty="0"/>
                        <a:t>Calf Stretch</a:t>
                      </a:r>
                    </a:p>
                    <a:p>
                      <a:pPr marL="285750" indent="-285750">
                        <a:buFont typeface="Arial" panose="020B0604020202020204" pitchFamily="34" charset="0"/>
                        <a:buChar char="•"/>
                      </a:pPr>
                      <a:r>
                        <a:rPr lang="en-US" sz="2400" dirty="0"/>
                        <a:t>Butterfly Stretch</a:t>
                      </a:r>
                    </a:p>
                    <a:p>
                      <a:pPr marL="285750" indent="-285750">
                        <a:buFont typeface="Arial" panose="020B0604020202020204" pitchFamily="34" charset="0"/>
                        <a:buChar char="•"/>
                      </a:pPr>
                      <a:r>
                        <a:rPr lang="en-US" sz="2400" dirty="0"/>
                        <a:t>Cross Body Shoulder Stretch</a:t>
                      </a:r>
                    </a:p>
                    <a:p>
                      <a:pPr marL="0" indent="0">
                        <a:buFont typeface="Arial" panose="020B0604020202020204" pitchFamily="34" charset="0"/>
                        <a:buNone/>
                      </a:pPr>
                      <a:endParaRPr lang="en-US" sz="2400" dirty="0"/>
                    </a:p>
                  </a:txBody>
                  <a:tcPr/>
                </a:tc>
                <a:extLst>
                  <a:ext uri="{0D108BD9-81ED-4DB2-BD59-A6C34878D82A}">
                    <a16:rowId xmlns:a16="http://schemas.microsoft.com/office/drawing/2014/main" val="3800289933"/>
                  </a:ext>
                </a:extLst>
              </a:tr>
            </a:tbl>
          </a:graphicData>
        </a:graphic>
      </p:graphicFrame>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3926142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Tips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Leading Warm-Ups and Cool-Downs</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0" y="2246452"/>
            <a:ext cx="10841187" cy="337853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Follow a standard routine for your warm-ups and cool-downs</a:t>
            </a:r>
          </a:p>
          <a:p>
            <a:pPr>
              <a:lnSpc>
                <a:spcPct val="100000"/>
              </a:lnSpc>
            </a:pPr>
            <a:endParaRPr lang="en-US" dirty="0"/>
          </a:p>
          <a:p>
            <a:pPr marL="457200" indent="-457200">
              <a:lnSpc>
                <a:spcPct val="100000"/>
              </a:lnSpc>
              <a:buFont typeface="Arial" panose="020B0604020202020204" pitchFamily="34" charset="0"/>
              <a:buChar char="•"/>
            </a:pPr>
            <a:r>
              <a:rPr lang="en-US" dirty="0"/>
              <a:t>Be confident! Speak loudly and clearly</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Encourage all your teammates to participate</a:t>
            </a:r>
          </a:p>
          <a:p>
            <a:pPr marL="457200" indent="-457200">
              <a:lnSpc>
                <a:spcPct val="100000"/>
              </a:lnSpc>
              <a:buFont typeface="Arial" panose="020B0604020202020204" pitchFamily="34" charset="0"/>
              <a:buChar char="•"/>
            </a:pPr>
            <a:endParaRPr lang="en-US" dirty="0"/>
          </a:p>
          <a:p>
            <a:pPr marL="457200" indent="-457200">
              <a:lnSpc>
                <a:spcPct val="100000"/>
              </a:lnSpc>
              <a:buFont typeface="Arial" panose="020B0604020202020204" pitchFamily="34" charset="0"/>
              <a:buChar char="•"/>
            </a:pPr>
            <a:r>
              <a:rPr lang="en-US" dirty="0"/>
              <a:t>Make sure you have enough space to safely and effectively do the exercises</a:t>
            </a:r>
          </a:p>
          <a:p>
            <a:pPr marL="1143000" lvl="1" indent="-457200">
              <a:lnSpc>
                <a:spcPct val="100000"/>
              </a:lnSpc>
            </a:pPr>
            <a:r>
              <a:rPr lang="en-US" dirty="0"/>
              <a:t>Watch your teammates to make sure they are doing exercises correctly and offer help if they are not</a:t>
            </a:r>
          </a:p>
        </p:txBody>
      </p:sp>
    </p:spTree>
    <p:extLst>
      <p:ext uri="{BB962C8B-B14F-4D97-AF65-F5344CB8AC3E}">
        <p14:creationId xmlns:p14="http://schemas.microsoft.com/office/powerpoint/2010/main" val="1347991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p:txBody>
          <a:bodyPr>
            <a:noAutofit/>
          </a:bodyPr>
          <a:lstStyle/>
          <a:p>
            <a:pPr marL="0" indent="0" algn="r">
              <a:buNone/>
            </a:pPr>
            <a:r>
              <a:rPr lang="en-US" sz="4400" b="1" dirty="0">
                <a:solidFill>
                  <a:srgbClr val="00695E"/>
                </a:solidFill>
              </a:rPr>
              <a:t>Communicating with your Coach</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p:txBody>
          <a:bodyPr/>
          <a:lstStyle/>
          <a:p>
            <a:r>
              <a:rPr lang="en-US" dirty="0"/>
              <a:t>Let’s Practice!</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09182EAD-390D-5EE7-66A3-58FBCAC86152}"/>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pic>
        <p:nvPicPr>
          <p:cNvPr id="22" name="Graphic 21" descr="Chat with solid fill">
            <a:extLst>
              <a:ext uri="{FF2B5EF4-FFF2-40B4-BE49-F238E27FC236}">
                <a16:creationId xmlns:a16="http://schemas.microsoft.com/office/drawing/2014/main" id="{C859F281-9345-3BE6-3C4B-A1321BA8CF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387" y="2461417"/>
            <a:ext cx="1935166" cy="1935166"/>
          </a:xfrm>
          <a:prstGeom prst="rect">
            <a:avLst/>
          </a:prstGeom>
        </p:spPr>
      </p:pic>
    </p:spTree>
    <p:extLst>
      <p:ext uri="{BB962C8B-B14F-4D97-AF65-F5344CB8AC3E}">
        <p14:creationId xmlns:p14="http://schemas.microsoft.com/office/powerpoint/2010/main" val="3142604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“I am a Fitness Captain”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Communicating with your Coach</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0" y="2246452"/>
            <a:ext cx="10841187" cy="382411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“I am on your team, and I am a Fitness Captain. I have completed Fitness Captain training to lead warm-ups and cool-downs, and share health tips. Can we have some time at the beginning and end of practice to do this?” </a:t>
            </a:r>
          </a:p>
        </p:txBody>
      </p:sp>
      <p:pic>
        <p:nvPicPr>
          <p:cNvPr id="8" name="Graphic 7" descr="Chat with solid fill">
            <a:extLst>
              <a:ext uri="{FF2B5EF4-FFF2-40B4-BE49-F238E27FC236}">
                <a16:creationId xmlns:a16="http://schemas.microsoft.com/office/drawing/2014/main" id="{16316843-8DE8-2B1E-EBB6-29C0E7831F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959" y="681657"/>
            <a:ext cx="812878" cy="812878"/>
          </a:xfrm>
          <a:prstGeom prst="rect">
            <a:avLst/>
          </a:prstGeom>
        </p:spPr>
      </p:pic>
    </p:spTree>
    <p:extLst>
      <p:ext uri="{BB962C8B-B14F-4D97-AF65-F5344CB8AC3E}">
        <p14:creationId xmlns:p14="http://schemas.microsoft.com/office/powerpoint/2010/main" val="2056915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n-US" dirty="0"/>
              <a:t>Tips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n-US" dirty="0"/>
              <a:t>Communicating with your Coach</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668502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CAPTAINS | LESSON 2: LEADING WARM-UPS AND COOL-DOWNS</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0" y="2246452"/>
            <a:ext cx="10841187" cy="3824114"/>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sz="3200" dirty="0"/>
              <a:t>Let your coach know the benefits of doing the warm-ups and cool-downs when talking with them before your first practice</a:t>
            </a:r>
          </a:p>
          <a:p>
            <a:pPr marL="457200" indent="-457200">
              <a:lnSpc>
                <a:spcPct val="100000"/>
              </a:lnSpc>
              <a:buFont typeface="Arial" panose="020B0604020202020204" pitchFamily="34" charset="0"/>
              <a:buChar char="•"/>
            </a:pPr>
            <a:endParaRPr lang="en-US" sz="3200" dirty="0"/>
          </a:p>
          <a:p>
            <a:pPr marL="457200" indent="-457200">
              <a:lnSpc>
                <a:spcPct val="100000"/>
              </a:lnSpc>
              <a:buFont typeface="Arial" panose="020B0604020202020204" pitchFamily="34" charset="0"/>
              <a:buChar char="•"/>
            </a:pPr>
            <a:r>
              <a:rPr lang="en-US" sz="3200" dirty="0"/>
              <a:t>Share the importance of being a healthy and fit athlete</a:t>
            </a:r>
          </a:p>
          <a:p>
            <a:pPr marL="457200" indent="-457200">
              <a:lnSpc>
                <a:spcPct val="100000"/>
              </a:lnSpc>
              <a:buFont typeface="Arial" panose="020B0604020202020204" pitchFamily="34" charset="0"/>
              <a:buChar char="•"/>
            </a:pPr>
            <a:endParaRPr lang="en-US" sz="3200" dirty="0"/>
          </a:p>
          <a:p>
            <a:pPr marL="457200" indent="-457200">
              <a:lnSpc>
                <a:spcPct val="100000"/>
              </a:lnSpc>
              <a:buFont typeface="Arial" panose="020B0604020202020204" pitchFamily="34" charset="0"/>
              <a:buChar char="•"/>
            </a:pPr>
            <a:r>
              <a:rPr lang="en-US" sz="3200" b="1" dirty="0">
                <a:solidFill>
                  <a:srgbClr val="179984"/>
                </a:solidFill>
              </a:rPr>
              <a:t>Tell your coach why being a Fitness Captain is important to you!</a:t>
            </a:r>
          </a:p>
        </p:txBody>
      </p:sp>
      <p:pic>
        <p:nvPicPr>
          <p:cNvPr id="8" name="Graphic 7" descr="Chat with solid fill">
            <a:extLst>
              <a:ext uri="{FF2B5EF4-FFF2-40B4-BE49-F238E27FC236}">
                <a16:creationId xmlns:a16="http://schemas.microsoft.com/office/drawing/2014/main" id="{16316843-8DE8-2B1E-EBB6-29C0E7831F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959" y="681657"/>
            <a:ext cx="812878" cy="812878"/>
          </a:xfrm>
          <a:prstGeom prst="rect">
            <a:avLst/>
          </a:prstGeom>
        </p:spPr>
      </p:pic>
    </p:spTree>
    <p:extLst>
      <p:ext uri="{BB962C8B-B14F-4D97-AF65-F5344CB8AC3E}">
        <p14:creationId xmlns:p14="http://schemas.microsoft.com/office/powerpoint/2010/main" val="155168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n-US" dirty="0"/>
              <a:t>Role of a Coach vs. Role of Fitness Captain</a:t>
            </a:r>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graphicFrame>
        <p:nvGraphicFramePr>
          <p:cNvPr id="5" name="Table 6">
            <a:extLst>
              <a:ext uri="{FF2B5EF4-FFF2-40B4-BE49-F238E27FC236}">
                <a16:creationId xmlns:a16="http://schemas.microsoft.com/office/drawing/2014/main" id="{857B4FB9-FBEB-CA87-9616-1D42618E6997}"/>
              </a:ext>
            </a:extLst>
          </p:cNvPr>
          <p:cNvGraphicFramePr>
            <a:graphicFrameLocks noGrp="1"/>
          </p:cNvGraphicFramePr>
          <p:nvPr>
            <p:extLst>
              <p:ext uri="{D42A27DB-BD31-4B8C-83A1-F6EECF244321}">
                <p14:modId xmlns:p14="http://schemas.microsoft.com/office/powerpoint/2010/main" val="3171825944"/>
              </p:ext>
            </p:extLst>
          </p:nvPr>
        </p:nvGraphicFramePr>
        <p:xfrm>
          <a:off x="930702" y="2713930"/>
          <a:ext cx="10377488" cy="2399723"/>
        </p:xfrm>
        <a:graphic>
          <a:graphicData uri="http://schemas.openxmlformats.org/drawingml/2006/table">
            <a:tbl>
              <a:tblPr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379028">
                <a:tc>
                  <a:txBody>
                    <a:bodyPr/>
                    <a:lstStyle/>
                    <a:p>
                      <a:pPr algn="ctr"/>
                      <a:r>
                        <a:rPr lang="en-US" sz="2400" dirty="0"/>
                        <a:t>Coach</a:t>
                      </a:r>
                    </a:p>
                  </a:txBody>
                  <a:tcPr/>
                </a:tc>
                <a:tc>
                  <a:txBody>
                    <a:bodyPr/>
                    <a:lstStyle/>
                    <a:p>
                      <a:pPr algn="ctr"/>
                      <a:r>
                        <a:rPr lang="en-US" sz="2400" dirty="0"/>
                        <a:t>Fitness Captain</a:t>
                      </a:r>
                    </a:p>
                  </a:txBody>
                  <a:tcPr/>
                </a:tc>
                <a:extLst>
                  <a:ext uri="{0D108BD9-81ED-4DB2-BD59-A6C34878D82A}">
                    <a16:rowId xmlns:a16="http://schemas.microsoft.com/office/drawing/2014/main" val="4040956183"/>
                  </a:ext>
                </a:extLst>
              </a:tr>
              <a:tr h="1942523">
                <a:tc>
                  <a:txBody>
                    <a:bodyPr/>
                    <a:lstStyle/>
                    <a:p>
                      <a:pPr marL="285750" indent="-285750">
                        <a:buFont typeface="Arial" panose="020B0604020202020204" pitchFamily="34" charset="0"/>
                        <a:buChar char="•"/>
                      </a:pPr>
                      <a:r>
                        <a:rPr lang="en-US" sz="2400" dirty="0"/>
                        <a:t>Leader of every practice</a:t>
                      </a:r>
                    </a:p>
                    <a:p>
                      <a:pPr marL="285750" indent="-285750">
                        <a:buFont typeface="Arial" panose="020B0604020202020204" pitchFamily="34" charset="0"/>
                        <a:buChar char="•"/>
                      </a:pPr>
                      <a:r>
                        <a:rPr lang="en-US" sz="2400" dirty="0"/>
                        <a:t>Determines the order of practice</a:t>
                      </a:r>
                    </a:p>
                    <a:p>
                      <a:pPr marL="285750" indent="-285750">
                        <a:buFont typeface="Arial" panose="020B0604020202020204" pitchFamily="34" charset="0"/>
                        <a:buChar char="•"/>
                      </a:pPr>
                      <a:r>
                        <a:rPr lang="en-US" sz="2400" dirty="0"/>
                        <a:t>Teaches sport skills and drills</a:t>
                      </a:r>
                    </a:p>
                    <a:p>
                      <a:pPr marL="285750" indent="-285750">
                        <a:buFont typeface="Arial" panose="020B0604020202020204" pitchFamily="34" charset="0"/>
                        <a:buChar char="•"/>
                      </a:pPr>
                      <a:r>
                        <a:rPr lang="en-US" sz="2400" dirty="0"/>
                        <a:t>Addresses issues and challenges</a:t>
                      </a:r>
                    </a:p>
                    <a:p>
                      <a:pPr marL="0" indent="0">
                        <a:buFont typeface="Arial" panose="020B0604020202020204" pitchFamily="34" charset="0"/>
                        <a:buNone/>
                      </a:pPr>
                      <a:endParaRPr lang="en-US" sz="2400" dirty="0"/>
                    </a:p>
                  </a:txBody>
                  <a:tcPr/>
                </a:tc>
                <a:tc>
                  <a:txBody>
                    <a:bodyPr/>
                    <a:lstStyle/>
                    <a:p>
                      <a:pPr marL="285750" indent="-285750">
                        <a:buFont typeface="Arial" panose="020B0604020202020204" pitchFamily="34" charset="0"/>
                        <a:buChar char="•"/>
                      </a:pPr>
                      <a:r>
                        <a:rPr lang="en-US" sz="2400" dirty="0"/>
                        <a:t>Helps lead the warm-up and cool-downs</a:t>
                      </a:r>
                    </a:p>
                    <a:p>
                      <a:pPr marL="285750" indent="-285750">
                        <a:buFont typeface="Arial" panose="020B0604020202020204" pitchFamily="34" charset="0"/>
                        <a:buChar char="•"/>
                      </a:pPr>
                      <a:r>
                        <a:rPr lang="en-US" sz="2400" dirty="0"/>
                        <a:t>Role model for their teammates</a:t>
                      </a:r>
                    </a:p>
                    <a:p>
                      <a:pPr marL="285750" indent="-285750">
                        <a:buFont typeface="Arial" panose="020B0604020202020204" pitchFamily="34" charset="0"/>
                        <a:buChar char="•"/>
                      </a:pPr>
                      <a:r>
                        <a:rPr lang="en-US" sz="2400" dirty="0"/>
                        <a:t>Shares a health tip at each practice</a:t>
                      </a:r>
                    </a:p>
                    <a:p>
                      <a:pPr marL="285750" indent="-285750">
                        <a:buFont typeface="Arial" panose="020B0604020202020204" pitchFamily="34" charset="0"/>
                        <a:buChar char="•"/>
                      </a:pPr>
                      <a:endParaRPr lang="en-US" sz="2400" dirty="0"/>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1344773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en-US" sz="4400" b="1" dirty="0">
                <a:solidFill>
                  <a:schemeClr val="bg1"/>
                </a:solidFill>
                <a:latin typeface="+mj-lt"/>
              </a:rPr>
              <a:t>THANK YOU!</a:t>
            </a:r>
          </a:p>
        </p:txBody>
      </p:sp>
    </p:spTree>
    <p:extLst>
      <p:ext uri="{BB962C8B-B14F-4D97-AF65-F5344CB8AC3E}">
        <p14:creationId xmlns:p14="http://schemas.microsoft.com/office/powerpoint/2010/main" val="202995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en-US" sz="3600" dirty="0"/>
              <a:t>Module Overview</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2058541420"/>
              </p:ext>
            </p:extLst>
          </p:nvPr>
        </p:nvGraphicFramePr>
        <p:xfrm>
          <a:off x="628650" y="1856160"/>
          <a:ext cx="11430000" cy="3636316"/>
        </p:xfrm>
        <a:graphic>
          <a:graphicData uri="http://schemas.openxmlformats.org/drawingml/2006/table">
            <a:tbl>
              <a:tblPr bandRow="1">
                <a:tableStyleId>{22838BEF-8BB2-4498-84A7-C5851F593DF1}</a:tableStyleId>
              </a:tblPr>
              <a:tblGrid>
                <a:gridCol w="4439619">
                  <a:extLst>
                    <a:ext uri="{9D8B030D-6E8A-4147-A177-3AD203B41FA5}">
                      <a16:colId xmlns:a16="http://schemas.microsoft.com/office/drawing/2014/main" val="2327306952"/>
                    </a:ext>
                  </a:extLst>
                </a:gridCol>
                <a:gridCol w="6990381">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en-US" sz="2400" b="1" dirty="0">
                          <a:solidFill>
                            <a:srgbClr val="179984"/>
                          </a:solidFill>
                        </a:rPr>
                        <a:t>Lesson 1: </a:t>
                      </a:r>
                    </a:p>
                    <a:p>
                      <a:pPr marL="0" marR="0">
                        <a:spcBef>
                          <a:spcPts val="0"/>
                        </a:spcBef>
                        <a:spcAft>
                          <a:spcPts val="0"/>
                        </a:spcAft>
                      </a:pPr>
                      <a:r>
                        <a:rPr lang="en-US" sz="2400" b="1" dirty="0"/>
                        <a:t>Overview of Fitness</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a:spcBef>
                          <a:spcPts val="0"/>
                        </a:spcBef>
                        <a:spcAft>
                          <a:spcPts val="0"/>
                        </a:spcAft>
                        <a:buFont typeface="Arial" panose="020B0604020202020204" pitchFamily="34" charset="0"/>
                        <a:buChar char="•"/>
                      </a:pPr>
                      <a:r>
                        <a:rPr lang="en-US" sz="2400" dirty="0"/>
                        <a:t>Definition of Fitness</a:t>
                      </a:r>
                    </a:p>
                    <a:p>
                      <a:pPr marL="342900" marR="0" indent="-342900">
                        <a:spcBef>
                          <a:spcPts val="0"/>
                        </a:spcBef>
                        <a:spcAft>
                          <a:spcPts val="0"/>
                        </a:spcAft>
                        <a:buFont typeface="Arial" panose="020B0604020202020204" pitchFamily="34" charset="0"/>
                        <a:buChar char="•"/>
                      </a:pPr>
                      <a:r>
                        <a:rPr lang="en-US" sz="2400" dirty="0"/>
                        <a:t>Physical Activity</a:t>
                      </a:r>
                    </a:p>
                    <a:p>
                      <a:pPr marL="342900" marR="0" indent="-342900">
                        <a:spcBef>
                          <a:spcPts val="0"/>
                        </a:spcBef>
                        <a:spcAft>
                          <a:spcPts val="0"/>
                        </a:spcAft>
                        <a:buFont typeface="Arial" panose="020B0604020202020204" pitchFamily="34" charset="0"/>
                        <a:buChar char="•"/>
                      </a:pPr>
                      <a:r>
                        <a:rPr lang="en-US" sz="2400" dirty="0"/>
                        <a:t>Nutrition</a:t>
                      </a:r>
                    </a:p>
                    <a:p>
                      <a:pPr marL="342900" marR="0" indent="-342900">
                        <a:spcBef>
                          <a:spcPts val="0"/>
                        </a:spcBef>
                        <a:spcAft>
                          <a:spcPts val="0"/>
                        </a:spcAft>
                        <a:buFont typeface="Arial" panose="020B0604020202020204" pitchFamily="34" charset="0"/>
                        <a:buChar char="•"/>
                      </a:pPr>
                      <a:r>
                        <a:rPr lang="en-US" sz="2400" dirty="0"/>
                        <a:t>Hydration</a:t>
                      </a:r>
                    </a:p>
                    <a:p>
                      <a:pPr marL="342900" marR="0" indent="-342900">
                        <a:spcBef>
                          <a:spcPts val="0"/>
                        </a:spcBef>
                        <a:spcAft>
                          <a:spcPts val="0"/>
                        </a:spcAft>
                        <a:buFont typeface="Arial" panose="020B0604020202020204" pitchFamily="34" charset="0"/>
                        <a:buChar char="•"/>
                      </a:pPr>
                      <a:r>
                        <a:rPr lang="en-US" sz="2400" dirty="0"/>
                        <a:t>Health Tips at Practice</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en-US" sz="2400" b="1" dirty="0">
                          <a:solidFill>
                            <a:srgbClr val="179984"/>
                          </a:solidFill>
                        </a:rPr>
                        <a:t>Lesson 2: </a:t>
                      </a:r>
                    </a:p>
                    <a:p>
                      <a:pPr marL="0" marR="0">
                        <a:spcBef>
                          <a:spcPts val="0"/>
                        </a:spcBef>
                        <a:spcAft>
                          <a:spcPts val="0"/>
                        </a:spcAft>
                      </a:pPr>
                      <a:r>
                        <a:rPr lang="en-US" sz="2400" b="1" dirty="0"/>
                        <a:t>Leading Warm-Ups and</a:t>
                      </a:r>
                    </a:p>
                    <a:p>
                      <a:pPr marL="0" marR="0">
                        <a:spcBef>
                          <a:spcPts val="0"/>
                        </a:spcBef>
                        <a:spcAft>
                          <a:spcPts val="0"/>
                        </a:spcAft>
                      </a:pPr>
                      <a:r>
                        <a:rPr lang="en-US" sz="2400" b="1" dirty="0"/>
                        <a:t>Cool-Downs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a:spcBef>
                          <a:spcPts val="0"/>
                        </a:spcBef>
                        <a:spcAft>
                          <a:spcPts val="0"/>
                        </a:spcAft>
                        <a:buFont typeface="Arial" panose="020B0604020202020204" pitchFamily="34" charset="0"/>
                        <a:buChar char="•"/>
                      </a:pPr>
                      <a:r>
                        <a:rPr lang="en-US" sz="2400" dirty="0"/>
                        <a:t>Warm-Ups</a:t>
                      </a:r>
                    </a:p>
                    <a:p>
                      <a:pPr marL="342900" marR="0" indent="-342900">
                        <a:spcBef>
                          <a:spcPts val="0"/>
                        </a:spcBef>
                        <a:spcAft>
                          <a:spcPts val="0"/>
                        </a:spcAft>
                        <a:buFont typeface="Arial" panose="020B0604020202020204" pitchFamily="34" charset="0"/>
                        <a:buChar char="•"/>
                      </a:pPr>
                      <a:r>
                        <a:rPr lang="en-US" sz="2400" dirty="0"/>
                        <a:t>Cool-Downs</a:t>
                      </a:r>
                    </a:p>
                    <a:p>
                      <a:pPr marL="342900" marR="0" indent="-342900">
                        <a:spcBef>
                          <a:spcPts val="0"/>
                        </a:spcBef>
                        <a:spcAft>
                          <a:spcPts val="0"/>
                        </a:spcAft>
                        <a:buFont typeface="Arial" panose="020B0604020202020204" pitchFamily="34" charset="0"/>
                        <a:buChar char="•"/>
                      </a:pPr>
                      <a:r>
                        <a:rPr lang="en-US" sz="2400" dirty="0"/>
                        <a:t>Leading Warm-Ups and Cool-Downs at Practice</a:t>
                      </a:r>
                    </a:p>
                    <a:p>
                      <a:pPr marL="342900" marR="0" indent="-342900">
                        <a:spcBef>
                          <a:spcPts val="0"/>
                        </a:spcBef>
                        <a:spcAft>
                          <a:spcPts val="0"/>
                        </a:spcAft>
                        <a:buFont typeface="Arial" panose="020B0604020202020204" pitchFamily="34" charset="0"/>
                        <a:buChar char="•"/>
                      </a:pPr>
                      <a:r>
                        <a:rPr lang="en-US" sz="2400" dirty="0"/>
                        <a:t>Communicating with your Coach</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en-US" sz="1400" spc="30" dirty="0">
                <a:solidFill>
                  <a:schemeClr val="tx1">
                    <a:lumMod val="50000"/>
                    <a:lumOff val="50000"/>
                  </a:schemeClr>
                </a:solidFill>
                <a:latin typeface="+mj-lt"/>
              </a:rPr>
              <a:t>FITNESS CAPTAIN</a:t>
            </a:r>
          </a:p>
        </p:txBody>
      </p:sp>
    </p:spTree>
    <p:extLst>
      <p:ext uri="{BB962C8B-B14F-4D97-AF65-F5344CB8AC3E}">
        <p14:creationId xmlns:p14="http://schemas.microsoft.com/office/powerpoint/2010/main" val="2618412211"/>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38786</TotalTime>
  <Words>7822</Words>
  <Application>Microsoft Office PowerPoint</Application>
  <PresentationFormat>Widescreen</PresentationFormat>
  <Paragraphs>1048</Paragraphs>
  <Slides>81</Slides>
  <Notes>80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Arial,Sans-Serif</vt:lpstr>
      <vt:lpstr>Arial</vt:lpstr>
      <vt:lpstr>Calibri Light</vt:lpstr>
      <vt:lpstr>Ubuntu Light</vt:lpstr>
      <vt:lpstr>Ubuntu</vt:lpstr>
      <vt:lpstr>Symbol</vt:lpstr>
      <vt:lpstr>Calibri</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Gwendolyn Apgar</cp:lastModifiedBy>
  <cp:revision>299</cp:revision>
  <dcterms:created xsi:type="dcterms:W3CDTF">2022-02-22T02:12:09Z</dcterms:created>
  <dcterms:modified xsi:type="dcterms:W3CDTF">2023-08-08T19:37:13Z</dcterms:modified>
</cp:coreProperties>
</file>