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60" r:id="rId5"/>
    <p:sldId id="279" r:id="rId6"/>
    <p:sldId id="262" r:id="rId7"/>
    <p:sldId id="263" r:id="rId8"/>
    <p:sldId id="264" r:id="rId9"/>
    <p:sldId id="280" r:id="rId10"/>
    <p:sldId id="281" r:id="rId11"/>
    <p:sldId id="265" r:id="rId12"/>
    <p:sldId id="266" r:id="rId13"/>
    <p:sldId id="282" r:id="rId14"/>
    <p:sldId id="267" r:id="rId15"/>
    <p:sldId id="268" r:id="rId16"/>
    <p:sldId id="269" r:id="rId17"/>
    <p:sldId id="283" r:id="rId18"/>
    <p:sldId id="284" r:id="rId19"/>
    <p:sldId id="270" r:id="rId20"/>
    <p:sldId id="285" r:id="rId21"/>
    <p:sldId id="286" r:id="rId22"/>
    <p:sldId id="272" r:id="rId23"/>
    <p:sldId id="294" r:id="rId24"/>
    <p:sldId id="273" r:id="rId25"/>
    <p:sldId id="287" r:id="rId26"/>
    <p:sldId id="274" r:id="rId27"/>
    <p:sldId id="275" r:id="rId28"/>
    <p:sldId id="288" r:id="rId29"/>
    <p:sldId id="289" r:id="rId30"/>
    <p:sldId id="292" r:id="rId31"/>
    <p:sldId id="276" r:id="rId32"/>
    <p:sldId id="293" r:id="rId33"/>
    <p:sldId id="291" r:id="rId3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6355"/>
    <a:srgbClr val="7FC7EB"/>
    <a:srgbClr val="7A9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1457" autoAdjust="0"/>
  </p:normalViewPr>
  <p:slideViewPr>
    <p:cSldViewPr snapToGrid="0">
      <p:cViewPr varScale="1">
        <p:scale>
          <a:sx n="114" d="100"/>
          <a:sy n="114" d="100"/>
        </p:scale>
        <p:origin x="1116" y="10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906974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359101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1111086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1377338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FBD114D-9FE6-46DF-BD4F-757DD379F2E4}" type="datetimeFigureOut">
              <a:rPr lang="es-PA" smtClean="0"/>
              <a:t>08/08/2023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3265160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FBD114D-9FE6-46DF-BD4F-757DD379F2E4}" type="datetimeFigureOut">
              <a:rPr lang="es-PA" smtClean="0"/>
              <a:t>08/08/2023</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47687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2329" y="2505075"/>
            <a:ext cx="4190702"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14913" y="2505075"/>
            <a:ext cx="4211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FBD114D-9FE6-46DF-BD4F-757DD379F2E4}" type="datetimeFigureOut">
              <a:rPr lang="es-PA" smtClean="0"/>
              <a:t>08/08/2023</a:t>
            </a:fld>
            <a:endParaRPr lang="es-PA"/>
          </a:p>
        </p:txBody>
      </p:sp>
      <p:sp>
        <p:nvSpPr>
          <p:cNvPr id="8" name="Footer Placeholder 7"/>
          <p:cNvSpPr>
            <a:spLocks noGrp="1"/>
          </p:cNvSpPr>
          <p:nvPr>
            <p:ph type="ftr" sz="quarter" idx="11"/>
          </p:nvPr>
        </p:nvSpPr>
        <p:spPr/>
        <p:txBody>
          <a:bodyPr/>
          <a:lstStyle/>
          <a:p>
            <a:endParaRPr lang="es-PA"/>
          </a:p>
        </p:txBody>
      </p:sp>
      <p:sp>
        <p:nvSpPr>
          <p:cNvPr id="9" name="Slide Number Placeholder 8"/>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4038767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FBD114D-9FE6-46DF-BD4F-757DD379F2E4}" type="datetimeFigureOut">
              <a:rPr lang="es-PA" smtClean="0"/>
              <a:t>08/08/2023</a:t>
            </a:fld>
            <a:endParaRPr lang="es-PA"/>
          </a:p>
        </p:txBody>
      </p:sp>
      <p:sp>
        <p:nvSpPr>
          <p:cNvPr id="4" name="Footer Placeholder 3"/>
          <p:cNvSpPr>
            <a:spLocks noGrp="1"/>
          </p:cNvSpPr>
          <p:nvPr>
            <p:ph type="ftr" sz="quarter" idx="11"/>
          </p:nvPr>
        </p:nvSpPr>
        <p:spPr/>
        <p:txBody>
          <a:bodyPr/>
          <a:lstStyle/>
          <a:p>
            <a:endParaRPr lang="es-PA"/>
          </a:p>
        </p:txBody>
      </p:sp>
      <p:sp>
        <p:nvSpPr>
          <p:cNvPr id="5" name="Slide Number Placeholder 4"/>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14564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D114D-9FE6-46DF-BD4F-757DD379F2E4}" type="datetimeFigureOut">
              <a:rPr lang="es-PA" smtClean="0"/>
              <a:t>08/08/2023</a:t>
            </a:fld>
            <a:endParaRPr lang="es-PA"/>
          </a:p>
        </p:txBody>
      </p:sp>
      <p:sp>
        <p:nvSpPr>
          <p:cNvPr id="3" name="Footer Placeholder 2"/>
          <p:cNvSpPr>
            <a:spLocks noGrp="1"/>
          </p:cNvSpPr>
          <p:nvPr>
            <p:ph type="ftr" sz="quarter" idx="11"/>
          </p:nvPr>
        </p:nvSpPr>
        <p:spPr/>
        <p:txBody>
          <a:bodyPr/>
          <a:lstStyle/>
          <a:p>
            <a:endParaRPr lang="es-PA"/>
          </a:p>
        </p:txBody>
      </p:sp>
      <p:sp>
        <p:nvSpPr>
          <p:cNvPr id="4" name="Slide Number Placeholder 3"/>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1570636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FBD114D-9FE6-46DF-BD4F-757DD379F2E4}" type="datetimeFigureOut">
              <a:rPr lang="es-PA" smtClean="0"/>
              <a:t>08/08/2023</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163800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FBD114D-9FE6-46DF-BD4F-757DD379F2E4}" type="datetimeFigureOut">
              <a:rPr lang="es-PA" smtClean="0"/>
              <a:t>08/08/2023</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632509E5-1856-4C5C-B5F8-40AE4D00797F}" type="slidenum">
              <a:rPr lang="es-PA" smtClean="0"/>
              <a:t>‹#›</a:t>
            </a:fld>
            <a:endParaRPr lang="es-PA"/>
          </a:p>
        </p:txBody>
      </p:sp>
    </p:spTree>
    <p:extLst>
      <p:ext uri="{BB962C8B-B14F-4D97-AF65-F5344CB8AC3E}">
        <p14:creationId xmlns:p14="http://schemas.microsoft.com/office/powerpoint/2010/main" val="3504564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D114D-9FE6-46DF-BD4F-757DD379F2E4}" type="datetimeFigureOut">
              <a:rPr lang="es-PA" smtClean="0"/>
              <a:t>08/08/2023</a:t>
            </a:fld>
            <a:endParaRPr lang="es-PA"/>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A"/>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509E5-1856-4C5C-B5F8-40AE4D00797F}" type="slidenum">
              <a:rPr lang="es-PA" smtClean="0"/>
              <a:t>‹#›</a:t>
            </a:fld>
            <a:endParaRPr lang="es-PA"/>
          </a:p>
        </p:txBody>
      </p:sp>
    </p:spTree>
    <p:extLst>
      <p:ext uri="{BB962C8B-B14F-4D97-AF65-F5344CB8AC3E}">
        <p14:creationId xmlns:p14="http://schemas.microsoft.com/office/powerpoint/2010/main" val="3047749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YSdMpn_EJOw" TargetMode="External"/><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21ECC6E-EC11-402C-8BC2-64D37F84B630}"/>
              </a:ext>
            </a:extLst>
          </p:cNvPr>
          <p:cNvSpPr txBox="1"/>
          <p:nvPr/>
        </p:nvSpPr>
        <p:spPr>
          <a:xfrm>
            <a:off x="1280621" y="3319079"/>
            <a:ext cx="5490927" cy="652871"/>
          </a:xfrm>
          <a:prstGeom prst="rect">
            <a:avLst/>
          </a:prstGeom>
          <a:noFill/>
        </p:spPr>
        <p:txBody>
          <a:bodyPr wrap="none" rtlCol="0">
            <a:spAutoFit/>
          </a:bodyPr>
          <a:lstStyle/>
          <a:p>
            <a:pPr marR="3573780">
              <a:lnSpc>
                <a:spcPct val="107000"/>
              </a:lnSpc>
              <a:spcAft>
                <a:spcPts val="800"/>
              </a:spcAft>
            </a:pPr>
            <a:r>
              <a:rPr lang="es-PA" sz="3600" b="1" dirty="0">
                <a:solidFill>
                  <a:srgbClr val="E4322B"/>
                </a:solidFill>
                <a:effectLst/>
                <a:latin typeface="Ubuntu" panose="020B0504030602030204" pitchFamily="34" charset="0"/>
                <a:ea typeface="Ubuntu" panose="020B0504030602030204" pitchFamily="34" charset="0"/>
                <a:cs typeface="Ubuntu" panose="020B0504030602030204" pitchFamily="34" charset="0"/>
              </a:rPr>
              <a:t>Fitness</a:t>
            </a:r>
            <a:r>
              <a:rPr lang="es-PA" sz="3600" dirty="0"/>
              <a:t> </a:t>
            </a:r>
          </a:p>
        </p:txBody>
      </p:sp>
      <p:sp>
        <p:nvSpPr>
          <p:cNvPr id="39" name="CuadroTexto 38">
            <a:extLst>
              <a:ext uri="{FF2B5EF4-FFF2-40B4-BE49-F238E27FC236}">
                <a16:creationId xmlns:a16="http://schemas.microsoft.com/office/drawing/2014/main" id="{6867EC94-766D-4B23-961C-906D0EE54101}"/>
              </a:ext>
            </a:extLst>
          </p:cNvPr>
          <p:cNvSpPr txBox="1"/>
          <p:nvPr/>
        </p:nvSpPr>
        <p:spPr>
          <a:xfrm>
            <a:off x="1237759" y="3781218"/>
            <a:ext cx="5716950" cy="652871"/>
          </a:xfrm>
          <a:prstGeom prst="rect">
            <a:avLst/>
          </a:prstGeom>
          <a:noFill/>
        </p:spPr>
        <p:txBody>
          <a:bodyPr wrap="none" rtlCol="0">
            <a:spAutoFit/>
          </a:bodyPr>
          <a:lstStyle/>
          <a:p>
            <a:pPr marR="3573780">
              <a:lnSpc>
                <a:spcPct val="107000"/>
              </a:lnSpc>
              <a:spcAft>
                <a:spcPts val="800"/>
              </a:spcAft>
            </a:pPr>
            <a:r>
              <a:rPr lang="en-US" sz="3600" b="1" dirty="0">
                <a:solidFill>
                  <a:srgbClr val="E4322B"/>
                </a:solidFill>
                <a:effectLst/>
                <a:latin typeface="Ubuntu" panose="020B0504030602030204" pitchFamily="34" charset="0"/>
                <a:ea typeface="Ubuntu" panose="020B0504030602030204" pitchFamily="34" charset="0"/>
                <a:cs typeface="Ubuntu" panose="020B0504030602030204" pitchFamily="34" charset="0"/>
              </a:rPr>
              <a:t>Captains</a:t>
            </a:r>
            <a:endParaRPr lang="en-US" sz="3600" dirty="0"/>
          </a:p>
        </p:txBody>
      </p:sp>
      <p:sp>
        <p:nvSpPr>
          <p:cNvPr id="40" name="CuadroTexto 39">
            <a:extLst>
              <a:ext uri="{FF2B5EF4-FFF2-40B4-BE49-F238E27FC236}">
                <a16:creationId xmlns:a16="http://schemas.microsoft.com/office/drawing/2014/main" id="{18A8F2F0-3822-4A48-9DC9-A32363476A41}"/>
              </a:ext>
            </a:extLst>
          </p:cNvPr>
          <p:cNvSpPr txBox="1"/>
          <p:nvPr/>
        </p:nvSpPr>
        <p:spPr>
          <a:xfrm>
            <a:off x="1237759" y="4362245"/>
            <a:ext cx="6827831" cy="570605"/>
          </a:xfrm>
          <a:prstGeom prst="rect">
            <a:avLst/>
          </a:prstGeom>
          <a:noFill/>
        </p:spPr>
        <p:txBody>
          <a:bodyPr wrap="none" rtlCol="0">
            <a:spAutoFit/>
          </a:bodyPr>
          <a:lstStyle/>
          <a:p>
            <a:pPr marR="3573780">
              <a:lnSpc>
                <a:spcPct val="107000"/>
              </a:lnSpc>
              <a:spcAft>
                <a:spcPts val="800"/>
              </a:spcAft>
            </a:pPr>
            <a:r>
              <a:rPr lang="es-PA" sz="3200" dirty="0">
                <a:solidFill>
                  <a:srgbClr val="E4322B"/>
                </a:solidFill>
                <a:effectLst/>
                <a:latin typeface="Ubuntu Light" panose="020B0304030602030204" pitchFamily="34" charset="0"/>
                <a:ea typeface="Ubuntu" panose="020B0504030602030204" pitchFamily="34" charset="0"/>
                <a:cs typeface="Ubuntu" panose="020B0504030602030204" pitchFamily="34" charset="0"/>
              </a:rPr>
              <a:t>Facilitator Guide</a:t>
            </a:r>
            <a:r>
              <a:rPr lang="es-PA" sz="3200" dirty="0">
                <a:latin typeface="Ubuntu Light" panose="020B0304030602030204" pitchFamily="34" charset="0"/>
              </a:rPr>
              <a:t> </a:t>
            </a:r>
          </a:p>
        </p:txBody>
      </p:sp>
      <p:pic>
        <p:nvPicPr>
          <p:cNvPr id="41" name="Picture 56">
            <a:extLst>
              <a:ext uri="{FF2B5EF4-FFF2-40B4-BE49-F238E27FC236}">
                <a16:creationId xmlns:a16="http://schemas.microsoft.com/office/drawing/2014/main" id="{186B64F1-E3E3-4CBA-B61A-4C6001F5209B}"/>
              </a:ext>
            </a:extLst>
          </p:cNvPr>
          <p:cNvPicPr/>
          <p:nvPr/>
        </p:nvPicPr>
        <p:blipFill>
          <a:blip r:embed="rId3"/>
          <a:stretch>
            <a:fillRect/>
          </a:stretch>
        </p:blipFill>
        <p:spPr>
          <a:xfrm>
            <a:off x="7088822" y="5323145"/>
            <a:ext cx="2230756" cy="999490"/>
          </a:xfrm>
          <a:prstGeom prst="rect">
            <a:avLst/>
          </a:prstGeom>
        </p:spPr>
      </p:pic>
      <p:sp>
        <p:nvSpPr>
          <p:cNvPr id="44" name="CuadroTexto 43">
            <a:extLst>
              <a:ext uri="{FF2B5EF4-FFF2-40B4-BE49-F238E27FC236}">
                <a16:creationId xmlns:a16="http://schemas.microsoft.com/office/drawing/2014/main" id="{7ACE4487-AC65-43EB-A8BA-26719E0D18F7}"/>
              </a:ext>
            </a:extLst>
          </p:cNvPr>
          <p:cNvSpPr txBox="1"/>
          <p:nvPr/>
        </p:nvSpPr>
        <p:spPr>
          <a:xfrm>
            <a:off x="545624" y="6037780"/>
            <a:ext cx="5301772" cy="361317"/>
          </a:xfrm>
          <a:prstGeom prst="rect">
            <a:avLst/>
          </a:prstGeom>
          <a:noFill/>
        </p:spPr>
        <p:txBody>
          <a:bodyPr wrap="none" rtlCol="0">
            <a:spAutoFit/>
          </a:bodyPr>
          <a:lstStyle/>
          <a:p>
            <a:pPr marR="3573780">
              <a:lnSpc>
                <a:spcPct val="107000"/>
              </a:lnSpc>
              <a:spcAft>
                <a:spcPts val="800"/>
              </a:spcAft>
            </a:pPr>
            <a:r>
              <a:rPr lang="es-PA" dirty="0" err="1">
                <a:solidFill>
                  <a:srgbClr val="E4322B"/>
                </a:solidFill>
                <a:effectLst/>
                <a:latin typeface="Ubuntu" panose="020B0504030602030204" pitchFamily="34" charset="0"/>
                <a:ea typeface="Ubuntu" panose="020B0504030602030204" pitchFamily="34" charset="0"/>
                <a:cs typeface="Ubuntu" panose="020B0504030602030204" pitchFamily="34" charset="0"/>
              </a:rPr>
              <a:t>February</a:t>
            </a:r>
            <a:r>
              <a:rPr lang="es-PA" dirty="0">
                <a:solidFill>
                  <a:srgbClr val="E4322B"/>
                </a:solidFill>
                <a:effectLst/>
                <a:latin typeface="Ubuntu" panose="020B0504030602030204" pitchFamily="34" charset="0"/>
                <a:ea typeface="Ubuntu" panose="020B0504030602030204" pitchFamily="34" charset="0"/>
                <a:cs typeface="Ubuntu" panose="020B0504030602030204" pitchFamily="34" charset="0"/>
              </a:rPr>
              <a:t> 2023</a:t>
            </a:r>
            <a:endParaRPr lang="es-PA" dirty="0">
              <a:latin typeface="Ubuntu" panose="020B0504030602030204" pitchFamily="34" charset="0"/>
            </a:endParaRPr>
          </a:p>
        </p:txBody>
      </p:sp>
    </p:spTree>
    <p:extLst>
      <p:ext uri="{BB962C8B-B14F-4D97-AF65-F5344CB8AC3E}">
        <p14:creationId xmlns:p14="http://schemas.microsoft.com/office/powerpoint/2010/main" val="471416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389956742"/>
              </p:ext>
            </p:extLst>
          </p:nvPr>
        </p:nvGraphicFramePr>
        <p:xfrm>
          <a:off x="614150" y="545910"/>
          <a:ext cx="8518837" cy="6170581"/>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58530">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2787307">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Physical Activity</a:t>
                      </a:r>
                    </a:p>
                    <a:p>
                      <a:pPr marL="0" algn="l" defTabSz="914400" rtl="0" eaLnBrk="1" latinLnBrk="0" hangingPunct="1"/>
                      <a:endParaRPr lang="en-US" sz="1000" b="0" i="0" u="none" strike="noStrike" kern="1200" baseline="0" noProof="0">
                        <a:solidFill>
                          <a:schemeClr val="tx1"/>
                        </a:solidFill>
                        <a:latin typeface="Ubuntu" panose="020B0504030602030204" pitchFamily="34" charset="0"/>
                        <a:ea typeface="+mn-ea"/>
                        <a:cs typeface="+mn-cs"/>
                      </a:endParaRPr>
                    </a:p>
                    <a:p>
                      <a:pPr marL="0" algn="l" defTabSz="914400" rtl="0" eaLnBrk="1" latinLnBrk="0" hangingPunct="1"/>
                      <a:r>
                        <a:rPr lang="en-US" sz="1000" b="0" i="0" u="none" strike="noStrike" kern="1200" baseline="0" noProof="0">
                          <a:solidFill>
                            <a:schemeClr val="tx1"/>
                          </a:solidFill>
                          <a:latin typeface="Ubuntu" panose="020B0504030602030204" pitchFamily="34" charset="0"/>
                          <a:ea typeface="+mn-ea"/>
                          <a:cs typeface="+mn-cs"/>
                        </a:rPr>
                        <a:t>Balance</a:t>
                      </a:r>
                    </a:p>
                    <a:p>
                      <a:pPr marL="0" algn="l" defTabSz="914400" rtl="0" eaLnBrk="1" latinLnBrk="0" hangingPunct="1"/>
                      <a:r>
                        <a:rPr lang="en-US" sz="1000" b="0" i="0" u="none" strike="noStrike" kern="1200" baseline="0" noProof="0">
                          <a:solidFill>
                            <a:schemeClr val="tx1"/>
                          </a:solidFill>
                          <a:latin typeface="Ubuntu" panose="020B0504030602030204" pitchFamily="34" charset="0"/>
                          <a:ea typeface="+mn-ea"/>
                          <a:cs typeface="+mn-cs"/>
                        </a:rPr>
                        <a:t>  </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4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Lastly, let’s talk about balance. Balance helps you to stay in control when you are playing sports and helps you to avoid falls.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Try to do balance training 2 -3 days each week for up to 15 minutes.</a:t>
                      </a:r>
                    </a:p>
                    <a:p>
                      <a:endParaRPr lang="en-US"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r>
                        <a:rPr lang="en-US" sz="1000" b="0" i="0" u="none" strike="noStrike" kern="1200" baseline="0" noProof="0" dirty="0">
                          <a:solidFill>
                            <a:schemeClr val="dk1"/>
                          </a:solidFill>
                          <a:latin typeface="Ubuntu" panose="020B0504030602030204" pitchFamily="34" charset="0"/>
                          <a:ea typeface="+mn-ea"/>
                          <a:cs typeface="+mn-cs"/>
                        </a:rPr>
                        <a:t>What are some examples of balance exercises?  Write your answers down in your workbook.</a:t>
                      </a:r>
                    </a:p>
                    <a:p>
                      <a:endParaRPr lang="en-US" sz="1000" b="1" i="1"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Ask a few participants to share their answers and go to the next slide.</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Balance can be done anywhere. Do you remember the difference between dynamic and static exercises?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Sports like gymnastics, figure skating and snow sports require a lot of dynamic balance!</a:t>
                      </a:r>
                    </a:p>
                    <a:p>
                      <a:endParaRPr lang="en-US" sz="1000" b="1" i="1"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418962">
                <a:tc>
                  <a:txBody>
                    <a:bodyPr/>
                    <a:lstStyle/>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rgbClr val="316355"/>
                          </a:solidFill>
                          <a:latin typeface="Ubuntu" panose="020B0504030602030204" pitchFamily="34" charset="0"/>
                          <a:ea typeface="+mn-ea"/>
                          <a:cs typeface="+mn-cs"/>
                        </a:rPr>
                        <a:t>Lesson 1: </a:t>
                      </a:r>
                      <a:r>
                        <a:rPr lang="en-US" sz="1000" b="0" i="0" u="none" strike="noStrike" kern="1200" baseline="0" noProof="0" dirty="0">
                          <a:solidFill>
                            <a:schemeClr val="tx1"/>
                          </a:solidFill>
                          <a:latin typeface="Ubuntu" panose="020B0504030602030204" pitchFamily="34" charset="0"/>
                          <a:ea typeface="+mn-ea"/>
                          <a:cs typeface="+mn-cs"/>
                        </a:rPr>
                        <a:t>Overview of Fitness, Physical Activity</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en-US" sz="1000" b="0" i="0" u="none" strike="noStrike" kern="1200" baseline="0" noProof="0" dirty="0">
                          <a:solidFill>
                            <a:schemeClr val="tx1"/>
                          </a:solidFill>
                          <a:latin typeface="Ubuntu" panose="020B0504030602030204" pitchFamily="34" charset="0"/>
                          <a:ea typeface="+mn-ea"/>
                          <a:cs typeface="+mn-cs"/>
                        </a:rPr>
                        <a:t>Fit 5 Fitness Cards</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&lt;1 minute</a:t>
                      </a: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indent="0">
                        <a:buFont typeface="Arial" panose="020B0604020202020204" pitchFamily="34" charset="0"/>
                        <a:buNone/>
                      </a:pPr>
                      <a:r>
                        <a:rPr lang="en-US" sz="1000" b="0" i="0" u="none" strike="noStrike" kern="1200" baseline="0" noProof="0">
                          <a:solidFill>
                            <a:schemeClr val="dk1"/>
                          </a:solidFill>
                          <a:latin typeface="Ubuntu" panose="020B0504030602030204" pitchFamily="34" charset="0"/>
                          <a:ea typeface="+mn-ea"/>
                          <a:cs typeface="+mn-cs"/>
                        </a:rPr>
                        <a:t>You can use the Fit 5 Fitness Cards and Videos to help you do exercises in all four parts of physical activity.</a:t>
                      </a:r>
                    </a:p>
                    <a:p>
                      <a:pPr marL="0" indent="0">
                        <a:buFont typeface="Arial" panose="020B0604020202020204" pitchFamily="34" charset="0"/>
                        <a:buNone/>
                      </a:pPr>
                      <a:endParaRPr lang="en-US" sz="1000" b="0" i="0" u="none" strike="noStrike" kern="1200" baseline="0" noProof="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558449">
                <a:tc>
                  <a:txBody>
                    <a:bodyPr/>
                    <a:lstStyle/>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rgbClr val="316355"/>
                          </a:solidFill>
                          <a:latin typeface="Ubuntu" panose="020B0504030602030204" pitchFamily="34" charset="0"/>
                          <a:ea typeface="+mn-ea"/>
                          <a:cs typeface="+mn-cs"/>
                        </a:rPr>
                        <a:t>Lesson 1: </a:t>
                      </a:r>
                      <a:r>
                        <a:rPr lang="en-US" sz="1000" b="0" i="0" u="none" strike="noStrike" kern="1200" baseline="0" noProof="0" dirty="0">
                          <a:solidFill>
                            <a:schemeClr val="tx1"/>
                          </a:solidFill>
                          <a:latin typeface="Ubuntu" panose="020B0504030602030204" pitchFamily="34" charset="0"/>
                          <a:ea typeface="+mn-ea"/>
                          <a:cs typeface="+mn-cs"/>
                        </a:rPr>
                        <a:t>Overview of Fitness, Nutrition</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&lt;1 minute</a:t>
                      </a: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Lead: </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baseline="0" noProof="0" dirty="0">
                          <a:solidFill>
                            <a:schemeClr val="dk1"/>
                          </a:solidFill>
                          <a:latin typeface="Ubuntu" panose="020B0504030602030204" pitchFamily="34" charset="0"/>
                          <a:ea typeface="+mn-ea"/>
                          <a:cs typeface="+mn-cs"/>
                        </a:rPr>
                        <a:t>Fitness is your best health and performance through proper physical activity, nutrition, and hydration. Now let’s talk about nutrition!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379250454"/>
                  </a:ext>
                </a:extLst>
              </a:tr>
            </a:tbl>
          </a:graphicData>
        </a:graphic>
      </p:graphicFrame>
      <p:grpSp>
        <p:nvGrpSpPr>
          <p:cNvPr id="8" name="Group 7">
            <a:extLst>
              <a:ext uri="{FF2B5EF4-FFF2-40B4-BE49-F238E27FC236}">
                <a16:creationId xmlns:a16="http://schemas.microsoft.com/office/drawing/2014/main" id="{8F5CD13F-70FD-5F5D-480E-2FAF5833939E}"/>
              </a:ext>
            </a:extLst>
          </p:cNvPr>
          <p:cNvGrpSpPr/>
          <p:nvPr/>
        </p:nvGrpSpPr>
        <p:grpSpPr>
          <a:xfrm>
            <a:off x="7024655" y="1115216"/>
            <a:ext cx="2108332" cy="2474417"/>
            <a:chOff x="7024655" y="1164911"/>
            <a:chExt cx="2108332" cy="2474417"/>
          </a:xfrm>
        </p:grpSpPr>
        <p:pic>
          <p:nvPicPr>
            <p:cNvPr id="4" name="Picture 3">
              <a:extLst>
                <a:ext uri="{FF2B5EF4-FFF2-40B4-BE49-F238E27FC236}">
                  <a16:creationId xmlns:a16="http://schemas.microsoft.com/office/drawing/2014/main" id="{EA8ACC6B-1CE5-CE5C-F155-BFFA2C54A87F}"/>
                </a:ext>
              </a:extLst>
            </p:cNvPr>
            <p:cNvPicPr>
              <a:picLocks noChangeAspect="1"/>
            </p:cNvPicPr>
            <p:nvPr/>
          </p:nvPicPr>
          <p:blipFill rotWithShape="1">
            <a:blip r:embed="rId2"/>
            <a:srcRect l="62206" t="28595" r="3479" b="36979"/>
            <a:stretch/>
          </p:blipFill>
          <p:spPr>
            <a:xfrm>
              <a:off x="7024655" y="1164911"/>
              <a:ext cx="2108332" cy="1189790"/>
            </a:xfrm>
            <a:prstGeom prst="rect">
              <a:avLst/>
            </a:prstGeom>
            <a:ln>
              <a:solidFill>
                <a:schemeClr val="tx1"/>
              </a:solidFill>
            </a:ln>
          </p:spPr>
        </p:pic>
        <p:pic>
          <p:nvPicPr>
            <p:cNvPr id="7" name="Picture 6">
              <a:extLst>
                <a:ext uri="{FF2B5EF4-FFF2-40B4-BE49-F238E27FC236}">
                  <a16:creationId xmlns:a16="http://schemas.microsoft.com/office/drawing/2014/main" id="{3F2926F2-2131-2010-2109-5761F33BCD24}"/>
                </a:ext>
              </a:extLst>
            </p:cNvPr>
            <p:cNvPicPr>
              <a:picLocks noChangeAspect="1"/>
            </p:cNvPicPr>
            <p:nvPr/>
          </p:nvPicPr>
          <p:blipFill rotWithShape="1">
            <a:blip r:embed="rId3"/>
            <a:srcRect l="39631" t="26633" r="25553" b="38941"/>
            <a:stretch/>
          </p:blipFill>
          <p:spPr>
            <a:xfrm>
              <a:off x="7024655" y="2466682"/>
              <a:ext cx="2108332" cy="1172646"/>
            </a:xfrm>
            <a:prstGeom prst="rect">
              <a:avLst/>
            </a:prstGeom>
            <a:ln>
              <a:solidFill>
                <a:schemeClr val="tx1"/>
              </a:solidFill>
            </a:ln>
          </p:spPr>
        </p:pic>
      </p:grpSp>
      <p:pic>
        <p:nvPicPr>
          <p:cNvPr id="15" name="Picture 14">
            <a:extLst>
              <a:ext uri="{FF2B5EF4-FFF2-40B4-BE49-F238E27FC236}">
                <a16:creationId xmlns:a16="http://schemas.microsoft.com/office/drawing/2014/main" id="{1574EA12-4638-C0D0-5D2A-B0140D0C6529}"/>
              </a:ext>
            </a:extLst>
          </p:cNvPr>
          <p:cNvPicPr>
            <a:picLocks noChangeAspect="1"/>
          </p:cNvPicPr>
          <p:nvPr/>
        </p:nvPicPr>
        <p:blipFill rotWithShape="1">
          <a:blip r:embed="rId4"/>
          <a:srcRect l="40234" t="26990" r="25451" b="38941"/>
          <a:stretch/>
        </p:blipFill>
        <p:spPr>
          <a:xfrm>
            <a:off x="7024655" y="3906081"/>
            <a:ext cx="2108332" cy="1177460"/>
          </a:xfrm>
          <a:prstGeom prst="rect">
            <a:avLst/>
          </a:prstGeom>
          <a:ln>
            <a:solidFill>
              <a:schemeClr val="tx1"/>
            </a:solidFill>
          </a:ln>
        </p:spPr>
      </p:pic>
      <p:pic>
        <p:nvPicPr>
          <p:cNvPr id="17" name="Picture 16">
            <a:extLst>
              <a:ext uri="{FF2B5EF4-FFF2-40B4-BE49-F238E27FC236}">
                <a16:creationId xmlns:a16="http://schemas.microsoft.com/office/drawing/2014/main" id="{DA4F6286-943D-7DAD-4325-1F851EEE653B}"/>
              </a:ext>
            </a:extLst>
          </p:cNvPr>
          <p:cNvPicPr>
            <a:picLocks noChangeAspect="1"/>
          </p:cNvPicPr>
          <p:nvPr/>
        </p:nvPicPr>
        <p:blipFill rotWithShape="1">
          <a:blip r:embed="rId5"/>
          <a:srcRect l="34616" t="26277" r="20134" b="29829"/>
          <a:stretch/>
        </p:blipFill>
        <p:spPr>
          <a:xfrm>
            <a:off x="7024656" y="5328307"/>
            <a:ext cx="2108332" cy="1150410"/>
          </a:xfrm>
          <a:prstGeom prst="rect">
            <a:avLst/>
          </a:prstGeom>
          <a:ln>
            <a:solidFill>
              <a:schemeClr val="tx1"/>
            </a:solidFill>
          </a:ln>
        </p:spPr>
      </p:pic>
    </p:spTree>
    <p:extLst>
      <p:ext uri="{BB962C8B-B14F-4D97-AF65-F5344CB8AC3E}">
        <p14:creationId xmlns:p14="http://schemas.microsoft.com/office/powerpoint/2010/main" val="415800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990511972"/>
              </p:ext>
            </p:extLst>
          </p:nvPr>
        </p:nvGraphicFramePr>
        <p:xfrm>
          <a:off x="614150" y="545910"/>
          <a:ext cx="8518837" cy="5299473"/>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r>
                        <a:rPr lang="en-US" sz="1000" b="1" i="0" u="none" strike="noStrike" kern="1200" baseline="0" noProof="0">
                          <a:solidFill>
                            <a:srgbClr val="316355"/>
                          </a:solidFill>
                          <a:latin typeface="Ubuntu" panose="020B0504030602030204" pitchFamily="34" charset="0"/>
                          <a:ea typeface="+mn-ea"/>
                          <a:cs typeface="+mn-cs"/>
                        </a:rPr>
                        <a:t>Topic </a:t>
                      </a:r>
                      <a:endParaRPr lang="en-US" sz="1000" b="0" i="0" u="none" strike="noStrike" kern="1200" baseline="0" noProof="0">
                        <a:solidFill>
                          <a:srgbClr val="316355"/>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tx1"/>
                          </a:solidFill>
                          <a:latin typeface="Ubuntu" panose="020B0504030602030204" pitchFamily="34" charset="0"/>
                          <a:ea typeface="+mn-ea"/>
                          <a:cs typeface="+mn-cs"/>
                        </a:rPr>
                        <a:t>Healthy Eating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1" u="none" strike="noStrike" kern="1200" baseline="0" noProof="0">
                        <a:solidFill>
                          <a:srgbClr val="316355"/>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5 minutes</a:t>
                      </a:r>
                    </a:p>
                    <a:p>
                      <a:r>
                        <a:rPr lang="en-US" sz="1000" b="1" i="0" u="none" strike="noStrike" kern="1200" baseline="0" noProof="0">
                          <a:solidFill>
                            <a:srgbClr val="316355"/>
                          </a:solidFill>
                          <a:latin typeface="Ubuntu" panose="020B0504030602030204" pitchFamily="34" charset="0"/>
                          <a:ea typeface="+mn-ea"/>
                          <a:cs typeface="+mn-cs"/>
                        </a:rPr>
                        <a:t>Lead: </a:t>
                      </a:r>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Healthy eating is eating a variety of foods that give you the nutrients you need to properly fuel your body.</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Eating well helps you both on and off the field. It keeps your body and mind healthy, and increases your sport performance and recovery.</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It keeps your body and mind healthy by:</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Giving your body the energy to be active and function well.</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Helping your body to grow and repair itself.</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Helping the body to fight infections and illness. </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000" b="0" i="0" u="none" strike="noStrike" kern="1200" baseline="0" noProof="0" dirty="0">
                          <a:solidFill>
                            <a:schemeClr val="dk1"/>
                          </a:solidFill>
                          <a:latin typeface="Ubuntu" panose="020B0504030602030204" pitchFamily="34" charset="0"/>
                          <a:ea typeface="+mn-ea"/>
                          <a:cs typeface="+mn-cs"/>
                        </a:rPr>
                        <a:t>Healthy eating can increase your sports performance and recovery by:</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Giving you more energy.</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Strengthening your muscles and bones.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Improving your focus.</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r>
                        <a:rPr lang="en-US" sz="1000" b="0" i="0" u="none" strike="noStrike" kern="1200" baseline="0" noProof="0" dirty="0">
                          <a:solidFill>
                            <a:schemeClr val="dk1"/>
                          </a:solidFill>
                          <a:latin typeface="Ubuntu" panose="020B0504030602030204" pitchFamily="34" charset="0"/>
                          <a:ea typeface="+mn-ea"/>
                          <a:cs typeface="+mn-cs"/>
                        </a:rPr>
                        <a:t>What kinds of healthy food do you eat? Write your answers down in your workbook.</a:t>
                      </a:r>
                    </a:p>
                    <a:p>
                      <a:endParaRPr lang="en-US" sz="1000" b="1" i="1"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Ask a few participants to share their answers and go to the next slide.</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89807">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tx1"/>
                          </a:solidFill>
                          <a:latin typeface="Ubuntu" panose="020B0504030602030204" pitchFamily="34" charset="0"/>
                          <a:ea typeface="+mn-ea"/>
                          <a:cs typeface="+mn-cs"/>
                        </a:rPr>
                        <a:t>Healthy Foods</a:t>
                      </a:r>
                    </a:p>
                    <a:p>
                      <a:pPr marL="0" algn="l" defTabSz="914400" rtl="0" eaLnBrk="1" latinLnBrk="0" hangingPunct="1"/>
                      <a:endParaRPr lang="en-US" sz="1000" b="0" i="0" u="none" strike="noStrike" kern="1200" baseline="0" noProof="0">
                        <a:solidFill>
                          <a:schemeClr val="tx1"/>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a:t>
                      </a:r>
                      <a:r>
                        <a:rPr lang="en-US" sz="1000" b="0" i="0" u="none" strike="noStrike" kern="1200" baseline="0" noProof="0">
                          <a:solidFill>
                            <a:schemeClr val="tx1"/>
                          </a:solidFill>
                          <a:latin typeface="Ubuntu" panose="020B0504030602030204" pitchFamily="34" charset="0"/>
                          <a:ea typeface="+mn-ea"/>
                          <a:cs typeface="+mn-cs"/>
                        </a:rPr>
                        <a:t> 2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A healthy diet Includes foods from all the different food groups. </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If, for example, you just eat only fruits and vegetables, your muscles will be weak.</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If you never eat vegetables, may get sick a lot.</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Save junk food like desserts, chips and sodas for special occasions. If you eat too much sugar, if may give you a boost of energy initially but then you’ll crash and feel tired and sluggish soon after.</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Keep snacks healthy and small.</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Make half of your plate fruits or vegetables. Fill the other half with foods like whole grains, dairy and protein.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grpSp>
        <p:nvGrpSpPr>
          <p:cNvPr id="7" name="Group 6">
            <a:extLst>
              <a:ext uri="{FF2B5EF4-FFF2-40B4-BE49-F238E27FC236}">
                <a16:creationId xmlns:a16="http://schemas.microsoft.com/office/drawing/2014/main" id="{CAF2E6C5-6408-40B5-559B-7CB6F521B1AA}"/>
              </a:ext>
            </a:extLst>
          </p:cNvPr>
          <p:cNvGrpSpPr/>
          <p:nvPr/>
        </p:nvGrpSpPr>
        <p:grpSpPr>
          <a:xfrm>
            <a:off x="7002840" y="1345175"/>
            <a:ext cx="2130147" cy="2610439"/>
            <a:chOff x="7002840" y="1066879"/>
            <a:chExt cx="2130147" cy="2610439"/>
          </a:xfrm>
        </p:grpSpPr>
        <p:pic>
          <p:nvPicPr>
            <p:cNvPr id="4" name="Picture 3">
              <a:extLst>
                <a:ext uri="{FF2B5EF4-FFF2-40B4-BE49-F238E27FC236}">
                  <a16:creationId xmlns:a16="http://schemas.microsoft.com/office/drawing/2014/main" id="{D8853735-4CE7-2606-7EAF-4EFC7FBD2A08}"/>
                </a:ext>
              </a:extLst>
            </p:cNvPr>
            <p:cNvPicPr>
              <a:picLocks noChangeAspect="1"/>
            </p:cNvPicPr>
            <p:nvPr/>
          </p:nvPicPr>
          <p:blipFill rotWithShape="1">
            <a:blip r:embed="rId2"/>
            <a:srcRect l="33966" t="25924" r="20482" b="28056"/>
            <a:stretch/>
          </p:blipFill>
          <p:spPr>
            <a:xfrm>
              <a:off x="7002840" y="1066879"/>
              <a:ext cx="2130147" cy="1210524"/>
            </a:xfrm>
            <a:prstGeom prst="rect">
              <a:avLst/>
            </a:prstGeom>
            <a:ln>
              <a:solidFill>
                <a:schemeClr val="tx1"/>
              </a:solidFill>
            </a:ln>
          </p:spPr>
        </p:pic>
        <p:pic>
          <p:nvPicPr>
            <p:cNvPr id="6" name="Picture 5">
              <a:extLst>
                <a:ext uri="{FF2B5EF4-FFF2-40B4-BE49-F238E27FC236}">
                  <a16:creationId xmlns:a16="http://schemas.microsoft.com/office/drawing/2014/main" id="{847A3CFD-2E3D-F74F-3AAA-60F98682BE98}"/>
                </a:ext>
              </a:extLst>
            </p:cNvPr>
            <p:cNvPicPr>
              <a:picLocks noChangeAspect="1"/>
            </p:cNvPicPr>
            <p:nvPr/>
          </p:nvPicPr>
          <p:blipFill rotWithShape="1">
            <a:blip r:embed="rId3"/>
            <a:srcRect l="34816" t="26098" r="21137" b="29333"/>
            <a:stretch/>
          </p:blipFill>
          <p:spPr>
            <a:xfrm>
              <a:off x="7002840" y="2464905"/>
              <a:ext cx="2130147" cy="1212413"/>
            </a:xfrm>
            <a:prstGeom prst="rect">
              <a:avLst/>
            </a:prstGeom>
            <a:ln>
              <a:solidFill>
                <a:schemeClr val="tx1"/>
              </a:solidFill>
            </a:ln>
          </p:spPr>
        </p:pic>
      </p:grpSp>
      <p:pic>
        <p:nvPicPr>
          <p:cNvPr id="9" name="Picture 8">
            <a:extLst>
              <a:ext uri="{FF2B5EF4-FFF2-40B4-BE49-F238E27FC236}">
                <a16:creationId xmlns:a16="http://schemas.microsoft.com/office/drawing/2014/main" id="{57A36F29-6ABB-4D8E-C9A3-786F43E4F88D}"/>
              </a:ext>
            </a:extLst>
          </p:cNvPr>
          <p:cNvPicPr>
            <a:picLocks noChangeAspect="1"/>
          </p:cNvPicPr>
          <p:nvPr/>
        </p:nvPicPr>
        <p:blipFill rotWithShape="1">
          <a:blip r:embed="rId4"/>
          <a:srcRect l="35318" t="27168" r="20836" b="29309"/>
          <a:stretch/>
        </p:blipFill>
        <p:spPr>
          <a:xfrm>
            <a:off x="7002840" y="4393098"/>
            <a:ext cx="2130147" cy="1189372"/>
          </a:xfrm>
          <a:prstGeom prst="rect">
            <a:avLst/>
          </a:prstGeom>
          <a:ln>
            <a:solidFill>
              <a:schemeClr val="tx1"/>
            </a:solidFill>
          </a:ln>
        </p:spPr>
      </p:pic>
    </p:spTree>
    <p:extLst>
      <p:ext uri="{BB962C8B-B14F-4D97-AF65-F5344CB8AC3E}">
        <p14:creationId xmlns:p14="http://schemas.microsoft.com/office/powerpoint/2010/main" val="4066996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927410637"/>
              </p:ext>
            </p:extLst>
          </p:nvPr>
        </p:nvGraphicFramePr>
        <p:xfrm>
          <a:off x="614150" y="545910"/>
          <a:ext cx="8518837" cy="593766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768059">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tx1"/>
                          </a:solidFill>
                          <a:latin typeface="Ubuntu" panose="020B0504030602030204" pitchFamily="34" charset="0"/>
                          <a:ea typeface="+mn-ea"/>
                          <a:cs typeface="+mn-cs"/>
                        </a:rPr>
                        <a:t>Fruits &amp; Vegetables</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2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Fruits and vegetables give your body important vitamins, minerals and energy needed for good health and sports performance.</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Your goal is to eat at least 5 fruits and vegetables per day.</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r>
                        <a:rPr lang="en-US" sz="1000" b="0" i="0" u="none" strike="noStrike" kern="1200" baseline="0" noProof="0" dirty="0">
                          <a:solidFill>
                            <a:schemeClr val="dk1"/>
                          </a:solidFill>
                          <a:latin typeface="Ubuntu" panose="020B0504030602030204" pitchFamily="34" charset="0"/>
                          <a:ea typeface="+mn-ea"/>
                          <a:cs typeface="+mn-cs"/>
                        </a:rPr>
                        <a:t>What are some of your favorite fruits and vegetables? Write down at least 3 fruits and 3 vegetables in your workbook.</a:t>
                      </a:r>
                    </a:p>
                    <a:p>
                      <a:endParaRPr lang="en-US" sz="1000" b="1" i="1"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Ask a few participants to share their answers and go to the next slide.</a:t>
                      </a: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704777">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tx1"/>
                          </a:solidFill>
                          <a:latin typeface="Ubuntu" panose="020B0504030602030204" pitchFamily="34" charset="0"/>
                          <a:ea typeface="+mn-ea"/>
                          <a:cs typeface="+mn-cs"/>
                        </a:rPr>
                        <a:t>Dairy</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2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Dairy foods help keep your bones strong. This can prevent fractures, and prevent muscle pain and weakness.</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Dairy foods contain Vitamin D and calcium.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Your goal is to have at least 3 cups of dairy per day.</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What are some of your favorite dairy foods? Write down at least 3 examples in your workbook.</a:t>
                      </a:r>
                    </a:p>
                    <a:p>
                      <a:endParaRPr lang="en-US" sz="1000" b="1" i="1"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Ask a few participants to share their answers and go to the next slide.</a:t>
                      </a:r>
                      <a:endParaRPr lang="en-US" sz="1000" b="0" i="0" u="none" strike="noStrike" kern="1200" baseline="0" noProof="0" dirty="0">
                        <a:solidFill>
                          <a:schemeClr val="dk1"/>
                        </a:solidFill>
                        <a:latin typeface="Ubuntu" panose="020B0504030602030204" pitchFamily="34" charset="0"/>
                        <a:ea typeface="+mn-ea"/>
                        <a:cs typeface="+mn-cs"/>
                      </a:endParaRPr>
                    </a:p>
                    <a:p>
                      <a:pPr marL="171450" indent="-171450" algn="l" defTabSz="914400" rtl="0" eaLnBrk="1" latinLnBrk="0" hangingPunct="1">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704777">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tx1"/>
                          </a:solidFill>
                          <a:latin typeface="Ubuntu" panose="020B0504030602030204" pitchFamily="34" charset="0"/>
                          <a:ea typeface="+mn-ea"/>
                          <a:cs typeface="+mn-cs"/>
                        </a:rPr>
                        <a:t>Grains</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2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Grains are naturally high in fiber, helping you feel full and satisfied — which makes it easier to maintain a healthy body weight!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Try to make half your grains whole grains.</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What are some of your favorite grain foods? Write down at least 3 examples in your workbook.</a:t>
                      </a:r>
                    </a:p>
                    <a:p>
                      <a:endParaRPr lang="en-US" sz="1000" b="1" i="1"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Ask a few participants to share their answers and go to the next slide.</a:t>
                      </a: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635570182"/>
                  </a:ext>
                </a:extLst>
              </a:tr>
            </a:tbl>
          </a:graphicData>
        </a:graphic>
      </p:graphicFrame>
      <p:pic>
        <p:nvPicPr>
          <p:cNvPr id="4" name="Picture 3">
            <a:extLst>
              <a:ext uri="{FF2B5EF4-FFF2-40B4-BE49-F238E27FC236}">
                <a16:creationId xmlns:a16="http://schemas.microsoft.com/office/drawing/2014/main" id="{88103100-E49B-EFB5-6494-9092E6F9F39B}"/>
              </a:ext>
            </a:extLst>
          </p:cNvPr>
          <p:cNvPicPr>
            <a:picLocks noChangeAspect="1"/>
          </p:cNvPicPr>
          <p:nvPr/>
        </p:nvPicPr>
        <p:blipFill rotWithShape="1">
          <a:blip r:embed="rId2"/>
          <a:srcRect l="34515" t="26098" r="20836" b="29844"/>
          <a:stretch/>
        </p:blipFill>
        <p:spPr>
          <a:xfrm>
            <a:off x="7007087" y="1262268"/>
            <a:ext cx="2130880" cy="1182758"/>
          </a:xfrm>
          <a:prstGeom prst="rect">
            <a:avLst/>
          </a:prstGeom>
          <a:ln>
            <a:solidFill>
              <a:schemeClr val="tx1"/>
            </a:solidFill>
          </a:ln>
        </p:spPr>
      </p:pic>
      <p:pic>
        <p:nvPicPr>
          <p:cNvPr id="6" name="Picture 5">
            <a:extLst>
              <a:ext uri="{FF2B5EF4-FFF2-40B4-BE49-F238E27FC236}">
                <a16:creationId xmlns:a16="http://schemas.microsoft.com/office/drawing/2014/main" id="{CE4AA267-210F-F065-4654-4550348FA59A}"/>
              </a:ext>
            </a:extLst>
          </p:cNvPr>
          <p:cNvPicPr>
            <a:picLocks noChangeAspect="1"/>
          </p:cNvPicPr>
          <p:nvPr/>
        </p:nvPicPr>
        <p:blipFill rotWithShape="1">
          <a:blip r:embed="rId3"/>
          <a:srcRect l="34816" t="26633" r="20535" b="29309"/>
          <a:stretch/>
        </p:blipFill>
        <p:spPr>
          <a:xfrm>
            <a:off x="7007087" y="3122872"/>
            <a:ext cx="2130880" cy="1182758"/>
          </a:xfrm>
          <a:prstGeom prst="rect">
            <a:avLst/>
          </a:prstGeom>
          <a:ln>
            <a:solidFill>
              <a:schemeClr val="tx1"/>
            </a:solidFill>
          </a:ln>
        </p:spPr>
      </p:pic>
      <p:pic>
        <p:nvPicPr>
          <p:cNvPr id="8" name="Picture 7">
            <a:extLst>
              <a:ext uri="{FF2B5EF4-FFF2-40B4-BE49-F238E27FC236}">
                <a16:creationId xmlns:a16="http://schemas.microsoft.com/office/drawing/2014/main" id="{0F06B392-76C9-8C2A-C4FC-421EC621B045}"/>
              </a:ext>
            </a:extLst>
          </p:cNvPr>
          <p:cNvPicPr>
            <a:picLocks noChangeAspect="1"/>
          </p:cNvPicPr>
          <p:nvPr/>
        </p:nvPicPr>
        <p:blipFill rotWithShape="1">
          <a:blip r:embed="rId4"/>
          <a:srcRect l="34616" t="26990" r="20836" b="28952"/>
          <a:stretch/>
        </p:blipFill>
        <p:spPr>
          <a:xfrm>
            <a:off x="7008340" y="5041759"/>
            <a:ext cx="2124647" cy="1181955"/>
          </a:xfrm>
          <a:prstGeom prst="rect">
            <a:avLst/>
          </a:prstGeom>
          <a:ln>
            <a:solidFill>
              <a:schemeClr val="tx1"/>
            </a:solidFill>
          </a:ln>
        </p:spPr>
      </p:pic>
    </p:spTree>
    <p:extLst>
      <p:ext uri="{BB962C8B-B14F-4D97-AF65-F5344CB8AC3E}">
        <p14:creationId xmlns:p14="http://schemas.microsoft.com/office/powerpoint/2010/main" val="2167669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633966352"/>
              </p:ext>
            </p:extLst>
          </p:nvPr>
        </p:nvGraphicFramePr>
        <p:xfrm>
          <a:off x="614150" y="545911"/>
          <a:ext cx="8518837" cy="6212698"/>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66556">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52487">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tx1"/>
                          </a:solidFill>
                          <a:latin typeface="Ubuntu" panose="020B0504030602030204" pitchFamily="34" charset="0"/>
                          <a:ea typeface="+mn-ea"/>
                          <a:cs typeface="+mn-cs"/>
                        </a:rPr>
                        <a:t>Protein</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2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Protein helps with recovery and repair of tissues in the muscles, skin, organs, blood, hair and nails.</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Protein gives you energy and is a long-term energy source.</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r>
                        <a:rPr lang="en-US" sz="1000" b="0" i="0" u="none" strike="noStrike" kern="1200" baseline="0" noProof="0" dirty="0">
                          <a:solidFill>
                            <a:schemeClr val="dk1"/>
                          </a:solidFill>
                          <a:latin typeface="Ubuntu" panose="020B0504030602030204" pitchFamily="34" charset="0"/>
                          <a:ea typeface="+mn-ea"/>
                          <a:cs typeface="+mn-cs"/>
                        </a:rPr>
                        <a:t>What are some of your favorite sources of proteins? Write down at least 3 examples in your workbook.</a:t>
                      </a:r>
                    </a:p>
                    <a:p>
                      <a:endParaRPr lang="en-US" sz="1000" b="1" i="1"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Ask a few participants to share their answers and go to the next slide.</a:t>
                      </a: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2600314">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tx1"/>
                          </a:solidFill>
                          <a:latin typeface="Ubuntu" panose="020B0504030602030204" pitchFamily="34" charset="0"/>
                          <a:ea typeface="+mn-ea"/>
                          <a:cs typeface="+mn-cs"/>
                        </a:rPr>
                        <a:t>Dairy</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2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Portion control means choosing a healthy amount of a certain food.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Portion control helps you get the benefits of the nutrients in the food without overeating. Eat what your body needs.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Here are some tips to help you with portion control:</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Use smaller plates and bowls.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Limit distractions during meals.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Keep food off the table.</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Eat slowly.</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r>
                        <a:rPr lang="en-US" sz="1000" b="0" i="0" u="none" strike="noStrike" kern="1200" baseline="0" noProof="0" dirty="0">
                          <a:solidFill>
                            <a:schemeClr val="dk1"/>
                          </a:solidFill>
                          <a:latin typeface="Ubuntu" panose="020B0504030602030204" pitchFamily="34" charset="0"/>
                          <a:ea typeface="+mn-ea"/>
                          <a:cs typeface="+mn-cs"/>
                        </a:rPr>
                        <a:t>Are there other things you try to do to control how much you eat? Write down your answer in your workbook.</a:t>
                      </a:r>
                    </a:p>
                    <a:p>
                      <a:endParaRPr lang="en-US" sz="1000" b="1" i="1"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Ask a few participants to share their answers and go to the next slide.</a:t>
                      </a: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593341">
                <a:tc>
                  <a:txBody>
                    <a:bodyPr/>
                    <a:lstStyle/>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rgbClr val="316355"/>
                          </a:solidFill>
                          <a:latin typeface="Ubuntu" panose="020B0504030602030204" pitchFamily="34" charset="0"/>
                          <a:ea typeface="+mn-ea"/>
                          <a:cs typeface="+mn-cs"/>
                        </a:rPr>
                        <a:t>Lesson 1: </a:t>
                      </a:r>
                      <a:r>
                        <a:rPr lang="en-US" sz="1000" b="0" i="0" u="none" strike="noStrike" kern="1200" baseline="0" noProof="0" dirty="0">
                          <a:solidFill>
                            <a:schemeClr val="tx1"/>
                          </a:solidFill>
                          <a:latin typeface="Ubuntu" panose="020B0504030602030204" pitchFamily="34" charset="0"/>
                          <a:ea typeface="+mn-ea"/>
                          <a:cs typeface="+mn-cs"/>
                        </a:rPr>
                        <a:t>Overview of Fitness, Hydration</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&lt;1 minute</a:t>
                      </a: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Lead: </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baseline="0" noProof="0">
                          <a:solidFill>
                            <a:schemeClr val="dk1"/>
                          </a:solidFill>
                          <a:latin typeface="Ubuntu" panose="020B0504030602030204" pitchFamily="34" charset="0"/>
                          <a:ea typeface="+mn-ea"/>
                          <a:cs typeface="+mn-cs"/>
                        </a:rPr>
                        <a:t>Last but not least, let’s talk about hydration!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635570182"/>
                  </a:ext>
                </a:extLst>
              </a:tr>
            </a:tbl>
          </a:graphicData>
        </a:graphic>
      </p:graphicFrame>
      <p:pic>
        <p:nvPicPr>
          <p:cNvPr id="5" name="Picture 4">
            <a:extLst>
              <a:ext uri="{FF2B5EF4-FFF2-40B4-BE49-F238E27FC236}">
                <a16:creationId xmlns:a16="http://schemas.microsoft.com/office/drawing/2014/main" id="{4AD9BB51-1E70-B1E9-689F-5566832A7450}"/>
              </a:ext>
            </a:extLst>
          </p:cNvPr>
          <p:cNvPicPr>
            <a:picLocks noChangeAspect="1"/>
          </p:cNvPicPr>
          <p:nvPr/>
        </p:nvPicPr>
        <p:blipFill rotWithShape="1">
          <a:blip r:embed="rId2"/>
          <a:srcRect l="34415" t="25563" r="20936" b="28952"/>
          <a:stretch/>
        </p:blipFill>
        <p:spPr>
          <a:xfrm>
            <a:off x="7005850" y="1202636"/>
            <a:ext cx="2127137" cy="1218921"/>
          </a:xfrm>
          <a:prstGeom prst="rect">
            <a:avLst/>
          </a:prstGeom>
          <a:ln>
            <a:solidFill>
              <a:schemeClr val="tx1"/>
            </a:solidFill>
          </a:ln>
        </p:spPr>
      </p:pic>
      <p:pic>
        <p:nvPicPr>
          <p:cNvPr id="9" name="Picture 8">
            <a:extLst>
              <a:ext uri="{FF2B5EF4-FFF2-40B4-BE49-F238E27FC236}">
                <a16:creationId xmlns:a16="http://schemas.microsoft.com/office/drawing/2014/main" id="{A280D90F-D719-9327-39E0-971CB51E20EF}"/>
              </a:ext>
            </a:extLst>
          </p:cNvPr>
          <p:cNvPicPr>
            <a:picLocks noChangeAspect="1"/>
          </p:cNvPicPr>
          <p:nvPr/>
        </p:nvPicPr>
        <p:blipFill rotWithShape="1">
          <a:blip r:embed="rId3"/>
          <a:srcRect l="34415" t="26812" r="20736" b="29844"/>
          <a:stretch/>
        </p:blipFill>
        <p:spPr>
          <a:xfrm>
            <a:off x="7005850" y="3220280"/>
            <a:ext cx="2127137" cy="1156363"/>
          </a:xfrm>
          <a:prstGeom prst="rect">
            <a:avLst/>
          </a:prstGeom>
          <a:ln>
            <a:solidFill>
              <a:schemeClr val="tx1"/>
            </a:solidFill>
          </a:ln>
        </p:spPr>
      </p:pic>
      <p:pic>
        <p:nvPicPr>
          <p:cNvPr id="11" name="Picture 10">
            <a:extLst>
              <a:ext uri="{FF2B5EF4-FFF2-40B4-BE49-F238E27FC236}">
                <a16:creationId xmlns:a16="http://schemas.microsoft.com/office/drawing/2014/main" id="{CBE5B067-B05B-7E14-D3BA-C1CD970C2AAB}"/>
              </a:ext>
            </a:extLst>
          </p:cNvPr>
          <p:cNvPicPr>
            <a:picLocks noChangeAspect="1"/>
          </p:cNvPicPr>
          <p:nvPr/>
        </p:nvPicPr>
        <p:blipFill rotWithShape="1">
          <a:blip r:embed="rId4"/>
          <a:srcRect l="34916" t="26633" r="20836" b="29783"/>
          <a:stretch/>
        </p:blipFill>
        <p:spPr>
          <a:xfrm>
            <a:off x="7003616" y="5358945"/>
            <a:ext cx="2127137" cy="1178580"/>
          </a:xfrm>
          <a:prstGeom prst="rect">
            <a:avLst/>
          </a:prstGeom>
          <a:ln>
            <a:solidFill>
              <a:schemeClr val="tx1"/>
            </a:solidFill>
          </a:ln>
        </p:spPr>
      </p:pic>
    </p:spTree>
    <p:extLst>
      <p:ext uri="{BB962C8B-B14F-4D97-AF65-F5344CB8AC3E}">
        <p14:creationId xmlns:p14="http://schemas.microsoft.com/office/powerpoint/2010/main" val="1081462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788049797"/>
              </p:ext>
            </p:extLst>
          </p:nvPr>
        </p:nvGraphicFramePr>
        <p:xfrm>
          <a:off x="614150" y="545910"/>
          <a:ext cx="8518837" cy="650954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447288">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Hydration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tx1"/>
                          </a:solidFill>
                          <a:latin typeface="Ubuntu" panose="020B0504030602030204" pitchFamily="34" charset="0"/>
                          <a:ea typeface="+mn-ea"/>
                          <a:cs typeface="+mn-cs"/>
                        </a:rPr>
                        <a:t>Drinking Water</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1 minute</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Hydration is keeping the amount of fluid you need in your body.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Drinking the right amount of water is important for your health, especially when you exercise. </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530626">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Hydration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tx1"/>
                          </a:solidFill>
                          <a:latin typeface="Ubuntu" panose="020B0504030602030204" pitchFamily="34" charset="0"/>
                          <a:ea typeface="+mn-ea"/>
                          <a:cs typeface="+mn-cs"/>
                        </a:rPr>
                        <a:t>Benefits</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1 minute</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tx1"/>
                          </a:solidFill>
                          <a:latin typeface="Ubuntu" panose="020B0504030602030204" pitchFamily="34" charset="0"/>
                          <a:ea typeface="+mn-ea"/>
                          <a:cs typeface="+mn-cs"/>
                        </a:rPr>
                        <a:t>Did you know that your body is made up of 60% water? It’s not surprising that water is the most important drink for your body. It’s needed for every function in our body!</a:t>
                      </a:r>
                    </a:p>
                    <a:p>
                      <a:endParaRPr lang="en-US" sz="1000" b="0" i="0" u="none" strike="noStrike" kern="1200" baseline="0" noProof="0" dirty="0">
                        <a:solidFill>
                          <a:schemeClr val="tx1"/>
                        </a:solidFill>
                        <a:latin typeface="Ubuntu" panose="020B0504030602030204" pitchFamily="34" charset="0"/>
                        <a:ea typeface="+mn-ea"/>
                        <a:cs typeface="+mn-cs"/>
                      </a:endParaRPr>
                    </a:p>
                    <a:p>
                      <a:r>
                        <a:rPr lang="en-US" sz="1000" b="0" i="0" u="none" strike="noStrike" kern="1200" baseline="0" noProof="0" dirty="0">
                          <a:solidFill>
                            <a:schemeClr val="tx1"/>
                          </a:solidFill>
                          <a:latin typeface="Ubuntu" panose="020B0504030602030204" pitchFamily="34" charset="0"/>
                          <a:ea typeface="+mn-ea"/>
                          <a:cs typeface="+mn-cs"/>
                        </a:rPr>
                        <a:t>Hydration:</a:t>
                      </a:r>
                    </a:p>
                    <a:p>
                      <a:pPr marL="171450" indent="-171450">
                        <a:buFont typeface="Arial" panose="020B0604020202020204" pitchFamily="34" charset="0"/>
                        <a:buChar char="•"/>
                      </a:pPr>
                      <a:r>
                        <a:rPr lang="en-US" sz="1000" b="0" i="0" u="none" strike="noStrike" kern="1200" baseline="0" noProof="0" dirty="0">
                          <a:solidFill>
                            <a:schemeClr val="tx1"/>
                          </a:solidFill>
                          <a:latin typeface="Ubuntu" panose="020B0504030602030204" pitchFamily="34" charset="0"/>
                          <a:ea typeface="+mn-ea"/>
                          <a:cs typeface="+mn-cs"/>
                        </a:rPr>
                        <a:t>Helps your body balance the temperature inside your body.</a:t>
                      </a:r>
                    </a:p>
                    <a:p>
                      <a:pPr marL="171450" indent="-171450">
                        <a:buFont typeface="Arial" panose="020B0604020202020204" pitchFamily="34" charset="0"/>
                        <a:buChar char="•"/>
                      </a:pPr>
                      <a:r>
                        <a:rPr lang="en-US" sz="1000" b="0" i="0" u="none" strike="noStrike" kern="1200" baseline="0" noProof="0" dirty="0">
                          <a:solidFill>
                            <a:schemeClr val="tx1"/>
                          </a:solidFill>
                          <a:latin typeface="Ubuntu" panose="020B0504030602030204" pitchFamily="34" charset="0"/>
                          <a:ea typeface="+mn-ea"/>
                          <a:cs typeface="+mn-cs"/>
                        </a:rPr>
                        <a:t>Aids in the breakdown of the foods you eat.</a:t>
                      </a:r>
                    </a:p>
                    <a:p>
                      <a:pPr marL="171450" indent="-171450">
                        <a:buFont typeface="Arial" panose="020B0604020202020204" pitchFamily="34" charset="0"/>
                        <a:buChar char="•"/>
                      </a:pPr>
                      <a:r>
                        <a:rPr lang="en-US" sz="1000" b="0" i="0" u="none" strike="noStrike" kern="1200" baseline="0" noProof="0" dirty="0">
                          <a:solidFill>
                            <a:schemeClr val="tx1"/>
                          </a:solidFill>
                          <a:latin typeface="Ubuntu" panose="020B0504030602030204" pitchFamily="34" charset="0"/>
                          <a:ea typeface="+mn-ea"/>
                          <a:cs typeface="+mn-cs"/>
                        </a:rPr>
                        <a:t>Helps your body absorb vitamins and minerals from foods eaten.</a:t>
                      </a:r>
                    </a:p>
                    <a:p>
                      <a:pPr marL="171450" indent="-171450">
                        <a:buFont typeface="Arial" panose="020B0604020202020204" pitchFamily="34" charset="0"/>
                        <a:buChar char="•"/>
                      </a:pPr>
                      <a:r>
                        <a:rPr lang="en-US" sz="1000" b="0" i="0" u="none" strike="noStrike" kern="1200" baseline="0" noProof="0" dirty="0">
                          <a:solidFill>
                            <a:schemeClr val="tx1"/>
                          </a:solidFill>
                          <a:latin typeface="Ubuntu" panose="020B0504030602030204" pitchFamily="34" charset="0"/>
                          <a:ea typeface="+mn-ea"/>
                          <a:cs typeface="+mn-cs"/>
                        </a:rPr>
                        <a:t>Helps your body and mind work properly.</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0">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Hydration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tx1"/>
                          </a:solidFill>
                          <a:latin typeface="Ubuntu" panose="020B0504030602030204" pitchFamily="34" charset="0"/>
                          <a:ea typeface="+mn-ea"/>
                          <a:cs typeface="+mn-cs"/>
                        </a:rPr>
                        <a:t>Healthy Beverage Choices</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3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lang="en-US" sz="1000" b="0" i="0" u="none" strike="noStrike" kern="1200" baseline="0" noProof="0" dirty="0">
                          <a:solidFill>
                            <a:schemeClr val="tx1"/>
                          </a:solidFill>
                          <a:latin typeface="Ubuntu" panose="020B0504030602030204" pitchFamily="34" charset="0"/>
                          <a:ea typeface="+mn-ea"/>
                          <a:cs typeface="+mn-cs"/>
                        </a:rPr>
                        <a:t>There are many beverage options available, but some of them are healthier choices than others.</a:t>
                      </a:r>
                    </a:p>
                    <a:p>
                      <a:pPr marL="0" indent="0">
                        <a:buFont typeface="Arial" panose="020B0604020202020204" pitchFamily="34" charset="0"/>
                        <a:buNone/>
                      </a:pPr>
                      <a:endParaRPr lang="en-US" sz="1000" b="0" i="0" u="none" strike="noStrike" kern="1200" baseline="0" noProof="0" dirty="0">
                        <a:solidFill>
                          <a:schemeClr val="tx1"/>
                        </a:solidFill>
                        <a:latin typeface="Ubuntu" panose="020B0504030602030204" pitchFamily="34" charset="0"/>
                        <a:ea typeface="+mn-ea"/>
                        <a:cs typeface="+mn-cs"/>
                      </a:endParaRPr>
                    </a:p>
                    <a:p>
                      <a:pPr marL="0" indent="0">
                        <a:buFont typeface="Arial" panose="020B0604020202020204" pitchFamily="34" charset="0"/>
                        <a:buNone/>
                      </a:pPr>
                      <a:r>
                        <a:rPr lang="en-US" sz="1000" b="0" i="0" u="none" strike="noStrike" kern="1200" baseline="0" noProof="0" dirty="0">
                          <a:solidFill>
                            <a:schemeClr val="tx1"/>
                          </a:solidFill>
                          <a:latin typeface="Ubuntu" panose="020B0504030602030204" pitchFamily="34" charset="0"/>
                          <a:ea typeface="+mn-ea"/>
                          <a:cs typeface="+mn-cs"/>
                        </a:rPr>
                        <a:t>Sodas, energy drinks, and sports drinks are NOT good beverage choices.</a:t>
                      </a:r>
                    </a:p>
                    <a:p>
                      <a:pPr marL="171450" indent="-171450">
                        <a:buFont typeface="Arial" panose="020B0604020202020204" pitchFamily="34" charset="0"/>
                        <a:buChar char="•"/>
                      </a:pPr>
                      <a:r>
                        <a:rPr lang="en-US" sz="1000" b="0" i="0" u="none" strike="noStrike" kern="1200" baseline="0" noProof="0" dirty="0">
                          <a:solidFill>
                            <a:schemeClr val="tx1"/>
                          </a:solidFill>
                          <a:latin typeface="Ubuntu" panose="020B0504030602030204" pitchFamily="34" charset="0"/>
                          <a:ea typeface="+mn-ea"/>
                          <a:cs typeface="+mn-cs"/>
                        </a:rPr>
                        <a:t>These drinks have extra sugar and can make you gain weight.</a:t>
                      </a:r>
                    </a:p>
                    <a:p>
                      <a:pPr marL="171450" indent="-171450">
                        <a:buFont typeface="Arial" panose="020B0604020202020204" pitchFamily="34" charset="0"/>
                        <a:buChar char="•"/>
                      </a:pPr>
                      <a:r>
                        <a:rPr lang="en-US" sz="1000" b="0" i="0" u="none" strike="noStrike" kern="1200" baseline="0" noProof="0" dirty="0">
                          <a:solidFill>
                            <a:schemeClr val="tx1"/>
                          </a:solidFill>
                          <a:latin typeface="Ubuntu" panose="020B0504030602030204" pitchFamily="34" charset="0"/>
                          <a:ea typeface="+mn-ea"/>
                          <a:cs typeface="+mn-cs"/>
                        </a:rPr>
                        <a:t>Energy drinks and many sodas also have caffeine. Caffeine does not help you stay hydrated.</a:t>
                      </a:r>
                    </a:p>
                    <a:p>
                      <a:pPr marL="0" indent="0">
                        <a:buFont typeface="Arial" panose="020B0604020202020204" pitchFamily="34" charset="0"/>
                        <a:buNone/>
                      </a:pPr>
                      <a:endParaRPr lang="en-US" sz="1000" b="0" i="0" u="none" strike="noStrike" kern="1200" baseline="0" noProof="0" dirty="0">
                        <a:solidFill>
                          <a:schemeClr val="tx1"/>
                        </a:solidFill>
                        <a:latin typeface="Ubuntu" panose="020B0504030602030204" pitchFamily="34" charset="0"/>
                        <a:ea typeface="+mn-ea"/>
                        <a:cs typeface="+mn-cs"/>
                      </a:endParaRPr>
                    </a:p>
                    <a:p>
                      <a:pPr marL="0" indent="0">
                        <a:buFont typeface="Arial" panose="020B0604020202020204" pitchFamily="34" charset="0"/>
                        <a:buNone/>
                      </a:pPr>
                      <a:r>
                        <a:rPr lang="en-US" sz="1000" b="0" i="0" u="none" strike="noStrike" kern="1200" baseline="0" noProof="0" dirty="0">
                          <a:solidFill>
                            <a:schemeClr val="tx1"/>
                          </a:solidFill>
                          <a:latin typeface="Ubuntu" panose="020B0504030602030204" pitchFamily="34" charset="0"/>
                          <a:ea typeface="+mn-ea"/>
                          <a:cs typeface="+mn-cs"/>
                        </a:rPr>
                        <a:t>Moderate amounts of low-fat milk and 100% juice are also good choices in small amounts.</a:t>
                      </a:r>
                    </a:p>
                    <a:p>
                      <a:pPr marL="171450" indent="-171450">
                        <a:buFont typeface="Arial" panose="020B0604020202020204" pitchFamily="34" charset="0"/>
                        <a:buChar char="•"/>
                      </a:pPr>
                      <a:r>
                        <a:rPr lang="en-US" sz="1000" b="0" i="0" u="none" strike="noStrike" kern="1200" baseline="0" noProof="0" dirty="0">
                          <a:solidFill>
                            <a:schemeClr val="tx1"/>
                          </a:solidFill>
                          <a:latin typeface="Ubuntu" panose="020B0504030602030204" pitchFamily="34" charset="0"/>
                          <a:ea typeface="+mn-ea"/>
                          <a:cs typeface="+mn-cs"/>
                        </a:rPr>
                        <a:t>No more than 3 cups of milk and 1 cup of juice per day. </a:t>
                      </a:r>
                    </a:p>
                    <a:p>
                      <a:pPr marL="0" indent="0">
                        <a:buFont typeface="Arial" panose="020B0604020202020204" pitchFamily="34" charset="0"/>
                        <a:buNone/>
                      </a:pPr>
                      <a:endParaRPr lang="en-US" sz="1000" b="0" i="0" u="none" strike="noStrike" kern="1200" baseline="0" noProof="0" dirty="0">
                        <a:solidFill>
                          <a:schemeClr val="tx1"/>
                        </a:solidFill>
                        <a:latin typeface="Ubuntu" panose="020B0504030602030204" pitchFamily="34" charset="0"/>
                        <a:ea typeface="+mn-ea"/>
                        <a:cs typeface="+mn-cs"/>
                      </a:endParaRPr>
                    </a:p>
                    <a:p>
                      <a:pPr marL="0" indent="0">
                        <a:buFont typeface="Arial" panose="020B0604020202020204" pitchFamily="34" charset="0"/>
                        <a:buNone/>
                      </a:pPr>
                      <a:r>
                        <a:rPr lang="en-US" sz="1000" b="0" i="0" u="none" strike="noStrike" kern="1200" baseline="0" noProof="0" dirty="0">
                          <a:solidFill>
                            <a:schemeClr val="tx1"/>
                          </a:solidFill>
                          <a:latin typeface="Ubuntu" panose="020B0504030602030204" pitchFamily="34" charset="0"/>
                          <a:ea typeface="+mn-ea"/>
                          <a:cs typeface="+mn-cs"/>
                        </a:rPr>
                        <a:t>Water is the best choice for a beverage! Drink water every day! Water doesn’t have to be boring either. If you like flavored drinks, try sparkling water or try infusing your water. </a:t>
                      </a:r>
                    </a:p>
                    <a:p>
                      <a:endParaRPr lang="en-US" sz="1000" b="1" i="0" u="none" strike="noStrike" kern="1200" baseline="0" noProof="0" dirty="0">
                        <a:solidFill>
                          <a:srgbClr val="316355"/>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ACTVITY:</a:t>
                      </a:r>
                    </a:p>
                    <a:p>
                      <a:r>
                        <a:rPr lang="en-US" sz="1000" b="0" i="0" u="none" strike="noStrike" kern="1200" baseline="0" noProof="0" dirty="0">
                          <a:solidFill>
                            <a:schemeClr val="dk1"/>
                          </a:solidFill>
                          <a:latin typeface="Ubuntu" panose="020B0504030602030204" pitchFamily="34" charset="0"/>
                          <a:ea typeface="+mn-ea"/>
                          <a:cs typeface="+mn-cs"/>
                        </a:rPr>
                        <a:t>You can do the activity in your workbook when the lesson is complete.</a:t>
                      </a:r>
                    </a:p>
                    <a:p>
                      <a:pPr marL="0" indent="0">
                        <a:buFont typeface="Arial" panose="020B0604020202020204" pitchFamily="34" charset="0"/>
                        <a:buNone/>
                      </a:pPr>
                      <a:endParaRPr lang="en-US" sz="1000" b="0" i="0" u="none" strike="noStrike" kern="1200" baseline="0" noProof="0" dirty="0">
                        <a:solidFill>
                          <a:schemeClr val="tx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tx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882843626"/>
                  </a:ext>
                </a:extLst>
              </a:tr>
            </a:tbl>
          </a:graphicData>
        </a:graphic>
      </p:graphicFrame>
      <p:pic>
        <p:nvPicPr>
          <p:cNvPr id="4" name="Picture 3">
            <a:extLst>
              <a:ext uri="{FF2B5EF4-FFF2-40B4-BE49-F238E27FC236}">
                <a16:creationId xmlns:a16="http://schemas.microsoft.com/office/drawing/2014/main" id="{ACFC5F97-EEC3-5475-7E83-3E8DC34510FC}"/>
              </a:ext>
            </a:extLst>
          </p:cNvPr>
          <p:cNvPicPr>
            <a:picLocks noChangeAspect="1"/>
          </p:cNvPicPr>
          <p:nvPr/>
        </p:nvPicPr>
        <p:blipFill rotWithShape="1">
          <a:blip r:embed="rId2"/>
          <a:srcRect l="34013" t="26759" r="20535" b="28500"/>
          <a:stretch/>
        </p:blipFill>
        <p:spPr>
          <a:xfrm>
            <a:off x="6997146" y="1052890"/>
            <a:ext cx="2137259" cy="1183413"/>
          </a:xfrm>
          <a:prstGeom prst="rect">
            <a:avLst/>
          </a:prstGeom>
          <a:ln>
            <a:solidFill>
              <a:schemeClr val="tx1"/>
            </a:solidFill>
          </a:ln>
        </p:spPr>
      </p:pic>
      <p:pic>
        <p:nvPicPr>
          <p:cNvPr id="6" name="Picture 5">
            <a:extLst>
              <a:ext uri="{FF2B5EF4-FFF2-40B4-BE49-F238E27FC236}">
                <a16:creationId xmlns:a16="http://schemas.microsoft.com/office/drawing/2014/main" id="{CAE8EFBF-51BB-93D4-68C0-934645143D60}"/>
              </a:ext>
            </a:extLst>
          </p:cNvPr>
          <p:cNvPicPr>
            <a:picLocks noChangeAspect="1"/>
          </p:cNvPicPr>
          <p:nvPr/>
        </p:nvPicPr>
        <p:blipFill rotWithShape="1">
          <a:blip r:embed="rId3"/>
          <a:srcRect l="35443" t="26689" r="20310" b="28267"/>
          <a:stretch/>
        </p:blipFill>
        <p:spPr>
          <a:xfrm>
            <a:off x="6997146" y="2495601"/>
            <a:ext cx="2135841" cy="1223049"/>
          </a:xfrm>
          <a:prstGeom prst="rect">
            <a:avLst/>
          </a:prstGeom>
          <a:ln>
            <a:solidFill>
              <a:schemeClr val="tx1"/>
            </a:solidFill>
          </a:ln>
        </p:spPr>
      </p:pic>
      <p:pic>
        <p:nvPicPr>
          <p:cNvPr id="8" name="Picture 7">
            <a:extLst>
              <a:ext uri="{FF2B5EF4-FFF2-40B4-BE49-F238E27FC236}">
                <a16:creationId xmlns:a16="http://schemas.microsoft.com/office/drawing/2014/main" id="{06CEDA72-7C38-8139-A33A-FB5504E51B20}"/>
              </a:ext>
            </a:extLst>
          </p:cNvPr>
          <p:cNvPicPr>
            <a:picLocks noChangeAspect="1"/>
          </p:cNvPicPr>
          <p:nvPr/>
        </p:nvPicPr>
        <p:blipFill rotWithShape="1">
          <a:blip r:embed="rId4"/>
          <a:srcRect l="34830" t="25854" r="21123" b="29731"/>
          <a:stretch/>
        </p:blipFill>
        <p:spPr>
          <a:xfrm>
            <a:off x="6997146" y="4474905"/>
            <a:ext cx="2135841" cy="1211446"/>
          </a:xfrm>
          <a:prstGeom prst="rect">
            <a:avLst/>
          </a:prstGeom>
          <a:ln>
            <a:solidFill>
              <a:schemeClr val="tx1"/>
            </a:solidFill>
          </a:ln>
        </p:spPr>
      </p:pic>
    </p:spTree>
    <p:extLst>
      <p:ext uri="{BB962C8B-B14F-4D97-AF65-F5344CB8AC3E}">
        <p14:creationId xmlns:p14="http://schemas.microsoft.com/office/powerpoint/2010/main" val="3640297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941518155"/>
              </p:ext>
            </p:extLst>
          </p:nvPr>
        </p:nvGraphicFramePr>
        <p:xfrm>
          <a:off x="614150" y="545910"/>
          <a:ext cx="8518837" cy="6213873"/>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832640">
                <a:tc>
                  <a:txBody>
                    <a:bodyPr/>
                    <a:lstStyle/>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rgbClr val="316355"/>
                          </a:solidFill>
                          <a:latin typeface="Ubuntu" panose="020B0504030602030204" pitchFamily="34" charset="0"/>
                          <a:ea typeface="+mn-ea"/>
                          <a:cs typeface="+mn-cs"/>
                        </a:rPr>
                        <a:t>Lesson 1: </a:t>
                      </a:r>
                      <a:r>
                        <a:rPr lang="en-US" sz="1000" b="0" i="0" u="none" strike="noStrike" kern="1200" baseline="0" noProof="0" dirty="0">
                          <a:solidFill>
                            <a:schemeClr val="tx1"/>
                          </a:solidFill>
                          <a:latin typeface="Ubuntu" panose="020B0504030602030204" pitchFamily="34" charset="0"/>
                          <a:ea typeface="+mn-ea"/>
                          <a:cs typeface="+mn-cs"/>
                        </a:rPr>
                        <a:t>Overview of Fitness, Hydration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tx1"/>
                          </a:solidFill>
                          <a:latin typeface="Ubuntu" panose="020B0504030602030204" pitchFamily="34" charset="0"/>
                          <a:ea typeface="+mn-ea"/>
                          <a:cs typeface="+mn-cs"/>
                        </a:rPr>
                        <a:t>Signs of Dehydration</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3 minutes</a:t>
                      </a: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Lead: </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You lose water when you go to the bathroom, sweat, exercise or even breathe.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Did you know that dehydration of 1-2% of your body weight can decrease your sport performance? You lose water every day when you go to the bathroom, sweat, and breathe.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If you lose too much water without drinking more, your body won’t work as well. This is called dehydration.</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Here are some signs of dehydration:</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You feel thirsty. </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You are tired or sluggish.</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You have a headache.</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Your mouth is dry.</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Your urine is dark yellow brown.</a:t>
                      </a:r>
                    </a:p>
                    <a:p>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962354">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Hydration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tx1"/>
                          </a:solidFill>
                          <a:latin typeface="Ubuntu" panose="020B0504030602030204" pitchFamily="34" charset="0"/>
                          <a:ea typeface="+mn-ea"/>
                          <a:cs typeface="+mn-cs"/>
                        </a:rPr>
                        <a:t>Adpating your Water Needs</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4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Your goal is to have 5 bottles of water per day, but some people may need to increase their water consumption.</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These factors can affect how much water you should be drinking in order to stay properly hydrated:</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Frequent, vigorous exercise when you are sweating a lot or out of breath</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Hot weather</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High elevations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Illness</a:t>
                      </a: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noProof="0" dirty="0">
                          <a:effectLst/>
                          <a:latin typeface="Ubuntu" panose="020B0504030602030204" pitchFamily="34" charset="0"/>
                          <a:ea typeface="Calibri" panose="020F0502020204030204" pitchFamily="34" charset="0"/>
                          <a:cs typeface="Times New Roman" panose="02020603050405020304" pitchFamily="18" charset="0"/>
                        </a:rPr>
                        <a:t>Don’t wait until you are thirsty for a drink – drink water before, during and after your workout or sport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noProof="0" dirty="0">
                        <a:effectLst/>
                        <a:latin typeface="Ubuntu" panose="020B0504030602030204" pitchFamily="34" charset="0"/>
                        <a:cs typeface="Times New Roman" panose="02020603050405020304" pitchFamily="18" charset="0"/>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r>
                        <a:rPr lang="en-US" sz="1000" b="0" i="0" u="none" strike="noStrike" kern="1200" baseline="0" noProof="0" dirty="0">
                          <a:solidFill>
                            <a:schemeClr val="dk1"/>
                          </a:solidFill>
                          <a:latin typeface="Ubuntu" panose="020B0504030602030204" pitchFamily="34" charset="0"/>
                          <a:ea typeface="+mn-ea"/>
                          <a:cs typeface="+mn-cs"/>
                        </a:rPr>
                        <a:t>What are some tips to stay hydrated? Write your answers down in your workbook.</a:t>
                      </a:r>
                    </a:p>
                    <a:p>
                      <a:endParaRPr lang="en-US" sz="1000" b="1" i="1"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Ask a few participants to share their answers and go to the next slide.</a:t>
                      </a: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noProof="0" dirty="0"/>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pic>
        <p:nvPicPr>
          <p:cNvPr id="4" name="Picture 3">
            <a:extLst>
              <a:ext uri="{FF2B5EF4-FFF2-40B4-BE49-F238E27FC236}">
                <a16:creationId xmlns:a16="http://schemas.microsoft.com/office/drawing/2014/main" id="{0CA872F9-BA3F-3705-F6CF-0F92338B090E}"/>
              </a:ext>
            </a:extLst>
          </p:cNvPr>
          <p:cNvPicPr>
            <a:picLocks noChangeAspect="1"/>
          </p:cNvPicPr>
          <p:nvPr/>
        </p:nvPicPr>
        <p:blipFill rotWithShape="1">
          <a:blip r:embed="rId2"/>
          <a:srcRect l="34616" t="26098" r="20234" b="28952"/>
          <a:stretch/>
        </p:blipFill>
        <p:spPr>
          <a:xfrm>
            <a:off x="7004102" y="1656627"/>
            <a:ext cx="2128885" cy="1192175"/>
          </a:xfrm>
          <a:prstGeom prst="rect">
            <a:avLst/>
          </a:prstGeom>
          <a:ln>
            <a:solidFill>
              <a:schemeClr val="tx1"/>
            </a:solidFill>
          </a:ln>
        </p:spPr>
      </p:pic>
      <p:pic>
        <p:nvPicPr>
          <p:cNvPr id="6" name="Picture 5">
            <a:extLst>
              <a:ext uri="{FF2B5EF4-FFF2-40B4-BE49-F238E27FC236}">
                <a16:creationId xmlns:a16="http://schemas.microsoft.com/office/drawing/2014/main" id="{BD233D25-BB6B-2F54-48C4-22E2B4FDFE2A}"/>
              </a:ext>
            </a:extLst>
          </p:cNvPr>
          <p:cNvPicPr>
            <a:picLocks noChangeAspect="1"/>
          </p:cNvPicPr>
          <p:nvPr/>
        </p:nvPicPr>
        <p:blipFill rotWithShape="1">
          <a:blip r:embed="rId3"/>
          <a:srcRect l="35117" t="26990" r="20936" b="29309"/>
          <a:stretch/>
        </p:blipFill>
        <p:spPr>
          <a:xfrm>
            <a:off x="7005850" y="4492486"/>
            <a:ext cx="2131317" cy="1192175"/>
          </a:xfrm>
          <a:prstGeom prst="rect">
            <a:avLst/>
          </a:prstGeom>
          <a:ln>
            <a:solidFill>
              <a:schemeClr val="tx1"/>
            </a:solidFill>
          </a:ln>
        </p:spPr>
      </p:pic>
    </p:spTree>
    <p:extLst>
      <p:ext uri="{BB962C8B-B14F-4D97-AF65-F5344CB8AC3E}">
        <p14:creationId xmlns:p14="http://schemas.microsoft.com/office/powerpoint/2010/main" val="2682471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103420042"/>
              </p:ext>
            </p:extLst>
          </p:nvPr>
        </p:nvGraphicFramePr>
        <p:xfrm>
          <a:off x="614150" y="545910"/>
          <a:ext cx="8518837" cy="607077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01497">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94005">
                <a:tc>
                  <a:txBody>
                    <a:bodyPr/>
                    <a:lstStyle/>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rgbClr val="316355"/>
                          </a:solidFill>
                          <a:latin typeface="Ubuntu" panose="020B0504030602030204" pitchFamily="34" charset="0"/>
                          <a:ea typeface="+mn-ea"/>
                          <a:cs typeface="+mn-cs"/>
                        </a:rPr>
                        <a:t>Lesson 1: </a:t>
                      </a:r>
                      <a:r>
                        <a:rPr lang="en-US" sz="1000" b="0" i="0" u="none" strike="noStrike" kern="1200" baseline="0" noProof="0" dirty="0">
                          <a:solidFill>
                            <a:schemeClr val="tx1"/>
                          </a:solidFill>
                          <a:latin typeface="Ubuntu" panose="020B0504030602030204" pitchFamily="34" charset="0"/>
                          <a:ea typeface="+mn-ea"/>
                          <a:cs typeface="+mn-cs"/>
                        </a:rPr>
                        <a:t>Overview of Fitness, Health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tx1"/>
                          </a:solidFill>
                          <a:latin typeface="Ubuntu" panose="020B0504030602030204" pitchFamily="34" charset="0"/>
                          <a:ea typeface="+mn-ea"/>
                          <a:cs typeface="+mn-cs"/>
                        </a:rPr>
                        <a:t>Teaching your Teammates</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1 minute</a:t>
                      </a: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a:solidFill>
                            <a:schemeClr val="dk1"/>
                          </a:solidFill>
                          <a:latin typeface="Ubuntu" panose="020B0504030602030204" pitchFamily="34" charset="0"/>
                          <a:ea typeface="+mn-ea"/>
                          <a:cs typeface="+mn-cs"/>
                        </a:rPr>
                        <a:t>To end our session, let’s talk about sharing health tips to your teammates!</a:t>
                      </a:r>
                    </a:p>
                    <a:p>
                      <a:endParaRPr lang="en-US" sz="1000" b="0" i="0" u="none" strike="noStrike" kern="1200" baseline="0" noProof="0">
                        <a:solidFill>
                          <a:schemeClr val="dk1"/>
                        </a:solidFill>
                        <a:latin typeface="Ubuntu" panose="020B0504030602030204" pitchFamily="34" charset="0"/>
                        <a:ea typeface="+mn-ea"/>
                        <a:cs typeface="+mn-cs"/>
                      </a:endParaRPr>
                    </a:p>
                    <a:p>
                      <a:r>
                        <a:rPr lang="en-US" sz="1000" b="0" i="0" u="none" strike="noStrike" kern="1200" baseline="0" noProof="0">
                          <a:solidFill>
                            <a:schemeClr val="dk1"/>
                          </a:solidFill>
                          <a:latin typeface="Ubuntu" panose="020B0504030602030204" pitchFamily="34" charset="0"/>
                          <a:ea typeface="+mn-ea"/>
                          <a:cs typeface="+mn-cs"/>
                        </a:rPr>
                        <a:t>As a Fitness Captain, you are expected to share a health education tip at each training session. You should teach healthy habits that improve fitness and sports performance.</a:t>
                      </a:r>
                    </a:p>
                    <a:p>
                      <a:endParaRPr lang="en-US" sz="1000" b="0" i="0" u="none" strike="noStrike" kern="1200" baseline="0" noProof="0">
                        <a:solidFill>
                          <a:schemeClr val="dk1"/>
                        </a:solidFill>
                        <a:latin typeface="Ubuntu" panose="020B0504030602030204" pitchFamily="34" charset="0"/>
                        <a:ea typeface="+mn-ea"/>
                        <a:cs typeface="+mn-cs"/>
                      </a:endParaRPr>
                    </a:p>
                    <a:p>
                      <a:r>
                        <a:rPr lang="en-US" sz="1000" b="0" i="0" u="none" strike="noStrike" kern="1200" baseline="0" noProof="0">
                          <a:solidFill>
                            <a:schemeClr val="dk1"/>
                          </a:solidFill>
                          <a:latin typeface="Ubuntu" panose="020B0504030602030204" pitchFamily="34" charset="0"/>
                          <a:ea typeface="+mn-ea"/>
                          <a:cs typeface="+mn-cs"/>
                        </a:rPr>
                        <a:t>You will also lead by example during all practice and competitions.</a:t>
                      </a:r>
                    </a:p>
                    <a:p>
                      <a:endParaRPr lang="en-US" sz="1000" b="0" i="0" u="none" strike="noStrike" kern="1200" baseline="0" noProof="0">
                        <a:solidFill>
                          <a:schemeClr val="dk1"/>
                        </a:solidFill>
                        <a:latin typeface="Ubuntu" panose="020B0504030602030204" pitchFamily="34" charset="0"/>
                        <a:ea typeface="+mn-ea"/>
                        <a:cs typeface="+mn-cs"/>
                      </a:endParaRPr>
                    </a:p>
                    <a:p>
                      <a:endParaRPr lang="en-US" sz="1000" b="0" i="0" u="none" strike="noStrike" kern="1200" baseline="0" noProof="0">
                        <a:solidFill>
                          <a:schemeClr val="dk1"/>
                        </a:solidFill>
                        <a:latin typeface="Ubuntu" panose="020B0504030602030204" pitchFamily="34" charset="0"/>
                        <a:ea typeface="+mn-ea"/>
                        <a:cs typeface="+mn-cs"/>
                      </a:endParaRPr>
                    </a:p>
                    <a:p>
                      <a:endParaRPr lang="en-US" sz="1000" b="0" i="0" u="none" strike="noStrike" kern="1200" baseline="0" noProof="0">
                        <a:solidFill>
                          <a:schemeClr val="dk1"/>
                        </a:solidFill>
                        <a:latin typeface="Ubuntu" panose="020B0504030602030204" pitchFamily="34" charset="0"/>
                        <a:ea typeface="+mn-ea"/>
                        <a:cs typeface="+mn-cs"/>
                      </a:endParaRPr>
                    </a:p>
                    <a:p>
                      <a:endParaRPr lang="en-US" sz="1000" b="0" i="0" u="none" strike="noStrike" kern="1200" baseline="0" noProof="0">
                        <a:solidFill>
                          <a:schemeClr val="dk1"/>
                        </a:solidFill>
                        <a:latin typeface="Ubuntu" panose="020B0504030602030204" pitchFamily="34" charset="0"/>
                        <a:ea typeface="+mn-ea"/>
                        <a:cs typeface="+mn-cs"/>
                      </a:endParaRPr>
                    </a:p>
                    <a:p>
                      <a:endParaRPr lang="en-US" sz="1000" b="0" i="0" u="none" strike="noStrike" kern="1200" baseline="0" noProof="0">
                        <a:solidFill>
                          <a:schemeClr val="dk1"/>
                        </a:solidFill>
                        <a:latin typeface="Ubuntu" panose="020B0504030602030204" pitchFamily="34" charset="0"/>
                        <a:ea typeface="+mn-ea"/>
                        <a:cs typeface="+mn-cs"/>
                      </a:endParaRPr>
                    </a:p>
                    <a:p>
                      <a:endParaRPr lang="en-US" sz="1000" b="0" i="0" u="none" strike="noStrike" kern="1200" baseline="0" noProof="0">
                        <a:solidFill>
                          <a:schemeClr val="dk1"/>
                        </a:solidFill>
                        <a:latin typeface="Ubuntu" panose="020B0504030602030204" pitchFamily="34" charset="0"/>
                        <a:ea typeface="+mn-ea"/>
                        <a:cs typeface="+mn-cs"/>
                      </a:endParaRPr>
                    </a:p>
                    <a:p>
                      <a:endParaRPr lang="en-US" sz="1000" b="0" i="0" u="none" strike="noStrike" kern="1200" baseline="0" noProof="0">
                        <a:solidFill>
                          <a:schemeClr val="dk1"/>
                        </a:solidFill>
                        <a:latin typeface="Ubuntu" panose="020B0504030602030204" pitchFamily="34" charset="0"/>
                        <a:ea typeface="+mn-ea"/>
                        <a:cs typeface="+mn-cs"/>
                      </a:endParaRPr>
                    </a:p>
                    <a:p>
                      <a:endParaRPr lang="en-US" sz="1000" b="0" i="0" u="none" strike="noStrike" kern="1200" baseline="0" noProof="0">
                        <a:solidFill>
                          <a:schemeClr val="dk1"/>
                        </a:solidFill>
                        <a:latin typeface="Ubuntu" panose="020B0504030602030204" pitchFamily="34" charset="0"/>
                        <a:ea typeface="+mn-ea"/>
                        <a:cs typeface="+mn-cs"/>
                      </a:endParaRPr>
                    </a:p>
                    <a:p>
                      <a:endParaRPr lang="en-US" sz="1000" b="0" i="0" u="none" strike="noStrike" kern="1200" baseline="0" noProof="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54746">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Health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tx1"/>
                          </a:solidFill>
                          <a:latin typeface="Ubuntu" panose="020B0504030602030204" pitchFamily="34" charset="0"/>
                          <a:ea typeface="+mn-ea"/>
                          <a:cs typeface="+mn-cs"/>
                        </a:rPr>
                        <a:t>What is a Health Tip?</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4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r>
                        <a:rPr lang="en-US" sz="1000" noProof="0" dirty="0">
                          <a:latin typeface="Ubuntu" panose="020B0504030602030204" pitchFamily="34" charset="0"/>
                        </a:rPr>
                        <a:t>Health Tips are small but useful pieces of advice that can help you and your teammates make healthy choices. They should be brief, only 2-5 minutes.</a:t>
                      </a:r>
                    </a:p>
                    <a:p>
                      <a:endParaRPr lang="en-US" sz="1000" noProof="0" dirty="0">
                        <a:latin typeface="Ubuntu" panose="020B0504030602030204" pitchFamily="34" charset="0"/>
                      </a:endParaRPr>
                    </a:p>
                    <a:p>
                      <a:r>
                        <a:rPr lang="en-US" sz="1000" noProof="0" dirty="0">
                          <a:latin typeface="Ubuntu" panose="020B0504030602030204" pitchFamily="34" charset="0"/>
                        </a:rPr>
                        <a:t>When possible, make the health tips interactive! You can engage your teammates by:</a:t>
                      </a:r>
                    </a:p>
                    <a:p>
                      <a:pPr marL="171450" indent="-171450">
                        <a:buFont typeface="Arial" panose="020B0604020202020204" pitchFamily="34" charset="0"/>
                        <a:buChar char="•"/>
                      </a:pPr>
                      <a:r>
                        <a:rPr lang="en-US" sz="1000" noProof="0" dirty="0">
                          <a:latin typeface="Ubuntu" panose="020B0504030602030204" pitchFamily="34" charset="0"/>
                        </a:rPr>
                        <a:t>Asking them questions.</a:t>
                      </a:r>
                    </a:p>
                    <a:p>
                      <a:pPr marL="171450" indent="-171450">
                        <a:buFont typeface="Arial" panose="020B0604020202020204" pitchFamily="34" charset="0"/>
                        <a:buChar char="•"/>
                      </a:pPr>
                      <a:r>
                        <a:rPr lang="en-US" sz="1000" noProof="0" dirty="0">
                          <a:latin typeface="Ubuntu" panose="020B0504030602030204" pitchFamily="34" charset="0"/>
                        </a:rPr>
                        <a:t>Allowing different members of your team to answer.</a:t>
                      </a:r>
                    </a:p>
                    <a:p>
                      <a:pPr marL="171450" indent="-171450">
                        <a:buFont typeface="Arial" panose="020B0604020202020204" pitchFamily="34" charset="0"/>
                        <a:buChar char="•"/>
                      </a:pPr>
                      <a:r>
                        <a:rPr lang="en-US" sz="1000" noProof="0" dirty="0">
                          <a:latin typeface="Ubuntu" panose="020B0504030602030204" pitchFamily="34" charset="0"/>
                        </a:rPr>
                        <a:t>Providing examples.</a:t>
                      </a:r>
                    </a:p>
                    <a:p>
                      <a:pPr marL="171450" indent="-171450">
                        <a:buFont typeface="Arial" panose="020B0604020202020204" pitchFamily="34" charset="0"/>
                        <a:buChar char="•"/>
                      </a:pPr>
                      <a:r>
                        <a:rPr lang="en-US" sz="1000" noProof="0" dirty="0">
                          <a:latin typeface="Ubuntu" panose="020B0504030602030204" pitchFamily="34" charset="0"/>
                        </a:rPr>
                        <a:t>Giving them a goal and check-in with their progress at the next training session.</a:t>
                      </a:r>
                    </a:p>
                    <a:p>
                      <a:pPr marL="171450" indent="-171450">
                        <a:buFont typeface="Arial" panose="020B0604020202020204" pitchFamily="34" charset="0"/>
                        <a:buChar char="•"/>
                      </a:pPr>
                      <a:endParaRPr lang="en-US" sz="1000" noProof="0" dirty="0">
                        <a:latin typeface="Ubuntu" panose="020B0504030602030204" pitchFamily="34" charset="0"/>
                      </a:endParaRPr>
                    </a:p>
                    <a:p>
                      <a:pPr marL="0" indent="0">
                        <a:buFont typeface="Arial" panose="020B0604020202020204" pitchFamily="34" charset="0"/>
                        <a:buNone/>
                      </a:pPr>
                      <a:r>
                        <a:rPr lang="en-US" sz="1000" noProof="0" dirty="0">
                          <a:latin typeface="Ubuntu" panose="020B0504030602030204" pitchFamily="34" charset="0"/>
                        </a:rPr>
                        <a:t>Here is an example of a Health Tip about eating healthy and nutritious foods! </a:t>
                      </a:r>
                      <a:r>
                        <a:rPr lang="en-US" sz="1000" b="1" i="1" noProof="0" dirty="0">
                          <a:latin typeface="Ubuntu" panose="020B0504030602030204" pitchFamily="34" charset="0"/>
                        </a:rPr>
                        <a:t>Read aloud the examples. </a:t>
                      </a:r>
                    </a:p>
                    <a:p>
                      <a:pPr marL="0" indent="0">
                        <a:buFont typeface="Arial" panose="020B0604020202020204" pitchFamily="34" charset="0"/>
                        <a:buNone/>
                      </a:pPr>
                      <a:endParaRPr lang="en-US" sz="1000" b="1" i="1" noProof="0" dirty="0">
                        <a:latin typeface="Ubuntu" panose="020B0504030602030204" pitchFamily="34" charset="0"/>
                      </a:endParaRPr>
                    </a:p>
                    <a:p>
                      <a:pPr marL="0" indent="0">
                        <a:buFont typeface="Arial" panose="020B0604020202020204" pitchFamily="34" charset="0"/>
                        <a:buNone/>
                      </a:pPr>
                      <a:r>
                        <a:rPr lang="en-US" sz="1000" b="1" i="1" noProof="0" dirty="0">
                          <a:latin typeface="Ubuntu" panose="020B0504030602030204" pitchFamily="34" charset="0"/>
                        </a:rPr>
                        <a:t>[Optional Group Activity]</a:t>
                      </a:r>
                      <a:endParaRPr lang="en-US" sz="1000" noProof="0" dirty="0">
                        <a:latin typeface="Ubuntu" panose="020B0504030602030204" pitchFamily="34" charset="0"/>
                      </a:endParaRPr>
                    </a:p>
                    <a:p>
                      <a:pPr marL="171450" indent="-171450">
                        <a:buFont typeface="Arial" panose="020B0604020202020204" pitchFamily="34" charset="0"/>
                        <a:buChar char="•"/>
                      </a:pPr>
                      <a:endParaRPr lang="en-US" sz="1000" noProof="0" dirty="0">
                        <a:latin typeface="Ubuntu" panose="020B0504030602030204" pitchFamily="34" charset="0"/>
                      </a:endParaRPr>
                    </a:p>
                    <a:p>
                      <a:pPr marL="0" indent="0">
                        <a:buFont typeface="Arial" panose="020B0604020202020204" pitchFamily="34" charset="0"/>
                        <a:buNone/>
                      </a:pPr>
                      <a:endParaRPr lang="en-US" sz="1000" noProof="0" dirty="0">
                        <a:latin typeface="Ubuntu" panose="020B0504030602030204" pitchFamily="34" charset="0"/>
                      </a:endParaRPr>
                    </a:p>
                    <a:p>
                      <a:endParaRPr lang="en-US" sz="1000" noProof="0" dirty="0">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sz="1000" noProof="0" dirty="0">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grpSp>
        <p:nvGrpSpPr>
          <p:cNvPr id="7" name="Group 6">
            <a:extLst>
              <a:ext uri="{FF2B5EF4-FFF2-40B4-BE49-F238E27FC236}">
                <a16:creationId xmlns:a16="http://schemas.microsoft.com/office/drawing/2014/main" id="{5AB97512-D763-BE53-24AA-905BFB0C7F47}"/>
              </a:ext>
            </a:extLst>
          </p:cNvPr>
          <p:cNvGrpSpPr/>
          <p:nvPr/>
        </p:nvGrpSpPr>
        <p:grpSpPr>
          <a:xfrm>
            <a:off x="7060587" y="1028067"/>
            <a:ext cx="2072399" cy="2497619"/>
            <a:chOff x="7060587" y="1097640"/>
            <a:chExt cx="2072399" cy="2497619"/>
          </a:xfrm>
        </p:grpSpPr>
        <p:pic>
          <p:nvPicPr>
            <p:cNvPr id="4" name="Picture 3">
              <a:extLst>
                <a:ext uri="{FF2B5EF4-FFF2-40B4-BE49-F238E27FC236}">
                  <a16:creationId xmlns:a16="http://schemas.microsoft.com/office/drawing/2014/main" id="{4FF3A6E9-0971-BDA5-C67E-F98FD7AA3BD0}"/>
                </a:ext>
              </a:extLst>
            </p:cNvPr>
            <p:cNvPicPr>
              <a:picLocks noChangeAspect="1"/>
            </p:cNvPicPr>
            <p:nvPr/>
          </p:nvPicPr>
          <p:blipFill rotWithShape="1">
            <a:blip r:embed="rId2"/>
            <a:srcRect l="33878" t="25431" r="21975" b="29193"/>
            <a:stretch/>
          </p:blipFill>
          <p:spPr>
            <a:xfrm>
              <a:off x="7060587" y="1097640"/>
              <a:ext cx="2072399" cy="1198171"/>
            </a:xfrm>
            <a:prstGeom prst="rect">
              <a:avLst/>
            </a:prstGeom>
            <a:ln>
              <a:solidFill>
                <a:schemeClr val="tx1"/>
              </a:solidFill>
            </a:ln>
          </p:spPr>
        </p:pic>
        <p:pic>
          <p:nvPicPr>
            <p:cNvPr id="6" name="Picture 5">
              <a:extLst>
                <a:ext uri="{FF2B5EF4-FFF2-40B4-BE49-F238E27FC236}">
                  <a16:creationId xmlns:a16="http://schemas.microsoft.com/office/drawing/2014/main" id="{C7C46D89-2F45-872B-3C70-DCFE8E224B48}"/>
                </a:ext>
              </a:extLst>
            </p:cNvPr>
            <p:cNvPicPr>
              <a:picLocks noChangeAspect="1"/>
            </p:cNvPicPr>
            <p:nvPr/>
          </p:nvPicPr>
          <p:blipFill rotWithShape="1">
            <a:blip r:embed="rId3"/>
            <a:srcRect l="34233" t="25866" r="20516" b="29182"/>
            <a:stretch/>
          </p:blipFill>
          <p:spPr>
            <a:xfrm>
              <a:off x="7060587" y="2437230"/>
              <a:ext cx="2072399" cy="1158029"/>
            </a:xfrm>
            <a:prstGeom prst="rect">
              <a:avLst/>
            </a:prstGeom>
            <a:ln>
              <a:solidFill>
                <a:schemeClr val="tx1"/>
              </a:solidFill>
            </a:ln>
          </p:spPr>
        </p:pic>
      </p:grpSp>
      <p:grpSp>
        <p:nvGrpSpPr>
          <p:cNvPr id="16" name="Group 15">
            <a:extLst>
              <a:ext uri="{FF2B5EF4-FFF2-40B4-BE49-F238E27FC236}">
                <a16:creationId xmlns:a16="http://schemas.microsoft.com/office/drawing/2014/main" id="{0CB85332-15AB-23B5-BBF8-A8A029BF6508}"/>
              </a:ext>
            </a:extLst>
          </p:cNvPr>
          <p:cNvGrpSpPr/>
          <p:nvPr/>
        </p:nvGrpSpPr>
        <p:grpSpPr>
          <a:xfrm>
            <a:off x="7060586" y="3790686"/>
            <a:ext cx="2072399" cy="2416545"/>
            <a:chOff x="7060586" y="3830442"/>
            <a:chExt cx="2072399" cy="2416545"/>
          </a:xfrm>
        </p:grpSpPr>
        <p:pic>
          <p:nvPicPr>
            <p:cNvPr id="9" name="Picture 8">
              <a:extLst>
                <a:ext uri="{FF2B5EF4-FFF2-40B4-BE49-F238E27FC236}">
                  <a16:creationId xmlns:a16="http://schemas.microsoft.com/office/drawing/2014/main" id="{53924D43-EA8B-F1F2-3BBB-68F2097BF7D6}"/>
                </a:ext>
              </a:extLst>
            </p:cNvPr>
            <p:cNvPicPr>
              <a:picLocks noChangeAspect="1"/>
            </p:cNvPicPr>
            <p:nvPr/>
          </p:nvPicPr>
          <p:blipFill rotWithShape="1">
            <a:blip r:embed="rId4"/>
            <a:srcRect l="34816" t="26455" r="20635" b="30557"/>
            <a:stretch/>
          </p:blipFill>
          <p:spPr>
            <a:xfrm>
              <a:off x="7060586" y="3830442"/>
              <a:ext cx="2072399" cy="1124883"/>
            </a:xfrm>
            <a:prstGeom prst="rect">
              <a:avLst/>
            </a:prstGeom>
            <a:ln>
              <a:solidFill>
                <a:schemeClr val="tx1"/>
              </a:solidFill>
            </a:ln>
          </p:spPr>
        </p:pic>
        <p:pic>
          <p:nvPicPr>
            <p:cNvPr id="11" name="Picture 10">
              <a:extLst>
                <a:ext uri="{FF2B5EF4-FFF2-40B4-BE49-F238E27FC236}">
                  <a16:creationId xmlns:a16="http://schemas.microsoft.com/office/drawing/2014/main" id="{8825FE60-540F-CF9F-FA89-A607CA6B06C1}"/>
                </a:ext>
              </a:extLst>
            </p:cNvPr>
            <p:cNvPicPr>
              <a:picLocks noChangeAspect="1"/>
            </p:cNvPicPr>
            <p:nvPr/>
          </p:nvPicPr>
          <p:blipFill rotWithShape="1">
            <a:blip r:embed="rId5"/>
            <a:srcRect l="34314" t="26276" r="20836" b="28415"/>
            <a:stretch/>
          </p:blipFill>
          <p:spPr>
            <a:xfrm>
              <a:off x="7060586" y="5069323"/>
              <a:ext cx="2072399" cy="1177664"/>
            </a:xfrm>
            <a:prstGeom prst="rect">
              <a:avLst/>
            </a:prstGeom>
            <a:ln>
              <a:solidFill>
                <a:schemeClr val="tx1"/>
              </a:solidFill>
            </a:ln>
          </p:spPr>
        </p:pic>
      </p:grpSp>
    </p:spTree>
    <p:extLst>
      <p:ext uri="{BB962C8B-B14F-4D97-AF65-F5344CB8AC3E}">
        <p14:creationId xmlns:p14="http://schemas.microsoft.com/office/powerpoint/2010/main" val="62397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21338F-F659-4601-7A9E-6916866B1748}"/>
              </a:ext>
            </a:extLst>
          </p:cNvPr>
          <p:cNvPicPr>
            <a:picLocks noChangeAspect="1"/>
          </p:cNvPicPr>
          <p:nvPr/>
        </p:nvPicPr>
        <p:blipFill rotWithShape="1">
          <a:blip r:embed="rId2"/>
          <a:srcRect l="42843" t="34481" r="28161" b="37157"/>
          <a:stretch/>
        </p:blipFill>
        <p:spPr>
          <a:xfrm>
            <a:off x="7005850" y="1134790"/>
            <a:ext cx="2127137" cy="1170293"/>
          </a:xfrm>
          <a:prstGeom prst="rect">
            <a:avLst/>
          </a:prstGeom>
          <a:ln>
            <a:solidFill>
              <a:schemeClr val="tx1"/>
            </a:solidFill>
          </a:ln>
        </p:spPr>
      </p:pic>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103080578"/>
              </p:ext>
            </p:extLst>
          </p:nvPr>
        </p:nvGraphicFramePr>
        <p:xfrm>
          <a:off x="614150" y="545910"/>
          <a:ext cx="8518837" cy="6201742"/>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01497">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dirty="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94005">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Health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tx1"/>
                          </a:solidFill>
                          <a:latin typeface="Ubuntu" panose="020B0504030602030204" pitchFamily="34" charset="0"/>
                          <a:ea typeface="+mn-ea"/>
                          <a:cs typeface="+mn-cs"/>
                        </a:rPr>
                        <a:t>Opportunities</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2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You can share health tips in many ways! Think about all the different ways you communicate with your fellow Special Olympics athletes.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You might want to share a health tip during:</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Water breaks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Cool-down stretches</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baseline="0" noProof="0" dirty="0">
                          <a:solidFill>
                            <a:schemeClr val="dk1"/>
                          </a:solidFill>
                          <a:latin typeface="Ubuntu" panose="020B0504030602030204" pitchFamily="34" charset="0"/>
                          <a:ea typeface="+mn-ea"/>
                          <a:cs typeface="+mn-cs"/>
                        </a:rPr>
                        <a:t>Make sure you talk to your coach about the best time to share a health tip at your sports practice!</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54746">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Health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tx1"/>
                          </a:solidFill>
                          <a:latin typeface="Ubuntu" panose="020B0504030602030204" pitchFamily="34" charset="0"/>
                          <a:ea typeface="+mn-ea"/>
                          <a:cs typeface="+mn-cs"/>
                        </a:rPr>
                        <a:t>Getting Started</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4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r>
                        <a:rPr lang="en-US" sz="1000" noProof="0" dirty="0">
                          <a:latin typeface="Ubuntu" panose="020B0504030602030204" pitchFamily="34" charset="0"/>
                        </a:rPr>
                        <a:t>You can give a health tip about any of the parts of fitness:</a:t>
                      </a:r>
                    </a:p>
                    <a:p>
                      <a:pPr marL="171450" indent="-171450">
                        <a:buFont typeface="Arial" panose="020B0604020202020204" pitchFamily="34" charset="0"/>
                        <a:buChar char="•"/>
                      </a:pPr>
                      <a:r>
                        <a:rPr lang="en-US" sz="1000" noProof="0" dirty="0">
                          <a:latin typeface="Ubuntu" panose="020B0504030602030204" pitchFamily="34" charset="0"/>
                        </a:rPr>
                        <a:t>Physical Activity</a:t>
                      </a:r>
                    </a:p>
                    <a:p>
                      <a:pPr marL="171450" indent="-171450">
                        <a:buFont typeface="Arial" panose="020B0604020202020204" pitchFamily="34" charset="0"/>
                        <a:buChar char="•"/>
                      </a:pPr>
                      <a:r>
                        <a:rPr lang="en-US" sz="1000" noProof="0" dirty="0">
                          <a:latin typeface="Ubuntu" panose="020B0504030602030204" pitchFamily="34" charset="0"/>
                        </a:rPr>
                        <a:t>Hydration</a:t>
                      </a:r>
                    </a:p>
                    <a:p>
                      <a:pPr marL="171450" indent="-171450">
                        <a:buFont typeface="Arial" panose="020B0604020202020204" pitchFamily="34" charset="0"/>
                        <a:buChar char="•"/>
                      </a:pPr>
                      <a:r>
                        <a:rPr lang="en-US" sz="1000" noProof="0" dirty="0">
                          <a:latin typeface="Ubuntu" panose="020B0504030602030204" pitchFamily="34" charset="0"/>
                        </a:rPr>
                        <a:t>Nutrition</a:t>
                      </a:r>
                      <a:br>
                        <a:rPr lang="en-US" sz="1000" noProof="0" dirty="0">
                          <a:latin typeface="Ubuntu" panose="020B0504030602030204" pitchFamily="34" charset="0"/>
                        </a:rPr>
                      </a:br>
                      <a:endParaRPr lang="en-US" sz="1000" noProof="0" dirty="0">
                        <a:latin typeface="Ubuntu" panose="020B0504030602030204" pitchFamily="34" charset="0"/>
                      </a:endParaRPr>
                    </a:p>
                    <a:p>
                      <a:pPr marL="171450" indent="-171450">
                        <a:buFont typeface="Arial" panose="020B0604020202020204" pitchFamily="34" charset="0"/>
                        <a:buChar char="•"/>
                      </a:pPr>
                      <a:endParaRPr lang="en-US" sz="1000" noProof="0" dirty="0">
                        <a:latin typeface="Ubuntu" panose="020B0504030602030204" pitchFamily="34" charset="0"/>
                      </a:endParaRPr>
                    </a:p>
                    <a:p>
                      <a:pPr marL="0" indent="0">
                        <a:buFont typeface="Arial" panose="020B0604020202020204" pitchFamily="34" charset="0"/>
                        <a:buNone/>
                      </a:pPr>
                      <a:r>
                        <a:rPr lang="en-US" sz="1000" b="1" noProof="0" dirty="0">
                          <a:solidFill>
                            <a:srgbClr val="316355"/>
                          </a:solidFill>
                          <a:latin typeface="Ubuntu" panose="020B0504030602030204" pitchFamily="34" charset="0"/>
                        </a:rPr>
                        <a:t>QUESTION: </a:t>
                      </a:r>
                    </a:p>
                    <a:p>
                      <a:pPr marL="0" indent="0">
                        <a:buFont typeface="Arial" panose="020B0604020202020204" pitchFamily="34" charset="0"/>
                        <a:buNone/>
                      </a:pPr>
                      <a:r>
                        <a:rPr lang="en-US" sz="1000" noProof="0" dirty="0">
                          <a:latin typeface="Ubuntu" panose="020B0504030602030204" pitchFamily="34" charset="0"/>
                        </a:rPr>
                        <a:t>How many of you have seen or used the Fit 5 Guide before? Raise your hand.</a:t>
                      </a:r>
                    </a:p>
                    <a:p>
                      <a:pPr marL="0" indent="0">
                        <a:buFont typeface="Arial" panose="020B0604020202020204" pitchFamily="34" charset="0"/>
                        <a:buNone/>
                      </a:pPr>
                      <a:endParaRPr lang="en-US" sz="1000" noProof="0" dirty="0">
                        <a:latin typeface="Ubuntu" panose="020B0504030602030204" pitchFamily="34" charset="0"/>
                      </a:endParaRPr>
                    </a:p>
                    <a:p>
                      <a:pPr marL="0" indent="0">
                        <a:buFont typeface="Arial" panose="020B0604020202020204" pitchFamily="34" charset="0"/>
                        <a:buNone/>
                      </a:pPr>
                      <a:r>
                        <a:rPr lang="en-US" sz="1000" noProof="0" dirty="0">
                          <a:latin typeface="Ubuntu" panose="020B0504030602030204" pitchFamily="34" charset="0"/>
                        </a:rPr>
                        <a:t>Great! Fit 5 is a guide to achieving fitness and your personal best with physical activity, nutrition and hydration. Using the information in the Fit 5 Guide, you can share lessons on:</a:t>
                      </a:r>
                    </a:p>
                    <a:p>
                      <a:pPr marL="171450" indent="-171450">
                        <a:buFont typeface="Arial" panose="020B0604020202020204" pitchFamily="34" charset="0"/>
                        <a:buChar char="•"/>
                      </a:pPr>
                      <a:r>
                        <a:rPr lang="en-US" sz="1000" noProof="0" dirty="0">
                          <a:latin typeface="Ubuntu" panose="020B0504030602030204" pitchFamily="34" charset="0"/>
                        </a:rPr>
                        <a:t>Staying active outside of sport.</a:t>
                      </a:r>
                    </a:p>
                    <a:p>
                      <a:pPr marL="171450" indent="-171450">
                        <a:buFont typeface="Arial" panose="020B0604020202020204" pitchFamily="34" charset="0"/>
                        <a:buChar char="•"/>
                      </a:pPr>
                      <a:r>
                        <a:rPr lang="en-US" sz="1000" noProof="0" dirty="0">
                          <a:latin typeface="Ubuntu" panose="020B0504030602030204" pitchFamily="34" charset="0"/>
                        </a:rPr>
                        <a:t>Eating healthy foods that fuel your body.</a:t>
                      </a:r>
                    </a:p>
                    <a:p>
                      <a:pPr marL="171450" indent="-171450">
                        <a:buFont typeface="Arial" panose="020B0604020202020204" pitchFamily="34" charset="0"/>
                        <a:buChar char="•"/>
                      </a:pPr>
                      <a:r>
                        <a:rPr lang="en-US" sz="1000" noProof="0" dirty="0">
                          <a:latin typeface="Ubuntu" panose="020B0504030602030204" pitchFamily="34" charset="0"/>
                        </a:rPr>
                        <a:t>Drinking hydrating beverages.</a:t>
                      </a:r>
                    </a:p>
                    <a:p>
                      <a:pPr marL="0" indent="0">
                        <a:buFont typeface="Arial" panose="020B0604020202020204" pitchFamily="34" charset="0"/>
                        <a:buNone/>
                      </a:pPr>
                      <a:endParaRPr lang="en-US" sz="1000" noProof="0" dirty="0">
                        <a:latin typeface="Ubuntu" panose="020B0504030602030204" pitchFamily="34" charset="0"/>
                      </a:endParaRPr>
                    </a:p>
                    <a:p>
                      <a:pPr marL="0" indent="0">
                        <a:buFont typeface="Arial" panose="020B0604020202020204" pitchFamily="34" charset="0"/>
                        <a:buNone/>
                      </a:pPr>
                      <a:r>
                        <a:rPr lang="en-US" sz="1000" noProof="0" dirty="0">
                          <a:latin typeface="Ubuntu" panose="020B0504030602030204" pitchFamily="34" charset="0"/>
                        </a:rPr>
                        <a:t>In addition to the Fit 5 Guide and Fitness Cards, you can also find information for your Health Tips in these webpages and resources:</a:t>
                      </a:r>
                    </a:p>
                    <a:p>
                      <a:pPr marL="171450" indent="-171450">
                        <a:buFont typeface="Arial" panose="020B0604020202020204" pitchFamily="34" charset="0"/>
                        <a:buChar char="•"/>
                      </a:pPr>
                      <a:r>
                        <a:rPr lang="en-US" sz="1000" noProof="0" dirty="0">
                          <a:latin typeface="Ubuntu" panose="020B0504030602030204" pitchFamily="34" charset="0"/>
                        </a:rPr>
                        <a:t>Special Olympics Health Education toolkit</a:t>
                      </a:r>
                    </a:p>
                    <a:p>
                      <a:pPr marL="171450" indent="-171450">
                        <a:buFont typeface="Arial" panose="020B0604020202020204" pitchFamily="34" charset="0"/>
                        <a:buChar char="•"/>
                      </a:pPr>
                      <a:r>
                        <a:rPr lang="en-US" sz="1000" noProof="0" dirty="0">
                          <a:latin typeface="Ubuntu" panose="020B0504030602030204" pitchFamily="34" charset="0"/>
                        </a:rPr>
                        <a:t>High 5 for Fitness</a:t>
                      </a:r>
                    </a:p>
                    <a:p>
                      <a:pPr marL="171450" indent="-171450">
                        <a:buFont typeface="Arial" panose="020B0604020202020204" pitchFamily="34" charset="0"/>
                        <a:buChar char="•"/>
                      </a:pPr>
                      <a:r>
                        <a:rPr lang="en-US" sz="1000" noProof="0" dirty="0">
                          <a:latin typeface="Ubuntu" panose="020B0504030602030204" pitchFamily="34" charset="0"/>
                        </a:rPr>
                        <a:t>Health Promotion – Educational Materials</a:t>
                      </a:r>
                    </a:p>
                    <a:p>
                      <a:pPr marL="171450" indent="-171450">
                        <a:buFont typeface="Arial" panose="020B0604020202020204" pitchFamily="34" charset="0"/>
                        <a:buChar char="•"/>
                      </a:pPr>
                      <a:r>
                        <a:rPr lang="en-US" sz="1000" noProof="0" dirty="0">
                          <a:latin typeface="Ubuntu" panose="020B0504030602030204" pitchFamily="34" charset="0"/>
                        </a:rPr>
                        <a:t>Your Program’s fitness resources and guides</a:t>
                      </a:r>
                    </a:p>
                    <a:p>
                      <a:pPr marL="0" indent="0">
                        <a:buFont typeface="Arial" panose="020B0604020202020204" pitchFamily="34" charset="0"/>
                        <a:buNone/>
                      </a:pPr>
                      <a:endParaRPr lang="en-US" sz="1000" noProof="0" dirty="0">
                        <a:latin typeface="Ubuntu" panose="020B0504030602030204" pitchFamily="34" charset="0"/>
                      </a:endParaRPr>
                    </a:p>
                    <a:p>
                      <a:pPr marL="0" indent="0">
                        <a:buFont typeface="Arial" panose="020B0604020202020204" pitchFamily="34" charset="0"/>
                        <a:buNone/>
                      </a:pPr>
                      <a:r>
                        <a:rPr lang="en-US" sz="1000" noProof="0" dirty="0">
                          <a:latin typeface="Ubuntu" panose="020B0504030602030204" pitchFamily="34" charset="0"/>
                        </a:rPr>
                        <a:t>You can also use your workbook to help come up with Health Tips!</a:t>
                      </a:r>
                    </a:p>
                    <a:p>
                      <a:pPr marL="0" indent="0">
                        <a:buFont typeface="Arial" panose="020B0604020202020204" pitchFamily="34" charset="0"/>
                        <a:buNone/>
                      </a:pPr>
                      <a:endParaRPr lang="en-US" sz="1000" noProof="0" dirty="0">
                        <a:latin typeface="Ubuntu" panose="020B0504030602030204" pitchFamily="34" charset="0"/>
                      </a:endParaRPr>
                    </a:p>
                    <a:p>
                      <a:endParaRPr lang="en-US" sz="1000" noProof="0" dirty="0">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sz="1000" noProof="0" dirty="0">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grpSp>
        <p:nvGrpSpPr>
          <p:cNvPr id="14" name="Group 13">
            <a:extLst>
              <a:ext uri="{FF2B5EF4-FFF2-40B4-BE49-F238E27FC236}">
                <a16:creationId xmlns:a16="http://schemas.microsoft.com/office/drawing/2014/main" id="{60E09BAA-DB13-CFE6-E2C3-6075E446A571}"/>
              </a:ext>
            </a:extLst>
          </p:cNvPr>
          <p:cNvGrpSpPr/>
          <p:nvPr/>
        </p:nvGrpSpPr>
        <p:grpSpPr>
          <a:xfrm>
            <a:off x="6997148" y="3240424"/>
            <a:ext cx="2135839" cy="2482786"/>
            <a:chOff x="6997148" y="2643808"/>
            <a:chExt cx="2135839" cy="2482786"/>
          </a:xfrm>
        </p:grpSpPr>
        <p:pic>
          <p:nvPicPr>
            <p:cNvPr id="10" name="Picture 9">
              <a:extLst>
                <a:ext uri="{FF2B5EF4-FFF2-40B4-BE49-F238E27FC236}">
                  <a16:creationId xmlns:a16="http://schemas.microsoft.com/office/drawing/2014/main" id="{FE1DA0F6-8F79-E936-6485-E028A5E779F7}"/>
                </a:ext>
              </a:extLst>
            </p:cNvPr>
            <p:cNvPicPr>
              <a:picLocks noChangeAspect="1"/>
            </p:cNvPicPr>
            <p:nvPr/>
          </p:nvPicPr>
          <p:blipFill rotWithShape="1">
            <a:blip r:embed="rId3"/>
            <a:srcRect l="34716" t="26633" r="20234" b="29575"/>
            <a:stretch/>
          </p:blipFill>
          <p:spPr>
            <a:xfrm>
              <a:off x="6997148" y="2643808"/>
              <a:ext cx="2135839" cy="1167833"/>
            </a:xfrm>
            <a:prstGeom prst="rect">
              <a:avLst/>
            </a:prstGeom>
            <a:ln>
              <a:solidFill>
                <a:schemeClr val="tx1"/>
              </a:solidFill>
            </a:ln>
          </p:spPr>
        </p:pic>
        <p:pic>
          <p:nvPicPr>
            <p:cNvPr id="13" name="Picture 12">
              <a:extLst>
                <a:ext uri="{FF2B5EF4-FFF2-40B4-BE49-F238E27FC236}">
                  <a16:creationId xmlns:a16="http://schemas.microsoft.com/office/drawing/2014/main" id="{3073025C-1EBE-1D9B-5834-B7000BF63A02}"/>
                </a:ext>
              </a:extLst>
            </p:cNvPr>
            <p:cNvPicPr>
              <a:picLocks noChangeAspect="1"/>
            </p:cNvPicPr>
            <p:nvPr/>
          </p:nvPicPr>
          <p:blipFill rotWithShape="1">
            <a:blip r:embed="rId4"/>
            <a:srcRect l="34515" t="26277" r="20435" b="29576"/>
            <a:stretch/>
          </p:blipFill>
          <p:spPr>
            <a:xfrm>
              <a:off x="7005850" y="3954044"/>
              <a:ext cx="2127137" cy="1172550"/>
            </a:xfrm>
            <a:prstGeom prst="rect">
              <a:avLst/>
            </a:prstGeom>
            <a:ln>
              <a:solidFill>
                <a:schemeClr val="tx1"/>
              </a:solidFill>
            </a:ln>
          </p:spPr>
        </p:pic>
      </p:grpSp>
    </p:spTree>
    <p:extLst>
      <p:ext uri="{BB962C8B-B14F-4D97-AF65-F5344CB8AC3E}">
        <p14:creationId xmlns:p14="http://schemas.microsoft.com/office/powerpoint/2010/main" val="358803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273652888"/>
              </p:ext>
            </p:extLst>
          </p:nvPr>
        </p:nvGraphicFramePr>
        <p:xfrm>
          <a:off x="614150" y="545910"/>
          <a:ext cx="8518837" cy="3524083"/>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01497">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94005">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Health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tx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tx1"/>
                          </a:solidFill>
                          <a:latin typeface="Ubuntu" panose="020B0504030602030204" pitchFamily="34" charset="0"/>
                          <a:ea typeface="+mn-ea"/>
                          <a:cs typeface="+mn-cs"/>
                        </a:rPr>
                        <a:t>Homework</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2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We’ve now completed Lesson 1 of the Fitness Captain training! Please complete the Health Tip homework before our next lesson:</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Select or create your own health tip and practice sharing it with others.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Email your completed homework, and you can include a video of your practicing if you would like.</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At the beginning of our next lesson, you will be asked to present your health tip with the group!</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Share any additional reminders such as contact information, next training date/time, etc.</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354746">
                <a:tc>
                  <a:txBody>
                    <a:bodyPr/>
                    <a:lstStyle/>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pPr marL="0" indent="0">
                        <a:buFont typeface="Arial" panose="020B0604020202020204" pitchFamily="34" charset="0"/>
                        <a:buNone/>
                      </a:pPr>
                      <a:endParaRPr lang="en-US" sz="1000" noProof="0">
                        <a:solidFill>
                          <a:srgbClr val="316355"/>
                        </a:solidFill>
                        <a:latin typeface="Ubuntu" panose="020B0504030602030204" pitchFamily="34" charset="0"/>
                      </a:endParaRPr>
                    </a:p>
                    <a:p>
                      <a:pPr algn="ctr"/>
                      <a:r>
                        <a:rPr lang="en-US" sz="3600" b="1" noProof="0">
                          <a:solidFill>
                            <a:schemeClr val="bg1"/>
                          </a:solidFill>
                          <a:latin typeface="Ubuntu" panose="020B0504030602030204" pitchFamily="34" charset="0"/>
                        </a:rPr>
                        <a:t>Lesson 1 Complete</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endParaRPr lang="en-US" sz="1000" noProof="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21866582"/>
                  </a:ext>
                </a:extLst>
              </a:tr>
            </a:tbl>
          </a:graphicData>
        </a:graphic>
      </p:graphicFrame>
      <p:pic>
        <p:nvPicPr>
          <p:cNvPr id="4" name="Picture 3">
            <a:extLst>
              <a:ext uri="{FF2B5EF4-FFF2-40B4-BE49-F238E27FC236}">
                <a16:creationId xmlns:a16="http://schemas.microsoft.com/office/drawing/2014/main" id="{E8AFA9A8-E15E-69B8-FEF7-6D000A59C849}"/>
              </a:ext>
            </a:extLst>
          </p:cNvPr>
          <p:cNvPicPr>
            <a:picLocks noChangeAspect="1"/>
          </p:cNvPicPr>
          <p:nvPr/>
        </p:nvPicPr>
        <p:blipFill rotWithShape="1">
          <a:blip r:embed="rId2"/>
          <a:srcRect l="35117" t="26277" r="20535" b="29309"/>
          <a:stretch/>
        </p:blipFill>
        <p:spPr>
          <a:xfrm>
            <a:off x="7036703" y="1095121"/>
            <a:ext cx="2096285" cy="1180939"/>
          </a:xfrm>
          <a:prstGeom prst="rect">
            <a:avLst/>
          </a:prstGeom>
          <a:ln>
            <a:solidFill>
              <a:schemeClr val="tx1"/>
            </a:solidFill>
          </a:ln>
        </p:spPr>
      </p:pic>
    </p:spTree>
    <p:extLst>
      <p:ext uri="{BB962C8B-B14F-4D97-AF65-F5344CB8AC3E}">
        <p14:creationId xmlns:p14="http://schemas.microsoft.com/office/powerpoint/2010/main" val="1665197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516910720"/>
              </p:ext>
            </p:extLst>
          </p:nvPr>
        </p:nvGraphicFramePr>
        <p:xfrm>
          <a:off x="614150" y="545911"/>
          <a:ext cx="8518837" cy="5964705"/>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1433">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432305">
                <a:tc>
                  <a:txBody>
                    <a:bodyPr/>
                    <a:lstStyle/>
                    <a:p>
                      <a:r>
                        <a:rPr lang="en-US" sz="1000" b="1" i="0" u="none" strike="noStrike" kern="1200" baseline="0" noProof="0" dirty="0">
                          <a:solidFill>
                            <a:srgbClr val="316355"/>
                          </a:solidFill>
                          <a:latin typeface="Ubuntu" panose="020B0504030602030204" pitchFamily="34" charset="0"/>
                          <a:ea typeface="+mn-ea"/>
                          <a:cs typeface="+mn-cs"/>
                        </a:rPr>
                        <a:t>Topic</a:t>
                      </a:r>
                    </a:p>
                    <a:p>
                      <a:r>
                        <a:rPr lang="en-US" sz="1000" b="1" i="0" u="none" strike="noStrike" kern="1200" baseline="0" noProof="0" dirty="0">
                          <a:solidFill>
                            <a:srgbClr val="316355"/>
                          </a:solidFill>
                          <a:latin typeface="Ubuntu" panose="020B0504030602030204" pitchFamily="34" charset="0"/>
                          <a:ea typeface="+mn-ea"/>
                          <a:cs typeface="+mn-cs"/>
                        </a:rPr>
                        <a:t>Lesson 2: </a:t>
                      </a:r>
                      <a:r>
                        <a:rPr lang="en-US" sz="1000" b="0" i="0" u="none" strike="noStrike" kern="1200" baseline="0" noProof="0" dirty="0">
                          <a:solidFill>
                            <a:schemeClr val="tx1"/>
                          </a:solidFill>
                          <a:latin typeface="Ubuntu" panose="020B0504030602030204" pitchFamily="34" charset="0"/>
                          <a:ea typeface="+mn-ea"/>
                          <a:cs typeface="+mn-cs"/>
                        </a:rPr>
                        <a:t>Leading Warm-Up and Cool-Downs</a:t>
                      </a:r>
                    </a:p>
                    <a:p>
                      <a:endParaRPr lang="en-US" sz="1000" b="1" i="0" u="none" strike="noStrike" kern="1200" baseline="0" noProof="0" dirty="0">
                        <a:solidFill>
                          <a:srgbClr val="316355"/>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&lt;1 minute</a:t>
                      </a:r>
                    </a:p>
                    <a:p>
                      <a:r>
                        <a:rPr lang="en-US" sz="1000" b="1" i="0" u="none" strike="noStrike" kern="1200" baseline="0" noProof="0" dirty="0">
                          <a:solidFill>
                            <a:srgbClr val="316355"/>
                          </a:solidFill>
                          <a:latin typeface="Ubuntu" panose="020B0504030602030204" pitchFamily="34" charset="0"/>
                          <a:ea typeface="+mn-ea"/>
                          <a:cs typeface="+mn-cs"/>
                        </a:rPr>
                        <a:t>Lead:</a:t>
                      </a:r>
                      <a:endParaRPr lang="en-US" sz="10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Welcome back to Fitness Captain Training! In Lesson 2 we will practice leading warm-up and cool-down routines for different sports!</a:t>
                      </a:r>
                    </a:p>
                    <a:p>
                      <a:r>
                        <a:rPr lang="en-US" sz="1000" b="0" i="0" u="none" strike="noStrike" kern="1200" baseline="0" noProof="0" dirty="0">
                          <a:solidFill>
                            <a:schemeClr val="dk1"/>
                          </a:solidFill>
                          <a:latin typeface="Ubuntu" panose="020B0504030602030204" pitchFamily="34" charset="0"/>
                          <a:ea typeface="+mn-ea"/>
                          <a:cs typeface="+mn-cs"/>
                        </a:rPr>
                        <a:t> </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879999">
                <a:tc>
                  <a:txBody>
                    <a:bodyPr/>
                    <a:lstStyle/>
                    <a:p>
                      <a:r>
                        <a:rPr lang="en-US" sz="1000" b="1" i="0" u="none" strike="noStrike" kern="1200" baseline="0" noProof="0">
                          <a:solidFill>
                            <a:srgbClr val="316355"/>
                          </a:solidFill>
                          <a:latin typeface="Ubuntu" panose="020B0504030602030204" pitchFamily="34" charset="0"/>
                          <a:ea typeface="+mn-ea"/>
                          <a:cs typeface="+mn-cs"/>
                        </a:rPr>
                        <a:t>Topic</a:t>
                      </a:r>
                    </a:p>
                    <a:p>
                      <a:r>
                        <a:rPr lang="en-US" sz="1000" b="1" i="0" u="none" strike="noStrike" kern="1200" baseline="0" noProof="0">
                          <a:solidFill>
                            <a:srgbClr val="316355"/>
                          </a:solidFill>
                          <a:latin typeface="Ubuntu" panose="020B0504030602030204" pitchFamily="34" charset="0"/>
                          <a:ea typeface="+mn-ea"/>
                          <a:cs typeface="+mn-cs"/>
                        </a:rPr>
                        <a:t>Lesson 2: </a:t>
                      </a:r>
                      <a:r>
                        <a:rPr lang="en-US" sz="1000" b="0" i="0" u="none" strike="noStrike" kern="1200" baseline="0" noProof="0">
                          <a:solidFill>
                            <a:schemeClr val="tx1"/>
                          </a:solidFill>
                          <a:latin typeface="Ubuntu" panose="020B0504030602030204" pitchFamily="34" charset="0"/>
                          <a:ea typeface="+mn-ea"/>
                          <a:cs typeface="+mn-cs"/>
                        </a:rPr>
                        <a:t>Leading Warm-Up and Cool-Downs</a:t>
                      </a:r>
                    </a:p>
                    <a:p>
                      <a:endParaRPr lang="en-US" sz="1000" b="1"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Check-In </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6 minutes</a:t>
                      </a:r>
                    </a:p>
                    <a:p>
                      <a:r>
                        <a:rPr lang="en-US" sz="1000" b="1" i="0" u="none" strike="noStrike" kern="1200" baseline="0" noProof="0">
                          <a:solidFill>
                            <a:srgbClr val="316355"/>
                          </a:solidFill>
                          <a:latin typeface="Ubuntu" panose="020B0504030602030204" pitchFamily="34" charset="0"/>
                          <a:ea typeface="+mn-ea"/>
                          <a:cs typeface="+mn-cs"/>
                        </a:rPr>
                        <a:t>Lead:</a:t>
                      </a:r>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Before we get started with Lesson 2, let’s talk about Lesson 1 – Overview of Fitness.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latin typeface="Ubuntu" panose="020B0504030602030204" pitchFamily="34" charset="0"/>
                          <a:ea typeface="+mn-ea"/>
                          <a:cs typeface="+mn-cs"/>
                        </a:rPr>
                        <a:t>Does anyone have any unanswered questions from Lesson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r>
                        <a:rPr lang="en-US" sz="1000" b="0" i="0" u="none" strike="noStrike" kern="1200" baseline="0" noProof="0" dirty="0">
                          <a:solidFill>
                            <a:schemeClr val="dk1"/>
                          </a:solidFill>
                          <a:latin typeface="Ubuntu" panose="020B0504030602030204" pitchFamily="34" charset="0"/>
                          <a:ea typeface="+mn-ea"/>
                          <a:cs typeface="+mn-cs"/>
                        </a:rPr>
                        <a:t>Your homework was to create and practice presenting Health Tips. Who would like to practice presenting and share their Health Tip with the group?</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Ask a couple participants to share their answers.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2220727">
                <a:tc>
                  <a:txBody>
                    <a:bodyPr/>
                    <a:lstStyle/>
                    <a:p>
                      <a:r>
                        <a:rPr lang="en-US" sz="1000" b="1" i="0" u="none" strike="noStrike" kern="1200" baseline="0" noProof="0">
                          <a:solidFill>
                            <a:srgbClr val="316355"/>
                          </a:solidFill>
                          <a:latin typeface="Ubuntu" panose="020B0504030602030204" pitchFamily="34" charset="0"/>
                          <a:ea typeface="+mn-ea"/>
                          <a:cs typeface="+mn-cs"/>
                        </a:rPr>
                        <a:t>Topic</a:t>
                      </a:r>
                    </a:p>
                    <a:p>
                      <a:r>
                        <a:rPr lang="en-US" sz="1000" b="1" i="0" u="none" strike="noStrike" kern="1200" baseline="0" noProof="0">
                          <a:solidFill>
                            <a:srgbClr val="316355"/>
                          </a:solidFill>
                          <a:latin typeface="Ubuntu" panose="020B0504030602030204" pitchFamily="34" charset="0"/>
                          <a:ea typeface="+mn-ea"/>
                          <a:cs typeface="+mn-cs"/>
                        </a:rPr>
                        <a:t>Lesson 2: </a:t>
                      </a:r>
                      <a:r>
                        <a:rPr lang="en-US" sz="1000" b="0" i="0" u="none" strike="noStrike" kern="1200" baseline="0" noProof="0">
                          <a:solidFill>
                            <a:schemeClr val="tx1"/>
                          </a:solidFill>
                          <a:latin typeface="Ubuntu" panose="020B0504030602030204" pitchFamily="34" charset="0"/>
                          <a:ea typeface="+mn-ea"/>
                          <a:cs typeface="+mn-cs"/>
                        </a:rPr>
                        <a:t>Leading Warm-Up and Cool-Downs</a:t>
                      </a:r>
                    </a:p>
                    <a:p>
                      <a:endParaRPr lang="en-US" sz="1000" b="1"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Roles and Responsibilities</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2 minutes</a:t>
                      </a:r>
                    </a:p>
                    <a:p>
                      <a:r>
                        <a:rPr lang="en-US" sz="1000" b="1" i="0" u="none" strike="noStrike" kern="1200" baseline="0" noProof="0">
                          <a:solidFill>
                            <a:srgbClr val="316355"/>
                          </a:solidFill>
                          <a:latin typeface="Ubuntu" panose="020B0504030602030204" pitchFamily="34" charset="0"/>
                          <a:ea typeface="+mn-ea"/>
                          <a:cs typeface="+mn-cs"/>
                        </a:rPr>
                        <a:t>Lead:</a:t>
                      </a:r>
                      <a:endParaRPr lang="en-US" sz="1000" noProof="0">
                        <a:solidFill>
                          <a:srgbClr val="316355"/>
                        </a:solidFill>
                        <a:latin typeface="Ubuntu" panose="020B0504030602030204" pitchFamily="34" charset="0"/>
                      </a:endParaRPr>
                    </a:p>
                    <a:p>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Let’s revisit the roles and responsibilities of a Fitness Captain.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Using your leadership skills, </a:t>
                      </a:r>
                      <a:r>
                        <a:rPr lang="en-US" sz="1000" noProof="0" dirty="0">
                          <a:effectLst/>
                          <a:latin typeface="Ubuntu" panose="020B0504030602030204" pitchFamily="34" charset="0"/>
                          <a:ea typeface="Calibri" panose="020F0502020204030204" pitchFamily="34" charset="0"/>
                          <a:cs typeface="Times New Roman" panose="02020603050405020304" pitchFamily="18" charset="0"/>
                        </a:rPr>
                        <a:t>you will work closely with your coaches to make sure health and fitness is a key component of the sports experience by</a:t>
                      </a:r>
                      <a:r>
                        <a:rPr lang="en-US" sz="1000" b="0" i="0" u="none" strike="noStrike" kern="1200" baseline="0" noProof="0" dirty="0">
                          <a:solidFill>
                            <a:schemeClr val="dk1"/>
                          </a:solidFill>
                          <a:effectLst/>
                          <a:latin typeface="Ubuntu" panose="020B0504030602030204" pitchFamily="34" charset="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effectLst/>
                          <a:latin typeface="Ubuntu" panose="020B0504030602030204" pitchFamily="34" charset="0"/>
                          <a:ea typeface="+mn-ea"/>
                          <a:cs typeface="+mn-cs"/>
                        </a:rPr>
                        <a:t>Teaching Healthy Habits to your teammates.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effectLst/>
                          <a:latin typeface="Ubuntu" panose="020B0504030602030204" pitchFamily="34" charset="0"/>
                          <a:ea typeface="+mn-ea"/>
                          <a:cs typeface="+mn-cs"/>
                        </a:rPr>
                        <a:t>Leading warm-up and cool-downs before and after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effectLst/>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baseline="0" noProof="0" dirty="0">
                          <a:solidFill>
                            <a:schemeClr val="dk1"/>
                          </a:solidFill>
                          <a:effectLst/>
                          <a:latin typeface="Ubuntu" panose="020B0504030602030204" pitchFamily="34" charset="0"/>
                          <a:ea typeface="+mn-ea"/>
                          <a:cs typeface="Times New Roman" panose="02020603050405020304" pitchFamily="18" charset="0"/>
                        </a:rPr>
                        <a:t>In Lesson 1, we learned about the different parts of fitness and how to teach Health Tips. Now, it’s time for you to learn about warm-up and cool-downs, and practice leading exercises!</a:t>
                      </a:r>
                      <a:endParaRPr lang="en-US" sz="1000" b="0" i="0" u="none" strike="noStrike" kern="1200" baseline="0" noProof="0" dirty="0">
                        <a:solidFill>
                          <a:schemeClr val="dk1"/>
                        </a:solidFill>
                        <a:effectLst/>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872185111"/>
                  </a:ext>
                </a:extLst>
              </a:tr>
            </a:tbl>
          </a:graphicData>
        </a:graphic>
      </p:graphicFrame>
      <p:pic>
        <p:nvPicPr>
          <p:cNvPr id="4" name="Picture 3">
            <a:extLst>
              <a:ext uri="{FF2B5EF4-FFF2-40B4-BE49-F238E27FC236}">
                <a16:creationId xmlns:a16="http://schemas.microsoft.com/office/drawing/2014/main" id="{3B1C6AEC-D940-73FB-9F9A-85E4653CC7FB}"/>
              </a:ext>
            </a:extLst>
          </p:cNvPr>
          <p:cNvPicPr>
            <a:picLocks noChangeAspect="1"/>
          </p:cNvPicPr>
          <p:nvPr/>
        </p:nvPicPr>
        <p:blipFill rotWithShape="1">
          <a:blip r:embed="rId2"/>
          <a:srcRect l="34816" t="25741" r="20435" b="30379"/>
          <a:stretch/>
        </p:blipFill>
        <p:spPr>
          <a:xfrm>
            <a:off x="7065486" y="1063490"/>
            <a:ext cx="2067501" cy="1140370"/>
          </a:xfrm>
          <a:prstGeom prst="rect">
            <a:avLst/>
          </a:prstGeom>
          <a:ln>
            <a:solidFill>
              <a:schemeClr val="tx1"/>
            </a:solidFill>
          </a:ln>
        </p:spPr>
      </p:pic>
      <p:pic>
        <p:nvPicPr>
          <p:cNvPr id="6" name="Picture 5">
            <a:extLst>
              <a:ext uri="{FF2B5EF4-FFF2-40B4-BE49-F238E27FC236}">
                <a16:creationId xmlns:a16="http://schemas.microsoft.com/office/drawing/2014/main" id="{C20454EA-F60E-6790-968B-71AC1A203330}"/>
              </a:ext>
            </a:extLst>
          </p:cNvPr>
          <p:cNvPicPr>
            <a:picLocks noChangeAspect="1"/>
          </p:cNvPicPr>
          <p:nvPr/>
        </p:nvPicPr>
        <p:blipFill rotWithShape="1">
          <a:blip r:embed="rId3"/>
          <a:srcRect l="34616" t="25920" r="20836" b="29843"/>
          <a:stretch/>
        </p:blipFill>
        <p:spPr>
          <a:xfrm>
            <a:off x="7065486" y="2801895"/>
            <a:ext cx="2067501" cy="1154820"/>
          </a:xfrm>
          <a:prstGeom prst="rect">
            <a:avLst/>
          </a:prstGeom>
          <a:ln>
            <a:solidFill>
              <a:schemeClr val="tx1"/>
            </a:solidFill>
          </a:ln>
        </p:spPr>
      </p:pic>
      <p:pic>
        <p:nvPicPr>
          <p:cNvPr id="8" name="Picture 7">
            <a:extLst>
              <a:ext uri="{FF2B5EF4-FFF2-40B4-BE49-F238E27FC236}">
                <a16:creationId xmlns:a16="http://schemas.microsoft.com/office/drawing/2014/main" id="{2C8A69D2-6D94-1347-32FE-B70997938CDC}"/>
              </a:ext>
            </a:extLst>
          </p:cNvPr>
          <p:cNvPicPr>
            <a:picLocks noChangeAspect="1"/>
          </p:cNvPicPr>
          <p:nvPr/>
        </p:nvPicPr>
        <p:blipFill rotWithShape="1">
          <a:blip r:embed="rId4"/>
          <a:srcRect l="35618" t="25920" r="20435" b="28595"/>
          <a:stretch/>
        </p:blipFill>
        <p:spPr>
          <a:xfrm>
            <a:off x="7065486" y="4703835"/>
            <a:ext cx="2067501" cy="1203683"/>
          </a:xfrm>
          <a:prstGeom prst="rect">
            <a:avLst/>
          </a:prstGeom>
          <a:ln>
            <a:solidFill>
              <a:schemeClr val="tx1"/>
            </a:solidFill>
          </a:ln>
        </p:spPr>
      </p:pic>
    </p:spTree>
    <p:extLst>
      <p:ext uri="{BB962C8B-B14F-4D97-AF65-F5344CB8AC3E}">
        <p14:creationId xmlns:p14="http://schemas.microsoft.com/office/powerpoint/2010/main" val="886317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AEE850-1CA9-4973-B1B5-CDD043863B4E}"/>
              </a:ext>
            </a:extLst>
          </p:cNvPr>
          <p:cNvSpPr txBox="1"/>
          <p:nvPr/>
        </p:nvSpPr>
        <p:spPr>
          <a:xfrm>
            <a:off x="559707" y="487330"/>
            <a:ext cx="8621486" cy="690189"/>
          </a:xfrm>
          <a:prstGeom prst="rect">
            <a:avLst/>
          </a:prstGeom>
          <a:noFill/>
        </p:spPr>
        <p:txBody>
          <a:bodyPr wrap="square">
            <a:spAutoFit/>
          </a:bodyPr>
          <a:lstStyle/>
          <a:p>
            <a:pPr marL="2540">
              <a:lnSpc>
                <a:spcPct val="107000"/>
              </a:lnSpc>
              <a:spcAft>
                <a:spcPts val="335"/>
              </a:spcAft>
            </a:pPr>
            <a:r>
              <a:rPr lang="en-US" sz="1400" b="1" dirty="0">
                <a:solidFill>
                  <a:srgbClr val="2F6153"/>
                </a:solidFill>
                <a:effectLst/>
                <a:latin typeface="Ubuntu" panose="020B0504030602030204" pitchFamily="34" charset="0"/>
                <a:ea typeface="Ubuntu" panose="020B0504030602030204" pitchFamily="34" charset="0"/>
                <a:cs typeface="Ubuntu" panose="020B0504030602030204" pitchFamily="34" charset="0"/>
              </a:rPr>
              <a:t>Fitness Captain</a:t>
            </a:r>
            <a:endParaRPr lang="es-PA" sz="1400" dirty="0">
              <a:solidFill>
                <a:srgbClr val="000000"/>
              </a:solidFill>
              <a:effectLst/>
              <a:latin typeface="Calibri" panose="020F0502020204030204" pitchFamily="34" charset="0"/>
              <a:ea typeface="Calibri" panose="020F0502020204030204" pitchFamily="34" charset="0"/>
            </a:endParaRPr>
          </a:p>
          <a:p>
            <a:pPr marL="2540">
              <a:lnSpc>
                <a:spcPct val="107000"/>
              </a:lnSpc>
              <a:spcAft>
                <a:spcPts val="825"/>
              </a:spcAft>
            </a:pPr>
            <a:r>
              <a:rPr lang="en-US" sz="2200" kern="0" dirty="0">
                <a:solidFill>
                  <a:srgbClr val="2F6153"/>
                </a:solidFill>
                <a:effectLst/>
                <a:latin typeface="Ubuntu" panose="020B0504030602030204" pitchFamily="34" charset="0"/>
                <a:ea typeface="Ubuntu" panose="020B0504030602030204" pitchFamily="34" charset="0"/>
                <a:cs typeface="Ubuntu" panose="020B0504030602030204" pitchFamily="34" charset="0"/>
              </a:rPr>
              <a:t>Facilitator Guide</a:t>
            </a:r>
            <a:endParaRPr lang="es-PA" sz="2200" kern="0" dirty="0">
              <a:solidFill>
                <a:srgbClr val="2F6153"/>
              </a:solidFill>
              <a:effectLst/>
              <a:latin typeface="Ubuntu" panose="020B0504030602030204" pitchFamily="34" charset="0"/>
              <a:ea typeface="Ubuntu" panose="020B0504030602030204" pitchFamily="34" charset="0"/>
              <a:cs typeface="Ubuntu" panose="020B0504030602030204" pitchFamily="34" charset="0"/>
            </a:endParaRPr>
          </a:p>
        </p:txBody>
      </p:sp>
      <p:sp>
        <p:nvSpPr>
          <p:cNvPr id="4" name="CuadroTexto 3">
            <a:extLst>
              <a:ext uri="{FF2B5EF4-FFF2-40B4-BE49-F238E27FC236}">
                <a16:creationId xmlns:a16="http://schemas.microsoft.com/office/drawing/2014/main" id="{4A284CCA-C141-48AD-8E0B-8B1C4C36D824}"/>
              </a:ext>
            </a:extLst>
          </p:cNvPr>
          <p:cNvSpPr txBox="1"/>
          <p:nvPr/>
        </p:nvSpPr>
        <p:spPr>
          <a:xfrm>
            <a:off x="549960" y="1179507"/>
            <a:ext cx="8748586" cy="5211683"/>
          </a:xfrm>
          <a:prstGeom prst="rect">
            <a:avLst/>
          </a:prstGeom>
          <a:noFill/>
        </p:spPr>
        <p:txBody>
          <a:bodyPr wrap="square" rtlCol="0">
            <a:spAutoFit/>
          </a:bodyPr>
          <a:lstStyle/>
          <a:p>
            <a:pPr indent="-6350">
              <a:lnSpc>
                <a:spcPct val="117000"/>
              </a:lnSpc>
              <a:spcAft>
                <a:spcPts val="1900"/>
              </a:spcAft>
            </a:pPr>
            <a:r>
              <a:rPr lang="en-US" sz="1400" dirty="0">
                <a:solidFill>
                  <a:srgbClr val="2E2825"/>
                </a:solidFill>
                <a:effectLst/>
                <a:latin typeface="Ubuntu" panose="020B0504030602030204" pitchFamily="34" charset="0"/>
                <a:ea typeface="Ubuntu" panose="020B0504030602030204" pitchFamily="34" charset="0"/>
                <a:cs typeface="Ubuntu" panose="020B0504030602030204" pitchFamily="34" charset="0"/>
              </a:rPr>
              <a:t>This facilitator guide provides an outline on how to host and lead the </a:t>
            </a:r>
            <a:r>
              <a:rPr lang="en-US" sz="1400" dirty="0">
                <a:solidFill>
                  <a:srgbClr val="2E2825"/>
                </a:solidFill>
                <a:latin typeface="Ubuntu" panose="020B0504030602030204" pitchFamily="34" charset="0"/>
                <a:ea typeface="Ubuntu" panose="020B0504030602030204" pitchFamily="34" charset="0"/>
                <a:cs typeface="Ubuntu" panose="020B0504030602030204" pitchFamily="34" charset="0"/>
              </a:rPr>
              <a:t>Fitness Captain </a:t>
            </a:r>
            <a:r>
              <a:rPr lang="en-US" sz="1400" dirty="0">
                <a:solidFill>
                  <a:srgbClr val="2E2825"/>
                </a:solidFill>
                <a:effectLst/>
                <a:latin typeface="Ubuntu" panose="020B0504030602030204" pitchFamily="34" charset="0"/>
                <a:ea typeface="Ubuntu" panose="020B0504030602030204" pitchFamily="34" charset="0"/>
                <a:cs typeface="Ubuntu" panose="020B0504030602030204" pitchFamily="34" charset="0"/>
              </a:rPr>
              <a:t>training course using the PowerPoint presentation and the participant workbook. </a:t>
            </a:r>
            <a:endParaRPr lang="es-PA" sz="1400" dirty="0">
              <a:solidFill>
                <a:srgbClr val="000000"/>
              </a:solidFill>
              <a:effectLst/>
              <a:latin typeface="Calibri" panose="020F0502020204030204" pitchFamily="34" charset="0"/>
              <a:ea typeface="Calibri" panose="020F0502020204030204" pitchFamily="34" charset="0"/>
            </a:endParaRPr>
          </a:p>
          <a:p>
            <a:pPr indent="-6350">
              <a:lnSpc>
                <a:spcPct val="117000"/>
              </a:lnSpc>
              <a:spcAft>
                <a:spcPts val="20"/>
              </a:spcAft>
            </a:pPr>
            <a:r>
              <a:rPr lang="en-US" sz="1400" dirty="0">
                <a:solidFill>
                  <a:srgbClr val="2E2825"/>
                </a:solidFill>
                <a:effectLst/>
                <a:latin typeface="Ubuntu" panose="020B0504030602030204" pitchFamily="34" charset="0"/>
                <a:ea typeface="Ubuntu" panose="020B0504030602030204" pitchFamily="34" charset="0"/>
                <a:cs typeface="Ubuntu" panose="020B0504030602030204" pitchFamily="34" charset="0"/>
              </a:rPr>
              <a:t>If you are looking for resources to help prepare for and lead a training virtually, you can find them here. </a:t>
            </a:r>
            <a:endParaRPr lang="es-PA" sz="1400" dirty="0">
              <a:solidFill>
                <a:srgbClr val="000000"/>
              </a:solidFill>
              <a:effectLst/>
              <a:latin typeface="Calibri" panose="020F0502020204030204" pitchFamily="34" charset="0"/>
              <a:ea typeface="Calibri" panose="020F0502020204030204" pitchFamily="34" charset="0"/>
            </a:endParaRPr>
          </a:p>
          <a:p>
            <a:pPr indent="-6350">
              <a:lnSpc>
                <a:spcPct val="117000"/>
              </a:lnSpc>
              <a:spcAft>
                <a:spcPts val="1900"/>
              </a:spcAft>
            </a:pPr>
            <a:r>
              <a:rPr lang="en-US" sz="1400" dirty="0">
                <a:solidFill>
                  <a:srgbClr val="2E2825"/>
                </a:solidFill>
                <a:effectLst/>
                <a:latin typeface="Ubuntu" panose="020B0504030602030204" pitchFamily="34" charset="0"/>
                <a:ea typeface="Ubuntu" panose="020B0504030602030204" pitchFamily="34" charset="0"/>
                <a:cs typeface="Ubuntu" panose="020B0504030602030204" pitchFamily="34" charset="0"/>
              </a:rPr>
              <a:t>Alternatively, the worksheets, PowerPoint and this resource can be adapted for delivery via platforms like Zoom, WhatsApp, Facebook or for in person delivery.</a:t>
            </a:r>
            <a:endParaRPr lang="es-PA" sz="1400" dirty="0">
              <a:solidFill>
                <a:srgbClr val="000000"/>
              </a:solidFill>
              <a:effectLst/>
              <a:latin typeface="Calibri" panose="020F0502020204030204" pitchFamily="34" charset="0"/>
              <a:ea typeface="Calibri" panose="020F0502020204030204" pitchFamily="34" charset="0"/>
            </a:endParaRPr>
          </a:p>
          <a:p>
            <a:pPr indent="-6350">
              <a:lnSpc>
                <a:spcPct val="107000"/>
              </a:lnSpc>
              <a:spcAft>
                <a:spcPts val="940"/>
              </a:spcAft>
            </a:pPr>
            <a:r>
              <a:rPr lang="en-US" sz="1400" b="1" dirty="0">
                <a:solidFill>
                  <a:srgbClr val="2F6153"/>
                </a:solidFill>
                <a:effectLst/>
                <a:latin typeface="Ubuntu" panose="020B0504030602030204" pitchFamily="34" charset="0"/>
                <a:ea typeface="Ubuntu" panose="020B0504030602030204" pitchFamily="34" charset="0"/>
                <a:cs typeface="Ubuntu" panose="020B0504030602030204" pitchFamily="34" charset="0"/>
              </a:rPr>
              <a:t>Be sure to complete the following actions to prepare for each session:</a:t>
            </a:r>
            <a:endParaRPr lang="es-PA" sz="1400" dirty="0">
              <a:solidFill>
                <a:srgbClr val="000000"/>
              </a:solidFill>
              <a:effectLst/>
              <a:latin typeface="Calibri" panose="020F0502020204030204" pitchFamily="34" charset="0"/>
              <a:ea typeface="Calibri" panose="020F0502020204030204" pitchFamily="34" charset="0"/>
            </a:endParaRPr>
          </a:p>
          <a:p>
            <a:pPr marL="342900" lvl="0" indent="-342900" fontAlgn="base">
              <a:lnSpc>
                <a:spcPct val="107000"/>
              </a:lnSpc>
              <a:spcAft>
                <a:spcPts val="465"/>
              </a:spcAft>
              <a:buClr>
                <a:srgbClr val="2F6153"/>
              </a:buClr>
              <a:buSzPts val="1400"/>
              <a:buFont typeface="+mj-lt"/>
              <a:buAutoNum type="arabicPeriod"/>
            </a:pPr>
            <a:r>
              <a:rPr lang="en-US"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Review this facilitator guide and accompanying PowerPoint presentation.</a:t>
            </a:r>
            <a:endParaRPr lang="es-P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pPr marL="342900" lvl="0" indent="-342900" fontAlgn="base">
              <a:lnSpc>
                <a:spcPct val="136000"/>
              </a:lnSpc>
              <a:spcAft>
                <a:spcPts val="800"/>
              </a:spcAft>
              <a:buClr>
                <a:srgbClr val="2F6153"/>
              </a:buClr>
              <a:buSzPts val="1400"/>
              <a:buFont typeface="+mj-lt"/>
              <a:buAutoNum type="arabicPeriod"/>
            </a:pPr>
            <a:r>
              <a:rPr lang="en-US"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Review the worksheets and complete each activity yourself to be familiar with the activity and have examples to share. Additionally, think about what information you can add from your Program perspective.</a:t>
            </a:r>
            <a:endParaRPr lang="es-P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pPr marL="342900" lvl="0" indent="-342900" fontAlgn="base">
              <a:lnSpc>
                <a:spcPct val="107000"/>
              </a:lnSpc>
              <a:spcAft>
                <a:spcPts val="465"/>
              </a:spcAft>
              <a:buClr>
                <a:srgbClr val="2F6153"/>
              </a:buClr>
              <a:buSzPts val="1400"/>
              <a:buFont typeface="+mj-lt"/>
              <a:buAutoNum type="arabicPeriod"/>
            </a:pPr>
            <a:r>
              <a:rPr lang="en-US"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Host a practice session with all facilitators and cover every slide.</a:t>
            </a:r>
            <a:endParaRPr lang="es-P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pPr marL="342900" lvl="0" indent="-342900" fontAlgn="base">
              <a:lnSpc>
                <a:spcPct val="107000"/>
              </a:lnSpc>
              <a:spcAft>
                <a:spcPts val="465"/>
              </a:spcAft>
              <a:buClr>
                <a:srgbClr val="2F6153"/>
              </a:buClr>
              <a:buSzPts val="1400"/>
              <a:buFont typeface="+mj-lt"/>
              <a:buAutoNum type="arabicPeriod"/>
            </a:pPr>
            <a:r>
              <a:rPr lang="en-US"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Give feedback to each other.</a:t>
            </a:r>
            <a:endParaRPr lang="es-P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pPr marL="342900" lvl="0" indent="-342900" fontAlgn="base">
              <a:lnSpc>
                <a:spcPct val="107000"/>
              </a:lnSpc>
              <a:spcAft>
                <a:spcPts val="465"/>
              </a:spcAft>
              <a:buClr>
                <a:srgbClr val="2F6153"/>
              </a:buClr>
              <a:buSzPts val="1400"/>
              <a:buFont typeface="+mj-lt"/>
              <a:buAutoNum type="arabicPeriod"/>
            </a:pPr>
            <a:r>
              <a:rPr lang="en-US"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Host a second practice of entire presentation.</a:t>
            </a:r>
            <a:endParaRPr lang="es-P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pPr marL="342900" lvl="0" indent="-342900" fontAlgn="base">
              <a:lnSpc>
                <a:spcPct val="136000"/>
              </a:lnSpc>
              <a:spcAft>
                <a:spcPts val="465"/>
              </a:spcAft>
              <a:buClr>
                <a:srgbClr val="2F6153"/>
              </a:buClr>
              <a:buSzPts val="1400"/>
              <a:buFont typeface="+mj-lt"/>
              <a:buAutoNum type="arabicPeriod"/>
            </a:pPr>
            <a:r>
              <a:rPr lang="en-US" sz="1400" u="none" strike="noStrike" dirty="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Send out the worksheets and session instructions to the participant one or two weeks before the training. Invite athlete leaders to look through all the resources so they are familiar with the content.</a:t>
            </a:r>
            <a:endParaRPr lang="es-PA" sz="1400" u="none" strike="noStrike" dirty="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p>
            <a:endParaRPr lang="es-PA" sz="1400" dirty="0"/>
          </a:p>
        </p:txBody>
      </p:sp>
    </p:spTree>
    <p:extLst>
      <p:ext uri="{BB962C8B-B14F-4D97-AF65-F5344CB8AC3E}">
        <p14:creationId xmlns:p14="http://schemas.microsoft.com/office/powerpoint/2010/main" val="3742146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4187335319"/>
              </p:ext>
            </p:extLst>
          </p:nvPr>
        </p:nvGraphicFramePr>
        <p:xfrm>
          <a:off x="614150" y="545911"/>
          <a:ext cx="8518837" cy="549624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75607">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716092">
                <a:tc>
                  <a:txBody>
                    <a:bodyPr/>
                    <a:lstStyle/>
                    <a:p>
                      <a:r>
                        <a:rPr lang="en-US" sz="1000" b="1" i="0" u="none" strike="noStrike" kern="1200" baseline="0" noProof="0">
                          <a:solidFill>
                            <a:srgbClr val="316355"/>
                          </a:solidFill>
                          <a:latin typeface="Ubuntu" panose="020B0504030602030204" pitchFamily="34" charset="0"/>
                          <a:ea typeface="+mn-ea"/>
                          <a:cs typeface="+mn-cs"/>
                        </a:rPr>
                        <a:t>Topic</a:t>
                      </a:r>
                    </a:p>
                    <a:p>
                      <a:r>
                        <a:rPr lang="en-US" sz="1000" b="1" i="0" u="none" strike="noStrike" kern="1200" baseline="0" noProof="0">
                          <a:solidFill>
                            <a:srgbClr val="316355"/>
                          </a:solidFill>
                          <a:latin typeface="Ubuntu" panose="020B0504030602030204" pitchFamily="34" charset="0"/>
                          <a:ea typeface="+mn-ea"/>
                          <a:cs typeface="+mn-cs"/>
                        </a:rPr>
                        <a:t>Lesson 2: </a:t>
                      </a:r>
                      <a:r>
                        <a:rPr lang="en-US" sz="1000" b="0" i="0" u="none" strike="noStrike" kern="1200" baseline="0" noProof="0">
                          <a:solidFill>
                            <a:schemeClr val="tx1"/>
                          </a:solidFill>
                          <a:latin typeface="Ubuntu" panose="020B0504030602030204" pitchFamily="34" charset="0"/>
                          <a:ea typeface="+mn-ea"/>
                          <a:cs typeface="+mn-cs"/>
                        </a:rPr>
                        <a:t>Leading Warm-Up and Cool-Downs, Warm-Up</a:t>
                      </a:r>
                    </a:p>
                    <a:p>
                      <a:endParaRPr lang="en-US" sz="1000" b="1"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What is a Warm-Up?</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4 minutes</a:t>
                      </a:r>
                    </a:p>
                    <a:p>
                      <a:r>
                        <a:rPr lang="en-US" sz="1000" b="1" i="0" u="none" strike="noStrike" kern="1200" baseline="0" noProof="0">
                          <a:solidFill>
                            <a:srgbClr val="316355"/>
                          </a:solidFill>
                          <a:latin typeface="Ubuntu" panose="020B0504030602030204" pitchFamily="34" charset="0"/>
                          <a:ea typeface="+mn-ea"/>
                          <a:cs typeface="+mn-cs"/>
                        </a:rPr>
                        <a:t>Lead:</a:t>
                      </a:r>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A warm-up should be the first physical activity in every training session or competition. It helps you get your body and mind ready for your sport.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When you prepare both the body and the mind, you are less likely to suffer an injury and will perform better at each practice, training and competition. </a:t>
                      </a:r>
                    </a:p>
                    <a:p>
                      <a:endParaRPr lang="en-US"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chemeClr val="dk1"/>
                          </a:solidFill>
                          <a:latin typeface="Ubuntu" panose="020B0504030602030204" pitchFamily="34" charset="0"/>
                          <a:ea typeface="+mn-ea"/>
                          <a:cs typeface="+mn-cs"/>
                        </a:rPr>
                        <a:t>Warm-Ups have many physical and mental benefits:</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A warm-up prepares your body for sport or exercise, and helps to prevent injury by increasing:</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Heart rate</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Breathing rate</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Blood flow to the active muscles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Body and muscle temperature</a:t>
                      </a:r>
                    </a:p>
                    <a:p>
                      <a:r>
                        <a:rPr lang="en-US" sz="1000" b="0" i="0" u="none" strike="noStrike" kern="1200" baseline="0" noProof="0" dirty="0">
                          <a:solidFill>
                            <a:schemeClr val="dk1"/>
                          </a:solidFill>
                          <a:latin typeface="Ubuntu" panose="020B0504030602030204" pitchFamily="34" charset="0"/>
                          <a:ea typeface="+mn-ea"/>
                          <a:cs typeface="+mn-cs"/>
                        </a:rPr>
                        <a:t> </a:t>
                      </a:r>
                    </a:p>
                    <a:p>
                      <a:r>
                        <a:rPr lang="en-US" sz="1000" b="0" i="0" u="none" strike="noStrike" kern="1200" baseline="0" noProof="0" dirty="0">
                          <a:solidFill>
                            <a:schemeClr val="dk1"/>
                          </a:solidFill>
                          <a:latin typeface="Ubuntu" panose="020B0504030602030204" pitchFamily="34" charset="0"/>
                          <a:ea typeface="+mn-ea"/>
                          <a:cs typeface="+mn-cs"/>
                        </a:rPr>
                        <a:t>Warm-ups prepare your mind to focus on the sport or exercise by:</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Helping you shift focus from life to sport</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Connecting your mind and your body (ex: linking hand and eye coordination)</a:t>
                      </a: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pic>
        <p:nvPicPr>
          <p:cNvPr id="5" name="Picture 4">
            <a:extLst>
              <a:ext uri="{FF2B5EF4-FFF2-40B4-BE49-F238E27FC236}">
                <a16:creationId xmlns:a16="http://schemas.microsoft.com/office/drawing/2014/main" id="{37264FAD-5A2E-CD2B-2AD3-86EB7F69D96D}"/>
              </a:ext>
            </a:extLst>
          </p:cNvPr>
          <p:cNvPicPr>
            <a:picLocks noChangeAspect="1"/>
          </p:cNvPicPr>
          <p:nvPr/>
        </p:nvPicPr>
        <p:blipFill rotWithShape="1">
          <a:blip r:embed="rId2"/>
          <a:srcRect l="34616" t="26455" r="21137" b="28952"/>
          <a:stretch/>
        </p:blipFill>
        <p:spPr>
          <a:xfrm>
            <a:off x="6994008" y="2335696"/>
            <a:ext cx="2138979" cy="1212573"/>
          </a:xfrm>
          <a:prstGeom prst="rect">
            <a:avLst/>
          </a:prstGeom>
          <a:ln>
            <a:solidFill>
              <a:schemeClr val="tx1"/>
            </a:solidFill>
          </a:ln>
        </p:spPr>
      </p:pic>
      <p:pic>
        <p:nvPicPr>
          <p:cNvPr id="7" name="Picture 6">
            <a:extLst>
              <a:ext uri="{FF2B5EF4-FFF2-40B4-BE49-F238E27FC236}">
                <a16:creationId xmlns:a16="http://schemas.microsoft.com/office/drawing/2014/main" id="{FABB5A3B-926D-AE78-A2AC-AFFC0338EF6A}"/>
              </a:ext>
            </a:extLst>
          </p:cNvPr>
          <p:cNvPicPr>
            <a:picLocks noChangeAspect="1"/>
          </p:cNvPicPr>
          <p:nvPr/>
        </p:nvPicPr>
        <p:blipFill rotWithShape="1">
          <a:blip r:embed="rId3"/>
          <a:srcRect l="34214" t="24707" r="20335" b="29487"/>
          <a:stretch/>
        </p:blipFill>
        <p:spPr>
          <a:xfrm>
            <a:off x="6994008" y="3678894"/>
            <a:ext cx="2138979" cy="1212573"/>
          </a:xfrm>
          <a:prstGeom prst="rect">
            <a:avLst/>
          </a:prstGeom>
          <a:ln>
            <a:solidFill>
              <a:schemeClr val="tx1"/>
            </a:solidFill>
          </a:ln>
        </p:spPr>
      </p:pic>
      <p:pic>
        <p:nvPicPr>
          <p:cNvPr id="12" name="Picture 11">
            <a:extLst>
              <a:ext uri="{FF2B5EF4-FFF2-40B4-BE49-F238E27FC236}">
                <a16:creationId xmlns:a16="http://schemas.microsoft.com/office/drawing/2014/main" id="{9C1CC371-1ADB-EBD8-32DF-CCD4F9ECABD1}"/>
              </a:ext>
            </a:extLst>
          </p:cNvPr>
          <p:cNvPicPr>
            <a:picLocks noChangeAspect="1"/>
          </p:cNvPicPr>
          <p:nvPr/>
        </p:nvPicPr>
        <p:blipFill rotWithShape="1">
          <a:blip r:embed="rId4"/>
          <a:srcRect l="34012" t="25920" r="20335" b="29665"/>
          <a:stretch/>
        </p:blipFill>
        <p:spPr>
          <a:xfrm>
            <a:off x="6994008" y="1034509"/>
            <a:ext cx="2138979" cy="1170562"/>
          </a:xfrm>
          <a:prstGeom prst="rect">
            <a:avLst/>
          </a:prstGeom>
          <a:ln>
            <a:solidFill>
              <a:schemeClr val="tx1"/>
            </a:solidFill>
          </a:ln>
        </p:spPr>
      </p:pic>
    </p:spTree>
    <p:extLst>
      <p:ext uri="{BB962C8B-B14F-4D97-AF65-F5344CB8AC3E}">
        <p14:creationId xmlns:p14="http://schemas.microsoft.com/office/powerpoint/2010/main" val="2870111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876746916"/>
              </p:ext>
            </p:extLst>
          </p:nvPr>
        </p:nvGraphicFramePr>
        <p:xfrm>
          <a:off x="614150" y="545910"/>
          <a:ext cx="8518837" cy="560840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09745">
                <a:tc>
                  <a:txBody>
                    <a:bodyPr/>
                    <a:lstStyle/>
                    <a:p>
                      <a:r>
                        <a:rPr lang="es-PA" sz="1400" dirty="0" err="1">
                          <a:solidFill>
                            <a:srgbClr val="316355"/>
                          </a:solidFill>
                          <a:latin typeface="Ubuntu" panose="020B0504030602030204" pitchFamily="34" charset="0"/>
                        </a:rPr>
                        <a:t>Prep</a:t>
                      </a:r>
                      <a:endParaRPr lang="es-PA" sz="14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PA" sz="1400" dirty="0" err="1">
                          <a:solidFill>
                            <a:srgbClr val="316355"/>
                          </a:solidFill>
                          <a:latin typeface="Ubuntu" panose="020B0504030602030204" pitchFamily="34" charset="0"/>
                        </a:rPr>
                        <a:t>Description</a:t>
                      </a:r>
                      <a:endParaRPr lang="es-PA"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s-PA" sz="1400" dirty="0" err="1">
                          <a:solidFill>
                            <a:srgbClr val="316355"/>
                          </a:solidFill>
                          <a:latin typeface="Ubuntu" panose="020B0504030602030204" pitchFamily="34" charset="0"/>
                        </a:rPr>
                        <a:t>Slide</a:t>
                      </a:r>
                      <a:endParaRPr lang="es-PA"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906815">
                <a:tc>
                  <a:txBody>
                    <a:bodyPr/>
                    <a:lstStyle/>
                    <a:p>
                      <a:r>
                        <a:rPr lang="en-US" sz="1000" b="1" i="0" u="none" strike="noStrike" kern="1200" baseline="0" noProof="0">
                          <a:solidFill>
                            <a:srgbClr val="316355"/>
                          </a:solidFill>
                          <a:latin typeface="Ubuntu" panose="020B0504030602030204" pitchFamily="34" charset="0"/>
                          <a:ea typeface="+mn-ea"/>
                          <a:cs typeface="+mn-cs"/>
                        </a:rPr>
                        <a:t>Topic</a:t>
                      </a:r>
                    </a:p>
                    <a:p>
                      <a:r>
                        <a:rPr lang="en-US" sz="1000" b="1" i="0" u="none" strike="noStrike" kern="1200" baseline="0" noProof="0">
                          <a:solidFill>
                            <a:srgbClr val="316355"/>
                          </a:solidFill>
                          <a:latin typeface="Ubuntu" panose="020B0504030602030204" pitchFamily="34" charset="0"/>
                          <a:ea typeface="+mn-ea"/>
                          <a:cs typeface="+mn-cs"/>
                        </a:rPr>
                        <a:t>Lesson 2: </a:t>
                      </a:r>
                      <a:r>
                        <a:rPr lang="en-US" sz="1000" b="0" i="0" u="none" strike="noStrike" kern="1200" baseline="0" noProof="0">
                          <a:solidFill>
                            <a:schemeClr val="tx1"/>
                          </a:solidFill>
                          <a:latin typeface="Ubuntu" panose="020B0504030602030204" pitchFamily="34" charset="0"/>
                          <a:ea typeface="+mn-ea"/>
                          <a:cs typeface="+mn-cs"/>
                        </a:rPr>
                        <a:t>Leading Warm-Up and Cool-Downs, Warm-Up</a:t>
                      </a:r>
                    </a:p>
                    <a:p>
                      <a:endParaRPr lang="en-US" sz="1000" b="1"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How do we Warm-Up?</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2 minutes</a:t>
                      </a:r>
                    </a:p>
                    <a:p>
                      <a:r>
                        <a:rPr lang="en-US" sz="1000" b="1" i="0" u="none" strike="noStrike" kern="1200" baseline="0" noProof="0">
                          <a:solidFill>
                            <a:srgbClr val="316355"/>
                          </a:solidFill>
                          <a:latin typeface="Ubuntu" panose="020B0504030602030204" pitchFamily="34" charset="0"/>
                          <a:ea typeface="+mn-ea"/>
                          <a:cs typeface="+mn-cs"/>
                        </a:rPr>
                        <a:t>Lead:</a:t>
                      </a:r>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dk1"/>
                          </a:solidFill>
                          <a:latin typeface="Ubuntu" panose="020B0504030602030204" pitchFamily="34" charset="0"/>
                          <a:ea typeface="+mn-ea"/>
                          <a:cs typeface="+mn-cs"/>
                        </a:rPr>
                        <a:t>Every sport is different, and each sport has specific skills and movements. The warm-up should be personalized to the sport and the ability levels of the athletes. Warm-ups should begin at a slow pace and gradually become a little faster and more difficult.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dk1"/>
                          </a:solidFill>
                          <a:latin typeface="Ubuntu" panose="020B0504030602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dk1"/>
                          </a:solidFill>
                          <a:latin typeface="Ubuntu" panose="020B0504030602030204" pitchFamily="34" charset="0"/>
                          <a:ea typeface="+mn-ea"/>
                          <a:cs typeface="+mn-cs"/>
                        </a:rPr>
                        <a:t>Regardless of the sport, however, these three elements should be included in all warm-ups: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a:solidFill>
                            <a:schemeClr val="dk1"/>
                          </a:solidFill>
                          <a:latin typeface="Ubuntu" panose="020B0504030602030204" pitchFamily="34" charset="0"/>
                          <a:ea typeface="+mn-ea"/>
                          <a:cs typeface="+mn-cs"/>
                        </a:rPr>
                        <a:t>Aerobic Activity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a:solidFill>
                            <a:schemeClr val="dk1"/>
                          </a:solidFill>
                          <a:latin typeface="Ubuntu" panose="020B0504030602030204" pitchFamily="34" charset="0"/>
                          <a:ea typeface="+mn-ea"/>
                          <a:cs typeface="+mn-cs"/>
                        </a:rPr>
                        <a:t>Dynamic Stretches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a:solidFill>
                            <a:schemeClr val="dk1"/>
                          </a:solidFill>
                          <a:latin typeface="Ubuntu" panose="020B0504030602030204" pitchFamily="34" charset="0"/>
                          <a:ea typeface="+mn-ea"/>
                          <a:cs typeface="+mn-cs"/>
                        </a:rPr>
                        <a:t>Sport Specific Movements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s-PA"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2324616">
                <a:tc>
                  <a:txBody>
                    <a:bodyPr/>
                    <a:lstStyle/>
                    <a:p>
                      <a:r>
                        <a:rPr lang="en-US" sz="1000" b="1" i="0" u="none" strike="noStrike" kern="1200" baseline="0" noProof="0">
                          <a:solidFill>
                            <a:srgbClr val="316355"/>
                          </a:solidFill>
                          <a:latin typeface="Ubuntu" panose="020B0504030602030204" pitchFamily="34" charset="0"/>
                          <a:ea typeface="+mn-ea"/>
                          <a:cs typeface="+mn-cs"/>
                        </a:rPr>
                        <a:t>Topic</a:t>
                      </a:r>
                    </a:p>
                    <a:p>
                      <a:r>
                        <a:rPr lang="en-US" sz="1000" b="1" i="0" u="none" strike="noStrike" kern="1200" baseline="0" noProof="0">
                          <a:solidFill>
                            <a:srgbClr val="316355"/>
                          </a:solidFill>
                          <a:latin typeface="Ubuntu" panose="020B0504030602030204" pitchFamily="34" charset="0"/>
                          <a:ea typeface="+mn-ea"/>
                          <a:cs typeface="+mn-cs"/>
                        </a:rPr>
                        <a:t>Lesson 2: </a:t>
                      </a:r>
                      <a:r>
                        <a:rPr lang="en-US" sz="1000" b="0" i="0" u="none" strike="noStrike" kern="1200" baseline="0" noProof="0">
                          <a:solidFill>
                            <a:schemeClr val="tx1"/>
                          </a:solidFill>
                          <a:latin typeface="Ubuntu" panose="020B0504030602030204" pitchFamily="34" charset="0"/>
                          <a:ea typeface="+mn-ea"/>
                          <a:cs typeface="+mn-cs"/>
                        </a:rPr>
                        <a:t>Leading Warm-Up and Cool-Downs, Warm-Up</a:t>
                      </a:r>
                    </a:p>
                    <a:p>
                      <a:endParaRPr lang="en-US" sz="1000" b="1"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Aerobic Activity</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4 minutes</a:t>
                      </a:r>
                    </a:p>
                    <a:p>
                      <a:r>
                        <a:rPr lang="en-US" sz="1000" b="1" i="0" u="none" strike="noStrike" kern="1200" baseline="0" noProof="0">
                          <a:solidFill>
                            <a:srgbClr val="316355"/>
                          </a:solidFill>
                          <a:latin typeface="Ubuntu" panose="020B0504030602030204" pitchFamily="34" charset="0"/>
                          <a:ea typeface="+mn-ea"/>
                          <a:cs typeface="+mn-cs"/>
                        </a:rPr>
                        <a:t>Lead:</a:t>
                      </a:r>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Think back to Lesson 1…aerobic is a term used to describe endurance exercises.</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Aerobic activities are whole body movements that increase heart rate. Activities should start at a slow pace and gradually increase in intensity/difficulty and last at least 5 minutes. You should feel warm, a little out of breath and energized by the end. This can be a fun part of your training session!</a:t>
                      </a:r>
                    </a:p>
                    <a:p>
                      <a:r>
                        <a:rPr lang="en-US" sz="1000" b="0" i="0" u="none" strike="noStrike" kern="1200" baseline="0" noProof="0" dirty="0">
                          <a:solidFill>
                            <a:schemeClr val="dk1"/>
                          </a:solidFill>
                          <a:latin typeface="Ubuntu" panose="020B0504030602030204" pitchFamily="34" charset="0"/>
                          <a:ea typeface="+mn-ea"/>
                          <a:cs typeface="+mn-cs"/>
                        </a:rPr>
                        <a:t> </a:t>
                      </a:r>
                    </a:p>
                    <a:p>
                      <a:r>
                        <a:rPr lang="en-US" sz="1000" b="1" i="0" u="none" strike="noStrike" kern="1200" baseline="0" noProof="0" dirty="0">
                          <a:solidFill>
                            <a:srgbClr val="316355"/>
                          </a:solidFill>
                          <a:latin typeface="Ubuntu" panose="020B0504030602030204" pitchFamily="34" charset="0"/>
                          <a:ea typeface="+mn-ea"/>
                          <a:cs typeface="+mn-cs"/>
                        </a:rPr>
                        <a:t>QUESTION:</a:t>
                      </a:r>
                    </a:p>
                    <a:p>
                      <a:r>
                        <a:rPr lang="en-US" sz="1000" b="0" i="0" u="none" strike="noStrike" kern="1200" baseline="0" noProof="0" dirty="0">
                          <a:solidFill>
                            <a:schemeClr val="dk1"/>
                          </a:solidFill>
                          <a:latin typeface="Ubuntu" panose="020B0504030602030204" pitchFamily="34" charset="0"/>
                          <a:ea typeface="+mn-ea"/>
                          <a:cs typeface="+mn-cs"/>
                        </a:rPr>
                        <a:t>What are some aerobic activities that you can lead? Write your answers down in your workbook.</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Ask a couple participants to share their answers.</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Great answers! Here are some other ideas: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Walk or jog around the field or court for 5 minutes.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Add direction changes or walking/running patterns such as sideways, backwards, skipping, galloping, etc.</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Choose and lead a few Fit 5 Endurance Exercises.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Develop a team dance or have the group dance independently.</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s-PA"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872185111"/>
                  </a:ext>
                </a:extLst>
              </a:tr>
            </a:tbl>
          </a:graphicData>
        </a:graphic>
      </p:graphicFrame>
      <p:pic>
        <p:nvPicPr>
          <p:cNvPr id="11" name="Picture 10">
            <a:extLst>
              <a:ext uri="{FF2B5EF4-FFF2-40B4-BE49-F238E27FC236}">
                <a16:creationId xmlns:a16="http://schemas.microsoft.com/office/drawing/2014/main" id="{A6DDFE2E-E4EB-C9A7-3674-FFEB54DFAA33}"/>
              </a:ext>
            </a:extLst>
          </p:cNvPr>
          <p:cNvPicPr>
            <a:picLocks noChangeAspect="1"/>
          </p:cNvPicPr>
          <p:nvPr/>
        </p:nvPicPr>
        <p:blipFill rotWithShape="1">
          <a:blip r:embed="rId2"/>
          <a:srcRect l="35117" t="26633" r="20134" b="28595"/>
          <a:stretch/>
        </p:blipFill>
        <p:spPr>
          <a:xfrm>
            <a:off x="7005850" y="3976481"/>
            <a:ext cx="2127137" cy="1197111"/>
          </a:xfrm>
          <a:prstGeom prst="rect">
            <a:avLst/>
          </a:prstGeom>
          <a:ln>
            <a:solidFill>
              <a:schemeClr val="tx1"/>
            </a:solidFill>
          </a:ln>
        </p:spPr>
      </p:pic>
      <p:pic>
        <p:nvPicPr>
          <p:cNvPr id="12" name="Picture 11">
            <a:extLst>
              <a:ext uri="{FF2B5EF4-FFF2-40B4-BE49-F238E27FC236}">
                <a16:creationId xmlns:a16="http://schemas.microsoft.com/office/drawing/2014/main" id="{B007FB3D-72AD-E12E-ECE7-EA386538344A}"/>
              </a:ext>
            </a:extLst>
          </p:cNvPr>
          <p:cNvPicPr>
            <a:picLocks noChangeAspect="1"/>
          </p:cNvPicPr>
          <p:nvPr/>
        </p:nvPicPr>
        <p:blipFill rotWithShape="1">
          <a:blip r:embed="rId3"/>
          <a:srcRect l="34514" t="25563" r="20536" b="28773"/>
          <a:stretch/>
        </p:blipFill>
        <p:spPr>
          <a:xfrm>
            <a:off x="7005850" y="1290101"/>
            <a:ext cx="2127137" cy="1215507"/>
          </a:xfrm>
          <a:prstGeom prst="rect">
            <a:avLst/>
          </a:prstGeom>
          <a:ln>
            <a:solidFill>
              <a:schemeClr val="tx1"/>
            </a:solidFill>
          </a:ln>
        </p:spPr>
      </p:pic>
    </p:spTree>
    <p:extLst>
      <p:ext uri="{BB962C8B-B14F-4D97-AF65-F5344CB8AC3E}">
        <p14:creationId xmlns:p14="http://schemas.microsoft.com/office/powerpoint/2010/main" val="2271226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556005615"/>
              </p:ext>
            </p:extLst>
          </p:nvPr>
        </p:nvGraphicFramePr>
        <p:xfrm>
          <a:off x="614150" y="545911"/>
          <a:ext cx="8518837" cy="575328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552869">
                <a:tc>
                  <a:txBody>
                    <a:bodyPr/>
                    <a:lstStyle/>
                    <a:p>
                      <a:r>
                        <a:rPr lang="en-US" sz="1000" b="1" i="0" u="none" strike="noStrike" kern="1200" baseline="0" noProof="0" dirty="0">
                          <a:solidFill>
                            <a:srgbClr val="316355"/>
                          </a:solidFill>
                          <a:latin typeface="Ubuntu" panose="020B0504030602030204" pitchFamily="34" charset="0"/>
                          <a:ea typeface="+mn-ea"/>
                          <a:cs typeface="+mn-cs"/>
                        </a:rPr>
                        <a:t>Topic</a:t>
                      </a:r>
                    </a:p>
                    <a:p>
                      <a:r>
                        <a:rPr lang="en-US" sz="1000" b="1" i="0" u="none" strike="noStrike" kern="1200" baseline="0" noProof="0" dirty="0">
                          <a:solidFill>
                            <a:srgbClr val="316355"/>
                          </a:solidFill>
                          <a:latin typeface="Ubuntu" panose="020B0504030602030204" pitchFamily="34" charset="0"/>
                          <a:ea typeface="+mn-ea"/>
                          <a:cs typeface="+mn-cs"/>
                        </a:rPr>
                        <a:t>Lesson 2: </a:t>
                      </a:r>
                      <a:r>
                        <a:rPr lang="en-US" sz="1000" b="0" i="0" u="none" strike="noStrike" kern="1200" baseline="0" noProof="0" dirty="0">
                          <a:solidFill>
                            <a:schemeClr val="tx1"/>
                          </a:solidFill>
                          <a:latin typeface="Ubuntu" panose="020B0504030602030204" pitchFamily="34" charset="0"/>
                          <a:ea typeface="+mn-ea"/>
                          <a:cs typeface="+mn-cs"/>
                        </a:rPr>
                        <a:t>Leading Warm-Up and Cool-Downs, Warm-Up</a:t>
                      </a:r>
                    </a:p>
                    <a:p>
                      <a:endParaRPr lang="en-US" sz="1000" b="1" i="0" u="none" strike="noStrike" kern="1200" baseline="0" noProof="0" dirty="0">
                        <a:solidFill>
                          <a:srgbClr val="316355"/>
                        </a:solidFill>
                        <a:latin typeface="Ubuntu" panose="020B0504030602030204" pitchFamily="34" charset="0"/>
                        <a:ea typeface="+mn-ea"/>
                        <a:cs typeface="+mn-cs"/>
                      </a:endParaRPr>
                    </a:p>
                    <a:p>
                      <a:r>
                        <a:rPr lang="en-US" sz="1000" b="0" i="0" u="none" strike="noStrike" kern="1200" baseline="0" noProof="0" dirty="0">
                          <a:solidFill>
                            <a:schemeClr val="tx1"/>
                          </a:solidFill>
                          <a:latin typeface="Ubuntu" panose="020B0504030602030204" pitchFamily="34" charset="0"/>
                          <a:ea typeface="+mn-ea"/>
                          <a:cs typeface="+mn-cs"/>
                        </a:rPr>
                        <a:t>Dynamic Stretches</a:t>
                      </a:r>
                    </a:p>
                    <a:p>
                      <a:endParaRPr lang="en-US" sz="1000" b="0" i="0" u="none" strike="noStrike" kern="1200" baseline="0" noProof="0" dirty="0">
                        <a:solidFill>
                          <a:srgbClr val="316355"/>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4 minutes</a:t>
                      </a:r>
                    </a:p>
                    <a:p>
                      <a:r>
                        <a:rPr lang="en-US" sz="1000" b="1" i="0" u="none" strike="noStrike" kern="1200" baseline="0" noProof="0" dirty="0">
                          <a:solidFill>
                            <a:srgbClr val="316355"/>
                          </a:solidFill>
                          <a:latin typeface="Ubuntu" panose="020B0504030602030204" pitchFamily="34" charset="0"/>
                          <a:ea typeface="+mn-ea"/>
                          <a:cs typeface="+mn-cs"/>
                        </a:rPr>
                        <a:t>Lead:</a:t>
                      </a:r>
                      <a:endParaRPr lang="en-US" sz="10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Once your body is warm from your aerobic activity, it is time to focus on stretching the muscles you will use during your sport.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r>
                        <a:rPr lang="en-US" sz="1000" b="0" i="0" u="none" strike="noStrike" kern="1200" baseline="0" noProof="0" dirty="0">
                          <a:solidFill>
                            <a:schemeClr val="dk1"/>
                          </a:solidFill>
                          <a:latin typeface="Ubuntu" panose="020B0504030602030204" pitchFamily="34" charset="0"/>
                          <a:ea typeface="+mn-ea"/>
                          <a:cs typeface="+mn-cs"/>
                        </a:rPr>
                        <a:t>Does anyone remember the difference between dynamic and static stretching?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kern="1200" baseline="0" noProof="0" dirty="0">
                          <a:solidFill>
                            <a:schemeClr val="dk1"/>
                          </a:solidFill>
                          <a:latin typeface="Ubuntu" panose="020B0504030602030204" pitchFamily="34" charset="0"/>
                          <a:ea typeface="+mn-ea"/>
                          <a:cs typeface="+mn-cs"/>
                        </a:rPr>
                        <a:t>Choose someone to share their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Dynamic stretches consist of active, controlled movements that take body parts through a full range of motion.  Some examples are arm circles and leg swings.  Static stretches are done in place and involve holding one position for a longer period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Dynamic stretches are better than static stretches in the warm-up because your body temperature and heart rate stay elevated. In addition, dynamic stretches have been shown to reduce injury better than traditional stretches.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r>
                        <a:rPr lang="en-US" sz="1000" b="0" i="0" u="none" strike="noStrike" kern="1200" baseline="0" noProof="0" dirty="0">
                          <a:solidFill>
                            <a:schemeClr val="dk1"/>
                          </a:solidFill>
                          <a:latin typeface="Ubuntu" panose="020B0504030602030204" pitchFamily="34" charset="0"/>
                          <a:ea typeface="+mn-ea"/>
                          <a:cs typeface="+mn-cs"/>
                        </a:rPr>
                        <a:t>What are some dynamic stretches that you can lead? Look at the photos to help you. Write your answers down in your workbook.</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Ask a couple participants to share their answers.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r>
                        <a:rPr lang="en-US" sz="1000" b="1" i="0" u="none" strike="noStrike" kern="1200" baseline="0" noProof="0">
                          <a:solidFill>
                            <a:srgbClr val="316355"/>
                          </a:solidFill>
                          <a:latin typeface="Ubuntu" panose="020B0504030602030204" pitchFamily="34" charset="0"/>
                          <a:ea typeface="+mn-ea"/>
                          <a:cs typeface="+mn-cs"/>
                        </a:rPr>
                        <a:t>Topic</a:t>
                      </a:r>
                    </a:p>
                    <a:p>
                      <a:r>
                        <a:rPr lang="en-US" sz="1000" b="1" i="0" u="none" strike="noStrike" kern="1200" baseline="0" noProof="0">
                          <a:solidFill>
                            <a:srgbClr val="316355"/>
                          </a:solidFill>
                          <a:latin typeface="Ubuntu" panose="020B0504030602030204" pitchFamily="34" charset="0"/>
                          <a:ea typeface="+mn-ea"/>
                          <a:cs typeface="+mn-cs"/>
                        </a:rPr>
                        <a:t>Lesson 2: </a:t>
                      </a:r>
                      <a:r>
                        <a:rPr lang="en-US" sz="1000" b="0" i="0" u="none" strike="noStrike" kern="1200" baseline="0" noProof="0">
                          <a:solidFill>
                            <a:schemeClr val="tx1"/>
                          </a:solidFill>
                          <a:latin typeface="Ubuntu" panose="020B0504030602030204" pitchFamily="34" charset="0"/>
                          <a:ea typeface="+mn-ea"/>
                          <a:cs typeface="+mn-cs"/>
                        </a:rPr>
                        <a:t>Leading Warm-Up and Cool-Downs, Warm-Up</a:t>
                      </a:r>
                    </a:p>
                    <a:p>
                      <a:endParaRPr lang="en-US" sz="1000" b="1"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Warm-Up Guides</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1 minute</a:t>
                      </a:r>
                    </a:p>
                    <a:p>
                      <a:r>
                        <a:rPr lang="en-US" sz="1000" b="1" i="0" u="none" strike="noStrike" kern="1200" baseline="0" noProof="0">
                          <a:solidFill>
                            <a:srgbClr val="316355"/>
                          </a:solidFill>
                          <a:latin typeface="Ubuntu" panose="020B0504030602030204" pitchFamily="34" charset="0"/>
                          <a:ea typeface="+mn-ea"/>
                          <a:cs typeface="+mn-cs"/>
                        </a:rPr>
                        <a:t>Lead:</a:t>
                      </a:r>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dk1"/>
                          </a:solidFill>
                          <a:latin typeface="Ubuntu" panose="020B0504030602030204" pitchFamily="34" charset="0"/>
                          <a:ea typeface="+mn-ea"/>
                          <a:cs typeface="+mn-cs"/>
                        </a:rPr>
                        <a:t>Special Olympics created warm-up guides and videos for specific sports to help you lead these at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dk1"/>
                          </a:solidFill>
                          <a:latin typeface="Ubuntu" panose="020B0504030602030204" pitchFamily="34" charset="0"/>
                          <a:ea typeface="+mn-ea"/>
                          <a:cs typeface="+mn-cs"/>
                        </a:rPr>
                        <a:t>This is a great resource to help you learn and lead warm-up routines.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3" name="Picture 2">
            <a:extLst>
              <a:ext uri="{FF2B5EF4-FFF2-40B4-BE49-F238E27FC236}">
                <a16:creationId xmlns:a16="http://schemas.microsoft.com/office/drawing/2014/main" id="{C38F6D91-5E41-5297-A777-FE1672DA1F98}"/>
              </a:ext>
            </a:extLst>
          </p:cNvPr>
          <p:cNvPicPr>
            <a:picLocks noChangeAspect="1"/>
          </p:cNvPicPr>
          <p:nvPr/>
        </p:nvPicPr>
        <p:blipFill rotWithShape="1">
          <a:blip r:embed="rId2"/>
          <a:srcRect l="34314" t="27347" r="20635" b="29131"/>
          <a:stretch/>
        </p:blipFill>
        <p:spPr>
          <a:xfrm>
            <a:off x="7005850" y="2016138"/>
            <a:ext cx="2127137" cy="1155949"/>
          </a:xfrm>
          <a:prstGeom prst="rect">
            <a:avLst/>
          </a:prstGeom>
          <a:ln>
            <a:solidFill>
              <a:schemeClr val="tx1"/>
            </a:solidFill>
          </a:ln>
        </p:spPr>
      </p:pic>
      <p:pic>
        <p:nvPicPr>
          <p:cNvPr id="6" name="Picture 5">
            <a:extLst>
              <a:ext uri="{FF2B5EF4-FFF2-40B4-BE49-F238E27FC236}">
                <a16:creationId xmlns:a16="http://schemas.microsoft.com/office/drawing/2014/main" id="{82177840-2D88-22B8-0C08-45F0783CFEEA}"/>
              </a:ext>
            </a:extLst>
          </p:cNvPr>
          <p:cNvPicPr>
            <a:picLocks noChangeAspect="1"/>
          </p:cNvPicPr>
          <p:nvPr/>
        </p:nvPicPr>
        <p:blipFill rotWithShape="1">
          <a:blip r:embed="rId3"/>
          <a:srcRect l="40057" t="17066" r="25730" b="50000"/>
          <a:stretch/>
        </p:blipFill>
        <p:spPr>
          <a:xfrm>
            <a:off x="7005850" y="4911749"/>
            <a:ext cx="2134873" cy="1151760"/>
          </a:xfrm>
          <a:prstGeom prst="rect">
            <a:avLst/>
          </a:prstGeom>
          <a:ln>
            <a:solidFill>
              <a:schemeClr val="tx1"/>
            </a:solidFill>
          </a:ln>
        </p:spPr>
      </p:pic>
    </p:spTree>
    <p:extLst>
      <p:ext uri="{BB962C8B-B14F-4D97-AF65-F5344CB8AC3E}">
        <p14:creationId xmlns:p14="http://schemas.microsoft.com/office/powerpoint/2010/main" val="2390489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387111136"/>
              </p:ext>
            </p:extLst>
          </p:nvPr>
        </p:nvGraphicFramePr>
        <p:xfrm>
          <a:off x="614150" y="545911"/>
          <a:ext cx="8518837" cy="4244495"/>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552869">
                <a:tc>
                  <a:txBody>
                    <a:bodyPr/>
                    <a:lstStyle/>
                    <a:p>
                      <a:r>
                        <a:rPr lang="en-US" sz="1000" b="1" i="0" u="none" strike="noStrike" kern="1200" baseline="0" noProof="0" dirty="0">
                          <a:solidFill>
                            <a:srgbClr val="316355"/>
                          </a:solidFill>
                          <a:latin typeface="Ubuntu" panose="020B0504030602030204" pitchFamily="34" charset="0"/>
                          <a:ea typeface="+mn-ea"/>
                          <a:cs typeface="+mn-cs"/>
                        </a:rPr>
                        <a:t>Topic</a:t>
                      </a:r>
                    </a:p>
                    <a:p>
                      <a:r>
                        <a:rPr lang="en-US" sz="1000" b="1" i="0" u="none" strike="noStrike" kern="1200" baseline="0" noProof="0" dirty="0">
                          <a:solidFill>
                            <a:srgbClr val="316355"/>
                          </a:solidFill>
                          <a:latin typeface="Ubuntu" panose="020B0504030602030204" pitchFamily="34" charset="0"/>
                          <a:ea typeface="+mn-ea"/>
                          <a:cs typeface="+mn-cs"/>
                        </a:rPr>
                        <a:t>Lesson 2: </a:t>
                      </a:r>
                      <a:r>
                        <a:rPr lang="en-US" sz="1000" b="0" i="0" u="none" strike="noStrike" kern="1200" baseline="0" noProof="0" dirty="0">
                          <a:solidFill>
                            <a:schemeClr val="tx1"/>
                          </a:solidFill>
                          <a:latin typeface="Ubuntu" panose="020B0504030602030204" pitchFamily="34" charset="0"/>
                          <a:ea typeface="+mn-ea"/>
                          <a:cs typeface="+mn-cs"/>
                        </a:rPr>
                        <a:t>Leading Warm-Up and Cool-Downs, Warm-Up</a:t>
                      </a:r>
                    </a:p>
                    <a:p>
                      <a:endParaRPr lang="en-US" sz="1000" b="1" i="0" u="none" strike="noStrike" kern="1200" baseline="0" noProof="0" dirty="0">
                        <a:solidFill>
                          <a:srgbClr val="316355"/>
                        </a:solidFill>
                        <a:latin typeface="Ubuntu" panose="020B0504030602030204" pitchFamily="34" charset="0"/>
                        <a:ea typeface="+mn-ea"/>
                        <a:cs typeface="+mn-cs"/>
                      </a:endParaRPr>
                    </a:p>
                    <a:p>
                      <a:r>
                        <a:rPr lang="en-US" sz="1000" b="0" i="0" u="none" strike="noStrike" kern="1200" baseline="0" noProof="0" dirty="0">
                          <a:solidFill>
                            <a:schemeClr val="tx1"/>
                          </a:solidFill>
                          <a:latin typeface="Ubuntu" panose="020B0504030602030204" pitchFamily="34" charset="0"/>
                          <a:ea typeface="+mn-ea"/>
                          <a:cs typeface="+mn-cs"/>
                        </a:rPr>
                        <a:t>How-To Lead a Warm-Up</a:t>
                      </a:r>
                    </a:p>
                    <a:p>
                      <a:endParaRPr lang="en-US" sz="1000" b="0" i="0" u="none" strike="noStrike" kern="1200" baseline="0" noProof="0" dirty="0">
                        <a:solidFill>
                          <a:srgbClr val="316355"/>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3 minutes</a:t>
                      </a:r>
                    </a:p>
                    <a:p>
                      <a:r>
                        <a:rPr lang="en-US" sz="1000" b="1" i="0" u="none" strike="noStrike" kern="1200" baseline="0" noProof="0" dirty="0">
                          <a:solidFill>
                            <a:srgbClr val="316355"/>
                          </a:solidFill>
                          <a:latin typeface="Ubuntu" panose="020B0504030602030204" pitchFamily="34" charset="0"/>
                          <a:ea typeface="+mn-ea"/>
                          <a:cs typeface="+mn-cs"/>
                        </a:rPr>
                        <a:t>Lead:</a:t>
                      </a:r>
                      <a:endParaRPr lang="en-US" sz="1000" noProof="0" dirty="0">
                        <a:solidFill>
                          <a:srgbClr val="316355"/>
                        </a:solidFill>
                        <a:latin typeface="Ubuntu" panose="020B0504030602030204" pitchFamily="34" charset="0"/>
                      </a:endParaRP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Here are some tips on how-to lead a warm-up:</a:t>
                      </a:r>
                    </a:p>
                    <a:p>
                      <a:pPr marL="171450" indent="-171450">
                        <a:lnSpc>
                          <a:spcPct val="100000"/>
                        </a:lnSpc>
                        <a:buFont typeface="Arial" panose="020B0604020202020204" pitchFamily="34" charset="0"/>
                        <a:buChar char="•"/>
                      </a:pPr>
                      <a:r>
                        <a:rPr lang="en-US" sz="1000" noProof="0" dirty="0">
                          <a:latin typeface="Ubuntu" panose="020B0504030602030204" pitchFamily="34" charset="0"/>
                        </a:rPr>
                        <a:t>Depending on the amount of space, warm-ups can be done in place or across the playing area. You want to keep moving, but if space is limited you can do the exercises in one spot. An example of this is running in place or running around a playing area.</a:t>
                      </a:r>
                    </a:p>
                    <a:p>
                      <a:pPr marL="0" indent="0">
                        <a:lnSpc>
                          <a:spcPct val="100000"/>
                        </a:lnSpc>
                        <a:buFont typeface="Arial" panose="020B0604020202020204" pitchFamily="34" charset="0"/>
                        <a:buNone/>
                      </a:pPr>
                      <a:endParaRPr lang="en-US" sz="1000" noProof="0" dirty="0">
                        <a:latin typeface="Ubuntu" panose="020B0504030602030204" pitchFamily="34" charset="0"/>
                      </a:endParaRPr>
                    </a:p>
                    <a:p>
                      <a:pPr marL="171450" indent="-171450">
                        <a:lnSpc>
                          <a:spcPct val="100000"/>
                        </a:lnSpc>
                        <a:buFont typeface="Arial" panose="020B0604020202020204" pitchFamily="34" charset="0"/>
                        <a:buChar char="•"/>
                      </a:pPr>
                      <a:r>
                        <a:rPr lang="en-US" sz="1000" noProof="0" dirty="0">
                          <a:latin typeface="Ubuntu" panose="020B0504030602030204" pitchFamily="34" charset="0"/>
                        </a:rPr>
                        <a:t>Start off slow, and gradually increase speed/pace.</a:t>
                      </a:r>
                    </a:p>
                    <a:p>
                      <a:pPr marL="171450" indent="-171450">
                        <a:lnSpc>
                          <a:spcPct val="100000"/>
                        </a:lnSpc>
                        <a:buFont typeface="Arial" panose="020B0604020202020204" pitchFamily="34" charset="0"/>
                        <a:buChar char="•"/>
                      </a:pPr>
                      <a:endParaRPr lang="en-US" sz="1000" noProof="0" dirty="0">
                        <a:latin typeface="Ubuntu" panose="020B0504030602030204" pitchFamily="34" charset="0"/>
                      </a:endParaRPr>
                    </a:p>
                    <a:p>
                      <a:pPr marL="171450" indent="-171450">
                        <a:lnSpc>
                          <a:spcPct val="100000"/>
                        </a:lnSpc>
                        <a:buFont typeface="Arial" panose="020B0604020202020204" pitchFamily="34" charset="0"/>
                        <a:buChar char="•"/>
                      </a:pPr>
                      <a:r>
                        <a:rPr lang="en-US" sz="1000" noProof="0" dirty="0">
                          <a:latin typeface="Ubuntu" panose="020B0504030602030204" pitchFamily="34" charset="0"/>
                        </a:rPr>
                        <a:t>Follow a routine. Consistency is important, and this will allow your teammates to practice the movements and know what to expect.</a:t>
                      </a:r>
                    </a:p>
                    <a:p>
                      <a:pPr marL="171450" indent="-171450">
                        <a:lnSpc>
                          <a:spcPct val="100000"/>
                        </a:lnSpc>
                        <a:buFont typeface="Arial" panose="020B0604020202020204" pitchFamily="34" charset="0"/>
                        <a:buChar char="•"/>
                      </a:pPr>
                      <a:endParaRPr lang="en-US" sz="1000" noProof="0" dirty="0">
                        <a:latin typeface="Ubuntu" panose="020B0504030602030204" pitchFamily="34" charset="0"/>
                      </a:endParaRPr>
                    </a:p>
                    <a:p>
                      <a:pPr marL="171450" indent="-171450">
                        <a:lnSpc>
                          <a:spcPct val="100000"/>
                        </a:lnSpc>
                        <a:buFont typeface="Arial" panose="020B0604020202020204" pitchFamily="34" charset="0"/>
                        <a:buChar char="•"/>
                      </a:pPr>
                      <a:r>
                        <a:rPr lang="en-US" sz="1000" noProof="0" dirty="0">
                          <a:latin typeface="Ubuntu" panose="020B0504030602030204" pitchFamily="34" charset="0"/>
                        </a:rPr>
                        <a:t>When possible, provide </a:t>
                      </a:r>
                      <a:r>
                        <a:rPr lang="en-US" sz="1000" b="1" noProof="0" dirty="0">
                          <a:solidFill>
                            <a:srgbClr val="179984"/>
                          </a:solidFill>
                          <a:latin typeface="Ubuntu" panose="020B0504030602030204" pitchFamily="34" charset="0"/>
                          <a:ea typeface="+mn-lt"/>
                          <a:cs typeface="+mn-lt"/>
                        </a:rPr>
                        <a:t>modifications</a:t>
                      </a:r>
                      <a:r>
                        <a:rPr lang="en-US" sz="1000" noProof="0" dirty="0">
                          <a:latin typeface="Ubuntu" panose="020B0504030602030204" pitchFamily="34" charset="0"/>
                        </a:rPr>
                        <a:t> for your teammates if exercises are too easy or too difficult.</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A modification is a change in the exercise to make it easier or more difficult. For example, if high knees are difficult for your teammate, they can slow down the movement and march in place instead. </a:t>
                      </a:r>
                    </a:p>
                    <a:p>
                      <a:endParaRPr lang="en-US" sz="100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Ubuntu" panose="020B0504030602030204" pitchFamily="34" charset="0"/>
                        </a:rPr>
                        <a:t>Select exercises that are </a:t>
                      </a:r>
                      <a:r>
                        <a:rPr lang="en-US" sz="1000" b="1" dirty="0">
                          <a:solidFill>
                            <a:srgbClr val="179984"/>
                          </a:solidFill>
                          <a:latin typeface="Ubuntu" panose="020B0504030602030204" pitchFamily="34" charset="0"/>
                        </a:rPr>
                        <a:t>specific to your sport. </a:t>
                      </a:r>
                      <a:r>
                        <a:rPr lang="en-US" sz="1000" dirty="0">
                          <a:latin typeface="Ubuntu" panose="020B0504030602030204" pitchFamily="34" charset="0"/>
                        </a:rPr>
                        <a:t>They should use the parts of your body that you use when playing your sport.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1" dirty="0">
                        <a:solidFill>
                          <a:srgbClr val="179984"/>
                        </a:solidFill>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i="1" dirty="0">
                          <a:solidFill>
                            <a:schemeClr val="tx1"/>
                          </a:solidFill>
                          <a:latin typeface="Ubuntu" panose="020B0504030602030204" pitchFamily="34" charset="0"/>
                        </a:rPr>
                        <a:t>Explain sport-specific exercises further by comparing the way you warm-up for one sport is different than the warm-up for another sport.</a:t>
                      </a:r>
                      <a:endParaRPr lang="en-US" sz="900" b="1" i="1" dirty="0">
                        <a:solidFill>
                          <a:schemeClr val="tx1"/>
                        </a:solidFill>
                        <a:latin typeface="Ubuntu" panose="020B0504030602030204" pitchFamily="34" charset="0"/>
                      </a:endParaRPr>
                    </a:p>
                    <a:p>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bl>
          </a:graphicData>
        </a:graphic>
      </p:graphicFrame>
      <p:pic>
        <p:nvPicPr>
          <p:cNvPr id="4" name="Picture 3">
            <a:extLst>
              <a:ext uri="{FF2B5EF4-FFF2-40B4-BE49-F238E27FC236}">
                <a16:creationId xmlns:a16="http://schemas.microsoft.com/office/drawing/2014/main" id="{6CBBCFCE-D977-7CE5-0DFB-F99EB6361872}"/>
              </a:ext>
            </a:extLst>
          </p:cNvPr>
          <p:cNvPicPr>
            <a:picLocks noChangeAspect="1"/>
          </p:cNvPicPr>
          <p:nvPr/>
        </p:nvPicPr>
        <p:blipFill rotWithShape="1">
          <a:blip r:embed="rId2"/>
          <a:srcRect l="42242" t="25384" r="28160" b="45719"/>
          <a:stretch/>
        </p:blipFill>
        <p:spPr>
          <a:xfrm>
            <a:off x="7015401" y="1912434"/>
            <a:ext cx="2117586" cy="1162878"/>
          </a:xfrm>
          <a:prstGeom prst="rect">
            <a:avLst/>
          </a:prstGeom>
          <a:ln>
            <a:solidFill>
              <a:schemeClr val="tx1"/>
            </a:solidFill>
          </a:ln>
        </p:spPr>
      </p:pic>
    </p:spTree>
    <p:extLst>
      <p:ext uri="{BB962C8B-B14F-4D97-AF65-F5344CB8AC3E}">
        <p14:creationId xmlns:p14="http://schemas.microsoft.com/office/powerpoint/2010/main" val="3774091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915415148"/>
              </p:ext>
            </p:extLst>
          </p:nvPr>
        </p:nvGraphicFramePr>
        <p:xfrm>
          <a:off x="614150" y="545911"/>
          <a:ext cx="8518837" cy="6225695"/>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552869">
                <a:tc>
                  <a:txBody>
                    <a:bodyPr/>
                    <a:lstStyle/>
                    <a:p>
                      <a:r>
                        <a:rPr lang="en-US" sz="1000" b="1" i="0" u="none" strike="noStrike" kern="1200" baseline="0" noProof="0" dirty="0">
                          <a:solidFill>
                            <a:srgbClr val="316355"/>
                          </a:solidFill>
                          <a:latin typeface="Ubuntu" panose="020B0504030602030204" pitchFamily="34" charset="0"/>
                          <a:ea typeface="+mn-ea"/>
                          <a:cs typeface="+mn-cs"/>
                        </a:rPr>
                        <a:t>Topic</a:t>
                      </a:r>
                    </a:p>
                    <a:p>
                      <a:r>
                        <a:rPr lang="en-US" sz="1000" b="1" i="0" u="none" strike="noStrike" kern="1200" baseline="0" noProof="0" dirty="0">
                          <a:solidFill>
                            <a:srgbClr val="316355"/>
                          </a:solidFill>
                          <a:latin typeface="Ubuntu" panose="020B0504030602030204" pitchFamily="34" charset="0"/>
                          <a:ea typeface="+mn-ea"/>
                          <a:cs typeface="+mn-cs"/>
                        </a:rPr>
                        <a:t>Lesson 2: </a:t>
                      </a:r>
                      <a:r>
                        <a:rPr lang="en-US" sz="1000" b="0" i="0" u="none" strike="noStrike" kern="1200" baseline="0" noProof="0" dirty="0">
                          <a:solidFill>
                            <a:schemeClr val="tx1"/>
                          </a:solidFill>
                          <a:latin typeface="Ubuntu" panose="020B0504030602030204" pitchFamily="34" charset="0"/>
                          <a:ea typeface="+mn-ea"/>
                          <a:cs typeface="+mn-cs"/>
                        </a:rPr>
                        <a:t>Leading Warm-Up and Cool-Downs, Warm-Up</a:t>
                      </a:r>
                    </a:p>
                    <a:p>
                      <a:endParaRPr lang="en-US" sz="1000" b="1" i="0" u="none" strike="noStrike" kern="1200" baseline="0" noProof="0" dirty="0">
                        <a:solidFill>
                          <a:srgbClr val="316355"/>
                        </a:solidFill>
                        <a:latin typeface="Ubuntu" panose="020B0504030602030204" pitchFamily="34" charset="0"/>
                        <a:ea typeface="+mn-ea"/>
                        <a:cs typeface="+mn-cs"/>
                      </a:endParaRPr>
                    </a:p>
                    <a:p>
                      <a:r>
                        <a:rPr lang="en-US" sz="1000" b="0" i="0" u="none" strike="noStrike" kern="1200" baseline="0" noProof="0" dirty="0">
                          <a:solidFill>
                            <a:schemeClr val="tx1"/>
                          </a:solidFill>
                          <a:latin typeface="Ubuntu" panose="020B0504030602030204" pitchFamily="34" charset="0"/>
                          <a:ea typeface="+mn-ea"/>
                          <a:cs typeface="+mn-cs"/>
                        </a:rPr>
                        <a:t>Modifications</a:t>
                      </a:r>
                    </a:p>
                    <a:p>
                      <a:endParaRPr lang="en-US" sz="1000" b="0" i="0" u="none" strike="noStrike" kern="1200" baseline="0" noProof="0" dirty="0">
                        <a:solidFill>
                          <a:srgbClr val="316355"/>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8 minutes</a:t>
                      </a:r>
                    </a:p>
                    <a:p>
                      <a:r>
                        <a:rPr lang="en-US" sz="1000" b="1" i="0" u="none" strike="noStrike" kern="1200" baseline="0" noProof="0" dirty="0">
                          <a:solidFill>
                            <a:srgbClr val="316355"/>
                          </a:solidFill>
                          <a:latin typeface="Ubuntu" panose="020B0504030602030204" pitchFamily="34" charset="0"/>
                          <a:ea typeface="+mn-ea"/>
                          <a:cs typeface="+mn-cs"/>
                        </a:rPr>
                        <a:t>Lead:</a:t>
                      </a:r>
                      <a:endParaRPr lang="en-US" sz="1000" noProof="0" dirty="0">
                        <a:solidFill>
                          <a:srgbClr val="316355"/>
                        </a:solidFill>
                        <a:latin typeface="Ubuntu" panose="020B0504030602030204" pitchFamily="34" charset="0"/>
                      </a:endParaRP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Here are some examples of modifications. I already mentioned high knees, but let’s talk about jumping jacks.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Some ways to make jumping jacks easier for your teammates is to step out each leg instead of jump </a:t>
                      </a:r>
                      <a:r>
                        <a:rPr lang="en-US" sz="1000" b="0" i="1" u="none" strike="noStrike" kern="1200" baseline="0" noProof="0" dirty="0">
                          <a:solidFill>
                            <a:srgbClr val="316355"/>
                          </a:solidFill>
                          <a:latin typeface="Ubuntu" panose="020B0504030602030204" pitchFamily="34" charset="0"/>
                          <a:ea typeface="+mn-ea"/>
                          <a:cs typeface="+mn-cs"/>
                        </a:rPr>
                        <a:t>(demonstrate), </a:t>
                      </a:r>
                      <a:r>
                        <a:rPr lang="en-US" sz="1000" b="0" i="0" u="none" strike="noStrike" kern="1200" baseline="0" noProof="0" dirty="0">
                          <a:solidFill>
                            <a:schemeClr val="dk1"/>
                          </a:solidFill>
                          <a:latin typeface="Ubuntu" panose="020B0504030602030204" pitchFamily="34" charset="0"/>
                          <a:ea typeface="+mn-ea"/>
                          <a:cs typeface="+mn-cs"/>
                        </a:rPr>
                        <a:t>only move your legs </a:t>
                      </a:r>
                      <a:r>
                        <a:rPr lang="en-US" sz="1000" b="0" i="1" u="none" strike="noStrike" kern="1200" baseline="0" noProof="0" dirty="0">
                          <a:solidFill>
                            <a:srgbClr val="316355"/>
                          </a:solidFill>
                          <a:latin typeface="Ubuntu" panose="020B0504030602030204" pitchFamily="34" charset="0"/>
                          <a:ea typeface="+mn-ea"/>
                          <a:cs typeface="+mn-cs"/>
                        </a:rPr>
                        <a:t>(demonstrate) </a:t>
                      </a:r>
                      <a:r>
                        <a:rPr lang="en-US" sz="1000" b="0" i="0" u="none" strike="noStrike" kern="1200" baseline="0" noProof="0" dirty="0">
                          <a:solidFill>
                            <a:schemeClr val="dk1"/>
                          </a:solidFill>
                          <a:latin typeface="Ubuntu" panose="020B0504030602030204" pitchFamily="34" charset="0"/>
                          <a:ea typeface="+mn-ea"/>
                          <a:cs typeface="+mn-cs"/>
                        </a:rPr>
                        <a:t>or decrease your speed </a:t>
                      </a:r>
                      <a:r>
                        <a:rPr lang="en-US" sz="1000" b="0" i="1" u="none" strike="noStrike" kern="1200" baseline="0" noProof="0" dirty="0">
                          <a:solidFill>
                            <a:srgbClr val="316355"/>
                          </a:solidFill>
                          <a:latin typeface="Ubuntu" panose="020B0504030602030204" pitchFamily="34" charset="0"/>
                          <a:ea typeface="+mn-ea"/>
                          <a:cs typeface="+mn-cs"/>
                        </a:rPr>
                        <a:t>(demonstrate).</a:t>
                      </a:r>
                    </a:p>
                    <a:p>
                      <a:endParaRPr lang="en-US" sz="1000" b="0" i="1" u="none" strike="noStrike" kern="1200" baseline="0" noProof="0" dirty="0">
                        <a:solidFill>
                          <a:srgbClr val="316355"/>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You can make jumping jacks more challenging by doing squat jumps instead </a:t>
                      </a:r>
                      <a:r>
                        <a:rPr lang="en-US" sz="1000" b="0" i="1" u="none" strike="noStrike" kern="1200" baseline="0" noProof="0" dirty="0">
                          <a:solidFill>
                            <a:srgbClr val="316355"/>
                          </a:solidFill>
                          <a:latin typeface="Ubuntu" panose="020B0504030602030204" pitchFamily="34" charset="0"/>
                          <a:ea typeface="+mn-ea"/>
                          <a:cs typeface="+mn-cs"/>
                        </a:rPr>
                        <a:t>(demonstrate).</a:t>
                      </a:r>
                    </a:p>
                    <a:p>
                      <a:endParaRPr lang="en-US" sz="1000" b="0" i="1" u="none" strike="noStrike" kern="1200" baseline="0" noProof="0" dirty="0">
                        <a:solidFill>
                          <a:srgbClr val="316355"/>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ACTIVITY:</a:t>
                      </a:r>
                    </a:p>
                    <a:p>
                      <a:r>
                        <a:rPr lang="en-US" sz="1000" b="0" i="0" u="none" strike="noStrike" kern="1200" baseline="0" noProof="0" dirty="0">
                          <a:solidFill>
                            <a:schemeClr val="dk1"/>
                          </a:solidFill>
                          <a:latin typeface="Ubuntu" panose="020B0504030602030204" pitchFamily="34" charset="0"/>
                          <a:ea typeface="+mn-ea"/>
                          <a:cs typeface="+mn-cs"/>
                        </a:rPr>
                        <a:t>Let’s do the activity in your workbook! What are some modifications to make these dynamic stretches easier or more difficult?</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Give the participants a few minutes to work on this, then talk through the answers:</a:t>
                      </a: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endParaRPr lang="en-US" sz="1000" b="1" i="1" u="none" strike="noStrike" kern="1200" baseline="0" noProof="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bl>
          </a:graphicData>
        </a:graphic>
      </p:graphicFrame>
      <p:pic>
        <p:nvPicPr>
          <p:cNvPr id="5" name="Picture 4">
            <a:extLst>
              <a:ext uri="{FF2B5EF4-FFF2-40B4-BE49-F238E27FC236}">
                <a16:creationId xmlns:a16="http://schemas.microsoft.com/office/drawing/2014/main" id="{3517C8C4-EDC7-92AA-A8AC-DA6816C7F49D}"/>
              </a:ext>
            </a:extLst>
          </p:cNvPr>
          <p:cNvPicPr>
            <a:picLocks noChangeAspect="1"/>
          </p:cNvPicPr>
          <p:nvPr/>
        </p:nvPicPr>
        <p:blipFill rotWithShape="1">
          <a:blip r:embed="rId2"/>
          <a:srcRect l="34415" t="26455" r="20636" b="28952"/>
          <a:stretch/>
        </p:blipFill>
        <p:spPr>
          <a:xfrm>
            <a:off x="7005482" y="1727900"/>
            <a:ext cx="2127505" cy="1187224"/>
          </a:xfrm>
          <a:prstGeom prst="rect">
            <a:avLst/>
          </a:prstGeom>
          <a:ln>
            <a:solidFill>
              <a:schemeClr val="tx1"/>
            </a:solidFill>
          </a:ln>
        </p:spPr>
      </p:pic>
      <p:graphicFrame>
        <p:nvGraphicFramePr>
          <p:cNvPr id="6" name="Table 6">
            <a:extLst>
              <a:ext uri="{FF2B5EF4-FFF2-40B4-BE49-F238E27FC236}">
                <a16:creationId xmlns:a16="http://schemas.microsoft.com/office/drawing/2014/main" id="{5F6F633B-2539-1E6E-F1CB-227F9BBB68D3}"/>
              </a:ext>
            </a:extLst>
          </p:cNvPr>
          <p:cNvGraphicFramePr>
            <a:graphicFrameLocks noGrp="1"/>
          </p:cNvGraphicFramePr>
          <p:nvPr>
            <p:extLst>
              <p:ext uri="{D42A27DB-BD31-4B8C-83A1-F6EECF244321}">
                <p14:modId xmlns:p14="http://schemas.microsoft.com/office/powerpoint/2010/main" val="3086820081"/>
              </p:ext>
            </p:extLst>
          </p:nvPr>
        </p:nvGraphicFramePr>
        <p:xfrm>
          <a:off x="2659271" y="3429000"/>
          <a:ext cx="4079460" cy="3268980"/>
        </p:xfrm>
        <a:graphic>
          <a:graphicData uri="http://schemas.openxmlformats.org/drawingml/2006/table">
            <a:tbl>
              <a:tblPr firstRow="1" bandRow="1">
                <a:tableStyleId>{5C22544A-7EE6-4342-B048-85BDC9FD1C3A}</a:tableStyleId>
              </a:tblPr>
              <a:tblGrid>
                <a:gridCol w="799547">
                  <a:extLst>
                    <a:ext uri="{9D8B030D-6E8A-4147-A177-3AD203B41FA5}">
                      <a16:colId xmlns:a16="http://schemas.microsoft.com/office/drawing/2014/main" val="2543651398"/>
                    </a:ext>
                  </a:extLst>
                </a:gridCol>
                <a:gridCol w="1431236">
                  <a:extLst>
                    <a:ext uri="{9D8B030D-6E8A-4147-A177-3AD203B41FA5}">
                      <a16:colId xmlns:a16="http://schemas.microsoft.com/office/drawing/2014/main" val="1089778458"/>
                    </a:ext>
                  </a:extLst>
                </a:gridCol>
                <a:gridCol w="1848677">
                  <a:extLst>
                    <a:ext uri="{9D8B030D-6E8A-4147-A177-3AD203B41FA5}">
                      <a16:colId xmlns:a16="http://schemas.microsoft.com/office/drawing/2014/main" val="3830870279"/>
                    </a:ext>
                  </a:extLst>
                </a:gridCol>
              </a:tblGrid>
              <a:tr h="198783">
                <a:tc>
                  <a:txBody>
                    <a:bodyPr/>
                    <a:lstStyle/>
                    <a:p>
                      <a:pPr algn="ctr"/>
                      <a:r>
                        <a:rPr lang="en-US" sz="1200" dirty="0">
                          <a:latin typeface="Ubuntu Light" panose="020B0304030602030204" pitchFamily="34" charset="0"/>
                        </a:rPr>
                        <a:t>Exercise</a:t>
                      </a:r>
                    </a:p>
                  </a:txBody>
                  <a:tcPr/>
                </a:tc>
                <a:tc>
                  <a:txBody>
                    <a:bodyPr/>
                    <a:lstStyle/>
                    <a:p>
                      <a:pPr algn="ctr"/>
                      <a:r>
                        <a:rPr lang="en-US" sz="1200" dirty="0">
                          <a:latin typeface="Ubuntu Light" panose="020B0304030602030204" pitchFamily="34" charset="0"/>
                        </a:rPr>
                        <a:t>Easier</a:t>
                      </a:r>
                    </a:p>
                  </a:txBody>
                  <a:tcPr/>
                </a:tc>
                <a:tc>
                  <a:txBody>
                    <a:bodyPr/>
                    <a:lstStyle/>
                    <a:p>
                      <a:pPr algn="ctr"/>
                      <a:r>
                        <a:rPr lang="en-US" sz="1200" dirty="0">
                          <a:latin typeface="Ubuntu Light" panose="020B0304030602030204" pitchFamily="34" charset="0"/>
                        </a:rPr>
                        <a:t>Harder</a:t>
                      </a:r>
                    </a:p>
                  </a:txBody>
                  <a:tcPr/>
                </a:tc>
                <a:extLst>
                  <a:ext uri="{0D108BD9-81ED-4DB2-BD59-A6C34878D82A}">
                    <a16:rowId xmlns:a16="http://schemas.microsoft.com/office/drawing/2014/main" val="2364497867"/>
                  </a:ext>
                </a:extLst>
              </a:tr>
              <a:tr h="388823">
                <a:tc>
                  <a:txBody>
                    <a:bodyPr/>
                    <a:lstStyle/>
                    <a:p>
                      <a:pPr marL="0" marR="0" algn="ctr">
                        <a:lnSpc>
                          <a:spcPct val="120000"/>
                        </a:lnSpc>
                        <a:spcBef>
                          <a:spcPts val="0"/>
                        </a:spcBef>
                        <a:spcAft>
                          <a:spcPts val="0"/>
                        </a:spcAft>
                      </a:pPr>
                      <a:r>
                        <a:rPr lang="en-US" sz="1050" b="1" dirty="0">
                          <a:effectLst/>
                          <a:latin typeface="Ubuntu Light" panose="020B0304030602030204" pitchFamily="34" charset="0"/>
                          <a:ea typeface="Times New Roman" panose="02020603050405020304" pitchFamily="18" charset="0"/>
                          <a:cs typeface="Times New Roman" panose="02020603050405020304" pitchFamily="18" charset="0"/>
                        </a:rPr>
                        <a:t> </a:t>
                      </a:r>
                      <a:r>
                        <a:rPr lang="en-US" sz="1050" b="1" dirty="0">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Butt Kicks</a:t>
                      </a:r>
                      <a:endParaRPr lang="en-US" sz="1050" b="1" dirty="0">
                        <a:effectLst/>
                        <a:latin typeface="Ubuntu Light" panose="020B03040306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71450" indent="-171450" algn="l">
                        <a:buFont typeface="Arial" panose="020B0604020202020204" pitchFamily="34" charset="0"/>
                        <a:buChar char="•"/>
                      </a:pPr>
                      <a:r>
                        <a:rPr lang="en-US" sz="1050" dirty="0">
                          <a:latin typeface="Ubuntu Light" panose="020B0304030602030204" pitchFamily="34" charset="0"/>
                        </a:rPr>
                        <a:t>Go slower, walk and bend knee behind you</a:t>
                      </a:r>
                    </a:p>
                  </a:txBody>
                  <a:tcPr/>
                </a:tc>
                <a:tc>
                  <a:txBody>
                    <a:bodyPr/>
                    <a:lstStyle/>
                    <a:p>
                      <a:pPr marL="171450" indent="-171450" algn="l">
                        <a:buFont typeface="Arial" panose="020B0604020202020204" pitchFamily="34" charset="0"/>
                        <a:buChar char="•"/>
                      </a:pPr>
                      <a:r>
                        <a:rPr lang="en-US" sz="1050" dirty="0">
                          <a:latin typeface="Ubuntu Light" panose="020B0304030602030204" pitchFamily="34" charset="0"/>
                        </a:rPr>
                        <a:t>Moving Butt Kicks: as you do your butt kicks, move forward across the training area</a:t>
                      </a:r>
                    </a:p>
                  </a:txBody>
                  <a:tcPr/>
                </a:tc>
                <a:extLst>
                  <a:ext uri="{0D108BD9-81ED-4DB2-BD59-A6C34878D82A}">
                    <a16:rowId xmlns:a16="http://schemas.microsoft.com/office/drawing/2014/main" val="2189344680"/>
                  </a:ext>
                </a:extLst>
              </a:tr>
              <a:tr h="0">
                <a:tc>
                  <a:txBody>
                    <a:bodyPr/>
                    <a:lstStyle/>
                    <a:p>
                      <a:pPr marL="0" marR="0" algn="ctr">
                        <a:lnSpc>
                          <a:spcPct val="120000"/>
                        </a:lnSpc>
                        <a:spcBef>
                          <a:spcPts val="0"/>
                        </a:spcBef>
                        <a:spcAft>
                          <a:spcPts val="0"/>
                        </a:spcAft>
                      </a:pPr>
                      <a:r>
                        <a:rPr lang="en-US" sz="1050" b="1" dirty="0">
                          <a:effectLst/>
                          <a:latin typeface="Ubuntu Light" panose="020B0304030602030204" pitchFamily="34" charset="0"/>
                          <a:ea typeface="Times New Roman" panose="02020603050405020304" pitchFamily="18" charset="0"/>
                          <a:cs typeface="Times New Roman" panose="02020603050405020304" pitchFamily="18" charset="0"/>
                        </a:rPr>
                        <a:t>Hip Hinges</a:t>
                      </a:r>
                    </a:p>
                  </a:txBody>
                  <a:tcPr marL="68580" marR="68580" marT="0" marB="0" anchor="ctr"/>
                </a:tc>
                <a:tc>
                  <a:txBody>
                    <a:bodyPr/>
                    <a:lstStyle/>
                    <a:p>
                      <a:pPr marL="171450" indent="-171450" algn="l">
                        <a:buFont typeface="Arial" panose="020B0604020202020204" pitchFamily="34" charset="0"/>
                        <a:buChar char="•"/>
                      </a:pPr>
                      <a:r>
                        <a:rPr lang="en-US" sz="1050" dirty="0">
                          <a:latin typeface="Ubuntu Light" panose="020B0304030602030204" pitchFamily="34" charset="0"/>
                        </a:rPr>
                        <a:t>Hold onto a steady surface for balance</a:t>
                      </a:r>
                    </a:p>
                    <a:p>
                      <a:pPr marL="171450" indent="-171450" algn="l">
                        <a:buFont typeface="Arial" panose="020B0604020202020204" pitchFamily="34" charset="0"/>
                        <a:buChar char="•"/>
                      </a:pPr>
                      <a:endParaRPr lang="en-US" sz="1050" dirty="0">
                        <a:latin typeface="Ubuntu Light" panose="020B0304030602030204" pitchFamily="34" charset="0"/>
                      </a:endParaRPr>
                    </a:p>
                    <a:p>
                      <a:pPr marL="0" indent="0" algn="l">
                        <a:buFont typeface="Arial" panose="020B0604020202020204" pitchFamily="34" charset="0"/>
                        <a:buNone/>
                      </a:pPr>
                      <a:endParaRPr lang="en-US" sz="1050" dirty="0">
                        <a:latin typeface="Ubuntu Light" panose="020B0304030602030204" pitchFamily="34" charset="0"/>
                      </a:endParaRPr>
                    </a:p>
                    <a:p>
                      <a:pPr marL="171450" indent="-171450" algn="l">
                        <a:buFont typeface="Arial" panose="020B0604020202020204" pitchFamily="34" charset="0"/>
                        <a:buChar char="•"/>
                      </a:pPr>
                      <a:endParaRPr lang="en-US" sz="1050" dirty="0">
                        <a:latin typeface="Ubuntu Light" panose="020B0304030602030204" pitchFamily="34" charset="0"/>
                      </a:endParaRPr>
                    </a:p>
                  </a:txBody>
                  <a:tcPr/>
                </a:tc>
                <a:tc>
                  <a:txBody>
                    <a:bodyPr/>
                    <a:lstStyle/>
                    <a:p>
                      <a:pPr marL="171450" indent="-171450" algn="l">
                        <a:buFont typeface="Arial" panose="020B0604020202020204" pitchFamily="34" charset="0"/>
                        <a:buChar char="•"/>
                      </a:pPr>
                      <a:r>
                        <a:rPr lang="en-US" sz="1050" dirty="0">
                          <a:latin typeface="Ubuntu Light" panose="020B0304030602030204" pitchFamily="34" charset="0"/>
                        </a:rPr>
                        <a:t>Take your hands off your hips and put them out to the side</a:t>
                      </a:r>
                    </a:p>
                    <a:p>
                      <a:pPr marL="171450" indent="-171450" algn="l">
                        <a:buFont typeface="Arial" panose="020B0604020202020204" pitchFamily="34" charset="0"/>
                        <a:buChar char="•"/>
                      </a:pPr>
                      <a:r>
                        <a:rPr lang="en-US" sz="1050" dirty="0">
                          <a:latin typeface="Ubuntu Light" panose="020B0304030602030204" pitchFamily="34" charset="0"/>
                          <a:hlinkClick r:id="rId3"/>
                        </a:rPr>
                        <a:t>Moving Hip Hinges</a:t>
                      </a:r>
                      <a:r>
                        <a:rPr lang="en-US" sz="1050" dirty="0">
                          <a:latin typeface="Ubuntu Light" panose="020B0304030602030204" pitchFamily="34" charset="0"/>
                        </a:rPr>
                        <a:t>: take a step forward after you open and close your hip on each side</a:t>
                      </a:r>
                    </a:p>
                  </a:txBody>
                  <a:tcPr/>
                </a:tc>
                <a:extLst>
                  <a:ext uri="{0D108BD9-81ED-4DB2-BD59-A6C34878D82A}">
                    <a16:rowId xmlns:a16="http://schemas.microsoft.com/office/drawing/2014/main" val="1734608857"/>
                  </a:ext>
                </a:extLst>
              </a:tr>
              <a:tr h="388823">
                <a:tc>
                  <a:txBody>
                    <a:bodyPr/>
                    <a:lstStyle/>
                    <a:p>
                      <a:pPr marL="0" marR="0" algn="ctr">
                        <a:lnSpc>
                          <a:spcPct val="120000"/>
                        </a:lnSpc>
                        <a:spcBef>
                          <a:spcPts val="0"/>
                        </a:spcBef>
                        <a:spcAft>
                          <a:spcPts val="0"/>
                        </a:spcAft>
                      </a:pPr>
                      <a:r>
                        <a:rPr lang="en-US" sz="1050" b="1" dirty="0">
                          <a:effectLst/>
                          <a:latin typeface="Ubuntu Light" panose="020B0304030602030204" pitchFamily="34" charset="0"/>
                          <a:ea typeface="Times New Roman" panose="02020603050405020304" pitchFamily="18" charset="0"/>
                          <a:cs typeface="Times New Roman" panose="02020603050405020304" pitchFamily="18" charset="0"/>
                        </a:rPr>
                        <a:t>  </a:t>
                      </a:r>
                    </a:p>
                    <a:p>
                      <a:pPr marL="0" marR="0" algn="ctr">
                        <a:lnSpc>
                          <a:spcPct val="120000"/>
                        </a:lnSpc>
                        <a:spcBef>
                          <a:spcPts val="0"/>
                        </a:spcBef>
                        <a:spcAft>
                          <a:spcPts val="0"/>
                        </a:spcAft>
                      </a:pPr>
                      <a:r>
                        <a:rPr lang="en-US" sz="1050" b="1" dirty="0">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Arm Circles</a:t>
                      </a:r>
                      <a:endParaRPr lang="en-US" sz="1050" b="1" dirty="0">
                        <a:effectLst/>
                        <a:latin typeface="Ubuntu Light" panose="020B03040306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71450" indent="-171450" algn="l">
                        <a:buFont typeface="Arial" panose="020B0604020202020204" pitchFamily="34" charset="0"/>
                        <a:buChar char="•"/>
                      </a:pPr>
                      <a:r>
                        <a:rPr lang="en-US" sz="1050" dirty="0">
                          <a:latin typeface="Ubuntu Light" panose="020B0304030602030204" pitchFamily="34" charset="0"/>
                        </a:rPr>
                        <a:t>Move one arm at a time</a:t>
                      </a:r>
                    </a:p>
                    <a:p>
                      <a:pPr marL="171450" indent="-171450" algn="l">
                        <a:buFont typeface="Arial" panose="020B0604020202020204" pitchFamily="34" charset="0"/>
                        <a:buChar char="•"/>
                      </a:pPr>
                      <a:r>
                        <a:rPr lang="en-US" sz="1050" dirty="0">
                          <a:latin typeface="Ubuntu Light" panose="020B0304030602030204" pitchFamily="34" charset="0"/>
                        </a:rPr>
                        <a:t>Make circles smaller and gradually make them bigger</a:t>
                      </a:r>
                    </a:p>
                  </a:txBody>
                  <a:tcPr/>
                </a:tc>
                <a:tc>
                  <a:txBody>
                    <a:bodyPr/>
                    <a:lstStyle/>
                    <a:p>
                      <a:pPr marL="171450" indent="-171450" algn="l">
                        <a:buFont typeface="Arial" panose="020B0604020202020204" pitchFamily="34" charset="0"/>
                        <a:buChar char="•"/>
                      </a:pPr>
                      <a:r>
                        <a:rPr lang="en-US" sz="1050" dirty="0">
                          <a:latin typeface="Ubuntu Light" panose="020B0304030602030204" pitchFamily="34" charset="0"/>
                        </a:rPr>
                        <a:t>Moving Arm Circles: as you do your arm circles, walk in place or across the training area</a:t>
                      </a:r>
                    </a:p>
                  </a:txBody>
                  <a:tcPr/>
                </a:tc>
                <a:extLst>
                  <a:ext uri="{0D108BD9-81ED-4DB2-BD59-A6C34878D82A}">
                    <a16:rowId xmlns:a16="http://schemas.microsoft.com/office/drawing/2014/main" val="3619748096"/>
                  </a:ext>
                </a:extLst>
              </a:tr>
            </a:tbl>
          </a:graphicData>
        </a:graphic>
      </p:graphicFrame>
    </p:spTree>
    <p:extLst>
      <p:ext uri="{BB962C8B-B14F-4D97-AF65-F5344CB8AC3E}">
        <p14:creationId xmlns:p14="http://schemas.microsoft.com/office/powerpoint/2010/main" val="105474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671205272"/>
              </p:ext>
            </p:extLst>
          </p:nvPr>
        </p:nvGraphicFramePr>
        <p:xfrm>
          <a:off x="614150" y="545911"/>
          <a:ext cx="8518837" cy="564864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75607">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716092">
                <a:tc>
                  <a:txBody>
                    <a:bodyPr/>
                    <a:lstStyle/>
                    <a:p>
                      <a:r>
                        <a:rPr lang="en-US" sz="1000" b="1" i="0" u="none" strike="noStrike" kern="1200" baseline="0" noProof="0">
                          <a:solidFill>
                            <a:srgbClr val="316355"/>
                          </a:solidFill>
                          <a:latin typeface="Ubuntu" panose="020B0504030602030204" pitchFamily="34" charset="0"/>
                          <a:ea typeface="+mn-ea"/>
                          <a:cs typeface="+mn-cs"/>
                        </a:rPr>
                        <a:t>Topic</a:t>
                      </a:r>
                    </a:p>
                    <a:p>
                      <a:r>
                        <a:rPr lang="en-US" sz="1000" b="1" i="0" u="none" strike="noStrike" kern="1200" baseline="0" noProof="0">
                          <a:solidFill>
                            <a:srgbClr val="316355"/>
                          </a:solidFill>
                          <a:latin typeface="Ubuntu" panose="020B0504030602030204" pitchFamily="34" charset="0"/>
                          <a:ea typeface="+mn-ea"/>
                          <a:cs typeface="+mn-cs"/>
                        </a:rPr>
                        <a:t>Lesson 2: </a:t>
                      </a:r>
                      <a:r>
                        <a:rPr lang="en-US" sz="1000" b="0" i="0" u="none" strike="noStrike" kern="1200" baseline="0" noProof="0">
                          <a:solidFill>
                            <a:schemeClr val="tx1"/>
                          </a:solidFill>
                          <a:latin typeface="Ubuntu" panose="020B0504030602030204" pitchFamily="34" charset="0"/>
                          <a:ea typeface="+mn-ea"/>
                          <a:cs typeface="+mn-cs"/>
                        </a:rPr>
                        <a:t>Leading Warm-Up and Cool-Downs, Cool-Down</a:t>
                      </a:r>
                    </a:p>
                    <a:p>
                      <a:endParaRPr lang="en-US" sz="1000" b="1"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What is a Cool-Down</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5 minutes</a:t>
                      </a:r>
                    </a:p>
                    <a:p>
                      <a:r>
                        <a:rPr lang="en-US" sz="1000" b="1" i="0" u="none" strike="noStrike" kern="1200" baseline="0" noProof="0">
                          <a:solidFill>
                            <a:srgbClr val="316355"/>
                          </a:solidFill>
                          <a:latin typeface="Ubuntu" panose="020B0504030602030204" pitchFamily="34" charset="0"/>
                          <a:ea typeface="+mn-ea"/>
                          <a:cs typeface="+mn-cs"/>
                        </a:rPr>
                        <a:t>Lead:</a:t>
                      </a:r>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Now let’s talk about cool-downs!</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When your training, practice or sport session is complete, you should always cool-down. A good cool-down allows your body to gradually return to a state of rest.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It is just as important to have a good cool-down as it is to have a good warm-up. Like warm-ups, cool-downs have many physical and mental benefits, such as: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Decreasing heart rate, breathing rate and body temperature</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Decreasing muscle soreness to increase the rate of recovery</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Improving flexibility</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Promoting relaxation</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000" b="1" i="0" u="none" strike="noStrike" kern="1200" baseline="0" noProof="0" dirty="0">
                          <a:solidFill>
                            <a:srgbClr val="316355"/>
                          </a:solidFill>
                          <a:latin typeface="Ubuntu" panose="020B0504030602030204" pitchFamily="34" charset="0"/>
                          <a:ea typeface="+mn-ea"/>
                          <a:cs typeface="+mn-cs"/>
                        </a:rPr>
                        <a:t>QUESTION:</a:t>
                      </a:r>
                    </a:p>
                    <a:p>
                      <a:pPr marL="0" indent="0">
                        <a:buFont typeface="Arial" panose="020B0604020202020204" pitchFamily="34" charset="0"/>
                        <a:buNone/>
                      </a:pPr>
                      <a:r>
                        <a:rPr lang="en-US" sz="1000" b="0" i="0" u="none" strike="noStrike" kern="1200" baseline="0" noProof="0" dirty="0">
                          <a:solidFill>
                            <a:schemeClr val="dk1"/>
                          </a:solidFill>
                          <a:latin typeface="Ubuntu" panose="020B0504030602030204" pitchFamily="34" charset="0"/>
                          <a:ea typeface="+mn-ea"/>
                          <a:cs typeface="+mn-cs"/>
                        </a:rPr>
                        <a:t>What do you notice about this list? How does it differ from warm-ups? Write your answer down in your workbook.</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kern="1200" baseline="0" noProof="0" dirty="0">
                          <a:solidFill>
                            <a:schemeClr val="dk1"/>
                          </a:solidFill>
                          <a:latin typeface="Ubuntu" panose="020B0504030602030204" pitchFamily="34" charset="0"/>
                          <a:ea typeface="+mn-ea"/>
                          <a:cs typeface="+mn-cs"/>
                        </a:rPr>
                        <a:t>Choose someone to share their answer.</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You might have noticed that cool-downs have some opposite benefits as warm-ups. For example, a warm-up increases heart rate, but a cool-down decreases heart rate.</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grpSp>
        <p:nvGrpSpPr>
          <p:cNvPr id="11" name="Group 10">
            <a:extLst>
              <a:ext uri="{FF2B5EF4-FFF2-40B4-BE49-F238E27FC236}">
                <a16:creationId xmlns:a16="http://schemas.microsoft.com/office/drawing/2014/main" id="{DB45B951-4B58-BC8E-04A7-42F558B552C8}"/>
              </a:ext>
            </a:extLst>
          </p:cNvPr>
          <p:cNvGrpSpPr/>
          <p:nvPr/>
        </p:nvGrpSpPr>
        <p:grpSpPr>
          <a:xfrm>
            <a:off x="7005849" y="1480930"/>
            <a:ext cx="2127137" cy="4056604"/>
            <a:chOff x="7005849" y="1093304"/>
            <a:chExt cx="2127137" cy="4056604"/>
          </a:xfrm>
        </p:grpSpPr>
        <p:pic>
          <p:nvPicPr>
            <p:cNvPr id="4" name="Picture 3">
              <a:extLst>
                <a:ext uri="{FF2B5EF4-FFF2-40B4-BE49-F238E27FC236}">
                  <a16:creationId xmlns:a16="http://schemas.microsoft.com/office/drawing/2014/main" id="{1DFD421C-9C46-34A9-0620-952C4E8E0D17}"/>
                </a:ext>
              </a:extLst>
            </p:cNvPr>
            <p:cNvPicPr>
              <a:picLocks noChangeAspect="1"/>
            </p:cNvPicPr>
            <p:nvPr/>
          </p:nvPicPr>
          <p:blipFill rotWithShape="1">
            <a:blip r:embed="rId2"/>
            <a:srcRect l="34215" t="27346" r="20032" b="28596"/>
            <a:stretch/>
          </p:blipFill>
          <p:spPr>
            <a:xfrm>
              <a:off x="7005849" y="1093304"/>
              <a:ext cx="2127137" cy="1152200"/>
            </a:xfrm>
            <a:prstGeom prst="rect">
              <a:avLst/>
            </a:prstGeom>
            <a:ln>
              <a:solidFill>
                <a:schemeClr val="tx1"/>
              </a:solidFill>
            </a:ln>
          </p:spPr>
        </p:pic>
        <p:pic>
          <p:nvPicPr>
            <p:cNvPr id="8" name="Picture 7">
              <a:extLst>
                <a:ext uri="{FF2B5EF4-FFF2-40B4-BE49-F238E27FC236}">
                  <a16:creationId xmlns:a16="http://schemas.microsoft.com/office/drawing/2014/main" id="{469C6283-4367-0019-A7F2-094445ACFA32}"/>
                </a:ext>
              </a:extLst>
            </p:cNvPr>
            <p:cNvPicPr>
              <a:picLocks noChangeAspect="1"/>
            </p:cNvPicPr>
            <p:nvPr/>
          </p:nvPicPr>
          <p:blipFill rotWithShape="1">
            <a:blip r:embed="rId3"/>
            <a:srcRect l="35418" t="25563" r="20535" b="28760"/>
            <a:stretch/>
          </p:blipFill>
          <p:spPr>
            <a:xfrm>
              <a:off x="7005850" y="2474844"/>
              <a:ext cx="2127136" cy="1240787"/>
            </a:xfrm>
            <a:prstGeom prst="rect">
              <a:avLst/>
            </a:prstGeom>
            <a:ln>
              <a:solidFill>
                <a:schemeClr val="tx1"/>
              </a:solidFill>
            </a:ln>
          </p:spPr>
        </p:pic>
        <p:pic>
          <p:nvPicPr>
            <p:cNvPr id="10" name="Picture 9">
              <a:extLst>
                <a:ext uri="{FF2B5EF4-FFF2-40B4-BE49-F238E27FC236}">
                  <a16:creationId xmlns:a16="http://schemas.microsoft.com/office/drawing/2014/main" id="{21C9A3F8-2017-CE01-5314-57B72909F693}"/>
                </a:ext>
              </a:extLst>
            </p:cNvPr>
            <p:cNvPicPr>
              <a:picLocks noChangeAspect="1"/>
            </p:cNvPicPr>
            <p:nvPr/>
          </p:nvPicPr>
          <p:blipFill rotWithShape="1">
            <a:blip r:embed="rId4"/>
            <a:srcRect l="35117" t="26277" r="20234" b="28760"/>
            <a:stretch/>
          </p:blipFill>
          <p:spPr>
            <a:xfrm>
              <a:off x="7005849" y="3944972"/>
              <a:ext cx="2127136" cy="1204936"/>
            </a:xfrm>
            <a:prstGeom prst="rect">
              <a:avLst/>
            </a:prstGeom>
            <a:ln>
              <a:solidFill>
                <a:schemeClr val="tx1"/>
              </a:solidFill>
            </a:ln>
          </p:spPr>
        </p:pic>
      </p:grpSp>
    </p:spTree>
    <p:extLst>
      <p:ext uri="{BB962C8B-B14F-4D97-AF65-F5344CB8AC3E}">
        <p14:creationId xmlns:p14="http://schemas.microsoft.com/office/powerpoint/2010/main" val="2300482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437819581"/>
              </p:ext>
            </p:extLst>
          </p:nvPr>
        </p:nvGraphicFramePr>
        <p:xfrm>
          <a:off x="614150" y="545909"/>
          <a:ext cx="8518837" cy="586203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36599">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48960">
                <a:tc>
                  <a:txBody>
                    <a:bodyPr/>
                    <a:lstStyle/>
                    <a:p>
                      <a:r>
                        <a:rPr lang="en-US" sz="1000" b="1" i="0" u="none" strike="noStrike" kern="1200" baseline="0" noProof="0">
                          <a:solidFill>
                            <a:srgbClr val="316355"/>
                          </a:solidFill>
                          <a:latin typeface="Ubuntu" panose="020B0504030602030204" pitchFamily="34" charset="0"/>
                          <a:ea typeface="+mn-ea"/>
                          <a:cs typeface="+mn-cs"/>
                        </a:rPr>
                        <a:t>Topic</a:t>
                      </a:r>
                    </a:p>
                    <a:p>
                      <a:r>
                        <a:rPr lang="en-US" sz="1000" b="1" i="0" u="none" strike="noStrike" kern="1200" baseline="0" noProof="0">
                          <a:solidFill>
                            <a:srgbClr val="316355"/>
                          </a:solidFill>
                          <a:latin typeface="Ubuntu" panose="020B0504030602030204" pitchFamily="34" charset="0"/>
                          <a:ea typeface="+mn-ea"/>
                          <a:cs typeface="+mn-cs"/>
                        </a:rPr>
                        <a:t>Lesson 2: </a:t>
                      </a:r>
                      <a:r>
                        <a:rPr lang="en-US" sz="1000" b="0" i="0" u="none" strike="noStrike" kern="1200" baseline="0" noProof="0">
                          <a:solidFill>
                            <a:schemeClr val="tx1"/>
                          </a:solidFill>
                          <a:latin typeface="Ubuntu" panose="020B0504030602030204" pitchFamily="34" charset="0"/>
                          <a:ea typeface="+mn-ea"/>
                          <a:cs typeface="+mn-cs"/>
                        </a:rPr>
                        <a:t>Leading Warm-Up and Cool-Downs, Cool-Down</a:t>
                      </a:r>
                    </a:p>
                    <a:p>
                      <a:endParaRPr lang="en-US" sz="1000" b="1"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How do we Cool-Down?</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 7 minutes</a:t>
                      </a:r>
                    </a:p>
                    <a:p>
                      <a:r>
                        <a:rPr lang="en-US" sz="1000" b="1" i="0" u="none" strike="noStrike" kern="1200" baseline="0" noProof="0">
                          <a:solidFill>
                            <a:srgbClr val="316355"/>
                          </a:solidFill>
                          <a:latin typeface="Ubuntu" panose="020B0504030602030204" pitchFamily="34" charset="0"/>
                          <a:ea typeface="+mn-ea"/>
                          <a:cs typeface="+mn-cs"/>
                        </a:rPr>
                        <a:t>Lead:</a:t>
                      </a:r>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Like warm-ups, a typical cool-down includes two key components: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Light aerobic activity </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Static stretching</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000" b="0" i="0" u="none" strike="noStrike" kern="1200" baseline="0" noProof="0" dirty="0">
                          <a:solidFill>
                            <a:schemeClr val="dk1"/>
                          </a:solidFill>
                          <a:latin typeface="Ubuntu" panose="020B0504030602030204" pitchFamily="34" charset="0"/>
                          <a:ea typeface="+mn-ea"/>
                          <a:cs typeface="+mn-cs"/>
                        </a:rPr>
                        <a:t>Opposite to warm-ups, the aerobic activity in a cool-down should gradually decrease in intensity/difficulty. It could be a light jog, moving into a brisk walk and finally ending to a slow walk. You may also include some strength and conditioning exercises, like squats or jumping jacks.</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000" b="0" i="0" u="none" strike="noStrike" kern="1200" baseline="0" noProof="0" dirty="0">
                          <a:solidFill>
                            <a:schemeClr val="dk1"/>
                          </a:solidFill>
                          <a:latin typeface="Ubuntu" panose="020B0504030602030204" pitchFamily="34" charset="0"/>
                          <a:ea typeface="+mn-ea"/>
                          <a:cs typeface="+mn-cs"/>
                        </a:rPr>
                        <a:t>Your heart rate should be slowing down, and you should not be out of breath. This activity could be a short jog/walk.</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000" b="0" i="0" u="none" strike="noStrike" kern="1200" baseline="0" noProof="0" dirty="0">
                          <a:solidFill>
                            <a:schemeClr val="dk1"/>
                          </a:solidFill>
                          <a:latin typeface="Ubuntu" panose="020B0504030602030204" pitchFamily="34" charset="0"/>
                          <a:ea typeface="+mn-ea"/>
                          <a:cs typeface="+mn-cs"/>
                        </a:rPr>
                        <a:t>After you complete the light aerobic activity, you will want to stretch. Stretching for flexibility is very effective in the cool-down. </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000" b="0" i="0" u="none" strike="noStrike" kern="1200" baseline="0" noProof="0" dirty="0">
                          <a:solidFill>
                            <a:schemeClr val="dk1"/>
                          </a:solidFill>
                          <a:latin typeface="Ubuntu" panose="020B0504030602030204" pitchFamily="34" charset="0"/>
                          <a:ea typeface="+mn-ea"/>
                          <a:cs typeface="+mn-cs"/>
                        </a:rPr>
                        <a:t>Static stretches should be held for 30 seconds or more and can help to improve flexibility. Each sport places stress on different muscles and joints, so it is important to make your stretches specific to your sport. </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000" b="0" i="0" u="none" strike="noStrike" kern="1200" baseline="0" noProof="0" dirty="0">
                          <a:solidFill>
                            <a:schemeClr val="dk1"/>
                          </a:solidFill>
                          <a:latin typeface="Ubuntu" panose="020B0504030602030204" pitchFamily="34" charset="0"/>
                          <a:ea typeface="+mn-ea"/>
                          <a:cs typeface="+mn-cs"/>
                        </a:rPr>
                        <a:t>Here are some tips for stretching:</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Hold each stretch for at least 30 seconds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Stretch both sides – if you stretch your right shoulder muscle, stretch the left!</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Stretches should be performed to mild discomfort, but should not be painful. </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You can also use this time to teach a health tip!</a:t>
                      </a:r>
                    </a:p>
                    <a:p>
                      <a:pPr marL="0" indent="0">
                        <a:buFont typeface="Arial" panose="020B0604020202020204" pitchFamily="34" charset="0"/>
                        <a:buNone/>
                      </a:pPr>
                      <a:r>
                        <a:rPr lang="en-US" sz="1000" b="0" i="0" u="none" strike="noStrike" kern="1200" baseline="0" noProof="0" dirty="0">
                          <a:solidFill>
                            <a:schemeClr val="dk1"/>
                          </a:solidFill>
                          <a:latin typeface="Ubuntu" panose="020B0504030602030204" pitchFamily="34" charset="0"/>
                          <a:ea typeface="+mn-ea"/>
                          <a:cs typeface="+mn-cs"/>
                        </a:rPr>
                        <a:t> </a:t>
                      </a:r>
                    </a:p>
                    <a:p>
                      <a:pPr marL="0" indent="0">
                        <a:buFont typeface="Arial" panose="020B0604020202020204" pitchFamily="34" charset="0"/>
                        <a:buNone/>
                      </a:pPr>
                      <a:r>
                        <a:rPr lang="en-US" sz="1000" b="1" i="0" u="none" strike="noStrike" kern="1200" baseline="0" noProof="0" dirty="0">
                          <a:solidFill>
                            <a:srgbClr val="316355"/>
                          </a:solidFill>
                          <a:latin typeface="Ubuntu" panose="020B0504030602030204" pitchFamily="34" charset="0"/>
                          <a:ea typeface="+mn-ea"/>
                          <a:cs typeface="+mn-cs"/>
                        </a:rPr>
                        <a:t>QUESTION:</a:t>
                      </a:r>
                    </a:p>
                    <a:p>
                      <a:pPr marL="0" indent="0">
                        <a:buFont typeface="Arial" panose="020B0604020202020204" pitchFamily="34" charset="0"/>
                        <a:buNone/>
                      </a:pPr>
                      <a:r>
                        <a:rPr lang="en-US" sz="1000" b="0" i="0" u="none" strike="noStrike" kern="1200" baseline="0" noProof="0" dirty="0">
                          <a:solidFill>
                            <a:schemeClr val="dk1"/>
                          </a:solidFill>
                          <a:latin typeface="Ubuntu" panose="020B0504030602030204" pitchFamily="34" charset="0"/>
                          <a:ea typeface="+mn-ea"/>
                          <a:cs typeface="+mn-cs"/>
                        </a:rPr>
                        <a:t>What are some static stretches that are important for your sport? Think about the different body parts you use. Write your answers in your workbook.</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i="1" u="none" strike="noStrike" kern="1200" baseline="0" noProof="0" dirty="0">
                          <a:solidFill>
                            <a:schemeClr val="dk1"/>
                          </a:solidFill>
                          <a:latin typeface="Ubuntu" panose="020B0504030602030204" pitchFamily="34" charset="0"/>
                          <a:ea typeface="+mn-ea"/>
                          <a:cs typeface="+mn-cs"/>
                        </a:rPr>
                        <a:t>Give the participants a couple of minutes to work on this, then ask a few participants to share their answers.</a:t>
                      </a:r>
                      <a:endParaRPr lang="en-US"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bl>
          </a:graphicData>
        </a:graphic>
      </p:graphicFrame>
      <p:grpSp>
        <p:nvGrpSpPr>
          <p:cNvPr id="11" name="Group 10">
            <a:extLst>
              <a:ext uri="{FF2B5EF4-FFF2-40B4-BE49-F238E27FC236}">
                <a16:creationId xmlns:a16="http://schemas.microsoft.com/office/drawing/2014/main" id="{18D2E0A2-AEB8-7008-D4EE-295824462668}"/>
              </a:ext>
            </a:extLst>
          </p:cNvPr>
          <p:cNvGrpSpPr/>
          <p:nvPr/>
        </p:nvGrpSpPr>
        <p:grpSpPr>
          <a:xfrm>
            <a:off x="7071960" y="1449338"/>
            <a:ext cx="2061027" cy="3718163"/>
            <a:chOff x="7071960" y="1171042"/>
            <a:chExt cx="2061027" cy="3718163"/>
          </a:xfrm>
        </p:grpSpPr>
        <p:pic>
          <p:nvPicPr>
            <p:cNvPr id="4" name="Picture 3">
              <a:extLst>
                <a:ext uri="{FF2B5EF4-FFF2-40B4-BE49-F238E27FC236}">
                  <a16:creationId xmlns:a16="http://schemas.microsoft.com/office/drawing/2014/main" id="{7F6537B9-85EE-3E13-C071-85523456E6CF}"/>
                </a:ext>
              </a:extLst>
            </p:cNvPr>
            <p:cNvPicPr>
              <a:picLocks noChangeAspect="1"/>
            </p:cNvPicPr>
            <p:nvPr/>
          </p:nvPicPr>
          <p:blipFill rotWithShape="1">
            <a:blip r:embed="rId2"/>
            <a:srcRect l="34514" t="25741" r="20536" b="30056"/>
            <a:stretch/>
          </p:blipFill>
          <p:spPr>
            <a:xfrm>
              <a:off x="7071960" y="1171042"/>
              <a:ext cx="2061027" cy="1140068"/>
            </a:xfrm>
            <a:prstGeom prst="rect">
              <a:avLst/>
            </a:prstGeom>
            <a:ln>
              <a:solidFill>
                <a:schemeClr val="tx1"/>
              </a:solidFill>
            </a:ln>
          </p:spPr>
        </p:pic>
        <p:pic>
          <p:nvPicPr>
            <p:cNvPr id="6" name="Picture 5">
              <a:extLst>
                <a:ext uri="{FF2B5EF4-FFF2-40B4-BE49-F238E27FC236}">
                  <a16:creationId xmlns:a16="http://schemas.microsoft.com/office/drawing/2014/main" id="{7F007B32-3C86-7C29-C66F-CA56F3854E02}"/>
                </a:ext>
              </a:extLst>
            </p:cNvPr>
            <p:cNvPicPr>
              <a:picLocks noChangeAspect="1"/>
            </p:cNvPicPr>
            <p:nvPr/>
          </p:nvPicPr>
          <p:blipFill rotWithShape="1">
            <a:blip r:embed="rId3"/>
            <a:srcRect l="34314" t="26633" r="20234" b="28595"/>
            <a:stretch/>
          </p:blipFill>
          <p:spPr>
            <a:xfrm>
              <a:off x="7071960" y="2435088"/>
              <a:ext cx="2061027" cy="1141982"/>
            </a:xfrm>
            <a:prstGeom prst="rect">
              <a:avLst/>
            </a:prstGeom>
            <a:ln>
              <a:solidFill>
                <a:schemeClr val="tx1"/>
              </a:solidFill>
            </a:ln>
          </p:spPr>
        </p:pic>
        <p:pic>
          <p:nvPicPr>
            <p:cNvPr id="8" name="Picture 7">
              <a:extLst>
                <a:ext uri="{FF2B5EF4-FFF2-40B4-BE49-F238E27FC236}">
                  <a16:creationId xmlns:a16="http://schemas.microsoft.com/office/drawing/2014/main" id="{FF09779D-D07D-CB27-FE68-25C7839BDCFE}"/>
                </a:ext>
              </a:extLst>
            </p:cNvPr>
            <p:cNvPicPr>
              <a:picLocks noChangeAspect="1"/>
            </p:cNvPicPr>
            <p:nvPr/>
          </p:nvPicPr>
          <p:blipFill rotWithShape="1">
            <a:blip r:embed="rId4"/>
            <a:srcRect l="34616" t="26098" r="20234" b="28417"/>
            <a:stretch/>
          </p:blipFill>
          <p:spPr>
            <a:xfrm>
              <a:off x="7071960" y="3721290"/>
              <a:ext cx="2061026" cy="1167915"/>
            </a:xfrm>
            <a:prstGeom prst="rect">
              <a:avLst/>
            </a:prstGeom>
            <a:ln>
              <a:solidFill>
                <a:schemeClr val="tx1"/>
              </a:solidFill>
            </a:ln>
          </p:spPr>
        </p:pic>
      </p:grpSp>
    </p:spTree>
    <p:extLst>
      <p:ext uri="{BB962C8B-B14F-4D97-AF65-F5344CB8AC3E}">
        <p14:creationId xmlns:p14="http://schemas.microsoft.com/office/powerpoint/2010/main" val="2064387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106198736"/>
              </p:ext>
            </p:extLst>
          </p:nvPr>
        </p:nvGraphicFramePr>
        <p:xfrm>
          <a:off x="614150" y="545911"/>
          <a:ext cx="8518837" cy="569232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994425">
                <a:tc>
                  <a:txBody>
                    <a:bodyPr/>
                    <a:lstStyle/>
                    <a:p>
                      <a:r>
                        <a:rPr lang="en-US" sz="1000" b="1" i="0" u="none" strike="noStrike" kern="1200" baseline="0" noProof="0" dirty="0">
                          <a:solidFill>
                            <a:srgbClr val="316355"/>
                          </a:solidFill>
                          <a:latin typeface="Ubuntu" panose="020B0504030602030204" pitchFamily="34" charset="0"/>
                          <a:ea typeface="+mn-ea"/>
                          <a:cs typeface="+mn-cs"/>
                        </a:rPr>
                        <a:t>Topic</a:t>
                      </a:r>
                    </a:p>
                    <a:p>
                      <a:r>
                        <a:rPr lang="en-US" sz="1000" b="1" i="0" u="none" strike="noStrike" kern="1200" baseline="0" noProof="0" dirty="0">
                          <a:solidFill>
                            <a:srgbClr val="316355"/>
                          </a:solidFill>
                          <a:latin typeface="Ubuntu" panose="020B0504030602030204" pitchFamily="34" charset="0"/>
                          <a:ea typeface="+mn-ea"/>
                          <a:cs typeface="+mn-cs"/>
                        </a:rPr>
                        <a:t>Lesson 2: </a:t>
                      </a:r>
                      <a:r>
                        <a:rPr lang="en-US" sz="1000" b="0" i="0" u="none" strike="noStrike" kern="1200" baseline="0" noProof="0" dirty="0">
                          <a:solidFill>
                            <a:schemeClr val="tx1"/>
                          </a:solidFill>
                          <a:latin typeface="Ubuntu" panose="020B0504030602030204" pitchFamily="34" charset="0"/>
                          <a:ea typeface="+mn-ea"/>
                          <a:cs typeface="+mn-cs"/>
                        </a:rPr>
                        <a:t>Leading Warm-Up and Cool-Downs, Cool-Down</a:t>
                      </a:r>
                    </a:p>
                    <a:p>
                      <a:endParaRPr lang="en-US" sz="1000" b="1" i="0" u="none" strike="noStrike" kern="1200" baseline="0" noProof="0" dirty="0">
                        <a:solidFill>
                          <a:srgbClr val="316355"/>
                        </a:solidFill>
                        <a:latin typeface="Ubuntu" panose="020B0504030602030204" pitchFamily="34" charset="0"/>
                        <a:ea typeface="+mn-ea"/>
                        <a:cs typeface="+mn-cs"/>
                      </a:endParaRPr>
                    </a:p>
                    <a:p>
                      <a:r>
                        <a:rPr lang="en-US" sz="1000" b="0" i="0" u="none" strike="noStrike" kern="1200" baseline="0" noProof="0" dirty="0">
                          <a:solidFill>
                            <a:schemeClr val="tx1"/>
                          </a:solidFill>
                          <a:latin typeface="Ubuntu" panose="020B0504030602030204" pitchFamily="34" charset="0"/>
                          <a:ea typeface="+mn-ea"/>
                          <a:cs typeface="+mn-cs"/>
                        </a:rPr>
                        <a:t>Cool-Down Guides</a:t>
                      </a:r>
                    </a:p>
                    <a:p>
                      <a:endParaRPr lang="en-US" sz="1000" b="0" i="0" u="none" strike="noStrike" kern="1200" baseline="0" noProof="0" dirty="0">
                        <a:solidFill>
                          <a:srgbClr val="316355"/>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 &lt;1 minute</a:t>
                      </a:r>
                    </a:p>
                    <a:p>
                      <a:r>
                        <a:rPr lang="en-US" sz="1000" b="1" i="0" u="none" strike="noStrike" kern="1200" baseline="0" noProof="0" dirty="0">
                          <a:solidFill>
                            <a:srgbClr val="316355"/>
                          </a:solidFill>
                          <a:latin typeface="Ubuntu" panose="020B0504030602030204" pitchFamily="34" charset="0"/>
                          <a:ea typeface="+mn-ea"/>
                          <a:cs typeface="+mn-cs"/>
                        </a:rPr>
                        <a:t>Lead:</a:t>
                      </a:r>
                      <a:endParaRPr lang="en-US" sz="1000" noProof="0" dirty="0">
                        <a:solidFill>
                          <a:srgbClr val="316355"/>
                        </a:solidFill>
                        <a:latin typeface="Ubuntu" panose="020B0504030602030204" pitchFamily="34" charset="0"/>
                      </a:endParaRP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dk1"/>
                          </a:solidFill>
                          <a:latin typeface="Ubuntu" panose="020B0504030602030204" pitchFamily="34" charset="0"/>
                          <a:ea typeface="+mn-ea"/>
                          <a:cs typeface="+mn-cs"/>
                        </a:rPr>
                        <a:t>Like warm-ups, Special Olympics created cool-down guides and videos for specific sports to help you lead these at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dk1"/>
                          </a:solidFill>
                          <a:latin typeface="Ubuntu" panose="020B0504030602030204" pitchFamily="34" charset="0"/>
                          <a:ea typeface="+mn-ea"/>
                          <a:cs typeface="+mn-cs"/>
                        </a:rPr>
                        <a:t>This is a great resource to help you learn and lead cool-down routines.</a:t>
                      </a:r>
                    </a:p>
                    <a:p>
                      <a:pPr marL="279400" indent="0">
                        <a:buFont typeface="Arial" panose="020B0604020202020204" pitchFamily="34" charset="0"/>
                        <a:buNone/>
                      </a:pPr>
                      <a:endParaRPr lang="en-US" sz="1000" b="0" i="0" u="none" strike="noStrike" kern="1200" baseline="0" noProof="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r>
                        <a:rPr lang="en-US" sz="1000" b="1" i="0" u="none" strike="noStrike" kern="1200" baseline="0" noProof="0">
                          <a:solidFill>
                            <a:srgbClr val="316355"/>
                          </a:solidFill>
                          <a:latin typeface="Ubuntu" panose="020B0504030602030204" pitchFamily="34" charset="0"/>
                          <a:ea typeface="+mn-ea"/>
                          <a:cs typeface="+mn-cs"/>
                        </a:rPr>
                        <a:t>Topic</a:t>
                      </a:r>
                    </a:p>
                    <a:p>
                      <a:r>
                        <a:rPr lang="en-US" sz="1000" b="1" i="0" u="none" strike="noStrike" kern="1200" baseline="0" noProof="0">
                          <a:solidFill>
                            <a:srgbClr val="316355"/>
                          </a:solidFill>
                          <a:latin typeface="Ubuntu" panose="020B0504030602030204" pitchFamily="34" charset="0"/>
                          <a:ea typeface="+mn-ea"/>
                          <a:cs typeface="+mn-cs"/>
                        </a:rPr>
                        <a:t>Lesson 2: </a:t>
                      </a:r>
                      <a:r>
                        <a:rPr lang="en-US" sz="1000" b="0" i="0" u="none" strike="noStrike" kern="1200" baseline="0" noProof="0">
                          <a:solidFill>
                            <a:schemeClr val="tx1"/>
                          </a:solidFill>
                          <a:latin typeface="Ubuntu" panose="020B0504030602030204" pitchFamily="34" charset="0"/>
                          <a:ea typeface="+mn-ea"/>
                          <a:cs typeface="+mn-cs"/>
                        </a:rPr>
                        <a:t>Leading Warm-Up and Cool-Downs, Cool-Down</a:t>
                      </a:r>
                    </a:p>
                    <a:p>
                      <a:endParaRPr lang="en-US" sz="1000" b="1"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How-To Lead a Cool-Down</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 2 minutes</a:t>
                      </a:r>
                    </a:p>
                    <a:p>
                      <a:r>
                        <a:rPr lang="en-US" sz="1000" b="1" i="0" u="none" strike="noStrike" kern="1200" baseline="0" noProof="0">
                          <a:solidFill>
                            <a:srgbClr val="316355"/>
                          </a:solidFill>
                          <a:latin typeface="Ubuntu" panose="020B0504030602030204" pitchFamily="34" charset="0"/>
                          <a:ea typeface="+mn-ea"/>
                          <a:cs typeface="+mn-cs"/>
                        </a:rPr>
                        <a:t>Lead:</a:t>
                      </a:r>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It’s helpful to follow a standard routine for your cool-downs. Not only will this provide an opportunity for you to review the session or provide suggestions leading into the next practice, but it will also create a routine you can suggest your teammates do at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During stretches, have your team stand in a circle. You can stand in the middle so that everyone can see you and follow your stretches.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Be mindful that some stretches may be challenging for balance. Encourage your teammates to hold onto a steady surface or each other’s shoulders.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You can also the time at the end of practice to share a Health Tip. Your teammates can listen to your tips while they stretch!</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661194">
                <a:tc>
                  <a:txBody>
                    <a:bodyPr/>
                    <a:lstStyle/>
                    <a:p>
                      <a:r>
                        <a:rPr lang="en-US" sz="1000" b="1" i="0" u="none" strike="noStrike" kern="1200" baseline="0" noProof="0" dirty="0">
                          <a:solidFill>
                            <a:srgbClr val="316355"/>
                          </a:solidFill>
                          <a:latin typeface="Ubuntu" panose="020B0504030602030204" pitchFamily="34" charset="0"/>
                          <a:ea typeface="+mn-ea"/>
                          <a:cs typeface="+mn-cs"/>
                        </a:rPr>
                        <a:t>Topic</a:t>
                      </a:r>
                    </a:p>
                    <a:p>
                      <a:r>
                        <a:rPr lang="en-US" sz="1000" b="1" i="0" u="none" strike="noStrike" kern="1200" baseline="0" noProof="0" dirty="0">
                          <a:solidFill>
                            <a:srgbClr val="316355"/>
                          </a:solidFill>
                          <a:latin typeface="Ubuntu" panose="020B0504030602030204" pitchFamily="34" charset="0"/>
                          <a:ea typeface="+mn-ea"/>
                          <a:cs typeface="+mn-cs"/>
                        </a:rPr>
                        <a:t>Lesson 2: </a:t>
                      </a:r>
                      <a:r>
                        <a:rPr lang="en-US" sz="1000" b="0" i="0" u="none" strike="noStrike" kern="1200" baseline="0" noProof="0" dirty="0">
                          <a:solidFill>
                            <a:schemeClr val="tx1"/>
                          </a:solidFill>
                          <a:latin typeface="Ubuntu" panose="020B0504030602030204" pitchFamily="34" charset="0"/>
                          <a:ea typeface="+mn-ea"/>
                          <a:cs typeface="+mn-cs"/>
                        </a:rPr>
                        <a:t>Leading Warm-Up and Cool-Downs, Let’s Practice!</a:t>
                      </a:r>
                    </a:p>
                    <a:p>
                      <a:endParaRPr lang="en-US" sz="1000" b="0" i="0" u="none" strike="noStrike" kern="1200" baseline="0" noProof="0" dirty="0">
                        <a:solidFill>
                          <a:srgbClr val="316355"/>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 &lt;1 minute</a:t>
                      </a:r>
                    </a:p>
                    <a:p>
                      <a:r>
                        <a:rPr lang="en-US" sz="1000" b="1" i="0" u="none" strike="noStrike" kern="1200" baseline="0" noProof="0" dirty="0">
                          <a:solidFill>
                            <a:srgbClr val="316355"/>
                          </a:solidFill>
                          <a:latin typeface="Ubuntu" panose="020B0504030602030204" pitchFamily="34" charset="0"/>
                          <a:ea typeface="+mn-ea"/>
                          <a:cs typeface="+mn-cs"/>
                        </a:rPr>
                        <a:t>Lead:</a:t>
                      </a:r>
                      <a:endParaRPr lang="en-US" sz="1000" noProof="0" dirty="0">
                        <a:solidFill>
                          <a:srgbClr val="316355"/>
                        </a:solidFill>
                        <a:latin typeface="Ubuntu" panose="020B0504030602030204" pitchFamily="34" charset="0"/>
                      </a:endParaRPr>
                    </a:p>
                    <a:p>
                      <a:endParaRPr lang="en-US" sz="10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dk1"/>
                          </a:solidFill>
                          <a:latin typeface="Ubuntu" panose="020B0504030602030204" pitchFamily="34" charset="0"/>
                          <a:ea typeface="+mn-ea"/>
                          <a:cs typeface="+mn-cs"/>
                        </a:rPr>
                        <a:t>Now it’s time to practice! Everyone find some space, move your camera so that we can see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132341075"/>
                  </a:ext>
                </a:extLst>
              </a:tr>
            </a:tbl>
          </a:graphicData>
        </a:graphic>
      </p:graphicFrame>
      <p:pic>
        <p:nvPicPr>
          <p:cNvPr id="9" name="Picture 8">
            <a:extLst>
              <a:ext uri="{FF2B5EF4-FFF2-40B4-BE49-F238E27FC236}">
                <a16:creationId xmlns:a16="http://schemas.microsoft.com/office/drawing/2014/main" id="{08BF640A-C3D8-1BC0-2F4C-3D99B8E0FA2D}"/>
              </a:ext>
            </a:extLst>
          </p:cNvPr>
          <p:cNvPicPr>
            <a:picLocks noChangeAspect="1"/>
          </p:cNvPicPr>
          <p:nvPr/>
        </p:nvPicPr>
        <p:blipFill rotWithShape="1">
          <a:blip r:embed="rId2"/>
          <a:srcRect l="34816" t="27168" r="20836" b="28774"/>
          <a:stretch/>
        </p:blipFill>
        <p:spPr>
          <a:xfrm>
            <a:off x="7032278" y="2956382"/>
            <a:ext cx="2100709" cy="1173926"/>
          </a:xfrm>
          <a:prstGeom prst="rect">
            <a:avLst/>
          </a:prstGeom>
          <a:ln>
            <a:solidFill>
              <a:schemeClr val="tx1"/>
            </a:solidFill>
          </a:ln>
        </p:spPr>
      </p:pic>
      <p:pic>
        <p:nvPicPr>
          <p:cNvPr id="11" name="Picture 10">
            <a:extLst>
              <a:ext uri="{FF2B5EF4-FFF2-40B4-BE49-F238E27FC236}">
                <a16:creationId xmlns:a16="http://schemas.microsoft.com/office/drawing/2014/main" id="{8EB0D8DB-A00A-B09D-B651-025532574571}"/>
              </a:ext>
            </a:extLst>
          </p:cNvPr>
          <p:cNvPicPr>
            <a:picLocks noChangeAspect="1"/>
          </p:cNvPicPr>
          <p:nvPr/>
        </p:nvPicPr>
        <p:blipFill rotWithShape="1">
          <a:blip r:embed="rId3"/>
          <a:srcRect l="33814" t="25741" r="20032" b="30022"/>
          <a:stretch/>
        </p:blipFill>
        <p:spPr>
          <a:xfrm>
            <a:off x="7032278" y="4810540"/>
            <a:ext cx="2100709" cy="1132556"/>
          </a:xfrm>
          <a:prstGeom prst="rect">
            <a:avLst/>
          </a:prstGeom>
          <a:ln>
            <a:solidFill>
              <a:schemeClr val="tx1"/>
            </a:solidFill>
          </a:ln>
        </p:spPr>
      </p:pic>
      <p:pic>
        <p:nvPicPr>
          <p:cNvPr id="4" name="Picture 3">
            <a:extLst>
              <a:ext uri="{FF2B5EF4-FFF2-40B4-BE49-F238E27FC236}">
                <a16:creationId xmlns:a16="http://schemas.microsoft.com/office/drawing/2014/main" id="{7383F2EB-2D24-A8FD-4A35-9BF37AAF8D20}"/>
              </a:ext>
            </a:extLst>
          </p:cNvPr>
          <p:cNvPicPr>
            <a:picLocks noChangeAspect="1"/>
          </p:cNvPicPr>
          <p:nvPr/>
        </p:nvPicPr>
        <p:blipFill rotWithShape="1">
          <a:blip r:embed="rId4"/>
          <a:srcRect l="40141" t="15862" r="25730" b="50000"/>
          <a:stretch/>
        </p:blipFill>
        <p:spPr>
          <a:xfrm>
            <a:off x="7032278" y="1043472"/>
            <a:ext cx="2100709" cy="1181975"/>
          </a:xfrm>
          <a:prstGeom prst="rect">
            <a:avLst/>
          </a:prstGeom>
          <a:ln>
            <a:solidFill>
              <a:schemeClr val="tx1"/>
            </a:solidFill>
          </a:ln>
        </p:spPr>
      </p:pic>
    </p:spTree>
    <p:extLst>
      <p:ext uri="{BB962C8B-B14F-4D97-AF65-F5344CB8AC3E}">
        <p14:creationId xmlns:p14="http://schemas.microsoft.com/office/powerpoint/2010/main" val="2552235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833130436"/>
              </p:ext>
            </p:extLst>
          </p:nvPr>
        </p:nvGraphicFramePr>
        <p:xfrm>
          <a:off x="614150" y="545911"/>
          <a:ext cx="8518837" cy="4488335"/>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994425">
                <a:tc>
                  <a:txBody>
                    <a:bodyPr/>
                    <a:lstStyle/>
                    <a:p>
                      <a:r>
                        <a:rPr lang="en-US" sz="1000" b="1" i="0" u="none" strike="noStrike" kern="1200" baseline="0" noProof="0">
                          <a:solidFill>
                            <a:srgbClr val="316355"/>
                          </a:solidFill>
                          <a:latin typeface="Ubuntu" panose="020B0504030602030204" pitchFamily="34" charset="0"/>
                          <a:ea typeface="+mn-ea"/>
                          <a:cs typeface="+mn-cs"/>
                        </a:rPr>
                        <a:t>Topic</a:t>
                      </a:r>
                    </a:p>
                    <a:p>
                      <a:r>
                        <a:rPr lang="en-US" sz="1000" b="1" i="0" u="none" strike="noStrike" kern="1200" baseline="0" noProof="0">
                          <a:solidFill>
                            <a:srgbClr val="316355"/>
                          </a:solidFill>
                          <a:latin typeface="Ubuntu" panose="020B0504030602030204" pitchFamily="34" charset="0"/>
                          <a:ea typeface="+mn-ea"/>
                          <a:cs typeface="+mn-cs"/>
                        </a:rPr>
                        <a:t>Lesson 2: </a:t>
                      </a:r>
                      <a:r>
                        <a:rPr lang="en-US" sz="1000" b="0" i="0" u="none" strike="noStrike" kern="1200" baseline="0" noProof="0">
                          <a:solidFill>
                            <a:schemeClr val="tx1"/>
                          </a:solidFill>
                          <a:latin typeface="Ubuntu" panose="020B0504030602030204" pitchFamily="34" charset="0"/>
                          <a:ea typeface="+mn-ea"/>
                          <a:cs typeface="+mn-cs"/>
                        </a:rPr>
                        <a:t>Leading Warm-Up and Cool-Downs, Let’s Practice!</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Your Turn Leading Warm-Ups</a:t>
                      </a:r>
                    </a:p>
                    <a:p>
                      <a:endParaRPr lang="en-US" sz="1000" b="0" i="0" u="none" strike="noStrike" kern="1200" baseline="0" noProof="0">
                        <a:solidFill>
                          <a:schemeClr val="tx1"/>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 15 minutes</a:t>
                      </a:r>
                    </a:p>
                    <a:p>
                      <a:r>
                        <a:rPr lang="en-US" sz="1000" b="1" i="0" u="none" strike="noStrike" kern="1200" baseline="0" noProof="0">
                          <a:solidFill>
                            <a:srgbClr val="316355"/>
                          </a:solidFill>
                          <a:latin typeface="Ubuntu" panose="020B0504030602030204" pitchFamily="34" charset="0"/>
                          <a:ea typeface="+mn-ea"/>
                          <a:cs typeface="+mn-cs"/>
                        </a:rPr>
                        <a:t>Lead:</a:t>
                      </a:r>
                      <a:endParaRPr lang="en-US" sz="1000" noProof="0">
                        <a:solidFill>
                          <a:srgbClr val="316355"/>
                        </a:solidFill>
                        <a:latin typeface="Ubuntu" panose="020B0504030602030204" pitchFamily="34" charset="0"/>
                      </a:endParaRP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dk1"/>
                          </a:solidFill>
                          <a:latin typeface="Ubuntu" panose="020B0504030602030204" pitchFamily="34" charset="0"/>
                          <a:ea typeface="+mn-ea"/>
                          <a:cs typeface="+mn-cs"/>
                        </a:rPr>
                        <a:t>Let’s start with warm-ups. As a group, choose 4 dynamic stretches from this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kern="1200" baseline="0" noProof="0">
                          <a:solidFill>
                            <a:schemeClr val="dk1"/>
                          </a:solidFill>
                          <a:latin typeface="Ubuntu" panose="020B0504030602030204" pitchFamily="34" charset="0"/>
                          <a:ea typeface="+mn-ea"/>
                          <a:cs typeface="+mn-cs"/>
                        </a:rPr>
                        <a:t>Ask 4 volunteers to say one stretch they would like to try. Encourage them to pick an exercise that they may not already know. </a:t>
                      </a:r>
                      <a:r>
                        <a:rPr lang="en-US" sz="1000" b="0" i="0" u="none" strike="noStrike" kern="1200" baseline="0" noProof="0">
                          <a:solidFill>
                            <a:schemeClr val="dk1"/>
                          </a:solidFill>
                          <a:latin typeface="Ubuntu" panose="020B0504030602030204" pitchFamily="34" charset="0"/>
                          <a:ea typeface="+mn-ea"/>
                          <a:cs typeface="+mn-cs"/>
                        </a:rPr>
                        <a:t>Example: a lot of people know how to do high knees, but side shuffle could be new to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u="none" strike="noStrike" kern="1200" baseline="0" noProof="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kern="1200" baseline="0" noProof="0">
                          <a:solidFill>
                            <a:schemeClr val="dk1"/>
                          </a:solidFill>
                          <a:latin typeface="Ubuntu" panose="020B0504030602030204" pitchFamily="34" charset="0"/>
                          <a:ea typeface="+mn-ea"/>
                          <a:cs typeface="+mn-cs"/>
                        </a:rPr>
                        <a:t>Teach the participants how to do the exercise and practice. After a couple of minutes, ask someone to lead the stretch. Repeat for 4 stretches. Do each stretch for 30 seconds each.</a:t>
                      </a:r>
                    </a:p>
                    <a:p>
                      <a:pPr marL="279400" indent="0">
                        <a:buFont typeface="Arial" panose="020B0604020202020204" pitchFamily="34" charset="0"/>
                        <a:buNone/>
                      </a:pPr>
                      <a:endParaRPr lang="en-US" sz="1000" b="0" i="0" u="none" strike="noStrike" kern="1200" baseline="0" noProof="0">
                        <a:solidFill>
                          <a:schemeClr val="dk1"/>
                        </a:solidFill>
                        <a:latin typeface="Ubuntu" panose="020B0504030602030204" pitchFamily="34" charset="0"/>
                        <a:ea typeface="+mn-ea"/>
                        <a:cs typeface="+mn-cs"/>
                      </a:endParaRPr>
                    </a:p>
                    <a:p>
                      <a:pPr marL="279400" indent="0">
                        <a:buFont typeface="Arial" panose="020B0604020202020204" pitchFamily="34" charset="0"/>
                        <a:buNone/>
                      </a:pPr>
                      <a:endParaRPr lang="en-US" sz="1000" b="0" i="0" u="none" strike="noStrike" kern="1200" baseline="0" noProof="0">
                        <a:solidFill>
                          <a:schemeClr val="dk1"/>
                        </a:solidFill>
                        <a:latin typeface="Ubuntu" panose="020B0504030602030204" pitchFamily="34" charset="0"/>
                        <a:ea typeface="+mn-ea"/>
                        <a:cs typeface="+mn-cs"/>
                      </a:endParaRPr>
                    </a:p>
                    <a:p>
                      <a:pPr marL="279400" indent="0">
                        <a:buFont typeface="Arial" panose="020B0604020202020204" pitchFamily="34" charset="0"/>
                        <a:buNone/>
                      </a:pPr>
                      <a:endParaRPr lang="en-US" sz="1000" b="0" i="0" u="none" strike="noStrike" kern="1200" baseline="0" noProof="0">
                        <a:solidFill>
                          <a:schemeClr val="dk1"/>
                        </a:solidFill>
                        <a:latin typeface="Ubuntu" panose="020B0504030602030204" pitchFamily="34" charset="0"/>
                        <a:ea typeface="+mn-ea"/>
                        <a:cs typeface="+mn-cs"/>
                      </a:endParaRPr>
                    </a:p>
                    <a:p>
                      <a:pPr marL="279400" indent="0">
                        <a:buFont typeface="Arial" panose="020B0604020202020204" pitchFamily="34" charset="0"/>
                        <a:buNone/>
                      </a:pPr>
                      <a:endParaRPr lang="en-US" sz="1000" b="0" i="0" u="none" strike="noStrike" kern="1200" baseline="0" noProof="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r>
                        <a:rPr lang="en-US" sz="1000" b="1" i="0" u="none" strike="noStrike" kern="1200" baseline="0" noProof="0">
                          <a:solidFill>
                            <a:srgbClr val="316355"/>
                          </a:solidFill>
                          <a:latin typeface="Ubuntu" panose="020B0504030602030204" pitchFamily="34" charset="0"/>
                          <a:ea typeface="+mn-ea"/>
                          <a:cs typeface="+mn-cs"/>
                        </a:rPr>
                        <a:t>Topic</a:t>
                      </a:r>
                    </a:p>
                    <a:p>
                      <a:r>
                        <a:rPr lang="en-US" sz="1000" b="1" i="0" u="none" strike="noStrike" kern="1200" baseline="0" noProof="0">
                          <a:solidFill>
                            <a:srgbClr val="316355"/>
                          </a:solidFill>
                          <a:latin typeface="Ubuntu" panose="020B0504030602030204" pitchFamily="34" charset="0"/>
                          <a:ea typeface="+mn-ea"/>
                          <a:cs typeface="+mn-cs"/>
                        </a:rPr>
                        <a:t>Lesson 2: </a:t>
                      </a:r>
                      <a:r>
                        <a:rPr lang="en-US" sz="1000" b="0" i="0" u="none" strike="noStrike" kern="1200" baseline="0" noProof="0">
                          <a:solidFill>
                            <a:schemeClr val="tx1"/>
                          </a:solidFill>
                          <a:latin typeface="Ubuntu" panose="020B0504030602030204" pitchFamily="34" charset="0"/>
                          <a:ea typeface="+mn-ea"/>
                          <a:cs typeface="+mn-cs"/>
                        </a:rPr>
                        <a:t>Leading Warm-Up and Cool-Downs, Cool-Down</a:t>
                      </a:r>
                    </a:p>
                    <a:p>
                      <a:endParaRPr lang="en-US" sz="1000" b="1"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Sample Warm-Up</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 4 minutes</a:t>
                      </a:r>
                    </a:p>
                    <a:p>
                      <a:r>
                        <a:rPr lang="en-US" sz="1000" b="1" i="0" u="none" strike="noStrike" kern="1200" baseline="0" noProof="0">
                          <a:solidFill>
                            <a:srgbClr val="316355"/>
                          </a:solidFill>
                          <a:latin typeface="Ubuntu" panose="020B0504030602030204" pitchFamily="34" charset="0"/>
                          <a:ea typeface="+mn-ea"/>
                          <a:cs typeface="+mn-cs"/>
                        </a:rPr>
                        <a:t>Lead:</a:t>
                      </a:r>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Great job with those dynamic stretches! Remember, every sport is different so make sure you use the warm-up guides when leading warm-ups.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This is an example from basketball. You should do the aerobic activities for 30 seconds each. Dynamic Stretches should be done 10 times for each side/direction.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kern="1200" baseline="0" noProof="0" dirty="0">
                          <a:solidFill>
                            <a:schemeClr val="dk1"/>
                          </a:solidFill>
                          <a:highlight>
                            <a:srgbClr val="00FFFF"/>
                          </a:highlight>
                          <a:latin typeface="Ubuntu" panose="020B0504030602030204" pitchFamily="34" charset="0"/>
                          <a:ea typeface="+mn-ea"/>
                          <a:cs typeface="+mn-cs"/>
                        </a:rPr>
                        <a:t>[You can change this slide to a different sport. Make the slide applicable to the sport the Fitness Captains play. </a:t>
                      </a:r>
                      <a:r>
                        <a:rPr lang="en-US" sz="1000" b="0" i="0" u="none" strike="noStrike" kern="1200" baseline="0" noProof="0" dirty="0">
                          <a:solidFill>
                            <a:schemeClr val="dk1"/>
                          </a:solidFill>
                          <a:highlight>
                            <a:srgbClr val="00FFFF"/>
                          </a:highlight>
                          <a:latin typeface="Ubuntu" panose="020B0504030602030204" pitchFamily="34" charset="0"/>
                          <a:ea typeface="+mn-ea"/>
                          <a:cs typeface="+mn-cs"/>
                        </a:rPr>
                        <a:t>You can talk through and practice the different warm-ups for their specific sport.]</a:t>
                      </a:r>
                      <a:endParaRPr lang="en-US" sz="1000" b="1" i="1" u="none" strike="noStrike" kern="1200" baseline="0" noProof="0" dirty="0">
                        <a:solidFill>
                          <a:schemeClr val="dk1"/>
                        </a:solidFill>
                        <a:highlight>
                          <a:srgbClr val="00FFFF"/>
                        </a:highlight>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4" name="Picture 3">
            <a:extLst>
              <a:ext uri="{FF2B5EF4-FFF2-40B4-BE49-F238E27FC236}">
                <a16:creationId xmlns:a16="http://schemas.microsoft.com/office/drawing/2014/main" id="{D2C941F3-DBAF-50A0-4BBC-4B031B23D1B2}"/>
              </a:ext>
            </a:extLst>
          </p:cNvPr>
          <p:cNvPicPr>
            <a:picLocks noChangeAspect="1"/>
          </p:cNvPicPr>
          <p:nvPr/>
        </p:nvPicPr>
        <p:blipFill rotWithShape="1">
          <a:blip r:embed="rId2"/>
          <a:srcRect l="35017" t="25384" r="20334" b="28060"/>
          <a:stretch/>
        </p:blipFill>
        <p:spPr>
          <a:xfrm>
            <a:off x="7005850" y="964094"/>
            <a:ext cx="2127137" cy="1247601"/>
          </a:xfrm>
          <a:prstGeom prst="rect">
            <a:avLst/>
          </a:prstGeom>
          <a:ln>
            <a:solidFill>
              <a:schemeClr val="tx1"/>
            </a:solidFill>
          </a:ln>
        </p:spPr>
      </p:pic>
      <p:pic>
        <p:nvPicPr>
          <p:cNvPr id="7" name="Picture 6">
            <a:extLst>
              <a:ext uri="{FF2B5EF4-FFF2-40B4-BE49-F238E27FC236}">
                <a16:creationId xmlns:a16="http://schemas.microsoft.com/office/drawing/2014/main" id="{593A5740-1B2A-7947-BEEA-33D9E7EAE58E}"/>
              </a:ext>
            </a:extLst>
          </p:cNvPr>
          <p:cNvPicPr>
            <a:picLocks noChangeAspect="1"/>
          </p:cNvPicPr>
          <p:nvPr/>
        </p:nvPicPr>
        <p:blipFill rotWithShape="1">
          <a:blip r:embed="rId3"/>
          <a:srcRect l="34716" t="25741" r="20335" b="30201"/>
          <a:stretch/>
        </p:blipFill>
        <p:spPr>
          <a:xfrm>
            <a:off x="7005850" y="3508512"/>
            <a:ext cx="2127137" cy="1172774"/>
          </a:xfrm>
          <a:prstGeom prst="rect">
            <a:avLst/>
          </a:prstGeom>
          <a:ln>
            <a:solidFill>
              <a:schemeClr val="tx1"/>
            </a:solidFill>
          </a:ln>
        </p:spPr>
      </p:pic>
    </p:spTree>
    <p:extLst>
      <p:ext uri="{BB962C8B-B14F-4D97-AF65-F5344CB8AC3E}">
        <p14:creationId xmlns:p14="http://schemas.microsoft.com/office/powerpoint/2010/main" val="1442968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296432539"/>
              </p:ext>
            </p:extLst>
          </p:nvPr>
        </p:nvGraphicFramePr>
        <p:xfrm>
          <a:off x="614150" y="545911"/>
          <a:ext cx="8518837" cy="584472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43055">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994425">
                <a:tc>
                  <a:txBody>
                    <a:bodyPr/>
                    <a:lstStyle/>
                    <a:p>
                      <a:r>
                        <a:rPr lang="en-US" sz="1000" b="1" i="0" u="none" strike="noStrike" kern="1200" baseline="0" noProof="0">
                          <a:solidFill>
                            <a:srgbClr val="316355"/>
                          </a:solidFill>
                          <a:latin typeface="Ubuntu" panose="020B0504030602030204" pitchFamily="34" charset="0"/>
                          <a:ea typeface="+mn-ea"/>
                          <a:cs typeface="+mn-cs"/>
                        </a:rPr>
                        <a:t>Topic</a:t>
                      </a:r>
                    </a:p>
                    <a:p>
                      <a:r>
                        <a:rPr lang="en-US" sz="1000" b="1" i="0" u="none" strike="noStrike" kern="1200" baseline="0" noProof="0">
                          <a:solidFill>
                            <a:srgbClr val="316355"/>
                          </a:solidFill>
                          <a:latin typeface="Ubuntu" panose="020B0504030602030204" pitchFamily="34" charset="0"/>
                          <a:ea typeface="+mn-ea"/>
                          <a:cs typeface="+mn-cs"/>
                        </a:rPr>
                        <a:t>Lesson 2: </a:t>
                      </a:r>
                      <a:r>
                        <a:rPr lang="en-US" sz="1000" b="0" i="0" u="none" strike="noStrike" kern="1200" baseline="0" noProof="0">
                          <a:solidFill>
                            <a:schemeClr val="tx1"/>
                          </a:solidFill>
                          <a:latin typeface="Ubuntu" panose="020B0504030602030204" pitchFamily="34" charset="0"/>
                          <a:ea typeface="+mn-ea"/>
                          <a:cs typeface="+mn-cs"/>
                        </a:rPr>
                        <a:t>Leading Warm-Up and Cool-Downs, Let’s Practice!</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Your Turn Leading Cool-Downs</a:t>
                      </a:r>
                    </a:p>
                    <a:p>
                      <a:endParaRPr lang="en-US" sz="1000" b="0" i="0" u="none" strike="noStrike" kern="1200" baseline="0" noProof="0">
                        <a:solidFill>
                          <a:schemeClr val="tx1"/>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 10  minutes</a:t>
                      </a:r>
                    </a:p>
                    <a:p>
                      <a:r>
                        <a:rPr lang="en-US" sz="1000" b="1" i="0" u="none" strike="noStrike" kern="1200" baseline="0" noProof="0">
                          <a:solidFill>
                            <a:srgbClr val="316355"/>
                          </a:solidFill>
                          <a:latin typeface="Ubuntu" panose="020B0504030602030204" pitchFamily="34" charset="0"/>
                          <a:ea typeface="+mn-ea"/>
                          <a:cs typeface="+mn-cs"/>
                        </a:rPr>
                        <a:t>Lead:</a:t>
                      </a:r>
                      <a:endParaRPr lang="en-US" sz="1000" noProof="0">
                        <a:solidFill>
                          <a:srgbClr val="316355"/>
                        </a:solidFill>
                        <a:latin typeface="Ubuntu" panose="020B0504030602030204" pitchFamily="34" charset="0"/>
                      </a:endParaRP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dk1"/>
                          </a:solidFill>
                          <a:latin typeface="Ubuntu" panose="020B0504030602030204" pitchFamily="34" charset="0"/>
                          <a:ea typeface="+mn-ea"/>
                          <a:cs typeface="+mn-cs"/>
                        </a:rPr>
                        <a:t>Now let’s practice cool-downs. As a group, choose 4 static stretches from this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kern="1200" baseline="0" noProof="0">
                          <a:solidFill>
                            <a:schemeClr val="dk1"/>
                          </a:solidFill>
                          <a:latin typeface="Ubuntu" panose="020B0504030602030204" pitchFamily="34" charset="0"/>
                          <a:ea typeface="+mn-ea"/>
                          <a:cs typeface="+mn-cs"/>
                        </a:rPr>
                        <a:t>Ask 4 volunteers to say one stretch they would like to try. Encourage them to pick a stretch that they may not already know, or to pick stretches for a couple of different body parts.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u="none" strike="noStrike" kern="1200" baseline="0" noProof="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kern="1200" baseline="0" noProof="0">
                          <a:solidFill>
                            <a:schemeClr val="dk1"/>
                          </a:solidFill>
                          <a:latin typeface="Ubuntu" panose="020B0504030602030204" pitchFamily="34" charset="0"/>
                          <a:ea typeface="+mn-ea"/>
                          <a:cs typeface="+mn-cs"/>
                        </a:rPr>
                        <a:t>Teach the participants how to do the stretch and practice. After a couple of minutes, ask someone to lead the stretch. Repeat for 4 stretches. Hold each stretch for 30 seconds.</a:t>
                      </a:r>
                    </a:p>
                    <a:p>
                      <a:pPr marL="279400" indent="0">
                        <a:buFont typeface="Arial" panose="020B0604020202020204" pitchFamily="34" charset="0"/>
                        <a:buNone/>
                      </a:pPr>
                      <a:endParaRPr lang="en-US" sz="1000" b="0" i="0" u="none" strike="noStrike" kern="1200" baseline="0" noProof="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r h="1661194">
                <a:tc>
                  <a:txBody>
                    <a:bodyPr/>
                    <a:lstStyle/>
                    <a:p>
                      <a:r>
                        <a:rPr lang="en-US" sz="1000" b="1" i="0" u="none" strike="noStrike" kern="1200" baseline="0" noProof="0">
                          <a:solidFill>
                            <a:srgbClr val="316355"/>
                          </a:solidFill>
                          <a:latin typeface="Ubuntu" panose="020B0504030602030204" pitchFamily="34" charset="0"/>
                          <a:ea typeface="+mn-ea"/>
                          <a:cs typeface="+mn-cs"/>
                        </a:rPr>
                        <a:t>Topic</a:t>
                      </a:r>
                    </a:p>
                    <a:p>
                      <a:r>
                        <a:rPr lang="en-US" sz="1000" b="1" i="0" u="none" strike="noStrike" kern="1200" baseline="0" noProof="0">
                          <a:solidFill>
                            <a:srgbClr val="316355"/>
                          </a:solidFill>
                          <a:latin typeface="Ubuntu" panose="020B0504030602030204" pitchFamily="34" charset="0"/>
                          <a:ea typeface="+mn-ea"/>
                          <a:cs typeface="+mn-cs"/>
                        </a:rPr>
                        <a:t>Lesson 2: </a:t>
                      </a:r>
                      <a:r>
                        <a:rPr lang="en-US" sz="1000" b="0" i="0" u="none" strike="noStrike" kern="1200" baseline="0" noProof="0">
                          <a:solidFill>
                            <a:schemeClr val="tx1"/>
                          </a:solidFill>
                          <a:latin typeface="Ubuntu" panose="020B0504030602030204" pitchFamily="34" charset="0"/>
                          <a:ea typeface="+mn-ea"/>
                          <a:cs typeface="+mn-cs"/>
                        </a:rPr>
                        <a:t>Leading Warm-Up and Cool-Downs, Cool-Down</a:t>
                      </a:r>
                    </a:p>
                    <a:p>
                      <a:endParaRPr lang="en-US" sz="1000" b="1"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Sample Cool-Down</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 4 minutes</a:t>
                      </a:r>
                    </a:p>
                    <a:p>
                      <a:r>
                        <a:rPr lang="en-US" sz="1000" b="1" i="0" u="none" strike="noStrike" kern="1200" baseline="0" noProof="0">
                          <a:solidFill>
                            <a:srgbClr val="316355"/>
                          </a:solidFill>
                          <a:latin typeface="Ubuntu" panose="020B0504030602030204" pitchFamily="34" charset="0"/>
                          <a:ea typeface="+mn-ea"/>
                          <a:cs typeface="+mn-cs"/>
                        </a:rPr>
                        <a:t>Lead:</a:t>
                      </a:r>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Great job with those static stretches! Remember, every sport is different so make sure you use the cool guides when leading stretches.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This is an example from basketball. You should do the aerobic activity for a couple of minutes, and hold each stretch for 30 seconds. Be sure to stretch both sides!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u="none" strike="noStrike" kern="1200" baseline="0" noProof="0" dirty="0">
                          <a:solidFill>
                            <a:schemeClr val="dk1"/>
                          </a:solidFill>
                          <a:highlight>
                            <a:srgbClr val="00FFFF"/>
                          </a:highlight>
                          <a:latin typeface="Ubuntu" panose="020B0504030602030204" pitchFamily="34" charset="0"/>
                          <a:ea typeface="+mn-ea"/>
                          <a:cs typeface="+mn-cs"/>
                        </a:rPr>
                        <a:t>[You can change this slide to a different sport. Make the slide applicable to the sport the Fitness Captains play. </a:t>
                      </a:r>
                      <a:r>
                        <a:rPr lang="en-US" sz="1000" b="0" i="0" u="none" strike="noStrike" kern="1200" baseline="0" noProof="0" dirty="0">
                          <a:solidFill>
                            <a:schemeClr val="dk1"/>
                          </a:solidFill>
                          <a:highlight>
                            <a:srgbClr val="00FFFF"/>
                          </a:highlight>
                          <a:latin typeface="Ubuntu" panose="020B0504030602030204" pitchFamily="34" charset="0"/>
                          <a:ea typeface="+mn-ea"/>
                          <a:cs typeface="+mn-cs"/>
                        </a:rPr>
                        <a:t>You can talk through and practice the different cool-downs for their specific sport.]</a:t>
                      </a:r>
                      <a:endParaRPr lang="en-US" sz="1000" b="1" i="1" u="none" strike="noStrike" kern="1200" baseline="0" noProof="0" dirty="0">
                        <a:solidFill>
                          <a:schemeClr val="dk1"/>
                        </a:solidFill>
                        <a:highlight>
                          <a:srgbClr val="00FFFF"/>
                        </a:highlight>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661194">
                <a:tc>
                  <a:txBody>
                    <a:bodyPr/>
                    <a:lstStyle/>
                    <a:p>
                      <a:r>
                        <a:rPr lang="en-US" sz="1000" b="1" i="0" u="none" strike="noStrike" kern="1200" baseline="0" noProof="0">
                          <a:solidFill>
                            <a:srgbClr val="316355"/>
                          </a:solidFill>
                          <a:latin typeface="Ubuntu" panose="020B0504030602030204" pitchFamily="34" charset="0"/>
                          <a:ea typeface="+mn-ea"/>
                          <a:cs typeface="+mn-cs"/>
                        </a:rPr>
                        <a:t>Topic</a:t>
                      </a:r>
                    </a:p>
                    <a:p>
                      <a:r>
                        <a:rPr lang="en-US" sz="1000" b="1" i="0" u="none" strike="noStrike" kern="1200" baseline="0" noProof="0">
                          <a:solidFill>
                            <a:srgbClr val="316355"/>
                          </a:solidFill>
                          <a:latin typeface="Ubuntu" panose="020B0504030602030204" pitchFamily="34" charset="0"/>
                          <a:ea typeface="+mn-ea"/>
                          <a:cs typeface="+mn-cs"/>
                        </a:rPr>
                        <a:t>Lesson 2: </a:t>
                      </a:r>
                      <a:r>
                        <a:rPr lang="en-US" sz="1000" b="0" i="0" u="none" strike="noStrike" kern="1200" baseline="0" noProof="0">
                          <a:solidFill>
                            <a:schemeClr val="tx1"/>
                          </a:solidFill>
                          <a:latin typeface="Ubuntu" panose="020B0504030602030204" pitchFamily="34" charset="0"/>
                          <a:ea typeface="+mn-ea"/>
                          <a:cs typeface="+mn-cs"/>
                        </a:rPr>
                        <a:t>Leading Warm-Up and Cool-Downs, Cool-Down</a:t>
                      </a:r>
                    </a:p>
                    <a:p>
                      <a:endParaRPr lang="en-US" sz="1000" b="1"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Tips</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 2 minutes</a:t>
                      </a:r>
                    </a:p>
                    <a:p>
                      <a:r>
                        <a:rPr lang="en-US" sz="1000" b="1" i="0" u="none" strike="noStrike" kern="1200" baseline="0" noProof="0">
                          <a:solidFill>
                            <a:srgbClr val="316355"/>
                          </a:solidFill>
                          <a:latin typeface="Ubuntu" panose="020B0504030602030204" pitchFamily="34" charset="0"/>
                          <a:ea typeface="+mn-ea"/>
                          <a:cs typeface="+mn-cs"/>
                        </a:rPr>
                        <a:t>Lead:</a:t>
                      </a:r>
                      <a:endParaRPr lang="en-US" sz="1000" noProof="0">
                        <a:solidFill>
                          <a:srgbClr val="316355"/>
                        </a:solidFill>
                        <a:latin typeface="Ubuntu" panose="020B0504030602030204" pitchFamily="34" charset="0"/>
                      </a:endParaRPr>
                    </a:p>
                    <a:p>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a:solidFill>
                            <a:schemeClr val="dk1"/>
                          </a:solidFill>
                          <a:latin typeface="Ubuntu" panose="020B0504030602030204" pitchFamily="34" charset="0"/>
                          <a:ea typeface="+mn-ea"/>
                          <a:cs typeface="+mn-cs"/>
                        </a:rPr>
                        <a:t>Here are some more tips for leading warm-ups and cool-downs: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a:solidFill>
                            <a:schemeClr val="dk1"/>
                          </a:solidFill>
                          <a:latin typeface="Ubuntu" panose="020B0504030602030204" pitchFamily="34" charset="0"/>
                          <a:ea typeface="+mn-ea"/>
                          <a:cs typeface="+mn-cs"/>
                        </a:rPr>
                        <a:t>Follow a standard routine for your warm-ups and cool-downs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a:solidFill>
                            <a:schemeClr val="dk1"/>
                          </a:solidFill>
                          <a:latin typeface="Ubuntu" panose="020B0504030602030204" pitchFamily="34" charset="0"/>
                          <a:ea typeface="+mn-ea"/>
                          <a:cs typeface="+mn-cs"/>
                        </a:rPr>
                        <a:t>Be confident! Speak loudly and clearly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a:solidFill>
                            <a:schemeClr val="dk1"/>
                          </a:solidFill>
                          <a:latin typeface="Ubuntu" panose="020B0504030602030204" pitchFamily="34" charset="0"/>
                          <a:ea typeface="+mn-ea"/>
                          <a:cs typeface="+mn-cs"/>
                        </a:rPr>
                        <a:t>Encourage all your teammates to participate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a:solidFill>
                            <a:schemeClr val="dk1"/>
                          </a:solidFill>
                          <a:latin typeface="Ubuntu" panose="020B0504030602030204" pitchFamily="34" charset="0"/>
                          <a:ea typeface="+mn-ea"/>
                          <a:cs typeface="+mn-cs"/>
                        </a:rPr>
                        <a:t>Make sure you have enough space to safely and effectively do the exercises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a:solidFill>
                            <a:schemeClr val="dk1"/>
                          </a:solidFill>
                          <a:latin typeface="Ubuntu" panose="020B0504030602030204" pitchFamily="34" charset="0"/>
                          <a:ea typeface="+mn-ea"/>
                          <a:cs typeface="+mn-cs"/>
                        </a:rPr>
                        <a:t>Watch your teammates to make sure they are doing exercises correctly and offer help if they are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6350" cap="flat" cmpd="sng" algn="ctr">
                      <a:solidFill>
                        <a:srgbClr val="7FC7EB"/>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4113514889"/>
                  </a:ext>
                </a:extLst>
              </a:tr>
            </a:tbl>
          </a:graphicData>
        </a:graphic>
      </p:graphicFrame>
      <p:pic>
        <p:nvPicPr>
          <p:cNvPr id="5" name="Picture 4">
            <a:extLst>
              <a:ext uri="{FF2B5EF4-FFF2-40B4-BE49-F238E27FC236}">
                <a16:creationId xmlns:a16="http://schemas.microsoft.com/office/drawing/2014/main" id="{DB766B73-B7D3-8920-C113-3946F07C5146}"/>
              </a:ext>
            </a:extLst>
          </p:cNvPr>
          <p:cNvPicPr>
            <a:picLocks noChangeAspect="1"/>
          </p:cNvPicPr>
          <p:nvPr/>
        </p:nvPicPr>
        <p:blipFill rotWithShape="1">
          <a:blip r:embed="rId2"/>
          <a:srcRect l="35920" t="26990" r="20234" b="29844"/>
          <a:stretch/>
        </p:blipFill>
        <p:spPr>
          <a:xfrm>
            <a:off x="7005850" y="1175433"/>
            <a:ext cx="2127137" cy="1177957"/>
          </a:xfrm>
          <a:prstGeom prst="rect">
            <a:avLst/>
          </a:prstGeom>
          <a:ln>
            <a:solidFill>
              <a:schemeClr val="tx1"/>
            </a:solidFill>
          </a:ln>
        </p:spPr>
      </p:pic>
      <p:pic>
        <p:nvPicPr>
          <p:cNvPr id="8" name="Picture 7">
            <a:extLst>
              <a:ext uri="{FF2B5EF4-FFF2-40B4-BE49-F238E27FC236}">
                <a16:creationId xmlns:a16="http://schemas.microsoft.com/office/drawing/2014/main" id="{55D47568-9AF2-4635-D556-DE794D0C41D5}"/>
              </a:ext>
            </a:extLst>
          </p:cNvPr>
          <p:cNvPicPr>
            <a:picLocks noChangeAspect="1"/>
          </p:cNvPicPr>
          <p:nvPr/>
        </p:nvPicPr>
        <p:blipFill rotWithShape="1">
          <a:blip r:embed="rId3"/>
          <a:srcRect l="34816" t="25920" r="20334" b="28952"/>
          <a:stretch/>
        </p:blipFill>
        <p:spPr>
          <a:xfrm>
            <a:off x="7005850" y="2902226"/>
            <a:ext cx="2127137" cy="1203950"/>
          </a:xfrm>
          <a:prstGeom prst="rect">
            <a:avLst/>
          </a:prstGeom>
          <a:ln>
            <a:solidFill>
              <a:schemeClr val="tx1"/>
            </a:solidFill>
          </a:ln>
        </p:spPr>
      </p:pic>
      <p:pic>
        <p:nvPicPr>
          <p:cNvPr id="10" name="Picture 9">
            <a:extLst>
              <a:ext uri="{FF2B5EF4-FFF2-40B4-BE49-F238E27FC236}">
                <a16:creationId xmlns:a16="http://schemas.microsoft.com/office/drawing/2014/main" id="{DBF03269-C362-BFAC-0FD1-273E8C7FCA32}"/>
              </a:ext>
            </a:extLst>
          </p:cNvPr>
          <p:cNvPicPr>
            <a:picLocks noChangeAspect="1"/>
          </p:cNvPicPr>
          <p:nvPr/>
        </p:nvPicPr>
        <p:blipFill rotWithShape="1">
          <a:blip r:embed="rId4"/>
          <a:srcRect l="35318" t="26633" r="20134" b="29309"/>
          <a:stretch/>
        </p:blipFill>
        <p:spPr>
          <a:xfrm>
            <a:off x="7005850" y="4655012"/>
            <a:ext cx="2127137" cy="1183339"/>
          </a:xfrm>
          <a:prstGeom prst="rect">
            <a:avLst/>
          </a:prstGeom>
          <a:ln>
            <a:solidFill>
              <a:schemeClr val="tx1"/>
            </a:solidFill>
          </a:ln>
        </p:spPr>
      </p:pic>
    </p:spTree>
    <p:extLst>
      <p:ext uri="{BB962C8B-B14F-4D97-AF65-F5344CB8AC3E}">
        <p14:creationId xmlns:p14="http://schemas.microsoft.com/office/powerpoint/2010/main" val="847321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AEE850-1CA9-4973-B1B5-CDD043863B4E}"/>
              </a:ext>
            </a:extLst>
          </p:cNvPr>
          <p:cNvSpPr txBox="1"/>
          <p:nvPr/>
        </p:nvSpPr>
        <p:spPr>
          <a:xfrm>
            <a:off x="920315" y="487330"/>
            <a:ext cx="8621486" cy="361317"/>
          </a:xfrm>
          <a:prstGeom prst="rect">
            <a:avLst/>
          </a:prstGeom>
          <a:noFill/>
        </p:spPr>
        <p:txBody>
          <a:bodyPr wrap="square">
            <a:spAutoFit/>
          </a:bodyPr>
          <a:lstStyle/>
          <a:p>
            <a:pPr marL="20320">
              <a:lnSpc>
                <a:spcPct val="107000"/>
              </a:lnSpc>
            </a:pPr>
            <a:r>
              <a:rPr lang="es-PA" sz="1800" b="1" dirty="0">
                <a:solidFill>
                  <a:srgbClr val="2F6153"/>
                </a:solidFill>
                <a:effectLst/>
                <a:latin typeface="Ubuntu" panose="020B0504030602030204" pitchFamily="34" charset="0"/>
                <a:ea typeface="Ubuntu" panose="020B0504030602030204" pitchFamily="34" charset="0"/>
                <a:cs typeface="Ubuntu" panose="020B0504030602030204" pitchFamily="34" charset="0"/>
              </a:rPr>
              <a:t>Training Overview</a:t>
            </a:r>
          </a:p>
        </p:txBody>
      </p:sp>
      <p:grpSp>
        <p:nvGrpSpPr>
          <p:cNvPr id="5" name="Group 19415">
            <a:extLst>
              <a:ext uri="{FF2B5EF4-FFF2-40B4-BE49-F238E27FC236}">
                <a16:creationId xmlns:a16="http://schemas.microsoft.com/office/drawing/2014/main" id="{BD57BB3C-77B2-4497-AF6A-9E4C9BF84ED4}"/>
              </a:ext>
            </a:extLst>
          </p:cNvPr>
          <p:cNvGrpSpPr/>
          <p:nvPr/>
        </p:nvGrpSpPr>
        <p:grpSpPr>
          <a:xfrm>
            <a:off x="652345" y="487330"/>
            <a:ext cx="345439" cy="313055"/>
            <a:chOff x="0" y="0"/>
            <a:chExt cx="345886" cy="313213"/>
          </a:xfrm>
        </p:grpSpPr>
        <p:sp>
          <p:nvSpPr>
            <p:cNvPr id="6" name="Shape 146">
              <a:extLst>
                <a:ext uri="{FF2B5EF4-FFF2-40B4-BE49-F238E27FC236}">
                  <a16:creationId xmlns:a16="http://schemas.microsoft.com/office/drawing/2014/main" id="{AAFEC365-205A-4D81-AA3F-1520A1DB5888}"/>
                </a:ext>
              </a:extLst>
            </p:cNvPr>
            <p:cNvSpPr/>
            <p:nvPr/>
          </p:nvSpPr>
          <p:spPr>
            <a:xfrm>
              <a:off x="43816" y="0"/>
              <a:ext cx="302070" cy="261052"/>
            </a:xfrm>
            <a:custGeom>
              <a:avLst/>
              <a:gdLst/>
              <a:ahLst/>
              <a:cxnLst/>
              <a:rect l="0" t="0" r="0" b="0"/>
              <a:pathLst>
                <a:path w="302070" h="261052">
                  <a:moveTo>
                    <a:pt x="300183" y="499"/>
                  </a:moveTo>
                  <a:cubicBezTo>
                    <a:pt x="302070" y="0"/>
                    <a:pt x="300622" y="3271"/>
                    <a:pt x="293599" y="12666"/>
                  </a:cubicBezTo>
                  <a:lnTo>
                    <a:pt x="112840" y="243552"/>
                  </a:lnTo>
                  <a:cubicBezTo>
                    <a:pt x="102629" y="256595"/>
                    <a:pt x="84544" y="261052"/>
                    <a:pt x="69799" y="253496"/>
                  </a:cubicBezTo>
                  <a:cubicBezTo>
                    <a:pt x="57493" y="247184"/>
                    <a:pt x="43523" y="232960"/>
                    <a:pt x="29680" y="203890"/>
                  </a:cubicBezTo>
                  <a:cubicBezTo>
                    <a:pt x="0" y="141545"/>
                    <a:pt x="32842" y="151731"/>
                    <a:pt x="54966" y="178604"/>
                  </a:cubicBezTo>
                  <a:cubicBezTo>
                    <a:pt x="77089" y="205465"/>
                    <a:pt x="76568" y="214596"/>
                    <a:pt x="84988" y="213897"/>
                  </a:cubicBezTo>
                  <a:cubicBezTo>
                    <a:pt x="93421" y="213199"/>
                    <a:pt x="246545" y="50944"/>
                    <a:pt x="253556" y="43222"/>
                  </a:cubicBezTo>
                  <a:cubicBezTo>
                    <a:pt x="258832" y="37421"/>
                    <a:pt x="294520" y="1995"/>
                    <a:pt x="300183" y="499"/>
                  </a:cubicBezTo>
                  <a:close/>
                </a:path>
              </a:pathLst>
            </a:custGeom>
            <a:ln w="0" cap="flat">
              <a:miter lim="127000"/>
            </a:ln>
          </p:spPr>
          <p:style>
            <a:lnRef idx="0">
              <a:srgbClr val="000000">
                <a:alpha val="0"/>
              </a:srgbClr>
            </a:lnRef>
            <a:fillRef idx="1">
              <a:srgbClr val="2F6153"/>
            </a:fillRef>
            <a:effectRef idx="0">
              <a:scrgbClr r="0" g="0" b="0"/>
            </a:effectRef>
            <a:fontRef idx="none"/>
          </p:style>
          <p:txBody>
            <a:bodyPr/>
            <a:lstStyle/>
            <a:p>
              <a:endParaRPr lang="es-PA"/>
            </a:p>
          </p:txBody>
        </p:sp>
        <p:sp>
          <p:nvSpPr>
            <p:cNvPr id="7" name="Shape 147">
              <a:extLst>
                <a:ext uri="{FF2B5EF4-FFF2-40B4-BE49-F238E27FC236}">
                  <a16:creationId xmlns:a16="http://schemas.microsoft.com/office/drawing/2014/main" id="{EC8B4D13-BAC2-4EAE-B6A5-EAA0C32E0E0B}"/>
                </a:ext>
              </a:extLst>
            </p:cNvPr>
            <p:cNvSpPr/>
            <p:nvPr/>
          </p:nvSpPr>
          <p:spPr>
            <a:xfrm>
              <a:off x="0" y="75266"/>
              <a:ext cx="237935" cy="237947"/>
            </a:xfrm>
            <a:custGeom>
              <a:avLst/>
              <a:gdLst/>
              <a:ahLst/>
              <a:cxnLst/>
              <a:rect l="0" t="0" r="0" b="0"/>
              <a:pathLst>
                <a:path w="237935" h="237947">
                  <a:moveTo>
                    <a:pt x="237935" y="118974"/>
                  </a:moveTo>
                  <a:cubicBezTo>
                    <a:pt x="237935" y="184683"/>
                    <a:pt x="184671" y="237947"/>
                    <a:pt x="118961" y="237947"/>
                  </a:cubicBezTo>
                  <a:cubicBezTo>
                    <a:pt x="53264" y="237947"/>
                    <a:pt x="0" y="184683"/>
                    <a:pt x="0" y="118974"/>
                  </a:cubicBezTo>
                  <a:cubicBezTo>
                    <a:pt x="0" y="53276"/>
                    <a:pt x="53264" y="0"/>
                    <a:pt x="118961" y="0"/>
                  </a:cubicBezTo>
                  <a:cubicBezTo>
                    <a:pt x="184671" y="0"/>
                    <a:pt x="237935" y="53276"/>
                    <a:pt x="237935" y="118974"/>
                  </a:cubicBezTo>
                  <a:close/>
                </a:path>
              </a:pathLst>
            </a:custGeom>
            <a:ln w="15469" cap="flat">
              <a:miter lim="127000"/>
            </a:ln>
          </p:spPr>
          <p:style>
            <a:lnRef idx="1">
              <a:srgbClr val="2F6153"/>
            </a:lnRef>
            <a:fillRef idx="0">
              <a:srgbClr val="000000">
                <a:alpha val="0"/>
              </a:srgbClr>
            </a:fillRef>
            <a:effectRef idx="0">
              <a:scrgbClr r="0" g="0" b="0"/>
            </a:effectRef>
            <a:fontRef idx="none"/>
          </p:style>
          <p:txBody>
            <a:bodyPr/>
            <a:lstStyle/>
            <a:p>
              <a:endParaRPr lang="es-PA"/>
            </a:p>
          </p:txBody>
        </p:sp>
      </p:grpSp>
      <p:graphicFrame>
        <p:nvGraphicFramePr>
          <p:cNvPr id="14" name="Tabla 13">
            <a:extLst>
              <a:ext uri="{FF2B5EF4-FFF2-40B4-BE49-F238E27FC236}">
                <a16:creationId xmlns:a16="http://schemas.microsoft.com/office/drawing/2014/main" id="{9E826EC8-9B4A-423F-8EC7-0F80E35AA177}"/>
              </a:ext>
            </a:extLst>
          </p:cNvPr>
          <p:cNvGraphicFramePr>
            <a:graphicFrameLocks noGrp="1"/>
          </p:cNvGraphicFramePr>
          <p:nvPr>
            <p:extLst>
              <p:ext uri="{D42A27DB-BD31-4B8C-83A1-F6EECF244321}">
                <p14:modId xmlns:p14="http://schemas.microsoft.com/office/powerpoint/2010/main" val="1020103611"/>
              </p:ext>
            </p:extLst>
          </p:nvPr>
        </p:nvGraphicFramePr>
        <p:xfrm>
          <a:off x="652345" y="948224"/>
          <a:ext cx="8621485" cy="5036939"/>
        </p:xfrm>
        <a:graphic>
          <a:graphicData uri="http://schemas.openxmlformats.org/drawingml/2006/table">
            <a:tbl>
              <a:tblPr firstRow="1" firstCol="1" bandRow="1">
                <a:tableStyleId>{8799B23B-EC83-4686-B30A-512413B5E67A}</a:tableStyleId>
              </a:tblPr>
              <a:tblGrid>
                <a:gridCol w="5112351">
                  <a:extLst>
                    <a:ext uri="{9D8B030D-6E8A-4147-A177-3AD203B41FA5}">
                      <a16:colId xmlns:a16="http://schemas.microsoft.com/office/drawing/2014/main" val="3459485581"/>
                    </a:ext>
                  </a:extLst>
                </a:gridCol>
                <a:gridCol w="2301525">
                  <a:extLst>
                    <a:ext uri="{9D8B030D-6E8A-4147-A177-3AD203B41FA5}">
                      <a16:colId xmlns:a16="http://schemas.microsoft.com/office/drawing/2014/main" val="215483581"/>
                    </a:ext>
                  </a:extLst>
                </a:gridCol>
                <a:gridCol w="1207609">
                  <a:extLst>
                    <a:ext uri="{9D8B030D-6E8A-4147-A177-3AD203B41FA5}">
                      <a16:colId xmlns:a16="http://schemas.microsoft.com/office/drawing/2014/main" val="1179000542"/>
                    </a:ext>
                  </a:extLst>
                </a:gridCol>
              </a:tblGrid>
              <a:tr h="528295">
                <a:tc>
                  <a:txBody>
                    <a:bodyPr/>
                    <a:lstStyle/>
                    <a:p>
                      <a:pPr marL="3810">
                        <a:lnSpc>
                          <a:spcPct val="107000"/>
                        </a:lnSpc>
                        <a:spcAft>
                          <a:spcPts val="800"/>
                        </a:spcAft>
                      </a:pPr>
                      <a:r>
                        <a:rPr lang="en-US" sz="1800" b="1" noProof="0">
                          <a:solidFill>
                            <a:srgbClr val="8C8D8F"/>
                          </a:solidFill>
                          <a:effectLst/>
                          <a:latin typeface="Ubuntu" panose="020B0504030602030204" pitchFamily="34" charset="0"/>
                        </a:rPr>
                        <a:t>Topic</a:t>
                      </a:r>
                      <a:endParaRPr lang="en-US" sz="1800" noProof="0">
                        <a:solidFill>
                          <a:srgbClr val="000000"/>
                        </a:solidFill>
                        <a:effectLst/>
                        <a:latin typeface="Ubuntu" panose="020B0504030602030204" pitchFamily="34" charset="0"/>
                        <a:ea typeface="Calibri" panose="020F0502020204030204" pitchFamily="34" charset="0"/>
                        <a:cs typeface="Times New Roman" panose="02020603050405020304" pitchFamily="18" charset="0"/>
                      </a:endParaRPr>
                    </a:p>
                  </a:txBody>
                  <a:tcPr marL="109692" marR="50661" marT="37886" marB="30397" anchor="b">
                    <a:lnT w="12700" cmpd="sng">
                      <a:noFill/>
                    </a:lnT>
                    <a:noFill/>
                  </a:tcPr>
                </a:tc>
                <a:tc>
                  <a:txBody>
                    <a:bodyPr/>
                    <a:lstStyle/>
                    <a:p>
                      <a:pPr marL="3810" algn="l" defTabSz="914400" rtl="0" eaLnBrk="1" latinLnBrk="0" hangingPunct="1">
                        <a:lnSpc>
                          <a:spcPct val="107000"/>
                        </a:lnSpc>
                        <a:spcAft>
                          <a:spcPts val="800"/>
                        </a:spcAft>
                      </a:pPr>
                      <a:r>
                        <a:rPr lang="en-US" sz="1800" b="1" kern="1200" noProof="0">
                          <a:solidFill>
                            <a:srgbClr val="8C8D8F"/>
                          </a:solidFill>
                          <a:effectLst/>
                          <a:latin typeface="Ubuntu" panose="020B0504030602030204" pitchFamily="34" charset="0"/>
                        </a:rPr>
                        <a:t>Description</a:t>
                      </a:r>
                      <a:endParaRPr lang="en-US" sz="1800" b="1" kern="1200" noProof="0">
                        <a:solidFill>
                          <a:srgbClr val="8C8D8F"/>
                        </a:solidFill>
                        <a:effectLst/>
                        <a:latin typeface="Ubuntu" panose="020B0504030602030204" pitchFamily="34" charset="0"/>
                        <a:ea typeface="Calibri" panose="020F0502020204030204" pitchFamily="34" charset="0"/>
                        <a:cs typeface="Times New Roman" panose="02020603050405020304" pitchFamily="18" charset="0"/>
                      </a:endParaRPr>
                    </a:p>
                  </a:txBody>
                  <a:tcPr marL="109692" marR="50661" marT="37886" marB="30397" anchor="b">
                    <a:lnT w="12700" cmpd="sng">
                      <a:noFill/>
                    </a:lnT>
                    <a:noFill/>
                  </a:tcPr>
                </a:tc>
                <a:tc>
                  <a:txBody>
                    <a:bodyPr/>
                    <a:lstStyle/>
                    <a:p>
                      <a:pPr marL="3810" algn="l" defTabSz="914400" rtl="0" eaLnBrk="1" latinLnBrk="0" hangingPunct="1">
                        <a:lnSpc>
                          <a:spcPct val="107000"/>
                        </a:lnSpc>
                        <a:spcAft>
                          <a:spcPts val="800"/>
                        </a:spcAft>
                      </a:pPr>
                      <a:r>
                        <a:rPr lang="en-US" sz="1800" b="1" kern="1200" noProof="0" dirty="0">
                          <a:solidFill>
                            <a:srgbClr val="8C8D8F"/>
                          </a:solidFill>
                          <a:effectLst/>
                          <a:latin typeface="Ubuntu" panose="020B0504030602030204" pitchFamily="34" charset="0"/>
                        </a:rPr>
                        <a:t>Est. time</a:t>
                      </a:r>
                      <a:endParaRPr lang="en-US" sz="1800" b="1" kern="1200" noProof="0" dirty="0">
                        <a:solidFill>
                          <a:srgbClr val="8C8D8F"/>
                        </a:solidFill>
                        <a:effectLst/>
                        <a:latin typeface="Ubuntu" panose="020B0504030602030204" pitchFamily="34" charset="0"/>
                        <a:ea typeface="Calibri" panose="020F0502020204030204" pitchFamily="34" charset="0"/>
                        <a:cs typeface="Times New Roman" panose="02020603050405020304" pitchFamily="18" charset="0"/>
                      </a:endParaRPr>
                    </a:p>
                  </a:txBody>
                  <a:tcPr marL="109692" marR="50661" marT="37886" marB="30397" anchor="b">
                    <a:lnT w="12700" cmpd="sng">
                      <a:noFill/>
                    </a:lnT>
                    <a:noFill/>
                  </a:tcPr>
                </a:tc>
                <a:extLst>
                  <a:ext uri="{0D108BD9-81ED-4DB2-BD59-A6C34878D82A}">
                    <a16:rowId xmlns:a16="http://schemas.microsoft.com/office/drawing/2014/main" val="2425623405"/>
                  </a:ext>
                </a:extLst>
              </a:tr>
              <a:tr h="2432045">
                <a:tc>
                  <a:txBody>
                    <a:bodyPr/>
                    <a:lstStyle/>
                    <a:p>
                      <a:pPr marL="3810">
                        <a:lnSpc>
                          <a:spcPct val="60000"/>
                        </a:lnSpc>
                        <a:spcAft>
                          <a:spcPts val="800"/>
                        </a:spcAft>
                      </a:pPr>
                      <a:r>
                        <a:rPr lang="en-US" sz="1800" b="1" noProof="0">
                          <a:solidFill>
                            <a:srgbClr val="2F6153"/>
                          </a:solidFill>
                          <a:effectLst/>
                          <a:latin typeface="Ubuntu" panose="020B0504030602030204" pitchFamily="34" charset="0"/>
                        </a:rPr>
                        <a:t>Lesson 1:</a:t>
                      </a:r>
                      <a:endParaRPr lang="en-US" sz="1800" noProof="0">
                        <a:solidFill>
                          <a:srgbClr val="000000"/>
                        </a:solidFill>
                        <a:effectLst/>
                        <a:latin typeface="Ubuntu" panose="020B0504030602030204" pitchFamily="34" charset="0"/>
                      </a:endParaRPr>
                    </a:p>
                    <a:p>
                      <a:pPr marL="2540">
                        <a:lnSpc>
                          <a:spcPct val="60000"/>
                        </a:lnSpc>
                        <a:spcAft>
                          <a:spcPts val="800"/>
                        </a:spcAft>
                      </a:pPr>
                      <a:r>
                        <a:rPr lang="en-US" sz="1800" b="1" u="none" strike="noStrike" noProof="0">
                          <a:solidFill>
                            <a:srgbClr val="2F6153"/>
                          </a:solidFill>
                          <a:effectLst/>
                          <a:uFillTx/>
                          <a:latin typeface="Ubuntu" panose="020B0504030602030204" pitchFamily="34" charset="0"/>
                        </a:rPr>
                        <a:t>Overview of Fitness</a:t>
                      </a:r>
                      <a:endParaRPr lang="en-US" sz="1800" b="1" u="none" strike="noStrike" noProof="0">
                        <a:solidFill>
                          <a:srgbClr val="000000"/>
                        </a:solidFill>
                        <a:effectLst/>
                        <a:uFillTx/>
                        <a:latin typeface="Ubuntu" panose="020B0504030602030204" pitchFamily="34" charset="0"/>
                      </a:endParaRPr>
                    </a:p>
                    <a:p>
                      <a:pPr marL="180975" lvl="0" indent="-85725">
                        <a:lnSpc>
                          <a:spcPct val="60000"/>
                        </a:lnSpc>
                        <a:spcAft>
                          <a:spcPts val="800"/>
                        </a:spcAft>
                        <a:buFont typeface="Arial" panose="020B0604020202020204" pitchFamily="34" charset="0"/>
                        <a:buChar char="•"/>
                      </a:pPr>
                      <a:r>
                        <a:rPr lang="en-US" sz="1800" b="0" u="none" strike="noStrike" noProof="0">
                          <a:solidFill>
                            <a:srgbClr val="2F6153"/>
                          </a:solidFill>
                          <a:effectLst/>
                          <a:uFill>
                            <a:solidFill>
                              <a:srgbClr val="000000"/>
                            </a:solidFill>
                          </a:uFill>
                          <a:latin typeface="Ubuntu" panose="020B0504030602030204" pitchFamily="34" charset="0"/>
                        </a:rPr>
                        <a:t>Definition of Fitness</a:t>
                      </a:r>
                    </a:p>
                    <a:p>
                      <a:pPr marL="180975" lvl="0" indent="-85725">
                        <a:lnSpc>
                          <a:spcPct val="60000"/>
                        </a:lnSpc>
                        <a:spcAft>
                          <a:spcPts val="800"/>
                        </a:spcAft>
                        <a:buFont typeface="Arial" panose="020B0604020202020204" pitchFamily="34" charset="0"/>
                        <a:buChar char="•"/>
                      </a:pPr>
                      <a:r>
                        <a:rPr lang="en-US" sz="1800" b="0" u="none" strike="noStrike" noProof="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Physical Activity</a:t>
                      </a:r>
                    </a:p>
                    <a:p>
                      <a:pPr marL="180975" lvl="0" indent="-85725">
                        <a:lnSpc>
                          <a:spcPct val="60000"/>
                        </a:lnSpc>
                        <a:spcAft>
                          <a:spcPts val="800"/>
                        </a:spcAft>
                        <a:buFont typeface="Arial" panose="020B0604020202020204" pitchFamily="34" charset="0"/>
                        <a:buChar char="•"/>
                      </a:pPr>
                      <a:r>
                        <a:rPr lang="en-US" sz="1800" b="0" u="none" strike="noStrike" noProof="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Nutrition</a:t>
                      </a:r>
                    </a:p>
                    <a:p>
                      <a:pPr marL="180975" lvl="0" indent="-85725">
                        <a:lnSpc>
                          <a:spcPct val="60000"/>
                        </a:lnSpc>
                        <a:spcAft>
                          <a:spcPts val="800"/>
                        </a:spcAft>
                        <a:buFont typeface="Arial" panose="020B0604020202020204" pitchFamily="34" charset="0"/>
                        <a:buChar char="•"/>
                      </a:pPr>
                      <a:r>
                        <a:rPr lang="en-US" sz="1800" b="0" u="none" strike="noStrike" noProof="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Hydration</a:t>
                      </a:r>
                    </a:p>
                    <a:p>
                      <a:pPr marL="180975" lvl="0" indent="-85725">
                        <a:lnSpc>
                          <a:spcPct val="60000"/>
                        </a:lnSpc>
                        <a:spcAft>
                          <a:spcPts val="800"/>
                        </a:spcAft>
                        <a:buFont typeface="Arial" panose="020B0604020202020204" pitchFamily="34" charset="0"/>
                        <a:buChar char="•"/>
                      </a:pPr>
                      <a:r>
                        <a:rPr lang="en-US" sz="1800" b="0" u="none" strike="noStrike" noProof="0">
                          <a:solidFill>
                            <a:srgbClr val="2F6153"/>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Health Tips at Practice</a:t>
                      </a:r>
                      <a:endParaRPr lang="en-US" sz="1800" b="0" u="none" strike="noStrike" noProof="0">
                        <a:solidFill>
                          <a:srgbClr val="000000"/>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endParaRPr>
                    </a:p>
                  </a:txBody>
                  <a:tcPr marL="109692" marR="50661" marT="37886" marB="30397" anchor="ctr">
                    <a:noFill/>
                  </a:tcPr>
                </a:tc>
                <a:tc>
                  <a:txBody>
                    <a:bodyPr/>
                    <a:lstStyle/>
                    <a:p>
                      <a:pPr marL="9525">
                        <a:lnSpc>
                          <a:spcPct val="107000"/>
                        </a:lnSpc>
                        <a:spcAft>
                          <a:spcPts val="800"/>
                        </a:spcAft>
                      </a:pPr>
                      <a:r>
                        <a:rPr lang="en-US" sz="1800" noProof="0">
                          <a:solidFill>
                            <a:srgbClr val="2F6153"/>
                          </a:solidFill>
                          <a:effectLst/>
                          <a:latin typeface="Ubuntu" panose="020B0504030602030204" pitchFamily="34" charset="0"/>
                        </a:rPr>
                        <a:t>Learn about the basics of physical activity, nutrition, hydration and how to support your teammates.</a:t>
                      </a:r>
                    </a:p>
                  </a:txBody>
                  <a:tcPr marL="109692" marR="50661" marT="37886" marB="30397" anchor="ctr">
                    <a:noFill/>
                  </a:tcPr>
                </a:tc>
                <a:tc>
                  <a:txBody>
                    <a:bodyPr/>
                    <a:lstStyle/>
                    <a:p>
                      <a:pPr marL="73025">
                        <a:lnSpc>
                          <a:spcPct val="107000"/>
                        </a:lnSpc>
                        <a:spcAft>
                          <a:spcPts val="800"/>
                        </a:spcAft>
                      </a:pPr>
                      <a:r>
                        <a:rPr lang="en-US" sz="1800" noProof="0" dirty="0">
                          <a:solidFill>
                            <a:srgbClr val="2F6153"/>
                          </a:solidFill>
                          <a:effectLst/>
                          <a:latin typeface="Ubuntu" panose="020B0504030602030204" pitchFamily="34" charset="0"/>
                        </a:rPr>
                        <a:t>1.5 hours</a:t>
                      </a:r>
                      <a:endParaRPr lang="en-US" sz="1800" noProof="0" dirty="0">
                        <a:solidFill>
                          <a:srgbClr val="000000"/>
                        </a:solidFill>
                        <a:effectLst/>
                        <a:latin typeface="Ubuntu" panose="020B0504030602030204" pitchFamily="34" charset="0"/>
                        <a:ea typeface="Calibri" panose="020F0502020204030204" pitchFamily="34" charset="0"/>
                        <a:cs typeface="Times New Roman" panose="02020603050405020304" pitchFamily="18" charset="0"/>
                      </a:endParaRPr>
                    </a:p>
                  </a:txBody>
                  <a:tcPr marL="109692" marR="50661" marT="37886" marB="30397" anchor="ctr">
                    <a:noFill/>
                  </a:tcPr>
                </a:tc>
                <a:extLst>
                  <a:ext uri="{0D108BD9-81ED-4DB2-BD59-A6C34878D82A}">
                    <a16:rowId xmlns:a16="http://schemas.microsoft.com/office/drawing/2014/main" val="3586624993"/>
                  </a:ext>
                </a:extLst>
              </a:tr>
              <a:tr h="2076599">
                <a:tc>
                  <a:txBody>
                    <a:bodyPr/>
                    <a:lstStyle/>
                    <a:p>
                      <a:pPr marL="1270">
                        <a:lnSpc>
                          <a:spcPct val="60000"/>
                        </a:lnSpc>
                        <a:spcAft>
                          <a:spcPts val="800"/>
                        </a:spcAft>
                      </a:pPr>
                      <a:r>
                        <a:rPr lang="en-US" sz="1800" b="1" noProof="0">
                          <a:solidFill>
                            <a:srgbClr val="3A3865"/>
                          </a:solidFill>
                          <a:effectLst/>
                          <a:latin typeface="Ubuntu" panose="020B0504030602030204" pitchFamily="34" charset="0"/>
                        </a:rPr>
                        <a:t>Lesson 2:</a:t>
                      </a:r>
                      <a:endParaRPr lang="en-US" sz="1800" noProof="0">
                        <a:solidFill>
                          <a:srgbClr val="000000"/>
                        </a:solidFill>
                        <a:effectLst/>
                        <a:latin typeface="Ubuntu" panose="020B0504030602030204" pitchFamily="34" charset="0"/>
                      </a:endParaRPr>
                    </a:p>
                    <a:p>
                      <a:pPr>
                        <a:lnSpc>
                          <a:spcPct val="60000"/>
                        </a:lnSpc>
                        <a:spcAft>
                          <a:spcPts val="800"/>
                        </a:spcAft>
                      </a:pPr>
                      <a:r>
                        <a:rPr lang="en-US" sz="1800" b="1" noProof="0">
                          <a:solidFill>
                            <a:srgbClr val="3A3865"/>
                          </a:solidFill>
                          <a:effectLst/>
                          <a:latin typeface="Ubuntu" panose="020B0504030602030204" pitchFamily="34" charset="0"/>
                        </a:rPr>
                        <a:t>Leading Warm-Ups and Cool-Downs</a:t>
                      </a:r>
                      <a:endParaRPr lang="en-US" sz="1800" noProof="0">
                        <a:solidFill>
                          <a:srgbClr val="000000"/>
                        </a:solidFill>
                        <a:effectLst/>
                        <a:latin typeface="Ubuntu" panose="020B0504030602030204" pitchFamily="34" charset="0"/>
                      </a:endParaRPr>
                    </a:p>
                    <a:p>
                      <a:pPr marL="180975" lvl="0" indent="-95250" fontAlgn="base">
                        <a:lnSpc>
                          <a:spcPct val="60000"/>
                        </a:lnSpc>
                        <a:spcAft>
                          <a:spcPts val="800"/>
                        </a:spcAft>
                        <a:buClr>
                          <a:srgbClr val="3A3865"/>
                        </a:buClr>
                        <a:buSzPts val="1200"/>
                        <a:buFont typeface="Arial" panose="020B0604020202020204" pitchFamily="34" charset="0"/>
                        <a:buChar char="•"/>
                      </a:pPr>
                      <a:r>
                        <a:rPr lang="en-US" sz="1800" b="0" u="none" strike="noStrike" noProof="0">
                          <a:solidFill>
                            <a:srgbClr val="3A3865"/>
                          </a:solidFill>
                          <a:effectLst/>
                          <a:uFill>
                            <a:solidFill>
                              <a:srgbClr val="000000"/>
                            </a:solidFill>
                          </a:uFill>
                          <a:latin typeface="Ubuntu" panose="020B0504030602030204" pitchFamily="34" charset="0"/>
                        </a:rPr>
                        <a:t>Warm-Ups</a:t>
                      </a:r>
                    </a:p>
                    <a:p>
                      <a:pPr marL="180975" lvl="0" indent="-95250" fontAlgn="base">
                        <a:lnSpc>
                          <a:spcPct val="60000"/>
                        </a:lnSpc>
                        <a:spcAft>
                          <a:spcPts val="800"/>
                        </a:spcAft>
                        <a:buClr>
                          <a:srgbClr val="3A3865"/>
                        </a:buClr>
                        <a:buSzPts val="1200"/>
                        <a:buFont typeface="Arial" panose="020B0604020202020204" pitchFamily="34" charset="0"/>
                        <a:buChar char="•"/>
                      </a:pPr>
                      <a:r>
                        <a:rPr lang="en-US" sz="1800" b="0" u="none" strike="noStrike" noProof="0">
                          <a:solidFill>
                            <a:srgbClr val="3A3865"/>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Cool-Downs</a:t>
                      </a:r>
                    </a:p>
                    <a:p>
                      <a:pPr marL="180975" lvl="0" indent="-95250" fontAlgn="base">
                        <a:lnSpc>
                          <a:spcPct val="60000"/>
                        </a:lnSpc>
                        <a:spcAft>
                          <a:spcPts val="800"/>
                        </a:spcAft>
                        <a:buClr>
                          <a:srgbClr val="3A3865"/>
                        </a:buClr>
                        <a:buSzPts val="1200"/>
                        <a:buFont typeface="Arial" panose="020B0604020202020204" pitchFamily="34" charset="0"/>
                        <a:buChar char="•"/>
                      </a:pPr>
                      <a:r>
                        <a:rPr lang="en-US" sz="1800" b="0" u="none" strike="noStrike" noProof="0">
                          <a:solidFill>
                            <a:srgbClr val="3A3865"/>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Leading Warm-Up and Cool-Downs at Practice</a:t>
                      </a:r>
                    </a:p>
                    <a:p>
                      <a:pPr marL="180975" lvl="0" indent="-95250" fontAlgn="base">
                        <a:lnSpc>
                          <a:spcPct val="60000"/>
                        </a:lnSpc>
                        <a:spcAft>
                          <a:spcPts val="800"/>
                        </a:spcAft>
                        <a:buClr>
                          <a:srgbClr val="3A3865"/>
                        </a:buClr>
                        <a:buSzPts val="1200"/>
                        <a:buFont typeface="Arial" panose="020B0604020202020204" pitchFamily="34" charset="0"/>
                        <a:buChar char="•"/>
                      </a:pPr>
                      <a:r>
                        <a:rPr lang="en-US" sz="1800" b="0" u="none" strike="noStrike" noProof="0">
                          <a:solidFill>
                            <a:srgbClr val="3A3865"/>
                          </a:solidFill>
                          <a:effectLst/>
                          <a:uFill>
                            <a:solidFill>
                              <a:srgbClr val="000000"/>
                            </a:solidFill>
                          </a:uFill>
                          <a:latin typeface="Ubuntu" panose="020B0504030602030204" pitchFamily="34" charset="0"/>
                          <a:ea typeface="Ubuntu" panose="020B0504030602030204" pitchFamily="34" charset="0"/>
                          <a:cs typeface="Ubuntu" panose="020B0504030602030204" pitchFamily="34" charset="0"/>
                        </a:rPr>
                        <a:t>Communicating with your Coach</a:t>
                      </a:r>
                    </a:p>
                  </a:txBody>
                  <a:tcPr marL="109692" marR="50661" marT="37886" marB="30397" anchor="ctr">
                    <a:noFill/>
                  </a:tcPr>
                </a:tc>
                <a:tc>
                  <a:txBody>
                    <a:bodyPr/>
                    <a:lstStyle/>
                    <a:p>
                      <a:pPr marL="9525" marR="270510">
                        <a:lnSpc>
                          <a:spcPct val="107000"/>
                        </a:lnSpc>
                        <a:spcAft>
                          <a:spcPts val="800"/>
                        </a:spcAft>
                      </a:pPr>
                      <a:r>
                        <a:rPr lang="en-US" sz="1800" noProof="0">
                          <a:solidFill>
                            <a:srgbClr val="3A3865"/>
                          </a:solidFill>
                          <a:effectLst/>
                          <a:latin typeface="Ubuntu" panose="020B0504030602030204" pitchFamily="34" charset="0"/>
                        </a:rPr>
                        <a:t>Practice leading warm-up and cool-down routines for different sports.</a:t>
                      </a:r>
                    </a:p>
                  </a:txBody>
                  <a:tcPr marL="109692" marR="50661" marT="37886" marB="30397" anchor="ctr">
                    <a:noFill/>
                  </a:tcPr>
                </a:tc>
                <a:tc>
                  <a:txBody>
                    <a:bodyPr/>
                    <a:lstStyle/>
                    <a:p>
                      <a:pPr marL="73025">
                        <a:lnSpc>
                          <a:spcPct val="107000"/>
                        </a:lnSpc>
                        <a:spcAft>
                          <a:spcPts val="800"/>
                        </a:spcAft>
                      </a:pPr>
                      <a:r>
                        <a:rPr lang="en-US" sz="1800" noProof="0" dirty="0">
                          <a:solidFill>
                            <a:srgbClr val="3A3865"/>
                          </a:solidFill>
                          <a:effectLst/>
                          <a:latin typeface="Ubuntu" panose="020B0504030602030204" pitchFamily="34" charset="0"/>
                        </a:rPr>
                        <a:t>2 hours</a:t>
                      </a:r>
                      <a:endParaRPr lang="en-US" sz="1800" noProof="0" dirty="0">
                        <a:solidFill>
                          <a:srgbClr val="000000"/>
                        </a:solidFill>
                        <a:effectLst/>
                        <a:latin typeface="Ubuntu" panose="020B0504030602030204" pitchFamily="34" charset="0"/>
                        <a:ea typeface="Calibri" panose="020F0502020204030204" pitchFamily="34" charset="0"/>
                        <a:cs typeface="Times New Roman" panose="02020603050405020304" pitchFamily="18" charset="0"/>
                      </a:endParaRPr>
                    </a:p>
                  </a:txBody>
                  <a:tcPr marL="109692" marR="50661" marT="37886" marB="30397" anchor="ctr">
                    <a:noFill/>
                  </a:tcPr>
                </a:tc>
                <a:extLst>
                  <a:ext uri="{0D108BD9-81ED-4DB2-BD59-A6C34878D82A}">
                    <a16:rowId xmlns:a16="http://schemas.microsoft.com/office/drawing/2014/main" val="1709741591"/>
                  </a:ext>
                </a:extLst>
              </a:tr>
            </a:tbl>
          </a:graphicData>
        </a:graphic>
      </p:graphicFrame>
    </p:spTree>
    <p:extLst>
      <p:ext uri="{BB962C8B-B14F-4D97-AF65-F5344CB8AC3E}">
        <p14:creationId xmlns:p14="http://schemas.microsoft.com/office/powerpoint/2010/main" val="1595285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125318151"/>
              </p:ext>
            </p:extLst>
          </p:nvPr>
        </p:nvGraphicFramePr>
        <p:xfrm>
          <a:off x="614150" y="545911"/>
          <a:ext cx="8518837" cy="631208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31582">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5980507">
                <a:tc>
                  <a:txBody>
                    <a:bodyPr/>
                    <a:lstStyle/>
                    <a:p>
                      <a:r>
                        <a:rPr lang="en-US" sz="1000" b="1" i="0" u="none" strike="noStrike" kern="1200" baseline="0" noProof="0">
                          <a:solidFill>
                            <a:srgbClr val="316355"/>
                          </a:solidFill>
                          <a:latin typeface="Ubuntu" panose="020B0504030602030204" pitchFamily="34" charset="0"/>
                          <a:ea typeface="+mn-ea"/>
                          <a:cs typeface="+mn-cs"/>
                        </a:rPr>
                        <a:t>Topic</a:t>
                      </a:r>
                    </a:p>
                    <a:p>
                      <a:r>
                        <a:rPr lang="en-US" sz="1000" b="1" i="0" u="none" strike="noStrike" kern="1200" baseline="0" noProof="0">
                          <a:solidFill>
                            <a:srgbClr val="316355"/>
                          </a:solidFill>
                          <a:latin typeface="Ubuntu" panose="020B0504030602030204" pitchFamily="34" charset="0"/>
                          <a:ea typeface="+mn-ea"/>
                          <a:cs typeface="+mn-cs"/>
                        </a:rPr>
                        <a:t>Lesson 2: </a:t>
                      </a:r>
                      <a:r>
                        <a:rPr lang="en-US" sz="1000" b="0" i="0" u="none" strike="noStrike" kern="1200" baseline="0" noProof="0">
                          <a:solidFill>
                            <a:schemeClr val="tx1"/>
                          </a:solidFill>
                          <a:latin typeface="Ubuntu" panose="020B0504030602030204" pitchFamily="34" charset="0"/>
                          <a:ea typeface="+mn-ea"/>
                          <a:cs typeface="+mn-cs"/>
                        </a:rPr>
                        <a:t>Leading Warm-Up and Cool-Downs, Let’s Practice!</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Scenarios</a:t>
                      </a:r>
                    </a:p>
                    <a:p>
                      <a:endParaRPr lang="en-US" sz="1000" b="0" i="0" u="none" strike="noStrike" kern="1200" baseline="0" noProof="0">
                        <a:solidFill>
                          <a:schemeClr val="tx1"/>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 10  minutes</a:t>
                      </a:r>
                    </a:p>
                    <a:p>
                      <a:r>
                        <a:rPr lang="en-US" sz="1000" b="1" i="0" u="none" strike="noStrike" kern="1200" baseline="0" noProof="0">
                          <a:solidFill>
                            <a:srgbClr val="316355"/>
                          </a:solidFill>
                          <a:latin typeface="Ubuntu" panose="020B0504030602030204" pitchFamily="34" charset="0"/>
                          <a:ea typeface="+mn-ea"/>
                          <a:cs typeface="+mn-cs"/>
                        </a:rPr>
                        <a:t>Lead:</a:t>
                      </a:r>
                      <a:endParaRPr lang="en-US" sz="1000" noProof="0">
                        <a:solidFill>
                          <a:srgbClr val="316355"/>
                        </a:solidFill>
                        <a:latin typeface="Ubuntu" panose="020B0504030602030204" pitchFamily="34" charset="0"/>
                      </a:endParaRP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rgbClr val="316355"/>
                          </a:solidFill>
                          <a:latin typeface="Ubuntu" panose="020B0504030602030204" pitchFamily="34" charset="0"/>
                          <a:ea typeface="+mn-ea"/>
                          <a:cs typeface="+mn-cs"/>
                        </a:rPr>
                        <a:t>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Let’s talk through some different scenarios and brainstorm ideas on how to address them. As we go through each scenario, take notes in your workbook: </a:t>
                      </a:r>
                      <a:endParaRPr lang="en-US" sz="1000" b="1" i="1"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0" u="none" strike="noStrike" kern="1200" baseline="0" noProof="0" dirty="0">
                          <a:solidFill>
                            <a:schemeClr val="dk1"/>
                          </a:solidFill>
                          <a:latin typeface="Ubuntu" panose="020B0504030602030204" pitchFamily="34" charset="0"/>
                          <a:ea typeface="+mn-ea"/>
                          <a:cs typeface="+mn-cs"/>
                        </a:rPr>
                        <a:t>What do you do if your teammate is always late to warm-ups?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0" u="none" strike="noStrike" kern="1200" baseline="0" noProof="0" dirty="0">
                          <a:solidFill>
                            <a:schemeClr val="dk1"/>
                          </a:solidFill>
                          <a:latin typeface="Ubuntu" panose="020B0504030602030204" pitchFamily="34" charset="0"/>
                          <a:ea typeface="+mn-ea"/>
                          <a:cs typeface="+mn-cs"/>
                        </a:rPr>
                        <a:t>ANSWER: </a:t>
                      </a:r>
                      <a:r>
                        <a:rPr lang="en-US" sz="1000" b="0" i="0" u="none" strike="noStrike" kern="1200" baseline="0" noProof="0" dirty="0">
                          <a:solidFill>
                            <a:schemeClr val="dk1"/>
                          </a:solidFill>
                          <a:latin typeface="Ubuntu" panose="020B0504030602030204" pitchFamily="34" charset="0"/>
                          <a:ea typeface="+mn-ea"/>
                          <a:cs typeface="+mn-cs"/>
                        </a:rPr>
                        <a:t>Start warm-ups on time and when they arrive, ask them to start their aerobic activity first.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latin typeface="Ubuntu" panose="020B0504030602030204" pitchFamily="34" charset="0"/>
                          <a:ea typeface="+mn-ea"/>
                          <a:cs typeface="+mn-cs"/>
                        </a:rPr>
                        <a:t>Talk to your coach.</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latin typeface="Ubuntu" panose="020B0504030602030204" pitchFamily="34" charset="0"/>
                          <a:ea typeface="+mn-ea"/>
                          <a:cs typeface="+mn-cs"/>
                        </a:rPr>
                        <a:t>Encourage them to show up on time.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0" u="none" strike="noStrike" kern="1200" baseline="0" noProof="0" dirty="0">
                          <a:solidFill>
                            <a:schemeClr val="dk1"/>
                          </a:solidFill>
                          <a:latin typeface="Ubuntu" panose="020B0504030602030204" pitchFamily="34" charset="0"/>
                          <a:ea typeface="+mn-ea"/>
                          <a:cs typeface="+mn-cs"/>
                        </a:rPr>
                        <a:t>Unified partners aren’t participating?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0" u="none" strike="noStrike" kern="1200" baseline="0" noProof="0" dirty="0">
                          <a:solidFill>
                            <a:schemeClr val="dk1"/>
                          </a:solidFill>
                          <a:latin typeface="Ubuntu" panose="020B0504030602030204" pitchFamily="34" charset="0"/>
                          <a:ea typeface="+mn-ea"/>
                          <a:cs typeface="+mn-cs"/>
                        </a:rPr>
                        <a:t>ANSWER: </a:t>
                      </a:r>
                      <a:r>
                        <a:rPr lang="en-US" sz="1000" b="0" i="0" u="none" strike="noStrike" kern="1200" baseline="0" noProof="0" dirty="0">
                          <a:solidFill>
                            <a:schemeClr val="dk1"/>
                          </a:solidFill>
                          <a:latin typeface="Ubuntu" panose="020B0504030602030204" pitchFamily="34" charset="0"/>
                          <a:ea typeface="+mn-ea"/>
                          <a:cs typeface="+mn-cs"/>
                        </a:rPr>
                        <a:t>Tell the Unified partners that warm-ups are for everyone. If they still aren’t participating, talk to them after practice and ask them to join next time.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latin typeface="Ubuntu" panose="020B0504030602030204" pitchFamily="34" charset="0"/>
                          <a:ea typeface="+mn-ea"/>
                          <a:cs typeface="+mn-cs"/>
                        </a:rPr>
                        <a:t>Talk to your coach or Unified partner and see if they can help you as well.</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highlight>
                          <a:srgbClr val="FFFF00"/>
                        </a:highlight>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0" u="none" strike="noStrike" kern="1200" baseline="0" noProof="0" dirty="0">
                          <a:solidFill>
                            <a:schemeClr val="dk1"/>
                          </a:solidFill>
                          <a:latin typeface="Ubuntu" panose="020B0504030602030204" pitchFamily="34" charset="0"/>
                          <a:ea typeface="+mn-ea"/>
                          <a:cs typeface="+mn-cs"/>
                        </a:rPr>
                        <a:t>Your coach interrupts your warm-up to start practice?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0" u="none" strike="noStrike" kern="1200" baseline="0" noProof="0" dirty="0">
                          <a:solidFill>
                            <a:schemeClr val="dk1"/>
                          </a:solidFill>
                          <a:latin typeface="Ubuntu" panose="020B0504030602030204" pitchFamily="34" charset="0"/>
                          <a:ea typeface="+mn-ea"/>
                          <a:cs typeface="+mn-cs"/>
                        </a:rPr>
                        <a:t>ANSWER: </a:t>
                      </a:r>
                      <a:r>
                        <a:rPr lang="en-US" sz="1000" b="0" i="0" u="none" strike="noStrike" kern="1200" baseline="0" noProof="0" dirty="0">
                          <a:solidFill>
                            <a:schemeClr val="dk1"/>
                          </a:solidFill>
                          <a:latin typeface="Ubuntu" panose="020B0504030602030204" pitchFamily="34" charset="0"/>
                          <a:ea typeface="+mn-ea"/>
                          <a:cs typeface="+mn-cs"/>
                        </a:rPr>
                        <a:t>Before the season starts, talk to your coach about the importance of needing to warm-up before every practice.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latin typeface="Ubuntu" panose="020B0504030602030204" pitchFamily="34" charset="0"/>
                          <a:ea typeface="+mn-ea"/>
                          <a:cs typeface="+mn-cs"/>
                        </a:rPr>
                        <a:t>Make sure you know how much time you have each practice to warm-up, and don’t go over time.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latin typeface="Ubuntu" panose="020B0504030602030204" pitchFamily="34" charset="0"/>
                          <a:ea typeface="+mn-ea"/>
                          <a:cs typeface="+mn-cs"/>
                        </a:rPr>
                        <a:t>Talk to your coach after practice about why they interrupted.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latin typeface="Ubuntu" panose="020B0504030602030204" pitchFamily="34" charset="0"/>
                          <a:ea typeface="+mn-ea"/>
                          <a:cs typeface="+mn-cs"/>
                        </a:rPr>
                        <a:t>If the situation persists, talk to your Program staff to see if they have a solution.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6350"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271419273"/>
                  </a:ext>
                </a:extLst>
              </a:tr>
            </a:tbl>
          </a:graphicData>
        </a:graphic>
      </p:graphicFrame>
      <p:pic>
        <p:nvPicPr>
          <p:cNvPr id="3" name="Picture 2">
            <a:extLst>
              <a:ext uri="{FF2B5EF4-FFF2-40B4-BE49-F238E27FC236}">
                <a16:creationId xmlns:a16="http://schemas.microsoft.com/office/drawing/2014/main" id="{E4B39C4F-B741-BE1A-0CBD-11FDAA29BABA}"/>
              </a:ext>
            </a:extLst>
          </p:cNvPr>
          <p:cNvPicPr>
            <a:picLocks noChangeAspect="1"/>
          </p:cNvPicPr>
          <p:nvPr/>
        </p:nvPicPr>
        <p:blipFill rotWithShape="1">
          <a:blip r:embed="rId2"/>
          <a:srcRect l="35318" t="26633" r="20134" b="29309"/>
          <a:stretch/>
        </p:blipFill>
        <p:spPr>
          <a:xfrm>
            <a:off x="7005850" y="3187997"/>
            <a:ext cx="2127137" cy="1183339"/>
          </a:xfrm>
          <a:prstGeom prst="rect">
            <a:avLst/>
          </a:prstGeom>
          <a:ln>
            <a:solidFill>
              <a:schemeClr val="tx1"/>
            </a:solidFill>
          </a:ln>
        </p:spPr>
      </p:pic>
    </p:spTree>
    <p:extLst>
      <p:ext uri="{BB962C8B-B14F-4D97-AF65-F5344CB8AC3E}">
        <p14:creationId xmlns:p14="http://schemas.microsoft.com/office/powerpoint/2010/main" val="3199516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032255928"/>
              </p:ext>
            </p:extLst>
          </p:nvPr>
        </p:nvGraphicFramePr>
        <p:xfrm>
          <a:off x="614150" y="545909"/>
          <a:ext cx="8518837" cy="5497644"/>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36599">
                <a:tc>
                  <a:txBody>
                    <a:bodyPr/>
                    <a:lstStyle/>
                    <a:p>
                      <a:r>
                        <a:rPr lang="en-US" sz="1400">
                          <a:solidFill>
                            <a:srgbClr val="316355"/>
                          </a:solidFill>
                          <a:latin typeface="Ubuntu" panose="020B0504030602030204" pitchFamily="34" charset="0"/>
                        </a:rPr>
                        <a:t>Prep</a:t>
                      </a:r>
                      <a:endParaRPr lang="en-US" sz="14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a:solidFill>
                            <a:srgbClr val="316355"/>
                          </a:solidFill>
                          <a:latin typeface="Ubuntu" panose="020B0504030602030204" pitchFamily="34" charset="0"/>
                        </a:rPr>
                        <a:t>Description</a:t>
                      </a:r>
                      <a:endParaRPr lang="en-US"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a:solidFill>
                            <a:srgbClr val="316355"/>
                          </a:solidFill>
                          <a:latin typeface="Ubuntu" panose="020B0504030602030204" pitchFamily="34" charset="0"/>
                        </a:rPr>
                        <a:t>Slide</a:t>
                      </a:r>
                      <a:endParaRPr lang="en-US"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48960">
                <a:tc>
                  <a:txBody>
                    <a:bodyPr/>
                    <a:lstStyle/>
                    <a:p>
                      <a:r>
                        <a:rPr lang="en-US" sz="1000" b="1" i="0" u="none" strike="noStrike" kern="1200" baseline="0" noProof="0" dirty="0">
                          <a:solidFill>
                            <a:srgbClr val="316355"/>
                          </a:solidFill>
                          <a:latin typeface="Ubuntu" panose="020B0504030602030204" pitchFamily="34" charset="0"/>
                          <a:ea typeface="+mn-ea"/>
                          <a:cs typeface="+mn-cs"/>
                        </a:rPr>
                        <a:t>Topic</a:t>
                      </a:r>
                    </a:p>
                    <a:p>
                      <a:r>
                        <a:rPr lang="en-US" sz="1000" b="1" i="0" u="none" strike="noStrike" kern="1200" baseline="0" noProof="0" dirty="0">
                          <a:solidFill>
                            <a:srgbClr val="316355"/>
                          </a:solidFill>
                          <a:latin typeface="Ubuntu" panose="020B0504030602030204" pitchFamily="34" charset="0"/>
                          <a:ea typeface="+mn-ea"/>
                          <a:cs typeface="+mn-cs"/>
                        </a:rPr>
                        <a:t>Lesson 2: </a:t>
                      </a:r>
                      <a:r>
                        <a:rPr lang="en-US" sz="1000" b="0" i="0" u="none" strike="noStrike" kern="1200" baseline="0" noProof="0" dirty="0">
                          <a:solidFill>
                            <a:schemeClr val="tx1"/>
                          </a:solidFill>
                          <a:latin typeface="Ubuntu" panose="020B0504030602030204" pitchFamily="34" charset="0"/>
                          <a:ea typeface="+mn-ea"/>
                          <a:cs typeface="+mn-cs"/>
                        </a:rPr>
                        <a:t>Leading Warm-Up and Cool-Downs, Let’s Practice!</a:t>
                      </a:r>
                    </a:p>
                    <a:p>
                      <a:endParaRPr lang="en-US" sz="1000" b="0" i="0" u="none" strike="noStrike" kern="1200" baseline="0" noProof="0" dirty="0">
                        <a:solidFill>
                          <a:srgbClr val="316355"/>
                        </a:solidFill>
                        <a:latin typeface="Ubuntu" panose="020B0504030602030204" pitchFamily="34" charset="0"/>
                        <a:ea typeface="+mn-ea"/>
                        <a:cs typeface="+mn-cs"/>
                      </a:endParaRPr>
                    </a:p>
                    <a:p>
                      <a:r>
                        <a:rPr lang="en-US" sz="1000" b="0" i="0" u="none" strike="noStrike" kern="1200" baseline="0" noProof="0" dirty="0">
                          <a:solidFill>
                            <a:schemeClr val="tx1"/>
                          </a:solidFill>
                          <a:latin typeface="Ubuntu" panose="020B0504030602030204" pitchFamily="34" charset="0"/>
                          <a:ea typeface="+mn-ea"/>
                          <a:cs typeface="+mn-cs"/>
                        </a:rPr>
                        <a:t>Scenarios</a:t>
                      </a:r>
                    </a:p>
                    <a:p>
                      <a:endParaRPr lang="en-US" sz="1000" b="0" i="0" u="none" strike="noStrike" kern="1200" baseline="0" noProof="0" dirty="0">
                        <a:solidFill>
                          <a:schemeClr val="tx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 10  minutes</a:t>
                      </a:r>
                    </a:p>
                    <a:p>
                      <a:r>
                        <a:rPr lang="en-US" sz="1000" b="1" i="0" u="none" strike="noStrike" kern="1200" baseline="0" noProof="0" dirty="0">
                          <a:solidFill>
                            <a:srgbClr val="316355"/>
                          </a:solidFill>
                          <a:latin typeface="Ubuntu" panose="020B0504030602030204" pitchFamily="34" charset="0"/>
                          <a:ea typeface="+mn-ea"/>
                          <a:cs typeface="+mn-cs"/>
                        </a:rPr>
                        <a:t>Lead:</a:t>
                      </a:r>
                      <a:endParaRPr lang="en-US" sz="10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rgbClr val="316355"/>
                          </a:solidFill>
                          <a:latin typeface="Ubuntu" panose="020B0504030602030204" pitchFamily="34" charset="0"/>
                          <a:ea typeface="+mn-ea"/>
                          <a:cs typeface="+mn-cs"/>
                        </a:rPr>
                        <a:t>ACTIVITY (CONTINUED):</a:t>
                      </a:r>
                      <a:endParaRPr lang="en-US" sz="1000" b="0" i="0" u="none" strike="noStrike" kern="1200" baseline="0" noProof="0" dirty="0">
                        <a:solidFill>
                          <a:schemeClr val="dk1"/>
                        </a:solidFill>
                        <a:highlight>
                          <a:srgbClr val="FFFF00"/>
                        </a:highlight>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0" u="none" strike="noStrike" kern="1200" baseline="0" noProof="0" dirty="0">
                          <a:solidFill>
                            <a:schemeClr val="dk1"/>
                          </a:solidFill>
                          <a:latin typeface="Ubuntu" panose="020B0504030602030204" pitchFamily="34" charset="0"/>
                          <a:ea typeface="+mn-ea"/>
                          <a:cs typeface="+mn-cs"/>
                        </a:rPr>
                        <a:t>A teammate is doing the exercise wrong?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0" u="none" strike="noStrike" kern="1200" baseline="0" noProof="0" dirty="0">
                          <a:solidFill>
                            <a:schemeClr val="dk1"/>
                          </a:solidFill>
                          <a:latin typeface="Ubuntu" panose="020B0504030602030204" pitchFamily="34" charset="0"/>
                          <a:ea typeface="+mn-ea"/>
                          <a:cs typeface="+mn-cs"/>
                        </a:rPr>
                        <a:t>ANSWER: </a:t>
                      </a:r>
                      <a:r>
                        <a:rPr lang="en-US" sz="1000" b="0" i="0" u="none" strike="noStrike" kern="1200" baseline="0" noProof="0" dirty="0">
                          <a:solidFill>
                            <a:schemeClr val="dk1"/>
                          </a:solidFill>
                          <a:latin typeface="Ubuntu" panose="020B0504030602030204" pitchFamily="34" charset="0"/>
                          <a:ea typeface="+mn-ea"/>
                          <a:cs typeface="+mn-cs"/>
                        </a:rPr>
                        <a:t>Walk over to them and say, “Can I help you with this exercise? I want to make sure you do it correctly so that you get the best warm-up and don’t injure yourself.”</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latin typeface="Ubuntu" panose="020B0504030602030204" pitchFamily="34" charset="0"/>
                          <a:ea typeface="+mn-ea"/>
                          <a:cs typeface="+mn-cs"/>
                        </a:rPr>
                        <a:t>Correct their movement, but if they do not want help, walk away.</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latin typeface="Ubuntu" panose="020B0504030602030204" pitchFamily="34" charset="0"/>
                          <a:ea typeface="+mn-ea"/>
                          <a:cs typeface="+mn-cs"/>
                        </a:rPr>
                        <a:t>Talk to your coach about it after practice.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latin typeface="Ubuntu" panose="020B0504030602030204" pitchFamily="34" charset="0"/>
                          <a:ea typeface="+mn-ea"/>
                          <a:cs typeface="+mn-cs"/>
                        </a:rPr>
                        <a:t>You can also provide modifications during your instructions to help your teammates.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noProof="0" dirty="0">
                        <a:solidFill>
                          <a:schemeClr val="dk1"/>
                        </a:solidFill>
                        <a:highlight>
                          <a:srgbClr val="FFFF00"/>
                        </a:highlight>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0" u="none" strike="noStrike" kern="1200" baseline="0" noProof="0" dirty="0">
                          <a:solidFill>
                            <a:schemeClr val="dk1"/>
                          </a:solidFill>
                          <a:latin typeface="Ubuntu" panose="020B0504030602030204" pitchFamily="34" charset="0"/>
                          <a:ea typeface="+mn-ea"/>
                          <a:cs typeface="+mn-cs"/>
                        </a:rPr>
                        <a:t>A teammate does not want to participate?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0" u="none" strike="noStrike" kern="1200" baseline="0" noProof="0" dirty="0">
                          <a:solidFill>
                            <a:schemeClr val="dk1"/>
                          </a:solidFill>
                          <a:latin typeface="Ubuntu" panose="020B0504030602030204" pitchFamily="34" charset="0"/>
                          <a:ea typeface="+mn-ea"/>
                          <a:cs typeface="+mn-cs"/>
                        </a:rPr>
                        <a:t>ANSWER: </a:t>
                      </a:r>
                      <a:r>
                        <a:rPr lang="en-US" sz="1000" b="0" i="0" u="none" strike="noStrike" kern="1200" baseline="0" noProof="0" dirty="0">
                          <a:solidFill>
                            <a:schemeClr val="dk1"/>
                          </a:solidFill>
                          <a:latin typeface="Ubuntu" panose="020B0504030602030204" pitchFamily="34" charset="0"/>
                          <a:ea typeface="+mn-ea"/>
                          <a:cs typeface="+mn-cs"/>
                        </a:rPr>
                        <a:t>Encourage them to join but after a couple reminders, leave them be.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latin typeface="Ubuntu" panose="020B0504030602030204" pitchFamily="34" charset="0"/>
                          <a:ea typeface="+mn-ea"/>
                          <a:cs typeface="+mn-cs"/>
                        </a:rPr>
                        <a:t>Talk to them 1:1 after practice, or tell your coach you need help.</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921605">
                <a:tc>
                  <a:txBody>
                    <a:bodyPr/>
                    <a:lstStyle/>
                    <a:p>
                      <a:r>
                        <a:rPr lang="en-US" sz="1000" b="1" i="0" u="none" strike="noStrike" kern="1200" baseline="0" dirty="0">
                          <a:solidFill>
                            <a:srgbClr val="316355"/>
                          </a:solidFill>
                          <a:latin typeface="Ubuntu" panose="020B0504030602030204" pitchFamily="34" charset="0"/>
                          <a:ea typeface="+mn-ea"/>
                          <a:cs typeface="+mn-cs"/>
                        </a:rPr>
                        <a:t>Topic</a:t>
                      </a:r>
                    </a:p>
                    <a:p>
                      <a:r>
                        <a:rPr lang="en-US" sz="1000" b="1" i="0" u="none" strike="noStrike" kern="1200" baseline="0" dirty="0">
                          <a:solidFill>
                            <a:srgbClr val="316355"/>
                          </a:solidFill>
                          <a:latin typeface="Ubuntu" panose="020B0504030602030204" pitchFamily="34" charset="0"/>
                          <a:ea typeface="+mn-ea"/>
                          <a:cs typeface="+mn-cs"/>
                        </a:rPr>
                        <a:t>Lesson 2: </a:t>
                      </a:r>
                      <a:r>
                        <a:rPr lang="en-US" sz="1000" b="0" i="0" u="none" strike="noStrike" kern="1200" baseline="0" dirty="0">
                          <a:solidFill>
                            <a:schemeClr val="tx1"/>
                          </a:solidFill>
                          <a:latin typeface="Ubuntu" panose="020B0504030602030204" pitchFamily="34" charset="0"/>
                          <a:ea typeface="+mn-ea"/>
                          <a:cs typeface="+mn-cs"/>
                        </a:rPr>
                        <a:t>Leading Warm-Up and Cool-Downs, Let’s Practice!</a:t>
                      </a:r>
                    </a:p>
                    <a:p>
                      <a:endParaRPr lang="en-US" sz="1000" b="0" i="0" u="none" strike="noStrike" kern="1200" baseline="0" dirty="0">
                        <a:solidFill>
                          <a:srgbClr val="316355"/>
                        </a:solidFill>
                        <a:latin typeface="Ubuntu" panose="020B0504030602030204" pitchFamily="34" charset="0"/>
                        <a:ea typeface="+mn-ea"/>
                        <a:cs typeface="+mn-cs"/>
                      </a:endParaRPr>
                    </a:p>
                    <a:p>
                      <a:r>
                        <a:rPr lang="en-US" sz="1000" b="0" i="0" u="none" strike="noStrike" kern="1200" baseline="0" dirty="0">
                          <a:solidFill>
                            <a:schemeClr val="tx1"/>
                          </a:solidFill>
                          <a:latin typeface="Ubuntu" panose="020B0504030602030204" pitchFamily="34" charset="0"/>
                          <a:ea typeface="+mn-ea"/>
                          <a:cs typeface="+mn-cs"/>
                        </a:rPr>
                        <a:t>Communicating with Your Coach</a:t>
                      </a:r>
                    </a:p>
                    <a:p>
                      <a:endParaRPr lang="en-US" sz="1000" b="0" i="0" u="none" strike="noStrike" kern="1200" baseline="0" dirty="0">
                        <a:solidFill>
                          <a:schemeClr val="tx1"/>
                        </a:solidFill>
                        <a:latin typeface="Ubuntu" panose="020B0504030602030204" pitchFamily="34" charset="0"/>
                        <a:ea typeface="+mn-ea"/>
                        <a:cs typeface="+mn-cs"/>
                      </a:endParaRPr>
                    </a:p>
                    <a:p>
                      <a:r>
                        <a:rPr lang="en-US" sz="1000" b="1" i="0" u="none" strike="noStrike" kern="1200" baseline="0" dirty="0">
                          <a:solidFill>
                            <a:srgbClr val="316355"/>
                          </a:solidFill>
                          <a:latin typeface="Ubuntu" panose="020B0504030602030204" pitchFamily="34" charset="0"/>
                          <a:ea typeface="+mn-ea"/>
                          <a:cs typeface="+mn-cs"/>
                        </a:rPr>
                        <a:t>Time: </a:t>
                      </a:r>
                      <a:r>
                        <a:rPr lang="en-US" sz="1000" b="0" i="0" u="none" strike="noStrike" kern="1200" baseline="0" dirty="0">
                          <a:solidFill>
                            <a:schemeClr val="tx1"/>
                          </a:solidFill>
                          <a:latin typeface="Ubuntu" panose="020B0504030602030204" pitchFamily="34" charset="0"/>
                          <a:ea typeface="+mn-ea"/>
                          <a:cs typeface="+mn-cs"/>
                        </a:rPr>
                        <a:t> 1  minute</a:t>
                      </a:r>
                    </a:p>
                    <a:p>
                      <a:r>
                        <a:rPr lang="en-US" sz="1000" b="1" i="0" u="none" strike="noStrike" kern="1200" baseline="0" dirty="0">
                          <a:solidFill>
                            <a:srgbClr val="316355"/>
                          </a:solidFill>
                          <a:latin typeface="Ubuntu" panose="020B0504030602030204" pitchFamily="34" charset="0"/>
                          <a:ea typeface="+mn-ea"/>
                          <a:cs typeface="+mn-cs"/>
                        </a:rPr>
                        <a:t>Lead:</a:t>
                      </a:r>
                      <a:endParaRPr lang="en-US" sz="10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latin typeface="Ubuntu" panose="020B0504030602030204" pitchFamily="34" charset="0"/>
                          <a:ea typeface="+mn-ea"/>
                          <a:cs typeface="+mn-cs"/>
                        </a:rPr>
                        <a:t>As mentioned during the </a:t>
                      </a:r>
                      <a:r>
                        <a:rPr lang="en-US" sz="1000" b="0" i="0" u="none" strike="noStrike" kern="1200" baseline="0" noProof="0" dirty="0">
                          <a:solidFill>
                            <a:schemeClr val="dk1"/>
                          </a:solidFill>
                          <a:latin typeface="Ubuntu" panose="020B0504030602030204" pitchFamily="34" charset="0"/>
                          <a:ea typeface="+mn-ea"/>
                          <a:cs typeface="+mn-cs"/>
                        </a:rPr>
                        <a:t>scenarios</a:t>
                      </a:r>
                      <a:r>
                        <a:rPr lang="en-US" sz="1000" b="0" i="0" u="none" strike="noStrike" kern="1200" baseline="0" dirty="0">
                          <a:solidFill>
                            <a:schemeClr val="dk1"/>
                          </a:solidFill>
                          <a:latin typeface="Ubuntu" panose="020B0504030602030204" pitchFamily="34" charset="0"/>
                          <a:ea typeface="+mn-ea"/>
                          <a:cs typeface="+mn-cs"/>
                        </a:rPr>
                        <a:t>, it’s </a:t>
                      </a:r>
                      <a:r>
                        <a:rPr lang="en-US" sz="1000" b="0" i="0" u="none" strike="noStrike" kern="1200" baseline="0" noProof="0" dirty="0">
                          <a:solidFill>
                            <a:schemeClr val="dk1"/>
                          </a:solidFill>
                          <a:latin typeface="Ubuntu" panose="020B0504030602030204" pitchFamily="34" charset="0"/>
                          <a:ea typeface="+mn-ea"/>
                          <a:cs typeface="+mn-cs"/>
                        </a:rPr>
                        <a:t>important for you to talk to your coach about being a Fitness Captain. This should happen at the start of the season, and you can check-in before/after practices if you would like. Remember that your coach and Program staff are here to help you!</a:t>
                      </a:r>
                    </a:p>
                    <a:p>
                      <a:endParaRPr lang="en-US" sz="1000" b="0" i="0" u="none" strike="noStrike" kern="1200" baseline="0" dirty="0">
                        <a:solidFill>
                          <a:schemeClr val="tx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4" name="Picture 3">
            <a:extLst>
              <a:ext uri="{FF2B5EF4-FFF2-40B4-BE49-F238E27FC236}">
                <a16:creationId xmlns:a16="http://schemas.microsoft.com/office/drawing/2014/main" id="{A99EF2A4-2125-00EC-DDBF-CAA61654DD19}"/>
              </a:ext>
            </a:extLst>
          </p:cNvPr>
          <p:cNvPicPr>
            <a:picLocks noChangeAspect="1"/>
          </p:cNvPicPr>
          <p:nvPr/>
        </p:nvPicPr>
        <p:blipFill rotWithShape="1">
          <a:blip r:embed="rId2"/>
          <a:srcRect l="34314" t="26369" r="20535" b="29074"/>
          <a:stretch/>
        </p:blipFill>
        <p:spPr>
          <a:xfrm>
            <a:off x="7037599" y="3429000"/>
            <a:ext cx="2095388" cy="1163179"/>
          </a:xfrm>
          <a:prstGeom prst="rect">
            <a:avLst/>
          </a:prstGeom>
          <a:ln>
            <a:solidFill>
              <a:schemeClr val="tx1"/>
            </a:solidFill>
          </a:ln>
        </p:spPr>
      </p:pic>
      <p:pic>
        <p:nvPicPr>
          <p:cNvPr id="3" name="Picture 2">
            <a:extLst>
              <a:ext uri="{FF2B5EF4-FFF2-40B4-BE49-F238E27FC236}">
                <a16:creationId xmlns:a16="http://schemas.microsoft.com/office/drawing/2014/main" id="{546F2BFD-2AC3-651F-8AE1-0E7ACEDB95B3}"/>
              </a:ext>
            </a:extLst>
          </p:cNvPr>
          <p:cNvPicPr>
            <a:picLocks noChangeAspect="1"/>
          </p:cNvPicPr>
          <p:nvPr/>
        </p:nvPicPr>
        <p:blipFill rotWithShape="1">
          <a:blip r:embed="rId3"/>
          <a:srcRect l="35318" t="26633" r="20134" b="29309"/>
          <a:stretch/>
        </p:blipFill>
        <p:spPr>
          <a:xfrm>
            <a:off x="7005850" y="1550028"/>
            <a:ext cx="2127137" cy="1183339"/>
          </a:xfrm>
          <a:prstGeom prst="rect">
            <a:avLst/>
          </a:prstGeom>
          <a:ln>
            <a:solidFill>
              <a:schemeClr val="tx1"/>
            </a:solidFill>
          </a:ln>
        </p:spPr>
      </p:pic>
    </p:spTree>
    <p:extLst>
      <p:ext uri="{BB962C8B-B14F-4D97-AF65-F5344CB8AC3E}">
        <p14:creationId xmlns:p14="http://schemas.microsoft.com/office/powerpoint/2010/main" val="1906777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523242158"/>
              </p:ext>
            </p:extLst>
          </p:nvPr>
        </p:nvGraphicFramePr>
        <p:xfrm>
          <a:off x="614150" y="545909"/>
          <a:ext cx="8518837" cy="5650044"/>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436599">
                <a:tc>
                  <a:txBody>
                    <a:bodyPr/>
                    <a:lstStyle/>
                    <a:p>
                      <a:r>
                        <a:rPr lang="en-US" sz="1400">
                          <a:solidFill>
                            <a:srgbClr val="316355"/>
                          </a:solidFill>
                          <a:latin typeface="Ubuntu" panose="020B0504030602030204" pitchFamily="34" charset="0"/>
                        </a:rPr>
                        <a:t>Prep</a:t>
                      </a:r>
                      <a:endParaRPr lang="en-US" sz="14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a:solidFill>
                            <a:srgbClr val="316355"/>
                          </a:solidFill>
                          <a:latin typeface="Ubuntu" panose="020B0504030602030204" pitchFamily="34" charset="0"/>
                        </a:rPr>
                        <a:t>Description</a:t>
                      </a:r>
                      <a:endParaRPr lang="en-US"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a:solidFill>
                            <a:srgbClr val="316355"/>
                          </a:solidFill>
                          <a:latin typeface="Ubuntu" panose="020B0504030602030204" pitchFamily="34" charset="0"/>
                        </a:rPr>
                        <a:t>Slide</a:t>
                      </a:r>
                      <a:endParaRPr lang="en-US"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648960">
                <a:tc>
                  <a:txBody>
                    <a:bodyPr/>
                    <a:lstStyle/>
                    <a:p>
                      <a:r>
                        <a:rPr lang="en-US" sz="1000" b="1" i="0" u="none" strike="noStrike" kern="1200" baseline="0" dirty="0">
                          <a:solidFill>
                            <a:srgbClr val="316355"/>
                          </a:solidFill>
                          <a:latin typeface="Ubuntu" panose="020B0504030602030204" pitchFamily="34" charset="0"/>
                          <a:ea typeface="+mn-ea"/>
                          <a:cs typeface="+mn-cs"/>
                        </a:rPr>
                        <a:t>Topic</a:t>
                      </a:r>
                    </a:p>
                    <a:p>
                      <a:r>
                        <a:rPr lang="en-US" sz="1000" b="1" i="0" u="none" strike="noStrike" kern="1200" baseline="0" dirty="0">
                          <a:solidFill>
                            <a:srgbClr val="316355"/>
                          </a:solidFill>
                          <a:latin typeface="Ubuntu" panose="020B0504030602030204" pitchFamily="34" charset="0"/>
                          <a:ea typeface="+mn-ea"/>
                          <a:cs typeface="+mn-cs"/>
                        </a:rPr>
                        <a:t>Lesson 2: </a:t>
                      </a:r>
                      <a:r>
                        <a:rPr lang="en-US" sz="1000" b="0" i="0" u="none" strike="noStrike" kern="1200" baseline="0" dirty="0">
                          <a:solidFill>
                            <a:schemeClr val="tx1"/>
                          </a:solidFill>
                          <a:latin typeface="Ubuntu" panose="020B0504030602030204" pitchFamily="34" charset="0"/>
                          <a:ea typeface="+mn-ea"/>
                          <a:cs typeface="+mn-cs"/>
                        </a:rPr>
                        <a:t>Leading Warm-Up and Cool-Downs, Communicating with your Coach</a:t>
                      </a:r>
                    </a:p>
                    <a:p>
                      <a:endParaRPr lang="en-US" sz="1000" b="0" i="0" u="none" strike="noStrike" kern="1200" baseline="0" dirty="0">
                        <a:solidFill>
                          <a:srgbClr val="316355"/>
                        </a:solidFill>
                        <a:latin typeface="Ubuntu" panose="020B0504030602030204" pitchFamily="34" charset="0"/>
                        <a:ea typeface="+mn-ea"/>
                        <a:cs typeface="+mn-cs"/>
                      </a:endParaRPr>
                    </a:p>
                    <a:p>
                      <a:r>
                        <a:rPr lang="en-US" sz="1000" b="0" i="0" u="none" strike="noStrike" kern="1200" baseline="0" dirty="0">
                          <a:solidFill>
                            <a:schemeClr val="tx1"/>
                          </a:solidFill>
                          <a:latin typeface="Ubuntu" panose="020B0504030602030204" pitchFamily="34" charset="0"/>
                          <a:ea typeface="+mn-ea"/>
                          <a:cs typeface="+mn-cs"/>
                        </a:rPr>
                        <a:t>“I am a Fitness Captain”</a:t>
                      </a:r>
                    </a:p>
                    <a:p>
                      <a:endParaRPr lang="en-US" sz="1000" b="0" i="0" u="none" strike="noStrike" kern="1200" baseline="0" dirty="0">
                        <a:solidFill>
                          <a:schemeClr val="tx1"/>
                        </a:solidFill>
                        <a:latin typeface="Ubuntu" panose="020B0504030602030204" pitchFamily="34" charset="0"/>
                        <a:ea typeface="+mn-ea"/>
                        <a:cs typeface="+mn-cs"/>
                      </a:endParaRPr>
                    </a:p>
                    <a:p>
                      <a:r>
                        <a:rPr lang="en-US" sz="1000" b="1" i="0" u="none" strike="noStrike" kern="1200" baseline="0" dirty="0">
                          <a:solidFill>
                            <a:srgbClr val="316355"/>
                          </a:solidFill>
                          <a:latin typeface="Ubuntu" panose="020B0504030602030204" pitchFamily="34" charset="0"/>
                          <a:ea typeface="+mn-ea"/>
                          <a:cs typeface="+mn-cs"/>
                        </a:rPr>
                        <a:t>Time: </a:t>
                      </a:r>
                      <a:r>
                        <a:rPr lang="en-US" sz="1000" b="0" i="0" u="none" strike="noStrike" kern="1200" baseline="0" dirty="0">
                          <a:solidFill>
                            <a:schemeClr val="tx1"/>
                          </a:solidFill>
                          <a:latin typeface="Ubuntu" panose="020B0504030602030204" pitchFamily="34" charset="0"/>
                          <a:ea typeface="+mn-ea"/>
                          <a:cs typeface="+mn-cs"/>
                        </a:rPr>
                        <a:t> 3 minutes</a:t>
                      </a:r>
                    </a:p>
                    <a:p>
                      <a:r>
                        <a:rPr lang="en-US" sz="1000" b="1" i="0" u="none" strike="noStrike" kern="1200" baseline="0" dirty="0">
                          <a:solidFill>
                            <a:srgbClr val="316355"/>
                          </a:solidFill>
                          <a:latin typeface="Ubuntu" panose="020B0504030602030204" pitchFamily="34" charset="0"/>
                          <a:ea typeface="+mn-ea"/>
                          <a:cs typeface="+mn-cs"/>
                        </a:rPr>
                        <a:t>Lead:</a:t>
                      </a:r>
                      <a:endParaRPr lang="en-US" sz="10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dirty="0">
                          <a:solidFill>
                            <a:schemeClr val="tx1"/>
                          </a:solidFill>
                          <a:latin typeface="Ubuntu" panose="020B0504030602030204" pitchFamily="34" charset="0"/>
                          <a:ea typeface="+mn-ea"/>
                          <a:cs typeface="+mn-cs"/>
                        </a:rPr>
                        <a:t>Before your season starts, it’s important to communicate with your coach about being a Fitness Captain. It’s best to call them or meet in-person, but an email also works. </a:t>
                      </a:r>
                    </a:p>
                    <a:p>
                      <a:endParaRPr lang="en-US" sz="1000" b="0" i="0" u="none" strike="noStrike" kern="1200" baseline="0" dirty="0">
                        <a:solidFill>
                          <a:schemeClr val="tx1"/>
                        </a:solidFill>
                        <a:latin typeface="Ubuntu" panose="020B0504030602030204" pitchFamily="34" charset="0"/>
                        <a:ea typeface="+mn-ea"/>
                        <a:cs typeface="+mn-cs"/>
                      </a:endParaRPr>
                    </a:p>
                    <a:p>
                      <a:r>
                        <a:rPr lang="en-US" sz="1000" b="0" i="0" u="none" strike="noStrike" kern="1200" baseline="0" dirty="0">
                          <a:solidFill>
                            <a:schemeClr val="tx1"/>
                          </a:solidFill>
                          <a:latin typeface="Ubuntu" panose="020B0504030602030204" pitchFamily="34" charset="0"/>
                          <a:ea typeface="+mn-ea"/>
                          <a:cs typeface="+mn-cs"/>
                        </a:rPr>
                        <a:t>When you reach out, say:</a:t>
                      </a:r>
                    </a:p>
                    <a:p>
                      <a:r>
                        <a:rPr lang="en-US" sz="1000" b="0" i="1" u="none" strike="noStrike" kern="1200" baseline="0" dirty="0">
                          <a:solidFill>
                            <a:schemeClr val="tx1"/>
                          </a:solidFill>
                          <a:latin typeface="Ubuntu" panose="020B0504030602030204" pitchFamily="34" charset="0"/>
                          <a:ea typeface="+mn-ea"/>
                          <a:cs typeface="+mn-cs"/>
                        </a:rPr>
                        <a:t>“I am on your team, and I am a Fitness Captain. I have completed Fitness Captain training to lead warm-ups and cool-downs, and share health tips. Can we have some time at the beginning and end of practice to do this?” </a:t>
                      </a:r>
                    </a:p>
                    <a:p>
                      <a:pPr algn="l" rtl="0" fontAlgn="base">
                        <a:buFont typeface="+mj-lt"/>
                        <a:buNone/>
                      </a:pPr>
                      <a:endParaRPr lang="en-US" sz="1000" b="0" i="1" u="none" strike="noStrike" kern="1200" baseline="0" dirty="0">
                        <a:solidFill>
                          <a:schemeClr val="tx1"/>
                        </a:solidFill>
                        <a:effectLst/>
                        <a:latin typeface="Ubuntu" panose="020B0504030602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sz="1000" b="0" i="0" dirty="0">
                          <a:solidFill>
                            <a:srgbClr val="000000"/>
                          </a:solidFill>
                          <a:effectLst/>
                          <a:latin typeface="Ubuntu" panose="020B0504030602030204" pitchFamily="34" charset="0"/>
                        </a:rPr>
                        <a:t>Saying this lets your coach know that your role isn’t extra work for them, but it is a way to help them. </a:t>
                      </a:r>
                      <a:r>
                        <a:rPr lang="en-US" sz="1000" b="1" i="1" dirty="0">
                          <a:solidFill>
                            <a:schemeClr val="dk1"/>
                          </a:solidFill>
                          <a:effectLst/>
                          <a:latin typeface="Ubuntu" panose="020B0504030602030204" pitchFamily="34" charset="0"/>
                          <a:cs typeface="Times New Roman" panose="02020603050405020304" pitchFamily="18" charset="0"/>
                        </a:rPr>
                        <a:t> </a:t>
                      </a:r>
                      <a:r>
                        <a:rPr lang="en-US" sz="1000" b="0" i="0" dirty="0">
                          <a:solidFill>
                            <a:schemeClr val="dk1"/>
                          </a:solidFill>
                          <a:effectLst/>
                          <a:latin typeface="Ubuntu" panose="020B0504030602030204" pitchFamily="34" charset="0"/>
                          <a:cs typeface="Times New Roman" panose="02020603050405020304" pitchFamily="18" charset="0"/>
                        </a:rPr>
                        <a:t>It lets </a:t>
                      </a:r>
                      <a:r>
                        <a:rPr lang="en-US" sz="1000" b="0" i="0" dirty="0">
                          <a:solidFill>
                            <a:srgbClr val="000000"/>
                          </a:solidFill>
                          <a:effectLst/>
                          <a:latin typeface="Ubuntu" panose="020B0504030602030204" pitchFamily="34" charset="0"/>
                        </a:rPr>
                        <a:t>your coach know before the first practice that you are a Fitness Captain. This gives them a moment to understand your role and take into account the time needed for the warm-up and cool-down. </a:t>
                      </a:r>
                    </a:p>
                    <a:p>
                      <a:pPr algn="l" rtl="0" fontAlgn="base">
                        <a:buFont typeface="+mj-lt"/>
                        <a:buNone/>
                      </a:pPr>
                      <a:endParaRPr lang="en-US" sz="1000" b="0" i="0" dirty="0">
                        <a:solidFill>
                          <a:srgbClr val="000000"/>
                        </a:solidFill>
                        <a:effectLst/>
                        <a:latin typeface="Ubuntu" panose="020B0504030602030204" pitchFamily="34" charset="0"/>
                      </a:endParaRPr>
                    </a:p>
                    <a:p>
                      <a:pPr algn="l" rtl="0" fontAlgn="base">
                        <a:buFont typeface="+mj-lt"/>
                        <a:buNone/>
                      </a:pPr>
                      <a:r>
                        <a:rPr lang="en-US" sz="1000" b="0" i="0" dirty="0">
                          <a:solidFill>
                            <a:srgbClr val="000000"/>
                          </a:solidFill>
                          <a:effectLst/>
                          <a:latin typeface="Ubuntu" panose="020B0504030602030204" pitchFamily="34" charset="0"/>
                        </a:rPr>
                        <a:t>If you do an email, you can include an attachment with the warm-up and cool-down guide for your sport so you coach can look over it as well. </a:t>
                      </a:r>
                    </a:p>
                    <a:p>
                      <a:pPr algn="l" rtl="0" fontAlgn="base">
                        <a:buFont typeface="+mj-lt"/>
                        <a:buNone/>
                      </a:pPr>
                      <a:endParaRPr lang="en-US" sz="1000" b="0" i="0" dirty="0">
                        <a:solidFill>
                          <a:srgbClr val="000000"/>
                        </a:solidFill>
                        <a:effectLst/>
                        <a:latin typeface="Ubuntu" panose="020B0504030602030204" pitchFamily="34" charset="0"/>
                      </a:endParaRPr>
                    </a:p>
                    <a:p>
                      <a:pPr algn="l" rtl="0" fontAlgn="base">
                        <a:buFont typeface="+mj-lt"/>
                        <a:buNone/>
                      </a:pPr>
                      <a:r>
                        <a:rPr lang="en-US" sz="1000" b="0" i="0" dirty="0">
                          <a:solidFill>
                            <a:srgbClr val="000000"/>
                          </a:solidFill>
                          <a:effectLst/>
                          <a:latin typeface="Ubuntu" panose="020B0504030602030204" pitchFamily="34" charset="0"/>
                        </a:rPr>
                        <a:t>You can also let your coach know that you will come to practice with a printed copy of the guides.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that your coach and Program staff are here to help you!</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921605">
                <a:tc>
                  <a:txBody>
                    <a:bodyPr/>
                    <a:lstStyle/>
                    <a:p>
                      <a:r>
                        <a:rPr lang="en-US" sz="1000" b="1" i="0" u="none" strike="noStrike" kern="1200" baseline="0" dirty="0">
                          <a:solidFill>
                            <a:srgbClr val="316355"/>
                          </a:solidFill>
                          <a:latin typeface="Ubuntu" panose="020B0504030602030204" pitchFamily="34" charset="0"/>
                          <a:ea typeface="+mn-ea"/>
                          <a:cs typeface="+mn-cs"/>
                        </a:rPr>
                        <a:t>Topic</a:t>
                      </a:r>
                    </a:p>
                    <a:p>
                      <a:r>
                        <a:rPr lang="en-US" sz="1000" b="1" i="0" u="none" strike="noStrike" kern="1200" baseline="0" dirty="0">
                          <a:solidFill>
                            <a:srgbClr val="316355"/>
                          </a:solidFill>
                          <a:latin typeface="Ubuntu" panose="020B0504030602030204" pitchFamily="34" charset="0"/>
                          <a:ea typeface="+mn-ea"/>
                          <a:cs typeface="+mn-cs"/>
                        </a:rPr>
                        <a:t>Lesson 2: </a:t>
                      </a:r>
                      <a:r>
                        <a:rPr lang="en-US" sz="1000" b="0" i="0" u="none" strike="noStrike" kern="1200" baseline="0" dirty="0">
                          <a:solidFill>
                            <a:schemeClr val="tx1"/>
                          </a:solidFill>
                          <a:latin typeface="Ubuntu" panose="020B0504030602030204" pitchFamily="34" charset="0"/>
                          <a:ea typeface="+mn-ea"/>
                          <a:cs typeface="+mn-cs"/>
                        </a:rPr>
                        <a:t>Leading Warm-Up and Cool-Downs, Communicating with your Coach</a:t>
                      </a:r>
                    </a:p>
                    <a:p>
                      <a:endParaRPr lang="en-US" sz="1000" b="0" i="0" u="none" strike="noStrike" kern="1200" baseline="0" dirty="0">
                        <a:solidFill>
                          <a:srgbClr val="316355"/>
                        </a:solidFill>
                        <a:latin typeface="Ubuntu" panose="020B0504030602030204" pitchFamily="34" charset="0"/>
                        <a:ea typeface="+mn-ea"/>
                        <a:cs typeface="+mn-cs"/>
                      </a:endParaRPr>
                    </a:p>
                    <a:p>
                      <a:r>
                        <a:rPr lang="en-US" sz="1000" b="0" i="0" u="none" strike="noStrike" kern="1200" baseline="0" dirty="0">
                          <a:solidFill>
                            <a:schemeClr val="tx1"/>
                          </a:solidFill>
                          <a:latin typeface="Ubuntu" panose="020B0504030602030204" pitchFamily="34" charset="0"/>
                          <a:ea typeface="+mn-ea"/>
                          <a:cs typeface="+mn-cs"/>
                        </a:rPr>
                        <a:t>Tips</a:t>
                      </a:r>
                    </a:p>
                    <a:p>
                      <a:endParaRPr lang="en-US" sz="1000" b="0" i="0" u="none" strike="noStrike" kern="1200" baseline="0" dirty="0">
                        <a:solidFill>
                          <a:schemeClr val="tx1"/>
                        </a:solidFill>
                        <a:latin typeface="Ubuntu" panose="020B0504030602030204" pitchFamily="34" charset="0"/>
                        <a:ea typeface="+mn-ea"/>
                        <a:cs typeface="+mn-cs"/>
                      </a:endParaRPr>
                    </a:p>
                    <a:p>
                      <a:r>
                        <a:rPr lang="en-US" sz="1000" b="1" i="0" u="none" strike="noStrike" kern="1200" baseline="0" dirty="0">
                          <a:solidFill>
                            <a:srgbClr val="316355"/>
                          </a:solidFill>
                          <a:latin typeface="Ubuntu" panose="020B0504030602030204" pitchFamily="34" charset="0"/>
                          <a:ea typeface="+mn-ea"/>
                          <a:cs typeface="+mn-cs"/>
                        </a:rPr>
                        <a:t>Time: </a:t>
                      </a:r>
                      <a:r>
                        <a:rPr lang="en-US" sz="1000" b="0" i="0" u="none" strike="noStrike" kern="1200" baseline="0" dirty="0">
                          <a:solidFill>
                            <a:schemeClr val="tx1"/>
                          </a:solidFill>
                          <a:latin typeface="Ubuntu" panose="020B0504030602030204" pitchFamily="34" charset="0"/>
                          <a:ea typeface="+mn-ea"/>
                          <a:cs typeface="+mn-cs"/>
                        </a:rPr>
                        <a:t> 2 minutes</a:t>
                      </a:r>
                    </a:p>
                    <a:p>
                      <a:r>
                        <a:rPr lang="en-US" sz="1000" b="1" i="0" u="none" strike="noStrike" kern="1200" baseline="0" dirty="0">
                          <a:solidFill>
                            <a:srgbClr val="316355"/>
                          </a:solidFill>
                          <a:latin typeface="Ubuntu" panose="020B0504030602030204" pitchFamily="34" charset="0"/>
                          <a:ea typeface="+mn-ea"/>
                          <a:cs typeface="+mn-cs"/>
                        </a:rPr>
                        <a:t>Lead:</a:t>
                      </a:r>
                      <a:endParaRPr lang="en-US" sz="10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I encourage you to share these additional items when you talk to your coach: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latin typeface="Ubuntu" panose="020B0504030602030204" pitchFamily="34" charset="0"/>
                          <a:ea typeface="+mn-ea"/>
                          <a:cs typeface="+mn-cs"/>
                        </a:rPr>
                        <a:t>Let your coach know the benefits of doing the warm-ups and cool-downs when talking with them before your first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latin typeface="Ubuntu" panose="020B0504030602030204" pitchFamily="34" charset="0"/>
                          <a:ea typeface="+mn-ea"/>
                          <a:cs typeface="+mn-cs"/>
                        </a:rPr>
                        <a:t>Share the importance of being a healthy and fit athlete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noProof="0" dirty="0">
                          <a:solidFill>
                            <a:schemeClr val="dk1"/>
                          </a:solidFill>
                          <a:latin typeface="Ubuntu" panose="020B0504030602030204" pitchFamily="34" charset="0"/>
                          <a:ea typeface="+mn-ea"/>
                          <a:cs typeface="+mn-cs"/>
                        </a:rPr>
                        <a:t>Tell your coach why being a Fitness Captain is important to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baseline="0" noProof="0" dirty="0">
                          <a:solidFill>
                            <a:schemeClr val="dk1"/>
                          </a:solidFill>
                          <a:latin typeface="Ubuntu" panose="020B0504030602030204" pitchFamily="34" charset="0"/>
                          <a:ea typeface="+mn-ea"/>
                          <a:cs typeface="+mn-cs"/>
                        </a:rPr>
                        <a:t>You have all the knowledge and skills to be a great Fitness Captain – show your coach this!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6" name="Picture 5">
            <a:extLst>
              <a:ext uri="{FF2B5EF4-FFF2-40B4-BE49-F238E27FC236}">
                <a16:creationId xmlns:a16="http://schemas.microsoft.com/office/drawing/2014/main" id="{E2446F9F-C918-DBFE-9196-3C4417469E16}"/>
              </a:ext>
            </a:extLst>
          </p:cNvPr>
          <p:cNvPicPr>
            <a:picLocks noChangeAspect="1"/>
          </p:cNvPicPr>
          <p:nvPr/>
        </p:nvPicPr>
        <p:blipFill rotWithShape="1">
          <a:blip r:embed="rId2"/>
          <a:srcRect l="34515" t="26633" r="20435" b="29487"/>
          <a:stretch/>
        </p:blipFill>
        <p:spPr>
          <a:xfrm>
            <a:off x="7037599" y="1910302"/>
            <a:ext cx="2095388" cy="1148030"/>
          </a:xfrm>
          <a:prstGeom prst="rect">
            <a:avLst/>
          </a:prstGeom>
          <a:ln>
            <a:solidFill>
              <a:schemeClr val="tx1"/>
            </a:solidFill>
          </a:ln>
        </p:spPr>
      </p:pic>
      <p:pic>
        <p:nvPicPr>
          <p:cNvPr id="3" name="Picture 2">
            <a:extLst>
              <a:ext uri="{FF2B5EF4-FFF2-40B4-BE49-F238E27FC236}">
                <a16:creationId xmlns:a16="http://schemas.microsoft.com/office/drawing/2014/main" id="{6421FFA9-2520-7B0C-09A0-2E32AD43E03F}"/>
              </a:ext>
            </a:extLst>
          </p:cNvPr>
          <p:cNvPicPr>
            <a:picLocks noChangeAspect="1"/>
          </p:cNvPicPr>
          <p:nvPr/>
        </p:nvPicPr>
        <p:blipFill rotWithShape="1">
          <a:blip r:embed="rId3"/>
          <a:srcRect l="34916" t="26098" r="20636" b="29397"/>
          <a:stretch/>
        </p:blipFill>
        <p:spPr>
          <a:xfrm>
            <a:off x="7037599" y="4718510"/>
            <a:ext cx="2095388" cy="1180162"/>
          </a:xfrm>
          <a:prstGeom prst="rect">
            <a:avLst/>
          </a:prstGeom>
          <a:ln>
            <a:solidFill>
              <a:schemeClr val="tx1"/>
            </a:solidFill>
          </a:ln>
        </p:spPr>
      </p:pic>
    </p:spTree>
    <p:extLst>
      <p:ext uri="{BB962C8B-B14F-4D97-AF65-F5344CB8AC3E}">
        <p14:creationId xmlns:p14="http://schemas.microsoft.com/office/powerpoint/2010/main" val="480202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363327144"/>
              </p:ext>
            </p:extLst>
          </p:nvPr>
        </p:nvGraphicFramePr>
        <p:xfrm>
          <a:off x="614150" y="545909"/>
          <a:ext cx="8518837" cy="4095981"/>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00209">
                <a:tc>
                  <a:txBody>
                    <a:bodyPr/>
                    <a:lstStyle/>
                    <a:p>
                      <a:r>
                        <a:rPr lang="en-US" sz="1400">
                          <a:solidFill>
                            <a:srgbClr val="316355"/>
                          </a:solidFill>
                          <a:latin typeface="Ubuntu" panose="020B0504030602030204" pitchFamily="34" charset="0"/>
                        </a:rPr>
                        <a:t>Prep</a:t>
                      </a:r>
                      <a:endParaRPr lang="en-US" sz="14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a:solidFill>
                            <a:srgbClr val="316355"/>
                          </a:solidFill>
                          <a:latin typeface="Ubuntu" panose="020B0504030602030204" pitchFamily="34" charset="0"/>
                        </a:rPr>
                        <a:t>Description</a:t>
                      </a:r>
                      <a:endParaRPr lang="en-US"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a:solidFill>
                            <a:srgbClr val="316355"/>
                          </a:solidFill>
                          <a:latin typeface="Ubuntu" panose="020B0504030602030204" pitchFamily="34" charset="0"/>
                        </a:rPr>
                        <a:t>Slide</a:t>
                      </a:r>
                      <a:endParaRPr lang="en-US" sz="14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2041422">
                <a:tc>
                  <a:txBody>
                    <a:bodyPr/>
                    <a:lstStyle/>
                    <a:p>
                      <a:r>
                        <a:rPr lang="en-US" sz="1000" b="1" i="0" u="none" strike="noStrike" kern="1200" baseline="0" dirty="0">
                          <a:solidFill>
                            <a:srgbClr val="316355"/>
                          </a:solidFill>
                          <a:latin typeface="Ubuntu" panose="020B0504030602030204" pitchFamily="34" charset="0"/>
                          <a:ea typeface="+mn-ea"/>
                          <a:cs typeface="+mn-cs"/>
                        </a:rPr>
                        <a:t>Topic</a:t>
                      </a:r>
                    </a:p>
                    <a:p>
                      <a:r>
                        <a:rPr lang="en-US" sz="1000" b="1" i="0" u="none" strike="noStrike" kern="1200" baseline="0" dirty="0">
                          <a:solidFill>
                            <a:srgbClr val="316355"/>
                          </a:solidFill>
                          <a:latin typeface="Ubuntu" panose="020B0504030602030204" pitchFamily="34" charset="0"/>
                          <a:ea typeface="+mn-ea"/>
                          <a:cs typeface="+mn-cs"/>
                        </a:rPr>
                        <a:t>Lesson 2: </a:t>
                      </a:r>
                      <a:r>
                        <a:rPr lang="en-US" sz="1000" b="0" i="0" u="none" strike="noStrike" kern="1200" baseline="0" dirty="0">
                          <a:solidFill>
                            <a:schemeClr val="tx1"/>
                          </a:solidFill>
                          <a:latin typeface="Ubuntu" panose="020B0504030602030204" pitchFamily="34" charset="0"/>
                          <a:ea typeface="+mn-ea"/>
                          <a:cs typeface="+mn-cs"/>
                        </a:rPr>
                        <a:t>Leading Warm-Up and Cool-Downs,</a:t>
                      </a:r>
                    </a:p>
                    <a:p>
                      <a:endParaRPr lang="en-US" sz="1000" b="0" i="0" u="none" strike="noStrike" kern="1200" baseline="0" dirty="0">
                        <a:solidFill>
                          <a:schemeClr val="tx1"/>
                        </a:solidFill>
                        <a:latin typeface="Ubuntu" panose="020B0504030602030204" pitchFamily="34" charset="0"/>
                        <a:ea typeface="+mn-ea"/>
                        <a:cs typeface="+mn-cs"/>
                      </a:endParaRPr>
                    </a:p>
                    <a:p>
                      <a:r>
                        <a:rPr lang="en-US" sz="1000" b="0" i="0" u="none" strike="noStrike" kern="1200" baseline="0" dirty="0">
                          <a:solidFill>
                            <a:schemeClr val="tx1"/>
                          </a:solidFill>
                          <a:latin typeface="Ubuntu" panose="020B0504030602030204" pitchFamily="34" charset="0"/>
                          <a:ea typeface="+mn-ea"/>
                          <a:cs typeface="+mn-cs"/>
                        </a:rPr>
                        <a:t>Questions and Close</a:t>
                      </a:r>
                    </a:p>
                    <a:p>
                      <a:endParaRPr lang="en-US" sz="1000" b="0" i="0" u="none" strike="noStrike" kern="1200" baseline="0" dirty="0">
                        <a:solidFill>
                          <a:schemeClr val="tx1"/>
                        </a:solidFill>
                        <a:latin typeface="Ubuntu" panose="020B0504030602030204" pitchFamily="34" charset="0"/>
                        <a:ea typeface="+mn-ea"/>
                        <a:cs typeface="+mn-cs"/>
                      </a:endParaRPr>
                    </a:p>
                    <a:p>
                      <a:r>
                        <a:rPr lang="en-US" sz="1000" b="1" i="0" u="none" strike="noStrike" kern="1200" baseline="0" dirty="0">
                          <a:solidFill>
                            <a:srgbClr val="316355"/>
                          </a:solidFill>
                          <a:latin typeface="Ubuntu" panose="020B0504030602030204" pitchFamily="34" charset="0"/>
                          <a:ea typeface="+mn-ea"/>
                          <a:cs typeface="+mn-cs"/>
                        </a:rPr>
                        <a:t>Time: </a:t>
                      </a:r>
                      <a:r>
                        <a:rPr lang="en-US" sz="1000" b="0" i="0" u="none" strike="noStrike" kern="1200" baseline="0" dirty="0">
                          <a:solidFill>
                            <a:schemeClr val="tx1"/>
                          </a:solidFill>
                          <a:latin typeface="Ubuntu" panose="020B0504030602030204" pitchFamily="34" charset="0"/>
                          <a:ea typeface="+mn-ea"/>
                          <a:cs typeface="+mn-cs"/>
                        </a:rPr>
                        <a:t> 5 minutes</a:t>
                      </a:r>
                    </a:p>
                    <a:p>
                      <a:r>
                        <a:rPr lang="en-US" sz="1000" b="1" i="0" u="none" strike="noStrike" kern="1200" baseline="0" dirty="0">
                          <a:solidFill>
                            <a:srgbClr val="316355"/>
                          </a:solidFill>
                          <a:latin typeface="Ubuntu" panose="020B0504030602030204" pitchFamily="34" charset="0"/>
                          <a:ea typeface="+mn-ea"/>
                          <a:cs typeface="+mn-cs"/>
                        </a:rPr>
                        <a:t>Lead:</a:t>
                      </a:r>
                      <a:endParaRPr lang="en-US" sz="100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1" i="0" u="none" strike="noStrike" kern="1200" baseline="0" dirty="0">
                          <a:solidFill>
                            <a:srgbClr val="316355"/>
                          </a:solidFill>
                          <a:latin typeface="Ubuntu" panose="020B0504030602030204" pitchFamily="34" charset="0"/>
                          <a:ea typeface="+mn-ea"/>
                          <a:cs typeface="+mn-cs"/>
                        </a:rPr>
                        <a:t>ASK:</a:t>
                      </a:r>
                    </a:p>
                    <a:p>
                      <a:r>
                        <a:rPr lang="en-US" sz="1000" b="0" i="0" u="none" strike="noStrike" kern="1200" baseline="0" dirty="0">
                          <a:solidFill>
                            <a:schemeClr val="tx1"/>
                          </a:solidFill>
                          <a:effectLst/>
                          <a:latin typeface="Ubuntu" panose="020B0504030602030204" pitchFamily="34" charset="0"/>
                          <a:ea typeface="+mn-ea"/>
                          <a:cs typeface="+mn-cs"/>
                        </a:rPr>
                        <a:t>Does anyone have any questions about anything we learned today or in Lesson 1?</a:t>
                      </a:r>
                    </a:p>
                    <a:p>
                      <a:endParaRPr lang="en-US" sz="1000" b="0" i="0" u="none" strike="noStrike" kern="1200" baseline="0" dirty="0">
                        <a:solidFill>
                          <a:schemeClr val="tx1"/>
                        </a:solidFill>
                        <a:effectLst/>
                        <a:latin typeface="Ubuntu" panose="020B0504030602030204" pitchFamily="34" charset="0"/>
                        <a:ea typeface="+mn-ea"/>
                        <a:cs typeface="+mn-cs"/>
                      </a:endParaRPr>
                    </a:p>
                    <a:p>
                      <a:r>
                        <a:rPr lang="en-US" sz="1000" b="1" i="1" dirty="0">
                          <a:solidFill>
                            <a:srgbClr val="000000"/>
                          </a:solidFill>
                          <a:effectLst/>
                          <a:latin typeface="Ubuntu" panose="020B0504030602030204" pitchFamily="34" charset="0"/>
                        </a:rPr>
                        <a:t>Congratulations! Thanks for participating, you have now concluded the Fitness Captain training course.</a:t>
                      </a:r>
                    </a:p>
                    <a:p>
                      <a:r>
                        <a:rPr lang="en-US" sz="1000" b="1" i="1" dirty="0">
                          <a:solidFill>
                            <a:srgbClr val="000000"/>
                          </a:solidFill>
                          <a:effectLst/>
                          <a:latin typeface="Ubuntu" panose="020B0504030602030204" pitchFamily="34" charset="0"/>
                        </a:rPr>
                        <a:t> </a:t>
                      </a:r>
                    </a:p>
                    <a:p>
                      <a:r>
                        <a:rPr lang="en-US" sz="1000" b="1" i="1" dirty="0">
                          <a:solidFill>
                            <a:srgbClr val="000000"/>
                          </a:solidFill>
                          <a:effectLst/>
                          <a:latin typeface="Ubuntu" panose="020B0504030602030204" pitchFamily="34" charset="0"/>
                        </a:rPr>
                        <a:t>Remember, to be a great athlete, you must be a healthy athlete. Your coach and Program staff are here to help you!</a:t>
                      </a:r>
                    </a:p>
                    <a:p>
                      <a:endParaRPr lang="en-US" sz="1000" b="0" i="0" dirty="0">
                        <a:solidFill>
                          <a:srgbClr val="000000"/>
                        </a:solidFill>
                        <a:effectLst/>
                        <a:latin typeface="Ubuntu" panose="020B0504030602030204" pitchFamily="34" charset="0"/>
                      </a:endParaRPr>
                    </a:p>
                    <a:p>
                      <a:endParaRPr lang="en-US" sz="1000" b="0" i="0" dirty="0">
                        <a:solidFill>
                          <a:srgbClr val="000000"/>
                        </a:solidFill>
                        <a:effectLst/>
                        <a:latin typeface="Ubuntu" panose="020B0504030602030204" pitchFamily="34" charset="0"/>
                      </a:endParaRPr>
                    </a:p>
                    <a:p>
                      <a:endParaRPr lang="en-US" sz="1000" b="0" i="0" dirty="0">
                        <a:solidFill>
                          <a:srgbClr val="000000"/>
                        </a:solidFill>
                        <a:effectLst/>
                        <a:latin typeface="Ubuntu" panose="020B0504030602030204" pitchFamily="34" charset="0"/>
                      </a:endParaRPr>
                    </a:p>
                    <a:p>
                      <a:endParaRPr lang="en-US" sz="1000" b="0" i="0" dirty="0">
                        <a:solidFill>
                          <a:srgbClr val="000000"/>
                        </a:solidFill>
                        <a:effectLst/>
                        <a:latin typeface="Ubuntu" panose="020B0504030602030204" pitchFamily="34" charset="0"/>
                      </a:endParaRPr>
                    </a:p>
                    <a:p>
                      <a:endParaRPr lang="en-US" sz="1000" b="0" i="0" dirty="0">
                        <a:solidFill>
                          <a:srgbClr val="000000"/>
                        </a:solidFill>
                        <a:effectLst/>
                        <a:latin typeface="Ubuntu" panose="020B0504030602030204" pitchFamily="34" charset="0"/>
                      </a:endParaRPr>
                    </a:p>
                    <a:p>
                      <a:endParaRPr lang="en-US" sz="1000" b="0" i="0" dirty="0">
                        <a:solidFill>
                          <a:srgbClr val="000000"/>
                        </a:solidFill>
                        <a:effectLst/>
                        <a:latin typeface="Ubuntu" panose="020B0504030602030204" pitchFamily="34" charset="0"/>
                      </a:endParaRPr>
                    </a:p>
                    <a:p>
                      <a:endParaRPr lang="en-US" sz="1000" b="0" i="0" dirty="0">
                        <a:solidFill>
                          <a:srgbClr val="000000"/>
                        </a:solidFill>
                        <a:effectLst/>
                        <a:latin typeface="Ubuntu" panose="020B0504030602030204" pitchFamily="34" charset="0"/>
                      </a:endParaRPr>
                    </a:p>
                    <a:p>
                      <a:endParaRPr lang="en-US" sz="1000" b="0" i="0" dirty="0">
                        <a:solidFill>
                          <a:srgbClr val="000000"/>
                        </a:solidFill>
                        <a:effectLst/>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108941">
                <a:tc>
                  <a:txBody>
                    <a:bodyPr/>
                    <a:lstStyle/>
                    <a:p>
                      <a:pPr marL="0" algn="l" defTabSz="914400" rtl="0" eaLnBrk="1" latinLnBrk="0" hangingPunct="1"/>
                      <a:endParaRPr lang="es-PA" sz="1000" b="1" i="0" u="none" strike="noStrike" kern="1200" baseline="0" dirty="0">
                        <a:solidFill>
                          <a:srgbClr val="316355"/>
                        </a:solidFill>
                        <a:latin typeface="Ubuntu" panose="020B0504030602030204" pitchFamily="34" charset="0"/>
                        <a:ea typeface="+mn-ea"/>
                        <a:cs typeface="+mn-cs"/>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pPr marL="0" indent="0">
                        <a:buFont typeface="Arial" panose="020B0604020202020204" pitchFamily="34" charset="0"/>
                        <a:buNone/>
                      </a:pPr>
                      <a:endParaRPr lang="en-US" sz="1000" dirty="0">
                        <a:solidFill>
                          <a:srgbClr val="316355"/>
                        </a:solidFill>
                        <a:latin typeface="Ubuntu" panose="020B0504030602030204" pitchFamily="34" charset="0"/>
                      </a:endParaRPr>
                    </a:p>
                    <a:p>
                      <a:pPr algn="ctr"/>
                      <a:r>
                        <a:rPr lang="es-PA" sz="3600" b="1" dirty="0">
                          <a:solidFill>
                            <a:schemeClr val="bg1"/>
                          </a:solidFill>
                          <a:latin typeface="Ubuntu" panose="020B0504030602030204" pitchFamily="34" charset="0"/>
                        </a:rPr>
                        <a:t>Lesson 2 Complete</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tc>
                  <a:txBody>
                    <a:bodyPr/>
                    <a:lstStyle/>
                    <a:p>
                      <a:endParaRPr lang="es-PA" sz="1000" dirty="0">
                        <a:solidFill>
                          <a:srgbClr val="316355"/>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130031"/>
                  </a:ext>
                </a:extLst>
              </a:tr>
            </a:tbl>
          </a:graphicData>
        </a:graphic>
      </p:graphicFrame>
      <p:grpSp>
        <p:nvGrpSpPr>
          <p:cNvPr id="11" name="Group 10">
            <a:extLst>
              <a:ext uri="{FF2B5EF4-FFF2-40B4-BE49-F238E27FC236}">
                <a16:creationId xmlns:a16="http://schemas.microsoft.com/office/drawing/2014/main" id="{9EABAB11-EBF8-4A7C-0E5B-DC6CD2A84087}"/>
              </a:ext>
            </a:extLst>
          </p:cNvPr>
          <p:cNvGrpSpPr/>
          <p:nvPr/>
        </p:nvGrpSpPr>
        <p:grpSpPr>
          <a:xfrm>
            <a:off x="7037599" y="981373"/>
            <a:ext cx="2095388" cy="2447627"/>
            <a:chOff x="7037599" y="3158988"/>
            <a:chExt cx="2095388" cy="2447627"/>
          </a:xfrm>
        </p:grpSpPr>
        <p:pic>
          <p:nvPicPr>
            <p:cNvPr id="8" name="Picture 7">
              <a:extLst>
                <a:ext uri="{FF2B5EF4-FFF2-40B4-BE49-F238E27FC236}">
                  <a16:creationId xmlns:a16="http://schemas.microsoft.com/office/drawing/2014/main" id="{9A892087-8018-9E16-3D78-25D875516C39}"/>
                </a:ext>
              </a:extLst>
            </p:cNvPr>
            <p:cNvPicPr>
              <a:picLocks noChangeAspect="1"/>
            </p:cNvPicPr>
            <p:nvPr/>
          </p:nvPicPr>
          <p:blipFill rotWithShape="1">
            <a:blip r:embed="rId2"/>
            <a:srcRect l="34415" t="25741" r="20535" b="29309"/>
            <a:stretch/>
          </p:blipFill>
          <p:spPr>
            <a:xfrm>
              <a:off x="7037599" y="3158988"/>
              <a:ext cx="2095388" cy="1176031"/>
            </a:xfrm>
            <a:prstGeom prst="rect">
              <a:avLst/>
            </a:prstGeom>
            <a:ln>
              <a:solidFill>
                <a:schemeClr val="tx1"/>
              </a:solidFill>
            </a:ln>
          </p:spPr>
        </p:pic>
        <p:pic>
          <p:nvPicPr>
            <p:cNvPr id="10" name="Picture 9">
              <a:extLst>
                <a:ext uri="{FF2B5EF4-FFF2-40B4-BE49-F238E27FC236}">
                  <a16:creationId xmlns:a16="http://schemas.microsoft.com/office/drawing/2014/main" id="{47E1CE1E-F8F4-233D-AEA8-96C38C185608}"/>
                </a:ext>
              </a:extLst>
            </p:cNvPr>
            <p:cNvPicPr>
              <a:picLocks noChangeAspect="1"/>
            </p:cNvPicPr>
            <p:nvPr/>
          </p:nvPicPr>
          <p:blipFill rotWithShape="1">
            <a:blip r:embed="rId3"/>
            <a:srcRect l="33913" t="25384" r="20234" b="29309"/>
            <a:stretch/>
          </p:blipFill>
          <p:spPr>
            <a:xfrm>
              <a:off x="7037599" y="4442001"/>
              <a:ext cx="2095388" cy="1164614"/>
            </a:xfrm>
            <a:prstGeom prst="rect">
              <a:avLst/>
            </a:prstGeom>
            <a:ln>
              <a:solidFill>
                <a:schemeClr val="tx1"/>
              </a:solidFill>
            </a:ln>
          </p:spPr>
        </p:pic>
      </p:grpSp>
    </p:spTree>
    <p:extLst>
      <p:ext uri="{BB962C8B-B14F-4D97-AF65-F5344CB8AC3E}">
        <p14:creationId xmlns:p14="http://schemas.microsoft.com/office/powerpoint/2010/main" val="4195585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27463480"/>
              </p:ext>
            </p:extLst>
          </p:nvPr>
        </p:nvGraphicFramePr>
        <p:xfrm>
          <a:off x="614150" y="545910"/>
          <a:ext cx="8518837" cy="6393591"/>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r>
                        <a:rPr lang="en-US" sz="1000" b="1" i="0" u="none" strike="noStrike" kern="1200" baseline="0" noProof="0" dirty="0">
                          <a:solidFill>
                            <a:srgbClr val="316355"/>
                          </a:solidFill>
                          <a:latin typeface="Ubuntu" panose="020B0504030602030204" pitchFamily="34" charset="0"/>
                          <a:ea typeface="+mn-ea"/>
                          <a:cs typeface="+mn-cs"/>
                        </a:rPr>
                        <a:t>Topic </a:t>
                      </a:r>
                      <a:endParaRPr lang="en-US" sz="1000" b="0" i="0" u="none" strike="noStrike" kern="1200" baseline="0" noProof="0" dirty="0">
                        <a:solidFill>
                          <a:srgbClr val="316355"/>
                        </a:solidFill>
                        <a:latin typeface="Ubuntu" panose="020B0504030602030204" pitchFamily="34" charset="0"/>
                        <a:ea typeface="+mn-ea"/>
                        <a:cs typeface="+mn-cs"/>
                      </a:endParaRPr>
                    </a:p>
                    <a:p>
                      <a:r>
                        <a:rPr lang="en-US" sz="1000" b="0" i="0" u="none" strike="noStrike" kern="1200" baseline="0" noProof="0" dirty="0">
                          <a:solidFill>
                            <a:schemeClr val="tx1"/>
                          </a:solidFill>
                          <a:latin typeface="Ubuntu" panose="020B0504030602030204" pitchFamily="34" charset="0"/>
                          <a:ea typeface="+mn-ea"/>
                          <a:cs typeface="+mn-cs"/>
                        </a:rPr>
                        <a:t>Welcome and Introductions </a:t>
                      </a:r>
                    </a:p>
                    <a:p>
                      <a:endParaRPr lang="en-US" sz="1000" b="0" i="0" u="none" strike="noStrike" kern="1200" baseline="0" noProof="0" dirty="0">
                        <a:solidFill>
                          <a:srgbClr val="316355"/>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5 minutes</a:t>
                      </a:r>
                    </a:p>
                    <a:p>
                      <a:r>
                        <a:rPr lang="en-US" sz="1000" b="1" i="0" u="none" strike="noStrike" kern="1200" baseline="0" noProof="0" dirty="0">
                          <a:solidFill>
                            <a:srgbClr val="316355"/>
                          </a:solidFill>
                          <a:latin typeface="Ubuntu" panose="020B0504030602030204" pitchFamily="34" charset="0"/>
                          <a:ea typeface="+mn-ea"/>
                          <a:cs typeface="+mn-cs"/>
                        </a:rPr>
                        <a:t>Lead: </a:t>
                      </a:r>
                      <a:endParaRPr lang="en-US" sz="1000" noProof="0" dirty="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000" i="0" noProof="0" dirty="0">
                          <a:solidFill>
                            <a:schemeClr val="tx1"/>
                          </a:solidFill>
                          <a:latin typeface="Ubuntu" panose="020B0504030602030204" pitchFamily="34" charset="0"/>
                        </a:rPr>
                        <a:t>Welcome participants</a:t>
                      </a:r>
                    </a:p>
                    <a:p>
                      <a:pPr marL="171450" indent="-171450">
                        <a:buFont typeface="Arial" panose="020B0604020202020204" pitchFamily="34" charset="0"/>
                        <a:buChar char="•"/>
                      </a:pPr>
                      <a:r>
                        <a:rPr lang="en-US" sz="1000" i="0" noProof="0" dirty="0">
                          <a:solidFill>
                            <a:schemeClr val="tx1"/>
                          </a:solidFill>
                          <a:latin typeface="Ubuntu" panose="020B0504030602030204" pitchFamily="34" charset="0"/>
                        </a:rPr>
                        <a:t>Introduce the facilitators</a:t>
                      </a:r>
                    </a:p>
                    <a:p>
                      <a:pPr marL="171450" indent="-171450">
                        <a:buFont typeface="Arial" panose="020B0604020202020204" pitchFamily="34" charset="0"/>
                        <a:buChar char="•"/>
                      </a:pPr>
                      <a:endParaRPr lang="en-US" sz="1000" i="0" noProof="0" dirty="0">
                        <a:solidFill>
                          <a:schemeClr val="tx1"/>
                        </a:solidFill>
                        <a:latin typeface="Ubuntu" panose="020B0504030602030204" pitchFamily="34" charset="0"/>
                      </a:endParaRPr>
                    </a:p>
                    <a:p>
                      <a:r>
                        <a:rPr lang="en-US" sz="1000" i="0" noProof="0" dirty="0">
                          <a:solidFill>
                            <a:schemeClr val="tx1"/>
                          </a:solidFill>
                          <a:latin typeface="Ubuntu" panose="020B0504030602030204" pitchFamily="34" charset="0"/>
                        </a:rPr>
                        <a:t>Hello, everyone! </a:t>
                      </a:r>
                      <a:r>
                        <a:rPr lang="en-US" sz="1000" b="1" i="1" noProof="0" dirty="0">
                          <a:solidFill>
                            <a:schemeClr val="tx1"/>
                          </a:solidFill>
                          <a:latin typeface="Ubuntu" panose="020B0504030602030204" pitchFamily="34" charset="0"/>
                        </a:rPr>
                        <a:t>Introduce yourself.</a:t>
                      </a:r>
                      <a:endParaRPr lang="en-US" sz="1000" i="0" noProof="0" dirty="0">
                        <a:solidFill>
                          <a:schemeClr val="tx1"/>
                        </a:solidFill>
                        <a:latin typeface="Ubuntu" panose="020B0504030602030204" pitchFamily="34" charset="0"/>
                      </a:endParaRPr>
                    </a:p>
                    <a:p>
                      <a:endParaRPr lang="en-US" sz="1000" i="0" noProof="0" dirty="0">
                        <a:solidFill>
                          <a:schemeClr val="tx1"/>
                        </a:solidFill>
                        <a:latin typeface="Ubuntu" panose="020B0504030602030204" pitchFamily="34" charset="0"/>
                      </a:endParaRPr>
                    </a:p>
                    <a:p>
                      <a:r>
                        <a:rPr lang="en-US" sz="1000" i="0" noProof="0" dirty="0">
                          <a:solidFill>
                            <a:schemeClr val="tx1"/>
                          </a:solidFill>
                          <a:latin typeface="Ubuntu" panose="020B0504030602030204" pitchFamily="34" charset="0"/>
                        </a:rPr>
                        <a:t>I now would like to ask each person to unmute and introduce themselves. Please tell us your name, favorite sport to play, and why you want to be a Fitness Captain. </a:t>
                      </a:r>
                      <a:r>
                        <a:rPr lang="en-US" sz="1000" b="1" i="1" noProof="0" dirty="0">
                          <a:solidFill>
                            <a:schemeClr val="tx1"/>
                          </a:solidFill>
                          <a:latin typeface="Ubuntu" panose="020B0504030602030204" pitchFamily="34" charset="0"/>
                        </a:rPr>
                        <a:t>Each person introduces themselves</a:t>
                      </a:r>
                      <a:r>
                        <a:rPr lang="en-US" sz="1000" i="0" noProof="0" dirty="0">
                          <a:solidFill>
                            <a:schemeClr val="tx1"/>
                          </a:solidFill>
                          <a:latin typeface="Ubuntu" panose="020B0504030602030204" pitchFamily="34" charset="0"/>
                        </a:rPr>
                        <a:t>.</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609690">
                <a:tc>
                  <a:txBody>
                    <a:bodyPr/>
                    <a:lstStyle/>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Topic </a:t>
                      </a:r>
                    </a:p>
                    <a:p>
                      <a:pPr marL="0" algn="l" defTabSz="914400" rtl="0" eaLnBrk="1" latinLnBrk="0" hangingPunct="1"/>
                      <a:r>
                        <a:rPr lang="en-US" sz="1000" b="0" i="0" u="none" strike="noStrike" kern="1200" baseline="0" noProof="0" dirty="0">
                          <a:solidFill>
                            <a:schemeClr val="tx1"/>
                          </a:solidFill>
                          <a:latin typeface="Ubuntu" panose="020B0504030602030204" pitchFamily="34" charset="0"/>
                          <a:ea typeface="+mn-ea"/>
                          <a:cs typeface="+mn-cs"/>
                        </a:rPr>
                        <a:t>Purpose of the Fitness Captain Training</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1 minute</a:t>
                      </a: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To be a great athlete, you must be a healthy athlete. Living a healthy lifestyle takes knowledge, skills, support, and a dedication to healthy behaviors year-long and lifelong.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The purpose of the Fitness Captain training course is to provide you the required knowledge skills and knowledge to promote fitness through sport and competition. </a:t>
                      </a:r>
                    </a:p>
                    <a:p>
                      <a:endParaRPr lang="en-US" sz="1000" i="0" noProof="0" dirty="0">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319925">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algn="l" defTabSz="914400" rtl="0" eaLnBrk="1" latinLnBrk="0" hangingPunct="1"/>
                      <a:r>
                        <a:rPr lang="en-US" sz="1000" b="0" i="0" u="none" strike="noStrike" kern="1200" baseline="0" noProof="0">
                          <a:solidFill>
                            <a:schemeClr val="tx1"/>
                          </a:solidFill>
                          <a:latin typeface="Ubuntu" panose="020B0504030602030204" pitchFamily="34" charset="0"/>
                          <a:ea typeface="+mn-ea"/>
                          <a:cs typeface="+mn-cs"/>
                        </a:rPr>
                        <a:t>What is a Fitness Captain?</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3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kern="1200" noProof="0" dirty="0">
                          <a:solidFill>
                            <a:schemeClr val="tx1"/>
                          </a:solidFill>
                          <a:latin typeface="Ubuntu" panose="020B0504030602030204" pitchFamily="34" charset="0"/>
                          <a:ea typeface="+mn-ea"/>
                          <a:cs typeface="+mn-cs"/>
                        </a:rPr>
                        <a:t>Fitness Captains are athletes on a sports team who lead their team in activities related to fitness and a healthy lifestyle.</a:t>
                      </a:r>
                    </a:p>
                    <a:p>
                      <a:endParaRPr lang="en-US" sz="1000" b="0" i="0" kern="1200" noProof="0" dirty="0">
                        <a:solidFill>
                          <a:schemeClr val="tx1"/>
                        </a:solidFill>
                        <a:latin typeface="Ubuntu" panose="020B0504030602030204" pitchFamily="34" charset="0"/>
                        <a:ea typeface="+mn-ea"/>
                        <a:cs typeface="+mn-cs"/>
                      </a:endParaRPr>
                    </a:p>
                    <a:p>
                      <a:r>
                        <a:rPr lang="en-US" sz="1000" b="0" i="0" kern="1200" noProof="0" dirty="0">
                          <a:solidFill>
                            <a:schemeClr val="tx1"/>
                          </a:solidFill>
                          <a:latin typeface="Ubuntu" panose="020B0504030602030204" pitchFamily="34" charset="0"/>
                          <a:ea typeface="+mn-ea"/>
                          <a:cs typeface="+mn-cs"/>
                        </a:rPr>
                        <a:t>Fitness Captains have a passion for fitness and healthy habits.</a:t>
                      </a:r>
                    </a:p>
                    <a:p>
                      <a:endParaRPr lang="en-US" sz="1000" b="0" i="0" kern="1200" noProof="0" dirty="0">
                        <a:solidFill>
                          <a:schemeClr val="tx1"/>
                        </a:solidFill>
                        <a:latin typeface="Ubuntu" panose="020B0504030602030204" pitchFamily="34" charset="0"/>
                        <a:ea typeface="+mn-ea"/>
                        <a:cs typeface="+mn-cs"/>
                      </a:endParaRPr>
                    </a:p>
                    <a:p>
                      <a:r>
                        <a:rPr lang="en-US" sz="1000" b="0" i="0" kern="1200" noProof="0" dirty="0">
                          <a:solidFill>
                            <a:schemeClr val="tx1"/>
                          </a:solidFill>
                          <a:latin typeface="Ubuntu" panose="020B0504030602030204" pitchFamily="34" charset="0"/>
                          <a:ea typeface="+mn-ea"/>
                          <a:cs typeface="+mn-cs"/>
                        </a:rPr>
                        <a:t>As a Fitness Captain, you can use your leadership and communication skills to encourage and empower fellow athletes to be healthy and fit on all Special Olympics teams.</a:t>
                      </a:r>
                    </a:p>
                    <a:p>
                      <a:endParaRPr lang="en-US" sz="1000" b="0" i="0" kern="1200" noProof="0" dirty="0">
                        <a:solidFill>
                          <a:schemeClr val="tx1"/>
                        </a:solidFill>
                        <a:latin typeface="Ubuntu" panose="020B0504030602030204" pitchFamily="34" charset="0"/>
                        <a:ea typeface="+mn-ea"/>
                        <a:cs typeface="+mn-cs"/>
                      </a:endParaRPr>
                    </a:p>
                    <a:p>
                      <a:endParaRPr lang="en-US" sz="1000" b="0" i="0" kern="1200" noProof="0" dirty="0">
                        <a:solidFill>
                          <a:schemeClr val="tx1"/>
                        </a:solidFill>
                        <a:latin typeface="Ubuntu" panose="020B0504030602030204" pitchFamily="34" charset="0"/>
                        <a:ea typeface="+mn-ea"/>
                        <a:cs typeface="+mn-cs"/>
                      </a:endParaRPr>
                    </a:p>
                    <a:p>
                      <a:pPr marL="0" indent="0">
                        <a:buFont typeface="Arial" panose="020B0604020202020204" pitchFamily="34" charset="0"/>
                        <a:buNone/>
                      </a:pPr>
                      <a:r>
                        <a:rPr lang="en-US" sz="1000" b="0" i="0" kern="1200" noProof="0" dirty="0">
                          <a:solidFill>
                            <a:schemeClr val="tx1"/>
                          </a:solidFill>
                          <a:latin typeface="Ubuntu" panose="020B0504030602030204" pitchFamily="34" charset="0"/>
                          <a:ea typeface="+mn-ea"/>
                          <a:cs typeface="+mn-cs"/>
                        </a:rPr>
                        <a:t>Fitness Captains must:</a:t>
                      </a:r>
                    </a:p>
                    <a:p>
                      <a:pPr marL="171450" indent="-171450">
                        <a:buFont typeface="Arial" panose="020B0604020202020204" pitchFamily="34" charset="0"/>
                        <a:buChar char="•"/>
                      </a:pPr>
                      <a:r>
                        <a:rPr lang="en-US" sz="1000" b="0" i="0" kern="1200" noProof="0" dirty="0">
                          <a:solidFill>
                            <a:schemeClr val="tx1"/>
                          </a:solidFill>
                          <a:latin typeface="Ubuntu" panose="020B0504030602030204" pitchFamily="34" charset="0"/>
                          <a:ea typeface="+mn-ea"/>
                          <a:cs typeface="+mn-cs"/>
                        </a:rPr>
                        <a:t>Have a positive influence with their teammates.</a:t>
                      </a:r>
                    </a:p>
                    <a:p>
                      <a:pPr marL="171450" indent="-171450">
                        <a:buFont typeface="Arial" panose="020B0604020202020204" pitchFamily="34" charset="0"/>
                        <a:buChar char="•"/>
                      </a:pPr>
                      <a:r>
                        <a:rPr lang="en-US" sz="1000" b="0" i="0" kern="1200" noProof="0" dirty="0">
                          <a:solidFill>
                            <a:schemeClr val="tx1"/>
                          </a:solidFill>
                          <a:latin typeface="Ubuntu" panose="020B0504030602030204" pitchFamily="34" charset="0"/>
                          <a:ea typeface="+mn-ea"/>
                          <a:cs typeface="+mn-cs"/>
                        </a:rPr>
                        <a:t>Be reliable, dependable, and respectful at all times.</a:t>
                      </a:r>
                    </a:p>
                    <a:p>
                      <a:pPr marL="171450" indent="-171450">
                        <a:buFont typeface="Arial" panose="020B0604020202020204" pitchFamily="34" charset="0"/>
                        <a:buChar char="•"/>
                      </a:pPr>
                      <a:r>
                        <a:rPr lang="en-US" sz="1000" b="0" i="0" kern="1200" noProof="0" dirty="0">
                          <a:solidFill>
                            <a:schemeClr val="tx1"/>
                          </a:solidFill>
                          <a:latin typeface="Ubuntu" panose="020B0504030602030204" pitchFamily="34" charset="0"/>
                          <a:ea typeface="+mn-ea"/>
                          <a:cs typeface="+mn-cs"/>
                        </a:rPr>
                        <a:t>Show great sportsmanship in all circumstances and have a great attitude.</a:t>
                      </a:r>
                    </a:p>
                    <a:p>
                      <a:pPr marL="171450" indent="-171450">
                        <a:buFont typeface="Arial" panose="020B0604020202020204" pitchFamily="34" charset="0"/>
                        <a:buChar char="•"/>
                      </a:pPr>
                      <a:r>
                        <a:rPr lang="en-US" sz="1000" b="0" i="0" kern="1200" noProof="0" dirty="0">
                          <a:solidFill>
                            <a:schemeClr val="tx1"/>
                          </a:solidFill>
                          <a:latin typeface="Ubuntu" panose="020B0504030602030204" pitchFamily="34" charset="0"/>
                          <a:ea typeface="+mn-ea"/>
                          <a:cs typeface="+mn-cs"/>
                        </a:rPr>
                        <a:t>Be great team members and genuinely care about those around them.</a:t>
                      </a:r>
                    </a:p>
                    <a:p>
                      <a:pPr marL="0" indent="0">
                        <a:buFont typeface="Arial" panose="020B0604020202020204" pitchFamily="34" charset="0"/>
                        <a:buNone/>
                      </a:pPr>
                      <a:endParaRPr lang="en-US" sz="1000" i="0" kern="1200" noProof="0" dirty="0">
                        <a:solidFill>
                          <a:schemeClr val="tx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pic>
        <p:nvPicPr>
          <p:cNvPr id="4" name="Picture 3">
            <a:extLst>
              <a:ext uri="{FF2B5EF4-FFF2-40B4-BE49-F238E27FC236}">
                <a16:creationId xmlns:a16="http://schemas.microsoft.com/office/drawing/2014/main" id="{46D6CDB1-25B0-77BC-E8CC-3D98D3D9AAD0}"/>
              </a:ext>
            </a:extLst>
          </p:cNvPr>
          <p:cNvPicPr>
            <a:picLocks noChangeAspect="1"/>
          </p:cNvPicPr>
          <p:nvPr/>
        </p:nvPicPr>
        <p:blipFill rotWithShape="1">
          <a:blip r:embed="rId2"/>
          <a:srcRect l="32890" t="27146" r="18248" b="22791"/>
          <a:stretch/>
        </p:blipFill>
        <p:spPr>
          <a:xfrm>
            <a:off x="7023507" y="1073417"/>
            <a:ext cx="2118184" cy="1220803"/>
          </a:xfrm>
          <a:prstGeom prst="rect">
            <a:avLst/>
          </a:prstGeom>
          <a:ln>
            <a:solidFill>
              <a:schemeClr val="tx1"/>
            </a:solidFill>
          </a:ln>
        </p:spPr>
      </p:pic>
      <p:pic>
        <p:nvPicPr>
          <p:cNvPr id="6" name="Picture 5">
            <a:extLst>
              <a:ext uri="{FF2B5EF4-FFF2-40B4-BE49-F238E27FC236}">
                <a16:creationId xmlns:a16="http://schemas.microsoft.com/office/drawing/2014/main" id="{0A03BC95-887D-53AE-4641-2E4A990FC2C8}"/>
              </a:ext>
            </a:extLst>
          </p:cNvPr>
          <p:cNvPicPr>
            <a:picLocks noChangeAspect="1"/>
          </p:cNvPicPr>
          <p:nvPr/>
        </p:nvPicPr>
        <p:blipFill rotWithShape="1">
          <a:blip r:embed="rId3"/>
          <a:srcRect l="43644" t="32520" r="12911" b="24670"/>
          <a:stretch/>
        </p:blipFill>
        <p:spPr>
          <a:xfrm>
            <a:off x="7023506" y="2703464"/>
            <a:ext cx="2118184" cy="1174072"/>
          </a:xfrm>
          <a:prstGeom prst="rect">
            <a:avLst/>
          </a:prstGeom>
          <a:ln>
            <a:solidFill>
              <a:schemeClr val="tx1"/>
            </a:solidFill>
          </a:ln>
        </p:spPr>
      </p:pic>
      <p:pic>
        <p:nvPicPr>
          <p:cNvPr id="17" name="Picture 16">
            <a:extLst>
              <a:ext uri="{FF2B5EF4-FFF2-40B4-BE49-F238E27FC236}">
                <a16:creationId xmlns:a16="http://schemas.microsoft.com/office/drawing/2014/main" id="{DE48F741-8190-E55D-CE21-6B3883DF2FAC}"/>
              </a:ext>
            </a:extLst>
          </p:cNvPr>
          <p:cNvPicPr>
            <a:picLocks noChangeAspect="1"/>
          </p:cNvPicPr>
          <p:nvPr/>
        </p:nvPicPr>
        <p:blipFill rotWithShape="1">
          <a:blip r:embed="rId4"/>
          <a:srcRect l="43345" t="32698" r="12508" b="24314"/>
          <a:stretch/>
        </p:blipFill>
        <p:spPr>
          <a:xfrm>
            <a:off x="7023506" y="4879669"/>
            <a:ext cx="2109481" cy="1155421"/>
          </a:xfrm>
          <a:prstGeom prst="rect">
            <a:avLst/>
          </a:prstGeom>
          <a:ln>
            <a:solidFill>
              <a:schemeClr val="tx1"/>
            </a:solidFill>
          </a:ln>
        </p:spPr>
      </p:pic>
    </p:spTree>
    <p:extLst>
      <p:ext uri="{BB962C8B-B14F-4D97-AF65-F5344CB8AC3E}">
        <p14:creationId xmlns:p14="http://schemas.microsoft.com/office/powerpoint/2010/main" val="231787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988160138"/>
              </p:ext>
            </p:extLst>
          </p:nvPr>
        </p:nvGraphicFramePr>
        <p:xfrm>
          <a:off x="614150" y="545910"/>
          <a:ext cx="8518837" cy="6213873"/>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r>
                        <a:rPr lang="en-US" sz="1000" b="1" i="0" u="none" strike="noStrike" kern="1200" baseline="0" noProof="0">
                          <a:solidFill>
                            <a:srgbClr val="316355"/>
                          </a:solidFill>
                          <a:latin typeface="Ubuntu" panose="020B0504030602030204" pitchFamily="34" charset="0"/>
                          <a:ea typeface="+mn-ea"/>
                          <a:cs typeface="+mn-cs"/>
                        </a:rPr>
                        <a:t>Topic </a:t>
                      </a:r>
                      <a:endParaRPr lang="en-US" sz="1000" b="0" i="0" u="none" strike="noStrike" kern="1200" baseline="0" noProof="0">
                        <a:solidFill>
                          <a:srgbClr val="316355"/>
                        </a:solidFill>
                        <a:latin typeface="Ubuntu" panose="020B0504030602030204" pitchFamily="34" charset="0"/>
                        <a:ea typeface="+mn-ea"/>
                        <a:cs typeface="+mn-cs"/>
                      </a:endParaRPr>
                    </a:p>
                    <a:p>
                      <a:r>
                        <a:rPr lang="en-US" sz="1000" b="0" i="0" u="none" strike="noStrike" kern="1200" baseline="0" noProof="0">
                          <a:solidFill>
                            <a:schemeClr val="tx1"/>
                          </a:solidFill>
                          <a:latin typeface="Ubuntu" panose="020B0504030602030204" pitchFamily="34" charset="0"/>
                          <a:ea typeface="+mn-ea"/>
                          <a:cs typeface="+mn-cs"/>
                        </a:rPr>
                        <a:t>Roles and Responsibilities of a Fitness Captain</a:t>
                      </a:r>
                    </a:p>
                    <a:p>
                      <a:endParaRPr lang="en-US" sz="1000" b="0" i="0" u="none" strike="noStrike" kern="1200" baseline="0" noProof="0">
                        <a:solidFill>
                          <a:srgbClr val="316355"/>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4 minutes</a:t>
                      </a:r>
                    </a:p>
                    <a:p>
                      <a:r>
                        <a:rPr lang="en-US" sz="1000" b="1" i="0" u="none" strike="noStrike" kern="1200" baseline="0" noProof="0">
                          <a:solidFill>
                            <a:srgbClr val="316355"/>
                          </a:solidFill>
                          <a:latin typeface="Ubuntu" panose="020B0504030602030204" pitchFamily="34" charset="0"/>
                          <a:ea typeface="+mn-ea"/>
                          <a:cs typeface="+mn-cs"/>
                        </a:rPr>
                        <a:t>Lead: </a:t>
                      </a:r>
                      <a:endParaRPr lang="en-US" sz="1000" noProof="0">
                        <a:solidFill>
                          <a:srgbClr val="316355"/>
                        </a:solidFill>
                        <a:latin typeface="Ubuntu" panose="020B0504030602030204" pitchFamily="34" charset="0"/>
                      </a:endParaRP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As a Fitness Captain, you will work closely with your coaches to make sure health and fitness is a key component of the sports experience by participating in these leadership roles: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Teaching Healthy Habits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Leading Warm-Ups and Cool-Downs</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Teams that have Fitness Captains will:</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Complete safe and effective warm-up and cool-down routines.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Learn health education tips or lessons.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Be supported to practice healthy behaviors and encouraged to participate in other health/fitness programming.</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You should take care of your teammates in a positive manner and help your teammates succeed with praise and motivation.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609690">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algn="l" defTabSz="914400" rtl="0" eaLnBrk="1" latinLnBrk="0" hangingPunct="1"/>
                      <a:r>
                        <a:rPr lang="en-US" sz="1000" b="0" i="0" u="none" strike="noStrike" kern="1200" baseline="0" noProof="0">
                          <a:solidFill>
                            <a:schemeClr val="tx1"/>
                          </a:solidFill>
                          <a:latin typeface="Ubuntu" panose="020B0504030602030204" pitchFamily="34" charset="0"/>
                          <a:ea typeface="+mn-ea"/>
                          <a:cs typeface="+mn-cs"/>
                        </a:rPr>
                        <a:t>Role of Fitness Captain vs. Role of a Health Messenger</a:t>
                      </a:r>
                    </a:p>
                    <a:p>
                      <a:pPr marL="0" algn="l" defTabSz="914400" rtl="0" eaLnBrk="1" latinLnBrk="0" hangingPunct="1"/>
                      <a:endParaRPr lang="en-US" sz="1000" b="0" i="0" u="none" strike="noStrike" kern="1200" baseline="0" noProof="0">
                        <a:solidFill>
                          <a:schemeClr val="tx1"/>
                        </a:solidFill>
                        <a:latin typeface="Ubuntu" panose="020B0504030602030204" pitchFamily="34" charset="0"/>
                        <a:ea typeface="+mn-ea"/>
                        <a:cs typeface="+mn-cs"/>
                      </a:endParaRP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5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Health Messengers are Special Olympics athletes who have been trained to serve as a health leader, educator and advocate</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Health Messengers are not Fitness Captains, but they are invited to complete this module. </a:t>
                      </a:r>
                    </a:p>
                    <a:p>
                      <a:endParaRPr lang="en-US" sz="1000" b="0" i="0" noProof="0" dirty="0">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noProof="0" dirty="0">
                          <a:effectLst/>
                          <a:latin typeface="Ubuntu" panose="020B0504030602030204" pitchFamily="34" charset="0"/>
                          <a:ea typeface="Calibri" panose="020F0502020204030204" pitchFamily="34" charset="0"/>
                          <a:cs typeface="Times New Roman"/>
                        </a:rPr>
                        <a:t>The Fitness Captain program may be a step to becoming a Health Messenger or other Athlete Leadership Role. Fitness Captains may feel inspired and ready to take on other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noProof="0" dirty="0">
                        <a:effectLst/>
                        <a:latin typeface="Ubuntu" panose="020B0504030602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noProof="0" dirty="0">
                          <a:effectLst/>
                          <a:latin typeface="Ubuntu" panose="020B0504030602030204" pitchFamily="34" charset="0"/>
                          <a:cs typeface="Times New Roman"/>
                        </a:rPr>
                        <a:t>Here is a chart comparing Fitness Captains and  Health Messengers.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noProof="0" dirty="0">
                        <a:effectLst/>
                        <a:latin typeface="Ubuntu" panose="020B0504030602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noProof="0" dirty="0">
                          <a:effectLst/>
                          <a:latin typeface="Ubuntu" panose="020B0504030602030204" pitchFamily="34" charset="0"/>
                          <a:cs typeface="Times New Roman"/>
                        </a:rPr>
                        <a:t>You can see in the middle column that both Fitness Captains and Health Messengers teach healthy habits and are a role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noProof="0" dirty="0">
                        <a:effectLst/>
                        <a:latin typeface="Ubuntu" panose="020B0504030602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noProof="0" dirty="0">
                          <a:effectLst/>
                          <a:latin typeface="Ubuntu" panose="020B0504030602030204" pitchFamily="34" charset="0"/>
                          <a:cs typeface="Times New Roman"/>
                        </a:rPr>
                        <a:t>There are differences between the two roles.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noProof="0" dirty="0">
                          <a:effectLst/>
                          <a:latin typeface="Ubuntu" panose="020B0504030602030204" pitchFamily="34" charset="0"/>
                          <a:cs typeface="Times New Roman"/>
                        </a:rPr>
                        <a:t>Fitness Captains are a Sport Leader, whereas Health Messengers are a Health Leader Role.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noProof="0" dirty="0">
                          <a:effectLst/>
                          <a:latin typeface="Ubuntu" panose="020B0504030602030204" pitchFamily="34" charset="0"/>
                          <a:cs typeface="Times New Roman"/>
                        </a:rPr>
                        <a:t>Fitness Captains shares health tips at practices and helps lead their teammates in warm-ups and cool-downs.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noProof="0" dirty="0">
                          <a:effectLst/>
                          <a:latin typeface="Ubuntu" panose="020B0504030602030204" pitchFamily="34" charset="0"/>
                          <a:cs typeface="Times New Roman"/>
                        </a:rPr>
                        <a:t>Health Messengers receive training in all areas of Special Olympics Health programming and may lead large health education like a presentation or a lesson with activities.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3" name="Picture 2">
            <a:extLst>
              <a:ext uri="{FF2B5EF4-FFF2-40B4-BE49-F238E27FC236}">
                <a16:creationId xmlns:a16="http://schemas.microsoft.com/office/drawing/2014/main" id="{01E20F00-F443-E0F7-D989-FB7D68937A53}"/>
              </a:ext>
            </a:extLst>
          </p:cNvPr>
          <p:cNvPicPr>
            <a:picLocks noChangeAspect="1"/>
          </p:cNvPicPr>
          <p:nvPr/>
        </p:nvPicPr>
        <p:blipFill rotWithShape="1">
          <a:blip r:embed="rId2"/>
          <a:srcRect l="48462" t="29487" r="17024" b="37514"/>
          <a:stretch/>
        </p:blipFill>
        <p:spPr>
          <a:xfrm>
            <a:off x="7014803" y="1568923"/>
            <a:ext cx="2118184" cy="1139140"/>
          </a:xfrm>
          <a:prstGeom prst="rect">
            <a:avLst/>
          </a:prstGeom>
          <a:ln>
            <a:solidFill>
              <a:schemeClr val="tx1"/>
            </a:solidFill>
          </a:ln>
        </p:spPr>
      </p:pic>
      <p:grpSp>
        <p:nvGrpSpPr>
          <p:cNvPr id="10" name="Group 9">
            <a:extLst>
              <a:ext uri="{FF2B5EF4-FFF2-40B4-BE49-F238E27FC236}">
                <a16:creationId xmlns:a16="http://schemas.microsoft.com/office/drawing/2014/main" id="{D191B334-1332-4E07-40CD-80E81912CAD7}"/>
              </a:ext>
            </a:extLst>
          </p:cNvPr>
          <p:cNvGrpSpPr/>
          <p:nvPr/>
        </p:nvGrpSpPr>
        <p:grpSpPr>
          <a:xfrm>
            <a:off x="7014804" y="3604046"/>
            <a:ext cx="2118184" cy="2626619"/>
            <a:chOff x="7014804" y="3604046"/>
            <a:chExt cx="2118184" cy="2626619"/>
          </a:xfrm>
        </p:grpSpPr>
        <p:pic>
          <p:nvPicPr>
            <p:cNvPr id="7" name="Picture 6">
              <a:extLst>
                <a:ext uri="{FF2B5EF4-FFF2-40B4-BE49-F238E27FC236}">
                  <a16:creationId xmlns:a16="http://schemas.microsoft.com/office/drawing/2014/main" id="{5AB492AA-EB1D-880A-3B5D-4E81E2F274D9}"/>
                </a:ext>
              </a:extLst>
            </p:cNvPr>
            <p:cNvPicPr>
              <a:picLocks noChangeAspect="1"/>
            </p:cNvPicPr>
            <p:nvPr/>
          </p:nvPicPr>
          <p:blipFill rotWithShape="1">
            <a:blip r:embed="rId3"/>
            <a:srcRect l="48662" t="29487" r="16722" b="37062"/>
            <a:stretch/>
          </p:blipFill>
          <p:spPr>
            <a:xfrm>
              <a:off x="7014804" y="3604046"/>
              <a:ext cx="2118184" cy="1151404"/>
            </a:xfrm>
            <a:prstGeom prst="rect">
              <a:avLst/>
            </a:prstGeom>
            <a:ln>
              <a:solidFill>
                <a:schemeClr val="tx1"/>
              </a:solidFill>
            </a:ln>
          </p:spPr>
        </p:pic>
        <p:pic>
          <p:nvPicPr>
            <p:cNvPr id="9" name="Picture 8">
              <a:extLst>
                <a:ext uri="{FF2B5EF4-FFF2-40B4-BE49-F238E27FC236}">
                  <a16:creationId xmlns:a16="http://schemas.microsoft.com/office/drawing/2014/main" id="{41A65330-5FAC-12CA-8264-4FE23FDC8690}"/>
                </a:ext>
              </a:extLst>
            </p:cNvPr>
            <p:cNvPicPr>
              <a:picLocks noChangeAspect="1"/>
            </p:cNvPicPr>
            <p:nvPr/>
          </p:nvPicPr>
          <p:blipFill rotWithShape="1">
            <a:blip r:embed="rId4"/>
            <a:srcRect l="48543" t="29706" r="17745" b="36486"/>
            <a:stretch/>
          </p:blipFill>
          <p:spPr>
            <a:xfrm>
              <a:off x="7014804" y="5035812"/>
              <a:ext cx="2118184" cy="1194853"/>
            </a:xfrm>
            <a:prstGeom prst="rect">
              <a:avLst/>
            </a:prstGeom>
            <a:ln>
              <a:solidFill>
                <a:schemeClr val="tx1"/>
              </a:solidFill>
            </a:ln>
          </p:spPr>
        </p:pic>
      </p:grpSp>
    </p:spTree>
    <p:extLst>
      <p:ext uri="{BB962C8B-B14F-4D97-AF65-F5344CB8AC3E}">
        <p14:creationId xmlns:p14="http://schemas.microsoft.com/office/powerpoint/2010/main" val="1028751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363274479"/>
              </p:ext>
            </p:extLst>
          </p:nvPr>
        </p:nvGraphicFramePr>
        <p:xfrm>
          <a:off x="614150" y="545910"/>
          <a:ext cx="8518837" cy="5704998"/>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557068">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algn="l" defTabSz="914400" rtl="0" eaLnBrk="1" latinLnBrk="0" hangingPunct="1"/>
                      <a:r>
                        <a:rPr lang="en-US" sz="1000" b="0" i="0" u="none" strike="noStrike" kern="1200" baseline="0" noProof="0">
                          <a:solidFill>
                            <a:schemeClr val="tx1"/>
                          </a:solidFill>
                          <a:latin typeface="Ubuntu" panose="020B0504030602030204" pitchFamily="34" charset="0"/>
                          <a:ea typeface="+mn-ea"/>
                          <a:cs typeface="+mn-cs"/>
                        </a:rPr>
                        <a:t>Role of Coach vs. Role of a Fitness Captain</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 </a:t>
                      </a:r>
                    </a:p>
                    <a:p>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2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There are also differences between a coach and a Fitness Captain.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i="0" noProof="0" dirty="0">
                          <a:solidFill>
                            <a:schemeClr val="tx1"/>
                          </a:solidFill>
                          <a:latin typeface="Ubuntu" panose="020B0504030602030204" pitchFamily="34" charset="0"/>
                        </a:rPr>
                        <a:t>A Coach:</a:t>
                      </a:r>
                    </a:p>
                    <a:p>
                      <a:pPr marL="171450" indent="-171450">
                        <a:buFont typeface="Arial" panose="020B0604020202020204" pitchFamily="34" charset="0"/>
                        <a:buChar char="•"/>
                      </a:pPr>
                      <a:r>
                        <a:rPr lang="en-US" sz="1000" i="0" noProof="0" dirty="0">
                          <a:solidFill>
                            <a:schemeClr val="tx1"/>
                          </a:solidFill>
                          <a:latin typeface="Ubuntu" panose="020B0504030602030204" pitchFamily="34" charset="0"/>
                        </a:rPr>
                        <a:t>Is the leader of every practice.</a:t>
                      </a:r>
                    </a:p>
                    <a:p>
                      <a:pPr marL="171450" indent="-171450">
                        <a:buFont typeface="Arial" panose="020B0604020202020204" pitchFamily="34" charset="0"/>
                        <a:buChar char="•"/>
                      </a:pPr>
                      <a:r>
                        <a:rPr lang="en-US" sz="1000" i="0" noProof="0" dirty="0">
                          <a:solidFill>
                            <a:schemeClr val="tx1"/>
                          </a:solidFill>
                          <a:latin typeface="Ubuntu" panose="020B0504030602030204" pitchFamily="34" charset="0"/>
                        </a:rPr>
                        <a:t>Determines the order of practice.</a:t>
                      </a:r>
                    </a:p>
                    <a:p>
                      <a:pPr marL="171450" indent="-171450">
                        <a:buFont typeface="Arial" panose="020B0604020202020204" pitchFamily="34" charset="0"/>
                        <a:buChar char="•"/>
                      </a:pPr>
                      <a:r>
                        <a:rPr lang="en-US" sz="1000" i="0" noProof="0" dirty="0">
                          <a:solidFill>
                            <a:schemeClr val="tx1"/>
                          </a:solidFill>
                          <a:latin typeface="Ubuntu" panose="020B0504030602030204" pitchFamily="34" charset="0"/>
                        </a:rPr>
                        <a:t>Teaches sport skills and drills.</a:t>
                      </a:r>
                    </a:p>
                    <a:p>
                      <a:pPr marL="171450" indent="-171450">
                        <a:buFont typeface="Arial" panose="020B0604020202020204" pitchFamily="34" charset="0"/>
                        <a:buChar char="•"/>
                      </a:pPr>
                      <a:r>
                        <a:rPr lang="en-US" sz="1000" i="0" noProof="0" dirty="0">
                          <a:solidFill>
                            <a:schemeClr val="tx1"/>
                          </a:solidFill>
                          <a:latin typeface="Ubuntu" panose="020B0504030602030204" pitchFamily="34" charset="0"/>
                        </a:rPr>
                        <a:t>Determines when practice begins and ends.</a:t>
                      </a:r>
                    </a:p>
                    <a:p>
                      <a:pPr marL="171450" indent="-171450">
                        <a:buFont typeface="Arial" panose="020B0604020202020204" pitchFamily="34" charset="0"/>
                        <a:buChar char="•"/>
                      </a:pPr>
                      <a:r>
                        <a:rPr lang="en-US" sz="1000" i="0" noProof="0" dirty="0">
                          <a:solidFill>
                            <a:schemeClr val="tx1"/>
                          </a:solidFill>
                          <a:latin typeface="Ubuntu" panose="020B0504030602030204" pitchFamily="34" charset="0"/>
                        </a:rPr>
                        <a:t>Motivates athletes.</a:t>
                      </a:r>
                    </a:p>
                    <a:p>
                      <a:pPr marL="171450" indent="-171450">
                        <a:buFont typeface="Arial" panose="020B0604020202020204" pitchFamily="34" charset="0"/>
                        <a:buChar char="•"/>
                      </a:pPr>
                      <a:r>
                        <a:rPr lang="en-US" sz="1000" i="0" noProof="0" dirty="0">
                          <a:solidFill>
                            <a:schemeClr val="tx1"/>
                          </a:solidFill>
                          <a:latin typeface="Ubuntu" panose="020B0504030602030204" pitchFamily="34" charset="0"/>
                        </a:rPr>
                        <a:t>Communicates with individual athletes when situations come up.</a:t>
                      </a:r>
                    </a:p>
                    <a:p>
                      <a:endParaRPr lang="en-US" sz="1000" i="0" noProof="0" dirty="0">
                        <a:solidFill>
                          <a:schemeClr val="tx1"/>
                        </a:solidFill>
                        <a:latin typeface="Ubuntu" panose="020B0504030602030204" pitchFamily="34" charset="0"/>
                      </a:endParaRPr>
                    </a:p>
                    <a:p>
                      <a:r>
                        <a:rPr lang="en-US" sz="1000" i="0" noProof="0" dirty="0">
                          <a:solidFill>
                            <a:schemeClr val="tx1"/>
                          </a:solidFill>
                          <a:latin typeface="Ubuntu" panose="020B0504030602030204" pitchFamily="34" charset="0"/>
                        </a:rPr>
                        <a:t>A Fitness Captain:</a:t>
                      </a:r>
                    </a:p>
                    <a:p>
                      <a:pPr marL="171450" indent="-171450">
                        <a:buFont typeface="Arial" panose="020B0604020202020204" pitchFamily="34" charset="0"/>
                        <a:buChar char="•"/>
                      </a:pPr>
                      <a:r>
                        <a:rPr lang="en-US" sz="1000" i="0" noProof="0" dirty="0">
                          <a:solidFill>
                            <a:schemeClr val="tx1"/>
                          </a:solidFill>
                          <a:latin typeface="Ubuntu" panose="020B0504030602030204" pitchFamily="34" charset="0"/>
                        </a:rPr>
                        <a:t>Helps lead the warm-up before practice begins.</a:t>
                      </a:r>
                    </a:p>
                    <a:p>
                      <a:pPr marL="171450" indent="-171450">
                        <a:buFont typeface="Arial" panose="020B0604020202020204" pitchFamily="34" charset="0"/>
                        <a:buChar char="•"/>
                      </a:pPr>
                      <a:r>
                        <a:rPr lang="en-US" sz="1000" i="0" noProof="0" dirty="0">
                          <a:solidFill>
                            <a:schemeClr val="tx1"/>
                          </a:solidFill>
                          <a:latin typeface="Ubuntu" panose="020B0504030602030204" pitchFamily="34" charset="0"/>
                        </a:rPr>
                        <a:t>Is a positive example for their teammates.</a:t>
                      </a:r>
                    </a:p>
                    <a:p>
                      <a:pPr marL="171450" indent="-171450">
                        <a:buFont typeface="Arial" panose="020B0604020202020204" pitchFamily="34" charset="0"/>
                        <a:buChar char="•"/>
                      </a:pPr>
                      <a:r>
                        <a:rPr lang="en-US" sz="1000" i="0" noProof="0" dirty="0">
                          <a:solidFill>
                            <a:schemeClr val="tx1"/>
                          </a:solidFill>
                          <a:latin typeface="Ubuntu" panose="020B0504030602030204" pitchFamily="34" charset="0"/>
                        </a:rPr>
                        <a:t>Shares a health education tip or lesson at each training session.</a:t>
                      </a:r>
                    </a:p>
                    <a:p>
                      <a:pPr marL="171450" indent="-171450">
                        <a:buFont typeface="Arial" panose="020B0604020202020204" pitchFamily="34" charset="0"/>
                        <a:buChar char="•"/>
                      </a:pPr>
                      <a:r>
                        <a:rPr lang="en-US" sz="1000" i="0" noProof="0" dirty="0">
                          <a:solidFill>
                            <a:schemeClr val="tx1"/>
                          </a:solidFill>
                          <a:latin typeface="Ubuntu" panose="020B0504030602030204" pitchFamily="34" charset="0"/>
                        </a:rPr>
                        <a:t>Helps the cool-down stretches after practice.</a:t>
                      </a:r>
                    </a:p>
                    <a:p>
                      <a:endParaRPr lang="en-US" sz="1000" i="1" noProof="0" dirty="0">
                        <a:solidFill>
                          <a:schemeClr val="tx1"/>
                        </a:solidFill>
                        <a:latin typeface="Ubuntu" panose="020B0504030602030204" pitchFamily="34" charset="0"/>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085860">
                <a:tc>
                  <a:txBody>
                    <a:bodyPr/>
                    <a:lstStyle/>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Topic </a:t>
                      </a:r>
                    </a:p>
                    <a:p>
                      <a:pPr marL="0" algn="l" defTabSz="914400" rtl="0" eaLnBrk="1" latinLnBrk="0" hangingPunct="1"/>
                      <a:r>
                        <a:rPr lang="en-US" sz="1000" b="0" i="0" u="none" strike="noStrike" kern="1200" baseline="0" noProof="0" dirty="0">
                          <a:solidFill>
                            <a:schemeClr val="tx1"/>
                          </a:solidFill>
                          <a:latin typeface="Ubuntu" panose="020B0504030602030204" pitchFamily="34" charset="0"/>
                          <a:ea typeface="+mn-ea"/>
                          <a:cs typeface="+mn-cs"/>
                        </a:rPr>
                        <a:t>Module Overview</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&lt;1 minute</a:t>
                      </a: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a:solidFill>
                            <a:schemeClr val="dk1"/>
                          </a:solidFill>
                          <a:latin typeface="Ubuntu" panose="020B0504030602030204" pitchFamily="34" charset="0"/>
                          <a:ea typeface="+mn-ea"/>
                          <a:cs typeface="+mn-cs"/>
                        </a:rPr>
                        <a:t>The Fitness Captain training course is divided in two lessons:</a:t>
                      </a:r>
                    </a:p>
                    <a:p>
                      <a:r>
                        <a:rPr lang="en-US" sz="1000" b="0" i="0" u="none" strike="noStrike" kern="1200" baseline="0" noProof="0">
                          <a:solidFill>
                            <a:schemeClr val="dk1"/>
                          </a:solidFill>
                          <a:latin typeface="Ubuntu" panose="020B0504030602030204" pitchFamily="34" charset="0"/>
                          <a:ea typeface="+mn-ea"/>
                          <a:cs typeface="+mn-cs"/>
                        </a:rPr>
                        <a:t> </a:t>
                      </a:r>
                    </a:p>
                    <a:p>
                      <a:pPr marL="228600" indent="-228600">
                        <a:buFont typeface="+mj-lt"/>
                        <a:buAutoNum type="arabicPeriod"/>
                      </a:pPr>
                      <a:r>
                        <a:rPr lang="en-US" sz="1000" b="0" i="0" u="none" strike="noStrike" kern="1200" baseline="0" noProof="0">
                          <a:solidFill>
                            <a:schemeClr val="dk1"/>
                          </a:solidFill>
                          <a:latin typeface="Ubuntu" panose="020B0504030602030204" pitchFamily="34" charset="0"/>
                          <a:ea typeface="+mn-ea"/>
                          <a:cs typeface="+mn-cs"/>
                        </a:rPr>
                        <a:t>Overview of Fitness</a:t>
                      </a:r>
                    </a:p>
                    <a:p>
                      <a:pPr marL="228600" indent="-228600">
                        <a:buFont typeface="+mj-lt"/>
                        <a:buAutoNum type="arabicPeriod"/>
                      </a:pPr>
                      <a:r>
                        <a:rPr lang="en-US" sz="1000" b="0" i="0" u="none" strike="noStrike" kern="1200" baseline="0" noProof="0">
                          <a:solidFill>
                            <a:schemeClr val="dk1"/>
                          </a:solidFill>
                          <a:latin typeface="Ubuntu" panose="020B0504030602030204" pitchFamily="34" charset="0"/>
                          <a:ea typeface="+mn-ea"/>
                          <a:cs typeface="+mn-cs"/>
                        </a:rPr>
                        <a:t>Leading Warm-Ups and Cool-Downs </a:t>
                      </a:r>
                    </a:p>
                    <a:p>
                      <a:pPr marL="228600" indent="-228600">
                        <a:buFont typeface="+mj-lt"/>
                        <a:buAutoNum type="arabicPeriod"/>
                      </a:pPr>
                      <a:endParaRPr lang="en-US" sz="1000" b="0" i="0" u="none" strike="noStrike" kern="1200" baseline="0" noProof="0">
                        <a:solidFill>
                          <a:schemeClr val="dk1"/>
                        </a:solidFill>
                        <a:latin typeface="Ubuntu" panose="020B0504030602030204" pitchFamily="34" charset="0"/>
                        <a:ea typeface="+mn-ea"/>
                        <a:cs typeface="+mn-cs"/>
                      </a:endParaRPr>
                    </a:p>
                    <a:p>
                      <a:pPr marL="228600" indent="-228600">
                        <a:buFont typeface="+mj-lt"/>
                        <a:buAutoNum type="arabicPeriod"/>
                      </a:pPr>
                      <a:endParaRPr lang="en-US" sz="1000" b="0" i="0" u="none" strike="noStrike" kern="1200" baseline="0" noProof="0">
                        <a:solidFill>
                          <a:schemeClr val="dk1"/>
                        </a:solidFill>
                        <a:latin typeface="Ubuntu" panose="020B0504030602030204" pitchFamily="34" charset="0"/>
                        <a:ea typeface="+mn-ea"/>
                        <a:cs typeface="+mn-cs"/>
                      </a:endParaRPr>
                    </a:p>
                    <a:p>
                      <a:pPr marL="228600" indent="-228600">
                        <a:buFont typeface="+mj-lt"/>
                        <a:buAutoNum type="arabicPeriod"/>
                      </a:pPr>
                      <a:endParaRPr lang="en-US" sz="1000" b="0" i="0" u="none" strike="noStrike" kern="1200" baseline="0" noProof="0">
                        <a:solidFill>
                          <a:schemeClr val="dk1"/>
                        </a:solidFill>
                        <a:latin typeface="Ubuntu" panose="020B0504030602030204" pitchFamily="34" charset="0"/>
                        <a:ea typeface="+mn-ea"/>
                        <a:cs typeface="+mn-cs"/>
                      </a:endParaRPr>
                    </a:p>
                    <a:p>
                      <a:pPr marL="0" indent="0">
                        <a:buFont typeface="+mj-lt"/>
                        <a:buNone/>
                      </a:pPr>
                      <a:br>
                        <a:rPr lang="en-US" sz="1000" b="0" i="0" u="none" strike="noStrike" kern="1200" baseline="0" noProof="0">
                          <a:solidFill>
                            <a:schemeClr val="dk1"/>
                          </a:solidFill>
                          <a:latin typeface="Ubuntu" panose="020B0504030602030204" pitchFamily="34" charset="0"/>
                          <a:ea typeface="+mn-ea"/>
                          <a:cs typeface="+mn-cs"/>
                        </a:rPr>
                      </a:br>
                      <a:endParaRPr lang="en-US" sz="1000" b="0" i="0" u="none" strike="noStrike" kern="1200" baseline="0" noProof="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3215686542"/>
                  </a:ext>
                </a:extLst>
              </a:tr>
              <a:tr h="1319925">
                <a:tc>
                  <a:txBody>
                    <a:bodyPr/>
                    <a:lstStyle/>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Topic </a:t>
                      </a:r>
                    </a:p>
                    <a:p>
                      <a:pPr marL="0" algn="l" defTabSz="914400" rtl="0" eaLnBrk="1" latinLnBrk="0" hangingPunct="1"/>
                      <a:r>
                        <a:rPr lang="en-US" sz="1000" b="0" i="0" u="none" strike="noStrike" kern="1200" baseline="0" noProof="0" dirty="0">
                          <a:solidFill>
                            <a:schemeClr val="tx1"/>
                          </a:solidFill>
                          <a:latin typeface="Ubuntu" panose="020B0504030602030204" pitchFamily="34" charset="0"/>
                          <a:ea typeface="+mn-ea"/>
                          <a:cs typeface="+mn-cs"/>
                        </a:rPr>
                        <a:t>Lesson 1: Overview of Fitness</a:t>
                      </a:r>
                    </a:p>
                    <a:p>
                      <a:pPr marL="0" algn="l" defTabSz="914400" rtl="0" eaLnBrk="1" latinLnBrk="0" hangingPunct="1"/>
                      <a:endParaRPr lang="en-US" sz="1000" b="1" i="0" u="none" strike="noStrike" kern="1200" baseline="0" noProof="0" dirty="0">
                        <a:solidFill>
                          <a:srgbClr val="316355"/>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&lt;1 minute</a:t>
                      </a: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algn="l" defTabSz="914400" rtl="0" eaLnBrk="1" latinLnBrk="0" hangingPunct="1"/>
                      <a:r>
                        <a:rPr lang="en-US" sz="1000" b="0" i="0" u="none" strike="noStrike" kern="1200" baseline="0" noProof="0" dirty="0">
                          <a:solidFill>
                            <a:schemeClr val="dk1"/>
                          </a:solidFill>
                          <a:latin typeface="Ubuntu" panose="020B0504030602030204" pitchFamily="34" charset="0"/>
                          <a:ea typeface="+mn-ea"/>
                          <a:cs typeface="+mn-cs"/>
                        </a:rPr>
                        <a:t>Now, let us start Lesson 1: Overview of Fitness.</a:t>
                      </a:r>
                    </a:p>
                    <a:p>
                      <a:pPr marL="0" algn="l" defTabSz="914400" rtl="0" eaLnBrk="1" latinLnBrk="0" hangingPunct="1"/>
                      <a:endParaRPr lang="en-US" sz="1000" b="0" i="0" u="none" strike="noStrike" kern="1200" baseline="0" noProof="0" dirty="0">
                        <a:solidFill>
                          <a:schemeClr val="dk1"/>
                        </a:solidFill>
                        <a:latin typeface="Ubuntu" panose="020B0504030602030204" pitchFamily="34" charset="0"/>
                        <a:ea typeface="+mn-ea"/>
                        <a:cs typeface="+mn-cs"/>
                      </a:endParaRPr>
                    </a:p>
                    <a:p>
                      <a:pPr marL="0" algn="l" defTabSz="914400" rtl="0" eaLnBrk="1" latinLnBrk="0" hangingPunct="1"/>
                      <a:r>
                        <a:rPr lang="en-US" sz="1000" b="0" i="0" u="none" strike="noStrike" kern="1200" baseline="0" noProof="0" dirty="0">
                          <a:solidFill>
                            <a:schemeClr val="dk1"/>
                          </a:solidFill>
                          <a:latin typeface="Ubuntu" panose="020B0504030602030204" pitchFamily="34" charset="0"/>
                          <a:ea typeface="+mn-ea"/>
                          <a:cs typeface="+mn-cs"/>
                        </a:rPr>
                        <a:t>In this lesson you will learn about the basics of physical activity, nutrition, hydration and how to support your teammates.</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21866582"/>
                  </a:ext>
                </a:extLst>
              </a:tr>
            </a:tbl>
          </a:graphicData>
        </a:graphic>
      </p:graphicFrame>
      <p:pic>
        <p:nvPicPr>
          <p:cNvPr id="4" name="Picture 3">
            <a:extLst>
              <a:ext uri="{FF2B5EF4-FFF2-40B4-BE49-F238E27FC236}">
                <a16:creationId xmlns:a16="http://schemas.microsoft.com/office/drawing/2014/main" id="{3B9CE5F7-47AF-97DD-2F2B-49E5C2AF5336}"/>
              </a:ext>
            </a:extLst>
          </p:cNvPr>
          <p:cNvPicPr>
            <a:picLocks noChangeAspect="1"/>
          </p:cNvPicPr>
          <p:nvPr/>
        </p:nvPicPr>
        <p:blipFill rotWithShape="1">
          <a:blip r:embed="rId2"/>
          <a:srcRect l="48763" t="28952" r="17023" b="36444"/>
          <a:stretch/>
        </p:blipFill>
        <p:spPr>
          <a:xfrm>
            <a:off x="7010943" y="1584646"/>
            <a:ext cx="2093802" cy="1191195"/>
          </a:xfrm>
          <a:prstGeom prst="rect">
            <a:avLst/>
          </a:prstGeom>
          <a:ln>
            <a:solidFill>
              <a:schemeClr val="tx1"/>
            </a:solidFill>
          </a:ln>
        </p:spPr>
      </p:pic>
      <p:pic>
        <p:nvPicPr>
          <p:cNvPr id="6" name="Picture 5">
            <a:extLst>
              <a:ext uri="{FF2B5EF4-FFF2-40B4-BE49-F238E27FC236}">
                <a16:creationId xmlns:a16="http://schemas.microsoft.com/office/drawing/2014/main" id="{CC0D7FCA-2A04-D303-5DE4-BF0D6E59D54F}"/>
              </a:ext>
            </a:extLst>
          </p:cNvPr>
          <p:cNvPicPr>
            <a:picLocks noChangeAspect="1"/>
          </p:cNvPicPr>
          <p:nvPr/>
        </p:nvPicPr>
        <p:blipFill rotWithShape="1">
          <a:blip r:embed="rId3"/>
          <a:srcRect l="48126" t="29160" r="17058" b="36770"/>
          <a:stretch/>
        </p:blipFill>
        <p:spPr>
          <a:xfrm>
            <a:off x="7010943" y="3627783"/>
            <a:ext cx="2122044" cy="1168041"/>
          </a:xfrm>
          <a:prstGeom prst="rect">
            <a:avLst/>
          </a:prstGeom>
          <a:ln>
            <a:solidFill>
              <a:schemeClr val="tx1"/>
            </a:solidFill>
          </a:ln>
        </p:spPr>
      </p:pic>
      <p:pic>
        <p:nvPicPr>
          <p:cNvPr id="8" name="Picture 7">
            <a:extLst>
              <a:ext uri="{FF2B5EF4-FFF2-40B4-BE49-F238E27FC236}">
                <a16:creationId xmlns:a16="http://schemas.microsoft.com/office/drawing/2014/main" id="{8F0E8912-72B6-E2D7-38B5-19741ECE4B27}"/>
              </a:ext>
            </a:extLst>
          </p:cNvPr>
          <p:cNvPicPr>
            <a:picLocks noChangeAspect="1"/>
          </p:cNvPicPr>
          <p:nvPr/>
        </p:nvPicPr>
        <p:blipFill rotWithShape="1">
          <a:blip r:embed="rId4"/>
          <a:srcRect l="48361" t="29666" r="17024" b="36979"/>
          <a:stretch/>
        </p:blipFill>
        <p:spPr>
          <a:xfrm>
            <a:off x="7005850" y="5011830"/>
            <a:ext cx="2122044" cy="1150210"/>
          </a:xfrm>
          <a:prstGeom prst="rect">
            <a:avLst/>
          </a:prstGeom>
          <a:ln>
            <a:solidFill>
              <a:schemeClr val="tx1"/>
            </a:solidFill>
          </a:ln>
        </p:spPr>
      </p:pic>
    </p:spTree>
    <p:extLst>
      <p:ext uri="{BB962C8B-B14F-4D97-AF65-F5344CB8AC3E}">
        <p14:creationId xmlns:p14="http://schemas.microsoft.com/office/powerpoint/2010/main" val="2264023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1514419487"/>
              </p:ext>
            </p:extLst>
          </p:nvPr>
        </p:nvGraphicFramePr>
        <p:xfrm>
          <a:off x="614150" y="545910"/>
          <a:ext cx="8518837" cy="548689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82035">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355033">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en-US" sz="1000" b="0" i="0" u="none" strike="noStrike" kern="1200" baseline="0" noProof="0">
                          <a:solidFill>
                            <a:schemeClr val="tx1"/>
                          </a:solidFill>
                          <a:latin typeface="Ubuntu" panose="020B0504030602030204" pitchFamily="34" charset="0"/>
                          <a:ea typeface="+mn-ea"/>
                          <a:cs typeface="+mn-cs"/>
                        </a:rPr>
                        <a:t>What is Fitness?</a:t>
                      </a:r>
                    </a:p>
                    <a:p>
                      <a:pPr marL="0" algn="l" defTabSz="914400" rtl="0" eaLnBrk="1" latinLnBrk="0" hangingPunct="1"/>
                      <a:r>
                        <a:rPr lang="en-US" sz="1000" b="0" i="0" u="none" strike="noStrike" kern="1200" baseline="0" noProof="0">
                          <a:solidFill>
                            <a:schemeClr val="tx1"/>
                          </a:solidFill>
                          <a:latin typeface="Ubuntu" panose="020B0504030602030204" pitchFamily="34" charset="0"/>
                          <a:ea typeface="+mn-ea"/>
                          <a:cs typeface="+mn-cs"/>
                        </a:rPr>
                        <a:t> </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5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Fitness is your best health and  performance through proper </a:t>
                      </a:r>
                    </a:p>
                    <a:p>
                      <a:r>
                        <a:rPr lang="en-US" sz="1000" b="0" i="0" u="none" strike="noStrike" kern="1200" baseline="0" noProof="0" dirty="0">
                          <a:solidFill>
                            <a:schemeClr val="dk1"/>
                          </a:solidFill>
                          <a:latin typeface="Ubuntu" panose="020B0504030602030204" pitchFamily="34" charset="0"/>
                          <a:ea typeface="+mn-ea"/>
                          <a:cs typeface="+mn-cs"/>
                        </a:rPr>
                        <a:t>physical activity, nutrition, and hydration.</a:t>
                      </a:r>
                    </a:p>
                    <a:p>
                      <a:endParaRPr lang="en-US"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r>
                        <a:rPr lang="en-US" sz="1000" b="0" i="0" u="none" strike="noStrike" kern="1200" baseline="0" noProof="0" dirty="0">
                          <a:solidFill>
                            <a:schemeClr val="dk1"/>
                          </a:solidFill>
                          <a:latin typeface="Ubuntu" panose="020B0504030602030204" pitchFamily="34" charset="0"/>
                          <a:ea typeface="+mn-ea"/>
                          <a:cs typeface="+mn-cs"/>
                        </a:rPr>
                        <a:t>Think of a person you consider fit. What kind of things do they do, or you think they do to stay fit? Write your answer down in your workbook.</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Ask a few participants to share their answers.</a:t>
                      </a:r>
                    </a:p>
                    <a:p>
                      <a:endParaRPr lang="en-US" sz="1000" b="0" i="1"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Great answers! Being fit is all about making daily healthy choices in the three areas from the definition—physical activity, nutrition, and hydration. A person who is fit has good health and well-being.   </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And the healthy choices you make in those three areas each day can help you to be healthier and perform better in your sport, your job, your hobbies, and other aspects of your life.</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When you are fit, you feel good and have lots of energy because your body is strong and healthy.</a:t>
                      </a:r>
                    </a:p>
                    <a:p>
                      <a:endParaRPr lang="en-US" sz="1000" b="0" i="0" u="none" strike="noStrike" kern="1200" baseline="0" noProof="0" dirty="0">
                        <a:solidFill>
                          <a:schemeClr val="dk1"/>
                        </a:solidFill>
                        <a:latin typeface="Ubuntu" panose="020B0504030602030204" pitchFamily="34" charset="0"/>
                        <a:ea typeface="+mn-ea"/>
                        <a:cs typeface="+mn-cs"/>
                      </a:endParaRPr>
                    </a:p>
                    <a:p>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660622">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a:t>
                      </a:r>
                    </a:p>
                    <a:p>
                      <a:pPr marL="0" algn="l" defTabSz="914400" rtl="0" eaLnBrk="1" latinLnBrk="0" hangingPunct="1"/>
                      <a:endParaRPr lang="en-US" sz="1000" b="1" i="0" u="none" strike="noStrike" kern="1200" baseline="0" noProof="0">
                        <a:solidFill>
                          <a:srgbClr val="316355"/>
                        </a:solidFill>
                        <a:latin typeface="Ubuntu" panose="020B0504030602030204" pitchFamily="34" charset="0"/>
                        <a:ea typeface="+mn-ea"/>
                        <a:cs typeface="+mn-cs"/>
                      </a:endParaRPr>
                    </a:p>
                    <a:p>
                      <a:pPr marL="0" algn="l" defTabSz="914400" rtl="0" eaLnBrk="1" latinLnBrk="0" hangingPunct="1"/>
                      <a:r>
                        <a:rPr lang="en-US" sz="1000" b="0" i="0" u="none" strike="noStrike" kern="1200" baseline="0" noProof="0">
                          <a:solidFill>
                            <a:schemeClr val="tx1"/>
                          </a:solidFill>
                          <a:latin typeface="Ubuntu" panose="020B0504030602030204" pitchFamily="34" charset="0"/>
                          <a:ea typeface="+mn-ea"/>
                          <a:cs typeface="+mn-cs"/>
                        </a:rPr>
                        <a:t>Why is Fitness Important?</a:t>
                      </a:r>
                    </a:p>
                    <a:p>
                      <a:pPr marL="0" algn="l" defTabSz="914400" rtl="0" eaLnBrk="1" latinLnBrk="0" hangingPunct="1"/>
                      <a:endParaRPr lang="en-US" sz="1000" b="0" i="0" u="none" strike="noStrike" kern="1200" baseline="0" noProof="0">
                        <a:solidFill>
                          <a:schemeClr val="tx1"/>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2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algn="l" defTabSz="914400" rtl="0" eaLnBrk="1" latinLnBrk="0" hangingPunct="1"/>
                      <a:r>
                        <a:rPr lang="en-US" sz="1000" b="0" i="0" u="none" strike="noStrike" kern="1200" baseline="0" noProof="0" dirty="0">
                          <a:solidFill>
                            <a:schemeClr val="dk1"/>
                          </a:solidFill>
                          <a:latin typeface="Ubuntu" panose="020B0504030602030204" pitchFamily="34" charset="0"/>
                          <a:ea typeface="+mn-ea"/>
                          <a:cs typeface="+mn-cs"/>
                        </a:rPr>
                        <a:t>There are many reasons why fitness is important! Fitness can help you:</a:t>
                      </a:r>
                    </a:p>
                    <a:p>
                      <a:pPr marL="171450" indent="-171450" algn="l" defTabSz="914400" rtl="0" eaLnBrk="1" latinLnBrk="0" hangingPunct="1">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Perform better in your sport.</a:t>
                      </a:r>
                    </a:p>
                    <a:p>
                      <a:pPr marL="171450" indent="-171450" algn="l" defTabSz="914400" rtl="0" eaLnBrk="1" latinLnBrk="0" hangingPunct="1">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Increase your energy levels.</a:t>
                      </a:r>
                    </a:p>
                    <a:p>
                      <a:pPr marL="171450" indent="-171450" algn="l" defTabSz="914400" rtl="0" eaLnBrk="1" latinLnBrk="0" hangingPunct="1">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Feel happier.</a:t>
                      </a:r>
                    </a:p>
                    <a:p>
                      <a:pPr marL="171450" indent="-171450" algn="l" defTabSz="914400" rtl="0" eaLnBrk="1" latinLnBrk="0" hangingPunct="1">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Improve your quality of sleep.</a:t>
                      </a:r>
                    </a:p>
                    <a:p>
                      <a:pPr marL="171450" indent="-171450" algn="l" defTabSz="914400" rtl="0" eaLnBrk="1" latinLnBrk="0" hangingPunct="1">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Achieve a healthy weight.</a:t>
                      </a:r>
                    </a:p>
                    <a:p>
                      <a:pPr marL="171450" indent="-171450" algn="l" defTabSz="914400" rtl="0" eaLnBrk="1" latinLnBrk="0" hangingPunct="1">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Be healthy and live longer.</a:t>
                      </a:r>
                    </a:p>
                    <a:p>
                      <a:pPr marL="171450" indent="-171450" algn="l" defTabSz="914400" rtl="0" eaLnBrk="1" latinLnBrk="0" hangingPunct="1">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Reduce your stress level.</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pic>
        <p:nvPicPr>
          <p:cNvPr id="4" name="Picture 3">
            <a:extLst>
              <a:ext uri="{FF2B5EF4-FFF2-40B4-BE49-F238E27FC236}">
                <a16:creationId xmlns:a16="http://schemas.microsoft.com/office/drawing/2014/main" id="{60F3BDF4-87B9-5385-6696-0F5B8F3EB2CA}"/>
              </a:ext>
            </a:extLst>
          </p:cNvPr>
          <p:cNvPicPr>
            <a:picLocks noChangeAspect="1"/>
          </p:cNvPicPr>
          <p:nvPr/>
        </p:nvPicPr>
        <p:blipFill rotWithShape="1">
          <a:blip r:embed="rId2"/>
          <a:srcRect l="48060" t="29130" r="16622" b="36444"/>
          <a:stretch/>
        </p:blipFill>
        <p:spPr>
          <a:xfrm>
            <a:off x="7005849" y="1838739"/>
            <a:ext cx="2107260" cy="1155400"/>
          </a:xfrm>
          <a:prstGeom prst="rect">
            <a:avLst/>
          </a:prstGeom>
          <a:ln>
            <a:solidFill>
              <a:schemeClr val="tx1"/>
            </a:solidFill>
          </a:ln>
        </p:spPr>
      </p:pic>
      <p:pic>
        <p:nvPicPr>
          <p:cNvPr id="6" name="Picture 5">
            <a:extLst>
              <a:ext uri="{FF2B5EF4-FFF2-40B4-BE49-F238E27FC236}">
                <a16:creationId xmlns:a16="http://schemas.microsoft.com/office/drawing/2014/main" id="{1BB196DB-15B9-595F-D3E0-2E917A3666AC}"/>
              </a:ext>
            </a:extLst>
          </p:cNvPr>
          <p:cNvPicPr>
            <a:picLocks noChangeAspect="1"/>
          </p:cNvPicPr>
          <p:nvPr/>
        </p:nvPicPr>
        <p:blipFill rotWithShape="1">
          <a:blip r:embed="rId3"/>
          <a:srcRect l="48763" t="28952" r="16822" b="36622"/>
          <a:stretch/>
        </p:blipFill>
        <p:spPr>
          <a:xfrm>
            <a:off x="7005849" y="4601820"/>
            <a:ext cx="2107259" cy="1185716"/>
          </a:xfrm>
          <a:prstGeom prst="rect">
            <a:avLst/>
          </a:prstGeom>
          <a:ln>
            <a:solidFill>
              <a:schemeClr val="tx1"/>
            </a:solidFill>
          </a:ln>
        </p:spPr>
      </p:pic>
    </p:spTree>
    <p:extLst>
      <p:ext uri="{BB962C8B-B14F-4D97-AF65-F5344CB8AC3E}">
        <p14:creationId xmlns:p14="http://schemas.microsoft.com/office/powerpoint/2010/main" val="2323225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2522270095"/>
              </p:ext>
            </p:extLst>
          </p:nvPr>
        </p:nvGraphicFramePr>
        <p:xfrm>
          <a:off x="555382" y="205105"/>
          <a:ext cx="8518837" cy="6671073"/>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3365915">
                <a:tc>
                  <a:txBody>
                    <a:bodyPr/>
                    <a:lstStyle/>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rgbClr val="316355"/>
                          </a:solidFill>
                          <a:latin typeface="Ubuntu" panose="020B0504030602030204" pitchFamily="34" charset="0"/>
                          <a:ea typeface="+mn-ea"/>
                          <a:cs typeface="+mn-cs"/>
                        </a:rPr>
                        <a:t>Lesson 1: </a:t>
                      </a:r>
                      <a:r>
                        <a:rPr lang="en-US" sz="1000" b="0" i="0" u="none" strike="noStrike" kern="1200" baseline="0" noProof="0" dirty="0">
                          <a:solidFill>
                            <a:schemeClr val="tx1"/>
                          </a:solidFill>
                          <a:latin typeface="Ubuntu" panose="020B0504030602030204" pitchFamily="34" charset="0"/>
                          <a:ea typeface="+mn-ea"/>
                          <a:cs typeface="+mn-cs"/>
                        </a:rPr>
                        <a:t>Overview of Fitness, Physical Activity</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en-US" sz="1000" b="0" i="0" u="none" strike="noStrike" kern="1200" baseline="0" noProof="0" dirty="0">
                          <a:solidFill>
                            <a:schemeClr val="tx1"/>
                          </a:solidFill>
                          <a:latin typeface="Ubuntu" panose="020B0504030602030204" pitchFamily="34" charset="0"/>
                          <a:ea typeface="+mn-ea"/>
                          <a:cs typeface="+mn-cs"/>
                        </a:rPr>
                        <a:t>Four Types of Exercise</a:t>
                      </a:r>
                    </a:p>
                    <a:p>
                      <a:pPr marL="0" algn="l" defTabSz="914400" rtl="0" eaLnBrk="1" latinLnBrk="0" hangingPunct="1"/>
                      <a:r>
                        <a:rPr lang="en-US" sz="1000" b="0" i="0" u="none" strike="noStrike" kern="1200" baseline="0" noProof="0" dirty="0">
                          <a:solidFill>
                            <a:schemeClr val="tx1"/>
                          </a:solidFill>
                          <a:latin typeface="Ubuntu" panose="020B0504030602030204" pitchFamily="34" charset="0"/>
                          <a:ea typeface="+mn-ea"/>
                          <a:cs typeface="+mn-cs"/>
                        </a:rPr>
                        <a:t>  </a:t>
                      </a: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2 minutes</a:t>
                      </a: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pPr marL="0" indent="0" algn="l">
                        <a:lnSpc>
                          <a:spcPct val="100000"/>
                        </a:lnSpc>
                        <a:buNone/>
                      </a:pPr>
                      <a:r>
                        <a:rPr lang="en-US" sz="1000" b="0" i="0" u="none" strike="noStrike" kern="1200" baseline="0" noProof="0" dirty="0">
                          <a:solidFill>
                            <a:schemeClr val="dk1"/>
                          </a:solidFill>
                          <a:latin typeface="Ubuntu" panose="020B0504030602030204" pitchFamily="34" charset="0"/>
                          <a:ea typeface="+mn-ea"/>
                          <a:cs typeface="+mn-cs"/>
                        </a:rPr>
                        <a:t>Let’s talk more about physical activity and exercise!</a:t>
                      </a:r>
                      <a:br>
                        <a:rPr lang="en-US" sz="1000" b="0" i="0" u="none" strike="noStrike" kern="1200" baseline="0" noProof="0" dirty="0">
                          <a:solidFill>
                            <a:schemeClr val="dk1"/>
                          </a:solidFill>
                          <a:latin typeface="Ubuntu" panose="020B0504030602030204" pitchFamily="34" charset="0"/>
                          <a:ea typeface="+mn-ea"/>
                          <a:cs typeface="+mn-cs"/>
                        </a:rPr>
                      </a:br>
                      <a:br>
                        <a:rPr lang="en-US" sz="1000" b="0" i="0" u="none" strike="noStrike" kern="1200" baseline="0" noProof="0" dirty="0">
                          <a:solidFill>
                            <a:schemeClr val="dk1"/>
                          </a:solidFill>
                          <a:latin typeface="Ubuntu" panose="020B0504030602030204" pitchFamily="34" charset="0"/>
                          <a:ea typeface="+mn-ea"/>
                          <a:cs typeface="+mn-cs"/>
                        </a:rPr>
                      </a:br>
                      <a:r>
                        <a:rPr lang="en-US" sz="1000" b="1" dirty="0">
                          <a:latin typeface="Ubuntu" panose="020B0504030602030204" pitchFamily="34" charset="0"/>
                          <a:ea typeface="+mn-lt"/>
                          <a:cs typeface="+mn-lt"/>
                        </a:rPr>
                        <a:t>Physical Activity </a:t>
                      </a:r>
                      <a:r>
                        <a:rPr lang="en-US" sz="1000" dirty="0">
                          <a:latin typeface="Ubuntu" panose="020B0504030602030204" pitchFamily="34" charset="0"/>
                          <a:ea typeface="+mn-lt"/>
                          <a:cs typeface="+mn-lt"/>
                        </a:rPr>
                        <a:t>is any movement that our body makes. It is produced by our muscles and that uses energy.</a:t>
                      </a:r>
                    </a:p>
                    <a:p>
                      <a:pPr marL="0" indent="0" algn="l">
                        <a:lnSpc>
                          <a:spcPct val="100000"/>
                        </a:lnSpc>
                        <a:buNone/>
                      </a:pPr>
                      <a:endParaRPr lang="en-US" sz="1000" dirty="0">
                        <a:latin typeface="Ubuntu" panose="020B0504030602030204" pitchFamily="34" charset="0"/>
                        <a:ea typeface="+mn-lt"/>
                        <a:cs typeface="+mn-lt"/>
                      </a:endParaRPr>
                    </a:p>
                    <a:p>
                      <a:pPr marL="0" indent="0" algn="l">
                        <a:lnSpc>
                          <a:spcPct val="100000"/>
                        </a:lnSpc>
                        <a:buNone/>
                      </a:pPr>
                      <a:r>
                        <a:rPr lang="en-US" sz="1000" dirty="0">
                          <a:latin typeface="Ubuntu" panose="020B0504030602030204" pitchFamily="34" charset="0"/>
                          <a:ea typeface="+mn-lt"/>
                          <a:cs typeface="+mn-lt"/>
                        </a:rPr>
                        <a:t>Physical Activity could include the ways you move your body throughout the day such as grocery shopping, walking at work, or gardening.</a:t>
                      </a:r>
                      <a:endParaRPr lang="en-US" sz="1000" dirty="0">
                        <a:latin typeface="Ubuntu" panose="020B0504030602030204" pitchFamily="34" charset="0"/>
                        <a:cs typeface="Calibri"/>
                      </a:endParaRPr>
                    </a:p>
                    <a:p>
                      <a:endParaRPr lang="en-US" sz="1000" b="0" i="0" u="none" strike="noStrike" kern="1200" baseline="0" noProof="0" dirty="0">
                        <a:solidFill>
                          <a:schemeClr val="dk1"/>
                        </a:solidFill>
                        <a:latin typeface="Ubuntu" panose="020B0504030602030204" pitchFamily="34" charset="0"/>
                        <a:ea typeface="+mn-ea"/>
                        <a:cs typeface="+mn-cs"/>
                      </a:endParaRPr>
                    </a:p>
                    <a:p>
                      <a:pPr marL="0" indent="0" algn="l">
                        <a:lnSpc>
                          <a:spcPct val="100000"/>
                        </a:lnSpc>
                        <a:buNone/>
                      </a:pPr>
                      <a:r>
                        <a:rPr lang="en-US" sz="1000" b="1" dirty="0">
                          <a:latin typeface="Ubuntu" panose="020B0504030602030204" pitchFamily="34" charset="0"/>
                          <a:ea typeface="+mn-lt"/>
                          <a:cs typeface="+mn-lt"/>
                        </a:rPr>
                        <a:t>Exercise </a:t>
                      </a:r>
                      <a:r>
                        <a:rPr lang="en-US" sz="1000" b="0" dirty="0">
                          <a:latin typeface="Ubuntu" panose="020B0504030602030204" pitchFamily="34" charset="0"/>
                          <a:ea typeface="+mn-lt"/>
                          <a:cs typeface="+mn-lt"/>
                        </a:rPr>
                        <a:t>is</a:t>
                      </a:r>
                      <a:r>
                        <a:rPr lang="en-US" sz="1000" dirty="0">
                          <a:latin typeface="Ubuntu" panose="020B0504030602030204" pitchFamily="34" charset="0"/>
                          <a:ea typeface="+mn-lt"/>
                          <a:cs typeface="+mn-lt"/>
                        </a:rPr>
                        <a:t> planned, structured, repetitive, and focuses on maintaining or improving one or more components of physical fitness.</a:t>
                      </a:r>
                      <a:endParaRPr lang="en-US" sz="1000" dirty="0">
                        <a:latin typeface="Ubuntu" panose="020B0504030602030204" pitchFamily="34" charset="0"/>
                        <a:cs typeface="Calibri"/>
                      </a:endParaRPr>
                    </a:p>
                    <a:p>
                      <a:r>
                        <a:rPr lang="en-US" sz="1000" dirty="0">
                          <a:latin typeface="Ubuntu" panose="020B0504030602030204" pitchFamily="34" charset="0"/>
                        </a:rPr>
                        <a:t>You can become a better athlete by enjoying physical activity outside of your sports practice. There are many ways to be physically active. Certain exercises can help you improve the skills needed for your sport.</a:t>
                      </a:r>
                    </a:p>
                    <a:p>
                      <a:endParaRPr lang="en-US" sz="1000" dirty="0">
                        <a:latin typeface="Ubuntu" panose="020B0504030602030204" pitchFamily="34" charset="0"/>
                      </a:endParaRPr>
                    </a:p>
                    <a:p>
                      <a:r>
                        <a:rPr lang="en-US" sz="1000" b="1" dirty="0">
                          <a:latin typeface="Ubuntu" panose="020B0504030602030204" pitchFamily="34" charset="0"/>
                        </a:rPr>
                        <a:t>Exercise has four different components that work your body in different ways.</a:t>
                      </a:r>
                    </a:p>
                    <a:p>
                      <a:r>
                        <a:rPr lang="en-US" sz="1000" dirty="0">
                          <a:latin typeface="Ubuntu" panose="020B0504030602030204" pitchFamily="34" charset="0"/>
                        </a:rPr>
                        <a:t>Endurance</a:t>
                      </a:r>
                    </a:p>
                    <a:p>
                      <a:r>
                        <a:rPr lang="en-US" sz="1000" dirty="0">
                          <a:latin typeface="Ubuntu" panose="020B0504030602030204" pitchFamily="34" charset="0"/>
                        </a:rPr>
                        <a:t>Strength</a:t>
                      </a:r>
                    </a:p>
                    <a:p>
                      <a:r>
                        <a:rPr lang="en-US" sz="1000" dirty="0">
                          <a:latin typeface="Ubuntu" panose="020B0504030602030204" pitchFamily="34" charset="0"/>
                        </a:rPr>
                        <a:t>Flexibility</a:t>
                      </a:r>
                    </a:p>
                    <a:p>
                      <a:r>
                        <a:rPr lang="en-US" sz="1000" dirty="0">
                          <a:latin typeface="Ubuntu" panose="020B0504030602030204" pitchFamily="34" charset="0"/>
                        </a:rPr>
                        <a:t>Balance</a:t>
                      </a:r>
                    </a:p>
                    <a:p>
                      <a:pPr marL="0" indent="0"/>
                      <a:endParaRPr lang="en-US" sz="1000" dirty="0">
                        <a:latin typeface="Ubuntu" panose="020B0504030602030204" pitchFamily="34" charset="0"/>
                      </a:endParaRPr>
                    </a:p>
                    <a:p>
                      <a:r>
                        <a:rPr lang="en-US" sz="1000" baseline="0" dirty="0">
                          <a:latin typeface="Ubuntu" panose="020B0504030602030204" pitchFamily="34" charset="0"/>
                        </a:rPr>
                        <a:t>In order to stay healthy, you need to incorporate different types of exercises.  </a:t>
                      </a: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704777">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Physical Activity</a:t>
                      </a:r>
                    </a:p>
                    <a:p>
                      <a:pPr marL="0" algn="l" defTabSz="914400" rtl="0" eaLnBrk="1" latinLnBrk="0" hangingPunct="1"/>
                      <a:endParaRPr lang="en-US" sz="1000" b="0" i="0" u="none" strike="noStrike" kern="1200" baseline="0" noProof="0">
                        <a:solidFill>
                          <a:schemeClr val="tx1"/>
                        </a:solidFill>
                        <a:latin typeface="Ubuntu" panose="020B0504030602030204" pitchFamily="34" charset="0"/>
                        <a:ea typeface="+mn-ea"/>
                        <a:cs typeface="+mn-cs"/>
                      </a:endParaRPr>
                    </a:p>
                    <a:p>
                      <a:pPr marL="0" algn="l" defTabSz="914400" rtl="0" eaLnBrk="1" latinLnBrk="0" hangingPunct="1"/>
                      <a:r>
                        <a:rPr lang="en-US" sz="1000" b="0" i="0" u="none" strike="noStrike" kern="1200" baseline="0" noProof="0">
                          <a:solidFill>
                            <a:schemeClr val="tx1"/>
                          </a:solidFill>
                          <a:latin typeface="Ubuntu" panose="020B0504030602030204" pitchFamily="34" charset="0"/>
                          <a:ea typeface="+mn-ea"/>
                          <a:cs typeface="+mn-cs"/>
                        </a:rPr>
                        <a:t>Endurance</a:t>
                      </a:r>
                    </a:p>
                    <a:p>
                      <a:pPr marL="0" algn="l" defTabSz="914400" rtl="0" eaLnBrk="1" latinLnBrk="0" hangingPunct="1"/>
                      <a:r>
                        <a:rPr lang="en-US" sz="1000" b="0" i="0" u="none" strike="noStrike" kern="1200" baseline="0" noProof="0">
                          <a:solidFill>
                            <a:schemeClr val="tx1"/>
                          </a:solidFill>
                          <a:latin typeface="Ubuntu" panose="020B0504030602030204" pitchFamily="34" charset="0"/>
                          <a:ea typeface="+mn-ea"/>
                          <a:cs typeface="+mn-cs"/>
                        </a:rPr>
                        <a:t>  </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4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lang="en-US" sz="1000" b="0" i="0" u="none" strike="noStrike" kern="1200" baseline="0" noProof="0" dirty="0">
                          <a:solidFill>
                            <a:schemeClr val="dk1"/>
                          </a:solidFill>
                          <a:latin typeface="Ubuntu" panose="020B0504030602030204" pitchFamily="34" charset="0"/>
                          <a:ea typeface="+mn-ea"/>
                          <a:cs typeface="+mn-cs"/>
                        </a:rPr>
                        <a:t>Endurance is the ability of your body to keep moving for long periods of time. Endurance can help you run farther distances without stopping and practice longer with fewer breaks.  </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000" b="0" i="0" u="none" strike="noStrike" kern="1200" baseline="0" noProof="0" dirty="0">
                          <a:solidFill>
                            <a:schemeClr val="dk1"/>
                          </a:solidFill>
                          <a:latin typeface="Ubuntu" panose="020B0504030602030204" pitchFamily="34" charset="0"/>
                          <a:ea typeface="+mn-ea"/>
                          <a:cs typeface="+mn-cs"/>
                        </a:rPr>
                        <a:t>The goal is do endurance activity for at least 150 minutes each week.  That’s about 30 minutes each day, 5 days per week.</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r>
                        <a:rPr lang="en-US" sz="1000" b="0" i="0" u="none" strike="noStrike" kern="1200" baseline="0" noProof="0" dirty="0">
                          <a:solidFill>
                            <a:schemeClr val="dk1"/>
                          </a:solidFill>
                          <a:latin typeface="Ubuntu" panose="020B0504030602030204" pitchFamily="34" charset="0"/>
                          <a:ea typeface="+mn-ea"/>
                          <a:cs typeface="+mn-cs"/>
                        </a:rPr>
                        <a:t>What are some examples of endurance exercises?  Write your answers down in your workbook.</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Ask a few participants to share their answers and go to the next slide.</a:t>
                      </a:r>
                    </a:p>
                    <a:p>
                      <a:endParaRPr lang="en-US" sz="1000" b="1" i="1"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Here are some other examples of endurance exercises: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Endurance exercises are continuous, rhythmic movements like cycling, running, swimming.</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grpSp>
        <p:nvGrpSpPr>
          <p:cNvPr id="12" name="Group 11">
            <a:extLst>
              <a:ext uri="{FF2B5EF4-FFF2-40B4-BE49-F238E27FC236}">
                <a16:creationId xmlns:a16="http://schemas.microsoft.com/office/drawing/2014/main" id="{C90AA5C2-52E0-AAE1-951A-471451C03455}"/>
              </a:ext>
            </a:extLst>
          </p:cNvPr>
          <p:cNvGrpSpPr/>
          <p:nvPr/>
        </p:nvGrpSpPr>
        <p:grpSpPr>
          <a:xfrm>
            <a:off x="6997866" y="4339015"/>
            <a:ext cx="2046705" cy="2443803"/>
            <a:chOff x="7042274" y="3963392"/>
            <a:chExt cx="2046705" cy="2443803"/>
          </a:xfrm>
        </p:grpSpPr>
        <p:pic>
          <p:nvPicPr>
            <p:cNvPr id="9" name="Picture 8">
              <a:extLst>
                <a:ext uri="{FF2B5EF4-FFF2-40B4-BE49-F238E27FC236}">
                  <a16:creationId xmlns:a16="http://schemas.microsoft.com/office/drawing/2014/main" id="{5DBCFA12-FA62-745A-DD68-A56C629910CF}"/>
                </a:ext>
              </a:extLst>
            </p:cNvPr>
            <p:cNvPicPr>
              <a:picLocks noChangeAspect="1"/>
            </p:cNvPicPr>
            <p:nvPr/>
          </p:nvPicPr>
          <p:blipFill rotWithShape="1">
            <a:blip r:embed="rId2"/>
            <a:srcRect l="48763" t="28554" r="16622" b="36087"/>
            <a:stretch/>
          </p:blipFill>
          <p:spPr>
            <a:xfrm>
              <a:off x="7042274" y="3963392"/>
              <a:ext cx="2031945" cy="1167534"/>
            </a:xfrm>
            <a:prstGeom prst="rect">
              <a:avLst/>
            </a:prstGeom>
            <a:ln>
              <a:solidFill>
                <a:schemeClr val="tx1"/>
              </a:solidFill>
            </a:ln>
          </p:spPr>
        </p:pic>
        <p:pic>
          <p:nvPicPr>
            <p:cNvPr id="11" name="Picture 10">
              <a:extLst>
                <a:ext uri="{FF2B5EF4-FFF2-40B4-BE49-F238E27FC236}">
                  <a16:creationId xmlns:a16="http://schemas.microsoft.com/office/drawing/2014/main" id="{70AB6B2C-A4D5-CF3F-0EBD-1268EBBECC98}"/>
                </a:ext>
              </a:extLst>
            </p:cNvPr>
            <p:cNvPicPr>
              <a:picLocks noChangeAspect="1"/>
            </p:cNvPicPr>
            <p:nvPr/>
          </p:nvPicPr>
          <p:blipFill rotWithShape="1">
            <a:blip r:embed="rId3"/>
            <a:srcRect l="48161" t="28554" r="17324" b="36444"/>
            <a:stretch/>
          </p:blipFill>
          <p:spPr>
            <a:xfrm>
              <a:off x="7042274" y="5239661"/>
              <a:ext cx="2046705" cy="1167534"/>
            </a:xfrm>
            <a:prstGeom prst="rect">
              <a:avLst/>
            </a:prstGeom>
            <a:ln>
              <a:solidFill>
                <a:schemeClr val="tx1"/>
              </a:solidFill>
            </a:ln>
          </p:spPr>
        </p:pic>
      </p:grpSp>
      <p:grpSp>
        <p:nvGrpSpPr>
          <p:cNvPr id="13" name="Group 12">
            <a:extLst>
              <a:ext uri="{FF2B5EF4-FFF2-40B4-BE49-F238E27FC236}">
                <a16:creationId xmlns:a16="http://schemas.microsoft.com/office/drawing/2014/main" id="{723A9518-92CA-9AA3-C94A-112FA1E5E1FB}"/>
              </a:ext>
            </a:extLst>
          </p:cNvPr>
          <p:cNvGrpSpPr/>
          <p:nvPr/>
        </p:nvGrpSpPr>
        <p:grpSpPr>
          <a:xfrm>
            <a:off x="7005247" y="691309"/>
            <a:ext cx="2036696" cy="3504881"/>
            <a:chOff x="7005247" y="691309"/>
            <a:chExt cx="2036696" cy="3504881"/>
          </a:xfrm>
        </p:grpSpPr>
        <p:pic>
          <p:nvPicPr>
            <p:cNvPr id="4" name="Picture 3">
              <a:extLst>
                <a:ext uri="{FF2B5EF4-FFF2-40B4-BE49-F238E27FC236}">
                  <a16:creationId xmlns:a16="http://schemas.microsoft.com/office/drawing/2014/main" id="{8908E148-CF6B-0A32-5805-FFF4B5BD71B2}"/>
                </a:ext>
              </a:extLst>
            </p:cNvPr>
            <p:cNvPicPr>
              <a:picLocks noChangeAspect="1"/>
            </p:cNvPicPr>
            <p:nvPr/>
          </p:nvPicPr>
          <p:blipFill rotWithShape="1">
            <a:blip r:embed="rId4"/>
            <a:srcRect l="48662" t="29666" r="17625" b="36800"/>
            <a:stretch/>
          </p:blipFill>
          <p:spPr>
            <a:xfrm>
              <a:off x="7005247" y="691309"/>
              <a:ext cx="2031945" cy="1136922"/>
            </a:xfrm>
            <a:prstGeom prst="rect">
              <a:avLst/>
            </a:prstGeom>
            <a:ln>
              <a:solidFill>
                <a:schemeClr val="tx1"/>
              </a:solidFill>
            </a:ln>
          </p:spPr>
        </p:pic>
        <p:pic>
          <p:nvPicPr>
            <p:cNvPr id="5" name="Picture 4">
              <a:extLst>
                <a:ext uri="{FF2B5EF4-FFF2-40B4-BE49-F238E27FC236}">
                  <a16:creationId xmlns:a16="http://schemas.microsoft.com/office/drawing/2014/main" id="{E84C4951-B029-5974-D2A0-8C27BF873B13}"/>
                </a:ext>
              </a:extLst>
            </p:cNvPr>
            <p:cNvPicPr>
              <a:picLocks noChangeAspect="1"/>
            </p:cNvPicPr>
            <p:nvPr/>
          </p:nvPicPr>
          <p:blipFill rotWithShape="1">
            <a:blip r:embed="rId5"/>
            <a:srcRect l="42542" t="25563" r="28160" b="45362"/>
            <a:stretch/>
          </p:blipFill>
          <p:spPr>
            <a:xfrm>
              <a:off x="7005247" y="1887271"/>
              <a:ext cx="2036696" cy="1136922"/>
            </a:xfrm>
            <a:prstGeom prst="rect">
              <a:avLst/>
            </a:prstGeom>
            <a:ln>
              <a:solidFill>
                <a:schemeClr val="tx1"/>
              </a:solidFill>
            </a:ln>
          </p:spPr>
        </p:pic>
        <p:pic>
          <p:nvPicPr>
            <p:cNvPr id="10" name="Picture 9">
              <a:extLst>
                <a:ext uri="{FF2B5EF4-FFF2-40B4-BE49-F238E27FC236}">
                  <a16:creationId xmlns:a16="http://schemas.microsoft.com/office/drawing/2014/main" id="{52AE3965-31C3-EDC9-70A7-50998E7BB1F6}"/>
                </a:ext>
              </a:extLst>
            </p:cNvPr>
            <p:cNvPicPr>
              <a:picLocks noChangeAspect="1"/>
            </p:cNvPicPr>
            <p:nvPr/>
          </p:nvPicPr>
          <p:blipFill rotWithShape="1">
            <a:blip r:embed="rId6"/>
            <a:srcRect l="41840" t="25384" r="28060" b="45864"/>
            <a:stretch/>
          </p:blipFill>
          <p:spPr>
            <a:xfrm>
              <a:off x="7005247" y="3104431"/>
              <a:ext cx="2031945" cy="1091759"/>
            </a:xfrm>
            <a:prstGeom prst="rect">
              <a:avLst/>
            </a:prstGeom>
            <a:ln>
              <a:solidFill>
                <a:schemeClr val="tx1"/>
              </a:solidFill>
            </a:ln>
          </p:spPr>
        </p:pic>
      </p:grpSp>
    </p:spTree>
    <p:extLst>
      <p:ext uri="{BB962C8B-B14F-4D97-AF65-F5344CB8AC3E}">
        <p14:creationId xmlns:p14="http://schemas.microsoft.com/office/powerpoint/2010/main" val="117016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A7A2A065-4F70-428C-8C02-73BABF5B3390}"/>
              </a:ext>
            </a:extLst>
          </p:cNvPr>
          <p:cNvGraphicFramePr>
            <a:graphicFrameLocks noGrp="1"/>
          </p:cNvGraphicFramePr>
          <p:nvPr>
            <p:extLst>
              <p:ext uri="{D42A27DB-BD31-4B8C-83A1-F6EECF244321}">
                <p14:modId xmlns:p14="http://schemas.microsoft.com/office/powerpoint/2010/main" val="3188489192"/>
              </p:ext>
            </p:extLst>
          </p:nvPr>
        </p:nvGraphicFramePr>
        <p:xfrm>
          <a:off x="614150" y="545910"/>
          <a:ext cx="8518837" cy="6213873"/>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124436216"/>
                    </a:ext>
                  </a:extLst>
                </a:gridCol>
                <a:gridCol w="4320000">
                  <a:extLst>
                    <a:ext uri="{9D8B030D-6E8A-4147-A177-3AD203B41FA5}">
                      <a16:colId xmlns:a16="http://schemas.microsoft.com/office/drawing/2014/main" val="1811125101"/>
                    </a:ext>
                  </a:extLst>
                </a:gridCol>
                <a:gridCol w="2218837">
                  <a:extLst>
                    <a:ext uri="{9D8B030D-6E8A-4147-A177-3AD203B41FA5}">
                      <a16:colId xmlns:a16="http://schemas.microsoft.com/office/drawing/2014/main" val="2753733556"/>
                    </a:ext>
                  </a:extLst>
                </a:gridCol>
              </a:tblGrid>
              <a:tr h="392193">
                <a:tc>
                  <a:txBody>
                    <a:bodyPr/>
                    <a:lstStyle/>
                    <a:p>
                      <a:r>
                        <a:rPr lang="en-US" sz="1400" noProof="0">
                          <a:solidFill>
                            <a:srgbClr val="316355"/>
                          </a:solidFill>
                          <a:latin typeface="Ubuntu" panose="020B0504030602030204" pitchFamily="34" charset="0"/>
                        </a:rPr>
                        <a:t>Prep</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Description</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tc>
                  <a:txBody>
                    <a:bodyPr/>
                    <a:lstStyle/>
                    <a:p>
                      <a:r>
                        <a:rPr lang="en-US" sz="1400" noProof="0">
                          <a:solidFill>
                            <a:srgbClr val="316355"/>
                          </a:solidFill>
                          <a:latin typeface="Ubuntu" panose="020B0504030602030204" pitchFamily="34" charset="0"/>
                        </a:rPr>
                        <a:t>Slide</a:t>
                      </a:r>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762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08704277"/>
                  </a:ext>
                </a:extLst>
              </a:tr>
              <a:tr h="1768059">
                <a:tc>
                  <a:txBody>
                    <a:bodyPr/>
                    <a:lstStyle/>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a:solidFill>
                            <a:srgbClr val="316355"/>
                          </a:solidFill>
                          <a:latin typeface="Ubuntu" panose="020B0504030602030204" pitchFamily="34" charset="0"/>
                          <a:ea typeface="+mn-ea"/>
                          <a:cs typeface="+mn-cs"/>
                        </a:rPr>
                        <a:t>Lesson 1: </a:t>
                      </a:r>
                      <a:r>
                        <a:rPr lang="en-US" sz="1000" b="0" i="0" u="none" strike="noStrike" kern="1200" baseline="0" noProof="0">
                          <a:solidFill>
                            <a:schemeClr val="tx1"/>
                          </a:solidFill>
                          <a:latin typeface="Ubuntu" panose="020B0504030602030204" pitchFamily="34" charset="0"/>
                          <a:ea typeface="+mn-ea"/>
                          <a:cs typeface="+mn-cs"/>
                        </a:rPr>
                        <a:t>Overview of Fitness, Physical Activity</a:t>
                      </a:r>
                    </a:p>
                    <a:p>
                      <a:pPr marL="0" algn="l" defTabSz="914400" rtl="0" eaLnBrk="1" latinLnBrk="0" hangingPunct="1"/>
                      <a:endParaRPr lang="en-US" sz="1000" b="0" i="0" u="none" strike="noStrike" kern="1200" baseline="0" noProof="0">
                        <a:solidFill>
                          <a:schemeClr val="tx1"/>
                        </a:solidFill>
                        <a:latin typeface="Ubuntu" panose="020B0504030602030204" pitchFamily="34" charset="0"/>
                        <a:ea typeface="+mn-ea"/>
                        <a:cs typeface="+mn-cs"/>
                      </a:endParaRPr>
                    </a:p>
                    <a:p>
                      <a:pPr marL="0" algn="l" defTabSz="914400" rtl="0" eaLnBrk="1" latinLnBrk="0" hangingPunct="1"/>
                      <a:r>
                        <a:rPr lang="en-US" sz="1000" b="0" i="0" u="none" strike="noStrike" kern="1200" baseline="0" noProof="0">
                          <a:solidFill>
                            <a:schemeClr val="tx1"/>
                          </a:solidFill>
                          <a:latin typeface="Ubuntu" panose="020B0504030602030204" pitchFamily="34" charset="0"/>
                          <a:ea typeface="+mn-ea"/>
                          <a:cs typeface="+mn-cs"/>
                        </a:rPr>
                        <a:t>Strength</a:t>
                      </a:r>
                    </a:p>
                    <a:p>
                      <a:pPr marL="0" algn="l" defTabSz="914400" rtl="0" eaLnBrk="1" latinLnBrk="0" hangingPunct="1"/>
                      <a:r>
                        <a:rPr lang="en-US" sz="1000" b="0" i="0" u="none" strike="noStrike" kern="1200" baseline="0" noProof="0">
                          <a:solidFill>
                            <a:schemeClr val="tx1"/>
                          </a:solidFill>
                          <a:latin typeface="Ubuntu" panose="020B0504030602030204" pitchFamily="34" charset="0"/>
                          <a:ea typeface="+mn-ea"/>
                          <a:cs typeface="+mn-cs"/>
                        </a:rPr>
                        <a:t>  </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Time: </a:t>
                      </a:r>
                      <a:r>
                        <a:rPr lang="en-US" sz="1000" b="0" i="0" u="none" strike="noStrike" kern="1200" baseline="0" noProof="0">
                          <a:solidFill>
                            <a:schemeClr val="tx1"/>
                          </a:solidFill>
                          <a:latin typeface="Ubuntu" panose="020B0504030602030204" pitchFamily="34" charset="0"/>
                          <a:ea typeface="+mn-ea"/>
                          <a:cs typeface="+mn-cs"/>
                        </a:rPr>
                        <a:t>4 minutes</a:t>
                      </a:r>
                    </a:p>
                    <a:p>
                      <a:pPr marL="0" algn="l" defTabSz="914400" rtl="0" eaLnBrk="1" latinLnBrk="0" hangingPunct="1"/>
                      <a:r>
                        <a:rPr lang="en-US" sz="1000" b="1" i="0" u="none" strike="noStrike" kern="1200" baseline="0" noProof="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r>
                        <a:rPr lang="en-US" sz="1000" b="0" i="0" u="none" strike="noStrike" kern="1200" baseline="0" noProof="0" dirty="0">
                          <a:solidFill>
                            <a:schemeClr val="dk1"/>
                          </a:solidFill>
                          <a:latin typeface="Ubuntu" panose="020B0504030602030204" pitchFamily="34" charset="0"/>
                          <a:ea typeface="+mn-ea"/>
                          <a:cs typeface="+mn-cs"/>
                        </a:rPr>
                        <a:t>Strength is the ability of your body to do work. Try to do strength exercises 2-3 days each week, for up to 30 minutes.</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r>
                        <a:rPr lang="en-US" sz="1000" b="0" i="0" u="none" strike="noStrike" kern="1200" baseline="0" noProof="0" dirty="0">
                          <a:solidFill>
                            <a:schemeClr val="dk1"/>
                          </a:solidFill>
                          <a:latin typeface="Ubuntu" panose="020B0504030602030204" pitchFamily="34" charset="0"/>
                          <a:ea typeface="+mn-ea"/>
                          <a:cs typeface="+mn-cs"/>
                        </a:rPr>
                        <a:t>What are some examples of strength exercises?  Write your answers down in your workbook.</a:t>
                      </a:r>
                    </a:p>
                    <a:p>
                      <a:endParaRPr lang="en-US" sz="1000" b="1" i="1"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Ask a few participants to share their answers and go to the next slide.</a:t>
                      </a:r>
                    </a:p>
                    <a:p>
                      <a:endParaRPr lang="en-US" sz="1000" b="1" i="1" u="none" strike="noStrike" kern="1200" baseline="0" noProof="0" dirty="0">
                        <a:solidFill>
                          <a:schemeClr val="dk1"/>
                        </a:solidFill>
                        <a:latin typeface="Ubuntu" panose="020B0504030602030204" pitchFamily="34" charset="0"/>
                        <a:ea typeface="+mn-ea"/>
                        <a:cs typeface="+mn-cs"/>
                      </a:endParaRP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Strength exercises increase the strength of not only your muscles, but also your bones.</a:t>
                      </a:r>
                    </a:p>
                    <a:p>
                      <a:pPr marL="171450" indent="-171450">
                        <a:buFont typeface="Arial" panose="020B0604020202020204" pitchFamily="34" charset="0"/>
                        <a:buChar char="•"/>
                      </a:pPr>
                      <a:r>
                        <a:rPr lang="en-US" sz="1000" b="0" i="0" u="none" strike="noStrike" kern="1200" baseline="0" noProof="0" dirty="0">
                          <a:solidFill>
                            <a:schemeClr val="dk1"/>
                          </a:solidFill>
                          <a:latin typeface="Ubuntu" panose="020B0504030602030204" pitchFamily="34" charset="0"/>
                          <a:ea typeface="+mn-ea"/>
                          <a:cs typeface="+mn-cs"/>
                        </a:rPr>
                        <a:t>Strength exercises can be done anywhere.</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000" b="0" i="0" u="none" strike="noStrike" kern="1200" baseline="0" noProof="0" dirty="0">
                          <a:solidFill>
                            <a:schemeClr val="dk1"/>
                          </a:solidFill>
                          <a:latin typeface="Ubuntu" panose="020B0504030602030204" pitchFamily="34" charset="0"/>
                          <a:ea typeface="+mn-ea"/>
                          <a:cs typeface="+mn-cs"/>
                        </a:rPr>
                        <a:t>Remember – if you are using weights or equipment, make sure you are under the supervision of a qualified professional.</a:t>
                      </a:r>
                    </a:p>
                    <a:p>
                      <a:pPr marL="171450" indent="-171450">
                        <a:buFont typeface="Arial" panose="020B0604020202020204" pitchFamily="34" charset="0"/>
                        <a:buChar char="•"/>
                      </a:pPr>
                      <a:endParaRPr lang="en-US" sz="1000" b="0" i="0" u="none" strike="noStrike" kern="1200" baseline="0" noProof="0" dirty="0">
                        <a:solidFill>
                          <a:schemeClr val="dk1"/>
                        </a:solidFill>
                        <a:latin typeface="Ubuntu" panose="020B0504030602030204" pitchFamily="34" charset="0"/>
                        <a:ea typeface="+mn-ea"/>
                        <a:cs typeface="+mn-cs"/>
                      </a:endParaRP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tc>
                  <a:txBody>
                    <a:bodyPr/>
                    <a:lstStyle/>
                    <a:p>
                      <a:endParaRPr lang="en-US" noProof="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76200" cap="flat" cmpd="sng" algn="ctr">
                      <a:solidFill>
                        <a:schemeClr val="accent5">
                          <a:lumMod val="20000"/>
                          <a:lumOff val="80000"/>
                        </a:schemeClr>
                      </a:solidFill>
                      <a:prstDash val="solid"/>
                      <a:round/>
                      <a:headEnd type="none" w="med" len="med"/>
                      <a:tailEnd type="none" w="med" len="med"/>
                    </a:lnT>
                    <a:lnB w="9525" cap="flat" cmpd="sng" algn="ctr">
                      <a:solidFill>
                        <a:srgbClr val="7FC7EB"/>
                      </a:solidFill>
                      <a:prstDash val="solid"/>
                      <a:round/>
                      <a:headEnd type="none" w="med" len="med"/>
                      <a:tailEnd type="none" w="med" len="med"/>
                    </a:lnB>
                    <a:noFill/>
                  </a:tcPr>
                </a:tc>
                <a:extLst>
                  <a:ext uri="{0D108BD9-81ED-4DB2-BD59-A6C34878D82A}">
                    <a16:rowId xmlns:a16="http://schemas.microsoft.com/office/drawing/2014/main" val="2309110069"/>
                  </a:ext>
                </a:extLst>
              </a:tr>
              <a:tr h="1704777">
                <a:tc>
                  <a:txBody>
                    <a:bodyPr/>
                    <a:lstStyle/>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Topic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rgbClr val="316355"/>
                          </a:solidFill>
                          <a:latin typeface="Ubuntu" panose="020B0504030602030204" pitchFamily="34" charset="0"/>
                          <a:ea typeface="+mn-ea"/>
                          <a:cs typeface="+mn-cs"/>
                        </a:rPr>
                        <a:t>Lesson 1: </a:t>
                      </a:r>
                      <a:r>
                        <a:rPr lang="en-US" sz="1000" b="0" i="0" u="none" strike="noStrike" kern="1200" baseline="0" noProof="0" dirty="0">
                          <a:solidFill>
                            <a:schemeClr val="tx1"/>
                          </a:solidFill>
                          <a:latin typeface="Ubuntu" panose="020B0504030602030204" pitchFamily="34" charset="0"/>
                          <a:ea typeface="+mn-ea"/>
                          <a:cs typeface="+mn-cs"/>
                        </a:rPr>
                        <a:t>Overview of Fitness, Physical Activity</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en-US" sz="1000" b="0" i="0" u="none" strike="noStrike" kern="1200" baseline="0" noProof="0" dirty="0">
                          <a:solidFill>
                            <a:schemeClr val="tx1"/>
                          </a:solidFill>
                          <a:latin typeface="Ubuntu" panose="020B0504030602030204" pitchFamily="34" charset="0"/>
                          <a:ea typeface="+mn-ea"/>
                          <a:cs typeface="+mn-cs"/>
                        </a:rPr>
                        <a:t>Flexibility </a:t>
                      </a:r>
                    </a:p>
                    <a:p>
                      <a:pPr marL="0" algn="l" defTabSz="914400" rtl="0" eaLnBrk="1" latinLnBrk="0" hangingPunct="1"/>
                      <a:endParaRPr lang="en-US" sz="1000" b="0" i="0" u="none" strike="noStrike" kern="1200" baseline="0" noProof="0" dirty="0">
                        <a:solidFill>
                          <a:schemeClr val="tx1"/>
                        </a:solidFill>
                        <a:latin typeface="Ubuntu" panose="020B0504030602030204" pitchFamily="34" charset="0"/>
                        <a:ea typeface="+mn-ea"/>
                        <a:cs typeface="+mn-cs"/>
                      </a:endParaRP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Time: </a:t>
                      </a:r>
                      <a:r>
                        <a:rPr lang="en-US" sz="1000" b="0" i="0" u="none" strike="noStrike" kern="1200" baseline="0" noProof="0" dirty="0">
                          <a:solidFill>
                            <a:schemeClr val="tx1"/>
                          </a:solidFill>
                          <a:latin typeface="Ubuntu" panose="020B0504030602030204" pitchFamily="34" charset="0"/>
                          <a:ea typeface="+mn-ea"/>
                          <a:cs typeface="+mn-cs"/>
                        </a:rPr>
                        <a:t>4 minutes</a:t>
                      </a:r>
                    </a:p>
                    <a:p>
                      <a:pPr marL="0" algn="l" defTabSz="914400" rtl="0" eaLnBrk="1" latinLnBrk="0" hangingPunct="1"/>
                      <a:r>
                        <a:rPr lang="en-US" sz="1000" b="1" i="0" u="none" strike="noStrike" kern="1200" baseline="0" noProof="0" dirty="0">
                          <a:solidFill>
                            <a:srgbClr val="316355"/>
                          </a:solidFill>
                          <a:latin typeface="Ubuntu" panose="020B0504030602030204" pitchFamily="34" charset="0"/>
                          <a:ea typeface="+mn-ea"/>
                          <a:cs typeface="+mn-cs"/>
                        </a:rPr>
                        <a:t>Lead: </a:t>
                      </a:r>
                    </a:p>
                  </a:txBody>
                  <a:tcPr>
                    <a:lnL w="38100" cap="flat" cmpd="sng" algn="ctr">
                      <a:no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indent="0">
                        <a:buFont typeface="Arial" panose="020B0604020202020204" pitchFamily="34" charset="0"/>
                        <a:buNone/>
                      </a:pPr>
                      <a:r>
                        <a:rPr lang="en-US" sz="1000" b="0" i="0" u="none" strike="noStrike" kern="1200" baseline="0" noProof="0" dirty="0">
                          <a:solidFill>
                            <a:schemeClr val="dk1"/>
                          </a:solidFill>
                          <a:latin typeface="Ubuntu" panose="020B0504030602030204" pitchFamily="34" charset="0"/>
                          <a:ea typeface="+mn-ea"/>
                          <a:cs typeface="+mn-cs"/>
                        </a:rPr>
                        <a:t>Flexibility is the ability of your body to move easily in all directions.</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000" b="0" i="0" u="none" strike="noStrike" kern="1200" baseline="0" noProof="0" dirty="0">
                          <a:solidFill>
                            <a:schemeClr val="dk1"/>
                          </a:solidFill>
                          <a:latin typeface="Ubuntu" panose="020B0504030602030204" pitchFamily="34" charset="0"/>
                          <a:ea typeface="+mn-ea"/>
                          <a:cs typeface="+mn-cs"/>
                        </a:rPr>
                        <a:t>The best way to get flexible is to stretch! </a:t>
                      </a:r>
                    </a:p>
                    <a:p>
                      <a:pPr marL="0" indent="0">
                        <a:buFont typeface="Arial" panose="020B0604020202020204" pitchFamily="34" charset="0"/>
                        <a:buNone/>
                      </a:pPr>
                      <a:endParaRPr lang="en-US" sz="1000" b="0" i="0" u="none" strike="noStrike" kern="1200" baseline="0" noProof="0" dirty="0">
                        <a:solidFill>
                          <a:schemeClr val="dk1"/>
                        </a:solidFill>
                        <a:latin typeface="Ubuntu" panose="020B0504030602030204" pitchFamily="34" charset="0"/>
                        <a:ea typeface="+mn-ea"/>
                        <a:cs typeface="+mn-cs"/>
                      </a:endParaRPr>
                    </a:p>
                    <a:p>
                      <a:pPr marL="0" indent="0">
                        <a:buFont typeface="Arial" panose="020B0604020202020204" pitchFamily="34" charset="0"/>
                        <a:buNone/>
                      </a:pPr>
                      <a:r>
                        <a:rPr lang="en-US" sz="1000" b="0" i="0" u="none" strike="noStrike" kern="1200" baseline="0" noProof="0" dirty="0">
                          <a:solidFill>
                            <a:schemeClr val="dk1"/>
                          </a:solidFill>
                          <a:latin typeface="Ubuntu" panose="020B0504030602030204" pitchFamily="34" charset="0"/>
                          <a:ea typeface="+mn-ea"/>
                          <a:cs typeface="+mn-cs"/>
                        </a:rPr>
                        <a:t>Being flexible makes it easier to do sports skills and helps prevent injuries to your muscles and joints!</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0" u="none" strike="noStrike" kern="1200" baseline="0" noProof="0" dirty="0">
                          <a:solidFill>
                            <a:srgbClr val="316355"/>
                          </a:solidFill>
                          <a:latin typeface="Ubuntu" panose="020B0504030602030204" pitchFamily="34" charset="0"/>
                          <a:ea typeface="+mn-ea"/>
                          <a:cs typeface="+mn-cs"/>
                        </a:rPr>
                        <a:t>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noProof="0" dirty="0">
                          <a:solidFill>
                            <a:schemeClr val="dk1"/>
                          </a:solidFill>
                          <a:latin typeface="Ubuntu" panose="020B0504030602030204" pitchFamily="34" charset="0"/>
                          <a:ea typeface="+mn-ea"/>
                          <a:cs typeface="+mn-cs"/>
                        </a:rPr>
                        <a:t>What are some examples of flexibility exercises? Think about what parts of your body you use in your sport. Write your answers down in your workbook.</a:t>
                      </a:r>
                    </a:p>
                    <a:p>
                      <a:endParaRPr lang="en-US" sz="1000" b="0" i="0" u="none" strike="noStrike" kern="1200" baseline="0" noProof="0" dirty="0">
                        <a:solidFill>
                          <a:schemeClr val="dk1"/>
                        </a:solidFill>
                        <a:latin typeface="Ubuntu" panose="020B0504030602030204" pitchFamily="34" charset="0"/>
                        <a:ea typeface="+mn-ea"/>
                        <a:cs typeface="+mn-cs"/>
                      </a:endParaRPr>
                    </a:p>
                    <a:p>
                      <a:r>
                        <a:rPr lang="en-US" sz="1000" b="1" i="1" u="none" strike="noStrike" kern="1200" baseline="0" noProof="0" dirty="0">
                          <a:solidFill>
                            <a:schemeClr val="dk1"/>
                          </a:solidFill>
                          <a:latin typeface="Ubuntu" panose="020B0504030602030204" pitchFamily="34" charset="0"/>
                          <a:ea typeface="+mn-ea"/>
                          <a:cs typeface="+mn-cs"/>
                        </a:rPr>
                        <a:t>Ask a few participants to share their answers and go to the next slide.</a:t>
                      </a:r>
                    </a:p>
                    <a:p>
                      <a:endParaRPr lang="en-US" sz="1000" b="1" i="1" u="none" strike="noStrike" kern="1200" baseline="0" noProof="0" dirty="0">
                        <a:solidFill>
                          <a:schemeClr val="dk1"/>
                        </a:solidFill>
                        <a:latin typeface="Ubuntu" panose="020B0504030602030204" pitchFamily="34" charset="0"/>
                        <a:ea typeface="+mn-ea"/>
                        <a:cs typeface="+mn-cs"/>
                      </a:endParaRPr>
                    </a:p>
                    <a:p>
                      <a:r>
                        <a:rPr lang="en-US" sz="1000" b="0" i="0" u="none" strike="noStrike" kern="1200" baseline="0" noProof="0" dirty="0">
                          <a:solidFill>
                            <a:schemeClr val="dk1"/>
                          </a:solidFill>
                          <a:latin typeface="Ubuntu" panose="020B0504030602030204" pitchFamily="34" charset="0"/>
                          <a:ea typeface="+mn-ea"/>
                          <a:cs typeface="+mn-cs"/>
                        </a:rPr>
                        <a:t>You should do dynamic stretches before practice/activity and static Stretches afterwards. </a:t>
                      </a:r>
                      <a:r>
                        <a:rPr lang="en-US" sz="1000" b="1" i="1" u="none" strike="noStrike" kern="1200" baseline="0" noProof="0" dirty="0">
                          <a:solidFill>
                            <a:schemeClr val="dk1"/>
                          </a:solidFill>
                          <a:latin typeface="Ubuntu" panose="020B0504030602030204" pitchFamily="34" charset="0"/>
                          <a:ea typeface="+mn-ea"/>
                          <a:cs typeface="+mn-cs"/>
                        </a:rPr>
                        <a:t>Ask participants to take notes in their workbook:</a:t>
                      </a:r>
                    </a:p>
                    <a:p>
                      <a:pPr marL="171450" indent="-171450">
                        <a:buFont typeface="Arial" panose="020B0604020202020204" pitchFamily="34" charset="0"/>
                        <a:buChar char="•"/>
                      </a:pPr>
                      <a:r>
                        <a:rPr lang="en-US" sz="1000" b="0" i="0" u="sng" strike="noStrike" kern="1200" baseline="0" noProof="0" dirty="0">
                          <a:solidFill>
                            <a:schemeClr val="dk1"/>
                          </a:solidFill>
                          <a:latin typeface="Ubuntu" panose="020B0504030602030204" pitchFamily="34" charset="0"/>
                          <a:ea typeface="+mn-ea"/>
                          <a:cs typeface="+mn-cs"/>
                        </a:rPr>
                        <a:t>Dynamic Stretching </a:t>
                      </a:r>
                      <a:r>
                        <a:rPr lang="en-US" sz="1000" b="0" i="0" u="none" strike="noStrike" kern="1200" baseline="0" noProof="0" dirty="0">
                          <a:solidFill>
                            <a:schemeClr val="dk1"/>
                          </a:solidFill>
                          <a:latin typeface="Ubuntu" panose="020B0504030602030204" pitchFamily="34" charset="0"/>
                          <a:ea typeface="+mn-ea"/>
                          <a:cs typeface="+mn-cs"/>
                        </a:rPr>
                        <a:t>involves active, controlled movements that bring your body-parts through a full range of motion.</a:t>
                      </a:r>
                    </a:p>
                    <a:p>
                      <a:pPr marL="171450" indent="-171450">
                        <a:buFont typeface="Arial" panose="020B0604020202020204" pitchFamily="34" charset="0"/>
                        <a:buChar char="•"/>
                      </a:pPr>
                      <a:r>
                        <a:rPr lang="en-US" sz="1000" b="0" i="0" u="sng" strike="noStrike" kern="1200" baseline="0" noProof="0" dirty="0">
                          <a:solidFill>
                            <a:schemeClr val="dk1"/>
                          </a:solidFill>
                          <a:latin typeface="Ubuntu" panose="020B0504030602030204" pitchFamily="34" charset="0"/>
                          <a:ea typeface="+mn-ea"/>
                          <a:cs typeface="+mn-cs"/>
                        </a:rPr>
                        <a:t>Static Stretches </a:t>
                      </a:r>
                      <a:r>
                        <a:rPr lang="en-US" sz="1000" b="0" i="0" u="none" strike="noStrike" kern="1200" baseline="0" noProof="0" dirty="0">
                          <a:solidFill>
                            <a:schemeClr val="dk1"/>
                          </a:solidFill>
                          <a:latin typeface="Ubuntu" panose="020B0504030602030204" pitchFamily="34" charset="0"/>
                          <a:ea typeface="+mn-ea"/>
                          <a:cs typeface="+mn-cs"/>
                        </a:rPr>
                        <a:t>are those in which you stand, sit or lie still and hold a single position for a period of time.</a:t>
                      </a:r>
                    </a:p>
                  </a:txBody>
                  <a:tcPr>
                    <a:lnL w="9525" cap="flat" cmpd="sng" algn="ctr">
                      <a:solidFill>
                        <a:srgbClr val="7A9A91"/>
                      </a:solidFill>
                      <a:prstDash val="solid"/>
                      <a:round/>
                      <a:headEnd type="none" w="med" len="med"/>
                      <a:tailEnd type="none" w="med" len="med"/>
                    </a:lnL>
                    <a:lnR w="9525" cap="flat" cmpd="sng" algn="ctr">
                      <a:solidFill>
                        <a:srgbClr val="7A9A91"/>
                      </a:solid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endParaRPr lang="en-US" noProof="0" dirty="0"/>
                    </a:p>
                  </a:txBody>
                  <a:tcPr>
                    <a:lnL w="9525" cap="flat" cmpd="sng" algn="ctr">
                      <a:solidFill>
                        <a:srgbClr val="7A9A91"/>
                      </a:solidFill>
                      <a:prstDash val="solid"/>
                      <a:round/>
                      <a:headEnd type="none" w="med" len="med"/>
                      <a:tailEnd type="none" w="med" len="med"/>
                    </a:lnL>
                    <a:lnR w="38100" cap="flat" cmpd="sng" algn="ctr">
                      <a:noFill/>
                      <a:prstDash val="solid"/>
                      <a:round/>
                      <a:headEnd type="none" w="med" len="med"/>
                      <a:tailEnd type="none" w="med" len="med"/>
                    </a:lnR>
                    <a:lnT w="9525" cap="flat" cmpd="sng" algn="ctr">
                      <a:solidFill>
                        <a:srgbClr val="7FC7EB"/>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215686542"/>
                  </a:ext>
                </a:extLst>
              </a:tr>
            </a:tbl>
          </a:graphicData>
        </a:graphic>
      </p:graphicFrame>
      <p:grpSp>
        <p:nvGrpSpPr>
          <p:cNvPr id="13" name="Group 12">
            <a:extLst>
              <a:ext uri="{FF2B5EF4-FFF2-40B4-BE49-F238E27FC236}">
                <a16:creationId xmlns:a16="http://schemas.microsoft.com/office/drawing/2014/main" id="{126AE9F9-39E8-B488-A82D-236C156E608F}"/>
              </a:ext>
            </a:extLst>
          </p:cNvPr>
          <p:cNvGrpSpPr/>
          <p:nvPr/>
        </p:nvGrpSpPr>
        <p:grpSpPr>
          <a:xfrm>
            <a:off x="7042274" y="1133061"/>
            <a:ext cx="2090713" cy="2216425"/>
            <a:chOff x="7042274" y="1053550"/>
            <a:chExt cx="2090713" cy="2457988"/>
          </a:xfrm>
        </p:grpSpPr>
        <p:pic>
          <p:nvPicPr>
            <p:cNvPr id="5" name="Picture 4">
              <a:extLst>
                <a:ext uri="{FF2B5EF4-FFF2-40B4-BE49-F238E27FC236}">
                  <a16:creationId xmlns:a16="http://schemas.microsoft.com/office/drawing/2014/main" id="{E8B7718F-A9EB-1933-D2D3-ABE5E76B7304}"/>
                </a:ext>
              </a:extLst>
            </p:cNvPr>
            <p:cNvPicPr>
              <a:picLocks noChangeAspect="1"/>
            </p:cNvPicPr>
            <p:nvPr/>
          </p:nvPicPr>
          <p:blipFill rotWithShape="1">
            <a:blip r:embed="rId2"/>
            <a:srcRect l="48662" t="28952" r="16923" b="36265"/>
            <a:stretch/>
          </p:blipFill>
          <p:spPr>
            <a:xfrm>
              <a:off x="7042274" y="1053550"/>
              <a:ext cx="2090713" cy="1188597"/>
            </a:xfrm>
            <a:prstGeom prst="rect">
              <a:avLst/>
            </a:prstGeom>
            <a:ln>
              <a:solidFill>
                <a:schemeClr val="tx1"/>
              </a:solidFill>
            </a:ln>
          </p:spPr>
        </p:pic>
        <p:pic>
          <p:nvPicPr>
            <p:cNvPr id="10" name="Picture 9">
              <a:extLst>
                <a:ext uri="{FF2B5EF4-FFF2-40B4-BE49-F238E27FC236}">
                  <a16:creationId xmlns:a16="http://schemas.microsoft.com/office/drawing/2014/main" id="{D4720942-85FA-9645-918F-C4CAAE0EDC23}"/>
                </a:ext>
              </a:extLst>
            </p:cNvPr>
            <p:cNvPicPr>
              <a:picLocks noChangeAspect="1"/>
            </p:cNvPicPr>
            <p:nvPr/>
          </p:nvPicPr>
          <p:blipFill rotWithShape="1">
            <a:blip r:embed="rId3"/>
            <a:srcRect l="47960" t="28700" r="16722" b="36444"/>
            <a:stretch/>
          </p:blipFill>
          <p:spPr>
            <a:xfrm>
              <a:off x="7042274" y="2350882"/>
              <a:ext cx="2090713" cy="1160656"/>
            </a:xfrm>
            <a:prstGeom prst="rect">
              <a:avLst/>
            </a:prstGeom>
            <a:ln>
              <a:solidFill>
                <a:schemeClr val="tx1"/>
              </a:solidFill>
            </a:ln>
          </p:spPr>
        </p:pic>
      </p:grpSp>
      <p:grpSp>
        <p:nvGrpSpPr>
          <p:cNvPr id="20" name="Group 19">
            <a:extLst>
              <a:ext uri="{FF2B5EF4-FFF2-40B4-BE49-F238E27FC236}">
                <a16:creationId xmlns:a16="http://schemas.microsoft.com/office/drawing/2014/main" id="{E1FD8A67-818F-4EEB-8AC3-1D1FC6DE68D8}"/>
              </a:ext>
            </a:extLst>
          </p:cNvPr>
          <p:cNvGrpSpPr/>
          <p:nvPr/>
        </p:nvGrpSpPr>
        <p:grpSpPr>
          <a:xfrm>
            <a:off x="7042274" y="3955776"/>
            <a:ext cx="2090713" cy="2444904"/>
            <a:chOff x="7042274" y="3955776"/>
            <a:chExt cx="2090713" cy="2444904"/>
          </a:xfrm>
        </p:grpSpPr>
        <p:pic>
          <p:nvPicPr>
            <p:cNvPr id="17" name="Picture 16">
              <a:extLst>
                <a:ext uri="{FF2B5EF4-FFF2-40B4-BE49-F238E27FC236}">
                  <a16:creationId xmlns:a16="http://schemas.microsoft.com/office/drawing/2014/main" id="{5AE2320A-169F-7862-5657-2A94AE6DFBB4}"/>
                </a:ext>
              </a:extLst>
            </p:cNvPr>
            <p:cNvPicPr>
              <a:picLocks noChangeAspect="1"/>
            </p:cNvPicPr>
            <p:nvPr/>
          </p:nvPicPr>
          <p:blipFill rotWithShape="1">
            <a:blip r:embed="rId4"/>
            <a:srcRect l="61807" t="28595" r="3277" b="36800"/>
            <a:stretch/>
          </p:blipFill>
          <p:spPr>
            <a:xfrm>
              <a:off x="7042274" y="3955776"/>
              <a:ext cx="2090713" cy="1165512"/>
            </a:xfrm>
            <a:prstGeom prst="rect">
              <a:avLst/>
            </a:prstGeom>
            <a:ln>
              <a:solidFill>
                <a:schemeClr val="tx1"/>
              </a:solidFill>
            </a:ln>
          </p:spPr>
        </p:pic>
        <p:pic>
          <p:nvPicPr>
            <p:cNvPr id="19" name="Picture 18">
              <a:extLst>
                <a:ext uri="{FF2B5EF4-FFF2-40B4-BE49-F238E27FC236}">
                  <a16:creationId xmlns:a16="http://schemas.microsoft.com/office/drawing/2014/main" id="{3A05C0C4-7B06-28AF-C5F1-5BFDF10E7AE6}"/>
                </a:ext>
              </a:extLst>
            </p:cNvPr>
            <p:cNvPicPr>
              <a:picLocks noChangeAspect="1"/>
            </p:cNvPicPr>
            <p:nvPr/>
          </p:nvPicPr>
          <p:blipFill rotWithShape="1">
            <a:blip r:embed="rId5"/>
            <a:srcRect l="61905" t="28417" r="3379" b="36800"/>
            <a:stretch/>
          </p:blipFill>
          <p:spPr>
            <a:xfrm>
              <a:off x="7042274" y="5222389"/>
              <a:ext cx="2090713" cy="1178291"/>
            </a:xfrm>
            <a:prstGeom prst="rect">
              <a:avLst/>
            </a:prstGeom>
            <a:ln>
              <a:solidFill>
                <a:schemeClr val="tx1"/>
              </a:solidFill>
            </a:ln>
          </p:spPr>
        </p:pic>
      </p:grpSp>
    </p:spTree>
    <p:extLst>
      <p:ext uri="{BB962C8B-B14F-4D97-AF65-F5344CB8AC3E}">
        <p14:creationId xmlns:p14="http://schemas.microsoft.com/office/powerpoint/2010/main" val="37394086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3756</TotalTime>
  <Words>7570</Words>
  <Application>Microsoft Office PowerPoint</Application>
  <PresentationFormat>A4 Paper (210x297 mm)</PresentationFormat>
  <Paragraphs>1171</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Ubuntu</vt:lpstr>
      <vt:lpstr>Ubuntu Light</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Morazan</dc:creator>
  <cp:lastModifiedBy>Gwendolyn Apgar</cp:lastModifiedBy>
  <cp:revision>60</cp:revision>
  <dcterms:created xsi:type="dcterms:W3CDTF">2021-10-30T18:12:00Z</dcterms:created>
  <dcterms:modified xsi:type="dcterms:W3CDTF">2023-08-08T19:37:07Z</dcterms:modified>
</cp:coreProperties>
</file>