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79" r:id="rId6"/>
    <p:sldId id="262" r:id="rId7"/>
    <p:sldId id="263" r:id="rId8"/>
    <p:sldId id="264" r:id="rId9"/>
    <p:sldId id="280" r:id="rId10"/>
    <p:sldId id="281" r:id="rId11"/>
    <p:sldId id="265" r:id="rId12"/>
    <p:sldId id="266" r:id="rId13"/>
    <p:sldId id="282" r:id="rId14"/>
    <p:sldId id="267" r:id="rId15"/>
    <p:sldId id="268" r:id="rId16"/>
    <p:sldId id="269" r:id="rId17"/>
    <p:sldId id="283" r:id="rId18"/>
    <p:sldId id="284" r:id="rId19"/>
    <p:sldId id="270" r:id="rId20"/>
    <p:sldId id="285" r:id="rId21"/>
    <p:sldId id="286" r:id="rId22"/>
    <p:sldId id="272" r:id="rId23"/>
    <p:sldId id="294" r:id="rId24"/>
    <p:sldId id="273" r:id="rId25"/>
    <p:sldId id="287" r:id="rId26"/>
    <p:sldId id="274" r:id="rId27"/>
    <p:sldId id="275" r:id="rId28"/>
    <p:sldId id="288" r:id="rId29"/>
    <p:sldId id="289" r:id="rId30"/>
    <p:sldId id="292" r:id="rId31"/>
    <p:sldId id="276" r:id="rId32"/>
    <p:sldId id="293" r:id="rId33"/>
    <p:sldId id="291" r:id="rId34"/>
    <p:sldId id="305"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75" autoAdjust="0"/>
    <p:restoredTop sz="87630" autoAdjust="0"/>
  </p:normalViewPr>
  <p:slideViewPr>
    <p:cSldViewPr snapToGrid="0">
      <p:cViewPr varScale="1">
        <p:scale>
          <a:sx n="96" d="100"/>
          <a:sy n="96" d="100"/>
        </p:scale>
        <p:origin x="808"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t>Haga clic para modificar el estilo de título del patrón</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Haga clic para modificar el estilo de subtítulo del patrón</a:t>
            </a:r>
          </a:p>
        </p:txBody>
      </p:sp>
      <p:sp>
        <p:nvSpPr>
          <p:cNvPr id="4" name="Date Placeholder 3"/>
          <p:cNvSpPr>
            <a:spLocks noGrp="1"/>
          </p:cNvSpPr>
          <p:nvPr>
            <p:ph type="dt" sz="half" idx="10"/>
          </p:nvPr>
        </p:nvSpPr>
        <p:spPr/>
        <p:txBody>
          <a:bodyPr/>
          <a:lstStyle/>
          <a:p>
            <a:fld id="{BFBD114D-9FE6-46DF-BD4F-757DD379F2E4}" type="datetimeFigureOut">
              <a:rPr lang="en-US"/>
              <a:t>12/2/2025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Haga clic para modificar el estilo de título del patrón</a:t>
            </a:r>
          </a:p>
        </p:txBody>
      </p:sp>
      <p:sp>
        <p:nvSpPr>
          <p:cNvPr id="3" name="Vertical Text Placeholder 2"/>
          <p:cNvSpPr>
            <a:spLocks noGrp="1"/>
          </p:cNvSpPr>
          <p:nvPr>
            <p:ph type="body" orient="vert" idx="1"/>
          </p:nvPr>
        </p:nvSpPr>
        <p:spPr/>
        <p:txBody>
          <a:bodyPr vert="eaVert"/>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10"/>
          </p:nvPr>
        </p:nvSpPr>
        <p:spPr/>
        <p:txBody>
          <a:bodyPr/>
          <a:lstStyle/>
          <a:p>
            <a:fld id="{BFBD114D-9FE6-46DF-BD4F-757DD379F2E4}" type="datetimeFigureOut">
              <a:rPr lang="en-US"/>
              <a:t>12/2/2025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t>Haga clic para modificar el estilo de título del patrón</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10"/>
          </p:nvPr>
        </p:nvSpPr>
        <p:spPr/>
        <p:txBody>
          <a:bodyPr/>
          <a:lstStyle/>
          <a:p>
            <a:fld id="{BFBD114D-9FE6-46DF-BD4F-757DD379F2E4}" type="datetimeFigureOut">
              <a:rPr lang="en-US"/>
              <a:t>12/2/2025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Haga clic para modificar el estilo de título del patrón</a:t>
            </a:r>
          </a:p>
        </p:txBody>
      </p:sp>
      <p:sp>
        <p:nvSpPr>
          <p:cNvPr id="3" name="Content Placeholder 2"/>
          <p:cNvSpPr>
            <a:spLocks noGrp="1"/>
          </p:cNvSpPr>
          <p:nvPr>
            <p:ph idx="1"/>
          </p:nvPr>
        </p:nvSpPr>
        <p:spPr/>
        <p:txBody>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10"/>
          </p:nvPr>
        </p:nvSpPr>
        <p:spPr/>
        <p:txBody>
          <a:bodyPr/>
          <a:lstStyle/>
          <a:p>
            <a:fld id="{BFBD114D-9FE6-46DF-BD4F-757DD379F2E4}" type="datetimeFigureOut">
              <a:rPr lang="en-US"/>
              <a:t>12/2/2025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t>Haga clic para modificar el estilo de título del patrón</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n-US"/>
              <a:t>12/2/2025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Haga clic para modificar el estilo de título del patrón</a:t>
            </a:r>
          </a:p>
        </p:txBody>
      </p:sp>
      <p:sp>
        <p:nvSpPr>
          <p:cNvPr id="3" name="Content Placeholder 2"/>
          <p:cNvSpPr>
            <a:spLocks noGrp="1"/>
          </p:cNvSpPr>
          <p:nvPr>
            <p:ph sz="half" idx="1"/>
          </p:nvPr>
        </p:nvSpPr>
        <p:spPr>
          <a:xfrm>
            <a:off x="681038" y="1825625"/>
            <a:ext cx="4210050" cy="4351338"/>
          </a:xfrm>
        </p:spPr>
        <p:txBody>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Content Placeholder 3"/>
          <p:cNvSpPr>
            <a:spLocks noGrp="1"/>
          </p:cNvSpPr>
          <p:nvPr>
            <p:ph sz="half" idx="2"/>
          </p:nvPr>
        </p:nvSpPr>
        <p:spPr>
          <a:xfrm>
            <a:off x="5014913" y="1825625"/>
            <a:ext cx="4210050" cy="4351338"/>
          </a:xfrm>
        </p:spPr>
        <p:txBody>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5" name="Date Placeholder 4"/>
          <p:cNvSpPr>
            <a:spLocks noGrp="1"/>
          </p:cNvSpPr>
          <p:nvPr>
            <p:ph type="dt" sz="half" idx="10"/>
          </p:nvPr>
        </p:nvSpPr>
        <p:spPr/>
        <p:txBody>
          <a:bodyPr/>
          <a:lstStyle/>
          <a:p>
            <a:fld id="{BFBD114D-9FE6-46DF-BD4F-757DD379F2E4}" type="datetimeFigureOut">
              <a:rPr lang="en-US"/>
              <a:t>12/2/2025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t>Haga clic para modificar el estilo de título del patrón</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7" name="Date Placeholder 6"/>
          <p:cNvSpPr>
            <a:spLocks noGrp="1"/>
          </p:cNvSpPr>
          <p:nvPr>
            <p:ph type="dt" sz="half" idx="10"/>
          </p:nvPr>
        </p:nvSpPr>
        <p:spPr/>
        <p:txBody>
          <a:bodyPr/>
          <a:lstStyle/>
          <a:p>
            <a:fld id="{BFBD114D-9FE6-46DF-BD4F-757DD379F2E4}" type="datetimeFigureOut">
              <a:rPr lang="en-US"/>
              <a:t>12/2/2025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Haga clic para modificar el estilo de título del patrón</a:t>
            </a:r>
          </a:p>
        </p:txBody>
      </p:sp>
      <p:sp>
        <p:nvSpPr>
          <p:cNvPr id="3" name="Date Placeholder 2"/>
          <p:cNvSpPr>
            <a:spLocks noGrp="1"/>
          </p:cNvSpPr>
          <p:nvPr>
            <p:ph type="dt" sz="half" idx="10"/>
          </p:nvPr>
        </p:nvSpPr>
        <p:spPr/>
        <p:txBody>
          <a:bodyPr/>
          <a:lstStyle/>
          <a:p>
            <a:fld id="{BFBD114D-9FE6-46DF-BD4F-757DD379F2E4}" type="datetimeFigureOut">
              <a:rPr lang="en-US"/>
              <a:t>12/2/2025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n-US"/>
              <a:t>12/2/2025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t>Haga clic para modificar el estilo de título del patrón</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n-US"/>
              <a:t>12/2/2025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t>Haga clic para modificar el estilo de título del patrón</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t>Haga clic en el icono para agregar una imagen</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n-US"/>
              <a:t>12/2/2025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32509E5-1856-4C5C-B5F8-40AE4D00797F}" type="slidenum">
              <a:rPr/>
              <a:t>‹#›</a:t>
            </a:fld>
            <a:endParaRPr/>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t>Haga clic para modificar el estilo de título del patrón</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t>Haga clic para modificar los estilos de texto del patrón</a:t>
            </a:r>
          </a:p>
          <a:p>
            <a:pPr lvl="1"/>
            <a:r>
              <a:t>Segundo nivel</a:t>
            </a:r>
          </a:p>
          <a:p>
            <a:pPr lvl="2"/>
            <a:r>
              <a:t>Tercer nivel</a:t>
            </a:r>
          </a:p>
          <a:p>
            <a:pPr lvl="3"/>
            <a:r>
              <a:t>Cuarto nivel</a:t>
            </a:r>
          </a:p>
          <a:p>
            <a:pPr lvl="4"/>
            <a:r>
              <a:t>Quinto nivel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D114D-9FE6-46DF-BD4F-757DD379F2E4}" type="datetimeFigureOut">
              <a:rPr lang="en-US"/>
              <a:t>12/2/2025</a:t>
            </a:fld>
            <a:endParaRPr/>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509E5-1856-4C5C-B5F8-40AE4D00797F}" type="slidenum">
              <a:rPr/>
              <a:t>‹#›</a:t>
            </a:fld>
            <a:endParaRPr/>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youtube.com/watch?v=YSdMpn_EJOw"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5490927" cy="652871"/>
          </a:xfrm>
          <a:prstGeom prst="rect">
            <a:avLst/>
          </a:prstGeom>
          <a:noFill/>
        </p:spPr>
        <p:txBody>
          <a:bodyPr wrap="none" rtlCol="0">
            <a:spAutoFit/>
          </a:bodyPr>
          <a:lstStyle/>
          <a:p>
            <a:pPr marR="3573780">
              <a:lnSpc>
                <a:spcPct val="107000"/>
              </a:lnSpc>
              <a:spcAft>
                <a:spcPts val="800"/>
              </a:spcAft>
            </a:pPr>
            <a:r>
              <a:rPr lang="es-xl" sz="3600" b="1">
                <a:solidFill>
                  <a:srgbClr val="E4322B"/>
                </a:solidFill>
                <a:effectLst/>
                <a:latin typeface="Ubuntu" panose="020B0504030602030204" pitchFamily="34" charset="0"/>
                <a:ea typeface="Ubuntu" panose="020B0504030602030204" pitchFamily="34" charset="0"/>
                <a:cs typeface="Ubuntu" panose="020B0504030602030204" pitchFamily="34" charset="0"/>
              </a:rPr>
              <a:t>Capitanes de</a:t>
            </a:r>
            <a:r>
              <a:rPr lang="es-xl" sz="3600"/>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5716950" cy="652871"/>
          </a:xfrm>
          <a:prstGeom prst="rect">
            <a:avLst/>
          </a:prstGeom>
          <a:noFill/>
        </p:spPr>
        <p:txBody>
          <a:bodyPr wrap="none" rtlCol="0">
            <a:spAutoFit/>
          </a:bodyPr>
          <a:lstStyle/>
          <a:p>
            <a:pPr marR="3573780">
              <a:lnSpc>
                <a:spcPct val="107000"/>
              </a:lnSpc>
              <a:spcAft>
                <a:spcPts val="800"/>
              </a:spcAft>
            </a:pPr>
            <a:r>
              <a:rPr lang="es-xl" sz="3600" b="1" dirty="0">
                <a:solidFill>
                  <a:srgbClr val="E4322B"/>
                </a:solidFill>
                <a:effectLst/>
                <a:latin typeface="Ubuntu" panose="020B0504030602030204" pitchFamily="34" charset="0"/>
                <a:ea typeface="Ubuntu" panose="020B0504030602030204" pitchFamily="34" charset="0"/>
                <a:cs typeface="Ubuntu" panose="020B0504030602030204" pitchFamily="34" charset="0"/>
              </a:rPr>
              <a:t>Mejoramiento Físico</a:t>
            </a:r>
            <a:endParaRPr sz="3600" dirty="0"/>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6827831" cy="570605"/>
          </a:xfrm>
          <a:prstGeom prst="rect">
            <a:avLst/>
          </a:prstGeom>
          <a:noFill/>
        </p:spPr>
        <p:txBody>
          <a:bodyPr wrap="none" rtlCol="0">
            <a:spAutoFit/>
          </a:bodyPr>
          <a:lstStyle/>
          <a:p>
            <a:pPr marR="3573780">
              <a:lnSpc>
                <a:spcPct val="107000"/>
              </a:lnSpc>
              <a:spcAft>
                <a:spcPts val="800"/>
              </a:spcAft>
            </a:pPr>
            <a:r>
              <a:rPr lang="es-xl" sz="3200">
                <a:solidFill>
                  <a:srgbClr val="E4322B"/>
                </a:solidFill>
                <a:effectLst/>
                <a:latin typeface="Ubuntu Light" panose="020B0304030602030204" pitchFamily="34" charset="0"/>
                <a:ea typeface="Ubuntu" panose="020B0504030602030204" pitchFamily="34" charset="0"/>
                <a:cs typeface="Ubuntu" panose="020B0504030602030204" pitchFamily="34" charset="0"/>
              </a:rPr>
              <a:t>Guía del facilitador</a:t>
            </a:r>
            <a:r>
              <a:rPr lang="es-xl" sz="3200">
                <a:latin typeface="Ubuntu Light" panose="020B0304030602030204" pitchFamily="34" charset="0"/>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5301772" cy="361317"/>
          </a:xfrm>
          <a:prstGeom prst="rect">
            <a:avLst/>
          </a:prstGeom>
          <a:noFill/>
        </p:spPr>
        <p:txBody>
          <a:bodyPr wrap="none" rtlCol="0">
            <a:spAutoFit/>
          </a:bodyPr>
          <a:lstStyle/>
          <a:p>
            <a:pPr marR="3573780">
              <a:lnSpc>
                <a:spcPct val="107000"/>
              </a:lnSpc>
              <a:spcAft>
                <a:spcPts val="800"/>
              </a:spcAft>
            </a:pPr>
            <a:r>
              <a:rPr lang="es-xl">
                <a:solidFill>
                  <a:srgbClr val="E4322B"/>
                </a:solidFill>
                <a:effectLst/>
                <a:latin typeface="Ubuntu" panose="020B0504030602030204" pitchFamily="34" charset="0"/>
                <a:ea typeface="Ubuntu" panose="020B0504030602030204" pitchFamily="34" charset="0"/>
                <a:cs typeface="Ubuntu" panose="020B0504030602030204" pitchFamily="34" charset="0"/>
              </a:rPr>
              <a:t>Febrero de 2023</a:t>
            </a:r>
            <a:endParaRPr>
              <a:latin typeface="Ubuntu" panose="020B0504030602030204" pitchFamily="34" charset="0"/>
            </a:endParaRPr>
          </a:p>
        </p:txBody>
      </p:sp>
      <p:sp>
        <p:nvSpPr>
          <p:cNvPr id="2" name="Text Box 42">
            <a:extLst>
              <a:ext uri="{FF2B5EF4-FFF2-40B4-BE49-F238E27FC236}">
                <a16:creationId xmlns:a16="http://schemas.microsoft.com/office/drawing/2014/main" id="{812181B2-81D3-268F-4269-A94F26150E0B}"/>
              </a:ext>
            </a:extLst>
          </p:cNvPr>
          <p:cNvSpPr txBox="1"/>
          <p:nvPr/>
        </p:nvSpPr>
        <p:spPr>
          <a:xfrm>
            <a:off x="8111310" y="5710437"/>
            <a:ext cx="1550670" cy="563245"/>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75000"/>
              </a:lnSpc>
              <a:spcAft>
                <a:spcPts val="800"/>
              </a:spcAft>
            </a:pPr>
            <a:r>
              <a:rPr lang="en-IN" sz="1800" b="1" dirty="0">
                <a:solidFill>
                  <a:srgbClr val="185EA8"/>
                </a:solidFill>
                <a:effectLst/>
                <a:latin typeface="Ubuntu" panose="020B0504030602030204" pitchFamily="34" charset="0"/>
                <a:ea typeface="SimSun" panose="02010600030101010101" pitchFamily="2" charset="-122"/>
                <a:cs typeface="Times New Roman" panose="02020603050405020304" pitchFamily="18" charset="0"/>
              </a:rPr>
              <a:t>LIDERAZGO DE ATLETAS</a:t>
            </a:r>
            <a:endParaRPr lang="en-IN" sz="1050" dirty="0">
              <a:effectLst/>
              <a:latin typeface="Ubuntu Light" panose="020B0304030602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59560137"/>
              </p:ext>
            </p:extLst>
          </p:nvPr>
        </p:nvGraphicFramePr>
        <p:xfrm>
          <a:off x="614150" y="545910"/>
          <a:ext cx="8518837" cy="617711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787307">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Equilibrio</a:t>
                      </a: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  </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Por último, hablemos del equilibrio. El equilibrio ayuda a mantener el control cuando practican deportes y a evitar caídas.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spc="-10" baseline="0" dirty="0">
                          <a:solidFill>
                            <a:schemeClr val="dk1"/>
                          </a:solidFill>
                          <a:latin typeface="Ubuntu" panose="020B0504030602030204" pitchFamily="34" charset="0"/>
                          <a:ea typeface="+mn-ea"/>
                          <a:cs typeface="+mn-cs"/>
                        </a:rPr>
                        <a:t>Intenten hacer ejercicios de equilibrio 2 o 3 días a la semana, durante un máximo de 15 minutos.</a:t>
                      </a: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PREGUNTA:</a:t>
                      </a:r>
                    </a:p>
                    <a:p>
                      <a:r>
                        <a:rPr lang="es-xl" sz="900" b="0" i="0" u="none" strike="noStrike" spc="-10" baseline="0" dirty="0">
                          <a:solidFill>
                            <a:schemeClr val="dk1"/>
                          </a:solidFill>
                          <a:latin typeface="Ubuntu" panose="020B0504030602030204" pitchFamily="34" charset="0"/>
                          <a:ea typeface="+mn-ea"/>
                          <a:cs typeface="+mn-cs"/>
                        </a:rPr>
                        <a:t>¿Cuáles son algunos ejemplos de ejercicios de equilibrio? Escriban sus respuestas en el libro de trabajo.</a:t>
                      </a:r>
                    </a:p>
                    <a:p>
                      <a:endParaRPr sz="900" b="1" i="1" u="none" strike="noStrike" baseline="0" dirty="0">
                        <a:solidFill>
                          <a:schemeClr val="dk1"/>
                        </a:solidFill>
                        <a:latin typeface="Ubuntu" panose="020B0504030602030204" pitchFamily="34" charset="0"/>
                        <a:ea typeface="+mn-ea"/>
                        <a:cs typeface="+mn-cs"/>
                      </a:endParaRPr>
                    </a:p>
                    <a:p>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El equilibrio se puede practicar en cualquier lugar. ¿Recuerdan la diferencia entre los ejercicios dinámicos y los ejercicios estáticos?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Algunos deportes, como la gimnasia, el patinaje artístico y los deportes de nieve, requieren mucho equilibrio dinámico.</a:t>
                      </a:r>
                    </a:p>
                    <a:p>
                      <a:endParaRPr sz="900" b="1" i="1"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418962">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Tarjetas de Mejoramiento Físico Fit 5</a:t>
                      </a:r>
                    </a:p>
                    <a:p>
                      <a:pPr marL="0" algn="l" defTabSz="914400" rtl="0" eaLnBrk="1" latinLnBrk="0" hangingPunct="1"/>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&lt;1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Pueden utilizar las tarjetas y los videos de Mejoramiento Físico Fit 5 para hacer ejercicios de los cuatro componentes de la actividad física.</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58449">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algn="l" defTabSz="914400" rtl="0" eaLnBrk="1" latinLnBrk="0" hangingPunct="1"/>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&lt;1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0" i="0" u="none" strike="noStrike" baseline="0" dirty="0">
                          <a:solidFill>
                            <a:schemeClr val="dk1"/>
                          </a:solidFill>
                          <a:latin typeface="Ubuntu" panose="020B0504030602030204" pitchFamily="34" charset="0"/>
                          <a:ea typeface="+mn-ea"/>
                          <a:cs typeface="+mn-cs"/>
                        </a:rPr>
                        <a:t>El mejoramiento físico se trata de tener una mejor salud y rendimiento a través de actividad física, nutrición e hidratación adecuadas. Ahora hablemos de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nutrición.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379250454"/>
                  </a:ext>
                </a:extLst>
              </a:tr>
            </a:tbl>
          </a:graphicData>
        </a:graphic>
      </p:graphicFrame>
      <p:grpSp>
        <p:nvGrpSpPr>
          <p:cNvPr id="10" name="Group 9">
            <a:extLst>
              <a:ext uri="{FF2B5EF4-FFF2-40B4-BE49-F238E27FC236}">
                <a16:creationId xmlns:a16="http://schemas.microsoft.com/office/drawing/2014/main" id="{F0E6F400-327D-5C4B-10B2-96247DF8B5C0}"/>
              </a:ext>
            </a:extLst>
          </p:cNvPr>
          <p:cNvGrpSpPr/>
          <p:nvPr/>
        </p:nvGrpSpPr>
        <p:grpSpPr>
          <a:xfrm>
            <a:off x="7024655" y="1041334"/>
            <a:ext cx="2108333" cy="2559179"/>
            <a:chOff x="7024655" y="1041334"/>
            <a:chExt cx="2108333" cy="2559179"/>
          </a:xfrm>
        </p:grpSpPr>
        <p:pic>
          <p:nvPicPr>
            <p:cNvPr id="5" name="Picture 4">
              <a:extLst>
                <a:ext uri="{FF2B5EF4-FFF2-40B4-BE49-F238E27FC236}">
                  <a16:creationId xmlns:a16="http://schemas.microsoft.com/office/drawing/2014/main" id="{A4052BF4-FB9E-7225-560C-0D5730623B3A}"/>
                </a:ext>
              </a:extLst>
            </p:cNvPr>
            <p:cNvPicPr>
              <a:picLocks noChangeAspect="1"/>
            </p:cNvPicPr>
            <p:nvPr/>
          </p:nvPicPr>
          <p:blipFill rotWithShape="1">
            <a:blip r:embed="rId2"/>
            <a:srcRect l="6200" t="35347" r="50969" b="21160"/>
            <a:stretch/>
          </p:blipFill>
          <p:spPr>
            <a:xfrm>
              <a:off x="7024656" y="1041334"/>
              <a:ext cx="2108332" cy="1204254"/>
            </a:xfrm>
            <a:prstGeom prst="rect">
              <a:avLst/>
            </a:prstGeom>
            <a:ln>
              <a:solidFill>
                <a:schemeClr val="tx1"/>
              </a:solidFill>
            </a:ln>
          </p:spPr>
        </p:pic>
        <p:pic>
          <p:nvPicPr>
            <p:cNvPr id="9" name="Picture 8">
              <a:extLst>
                <a:ext uri="{FF2B5EF4-FFF2-40B4-BE49-F238E27FC236}">
                  <a16:creationId xmlns:a16="http://schemas.microsoft.com/office/drawing/2014/main" id="{B8CF095A-85BC-16ED-B624-1DC7A61D11C9}"/>
                </a:ext>
              </a:extLst>
            </p:cNvPr>
            <p:cNvPicPr>
              <a:picLocks noChangeAspect="1"/>
            </p:cNvPicPr>
            <p:nvPr/>
          </p:nvPicPr>
          <p:blipFill rotWithShape="1">
            <a:blip r:embed="rId3"/>
            <a:srcRect l="6200" t="35561" r="50000" b="21159"/>
            <a:stretch/>
          </p:blipFill>
          <p:spPr>
            <a:xfrm>
              <a:off x="7024655" y="2428672"/>
              <a:ext cx="2108332" cy="1171841"/>
            </a:xfrm>
            <a:prstGeom prst="rect">
              <a:avLst/>
            </a:prstGeom>
            <a:ln>
              <a:solidFill>
                <a:schemeClr val="tx1"/>
              </a:solidFill>
            </a:ln>
          </p:spPr>
        </p:pic>
      </p:grpSp>
      <p:pic>
        <p:nvPicPr>
          <p:cNvPr id="12" name="Picture 11">
            <a:extLst>
              <a:ext uri="{FF2B5EF4-FFF2-40B4-BE49-F238E27FC236}">
                <a16:creationId xmlns:a16="http://schemas.microsoft.com/office/drawing/2014/main" id="{A44F87C6-48A2-AE38-FF70-11FB9C78BAEF}"/>
              </a:ext>
            </a:extLst>
          </p:cNvPr>
          <p:cNvPicPr>
            <a:picLocks noChangeAspect="1"/>
          </p:cNvPicPr>
          <p:nvPr/>
        </p:nvPicPr>
        <p:blipFill rotWithShape="1">
          <a:blip r:embed="rId4"/>
          <a:srcRect l="6200" t="35561" r="50000" b="21815"/>
          <a:stretch/>
        </p:blipFill>
        <p:spPr>
          <a:xfrm>
            <a:off x="7024655" y="3845084"/>
            <a:ext cx="2108332" cy="1154090"/>
          </a:xfrm>
          <a:prstGeom prst="rect">
            <a:avLst/>
          </a:prstGeom>
          <a:ln>
            <a:solidFill>
              <a:schemeClr val="tx1"/>
            </a:solidFill>
          </a:ln>
        </p:spPr>
      </p:pic>
      <p:pic>
        <p:nvPicPr>
          <p:cNvPr id="14" name="Picture 13">
            <a:extLst>
              <a:ext uri="{FF2B5EF4-FFF2-40B4-BE49-F238E27FC236}">
                <a16:creationId xmlns:a16="http://schemas.microsoft.com/office/drawing/2014/main" id="{2F430FDE-67AB-56EA-822D-EEB13139C964}"/>
              </a:ext>
            </a:extLst>
          </p:cNvPr>
          <p:cNvPicPr>
            <a:picLocks noChangeAspect="1"/>
          </p:cNvPicPr>
          <p:nvPr/>
        </p:nvPicPr>
        <p:blipFill rotWithShape="1">
          <a:blip r:embed="rId5"/>
          <a:srcRect l="6200" t="35135" r="50000" b="21821"/>
          <a:stretch/>
        </p:blipFill>
        <p:spPr>
          <a:xfrm>
            <a:off x="7024655" y="5318157"/>
            <a:ext cx="2108332" cy="1165467"/>
          </a:xfrm>
          <a:prstGeom prst="rect">
            <a:avLst/>
          </a:prstGeom>
          <a:ln>
            <a:solidFill>
              <a:schemeClr val="tx1"/>
            </a:solidFill>
          </a:ln>
        </p:spPr>
      </p:pic>
    </p:spTree>
    <p:extLst>
      <p:ext uri="{BB962C8B-B14F-4D97-AF65-F5344CB8AC3E}">
        <p14:creationId xmlns:p14="http://schemas.microsoft.com/office/powerpoint/2010/main" val="41580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253410501"/>
              </p:ext>
            </p:extLst>
          </p:nvPr>
        </p:nvGraphicFramePr>
        <p:xfrm>
          <a:off x="614150" y="545910"/>
          <a:ext cx="8518837" cy="516730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 </a:t>
                      </a:r>
                      <a:endParaRPr sz="900" b="0" i="0" u="none" strike="noStrike" baseline="0" dirty="0">
                        <a:solidFill>
                          <a:srgbClr val="316355"/>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Alimentación saludable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1" u="none" strike="noStrike" baseline="0" dirty="0">
                        <a:solidFill>
                          <a:srgbClr val="316355"/>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5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 </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Una alimentación saludable consiste en ingerir una variedad de comidas que aporten los nutrientes necesarios para alimentar el cuerpo de forma adecuada.</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Una buena alimentación ayuda al rendimiento dentro y fuera del campo.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esta manera, mantendrán la salud corporal y mental, y mejorarán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rendimiento deportivo y la recuperación.</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Mantiene el cuerpo y la mente saludables por lo siguiente:</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Le brinda al cuerpo la energía para estar activo y funcionar bien.</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Ayuda al cuerpo a crecer y a repararse a sí mismo.</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Ayuda al cuerpo a combatir infecciones y enfermedades. </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Una alimentación saludable puede aumentar el rendimiento deportivo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y la recuperación por lo siguiente:</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Brinda más energía.</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Fortalece los músculos y los huesos.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Mejora la concentración.</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¿Qué tipos de alimentos saludables comen? Escriban sus respuestas 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8980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Alimentos saludables</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a:t>
                      </a:r>
                      <a:r>
                        <a:rPr lang="es-xl" sz="900" b="0" i="0" u="none" strike="noStrike" baseline="0" dirty="0">
                          <a:solidFill>
                            <a:schemeClr val="tx1"/>
                          </a:solidFill>
                          <a:latin typeface="Ubuntu" panose="020B0504030602030204" pitchFamily="34" charset="0"/>
                          <a:ea typeface="+mn-ea"/>
                          <a:cs typeface="+mn-cs"/>
                        </a:rPr>
                        <a:t> 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Una dieta saludable incluye alimentos de todos los grupos diferentes. </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Si, por ejemplo, solo comen frutas y verduras, tendrán los músculos débiles.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Si nunca comen verduras, pueden enfermarse mucho.</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Dejen la comida chatarra, como postres, papas fritas y refrescos, para ocasiones especiales. Si consumen demasiada azúcar, pueden sentir un impulso de energía al principio, pero luego se desplomarán y se sentirán cansados y aletargados poco después.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Coman refrigerios saludables y en poca cantidad.</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Asegúrense de que la mitad del plato contenga frutas o verduras. En la otra mitad, deben tener alimentos como cereales integrales, lácteos y proteínas.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1" name="Group 10">
            <a:extLst>
              <a:ext uri="{FF2B5EF4-FFF2-40B4-BE49-F238E27FC236}">
                <a16:creationId xmlns:a16="http://schemas.microsoft.com/office/drawing/2014/main" id="{138904BF-BAC8-2C8E-FC37-B80B5D0B99E6}"/>
              </a:ext>
            </a:extLst>
          </p:cNvPr>
          <p:cNvGrpSpPr/>
          <p:nvPr/>
        </p:nvGrpSpPr>
        <p:grpSpPr>
          <a:xfrm>
            <a:off x="7002840" y="1329621"/>
            <a:ext cx="2130147" cy="2473424"/>
            <a:chOff x="7002840" y="1144781"/>
            <a:chExt cx="2130147" cy="2473424"/>
          </a:xfrm>
        </p:grpSpPr>
        <p:pic>
          <p:nvPicPr>
            <p:cNvPr id="5" name="Picture 4">
              <a:extLst>
                <a:ext uri="{FF2B5EF4-FFF2-40B4-BE49-F238E27FC236}">
                  <a16:creationId xmlns:a16="http://schemas.microsoft.com/office/drawing/2014/main" id="{6A725739-6263-6C5E-897A-8775011EFAB0}"/>
                </a:ext>
              </a:extLst>
            </p:cNvPr>
            <p:cNvPicPr>
              <a:picLocks noChangeAspect="1"/>
            </p:cNvPicPr>
            <p:nvPr/>
          </p:nvPicPr>
          <p:blipFill rotWithShape="1">
            <a:blip r:embed="rId2"/>
            <a:srcRect l="6200" t="35988" r="50000" b="21176"/>
            <a:stretch/>
          </p:blipFill>
          <p:spPr>
            <a:xfrm>
              <a:off x="7002840" y="1144781"/>
              <a:ext cx="2130147" cy="1189372"/>
            </a:xfrm>
            <a:prstGeom prst="rect">
              <a:avLst/>
            </a:prstGeom>
            <a:ln>
              <a:solidFill>
                <a:schemeClr val="tx1"/>
              </a:solidFill>
            </a:ln>
          </p:spPr>
        </p:pic>
        <p:pic>
          <p:nvPicPr>
            <p:cNvPr id="10" name="Picture 9">
              <a:extLst>
                <a:ext uri="{FF2B5EF4-FFF2-40B4-BE49-F238E27FC236}">
                  <a16:creationId xmlns:a16="http://schemas.microsoft.com/office/drawing/2014/main" id="{9DC9F638-CB12-E049-D2AA-73EABA71713E}"/>
                </a:ext>
              </a:extLst>
            </p:cNvPr>
            <p:cNvPicPr>
              <a:picLocks noChangeAspect="1"/>
            </p:cNvPicPr>
            <p:nvPr/>
          </p:nvPicPr>
          <p:blipFill rotWithShape="1">
            <a:blip r:embed="rId3"/>
            <a:srcRect l="6200" t="36230" r="50000" b="21815"/>
            <a:stretch/>
          </p:blipFill>
          <p:spPr>
            <a:xfrm>
              <a:off x="7002840" y="2470483"/>
              <a:ext cx="2130147" cy="1147722"/>
            </a:xfrm>
            <a:prstGeom prst="rect">
              <a:avLst/>
            </a:prstGeom>
            <a:ln>
              <a:solidFill>
                <a:schemeClr val="tx1"/>
              </a:solidFill>
            </a:ln>
          </p:spPr>
        </p:pic>
      </p:grpSp>
      <p:pic>
        <p:nvPicPr>
          <p:cNvPr id="13" name="Picture 12">
            <a:extLst>
              <a:ext uri="{FF2B5EF4-FFF2-40B4-BE49-F238E27FC236}">
                <a16:creationId xmlns:a16="http://schemas.microsoft.com/office/drawing/2014/main" id="{886E01BB-3C9F-865C-0CEA-12147A87D869}"/>
              </a:ext>
            </a:extLst>
          </p:cNvPr>
          <p:cNvPicPr>
            <a:picLocks noChangeAspect="1"/>
          </p:cNvPicPr>
          <p:nvPr/>
        </p:nvPicPr>
        <p:blipFill rotWithShape="1">
          <a:blip r:embed="rId4"/>
          <a:srcRect l="6200" t="36115" r="50000" b="21388"/>
          <a:stretch/>
        </p:blipFill>
        <p:spPr>
          <a:xfrm>
            <a:off x="7002840" y="4383183"/>
            <a:ext cx="2130147" cy="1162534"/>
          </a:xfrm>
          <a:prstGeom prst="rect">
            <a:avLst/>
          </a:prstGeom>
          <a:ln>
            <a:solidFill>
              <a:schemeClr val="tx1"/>
            </a:solidFill>
          </a:ln>
        </p:spPr>
      </p:pic>
    </p:spTree>
    <p:extLst>
      <p:ext uri="{BB962C8B-B14F-4D97-AF65-F5344CB8AC3E}">
        <p14:creationId xmlns:p14="http://schemas.microsoft.com/office/powerpoint/2010/main" val="406699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54539645"/>
              </p:ext>
            </p:extLst>
          </p:nvPr>
        </p:nvGraphicFramePr>
        <p:xfrm>
          <a:off x="614150" y="545910"/>
          <a:ext cx="8518837" cy="581738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32864">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Frutas y verduras</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Las frutas y las verduras le dan al cuerpo vitaminas, minerales y energía importantes que son necesarios para una salud y un rendimiento deportivo buenos.</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El objetivo es comer al menos 5 frutas y verduras por día.</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sus frutas y verduras favoritas? Escriban al menos 3 frutas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y 3 verduras 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Lácteos</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Los lácteos ayudan a mantener los huesos fuertes. Esto puede prevenir fracturas y dolor o debilidad muscular.</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Los lácteos contienen vitamina D y calcio.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El objetivo es ingerir al menos 3 porciones de lácteos por día.</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¿Cuáles son sus lácteos favoritos? Escriban al menos 3 ejemplos en el libro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p>
                      <a:pPr marL="171450" indent="-171450" algn="l" defTabSz="914400" rtl="0" eaLnBrk="1" latinLnBrk="0" hangingPunct="1">
                        <a:lnSpc>
                          <a:spcPct val="100000"/>
                        </a:lnSpc>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70477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Cereales</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Los cereales son, por naturaleza, ricos en fibra; por lo tanto, nos hacen sentir satisfechos y ayudan a mantener un peso corporal saludable.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Intenten que la mitad de los cereales que consumen sean integrales.</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¿Cuáles son sus cereales favoritos? Escriban al menos 3 ejemplos en el libro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5" name="Picture 4">
            <a:extLst>
              <a:ext uri="{FF2B5EF4-FFF2-40B4-BE49-F238E27FC236}">
                <a16:creationId xmlns:a16="http://schemas.microsoft.com/office/drawing/2014/main" id="{6F0C4D12-BE63-1EE8-7123-3CBFA38CFE6F}"/>
              </a:ext>
            </a:extLst>
          </p:cNvPr>
          <p:cNvPicPr>
            <a:picLocks noChangeAspect="1"/>
          </p:cNvPicPr>
          <p:nvPr/>
        </p:nvPicPr>
        <p:blipFill rotWithShape="1">
          <a:blip r:embed="rId2"/>
          <a:srcRect l="6200" t="35774" r="50000" b="21176"/>
          <a:stretch/>
        </p:blipFill>
        <p:spPr>
          <a:xfrm>
            <a:off x="7007087" y="1145413"/>
            <a:ext cx="2124647" cy="1181955"/>
          </a:xfrm>
          <a:prstGeom prst="rect">
            <a:avLst/>
          </a:prstGeom>
          <a:ln>
            <a:solidFill>
              <a:schemeClr val="tx1"/>
            </a:solidFill>
          </a:ln>
        </p:spPr>
      </p:pic>
      <p:pic>
        <p:nvPicPr>
          <p:cNvPr id="9" name="Picture 8">
            <a:extLst>
              <a:ext uri="{FF2B5EF4-FFF2-40B4-BE49-F238E27FC236}">
                <a16:creationId xmlns:a16="http://schemas.microsoft.com/office/drawing/2014/main" id="{E0806C31-0C26-7A6C-C0D7-220B9B9D714C}"/>
              </a:ext>
            </a:extLst>
          </p:cNvPr>
          <p:cNvPicPr>
            <a:picLocks noChangeAspect="1"/>
          </p:cNvPicPr>
          <p:nvPr/>
        </p:nvPicPr>
        <p:blipFill rotWithShape="1">
          <a:blip r:embed="rId3"/>
          <a:srcRect l="6200" t="35348" r="50000" b="21815"/>
          <a:stretch/>
        </p:blipFill>
        <p:spPr>
          <a:xfrm>
            <a:off x="7007087" y="3042640"/>
            <a:ext cx="2124647" cy="1181955"/>
          </a:xfrm>
          <a:prstGeom prst="rect">
            <a:avLst/>
          </a:prstGeom>
          <a:ln>
            <a:solidFill>
              <a:schemeClr val="tx1"/>
            </a:solidFill>
          </a:ln>
        </p:spPr>
      </p:pic>
      <p:pic>
        <p:nvPicPr>
          <p:cNvPr id="11" name="Picture 10">
            <a:extLst>
              <a:ext uri="{FF2B5EF4-FFF2-40B4-BE49-F238E27FC236}">
                <a16:creationId xmlns:a16="http://schemas.microsoft.com/office/drawing/2014/main" id="{EE285DC6-B8F1-F807-9DEF-DE3C98E72DCE}"/>
              </a:ext>
            </a:extLst>
          </p:cNvPr>
          <p:cNvPicPr>
            <a:picLocks noChangeAspect="1"/>
          </p:cNvPicPr>
          <p:nvPr/>
        </p:nvPicPr>
        <p:blipFill rotWithShape="1">
          <a:blip r:embed="rId4"/>
          <a:srcRect l="6200" t="35135" r="50000" b="22028"/>
          <a:stretch/>
        </p:blipFill>
        <p:spPr>
          <a:xfrm>
            <a:off x="7007087" y="4973348"/>
            <a:ext cx="2124647" cy="1168836"/>
          </a:xfrm>
          <a:prstGeom prst="rect">
            <a:avLst/>
          </a:prstGeom>
          <a:ln>
            <a:solidFill>
              <a:schemeClr val="tx1"/>
            </a:solidFill>
          </a:ln>
        </p:spPr>
      </p:pic>
    </p:spTree>
    <p:extLst>
      <p:ext uri="{BB962C8B-B14F-4D97-AF65-F5344CB8AC3E}">
        <p14:creationId xmlns:p14="http://schemas.microsoft.com/office/powerpoint/2010/main" val="21676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65807930"/>
              </p:ext>
            </p:extLst>
          </p:nvPr>
        </p:nvGraphicFramePr>
        <p:xfrm>
          <a:off x="614150" y="545911"/>
          <a:ext cx="8518837" cy="624012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9112">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5248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Proteína</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La proteína favorece la recuperación y la reparación de los tejidos de los músculos, la piel, los órganos, la sangre, el cabello y las uñas.</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La proteína no solo brinda energía, sino que también es una fuente de energía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a largo plazo.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sus fuentes favoritas de proteína? Escriban al menos 3 ejemplos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600314">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“Nutrición”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Lácteos</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El control de las porciones implica elegir una cantidad saludable de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un determinado alimento.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Permite aprovechar los nutrientes de los alimentos sin comer en exceso. Coman lo que necesite el cuerpo.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spc="-20" baseline="0" dirty="0">
                          <a:solidFill>
                            <a:schemeClr val="dk1"/>
                          </a:solidFill>
                          <a:latin typeface="Ubuntu" panose="020B0504030602030204" pitchFamily="34" charset="0"/>
                          <a:ea typeface="+mn-ea"/>
                          <a:cs typeface="+mn-cs"/>
                        </a:rPr>
                        <a:t>A continuación, brindamos algunos consejos para ayudar a controlar las porciones: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Utilicen platos y tazones más pequeños.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Limiten las distracciones durante las comidas.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Mantengan la comida extra fuera de la mesa.</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Coman despacio.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¿Hacen algo más para intentar controlar cuánto comen? Anoten su respuesta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93341">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&lt;1 minuto</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0" i="0" u="none" strike="noStrike" baseline="0" dirty="0">
                          <a:solidFill>
                            <a:schemeClr val="dk1"/>
                          </a:solidFill>
                          <a:latin typeface="Ubuntu" panose="020B0504030602030204" pitchFamily="34" charset="0"/>
                          <a:ea typeface="+mn-ea"/>
                          <a:cs typeface="+mn-cs"/>
                        </a:rPr>
                        <a:t>Por último, pero no por eso menos importante, hablemos de la hidratación.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4" name="Picture 3">
            <a:extLst>
              <a:ext uri="{FF2B5EF4-FFF2-40B4-BE49-F238E27FC236}">
                <a16:creationId xmlns:a16="http://schemas.microsoft.com/office/drawing/2014/main" id="{EF6CDD21-A2D8-61F7-A5A2-42FEC1B9FD33}"/>
              </a:ext>
            </a:extLst>
          </p:cNvPr>
          <p:cNvPicPr>
            <a:picLocks noChangeAspect="1"/>
          </p:cNvPicPr>
          <p:nvPr/>
        </p:nvPicPr>
        <p:blipFill rotWithShape="1">
          <a:blip r:embed="rId2"/>
          <a:srcRect l="7803" t="35774" r="50000" b="22028"/>
          <a:stretch/>
        </p:blipFill>
        <p:spPr>
          <a:xfrm>
            <a:off x="7003616" y="1122375"/>
            <a:ext cx="2127137" cy="1196551"/>
          </a:xfrm>
          <a:prstGeom prst="rect">
            <a:avLst/>
          </a:prstGeom>
          <a:ln>
            <a:solidFill>
              <a:schemeClr val="tx1"/>
            </a:solidFill>
          </a:ln>
        </p:spPr>
      </p:pic>
      <p:pic>
        <p:nvPicPr>
          <p:cNvPr id="7" name="Picture 6">
            <a:extLst>
              <a:ext uri="{FF2B5EF4-FFF2-40B4-BE49-F238E27FC236}">
                <a16:creationId xmlns:a16="http://schemas.microsoft.com/office/drawing/2014/main" id="{BFC3E5FA-35D5-645A-408F-B2283454407C}"/>
              </a:ext>
            </a:extLst>
          </p:cNvPr>
          <p:cNvPicPr>
            <a:picLocks noChangeAspect="1"/>
          </p:cNvPicPr>
          <p:nvPr/>
        </p:nvPicPr>
        <p:blipFill rotWithShape="1">
          <a:blip r:embed="rId3"/>
          <a:srcRect l="6200" t="35134" r="50000" b="22241"/>
          <a:stretch/>
        </p:blipFill>
        <p:spPr>
          <a:xfrm>
            <a:off x="7003616" y="3255583"/>
            <a:ext cx="2127137" cy="1178580"/>
          </a:xfrm>
          <a:prstGeom prst="rect">
            <a:avLst/>
          </a:prstGeom>
          <a:ln>
            <a:solidFill>
              <a:schemeClr val="tx1"/>
            </a:solidFill>
          </a:ln>
        </p:spPr>
      </p:pic>
      <p:pic>
        <p:nvPicPr>
          <p:cNvPr id="10" name="Picture 9">
            <a:extLst>
              <a:ext uri="{FF2B5EF4-FFF2-40B4-BE49-F238E27FC236}">
                <a16:creationId xmlns:a16="http://schemas.microsoft.com/office/drawing/2014/main" id="{59EF31C4-4318-6D53-4936-66B6B1398CBA}"/>
              </a:ext>
            </a:extLst>
          </p:cNvPr>
          <p:cNvPicPr>
            <a:picLocks noChangeAspect="1"/>
          </p:cNvPicPr>
          <p:nvPr/>
        </p:nvPicPr>
        <p:blipFill rotWithShape="1">
          <a:blip r:embed="rId4"/>
          <a:srcRect l="6200" t="35134" r="50000" b="21602"/>
          <a:stretch/>
        </p:blipFill>
        <p:spPr>
          <a:xfrm>
            <a:off x="7003616" y="5370820"/>
            <a:ext cx="2127137" cy="1181850"/>
          </a:xfrm>
          <a:prstGeom prst="rect">
            <a:avLst/>
          </a:prstGeom>
          <a:ln>
            <a:solidFill>
              <a:schemeClr val="tx1"/>
            </a:solidFill>
          </a:ln>
        </p:spPr>
      </p:pic>
    </p:spTree>
    <p:extLst>
      <p:ext uri="{BB962C8B-B14F-4D97-AF65-F5344CB8AC3E}">
        <p14:creationId xmlns:p14="http://schemas.microsoft.com/office/powerpoint/2010/main" val="108146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16854161"/>
              </p:ext>
            </p:extLst>
          </p:nvPr>
        </p:nvGraphicFramePr>
        <p:xfrm>
          <a:off x="614150" y="545910"/>
          <a:ext cx="8518837" cy="613354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47288">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Consumo de agua</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La hidratación consiste en mantener la cantidad necesaria de líquido en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organismo.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Beber la cantidad adecuada de agua es importante para la salud, especialmente al hacer ejercicio.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30626">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Beneficios</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tx1"/>
                          </a:solidFill>
                          <a:latin typeface="Ubuntu" panose="020B0504030602030204" pitchFamily="34" charset="0"/>
                          <a:ea typeface="+mn-ea"/>
                          <a:cs typeface="+mn-cs"/>
                        </a:rPr>
                        <a:t>¿Sabían que el cuerpo se compone de un 60 % de agua? No es de extrañar que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el agua sea lo más importante para el organismo. Es necesaria para todas las funciones del cuerpo.</a:t>
                      </a:r>
                    </a:p>
                    <a:p>
                      <a:endParaRPr sz="900" b="0" i="0" u="none" strike="noStrike" baseline="0" dirty="0">
                        <a:solidFill>
                          <a:schemeClr val="tx1"/>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La hidratación:</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Ayuda al cuerpo a regular su temperatura.</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Ayuda a descomponer los alimentos que comen.</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Ayuda al cuerpo a absorber las vitaminas y los minerales de los alimentos ingeridos.</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Ayuda al cuerpo y a la mente a funcionar de forma correcta.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0">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Opciones de bebidas saludables</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3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es-xl" sz="900" b="0" i="0" u="none" strike="noStrike" baseline="0" dirty="0">
                          <a:solidFill>
                            <a:schemeClr val="tx1"/>
                          </a:solidFill>
                          <a:latin typeface="Ubuntu" panose="020B0504030602030204" pitchFamily="34" charset="0"/>
                          <a:ea typeface="+mn-ea"/>
                          <a:cs typeface="+mn-cs"/>
                        </a:rPr>
                        <a:t>Hay muchas opciones de bebidas disponibles, pero algunas son más saludables que otras.</a:t>
                      </a:r>
                    </a:p>
                    <a:p>
                      <a:pPr marL="0" indent="0">
                        <a:buFont typeface="Arial" panose="020B0604020202020204" pitchFamily="34" charset="0"/>
                        <a:buNone/>
                      </a:pPr>
                      <a:endParaRPr sz="900" b="0" i="0" u="none" strike="noStrike" baseline="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tx1"/>
                          </a:solidFill>
                          <a:latin typeface="Ubuntu" panose="020B0504030602030204" pitchFamily="34" charset="0"/>
                          <a:ea typeface="+mn-ea"/>
                          <a:cs typeface="+mn-cs"/>
                        </a:rPr>
                        <a:t>Los refrescos, las bebidas energéticas y las bebidas deportivas NO son buenas opciones.</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Estas tienen azúcar añadida y puede hacernos subir de peso.</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Las bebidas energéticas y muchos refrescos también contienen cafeína.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La cafeína no nos ayuda a mantenernos hidratados.</a:t>
                      </a:r>
                    </a:p>
                    <a:p>
                      <a:pPr marL="0" indent="0">
                        <a:buFont typeface="Arial" panose="020B0604020202020204" pitchFamily="34" charset="0"/>
                        <a:buNone/>
                      </a:pPr>
                      <a:endParaRPr sz="900" b="0" i="0" u="none" strike="noStrike" baseline="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tx1"/>
                          </a:solidFill>
                          <a:latin typeface="Ubuntu" panose="020B0504030602030204" pitchFamily="34" charset="0"/>
                          <a:ea typeface="+mn-ea"/>
                          <a:cs typeface="+mn-cs"/>
                        </a:rPr>
                        <a:t>La leche descremada y el jugo completamente natural en cantidades moderadas también son buenas opciones.</a:t>
                      </a:r>
                    </a:p>
                    <a:p>
                      <a:pPr marL="171450" indent="-171450">
                        <a:buFont typeface="Arial" panose="020B0604020202020204" pitchFamily="34" charset="0"/>
                        <a:buChar char="•"/>
                      </a:pPr>
                      <a:r>
                        <a:rPr lang="es-xl" sz="900" b="0" i="0" u="none" strike="noStrike" baseline="0" dirty="0">
                          <a:solidFill>
                            <a:schemeClr val="tx1"/>
                          </a:solidFill>
                          <a:latin typeface="Ubuntu" panose="020B0504030602030204" pitchFamily="34" charset="0"/>
                          <a:ea typeface="+mn-ea"/>
                          <a:cs typeface="+mn-cs"/>
                        </a:rPr>
                        <a:t>No consuman más de 3 vasos de leche y 1 vaso de jugo por día. </a:t>
                      </a:r>
                    </a:p>
                    <a:p>
                      <a:pPr marL="0" indent="0">
                        <a:buFont typeface="Arial" panose="020B0604020202020204" pitchFamily="34" charset="0"/>
                        <a:buNone/>
                      </a:pPr>
                      <a:endParaRPr sz="900" b="0" i="0" u="none" strike="noStrike" baseline="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tx1"/>
                          </a:solidFill>
                          <a:latin typeface="Ubuntu" panose="020B0504030602030204" pitchFamily="34" charset="0"/>
                          <a:ea typeface="+mn-ea"/>
                          <a:cs typeface="+mn-cs"/>
                        </a:rPr>
                        <a:t>El agua es la mejor opción de bebida. Beban agua todos los días. El agua tampoco tiene que ser aburrida. Si les gustan las bebidas saborizadas, prueben con agua con gas o infusiones. </a:t>
                      </a:r>
                    </a:p>
                    <a:p>
                      <a:endParaRPr sz="900" b="1"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ACTIVIDAD:</a:t>
                      </a:r>
                    </a:p>
                    <a:p>
                      <a:r>
                        <a:rPr lang="es-xl" sz="900" b="0" i="0" u="none" strike="noStrike" baseline="0" dirty="0">
                          <a:solidFill>
                            <a:schemeClr val="dk1"/>
                          </a:solidFill>
                          <a:latin typeface="Ubuntu" panose="020B0504030602030204" pitchFamily="34" charset="0"/>
                          <a:ea typeface="+mn-ea"/>
                          <a:cs typeface="+mn-cs"/>
                        </a:rPr>
                        <a:t>Pueden hacer la actividad en el libro de trabajo cuando termine la lección.</a:t>
                      </a:r>
                      <a:endParaRPr lang="en-IN" sz="900" b="0" i="0" u="none" strike="noStrike" baseline="0" dirty="0">
                        <a:solidFill>
                          <a:schemeClr val="tx1"/>
                        </a:solidFill>
                        <a:latin typeface="Ubuntu" panose="020B0504030602030204" pitchFamily="34" charset="0"/>
                        <a:ea typeface="+mn-ea"/>
                        <a:cs typeface="+mn-cs"/>
                      </a:endParaRPr>
                    </a:p>
                    <a:p>
                      <a:pPr marL="0" indent="0">
                        <a:buFont typeface="Arial" panose="020B0604020202020204" pitchFamily="34" charset="0"/>
                        <a:buNone/>
                      </a:pPr>
                      <a:endParaRPr lang="en-IN" sz="900" b="0" i="0" u="none" strike="noStrike" baseline="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882843626"/>
                  </a:ext>
                </a:extLst>
              </a:tr>
            </a:tbl>
          </a:graphicData>
        </a:graphic>
      </p:graphicFrame>
      <p:pic>
        <p:nvPicPr>
          <p:cNvPr id="5" name="Picture 4">
            <a:extLst>
              <a:ext uri="{FF2B5EF4-FFF2-40B4-BE49-F238E27FC236}">
                <a16:creationId xmlns:a16="http://schemas.microsoft.com/office/drawing/2014/main" id="{125D6EF7-FA50-1A70-4D30-C3ED11355C8D}"/>
              </a:ext>
            </a:extLst>
          </p:cNvPr>
          <p:cNvPicPr>
            <a:picLocks noChangeAspect="1"/>
          </p:cNvPicPr>
          <p:nvPr/>
        </p:nvPicPr>
        <p:blipFill rotWithShape="1">
          <a:blip r:embed="rId2"/>
          <a:srcRect l="6200" t="34922" r="50000" b="22028"/>
          <a:stretch/>
        </p:blipFill>
        <p:spPr>
          <a:xfrm>
            <a:off x="6997145" y="999861"/>
            <a:ext cx="2135841" cy="1121274"/>
          </a:xfrm>
          <a:prstGeom prst="rect">
            <a:avLst/>
          </a:prstGeom>
          <a:ln>
            <a:solidFill>
              <a:schemeClr val="tx1"/>
            </a:solidFill>
          </a:ln>
        </p:spPr>
      </p:pic>
      <p:pic>
        <p:nvPicPr>
          <p:cNvPr id="9" name="Picture 8">
            <a:extLst>
              <a:ext uri="{FF2B5EF4-FFF2-40B4-BE49-F238E27FC236}">
                <a16:creationId xmlns:a16="http://schemas.microsoft.com/office/drawing/2014/main" id="{D45FBB18-FAC3-5B0C-32EC-871D0A02408A}"/>
              </a:ext>
            </a:extLst>
          </p:cNvPr>
          <p:cNvPicPr>
            <a:picLocks noChangeAspect="1"/>
          </p:cNvPicPr>
          <p:nvPr/>
        </p:nvPicPr>
        <p:blipFill rotWithShape="1">
          <a:blip r:embed="rId3"/>
          <a:srcRect l="6200" t="34675" r="50000" b="21389"/>
          <a:stretch/>
        </p:blipFill>
        <p:spPr>
          <a:xfrm>
            <a:off x="6997145" y="2500889"/>
            <a:ext cx="2051852" cy="1157748"/>
          </a:xfrm>
          <a:prstGeom prst="rect">
            <a:avLst/>
          </a:prstGeom>
          <a:ln>
            <a:solidFill>
              <a:schemeClr val="tx1"/>
            </a:solidFill>
          </a:ln>
        </p:spPr>
      </p:pic>
      <p:pic>
        <p:nvPicPr>
          <p:cNvPr id="11" name="Picture 10">
            <a:extLst>
              <a:ext uri="{FF2B5EF4-FFF2-40B4-BE49-F238E27FC236}">
                <a16:creationId xmlns:a16="http://schemas.microsoft.com/office/drawing/2014/main" id="{805F317A-0FFB-2D0D-F248-1C2A77A24869}"/>
              </a:ext>
            </a:extLst>
          </p:cNvPr>
          <p:cNvPicPr>
            <a:picLocks noChangeAspect="1"/>
          </p:cNvPicPr>
          <p:nvPr/>
        </p:nvPicPr>
        <p:blipFill rotWithShape="1">
          <a:blip r:embed="rId4"/>
          <a:srcRect l="6200" t="34675" r="50000" b="21389"/>
          <a:stretch/>
        </p:blipFill>
        <p:spPr>
          <a:xfrm>
            <a:off x="6997145" y="4542666"/>
            <a:ext cx="2051852" cy="1157748"/>
          </a:xfrm>
          <a:prstGeom prst="rect">
            <a:avLst/>
          </a:prstGeom>
          <a:ln>
            <a:solidFill>
              <a:schemeClr val="tx1"/>
            </a:solidFill>
          </a:ln>
        </p:spPr>
      </p:pic>
    </p:spTree>
    <p:extLst>
      <p:ext uri="{BB962C8B-B14F-4D97-AF65-F5344CB8AC3E}">
        <p14:creationId xmlns:p14="http://schemas.microsoft.com/office/powerpoint/2010/main" val="364029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20572458"/>
              </p:ext>
            </p:extLst>
          </p:nvPr>
        </p:nvGraphicFramePr>
        <p:xfrm>
          <a:off x="614150" y="545910"/>
          <a:ext cx="8518837" cy="559066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32864">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832640">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Signos de deshidratación</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3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Perdemos agua cuando vamos al baño, sudamos, hacemos ejercicio o, incluso, respiramos.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¿Sabían que la deshidratación del 1 al 2 % del peso corporal puede disminuir el rendimiento deportivo? Perdemos agua todos los días cuando vamos al baño, sudamos, hacemos ejercicio y respiramos.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Si pierden demasiada agua y no beben más, el cuerpo no funcionará bien. Esto se llama deshidratación.</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Estos son algunos signos de deshidratación:</a:t>
                      </a:r>
                    </a:p>
                    <a:p>
                      <a:pPr marL="171450" indent="-171450">
                        <a:lnSpc>
                          <a:spcPct val="100000"/>
                        </a:lnSpc>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T</a:t>
                      </a:r>
                      <a:r>
                        <a:rPr lang="es-xl" sz="900" b="0" i="0" u="none" strike="noStrike" baseline="0" dirty="0">
                          <a:solidFill>
                            <a:schemeClr val="dk1"/>
                          </a:solidFill>
                          <a:latin typeface="Ubuntu" panose="020B0504030602030204" pitchFamily="34" charset="0"/>
                          <a:ea typeface="+mn-ea"/>
                          <a:cs typeface="+mn-cs"/>
                        </a:rPr>
                        <a:t>ener sed </a:t>
                      </a:r>
                    </a:p>
                    <a:p>
                      <a:pPr marL="171450" indent="-171450">
                        <a:lnSpc>
                          <a:spcPct val="100000"/>
                        </a:lnSpc>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S</a:t>
                      </a:r>
                      <a:r>
                        <a:rPr lang="es-xl" sz="900" b="0" i="0" u="none" strike="noStrike" baseline="0" dirty="0">
                          <a:solidFill>
                            <a:schemeClr val="dk1"/>
                          </a:solidFill>
                          <a:latin typeface="Ubuntu" panose="020B0504030602030204" pitchFamily="34" charset="0"/>
                          <a:ea typeface="+mn-ea"/>
                          <a:cs typeface="+mn-cs"/>
                        </a:rPr>
                        <a:t>entirse cansado o aletargado</a:t>
                      </a:r>
                    </a:p>
                    <a:p>
                      <a:pPr marL="171450" indent="-171450">
                        <a:lnSpc>
                          <a:spcPct val="100000"/>
                        </a:lnSpc>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T</a:t>
                      </a:r>
                      <a:r>
                        <a:rPr lang="es-xl" sz="900" b="0" i="0" u="none" strike="noStrike" baseline="0" dirty="0">
                          <a:solidFill>
                            <a:schemeClr val="dk1"/>
                          </a:solidFill>
                          <a:latin typeface="Ubuntu" panose="020B0504030602030204" pitchFamily="34" charset="0"/>
                          <a:ea typeface="+mn-ea"/>
                          <a:cs typeface="+mn-cs"/>
                        </a:rPr>
                        <a:t>ener dolor de cabeza</a:t>
                      </a:r>
                    </a:p>
                    <a:p>
                      <a:pPr marL="171450" indent="-171450">
                        <a:lnSpc>
                          <a:spcPct val="100000"/>
                        </a:lnSpc>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T</a:t>
                      </a:r>
                      <a:r>
                        <a:rPr lang="es-xl" sz="900" b="0" i="0" u="none" strike="noStrike" baseline="0" dirty="0">
                          <a:solidFill>
                            <a:schemeClr val="dk1"/>
                          </a:solidFill>
                          <a:latin typeface="Ubuntu" panose="020B0504030602030204" pitchFamily="34" charset="0"/>
                          <a:ea typeface="+mn-ea"/>
                          <a:cs typeface="+mn-cs"/>
                        </a:rPr>
                        <a:t>ener la boca seca</a:t>
                      </a:r>
                    </a:p>
                    <a:p>
                      <a:pPr marL="171450" indent="-171450">
                        <a:lnSpc>
                          <a:spcPct val="100000"/>
                        </a:lnSpc>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T</a:t>
                      </a:r>
                      <a:r>
                        <a:rPr lang="es-xl" sz="900" b="0" i="0" u="none" strike="noStrike" baseline="0" dirty="0">
                          <a:solidFill>
                            <a:schemeClr val="dk1"/>
                          </a:solidFill>
                          <a:latin typeface="Ubuntu" panose="020B0504030602030204" pitchFamily="34" charset="0"/>
                          <a:ea typeface="+mn-ea"/>
                          <a:cs typeface="+mn-cs"/>
                        </a:rPr>
                        <a:t>ener la orina de color amarillo oscuro o marrón</a:t>
                      </a:r>
                    </a:p>
                    <a:p>
                      <a:pPr>
                        <a:lnSpc>
                          <a:spcPct val="100000"/>
                        </a:lnSpc>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962354">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“Hidratación”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Adaptar las necesidades de consumo de agua</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El objetivo es consumir 5 botellas de agua por día, pero algunas personas pueden necesitar aumentar el volumen.</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Estos factores pueden afectar la cantidad de agua que deberían beber para mantenerse adecuadamente hidratados:</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Ejercicio</a:t>
                      </a:r>
                      <a:r>
                        <a:rPr lang="es-xl" sz="900" b="0" i="0" u="none" strike="noStrike" baseline="0" dirty="0">
                          <a:solidFill>
                            <a:schemeClr val="dk1"/>
                          </a:solidFill>
                          <a:latin typeface="Ubuntu" panose="020B0504030602030204" pitchFamily="34" charset="0"/>
                          <a:ea typeface="+mn-ea"/>
                          <a:cs typeface="+mn-cs"/>
                        </a:rPr>
                        <a:t> frecuente e intenso en el que sudan mucho o les falta el aire</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Clima</a:t>
                      </a:r>
                      <a:r>
                        <a:rPr lang="es-xl" sz="900" b="0" i="0" u="none" strike="noStrike" baseline="0" dirty="0">
                          <a:solidFill>
                            <a:schemeClr val="dk1"/>
                          </a:solidFill>
                          <a:latin typeface="Ubuntu" panose="020B0504030602030204" pitchFamily="34" charset="0"/>
                          <a:ea typeface="+mn-ea"/>
                          <a:cs typeface="+mn-cs"/>
                        </a:rPr>
                        <a:t> caliente</a:t>
                      </a:r>
                    </a:p>
                    <a:p>
                      <a:pPr marL="171450" indent="-171450">
                        <a:lnSpc>
                          <a:spcPct val="100000"/>
                        </a:lnSpc>
                        <a:buFont typeface="Arial" panose="020B0604020202020204" pitchFamily="34" charset="0"/>
                        <a:buChar char="•"/>
                      </a:pPr>
                      <a:r>
                        <a:rPr lang="en-IN" sz="900" b="0" i="0" u="none" strike="noStrike" baseline="0" dirty="0">
                          <a:solidFill>
                            <a:schemeClr val="dk1"/>
                          </a:solidFill>
                          <a:latin typeface="Ubuntu" panose="020B0504030602030204" pitchFamily="34" charset="0"/>
                          <a:ea typeface="+mn-ea"/>
                          <a:cs typeface="+mn-cs"/>
                        </a:rPr>
                        <a:t>Alturas</a:t>
                      </a:r>
                      <a:r>
                        <a:rPr lang="es-xl" sz="900" b="0" i="0" u="none" strike="noStrike" baseline="0" dirty="0">
                          <a:solidFill>
                            <a:schemeClr val="dk1"/>
                          </a:solidFill>
                          <a:latin typeface="Ubuntu" panose="020B0504030602030204" pitchFamily="34" charset="0"/>
                          <a:ea typeface="+mn-ea"/>
                          <a:cs typeface="+mn-cs"/>
                        </a:rPr>
                        <a:t> elevadas</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Enfermedad</a:t>
                      </a:r>
                      <a:endParaRPr lang="es-xl" sz="900" b="0" i="0" u="none" strike="noStrike" baseline="0" dirty="0">
                        <a:solidFill>
                          <a:schemeClr val="dk1"/>
                        </a:solidFill>
                        <a:latin typeface="Ubuntu" panose="020B0504030602030204" pitchFamily="34" charset="0"/>
                        <a:ea typeface="+mn-ea"/>
                        <a:cs typeface="+mn-cs"/>
                      </a:endParaRPr>
                    </a:p>
                    <a:p>
                      <a:pPr marL="171450" indent="-171450">
                        <a:lnSpc>
                          <a:spcPct val="100000"/>
                        </a:lnSpc>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dirty="0">
                          <a:effectLst/>
                          <a:latin typeface="Ubuntu" panose="020B0504030602030204" pitchFamily="34" charset="0"/>
                          <a:ea typeface="Calibri" panose="020F0502020204030204" pitchFamily="34" charset="0"/>
                          <a:cs typeface="Times New Roman" panose="02020603050405020304" pitchFamily="18" charset="0"/>
                        </a:rPr>
                        <a:t>No esperen a tener sed para beber: beban agua antes, durante y después del entrenamiento o la práctica deportiva.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dirty="0">
                        <a:effectLst/>
                        <a:latin typeface="Ubuntu" panose="020B0504030602030204" pitchFamily="34" charset="0"/>
                        <a:cs typeface="Times New Roman" panose="02020603050405020304" pitchFamily="18" charset="0"/>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algunos consejos para mantenerse hidratado? Escriban sus respuestas 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sz="900" dirty="0"/>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5" name="Picture 4">
            <a:extLst>
              <a:ext uri="{FF2B5EF4-FFF2-40B4-BE49-F238E27FC236}">
                <a16:creationId xmlns:a16="http://schemas.microsoft.com/office/drawing/2014/main" id="{3F46A59E-FEE9-14A8-1EDD-44E506D5336D}"/>
              </a:ext>
            </a:extLst>
          </p:cNvPr>
          <p:cNvPicPr>
            <a:picLocks noChangeAspect="1"/>
          </p:cNvPicPr>
          <p:nvPr/>
        </p:nvPicPr>
        <p:blipFill rotWithShape="1">
          <a:blip r:embed="rId2"/>
          <a:srcRect l="6200" t="35135" r="50000" b="21815"/>
          <a:stretch/>
        </p:blipFill>
        <p:spPr>
          <a:xfrm>
            <a:off x="7007940" y="1514126"/>
            <a:ext cx="2127136" cy="1192175"/>
          </a:xfrm>
          <a:prstGeom prst="rect">
            <a:avLst/>
          </a:prstGeom>
          <a:ln>
            <a:solidFill>
              <a:schemeClr val="tx1"/>
            </a:solidFill>
          </a:ln>
        </p:spPr>
      </p:pic>
      <p:pic>
        <p:nvPicPr>
          <p:cNvPr id="8" name="Picture 7">
            <a:extLst>
              <a:ext uri="{FF2B5EF4-FFF2-40B4-BE49-F238E27FC236}">
                <a16:creationId xmlns:a16="http://schemas.microsoft.com/office/drawing/2014/main" id="{A95DE77A-4455-56CA-39C5-9ACBE226AB1F}"/>
              </a:ext>
            </a:extLst>
          </p:cNvPr>
          <p:cNvPicPr>
            <a:picLocks noChangeAspect="1"/>
          </p:cNvPicPr>
          <p:nvPr/>
        </p:nvPicPr>
        <p:blipFill rotWithShape="1">
          <a:blip r:embed="rId3"/>
          <a:srcRect l="6200" t="34922" r="50000" b="21602"/>
          <a:stretch/>
        </p:blipFill>
        <p:spPr>
          <a:xfrm>
            <a:off x="7007940" y="4049487"/>
            <a:ext cx="2125047" cy="1186505"/>
          </a:xfrm>
          <a:prstGeom prst="rect">
            <a:avLst/>
          </a:prstGeom>
          <a:ln>
            <a:solidFill>
              <a:schemeClr val="tx1"/>
            </a:solidFill>
          </a:ln>
        </p:spPr>
      </p:pic>
    </p:spTree>
    <p:extLst>
      <p:ext uri="{BB962C8B-B14F-4D97-AF65-F5344CB8AC3E}">
        <p14:creationId xmlns:p14="http://schemas.microsoft.com/office/powerpoint/2010/main" val="268247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801128235"/>
              </p:ext>
            </p:extLst>
          </p:nvPr>
        </p:nvGraphicFramePr>
        <p:xfrm>
          <a:off x="614150" y="545910"/>
          <a:ext cx="8518837" cy="576345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68490">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“Educación para la salud”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Enseñarles a los compañeros de equipo</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Para finalizar nuestra sesión, hablemos sobre cómo compartir consejos de salud con los compañeros de equipo.</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Como Capitanes de Mejoramiento Físico, se espera que puedan compartir un consejo de educación para la salud en cada sesión de entrenamiento. Deben enseñar hábitos saludables que optimicen el mejoramiento físico y el rendimiento deportivo.</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También deben predicar con el ejemplo durante todas las prácticas y las competiciones.</a:t>
                      </a: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“Educación para la salud”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¿Qué es un consejo de salud?</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es-xl" sz="900" dirty="0">
                          <a:latin typeface="Ubuntu" panose="020B0504030602030204" pitchFamily="34" charset="0"/>
                        </a:rPr>
                        <a:t>Los consejos de salud son sugerencias pequeñas pero útiles que pueden ayudarlos a ustedes y a sus compañeros de equipo a tomar decisiones saludables. Deben ser breves, solo de 2 a 5 minutos.</a:t>
                      </a:r>
                    </a:p>
                    <a:p>
                      <a:endParaRPr sz="900" dirty="0">
                        <a:latin typeface="Ubuntu" panose="020B0504030602030204" pitchFamily="34" charset="0"/>
                      </a:endParaRPr>
                    </a:p>
                    <a:p>
                      <a:r>
                        <a:rPr lang="es-xl" sz="900" dirty="0">
                          <a:latin typeface="Ubuntu" panose="020B0504030602030204" pitchFamily="34" charset="0"/>
                        </a:rPr>
                        <a:t>Cuando sea posible, los consejos de salud deben ser interactivos. Para fomentar la participación de los compañeros de equipo, pueden hacer lo siguiente:</a:t>
                      </a:r>
                    </a:p>
                    <a:p>
                      <a:pPr marL="171450" indent="-171450">
                        <a:buFont typeface="Arial" panose="020B0604020202020204" pitchFamily="34" charset="0"/>
                        <a:buChar char="•"/>
                      </a:pPr>
                      <a:r>
                        <a:rPr lang="en-IN" sz="900" dirty="0" err="1">
                          <a:latin typeface="Ubuntu" panose="020B0504030602030204" pitchFamily="34" charset="0"/>
                        </a:rPr>
                        <a:t>Hacerles</a:t>
                      </a:r>
                      <a:r>
                        <a:rPr lang="es-xl" sz="900" dirty="0">
                          <a:latin typeface="Ubuntu" panose="020B0504030602030204" pitchFamily="34" charset="0"/>
                        </a:rPr>
                        <a:t> preguntas</a:t>
                      </a:r>
                    </a:p>
                    <a:p>
                      <a:pPr marL="171450" indent="-171450">
                        <a:buFont typeface="Arial" panose="020B0604020202020204" pitchFamily="34" charset="0"/>
                        <a:buChar char="•"/>
                      </a:pPr>
                      <a:r>
                        <a:rPr lang="en-IN" sz="900" dirty="0" err="1">
                          <a:latin typeface="Ubuntu" panose="020B0504030602030204" pitchFamily="34" charset="0"/>
                        </a:rPr>
                        <a:t>Dejar</a:t>
                      </a:r>
                      <a:r>
                        <a:rPr lang="es-xl" sz="900" dirty="0">
                          <a:latin typeface="Ubuntu" panose="020B0504030602030204" pitchFamily="34" charset="0"/>
                        </a:rPr>
                        <a:t> que diferentes miembros del equipo respondan</a:t>
                      </a:r>
                    </a:p>
                    <a:p>
                      <a:pPr marL="171450" indent="-171450">
                        <a:buFont typeface="Arial" panose="020B0604020202020204" pitchFamily="34" charset="0"/>
                        <a:buChar char="•"/>
                      </a:pPr>
                      <a:r>
                        <a:rPr lang="en-IN" sz="900" dirty="0" err="1">
                          <a:latin typeface="Ubuntu" panose="020B0504030602030204" pitchFamily="34" charset="0"/>
                        </a:rPr>
                        <a:t>Brindar</a:t>
                      </a:r>
                      <a:r>
                        <a:rPr lang="es-xl" sz="900" dirty="0">
                          <a:latin typeface="Ubuntu" panose="020B0504030602030204" pitchFamily="34" charset="0"/>
                        </a:rPr>
                        <a:t> ejemplos</a:t>
                      </a:r>
                    </a:p>
                    <a:p>
                      <a:pPr marL="171450" indent="-171450">
                        <a:buFont typeface="Arial" panose="020B0604020202020204" pitchFamily="34" charset="0"/>
                        <a:buChar char="•"/>
                      </a:pPr>
                      <a:r>
                        <a:rPr lang="en-IN" sz="900" dirty="0" err="1">
                          <a:latin typeface="Ubuntu" panose="020B0504030602030204" pitchFamily="34" charset="0"/>
                        </a:rPr>
                        <a:t>Proponerles</a:t>
                      </a:r>
                      <a:r>
                        <a:rPr lang="es-xl" sz="900" dirty="0">
                          <a:latin typeface="Ubuntu" panose="020B0504030602030204" pitchFamily="34" charset="0"/>
                        </a:rPr>
                        <a:t> un objetivo y verificar su progreso en la próxima sesión de entrenamiento</a:t>
                      </a:r>
                    </a:p>
                    <a:p>
                      <a:pPr marL="171450" indent="-171450">
                        <a:buFont typeface="Arial" panose="020B0604020202020204" pitchFamily="34" charset="0"/>
                        <a:buChar char="•"/>
                      </a:pPr>
                      <a:endParaRPr sz="900" dirty="0">
                        <a:latin typeface="Ubuntu" panose="020B0504030602030204" pitchFamily="34" charset="0"/>
                      </a:endParaRPr>
                    </a:p>
                    <a:p>
                      <a:pPr marL="0" indent="0">
                        <a:buFont typeface="Arial" panose="020B0604020202020204" pitchFamily="34" charset="0"/>
                        <a:buNone/>
                      </a:pPr>
                      <a:r>
                        <a:rPr lang="es-xl" sz="900" dirty="0">
                          <a:latin typeface="Ubuntu" panose="020B0504030602030204" pitchFamily="34" charset="0"/>
                        </a:rPr>
                        <a:t>Este es un ejemplo de un consejo de salud sobre cómo comer alimentos saludables y nutritivos. </a:t>
                      </a:r>
                      <a:r>
                        <a:rPr lang="es-xl" sz="900" b="1" i="1" dirty="0">
                          <a:latin typeface="Ubuntu" panose="020B0504030602030204" pitchFamily="34" charset="0"/>
                        </a:rPr>
                        <a:t>Lee los ejemplos en voz alta. </a:t>
                      </a:r>
                    </a:p>
                    <a:p>
                      <a:pPr marL="0" indent="0">
                        <a:buFont typeface="Arial" panose="020B0604020202020204" pitchFamily="34" charset="0"/>
                        <a:buNone/>
                      </a:pPr>
                      <a:endParaRPr sz="900" b="1" i="1" dirty="0">
                        <a:latin typeface="Ubuntu" panose="020B0504030602030204" pitchFamily="34" charset="0"/>
                      </a:endParaRPr>
                    </a:p>
                    <a:p>
                      <a:pPr marL="0" indent="0">
                        <a:buFont typeface="Arial" panose="020B0604020202020204" pitchFamily="34" charset="0"/>
                        <a:buNone/>
                      </a:pPr>
                      <a:r>
                        <a:rPr lang="es-xl" sz="900" b="1" i="1" dirty="0">
                          <a:latin typeface="Ubuntu" panose="020B0504030602030204" pitchFamily="34" charset="0"/>
                        </a:rPr>
                        <a:t>[Actividad grupal opcional]</a:t>
                      </a:r>
                      <a:endParaRPr sz="900" dirty="0">
                        <a:latin typeface="Ubuntu" panose="020B0504030602030204" pitchFamily="34" charset="0"/>
                      </a:endParaRPr>
                    </a:p>
                    <a:p>
                      <a:pPr marL="171450" indent="-171450">
                        <a:buFont typeface="Arial" panose="020B0604020202020204" pitchFamily="34" charset="0"/>
                        <a:buChar char="•"/>
                      </a:pPr>
                      <a:endParaRPr sz="900" dirty="0">
                        <a:latin typeface="Ubuntu" panose="020B0504030602030204" pitchFamily="34" charset="0"/>
                      </a:endParaRPr>
                    </a:p>
                    <a:p>
                      <a:pPr marL="0" indent="0">
                        <a:buFont typeface="Arial" panose="020B0604020202020204" pitchFamily="34" charset="0"/>
                        <a:buNone/>
                      </a:pPr>
                      <a:endParaRPr sz="900" dirty="0">
                        <a:latin typeface="Ubuntu" panose="020B0504030602030204" pitchFamily="34" charset="0"/>
                      </a:endParaRPr>
                    </a:p>
                    <a:p>
                      <a:endParaRPr sz="9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9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grpSp>
        <p:nvGrpSpPr>
          <p:cNvPr id="12" name="Group 11">
            <a:extLst>
              <a:ext uri="{FF2B5EF4-FFF2-40B4-BE49-F238E27FC236}">
                <a16:creationId xmlns:a16="http://schemas.microsoft.com/office/drawing/2014/main" id="{99C0AF89-9947-0613-1C0A-7C5B07E779DF}"/>
              </a:ext>
            </a:extLst>
          </p:cNvPr>
          <p:cNvGrpSpPr/>
          <p:nvPr/>
        </p:nvGrpSpPr>
        <p:grpSpPr>
          <a:xfrm>
            <a:off x="7060586" y="1058142"/>
            <a:ext cx="2072399" cy="2405879"/>
            <a:chOff x="7060586" y="1058142"/>
            <a:chExt cx="2072399" cy="2405879"/>
          </a:xfrm>
        </p:grpSpPr>
        <p:pic>
          <p:nvPicPr>
            <p:cNvPr id="5" name="Picture 4">
              <a:extLst>
                <a:ext uri="{FF2B5EF4-FFF2-40B4-BE49-F238E27FC236}">
                  <a16:creationId xmlns:a16="http://schemas.microsoft.com/office/drawing/2014/main" id="{6D679B4E-D418-1CD0-F990-1D7779D5B566}"/>
                </a:ext>
              </a:extLst>
            </p:cNvPr>
            <p:cNvPicPr>
              <a:picLocks noChangeAspect="1"/>
            </p:cNvPicPr>
            <p:nvPr/>
          </p:nvPicPr>
          <p:blipFill rotWithShape="1">
            <a:blip r:embed="rId2"/>
            <a:srcRect l="6200" t="36201" r="50000" b="21275"/>
            <a:stretch/>
          </p:blipFill>
          <p:spPr>
            <a:xfrm>
              <a:off x="7060586" y="1058142"/>
              <a:ext cx="2072399" cy="1131760"/>
            </a:xfrm>
            <a:prstGeom prst="rect">
              <a:avLst/>
            </a:prstGeom>
            <a:ln>
              <a:solidFill>
                <a:schemeClr val="tx1"/>
              </a:solidFill>
            </a:ln>
          </p:spPr>
        </p:pic>
        <p:pic>
          <p:nvPicPr>
            <p:cNvPr id="10" name="Picture 9">
              <a:extLst>
                <a:ext uri="{FF2B5EF4-FFF2-40B4-BE49-F238E27FC236}">
                  <a16:creationId xmlns:a16="http://schemas.microsoft.com/office/drawing/2014/main" id="{FE52CB0B-212A-DA3C-170A-8E7B0921F9B2}"/>
                </a:ext>
              </a:extLst>
            </p:cNvPr>
            <p:cNvPicPr>
              <a:picLocks noChangeAspect="1"/>
            </p:cNvPicPr>
            <p:nvPr/>
          </p:nvPicPr>
          <p:blipFill rotWithShape="1">
            <a:blip r:embed="rId3"/>
            <a:srcRect l="6200" t="35135" r="50000" b="21275"/>
            <a:stretch/>
          </p:blipFill>
          <p:spPr>
            <a:xfrm>
              <a:off x="7060586" y="2303900"/>
              <a:ext cx="2072399" cy="1160121"/>
            </a:xfrm>
            <a:prstGeom prst="rect">
              <a:avLst/>
            </a:prstGeom>
            <a:ln>
              <a:solidFill>
                <a:schemeClr val="tx1"/>
              </a:solidFill>
            </a:ln>
          </p:spPr>
        </p:pic>
      </p:grpSp>
      <p:grpSp>
        <p:nvGrpSpPr>
          <p:cNvPr id="18" name="Group 17">
            <a:extLst>
              <a:ext uri="{FF2B5EF4-FFF2-40B4-BE49-F238E27FC236}">
                <a16:creationId xmlns:a16="http://schemas.microsoft.com/office/drawing/2014/main" id="{F59FB007-0E59-52B9-9237-3BA787273B4E}"/>
              </a:ext>
            </a:extLst>
          </p:cNvPr>
          <p:cNvGrpSpPr/>
          <p:nvPr/>
        </p:nvGrpSpPr>
        <p:grpSpPr>
          <a:xfrm>
            <a:off x="7060586" y="3747808"/>
            <a:ext cx="2108802" cy="2472998"/>
            <a:chOff x="7060586" y="3747808"/>
            <a:chExt cx="2108802" cy="2472998"/>
          </a:xfrm>
        </p:grpSpPr>
        <p:pic>
          <p:nvPicPr>
            <p:cNvPr id="14" name="Picture 13">
              <a:extLst>
                <a:ext uri="{FF2B5EF4-FFF2-40B4-BE49-F238E27FC236}">
                  <a16:creationId xmlns:a16="http://schemas.microsoft.com/office/drawing/2014/main" id="{7B6FCDC8-7B71-BC62-7628-F9B935EA0E0D}"/>
                </a:ext>
              </a:extLst>
            </p:cNvPr>
            <p:cNvPicPr>
              <a:picLocks noChangeAspect="1"/>
            </p:cNvPicPr>
            <p:nvPr/>
          </p:nvPicPr>
          <p:blipFill rotWithShape="1">
            <a:blip r:embed="rId4"/>
            <a:srcRect l="6200" t="35135" r="50000" b="21389"/>
            <a:stretch/>
          </p:blipFill>
          <p:spPr>
            <a:xfrm>
              <a:off x="7060586" y="3747808"/>
              <a:ext cx="2077793" cy="1160121"/>
            </a:xfrm>
            <a:prstGeom prst="rect">
              <a:avLst/>
            </a:prstGeom>
            <a:ln>
              <a:solidFill>
                <a:schemeClr val="tx1"/>
              </a:solidFill>
            </a:ln>
          </p:spPr>
        </p:pic>
        <p:pic>
          <p:nvPicPr>
            <p:cNvPr id="17" name="Picture 16">
              <a:extLst>
                <a:ext uri="{FF2B5EF4-FFF2-40B4-BE49-F238E27FC236}">
                  <a16:creationId xmlns:a16="http://schemas.microsoft.com/office/drawing/2014/main" id="{E7492219-C845-957D-3E59-A2E5A1B76579}"/>
                </a:ext>
              </a:extLst>
            </p:cNvPr>
            <p:cNvPicPr>
              <a:picLocks noChangeAspect="1"/>
            </p:cNvPicPr>
            <p:nvPr/>
          </p:nvPicPr>
          <p:blipFill rotWithShape="1">
            <a:blip r:embed="rId5"/>
            <a:srcRect l="6200" t="35348" r="50000" b="21815"/>
            <a:stretch/>
          </p:blipFill>
          <p:spPr>
            <a:xfrm>
              <a:off x="7060586" y="5060686"/>
              <a:ext cx="2108802" cy="1160120"/>
            </a:xfrm>
            <a:prstGeom prst="rect">
              <a:avLst/>
            </a:prstGeom>
            <a:ln>
              <a:solidFill>
                <a:schemeClr val="tx1"/>
              </a:solidFill>
            </a:ln>
          </p:spPr>
        </p:pic>
      </p:grpSp>
    </p:spTree>
    <p:extLst>
      <p:ext uri="{BB962C8B-B14F-4D97-AF65-F5344CB8AC3E}">
        <p14:creationId xmlns:p14="http://schemas.microsoft.com/office/powerpoint/2010/main" val="6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896284996"/>
              </p:ext>
            </p:extLst>
          </p:nvPr>
        </p:nvGraphicFramePr>
        <p:xfrm>
          <a:off x="614150" y="712519"/>
          <a:ext cx="8518839" cy="6122539"/>
        </p:xfrm>
        <a:graphic>
          <a:graphicData uri="http://schemas.openxmlformats.org/drawingml/2006/table">
            <a:tbl>
              <a:tblPr firstRow="1" bandRow="1">
                <a:tableStyleId>{5C22544A-7EE6-4342-B048-85BDC9FD1C3A}</a:tableStyleId>
              </a:tblPr>
              <a:tblGrid>
                <a:gridCol w="1980001">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8">
                  <a:extLst>
                    <a:ext uri="{9D8B030D-6E8A-4147-A177-3AD203B41FA5}">
                      <a16:colId xmlns:a16="http://schemas.microsoft.com/office/drawing/2014/main" val="2753733556"/>
                    </a:ext>
                  </a:extLst>
                </a:gridCol>
              </a:tblGrid>
              <a:tr h="358281">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49843">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“Educación para la salud”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Oportunidades</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Pueden compartir consejos de salud de muchas maneras. Piensen en todas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las formas diferentes en que se comunican con sus compañeros atletas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Olimpiadas Especiales.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Les recomendamos compartir un consejo de salud en estas situaciones:</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Descansos</a:t>
                      </a:r>
                      <a:r>
                        <a:rPr lang="es-xl" sz="900" b="0" i="0" u="none" strike="noStrike" baseline="0" dirty="0">
                          <a:solidFill>
                            <a:schemeClr val="dk1"/>
                          </a:solidFill>
                          <a:latin typeface="Ubuntu" panose="020B0504030602030204" pitchFamily="34" charset="0"/>
                          <a:ea typeface="+mn-ea"/>
                          <a:cs typeface="+mn-cs"/>
                        </a:rPr>
                        <a:t> para beber agua</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Estiramientos</a:t>
                      </a:r>
                      <a:r>
                        <a:rPr lang="es-xl" sz="900" b="0" i="0" u="none" strike="noStrike" baseline="0" dirty="0">
                          <a:solidFill>
                            <a:schemeClr val="dk1"/>
                          </a:solidFill>
                          <a:latin typeface="Ubuntu" panose="020B0504030602030204" pitchFamily="34" charset="0"/>
                          <a:ea typeface="+mn-ea"/>
                          <a:cs typeface="+mn-cs"/>
                        </a:rPr>
                        <a:t> de enfriamiento</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0" i="0" u="none" strike="noStrike" baseline="0" dirty="0">
                          <a:solidFill>
                            <a:schemeClr val="dk1"/>
                          </a:solidFill>
                          <a:latin typeface="Ubuntu" panose="020B0504030602030204" pitchFamily="34" charset="0"/>
                          <a:ea typeface="+mn-ea"/>
                          <a:cs typeface="+mn-cs"/>
                        </a:rPr>
                        <a:t>Asegúrense de hablar con el entrenador sobre el mejor momento para compartir un consejo de salud en la práctica deportiva.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4214415">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“Educación para la salud”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Cómo empezar</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es-xl" sz="900" dirty="0">
                          <a:latin typeface="Ubuntu" panose="020B0504030602030204" pitchFamily="34" charset="0"/>
                        </a:rPr>
                        <a:t>Pueden dar un consejo de salud sobre cualquier componente del </a:t>
                      </a:r>
                      <a:br>
                        <a:rPr lang="en-US" sz="900" dirty="0">
                          <a:latin typeface="Ubuntu" panose="020B0504030602030204" pitchFamily="34" charset="0"/>
                        </a:rPr>
                      </a:br>
                      <a:r>
                        <a:rPr lang="es-xl" sz="900" dirty="0">
                          <a:latin typeface="Ubuntu" panose="020B0504030602030204" pitchFamily="34" charset="0"/>
                        </a:rPr>
                        <a:t>Mejoramiento Físico:</a:t>
                      </a:r>
                    </a:p>
                    <a:p>
                      <a:pPr marL="171450" indent="-171450">
                        <a:buFont typeface="Arial" panose="020B0604020202020204" pitchFamily="34" charset="0"/>
                        <a:buChar char="•"/>
                      </a:pPr>
                      <a:r>
                        <a:rPr lang="en-IN" sz="900" dirty="0" err="1">
                          <a:latin typeface="Ubuntu" panose="020B0504030602030204" pitchFamily="34" charset="0"/>
                        </a:rPr>
                        <a:t>Actividad</a:t>
                      </a:r>
                      <a:r>
                        <a:rPr lang="es-xl" sz="900" dirty="0">
                          <a:latin typeface="Ubuntu" panose="020B0504030602030204" pitchFamily="34" charset="0"/>
                        </a:rPr>
                        <a:t> física</a:t>
                      </a:r>
                    </a:p>
                    <a:p>
                      <a:pPr marL="171450" indent="-171450">
                        <a:buFont typeface="Arial" panose="020B0604020202020204" pitchFamily="34" charset="0"/>
                        <a:buChar char="•"/>
                      </a:pPr>
                      <a:r>
                        <a:rPr lang="en-IN" sz="900" dirty="0" err="1">
                          <a:latin typeface="Ubuntu" panose="020B0504030602030204" pitchFamily="34" charset="0"/>
                        </a:rPr>
                        <a:t>Hidratación</a:t>
                      </a:r>
                      <a:endParaRPr lang="es-xl" sz="900" dirty="0">
                        <a:latin typeface="Ubuntu" panose="020B0504030602030204" pitchFamily="34" charset="0"/>
                      </a:endParaRPr>
                    </a:p>
                    <a:p>
                      <a:pPr marL="171450" indent="-171450">
                        <a:buFont typeface="Arial" panose="020B0604020202020204" pitchFamily="34" charset="0"/>
                        <a:buChar char="•"/>
                      </a:pPr>
                      <a:r>
                        <a:rPr lang="en-IN" sz="900" dirty="0" err="1">
                          <a:latin typeface="Ubuntu" panose="020B0504030602030204" pitchFamily="34" charset="0"/>
                        </a:rPr>
                        <a:t>Nutrición</a:t>
                      </a:r>
                      <a:br>
                        <a:rPr sz="1600" dirty="0"/>
                      </a:br>
                      <a:endParaRPr sz="900" dirty="0">
                        <a:latin typeface="Ubuntu" panose="020B0504030602030204" pitchFamily="34" charset="0"/>
                      </a:endParaRPr>
                    </a:p>
                    <a:p>
                      <a:pPr marL="171450" indent="-171450">
                        <a:buFont typeface="Arial" panose="020B0604020202020204" pitchFamily="34" charset="0"/>
                        <a:buChar char="•"/>
                      </a:pPr>
                      <a:endParaRPr sz="900" dirty="0">
                        <a:latin typeface="Ubuntu" panose="020B0504030602030204" pitchFamily="34" charset="0"/>
                      </a:endParaRPr>
                    </a:p>
                    <a:p>
                      <a:pPr marL="0" indent="0">
                        <a:buFont typeface="Arial" panose="020B0604020202020204" pitchFamily="34" charset="0"/>
                        <a:buNone/>
                      </a:pPr>
                      <a:r>
                        <a:rPr lang="es-xl" sz="900" b="1" dirty="0">
                          <a:solidFill>
                            <a:srgbClr val="316355"/>
                          </a:solidFill>
                          <a:latin typeface="Ubuntu" panose="020B0504030602030204" pitchFamily="34" charset="0"/>
                        </a:rPr>
                        <a:t>PREGUNTA: </a:t>
                      </a:r>
                    </a:p>
                    <a:p>
                      <a:pPr marL="0" indent="0">
                        <a:buFont typeface="Arial" panose="020B0604020202020204" pitchFamily="34" charset="0"/>
                        <a:buNone/>
                      </a:pPr>
                      <a:r>
                        <a:rPr lang="es-xl" sz="900" dirty="0">
                          <a:latin typeface="Ubuntu" panose="020B0504030602030204" pitchFamily="34" charset="0"/>
                        </a:rPr>
                        <a:t>¿Cuántos de ustedes han visto o usado la Guía Fit 5 antes? Levanten la mano.</a:t>
                      </a:r>
                    </a:p>
                    <a:p>
                      <a:pPr marL="0" indent="0">
                        <a:buFont typeface="Arial" panose="020B0604020202020204" pitchFamily="34" charset="0"/>
                        <a:buNone/>
                      </a:pPr>
                      <a:endParaRPr sz="900" dirty="0">
                        <a:latin typeface="Ubuntu" panose="020B0504030602030204" pitchFamily="34" charset="0"/>
                      </a:endParaRPr>
                    </a:p>
                    <a:p>
                      <a:pPr marL="0" indent="0">
                        <a:buFont typeface="Arial" panose="020B0604020202020204" pitchFamily="34" charset="0"/>
                        <a:buNone/>
                      </a:pPr>
                      <a:r>
                        <a:rPr lang="es-xl" sz="900" dirty="0">
                          <a:latin typeface="Ubuntu" panose="020B0504030602030204" pitchFamily="34" charset="0"/>
                        </a:rPr>
                        <a:t>¡Excelente! Fit 5 es una guía para alcanzar un buen mejoramiento físico y su mejor marca personal mediante la actividad física, la nutrición y la hidratación. Con la información de la Guía Fit 5, pueden compartir lecciones sobre lo siguiente:</a:t>
                      </a:r>
                    </a:p>
                    <a:p>
                      <a:pPr marL="171450" indent="-171450">
                        <a:buFont typeface="Arial" panose="020B0604020202020204" pitchFamily="34" charset="0"/>
                        <a:buChar char="•"/>
                      </a:pPr>
                      <a:r>
                        <a:rPr lang="en-IN" sz="900" dirty="0" err="1">
                          <a:latin typeface="Ubuntu" panose="020B0504030602030204" pitchFamily="34" charset="0"/>
                        </a:rPr>
                        <a:t>Mantenerse</a:t>
                      </a:r>
                      <a:r>
                        <a:rPr lang="es-xl" sz="900" dirty="0">
                          <a:latin typeface="Ubuntu" panose="020B0504030602030204" pitchFamily="34" charset="0"/>
                        </a:rPr>
                        <a:t> activos fuera del deporte</a:t>
                      </a:r>
                    </a:p>
                    <a:p>
                      <a:pPr marL="171450" indent="-171450">
                        <a:buFont typeface="Arial" panose="020B0604020202020204" pitchFamily="34" charset="0"/>
                        <a:buChar char="•"/>
                      </a:pPr>
                      <a:r>
                        <a:rPr lang="en-IN" sz="900" dirty="0">
                          <a:latin typeface="Ubuntu" panose="020B0504030602030204" pitchFamily="34" charset="0"/>
                        </a:rPr>
                        <a:t>Comer</a:t>
                      </a:r>
                      <a:r>
                        <a:rPr lang="es-xl" sz="900" dirty="0">
                          <a:latin typeface="Ubuntu" panose="020B0504030602030204" pitchFamily="34" charset="0"/>
                        </a:rPr>
                        <a:t> comidas saludables que alimenten el cuerpo</a:t>
                      </a:r>
                    </a:p>
                    <a:p>
                      <a:pPr marL="171450" indent="-171450">
                        <a:buFont typeface="Arial" panose="020B0604020202020204" pitchFamily="34" charset="0"/>
                        <a:buChar char="•"/>
                      </a:pPr>
                      <a:r>
                        <a:rPr lang="en-IN" sz="900" dirty="0" err="1">
                          <a:latin typeface="Ubuntu" panose="020B0504030602030204" pitchFamily="34" charset="0"/>
                        </a:rPr>
                        <a:t>Consumir</a:t>
                      </a:r>
                      <a:r>
                        <a:rPr lang="es-xl" sz="900" dirty="0">
                          <a:latin typeface="Ubuntu" panose="020B0504030602030204" pitchFamily="34" charset="0"/>
                        </a:rPr>
                        <a:t> bebidas hidratantes</a:t>
                      </a:r>
                    </a:p>
                    <a:p>
                      <a:pPr marL="0" indent="0">
                        <a:buFont typeface="Arial" panose="020B0604020202020204" pitchFamily="34" charset="0"/>
                        <a:buNone/>
                      </a:pPr>
                      <a:endParaRPr sz="900" dirty="0">
                        <a:latin typeface="Ubuntu" panose="020B0504030602030204" pitchFamily="34" charset="0"/>
                      </a:endParaRPr>
                    </a:p>
                    <a:p>
                      <a:pPr marL="0" indent="0">
                        <a:buFont typeface="Arial" panose="020B0604020202020204" pitchFamily="34" charset="0"/>
                        <a:buNone/>
                      </a:pPr>
                      <a:r>
                        <a:rPr lang="es-xl" sz="900" dirty="0">
                          <a:latin typeface="Ubuntu" panose="020B0504030602030204" pitchFamily="34" charset="0"/>
                        </a:rPr>
                        <a:t>Además de la Guía Fit 5 y las tarjetas de Mejoramiento Físico, también pueden encontrar información para los consejos de salud en estas páginas web y recursos:</a:t>
                      </a:r>
                    </a:p>
                    <a:p>
                      <a:pPr marL="171450" indent="-171450">
                        <a:buFont typeface="Arial" panose="020B0604020202020204" pitchFamily="34" charset="0"/>
                        <a:buChar char="•"/>
                      </a:pPr>
                      <a:r>
                        <a:rPr lang="en-IN" sz="900" dirty="0">
                          <a:latin typeface="Ubuntu" panose="020B0504030602030204" pitchFamily="34" charset="0"/>
                        </a:rPr>
                        <a:t>Kit</a:t>
                      </a:r>
                      <a:r>
                        <a:rPr lang="es-xl" sz="900" dirty="0">
                          <a:latin typeface="Ubuntu" panose="020B0504030602030204" pitchFamily="34" charset="0"/>
                        </a:rPr>
                        <a:t> de herramientas de educación para la Salud en Olimpiadas Especiales</a:t>
                      </a:r>
                    </a:p>
                    <a:p>
                      <a:pPr marL="171450" indent="-171450">
                        <a:buFont typeface="Arial" panose="020B0604020202020204" pitchFamily="34" charset="0"/>
                        <a:buChar char="•"/>
                      </a:pPr>
                      <a:r>
                        <a:rPr lang="es-xl" sz="900" dirty="0">
                          <a:latin typeface="Ubuntu" panose="020B0504030602030204" pitchFamily="34" charset="0"/>
                        </a:rPr>
                        <a:t>High 5 for Fitness (</a:t>
                      </a:r>
                      <a:r>
                        <a:rPr lang="en-IN" sz="900" dirty="0" err="1">
                          <a:latin typeface="Ubuntu" panose="020B0504030602030204" pitchFamily="34" charset="0"/>
                        </a:rPr>
                        <a:t>Choca</a:t>
                      </a:r>
                      <a:r>
                        <a:rPr lang="en-IN" sz="900" dirty="0">
                          <a:latin typeface="Ubuntu" panose="020B0504030602030204" pitchFamily="34" charset="0"/>
                        </a:rPr>
                        <a:t> </a:t>
                      </a:r>
                      <a:r>
                        <a:rPr lang="en-IN" sz="900" dirty="0" err="1">
                          <a:latin typeface="Ubuntu" panose="020B0504030602030204" pitchFamily="34" charset="0"/>
                        </a:rPr>
                        <a:t>esos</a:t>
                      </a:r>
                      <a:r>
                        <a:rPr lang="en-IN" sz="900" dirty="0">
                          <a:latin typeface="Ubuntu" panose="020B0504030602030204" pitchFamily="34" charset="0"/>
                        </a:rPr>
                        <a:t> 5</a:t>
                      </a:r>
                      <a:r>
                        <a:rPr lang="es-xl" sz="900" dirty="0">
                          <a:latin typeface="Ubuntu" panose="020B0504030602030204" pitchFamily="34" charset="0"/>
                        </a:rPr>
                        <a:t> por el Mejoramiento Físico)</a:t>
                      </a:r>
                    </a:p>
                    <a:p>
                      <a:pPr marL="171450" indent="-171450">
                        <a:buFont typeface="Arial" panose="020B0604020202020204" pitchFamily="34" charset="0"/>
                        <a:buChar char="•"/>
                      </a:pPr>
                      <a:r>
                        <a:rPr lang="en-IN" sz="900" dirty="0" err="1">
                          <a:latin typeface="Ubuntu" panose="020B0504030602030204" pitchFamily="34" charset="0"/>
                        </a:rPr>
                        <a:t>Materiales</a:t>
                      </a:r>
                      <a:r>
                        <a:rPr lang="es-xl" sz="900" dirty="0">
                          <a:latin typeface="Ubuntu" panose="020B0504030602030204" pitchFamily="34" charset="0"/>
                        </a:rPr>
                        <a:t> educativos de Promoción de la Salud</a:t>
                      </a:r>
                    </a:p>
                    <a:p>
                      <a:pPr marL="171450" indent="-171450">
                        <a:buFont typeface="Arial" panose="020B0604020202020204" pitchFamily="34" charset="0"/>
                        <a:buChar char="•"/>
                      </a:pPr>
                      <a:r>
                        <a:rPr lang="en-IN" sz="900" dirty="0" err="1">
                          <a:latin typeface="Ubuntu" panose="020B0504030602030204" pitchFamily="34" charset="0"/>
                        </a:rPr>
                        <a:t>Recursos</a:t>
                      </a:r>
                      <a:r>
                        <a:rPr lang="es-xl" sz="900" dirty="0">
                          <a:latin typeface="Ubuntu" panose="020B0504030602030204" pitchFamily="34" charset="0"/>
                        </a:rPr>
                        <a:t> y guías de mejoramiento físico del Programa</a:t>
                      </a:r>
                    </a:p>
                    <a:p>
                      <a:pPr marL="0" indent="0">
                        <a:buFont typeface="Arial" panose="020B0604020202020204" pitchFamily="34" charset="0"/>
                        <a:buNone/>
                      </a:pPr>
                      <a:endParaRPr sz="900" dirty="0">
                        <a:latin typeface="Ubuntu" panose="020B0504030602030204" pitchFamily="34" charset="0"/>
                      </a:endParaRPr>
                    </a:p>
                    <a:p>
                      <a:pPr marL="0" indent="0">
                        <a:buFont typeface="Arial" panose="020B0604020202020204" pitchFamily="34" charset="0"/>
                        <a:buNone/>
                      </a:pPr>
                      <a:r>
                        <a:rPr lang="es-xl" sz="900" dirty="0">
                          <a:latin typeface="Ubuntu" panose="020B0504030602030204" pitchFamily="34" charset="0"/>
                        </a:rPr>
                        <a:t>También pueden usar el libro de trabajo para crear consejos de salud.</a:t>
                      </a:r>
                    </a:p>
                    <a:p>
                      <a:pPr marL="0" indent="0">
                        <a:buFont typeface="Arial" panose="020B0604020202020204" pitchFamily="34" charset="0"/>
                        <a:buNone/>
                      </a:pPr>
                      <a:endParaRPr sz="900" dirty="0">
                        <a:latin typeface="Ubuntu" panose="020B0504030602030204" pitchFamily="34" charset="0"/>
                      </a:endParaRPr>
                    </a:p>
                    <a:p>
                      <a:endParaRPr sz="9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90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9D59F602-E58E-F98B-40A6-F3C9035AA853}"/>
              </a:ext>
            </a:extLst>
          </p:cNvPr>
          <p:cNvPicPr>
            <a:picLocks noChangeAspect="1"/>
          </p:cNvPicPr>
          <p:nvPr/>
        </p:nvPicPr>
        <p:blipFill rotWithShape="1">
          <a:blip r:embed="rId2"/>
          <a:srcRect l="6200" t="35135" r="50000" b="21389"/>
          <a:stretch/>
        </p:blipFill>
        <p:spPr>
          <a:xfrm>
            <a:off x="7005850" y="1253541"/>
            <a:ext cx="2127137" cy="1187672"/>
          </a:xfrm>
          <a:prstGeom prst="rect">
            <a:avLst/>
          </a:prstGeom>
          <a:ln>
            <a:solidFill>
              <a:schemeClr val="tx1"/>
            </a:solidFill>
          </a:ln>
        </p:spPr>
      </p:pic>
      <p:grpSp>
        <p:nvGrpSpPr>
          <p:cNvPr id="11" name="Group 10">
            <a:extLst>
              <a:ext uri="{FF2B5EF4-FFF2-40B4-BE49-F238E27FC236}">
                <a16:creationId xmlns:a16="http://schemas.microsoft.com/office/drawing/2014/main" id="{7C493160-149A-9BB7-78FD-5ED7C045C2B6}"/>
              </a:ext>
            </a:extLst>
          </p:cNvPr>
          <p:cNvGrpSpPr/>
          <p:nvPr/>
        </p:nvGrpSpPr>
        <p:grpSpPr>
          <a:xfrm>
            <a:off x="7005850" y="3219742"/>
            <a:ext cx="2148197" cy="2583630"/>
            <a:chOff x="7006962" y="2982235"/>
            <a:chExt cx="2148197" cy="2583630"/>
          </a:xfrm>
        </p:grpSpPr>
        <p:pic>
          <p:nvPicPr>
            <p:cNvPr id="7" name="Picture 6">
              <a:extLst>
                <a:ext uri="{FF2B5EF4-FFF2-40B4-BE49-F238E27FC236}">
                  <a16:creationId xmlns:a16="http://schemas.microsoft.com/office/drawing/2014/main" id="{5620F5CD-7E73-13ED-4C30-957F12207C27}"/>
                </a:ext>
              </a:extLst>
            </p:cNvPr>
            <p:cNvPicPr>
              <a:picLocks noChangeAspect="1"/>
            </p:cNvPicPr>
            <p:nvPr/>
          </p:nvPicPr>
          <p:blipFill rotWithShape="1">
            <a:blip r:embed="rId3"/>
            <a:srcRect l="6200" t="35348" r="50000" b="21602"/>
            <a:stretch/>
          </p:blipFill>
          <p:spPr>
            <a:xfrm>
              <a:off x="7006962" y="2982235"/>
              <a:ext cx="2148197" cy="1187672"/>
            </a:xfrm>
            <a:prstGeom prst="rect">
              <a:avLst/>
            </a:prstGeom>
            <a:ln>
              <a:solidFill>
                <a:schemeClr val="tx1"/>
              </a:solidFill>
            </a:ln>
          </p:spPr>
        </p:pic>
        <p:pic>
          <p:nvPicPr>
            <p:cNvPr id="9" name="Picture 8">
              <a:extLst>
                <a:ext uri="{FF2B5EF4-FFF2-40B4-BE49-F238E27FC236}">
                  <a16:creationId xmlns:a16="http://schemas.microsoft.com/office/drawing/2014/main" id="{7B04BB46-1DE8-19D7-B3F4-BEFF7FC7C35A}"/>
                </a:ext>
              </a:extLst>
            </p:cNvPr>
            <p:cNvPicPr>
              <a:picLocks noChangeAspect="1"/>
            </p:cNvPicPr>
            <p:nvPr/>
          </p:nvPicPr>
          <p:blipFill rotWithShape="1">
            <a:blip r:embed="rId4"/>
            <a:srcRect l="6200" t="35561" r="50000" b="21602"/>
            <a:stretch/>
          </p:blipFill>
          <p:spPr>
            <a:xfrm>
              <a:off x="7008076" y="4378193"/>
              <a:ext cx="2145971" cy="1187672"/>
            </a:xfrm>
            <a:prstGeom prst="rect">
              <a:avLst/>
            </a:prstGeom>
            <a:ln>
              <a:solidFill>
                <a:schemeClr val="tx1"/>
              </a:solidFill>
            </a:ln>
          </p:spPr>
        </p:pic>
      </p:grpSp>
    </p:spTree>
    <p:extLst>
      <p:ext uri="{BB962C8B-B14F-4D97-AF65-F5344CB8AC3E}">
        <p14:creationId xmlns:p14="http://schemas.microsoft.com/office/powerpoint/2010/main" val="35880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88044682"/>
              </p:ext>
            </p:extLst>
          </p:nvPr>
        </p:nvGraphicFramePr>
        <p:xfrm>
          <a:off x="614150" y="545910"/>
          <a:ext cx="8518837" cy="341309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“Educación para la salud”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tx1"/>
                          </a:solidFill>
                          <a:latin typeface="Ubuntu" panose="020B0504030602030204" pitchFamily="34" charset="0"/>
                          <a:ea typeface="+mn-ea"/>
                          <a:cs typeface="+mn-cs"/>
                        </a:rPr>
                        <a:t>Tarea</a:t>
                      </a: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Hemos finalizado la Lección 1 de la capacitación para Capitanes de Mejoramiento Físico. Completen la tarea de consejos de salud antes de nuestra próxima lección:</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Seleccionen o creen su propio consejo de salud y practiquen compartirlo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con los demás.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Envíen por correo electrónico la tarea completada; pueden incluir un video de la práctica, si así lo desean.</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Al comienzo de nuestra próxima lección, se les pedirá que presenten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su consejo de salud ante el grupo.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Comparte cualquier recordatorio adicional, como información de contacto, fecha y hora de la próxima sesión de capacitación, etc.</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endParaRPr sz="1000" b="1" i="0" u="none" strike="noStrike"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dirty="0">
                        <a:solidFill>
                          <a:srgbClr val="316355"/>
                        </a:solidFill>
                        <a:latin typeface="Ubuntu" panose="020B0504030602030204" pitchFamily="34" charset="0"/>
                      </a:endParaRPr>
                    </a:p>
                    <a:p>
                      <a:pPr algn="ctr"/>
                      <a:r>
                        <a:rPr lang="es-xl" sz="3400" b="1" dirty="0">
                          <a:solidFill>
                            <a:schemeClr val="bg1"/>
                          </a:solidFill>
                          <a:latin typeface="Ubuntu" panose="020B0504030602030204" pitchFamily="34" charset="0"/>
                        </a:rPr>
                        <a:t>Lección 1 finalizada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E759E9AB-700B-12D7-A823-28AA087F7FB1}"/>
              </a:ext>
            </a:extLst>
          </p:cNvPr>
          <p:cNvPicPr>
            <a:picLocks noChangeAspect="1"/>
          </p:cNvPicPr>
          <p:nvPr/>
        </p:nvPicPr>
        <p:blipFill rotWithShape="1">
          <a:blip r:embed="rId2"/>
          <a:srcRect l="6200" t="35988" r="50000" b="21815"/>
          <a:stretch/>
        </p:blipFill>
        <p:spPr>
          <a:xfrm>
            <a:off x="7053941" y="1187532"/>
            <a:ext cx="2079046" cy="1126679"/>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2937020"/>
              </p:ext>
            </p:extLst>
          </p:nvPr>
        </p:nvGraphicFramePr>
        <p:xfrm>
          <a:off x="614150" y="545911"/>
          <a:ext cx="8518837" cy="587776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4738">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32305">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&lt;1 minuto</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a:solidFill>
                            <a:schemeClr val="dk1"/>
                          </a:solidFill>
                          <a:latin typeface="Ubuntu" panose="020B0504030602030204" pitchFamily="34" charset="0"/>
                          <a:ea typeface="+mn-ea"/>
                          <a:cs typeface="+mn-cs"/>
                        </a:rPr>
                        <a:t>Bienvenidos nuevamente a la capacitación para Capitanes de Mejoramiento Físico. En la Lección 2, practicaremos rutinas de calentamiento y enfriamiento para diferentes deportes.</a:t>
                      </a:r>
                    </a:p>
                    <a:p>
                      <a:r>
                        <a:rPr lang="es-xl" sz="900" b="0" i="0" u="none" strike="noStrike" baseline="0">
                          <a:solidFill>
                            <a:schemeClr val="dk1"/>
                          </a:solidFill>
                          <a:latin typeface="Ubuntu" panose="020B0504030602030204" pitchFamily="34" charset="0"/>
                          <a:ea typeface="+mn-ea"/>
                          <a:cs typeface="+mn-cs"/>
                        </a:rPr>
                        <a: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879999">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Repaso </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6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Antes de comenzar con la Lección 2, hablemos de la Lección 1, Descripción general del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PREGUNTA: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¿Alguien tiene alguna pregunta que haya quedado sin responder de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Lección 1?</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PREGUNTA:</a:t>
                      </a:r>
                    </a:p>
                    <a:p>
                      <a:r>
                        <a:rPr lang="es-xl" sz="900" b="0" i="0" u="none" strike="noStrike" baseline="0" dirty="0">
                          <a:solidFill>
                            <a:schemeClr val="dk1"/>
                          </a:solidFill>
                          <a:latin typeface="Ubuntu" panose="020B0504030602030204" pitchFamily="34" charset="0"/>
                          <a:ea typeface="+mn-ea"/>
                          <a:cs typeface="+mn-cs"/>
                        </a:rPr>
                        <a:t>Tenían la tarea de crear y practicar la presentación de consejos de salud. ¿A quién le gustaría practicar la presentación y compartir su consejo de salud con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grupo?</a:t>
                      </a:r>
                    </a:p>
                    <a:p>
                      <a:endParaRPr sz="900" b="0" i="0" u="none" strike="noStrike" baseline="0" dirty="0">
                        <a:solidFill>
                          <a:schemeClr val="dk1"/>
                        </a:solidFill>
                        <a:latin typeface="Ubuntu" panose="020B0504030602030204" pitchFamily="34" charset="0"/>
                        <a:ea typeface="+mn-ea"/>
                        <a:cs typeface="+mn-cs"/>
                      </a:endParaRPr>
                    </a:p>
                    <a:p>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220727">
                <a:tc>
                  <a:txBody>
                    <a:bodyPr/>
                    <a:lstStyle/>
                    <a:p>
                      <a:r>
                        <a:rPr lang="es-xl" sz="900" b="1" i="0" u="none" strike="noStrike" baseline="0">
                          <a:solidFill>
                            <a:srgbClr val="316355"/>
                          </a:solidFill>
                          <a:latin typeface="Ubuntu" panose="020B0504030602030204" pitchFamily="34" charset="0"/>
                          <a:ea typeface="+mn-ea"/>
                          <a:cs typeface="+mn-cs"/>
                        </a:rPr>
                        <a:t>Tema</a:t>
                      </a:r>
                    </a:p>
                    <a:p>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Dirigir ejercicios de calentamiento y enfriamiento</a:t>
                      </a:r>
                    </a:p>
                    <a:p>
                      <a:endParaRPr sz="900" b="1" i="0" u="none" strike="noStrike" baseline="0">
                        <a:solidFill>
                          <a:srgbClr val="316355"/>
                        </a:solidFill>
                        <a:latin typeface="Ubuntu" panose="020B0504030602030204" pitchFamily="34" charset="0"/>
                        <a:ea typeface="+mn-ea"/>
                        <a:cs typeface="+mn-cs"/>
                      </a:endParaRPr>
                    </a:p>
                    <a:p>
                      <a:r>
                        <a:rPr lang="es-xl" sz="900" b="0" i="0" u="none" strike="noStrike" baseline="0">
                          <a:solidFill>
                            <a:schemeClr val="tx1"/>
                          </a:solidFill>
                          <a:latin typeface="Ubuntu" panose="020B0504030602030204" pitchFamily="34" charset="0"/>
                          <a:ea typeface="+mn-ea"/>
                          <a:cs typeface="+mn-cs"/>
                        </a:rPr>
                        <a:t>Funciones y responsabilidades</a:t>
                      </a:r>
                    </a:p>
                    <a:p>
                      <a:endParaRPr sz="900" b="0" i="0" u="none" strike="noStrike" baseline="0">
                        <a:solidFill>
                          <a:srgbClr val="316355"/>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2 minutos</a:t>
                      </a:r>
                    </a:p>
                    <a:p>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p>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Repasemos las funciones y las responsabilidades de un Capitán de Mejoramiento Físico.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Con sus habilidades de liderazgo, </a:t>
                      </a:r>
                      <a:r>
                        <a:rPr lang="es-xl" sz="900" dirty="0">
                          <a:effectLst/>
                          <a:latin typeface="Ubuntu" panose="020B0504030602030204" pitchFamily="34" charset="0"/>
                          <a:ea typeface="Calibri" panose="020F0502020204030204" pitchFamily="34" charset="0"/>
                          <a:cs typeface="Times New Roman" panose="02020603050405020304" pitchFamily="18" charset="0"/>
                        </a:rPr>
                        <a:t>trabajarán en estrecha colaboración con los entrenadores para asegurarse de que la salud y el mejoramiento físico sean </a:t>
                      </a:r>
                      <a:br>
                        <a:rPr lang="en-US" sz="900" dirty="0">
                          <a:effectLst/>
                          <a:latin typeface="Ubuntu" panose="020B0504030602030204" pitchFamily="34" charset="0"/>
                          <a:ea typeface="Calibri" panose="020F0502020204030204" pitchFamily="34" charset="0"/>
                          <a:cs typeface="Times New Roman" panose="02020603050405020304" pitchFamily="18" charset="0"/>
                        </a:rPr>
                      </a:br>
                      <a:r>
                        <a:rPr lang="es-xl" sz="900" dirty="0">
                          <a:effectLst/>
                          <a:latin typeface="Ubuntu" panose="020B0504030602030204" pitchFamily="34" charset="0"/>
                          <a:ea typeface="Calibri" panose="020F0502020204030204" pitchFamily="34" charset="0"/>
                          <a:cs typeface="Times New Roman" panose="02020603050405020304" pitchFamily="18" charset="0"/>
                        </a:rPr>
                        <a:t>un componente clave de la experiencia deportiva y harán lo siguiente</a:t>
                      </a:r>
                      <a:r>
                        <a:rPr lang="es-xl" sz="900" b="0" i="0" u="none" strike="noStrike" baseline="0" dirty="0">
                          <a:solidFill>
                            <a:schemeClr val="dk1"/>
                          </a:solidFill>
                          <a:effectLst/>
                          <a:latin typeface="Ubuntu" panose="020B0504030602030204" pitchFamily="34"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u="none" strike="noStrike" baseline="0" dirty="0">
                          <a:solidFill>
                            <a:schemeClr val="dk1"/>
                          </a:solidFill>
                          <a:effectLst/>
                          <a:latin typeface="Ubuntu" panose="020B0504030602030204" pitchFamily="34" charset="0"/>
                          <a:ea typeface="+mn-ea"/>
                          <a:cs typeface="+mn-cs"/>
                        </a:rPr>
                        <a:t>E</a:t>
                      </a:r>
                      <a:r>
                        <a:rPr lang="es-xl" sz="900" b="0" i="0" u="none" strike="noStrike" baseline="0" dirty="0">
                          <a:solidFill>
                            <a:schemeClr val="dk1"/>
                          </a:solidFill>
                          <a:effectLst/>
                          <a:latin typeface="Ubuntu" panose="020B0504030602030204" pitchFamily="34" charset="0"/>
                          <a:ea typeface="+mn-ea"/>
                          <a:cs typeface="+mn-cs"/>
                        </a:rPr>
                        <a:t>nseñar hábitos saludables a sus compañeros de equipo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u="none" strike="noStrike" baseline="0" dirty="0">
                          <a:solidFill>
                            <a:schemeClr val="dk1"/>
                          </a:solidFill>
                          <a:effectLst/>
                          <a:latin typeface="Ubuntu" panose="020B0504030602030204" pitchFamily="34" charset="0"/>
                          <a:ea typeface="+mn-ea"/>
                          <a:cs typeface="+mn-cs"/>
                        </a:rPr>
                        <a:t>D</a:t>
                      </a:r>
                      <a:r>
                        <a:rPr lang="es-xl" sz="900" b="0" i="0" u="none" strike="noStrike" baseline="0" dirty="0">
                          <a:solidFill>
                            <a:schemeClr val="dk1"/>
                          </a:solidFill>
                          <a:effectLst/>
                          <a:latin typeface="Ubuntu" panose="020B0504030602030204" pitchFamily="34" charset="0"/>
                          <a:ea typeface="+mn-ea"/>
                          <a:cs typeface="+mn-cs"/>
                        </a:rPr>
                        <a:t>irigir ejercicios de calentamiento y enfriamiento antes y después de </a:t>
                      </a:r>
                      <a:br>
                        <a:rPr lang="en-US" sz="900" b="0" i="0" u="none" strike="noStrike" baseline="0" dirty="0">
                          <a:solidFill>
                            <a:schemeClr val="dk1"/>
                          </a:solidFill>
                          <a:effectLst/>
                          <a:latin typeface="Ubuntu" panose="020B0504030602030204" pitchFamily="34" charset="0"/>
                          <a:ea typeface="+mn-ea"/>
                          <a:cs typeface="+mn-cs"/>
                        </a:rPr>
                      </a:br>
                      <a:r>
                        <a:rPr lang="es-xl" sz="900" b="0" i="0" u="none" strike="noStrike" baseline="0" dirty="0">
                          <a:solidFill>
                            <a:schemeClr val="dk1"/>
                          </a:solidFill>
                          <a:effectLst/>
                          <a:latin typeface="Ubuntu" panose="020B0504030602030204" pitchFamily="34" charset="0"/>
                          <a:ea typeface="+mn-ea"/>
                          <a:cs typeface="+mn-cs"/>
                        </a:rPr>
                        <a:t>la práctica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effectLst/>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0" i="0" u="none" strike="noStrike" baseline="0" dirty="0">
                          <a:solidFill>
                            <a:schemeClr val="dk1"/>
                          </a:solidFill>
                          <a:effectLst/>
                          <a:latin typeface="Ubuntu" panose="020B0504030602030204" pitchFamily="34" charset="0"/>
                          <a:ea typeface="+mn-ea"/>
                          <a:cs typeface="Times New Roman" panose="02020603050405020304" pitchFamily="18" charset="0"/>
                        </a:rPr>
                        <a:t>En la Lección 1, aprendimos sobre las diferentes partes del mejoramiento físico y cómo enseñar consejos de salud. Ahora es el momento de que aprendan sobre los ejercicios de calentamiento y enfriamiento y de que practiquen dirigirlos.</a:t>
                      </a:r>
                      <a:endParaRPr sz="900" b="0" i="0" u="none" strike="noStrike" baseline="0" dirty="0">
                        <a:solidFill>
                          <a:schemeClr val="dk1"/>
                        </a:solidFill>
                        <a:effectLs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5" name="Picture 4">
            <a:extLst>
              <a:ext uri="{FF2B5EF4-FFF2-40B4-BE49-F238E27FC236}">
                <a16:creationId xmlns:a16="http://schemas.microsoft.com/office/drawing/2014/main" id="{281BB060-5E06-CE2C-A89B-09C02A5C2DE2}"/>
              </a:ext>
            </a:extLst>
          </p:cNvPr>
          <p:cNvPicPr>
            <a:picLocks noChangeAspect="1"/>
          </p:cNvPicPr>
          <p:nvPr/>
        </p:nvPicPr>
        <p:blipFill rotWithShape="1">
          <a:blip r:embed="rId2"/>
          <a:srcRect l="6200" t="35135" r="50000" b="22028"/>
          <a:stretch/>
        </p:blipFill>
        <p:spPr>
          <a:xfrm>
            <a:off x="7065486" y="1010165"/>
            <a:ext cx="2067501" cy="1137399"/>
          </a:xfrm>
          <a:prstGeom prst="rect">
            <a:avLst/>
          </a:prstGeom>
          <a:ln>
            <a:solidFill>
              <a:schemeClr val="tx1"/>
            </a:solidFill>
          </a:ln>
        </p:spPr>
      </p:pic>
      <p:pic>
        <p:nvPicPr>
          <p:cNvPr id="9" name="Picture 8">
            <a:extLst>
              <a:ext uri="{FF2B5EF4-FFF2-40B4-BE49-F238E27FC236}">
                <a16:creationId xmlns:a16="http://schemas.microsoft.com/office/drawing/2014/main" id="{9FBAC94D-D4D3-99F2-91DA-95DD94EE0694}"/>
              </a:ext>
            </a:extLst>
          </p:cNvPr>
          <p:cNvPicPr>
            <a:picLocks noChangeAspect="1"/>
          </p:cNvPicPr>
          <p:nvPr/>
        </p:nvPicPr>
        <p:blipFill rotWithShape="1">
          <a:blip r:embed="rId3"/>
          <a:srcRect l="6200" t="35135" r="50000" b="21602"/>
          <a:stretch/>
        </p:blipFill>
        <p:spPr>
          <a:xfrm>
            <a:off x="7065486" y="2632600"/>
            <a:ext cx="2067501" cy="1148716"/>
          </a:xfrm>
          <a:prstGeom prst="rect">
            <a:avLst/>
          </a:prstGeom>
          <a:ln>
            <a:solidFill>
              <a:schemeClr val="tx1"/>
            </a:solidFill>
          </a:ln>
        </p:spPr>
      </p:pic>
      <p:pic>
        <p:nvPicPr>
          <p:cNvPr id="11" name="Picture 10">
            <a:extLst>
              <a:ext uri="{FF2B5EF4-FFF2-40B4-BE49-F238E27FC236}">
                <a16:creationId xmlns:a16="http://schemas.microsoft.com/office/drawing/2014/main" id="{F357BFA0-ABEC-ACF7-E549-1F6DF0A59E1E}"/>
              </a:ext>
            </a:extLst>
          </p:cNvPr>
          <p:cNvPicPr>
            <a:picLocks noChangeAspect="1"/>
          </p:cNvPicPr>
          <p:nvPr/>
        </p:nvPicPr>
        <p:blipFill rotWithShape="1">
          <a:blip r:embed="rId4"/>
          <a:srcRect l="7804" t="35335" r="50000" b="21601"/>
          <a:stretch/>
        </p:blipFill>
        <p:spPr>
          <a:xfrm>
            <a:off x="7042993" y="4660964"/>
            <a:ext cx="2089994" cy="1186871"/>
          </a:xfrm>
          <a:prstGeom prst="rect">
            <a:avLst/>
          </a:prstGeom>
          <a:ln>
            <a:solidFill>
              <a:schemeClr val="tx1"/>
            </a:solidFill>
          </a:ln>
        </p:spPr>
      </p:pic>
    </p:spTree>
    <p:extLst>
      <p:ext uri="{BB962C8B-B14F-4D97-AF65-F5344CB8AC3E}">
        <p14:creationId xmlns:p14="http://schemas.microsoft.com/office/powerpoint/2010/main" val="886317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pPr>
            <a:r>
              <a:rPr lang="es-xl" sz="1400" b="1">
                <a:solidFill>
                  <a:srgbClr val="2F6153"/>
                </a:solidFill>
                <a:effectLst/>
                <a:latin typeface="Ubuntu" panose="020B0504030602030204" pitchFamily="34" charset="0"/>
                <a:ea typeface="Ubuntu" panose="020B0504030602030204" pitchFamily="34" charset="0"/>
                <a:cs typeface="Ubuntu" panose="020B0504030602030204" pitchFamily="34" charset="0"/>
              </a:rPr>
              <a:t>Capitanes de Mejoramiento Físico</a:t>
            </a:r>
            <a:endParaRPr sz="1400">
              <a:solidFill>
                <a:srgbClr val="000000"/>
              </a:solidFill>
              <a:effectLst/>
              <a:latin typeface="Calibri" panose="020F0502020204030204" pitchFamily="34" charset="0"/>
              <a:ea typeface="Calibri" panose="020F0502020204030204" pitchFamily="34" charset="0"/>
            </a:endParaRPr>
          </a:p>
          <a:p>
            <a:pPr marL="2540">
              <a:lnSpc>
                <a:spcPct val="107000"/>
              </a:lnSpc>
              <a:spcAft>
                <a:spcPts val="825"/>
              </a:spcAft>
            </a:pPr>
            <a:r>
              <a:rPr lang="es-xl" sz="2200">
                <a:solidFill>
                  <a:srgbClr val="2F6153"/>
                </a:solidFill>
                <a:effectLst/>
                <a:latin typeface="Ubuntu" panose="020B0504030602030204" pitchFamily="34" charset="0"/>
                <a:ea typeface="Ubuntu" panose="020B0504030602030204" pitchFamily="34" charset="0"/>
                <a:cs typeface="Ubuntu" panose="020B0504030602030204" pitchFamily="34" charset="0"/>
              </a:rPr>
              <a:t>Guía del facilitador</a:t>
            </a:r>
            <a:endParaRPr sz="2200">
              <a:solidFill>
                <a:srgbClr val="2F6153"/>
              </a:solidFill>
              <a:effectLst/>
              <a:latin typeface="Ubuntu" panose="020B0504030602030204" pitchFamily="34" charset="0"/>
              <a:ea typeface="Ubuntu" panose="020B0504030602030204" pitchFamily="34" charset="0"/>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8748586" cy="5756769"/>
          </a:xfrm>
          <a:prstGeom prst="rect">
            <a:avLst/>
          </a:prstGeom>
          <a:noFill/>
        </p:spPr>
        <p:txBody>
          <a:bodyPr wrap="square" rtlCol="0">
            <a:spAutoFit/>
          </a:bodyPr>
          <a:lstStyle/>
          <a:p>
            <a:pPr indent="-6350">
              <a:lnSpc>
                <a:spcPct val="117000"/>
              </a:lnSpc>
              <a:spcAft>
                <a:spcPts val="1900"/>
              </a:spcAft>
            </a:pPr>
            <a:r>
              <a:rPr lang="es-xl"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Esta guía del facilitador ofrece una descripción sobre cómo organizar y dirigir el curso de capacitación para </a:t>
            </a:r>
            <a:r>
              <a:rPr lang="es-xl" sz="1400" dirty="0">
                <a:solidFill>
                  <a:srgbClr val="2E2825"/>
                </a:solidFill>
                <a:latin typeface="Ubuntu" panose="020B0504030602030204" pitchFamily="34" charset="0"/>
                <a:ea typeface="Ubuntu" panose="020B0504030602030204" pitchFamily="34" charset="0"/>
                <a:cs typeface="Ubuntu" panose="020B0504030602030204" pitchFamily="34" charset="0"/>
              </a:rPr>
              <a:t>Capitanes de Mejoramiento Físico </a:t>
            </a:r>
            <a:r>
              <a:rPr lang="es-xl"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con la presentación de PowerPoint y el libro de trabajo del participante. </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17000"/>
              </a:lnSpc>
              <a:spcAft>
                <a:spcPts val="1900"/>
              </a:spcAft>
            </a:pPr>
            <a:r>
              <a:rPr lang="es-xl" sz="1400" dirty="0">
                <a:solidFill>
                  <a:srgbClr val="2E2825"/>
                </a:solidFill>
                <a:effectLst/>
                <a:latin typeface="Ubuntu" panose="020B0504030602030204" pitchFamily="34" charset="0"/>
                <a:ea typeface="Ubuntu" panose="020B0504030602030204" pitchFamily="34" charset="0"/>
                <a:cs typeface="Ubuntu" panose="020B0504030602030204" pitchFamily="34" charset="0"/>
              </a:rPr>
              <a:t>Si estás en busca de recursos para prepararte y dirigir una capacitación de forma virtual, puedes encontrarlos aquí. También es posible adaptar las hojas de trabajo, la presentación de PowerPoint y este recurso para impartirlos a través de plataformas como Zoom, WhatsApp y Facebook o de manera presencial.</a:t>
            </a:r>
            <a:endParaRPr sz="1400" dirty="0">
              <a:solidFill>
                <a:srgbClr val="000000"/>
              </a:solidFill>
              <a:effectLst/>
              <a:latin typeface="Calibri" panose="020F0502020204030204" pitchFamily="34" charset="0"/>
              <a:ea typeface="Calibri" panose="020F0502020204030204" pitchFamily="34" charset="0"/>
            </a:endParaRPr>
          </a:p>
          <a:p>
            <a:pPr indent="-6350">
              <a:lnSpc>
                <a:spcPct val="107000"/>
              </a:lnSpc>
              <a:spcAft>
                <a:spcPts val="940"/>
              </a:spcAft>
            </a:pPr>
            <a:r>
              <a:rPr lang="es-xl" sz="1400" b="1" dirty="0">
                <a:solidFill>
                  <a:srgbClr val="2F6153"/>
                </a:solidFill>
                <a:effectLst/>
                <a:latin typeface="Ubuntu" panose="020B0504030602030204" pitchFamily="34" charset="0"/>
                <a:ea typeface="Ubuntu" panose="020B0504030602030204" pitchFamily="34" charset="0"/>
                <a:cs typeface="Ubuntu" panose="020B0504030602030204" pitchFamily="34" charset="0"/>
              </a:rPr>
              <a:t>Asegúrate de hacer lo siguiente a fin de prepararte para cada sesión:</a:t>
            </a:r>
            <a:endParaRPr sz="1400" dirty="0">
              <a:solidFill>
                <a:srgbClr val="000000"/>
              </a:solidFill>
              <a:effectLst/>
              <a:latin typeface="Calibri" panose="020F0502020204030204" pitchFamily="34" charset="0"/>
              <a:ea typeface="Calibri" panose="020F0502020204030204" pitchFamily="34" charset="0"/>
            </a:endParaRPr>
          </a:p>
          <a:p>
            <a:pPr marL="342900" lvl="0" indent="-342900" fontAlgn="base">
              <a:lnSpc>
                <a:spcPct val="107000"/>
              </a:lnSpc>
              <a:spcAft>
                <a:spcPts val="465"/>
              </a:spcAft>
              <a:buClr>
                <a:srgbClr val="2F6153"/>
              </a:buClr>
              <a:buSzPts val="1400"/>
              <a:buFont typeface="+mj-lt"/>
              <a:buAutoNum type="arabicPeriod"/>
            </a:pP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Revisar esta guía del facilitador y la presentación de PowerPoint que la acompaña.</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pPr>
            <a:r>
              <a:rPr lang="es-xl" sz="1400" u="none" strike="noStrike" spc="-1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Revisar las hojas de trabajo y completar cada actividad tú mismo a fin de familiarizarte con la actividad </a:t>
            </a:r>
            <a:br>
              <a:rPr lang="en-US" sz="1400" u="none" strike="noStrike" spc="-1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es-xl" sz="1400" u="none" strike="noStrike" spc="-10"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y tener ejemplos para compartir. Además, pensar qué información puedes agregar desde la perspectiva de tu Programa.</a:t>
            </a:r>
            <a:endParaRPr sz="1400" u="none" strike="noStrike" spc="-10"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Coordinar una sesión de práctica con todos los organizadores y abordar cada diapositiva.</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Intercambiar comentarios.</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Organizar una segunda sesión de práctica de toda la presentación.</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pP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Enviar las hojas de trabajo y las instrucciones de la sesión al participante una o dos semanas antes de la capacitación. Invitar a los líderes atletas a revisar todos los recursos para que se familiaricen con </a:t>
            </a:r>
            <a:br>
              <a:rPr lang="en-US"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br>
            <a:r>
              <a:rPr lang="es-xl" sz="140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el contenido.</a:t>
            </a:r>
            <a:endParaRPr sz="140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p>
            <a:endParaRPr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98033777"/>
              </p:ext>
            </p:extLst>
          </p:nvPr>
        </p:nvGraphicFramePr>
        <p:xfrm>
          <a:off x="614150" y="545911"/>
          <a:ext cx="8518837" cy="509961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4738">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¿Qué es un ejercicio de calentamiento?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Un ejercicio de calentamiento debe ser la primera actividad física en cada sesión de entrenamiento o competición. Ayuda a preparar el cuerpo y la mente para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deporte.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Cuando lo hacemos, es menos probable que suframos una lesión y rendimos mejor en cada práctica, entrenamiento y competición. </a:t>
                      </a: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r>
                        <a:rPr lang="es-xl" sz="900" b="1" i="0" u="none" strike="noStrike" spc="-10" baseline="0" dirty="0">
                          <a:solidFill>
                            <a:schemeClr val="dk1"/>
                          </a:solidFill>
                          <a:latin typeface="Ubuntu" panose="020B0504030602030204" pitchFamily="34" charset="0"/>
                          <a:ea typeface="+mn-ea"/>
                          <a:cs typeface="+mn-cs"/>
                        </a:rPr>
                        <a:t>Los ejercicios de calentamiento tienen muchos beneficios físicos y mentales:</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Los ejercicios de calentamiento preparan el cuerpo para el deporte o el ejercicio y ayudan a prevenir lesiones porque aumentan lo siguiente:</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Frecuencia</a:t>
                      </a:r>
                      <a:r>
                        <a:rPr lang="es-xl" sz="900" b="0" i="0" u="none" strike="noStrike" baseline="0" dirty="0">
                          <a:solidFill>
                            <a:schemeClr val="dk1"/>
                          </a:solidFill>
                          <a:latin typeface="Ubuntu" panose="020B0504030602030204" pitchFamily="34" charset="0"/>
                          <a:ea typeface="+mn-ea"/>
                          <a:cs typeface="+mn-cs"/>
                        </a:rPr>
                        <a:t> cardíaca</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Frecuencia</a:t>
                      </a:r>
                      <a:r>
                        <a:rPr lang="es-xl" sz="900" b="0" i="0" u="none" strike="noStrike" baseline="0" dirty="0">
                          <a:solidFill>
                            <a:schemeClr val="dk1"/>
                          </a:solidFill>
                          <a:latin typeface="Ubuntu" panose="020B0504030602030204" pitchFamily="34" charset="0"/>
                          <a:ea typeface="+mn-ea"/>
                          <a:cs typeface="+mn-cs"/>
                        </a:rPr>
                        <a:t> respiratoria</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Flujo</a:t>
                      </a:r>
                      <a:r>
                        <a:rPr lang="es-xl" sz="900" b="0" i="0" u="none" strike="noStrike" baseline="0" dirty="0">
                          <a:solidFill>
                            <a:schemeClr val="dk1"/>
                          </a:solidFill>
                          <a:latin typeface="Ubuntu" panose="020B0504030602030204" pitchFamily="34" charset="0"/>
                          <a:ea typeface="+mn-ea"/>
                          <a:cs typeface="+mn-cs"/>
                        </a:rPr>
                        <a:t> sanguíneo a los músculos activos</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Temperatura</a:t>
                      </a:r>
                      <a:r>
                        <a:rPr lang="es-xl" sz="900" b="0" i="0" u="none" strike="noStrike" baseline="0" dirty="0">
                          <a:solidFill>
                            <a:schemeClr val="dk1"/>
                          </a:solidFill>
                          <a:latin typeface="Ubuntu" panose="020B0504030602030204" pitchFamily="34" charset="0"/>
                          <a:ea typeface="+mn-ea"/>
                          <a:cs typeface="+mn-cs"/>
                        </a:rPr>
                        <a:t> corporal y muscular</a:t>
                      </a:r>
                    </a:p>
                    <a:p>
                      <a:r>
                        <a:rPr lang="es-xl" sz="900" b="0" i="0" u="none" strike="noStrike" baseline="0" dirty="0">
                          <a:solidFill>
                            <a:schemeClr val="dk1"/>
                          </a:solidFill>
                          <a:latin typeface="Ubuntu" panose="020B0504030602030204" pitchFamily="34" charset="0"/>
                          <a:ea typeface="+mn-ea"/>
                          <a:cs typeface="+mn-cs"/>
                        </a:rPr>
                        <a:t> </a:t>
                      </a:r>
                    </a:p>
                    <a:p>
                      <a:r>
                        <a:rPr lang="es-xl" sz="900" b="0" i="0" u="none" strike="noStrike" baseline="0" dirty="0">
                          <a:solidFill>
                            <a:schemeClr val="dk1"/>
                          </a:solidFill>
                          <a:latin typeface="Ubuntu" panose="020B0504030602030204" pitchFamily="34" charset="0"/>
                          <a:ea typeface="+mn-ea"/>
                          <a:cs typeface="+mn-cs"/>
                        </a:rPr>
                        <a:t>Los ejercicios de calentamiento preparan la mente para concentrarse en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deporte o el ejercicio porque hacen lo siguiente:</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Ayudan a dejar de pensar en la vida cotidiana para concentrarse en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deporte.</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Conectan la mente y el cuerpo (por ejemplo, sincronizan la coordinación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manos y ojos).</a:t>
                      </a:r>
                    </a:p>
                    <a:p>
                      <a:pPr marL="171450" indent="-171450">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1" name="Group 10">
            <a:extLst>
              <a:ext uri="{FF2B5EF4-FFF2-40B4-BE49-F238E27FC236}">
                <a16:creationId xmlns:a16="http://schemas.microsoft.com/office/drawing/2014/main" id="{C72AB07B-6897-36C5-7B67-BB0F5FB76327}"/>
              </a:ext>
            </a:extLst>
          </p:cNvPr>
          <p:cNvGrpSpPr/>
          <p:nvPr/>
        </p:nvGrpSpPr>
        <p:grpSpPr>
          <a:xfrm>
            <a:off x="7077693" y="1559814"/>
            <a:ext cx="2055294" cy="3738371"/>
            <a:chOff x="7077693" y="1212471"/>
            <a:chExt cx="2055294" cy="3738371"/>
          </a:xfrm>
        </p:grpSpPr>
        <p:pic>
          <p:nvPicPr>
            <p:cNvPr id="4" name="Picture 3">
              <a:extLst>
                <a:ext uri="{FF2B5EF4-FFF2-40B4-BE49-F238E27FC236}">
                  <a16:creationId xmlns:a16="http://schemas.microsoft.com/office/drawing/2014/main" id="{1210C7A2-2F81-A79C-BC55-330F0EF53D8B}"/>
                </a:ext>
              </a:extLst>
            </p:cNvPr>
            <p:cNvPicPr>
              <a:picLocks noChangeAspect="1"/>
            </p:cNvPicPr>
            <p:nvPr/>
          </p:nvPicPr>
          <p:blipFill rotWithShape="1">
            <a:blip r:embed="rId2"/>
            <a:srcRect l="6200" t="34496" r="50000" b="21175"/>
            <a:stretch/>
          </p:blipFill>
          <p:spPr>
            <a:xfrm>
              <a:off x="7077694" y="1212471"/>
              <a:ext cx="2055293" cy="1170060"/>
            </a:xfrm>
            <a:prstGeom prst="rect">
              <a:avLst/>
            </a:prstGeom>
            <a:ln>
              <a:solidFill>
                <a:schemeClr val="tx1"/>
              </a:solidFill>
            </a:ln>
          </p:spPr>
        </p:pic>
        <p:pic>
          <p:nvPicPr>
            <p:cNvPr id="8" name="Picture 7">
              <a:extLst>
                <a:ext uri="{FF2B5EF4-FFF2-40B4-BE49-F238E27FC236}">
                  <a16:creationId xmlns:a16="http://schemas.microsoft.com/office/drawing/2014/main" id="{89F6060B-1089-F4D9-175F-65D817BCC793}"/>
                </a:ext>
              </a:extLst>
            </p:cNvPr>
            <p:cNvPicPr>
              <a:picLocks noChangeAspect="1"/>
            </p:cNvPicPr>
            <p:nvPr/>
          </p:nvPicPr>
          <p:blipFill rotWithShape="1">
            <a:blip r:embed="rId3"/>
            <a:srcRect l="6200" t="35561" r="50000" b="22028"/>
            <a:stretch/>
          </p:blipFill>
          <p:spPr>
            <a:xfrm>
              <a:off x="7077693" y="2510690"/>
              <a:ext cx="2055293" cy="1170060"/>
            </a:xfrm>
            <a:prstGeom prst="rect">
              <a:avLst/>
            </a:prstGeom>
            <a:ln>
              <a:solidFill>
                <a:schemeClr val="tx1"/>
              </a:solidFill>
            </a:ln>
          </p:spPr>
        </p:pic>
        <p:pic>
          <p:nvPicPr>
            <p:cNvPr id="10" name="Picture 9">
              <a:extLst>
                <a:ext uri="{FF2B5EF4-FFF2-40B4-BE49-F238E27FC236}">
                  <a16:creationId xmlns:a16="http://schemas.microsoft.com/office/drawing/2014/main" id="{BCFF33FF-4871-4B61-4841-2978C8E9D3C8}"/>
                </a:ext>
              </a:extLst>
            </p:cNvPr>
            <p:cNvPicPr>
              <a:picLocks noChangeAspect="1"/>
            </p:cNvPicPr>
            <p:nvPr/>
          </p:nvPicPr>
          <p:blipFill rotWithShape="1">
            <a:blip r:embed="rId4"/>
            <a:srcRect l="6200" t="35348" r="50000" b="21389"/>
            <a:stretch/>
          </p:blipFill>
          <p:spPr>
            <a:xfrm>
              <a:off x="7077693" y="3808909"/>
              <a:ext cx="2055293" cy="1141933"/>
            </a:xfrm>
            <a:prstGeom prst="rect">
              <a:avLst/>
            </a:prstGeom>
            <a:ln>
              <a:solidFill>
                <a:schemeClr val="tx1"/>
              </a:solidFill>
            </a:ln>
          </p:spPr>
        </p:pic>
      </p:grpSp>
    </p:spTree>
    <p:extLst>
      <p:ext uri="{BB962C8B-B14F-4D97-AF65-F5344CB8AC3E}">
        <p14:creationId xmlns:p14="http://schemas.microsoft.com/office/powerpoint/2010/main" val="2870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27521598"/>
              </p:ext>
            </p:extLst>
          </p:nvPr>
        </p:nvGraphicFramePr>
        <p:xfrm>
          <a:off x="614150" y="545910"/>
          <a:ext cx="8518837" cy="518772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9113">
                <a:tc>
                  <a:txBody>
                    <a:bodyPr/>
                    <a:lstStyle/>
                    <a:p>
                      <a:r>
                        <a:rPr lang="es-xl" sz="1200" dirty="0">
                          <a:solidFill>
                            <a:srgbClr val="316355"/>
                          </a:solidFill>
                          <a:latin typeface="Ubuntu" panose="020B0504030602030204" pitchFamily="34" charset="0"/>
                        </a:rPr>
                        <a:t>Preparación</a:t>
                      </a:r>
                      <a:endParaRPr sz="12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endParaRPr sz="12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endParaRPr sz="12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06815">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¿Cómo se hacen los ejercicios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 calentamiento?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Cada deporte es diferente y requiere habilidades y movimientos específicos. Los ejercicios de calentamiento deben personalizarse según el deporte y los niveles de habilidad de los atletas. Deben comenzar a un ritmo lento y volverse gradualmente un poco más rápidos y difíciles.</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Sin embargo, independientemente del deporte, estos tres elementos deben formar parte de todos los ejercicios de calentamiento: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900" b="0" i="0" u="none" strike="noStrike" baseline="0" dirty="0" err="1">
                          <a:solidFill>
                            <a:schemeClr val="dk1"/>
                          </a:solidFill>
                          <a:latin typeface="Ubuntu" panose="020B0504030602030204" pitchFamily="34" charset="0"/>
                          <a:ea typeface="+mn-ea"/>
                          <a:cs typeface="+mn-cs"/>
                        </a:rPr>
                        <a:t>Actividad</a:t>
                      </a:r>
                      <a:r>
                        <a:rPr lang="es-xl" sz="900" b="0" i="0" u="none" strike="noStrike" baseline="0" dirty="0">
                          <a:solidFill>
                            <a:schemeClr val="dk1"/>
                          </a:solidFill>
                          <a:latin typeface="Ubuntu" panose="020B0504030602030204" pitchFamily="34" charset="0"/>
                          <a:ea typeface="+mn-ea"/>
                          <a:cs typeface="+mn-cs"/>
                        </a:rPr>
                        <a:t> aeróbica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900" b="0" i="0" u="none" strike="noStrike" baseline="0" dirty="0" err="1">
                          <a:solidFill>
                            <a:schemeClr val="dk1"/>
                          </a:solidFill>
                          <a:latin typeface="Ubuntu" panose="020B0504030602030204" pitchFamily="34" charset="0"/>
                          <a:ea typeface="+mn-ea"/>
                          <a:cs typeface="+mn-cs"/>
                        </a:rPr>
                        <a:t>Estiramientos</a:t>
                      </a:r>
                      <a:r>
                        <a:rPr lang="es-xl" sz="900" b="0" i="0" u="none" strike="noStrike" baseline="0" dirty="0">
                          <a:solidFill>
                            <a:schemeClr val="dk1"/>
                          </a:solidFill>
                          <a:latin typeface="Ubuntu" panose="020B0504030602030204" pitchFamily="34" charset="0"/>
                          <a:ea typeface="+mn-ea"/>
                          <a:cs typeface="+mn-cs"/>
                        </a:rPr>
                        <a:t> dinámicos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900" b="0" i="0" u="none" strike="noStrike" baseline="0" dirty="0" err="1">
                          <a:solidFill>
                            <a:schemeClr val="dk1"/>
                          </a:solidFill>
                          <a:latin typeface="Ubuntu" panose="020B0504030602030204" pitchFamily="34" charset="0"/>
                          <a:ea typeface="+mn-ea"/>
                          <a:cs typeface="+mn-cs"/>
                        </a:rPr>
                        <a:t>Movimientos</a:t>
                      </a:r>
                      <a:r>
                        <a:rPr lang="es-xl" sz="900" b="0" i="0" u="none" strike="noStrike" baseline="0" dirty="0">
                          <a:solidFill>
                            <a:schemeClr val="dk1"/>
                          </a:solidFill>
                          <a:latin typeface="Ubuntu" panose="020B0504030602030204" pitchFamily="34" charset="0"/>
                          <a:ea typeface="+mn-ea"/>
                          <a:cs typeface="+mn-cs"/>
                        </a:rPr>
                        <a:t> específicos del deporte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324616">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Actividad aeróbica</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Piensen en la Lección 1; el término “aeróbico” se usa para describir los ejercicios de resistencia.</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Las actividades aeróbicas son movimientos de todo el cuerpo que aumentan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frecuencia cardíaca. Las actividades deben comenzar a un ritmo lento y aumentar gradualmente en intensidad y dificultad; además, deben durar al menos 5 minutos. Al final, deberían sentir el cuerpo caliente, un poco sin aliento y con energía. Esta puede ser una parte divertida de la sesión de entrenamiento.</a:t>
                      </a:r>
                    </a:p>
                    <a:p>
                      <a:r>
                        <a:rPr lang="es-xl" sz="900" b="0" i="0" u="none" strike="noStrike" baseline="0" dirty="0">
                          <a:solidFill>
                            <a:schemeClr val="dk1"/>
                          </a:solidFill>
                          <a:latin typeface="Ubuntu" panose="020B0504030602030204" pitchFamily="34" charset="0"/>
                          <a:ea typeface="+mn-ea"/>
                          <a:cs typeface="+mn-cs"/>
                        </a:rPr>
                        <a:t> </a:t>
                      </a:r>
                    </a:p>
                    <a:p>
                      <a:r>
                        <a:rPr lang="es-xl" sz="900" b="1" i="0" u="none" strike="noStrike" baseline="0" dirty="0">
                          <a:solidFill>
                            <a:srgbClr val="316355"/>
                          </a:solidFill>
                          <a:latin typeface="Ubuntu" panose="020B0504030602030204" pitchFamily="34" charset="0"/>
                          <a:ea typeface="+mn-ea"/>
                          <a:cs typeface="+mn-cs"/>
                        </a:rPr>
                        <a:t>PREGUNTA:</a:t>
                      </a:r>
                    </a:p>
                    <a:p>
                      <a:r>
                        <a:rPr lang="es-xl" sz="900" b="0" i="0" u="none" strike="noStrike" baseline="0" dirty="0">
                          <a:solidFill>
                            <a:schemeClr val="dk1"/>
                          </a:solidFill>
                          <a:latin typeface="Ubuntu" panose="020B0504030602030204" pitchFamily="34" charset="0"/>
                          <a:ea typeface="+mn-ea"/>
                          <a:cs typeface="+mn-cs"/>
                        </a:rPr>
                        <a:t>¿Cuáles son algunas de las actividades aeróbicas que pueden dirigir? Escriban sus respuestas en el libro de trabajo.</a:t>
                      </a:r>
                    </a:p>
                    <a:p>
                      <a:endParaRPr sz="900" b="0" i="0" u="none" strike="noStrike" baseline="0" dirty="0">
                        <a:solidFill>
                          <a:schemeClr val="dk1"/>
                        </a:solidFill>
                        <a:latin typeface="Ubuntu" panose="020B0504030602030204" pitchFamily="34" charset="0"/>
                        <a:ea typeface="+mn-ea"/>
                        <a:cs typeface="+mn-cs"/>
                      </a:endParaRPr>
                    </a:p>
                    <a:p>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Muy buenas respuestas. Estas son algunas ideas más:</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Caminar</a:t>
                      </a:r>
                      <a:r>
                        <a:rPr lang="es-xl" sz="900" b="0" i="0" u="none" strike="noStrike" baseline="0" dirty="0">
                          <a:solidFill>
                            <a:schemeClr val="dk1"/>
                          </a:solidFill>
                          <a:latin typeface="Ubuntu" panose="020B0504030602030204" pitchFamily="34" charset="0"/>
                          <a:ea typeface="+mn-ea"/>
                          <a:cs typeface="+mn-cs"/>
                        </a:rPr>
                        <a:t> o trotar por el campo o la cancha durante 5 minutos</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Agregar</a:t>
                      </a:r>
                      <a:r>
                        <a:rPr lang="es-xl" sz="900" b="0" i="0" u="none" strike="noStrike" baseline="0" dirty="0">
                          <a:solidFill>
                            <a:schemeClr val="dk1"/>
                          </a:solidFill>
                          <a:latin typeface="Ubuntu" panose="020B0504030602030204" pitchFamily="34" charset="0"/>
                          <a:ea typeface="+mn-ea"/>
                          <a:cs typeface="+mn-cs"/>
                        </a:rPr>
                        <a:t> cambios de dirección o diferentes maneras de caminar o correr, como de forma lateral, hacia atrás, saltando, galopando, etc.</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Elegir</a:t>
                      </a:r>
                      <a:r>
                        <a:rPr lang="es-xl" sz="900" b="0" i="0" u="none" strike="noStrike" baseline="0" dirty="0">
                          <a:solidFill>
                            <a:schemeClr val="dk1"/>
                          </a:solidFill>
                          <a:latin typeface="Ubuntu" panose="020B0504030602030204" pitchFamily="34" charset="0"/>
                          <a:ea typeface="+mn-ea"/>
                          <a:cs typeface="+mn-cs"/>
                        </a:rPr>
                        <a:t> y dirigir algunos ejercicios de resistencia de Fit 5</a:t>
                      </a:r>
                    </a:p>
                    <a:p>
                      <a:pPr marL="171450" indent="-171450">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Preparar</a:t>
                      </a:r>
                      <a:r>
                        <a:rPr lang="es-xl" sz="900" b="0" i="0" u="none" strike="noStrike" baseline="0" dirty="0">
                          <a:solidFill>
                            <a:schemeClr val="dk1"/>
                          </a:solidFill>
                          <a:latin typeface="Ubuntu" panose="020B0504030602030204" pitchFamily="34" charset="0"/>
                          <a:ea typeface="+mn-ea"/>
                          <a:cs typeface="+mn-cs"/>
                        </a:rPr>
                        <a:t> un baile en equipo o hacer que el grupo baile de forma libre</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4" name="Picture 3">
            <a:extLst>
              <a:ext uri="{FF2B5EF4-FFF2-40B4-BE49-F238E27FC236}">
                <a16:creationId xmlns:a16="http://schemas.microsoft.com/office/drawing/2014/main" id="{845CA580-4CEF-4E85-829D-E15C1D090948}"/>
              </a:ext>
            </a:extLst>
          </p:cNvPr>
          <p:cNvPicPr>
            <a:picLocks noChangeAspect="1"/>
          </p:cNvPicPr>
          <p:nvPr/>
        </p:nvPicPr>
        <p:blipFill rotWithShape="1">
          <a:blip r:embed="rId2"/>
          <a:srcRect l="6200" t="34709" r="50000" b="21175"/>
          <a:stretch/>
        </p:blipFill>
        <p:spPr>
          <a:xfrm>
            <a:off x="7005850" y="1124362"/>
            <a:ext cx="2127137" cy="1205138"/>
          </a:xfrm>
          <a:prstGeom prst="rect">
            <a:avLst/>
          </a:prstGeom>
          <a:ln>
            <a:solidFill>
              <a:schemeClr val="tx1"/>
            </a:solidFill>
          </a:ln>
        </p:spPr>
      </p:pic>
      <p:pic>
        <p:nvPicPr>
          <p:cNvPr id="6" name="Picture 5">
            <a:extLst>
              <a:ext uri="{FF2B5EF4-FFF2-40B4-BE49-F238E27FC236}">
                <a16:creationId xmlns:a16="http://schemas.microsoft.com/office/drawing/2014/main" id="{422F90CC-6E06-694A-0FCC-56B4891DB4A6}"/>
              </a:ext>
            </a:extLst>
          </p:cNvPr>
          <p:cNvPicPr>
            <a:picLocks noChangeAspect="1"/>
          </p:cNvPicPr>
          <p:nvPr/>
        </p:nvPicPr>
        <p:blipFill rotWithShape="1">
          <a:blip r:embed="rId3"/>
          <a:srcRect l="6200" t="35135" r="50000" b="21389"/>
          <a:stretch/>
        </p:blipFill>
        <p:spPr>
          <a:xfrm>
            <a:off x="7005850" y="3607131"/>
            <a:ext cx="2127137" cy="1187672"/>
          </a:xfrm>
          <a:prstGeom prst="rect">
            <a:avLst/>
          </a:prstGeom>
          <a:ln>
            <a:solidFill>
              <a:schemeClr val="tx1"/>
            </a:solidFill>
          </a:ln>
        </p:spPr>
      </p:pic>
    </p:spTree>
    <p:extLst>
      <p:ext uri="{BB962C8B-B14F-4D97-AF65-F5344CB8AC3E}">
        <p14:creationId xmlns:p14="http://schemas.microsoft.com/office/powerpoint/2010/main" val="227122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37478436"/>
              </p:ext>
            </p:extLst>
          </p:nvPr>
        </p:nvGraphicFramePr>
        <p:xfrm>
          <a:off x="614150" y="545911"/>
          <a:ext cx="8518837" cy="575319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297237">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dirty="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a:t>
                      </a:r>
                    </a:p>
                    <a:p>
                      <a:pPr>
                        <a:lnSpc>
                          <a:spcPct val="100000"/>
                        </a:lnSpc>
                      </a:pPr>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pPr>
                        <a:lnSpc>
                          <a:spcPct val="100000"/>
                        </a:lnSpc>
                      </a:pPr>
                      <a:endParaRPr sz="900" b="1"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Estiramientos dinámicos</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Una vez que el cuerpo se haya calentado tras hacer actividad aeróbica,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es momento de concentrarse en estirar los músculos que se usarán durante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práctica del deporte.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¿Alguien recuerda la diferencia entre estiramientos dinámicos y estiramientos estáticos?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Elige a alguien para que comparta su respuesta.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Los estiramientos dinámicos implican movimientos activos y controlados de las partes del cuerpo en toda su amplitud.  Algunos ejemplos son los movimientos circulares de brazos y los balanceos de piernas.  Los estiramientos estáticos se hacen en el mismo lugar e implican mantener una posición durante un período más prolongado.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Los estiramientos dinámicos son mejores para el calentamiento que los estáticos porque la temperatura corporal y la frecuencia cardíaca se mantienen elevadas. Además, se ha demostrado que los estiramientos dinámicos reducen las lesiones mejor que los estiramientos tradicionales.</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algunos de los estiramientos dinámicos que pueden dirigir? Miren las fotos para que se les ocurran ideas. Escriban sus respuestas en el libro de trabajo.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a:t>
                      </a:r>
                    </a:p>
                    <a:p>
                      <a:pPr>
                        <a:lnSpc>
                          <a:spcPct val="100000"/>
                        </a:lnSpc>
                      </a:pPr>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pPr>
                        <a:lnSpc>
                          <a:spcPct val="100000"/>
                        </a:lnSpc>
                      </a:pPr>
                      <a:endParaRPr sz="900" b="1"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Guías de ejercicios de calentamiento</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1 minuto</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Olimpiadas Especiales creó guías y videos de ejercicios de calentamiento para deportes específicos que los ayudarán a dirigir en la práctica.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Este es un gran recurso para aprender y dirigir rutinas de calentamiento.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5EC4554C-17D1-D949-AA05-26F7EAE4D49B}"/>
              </a:ext>
            </a:extLst>
          </p:cNvPr>
          <p:cNvPicPr>
            <a:picLocks noChangeAspect="1"/>
          </p:cNvPicPr>
          <p:nvPr/>
        </p:nvPicPr>
        <p:blipFill rotWithShape="1">
          <a:blip r:embed="rId2"/>
          <a:srcRect l="6200" t="35348" r="50000" b="22531"/>
          <a:stretch/>
        </p:blipFill>
        <p:spPr>
          <a:xfrm>
            <a:off x="7005850" y="2146992"/>
            <a:ext cx="2127137" cy="1150654"/>
          </a:xfrm>
          <a:prstGeom prst="rect">
            <a:avLst/>
          </a:prstGeom>
          <a:ln>
            <a:solidFill>
              <a:schemeClr val="tx1"/>
            </a:solidFill>
          </a:ln>
        </p:spPr>
      </p:pic>
      <p:pic>
        <p:nvPicPr>
          <p:cNvPr id="8" name="Picture 7">
            <a:extLst>
              <a:ext uri="{FF2B5EF4-FFF2-40B4-BE49-F238E27FC236}">
                <a16:creationId xmlns:a16="http://schemas.microsoft.com/office/drawing/2014/main" id="{93506EFA-4B78-2C74-3E69-F39D3EF4FCE3}"/>
              </a:ext>
            </a:extLst>
          </p:cNvPr>
          <p:cNvPicPr>
            <a:picLocks noChangeAspect="1"/>
          </p:cNvPicPr>
          <p:nvPr/>
        </p:nvPicPr>
        <p:blipFill rotWithShape="1">
          <a:blip r:embed="rId3"/>
          <a:srcRect l="6200" t="35348" r="50000" b="21175"/>
          <a:stretch/>
        </p:blipFill>
        <p:spPr>
          <a:xfrm>
            <a:off x="7005850" y="4773879"/>
            <a:ext cx="2127137" cy="1246911"/>
          </a:xfrm>
          <a:prstGeom prst="rect">
            <a:avLst/>
          </a:prstGeom>
          <a:ln>
            <a:solidFill>
              <a:schemeClr val="tx1"/>
            </a:solidFill>
          </a:ln>
        </p:spPr>
      </p:pic>
    </p:spTree>
    <p:extLst>
      <p:ext uri="{BB962C8B-B14F-4D97-AF65-F5344CB8AC3E}">
        <p14:creationId xmlns:p14="http://schemas.microsoft.com/office/powerpoint/2010/main" val="239048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600639262"/>
              </p:ext>
            </p:extLst>
          </p:nvPr>
        </p:nvGraphicFramePr>
        <p:xfrm>
          <a:off x="614150" y="545911"/>
          <a:ext cx="8518837" cy="387385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8">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Cómo dirigir un ejercicio de calentamiento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3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Estos son algunos consejos sobre cómo dirigir un ejercicio de calentamiento:</a:t>
                      </a:r>
                    </a:p>
                    <a:p>
                      <a:pPr marL="171450" indent="-171450">
                        <a:lnSpc>
                          <a:spcPct val="100000"/>
                        </a:lnSpc>
                        <a:buFont typeface="Arial" panose="020B0604020202020204" pitchFamily="34" charset="0"/>
                        <a:buChar char="•"/>
                      </a:pPr>
                      <a:r>
                        <a:rPr lang="es-xl" sz="900" dirty="0">
                          <a:latin typeface="Ubuntu" panose="020B0504030602030204" pitchFamily="34" charset="0"/>
                        </a:rPr>
                        <a:t>Según el espacio, los ejercicios de calentamientos se pueden hacer en el mismo lugar o en el área de juego. Hay que seguir moviéndose, pero, si el espacio es limitado, los ejercicios se pueden hacer en el sitio. Un ejemplo </a:t>
                      </a:r>
                      <a:br>
                        <a:rPr lang="en-US" sz="900" dirty="0">
                          <a:latin typeface="Ubuntu" panose="020B0504030602030204" pitchFamily="34" charset="0"/>
                        </a:rPr>
                      </a:br>
                      <a:r>
                        <a:rPr lang="es-xl" sz="900" dirty="0">
                          <a:latin typeface="Ubuntu" panose="020B0504030602030204" pitchFamily="34" charset="0"/>
                        </a:rPr>
                        <a:t>es correr en el lugar o alrededor del área de juego.</a:t>
                      </a:r>
                    </a:p>
                    <a:p>
                      <a:pPr marL="0" indent="0">
                        <a:lnSpc>
                          <a:spcPct val="100000"/>
                        </a:lnSpc>
                        <a:buFont typeface="Arial" panose="020B0604020202020204" pitchFamily="34" charset="0"/>
                        <a:buNone/>
                      </a:pPr>
                      <a:endParaRPr sz="900" dirty="0">
                        <a:latin typeface="Ubuntu" panose="020B0504030602030204" pitchFamily="34" charset="0"/>
                      </a:endParaRPr>
                    </a:p>
                    <a:p>
                      <a:pPr marL="171450" indent="-171450">
                        <a:lnSpc>
                          <a:spcPct val="100000"/>
                        </a:lnSpc>
                        <a:buFont typeface="Arial" panose="020B0604020202020204" pitchFamily="34" charset="0"/>
                        <a:buChar char="•"/>
                      </a:pPr>
                      <a:r>
                        <a:rPr lang="es-xl" sz="900" dirty="0">
                          <a:latin typeface="Ubuntu" panose="020B0504030602030204" pitchFamily="34" charset="0"/>
                        </a:rPr>
                        <a:t>Comiencen despacio y aumenten gradualmente la velocidad o el ritmo.</a:t>
                      </a:r>
                    </a:p>
                    <a:p>
                      <a:pPr marL="171450" indent="-171450">
                        <a:lnSpc>
                          <a:spcPct val="100000"/>
                        </a:lnSpc>
                        <a:buFont typeface="Arial" panose="020B0604020202020204" pitchFamily="34" charset="0"/>
                        <a:buChar char="•"/>
                      </a:pPr>
                      <a:endParaRPr sz="900" dirty="0">
                        <a:latin typeface="Ubuntu" panose="020B0504030602030204" pitchFamily="34" charset="0"/>
                      </a:endParaRPr>
                    </a:p>
                    <a:p>
                      <a:pPr marL="171450" indent="-171450">
                        <a:lnSpc>
                          <a:spcPct val="100000"/>
                        </a:lnSpc>
                        <a:buFont typeface="Arial" panose="020B0604020202020204" pitchFamily="34" charset="0"/>
                        <a:buChar char="•"/>
                      </a:pPr>
                      <a:r>
                        <a:rPr lang="es-xl" sz="900" dirty="0">
                          <a:latin typeface="Ubuntu" panose="020B0504030602030204" pitchFamily="34" charset="0"/>
                        </a:rPr>
                        <a:t>Sigan una rutina. La constancia es importante y permitirá a los compañeros de equipo practicar los movimientos y saber qué esperar.</a:t>
                      </a:r>
                    </a:p>
                    <a:p>
                      <a:pPr marL="171450" indent="-171450">
                        <a:lnSpc>
                          <a:spcPct val="100000"/>
                        </a:lnSpc>
                        <a:buFont typeface="Arial" panose="020B0604020202020204" pitchFamily="34" charset="0"/>
                        <a:buChar char="•"/>
                      </a:pPr>
                      <a:endParaRPr sz="900" dirty="0">
                        <a:latin typeface="Ubuntu" panose="020B0504030602030204" pitchFamily="34" charset="0"/>
                      </a:endParaRPr>
                    </a:p>
                    <a:p>
                      <a:pPr marL="171450" indent="-171450">
                        <a:lnSpc>
                          <a:spcPct val="100000"/>
                        </a:lnSpc>
                        <a:buFont typeface="Arial" panose="020B0604020202020204" pitchFamily="34" charset="0"/>
                        <a:buChar char="•"/>
                      </a:pPr>
                      <a:r>
                        <a:rPr lang="es-xl" sz="900" dirty="0">
                          <a:latin typeface="Ubuntu" panose="020B0504030602030204" pitchFamily="34" charset="0"/>
                        </a:rPr>
                        <a:t>Cuando sea posible, hagan </a:t>
                      </a:r>
                      <a:r>
                        <a:rPr lang="es-xl" sz="900" b="1" dirty="0">
                          <a:solidFill>
                            <a:srgbClr val="179984"/>
                          </a:solidFill>
                          <a:latin typeface="Ubuntu" panose="020B0504030602030204" pitchFamily="34" charset="0"/>
                          <a:ea typeface="+mn-lt"/>
                          <a:cs typeface="+mn-lt"/>
                        </a:rPr>
                        <a:t>modificaciones</a:t>
                      </a:r>
                      <a:r>
                        <a:rPr lang="es-xl" sz="900" dirty="0">
                          <a:latin typeface="Ubuntu" panose="020B0504030602030204" pitchFamily="34" charset="0"/>
                        </a:rPr>
                        <a:t> para los compañeros de equipo </a:t>
                      </a:r>
                      <a:br>
                        <a:rPr lang="en-US" sz="900" dirty="0">
                          <a:latin typeface="Ubuntu" panose="020B0504030602030204" pitchFamily="34" charset="0"/>
                        </a:rPr>
                      </a:br>
                      <a:r>
                        <a:rPr lang="es-xl" sz="900" dirty="0">
                          <a:latin typeface="Ubuntu" panose="020B0504030602030204" pitchFamily="34" charset="0"/>
                        </a:rPr>
                        <a:t>si los ejercicios son demasiado fáciles o difíciles.</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Una modificación es un cambio en el ejercicio para simplificarlo o dificultarlo. Por ejemplo, si a los compañeros de equipo les resulta difícil elevar las rodillas, pueden hacer el movimiento más lento y marchar en el lugar. </a:t>
                      </a:r>
                    </a:p>
                    <a:p>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dirty="0">
                          <a:latin typeface="Ubuntu" panose="020B0504030602030204" pitchFamily="34" charset="0"/>
                        </a:rPr>
                        <a:t>Elijan ejercicios que sean </a:t>
                      </a:r>
                      <a:r>
                        <a:rPr lang="es-xl" sz="900" b="1" dirty="0">
                          <a:solidFill>
                            <a:srgbClr val="179984"/>
                          </a:solidFill>
                          <a:latin typeface="Ubuntu" panose="020B0504030602030204" pitchFamily="34" charset="0"/>
                        </a:rPr>
                        <a:t>específicos para el deporte. </a:t>
                      </a:r>
                      <a:r>
                        <a:rPr lang="es-xl" sz="900" dirty="0">
                          <a:latin typeface="Ubuntu" panose="020B0504030602030204" pitchFamily="34" charset="0"/>
                        </a:rPr>
                        <a:t>Deben utilizar las mismas partes del cuerpo que usan al practicar el deporte.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1" dirty="0">
                        <a:solidFill>
                          <a:srgbClr val="179984"/>
                        </a:solidFill>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1" i="1" dirty="0">
                          <a:solidFill>
                            <a:schemeClr val="tx1"/>
                          </a:solidFill>
                          <a:latin typeface="Ubuntu" panose="020B0504030602030204" pitchFamily="34" charset="0"/>
                        </a:rPr>
                        <a:t>Explica con más detalle los ejercicios específicos de cada deporte y compara la forma de hacer ejercicios de calentamiento para dos deportes distintos.</a:t>
                      </a:r>
                      <a:endParaRPr sz="800" b="1" i="1" dirty="0">
                        <a:solidFill>
                          <a:schemeClr val="tx1"/>
                        </a:solidFill>
                        <a:latin typeface="Ubuntu" panose="020B0504030602030204" pitchFamily="34" charset="0"/>
                      </a:endParaRPr>
                    </a:p>
                    <a:p>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5" name="Picture 4">
            <a:extLst>
              <a:ext uri="{FF2B5EF4-FFF2-40B4-BE49-F238E27FC236}">
                <a16:creationId xmlns:a16="http://schemas.microsoft.com/office/drawing/2014/main" id="{3DE5A548-86BA-D8BD-D915-F4B9584F0A4B}"/>
              </a:ext>
            </a:extLst>
          </p:cNvPr>
          <p:cNvPicPr>
            <a:picLocks noChangeAspect="1"/>
          </p:cNvPicPr>
          <p:nvPr/>
        </p:nvPicPr>
        <p:blipFill rotWithShape="1">
          <a:blip r:embed="rId2"/>
          <a:srcRect l="6200" t="35561" r="50000" b="21815"/>
          <a:stretch/>
        </p:blipFill>
        <p:spPr>
          <a:xfrm>
            <a:off x="6977276" y="1897084"/>
            <a:ext cx="2155711" cy="1180026"/>
          </a:xfrm>
          <a:prstGeom prst="rect">
            <a:avLst/>
          </a:prstGeom>
          <a:ln>
            <a:solidFill>
              <a:schemeClr val="tx1"/>
            </a:solidFill>
          </a:ln>
        </p:spPr>
      </p:pic>
    </p:spTree>
    <p:extLst>
      <p:ext uri="{BB962C8B-B14F-4D97-AF65-F5344CB8AC3E}">
        <p14:creationId xmlns:p14="http://schemas.microsoft.com/office/powerpoint/2010/main" val="377409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38981965"/>
              </p:ext>
            </p:extLst>
          </p:nvPr>
        </p:nvGraphicFramePr>
        <p:xfrm>
          <a:off x="614150" y="545911"/>
          <a:ext cx="8518837" cy="610980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9112">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800693">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calentamiento para dirigir ejercicios de calentamiento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Modificaciones</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8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Estos son algunos ejemplos de modificaciones. Ya mencionamos el ejercicio de rodillas elevadas, pero hablemos de los saltos de tijera.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Algunas formas de facilitar los saltos de tijera para los compañeros de equipo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es llevar cada pierna al costado en lugar de saltar </a:t>
                      </a:r>
                      <a:r>
                        <a:rPr lang="es-xl" sz="900" b="0" i="1" u="none" strike="noStrike" baseline="0" dirty="0">
                          <a:solidFill>
                            <a:srgbClr val="316355"/>
                          </a:solidFill>
                          <a:latin typeface="Ubuntu" panose="020B0504030602030204" pitchFamily="34" charset="0"/>
                          <a:ea typeface="+mn-ea"/>
                          <a:cs typeface="+mn-cs"/>
                        </a:rPr>
                        <a:t>(demostrar), </a:t>
                      </a:r>
                      <a:r>
                        <a:rPr lang="es-xl" sz="900" b="0" i="0" u="none" strike="noStrike" baseline="0" dirty="0">
                          <a:solidFill>
                            <a:schemeClr val="dk1"/>
                          </a:solidFill>
                          <a:latin typeface="Ubuntu" panose="020B0504030602030204" pitchFamily="34" charset="0"/>
                          <a:ea typeface="+mn-ea"/>
                          <a:cs typeface="+mn-cs"/>
                        </a:rPr>
                        <a:t>solo mover las piernas </a:t>
                      </a:r>
                      <a:r>
                        <a:rPr lang="es-xl" sz="900" b="0" i="1" u="none" strike="noStrike" baseline="0" dirty="0">
                          <a:solidFill>
                            <a:srgbClr val="316355"/>
                          </a:solidFill>
                          <a:latin typeface="Ubuntu" panose="020B0504030602030204" pitchFamily="34" charset="0"/>
                          <a:ea typeface="+mn-ea"/>
                          <a:cs typeface="+mn-cs"/>
                        </a:rPr>
                        <a:t>(demostrar) </a:t>
                      </a:r>
                      <a:r>
                        <a:rPr lang="es-xl" sz="900" b="0" i="0" u="none" strike="noStrike" baseline="0" dirty="0">
                          <a:solidFill>
                            <a:schemeClr val="dk1"/>
                          </a:solidFill>
                          <a:latin typeface="Ubuntu" panose="020B0504030602030204" pitchFamily="34" charset="0"/>
                          <a:ea typeface="+mn-ea"/>
                          <a:cs typeface="+mn-cs"/>
                        </a:rPr>
                        <a:t>o disminuir la velocidad </a:t>
                      </a:r>
                      <a:r>
                        <a:rPr lang="es-xl" sz="900" b="0" i="1" u="none" strike="noStrike" baseline="0" dirty="0">
                          <a:solidFill>
                            <a:srgbClr val="316355"/>
                          </a:solidFill>
                          <a:latin typeface="Ubuntu" panose="020B0504030602030204" pitchFamily="34" charset="0"/>
                          <a:ea typeface="+mn-ea"/>
                          <a:cs typeface="+mn-cs"/>
                        </a:rPr>
                        <a:t>(demostrar).</a:t>
                      </a:r>
                    </a:p>
                    <a:p>
                      <a:endParaRPr sz="900" b="0" i="1"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Para hacer que los saltos de tijera sean más difíciles, se pueden hacer sentadillas con salto en su lugar </a:t>
                      </a:r>
                      <a:r>
                        <a:rPr lang="es-xl" sz="900" b="0" i="1" u="none" strike="noStrike" baseline="0" dirty="0">
                          <a:solidFill>
                            <a:srgbClr val="316355"/>
                          </a:solidFill>
                          <a:latin typeface="Ubuntu" panose="020B0504030602030204" pitchFamily="34" charset="0"/>
                          <a:ea typeface="+mn-ea"/>
                          <a:cs typeface="+mn-cs"/>
                        </a:rPr>
                        <a:t>(demostrar).</a:t>
                      </a:r>
                    </a:p>
                    <a:p>
                      <a:endParaRPr sz="900" b="0" i="1"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ACTIVIDAD:</a:t>
                      </a:r>
                    </a:p>
                    <a:p>
                      <a:r>
                        <a:rPr lang="es-xl" sz="900" b="0" i="0" u="none" strike="noStrike" baseline="0" dirty="0">
                          <a:solidFill>
                            <a:schemeClr val="dk1"/>
                          </a:solidFill>
                          <a:latin typeface="Ubuntu" panose="020B0504030602030204" pitchFamily="34" charset="0"/>
                          <a:ea typeface="+mn-ea"/>
                          <a:cs typeface="+mn-cs"/>
                        </a:rPr>
                        <a:t>Hagamos la actividad en el cuaderno. ¿Cuáles son algunas modificaciones para simplificar o dificultar los estiramientos dinámicos?</a:t>
                      </a:r>
                    </a:p>
                    <a:p>
                      <a:endParaRPr sz="900" b="0" i="0" u="none" strike="noStrike" baseline="0" dirty="0">
                        <a:solidFill>
                          <a:schemeClr val="dk1"/>
                        </a:solidFill>
                        <a:latin typeface="Ubuntu" panose="020B0504030602030204" pitchFamily="34" charset="0"/>
                        <a:ea typeface="+mn-ea"/>
                        <a:cs typeface="+mn-cs"/>
                      </a:endParaRPr>
                    </a:p>
                    <a:p>
                      <a:r>
                        <a:rPr lang="es-xl" sz="900" b="1" i="1" u="none" strike="noStrike" baseline="0" dirty="0">
                          <a:solidFill>
                            <a:schemeClr val="dk1"/>
                          </a:solidFill>
                          <a:latin typeface="Ubuntu" panose="020B0504030602030204" pitchFamily="34" charset="0"/>
                          <a:ea typeface="+mn-ea"/>
                          <a:cs typeface="+mn-cs"/>
                        </a:rPr>
                        <a:t>Dales a los participantes unos minutos para que trabajen en esta actividad y, luego, hablen sobre las respuestas:</a:t>
                      </a: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endParaRPr sz="900" b="1" i="1" u="none" strike="noStrike" baseline="0" dirty="0">
                        <a:solidFill>
                          <a:schemeClr val="dk1"/>
                        </a:solidFill>
                        <a:latin typeface="Ubuntu" panose="020B0504030602030204" pitchFamily="34" charset="0"/>
                        <a:ea typeface="+mn-ea"/>
                        <a:cs typeface="+mn-cs"/>
                      </a:endParaRPr>
                    </a:p>
                    <a:p>
                      <a:pPr marL="171450" indent="-171450">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graphicFrame>
        <p:nvGraphicFramePr>
          <p:cNvPr id="6" name="Table 6">
            <a:extLst>
              <a:ext uri="{FF2B5EF4-FFF2-40B4-BE49-F238E27FC236}">
                <a16:creationId xmlns:a16="http://schemas.microsoft.com/office/drawing/2014/main" id="{5F6F633B-2539-1E6E-F1CB-227F9BBB68D3}"/>
              </a:ext>
            </a:extLst>
          </p:cNvPr>
          <p:cNvGraphicFramePr>
            <a:graphicFrameLocks noGrp="1"/>
          </p:cNvGraphicFramePr>
          <p:nvPr>
            <p:extLst>
              <p:ext uri="{D42A27DB-BD31-4B8C-83A1-F6EECF244321}">
                <p14:modId xmlns:p14="http://schemas.microsoft.com/office/powerpoint/2010/main" val="4044019955"/>
              </p:ext>
            </p:extLst>
          </p:nvPr>
        </p:nvGraphicFramePr>
        <p:xfrm>
          <a:off x="2635519" y="3179622"/>
          <a:ext cx="4228418" cy="3276600"/>
        </p:xfrm>
        <a:graphic>
          <a:graphicData uri="http://schemas.openxmlformats.org/drawingml/2006/table">
            <a:tbl>
              <a:tblPr firstRow="1" bandRow="1">
                <a:tableStyleId>{5C22544A-7EE6-4342-B048-85BDC9FD1C3A}</a:tableStyleId>
              </a:tblPr>
              <a:tblGrid>
                <a:gridCol w="948386">
                  <a:extLst>
                    <a:ext uri="{9D8B030D-6E8A-4147-A177-3AD203B41FA5}">
                      <a16:colId xmlns:a16="http://schemas.microsoft.com/office/drawing/2014/main" val="2543651398"/>
                    </a:ext>
                  </a:extLst>
                </a:gridCol>
                <a:gridCol w="1409199">
                  <a:extLst>
                    <a:ext uri="{9D8B030D-6E8A-4147-A177-3AD203B41FA5}">
                      <a16:colId xmlns:a16="http://schemas.microsoft.com/office/drawing/2014/main" val="1089778458"/>
                    </a:ext>
                  </a:extLst>
                </a:gridCol>
                <a:gridCol w="1870833">
                  <a:extLst>
                    <a:ext uri="{9D8B030D-6E8A-4147-A177-3AD203B41FA5}">
                      <a16:colId xmlns:a16="http://schemas.microsoft.com/office/drawing/2014/main" val="3830870279"/>
                    </a:ext>
                  </a:extLst>
                </a:gridCol>
              </a:tblGrid>
              <a:tr h="198783">
                <a:tc>
                  <a:txBody>
                    <a:bodyPr/>
                    <a:lstStyle/>
                    <a:p>
                      <a:pPr algn="ctr"/>
                      <a:r>
                        <a:rPr lang="es-xl" sz="1100" dirty="0">
                          <a:latin typeface="Ubuntu Light" panose="020B0304030602030204" pitchFamily="34" charset="0"/>
                        </a:rPr>
                        <a:t>Ejercicio</a:t>
                      </a:r>
                    </a:p>
                  </a:txBody>
                  <a:tcPr/>
                </a:tc>
                <a:tc>
                  <a:txBody>
                    <a:bodyPr/>
                    <a:lstStyle/>
                    <a:p>
                      <a:pPr algn="ctr"/>
                      <a:r>
                        <a:rPr lang="es-xl" sz="1100">
                          <a:latin typeface="Ubuntu Light" panose="020B0304030602030204" pitchFamily="34" charset="0"/>
                        </a:rPr>
                        <a:t>Versión más fácil</a:t>
                      </a:r>
                    </a:p>
                  </a:txBody>
                  <a:tcPr/>
                </a:tc>
                <a:tc>
                  <a:txBody>
                    <a:bodyPr/>
                    <a:lstStyle/>
                    <a:p>
                      <a:pPr algn="ctr"/>
                      <a:r>
                        <a:rPr lang="es-xl" sz="1100">
                          <a:latin typeface="Ubuntu Light" panose="020B0304030602030204" pitchFamily="34" charset="0"/>
                        </a:rPr>
                        <a:t>Versión más difícil</a:t>
                      </a:r>
                    </a:p>
                  </a:txBody>
                  <a:tcPr/>
                </a:tc>
                <a:extLst>
                  <a:ext uri="{0D108BD9-81ED-4DB2-BD59-A6C34878D82A}">
                    <a16:rowId xmlns:a16="http://schemas.microsoft.com/office/drawing/2014/main" val="2364497867"/>
                  </a:ext>
                </a:extLst>
              </a:tr>
              <a:tr h="388823">
                <a:tc>
                  <a:txBody>
                    <a:bodyPr/>
                    <a:lstStyle/>
                    <a:p>
                      <a:pPr marL="0" marR="0" algn="ctr">
                        <a:lnSpc>
                          <a:spcPct val="120000"/>
                        </a:lnSpc>
                        <a:spcBef>
                          <a:spcPts val="0"/>
                        </a:spcBef>
                        <a:spcAft>
                          <a:spcPts val="0"/>
                        </a:spcAft>
                      </a:pPr>
                      <a:r>
                        <a:rPr lang="es-xl" sz="1000" b="1">
                          <a:effectLst/>
                          <a:latin typeface="Ubuntu Light" panose="020B0304030602030204" pitchFamily="34" charset="0"/>
                          <a:ea typeface="Times New Roman" panose="02020603050405020304" pitchFamily="18" charset="0"/>
                          <a:cs typeface="Times New Roman" panose="02020603050405020304" pitchFamily="18" charset="0"/>
                        </a:rPr>
                        <a:t> </a:t>
                      </a:r>
                      <a:r>
                        <a:rPr lang="es-xl" sz="1000" b="1">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Talones al glúteo</a:t>
                      </a:r>
                      <a:endParaRPr sz="1000" b="1">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Hacerlo más despacio, caminar y doblar la rodilla hacia atrás</a:t>
                      </a:r>
                    </a:p>
                  </a:txBody>
                  <a:tcP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Talones al glúteo en movimiento: al llevar los talones al glúteo, avanzar hacia delante en el área </a:t>
                      </a:r>
                      <a:br>
                        <a:rPr lang="en-US" sz="1000" dirty="0">
                          <a:latin typeface="Ubuntu Light" panose="020B0304030602030204" pitchFamily="34" charset="0"/>
                        </a:rPr>
                      </a:br>
                      <a:r>
                        <a:rPr lang="es-xl" sz="1000" dirty="0">
                          <a:latin typeface="Ubuntu Light" panose="020B0304030602030204" pitchFamily="34" charset="0"/>
                        </a:rPr>
                        <a:t>de entrenamiento</a:t>
                      </a:r>
                    </a:p>
                  </a:txBody>
                  <a:tcPr/>
                </a:tc>
                <a:extLst>
                  <a:ext uri="{0D108BD9-81ED-4DB2-BD59-A6C34878D82A}">
                    <a16:rowId xmlns:a16="http://schemas.microsoft.com/office/drawing/2014/main" val="2189344680"/>
                  </a:ext>
                </a:extLst>
              </a:tr>
              <a:tr h="0">
                <a:tc>
                  <a:txBody>
                    <a:bodyPr/>
                    <a:lstStyle/>
                    <a:p>
                      <a:pPr marL="0" marR="0" algn="ctr">
                        <a:lnSpc>
                          <a:spcPct val="120000"/>
                        </a:lnSpc>
                        <a:spcBef>
                          <a:spcPts val="0"/>
                        </a:spcBef>
                        <a:spcAft>
                          <a:spcPts val="0"/>
                        </a:spcAft>
                      </a:pPr>
                      <a:r>
                        <a:rPr lang="es-xl" sz="1000" b="1">
                          <a:effectLst/>
                          <a:latin typeface="Ubuntu Light" panose="020B0304030602030204" pitchFamily="34" charset="0"/>
                          <a:ea typeface="Times New Roman" panose="02020603050405020304" pitchFamily="18" charset="0"/>
                          <a:cs typeface="Times New Roman" panose="02020603050405020304" pitchFamily="18" charset="0"/>
                        </a:rPr>
                        <a:t>Flexiones de cadera</a:t>
                      </a:r>
                    </a:p>
                  </a:txBody>
                  <a:tcPr marL="68580" marR="68580" marT="0" marB="0" anchor="ct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Sostenerse sobre una superficie firme para mantener el equilibrio</a:t>
                      </a:r>
                      <a:endParaRPr sz="1000" dirty="0">
                        <a:latin typeface="Ubuntu Light" panose="020B0304030602030204" pitchFamily="34" charset="0"/>
                      </a:endParaRPr>
                    </a:p>
                    <a:p>
                      <a:pPr marL="0" indent="0" algn="l">
                        <a:buFont typeface="Arial" panose="020B0604020202020204" pitchFamily="34" charset="0"/>
                        <a:buNone/>
                      </a:pPr>
                      <a:endParaRPr sz="1000" dirty="0">
                        <a:latin typeface="Ubuntu Light" panose="020B0304030602030204" pitchFamily="34" charset="0"/>
                      </a:endParaRPr>
                    </a:p>
                    <a:p>
                      <a:pPr marL="171450" indent="-171450" algn="l">
                        <a:buFont typeface="Arial" panose="020B0604020202020204" pitchFamily="34" charset="0"/>
                        <a:buChar char="•"/>
                      </a:pPr>
                      <a:endParaRPr sz="1000" dirty="0">
                        <a:latin typeface="Ubuntu Light" panose="020B0304030602030204" pitchFamily="34" charset="0"/>
                      </a:endParaRPr>
                    </a:p>
                  </a:txBody>
                  <a:tcP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No colocarse las manos en las caderas, sino llevarlas </a:t>
                      </a:r>
                      <a:br>
                        <a:rPr lang="en-US" sz="1000" dirty="0">
                          <a:latin typeface="Ubuntu Light" panose="020B0304030602030204" pitchFamily="34" charset="0"/>
                        </a:rPr>
                      </a:br>
                      <a:r>
                        <a:rPr lang="es-xl" sz="1000" dirty="0">
                          <a:latin typeface="Ubuntu Light" panose="020B0304030602030204" pitchFamily="34" charset="0"/>
                        </a:rPr>
                        <a:t>a un lado</a:t>
                      </a:r>
                    </a:p>
                    <a:p>
                      <a:pPr marL="171450" indent="-171450" algn="l">
                        <a:buFont typeface="Arial" panose="020B0604020202020204" pitchFamily="34" charset="0"/>
                        <a:buChar char="•"/>
                      </a:pPr>
                      <a:r>
                        <a:rPr lang="es-xl" sz="1000" spc="-20" baseline="0" dirty="0">
                          <a:latin typeface="Ubuntu Light" panose="020B0304030602030204" pitchFamily="34" charset="0"/>
                          <a:hlinkClick r:id="rId2"/>
                        </a:rPr>
                        <a:t>Flexiones de cadera en movimiento</a:t>
                      </a:r>
                      <a:r>
                        <a:rPr lang="es-xl" sz="1000" spc="-20" baseline="0" dirty="0">
                          <a:latin typeface="Ubuntu Light" panose="020B0304030602030204" pitchFamily="34" charset="0"/>
                        </a:rPr>
                        <a:t>: dar un paso adelante después de abrir y cerrar la pierna a cada lado</a:t>
                      </a:r>
                    </a:p>
                  </a:txBody>
                  <a:tcPr/>
                </a:tc>
                <a:extLst>
                  <a:ext uri="{0D108BD9-81ED-4DB2-BD59-A6C34878D82A}">
                    <a16:rowId xmlns:a16="http://schemas.microsoft.com/office/drawing/2014/main" val="1734608857"/>
                  </a:ext>
                </a:extLst>
              </a:tr>
              <a:tr h="388823">
                <a:tc>
                  <a:txBody>
                    <a:bodyPr/>
                    <a:lstStyle/>
                    <a:p>
                      <a:pPr marL="0" marR="0" algn="ctr">
                        <a:lnSpc>
                          <a:spcPct val="120000"/>
                        </a:lnSpc>
                        <a:spcBef>
                          <a:spcPts val="0"/>
                        </a:spcBef>
                        <a:spcAft>
                          <a:spcPts val="0"/>
                        </a:spcAft>
                      </a:pPr>
                      <a:r>
                        <a:rPr lang="es-xl" sz="1000" b="1">
                          <a:effectLst/>
                          <a:latin typeface="Ubuntu Light" panose="020B0304030602030204" pitchFamily="34" charset="0"/>
                          <a:ea typeface="Times New Roman" panose="02020603050405020304" pitchFamily="18" charset="0"/>
                          <a:cs typeface="Times New Roman" panose="02020603050405020304" pitchFamily="18" charset="0"/>
                        </a:rPr>
                        <a:t>  </a:t>
                      </a:r>
                    </a:p>
                    <a:p>
                      <a:pPr marL="0" marR="0" algn="ctr">
                        <a:lnSpc>
                          <a:spcPct val="120000"/>
                        </a:lnSpc>
                        <a:spcBef>
                          <a:spcPts val="0"/>
                        </a:spcBef>
                        <a:spcAft>
                          <a:spcPts val="0"/>
                        </a:spcAft>
                      </a:pPr>
                      <a:r>
                        <a:rPr lang="es-xl" sz="1000" b="1">
                          <a:solidFill>
                            <a:srgbClr val="000000"/>
                          </a:solidFill>
                          <a:effectLst/>
                          <a:latin typeface="Ubuntu Light" panose="020B0304030602030204" pitchFamily="34" charset="0"/>
                          <a:ea typeface="Times New Roman" panose="02020603050405020304" pitchFamily="18" charset="0"/>
                          <a:cs typeface="Times New Roman" panose="02020603050405020304" pitchFamily="18" charset="0"/>
                        </a:rPr>
                        <a:t>Movimientos circulares de brazos</a:t>
                      </a:r>
                      <a:endParaRPr sz="1000" b="1">
                        <a:effectLst/>
                        <a:latin typeface="Ubuntu Light" panose="020B0304030602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Mover un brazo </a:t>
                      </a:r>
                      <a:br>
                        <a:rPr lang="en-US" sz="1000" dirty="0">
                          <a:latin typeface="Ubuntu Light" panose="020B0304030602030204" pitchFamily="34" charset="0"/>
                        </a:rPr>
                      </a:br>
                      <a:r>
                        <a:rPr lang="es-xl" sz="1000" dirty="0">
                          <a:latin typeface="Ubuntu Light" panose="020B0304030602030204" pitchFamily="34" charset="0"/>
                        </a:rPr>
                        <a:t>a la vez</a:t>
                      </a:r>
                    </a:p>
                    <a:p>
                      <a:pPr marL="171450" indent="-171450" algn="l">
                        <a:buFont typeface="Arial" panose="020B0604020202020204" pitchFamily="34" charset="0"/>
                        <a:buChar char="•"/>
                      </a:pPr>
                      <a:r>
                        <a:rPr lang="es-xl" sz="1000" dirty="0">
                          <a:latin typeface="Ubuntu Light" panose="020B0304030602030204" pitchFamily="34" charset="0"/>
                        </a:rPr>
                        <a:t>Hacer círculos más pequeños y agrandarlos gradualmente</a:t>
                      </a:r>
                    </a:p>
                  </a:txBody>
                  <a:tcPr/>
                </a:tc>
                <a:tc>
                  <a:txBody>
                    <a:bodyPr/>
                    <a:lstStyle/>
                    <a:p>
                      <a:pPr marL="171450" indent="-171450" algn="l">
                        <a:buFont typeface="Arial" panose="020B0604020202020204" pitchFamily="34" charset="0"/>
                        <a:buChar char="•"/>
                      </a:pPr>
                      <a:r>
                        <a:rPr lang="es-xl" sz="1000" dirty="0">
                          <a:latin typeface="Ubuntu Light" panose="020B0304030602030204" pitchFamily="34" charset="0"/>
                        </a:rPr>
                        <a:t>Movimientos circulares </a:t>
                      </a:r>
                      <a:br>
                        <a:rPr lang="en-US" sz="1000" dirty="0">
                          <a:latin typeface="Ubuntu Light" panose="020B0304030602030204" pitchFamily="34" charset="0"/>
                        </a:rPr>
                      </a:br>
                      <a:r>
                        <a:rPr lang="es-xl" sz="1000" dirty="0">
                          <a:latin typeface="Ubuntu Light" panose="020B0304030602030204" pitchFamily="34" charset="0"/>
                        </a:rPr>
                        <a:t>de brazos en movimiento: al hacer movimientos circulares de brazos, caminar en el lugar o en </a:t>
                      </a:r>
                      <a:br>
                        <a:rPr lang="en-US" sz="1000" dirty="0">
                          <a:latin typeface="Ubuntu Light" panose="020B0304030602030204" pitchFamily="34" charset="0"/>
                        </a:rPr>
                      </a:br>
                      <a:r>
                        <a:rPr lang="es-xl" sz="1000" dirty="0">
                          <a:latin typeface="Ubuntu Light" panose="020B0304030602030204" pitchFamily="34" charset="0"/>
                        </a:rPr>
                        <a:t>el área de entrenamiento</a:t>
                      </a:r>
                    </a:p>
                  </a:txBody>
                  <a:tcPr/>
                </a:tc>
                <a:extLst>
                  <a:ext uri="{0D108BD9-81ED-4DB2-BD59-A6C34878D82A}">
                    <a16:rowId xmlns:a16="http://schemas.microsoft.com/office/drawing/2014/main" val="3619748096"/>
                  </a:ext>
                </a:extLst>
              </a:tr>
            </a:tbl>
          </a:graphicData>
        </a:graphic>
      </p:graphicFrame>
      <p:pic>
        <p:nvPicPr>
          <p:cNvPr id="4" name="Picture 3">
            <a:extLst>
              <a:ext uri="{FF2B5EF4-FFF2-40B4-BE49-F238E27FC236}">
                <a16:creationId xmlns:a16="http://schemas.microsoft.com/office/drawing/2014/main" id="{55CC5391-1B2A-DD5E-022E-3A772685D374}"/>
              </a:ext>
            </a:extLst>
          </p:cNvPr>
          <p:cNvPicPr>
            <a:picLocks noChangeAspect="1"/>
          </p:cNvPicPr>
          <p:nvPr/>
        </p:nvPicPr>
        <p:blipFill rotWithShape="1">
          <a:blip r:embed="rId3"/>
          <a:srcRect l="6200" t="35988" r="50000" b="21388"/>
          <a:stretch/>
        </p:blipFill>
        <p:spPr>
          <a:xfrm>
            <a:off x="7006952" y="2847109"/>
            <a:ext cx="2126035" cy="1163781"/>
          </a:xfrm>
          <a:prstGeom prst="rect">
            <a:avLst/>
          </a:prstGeom>
          <a:ln>
            <a:solidFill>
              <a:schemeClr val="tx1"/>
            </a:solidFill>
          </a:ln>
        </p:spPr>
      </p:pic>
    </p:spTree>
    <p:extLst>
      <p:ext uri="{BB962C8B-B14F-4D97-AF65-F5344CB8AC3E}">
        <p14:creationId xmlns:p14="http://schemas.microsoft.com/office/powerpoint/2010/main" val="1054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82915653"/>
              </p:ext>
            </p:extLst>
          </p:nvPr>
        </p:nvGraphicFramePr>
        <p:xfrm>
          <a:off x="614150" y="545911"/>
          <a:ext cx="8518837" cy="535018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8">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a:t>
                      </a:r>
                    </a:p>
                    <a:p>
                      <a:pPr>
                        <a:lnSpc>
                          <a:spcPct val="100000"/>
                        </a:lnSpc>
                      </a:pPr>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enfriamiento para dirigir ejercicios de calentamiento y enfriamiento</a:t>
                      </a:r>
                    </a:p>
                    <a:p>
                      <a:pPr>
                        <a:lnSpc>
                          <a:spcPct val="100000"/>
                        </a:lnSpc>
                      </a:pPr>
                      <a:endParaRPr sz="900" b="1"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¿Qué es un ejercicio de enfriamiento?</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5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Ahora hablemos de los ejercicios de enfriamiento.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Cuando termina el entrenamiento, la práctica o la sesión deportiva, siempre hay que enfriar el cuerpo. Un buen enfriamiento permite que el cuerpo vuelva gradualmente a un estado de reposo. </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Es tan importante tener un buen enfriamiento como tener un buen calentamiento. Al igual que los ejercicios de calentamiento, los ejercicios de enfriamiento tienen muchos beneficios físicos y mentales, como los siguientes: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Disminuyen la frecuencia cardíaca, la frecuencia respiratoria y la temperatura corporal.</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Disminuyen el dolor muscular para aumentar el ritmo de recuperación.</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Mejoran la flexibilidad.</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Promueven la relajación.</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1" i="0" u="none" strike="noStrike" baseline="0" dirty="0">
                          <a:solidFill>
                            <a:srgbClr val="316355"/>
                          </a:solidFill>
                          <a:latin typeface="Ubuntu" panose="020B0504030602030204" pitchFamily="34" charset="0"/>
                          <a:ea typeface="+mn-ea"/>
                          <a:cs typeface="+mn-cs"/>
                        </a:rPr>
                        <a:t>PREGUNTA:</a:t>
                      </a: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¿Qué observan en esta lista? ¿En qué se diferencian estos ejercicios de los de calentamiento? Escriban su respuesta en el libro de trabajo.</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Elige a alguien para que comparta su respuesta.</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Es posible que hayan notado que los ejercicios de enfriamiento tienen algunos beneficios opuestos a los de calentamiento. Por ejemplo, un ejercicio de calentamiento aumenta la frecuencia cardíaca, pero un ejercicio de enfriamiento la disminuye.</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171450" indent="-171450">
                        <a:lnSpc>
                          <a:spcPct val="100000"/>
                        </a:lnSpc>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171450" indent="-171450">
                        <a:lnSpc>
                          <a:spcPct val="100000"/>
                        </a:lnSpc>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3BCE6128-DC18-B7B7-8B17-A97899B4DF4E}"/>
              </a:ext>
            </a:extLst>
          </p:cNvPr>
          <p:cNvGrpSpPr/>
          <p:nvPr/>
        </p:nvGrpSpPr>
        <p:grpSpPr>
          <a:xfrm>
            <a:off x="6976993" y="1460664"/>
            <a:ext cx="2155994" cy="4073961"/>
            <a:chOff x="6976993" y="1460664"/>
            <a:chExt cx="2155994" cy="4073961"/>
          </a:xfrm>
        </p:grpSpPr>
        <p:pic>
          <p:nvPicPr>
            <p:cNvPr id="5" name="Picture 4">
              <a:extLst>
                <a:ext uri="{FF2B5EF4-FFF2-40B4-BE49-F238E27FC236}">
                  <a16:creationId xmlns:a16="http://schemas.microsoft.com/office/drawing/2014/main" id="{D0D82564-A207-CAE8-01C4-F0413C061F09}"/>
                </a:ext>
              </a:extLst>
            </p:cNvPr>
            <p:cNvPicPr>
              <a:picLocks noChangeAspect="1"/>
            </p:cNvPicPr>
            <p:nvPr/>
          </p:nvPicPr>
          <p:blipFill rotWithShape="1">
            <a:blip r:embed="rId2"/>
            <a:srcRect l="6200" t="34922" r="50000" b="21602"/>
            <a:stretch/>
          </p:blipFill>
          <p:spPr>
            <a:xfrm>
              <a:off x="6981244" y="1460664"/>
              <a:ext cx="2151743" cy="1201410"/>
            </a:xfrm>
            <a:prstGeom prst="rect">
              <a:avLst/>
            </a:prstGeom>
            <a:ln>
              <a:solidFill>
                <a:schemeClr val="tx1"/>
              </a:solidFill>
            </a:ln>
          </p:spPr>
        </p:pic>
        <p:pic>
          <p:nvPicPr>
            <p:cNvPr id="7" name="Picture 6">
              <a:extLst>
                <a:ext uri="{FF2B5EF4-FFF2-40B4-BE49-F238E27FC236}">
                  <a16:creationId xmlns:a16="http://schemas.microsoft.com/office/drawing/2014/main" id="{ACEE8F68-D1E7-ACEA-5A3B-B29012E47803}"/>
                </a:ext>
              </a:extLst>
            </p:cNvPr>
            <p:cNvPicPr>
              <a:picLocks noChangeAspect="1"/>
            </p:cNvPicPr>
            <p:nvPr/>
          </p:nvPicPr>
          <p:blipFill rotWithShape="1">
            <a:blip r:embed="rId3"/>
            <a:srcRect l="6200" t="34496" r="50000" b="21388"/>
            <a:stretch/>
          </p:blipFill>
          <p:spPr>
            <a:xfrm>
              <a:off x="6981244" y="2841174"/>
              <a:ext cx="2151743" cy="1219078"/>
            </a:xfrm>
            <a:prstGeom prst="rect">
              <a:avLst/>
            </a:prstGeom>
            <a:ln>
              <a:solidFill>
                <a:schemeClr val="tx1"/>
              </a:solidFill>
            </a:ln>
          </p:spPr>
        </p:pic>
        <p:pic>
          <p:nvPicPr>
            <p:cNvPr id="12" name="Picture 11">
              <a:extLst>
                <a:ext uri="{FF2B5EF4-FFF2-40B4-BE49-F238E27FC236}">
                  <a16:creationId xmlns:a16="http://schemas.microsoft.com/office/drawing/2014/main" id="{2F0B7520-49BE-3AB3-839B-F0B5064FE995}"/>
                </a:ext>
              </a:extLst>
            </p:cNvPr>
            <p:cNvPicPr>
              <a:picLocks noChangeAspect="1"/>
            </p:cNvPicPr>
            <p:nvPr/>
          </p:nvPicPr>
          <p:blipFill rotWithShape="1">
            <a:blip r:embed="rId4"/>
            <a:srcRect l="7803" t="34495" r="50000" b="21175"/>
            <a:stretch/>
          </p:blipFill>
          <p:spPr>
            <a:xfrm>
              <a:off x="6976993" y="4263101"/>
              <a:ext cx="2151743" cy="1271524"/>
            </a:xfrm>
            <a:prstGeom prst="rect">
              <a:avLst/>
            </a:prstGeom>
            <a:ln>
              <a:solidFill>
                <a:schemeClr val="tx1"/>
              </a:solidFill>
            </a:ln>
          </p:spPr>
        </p:pic>
      </p:grpSp>
    </p:spTree>
    <p:extLst>
      <p:ext uri="{BB962C8B-B14F-4D97-AF65-F5344CB8AC3E}">
        <p14:creationId xmlns:p14="http://schemas.microsoft.com/office/powerpoint/2010/main" val="230048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541771412"/>
              </p:ext>
            </p:extLst>
          </p:nvPr>
        </p:nvGraphicFramePr>
        <p:xfrm>
          <a:off x="614150" y="545909"/>
          <a:ext cx="8518837" cy="576167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90">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enfriamiento para 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¿Cómo se hacen los ejercicios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 enfriamiento?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7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Al igual que los ejercicios de calentamiento, un ejercicio de enfriamiento típico incluye dos componentes clave:</a:t>
                      </a:r>
                    </a:p>
                    <a:p>
                      <a:pPr marL="171450" indent="-171450">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A</a:t>
                      </a:r>
                      <a:r>
                        <a:rPr lang="es-xl" sz="900" b="0" i="0" u="none" strike="noStrike" baseline="0" dirty="0">
                          <a:solidFill>
                            <a:schemeClr val="dk1"/>
                          </a:solidFill>
                          <a:latin typeface="Ubuntu" panose="020B0504030602030204" pitchFamily="34" charset="0"/>
                          <a:ea typeface="+mn-ea"/>
                          <a:cs typeface="+mn-cs"/>
                        </a:rPr>
                        <a:t>ctividad aeróbica ligera </a:t>
                      </a:r>
                    </a:p>
                    <a:p>
                      <a:pPr marL="171450" indent="-171450">
                        <a:buFont typeface="Arial" panose="020B0604020202020204" pitchFamily="34" charset="0"/>
                        <a:buChar char="•"/>
                      </a:pPr>
                      <a:r>
                        <a:rPr lang="en-US" sz="900" b="0" i="0" u="none" strike="noStrike" baseline="0" dirty="0">
                          <a:solidFill>
                            <a:schemeClr val="dk1"/>
                          </a:solidFill>
                          <a:latin typeface="Ubuntu" panose="020B0504030602030204" pitchFamily="34" charset="0"/>
                          <a:ea typeface="+mn-ea"/>
                          <a:cs typeface="+mn-cs"/>
                        </a:rPr>
                        <a:t>E</a:t>
                      </a:r>
                      <a:r>
                        <a:rPr lang="es-xl" sz="900" b="0" i="0" u="none" strike="noStrike" baseline="0" dirty="0">
                          <a:solidFill>
                            <a:schemeClr val="dk1"/>
                          </a:solidFill>
                          <a:latin typeface="Ubuntu" panose="020B0504030602030204" pitchFamily="34" charset="0"/>
                          <a:ea typeface="+mn-ea"/>
                          <a:cs typeface="+mn-cs"/>
                        </a:rPr>
                        <a:t>stiramiento estático</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A diferencia de los ejercicios de calentamiento, la actividad aeróbica en un enfriamiento debe disminuir gradualmente en intensidad y dificultad. Podría ser un trote ligero, continuar con una caminata rápida y terminar con una caminata lenta. También puede incluir algunos ejercicios de fuerza y acondicionamiento, como sentadillas o saltos de tijera.</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La frecuencia cardíaca debería disminuir y no deberían quedarse sin aliento. Esta actividad podría ser un trote o una caminata cortos.</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Después de terminar la actividad aeróbica ligera, es recomendable hacer estiramientos. Los estiramientos para aumentar la flexibilidad son muy eficaces en la fase de enfriamiento. </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Los estiramientos estáticos deben mantenerse durante 30 segundos o más y pueden ayudar a mejorar la flexibilidad. Cada deporte exige un esfuerzo de diferentes músculos y articulaciones, por lo que es importante que los ejercicios de estiramiento sean específicos para el deporte. </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Estos son algunos consejos para estirar:</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Se debe mantener cada estiramiento durante al menos 30 segundos.</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Hay que estirar ambos lados: si se estira el músculo del hombro derecho, también se debe estirar el del hombro izquierdo.</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Los ejercicios de estiramiento deben generar molestias leves, pero no deben ser dolorosos. </a:t>
                      </a:r>
                    </a:p>
                    <a:p>
                      <a:pPr marL="171450" indent="-171450">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También se puede utilizar este tiempo para enseñar un consejo de salud.</a:t>
                      </a: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 </a:t>
                      </a:r>
                    </a:p>
                    <a:p>
                      <a:pPr marL="0" indent="0">
                        <a:buFont typeface="Arial" panose="020B0604020202020204" pitchFamily="34" charset="0"/>
                        <a:buNone/>
                      </a:pPr>
                      <a:r>
                        <a:rPr lang="es-xl" sz="900" b="1" i="0" u="none" strike="noStrike" baseline="0" dirty="0">
                          <a:solidFill>
                            <a:srgbClr val="316355"/>
                          </a:solidFill>
                          <a:latin typeface="Ubuntu" panose="020B0504030602030204" pitchFamily="34" charset="0"/>
                          <a:ea typeface="+mn-ea"/>
                          <a:cs typeface="+mn-cs"/>
                        </a:rPr>
                        <a:t>PREGUNTA:</a:t>
                      </a:r>
                    </a:p>
                    <a:p>
                      <a:pPr marL="0" indent="0">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¿Cuáles son algunos estiramientos estáticos importantes para </a:t>
                      </a:r>
                      <a:r>
                        <a:rPr lang="en-US" sz="900" b="0" i="0" u="none" strike="noStrike" baseline="0" dirty="0">
                          <a:solidFill>
                            <a:schemeClr val="dk1"/>
                          </a:solidFill>
                          <a:latin typeface="Ubuntu" panose="020B0504030602030204" pitchFamily="34" charset="0"/>
                          <a:ea typeface="+mn-ea"/>
                          <a:cs typeface="+mn-cs"/>
                        </a:rPr>
                        <a:t>t</a:t>
                      </a:r>
                      <a:r>
                        <a:rPr lang="es-xl" sz="900" b="0" i="0" u="none" strike="noStrike" baseline="0" dirty="0">
                          <a:solidFill>
                            <a:schemeClr val="dk1"/>
                          </a:solidFill>
                          <a:latin typeface="Ubuntu" panose="020B0504030602030204" pitchFamily="34" charset="0"/>
                          <a:ea typeface="+mn-ea"/>
                          <a:cs typeface="+mn-cs"/>
                        </a:rPr>
                        <a:t>u deporte? Piensen en las diferentes partes del cuerpo que usan. Escriban sus respuestas en el libro de trabajo.</a:t>
                      </a:r>
                    </a:p>
                    <a:p>
                      <a:pPr marL="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1" i="1" u="none" strike="noStrike" baseline="0" dirty="0">
                          <a:solidFill>
                            <a:schemeClr val="dk1"/>
                          </a:solidFill>
                          <a:latin typeface="Ubuntu" panose="020B0504030602030204" pitchFamily="34" charset="0"/>
                          <a:ea typeface="+mn-ea"/>
                          <a:cs typeface="+mn-cs"/>
                        </a:rPr>
                        <a:t>Dales a los participantes un par de minutos para que trabajen en esta actividad y, luego, pídeles a algunos que compartan sus respuestas.</a:t>
                      </a:r>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D7DE6DFF-BF17-0A5D-6036-64146D12BABC}"/>
              </a:ext>
            </a:extLst>
          </p:cNvPr>
          <p:cNvGrpSpPr/>
          <p:nvPr/>
        </p:nvGrpSpPr>
        <p:grpSpPr>
          <a:xfrm>
            <a:off x="7027366" y="1638794"/>
            <a:ext cx="2105621" cy="3949072"/>
            <a:chOff x="7027368" y="1436914"/>
            <a:chExt cx="2105621" cy="3949072"/>
          </a:xfrm>
        </p:grpSpPr>
        <p:pic>
          <p:nvPicPr>
            <p:cNvPr id="5" name="Picture 4">
              <a:extLst>
                <a:ext uri="{FF2B5EF4-FFF2-40B4-BE49-F238E27FC236}">
                  <a16:creationId xmlns:a16="http://schemas.microsoft.com/office/drawing/2014/main" id="{C915F708-4B35-0D8D-8E1E-2E506136361F}"/>
                </a:ext>
              </a:extLst>
            </p:cNvPr>
            <p:cNvPicPr>
              <a:picLocks noChangeAspect="1"/>
            </p:cNvPicPr>
            <p:nvPr/>
          </p:nvPicPr>
          <p:blipFill rotWithShape="1">
            <a:blip r:embed="rId2"/>
            <a:srcRect l="6200" t="35135" r="50000" b="21389"/>
            <a:stretch/>
          </p:blipFill>
          <p:spPr>
            <a:xfrm>
              <a:off x="7027368" y="1436914"/>
              <a:ext cx="2105619" cy="1175657"/>
            </a:xfrm>
            <a:prstGeom prst="rect">
              <a:avLst/>
            </a:prstGeom>
            <a:ln>
              <a:solidFill>
                <a:schemeClr val="tx1"/>
              </a:solidFill>
            </a:ln>
          </p:spPr>
        </p:pic>
        <p:pic>
          <p:nvPicPr>
            <p:cNvPr id="9" name="Picture 8">
              <a:extLst>
                <a:ext uri="{FF2B5EF4-FFF2-40B4-BE49-F238E27FC236}">
                  <a16:creationId xmlns:a16="http://schemas.microsoft.com/office/drawing/2014/main" id="{9CF12290-FEF2-0FF4-3BFF-D8DCB28ED1AE}"/>
                </a:ext>
              </a:extLst>
            </p:cNvPr>
            <p:cNvPicPr>
              <a:picLocks noChangeAspect="1"/>
            </p:cNvPicPr>
            <p:nvPr/>
          </p:nvPicPr>
          <p:blipFill rotWithShape="1">
            <a:blip r:embed="rId3"/>
            <a:srcRect l="6200" t="35348" r="50000" b="21815"/>
            <a:stretch/>
          </p:blipFill>
          <p:spPr>
            <a:xfrm>
              <a:off x="7027368" y="2850078"/>
              <a:ext cx="2105619" cy="1158369"/>
            </a:xfrm>
            <a:prstGeom prst="rect">
              <a:avLst/>
            </a:prstGeom>
            <a:ln>
              <a:solidFill>
                <a:schemeClr val="tx1"/>
              </a:solidFill>
            </a:ln>
          </p:spPr>
        </p:pic>
        <p:pic>
          <p:nvPicPr>
            <p:cNvPr id="12" name="Picture 11">
              <a:extLst>
                <a:ext uri="{FF2B5EF4-FFF2-40B4-BE49-F238E27FC236}">
                  <a16:creationId xmlns:a16="http://schemas.microsoft.com/office/drawing/2014/main" id="{949E9736-EBF4-7539-2ABD-6E2B423CB173}"/>
                </a:ext>
              </a:extLst>
            </p:cNvPr>
            <p:cNvPicPr>
              <a:picLocks noChangeAspect="1"/>
            </p:cNvPicPr>
            <p:nvPr/>
          </p:nvPicPr>
          <p:blipFill rotWithShape="1">
            <a:blip r:embed="rId4"/>
            <a:srcRect l="6200" t="35348" r="50000" b="21815"/>
            <a:stretch/>
          </p:blipFill>
          <p:spPr>
            <a:xfrm>
              <a:off x="7027368" y="4227616"/>
              <a:ext cx="2105621" cy="1158370"/>
            </a:xfrm>
            <a:prstGeom prst="rect">
              <a:avLst/>
            </a:prstGeom>
            <a:ln>
              <a:solidFill>
                <a:schemeClr val="tx1"/>
              </a:solidFill>
            </a:ln>
          </p:spPr>
        </p:pic>
      </p:grpSp>
    </p:spTree>
    <p:extLst>
      <p:ext uri="{BB962C8B-B14F-4D97-AF65-F5344CB8AC3E}">
        <p14:creationId xmlns:p14="http://schemas.microsoft.com/office/powerpoint/2010/main" val="206438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74705734"/>
              </p:ext>
            </p:extLst>
          </p:nvPr>
        </p:nvGraphicFramePr>
        <p:xfrm>
          <a:off x="614150" y="545911"/>
          <a:ext cx="8518837" cy="589044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Rutina de enfriamiento para 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Guías de ejercicios de enfriamiento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&lt;1 minuto</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Al igual que los ejercicios de calentamiento, Olimpiadas Especiales creó guías y videos de ejercicios de enfriamiento para deportes específicos que los ayudarán a dirigir en la práctica.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Este es un gran recurso para aprender y dirigir rutinas de enfriamiento.</a:t>
                      </a:r>
                    </a:p>
                    <a:p>
                      <a:pPr marL="27940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es-xl" sz="900" b="1" i="0" u="none" strike="noStrike" baseline="0">
                          <a:solidFill>
                            <a:srgbClr val="316355"/>
                          </a:solidFill>
                          <a:latin typeface="Ubuntu" panose="020B0504030602030204" pitchFamily="34" charset="0"/>
                          <a:ea typeface="+mn-ea"/>
                          <a:cs typeface="+mn-cs"/>
                        </a:rPr>
                        <a:t>Tema</a:t>
                      </a:r>
                    </a:p>
                    <a:p>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Rutina de enfriamiento para dirigir ejercicios de calentamiento y enfriamiento</a:t>
                      </a:r>
                    </a:p>
                    <a:p>
                      <a:endParaRPr sz="900" b="1" i="0" u="none" strike="noStrike" baseline="0">
                        <a:solidFill>
                          <a:srgbClr val="316355"/>
                        </a:solidFill>
                        <a:latin typeface="Ubuntu" panose="020B0504030602030204" pitchFamily="34" charset="0"/>
                        <a:ea typeface="+mn-ea"/>
                        <a:cs typeface="+mn-cs"/>
                      </a:endParaRPr>
                    </a:p>
                    <a:p>
                      <a:r>
                        <a:rPr lang="es-xl" sz="900" b="0" i="0" u="none" strike="noStrike" baseline="0">
                          <a:solidFill>
                            <a:schemeClr val="tx1"/>
                          </a:solidFill>
                          <a:latin typeface="Ubuntu" panose="020B0504030602030204" pitchFamily="34" charset="0"/>
                          <a:ea typeface="+mn-ea"/>
                          <a:cs typeface="+mn-cs"/>
                        </a:rPr>
                        <a:t>Cómo dirigir un ejercicio de enfriamiento</a:t>
                      </a:r>
                    </a:p>
                    <a:p>
                      <a:endParaRPr sz="900" b="0" i="0" u="none" strike="noStrike" baseline="0">
                        <a:solidFill>
                          <a:srgbClr val="316355"/>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2 minutos</a:t>
                      </a:r>
                    </a:p>
                    <a:p>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 útil seguir una rutina estándar para los ejercicios de enfriamiento. Esto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no solo les dará la oportunidad de repasar la sesión o hacer sugerencias para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siguiente práctica, sino que también creará una rutina que pueden sugerir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a los compañeros de equipo para que hagan en casa.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Durante los ejercicios de estiramiento, hagan que el equipo se coloque en círculo. Ustedes pueden pararse en el medio para que todos puedan verlos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y seguir sus estiramientos.</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Tengan en cuenta que puede ser difícil mantener el equilibrio con algunos ejercicios de estiramiento. Recomienden a los compañeros de equipo que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se sujeten de una superficie firme o de los hombros de otra persona.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También pueden tomarse tiempo al final de la práctica para compartir un consejo de salud. Los compañeros de equipo pueden escuchar los consejos mientras hacen los estiramientos.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es-xl" sz="900" b="1" i="0" u="none" strike="noStrike" baseline="0">
                          <a:solidFill>
                            <a:srgbClr val="316355"/>
                          </a:solidFill>
                          <a:latin typeface="Ubuntu" panose="020B0504030602030204" pitchFamily="34" charset="0"/>
                          <a:ea typeface="+mn-ea"/>
                          <a:cs typeface="+mn-cs"/>
                        </a:rPr>
                        <a:t>Tema</a:t>
                      </a:r>
                    </a:p>
                    <a:p>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Practicar cómo dirigir ejercicios de calentamiento y enfriamiento</a:t>
                      </a:r>
                    </a:p>
                    <a:p>
                      <a:endParaRPr sz="900" b="0" i="0" u="none" strike="noStrike" baseline="0">
                        <a:solidFill>
                          <a:srgbClr val="316355"/>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&lt;1 minuto</a:t>
                      </a:r>
                    </a:p>
                    <a:p>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p>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 el momento de practicar. Busquen un espacio y muevan las cámaras para que podamos verlos.</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132341075"/>
                  </a:ext>
                </a:extLst>
              </a:tr>
            </a:tbl>
          </a:graphicData>
        </a:graphic>
      </p:graphicFrame>
      <p:pic>
        <p:nvPicPr>
          <p:cNvPr id="4" name="Picture 3">
            <a:extLst>
              <a:ext uri="{FF2B5EF4-FFF2-40B4-BE49-F238E27FC236}">
                <a16:creationId xmlns:a16="http://schemas.microsoft.com/office/drawing/2014/main" id="{FD49D39E-8AD2-79A5-B328-F457C343731A}"/>
              </a:ext>
            </a:extLst>
          </p:cNvPr>
          <p:cNvPicPr>
            <a:picLocks noChangeAspect="1"/>
          </p:cNvPicPr>
          <p:nvPr/>
        </p:nvPicPr>
        <p:blipFill rotWithShape="1">
          <a:blip r:embed="rId2"/>
          <a:srcRect l="6200" t="35561" r="50000" b="21388"/>
          <a:stretch/>
        </p:blipFill>
        <p:spPr>
          <a:xfrm>
            <a:off x="7047964" y="1059104"/>
            <a:ext cx="2085023" cy="1152745"/>
          </a:xfrm>
          <a:prstGeom prst="rect">
            <a:avLst/>
          </a:prstGeom>
          <a:ln>
            <a:solidFill>
              <a:schemeClr val="tx1"/>
            </a:solidFill>
          </a:ln>
        </p:spPr>
      </p:pic>
      <p:pic>
        <p:nvPicPr>
          <p:cNvPr id="7" name="Picture 6">
            <a:extLst>
              <a:ext uri="{FF2B5EF4-FFF2-40B4-BE49-F238E27FC236}">
                <a16:creationId xmlns:a16="http://schemas.microsoft.com/office/drawing/2014/main" id="{87293F38-7AA6-2491-2102-1C375FC347DA}"/>
              </a:ext>
            </a:extLst>
          </p:cNvPr>
          <p:cNvPicPr>
            <a:picLocks noChangeAspect="1"/>
          </p:cNvPicPr>
          <p:nvPr/>
        </p:nvPicPr>
        <p:blipFill rotWithShape="1">
          <a:blip r:embed="rId3"/>
          <a:srcRect l="6200" t="35561" r="50000" b="21175"/>
          <a:stretch/>
        </p:blipFill>
        <p:spPr>
          <a:xfrm>
            <a:off x="7047964" y="3081302"/>
            <a:ext cx="2085023" cy="1158451"/>
          </a:xfrm>
          <a:prstGeom prst="rect">
            <a:avLst/>
          </a:prstGeom>
          <a:ln>
            <a:solidFill>
              <a:schemeClr val="tx1"/>
            </a:solidFill>
          </a:ln>
        </p:spPr>
      </p:pic>
      <p:pic>
        <p:nvPicPr>
          <p:cNvPr id="10" name="Picture 9">
            <a:extLst>
              <a:ext uri="{FF2B5EF4-FFF2-40B4-BE49-F238E27FC236}">
                <a16:creationId xmlns:a16="http://schemas.microsoft.com/office/drawing/2014/main" id="{402D4AB4-1199-7373-0F05-43641F1F763C}"/>
              </a:ext>
            </a:extLst>
          </p:cNvPr>
          <p:cNvPicPr>
            <a:picLocks noChangeAspect="1"/>
          </p:cNvPicPr>
          <p:nvPr/>
        </p:nvPicPr>
        <p:blipFill rotWithShape="1">
          <a:blip r:embed="rId4"/>
          <a:srcRect l="6200" t="34496" r="50000" b="21602"/>
          <a:stretch/>
        </p:blipFill>
        <p:spPr>
          <a:xfrm>
            <a:off x="7047964" y="4942574"/>
            <a:ext cx="2085023" cy="1175571"/>
          </a:xfrm>
          <a:prstGeom prst="rect">
            <a:avLst/>
          </a:prstGeom>
          <a:ln>
            <a:solidFill>
              <a:schemeClr val="tx1"/>
            </a:solidFill>
          </a:ln>
        </p:spPr>
      </p:pic>
    </p:spTree>
    <p:extLst>
      <p:ext uri="{BB962C8B-B14F-4D97-AF65-F5344CB8AC3E}">
        <p14:creationId xmlns:p14="http://schemas.microsoft.com/office/powerpoint/2010/main" val="255223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911477395"/>
              </p:ext>
            </p:extLst>
          </p:nvPr>
        </p:nvGraphicFramePr>
        <p:xfrm>
          <a:off x="614150" y="545911"/>
          <a:ext cx="8518837" cy="4195312"/>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9112">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a:t>
                      </a:r>
                    </a:p>
                    <a:p>
                      <a:pPr>
                        <a:lnSpc>
                          <a:spcPct val="100000"/>
                        </a:lnSpc>
                      </a:pPr>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Practicar cómo dirigir ejercicios de calentamiento y enfriamiento</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Su turno para dirigir ejercicios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 calentamiento</a:t>
                      </a:r>
                    </a:p>
                    <a:p>
                      <a:pPr>
                        <a:lnSpc>
                          <a:spcPct val="100000"/>
                        </a:lnSpc>
                      </a:pPr>
                      <a:endParaRPr sz="900" b="0" i="0" u="none" strike="noStrike" baseline="0" dirty="0">
                        <a:solidFill>
                          <a:schemeClr val="tx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15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lnSpc>
                          <a:spcPct val="100000"/>
                        </a:lnSpc>
                      </a:pPr>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Comencemos con los ejercicios de calentamiento. En grupo, elijan 4 estiramientos dinámicos de esta lista.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Pídeles a 4 voluntarios que digan un estiramiento que les gustaría probar. Anímalos a elegir un ejercicio que tal vez no conozcan. </a:t>
                      </a:r>
                      <a:r>
                        <a:rPr lang="es-xl" sz="900" b="0" i="0" u="none" strike="noStrike" baseline="0" dirty="0">
                          <a:solidFill>
                            <a:schemeClr val="dk1"/>
                          </a:solidFill>
                          <a:latin typeface="Ubuntu" panose="020B0504030602030204" pitchFamily="34" charset="0"/>
                          <a:ea typeface="+mn-ea"/>
                          <a:cs typeface="+mn-cs"/>
                        </a:rPr>
                        <a:t>Ejemplo: </a:t>
                      </a:r>
                      <a:r>
                        <a:rPr lang="en-US" sz="900" b="0" i="0" u="none" strike="noStrike" baseline="0" dirty="0">
                          <a:solidFill>
                            <a:schemeClr val="dk1"/>
                          </a:solidFill>
                          <a:latin typeface="Ubuntu" panose="020B0504030602030204" pitchFamily="34" charset="0"/>
                          <a:ea typeface="+mn-ea"/>
                          <a:cs typeface="+mn-cs"/>
                        </a:rPr>
                        <a:t>m</a:t>
                      </a:r>
                      <a:r>
                        <a:rPr lang="es-xl" sz="900" b="0" i="0" u="none" strike="noStrike" baseline="0" dirty="0">
                          <a:solidFill>
                            <a:schemeClr val="dk1"/>
                          </a:solidFill>
                          <a:latin typeface="Ubuntu" panose="020B0504030602030204" pitchFamily="34" charset="0"/>
                          <a:ea typeface="+mn-ea"/>
                          <a:cs typeface="+mn-cs"/>
                        </a:rPr>
                        <a:t>ucha gente sabe cómo hacer el ejercicio de rodillas elevadas, pero quizás no el ejercicio de desplazamiento lateral.</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1" i="1"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Enséñales a los participantes cómo hacer el ejercicio y practicar. Después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de un par de minutos, pídele a alguien que dirija el ejercicio de estiramiento. Repite esto con 4 estiramientos. Haz cada estiramiento durante 30 segundos.</a:t>
                      </a:r>
                    </a:p>
                    <a:p>
                      <a:pPr marL="27940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27940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27940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27940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pPr>
                        <a:lnSpc>
                          <a:spcPct val="100000"/>
                        </a:lnSpc>
                      </a:pPr>
                      <a:r>
                        <a:rPr lang="es-xl" sz="900" b="1" i="0" u="none" strike="noStrike" baseline="0">
                          <a:solidFill>
                            <a:srgbClr val="316355"/>
                          </a:solidFill>
                          <a:latin typeface="Ubuntu" panose="020B0504030602030204" pitchFamily="34" charset="0"/>
                          <a:ea typeface="+mn-ea"/>
                          <a:cs typeface="+mn-cs"/>
                        </a:rPr>
                        <a:t>Tema</a:t>
                      </a:r>
                    </a:p>
                    <a:p>
                      <a:pPr>
                        <a:lnSpc>
                          <a:spcPct val="100000"/>
                        </a:lnSpc>
                      </a:pPr>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Rutina de enfriamiento para dirigir ejercicios de calentamiento y enfriamiento</a:t>
                      </a:r>
                    </a:p>
                    <a:p>
                      <a:pPr>
                        <a:lnSpc>
                          <a:spcPct val="100000"/>
                        </a:lnSpc>
                      </a:pPr>
                      <a:endParaRPr sz="900" b="1" i="0" u="none" strike="noStrike" baseline="0">
                        <a:solidFill>
                          <a:srgbClr val="316355"/>
                        </a:solidFill>
                        <a:latin typeface="Ubuntu" panose="020B0504030602030204" pitchFamily="34" charset="0"/>
                        <a:ea typeface="+mn-ea"/>
                        <a:cs typeface="+mn-cs"/>
                      </a:endParaRPr>
                    </a:p>
                    <a:p>
                      <a:pPr>
                        <a:lnSpc>
                          <a:spcPct val="100000"/>
                        </a:lnSpc>
                      </a:pPr>
                      <a:r>
                        <a:rPr lang="es-xl" sz="900" b="0" i="0" u="none" strike="noStrike" baseline="0">
                          <a:solidFill>
                            <a:schemeClr val="tx1"/>
                          </a:solidFill>
                          <a:latin typeface="Ubuntu" panose="020B0504030602030204" pitchFamily="34" charset="0"/>
                          <a:ea typeface="+mn-ea"/>
                          <a:cs typeface="+mn-cs"/>
                        </a:rPr>
                        <a:t>Ejemplo de ejercicio de calentamiento</a:t>
                      </a:r>
                    </a:p>
                    <a:p>
                      <a:pPr>
                        <a:lnSpc>
                          <a:spcPct val="100000"/>
                        </a:lnSpc>
                      </a:pPr>
                      <a:endParaRPr sz="900" b="0" i="0" u="none" strike="noStrike" baseline="0">
                        <a:solidFill>
                          <a:srgbClr val="316355"/>
                        </a:solidFill>
                        <a:latin typeface="Ubuntu" panose="020B0504030602030204" pitchFamily="34" charset="0"/>
                        <a:ea typeface="+mn-ea"/>
                        <a:cs typeface="+mn-cs"/>
                      </a:endParaRPr>
                    </a:p>
                    <a:p>
                      <a:pPr>
                        <a:lnSpc>
                          <a:spcPct val="100000"/>
                        </a:lnSpc>
                      </a:pPr>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4 minutos</a:t>
                      </a:r>
                    </a:p>
                    <a:p>
                      <a:pPr>
                        <a:lnSpc>
                          <a:spcPct val="100000"/>
                        </a:lnSpc>
                      </a:pPr>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¡Buen trabajo con los estiramientos dinámicos! Recuerden que cada deporte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es diferente, por lo que deben asegurarse de utilizar las guías de ejercicios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calentamiento cuando les toque dirigirlos.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Este es un ejemplo del básquetbol. Deben hacer las actividades aeróbicas durante 30 segundos cada una. Los estiramientos dinámicos deben hacerse 10 veces en cada lado o dirección.</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highlight>
                            <a:srgbClr val="00FFFF"/>
                          </a:highlight>
                          <a:latin typeface="Ubuntu" panose="020B0504030602030204" pitchFamily="34" charset="0"/>
                          <a:ea typeface="+mn-ea"/>
                          <a:cs typeface="+mn-cs"/>
                        </a:rPr>
                        <a:t>[Puedes cambiar esta diapositiva por un deporte diferente. Adapta la diapositiva al deporte que jueguen los Capitanes de Mejoramiento Físico. </a:t>
                      </a:r>
                      <a:r>
                        <a:rPr lang="es-xl" sz="900" b="0" i="0" u="none" strike="noStrike" baseline="0" dirty="0">
                          <a:solidFill>
                            <a:schemeClr val="dk1"/>
                          </a:solidFill>
                          <a:highlight>
                            <a:srgbClr val="00FFFF"/>
                          </a:highlight>
                          <a:latin typeface="Ubuntu" panose="020B0504030602030204" pitchFamily="34" charset="0"/>
                          <a:ea typeface="+mn-ea"/>
                          <a:cs typeface="+mn-cs"/>
                        </a:rPr>
                        <a:t>Puedes explicar y practicar diferentes ejercicios de calentamiento para su deporte específico.]</a:t>
                      </a:r>
                      <a:endParaRPr sz="900" b="1" i="1" u="none" strike="noStrike" baseline="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7EB045A7-C546-B183-6EB3-342908B252CF}"/>
              </a:ext>
            </a:extLst>
          </p:cNvPr>
          <p:cNvPicPr>
            <a:picLocks noChangeAspect="1"/>
          </p:cNvPicPr>
          <p:nvPr/>
        </p:nvPicPr>
        <p:blipFill rotWithShape="1">
          <a:blip r:embed="rId2"/>
          <a:srcRect l="6200" t="34709" r="50000" b="21602"/>
          <a:stretch/>
        </p:blipFill>
        <p:spPr>
          <a:xfrm>
            <a:off x="7005850" y="1330424"/>
            <a:ext cx="2127137" cy="1193494"/>
          </a:xfrm>
          <a:prstGeom prst="rect">
            <a:avLst/>
          </a:prstGeom>
          <a:ln>
            <a:solidFill>
              <a:schemeClr val="tx1"/>
            </a:solidFill>
          </a:ln>
        </p:spPr>
      </p:pic>
      <p:pic>
        <p:nvPicPr>
          <p:cNvPr id="8" name="Picture 7">
            <a:extLst>
              <a:ext uri="{FF2B5EF4-FFF2-40B4-BE49-F238E27FC236}">
                <a16:creationId xmlns:a16="http://schemas.microsoft.com/office/drawing/2014/main" id="{A910E938-2AFD-DECB-8D6F-A5A54868EFEA}"/>
              </a:ext>
            </a:extLst>
          </p:cNvPr>
          <p:cNvPicPr>
            <a:picLocks noChangeAspect="1"/>
          </p:cNvPicPr>
          <p:nvPr/>
        </p:nvPicPr>
        <p:blipFill rotWithShape="1">
          <a:blip r:embed="rId3"/>
          <a:srcRect l="6200" t="35561" r="50000" b="21815"/>
          <a:stretch/>
        </p:blipFill>
        <p:spPr>
          <a:xfrm>
            <a:off x="7005851" y="3308431"/>
            <a:ext cx="2127136" cy="1164383"/>
          </a:xfrm>
          <a:prstGeom prst="rect">
            <a:avLst/>
          </a:prstGeom>
          <a:ln>
            <a:solidFill>
              <a:schemeClr val="tx1"/>
            </a:solidFill>
          </a:ln>
        </p:spPr>
      </p:pic>
    </p:spTree>
    <p:extLst>
      <p:ext uri="{BB962C8B-B14F-4D97-AF65-F5344CB8AC3E}">
        <p14:creationId xmlns:p14="http://schemas.microsoft.com/office/powerpoint/2010/main" val="144296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23609015"/>
              </p:ext>
            </p:extLst>
          </p:nvPr>
        </p:nvGraphicFramePr>
        <p:xfrm>
          <a:off x="614150" y="545911"/>
          <a:ext cx="8518837" cy="5920797"/>
        </p:xfrm>
        <a:graphic>
          <a:graphicData uri="http://schemas.openxmlformats.org/drawingml/2006/table">
            <a:tbl>
              <a:tblPr firstRow="1" bandRow="1">
                <a:tableStyleId>{5C22544A-7EE6-4342-B048-85BDC9FD1C3A}</a:tableStyleId>
              </a:tblPr>
              <a:tblGrid>
                <a:gridCol w="2117175">
                  <a:extLst>
                    <a:ext uri="{9D8B030D-6E8A-4147-A177-3AD203B41FA5}">
                      <a16:colId xmlns:a16="http://schemas.microsoft.com/office/drawing/2014/main" val="1124436216"/>
                    </a:ext>
                  </a:extLst>
                </a:gridCol>
                <a:gridCol w="4182825">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297237">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Practicar cómo dirigir ejercicios de calentamiento y enfriamiento</a:t>
                      </a:r>
                    </a:p>
                    <a:p>
                      <a:endParaRPr sz="900" b="0"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Su turno para dirigir ejercicios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 enfriamiento</a:t>
                      </a:r>
                    </a:p>
                    <a:p>
                      <a:endParaRPr sz="900" b="0" i="0" u="none" strike="noStrike" baseline="0" dirty="0">
                        <a:solidFill>
                          <a:schemeClr val="tx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10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Ahora practiquemos los ejercicios de enfriamiento. En grupo, elijan 4 estiramientos estáticos de esta lista.</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Pídeles a 4 voluntarios que digan un estiramiento que les gustaría probar. Anímalos a elegir un ejercicio de estiramiento que aún no conozcan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o ejercicios para diferentes partes del cuerpo.</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1" i="1"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latin typeface="Ubuntu" panose="020B0504030602030204" pitchFamily="34" charset="0"/>
                          <a:ea typeface="+mn-ea"/>
                          <a:cs typeface="+mn-cs"/>
                        </a:rPr>
                        <a:t>Enséñales a los participantes cómo hacer el ejercicio de estiramiento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y practicar. Después de un par de minutos, pídele a alguien que dirija el ejercicio de estiramiento. Repite esto con 4 estiramientos. Mantén cada estiramiento durante 30 segundos.</a:t>
                      </a:r>
                    </a:p>
                    <a:p>
                      <a:pPr marL="279400" indent="0">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spc="-20" baseline="0" dirty="0">
                          <a:solidFill>
                            <a:srgbClr val="316355"/>
                          </a:solidFill>
                          <a:latin typeface="Ubuntu" panose="020B0504030602030204" pitchFamily="34" charset="0"/>
                          <a:ea typeface="+mn-ea"/>
                          <a:cs typeface="+mn-cs"/>
                        </a:rPr>
                        <a:t>Lección 2: </a:t>
                      </a:r>
                      <a:r>
                        <a:rPr lang="es-xl" sz="900" b="0" i="0" u="none" strike="noStrike" spc="-20" baseline="0" dirty="0">
                          <a:solidFill>
                            <a:schemeClr val="tx1"/>
                          </a:solidFill>
                          <a:latin typeface="Ubuntu" panose="020B0504030602030204" pitchFamily="34" charset="0"/>
                          <a:ea typeface="+mn-ea"/>
                          <a:cs typeface="+mn-cs"/>
                        </a:rPr>
                        <a:t>Rutina de enfriamiento para dirigir ejercicios de calentamiento y enfriamiento</a:t>
                      </a:r>
                    </a:p>
                    <a:p>
                      <a:endParaRPr sz="900" b="1"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Ejemplo de ejercicio de enfriamiento</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4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¡Buen trabajo con los estiramientos estáticos! Recuerden que cada deporte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es diferente, por lo que deben asegurarse de utilizar las guías de ejercicios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enfriamiento cuando les toque dirigirlos.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Este es un ejemplo del básquetbol. Deben hacer actividad aeróbica durante un par de minutos y mantener cada estiramiento durante 30 segundos. Asegúrense de estirar de ambos lados.</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1" u="none" strike="noStrike" baseline="0" dirty="0">
                          <a:solidFill>
                            <a:schemeClr val="dk1"/>
                          </a:solidFill>
                          <a:highlight>
                            <a:srgbClr val="00FFFF"/>
                          </a:highlight>
                          <a:latin typeface="Ubuntu" panose="020B0504030602030204" pitchFamily="34" charset="0"/>
                          <a:ea typeface="+mn-ea"/>
                          <a:cs typeface="+mn-cs"/>
                        </a:rPr>
                        <a:t>[Puedes cambiar esta diapositiva por un deporte diferente. Adapta la diapositiva al deporte que jueguen los Capitanes de Mejoramiento Físico. </a:t>
                      </a:r>
                      <a:r>
                        <a:rPr lang="es-xl" sz="900" b="0" i="0" u="none" strike="noStrike" baseline="0" dirty="0">
                          <a:solidFill>
                            <a:schemeClr val="dk1"/>
                          </a:solidFill>
                          <a:highlight>
                            <a:srgbClr val="00FFFF"/>
                          </a:highlight>
                          <a:latin typeface="Ubuntu" panose="020B0504030602030204" pitchFamily="34" charset="0"/>
                          <a:ea typeface="+mn-ea"/>
                          <a:cs typeface="+mn-cs"/>
                        </a:rPr>
                        <a:t>Puedes explicar y practicar diferentes ejercicios de enfriamiento para su deporte específico.]</a:t>
                      </a:r>
                      <a:endParaRPr sz="900" b="1" i="1" u="none" strike="noStrike" baseline="0" dirty="0">
                        <a:solidFill>
                          <a:schemeClr val="dk1"/>
                        </a:solidFill>
                        <a:highlight>
                          <a:srgbClr val="00FFFF"/>
                        </a:highlight>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es-xl" sz="900" b="1" i="0" u="none" strike="noStrike" baseline="0">
                          <a:solidFill>
                            <a:srgbClr val="316355"/>
                          </a:solidFill>
                          <a:latin typeface="Ubuntu" panose="020B0504030602030204" pitchFamily="34" charset="0"/>
                          <a:ea typeface="+mn-ea"/>
                          <a:cs typeface="+mn-cs"/>
                        </a:rPr>
                        <a:t>Tema</a:t>
                      </a:r>
                    </a:p>
                    <a:p>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Rutina de enfriamiento para dirigir ejercicios de calentamiento y enfriamiento</a:t>
                      </a:r>
                    </a:p>
                    <a:p>
                      <a:endParaRPr sz="900" b="1" i="0" u="none" strike="noStrike" baseline="0">
                        <a:solidFill>
                          <a:srgbClr val="316355"/>
                        </a:solidFill>
                        <a:latin typeface="Ubuntu" panose="020B0504030602030204" pitchFamily="34" charset="0"/>
                        <a:ea typeface="+mn-ea"/>
                        <a:cs typeface="+mn-cs"/>
                      </a:endParaRPr>
                    </a:p>
                    <a:p>
                      <a:r>
                        <a:rPr lang="es-xl" sz="900" b="0" i="0" u="none" strike="noStrike" baseline="0">
                          <a:solidFill>
                            <a:schemeClr val="tx1"/>
                          </a:solidFill>
                          <a:latin typeface="Ubuntu" panose="020B0504030602030204" pitchFamily="34" charset="0"/>
                          <a:ea typeface="+mn-ea"/>
                          <a:cs typeface="+mn-cs"/>
                        </a:rPr>
                        <a:t>Consejos</a:t>
                      </a:r>
                    </a:p>
                    <a:p>
                      <a:endParaRPr sz="900" b="0" i="0" u="none" strike="noStrike" baseline="0">
                        <a:solidFill>
                          <a:srgbClr val="316355"/>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2 minutos</a:t>
                      </a:r>
                    </a:p>
                    <a:p>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p>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Estos son algunos consejos más para dirigir los ejercicios de calentamiento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y enfriamiento: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Sigan una rutina estándar para los ejercicios de enfriamiento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y calentamiento.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Muestren seguridad. Hablen en voz alta y con claridad.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Animen a todos los compañeros de equipo a participar.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Asegúrense de tener suficiente espacio para hacer los ejercicios de manera segura y eficaz.</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Observen a los compañeros de equipo para asegurarse de que hagan los ejercicios correctamente y ofrézcanles ayuda si no los hacen bien.</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4113514889"/>
                  </a:ext>
                </a:extLst>
              </a:tr>
            </a:tbl>
          </a:graphicData>
        </a:graphic>
      </p:graphicFrame>
      <p:pic>
        <p:nvPicPr>
          <p:cNvPr id="4" name="Picture 3">
            <a:extLst>
              <a:ext uri="{FF2B5EF4-FFF2-40B4-BE49-F238E27FC236}">
                <a16:creationId xmlns:a16="http://schemas.microsoft.com/office/drawing/2014/main" id="{2D6278D7-AF8A-3D70-F7F2-EE855941BED2}"/>
              </a:ext>
            </a:extLst>
          </p:cNvPr>
          <p:cNvPicPr>
            <a:picLocks noChangeAspect="1"/>
          </p:cNvPicPr>
          <p:nvPr/>
        </p:nvPicPr>
        <p:blipFill rotWithShape="1">
          <a:blip r:embed="rId2"/>
          <a:srcRect l="6200" t="35135" r="50000" b="21176"/>
          <a:stretch/>
        </p:blipFill>
        <p:spPr>
          <a:xfrm>
            <a:off x="7005850" y="1097200"/>
            <a:ext cx="2127137" cy="1193494"/>
          </a:xfrm>
          <a:prstGeom prst="rect">
            <a:avLst/>
          </a:prstGeom>
          <a:ln>
            <a:solidFill>
              <a:schemeClr val="tx1"/>
            </a:solidFill>
          </a:ln>
        </p:spPr>
      </p:pic>
      <p:pic>
        <p:nvPicPr>
          <p:cNvPr id="7" name="Picture 6">
            <a:extLst>
              <a:ext uri="{FF2B5EF4-FFF2-40B4-BE49-F238E27FC236}">
                <a16:creationId xmlns:a16="http://schemas.microsoft.com/office/drawing/2014/main" id="{72B29656-7F43-BDFC-F6A5-178852ECF358}"/>
              </a:ext>
            </a:extLst>
          </p:cNvPr>
          <p:cNvPicPr>
            <a:picLocks noChangeAspect="1"/>
          </p:cNvPicPr>
          <p:nvPr/>
        </p:nvPicPr>
        <p:blipFill rotWithShape="1">
          <a:blip r:embed="rId3"/>
          <a:srcRect l="6200" t="35348" r="50000" b="21602"/>
          <a:stretch/>
        </p:blipFill>
        <p:spPr>
          <a:xfrm>
            <a:off x="7005850" y="2826814"/>
            <a:ext cx="2127137" cy="1176028"/>
          </a:xfrm>
          <a:prstGeom prst="rect">
            <a:avLst/>
          </a:prstGeom>
          <a:ln>
            <a:solidFill>
              <a:schemeClr val="tx1"/>
            </a:solidFill>
          </a:ln>
        </p:spPr>
      </p:pic>
      <p:pic>
        <p:nvPicPr>
          <p:cNvPr id="11" name="Picture 10">
            <a:extLst>
              <a:ext uri="{FF2B5EF4-FFF2-40B4-BE49-F238E27FC236}">
                <a16:creationId xmlns:a16="http://schemas.microsoft.com/office/drawing/2014/main" id="{C8590C15-F791-AF99-2798-91D15DF8913D}"/>
              </a:ext>
            </a:extLst>
          </p:cNvPr>
          <p:cNvPicPr>
            <a:picLocks noChangeAspect="1"/>
          </p:cNvPicPr>
          <p:nvPr/>
        </p:nvPicPr>
        <p:blipFill rotWithShape="1">
          <a:blip r:embed="rId4"/>
          <a:srcRect l="6200" t="34923" r="50000" b="21175"/>
          <a:stretch/>
        </p:blipFill>
        <p:spPr>
          <a:xfrm>
            <a:off x="7005850" y="4764594"/>
            <a:ext cx="2127137" cy="1199316"/>
          </a:xfrm>
          <a:prstGeom prst="rect">
            <a:avLst/>
          </a:prstGeom>
          <a:ln>
            <a:solidFill>
              <a:schemeClr val="tx1"/>
            </a:solidFill>
          </a:ln>
        </p:spPr>
      </p:pic>
    </p:spTree>
    <p:extLst>
      <p:ext uri="{BB962C8B-B14F-4D97-AF65-F5344CB8AC3E}">
        <p14:creationId xmlns:p14="http://schemas.microsoft.com/office/powerpoint/2010/main" val="8473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pPr>
            <a:r>
              <a:rPr lang="es-xl" sz="1800" b="1">
                <a:solidFill>
                  <a:srgbClr val="2F6153"/>
                </a:solidFill>
                <a:effectLst/>
                <a:latin typeface="Ubuntu" panose="020B0504030602030204" pitchFamily="34" charset="0"/>
                <a:ea typeface="Ubuntu" panose="020B0504030602030204" pitchFamily="34" charset="0"/>
                <a:cs typeface="Ubuntu" panose="020B0504030602030204" pitchFamily="34" charset="0"/>
              </a:rPr>
              <a:t>Descripción general de la capacitación</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1754061732"/>
              </p:ext>
            </p:extLst>
          </p:nvPr>
        </p:nvGraphicFramePr>
        <p:xfrm>
          <a:off x="652345" y="948224"/>
          <a:ext cx="8621485" cy="5281268"/>
        </p:xfrm>
        <a:graphic>
          <a:graphicData uri="http://schemas.openxmlformats.org/drawingml/2006/table">
            <a:tbl>
              <a:tblPr firstRow="1" firstCol="1" bandRow="1">
                <a:tableStyleId>{8799B23B-EC83-4686-B30A-512413B5E67A}</a:tableStyleId>
              </a:tblPr>
              <a:tblGrid>
                <a:gridCol w="5112351">
                  <a:extLst>
                    <a:ext uri="{9D8B030D-6E8A-4147-A177-3AD203B41FA5}">
                      <a16:colId xmlns:a16="http://schemas.microsoft.com/office/drawing/2014/main" val="3459485581"/>
                    </a:ext>
                  </a:extLst>
                </a:gridCol>
                <a:gridCol w="2301525">
                  <a:extLst>
                    <a:ext uri="{9D8B030D-6E8A-4147-A177-3AD203B41FA5}">
                      <a16:colId xmlns:a16="http://schemas.microsoft.com/office/drawing/2014/main" val="215483581"/>
                    </a:ext>
                  </a:extLst>
                </a:gridCol>
                <a:gridCol w="1207609">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pPr>
                      <a:r>
                        <a:rPr lang="es-xl" sz="1600" b="1" dirty="0">
                          <a:solidFill>
                            <a:srgbClr val="8C8D8F"/>
                          </a:solidFill>
                          <a:effectLst/>
                          <a:latin typeface="Ubuntu" panose="020B0504030602030204" pitchFamily="34" charset="0"/>
                        </a:rPr>
                        <a:t>Tema</a:t>
                      </a:r>
                      <a:endParaRPr sz="16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es-xl" sz="1600" b="1" dirty="0">
                          <a:solidFill>
                            <a:srgbClr val="8C8D8F"/>
                          </a:solidFill>
                          <a:effectLst/>
                          <a:latin typeface="Ubuntu" panose="020B0504030602030204" pitchFamily="34" charset="0"/>
                        </a:rPr>
                        <a:t>Descripción</a:t>
                      </a:r>
                      <a:endParaRPr sz="1600" b="1" dirty="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es-xl" sz="1600" b="1" dirty="0">
                          <a:solidFill>
                            <a:srgbClr val="8C8D8F"/>
                          </a:solidFill>
                          <a:effectLst/>
                          <a:latin typeface="Ubuntu" panose="020B0504030602030204" pitchFamily="34" charset="0"/>
                        </a:rPr>
                        <a:t>Tiempo estimado</a:t>
                      </a:r>
                      <a:endParaRPr sz="1600" b="1" dirty="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100000"/>
                        </a:lnSpc>
                        <a:spcAft>
                          <a:spcPts val="800"/>
                        </a:spcAft>
                      </a:pPr>
                      <a:r>
                        <a:rPr lang="es-xl" sz="1600" b="1" dirty="0">
                          <a:solidFill>
                            <a:srgbClr val="2F6153"/>
                          </a:solidFill>
                          <a:effectLst/>
                          <a:latin typeface="Ubuntu" panose="020B0504030602030204" pitchFamily="34" charset="0"/>
                        </a:rPr>
                        <a:t>Lección 1:</a:t>
                      </a:r>
                      <a:endParaRPr sz="1600" dirty="0">
                        <a:solidFill>
                          <a:srgbClr val="000000"/>
                        </a:solidFill>
                        <a:effectLst/>
                        <a:latin typeface="Ubuntu" panose="020B0504030602030204" pitchFamily="34" charset="0"/>
                      </a:endParaRPr>
                    </a:p>
                    <a:p>
                      <a:pPr marL="2540">
                        <a:lnSpc>
                          <a:spcPct val="100000"/>
                        </a:lnSpc>
                        <a:spcAft>
                          <a:spcPts val="800"/>
                        </a:spcAft>
                      </a:pPr>
                      <a:r>
                        <a:rPr lang="es-xl" sz="1600" b="1" u="none" strike="noStrike" dirty="0">
                          <a:solidFill>
                            <a:srgbClr val="2F6153"/>
                          </a:solidFill>
                          <a:effectLst/>
                          <a:uFillTx/>
                          <a:latin typeface="Ubuntu" panose="020B0504030602030204" pitchFamily="34" charset="0"/>
                        </a:rPr>
                        <a:t>Descripción general del Mejoramiento Físico</a:t>
                      </a:r>
                      <a:endParaRPr sz="1600" b="1" u="none" strike="noStrike" dirty="0">
                        <a:solidFill>
                          <a:srgbClr val="000000"/>
                        </a:solidFill>
                        <a:effectLst/>
                        <a:uFillTx/>
                        <a:latin typeface="Ubuntu" panose="020B0504030602030204" pitchFamily="34" charset="0"/>
                      </a:endParaRPr>
                    </a:p>
                    <a:p>
                      <a:pPr marL="180975" lvl="0" indent="-85725">
                        <a:lnSpc>
                          <a:spcPct val="100000"/>
                        </a:lnSpc>
                        <a:spcAft>
                          <a:spcPts val="800"/>
                        </a:spcAft>
                        <a:buFont typeface="Arial" panose="020B0604020202020204" pitchFamily="34" charset="0"/>
                        <a:buChar char="•"/>
                      </a:pPr>
                      <a:r>
                        <a:rPr lang="es-xl" sz="1600" b="0" u="none" strike="noStrike" dirty="0">
                          <a:solidFill>
                            <a:srgbClr val="2F6153"/>
                          </a:solidFill>
                          <a:effectLst/>
                          <a:uFill>
                            <a:solidFill>
                              <a:srgbClr val="000000"/>
                            </a:solidFill>
                          </a:uFill>
                          <a:latin typeface="Ubuntu" panose="020B0504030602030204" pitchFamily="34" charset="0"/>
                        </a:rPr>
                        <a:t>Definición de Mejoramiento Físico</a:t>
                      </a:r>
                    </a:p>
                    <a:p>
                      <a:pPr marL="180975" lvl="0" indent="-85725">
                        <a:lnSpc>
                          <a:spcPct val="100000"/>
                        </a:lnSpc>
                        <a:spcAft>
                          <a:spcPts val="800"/>
                        </a:spcAft>
                        <a:buFont typeface="Arial" panose="020B0604020202020204" pitchFamily="34" charset="0"/>
                        <a:buChar char="•"/>
                      </a:pPr>
                      <a:r>
                        <a:rPr lang="es-xl" sz="1600" b="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Actividad física</a:t>
                      </a:r>
                    </a:p>
                    <a:p>
                      <a:pPr marL="180975" lvl="0" indent="-85725">
                        <a:lnSpc>
                          <a:spcPct val="100000"/>
                        </a:lnSpc>
                        <a:spcAft>
                          <a:spcPts val="800"/>
                        </a:spcAft>
                        <a:buFont typeface="Arial" panose="020B0604020202020204" pitchFamily="34" charset="0"/>
                        <a:buChar char="•"/>
                      </a:pPr>
                      <a:r>
                        <a:rPr lang="es-xl" sz="1600" b="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Nutrición</a:t>
                      </a:r>
                    </a:p>
                    <a:p>
                      <a:pPr marL="180975" lvl="0" indent="-85725">
                        <a:lnSpc>
                          <a:spcPct val="100000"/>
                        </a:lnSpc>
                        <a:spcAft>
                          <a:spcPts val="800"/>
                        </a:spcAft>
                        <a:buFont typeface="Arial" panose="020B0604020202020204" pitchFamily="34" charset="0"/>
                        <a:buChar char="•"/>
                      </a:pPr>
                      <a:r>
                        <a:rPr lang="es-xl" sz="1600" b="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Hidratación</a:t>
                      </a:r>
                    </a:p>
                    <a:p>
                      <a:pPr marL="180975" lvl="0" indent="-85725">
                        <a:lnSpc>
                          <a:spcPct val="100000"/>
                        </a:lnSpc>
                        <a:spcAft>
                          <a:spcPts val="800"/>
                        </a:spcAft>
                        <a:buFont typeface="Arial" panose="020B0604020202020204" pitchFamily="34" charset="0"/>
                        <a:buChar char="•"/>
                      </a:pPr>
                      <a:r>
                        <a:rPr lang="es-xl" sz="1600" b="0" u="none" strike="noStrike" dirty="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Consejos de salud en la práctica</a:t>
                      </a:r>
                      <a:endParaRPr sz="1600" b="0" u="none" strike="noStrike" dirty="0">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9525">
                        <a:lnSpc>
                          <a:spcPct val="100000"/>
                        </a:lnSpc>
                        <a:spcAft>
                          <a:spcPts val="800"/>
                        </a:spcAft>
                      </a:pPr>
                      <a:r>
                        <a:rPr lang="es-xl" sz="1600" spc="-20" baseline="0" dirty="0">
                          <a:solidFill>
                            <a:srgbClr val="2F6153"/>
                          </a:solidFill>
                          <a:effectLst/>
                          <a:latin typeface="Ubuntu" panose="020B0504030602030204" pitchFamily="34" charset="0"/>
                        </a:rPr>
                        <a:t>Aprender sobre los conceptos básicos de </a:t>
                      </a:r>
                      <a:br>
                        <a:rPr lang="en-US" sz="1600" spc="-20" baseline="0" dirty="0">
                          <a:solidFill>
                            <a:srgbClr val="2F6153"/>
                          </a:solidFill>
                          <a:effectLst/>
                          <a:latin typeface="Ubuntu" panose="020B0504030602030204" pitchFamily="34" charset="0"/>
                        </a:rPr>
                      </a:br>
                      <a:r>
                        <a:rPr lang="es-xl" sz="1600" spc="-20" baseline="0" dirty="0">
                          <a:solidFill>
                            <a:srgbClr val="2F6153"/>
                          </a:solidFill>
                          <a:effectLst/>
                          <a:latin typeface="Ubuntu" panose="020B0504030602030204" pitchFamily="34" charset="0"/>
                        </a:rPr>
                        <a:t>la actividad física, la nutrición, la hidratación y cómo apoyar a los compañeros de equipo.</a:t>
                      </a:r>
                    </a:p>
                  </a:txBody>
                  <a:tcPr marL="109692" marR="50661" marT="37886" marB="30397" anchor="ctr">
                    <a:noFill/>
                  </a:tcPr>
                </a:tc>
                <a:tc>
                  <a:txBody>
                    <a:bodyPr/>
                    <a:lstStyle/>
                    <a:p>
                      <a:pPr marL="73025">
                        <a:lnSpc>
                          <a:spcPct val="100000"/>
                        </a:lnSpc>
                        <a:spcAft>
                          <a:spcPts val="800"/>
                        </a:spcAft>
                      </a:pPr>
                      <a:r>
                        <a:rPr lang="es-xl" sz="1600">
                          <a:solidFill>
                            <a:srgbClr val="2F6153"/>
                          </a:solidFill>
                          <a:effectLst/>
                          <a:latin typeface="Ubuntu" panose="020B0504030602030204" pitchFamily="34" charset="0"/>
                        </a:rPr>
                        <a:t>1,5 horas</a:t>
                      </a:r>
                      <a:endParaRPr sz="160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100000"/>
                        </a:lnSpc>
                        <a:spcAft>
                          <a:spcPts val="800"/>
                        </a:spcAft>
                      </a:pPr>
                      <a:r>
                        <a:rPr lang="es-xl" sz="1600" b="1" dirty="0">
                          <a:solidFill>
                            <a:srgbClr val="3A3865"/>
                          </a:solidFill>
                          <a:effectLst/>
                          <a:latin typeface="Ubuntu" panose="020B0504030602030204" pitchFamily="34" charset="0"/>
                        </a:rPr>
                        <a:t>Lección 2:</a:t>
                      </a:r>
                      <a:endParaRPr sz="1600" dirty="0">
                        <a:solidFill>
                          <a:srgbClr val="000000"/>
                        </a:solidFill>
                        <a:effectLst/>
                        <a:latin typeface="Ubuntu" panose="020B0504030602030204" pitchFamily="34" charset="0"/>
                      </a:endParaRPr>
                    </a:p>
                    <a:p>
                      <a:pPr>
                        <a:lnSpc>
                          <a:spcPct val="100000"/>
                        </a:lnSpc>
                        <a:spcAft>
                          <a:spcPts val="800"/>
                        </a:spcAft>
                      </a:pPr>
                      <a:r>
                        <a:rPr lang="es-xl" sz="1600" b="1" dirty="0">
                          <a:solidFill>
                            <a:srgbClr val="3A3865"/>
                          </a:solidFill>
                          <a:effectLst/>
                          <a:latin typeface="Ubuntu" panose="020B0504030602030204" pitchFamily="34" charset="0"/>
                        </a:rPr>
                        <a:t>Dirigir ejercicios de calentamiento y enfriamiento</a:t>
                      </a:r>
                      <a:endParaRPr sz="1600" dirty="0">
                        <a:solidFill>
                          <a:srgbClr val="000000"/>
                        </a:solidFill>
                        <a:effectLst/>
                        <a:latin typeface="Ubuntu" panose="020B0504030602030204" pitchFamily="34" charset="0"/>
                      </a:endParaRPr>
                    </a:p>
                    <a:p>
                      <a:pPr marL="180975" lvl="0" indent="-95250" fontAlgn="base">
                        <a:lnSpc>
                          <a:spcPct val="100000"/>
                        </a:lnSpc>
                        <a:spcAft>
                          <a:spcPts val="800"/>
                        </a:spcAft>
                        <a:buClr>
                          <a:srgbClr val="3A3865"/>
                        </a:buClr>
                        <a:buSzPts val="1200"/>
                        <a:buFont typeface="Arial" panose="020B0604020202020204" pitchFamily="34" charset="0"/>
                        <a:buChar char="•"/>
                      </a:pPr>
                      <a:r>
                        <a:rPr lang="es-xl" sz="1600" b="0" u="none" strike="noStrike" dirty="0">
                          <a:solidFill>
                            <a:srgbClr val="3A3865"/>
                          </a:solidFill>
                          <a:effectLst/>
                          <a:uFill>
                            <a:solidFill>
                              <a:srgbClr val="000000"/>
                            </a:solidFill>
                          </a:uFill>
                          <a:latin typeface="Ubuntu" panose="020B0504030602030204" pitchFamily="34" charset="0"/>
                        </a:rPr>
                        <a:t>Ejercicios de calentamiento</a:t>
                      </a:r>
                    </a:p>
                    <a:p>
                      <a:pPr marL="180975" lvl="0" indent="-95250" fontAlgn="base">
                        <a:lnSpc>
                          <a:spcPct val="100000"/>
                        </a:lnSpc>
                        <a:spcAft>
                          <a:spcPts val="800"/>
                        </a:spcAft>
                        <a:buClr>
                          <a:srgbClr val="3A3865"/>
                        </a:buClr>
                        <a:buSzPts val="1200"/>
                        <a:buFont typeface="Arial" panose="020B0604020202020204" pitchFamily="34" charset="0"/>
                        <a:buChar char="•"/>
                      </a:pPr>
                      <a:r>
                        <a:rPr lang="es-xl" sz="1600" b="0" u="none" strike="noStrike"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Ejercicios de enfriamiento</a:t>
                      </a:r>
                    </a:p>
                    <a:p>
                      <a:pPr marL="180975" lvl="0" indent="-95250" fontAlgn="base">
                        <a:lnSpc>
                          <a:spcPct val="100000"/>
                        </a:lnSpc>
                        <a:spcAft>
                          <a:spcPts val="800"/>
                        </a:spcAft>
                        <a:buClr>
                          <a:srgbClr val="3A3865"/>
                        </a:buClr>
                        <a:buSzPts val="1200"/>
                        <a:buFont typeface="Arial" panose="020B0604020202020204" pitchFamily="34" charset="0"/>
                        <a:buChar char="•"/>
                      </a:pPr>
                      <a:r>
                        <a:rPr lang="es-xl" sz="1600" b="0" u="none" strike="noStrike"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Dirigir ejercicios de calentamiento y enfriamiento en la práctica</a:t>
                      </a:r>
                    </a:p>
                    <a:p>
                      <a:pPr marL="180975" lvl="0" indent="-95250" fontAlgn="base">
                        <a:lnSpc>
                          <a:spcPct val="100000"/>
                        </a:lnSpc>
                        <a:spcAft>
                          <a:spcPts val="800"/>
                        </a:spcAft>
                        <a:buClr>
                          <a:srgbClr val="3A3865"/>
                        </a:buClr>
                        <a:buSzPts val="1200"/>
                        <a:buFont typeface="Arial" panose="020B0604020202020204" pitchFamily="34" charset="0"/>
                        <a:buChar char="•"/>
                      </a:pPr>
                      <a:r>
                        <a:rPr lang="es-xl" sz="1600" b="0" u="none" strike="noStrike" dirty="0">
                          <a:solidFill>
                            <a:srgbClr val="3A3865"/>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rPr>
                        <a:t>Comunicarse con el entrenador</a:t>
                      </a:r>
                    </a:p>
                  </a:txBody>
                  <a:tcPr marL="109692" marR="50661" marT="37886" marB="30397" anchor="ctr">
                    <a:noFill/>
                  </a:tcPr>
                </a:tc>
                <a:tc>
                  <a:txBody>
                    <a:bodyPr/>
                    <a:lstStyle/>
                    <a:p>
                      <a:pPr marL="9525" marR="270510">
                        <a:lnSpc>
                          <a:spcPct val="100000"/>
                        </a:lnSpc>
                        <a:spcAft>
                          <a:spcPts val="800"/>
                        </a:spcAft>
                      </a:pPr>
                      <a:r>
                        <a:rPr lang="es-xl" sz="1600" dirty="0">
                          <a:solidFill>
                            <a:srgbClr val="3A3865"/>
                          </a:solidFill>
                          <a:effectLst/>
                          <a:latin typeface="Ubuntu" panose="020B0504030602030204" pitchFamily="34" charset="0"/>
                        </a:rPr>
                        <a:t>Practicar para dirigir rutinas de calentamiento y enfriamiento en diferentesdeportes.</a:t>
                      </a:r>
                    </a:p>
                  </a:txBody>
                  <a:tcPr marL="109692" marR="50661" marT="37886" marB="30397" anchor="ctr">
                    <a:noFill/>
                  </a:tcPr>
                </a:tc>
                <a:tc>
                  <a:txBody>
                    <a:bodyPr/>
                    <a:lstStyle/>
                    <a:p>
                      <a:pPr marL="73025">
                        <a:lnSpc>
                          <a:spcPct val="100000"/>
                        </a:lnSpc>
                        <a:spcAft>
                          <a:spcPts val="800"/>
                        </a:spcAft>
                      </a:pPr>
                      <a:r>
                        <a:rPr lang="es-xl" sz="1600" dirty="0">
                          <a:solidFill>
                            <a:srgbClr val="3A3865"/>
                          </a:solidFill>
                          <a:effectLst/>
                          <a:latin typeface="Ubuntu" panose="020B0504030602030204" pitchFamily="34" charset="0"/>
                        </a:rPr>
                        <a:t>2 horas</a:t>
                      </a:r>
                      <a:endParaRPr sz="16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81161106"/>
              </p:ext>
            </p:extLst>
          </p:nvPr>
        </p:nvGraphicFramePr>
        <p:xfrm>
          <a:off x="614150" y="545911"/>
          <a:ext cx="8518837" cy="62777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297237">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980507">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Practicar cómo dirigir ejercicios de calentamiento y enfriamiento</a:t>
                      </a:r>
                    </a:p>
                    <a:p>
                      <a:endParaRPr sz="900" b="0"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Situaciones hipotéticas</a:t>
                      </a:r>
                    </a:p>
                    <a:p>
                      <a:endParaRPr sz="900" b="0" i="0" u="none" strike="noStrike" baseline="0" dirty="0">
                        <a:solidFill>
                          <a:schemeClr val="tx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10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ACTIVIDAD:</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Hablemos de algunas situaciones hipotéticas diferentes y hagamos una lluvia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ideas sobre cómo abordarlas. A medida que avancemos en cada situación, tomen notas en el libro de trabajo: </a:t>
                      </a:r>
                      <a:endParaRPr sz="900" b="1" i="1"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¿Qué deben hacer si un compañero de equipo siempre llega tarde a los ejercicios de calentamiento?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RESPUESTA: </a:t>
                      </a:r>
                      <a:r>
                        <a:rPr lang="es-xl" sz="900" b="0" i="0" u="none" strike="noStrike" baseline="0" dirty="0">
                          <a:solidFill>
                            <a:schemeClr val="dk1"/>
                          </a:solidFill>
                          <a:latin typeface="Ubuntu" panose="020B0504030602030204" pitchFamily="34" charset="0"/>
                          <a:ea typeface="+mn-ea"/>
                          <a:cs typeface="+mn-cs"/>
                        </a:rPr>
                        <a:t>Comenzar los ejercicios de calentamiento a tiempo y, cuando llegue esa persona, pedirle que comience primero con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actividad aeróbica.</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Hablar con el entrenador.</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Animarlo a llegar a tiempo.</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¿Y si los Compañeros Unificados no participan?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RESPUESTA: </a:t>
                      </a:r>
                      <a:r>
                        <a:rPr lang="es-xl" sz="900" b="0" i="0" u="none" strike="noStrike" baseline="0" dirty="0">
                          <a:solidFill>
                            <a:schemeClr val="dk1"/>
                          </a:solidFill>
                          <a:latin typeface="Ubuntu" panose="020B0504030602030204" pitchFamily="34" charset="0"/>
                          <a:ea typeface="+mn-ea"/>
                          <a:cs typeface="+mn-cs"/>
                        </a:rPr>
                        <a:t>Decirles a los Compañeros Unificados que los ejercicios de calentamiento son para todos. Si aún no participan, hablar con ellos después de la práctica y pedirles que se unan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próxima vez.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Hablar con el entrenador o con el Compañero Unificado para ver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si ellos también pueden ayudarlos.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¿Y si el entrenador interrumpe el ejercicio de calentamiento para comenzar la práctica?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RESPUESTA: </a:t>
                      </a:r>
                      <a:r>
                        <a:rPr lang="es-xl" sz="900" b="0" i="0" u="none" strike="noStrike" baseline="0" dirty="0">
                          <a:solidFill>
                            <a:schemeClr val="dk1"/>
                          </a:solidFill>
                          <a:latin typeface="Ubuntu" panose="020B0504030602030204" pitchFamily="34" charset="0"/>
                          <a:ea typeface="+mn-ea"/>
                          <a:cs typeface="+mn-cs"/>
                        </a:rPr>
                        <a:t>Antes de que comience la temporada, hablar con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entrenador sobre la importancia de hacer ejercicios de calentamiento antes de cada práctica. </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Asegurarse de saber el tiempo disponible en cada práctica para calentar y no excederlo.</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Hablar con el entrenador después de la práctica sobre el motivo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la interrupción.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Si eso sigue ocurriendo, hablar con el equipo del Programa para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ver si hay alguna solución.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4" name="Picture 3">
            <a:extLst>
              <a:ext uri="{FF2B5EF4-FFF2-40B4-BE49-F238E27FC236}">
                <a16:creationId xmlns:a16="http://schemas.microsoft.com/office/drawing/2014/main" id="{3DA7FF69-085B-C2F2-2C17-A0E41D7A0D40}"/>
              </a:ext>
            </a:extLst>
          </p:cNvPr>
          <p:cNvPicPr>
            <a:picLocks noChangeAspect="1"/>
          </p:cNvPicPr>
          <p:nvPr/>
        </p:nvPicPr>
        <p:blipFill rotWithShape="1">
          <a:blip r:embed="rId2"/>
          <a:srcRect l="6200" t="34923" r="50000" b="21175"/>
          <a:stretch/>
        </p:blipFill>
        <p:spPr>
          <a:xfrm>
            <a:off x="7005850" y="3085125"/>
            <a:ext cx="2127137" cy="1199316"/>
          </a:xfrm>
          <a:prstGeom prst="rect">
            <a:avLst/>
          </a:prstGeom>
          <a:ln>
            <a:solidFill>
              <a:schemeClr val="tx1"/>
            </a:solidFill>
          </a:ln>
        </p:spPr>
      </p:pic>
    </p:spTree>
    <p:extLst>
      <p:ext uri="{BB962C8B-B14F-4D97-AF65-F5344CB8AC3E}">
        <p14:creationId xmlns:p14="http://schemas.microsoft.com/office/powerpoint/2010/main" val="3199516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554901208"/>
              </p:ext>
            </p:extLst>
          </p:nvPr>
        </p:nvGraphicFramePr>
        <p:xfrm>
          <a:off x="614150" y="545909"/>
          <a:ext cx="8518837" cy="497570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6616">
                <a:tc>
                  <a:txBody>
                    <a:bodyPr/>
                    <a:lstStyle/>
                    <a:p>
                      <a:r>
                        <a:rPr lang="es-xl" sz="1200" dirty="0">
                          <a:solidFill>
                            <a:srgbClr val="316355"/>
                          </a:solidFill>
                          <a:latin typeface="Ubuntu" panose="020B0504030602030204" pitchFamily="34" charset="0"/>
                        </a:rPr>
                        <a:t>Preparación</a:t>
                      </a:r>
                      <a:endParaRPr sz="12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endParaRPr sz="12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Practicar cómo dirigir ejercicios de calentamiento y enfriamiento</a:t>
                      </a:r>
                    </a:p>
                    <a:p>
                      <a:endParaRPr sz="900" b="0"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Situaciones hipotéticas</a:t>
                      </a:r>
                    </a:p>
                    <a:p>
                      <a:endParaRPr sz="900" b="0" i="0" u="none" strike="noStrike" baseline="0" dirty="0">
                        <a:solidFill>
                          <a:schemeClr val="tx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10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ACTIVIDAD (CONTINUACIÓN):</a:t>
                      </a:r>
                      <a:endParaRPr sz="900" b="0" i="0" u="none" strike="noStrike" baseline="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¿Y su un compañero de equipo hace mal el ejercicio?</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RESPUESTA: </a:t>
                      </a:r>
                      <a:r>
                        <a:rPr lang="es-xl" sz="900" b="0" i="0" u="none" strike="noStrike" baseline="0" dirty="0">
                          <a:solidFill>
                            <a:schemeClr val="dk1"/>
                          </a:solidFill>
                          <a:latin typeface="Ubuntu" panose="020B0504030602030204" pitchFamily="34" charset="0"/>
                          <a:ea typeface="+mn-ea"/>
                          <a:cs typeface="+mn-cs"/>
                        </a:rPr>
                        <a:t>Ir hacia donde se encuentra esa persona y decirle: “¿Puedo ayudarte con este ejercicio? Quiero asegurarme de que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lo hagas correctamente para que calientes bien y no te lastimes”.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Corregir sus movimientos, pero, si no quiere ayuda, apartarse.</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Hablar con el entrenador al respecto después de la práctica.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Hacer modificaciones durante las instrucciones para ayudar a los compañeros de equipo.</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sz="900" b="0" i="0" u="none" strike="noStrike" baseline="0" dirty="0">
                        <a:solidFill>
                          <a:schemeClr val="dk1"/>
                        </a:solidFill>
                        <a:highlight>
                          <a:srgbClr val="FFFF00"/>
                        </a:highlight>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¿Y si un compañero de equipo no quiere participar?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1" i="0" u="none" strike="noStrike" baseline="0" dirty="0">
                          <a:solidFill>
                            <a:schemeClr val="dk1"/>
                          </a:solidFill>
                          <a:latin typeface="Ubuntu" panose="020B0504030602030204" pitchFamily="34" charset="0"/>
                          <a:ea typeface="+mn-ea"/>
                          <a:cs typeface="+mn-cs"/>
                        </a:rPr>
                        <a:t>RESPUESTA: </a:t>
                      </a:r>
                      <a:r>
                        <a:rPr lang="es-xl" sz="900" b="0" i="0" u="none" strike="noStrike" baseline="0" dirty="0">
                          <a:solidFill>
                            <a:schemeClr val="dk1"/>
                          </a:solidFill>
                          <a:latin typeface="Ubuntu" panose="020B0504030602030204" pitchFamily="34" charset="0"/>
                          <a:ea typeface="+mn-ea"/>
                          <a:cs typeface="+mn-cs"/>
                        </a:rPr>
                        <a:t>Animarlo a unirse, pero, después de recordárselo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un par de veces, no insistirle más.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Hablar personalmente con esa persona después de la práctica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o decirle al entrenador que necesitan ayuda.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es-xl" sz="900" b="1" i="0" u="none" strike="noStrike" baseline="0">
                          <a:solidFill>
                            <a:srgbClr val="316355"/>
                          </a:solidFill>
                          <a:latin typeface="Ubuntu" panose="020B0504030602030204" pitchFamily="34" charset="0"/>
                          <a:ea typeface="+mn-ea"/>
                          <a:cs typeface="+mn-cs"/>
                        </a:rPr>
                        <a:t>Tema</a:t>
                      </a:r>
                    </a:p>
                    <a:p>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Practicar cómo dirigir ejercicios de calentamiento y enfriamiento</a:t>
                      </a:r>
                    </a:p>
                    <a:p>
                      <a:endParaRPr sz="900" b="0" i="0" u="none" strike="noStrike" baseline="0">
                        <a:solidFill>
                          <a:srgbClr val="316355"/>
                        </a:solidFill>
                        <a:latin typeface="Ubuntu" panose="020B0504030602030204" pitchFamily="34" charset="0"/>
                        <a:ea typeface="+mn-ea"/>
                        <a:cs typeface="+mn-cs"/>
                      </a:endParaRPr>
                    </a:p>
                    <a:p>
                      <a:r>
                        <a:rPr lang="es-xl" sz="900" b="0" i="0" u="none" strike="noStrike" baseline="0">
                          <a:solidFill>
                            <a:schemeClr val="tx1"/>
                          </a:solidFill>
                          <a:latin typeface="Ubuntu" panose="020B0504030602030204" pitchFamily="34" charset="0"/>
                          <a:ea typeface="+mn-ea"/>
                          <a:cs typeface="+mn-cs"/>
                        </a:rPr>
                        <a:t>Comunicarse con el entrenador</a:t>
                      </a:r>
                    </a:p>
                    <a:p>
                      <a:endParaRPr sz="900" b="0" i="0" u="none" strike="noStrike" baseline="0">
                        <a:solidFill>
                          <a:schemeClr val="tx1"/>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1 minuto</a:t>
                      </a:r>
                    </a:p>
                    <a:p>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Como se mencionó durante las situaciones hipotéticas, es importante que hablen con el entrenador acerca de ser Capitanes de Mejoramiento Físico.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Esto debería suceder al comienzo de la temporada y puede repetirse antes o después de las prácticas si lo desean. Recuerden que el entrenador y el equipo del Programa están a su disposición para ayudarlos.</a:t>
                      </a:r>
                    </a:p>
                    <a:p>
                      <a:endParaRPr sz="900" b="0" i="0" u="none" strike="noStrike" baseline="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5A8DA680-5F55-1BFB-CA15-7805A059093B}"/>
              </a:ext>
            </a:extLst>
          </p:cNvPr>
          <p:cNvPicPr>
            <a:picLocks noChangeAspect="1"/>
          </p:cNvPicPr>
          <p:nvPr/>
        </p:nvPicPr>
        <p:blipFill rotWithShape="1">
          <a:blip r:embed="rId2"/>
          <a:srcRect l="6200" t="34923" r="50000" b="21175"/>
          <a:stretch/>
        </p:blipFill>
        <p:spPr>
          <a:xfrm>
            <a:off x="7005850" y="1513501"/>
            <a:ext cx="2127137" cy="1199316"/>
          </a:xfrm>
          <a:prstGeom prst="rect">
            <a:avLst/>
          </a:prstGeom>
          <a:ln>
            <a:solidFill>
              <a:schemeClr val="tx1"/>
            </a:solidFill>
          </a:ln>
        </p:spPr>
      </p:pic>
      <p:pic>
        <p:nvPicPr>
          <p:cNvPr id="7" name="Picture 6">
            <a:extLst>
              <a:ext uri="{FF2B5EF4-FFF2-40B4-BE49-F238E27FC236}">
                <a16:creationId xmlns:a16="http://schemas.microsoft.com/office/drawing/2014/main" id="{1DC1666F-5DCB-F59E-1066-AF4CC252BF8C}"/>
              </a:ext>
            </a:extLst>
          </p:cNvPr>
          <p:cNvPicPr>
            <a:picLocks noChangeAspect="1"/>
          </p:cNvPicPr>
          <p:nvPr/>
        </p:nvPicPr>
        <p:blipFill rotWithShape="1">
          <a:blip r:embed="rId3"/>
          <a:srcRect l="6200" t="34496" r="50000" b="21388"/>
          <a:stretch/>
        </p:blipFill>
        <p:spPr>
          <a:xfrm>
            <a:off x="7005850" y="4056235"/>
            <a:ext cx="2127137" cy="1205137"/>
          </a:xfrm>
          <a:prstGeom prst="rect">
            <a:avLst/>
          </a:prstGeom>
          <a:ln>
            <a:solidFill>
              <a:schemeClr val="tx1"/>
            </a:solidFill>
          </a:ln>
        </p:spPr>
      </p:pic>
    </p:spTree>
    <p:extLst>
      <p:ext uri="{BB962C8B-B14F-4D97-AF65-F5344CB8AC3E}">
        <p14:creationId xmlns:p14="http://schemas.microsoft.com/office/powerpoint/2010/main" val="1906777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60885276"/>
              </p:ext>
            </p:extLst>
          </p:nvPr>
        </p:nvGraphicFramePr>
        <p:xfrm>
          <a:off x="614150" y="545909"/>
          <a:ext cx="8518837" cy="564962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4740">
                <a:tc>
                  <a:txBody>
                    <a:bodyPr/>
                    <a:lstStyle/>
                    <a:p>
                      <a:r>
                        <a:rPr lang="es-xl" sz="1200" dirty="0">
                          <a:solidFill>
                            <a:srgbClr val="316355"/>
                          </a:solidFill>
                          <a:latin typeface="Ubuntu" panose="020B0504030602030204" pitchFamily="34" charset="0"/>
                        </a:rPr>
                        <a:t>Preparación</a:t>
                      </a:r>
                      <a:endParaRPr sz="12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endParaRPr sz="12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a:t>
                      </a:r>
                    </a:p>
                    <a:p>
                      <a:pPr>
                        <a:lnSpc>
                          <a:spcPct val="100000"/>
                        </a:lnSpc>
                      </a:pPr>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Comunicarse con el entrenador para dirigir ejercicios de calentamiento y enfriamiento</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“Soy Capitán de Mejoramiento Físico”</a:t>
                      </a:r>
                    </a:p>
                    <a:p>
                      <a:pPr>
                        <a:lnSpc>
                          <a:spcPct val="100000"/>
                        </a:lnSpc>
                      </a:pPr>
                      <a:endParaRPr sz="900" b="0" i="0" u="none" strike="noStrike" baseline="0" dirty="0">
                        <a:solidFill>
                          <a:schemeClr val="tx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3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tx1"/>
                          </a:solidFill>
                          <a:latin typeface="Ubuntu" panose="020B0504030602030204" pitchFamily="34" charset="0"/>
                          <a:ea typeface="+mn-ea"/>
                          <a:cs typeface="+mn-cs"/>
                        </a:rPr>
                        <a:t>Antes de que comience la temporada, es importante comunicarse con el entrenador para hablar sobre ser Capitanes de Mejoramiento Físico. Es mejor llamarlo o reunirse en persona, pero también se le puede enviar un mensaje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 correo electrónico. </a:t>
                      </a:r>
                    </a:p>
                    <a:p>
                      <a:pPr>
                        <a:lnSpc>
                          <a:spcPct val="100000"/>
                        </a:lnSpc>
                      </a:pPr>
                      <a:endParaRPr sz="900" b="0" i="0" u="none" strike="noStrike" baseline="0" dirty="0">
                        <a:solidFill>
                          <a:schemeClr val="tx1"/>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Al comunicarse con el entrenador, díganle lo siguiente:</a:t>
                      </a:r>
                    </a:p>
                    <a:p>
                      <a:pPr>
                        <a:lnSpc>
                          <a:spcPct val="100000"/>
                        </a:lnSpc>
                      </a:pPr>
                      <a:r>
                        <a:rPr lang="es-xl" sz="900" b="0" i="1" u="none" strike="noStrike" baseline="0" dirty="0">
                          <a:solidFill>
                            <a:schemeClr val="tx1"/>
                          </a:solidFill>
                          <a:latin typeface="Ubuntu" panose="020B0504030602030204" pitchFamily="34" charset="0"/>
                          <a:ea typeface="+mn-ea"/>
                          <a:cs typeface="+mn-cs"/>
                        </a:rPr>
                        <a:t>“Estoy en tu equipo y soy Capitán de Mejoramiento Físico. He terminado la capacitación para Capitanes de Mejoramiento Físico para dirigir los ejercicios </a:t>
                      </a:r>
                      <a:br>
                        <a:rPr lang="en-US" sz="900" b="0" i="1" u="none" strike="noStrike" baseline="0" dirty="0">
                          <a:solidFill>
                            <a:schemeClr val="tx1"/>
                          </a:solidFill>
                          <a:latin typeface="Ubuntu" panose="020B0504030602030204" pitchFamily="34" charset="0"/>
                          <a:ea typeface="+mn-ea"/>
                          <a:cs typeface="+mn-cs"/>
                        </a:rPr>
                      </a:br>
                      <a:r>
                        <a:rPr lang="es-xl" sz="900" b="0" i="1" u="none" strike="noStrike" baseline="0" dirty="0">
                          <a:solidFill>
                            <a:schemeClr val="tx1"/>
                          </a:solidFill>
                          <a:latin typeface="Ubuntu" panose="020B0504030602030204" pitchFamily="34" charset="0"/>
                          <a:ea typeface="+mn-ea"/>
                          <a:cs typeface="+mn-cs"/>
                        </a:rPr>
                        <a:t>de calentamiento y enfriamiento y para compartir consejos de salud. ¿Podemos reservar algo de tiempo al principio y al final de la práctica para hacerlo?”. </a:t>
                      </a:r>
                    </a:p>
                    <a:p>
                      <a:pPr algn="l" rtl="0" fontAlgn="base">
                        <a:lnSpc>
                          <a:spcPct val="100000"/>
                        </a:lnSpc>
                        <a:buFont typeface="+mj-lt"/>
                        <a:buNone/>
                      </a:pPr>
                      <a:endParaRPr sz="900" b="0" i="1" u="none" strike="noStrike" baseline="0" dirty="0">
                        <a:solidFill>
                          <a:schemeClr val="tx1"/>
                        </a:solidFill>
                        <a:effectLst/>
                        <a:latin typeface="Ubuntu" panose="020B050403060203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s-xl" sz="900" b="0" i="0" dirty="0">
                          <a:solidFill>
                            <a:srgbClr val="000000"/>
                          </a:solidFill>
                          <a:effectLst/>
                          <a:latin typeface="Ubuntu" panose="020B0504030602030204" pitchFamily="34" charset="0"/>
                        </a:rPr>
                        <a:t>Al decir esto, el entrenador sabrá que su función no implica trabajo extra, sino una ayuda. </a:t>
                      </a:r>
                      <a:r>
                        <a:rPr lang="es-xl" sz="900" b="1" i="1" dirty="0">
                          <a:solidFill>
                            <a:schemeClr val="dk1"/>
                          </a:solidFill>
                          <a:effectLst/>
                          <a:latin typeface="Ubuntu" panose="020B0504030602030204" pitchFamily="34" charset="0"/>
                          <a:cs typeface="Times New Roman" panose="02020603050405020304" pitchFamily="18" charset="0"/>
                        </a:rPr>
                        <a:t> </a:t>
                      </a:r>
                      <a:r>
                        <a:rPr lang="es-xl" sz="900" b="0" i="0" dirty="0">
                          <a:solidFill>
                            <a:schemeClr val="dk1"/>
                          </a:solidFill>
                          <a:effectLst/>
                          <a:latin typeface="Ubuntu" panose="020B0504030602030204" pitchFamily="34" charset="0"/>
                          <a:cs typeface="Times New Roman" panose="02020603050405020304" pitchFamily="18" charset="0"/>
                        </a:rPr>
                        <a:t>De esta manera, </a:t>
                      </a:r>
                      <a:r>
                        <a:rPr lang="es-xl" sz="900" b="0" i="0" dirty="0">
                          <a:solidFill>
                            <a:srgbClr val="000000"/>
                          </a:solidFill>
                          <a:effectLst/>
                          <a:latin typeface="Ubuntu" panose="020B0504030602030204" pitchFamily="34" charset="0"/>
                        </a:rPr>
                        <a:t>el entrenador sabe antes de la primera práctica que son Capitanes de Mejoramiento Físico. Le da la oportunidad de entender su función y tener en cuenta el tiempo necesario para los ejercicios de calentamiento y enfriamiento. </a:t>
                      </a:r>
                    </a:p>
                    <a:p>
                      <a:pPr algn="l" rtl="0" fontAlgn="base">
                        <a:lnSpc>
                          <a:spcPct val="100000"/>
                        </a:lnSpc>
                        <a:buFont typeface="+mj-lt"/>
                        <a:buNone/>
                      </a:pPr>
                      <a:endParaRPr sz="900" b="0" i="0" dirty="0">
                        <a:solidFill>
                          <a:srgbClr val="000000"/>
                        </a:solidFill>
                        <a:effectLst/>
                        <a:latin typeface="Ubuntu" panose="020B0504030602030204" pitchFamily="34" charset="0"/>
                      </a:endParaRPr>
                    </a:p>
                    <a:p>
                      <a:pPr algn="l" rtl="0" fontAlgn="base">
                        <a:lnSpc>
                          <a:spcPct val="100000"/>
                        </a:lnSpc>
                        <a:buFont typeface="+mj-lt"/>
                        <a:buNone/>
                      </a:pPr>
                      <a:r>
                        <a:rPr lang="es-xl" sz="900" b="0" i="0" dirty="0">
                          <a:solidFill>
                            <a:srgbClr val="000000"/>
                          </a:solidFill>
                          <a:effectLst/>
                          <a:latin typeface="Ubuntu" panose="020B0504030602030204" pitchFamily="34" charset="0"/>
                        </a:rPr>
                        <a:t>Si envían un correo electrónico, pueden incluir un archivo adjunto con la guía de ejercicios de calentamiento y enfriamiento para su deporte que el entrenador también podrá revisar. </a:t>
                      </a:r>
                    </a:p>
                    <a:p>
                      <a:pPr algn="l" rtl="0" fontAlgn="base">
                        <a:lnSpc>
                          <a:spcPct val="100000"/>
                        </a:lnSpc>
                        <a:buFont typeface="+mj-lt"/>
                        <a:buNone/>
                      </a:pPr>
                      <a:endParaRPr sz="900" b="0" i="0" dirty="0">
                        <a:solidFill>
                          <a:srgbClr val="000000"/>
                        </a:solidFill>
                        <a:effectLst/>
                        <a:latin typeface="Ubuntu" panose="020B0504030602030204" pitchFamily="34" charset="0"/>
                      </a:endParaRPr>
                    </a:p>
                    <a:p>
                      <a:pPr algn="l" rtl="0" fontAlgn="base">
                        <a:lnSpc>
                          <a:spcPct val="100000"/>
                        </a:lnSpc>
                        <a:buFont typeface="+mj-lt"/>
                        <a:buNone/>
                      </a:pPr>
                      <a:r>
                        <a:rPr lang="es-xl" sz="900" b="0" i="0" dirty="0">
                          <a:solidFill>
                            <a:srgbClr val="000000"/>
                          </a:solidFill>
                          <a:effectLst/>
                          <a:latin typeface="Ubuntu" panose="020B0504030602030204" pitchFamily="34" charset="0"/>
                        </a:rPr>
                        <a:t>También pueden decirle al entrenador que llevarán una copia impresa de las guías a la práctica.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El entrenador y el equipo del Programa están a su disposición para ayudarlos.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pPr>
                        <a:lnSpc>
                          <a:spcPct val="100000"/>
                        </a:lnSpc>
                      </a:pPr>
                      <a:r>
                        <a:rPr lang="es-xl" sz="900" b="1" i="0" u="none" strike="noStrike" baseline="0">
                          <a:solidFill>
                            <a:srgbClr val="316355"/>
                          </a:solidFill>
                          <a:latin typeface="Ubuntu" panose="020B0504030602030204" pitchFamily="34" charset="0"/>
                          <a:ea typeface="+mn-ea"/>
                          <a:cs typeface="+mn-cs"/>
                        </a:rPr>
                        <a:t>Tema</a:t>
                      </a:r>
                    </a:p>
                    <a:p>
                      <a:pPr>
                        <a:lnSpc>
                          <a:spcPct val="100000"/>
                        </a:lnSpc>
                      </a:pPr>
                      <a:r>
                        <a:rPr lang="es-xl" sz="900" b="1" i="0" u="none" strike="noStrike" baseline="0">
                          <a:solidFill>
                            <a:srgbClr val="316355"/>
                          </a:solidFill>
                          <a:latin typeface="Ubuntu" panose="020B0504030602030204" pitchFamily="34" charset="0"/>
                          <a:ea typeface="+mn-ea"/>
                          <a:cs typeface="+mn-cs"/>
                        </a:rPr>
                        <a:t>Lección 2: </a:t>
                      </a:r>
                      <a:r>
                        <a:rPr lang="es-xl" sz="900" b="0" i="0" u="none" strike="noStrike" baseline="0">
                          <a:solidFill>
                            <a:schemeClr val="tx1"/>
                          </a:solidFill>
                          <a:latin typeface="Ubuntu" panose="020B0504030602030204" pitchFamily="34" charset="0"/>
                          <a:ea typeface="+mn-ea"/>
                          <a:cs typeface="+mn-cs"/>
                        </a:rPr>
                        <a:t>Comunicarse con el entrenador para dirigir ejercicios de calentamiento y enfriamiento</a:t>
                      </a:r>
                    </a:p>
                    <a:p>
                      <a:pPr>
                        <a:lnSpc>
                          <a:spcPct val="100000"/>
                        </a:lnSpc>
                      </a:pPr>
                      <a:endParaRPr sz="900" b="0" i="0" u="none" strike="noStrike" baseline="0">
                        <a:solidFill>
                          <a:srgbClr val="316355"/>
                        </a:solidFill>
                        <a:latin typeface="Ubuntu" panose="020B0504030602030204" pitchFamily="34" charset="0"/>
                        <a:ea typeface="+mn-ea"/>
                        <a:cs typeface="+mn-cs"/>
                      </a:endParaRPr>
                    </a:p>
                    <a:p>
                      <a:pPr>
                        <a:lnSpc>
                          <a:spcPct val="100000"/>
                        </a:lnSpc>
                      </a:pPr>
                      <a:r>
                        <a:rPr lang="es-xl" sz="900" b="0" i="0" u="none" strike="noStrike" baseline="0">
                          <a:solidFill>
                            <a:schemeClr val="tx1"/>
                          </a:solidFill>
                          <a:latin typeface="Ubuntu" panose="020B0504030602030204" pitchFamily="34" charset="0"/>
                          <a:ea typeface="+mn-ea"/>
                          <a:cs typeface="+mn-cs"/>
                        </a:rPr>
                        <a:t>Consejos</a:t>
                      </a:r>
                    </a:p>
                    <a:p>
                      <a:pPr>
                        <a:lnSpc>
                          <a:spcPct val="100000"/>
                        </a:lnSpc>
                      </a:pPr>
                      <a:endParaRPr sz="900" b="0" i="0" u="none" strike="noStrike" baseline="0">
                        <a:solidFill>
                          <a:schemeClr val="tx1"/>
                        </a:solidFill>
                        <a:latin typeface="Ubuntu" panose="020B0504030602030204" pitchFamily="34" charset="0"/>
                        <a:ea typeface="+mn-ea"/>
                        <a:cs typeface="+mn-cs"/>
                      </a:endParaRPr>
                    </a:p>
                    <a:p>
                      <a:pPr>
                        <a:lnSpc>
                          <a:spcPct val="100000"/>
                        </a:lnSpc>
                      </a:pPr>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 2 minutos</a:t>
                      </a:r>
                    </a:p>
                    <a:p>
                      <a:pPr>
                        <a:lnSpc>
                          <a:spcPct val="100000"/>
                        </a:lnSpc>
                      </a:pPr>
                      <a:r>
                        <a:rPr lang="es-xl" sz="900" b="1" i="0" u="none" strike="noStrike" baseline="0">
                          <a:solidFill>
                            <a:srgbClr val="316355"/>
                          </a:solidFill>
                          <a:latin typeface="Ubuntu" panose="020B0504030602030204" pitchFamily="34" charset="0"/>
                          <a:ea typeface="+mn-ea"/>
                          <a:cs typeface="+mn-cs"/>
                        </a:rPr>
                        <a:t>Dirige:</a:t>
                      </a:r>
                      <a:endParaRPr sz="9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baseline="0" dirty="0">
                          <a:solidFill>
                            <a:schemeClr val="dk1"/>
                          </a:solidFill>
                          <a:latin typeface="Ubuntu" panose="020B0504030602030204" pitchFamily="34" charset="0"/>
                          <a:ea typeface="+mn-ea"/>
                          <a:cs typeface="+mn-cs"/>
                        </a:rPr>
                        <a:t>Los invito a compartir también esto al hablar con el entrenador:</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Infórmenle al entrenador sobre los beneficios de hacer ejercicios de calentamiento y enfriamiento cuando hablen antes de la primera práctica.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Compartan la importancia de ser un atleta saludable y en forma.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u="none" strike="noStrike" baseline="0" dirty="0">
                          <a:solidFill>
                            <a:schemeClr val="dk1"/>
                          </a:solidFill>
                          <a:latin typeface="Ubuntu" panose="020B0504030602030204" pitchFamily="34" charset="0"/>
                          <a:ea typeface="+mn-ea"/>
                          <a:cs typeface="+mn-cs"/>
                        </a:rPr>
                        <a:t>Díganle al entrenador porqué ser Capitanes de Mejoramiento Físico es importante para ustedes.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sz="900" b="0" i="0" u="none" strike="noStrike"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xl" sz="900" b="0" i="0" u="none" strike="noStrike" baseline="0" dirty="0">
                          <a:solidFill>
                            <a:schemeClr val="dk1"/>
                          </a:solidFill>
                          <a:latin typeface="Ubuntu" panose="020B0504030602030204" pitchFamily="34" charset="0"/>
                          <a:ea typeface="+mn-ea"/>
                          <a:cs typeface="+mn-cs"/>
                        </a:rPr>
                        <a:t>Tienen todo el conocimiento y las habilidades para ser excelentes Capitanes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de Mejoramiento Físico. ¡Muéstrenselo al entrenador!</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7B173D5-67CF-5947-21F1-4A20D256F0B2}"/>
              </a:ext>
            </a:extLst>
          </p:cNvPr>
          <p:cNvPicPr>
            <a:picLocks noChangeAspect="1"/>
          </p:cNvPicPr>
          <p:nvPr/>
        </p:nvPicPr>
        <p:blipFill rotWithShape="1">
          <a:blip r:embed="rId2"/>
          <a:srcRect l="6200" t="34922" r="50000" b="21602"/>
          <a:stretch/>
        </p:blipFill>
        <p:spPr>
          <a:xfrm>
            <a:off x="7019299" y="1931566"/>
            <a:ext cx="2113688" cy="1180163"/>
          </a:xfrm>
          <a:prstGeom prst="rect">
            <a:avLst/>
          </a:prstGeom>
          <a:ln>
            <a:solidFill>
              <a:schemeClr val="tx1"/>
            </a:solidFill>
          </a:ln>
        </p:spPr>
      </p:pic>
      <p:pic>
        <p:nvPicPr>
          <p:cNvPr id="8" name="Picture 7">
            <a:extLst>
              <a:ext uri="{FF2B5EF4-FFF2-40B4-BE49-F238E27FC236}">
                <a16:creationId xmlns:a16="http://schemas.microsoft.com/office/drawing/2014/main" id="{CDE76EA4-842E-A1FE-1EAB-67F6278FAE51}"/>
              </a:ext>
            </a:extLst>
          </p:cNvPr>
          <p:cNvPicPr>
            <a:picLocks noChangeAspect="1"/>
          </p:cNvPicPr>
          <p:nvPr/>
        </p:nvPicPr>
        <p:blipFill rotWithShape="1">
          <a:blip r:embed="rId3"/>
          <a:srcRect l="6200" t="34922" r="50000" b="22241"/>
          <a:stretch/>
        </p:blipFill>
        <p:spPr>
          <a:xfrm>
            <a:off x="7019299" y="4616788"/>
            <a:ext cx="2113688" cy="1162807"/>
          </a:xfrm>
          <a:prstGeom prst="rect">
            <a:avLst/>
          </a:prstGeom>
          <a:ln>
            <a:solidFill>
              <a:schemeClr val="tx1"/>
            </a:solidFill>
          </a:ln>
        </p:spPr>
      </p:pic>
    </p:spTree>
    <p:extLst>
      <p:ext uri="{BB962C8B-B14F-4D97-AF65-F5344CB8AC3E}">
        <p14:creationId xmlns:p14="http://schemas.microsoft.com/office/powerpoint/2010/main" val="480202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858261437"/>
              </p:ext>
            </p:extLst>
          </p:nvPr>
        </p:nvGraphicFramePr>
        <p:xfrm>
          <a:off x="614150" y="545909"/>
          <a:ext cx="8518837" cy="410663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r>
                        <a:rPr lang="es-xl" sz="1200" dirty="0">
                          <a:solidFill>
                            <a:srgbClr val="316355"/>
                          </a:solidFill>
                          <a:latin typeface="Ubuntu" panose="020B0504030602030204" pitchFamily="34" charset="0"/>
                        </a:rPr>
                        <a:t>Preparación</a:t>
                      </a:r>
                      <a:endParaRPr sz="12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endParaRPr sz="12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r>
                        <a:rPr lang="es-xl" sz="900" b="1" i="0" u="none" strike="noStrike" baseline="0" dirty="0">
                          <a:solidFill>
                            <a:srgbClr val="316355"/>
                          </a:solidFill>
                          <a:latin typeface="Ubuntu" panose="020B0504030602030204" pitchFamily="34" charset="0"/>
                          <a:ea typeface="+mn-ea"/>
                          <a:cs typeface="+mn-cs"/>
                        </a:rPr>
                        <a:t>Tema</a:t>
                      </a:r>
                    </a:p>
                    <a:p>
                      <a:r>
                        <a:rPr lang="es-xl" sz="900" b="1" i="0" u="none" strike="noStrike" baseline="0" dirty="0">
                          <a:solidFill>
                            <a:srgbClr val="316355"/>
                          </a:solidFill>
                          <a:latin typeface="Ubuntu" panose="020B0504030602030204" pitchFamily="34" charset="0"/>
                          <a:ea typeface="+mn-ea"/>
                          <a:cs typeface="+mn-cs"/>
                        </a:rPr>
                        <a:t>Lección 2: </a:t>
                      </a:r>
                      <a:r>
                        <a:rPr lang="es-xl" sz="900" b="0" i="0" u="none" strike="noStrike" baseline="0" dirty="0">
                          <a:solidFill>
                            <a:schemeClr val="tx1"/>
                          </a:solidFill>
                          <a:latin typeface="Ubuntu" panose="020B0504030602030204" pitchFamily="34" charset="0"/>
                          <a:ea typeface="+mn-ea"/>
                          <a:cs typeface="+mn-cs"/>
                        </a:rPr>
                        <a:t>Dirigir ejercicios de calentamiento y enfriamiento</a:t>
                      </a:r>
                    </a:p>
                    <a:p>
                      <a:endParaRPr sz="900" b="0" i="0" u="none" strike="noStrike" baseline="0" dirty="0">
                        <a:solidFill>
                          <a:schemeClr val="tx1"/>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Preguntas y conclusión</a:t>
                      </a:r>
                    </a:p>
                    <a:p>
                      <a:endParaRPr sz="900" b="0" i="0" u="none" strike="noStrike" baseline="0" dirty="0">
                        <a:solidFill>
                          <a:schemeClr val="tx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 5 minutos</a:t>
                      </a:r>
                    </a:p>
                    <a:p>
                      <a:r>
                        <a:rPr lang="es-xl" sz="900" b="1" i="0" u="none" strike="noStrike" baseline="0" dirty="0">
                          <a:solidFill>
                            <a:srgbClr val="316355"/>
                          </a:solidFill>
                          <a:latin typeface="Ubuntu" panose="020B0504030602030204" pitchFamily="34" charset="0"/>
                          <a:ea typeface="+mn-ea"/>
                          <a:cs typeface="+mn-cs"/>
                        </a:rPr>
                        <a:t>Dirige:</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1" i="0" u="none" strike="noStrike" baseline="0" dirty="0">
                          <a:solidFill>
                            <a:srgbClr val="316355"/>
                          </a:solidFill>
                          <a:latin typeface="Ubuntu" panose="020B0504030602030204" pitchFamily="34" charset="0"/>
                          <a:ea typeface="+mn-ea"/>
                          <a:cs typeface="+mn-cs"/>
                        </a:rPr>
                        <a:t>PREGUNTA:</a:t>
                      </a:r>
                    </a:p>
                    <a:p>
                      <a:r>
                        <a:rPr lang="es-xl" sz="900" b="0" i="0" u="none" strike="noStrike" baseline="0" dirty="0">
                          <a:solidFill>
                            <a:schemeClr val="tx1"/>
                          </a:solidFill>
                          <a:effectLst/>
                          <a:latin typeface="Ubuntu" panose="020B0504030602030204" pitchFamily="34" charset="0"/>
                          <a:ea typeface="+mn-ea"/>
                          <a:cs typeface="+mn-cs"/>
                        </a:rPr>
                        <a:t>¿Alguien tiene alguna pregunta sobre lo que aprendimos hoy o en la Lección 1?</a:t>
                      </a:r>
                    </a:p>
                    <a:p>
                      <a:endParaRPr sz="900" b="0" i="0" u="none" strike="noStrike" baseline="0" dirty="0">
                        <a:solidFill>
                          <a:schemeClr val="tx1"/>
                        </a:solidFill>
                        <a:effectLst/>
                        <a:latin typeface="Ubuntu" panose="020B0504030602030204" pitchFamily="34" charset="0"/>
                        <a:ea typeface="+mn-ea"/>
                        <a:cs typeface="+mn-cs"/>
                      </a:endParaRPr>
                    </a:p>
                    <a:p>
                      <a:r>
                        <a:rPr lang="es-xl" sz="900" b="1" i="1" dirty="0">
                          <a:solidFill>
                            <a:srgbClr val="000000"/>
                          </a:solidFill>
                          <a:effectLst/>
                          <a:latin typeface="Ubuntu" panose="020B0504030602030204" pitchFamily="34" charset="0"/>
                        </a:rPr>
                        <a:t>¡Felicidades! Gracias por participar; han finalizado el curso de capacitación para Capitanes de Mejoramiento físico.</a:t>
                      </a:r>
                    </a:p>
                    <a:p>
                      <a:r>
                        <a:rPr lang="es-xl" sz="900" b="1" i="1" dirty="0">
                          <a:solidFill>
                            <a:srgbClr val="000000"/>
                          </a:solidFill>
                          <a:effectLst/>
                          <a:latin typeface="Ubuntu" panose="020B0504030602030204" pitchFamily="34" charset="0"/>
                        </a:rPr>
                        <a:t> </a:t>
                      </a:r>
                    </a:p>
                    <a:p>
                      <a:r>
                        <a:rPr lang="es-xl" sz="900" b="1" i="1" dirty="0">
                          <a:solidFill>
                            <a:srgbClr val="000000"/>
                          </a:solidFill>
                          <a:effectLst/>
                          <a:latin typeface="Ubuntu" panose="020B0504030602030204" pitchFamily="34" charset="0"/>
                        </a:rPr>
                        <a:t>Recuerden que, para ser un gran atleta, hay que ser un atleta saludable. El entrenador y el equipo del Programa están a su disposición para ayudarlos.</a:t>
                      </a:r>
                      <a:endParaRPr lang="en-US" sz="900" b="1" i="1" dirty="0">
                        <a:solidFill>
                          <a:srgbClr val="000000"/>
                        </a:solidFill>
                        <a:effectLst/>
                        <a:latin typeface="Ubuntu" panose="020B0504030602030204" pitchFamily="34" charset="0"/>
                      </a:endParaRPr>
                    </a:p>
                    <a:p>
                      <a:endParaRPr lang="en-US" sz="900" b="1" i="1" dirty="0">
                        <a:solidFill>
                          <a:srgbClr val="000000"/>
                        </a:solidFill>
                        <a:effectLst/>
                        <a:latin typeface="Ubuntu" panose="020B0504030602030204" pitchFamily="34" charset="0"/>
                      </a:endParaRPr>
                    </a:p>
                    <a:p>
                      <a:endParaRPr lang="en-US" sz="900" b="1" i="1" dirty="0">
                        <a:solidFill>
                          <a:srgbClr val="000000"/>
                        </a:solidFill>
                        <a:effectLst/>
                        <a:latin typeface="Ubuntu" panose="020B0504030602030204" pitchFamily="34" charset="0"/>
                      </a:endParaRPr>
                    </a:p>
                    <a:p>
                      <a:endParaRPr lang="es-xl" sz="900" b="1" i="1"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p>
                      <a:endParaRPr sz="900" b="0" i="0" dirty="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sz="1000" b="1" i="0" u="none" strike="noStrike"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sz="1000" dirty="0">
                        <a:solidFill>
                          <a:srgbClr val="316355"/>
                        </a:solidFill>
                        <a:latin typeface="Ubuntu" panose="020B0504030602030204" pitchFamily="34" charset="0"/>
                      </a:endParaRPr>
                    </a:p>
                    <a:p>
                      <a:pPr algn="ctr"/>
                      <a:r>
                        <a:rPr lang="es-xl" sz="3400" b="1" dirty="0">
                          <a:solidFill>
                            <a:schemeClr val="bg1"/>
                          </a:solidFill>
                          <a:latin typeface="Ubuntu" panose="020B0504030602030204" pitchFamily="34" charset="0"/>
                        </a:rPr>
                        <a:t>Lección 2 finalizada</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7" name="Group 6">
            <a:extLst>
              <a:ext uri="{FF2B5EF4-FFF2-40B4-BE49-F238E27FC236}">
                <a16:creationId xmlns:a16="http://schemas.microsoft.com/office/drawing/2014/main" id="{2F418467-0711-6562-F68C-CF27520F765F}"/>
              </a:ext>
            </a:extLst>
          </p:cNvPr>
          <p:cNvGrpSpPr/>
          <p:nvPr/>
        </p:nvGrpSpPr>
        <p:grpSpPr>
          <a:xfrm>
            <a:off x="7037640" y="1033154"/>
            <a:ext cx="2095347" cy="2411657"/>
            <a:chOff x="7037640" y="1033154"/>
            <a:chExt cx="2095347" cy="2411657"/>
          </a:xfrm>
        </p:grpSpPr>
        <p:pic>
          <p:nvPicPr>
            <p:cNvPr id="4" name="Picture 3">
              <a:extLst>
                <a:ext uri="{FF2B5EF4-FFF2-40B4-BE49-F238E27FC236}">
                  <a16:creationId xmlns:a16="http://schemas.microsoft.com/office/drawing/2014/main" id="{89455AA7-6BF3-936A-9AA9-A438AA379688}"/>
                </a:ext>
              </a:extLst>
            </p:cNvPr>
            <p:cNvPicPr>
              <a:picLocks noChangeAspect="1"/>
            </p:cNvPicPr>
            <p:nvPr/>
          </p:nvPicPr>
          <p:blipFill rotWithShape="1">
            <a:blip r:embed="rId2"/>
            <a:srcRect l="6200" t="34709" r="50000" b="21602"/>
            <a:stretch/>
          </p:blipFill>
          <p:spPr>
            <a:xfrm>
              <a:off x="7037640" y="1033154"/>
              <a:ext cx="2095347" cy="1175657"/>
            </a:xfrm>
            <a:prstGeom prst="rect">
              <a:avLst/>
            </a:prstGeom>
            <a:ln>
              <a:solidFill>
                <a:schemeClr val="tx1"/>
              </a:solidFill>
            </a:ln>
          </p:spPr>
        </p:pic>
        <p:pic>
          <p:nvPicPr>
            <p:cNvPr id="6" name="Picture 5">
              <a:extLst>
                <a:ext uri="{FF2B5EF4-FFF2-40B4-BE49-F238E27FC236}">
                  <a16:creationId xmlns:a16="http://schemas.microsoft.com/office/drawing/2014/main" id="{0BAB7D41-67A1-9D2E-5029-3EE8F4FA2C5B}"/>
                </a:ext>
              </a:extLst>
            </p:cNvPr>
            <p:cNvPicPr>
              <a:picLocks noChangeAspect="1"/>
            </p:cNvPicPr>
            <p:nvPr/>
          </p:nvPicPr>
          <p:blipFill rotWithShape="1">
            <a:blip r:embed="rId3"/>
            <a:srcRect l="6200" t="35348" r="50000" b="22241"/>
            <a:stretch/>
          </p:blipFill>
          <p:spPr>
            <a:xfrm>
              <a:off x="7037640" y="2303563"/>
              <a:ext cx="2095347" cy="1141248"/>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626802844"/>
              </p:ext>
            </p:extLst>
          </p:nvPr>
        </p:nvGraphicFramePr>
        <p:xfrm>
          <a:off x="614150" y="545910"/>
          <a:ext cx="8518837" cy="5896336"/>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473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72588">
                <a:tc>
                  <a:txBody>
                    <a:bodyPr/>
                    <a:lstStyle/>
                    <a:p>
                      <a:r>
                        <a:rPr lang="es-xl" sz="900" b="1" i="0" u="none" strike="noStrike" baseline="0" dirty="0">
                          <a:solidFill>
                            <a:srgbClr val="316355"/>
                          </a:solidFill>
                          <a:latin typeface="Ubuntu" panose="020B0504030602030204" pitchFamily="34" charset="0"/>
                          <a:ea typeface="+mn-ea"/>
                          <a:cs typeface="+mn-cs"/>
                        </a:rPr>
                        <a:t>Tema </a:t>
                      </a:r>
                      <a:endParaRPr sz="900" b="0" i="0" u="none" strike="noStrike" baseline="0" dirty="0">
                        <a:solidFill>
                          <a:srgbClr val="316355"/>
                        </a:solidFill>
                        <a:latin typeface="Ubuntu" panose="020B0504030602030204" pitchFamily="34" charset="0"/>
                        <a:ea typeface="+mn-ea"/>
                        <a:cs typeface="+mn-cs"/>
                      </a:endParaRPr>
                    </a:p>
                    <a:p>
                      <a:r>
                        <a:rPr lang="es-xl" sz="900" b="0" i="0" u="none" strike="noStrike" baseline="0" dirty="0">
                          <a:solidFill>
                            <a:schemeClr val="tx1"/>
                          </a:solidFill>
                          <a:latin typeface="Ubuntu" panose="020B0504030602030204" pitchFamily="34" charset="0"/>
                          <a:ea typeface="+mn-ea"/>
                          <a:cs typeface="+mn-cs"/>
                        </a:rPr>
                        <a:t>Bienvenida y presentaciones </a:t>
                      </a:r>
                    </a:p>
                    <a:p>
                      <a:endParaRPr sz="900" b="0"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5 minutos</a:t>
                      </a:r>
                    </a:p>
                    <a:p>
                      <a:r>
                        <a:rPr lang="es-xl" sz="900" b="1" i="0" u="none" strike="noStrike" baseline="0" dirty="0">
                          <a:solidFill>
                            <a:srgbClr val="316355"/>
                          </a:solidFill>
                          <a:latin typeface="Ubuntu" panose="020B0504030602030204" pitchFamily="34" charset="0"/>
                          <a:ea typeface="+mn-ea"/>
                          <a:cs typeface="+mn-cs"/>
                        </a:rPr>
                        <a:t>Dirige: </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s-xl" sz="900" i="0" dirty="0">
                          <a:solidFill>
                            <a:schemeClr val="tx1"/>
                          </a:solidFill>
                          <a:latin typeface="Ubuntu" panose="020B0504030602030204" pitchFamily="34" charset="0"/>
                        </a:rPr>
                        <a:t>Da la bienvenida a los participantes.</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Presenta a los facilitadores.</a:t>
                      </a:r>
                    </a:p>
                    <a:p>
                      <a:pPr marL="171450" indent="-171450">
                        <a:buFont typeface="Arial" panose="020B0604020202020204" pitchFamily="34" charset="0"/>
                        <a:buChar char="•"/>
                      </a:pPr>
                      <a:endParaRPr sz="900" i="0" dirty="0">
                        <a:solidFill>
                          <a:schemeClr val="tx1"/>
                        </a:solidFill>
                        <a:latin typeface="Ubuntu" panose="020B0504030602030204" pitchFamily="34" charset="0"/>
                      </a:endParaRPr>
                    </a:p>
                    <a:p>
                      <a:r>
                        <a:rPr lang="es-xl" sz="900" i="0" dirty="0">
                          <a:solidFill>
                            <a:schemeClr val="tx1"/>
                          </a:solidFill>
                          <a:latin typeface="Ubuntu" panose="020B0504030602030204" pitchFamily="34" charset="0"/>
                        </a:rPr>
                        <a:t>Hola a todos. </a:t>
                      </a:r>
                      <a:r>
                        <a:rPr lang="es-xl" sz="900" b="1" i="1" dirty="0">
                          <a:solidFill>
                            <a:schemeClr val="tx1"/>
                          </a:solidFill>
                          <a:latin typeface="Ubuntu" panose="020B0504030602030204" pitchFamily="34" charset="0"/>
                        </a:rPr>
                        <a:t>Preséntate.</a:t>
                      </a:r>
                      <a:endParaRPr sz="900" i="0" dirty="0">
                        <a:solidFill>
                          <a:schemeClr val="tx1"/>
                        </a:solidFill>
                        <a:latin typeface="Ubuntu" panose="020B0504030602030204" pitchFamily="34" charset="0"/>
                      </a:endParaRPr>
                    </a:p>
                    <a:p>
                      <a:endParaRPr sz="900" i="0" dirty="0">
                        <a:solidFill>
                          <a:schemeClr val="tx1"/>
                        </a:solidFill>
                        <a:latin typeface="Ubuntu" panose="020B0504030602030204" pitchFamily="34" charset="0"/>
                      </a:endParaRPr>
                    </a:p>
                    <a:p>
                      <a:r>
                        <a:rPr lang="es-xl" sz="900" i="0" dirty="0">
                          <a:solidFill>
                            <a:schemeClr val="tx1"/>
                          </a:solidFill>
                          <a:latin typeface="Ubuntu" panose="020B0504030602030204" pitchFamily="34" charset="0"/>
                        </a:rPr>
                        <a:t>Me gustaría pedirle a cada persona que desactive el silencio y se presente. Mencionen su nombre, su deporte favorito y porqué quieren ser Capitanes de Mejoramiento Físico. </a:t>
                      </a:r>
                      <a:r>
                        <a:rPr lang="es-xl" sz="900" b="1" i="1" dirty="0">
                          <a:solidFill>
                            <a:schemeClr val="tx1"/>
                          </a:solidFill>
                          <a:latin typeface="Ubuntu" panose="020B0504030602030204" pitchFamily="34" charset="0"/>
                        </a:rPr>
                        <a:t>Cada persona se presenta</a:t>
                      </a:r>
                      <a:r>
                        <a:rPr lang="es-xl" sz="900" i="0" dirty="0">
                          <a:solidFill>
                            <a:schemeClr val="tx1"/>
                          </a:solidFill>
                          <a:latin typeface="Ubuntu" panose="020B0504030602030204" pitchFamily="34" charset="0"/>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18689">
                <a:tc>
                  <a:txBody>
                    <a:bodyPr/>
                    <a:lstStyle/>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Tema </a:t>
                      </a:r>
                    </a:p>
                    <a:p>
                      <a:pPr marL="0" algn="l" defTabSz="914400" rtl="0" eaLnBrk="1" latinLnBrk="0" hangingPunct="1"/>
                      <a:r>
                        <a:rPr lang="es-xl" sz="900" b="0" i="0" u="none" strike="noStrike" baseline="0">
                          <a:solidFill>
                            <a:schemeClr val="tx1"/>
                          </a:solidFill>
                          <a:latin typeface="Ubuntu" panose="020B0504030602030204" pitchFamily="34" charset="0"/>
                          <a:ea typeface="+mn-ea"/>
                          <a:cs typeface="+mn-cs"/>
                        </a:rPr>
                        <a:t>Propósito de la capacitación para Capitanes de Mejoramiento Físico</a:t>
                      </a:r>
                    </a:p>
                    <a:p>
                      <a:pPr marL="0" algn="l" defTabSz="914400" rtl="0" eaLnBrk="1" latinLnBrk="0" hangingPunct="1"/>
                      <a:endParaRPr sz="900" b="0" i="0" u="none" strike="noStrike" baseline="0">
                        <a:solidFill>
                          <a:schemeClr val="tx1"/>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1 minuto</a:t>
                      </a:r>
                    </a:p>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Para convertirse en grandes atletas, deben ser atletas saludables. Vivir un estilo de vida saludable requiere conocimientos, habilidades, apoyo y dedicación a los comportamientos saludables durante todo el año y toda la vida.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spc="-10" baseline="0" dirty="0">
                          <a:solidFill>
                            <a:schemeClr val="dk1"/>
                          </a:solidFill>
                          <a:latin typeface="Ubuntu" panose="020B0504030602030204" pitchFamily="34" charset="0"/>
                          <a:ea typeface="+mn-ea"/>
                          <a:cs typeface="+mn-cs"/>
                        </a:rPr>
                        <a:t>El propósito del curso de capacitación para Capitanes de Mejoramiento Físico </a:t>
                      </a:r>
                      <a:br>
                        <a:rPr lang="en-US" sz="900" b="0" i="0" u="none" strike="noStrike" spc="-10" baseline="0" dirty="0">
                          <a:solidFill>
                            <a:schemeClr val="dk1"/>
                          </a:solidFill>
                          <a:latin typeface="Ubuntu" panose="020B0504030602030204" pitchFamily="34" charset="0"/>
                          <a:ea typeface="+mn-ea"/>
                          <a:cs typeface="+mn-cs"/>
                        </a:rPr>
                      </a:br>
                      <a:r>
                        <a:rPr lang="es-xl" sz="900" b="0" i="0" u="none" strike="noStrike" spc="-10" baseline="0" dirty="0">
                          <a:solidFill>
                            <a:schemeClr val="dk1"/>
                          </a:solidFill>
                          <a:latin typeface="Ubuntu" panose="020B0504030602030204" pitchFamily="34" charset="0"/>
                          <a:ea typeface="+mn-ea"/>
                          <a:cs typeface="+mn-cs"/>
                        </a:rPr>
                        <a:t>es proporcionarles las habilidades y los conocimientos necesarios para promover el mejoramiento físico a través del deporte y de la competencia. </a:t>
                      </a:r>
                    </a:p>
                    <a:p>
                      <a:endParaRPr sz="900" i="0"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Tema </a:t>
                      </a:r>
                    </a:p>
                    <a:p>
                      <a:pPr marL="0" algn="l" defTabSz="914400" rtl="0" eaLnBrk="1" latinLnBrk="0" hangingPunct="1"/>
                      <a:r>
                        <a:rPr lang="es-xl" sz="900" b="0" i="0" u="none" strike="noStrike" baseline="0">
                          <a:solidFill>
                            <a:schemeClr val="tx1"/>
                          </a:solidFill>
                          <a:latin typeface="Ubuntu" panose="020B0504030602030204" pitchFamily="34" charset="0"/>
                          <a:ea typeface="+mn-ea"/>
                          <a:cs typeface="+mn-cs"/>
                        </a:rPr>
                        <a:t>¿Qué es un Capitán de Mejoramiento Físico?</a:t>
                      </a:r>
                    </a:p>
                    <a:p>
                      <a:pPr marL="0" algn="l" defTabSz="914400" rtl="0" eaLnBrk="1" latinLnBrk="0" hangingPunct="1"/>
                      <a:endParaRPr sz="900" b="1" i="0" u="none" strike="noStrike" baseline="0">
                        <a:solidFill>
                          <a:srgbClr val="316355"/>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3 minutos</a:t>
                      </a:r>
                    </a:p>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dirty="0">
                          <a:solidFill>
                            <a:schemeClr val="tx1"/>
                          </a:solidFill>
                          <a:latin typeface="Ubuntu" panose="020B0504030602030204" pitchFamily="34" charset="0"/>
                          <a:ea typeface="+mn-ea"/>
                          <a:cs typeface="+mn-cs"/>
                        </a:rPr>
                        <a:t>Los Capitanes de Mejoramiento Físico son atletas de un equipo deportivo que </a:t>
                      </a:r>
                      <a:br>
                        <a:rPr lang="en-US" sz="900" b="0" i="0" dirty="0">
                          <a:solidFill>
                            <a:schemeClr val="tx1"/>
                          </a:solidFill>
                          <a:latin typeface="Ubuntu" panose="020B0504030602030204" pitchFamily="34" charset="0"/>
                          <a:ea typeface="+mn-ea"/>
                          <a:cs typeface="+mn-cs"/>
                        </a:rPr>
                      </a:br>
                      <a:r>
                        <a:rPr lang="en-IN" sz="900" b="0" i="0" dirty="0" err="1">
                          <a:solidFill>
                            <a:schemeClr val="tx1"/>
                          </a:solidFill>
                          <a:latin typeface="Ubuntu" panose="020B0504030602030204" pitchFamily="34" charset="0"/>
                          <a:ea typeface="+mn-ea"/>
                          <a:cs typeface="+mn-cs"/>
                        </a:rPr>
                        <a:t>dirigen</a:t>
                      </a:r>
                      <a:r>
                        <a:rPr lang="en-IN" sz="900" b="0" i="0" dirty="0">
                          <a:solidFill>
                            <a:schemeClr val="tx1"/>
                          </a:solidFill>
                          <a:latin typeface="Ubuntu" panose="020B0504030602030204" pitchFamily="34" charset="0"/>
                          <a:ea typeface="+mn-ea"/>
                          <a:cs typeface="+mn-cs"/>
                        </a:rPr>
                        <a:t> a </a:t>
                      </a:r>
                      <a:r>
                        <a:rPr lang="en-IN" sz="900" b="0" i="0" dirty="0" err="1">
                          <a:solidFill>
                            <a:schemeClr val="tx1"/>
                          </a:solidFill>
                          <a:latin typeface="Ubuntu" panose="020B0504030602030204" pitchFamily="34" charset="0"/>
                          <a:ea typeface="+mn-ea"/>
                          <a:cs typeface="+mn-cs"/>
                        </a:rPr>
                        <a:t>su</a:t>
                      </a:r>
                      <a:r>
                        <a:rPr lang="en-IN" sz="900" b="0" i="0" dirty="0">
                          <a:solidFill>
                            <a:schemeClr val="tx1"/>
                          </a:solidFill>
                          <a:latin typeface="Ubuntu" panose="020B0504030602030204" pitchFamily="34" charset="0"/>
                          <a:ea typeface="+mn-ea"/>
                          <a:cs typeface="+mn-cs"/>
                        </a:rPr>
                        <a:t> </a:t>
                      </a:r>
                      <a:r>
                        <a:rPr lang="en-IN" sz="900" b="0" i="0" dirty="0" err="1">
                          <a:solidFill>
                            <a:schemeClr val="tx1"/>
                          </a:solidFill>
                          <a:latin typeface="Ubuntu" panose="020B0504030602030204" pitchFamily="34" charset="0"/>
                          <a:ea typeface="+mn-ea"/>
                          <a:cs typeface="+mn-cs"/>
                        </a:rPr>
                        <a:t>equipo</a:t>
                      </a:r>
                      <a:r>
                        <a:rPr lang="es-xl" sz="900" b="0" i="0" dirty="0">
                          <a:solidFill>
                            <a:schemeClr val="tx1"/>
                          </a:solidFill>
                          <a:latin typeface="Ubuntu" panose="020B0504030602030204" pitchFamily="34" charset="0"/>
                          <a:ea typeface="+mn-ea"/>
                          <a:cs typeface="+mn-cs"/>
                        </a:rPr>
                        <a:t> en las actividades relacionadas con el mejoramiento físico </a:t>
                      </a:r>
                      <a:br>
                        <a:rPr lang="en-US" sz="900" b="0" i="0" dirty="0">
                          <a:solidFill>
                            <a:schemeClr val="tx1"/>
                          </a:solidFill>
                          <a:latin typeface="Ubuntu" panose="020B0504030602030204" pitchFamily="34" charset="0"/>
                          <a:ea typeface="+mn-ea"/>
                          <a:cs typeface="+mn-cs"/>
                        </a:rPr>
                      </a:br>
                      <a:r>
                        <a:rPr lang="es-xl" sz="900" b="0" i="0" dirty="0">
                          <a:solidFill>
                            <a:schemeClr val="tx1"/>
                          </a:solidFill>
                          <a:latin typeface="Ubuntu" panose="020B0504030602030204" pitchFamily="34" charset="0"/>
                          <a:ea typeface="+mn-ea"/>
                          <a:cs typeface="+mn-cs"/>
                        </a:rPr>
                        <a:t>y un estilo de vida saludable.</a:t>
                      </a:r>
                    </a:p>
                    <a:p>
                      <a:endParaRPr sz="900" b="0" i="0" dirty="0">
                        <a:solidFill>
                          <a:schemeClr val="tx1"/>
                        </a:solidFill>
                        <a:latin typeface="Ubuntu" panose="020B0504030602030204" pitchFamily="34" charset="0"/>
                        <a:ea typeface="+mn-ea"/>
                        <a:cs typeface="+mn-cs"/>
                      </a:endParaRPr>
                    </a:p>
                    <a:p>
                      <a:r>
                        <a:rPr lang="es-xl" sz="900" b="0" i="0" dirty="0">
                          <a:solidFill>
                            <a:schemeClr val="tx1"/>
                          </a:solidFill>
                          <a:latin typeface="Ubuntu" panose="020B0504030602030204" pitchFamily="34" charset="0"/>
                          <a:ea typeface="+mn-ea"/>
                          <a:cs typeface="+mn-cs"/>
                        </a:rPr>
                        <a:t>Sienten pasión por el mejoramiento físico y los hábitos saludables.</a:t>
                      </a:r>
                    </a:p>
                    <a:p>
                      <a:endParaRPr sz="900" b="0" i="0" dirty="0">
                        <a:solidFill>
                          <a:schemeClr val="tx1"/>
                        </a:solidFill>
                        <a:latin typeface="Ubuntu" panose="020B0504030602030204" pitchFamily="34" charset="0"/>
                        <a:ea typeface="+mn-ea"/>
                        <a:cs typeface="+mn-cs"/>
                      </a:endParaRPr>
                    </a:p>
                    <a:p>
                      <a:r>
                        <a:rPr lang="es-xl" sz="900" b="0" i="0" dirty="0">
                          <a:solidFill>
                            <a:schemeClr val="tx1"/>
                          </a:solidFill>
                          <a:latin typeface="Ubuntu" panose="020B0504030602030204" pitchFamily="34" charset="0"/>
                          <a:ea typeface="+mn-ea"/>
                          <a:cs typeface="+mn-cs"/>
                        </a:rPr>
                        <a:t>Como Capitanes de Mejoramiento Físico, pueden utilizar sus habilidades </a:t>
                      </a:r>
                      <a:br>
                        <a:rPr lang="en-US" sz="900" b="0" i="0" dirty="0">
                          <a:solidFill>
                            <a:schemeClr val="tx1"/>
                          </a:solidFill>
                          <a:latin typeface="Ubuntu" panose="020B0504030602030204" pitchFamily="34" charset="0"/>
                          <a:ea typeface="+mn-ea"/>
                          <a:cs typeface="+mn-cs"/>
                        </a:rPr>
                      </a:br>
                      <a:r>
                        <a:rPr lang="es-xl" sz="900" b="0" i="0" dirty="0">
                          <a:solidFill>
                            <a:schemeClr val="tx1"/>
                          </a:solidFill>
                          <a:latin typeface="Ubuntu" panose="020B0504030602030204" pitchFamily="34" charset="0"/>
                          <a:ea typeface="+mn-ea"/>
                          <a:cs typeface="+mn-cs"/>
                        </a:rPr>
                        <a:t>de liderazgo y comunicación para animar y motivar a sus compañeros atletas </a:t>
                      </a:r>
                      <a:br>
                        <a:rPr lang="en-US" sz="900" b="0" i="0" dirty="0">
                          <a:solidFill>
                            <a:schemeClr val="tx1"/>
                          </a:solidFill>
                          <a:latin typeface="Ubuntu" panose="020B0504030602030204" pitchFamily="34" charset="0"/>
                          <a:ea typeface="+mn-ea"/>
                          <a:cs typeface="+mn-cs"/>
                        </a:rPr>
                      </a:br>
                      <a:r>
                        <a:rPr lang="es-xl" sz="900" b="0" i="0" dirty="0">
                          <a:solidFill>
                            <a:schemeClr val="tx1"/>
                          </a:solidFill>
                          <a:latin typeface="Ubuntu" panose="020B0504030602030204" pitchFamily="34" charset="0"/>
                          <a:ea typeface="+mn-ea"/>
                          <a:cs typeface="+mn-cs"/>
                        </a:rPr>
                        <a:t>a mantenerse sanos y en forma en todos los equipos de Olimpiadas Especiales.</a:t>
                      </a:r>
                    </a:p>
                    <a:p>
                      <a:endParaRPr sz="900" b="0" i="0" dirty="0">
                        <a:solidFill>
                          <a:schemeClr val="tx1"/>
                        </a:solidFill>
                        <a:latin typeface="Ubuntu" panose="020B0504030602030204" pitchFamily="34" charset="0"/>
                        <a:ea typeface="+mn-ea"/>
                        <a:cs typeface="+mn-cs"/>
                      </a:endParaRPr>
                    </a:p>
                    <a:p>
                      <a:endParaRPr sz="900" b="0" i="0" dirty="0">
                        <a:solidFill>
                          <a:schemeClr val="tx1"/>
                        </a:solidFill>
                        <a:latin typeface="Ubuntu" panose="020B0504030602030204" pitchFamily="34" charset="0"/>
                        <a:ea typeface="+mn-ea"/>
                        <a:cs typeface="+mn-cs"/>
                      </a:endParaRPr>
                    </a:p>
                    <a:p>
                      <a:pPr marL="0" indent="0">
                        <a:buFont typeface="Arial" panose="020B0604020202020204" pitchFamily="34" charset="0"/>
                        <a:buNone/>
                      </a:pPr>
                      <a:r>
                        <a:rPr lang="es-xl" sz="900" b="0" i="0" dirty="0">
                          <a:solidFill>
                            <a:schemeClr val="tx1"/>
                          </a:solidFill>
                          <a:latin typeface="Ubuntu" panose="020B0504030602030204" pitchFamily="34" charset="0"/>
                          <a:ea typeface="+mn-ea"/>
                          <a:cs typeface="+mn-cs"/>
                        </a:rPr>
                        <a:t>Los Capitanes de Mejoramiento Físico deben hacer lo siguiente:</a:t>
                      </a:r>
                    </a:p>
                    <a:p>
                      <a:pPr marL="171450" indent="-171450">
                        <a:buFont typeface="Arial" panose="020B0604020202020204" pitchFamily="34" charset="0"/>
                        <a:buChar char="•"/>
                      </a:pPr>
                      <a:r>
                        <a:rPr lang="en-IN" sz="900" b="0" i="0" dirty="0">
                          <a:solidFill>
                            <a:schemeClr val="tx1"/>
                          </a:solidFill>
                          <a:latin typeface="Ubuntu" panose="020B0504030602030204" pitchFamily="34" charset="0"/>
                          <a:ea typeface="+mn-ea"/>
                          <a:cs typeface="+mn-cs"/>
                        </a:rPr>
                        <a:t>Tener</a:t>
                      </a:r>
                      <a:r>
                        <a:rPr lang="es-xl" sz="900" b="0" i="0" dirty="0">
                          <a:solidFill>
                            <a:schemeClr val="tx1"/>
                          </a:solidFill>
                          <a:latin typeface="Ubuntu" panose="020B0504030602030204" pitchFamily="34" charset="0"/>
                          <a:ea typeface="+mn-ea"/>
                          <a:cs typeface="+mn-cs"/>
                        </a:rPr>
                        <a:t> una influencia positiva en sus compañeros de equipo</a:t>
                      </a:r>
                    </a:p>
                    <a:p>
                      <a:pPr marL="171450" indent="-171450">
                        <a:buFont typeface="Arial" panose="020B0604020202020204" pitchFamily="34" charset="0"/>
                        <a:buChar char="•"/>
                      </a:pPr>
                      <a:r>
                        <a:rPr lang="en-US" sz="900" b="0" i="0" dirty="0">
                          <a:solidFill>
                            <a:schemeClr val="tx1"/>
                          </a:solidFill>
                          <a:latin typeface="Ubuntu" panose="020B0504030602030204" pitchFamily="34" charset="0"/>
                          <a:ea typeface="+mn-ea"/>
                          <a:cs typeface="+mn-cs"/>
                        </a:rPr>
                        <a:t>S</a:t>
                      </a:r>
                      <a:r>
                        <a:rPr lang="es-xl" sz="900" b="0" i="0" dirty="0">
                          <a:solidFill>
                            <a:schemeClr val="tx1"/>
                          </a:solidFill>
                          <a:latin typeface="Ubuntu" panose="020B0504030602030204" pitchFamily="34" charset="0"/>
                          <a:ea typeface="+mn-ea"/>
                          <a:cs typeface="+mn-cs"/>
                        </a:rPr>
                        <a:t>er confiables, responsables y respetuosos en todo momento</a:t>
                      </a:r>
                    </a:p>
                    <a:p>
                      <a:pPr marL="171450" indent="-171450">
                        <a:buFont typeface="Arial" panose="020B0604020202020204" pitchFamily="34" charset="0"/>
                        <a:buChar char="•"/>
                      </a:pPr>
                      <a:r>
                        <a:rPr lang="en-US" sz="900" b="0" i="0" spc="-10" baseline="0" dirty="0">
                          <a:solidFill>
                            <a:schemeClr val="tx1"/>
                          </a:solidFill>
                          <a:latin typeface="Ubuntu" panose="020B0504030602030204" pitchFamily="34" charset="0"/>
                          <a:ea typeface="+mn-ea"/>
                          <a:cs typeface="+mn-cs"/>
                        </a:rPr>
                        <a:t>M</a:t>
                      </a:r>
                      <a:r>
                        <a:rPr lang="es-xl" sz="900" b="0" i="0" spc="-10" baseline="0" dirty="0">
                          <a:solidFill>
                            <a:schemeClr val="tx1"/>
                          </a:solidFill>
                          <a:latin typeface="Ubuntu" panose="020B0504030602030204" pitchFamily="34" charset="0"/>
                          <a:ea typeface="+mn-ea"/>
                          <a:cs typeface="+mn-cs"/>
                        </a:rPr>
                        <a:t>ostrar gran deportividad en todas las circunstancias y tener una gran actitud</a:t>
                      </a:r>
                    </a:p>
                    <a:p>
                      <a:pPr marL="171450" indent="-171450">
                        <a:buFont typeface="Arial" panose="020B0604020202020204" pitchFamily="34" charset="0"/>
                        <a:buChar char="•"/>
                      </a:pPr>
                      <a:r>
                        <a:rPr lang="en-US" sz="900" b="0" i="0" dirty="0">
                          <a:solidFill>
                            <a:schemeClr val="tx1"/>
                          </a:solidFill>
                          <a:latin typeface="Ubuntu" panose="020B0504030602030204" pitchFamily="34" charset="0"/>
                          <a:ea typeface="+mn-ea"/>
                          <a:cs typeface="+mn-cs"/>
                        </a:rPr>
                        <a:t>S</a:t>
                      </a:r>
                      <a:r>
                        <a:rPr lang="es-xl" sz="900" b="0" i="0" dirty="0">
                          <a:solidFill>
                            <a:schemeClr val="tx1"/>
                          </a:solidFill>
                          <a:latin typeface="Ubuntu" panose="020B0504030602030204" pitchFamily="34" charset="0"/>
                          <a:ea typeface="+mn-ea"/>
                          <a:cs typeface="+mn-cs"/>
                        </a:rPr>
                        <a:t>er excelentes miembros del equipo y preocuparse de forma genuina por quienes los rodean</a:t>
                      </a:r>
                    </a:p>
                    <a:p>
                      <a:pPr marL="0" indent="0">
                        <a:buFont typeface="Arial" panose="020B0604020202020204" pitchFamily="34" charset="0"/>
                        <a:buNone/>
                      </a:pPr>
                      <a:endParaRPr sz="900" i="0" dirty="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73CDCFD4-241A-493A-0766-3F2477250C20}"/>
              </a:ext>
            </a:extLst>
          </p:cNvPr>
          <p:cNvPicPr>
            <a:picLocks noChangeAspect="1"/>
          </p:cNvPicPr>
          <p:nvPr/>
        </p:nvPicPr>
        <p:blipFill rotWithShape="1">
          <a:blip r:embed="rId2"/>
          <a:srcRect l="7803" t="35774" r="50000" b="21814"/>
          <a:stretch/>
        </p:blipFill>
        <p:spPr>
          <a:xfrm>
            <a:off x="7023506" y="1015180"/>
            <a:ext cx="2109481" cy="1192612"/>
          </a:xfrm>
          <a:prstGeom prst="rect">
            <a:avLst/>
          </a:prstGeom>
          <a:ln>
            <a:solidFill>
              <a:schemeClr val="tx1"/>
            </a:solidFill>
          </a:ln>
        </p:spPr>
      </p:pic>
      <p:pic>
        <p:nvPicPr>
          <p:cNvPr id="8" name="Picture 7">
            <a:extLst>
              <a:ext uri="{FF2B5EF4-FFF2-40B4-BE49-F238E27FC236}">
                <a16:creationId xmlns:a16="http://schemas.microsoft.com/office/drawing/2014/main" id="{E81DBA94-7BF4-DDE7-E42B-5CE032B6D1D1}"/>
              </a:ext>
            </a:extLst>
          </p:cNvPr>
          <p:cNvPicPr>
            <a:picLocks noChangeAspect="1"/>
          </p:cNvPicPr>
          <p:nvPr/>
        </p:nvPicPr>
        <p:blipFill rotWithShape="1">
          <a:blip r:embed="rId3"/>
          <a:srcRect l="6200" t="34709" r="50000" b="22241"/>
          <a:stretch/>
        </p:blipFill>
        <p:spPr>
          <a:xfrm>
            <a:off x="7023506" y="2530625"/>
            <a:ext cx="2113947" cy="1168736"/>
          </a:xfrm>
          <a:prstGeom prst="rect">
            <a:avLst/>
          </a:prstGeom>
          <a:ln>
            <a:solidFill>
              <a:schemeClr val="tx1"/>
            </a:solidFill>
          </a:ln>
        </p:spPr>
      </p:pic>
      <p:pic>
        <p:nvPicPr>
          <p:cNvPr id="10" name="Picture 9">
            <a:extLst>
              <a:ext uri="{FF2B5EF4-FFF2-40B4-BE49-F238E27FC236}">
                <a16:creationId xmlns:a16="http://schemas.microsoft.com/office/drawing/2014/main" id="{E9E66C43-B42B-93CC-4389-6307AEDA3A1B}"/>
              </a:ext>
            </a:extLst>
          </p:cNvPr>
          <p:cNvPicPr>
            <a:picLocks noChangeAspect="1"/>
          </p:cNvPicPr>
          <p:nvPr/>
        </p:nvPicPr>
        <p:blipFill rotWithShape="1">
          <a:blip r:embed="rId4"/>
          <a:srcRect l="6200" t="36506" r="51916" b="22241"/>
          <a:stretch/>
        </p:blipFill>
        <p:spPr>
          <a:xfrm>
            <a:off x="7023506" y="4393049"/>
            <a:ext cx="2109481" cy="1168736"/>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58409214"/>
              </p:ext>
            </p:extLst>
          </p:nvPr>
        </p:nvGraphicFramePr>
        <p:xfrm>
          <a:off x="614150" y="545910"/>
          <a:ext cx="8518837" cy="625271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9113">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lnSpc>
                          <a:spcPct val="100000"/>
                        </a:lnSpc>
                      </a:pPr>
                      <a:r>
                        <a:rPr lang="es-xl" sz="900" b="1" i="0" u="none" strike="noStrike" baseline="0" dirty="0">
                          <a:solidFill>
                            <a:srgbClr val="316355"/>
                          </a:solidFill>
                          <a:latin typeface="Ubuntu" panose="020B0504030602030204" pitchFamily="34" charset="0"/>
                          <a:ea typeface="+mn-ea"/>
                          <a:cs typeface="+mn-cs"/>
                        </a:rPr>
                        <a:t>Tema </a:t>
                      </a: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0" i="0" u="none" strike="noStrike" baseline="0" dirty="0">
                          <a:solidFill>
                            <a:schemeClr val="tx1"/>
                          </a:solidFill>
                          <a:latin typeface="Ubuntu" panose="020B0504030602030204" pitchFamily="34" charset="0"/>
                          <a:ea typeface="+mn-ea"/>
                          <a:cs typeface="+mn-cs"/>
                        </a:rPr>
                        <a:t>Funciones y responsabilidades de un Capitán de Mejoramiento Físico</a:t>
                      </a:r>
                    </a:p>
                    <a:p>
                      <a:pPr>
                        <a:lnSpc>
                          <a:spcPct val="100000"/>
                        </a:lnSpc>
                      </a:pPr>
                      <a:endParaRPr sz="900" b="0" i="0" u="none" strike="noStrike" baseline="0" dirty="0">
                        <a:solidFill>
                          <a:srgbClr val="316355"/>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a:lnSpc>
                          <a:spcPct val="100000"/>
                        </a:lnSpc>
                      </a:pPr>
                      <a:r>
                        <a:rPr lang="es-xl" sz="900" b="1" i="0" u="none" strike="noStrike" baseline="0" dirty="0">
                          <a:solidFill>
                            <a:srgbClr val="316355"/>
                          </a:solidFill>
                          <a:latin typeface="Ubuntu" panose="020B0504030602030204" pitchFamily="34" charset="0"/>
                          <a:ea typeface="+mn-ea"/>
                          <a:cs typeface="+mn-cs"/>
                        </a:rPr>
                        <a:t>Dirige: </a:t>
                      </a:r>
                      <a:endParaRPr sz="9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Como Capitanes de Mejoramiento Físico, trabajarán en estrecha colaboración con sus entrenadores para garantizar que la salud y el mejoramiento físico sean un componente clave de la experiencia deportiva y tendrán las siguientes funciones de liderazgo:</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Enseñar</a:t>
                      </a:r>
                      <a:r>
                        <a:rPr lang="es-xl" sz="900" b="0" i="0" u="none" strike="noStrike" baseline="0" dirty="0">
                          <a:solidFill>
                            <a:schemeClr val="dk1"/>
                          </a:solidFill>
                          <a:latin typeface="Ubuntu" panose="020B0504030602030204" pitchFamily="34" charset="0"/>
                          <a:ea typeface="+mn-ea"/>
                          <a:cs typeface="+mn-cs"/>
                        </a:rPr>
                        <a:t> hábitos saludables</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Dirigir</a:t>
                      </a:r>
                      <a:r>
                        <a:rPr lang="es-xl" sz="900" b="0" i="0" u="none" strike="noStrike" baseline="0" dirty="0">
                          <a:solidFill>
                            <a:schemeClr val="dk1"/>
                          </a:solidFill>
                          <a:latin typeface="Ubuntu" panose="020B0504030602030204" pitchFamily="34" charset="0"/>
                          <a:ea typeface="+mn-ea"/>
                          <a:cs typeface="+mn-cs"/>
                        </a:rPr>
                        <a:t> ejercicios de calentamiento y enfriamiento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spc="-20" baseline="0" dirty="0">
                          <a:solidFill>
                            <a:schemeClr val="dk1"/>
                          </a:solidFill>
                          <a:latin typeface="Ubuntu" panose="020B0504030602030204" pitchFamily="34" charset="0"/>
                          <a:ea typeface="+mn-ea"/>
                          <a:cs typeface="+mn-cs"/>
                        </a:rPr>
                        <a:t>Los equipos que tienen Capitanes de Mejoramiento Físico podrán hacer lo siguiente:</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Realizar</a:t>
                      </a:r>
                      <a:r>
                        <a:rPr lang="es-xl" sz="900" b="0" i="0" u="none" strike="noStrike" baseline="0" dirty="0">
                          <a:solidFill>
                            <a:schemeClr val="dk1"/>
                          </a:solidFill>
                          <a:latin typeface="Ubuntu" panose="020B0504030602030204" pitchFamily="34" charset="0"/>
                          <a:ea typeface="+mn-ea"/>
                          <a:cs typeface="+mn-cs"/>
                        </a:rPr>
                        <a:t> rutinas de calentamiento y enfriamiento seguras y eficaces</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Aprender</a:t>
                      </a:r>
                      <a:r>
                        <a:rPr lang="es-xl" sz="900" b="0" i="0" u="none" strike="noStrike" baseline="0" dirty="0">
                          <a:solidFill>
                            <a:schemeClr val="dk1"/>
                          </a:solidFill>
                          <a:latin typeface="Ubuntu" panose="020B0504030602030204" pitchFamily="34" charset="0"/>
                          <a:ea typeface="+mn-ea"/>
                          <a:cs typeface="+mn-cs"/>
                        </a:rPr>
                        <a:t> consejos o lecciones de educación para la salud</a:t>
                      </a:r>
                    </a:p>
                    <a:p>
                      <a:pPr marL="171450" indent="-171450">
                        <a:lnSpc>
                          <a:spcPct val="100000"/>
                        </a:lnSpc>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Recibir</a:t>
                      </a:r>
                      <a:r>
                        <a:rPr lang="es-xl" sz="900" b="0" i="0" u="none" strike="noStrike" baseline="0" dirty="0">
                          <a:solidFill>
                            <a:schemeClr val="dk1"/>
                          </a:solidFill>
                          <a:latin typeface="Ubuntu" panose="020B0504030602030204" pitchFamily="34" charset="0"/>
                          <a:ea typeface="+mn-ea"/>
                          <a:cs typeface="+mn-cs"/>
                        </a:rPr>
                        <a:t> apoyo para practicar comportamientos saludables y motivación para participar en otros programas de salud o mejoramiento físico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spc="-10" baseline="0" dirty="0">
                          <a:solidFill>
                            <a:schemeClr val="dk1"/>
                          </a:solidFill>
                          <a:latin typeface="Ubuntu" panose="020B0504030602030204" pitchFamily="34" charset="0"/>
                          <a:ea typeface="+mn-ea"/>
                          <a:cs typeface="+mn-cs"/>
                        </a:rPr>
                        <a:t>Deben cuidar a sus compañeros de equipo de manera positiva y ayudarlos a tener éxito con elogios y motivación.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lnSpc>
                          <a:spcPct val="100000"/>
                        </a:lnSpc>
                      </a:pPr>
                      <a:r>
                        <a:rPr lang="es-xl" sz="900" b="1" i="0" u="none" strike="noStrike" baseline="0">
                          <a:solidFill>
                            <a:srgbClr val="316355"/>
                          </a:solidFill>
                          <a:latin typeface="Ubuntu" panose="020B0504030602030204" pitchFamily="34" charset="0"/>
                          <a:ea typeface="+mn-ea"/>
                          <a:cs typeface="+mn-cs"/>
                        </a:rPr>
                        <a:t>Tema </a:t>
                      </a:r>
                    </a:p>
                    <a:p>
                      <a:pPr marL="0" algn="l" defTabSz="914400" rtl="0" eaLnBrk="1" latinLnBrk="0" hangingPunct="1">
                        <a:lnSpc>
                          <a:spcPct val="100000"/>
                        </a:lnSpc>
                      </a:pPr>
                      <a:r>
                        <a:rPr lang="es-xl" sz="900" b="0" i="0" u="none" strike="noStrike" baseline="0">
                          <a:solidFill>
                            <a:schemeClr val="tx1"/>
                          </a:solidFill>
                          <a:latin typeface="Ubuntu" panose="020B0504030602030204" pitchFamily="34" charset="0"/>
                          <a:ea typeface="+mn-ea"/>
                          <a:cs typeface="+mn-cs"/>
                        </a:rPr>
                        <a:t>Comparación entre la función del Capitán de Mejoramiento Físico y la función del Mensajero de Salud</a:t>
                      </a:r>
                    </a:p>
                    <a:p>
                      <a:pPr marL="0" algn="l" defTabSz="914400" rtl="0" eaLnBrk="1" latinLnBrk="0" hangingPunct="1">
                        <a:lnSpc>
                          <a:spcPct val="100000"/>
                        </a:lnSpc>
                      </a:pPr>
                      <a:endParaRPr sz="900" b="0" i="0" u="none" strike="noStrike" baseline="0">
                        <a:solidFill>
                          <a:schemeClr val="tx1"/>
                        </a:solidFill>
                        <a:latin typeface="Ubuntu" panose="020B0504030602030204" pitchFamily="34" charset="0"/>
                        <a:ea typeface="+mn-ea"/>
                        <a:cs typeface="+mn-cs"/>
                      </a:endParaRPr>
                    </a:p>
                    <a:p>
                      <a:pPr>
                        <a:lnSpc>
                          <a:spcPct val="100000"/>
                        </a:lnSpc>
                      </a:pPr>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5 minutos</a:t>
                      </a:r>
                    </a:p>
                    <a:p>
                      <a:pPr marL="0" algn="l" defTabSz="914400" rtl="0" eaLnBrk="1" latinLnBrk="0" hangingPunct="1">
                        <a:lnSpc>
                          <a:spcPct val="100000"/>
                        </a:lnSpc>
                      </a:pPr>
                      <a:r>
                        <a:rPr lang="es-xl" sz="900" b="1" i="0" u="none" strike="noStrike" baseline="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Los Mensajeros de Salud son atletas de Olimpiadas Especiales que se han capacitado para servir como líderes, educadores y defensores de la salud.</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Los Mensajeros de Salud no son Capitanes de Mejoramiento Físico, pero se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t>
                      </a:r>
                      <a:r>
                        <a:rPr lang="en-US" sz="900" b="0" i="0" u="none" strike="noStrike" baseline="0" dirty="0">
                          <a:solidFill>
                            <a:schemeClr val="dk1"/>
                          </a:solidFill>
                          <a:latin typeface="Ubuntu" panose="020B0504030602030204" pitchFamily="34" charset="0"/>
                          <a:ea typeface="+mn-ea"/>
                          <a:cs typeface="+mn-cs"/>
                        </a:rPr>
                        <a:t>e</a:t>
                      </a:r>
                      <a:r>
                        <a:rPr lang="es-xl" sz="900" b="0" i="0" u="none" strike="noStrike" baseline="0" dirty="0">
                          <a:solidFill>
                            <a:schemeClr val="dk1"/>
                          </a:solidFill>
                          <a:latin typeface="Ubuntu" panose="020B0504030602030204" pitchFamily="34" charset="0"/>
                          <a:ea typeface="+mn-ea"/>
                          <a:cs typeface="+mn-cs"/>
                        </a:rPr>
                        <a:t>s invita a completar este módulo. </a:t>
                      </a:r>
                    </a:p>
                    <a:p>
                      <a:pPr>
                        <a:lnSpc>
                          <a:spcPct val="100000"/>
                        </a:lnSpc>
                      </a:pPr>
                      <a:endParaRPr sz="900" b="0" i="0" dirty="0">
                        <a:latin typeface="Ubuntu" panose="020B0504030602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dirty="0">
                          <a:effectLst/>
                          <a:latin typeface="Ubuntu" panose="020B0504030602030204" pitchFamily="34" charset="0"/>
                          <a:ea typeface="Calibri" panose="020F0502020204030204" pitchFamily="34" charset="0"/>
                          <a:cs typeface="Times New Roman"/>
                        </a:rPr>
                        <a:t>El Programa de Capitanes de Mejoramiento Físico puede ser un paso para convertirse en un Mensajero de Salud u otra función de Liderazgo de Atletas. Los Capitanes de Mejoramiento Físico pueden sentirse inspirados y listos para asumir otras funciones.</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dirty="0">
                          <a:effectLst/>
                          <a:latin typeface="Ubuntu" panose="020B0504030602030204" pitchFamily="34" charset="0"/>
                          <a:cs typeface="Times New Roman"/>
                        </a:rPr>
                        <a:t>Aquí hay una tabla que compara los Capitanes de Mejoramiento Físico con los Mensajeros de Salud. </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spc="-20" baseline="0" dirty="0">
                          <a:effectLst/>
                          <a:latin typeface="Ubuntu" panose="020B0504030602030204" pitchFamily="34" charset="0"/>
                          <a:cs typeface="Times New Roman"/>
                        </a:rPr>
                        <a:t>En la columna central, puede verse que tanto los Capitanes de Mejoramiento Físico como los Mensajeros de Salud enseñan hábitos saludables y son un modelo a seguir.</a:t>
                      </a:r>
                    </a:p>
                    <a:p>
                      <a:pPr marL="0" marR="0" lvl="0" indent="0" algn="l" defTabSz="914400" rtl="0" eaLnBrk="1" fontAlgn="auto" latinLnBrk="0" hangingPunct="1">
                        <a:lnSpc>
                          <a:spcPct val="100000"/>
                        </a:lnSpc>
                        <a:spcBef>
                          <a:spcPts val="0"/>
                        </a:spcBef>
                        <a:spcAft>
                          <a:spcPts val="0"/>
                        </a:spcAft>
                        <a:buClrTx/>
                        <a:buSzTx/>
                        <a:buFontTx/>
                        <a:buNone/>
                        <a:tabLst/>
                        <a:defRPr/>
                      </a:pPr>
                      <a:endParaRPr sz="900" b="0" i="0" dirty="0">
                        <a:effectLst/>
                        <a:latin typeface="Ubuntu" panose="020B0504030602030204" pitchFamily="34" charset="0"/>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dirty="0">
                          <a:effectLst/>
                          <a:latin typeface="Ubuntu" panose="020B0504030602030204" pitchFamily="34" charset="0"/>
                          <a:cs typeface="Times New Roman"/>
                        </a:rPr>
                        <a:t>Hay diferencias entre las dos funciones.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dirty="0">
                          <a:effectLst/>
                          <a:latin typeface="Ubuntu" panose="020B0504030602030204" pitchFamily="34" charset="0"/>
                          <a:cs typeface="Times New Roman"/>
                        </a:rPr>
                        <a:t>Los Capitanes de Mejoramiento Físico son líderes deportivos, mientras que los Mensajeros de Salud son líderes de salud.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dirty="0">
                          <a:effectLst/>
                          <a:latin typeface="Ubuntu" panose="020B0504030602030204" pitchFamily="34" charset="0"/>
                          <a:cs typeface="Times New Roman"/>
                        </a:rPr>
                        <a:t>Los Capitanes de Mejoramiento Físico comparten consejos de salud en las prácticas y dirigen a sus compañeros de equipo en los ejercicios de calentamiento y enfriamiento.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xl" sz="900" b="0" i="0" dirty="0">
                          <a:effectLst/>
                          <a:latin typeface="Ubuntu" panose="020B0504030602030204" pitchFamily="34" charset="0"/>
                          <a:cs typeface="Times New Roman"/>
                        </a:rPr>
                        <a:t>Los Mensajeros de Salud reciben capacitación en todas las áreas de los Programas de Salud en Olimpiadas Especiales y pueden dirigir un evento importante de educación para la salud, como una presentación o una lección con actividades.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88DEDD30-A545-E5B7-00E4-C6A6686B268A}"/>
              </a:ext>
            </a:extLst>
          </p:cNvPr>
          <p:cNvPicPr>
            <a:picLocks noChangeAspect="1"/>
          </p:cNvPicPr>
          <p:nvPr/>
        </p:nvPicPr>
        <p:blipFill rotWithShape="1">
          <a:blip r:embed="rId2"/>
          <a:srcRect l="6200" t="34709" r="50000" b="22028"/>
          <a:stretch/>
        </p:blipFill>
        <p:spPr>
          <a:xfrm>
            <a:off x="7014804" y="1303917"/>
            <a:ext cx="2118183" cy="1176875"/>
          </a:xfrm>
          <a:prstGeom prst="rect">
            <a:avLst/>
          </a:prstGeom>
          <a:ln>
            <a:solidFill>
              <a:schemeClr val="tx1"/>
            </a:solidFill>
          </a:ln>
        </p:spPr>
      </p:pic>
      <p:grpSp>
        <p:nvGrpSpPr>
          <p:cNvPr id="13" name="Group 12">
            <a:extLst>
              <a:ext uri="{FF2B5EF4-FFF2-40B4-BE49-F238E27FC236}">
                <a16:creationId xmlns:a16="http://schemas.microsoft.com/office/drawing/2014/main" id="{1462F23F-CC19-B16D-FD04-3928DD1122E5}"/>
              </a:ext>
            </a:extLst>
          </p:cNvPr>
          <p:cNvGrpSpPr/>
          <p:nvPr/>
        </p:nvGrpSpPr>
        <p:grpSpPr>
          <a:xfrm>
            <a:off x="7014804" y="3429000"/>
            <a:ext cx="2118183" cy="2637831"/>
            <a:chOff x="7014804" y="3429000"/>
            <a:chExt cx="2118183" cy="2637831"/>
          </a:xfrm>
        </p:grpSpPr>
        <p:pic>
          <p:nvPicPr>
            <p:cNvPr id="8" name="Picture 7">
              <a:extLst>
                <a:ext uri="{FF2B5EF4-FFF2-40B4-BE49-F238E27FC236}">
                  <a16:creationId xmlns:a16="http://schemas.microsoft.com/office/drawing/2014/main" id="{F306BD34-8EB2-4603-D0C9-5A62415E9C55}"/>
                </a:ext>
              </a:extLst>
            </p:cNvPr>
            <p:cNvPicPr>
              <a:picLocks noChangeAspect="1"/>
            </p:cNvPicPr>
            <p:nvPr/>
          </p:nvPicPr>
          <p:blipFill rotWithShape="1">
            <a:blip r:embed="rId3"/>
            <a:srcRect l="6200" t="34922" r="50000" b="22028"/>
            <a:stretch/>
          </p:blipFill>
          <p:spPr>
            <a:xfrm>
              <a:off x="7014804" y="3429000"/>
              <a:ext cx="2118183" cy="1171077"/>
            </a:xfrm>
            <a:prstGeom prst="rect">
              <a:avLst/>
            </a:prstGeom>
            <a:ln>
              <a:solidFill>
                <a:schemeClr val="tx1"/>
              </a:solidFill>
            </a:ln>
          </p:spPr>
        </p:pic>
        <p:pic>
          <p:nvPicPr>
            <p:cNvPr id="12" name="Picture 11">
              <a:extLst>
                <a:ext uri="{FF2B5EF4-FFF2-40B4-BE49-F238E27FC236}">
                  <a16:creationId xmlns:a16="http://schemas.microsoft.com/office/drawing/2014/main" id="{597C5CE0-FBC1-DF93-391B-B08922343D7F}"/>
                </a:ext>
              </a:extLst>
            </p:cNvPr>
            <p:cNvPicPr>
              <a:picLocks noChangeAspect="1"/>
            </p:cNvPicPr>
            <p:nvPr/>
          </p:nvPicPr>
          <p:blipFill rotWithShape="1">
            <a:blip r:embed="rId4"/>
            <a:srcRect l="6201" t="35774" r="51088" b="22454"/>
            <a:stretch/>
          </p:blipFill>
          <p:spPr>
            <a:xfrm>
              <a:off x="7014804" y="4901568"/>
              <a:ext cx="2118183" cy="1165263"/>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498555159"/>
              </p:ext>
            </p:extLst>
          </p:nvPr>
        </p:nvGraphicFramePr>
        <p:xfrm>
          <a:off x="614150" y="545910"/>
          <a:ext cx="8518837" cy="565418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6615">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95958">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Comparación entre la función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entrenador y la función del Capitán de Mejoramiento Físico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 </a:t>
                      </a: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También hay diferencias entre un entrenador y un Capitán de Mejoramiento Físico. </a:t>
                      </a:r>
                    </a:p>
                    <a:p>
                      <a:endParaRPr sz="900" b="0" i="0" u="none" strike="noStrike" baseline="0" dirty="0">
                        <a:solidFill>
                          <a:schemeClr val="dk1"/>
                        </a:solidFill>
                        <a:latin typeface="Ubuntu" panose="020B0504030602030204" pitchFamily="34" charset="0"/>
                        <a:ea typeface="+mn-ea"/>
                        <a:cs typeface="+mn-cs"/>
                      </a:endParaRPr>
                    </a:p>
                    <a:p>
                      <a:r>
                        <a:rPr lang="es-xl" sz="900" i="0" dirty="0">
                          <a:solidFill>
                            <a:schemeClr val="tx1"/>
                          </a:solidFill>
                          <a:latin typeface="Ubuntu" panose="020B0504030602030204" pitchFamily="34" charset="0"/>
                        </a:rPr>
                        <a:t>Un entrenador hace lo siguiente:</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Es el líder de cada práctica.</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Determina el orden de la práctica.</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Enseña habilidades deportivas y ejercicios.</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Determina cuándo comienza y termina la práctica.</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Motiva a los atletas.</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Se comunica con atletas individuales cuando surgen determinadas situaciones.</a:t>
                      </a:r>
                    </a:p>
                    <a:p>
                      <a:endParaRPr sz="900" i="0" dirty="0">
                        <a:solidFill>
                          <a:schemeClr val="tx1"/>
                        </a:solidFill>
                        <a:latin typeface="Ubuntu" panose="020B0504030602030204" pitchFamily="34" charset="0"/>
                      </a:endParaRPr>
                    </a:p>
                    <a:p>
                      <a:r>
                        <a:rPr lang="es-xl" sz="900" i="0" dirty="0">
                          <a:solidFill>
                            <a:schemeClr val="tx1"/>
                          </a:solidFill>
                          <a:latin typeface="Ubuntu" panose="020B0504030602030204" pitchFamily="34" charset="0"/>
                        </a:rPr>
                        <a:t>Un Capitán de Mejoramiento Físico hace lo siguiente:</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Ayuda a dirigir el calentamiento antes de que comience la práctica.</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Es un ejemplo positivo para sus compañeros de equipo.</a:t>
                      </a:r>
                    </a:p>
                    <a:p>
                      <a:pPr marL="171450" indent="-171450">
                        <a:buFont typeface="Arial" panose="020B0604020202020204" pitchFamily="34" charset="0"/>
                        <a:buChar char="•"/>
                      </a:pPr>
                      <a:r>
                        <a:rPr lang="es-xl" sz="900" i="0" dirty="0">
                          <a:solidFill>
                            <a:schemeClr val="tx1"/>
                          </a:solidFill>
                          <a:latin typeface="Ubuntu" panose="020B0504030602030204" pitchFamily="34" charset="0"/>
                        </a:rPr>
                        <a:t>Comparte un consejo o una lección de educación para la salud en cada sesión de entrenamiento.</a:t>
                      </a:r>
                    </a:p>
                    <a:p>
                      <a:pPr marL="171450" indent="-171450">
                        <a:spcAft>
                          <a:spcPts val="600"/>
                        </a:spcAft>
                        <a:buFont typeface="Arial" panose="020B0604020202020204" pitchFamily="34" charset="0"/>
                        <a:buChar char="•"/>
                      </a:pPr>
                      <a:r>
                        <a:rPr lang="es-xl" sz="900" i="0" dirty="0">
                          <a:solidFill>
                            <a:schemeClr val="tx1"/>
                          </a:solidFill>
                          <a:latin typeface="Ubuntu" panose="020B0504030602030204" pitchFamily="34" charset="0"/>
                        </a:rPr>
                        <a:t>Ayuda con los estiramientos de enfriamiento después de la práctica.</a:t>
                      </a:r>
                      <a:endParaRPr sz="100" i="1" dirty="0">
                        <a:solidFill>
                          <a:schemeClr val="tx1"/>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Tema </a:t>
                      </a:r>
                    </a:p>
                    <a:p>
                      <a:pPr marL="0" algn="l" defTabSz="914400" rtl="0" eaLnBrk="1" latinLnBrk="0" hangingPunct="1"/>
                      <a:r>
                        <a:rPr lang="es-xl" sz="900" b="0" i="0" u="none" strike="noStrike" baseline="0">
                          <a:solidFill>
                            <a:schemeClr val="tx1"/>
                          </a:solidFill>
                          <a:latin typeface="Ubuntu" panose="020B0504030602030204" pitchFamily="34" charset="0"/>
                          <a:ea typeface="+mn-ea"/>
                          <a:cs typeface="+mn-cs"/>
                        </a:rPr>
                        <a:t>Descripción general del módulo</a:t>
                      </a:r>
                    </a:p>
                    <a:p>
                      <a:pPr marL="0" algn="l" defTabSz="914400" rtl="0" eaLnBrk="1" latinLnBrk="0" hangingPunct="1"/>
                      <a:endParaRPr sz="900" b="0" i="0" u="none" strike="noStrike" baseline="0">
                        <a:solidFill>
                          <a:schemeClr val="tx1"/>
                        </a:solidFill>
                        <a:latin typeface="Ubuntu" panose="020B0504030602030204" pitchFamily="34" charset="0"/>
                        <a:ea typeface="+mn-ea"/>
                        <a:cs typeface="+mn-cs"/>
                      </a:endParaRPr>
                    </a:p>
                    <a:p>
                      <a:r>
                        <a:rPr lang="es-xl" sz="900" b="1" i="0" u="none" strike="noStrike" baseline="0">
                          <a:solidFill>
                            <a:srgbClr val="316355"/>
                          </a:solidFill>
                          <a:latin typeface="Ubuntu" panose="020B0504030602030204" pitchFamily="34" charset="0"/>
                          <a:ea typeface="+mn-ea"/>
                          <a:cs typeface="+mn-cs"/>
                        </a:rPr>
                        <a:t>Tiempo: </a:t>
                      </a:r>
                      <a:r>
                        <a:rPr lang="es-xl" sz="900" b="0" i="0" u="none" strike="noStrike" baseline="0">
                          <a:solidFill>
                            <a:schemeClr val="tx1"/>
                          </a:solidFill>
                          <a:latin typeface="Ubuntu" panose="020B0504030602030204" pitchFamily="34" charset="0"/>
                          <a:ea typeface="+mn-ea"/>
                          <a:cs typeface="+mn-cs"/>
                        </a:rPr>
                        <a:t>&lt;1 minuto</a:t>
                      </a:r>
                    </a:p>
                    <a:p>
                      <a:pPr marL="0" algn="l" defTabSz="914400" rtl="0" eaLnBrk="1" latinLnBrk="0" hangingPunct="1"/>
                      <a:r>
                        <a:rPr lang="es-xl" sz="900" b="1" i="0" u="none" strike="noStrike" baseline="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baseline="0" dirty="0">
                          <a:solidFill>
                            <a:schemeClr val="dk1"/>
                          </a:solidFill>
                          <a:latin typeface="Ubuntu" panose="020B0504030602030204" pitchFamily="34" charset="0"/>
                          <a:ea typeface="+mn-ea"/>
                          <a:cs typeface="+mn-cs"/>
                        </a:rPr>
                        <a:t>El curso de capacitación para Capitanes de Mejoramiento Físico se divide en dos lecciones:</a:t>
                      </a:r>
                    </a:p>
                    <a:p>
                      <a:r>
                        <a:rPr lang="es-xl" sz="900" b="0" i="0" u="none" strike="noStrike" baseline="0" dirty="0">
                          <a:solidFill>
                            <a:schemeClr val="dk1"/>
                          </a:solidFill>
                          <a:latin typeface="Ubuntu" panose="020B0504030602030204" pitchFamily="34" charset="0"/>
                          <a:ea typeface="+mn-ea"/>
                          <a:cs typeface="+mn-cs"/>
                        </a:rPr>
                        <a:t> </a:t>
                      </a:r>
                    </a:p>
                    <a:p>
                      <a:pPr marL="228600" indent="-228600">
                        <a:buFont typeface="+mj-lt"/>
                        <a:buAutoNum type="arabicPeriod"/>
                      </a:pPr>
                      <a:r>
                        <a:rPr lang="es-xl" sz="900" b="0" i="0" u="none" strike="noStrike" baseline="0" dirty="0">
                          <a:solidFill>
                            <a:schemeClr val="dk1"/>
                          </a:solidFill>
                          <a:latin typeface="Ubuntu" panose="020B0504030602030204" pitchFamily="34" charset="0"/>
                          <a:ea typeface="+mn-ea"/>
                          <a:cs typeface="+mn-cs"/>
                        </a:rPr>
                        <a:t>Descripción general del Mejoramiento Físico</a:t>
                      </a:r>
                    </a:p>
                    <a:p>
                      <a:pPr marL="228600" indent="-228600">
                        <a:buFont typeface="+mj-lt"/>
                        <a:buAutoNum type="arabicPeriod"/>
                      </a:pPr>
                      <a:r>
                        <a:rPr lang="es-xl" sz="900" b="0" i="0" u="none" strike="noStrike" baseline="0" dirty="0">
                          <a:solidFill>
                            <a:schemeClr val="dk1"/>
                          </a:solidFill>
                          <a:latin typeface="Ubuntu" panose="020B0504030602030204" pitchFamily="34" charset="0"/>
                          <a:ea typeface="+mn-ea"/>
                          <a:cs typeface="+mn-cs"/>
                        </a:rPr>
                        <a:t>Dirigir ejercicios de calentamiento y enfriamiento </a:t>
                      </a:r>
                      <a:endParaRPr lang="en-US" sz="900" b="0" i="0" u="none" strike="noStrike" baseline="0" dirty="0">
                        <a:solidFill>
                          <a:schemeClr val="dk1"/>
                        </a:solidFill>
                        <a:latin typeface="Ubuntu" panose="020B0504030602030204" pitchFamily="34" charset="0"/>
                        <a:ea typeface="+mn-ea"/>
                        <a:cs typeface="+mn-cs"/>
                      </a:endParaRPr>
                    </a:p>
                    <a:p>
                      <a:pPr marL="0" indent="0">
                        <a:buFont typeface="+mj-lt"/>
                        <a:buNone/>
                      </a:pPr>
                      <a:endParaRPr lang="es-xl" sz="600" b="0" i="0" u="none" strike="noStrike" baseline="0" dirty="0">
                        <a:solidFill>
                          <a:schemeClr val="dk1"/>
                        </a:solidFill>
                        <a:latin typeface="Ubuntu" panose="020B0504030602030204" pitchFamily="34" charset="0"/>
                        <a:ea typeface="+mn-ea"/>
                        <a:cs typeface="+mn-cs"/>
                      </a:endParaRPr>
                    </a:p>
                    <a:p>
                      <a:pPr marL="228600" indent="-228600">
                        <a:buFont typeface="+mj-lt"/>
                        <a:buAutoNum type="arabicPeriod"/>
                      </a:pPr>
                      <a:endParaRPr sz="900" b="0" i="0" u="none" strike="noStrike" baseline="0" dirty="0">
                        <a:solidFill>
                          <a:schemeClr val="dk1"/>
                        </a:solidFill>
                        <a:latin typeface="Ubuntu" panose="020B0504030602030204" pitchFamily="34" charset="0"/>
                        <a:ea typeface="+mn-ea"/>
                        <a:cs typeface="+mn-cs"/>
                      </a:endParaRPr>
                    </a:p>
                    <a:p>
                      <a:pPr marL="228600" indent="-228600">
                        <a:buFont typeface="+mj-lt"/>
                        <a:buAutoNum type="arabicPeriod"/>
                      </a:pPr>
                      <a:endParaRPr sz="900" b="0" i="0" u="none" strike="noStrike" baseline="0" dirty="0">
                        <a:solidFill>
                          <a:schemeClr val="dk1"/>
                        </a:solidFill>
                        <a:latin typeface="Ubuntu" panose="020B0504030602030204" pitchFamily="34" charset="0"/>
                        <a:ea typeface="+mn-ea"/>
                        <a:cs typeface="+mn-cs"/>
                      </a:endParaRPr>
                    </a:p>
                    <a:p>
                      <a:pPr marL="228600" indent="-228600">
                        <a:buFont typeface="+mj-lt"/>
                        <a:buAutoNum type="arabicPeriod"/>
                      </a:pPr>
                      <a:endParaRPr sz="900" b="0" i="0" u="none" strike="noStrike" baseline="0" dirty="0">
                        <a:solidFill>
                          <a:schemeClr val="dk1"/>
                        </a:solidFill>
                        <a:latin typeface="Ubuntu" panose="020B0504030602030204" pitchFamily="34" charset="0"/>
                        <a:ea typeface="+mn-ea"/>
                        <a:cs typeface="+mn-cs"/>
                      </a:endParaRPr>
                    </a:p>
                    <a:p>
                      <a:pPr marL="0" indent="0">
                        <a:buFont typeface="+mj-lt"/>
                        <a:buNone/>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Lección 1: 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Mejoramiento Físico</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&lt;1 minuto</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es-xl" sz="900" b="0" i="0" u="none" strike="noStrike" baseline="0" dirty="0">
                          <a:solidFill>
                            <a:schemeClr val="dk1"/>
                          </a:solidFill>
                          <a:latin typeface="Ubuntu" panose="020B0504030602030204" pitchFamily="34" charset="0"/>
                          <a:ea typeface="+mn-ea"/>
                          <a:cs typeface="+mn-cs"/>
                        </a:rPr>
                        <a:t>Ahora, comencemos la Lección 1: Descripción general del Mejoramiento Físico.</a:t>
                      </a:r>
                    </a:p>
                    <a:p>
                      <a:pPr marL="0" algn="l" defTabSz="914400" rtl="0" eaLnBrk="1" latinLnBrk="0" hangingPunct="1"/>
                      <a:endParaRPr sz="900" b="0" i="0" u="none" strike="noStrike" baseline="0" dirty="0">
                        <a:solidFill>
                          <a:schemeClr val="dk1"/>
                        </a:solidFill>
                        <a:latin typeface="Ubuntu" panose="020B0504030602030204" pitchFamily="34" charset="0"/>
                        <a:ea typeface="+mn-ea"/>
                        <a:cs typeface="+mn-cs"/>
                      </a:endParaRPr>
                    </a:p>
                    <a:p>
                      <a:pPr marL="0" algn="l" defTabSz="914400" rtl="0" eaLnBrk="1" latinLnBrk="0" hangingPunct="1"/>
                      <a:r>
                        <a:rPr lang="es-xl" sz="900" b="0" i="0" u="none" strike="noStrike" baseline="0" dirty="0">
                          <a:solidFill>
                            <a:schemeClr val="dk1"/>
                          </a:solidFill>
                          <a:latin typeface="Ubuntu" panose="020B0504030602030204" pitchFamily="34" charset="0"/>
                          <a:ea typeface="+mn-ea"/>
                          <a:cs typeface="+mn-cs"/>
                        </a:rPr>
                        <a:t>En esta lección, aprenderán los conceptos básicos de la actividad física,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la nutrición, la hidratación y cómo apoyar a los compañeros de equipo.</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1B44E28B-F930-7D2A-0325-39C3AD6FD6B3}"/>
              </a:ext>
            </a:extLst>
          </p:cNvPr>
          <p:cNvPicPr>
            <a:picLocks noChangeAspect="1"/>
          </p:cNvPicPr>
          <p:nvPr/>
        </p:nvPicPr>
        <p:blipFill rotWithShape="1">
          <a:blip r:embed="rId2"/>
          <a:srcRect l="6200" t="35774" r="50000" b="22020"/>
          <a:stretch/>
        </p:blipFill>
        <p:spPr>
          <a:xfrm>
            <a:off x="7005850" y="1543644"/>
            <a:ext cx="2122067" cy="1150210"/>
          </a:xfrm>
          <a:prstGeom prst="rect">
            <a:avLst/>
          </a:prstGeom>
          <a:ln>
            <a:solidFill>
              <a:schemeClr val="tx1"/>
            </a:solidFill>
          </a:ln>
        </p:spPr>
      </p:pic>
      <p:pic>
        <p:nvPicPr>
          <p:cNvPr id="9" name="Picture 8">
            <a:extLst>
              <a:ext uri="{FF2B5EF4-FFF2-40B4-BE49-F238E27FC236}">
                <a16:creationId xmlns:a16="http://schemas.microsoft.com/office/drawing/2014/main" id="{C4D5C157-6640-E163-A750-757E2366108E}"/>
              </a:ext>
            </a:extLst>
          </p:cNvPr>
          <p:cNvPicPr>
            <a:picLocks noChangeAspect="1"/>
          </p:cNvPicPr>
          <p:nvPr/>
        </p:nvPicPr>
        <p:blipFill rotWithShape="1">
          <a:blip r:embed="rId3"/>
          <a:srcRect l="6200" t="34495" r="50000" b="22241"/>
          <a:stretch/>
        </p:blipFill>
        <p:spPr>
          <a:xfrm>
            <a:off x="7005850" y="3574473"/>
            <a:ext cx="2122067" cy="1179033"/>
          </a:xfrm>
          <a:prstGeom prst="rect">
            <a:avLst/>
          </a:prstGeom>
          <a:ln>
            <a:solidFill>
              <a:schemeClr val="tx1"/>
            </a:solidFill>
          </a:ln>
        </p:spPr>
      </p:pic>
      <p:pic>
        <p:nvPicPr>
          <p:cNvPr id="11" name="Picture 10">
            <a:extLst>
              <a:ext uri="{FF2B5EF4-FFF2-40B4-BE49-F238E27FC236}">
                <a16:creationId xmlns:a16="http://schemas.microsoft.com/office/drawing/2014/main" id="{7CA0E5A3-7B0F-559C-151B-04F8AC95C48A}"/>
              </a:ext>
            </a:extLst>
          </p:cNvPr>
          <p:cNvPicPr>
            <a:picLocks noChangeAspect="1"/>
          </p:cNvPicPr>
          <p:nvPr/>
        </p:nvPicPr>
        <p:blipFill rotWithShape="1">
          <a:blip r:embed="rId4"/>
          <a:srcRect l="6200" t="35135" r="50000" b="22454"/>
          <a:stretch/>
        </p:blipFill>
        <p:spPr>
          <a:xfrm>
            <a:off x="7005850" y="5044608"/>
            <a:ext cx="2122067" cy="1155801"/>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496193816"/>
              </p:ext>
            </p:extLst>
          </p:nvPr>
        </p:nvGraphicFramePr>
        <p:xfrm>
          <a:off x="614150" y="545910"/>
          <a:ext cx="8518837" cy="540051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6615">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55033">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Mejoramiento Físico</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¿Qué es el Mejoramiento Físico?</a:t>
                      </a: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 </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5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es-xl" sz="900" b="0" i="0" u="none" strike="noStrike" spc="-10" baseline="0" dirty="0">
                          <a:solidFill>
                            <a:schemeClr val="dk1"/>
                          </a:solidFill>
                          <a:latin typeface="Ubuntu" panose="020B0504030602030204" pitchFamily="34" charset="0"/>
                          <a:ea typeface="+mn-ea"/>
                          <a:cs typeface="+mn-cs"/>
                        </a:rPr>
                        <a:t>El mejoramiento físico consiste en alcanzar la mejor salud y rendimiento a través de actividad física, nutrición e hidratación adecuadas.</a:t>
                      </a: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p>
                      <a:r>
                        <a:rPr lang="es-xl" sz="900" b="1" i="0" u="none" strike="noStrike" baseline="0" dirty="0">
                          <a:solidFill>
                            <a:srgbClr val="316355"/>
                          </a:solidFill>
                          <a:latin typeface="Ubuntu" panose="020B0504030602030204" pitchFamily="34" charset="0"/>
                          <a:ea typeface="+mn-ea"/>
                          <a:cs typeface="+mn-cs"/>
                        </a:rPr>
                        <a:t>PREGUNTA:</a:t>
                      </a:r>
                    </a:p>
                    <a:p>
                      <a:r>
                        <a:rPr lang="es-xl" sz="900" b="0" i="0" u="none" strike="noStrike" baseline="0" dirty="0">
                          <a:solidFill>
                            <a:schemeClr val="dk1"/>
                          </a:solidFill>
                          <a:latin typeface="Ubuntu" panose="020B0504030602030204" pitchFamily="34" charset="0"/>
                          <a:ea typeface="+mn-ea"/>
                          <a:cs typeface="+mn-cs"/>
                        </a:rPr>
                        <a:t>Piensen en una persona que consideren que se encuentra en forma. ¿Qué tipo de actividades hacen, o creen que hacen, para mantenerse en forma? Escriban su respuesta en el libro de trabajo.</a:t>
                      </a:r>
                    </a:p>
                    <a:p>
                      <a:endParaRPr sz="900" b="0" i="0" u="none" strike="noStrike" baseline="0" dirty="0">
                        <a:solidFill>
                          <a:schemeClr val="dk1"/>
                        </a:solidFill>
                        <a:latin typeface="Ubuntu" panose="020B0504030602030204" pitchFamily="34" charset="0"/>
                        <a:ea typeface="+mn-ea"/>
                        <a:cs typeface="+mn-cs"/>
                      </a:endParaRPr>
                    </a:p>
                    <a:p>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a:t>
                      </a:r>
                    </a:p>
                    <a:p>
                      <a:endParaRPr sz="900" b="0" i="1"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Muy buenas respuestas. Estar en forma se trata de tomar decisiones saludables todos los días en las tres áreas mencionadas en la definición: actividad física, nutrición e hidratación. Una persona que se encuentra en forma tiene buena salud y bienestar. </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Y las decisiones saludables que toman en esas tres áreas cada día pueden ayudarlos a estar más sanos y a tener un mejor rendimiento en el deporte,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trabajo, los pasatiempos y otros aspectos de la vida.</a:t>
                      </a:r>
                    </a:p>
                    <a:p>
                      <a:endParaRPr sz="900" b="0" i="0" u="none" strike="noStrike" baseline="0" dirty="0">
                        <a:solidFill>
                          <a:schemeClr val="dk1"/>
                        </a:solidFill>
                        <a:latin typeface="Ubuntu" panose="020B0504030602030204" pitchFamily="34" charset="0"/>
                        <a:ea typeface="+mn-ea"/>
                        <a:cs typeface="+mn-cs"/>
                      </a:endParaRPr>
                    </a:p>
                    <a:p>
                      <a:r>
                        <a:rPr lang="es-xl" sz="900" b="0" i="0" u="none" strike="noStrike" baseline="0" dirty="0">
                          <a:solidFill>
                            <a:schemeClr val="dk1"/>
                          </a:solidFill>
                          <a:latin typeface="Ubuntu" panose="020B0504030602030204" pitchFamily="34" charset="0"/>
                          <a:ea typeface="+mn-ea"/>
                          <a:cs typeface="+mn-cs"/>
                        </a:rPr>
                        <a:t>Cuando estamos en forma, nos sentimos bien y tenemos mucha energía porque el cuerpo está fuerte y sano.</a:t>
                      </a:r>
                    </a:p>
                    <a:p>
                      <a:endParaRPr sz="900" b="0" i="0" u="none" strike="noStrike" baseline="0" dirty="0">
                        <a:solidFill>
                          <a:schemeClr val="dk1"/>
                        </a:solidFill>
                        <a:latin typeface="Ubuntu" panose="020B0504030602030204" pitchFamily="34" charset="0"/>
                        <a:ea typeface="+mn-ea"/>
                        <a:cs typeface="+mn-cs"/>
                      </a:endParaRPr>
                    </a:p>
                    <a:p>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Tema </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Mejoramiento Físico</a:t>
                      </a:r>
                    </a:p>
                    <a:p>
                      <a:pPr marL="0" algn="l" defTabSz="914400" rtl="0" eaLnBrk="1" latinLnBrk="0" hangingPunct="1"/>
                      <a:endParaRPr sz="900" b="1" i="0" u="none" strike="noStrike" baseline="0" dirty="0">
                        <a:solidFill>
                          <a:srgbClr val="316355"/>
                        </a:solidFill>
                        <a:latin typeface="Ubuntu" panose="020B0504030602030204" pitchFamily="34" charset="0"/>
                        <a:ea typeface="+mn-ea"/>
                        <a:cs typeface="+mn-cs"/>
                      </a:endParaRPr>
                    </a:p>
                    <a:p>
                      <a:pPr marL="0" algn="l" defTabSz="914400" rtl="0" eaLnBrk="1" latinLnBrk="0" hangingPunct="1"/>
                      <a:r>
                        <a:rPr lang="es-xl" sz="900" b="0" i="0" u="none" strike="noStrike" baseline="0" dirty="0">
                          <a:solidFill>
                            <a:schemeClr val="tx1"/>
                          </a:solidFill>
                          <a:latin typeface="Ubuntu" panose="020B0504030602030204" pitchFamily="34" charset="0"/>
                          <a:ea typeface="+mn-ea"/>
                          <a:cs typeface="+mn-cs"/>
                        </a:rPr>
                        <a:t>¿Por qué es importante el Mejoramiento Físico?</a:t>
                      </a:r>
                    </a:p>
                    <a:p>
                      <a:pPr marL="0" algn="l" defTabSz="914400" rtl="0" eaLnBrk="1" latinLnBrk="0" hangingPunct="1"/>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es-xl" sz="900" b="0" i="0" u="none" strike="noStrike" baseline="0" dirty="0">
                          <a:solidFill>
                            <a:schemeClr val="dk1"/>
                          </a:solidFill>
                          <a:latin typeface="Ubuntu" panose="020B0504030602030204" pitchFamily="34" charset="0"/>
                          <a:ea typeface="+mn-ea"/>
                          <a:cs typeface="+mn-cs"/>
                        </a:rPr>
                        <a:t>Hay muchos motivos por los que el mejoramiento físico es importante. </a:t>
                      </a:r>
                      <a:br>
                        <a:rPr lang="en-US" sz="900" b="0" i="0" u="none" strike="noStrike" baseline="0" dirty="0">
                          <a:solidFill>
                            <a:schemeClr val="dk1"/>
                          </a:solidFill>
                          <a:latin typeface="Ubuntu" panose="020B0504030602030204" pitchFamily="34" charset="0"/>
                          <a:ea typeface="+mn-ea"/>
                          <a:cs typeface="+mn-cs"/>
                        </a:rPr>
                      </a:br>
                      <a:r>
                        <a:rPr lang="es-xl" sz="900" b="0" i="0" u="none" strike="noStrike" baseline="0" dirty="0">
                          <a:solidFill>
                            <a:schemeClr val="dk1"/>
                          </a:solidFill>
                          <a:latin typeface="Ubuntu" panose="020B0504030602030204" pitchFamily="34" charset="0"/>
                          <a:ea typeface="+mn-ea"/>
                          <a:cs typeface="+mn-cs"/>
                        </a:rPr>
                        <a:t>El mejoramiento físico puede ayudarlos a hacer lo siguiente:</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Rendir</a:t>
                      </a:r>
                      <a:r>
                        <a:rPr lang="es-xl" sz="900" b="0" i="0" u="none" strike="noStrike" baseline="0" dirty="0">
                          <a:solidFill>
                            <a:schemeClr val="dk1"/>
                          </a:solidFill>
                          <a:latin typeface="Ubuntu" panose="020B0504030602030204" pitchFamily="34" charset="0"/>
                          <a:ea typeface="+mn-ea"/>
                          <a:cs typeface="+mn-cs"/>
                        </a:rPr>
                        <a:t> mejor en el deporte</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Aumentar</a:t>
                      </a:r>
                      <a:r>
                        <a:rPr lang="es-xl" sz="900" b="0" i="0" u="none" strike="noStrike" baseline="0" dirty="0">
                          <a:solidFill>
                            <a:schemeClr val="dk1"/>
                          </a:solidFill>
                          <a:latin typeface="Ubuntu" panose="020B0504030602030204" pitchFamily="34" charset="0"/>
                          <a:ea typeface="+mn-ea"/>
                          <a:cs typeface="+mn-cs"/>
                        </a:rPr>
                        <a:t> los niveles de energía</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Sentirse</a:t>
                      </a:r>
                      <a:r>
                        <a:rPr lang="es-xl" sz="900" b="0" i="0" u="none" strike="noStrike" baseline="0" dirty="0">
                          <a:solidFill>
                            <a:schemeClr val="dk1"/>
                          </a:solidFill>
                          <a:latin typeface="Ubuntu" panose="020B0504030602030204" pitchFamily="34" charset="0"/>
                          <a:ea typeface="+mn-ea"/>
                          <a:cs typeface="+mn-cs"/>
                        </a:rPr>
                        <a:t> más felices</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Mejorar</a:t>
                      </a:r>
                      <a:r>
                        <a:rPr lang="es-xl" sz="900" b="0" i="0" u="none" strike="noStrike" baseline="0" dirty="0">
                          <a:solidFill>
                            <a:schemeClr val="dk1"/>
                          </a:solidFill>
                          <a:latin typeface="Ubuntu" panose="020B0504030602030204" pitchFamily="34" charset="0"/>
                          <a:ea typeface="+mn-ea"/>
                          <a:cs typeface="+mn-cs"/>
                        </a:rPr>
                        <a:t> la calidad del sueño</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Lograr</a:t>
                      </a:r>
                      <a:r>
                        <a:rPr lang="es-xl" sz="900" b="0" i="0" u="none" strike="noStrike" baseline="0" dirty="0">
                          <a:solidFill>
                            <a:schemeClr val="dk1"/>
                          </a:solidFill>
                          <a:latin typeface="Ubuntu" panose="020B0504030602030204" pitchFamily="34" charset="0"/>
                          <a:ea typeface="+mn-ea"/>
                          <a:cs typeface="+mn-cs"/>
                        </a:rPr>
                        <a:t> un peso saludable</a:t>
                      </a:r>
                    </a:p>
                    <a:p>
                      <a:pPr marL="171450" indent="-171450" algn="l" defTabSz="914400" rtl="0" eaLnBrk="1" latinLnBrk="0" hangingPunct="1">
                        <a:buFont typeface="Arial" panose="020B0604020202020204" pitchFamily="34" charset="0"/>
                        <a:buChar char="•"/>
                      </a:pPr>
                      <a:r>
                        <a:rPr lang="en-IN" sz="900" b="0" i="0" u="none" strike="noStrike" baseline="0" dirty="0">
                          <a:solidFill>
                            <a:schemeClr val="dk1"/>
                          </a:solidFill>
                          <a:latin typeface="Ubuntu" panose="020B0504030602030204" pitchFamily="34" charset="0"/>
                          <a:ea typeface="+mn-ea"/>
                          <a:cs typeface="+mn-cs"/>
                        </a:rPr>
                        <a:t>Ser</a:t>
                      </a:r>
                      <a:r>
                        <a:rPr lang="es-xl" sz="900" b="0" i="0" u="none" strike="noStrike" baseline="0" dirty="0">
                          <a:solidFill>
                            <a:schemeClr val="dk1"/>
                          </a:solidFill>
                          <a:latin typeface="Ubuntu" panose="020B0504030602030204" pitchFamily="34" charset="0"/>
                          <a:ea typeface="+mn-ea"/>
                          <a:cs typeface="+mn-cs"/>
                        </a:rPr>
                        <a:t> sanos y vivir más tiempo</a:t>
                      </a:r>
                    </a:p>
                    <a:p>
                      <a:pPr marL="171450" indent="-171450" algn="l" defTabSz="914400" rtl="0" eaLnBrk="1" latinLnBrk="0" hangingPunct="1">
                        <a:buFont typeface="Arial" panose="020B0604020202020204" pitchFamily="34" charset="0"/>
                        <a:buChar char="•"/>
                      </a:pPr>
                      <a:r>
                        <a:rPr lang="en-IN" sz="900" b="0" i="0" u="none" strike="noStrike" baseline="0" dirty="0" err="1">
                          <a:solidFill>
                            <a:schemeClr val="dk1"/>
                          </a:solidFill>
                          <a:latin typeface="Ubuntu" panose="020B0504030602030204" pitchFamily="34" charset="0"/>
                          <a:ea typeface="+mn-ea"/>
                          <a:cs typeface="+mn-cs"/>
                        </a:rPr>
                        <a:t>Reducir</a:t>
                      </a:r>
                      <a:r>
                        <a:rPr lang="es-xl" sz="900" b="0" i="0" u="none" strike="noStrike" baseline="0" dirty="0">
                          <a:solidFill>
                            <a:schemeClr val="dk1"/>
                          </a:solidFill>
                          <a:latin typeface="Ubuntu" panose="020B0504030602030204" pitchFamily="34" charset="0"/>
                          <a:ea typeface="+mn-ea"/>
                          <a:cs typeface="+mn-cs"/>
                        </a:rPr>
                        <a:t> el nivel de estrés</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C55A872A-A0CB-D8CC-8D96-5FA7D2DF70F7}"/>
              </a:ext>
            </a:extLst>
          </p:cNvPr>
          <p:cNvPicPr>
            <a:picLocks noChangeAspect="1"/>
          </p:cNvPicPr>
          <p:nvPr/>
        </p:nvPicPr>
        <p:blipFill rotWithShape="1">
          <a:blip r:embed="rId2"/>
          <a:srcRect l="6200" t="35561" r="50000" b="22241"/>
          <a:stretch/>
        </p:blipFill>
        <p:spPr>
          <a:xfrm>
            <a:off x="7005849" y="1866244"/>
            <a:ext cx="2107259" cy="1141968"/>
          </a:xfrm>
          <a:prstGeom prst="rect">
            <a:avLst/>
          </a:prstGeom>
          <a:ln>
            <a:solidFill>
              <a:schemeClr val="tx1"/>
            </a:solidFill>
          </a:ln>
        </p:spPr>
      </p:pic>
      <p:pic>
        <p:nvPicPr>
          <p:cNvPr id="8" name="Picture 7">
            <a:extLst>
              <a:ext uri="{FF2B5EF4-FFF2-40B4-BE49-F238E27FC236}">
                <a16:creationId xmlns:a16="http://schemas.microsoft.com/office/drawing/2014/main" id="{10EE262A-C05C-14CB-DBF3-E0607C9870E8}"/>
              </a:ext>
            </a:extLst>
          </p:cNvPr>
          <p:cNvPicPr>
            <a:picLocks noChangeAspect="1"/>
          </p:cNvPicPr>
          <p:nvPr/>
        </p:nvPicPr>
        <p:blipFill rotWithShape="1">
          <a:blip r:embed="rId3"/>
          <a:srcRect l="6200" t="35348" r="50849" b="22028"/>
          <a:stretch/>
        </p:blipFill>
        <p:spPr>
          <a:xfrm>
            <a:off x="6985741" y="4508622"/>
            <a:ext cx="2107259" cy="1176308"/>
          </a:xfrm>
          <a:prstGeom prst="rect">
            <a:avLst/>
          </a:prstGeom>
          <a:ln>
            <a:solidFill>
              <a:schemeClr val="tx1"/>
            </a:solidFill>
          </a:ln>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86691498"/>
              </p:ext>
            </p:extLst>
          </p:nvPr>
        </p:nvGraphicFramePr>
        <p:xfrm>
          <a:off x="555382" y="205105"/>
          <a:ext cx="8518837" cy="635581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5534">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65915">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Cuatro tipos de ejercicio</a:t>
                      </a: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  </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2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lgn="l">
                        <a:lnSpc>
                          <a:spcPct val="100000"/>
                        </a:lnSpc>
                        <a:buNone/>
                      </a:pPr>
                      <a:r>
                        <a:rPr lang="es-xl" sz="900" b="0" i="0" u="none" strike="noStrike" baseline="0" dirty="0">
                          <a:solidFill>
                            <a:schemeClr val="dk1"/>
                          </a:solidFill>
                          <a:latin typeface="Ubuntu" panose="020B0504030602030204" pitchFamily="34" charset="0"/>
                          <a:ea typeface="+mn-ea"/>
                          <a:cs typeface="+mn-cs"/>
                        </a:rPr>
                        <a:t>Hablemos más sobre la actividad física y el ejercicio.</a:t>
                      </a:r>
                      <a:br>
                        <a:rPr sz="1600" dirty="0"/>
                      </a:br>
                      <a:br>
                        <a:rPr sz="1600" dirty="0"/>
                      </a:br>
                      <a:r>
                        <a:rPr lang="es-xl" sz="900" b="0" i="0" u="none" strike="noStrike" baseline="0" dirty="0">
                          <a:solidFill>
                            <a:schemeClr val="dk1"/>
                          </a:solidFill>
                          <a:latin typeface="Ubuntu" panose="020B0504030602030204" pitchFamily="34" charset="0"/>
                          <a:ea typeface="+mn-ea"/>
                          <a:cs typeface="+mn-cs"/>
                        </a:rPr>
                        <a:t>La </a:t>
                      </a:r>
                      <a:r>
                        <a:rPr lang="es-xl" sz="900" b="1" dirty="0">
                          <a:latin typeface="Ubuntu" panose="020B0504030602030204" pitchFamily="34" charset="0"/>
                          <a:ea typeface="+mn-lt"/>
                          <a:cs typeface="+mn-lt"/>
                        </a:rPr>
                        <a:t>actividad física </a:t>
                      </a:r>
                      <a:r>
                        <a:rPr lang="es-xl" sz="900" dirty="0">
                          <a:latin typeface="Ubuntu" panose="020B0504030602030204" pitchFamily="34" charset="0"/>
                          <a:ea typeface="+mn-lt"/>
                          <a:cs typeface="+mn-lt"/>
                        </a:rPr>
                        <a:t>es cualquier movimiento que hace el cuerpo. La generan los músculos y consume energía.</a:t>
                      </a:r>
                    </a:p>
                    <a:p>
                      <a:pPr marL="0" indent="0" algn="l">
                        <a:lnSpc>
                          <a:spcPct val="100000"/>
                        </a:lnSpc>
                        <a:buNone/>
                      </a:pPr>
                      <a:endParaRPr sz="900" dirty="0">
                        <a:latin typeface="Ubuntu" panose="020B0504030602030204" pitchFamily="34" charset="0"/>
                        <a:ea typeface="+mn-lt"/>
                        <a:cs typeface="+mn-lt"/>
                      </a:endParaRPr>
                    </a:p>
                    <a:p>
                      <a:pPr marL="0" indent="0" algn="l">
                        <a:lnSpc>
                          <a:spcPct val="100000"/>
                        </a:lnSpc>
                        <a:buNone/>
                      </a:pPr>
                      <a:r>
                        <a:rPr lang="es-xl" sz="900" dirty="0">
                          <a:latin typeface="Ubuntu" panose="020B0504030602030204" pitchFamily="34" charset="0"/>
                          <a:ea typeface="+mn-lt"/>
                          <a:cs typeface="+mn-lt"/>
                        </a:rPr>
                        <a:t>La actividad física puede incluir las formas en que mueven el cuerpo a lo largo del día, como ir de compras al supermercado, caminar en el trabajo o hacer jardinería.</a:t>
                      </a:r>
                      <a:endParaRPr sz="900" dirty="0">
                        <a:latin typeface="Ubuntu" panose="020B0504030602030204" pitchFamily="34" charset="0"/>
                        <a:cs typeface="Calibri"/>
                      </a:endParaRP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marL="0" indent="0" algn="l">
                        <a:lnSpc>
                          <a:spcPct val="100000"/>
                        </a:lnSpc>
                        <a:buNone/>
                      </a:pPr>
                      <a:r>
                        <a:rPr lang="es-xl" sz="900" b="0" i="0" u="none" strike="noStrike" baseline="0" dirty="0">
                          <a:solidFill>
                            <a:schemeClr val="dk1"/>
                          </a:solidFill>
                          <a:latin typeface="Ubuntu" panose="020B0504030602030204" pitchFamily="34" charset="0"/>
                          <a:ea typeface="+mn-ea"/>
                          <a:cs typeface="+mn-cs"/>
                        </a:rPr>
                        <a:t>El </a:t>
                      </a:r>
                      <a:r>
                        <a:rPr lang="es-xl" sz="900" b="1" dirty="0">
                          <a:latin typeface="Ubuntu" panose="020B0504030602030204" pitchFamily="34" charset="0"/>
                          <a:ea typeface="+mn-lt"/>
                          <a:cs typeface="+mn-lt"/>
                        </a:rPr>
                        <a:t>ejercicio </a:t>
                      </a:r>
                      <a:r>
                        <a:rPr lang="es-xl" sz="900" b="0" dirty="0">
                          <a:latin typeface="Ubuntu" panose="020B0504030602030204" pitchFamily="34" charset="0"/>
                          <a:ea typeface="+mn-lt"/>
                          <a:cs typeface="+mn-lt"/>
                        </a:rPr>
                        <a:t>es</a:t>
                      </a:r>
                      <a:r>
                        <a:rPr lang="es-xl" sz="900" dirty="0">
                          <a:latin typeface="Ubuntu" panose="020B0504030602030204" pitchFamily="34" charset="0"/>
                          <a:ea typeface="+mn-lt"/>
                          <a:cs typeface="+mn-lt"/>
                        </a:rPr>
                        <a:t> planificado, estructurado y repetitivo, y se centra en mantener </a:t>
                      </a:r>
                      <a:br>
                        <a:rPr lang="en-US" sz="900" dirty="0">
                          <a:latin typeface="Ubuntu" panose="020B0504030602030204" pitchFamily="34" charset="0"/>
                          <a:ea typeface="+mn-lt"/>
                          <a:cs typeface="+mn-lt"/>
                        </a:rPr>
                      </a:br>
                      <a:r>
                        <a:rPr lang="es-xl" sz="900" dirty="0">
                          <a:latin typeface="Ubuntu" panose="020B0504030602030204" pitchFamily="34" charset="0"/>
                          <a:ea typeface="+mn-lt"/>
                          <a:cs typeface="+mn-lt"/>
                        </a:rPr>
                        <a:t>o mejorar uno o más componentes del mejoramiento físico.</a:t>
                      </a:r>
                      <a:endParaRPr sz="900" dirty="0">
                        <a:latin typeface="Ubuntu" panose="020B0504030602030204" pitchFamily="34" charset="0"/>
                        <a:cs typeface="Calibri"/>
                      </a:endParaRPr>
                    </a:p>
                    <a:p>
                      <a:pPr>
                        <a:lnSpc>
                          <a:spcPct val="100000"/>
                        </a:lnSpc>
                      </a:pPr>
                      <a:r>
                        <a:rPr lang="es-xl" sz="900" dirty="0">
                          <a:latin typeface="Ubuntu" panose="020B0504030602030204" pitchFamily="34" charset="0"/>
                        </a:rPr>
                        <a:t>Pueden convertirse en mejores atletas y disfrutar de la actividad física fuera de la práctica deportiva. Hay muchas maneras de estar físicamente activo. Ciertos ejercicios pueden ayudar a mejorar las habilidades necesarias para practicar </a:t>
                      </a:r>
                      <a:br>
                        <a:rPr lang="en-US" sz="900" dirty="0">
                          <a:latin typeface="Ubuntu" panose="020B0504030602030204" pitchFamily="34" charset="0"/>
                        </a:rPr>
                      </a:br>
                      <a:r>
                        <a:rPr lang="es-xl" sz="900" dirty="0">
                          <a:latin typeface="Ubuntu" panose="020B0504030602030204" pitchFamily="34" charset="0"/>
                        </a:rPr>
                        <a:t>el deporte.</a:t>
                      </a:r>
                    </a:p>
                    <a:p>
                      <a:pPr>
                        <a:lnSpc>
                          <a:spcPct val="100000"/>
                        </a:lnSpc>
                      </a:pPr>
                      <a:endParaRPr sz="900" dirty="0">
                        <a:latin typeface="Ubuntu" panose="020B0504030602030204" pitchFamily="34" charset="0"/>
                      </a:endParaRPr>
                    </a:p>
                    <a:p>
                      <a:pPr>
                        <a:lnSpc>
                          <a:spcPct val="100000"/>
                        </a:lnSpc>
                      </a:pPr>
                      <a:r>
                        <a:rPr lang="es-xl" sz="900" b="1" spc="-10" baseline="0" dirty="0">
                          <a:latin typeface="Ubuntu" panose="020B0504030602030204" pitchFamily="34" charset="0"/>
                        </a:rPr>
                        <a:t>El ejercicio tiene cuatro componentes diferentes que hacen trabajar al cuerpo de distintas formas:</a:t>
                      </a:r>
                    </a:p>
                    <a:p>
                      <a:pPr>
                        <a:lnSpc>
                          <a:spcPct val="100000"/>
                        </a:lnSpc>
                      </a:pPr>
                      <a:r>
                        <a:rPr lang="en-IN" sz="900" dirty="0">
                          <a:latin typeface="Ubuntu" panose="020B0504030602030204" pitchFamily="34" charset="0"/>
                        </a:rPr>
                        <a:t>Resistencia</a:t>
                      </a:r>
                      <a:endParaRPr lang="es-xl" sz="900" dirty="0">
                        <a:latin typeface="Ubuntu" panose="020B0504030602030204" pitchFamily="34" charset="0"/>
                      </a:endParaRPr>
                    </a:p>
                    <a:p>
                      <a:pPr>
                        <a:lnSpc>
                          <a:spcPct val="100000"/>
                        </a:lnSpc>
                      </a:pPr>
                      <a:r>
                        <a:rPr lang="en-IN" sz="900" dirty="0" err="1">
                          <a:latin typeface="Ubuntu" panose="020B0504030602030204" pitchFamily="34" charset="0"/>
                        </a:rPr>
                        <a:t>Fuerza</a:t>
                      </a:r>
                      <a:endParaRPr lang="es-xl" sz="900" dirty="0">
                        <a:latin typeface="Ubuntu" panose="020B0504030602030204" pitchFamily="34" charset="0"/>
                      </a:endParaRPr>
                    </a:p>
                    <a:p>
                      <a:pPr>
                        <a:lnSpc>
                          <a:spcPct val="100000"/>
                        </a:lnSpc>
                      </a:pPr>
                      <a:r>
                        <a:rPr lang="en-IN" sz="900" dirty="0" err="1">
                          <a:latin typeface="Ubuntu" panose="020B0504030602030204" pitchFamily="34" charset="0"/>
                        </a:rPr>
                        <a:t>Flexibilidad</a:t>
                      </a:r>
                      <a:endParaRPr lang="es-xl" sz="900" dirty="0">
                        <a:latin typeface="Ubuntu" panose="020B0504030602030204" pitchFamily="34" charset="0"/>
                      </a:endParaRPr>
                    </a:p>
                    <a:p>
                      <a:pPr>
                        <a:lnSpc>
                          <a:spcPct val="100000"/>
                        </a:lnSpc>
                      </a:pPr>
                      <a:r>
                        <a:rPr lang="en-IN" sz="900" dirty="0" err="1">
                          <a:latin typeface="Ubuntu" panose="020B0504030602030204" pitchFamily="34" charset="0"/>
                        </a:rPr>
                        <a:t>Equilibrio</a:t>
                      </a:r>
                      <a:endParaRPr lang="es-xl" sz="900" dirty="0">
                        <a:latin typeface="Ubuntu" panose="020B0504030602030204" pitchFamily="34" charset="0"/>
                      </a:endParaRPr>
                    </a:p>
                    <a:p>
                      <a:pPr marL="0" indent="0">
                        <a:lnSpc>
                          <a:spcPct val="100000"/>
                        </a:lnSpc>
                      </a:pPr>
                      <a:endParaRPr sz="900" dirty="0">
                        <a:latin typeface="Ubuntu" panose="020B0504030602030204" pitchFamily="34" charset="0"/>
                      </a:endParaRPr>
                    </a:p>
                    <a:p>
                      <a:pPr>
                        <a:lnSpc>
                          <a:spcPct val="100000"/>
                        </a:lnSpc>
                      </a:pPr>
                      <a:r>
                        <a:rPr lang="es-xl" sz="900" baseline="0" dirty="0">
                          <a:latin typeface="Ubuntu" panose="020B0504030602030204" pitchFamily="34" charset="0"/>
                        </a:rPr>
                        <a:t>Para mantenerse saludables, deben incorporar distintos tipos de ejercicios.  </a:t>
                      </a: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Resistencia</a:t>
                      </a: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  </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La resistencia es la capacidad de mantener el cuerpo en movimiento durante largos períodos. La resistencia puede ayudarlos a correr distancias más largas sin detenerse y a practicar durante más tiempo con menos descansos. </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El objetivo es hacer actividad de resistencia durante al menos 150 minutos cada semana. Eso equivale a alrededor de 30 minutos cada día durante 5 días a la semana.</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algunos ejemplos de ejercicios de resistencia? Escriban sus respuestas en el libro de trabajo.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t>
                      </a:r>
                      <a:br>
                        <a:rPr lang="en-US" sz="900" b="1" i="1" u="none" strike="noStrike" baseline="0" dirty="0">
                          <a:solidFill>
                            <a:schemeClr val="dk1"/>
                          </a:solidFill>
                          <a:latin typeface="Ubuntu" panose="020B0504030602030204" pitchFamily="34" charset="0"/>
                          <a:ea typeface="+mn-ea"/>
                          <a:cs typeface="+mn-cs"/>
                        </a:rPr>
                      </a:br>
                      <a:r>
                        <a:rPr lang="es-xl" sz="900" b="1" i="1" u="none" strike="noStrike" baseline="0" dirty="0">
                          <a:solidFill>
                            <a:schemeClr val="dk1"/>
                          </a:solidFill>
                          <a:latin typeface="Ubuntu" panose="020B0504030602030204" pitchFamily="34" charset="0"/>
                          <a:ea typeface="+mn-ea"/>
                          <a:cs typeface="+mn-cs"/>
                        </a:rPr>
                        <a:t>a la siguiente diapositiva.</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Estos son otros ejemplos de ejercicios de resistencia:</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Los ejercicios de resistencia son movimientos continuos y rítmicos, como andar en bicicleta, correr o nadar.</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6" name="Group 15">
            <a:extLst>
              <a:ext uri="{FF2B5EF4-FFF2-40B4-BE49-F238E27FC236}">
                <a16:creationId xmlns:a16="http://schemas.microsoft.com/office/drawing/2014/main" id="{31A4D7E0-326C-6899-B13E-C2487F03721A}"/>
              </a:ext>
            </a:extLst>
          </p:cNvPr>
          <p:cNvGrpSpPr/>
          <p:nvPr/>
        </p:nvGrpSpPr>
        <p:grpSpPr>
          <a:xfrm>
            <a:off x="6997865" y="617520"/>
            <a:ext cx="1881371" cy="3285451"/>
            <a:chOff x="6997865" y="617520"/>
            <a:chExt cx="1881371" cy="3285451"/>
          </a:xfrm>
        </p:grpSpPr>
        <p:pic>
          <p:nvPicPr>
            <p:cNvPr id="6" name="Picture 5">
              <a:extLst>
                <a:ext uri="{FF2B5EF4-FFF2-40B4-BE49-F238E27FC236}">
                  <a16:creationId xmlns:a16="http://schemas.microsoft.com/office/drawing/2014/main" id="{60F244C8-2957-682F-2683-55BB4470B0CE}"/>
                </a:ext>
              </a:extLst>
            </p:cNvPr>
            <p:cNvPicPr>
              <a:picLocks noChangeAspect="1"/>
            </p:cNvPicPr>
            <p:nvPr/>
          </p:nvPicPr>
          <p:blipFill rotWithShape="1">
            <a:blip r:embed="rId2"/>
            <a:srcRect l="6593" t="35135" r="50000" b="21815"/>
            <a:stretch/>
          </p:blipFill>
          <p:spPr>
            <a:xfrm>
              <a:off x="6997866" y="617520"/>
              <a:ext cx="1881370" cy="1049583"/>
            </a:xfrm>
            <a:prstGeom prst="rect">
              <a:avLst/>
            </a:prstGeom>
            <a:ln>
              <a:solidFill>
                <a:schemeClr val="tx1"/>
              </a:solidFill>
            </a:ln>
          </p:spPr>
        </p:pic>
        <p:pic>
          <p:nvPicPr>
            <p:cNvPr id="8" name="Picture 7">
              <a:extLst>
                <a:ext uri="{FF2B5EF4-FFF2-40B4-BE49-F238E27FC236}">
                  <a16:creationId xmlns:a16="http://schemas.microsoft.com/office/drawing/2014/main" id="{6009B60F-1160-04C1-36B7-F58F93ABD0B1}"/>
                </a:ext>
              </a:extLst>
            </p:cNvPr>
            <p:cNvPicPr>
              <a:picLocks noChangeAspect="1"/>
            </p:cNvPicPr>
            <p:nvPr/>
          </p:nvPicPr>
          <p:blipFill rotWithShape="1">
            <a:blip r:embed="rId3"/>
            <a:srcRect l="6593" t="35561" r="50000" b="21815"/>
            <a:stretch/>
          </p:blipFill>
          <p:spPr>
            <a:xfrm>
              <a:off x="6997866" y="1745207"/>
              <a:ext cx="1867802" cy="1031697"/>
            </a:xfrm>
            <a:prstGeom prst="rect">
              <a:avLst/>
            </a:prstGeom>
            <a:ln>
              <a:solidFill>
                <a:schemeClr val="tx1"/>
              </a:solidFill>
            </a:ln>
          </p:spPr>
        </p:pic>
        <p:pic>
          <p:nvPicPr>
            <p:cNvPr id="15" name="Picture 14">
              <a:extLst>
                <a:ext uri="{FF2B5EF4-FFF2-40B4-BE49-F238E27FC236}">
                  <a16:creationId xmlns:a16="http://schemas.microsoft.com/office/drawing/2014/main" id="{5C2102C5-0C4A-7E7D-75A7-8453489A0EB3}"/>
                </a:ext>
              </a:extLst>
            </p:cNvPr>
            <p:cNvPicPr>
              <a:picLocks noChangeAspect="1"/>
            </p:cNvPicPr>
            <p:nvPr/>
          </p:nvPicPr>
          <p:blipFill rotWithShape="1">
            <a:blip r:embed="rId4"/>
            <a:srcRect l="6593" t="35561" r="50000" b="21815"/>
            <a:stretch/>
          </p:blipFill>
          <p:spPr>
            <a:xfrm>
              <a:off x="6997865" y="2871274"/>
              <a:ext cx="1867801" cy="1031697"/>
            </a:xfrm>
            <a:prstGeom prst="rect">
              <a:avLst/>
            </a:prstGeom>
            <a:ln>
              <a:solidFill>
                <a:schemeClr val="tx1"/>
              </a:solidFill>
            </a:ln>
          </p:spPr>
        </p:pic>
      </p:grpSp>
      <p:grpSp>
        <p:nvGrpSpPr>
          <p:cNvPr id="21" name="Group 20">
            <a:extLst>
              <a:ext uri="{FF2B5EF4-FFF2-40B4-BE49-F238E27FC236}">
                <a16:creationId xmlns:a16="http://schemas.microsoft.com/office/drawing/2014/main" id="{0201BBBF-4458-AE6E-8740-C4D3419D2AC5}"/>
              </a:ext>
            </a:extLst>
          </p:cNvPr>
          <p:cNvGrpSpPr/>
          <p:nvPr/>
        </p:nvGrpSpPr>
        <p:grpSpPr>
          <a:xfrm>
            <a:off x="6994359" y="4227616"/>
            <a:ext cx="1867802" cy="2201467"/>
            <a:chOff x="6994359" y="4227616"/>
            <a:chExt cx="1867802" cy="2201467"/>
          </a:xfrm>
        </p:grpSpPr>
        <p:pic>
          <p:nvPicPr>
            <p:cNvPr id="18" name="Picture 17">
              <a:extLst>
                <a:ext uri="{FF2B5EF4-FFF2-40B4-BE49-F238E27FC236}">
                  <a16:creationId xmlns:a16="http://schemas.microsoft.com/office/drawing/2014/main" id="{6DFF1172-6B65-E7A0-0BE8-F4C79FBE71DB}"/>
                </a:ext>
              </a:extLst>
            </p:cNvPr>
            <p:cNvPicPr>
              <a:picLocks noChangeAspect="1"/>
            </p:cNvPicPr>
            <p:nvPr/>
          </p:nvPicPr>
          <p:blipFill rotWithShape="1">
            <a:blip r:embed="rId5"/>
            <a:srcRect l="6833" t="35348" r="50000" b="22028"/>
            <a:stretch/>
          </p:blipFill>
          <p:spPr>
            <a:xfrm>
              <a:off x="6994359" y="4227616"/>
              <a:ext cx="1867802" cy="1037428"/>
            </a:xfrm>
            <a:prstGeom prst="rect">
              <a:avLst/>
            </a:prstGeom>
            <a:ln>
              <a:solidFill>
                <a:schemeClr val="tx1"/>
              </a:solidFill>
            </a:ln>
          </p:spPr>
        </p:pic>
        <p:pic>
          <p:nvPicPr>
            <p:cNvPr id="20" name="Picture 19">
              <a:extLst>
                <a:ext uri="{FF2B5EF4-FFF2-40B4-BE49-F238E27FC236}">
                  <a16:creationId xmlns:a16="http://schemas.microsoft.com/office/drawing/2014/main" id="{108C843E-A428-42AB-94E1-810B376E7D43}"/>
                </a:ext>
              </a:extLst>
            </p:cNvPr>
            <p:cNvPicPr>
              <a:picLocks noChangeAspect="1"/>
            </p:cNvPicPr>
            <p:nvPr/>
          </p:nvPicPr>
          <p:blipFill rotWithShape="1">
            <a:blip r:embed="rId6"/>
            <a:srcRect l="6713" t="35134" r="50000" b="21602"/>
            <a:stretch/>
          </p:blipFill>
          <p:spPr>
            <a:xfrm>
              <a:off x="6994359" y="5379010"/>
              <a:ext cx="1867802" cy="1050073"/>
            </a:xfrm>
            <a:prstGeom prst="rect">
              <a:avLst/>
            </a:prstGeom>
            <a:ln>
              <a:solidFill>
                <a:schemeClr val="tx1"/>
              </a:solidFill>
            </a:ln>
          </p:spPr>
        </p:pic>
      </p:grpSp>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57169928"/>
              </p:ext>
            </p:extLst>
          </p:nvPr>
        </p:nvGraphicFramePr>
        <p:xfrm>
          <a:off x="614150" y="545910"/>
          <a:ext cx="8518837" cy="599026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20989">
                <a:tc>
                  <a:txBody>
                    <a:bodyPr/>
                    <a:lstStyle/>
                    <a:p>
                      <a:r>
                        <a:rPr lang="es-xl" sz="1200" dirty="0">
                          <a:solidFill>
                            <a:srgbClr val="316355"/>
                          </a:solidFill>
                          <a:latin typeface="Ubuntu" panose="020B0504030602030204" pitchFamily="34" charset="0"/>
                        </a:rPr>
                        <a:t>Preparación</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Descripción</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es-xl" sz="1200">
                          <a:solidFill>
                            <a:srgbClr val="316355"/>
                          </a:solidFill>
                          <a:latin typeface="Ubuntu" panose="020B0504030602030204" pitchFamily="34" charset="0"/>
                        </a:rPr>
                        <a:t>Diapositiva</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Fuerza</a:t>
                      </a: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  </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r>
                        <a:rPr lang="es-xl" sz="900" b="0" i="0" u="none" strike="noStrike" baseline="0" dirty="0">
                          <a:solidFill>
                            <a:schemeClr val="dk1"/>
                          </a:solidFill>
                          <a:latin typeface="Ubuntu" panose="020B0504030602030204" pitchFamily="34" charset="0"/>
                          <a:ea typeface="+mn-ea"/>
                          <a:cs typeface="+mn-cs"/>
                        </a:rPr>
                        <a:t>La fuerza es la capacidad del cuerpo de hacer un determinado trabajo. Intenten hacer ejercicios de fuerza 2 o 3 días a la semana, durante un máximo de 30 minutos.</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a:lnSpc>
                          <a:spcPct val="100000"/>
                        </a:lnSpc>
                      </a:pPr>
                      <a:r>
                        <a:rPr lang="es-xl" sz="900" b="0" i="0" u="none" strike="noStrike" baseline="0" dirty="0">
                          <a:solidFill>
                            <a:schemeClr val="dk1"/>
                          </a:solidFill>
                          <a:latin typeface="Ubuntu" panose="020B0504030602030204" pitchFamily="34" charset="0"/>
                          <a:ea typeface="+mn-ea"/>
                          <a:cs typeface="+mn-cs"/>
                        </a:rPr>
                        <a:t>¿Cuáles son algunos ejemplos de ejercicios de fuerza? Escriban sus respuestas en el libro de trabajo.</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 la siguiente diapositiva.</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Los ejercicios de fuerza aumentan la fuerza no solo de los músculos, sino también de los huesos.</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Los ejercicios de fuerza se pueden hacer en cualquier lugar.</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Recuerden que, si usan pesas o algún </a:t>
                      </a:r>
                      <a:r>
                        <a:rPr lang="en-IN" sz="900" b="0" i="0" u="none" strike="noStrike" baseline="0" dirty="0" err="1">
                          <a:solidFill>
                            <a:schemeClr val="dk1"/>
                          </a:solidFill>
                          <a:latin typeface="Ubuntu" panose="020B0504030602030204" pitchFamily="34" charset="0"/>
                          <a:ea typeface="+mn-ea"/>
                          <a:cs typeface="+mn-cs"/>
                        </a:rPr>
                        <a:t>implemento</a:t>
                      </a:r>
                      <a:r>
                        <a:rPr lang="es-xl" sz="900" b="0" i="0" u="none" strike="noStrike" baseline="0" dirty="0">
                          <a:solidFill>
                            <a:schemeClr val="dk1"/>
                          </a:solidFill>
                          <a:latin typeface="Ubuntu" panose="020B0504030602030204" pitchFamily="34" charset="0"/>
                          <a:ea typeface="+mn-ea"/>
                          <a:cs typeface="+mn-cs"/>
                        </a:rPr>
                        <a:t>, deben estar bajo la supervisión de un profesional calificado.</a:t>
                      </a:r>
                    </a:p>
                    <a:p>
                      <a:pPr marL="171450" indent="-171450">
                        <a:lnSpc>
                          <a:spcPct val="100000"/>
                        </a:lnSpc>
                        <a:buFont typeface="Arial" panose="020B0604020202020204" pitchFamily="34" charset="0"/>
                        <a:buChar char="•"/>
                      </a:pPr>
                      <a:endParaRPr sz="900" b="0" i="0" u="none" strike="noStrike"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nSpc>
                          <a:spcPct val="100000"/>
                        </a:lnSpc>
                      </a:pPr>
                      <a:endParaRPr sz="160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Tema </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1" i="0" u="none" strike="noStrike" baseline="0" dirty="0">
                          <a:solidFill>
                            <a:srgbClr val="316355"/>
                          </a:solidFill>
                          <a:latin typeface="Ubuntu" panose="020B0504030602030204" pitchFamily="34" charset="0"/>
                          <a:ea typeface="+mn-ea"/>
                          <a:cs typeface="+mn-cs"/>
                        </a:rPr>
                        <a:t>Lección 1: </a:t>
                      </a:r>
                      <a:r>
                        <a:rPr lang="es-xl" sz="900" b="0" i="0" u="none" strike="noStrike" baseline="0" dirty="0">
                          <a:solidFill>
                            <a:schemeClr val="tx1"/>
                          </a:solidFill>
                          <a:latin typeface="Ubuntu" panose="020B0504030602030204" pitchFamily="34" charset="0"/>
                          <a:ea typeface="+mn-ea"/>
                          <a:cs typeface="+mn-cs"/>
                        </a:rPr>
                        <a:t>Descripción general </a:t>
                      </a:r>
                      <a:br>
                        <a:rPr lang="en-US" sz="900" b="0" i="0" u="none" strike="noStrike" baseline="0" dirty="0">
                          <a:solidFill>
                            <a:schemeClr val="tx1"/>
                          </a:solidFill>
                          <a:latin typeface="Ubuntu" panose="020B0504030602030204" pitchFamily="34" charset="0"/>
                          <a:ea typeface="+mn-ea"/>
                          <a:cs typeface="+mn-cs"/>
                        </a:rPr>
                      </a:br>
                      <a:r>
                        <a:rPr lang="es-xl" sz="900" b="0" i="0" u="none" strike="noStrike" baseline="0" dirty="0">
                          <a:solidFill>
                            <a:schemeClr val="tx1"/>
                          </a:solidFill>
                          <a:latin typeface="Ubuntu" panose="020B0504030602030204" pitchFamily="34" charset="0"/>
                          <a:ea typeface="+mn-ea"/>
                          <a:cs typeface="+mn-cs"/>
                        </a:rPr>
                        <a:t>del área “Actividad física” del Mejoramiento Físico</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0" i="0" u="none" strike="noStrike" baseline="0" dirty="0">
                          <a:solidFill>
                            <a:schemeClr val="tx1"/>
                          </a:solidFill>
                          <a:latin typeface="Ubuntu" panose="020B0504030602030204" pitchFamily="34" charset="0"/>
                          <a:ea typeface="+mn-ea"/>
                          <a:cs typeface="+mn-cs"/>
                        </a:rPr>
                        <a:t>Flexibilidad </a:t>
                      </a:r>
                    </a:p>
                    <a:p>
                      <a:pPr marL="0" algn="l" defTabSz="914400" rtl="0" eaLnBrk="1" latinLnBrk="0" hangingPunct="1">
                        <a:lnSpc>
                          <a:spcPct val="100000"/>
                        </a:lnSpc>
                      </a:pPr>
                      <a:endParaRPr sz="900" b="0" i="0" u="none" strike="noStrike" baseline="0" dirty="0">
                        <a:solidFill>
                          <a:schemeClr val="tx1"/>
                        </a:solidFill>
                        <a:latin typeface="Ubuntu" panose="020B0504030602030204" pitchFamily="34" charset="0"/>
                        <a:ea typeface="+mn-ea"/>
                        <a:cs typeface="+mn-cs"/>
                      </a:endParaRP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Tiempo: </a:t>
                      </a:r>
                      <a:r>
                        <a:rPr lang="es-xl" sz="900" b="0" i="0" u="none" strike="noStrike" baseline="0" dirty="0">
                          <a:solidFill>
                            <a:schemeClr val="tx1"/>
                          </a:solidFill>
                          <a:latin typeface="Ubuntu" panose="020B0504030602030204" pitchFamily="34" charset="0"/>
                          <a:ea typeface="+mn-ea"/>
                          <a:cs typeface="+mn-cs"/>
                        </a:rPr>
                        <a:t>4 minutos</a:t>
                      </a:r>
                    </a:p>
                    <a:p>
                      <a:pPr marL="0" algn="l" defTabSz="914400" rtl="0" eaLnBrk="1" latinLnBrk="0" hangingPunct="1">
                        <a:lnSpc>
                          <a:spcPct val="100000"/>
                        </a:lnSpc>
                      </a:pPr>
                      <a:r>
                        <a:rPr lang="es-xl" sz="900" b="1" i="0" u="none" strike="noStrike" baseline="0" dirty="0">
                          <a:solidFill>
                            <a:srgbClr val="316355"/>
                          </a:solidFill>
                          <a:latin typeface="Ubuntu" panose="020B0504030602030204" pitchFamily="34" charset="0"/>
                          <a:ea typeface="+mn-ea"/>
                          <a:cs typeface="+mn-cs"/>
                        </a:rPr>
                        <a:t>Dirige: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La flexibilidad es la capacidad de mover el cuerpo con facilidad en todas las direcciones.</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La mejor manera de ser flexible es hacer estiramientos. </a:t>
                      </a:r>
                    </a:p>
                    <a:p>
                      <a:pPr marL="0" indent="0">
                        <a:lnSpc>
                          <a:spcPct val="100000"/>
                        </a:lnSpc>
                        <a:buFont typeface="Arial" panose="020B0604020202020204" pitchFamily="34" charset="0"/>
                        <a:buNone/>
                      </a:pPr>
                      <a:endParaRPr sz="900" b="0" i="0" u="none" strike="noStrike" baseline="0" dirty="0">
                        <a:solidFill>
                          <a:schemeClr val="dk1"/>
                        </a:solidFill>
                        <a:latin typeface="Ubuntu" panose="020B0504030602030204" pitchFamily="34" charset="0"/>
                        <a:ea typeface="+mn-ea"/>
                        <a:cs typeface="+mn-cs"/>
                      </a:endParaRPr>
                    </a:p>
                    <a:p>
                      <a:pPr marL="0" indent="0">
                        <a:lnSpc>
                          <a:spcPct val="100000"/>
                        </a:lnSpc>
                        <a:buFont typeface="Arial" panose="020B0604020202020204" pitchFamily="34" charset="0"/>
                        <a:buNone/>
                      </a:pPr>
                      <a:r>
                        <a:rPr lang="es-xl" sz="900" b="0" i="0" u="none" strike="noStrike" baseline="0" dirty="0">
                          <a:solidFill>
                            <a:schemeClr val="dk1"/>
                          </a:solidFill>
                          <a:latin typeface="Ubuntu" panose="020B0504030602030204" pitchFamily="34" charset="0"/>
                          <a:ea typeface="+mn-ea"/>
                          <a:cs typeface="+mn-cs"/>
                        </a:rPr>
                        <a:t>Ser flexible facilita las habilidades deportivas y ayuda a prevenir lesiones en los músculos y las articulaciones.</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0" u="none" strike="noStrike" baseline="0" dirty="0">
                          <a:solidFill>
                            <a:srgbClr val="316355"/>
                          </a:solidFill>
                          <a:latin typeface="Ubuntu" panose="020B0504030602030204" pitchFamily="34" charset="0"/>
                          <a:ea typeface="+mn-ea"/>
                          <a:cs typeface="+mn-cs"/>
                        </a:rPr>
                        <a:t>PREGUNTA:</a:t>
                      </a:r>
                    </a:p>
                    <a:p>
                      <a:pPr marL="0" marR="0" lvl="0" indent="0" algn="l" defTabSz="914400" rtl="0" eaLnBrk="1" fontAlgn="auto" latinLnBrk="0" hangingPunct="1">
                        <a:lnSpc>
                          <a:spcPct val="100000"/>
                        </a:lnSpc>
                        <a:spcBef>
                          <a:spcPts val="0"/>
                        </a:spcBef>
                        <a:spcAft>
                          <a:spcPts val="0"/>
                        </a:spcAft>
                        <a:buClrTx/>
                        <a:buSzTx/>
                        <a:buFontTx/>
                        <a:buNone/>
                        <a:tabLst/>
                        <a:defRPr/>
                      </a:pPr>
                      <a:r>
                        <a:rPr lang="es-xl" sz="900" b="0" i="0" u="none" strike="noStrike" spc="-20" baseline="0" dirty="0">
                          <a:solidFill>
                            <a:schemeClr val="dk1"/>
                          </a:solidFill>
                          <a:latin typeface="Ubuntu" panose="020B0504030602030204" pitchFamily="34" charset="0"/>
                          <a:ea typeface="+mn-ea"/>
                          <a:cs typeface="+mn-cs"/>
                        </a:rPr>
                        <a:t>¿Cuáles son algunos ejemplos de ejercicios de flexibilidad? Piensen en las partes del cuerpo que utilizan en el deporte. Escriban sus respuestas en el libro de trabajo.</a:t>
                      </a:r>
                    </a:p>
                    <a:p>
                      <a:pPr>
                        <a:lnSpc>
                          <a:spcPct val="100000"/>
                        </a:lnSpc>
                      </a:pPr>
                      <a:endParaRPr sz="900" b="0" i="0" u="none" strike="noStrike" baseline="0" dirty="0">
                        <a:solidFill>
                          <a:schemeClr val="dk1"/>
                        </a:solidFill>
                        <a:latin typeface="Ubuntu" panose="020B0504030602030204" pitchFamily="34" charset="0"/>
                        <a:ea typeface="+mn-ea"/>
                        <a:cs typeface="+mn-cs"/>
                      </a:endParaRPr>
                    </a:p>
                    <a:p>
                      <a:pPr>
                        <a:lnSpc>
                          <a:spcPct val="100000"/>
                        </a:lnSpc>
                      </a:pPr>
                      <a:r>
                        <a:rPr lang="es-xl" sz="900" b="1" i="1" u="none" strike="noStrike" baseline="0" dirty="0">
                          <a:solidFill>
                            <a:schemeClr val="dk1"/>
                          </a:solidFill>
                          <a:latin typeface="Ubuntu" panose="020B0504030602030204" pitchFamily="34" charset="0"/>
                          <a:ea typeface="+mn-ea"/>
                          <a:cs typeface="+mn-cs"/>
                        </a:rPr>
                        <a:t>Pídeles a algunos participantes que compartan sus respuestas y pasa a la siguiente diapositiva.</a:t>
                      </a:r>
                    </a:p>
                    <a:p>
                      <a:pPr>
                        <a:lnSpc>
                          <a:spcPct val="100000"/>
                        </a:lnSpc>
                      </a:pPr>
                      <a:endParaRPr sz="900" b="1" i="1" u="none" strike="noStrike" baseline="0" dirty="0">
                        <a:solidFill>
                          <a:schemeClr val="dk1"/>
                        </a:solidFill>
                        <a:latin typeface="Ubuntu" panose="020B0504030602030204" pitchFamily="34" charset="0"/>
                        <a:ea typeface="+mn-ea"/>
                        <a:cs typeface="+mn-cs"/>
                      </a:endParaRPr>
                    </a:p>
                    <a:p>
                      <a:pPr>
                        <a:lnSpc>
                          <a:spcPct val="100000"/>
                        </a:lnSpc>
                      </a:pPr>
                      <a:r>
                        <a:rPr lang="es-xl" sz="900" b="0" i="0" u="none" strike="noStrike" baseline="0" dirty="0">
                          <a:solidFill>
                            <a:schemeClr val="dk1"/>
                          </a:solidFill>
                          <a:latin typeface="Ubuntu" panose="020B0504030602030204" pitchFamily="34" charset="0"/>
                          <a:ea typeface="+mn-ea"/>
                          <a:cs typeface="+mn-cs"/>
                        </a:rPr>
                        <a:t>Deben hacer estiramientos dinámicos antes de la práctica o la actividad y estiramientos estáticos después. </a:t>
                      </a:r>
                      <a:r>
                        <a:rPr lang="es-xl" sz="900" b="1" i="1" u="none" strike="noStrike" baseline="0" dirty="0">
                          <a:solidFill>
                            <a:schemeClr val="dk1"/>
                          </a:solidFill>
                          <a:latin typeface="Ubuntu" panose="020B0504030602030204" pitchFamily="34" charset="0"/>
                          <a:ea typeface="+mn-ea"/>
                          <a:cs typeface="+mn-cs"/>
                        </a:rPr>
                        <a:t>Pídeles a los participantes que tomen notas en el libro de trabajo:</a:t>
                      </a:r>
                    </a:p>
                    <a:p>
                      <a:pPr marL="171450" indent="-171450">
                        <a:lnSpc>
                          <a:spcPct val="100000"/>
                        </a:lnSpc>
                        <a:buFont typeface="Arial" panose="020B0604020202020204" pitchFamily="34" charset="0"/>
                        <a:buChar char="•"/>
                      </a:pPr>
                      <a:r>
                        <a:rPr lang="es-xl" sz="900" b="0" i="0" u="none" strike="noStrike" baseline="0" dirty="0">
                          <a:solidFill>
                            <a:schemeClr val="dk1"/>
                          </a:solidFill>
                          <a:latin typeface="Ubuntu" panose="020B0504030602030204" pitchFamily="34" charset="0"/>
                          <a:ea typeface="+mn-ea"/>
                          <a:cs typeface="+mn-cs"/>
                        </a:rPr>
                        <a:t>Los </a:t>
                      </a:r>
                      <a:r>
                        <a:rPr lang="es-xl" sz="900" b="0" i="0" u="sng" strike="noStrike" baseline="0" dirty="0">
                          <a:solidFill>
                            <a:schemeClr val="dk1"/>
                          </a:solidFill>
                          <a:latin typeface="Ubuntu" panose="020B0504030602030204" pitchFamily="34" charset="0"/>
                          <a:ea typeface="+mn-ea"/>
                          <a:cs typeface="+mn-cs"/>
                        </a:rPr>
                        <a:t>estiramientos dinámicos</a:t>
                      </a:r>
                      <a:r>
                        <a:rPr lang="es-xl" sz="900" b="0" i="0" u="none" strike="noStrike" baseline="0" dirty="0">
                          <a:solidFill>
                            <a:schemeClr val="dk1"/>
                          </a:solidFill>
                          <a:latin typeface="Ubuntu" panose="020B0504030602030204" pitchFamily="34" charset="0"/>
                          <a:ea typeface="+mn-ea"/>
                          <a:cs typeface="+mn-cs"/>
                        </a:rPr>
                        <a:t> implican movimientos activos y controlados de las partes del cuerpo en toda su amplitud.</a:t>
                      </a:r>
                    </a:p>
                    <a:p>
                      <a:pPr marL="171450" indent="-171450">
                        <a:lnSpc>
                          <a:spcPct val="100000"/>
                        </a:lnSpc>
                        <a:buFont typeface="Arial" panose="020B0604020202020204" pitchFamily="34" charset="0"/>
                        <a:buChar char="•"/>
                      </a:pPr>
                      <a:r>
                        <a:rPr lang="es-xl" sz="900" b="0" i="0" u="none" strike="noStrike" spc="-10" baseline="0" dirty="0">
                          <a:solidFill>
                            <a:schemeClr val="dk1"/>
                          </a:solidFill>
                          <a:latin typeface="Ubuntu" panose="020B0504030602030204" pitchFamily="34" charset="0"/>
                          <a:ea typeface="+mn-ea"/>
                          <a:cs typeface="+mn-cs"/>
                        </a:rPr>
                        <a:t>Los </a:t>
                      </a:r>
                      <a:r>
                        <a:rPr lang="es-xl" sz="900" b="0" i="0" u="sng" strike="noStrike" spc="-10" baseline="0" dirty="0">
                          <a:solidFill>
                            <a:schemeClr val="dk1"/>
                          </a:solidFill>
                          <a:latin typeface="Ubuntu" panose="020B0504030602030204" pitchFamily="34" charset="0"/>
                          <a:ea typeface="+mn-ea"/>
                          <a:cs typeface="+mn-cs"/>
                        </a:rPr>
                        <a:t>estiramientos estáticos</a:t>
                      </a:r>
                      <a:r>
                        <a:rPr lang="es-xl" sz="900" b="0" i="0" u="none" strike="noStrike" spc="-10" baseline="0" dirty="0">
                          <a:solidFill>
                            <a:schemeClr val="dk1"/>
                          </a:solidFill>
                          <a:latin typeface="Ubuntu" panose="020B0504030602030204" pitchFamily="34" charset="0"/>
                          <a:ea typeface="+mn-ea"/>
                          <a:cs typeface="+mn-cs"/>
                        </a:rPr>
                        <a:t> son aquellos en los que uno se pone de pie, se sienta o se acuesta y mantiene la misma posición por un determinado período.</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0000"/>
                        </a:lnSpc>
                      </a:pPr>
                      <a:endParaRPr sz="160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8" name="Group 7">
            <a:extLst>
              <a:ext uri="{FF2B5EF4-FFF2-40B4-BE49-F238E27FC236}">
                <a16:creationId xmlns:a16="http://schemas.microsoft.com/office/drawing/2014/main" id="{0684D7AA-AD75-B144-63AE-ACE161F53FD6}"/>
              </a:ext>
            </a:extLst>
          </p:cNvPr>
          <p:cNvGrpSpPr/>
          <p:nvPr/>
        </p:nvGrpSpPr>
        <p:grpSpPr>
          <a:xfrm>
            <a:off x="7042274" y="1073316"/>
            <a:ext cx="1853787" cy="2263713"/>
            <a:chOff x="7042274" y="1073316"/>
            <a:chExt cx="1853787" cy="2263713"/>
          </a:xfrm>
        </p:grpSpPr>
        <p:pic>
          <p:nvPicPr>
            <p:cNvPr id="4" name="Picture 3">
              <a:extLst>
                <a:ext uri="{FF2B5EF4-FFF2-40B4-BE49-F238E27FC236}">
                  <a16:creationId xmlns:a16="http://schemas.microsoft.com/office/drawing/2014/main" id="{D22369C4-DB25-BFFE-6227-4D40FD12BADF}"/>
                </a:ext>
              </a:extLst>
            </p:cNvPr>
            <p:cNvPicPr>
              <a:picLocks noChangeAspect="1"/>
            </p:cNvPicPr>
            <p:nvPr/>
          </p:nvPicPr>
          <p:blipFill rotWithShape="1">
            <a:blip r:embed="rId2"/>
            <a:srcRect l="6200" t="34496" r="50000" b="21547"/>
            <a:stretch/>
          </p:blipFill>
          <p:spPr>
            <a:xfrm>
              <a:off x="7042274" y="1073316"/>
              <a:ext cx="1853787" cy="1046490"/>
            </a:xfrm>
            <a:prstGeom prst="rect">
              <a:avLst/>
            </a:prstGeom>
            <a:ln>
              <a:solidFill>
                <a:schemeClr val="tx1"/>
              </a:solidFill>
            </a:ln>
          </p:spPr>
        </p:pic>
        <p:pic>
          <p:nvPicPr>
            <p:cNvPr id="7" name="Picture 6">
              <a:extLst>
                <a:ext uri="{FF2B5EF4-FFF2-40B4-BE49-F238E27FC236}">
                  <a16:creationId xmlns:a16="http://schemas.microsoft.com/office/drawing/2014/main" id="{B17C9868-9723-D2C3-2FCE-6D51B372A560}"/>
                </a:ext>
              </a:extLst>
            </p:cNvPr>
            <p:cNvPicPr>
              <a:picLocks noChangeAspect="1"/>
            </p:cNvPicPr>
            <p:nvPr/>
          </p:nvPicPr>
          <p:blipFill rotWithShape="1">
            <a:blip r:embed="rId3"/>
            <a:srcRect l="6200" t="35561" r="50000" b="21548"/>
            <a:stretch/>
          </p:blipFill>
          <p:spPr>
            <a:xfrm>
              <a:off x="7042274" y="2315909"/>
              <a:ext cx="1853787" cy="1021120"/>
            </a:xfrm>
            <a:prstGeom prst="rect">
              <a:avLst/>
            </a:prstGeom>
            <a:ln>
              <a:solidFill>
                <a:schemeClr val="tx1"/>
              </a:solidFill>
            </a:ln>
          </p:spPr>
        </p:pic>
      </p:grpSp>
      <p:grpSp>
        <p:nvGrpSpPr>
          <p:cNvPr id="15" name="Group 14">
            <a:extLst>
              <a:ext uri="{FF2B5EF4-FFF2-40B4-BE49-F238E27FC236}">
                <a16:creationId xmlns:a16="http://schemas.microsoft.com/office/drawing/2014/main" id="{DEF40FC0-C3B5-C245-520D-1194F4237E23}"/>
              </a:ext>
            </a:extLst>
          </p:cNvPr>
          <p:cNvGrpSpPr/>
          <p:nvPr/>
        </p:nvGrpSpPr>
        <p:grpSpPr>
          <a:xfrm>
            <a:off x="7042274" y="3877737"/>
            <a:ext cx="1853787" cy="2196009"/>
            <a:chOff x="7042274" y="3533132"/>
            <a:chExt cx="1853787" cy="2196009"/>
          </a:xfrm>
        </p:grpSpPr>
        <p:pic>
          <p:nvPicPr>
            <p:cNvPr id="11" name="Picture 10">
              <a:extLst>
                <a:ext uri="{FF2B5EF4-FFF2-40B4-BE49-F238E27FC236}">
                  <a16:creationId xmlns:a16="http://schemas.microsoft.com/office/drawing/2014/main" id="{F405702B-C0B0-9354-5C6B-0B238F9AE661}"/>
                </a:ext>
              </a:extLst>
            </p:cNvPr>
            <p:cNvPicPr>
              <a:picLocks noChangeAspect="1"/>
            </p:cNvPicPr>
            <p:nvPr/>
          </p:nvPicPr>
          <p:blipFill rotWithShape="1">
            <a:blip r:embed="rId4"/>
            <a:srcRect l="6200" t="35970" r="50000" b="22241"/>
            <a:stretch/>
          </p:blipFill>
          <p:spPr>
            <a:xfrm>
              <a:off x="7042274" y="3533132"/>
              <a:ext cx="1853787" cy="994879"/>
            </a:xfrm>
            <a:prstGeom prst="rect">
              <a:avLst/>
            </a:prstGeom>
            <a:ln>
              <a:solidFill>
                <a:schemeClr val="tx1"/>
              </a:solidFill>
            </a:ln>
          </p:spPr>
        </p:pic>
        <p:pic>
          <p:nvPicPr>
            <p:cNvPr id="14" name="Picture 13">
              <a:extLst>
                <a:ext uri="{FF2B5EF4-FFF2-40B4-BE49-F238E27FC236}">
                  <a16:creationId xmlns:a16="http://schemas.microsoft.com/office/drawing/2014/main" id="{FDB2DA4C-23DC-0014-1A03-361E87D36185}"/>
                </a:ext>
              </a:extLst>
            </p:cNvPr>
            <p:cNvPicPr>
              <a:picLocks noChangeAspect="1"/>
            </p:cNvPicPr>
            <p:nvPr/>
          </p:nvPicPr>
          <p:blipFill rotWithShape="1">
            <a:blip r:embed="rId5"/>
            <a:srcRect l="6200" t="35970" r="50000" b="21815"/>
            <a:stretch/>
          </p:blipFill>
          <p:spPr>
            <a:xfrm>
              <a:off x="7042274" y="4724114"/>
              <a:ext cx="1853787" cy="1005027"/>
            </a:xfrm>
            <a:prstGeom prst="rect">
              <a:avLst/>
            </a:prstGeom>
            <a:ln>
              <a:solidFill>
                <a:schemeClr val="tx1"/>
              </a:solidFill>
            </a:ln>
          </p:spPr>
        </p:pic>
      </p:grpSp>
    </p:spTree>
    <p:extLst>
      <p:ext uri="{BB962C8B-B14F-4D97-AF65-F5344CB8AC3E}">
        <p14:creationId xmlns:p14="http://schemas.microsoft.com/office/powerpoint/2010/main" val="37394086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4083</TotalTime>
  <Words>8878</Words>
  <Application>Microsoft Office PowerPoint</Application>
  <PresentationFormat>A4 Paper (210x297 mm)</PresentationFormat>
  <Paragraphs>1174</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Ubuntu</vt:lpstr>
      <vt:lpstr>Ubuntu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Ryan Haight</cp:lastModifiedBy>
  <cp:revision>96</cp:revision>
  <dcterms:created xsi:type="dcterms:W3CDTF">2021-10-30T18:12:00Z</dcterms:created>
  <dcterms:modified xsi:type="dcterms:W3CDTF">2025-12-02T19:52:35Z</dcterms:modified>
</cp:coreProperties>
</file>