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9" r:id="rId3"/>
    <p:sldId id="257" r:id="rId4"/>
    <p:sldId id="260" r:id="rId5"/>
    <p:sldId id="279" r:id="rId6"/>
    <p:sldId id="262" r:id="rId7"/>
    <p:sldId id="263" r:id="rId8"/>
    <p:sldId id="264" r:id="rId9"/>
    <p:sldId id="280" r:id="rId10"/>
    <p:sldId id="281" r:id="rId11"/>
    <p:sldId id="265" r:id="rId12"/>
    <p:sldId id="266" r:id="rId13"/>
    <p:sldId id="282" r:id="rId14"/>
    <p:sldId id="267" r:id="rId15"/>
    <p:sldId id="268" r:id="rId16"/>
    <p:sldId id="269" r:id="rId17"/>
    <p:sldId id="283" r:id="rId18"/>
    <p:sldId id="284" r:id="rId19"/>
    <p:sldId id="270" r:id="rId20"/>
    <p:sldId id="285" r:id="rId21"/>
    <p:sldId id="286" r:id="rId22"/>
    <p:sldId id="272" r:id="rId23"/>
    <p:sldId id="294" r:id="rId24"/>
    <p:sldId id="273" r:id="rId25"/>
    <p:sldId id="287" r:id="rId26"/>
    <p:sldId id="274" r:id="rId27"/>
    <p:sldId id="275" r:id="rId28"/>
    <p:sldId id="288" r:id="rId29"/>
    <p:sldId id="289" r:id="rId30"/>
    <p:sldId id="292" r:id="rId31"/>
    <p:sldId id="276" r:id="rId32"/>
    <p:sldId id="293" r:id="rId33"/>
    <p:sldId id="291" r:id="rId34"/>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1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6355"/>
    <a:srgbClr val="7FC7EB"/>
    <a:srgbClr val="7A9A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255" autoAdjust="0"/>
    <p:restoredTop sz="87630" autoAdjust="0"/>
  </p:normalViewPr>
  <p:slideViewPr>
    <p:cSldViewPr snapToGrid="0">
      <p:cViewPr varScale="1">
        <p:scale>
          <a:sx n="110" d="100"/>
          <a:sy n="110" d="100"/>
        </p:scale>
        <p:origin x="1860" y="102"/>
      </p:cViewPr>
      <p:guideLst>
        <p:guide orient="horz" pos="2160"/>
        <p:guide pos="31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t>Haga clic para modificar el estilo de título del patrón</a:t>
            </a:r>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t>Haga clic para modificar el estilo de subtítulo del patrón</a:t>
            </a:r>
          </a:p>
        </p:txBody>
      </p:sp>
      <p:sp>
        <p:nvSpPr>
          <p:cNvPr id="4" name="Date Placeholder 3"/>
          <p:cNvSpPr>
            <a:spLocks noGrp="1"/>
          </p:cNvSpPr>
          <p:nvPr>
            <p:ph type="dt" sz="half" idx="10"/>
          </p:nvPr>
        </p:nvSpPr>
        <p:spPr/>
        <p:txBody>
          <a:bodyPr/>
          <a:lstStyle/>
          <a:p>
            <a:fld id="{BFBD114D-9FE6-46DF-BD4F-757DD379F2E4}" type="datetimeFigureOut">
              <a:rPr lang="en-US"/>
              <a:t>7/21/2023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632509E5-1856-4C5C-B5F8-40AE4D00797F}" type="slidenum">
              <a:rPr/>
              <a:t>‹#›</a:t>
            </a:fld>
            <a:endParaRPr/>
          </a:p>
        </p:txBody>
      </p:sp>
    </p:spTree>
    <p:extLst>
      <p:ext uri="{BB962C8B-B14F-4D97-AF65-F5344CB8AC3E}">
        <p14:creationId xmlns:p14="http://schemas.microsoft.com/office/powerpoint/2010/main" val="906974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Haga clic para modificar el estilo de título del patrón</a:t>
            </a:r>
          </a:p>
        </p:txBody>
      </p:sp>
      <p:sp>
        <p:nvSpPr>
          <p:cNvPr id="3" name="Vertical Text Placeholder 2"/>
          <p:cNvSpPr>
            <a:spLocks noGrp="1"/>
          </p:cNvSpPr>
          <p:nvPr>
            <p:ph type="body" orient="vert" idx="1"/>
          </p:nvPr>
        </p:nvSpPr>
        <p:spPr/>
        <p:txBody>
          <a:bodyPr vert="eaVert"/>
          <a:lstStyle/>
          <a:p>
            <a:pPr lvl="0"/>
            <a:r>
              <a:t>Haga clic para modificar los estilos de texto del patrón</a:t>
            </a:r>
          </a:p>
          <a:p>
            <a:pPr lvl="1"/>
            <a:r>
              <a:t>Segundo nivel</a:t>
            </a:r>
          </a:p>
          <a:p>
            <a:pPr lvl="2"/>
            <a:r>
              <a:t>Tercer nivel</a:t>
            </a:r>
          </a:p>
          <a:p>
            <a:pPr lvl="3"/>
            <a:r>
              <a:t>Cuarto nivel</a:t>
            </a:r>
          </a:p>
          <a:p>
            <a:pPr lvl="4"/>
            <a:r>
              <a:t>Quinto nivel</a:t>
            </a:r>
          </a:p>
        </p:txBody>
      </p:sp>
      <p:sp>
        <p:nvSpPr>
          <p:cNvPr id="4" name="Date Placeholder 3"/>
          <p:cNvSpPr>
            <a:spLocks noGrp="1"/>
          </p:cNvSpPr>
          <p:nvPr>
            <p:ph type="dt" sz="half" idx="10"/>
          </p:nvPr>
        </p:nvSpPr>
        <p:spPr/>
        <p:txBody>
          <a:bodyPr/>
          <a:lstStyle/>
          <a:p>
            <a:fld id="{BFBD114D-9FE6-46DF-BD4F-757DD379F2E4}" type="datetimeFigureOut">
              <a:rPr lang="en-US"/>
              <a:t>7/21/2023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632509E5-1856-4C5C-B5F8-40AE4D00797F}" type="slidenum">
              <a:rPr/>
              <a:t>‹#›</a:t>
            </a:fld>
            <a:endParaRPr/>
          </a:p>
        </p:txBody>
      </p:sp>
    </p:spTree>
    <p:extLst>
      <p:ext uri="{BB962C8B-B14F-4D97-AF65-F5344CB8AC3E}">
        <p14:creationId xmlns:p14="http://schemas.microsoft.com/office/powerpoint/2010/main" val="3591012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t>Haga clic para modificar el estilo de título del patrón</a:t>
            </a:r>
          </a:p>
        </p:txBody>
      </p:sp>
      <p:sp>
        <p:nvSpPr>
          <p:cNvPr id="3" name="Vertical Text Placeholder 2"/>
          <p:cNvSpPr>
            <a:spLocks noGrp="1"/>
          </p:cNvSpPr>
          <p:nvPr>
            <p:ph type="body" orient="vert" idx="1"/>
          </p:nvPr>
        </p:nvSpPr>
        <p:spPr>
          <a:xfrm>
            <a:off x="681038" y="365125"/>
            <a:ext cx="6284119" cy="5811838"/>
          </a:xfrm>
        </p:spPr>
        <p:txBody>
          <a:bodyPr vert="eaVert"/>
          <a:lstStyle/>
          <a:p>
            <a:pPr lvl="0"/>
            <a:r>
              <a:t>Haga clic para modificar los estilos de texto del patrón</a:t>
            </a:r>
          </a:p>
          <a:p>
            <a:pPr lvl="1"/>
            <a:r>
              <a:t>Segundo nivel</a:t>
            </a:r>
          </a:p>
          <a:p>
            <a:pPr lvl="2"/>
            <a:r>
              <a:t>Tercer nivel</a:t>
            </a:r>
          </a:p>
          <a:p>
            <a:pPr lvl="3"/>
            <a:r>
              <a:t>Cuarto nivel</a:t>
            </a:r>
          </a:p>
          <a:p>
            <a:pPr lvl="4"/>
            <a:r>
              <a:t>Quinto nivel</a:t>
            </a:r>
          </a:p>
        </p:txBody>
      </p:sp>
      <p:sp>
        <p:nvSpPr>
          <p:cNvPr id="4" name="Date Placeholder 3"/>
          <p:cNvSpPr>
            <a:spLocks noGrp="1"/>
          </p:cNvSpPr>
          <p:nvPr>
            <p:ph type="dt" sz="half" idx="10"/>
          </p:nvPr>
        </p:nvSpPr>
        <p:spPr/>
        <p:txBody>
          <a:bodyPr/>
          <a:lstStyle/>
          <a:p>
            <a:fld id="{BFBD114D-9FE6-46DF-BD4F-757DD379F2E4}" type="datetimeFigureOut">
              <a:rPr lang="en-US"/>
              <a:t>7/21/2023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632509E5-1856-4C5C-B5F8-40AE4D00797F}" type="slidenum">
              <a:rPr/>
              <a:t>‹#›</a:t>
            </a:fld>
            <a:endParaRPr/>
          </a:p>
        </p:txBody>
      </p:sp>
    </p:spTree>
    <p:extLst>
      <p:ext uri="{BB962C8B-B14F-4D97-AF65-F5344CB8AC3E}">
        <p14:creationId xmlns:p14="http://schemas.microsoft.com/office/powerpoint/2010/main" val="1111086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Haga clic para modificar el estilo de título del patrón</a:t>
            </a:r>
          </a:p>
        </p:txBody>
      </p:sp>
      <p:sp>
        <p:nvSpPr>
          <p:cNvPr id="3" name="Content Placeholder 2"/>
          <p:cNvSpPr>
            <a:spLocks noGrp="1"/>
          </p:cNvSpPr>
          <p:nvPr>
            <p:ph idx="1"/>
          </p:nvPr>
        </p:nvSpPr>
        <p:spPr/>
        <p:txBody>
          <a:bodyPr/>
          <a:lstStyle/>
          <a:p>
            <a:pPr lvl="0"/>
            <a:r>
              <a:t>Haga clic para modificar los estilos de texto del patrón</a:t>
            </a:r>
          </a:p>
          <a:p>
            <a:pPr lvl="1"/>
            <a:r>
              <a:t>Segundo nivel</a:t>
            </a:r>
          </a:p>
          <a:p>
            <a:pPr lvl="2"/>
            <a:r>
              <a:t>Tercer nivel</a:t>
            </a:r>
          </a:p>
          <a:p>
            <a:pPr lvl="3"/>
            <a:r>
              <a:t>Cuarto nivel</a:t>
            </a:r>
          </a:p>
          <a:p>
            <a:pPr lvl="4"/>
            <a:r>
              <a:t>Quinto nivel</a:t>
            </a:r>
          </a:p>
        </p:txBody>
      </p:sp>
      <p:sp>
        <p:nvSpPr>
          <p:cNvPr id="4" name="Date Placeholder 3"/>
          <p:cNvSpPr>
            <a:spLocks noGrp="1"/>
          </p:cNvSpPr>
          <p:nvPr>
            <p:ph type="dt" sz="half" idx="10"/>
          </p:nvPr>
        </p:nvSpPr>
        <p:spPr/>
        <p:txBody>
          <a:bodyPr/>
          <a:lstStyle/>
          <a:p>
            <a:fld id="{BFBD114D-9FE6-46DF-BD4F-757DD379F2E4}" type="datetimeFigureOut">
              <a:rPr lang="en-US"/>
              <a:t>7/21/2023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632509E5-1856-4C5C-B5F8-40AE4D00797F}" type="slidenum">
              <a:rPr/>
              <a:t>‹#›</a:t>
            </a:fld>
            <a:endParaRPr/>
          </a:p>
        </p:txBody>
      </p:sp>
    </p:spTree>
    <p:extLst>
      <p:ext uri="{BB962C8B-B14F-4D97-AF65-F5344CB8AC3E}">
        <p14:creationId xmlns:p14="http://schemas.microsoft.com/office/powerpoint/2010/main" val="1377338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t>Haga clic para modificar el estilo de título del patrón</a:t>
            </a:r>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t>Haga clic para modificar los estilos de texto del patrón</a:t>
            </a:r>
          </a:p>
        </p:txBody>
      </p:sp>
      <p:sp>
        <p:nvSpPr>
          <p:cNvPr id="4" name="Date Placeholder 3"/>
          <p:cNvSpPr>
            <a:spLocks noGrp="1"/>
          </p:cNvSpPr>
          <p:nvPr>
            <p:ph type="dt" sz="half" idx="10"/>
          </p:nvPr>
        </p:nvSpPr>
        <p:spPr/>
        <p:txBody>
          <a:bodyPr/>
          <a:lstStyle/>
          <a:p>
            <a:fld id="{BFBD114D-9FE6-46DF-BD4F-757DD379F2E4}" type="datetimeFigureOut">
              <a:rPr lang="en-US"/>
              <a:t>7/21/2023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632509E5-1856-4C5C-B5F8-40AE4D00797F}" type="slidenum">
              <a:rPr/>
              <a:t>‹#›</a:t>
            </a:fld>
            <a:endParaRPr/>
          </a:p>
        </p:txBody>
      </p:sp>
    </p:spTree>
    <p:extLst>
      <p:ext uri="{BB962C8B-B14F-4D97-AF65-F5344CB8AC3E}">
        <p14:creationId xmlns:p14="http://schemas.microsoft.com/office/powerpoint/2010/main" val="3265160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Haga clic para modificar el estilo de título del patrón</a:t>
            </a:r>
          </a:p>
        </p:txBody>
      </p:sp>
      <p:sp>
        <p:nvSpPr>
          <p:cNvPr id="3" name="Content Placeholder 2"/>
          <p:cNvSpPr>
            <a:spLocks noGrp="1"/>
          </p:cNvSpPr>
          <p:nvPr>
            <p:ph sz="half" idx="1"/>
          </p:nvPr>
        </p:nvSpPr>
        <p:spPr>
          <a:xfrm>
            <a:off x="681038" y="1825625"/>
            <a:ext cx="4210050" cy="4351338"/>
          </a:xfrm>
        </p:spPr>
        <p:txBody>
          <a:bodyPr/>
          <a:lstStyle/>
          <a:p>
            <a:pPr lvl="0"/>
            <a:r>
              <a:t>Haga clic para modificar los estilos de texto del patrón</a:t>
            </a:r>
          </a:p>
          <a:p>
            <a:pPr lvl="1"/>
            <a:r>
              <a:t>Segundo nivel</a:t>
            </a:r>
          </a:p>
          <a:p>
            <a:pPr lvl="2"/>
            <a:r>
              <a:t>Tercer nivel</a:t>
            </a:r>
          </a:p>
          <a:p>
            <a:pPr lvl="3"/>
            <a:r>
              <a:t>Cuarto nivel</a:t>
            </a:r>
          </a:p>
          <a:p>
            <a:pPr lvl="4"/>
            <a:r>
              <a:t>Quinto nivel</a:t>
            </a:r>
          </a:p>
        </p:txBody>
      </p:sp>
      <p:sp>
        <p:nvSpPr>
          <p:cNvPr id="4" name="Content Placeholder 3"/>
          <p:cNvSpPr>
            <a:spLocks noGrp="1"/>
          </p:cNvSpPr>
          <p:nvPr>
            <p:ph sz="half" idx="2"/>
          </p:nvPr>
        </p:nvSpPr>
        <p:spPr>
          <a:xfrm>
            <a:off x="5014913" y="1825625"/>
            <a:ext cx="4210050" cy="4351338"/>
          </a:xfrm>
        </p:spPr>
        <p:txBody>
          <a:bodyPr/>
          <a:lstStyle/>
          <a:p>
            <a:pPr lvl="0"/>
            <a:r>
              <a:t>Haga clic para modificar los estilos de texto del patrón</a:t>
            </a:r>
          </a:p>
          <a:p>
            <a:pPr lvl="1"/>
            <a:r>
              <a:t>Segundo nivel</a:t>
            </a:r>
          </a:p>
          <a:p>
            <a:pPr lvl="2"/>
            <a:r>
              <a:t>Tercer nivel</a:t>
            </a:r>
          </a:p>
          <a:p>
            <a:pPr lvl="3"/>
            <a:r>
              <a:t>Cuarto nivel</a:t>
            </a:r>
          </a:p>
          <a:p>
            <a:pPr lvl="4"/>
            <a:r>
              <a:t>Quinto nivel</a:t>
            </a:r>
          </a:p>
        </p:txBody>
      </p:sp>
      <p:sp>
        <p:nvSpPr>
          <p:cNvPr id="5" name="Date Placeholder 4"/>
          <p:cNvSpPr>
            <a:spLocks noGrp="1"/>
          </p:cNvSpPr>
          <p:nvPr>
            <p:ph type="dt" sz="half" idx="10"/>
          </p:nvPr>
        </p:nvSpPr>
        <p:spPr/>
        <p:txBody>
          <a:bodyPr/>
          <a:lstStyle/>
          <a:p>
            <a:fld id="{BFBD114D-9FE6-46DF-BD4F-757DD379F2E4}" type="datetimeFigureOut">
              <a:rPr lang="en-US"/>
              <a:t>7/21/2023</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632509E5-1856-4C5C-B5F8-40AE4D00797F}" type="slidenum">
              <a:rPr/>
              <a:t>‹#›</a:t>
            </a:fld>
            <a:endParaRPr/>
          </a:p>
        </p:txBody>
      </p:sp>
    </p:spTree>
    <p:extLst>
      <p:ext uri="{BB962C8B-B14F-4D97-AF65-F5344CB8AC3E}">
        <p14:creationId xmlns:p14="http://schemas.microsoft.com/office/powerpoint/2010/main" val="476879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t>Haga clic para modificar el estilo de título del patrón</a:t>
            </a:r>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Haga clic para modificar los estilos de texto del patrón</a:t>
            </a:r>
          </a:p>
        </p:txBody>
      </p:sp>
      <p:sp>
        <p:nvSpPr>
          <p:cNvPr id="4" name="Content Placeholder 3"/>
          <p:cNvSpPr>
            <a:spLocks noGrp="1"/>
          </p:cNvSpPr>
          <p:nvPr>
            <p:ph sz="half" idx="2"/>
          </p:nvPr>
        </p:nvSpPr>
        <p:spPr>
          <a:xfrm>
            <a:off x="682329" y="2505075"/>
            <a:ext cx="4190702" cy="3684588"/>
          </a:xfrm>
        </p:spPr>
        <p:txBody>
          <a:bodyPr/>
          <a:lstStyle/>
          <a:p>
            <a:pPr lvl="0"/>
            <a:r>
              <a:t>Haga clic para modificar los estilos de texto del patrón</a:t>
            </a:r>
          </a:p>
          <a:p>
            <a:pPr lvl="1"/>
            <a:r>
              <a:t>Segundo nivel</a:t>
            </a:r>
          </a:p>
          <a:p>
            <a:pPr lvl="2"/>
            <a:r>
              <a:t>Tercer nivel</a:t>
            </a:r>
          </a:p>
          <a:p>
            <a:pPr lvl="3"/>
            <a:r>
              <a:t>Cuarto nivel</a:t>
            </a:r>
          </a:p>
          <a:p>
            <a:pPr lvl="4"/>
            <a:r>
              <a:t>Quinto nivel</a:t>
            </a:r>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Haga clic para modificar los estilos de texto del patrón</a:t>
            </a:r>
          </a:p>
        </p:txBody>
      </p:sp>
      <p:sp>
        <p:nvSpPr>
          <p:cNvPr id="6" name="Content Placeholder 5"/>
          <p:cNvSpPr>
            <a:spLocks noGrp="1"/>
          </p:cNvSpPr>
          <p:nvPr>
            <p:ph sz="quarter" idx="4"/>
          </p:nvPr>
        </p:nvSpPr>
        <p:spPr>
          <a:xfrm>
            <a:off x="5014913" y="2505075"/>
            <a:ext cx="4211340" cy="3684588"/>
          </a:xfrm>
        </p:spPr>
        <p:txBody>
          <a:bodyPr/>
          <a:lstStyle/>
          <a:p>
            <a:pPr lvl="0"/>
            <a:r>
              <a:t>Haga clic para modificar los estilos de texto del patrón</a:t>
            </a:r>
          </a:p>
          <a:p>
            <a:pPr lvl="1"/>
            <a:r>
              <a:t>Segundo nivel</a:t>
            </a:r>
          </a:p>
          <a:p>
            <a:pPr lvl="2"/>
            <a:r>
              <a:t>Tercer nivel</a:t>
            </a:r>
          </a:p>
          <a:p>
            <a:pPr lvl="3"/>
            <a:r>
              <a:t>Cuarto nivel</a:t>
            </a:r>
          </a:p>
          <a:p>
            <a:pPr lvl="4"/>
            <a:r>
              <a:t>Quinto nivel</a:t>
            </a:r>
          </a:p>
        </p:txBody>
      </p:sp>
      <p:sp>
        <p:nvSpPr>
          <p:cNvPr id="7" name="Date Placeholder 6"/>
          <p:cNvSpPr>
            <a:spLocks noGrp="1"/>
          </p:cNvSpPr>
          <p:nvPr>
            <p:ph type="dt" sz="half" idx="10"/>
          </p:nvPr>
        </p:nvSpPr>
        <p:spPr/>
        <p:txBody>
          <a:bodyPr/>
          <a:lstStyle/>
          <a:p>
            <a:fld id="{BFBD114D-9FE6-46DF-BD4F-757DD379F2E4}" type="datetimeFigureOut">
              <a:rPr lang="en-US"/>
              <a:t>7/21/2023</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632509E5-1856-4C5C-B5F8-40AE4D00797F}" type="slidenum">
              <a:rPr/>
              <a:t>‹#›</a:t>
            </a:fld>
            <a:endParaRPr/>
          </a:p>
        </p:txBody>
      </p:sp>
    </p:spTree>
    <p:extLst>
      <p:ext uri="{BB962C8B-B14F-4D97-AF65-F5344CB8AC3E}">
        <p14:creationId xmlns:p14="http://schemas.microsoft.com/office/powerpoint/2010/main" val="4038767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Haga clic para modificar el estilo de título del patrón</a:t>
            </a:r>
          </a:p>
        </p:txBody>
      </p:sp>
      <p:sp>
        <p:nvSpPr>
          <p:cNvPr id="3" name="Date Placeholder 2"/>
          <p:cNvSpPr>
            <a:spLocks noGrp="1"/>
          </p:cNvSpPr>
          <p:nvPr>
            <p:ph type="dt" sz="half" idx="10"/>
          </p:nvPr>
        </p:nvSpPr>
        <p:spPr/>
        <p:txBody>
          <a:bodyPr/>
          <a:lstStyle/>
          <a:p>
            <a:fld id="{BFBD114D-9FE6-46DF-BD4F-757DD379F2E4}" type="datetimeFigureOut">
              <a:rPr lang="en-US"/>
              <a:t>7/21/2023</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632509E5-1856-4C5C-B5F8-40AE4D00797F}" type="slidenum">
              <a:rPr/>
              <a:t>‹#›</a:t>
            </a:fld>
            <a:endParaRPr/>
          </a:p>
        </p:txBody>
      </p:sp>
    </p:spTree>
    <p:extLst>
      <p:ext uri="{BB962C8B-B14F-4D97-AF65-F5344CB8AC3E}">
        <p14:creationId xmlns:p14="http://schemas.microsoft.com/office/powerpoint/2010/main" val="1456469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BD114D-9FE6-46DF-BD4F-757DD379F2E4}" type="datetimeFigureOut">
              <a:rPr lang="en-US"/>
              <a:t>7/21/2023</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632509E5-1856-4C5C-B5F8-40AE4D00797F}" type="slidenum">
              <a:rPr/>
              <a:t>‹#›</a:t>
            </a:fld>
            <a:endParaRPr/>
          </a:p>
        </p:txBody>
      </p:sp>
    </p:spTree>
    <p:extLst>
      <p:ext uri="{BB962C8B-B14F-4D97-AF65-F5344CB8AC3E}">
        <p14:creationId xmlns:p14="http://schemas.microsoft.com/office/powerpoint/2010/main" val="1570636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t>Haga clic para modificar el estilo de título del patrón</a:t>
            </a:r>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t>Haga clic para modificar los estilos de texto del patrón</a:t>
            </a:r>
          </a:p>
          <a:p>
            <a:pPr lvl="1"/>
            <a:r>
              <a:t>Segundo nivel</a:t>
            </a:r>
          </a:p>
          <a:p>
            <a:pPr lvl="2"/>
            <a:r>
              <a:t>Tercer nivel</a:t>
            </a:r>
          </a:p>
          <a:p>
            <a:pPr lvl="3"/>
            <a:r>
              <a:t>Cuarto nivel</a:t>
            </a:r>
          </a:p>
          <a:p>
            <a:pPr lvl="4"/>
            <a:r>
              <a:t>Quinto nivel</a:t>
            </a:r>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t>Haga clic para modificar los estilos de texto del patrón</a:t>
            </a:r>
          </a:p>
        </p:txBody>
      </p:sp>
      <p:sp>
        <p:nvSpPr>
          <p:cNvPr id="5" name="Date Placeholder 4"/>
          <p:cNvSpPr>
            <a:spLocks noGrp="1"/>
          </p:cNvSpPr>
          <p:nvPr>
            <p:ph type="dt" sz="half" idx="10"/>
          </p:nvPr>
        </p:nvSpPr>
        <p:spPr/>
        <p:txBody>
          <a:bodyPr/>
          <a:lstStyle/>
          <a:p>
            <a:fld id="{BFBD114D-9FE6-46DF-BD4F-757DD379F2E4}" type="datetimeFigureOut">
              <a:rPr lang="en-US"/>
              <a:t>7/21/2023</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632509E5-1856-4C5C-B5F8-40AE4D00797F}" type="slidenum">
              <a:rPr/>
              <a:t>‹#›</a:t>
            </a:fld>
            <a:endParaRPr/>
          </a:p>
        </p:txBody>
      </p:sp>
    </p:spTree>
    <p:extLst>
      <p:ext uri="{BB962C8B-B14F-4D97-AF65-F5344CB8AC3E}">
        <p14:creationId xmlns:p14="http://schemas.microsoft.com/office/powerpoint/2010/main" val="1638002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t>Haga clic para modificar el estilo de título del patrón</a:t>
            </a:r>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t>Haga clic en el icono para agregar una imagen</a:t>
            </a:r>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t>Haga clic para modificar los estilos de texto del patrón</a:t>
            </a:r>
          </a:p>
        </p:txBody>
      </p:sp>
      <p:sp>
        <p:nvSpPr>
          <p:cNvPr id="5" name="Date Placeholder 4"/>
          <p:cNvSpPr>
            <a:spLocks noGrp="1"/>
          </p:cNvSpPr>
          <p:nvPr>
            <p:ph type="dt" sz="half" idx="10"/>
          </p:nvPr>
        </p:nvSpPr>
        <p:spPr/>
        <p:txBody>
          <a:bodyPr/>
          <a:lstStyle/>
          <a:p>
            <a:fld id="{BFBD114D-9FE6-46DF-BD4F-757DD379F2E4}" type="datetimeFigureOut">
              <a:rPr lang="en-US"/>
              <a:t>7/21/2023</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632509E5-1856-4C5C-B5F8-40AE4D00797F}" type="slidenum">
              <a:rPr/>
              <a:t>‹#›</a:t>
            </a:fld>
            <a:endParaRPr/>
          </a:p>
        </p:txBody>
      </p:sp>
    </p:spTree>
    <p:extLst>
      <p:ext uri="{BB962C8B-B14F-4D97-AF65-F5344CB8AC3E}">
        <p14:creationId xmlns:p14="http://schemas.microsoft.com/office/powerpoint/2010/main" val="35045646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t>Haga clic para modificar el estilo de título del patrón</a:t>
            </a:r>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t>Haga clic para modificar los estilos de texto del patrón</a:t>
            </a:r>
          </a:p>
          <a:p>
            <a:pPr lvl="1"/>
            <a:r>
              <a:t>Segundo nivel</a:t>
            </a:r>
          </a:p>
          <a:p>
            <a:pPr lvl="2"/>
            <a:r>
              <a:t>Tercer nivel</a:t>
            </a:r>
          </a:p>
          <a:p>
            <a:pPr lvl="3"/>
            <a:r>
              <a:t>Cuarto nivel</a:t>
            </a:r>
          </a:p>
          <a:p>
            <a:pPr lvl="4"/>
            <a:r>
              <a:t>Quinto nivel</a:t>
            </a:r>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BD114D-9FE6-46DF-BD4F-757DD379F2E4}" type="datetimeFigureOut">
              <a:rPr lang="en-US"/>
              <a:t>7/21/2023</a:t>
            </a:fld>
            <a:endParaRPr/>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2509E5-1856-4C5C-B5F8-40AE4D00797F}" type="slidenum">
              <a:rPr/>
              <a:t>‹#›</a:t>
            </a:fld>
            <a:endParaRPr/>
          </a:p>
        </p:txBody>
      </p:sp>
    </p:spTree>
    <p:extLst>
      <p:ext uri="{BB962C8B-B14F-4D97-AF65-F5344CB8AC3E}">
        <p14:creationId xmlns:p14="http://schemas.microsoft.com/office/powerpoint/2010/main" val="30477490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www.youtube.com/watch?v=YSdMpn_EJOw" TargetMode="Externa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21ECC6E-EC11-402C-8BC2-64D37F84B630}"/>
              </a:ext>
            </a:extLst>
          </p:cNvPr>
          <p:cNvSpPr txBox="1"/>
          <p:nvPr/>
        </p:nvSpPr>
        <p:spPr>
          <a:xfrm>
            <a:off x="1280621" y="3319079"/>
            <a:ext cx="5490927" cy="652871"/>
          </a:xfrm>
          <a:prstGeom prst="rect">
            <a:avLst/>
          </a:prstGeom>
          <a:noFill/>
        </p:spPr>
        <p:txBody>
          <a:bodyPr wrap="none" rtlCol="0">
            <a:spAutoFit/>
          </a:bodyPr>
          <a:lstStyle/>
          <a:p>
            <a:pPr marR="3573780">
              <a:lnSpc>
                <a:spcPct val="107000"/>
              </a:lnSpc>
              <a:spcAft>
                <a:spcPts val="800"/>
              </a:spcAft>
            </a:pPr>
            <a:r>
              <a:rPr lang="es-xl" sz="3600" b="1">
                <a:solidFill>
                  <a:srgbClr val="E4322B"/>
                </a:solidFill>
                <a:effectLst/>
                <a:latin typeface="Ubuntu" panose="020B0504030602030204" pitchFamily="34" charset="0"/>
                <a:ea typeface="Ubuntu" panose="020B0504030602030204" pitchFamily="34" charset="0"/>
                <a:cs typeface="Ubuntu" panose="020B0504030602030204" pitchFamily="34" charset="0"/>
              </a:rPr>
              <a:t>Capitanes de</a:t>
            </a:r>
            <a:r>
              <a:rPr lang="es-xl" sz="3600"/>
              <a:t> </a:t>
            </a:r>
          </a:p>
        </p:txBody>
      </p:sp>
      <p:sp>
        <p:nvSpPr>
          <p:cNvPr id="39" name="CuadroTexto 38">
            <a:extLst>
              <a:ext uri="{FF2B5EF4-FFF2-40B4-BE49-F238E27FC236}">
                <a16:creationId xmlns:a16="http://schemas.microsoft.com/office/drawing/2014/main" id="{6867EC94-766D-4B23-961C-906D0EE54101}"/>
              </a:ext>
            </a:extLst>
          </p:cNvPr>
          <p:cNvSpPr txBox="1"/>
          <p:nvPr/>
        </p:nvSpPr>
        <p:spPr>
          <a:xfrm>
            <a:off x="1237759" y="3781218"/>
            <a:ext cx="5716950" cy="652871"/>
          </a:xfrm>
          <a:prstGeom prst="rect">
            <a:avLst/>
          </a:prstGeom>
          <a:noFill/>
        </p:spPr>
        <p:txBody>
          <a:bodyPr wrap="none" rtlCol="0">
            <a:spAutoFit/>
          </a:bodyPr>
          <a:lstStyle/>
          <a:p>
            <a:pPr marR="3573780">
              <a:lnSpc>
                <a:spcPct val="107000"/>
              </a:lnSpc>
              <a:spcAft>
                <a:spcPts val="800"/>
              </a:spcAft>
            </a:pPr>
            <a:r>
              <a:rPr lang="es-xl" sz="3600" b="1" dirty="0">
                <a:solidFill>
                  <a:srgbClr val="E4322B"/>
                </a:solidFill>
                <a:effectLst/>
                <a:latin typeface="Ubuntu" panose="020B0504030602030204" pitchFamily="34" charset="0"/>
                <a:ea typeface="Ubuntu" panose="020B0504030602030204" pitchFamily="34" charset="0"/>
                <a:cs typeface="Ubuntu" panose="020B0504030602030204" pitchFamily="34" charset="0"/>
              </a:rPr>
              <a:t>Mejoramiento Físico</a:t>
            </a:r>
            <a:endParaRPr sz="3600" dirty="0"/>
          </a:p>
        </p:txBody>
      </p:sp>
      <p:sp>
        <p:nvSpPr>
          <p:cNvPr id="40" name="CuadroTexto 39">
            <a:extLst>
              <a:ext uri="{FF2B5EF4-FFF2-40B4-BE49-F238E27FC236}">
                <a16:creationId xmlns:a16="http://schemas.microsoft.com/office/drawing/2014/main" id="{18A8F2F0-3822-4A48-9DC9-A32363476A41}"/>
              </a:ext>
            </a:extLst>
          </p:cNvPr>
          <p:cNvSpPr txBox="1"/>
          <p:nvPr/>
        </p:nvSpPr>
        <p:spPr>
          <a:xfrm>
            <a:off x="1237759" y="4362245"/>
            <a:ext cx="6827831" cy="570605"/>
          </a:xfrm>
          <a:prstGeom prst="rect">
            <a:avLst/>
          </a:prstGeom>
          <a:noFill/>
        </p:spPr>
        <p:txBody>
          <a:bodyPr wrap="none" rtlCol="0">
            <a:spAutoFit/>
          </a:bodyPr>
          <a:lstStyle/>
          <a:p>
            <a:pPr marR="3573780">
              <a:lnSpc>
                <a:spcPct val="107000"/>
              </a:lnSpc>
              <a:spcAft>
                <a:spcPts val="800"/>
              </a:spcAft>
            </a:pPr>
            <a:r>
              <a:rPr lang="es-xl" sz="3200">
                <a:solidFill>
                  <a:srgbClr val="E4322B"/>
                </a:solidFill>
                <a:effectLst/>
                <a:latin typeface="Ubuntu Light" panose="020B0304030602030204" pitchFamily="34" charset="0"/>
                <a:ea typeface="Ubuntu" panose="020B0504030602030204" pitchFamily="34" charset="0"/>
                <a:cs typeface="Ubuntu" panose="020B0504030602030204" pitchFamily="34" charset="0"/>
              </a:rPr>
              <a:t>Guía del facilitador</a:t>
            </a:r>
            <a:r>
              <a:rPr lang="es-xl" sz="3200">
                <a:latin typeface="Ubuntu Light" panose="020B0304030602030204" pitchFamily="34" charset="0"/>
              </a:rPr>
              <a:t> </a:t>
            </a:r>
          </a:p>
        </p:txBody>
      </p:sp>
      <p:pic>
        <p:nvPicPr>
          <p:cNvPr id="41" name="Picture 56">
            <a:extLst>
              <a:ext uri="{FF2B5EF4-FFF2-40B4-BE49-F238E27FC236}">
                <a16:creationId xmlns:a16="http://schemas.microsoft.com/office/drawing/2014/main" id="{186B64F1-E3E3-4CBA-B61A-4C6001F5209B}"/>
              </a:ext>
            </a:extLst>
          </p:cNvPr>
          <p:cNvPicPr/>
          <p:nvPr/>
        </p:nvPicPr>
        <p:blipFill>
          <a:blip r:embed="rId3"/>
          <a:stretch>
            <a:fillRect/>
          </a:stretch>
        </p:blipFill>
        <p:spPr>
          <a:xfrm>
            <a:off x="7088822" y="5323145"/>
            <a:ext cx="2230756" cy="999490"/>
          </a:xfrm>
          <a:prstGeom prst="rect">
            <a:avLst/>
          </a:prstGeom>
        </p:spPr>
      </p:pic>
      <p:sp>
        <p:nvSpPr>
          <p:cNvPr id="44" name="CuadroTexto 43">
            <a:extLst>
              <a:ext uri="{FF2B5EF4-FFF2-40B4-BE49-F238E27FC236}">
                <a16:creationId xmlns:a16="http://schemas.microsoft.com/office/drawing/2014/main" id="{7ACE4487-AC65-43EB-A8BA-26719E0D18F7}"/>
              </a:ext>
            </a:extLst>
          </p:cNvPr>
          <p:cNvSpPr txBox="1"/>
          <p:nvPr/>
        </p:nvSpPr>
        <p:spPr>
          <a:xfrm>
            <a:off x="545624" y="6037780"/>
            <a:ext cx="5301772" cy="361317"/>
          </a:xfrm>
          <a:prstGeom prst="rect">
            <a:avLst/>
          </a:prstGeom>
          <a:noFill/>
        </p:spPr>
        <p:txBody>
          <a:bodyPr wrap="none" rtlCol="0">
            <a:spAutoFit/>
          </a:bodyPr>
          <a:lstStyle/>
          <a:p>
            <a:pPr marR="3573780">
              <a:lnSpc>
                <a:spcPct val="107000"/>
              </a:lnSpc>
              <a:spcAft>
                <a:spcPts val="800"/>
              </a:spcAft>
            </a:pPr>
            <a:r>
              <a:rPr lang="es-xl">
                <a:solidFill>
                  <a:srgbClr val="E4322B"/>
                </a:solidFill>
                <a:effectLst/>
                <a:latin typeface="Ubuntu" panose="020B0504030602030204" pitchFamily="34" charset="0"/>
                <a:ea typeface="Ubuntu" panose="020B0504030602030204" pitchFamily="34" charset="0"/>
                <a:cs typeface="Ubuntu" panose="020B0504030602030204" pitchFamily="34" charset="0"/>
              </a:rPr>
              <a:t>Febrero de 2023</a:t>
            </a:r>
            <a:endParaRPr>
              <a:latin typeface="Ubuntu" panose="020B0504030602030204" pitchFamily="34" charset="0"/>
            </a:endParaRPr>
          </a:p>
        </p:txBody>
      </p:sp>
      <p:sp>
        <p:nvSpPr>
          <p:cNvPr id="2" name="Text Box 42">
            <a:extLst>
              <a:ext uri="{FF2B5EF4-FFF2-40B4-BE49-F238E27FC236}">
                <a16:creationId xmlns:a16="http://schemas.microsoft.com/office/drawing/2014/main" id="{812181B2-81D3-268F-4269-A94F26150E0B}"/>
              </a:ext>
            </a:extLst>
          </p:cNvPr>
          <p:cNvSpPr txBox="1"/>
          <p:nvPr/>
        </p:nvSpPr>
        <p:spPr>
          <a:xfrm>
            <a:off x="8111310" y="5710437"/>
            <a:ext cx="1550670" cy="563245"/>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nSpc>
                <a:spcPct val="75000"/>
              </a:lnSpc>
              <a:spcAft>
                <a:spcPts val="800"/>
              </a:spcAft>
            </a:pPr>
            <a:r>
              <a:rPr lang="en-IN" sz="1800" b="1" dirty="0">
                <a:solidFill>
                  <a:srgbClr val="185EA8"/>
                </a:solidFill>
                <a:effectLst/>
                <a:latin typeface="Ubuntu" panose="020B0504030602030204" pitchFamily="34" charset="0"/>
                <a:ea typeface="SimSun" panose="02010600030101010101" pitchFamily="2" charset="-122"/>
                <a:cs typeface="Times New Roman" panose="02020603050405020304" pitchFamily="18" charset="0"/>
              </a:rPr>
              <a:t>LIDERAZGO DE ATLETAS</a:t>
            </a:r>
            <a:endParaRPr lang="en-IN" sz="1050" dirty="0">
              <a:effectLst/>
              <a:latin typeface="Ubuntu Light" panose="020B0304030602030204"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4714168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3259560137"/>
              </p:ext>
            </p:extLst>
          </p:nvPr>
        </p:nvGraphicFramePr>
        <p:xfrm>
          <a:off x="614150" y="545910"/>
          <a:ext cx="8518837" cy="6177118"/>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20989">
                <a:tc>
                  <a:txBody>
                    <a:bodyPr/>
                    <a:lstStyle/>
                    <a:p>
                      <a:r>
                        <a:rPr lang="es-xl" sz="1200" dirty="0">
                          <a:solidFill>
                            <a:srgbClr val="316355"/>
                          </a:solidFill>
                          <a:latin typeface="Ubuntu" panose="020B0504030602030204" pitchFamily="34" charset="0"/>
                        </a:rPr>
                        <a:t>Preparación</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s-xl" sz="1200">
                          <a:solidFill>
                            <a:srgbClr val="316355"/>
                          </a:solidFill>
                          <a:latin typeface="Ubuntu" panose="020B0504030602030204" pitchFamily="34" charset="0"/>
                        </a:rPr>
                        <a:t>Descripción</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s-xl" sz="1200">
                          <a:solidFill>
                            <a:srgbClr val="316355"/>
                          </a:solidFill>
                          <a:latin typeface="Ubuntu" panose="020B0504030602030204" pitchFamily="34" charset="0"/>
                        </a:rPr>
                        <a:t>Diapositiva</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2787307">
                <a:tc>
                  <a:txBody>
                    <a:bodyPr/>
                    <a:lstStyle/>
                    <a:p>
                      <a:pPr marL="0" algn="l" defTabSz="914400" rtl="0" eaLnBrk="1" latinLnBrk="0" hangingPunct="1"/>
                      <a:r>
                        <a:rPr lang="es-xl" sz="900" b="1" i="0" u="none" strike="noStrike" baseline="0" dirty="0">
                          <a:solidFill>
                            <a:srgbClr val="316355"/>
                          </a:solidFill>
                          <a:latin typeface="Ubuntu" panose="020B0504030602030204" pitchFamily="34" charset="0"/>
                          <a:ea typeface="+mn-ea"/>
                          <a:cs typeface="+mn-cs"/>
                        </a:rPr>
                        <a:t>Tema </a:t>
                      </a:r>
                    </a:p>
                    <a:p>
                      <a:pPr marL="0" marR="0" lvl="0" indent="0" algn="l" defTabSz="914400" rtl="0" eaLnBrk="1" fontAlgn="auto" latinLnBrk="0" hangingPunct="1">
                        <a:lnSpc>
                          <a:spcPct val="100000"/>
                        </a:lnSpc>
                        <a:spcBef>
                          <a:spcPts val="0"/>
                        </a:spcBef>
                        <a:spcAft>
                          <a:spcPts val="0"/>
                        </a:spcAft>
                        <a:buClrTx/>
                        <a:buSzTx/>
                        <a:buFontTx/>
                        <a:buNone/>
                        <a:tabLst/>
                        <a:defRPr/>
                      </a:pPr>
                      <a:r>
                        <a:rPr lang="es-xl" sz="900" b="1" i="0" u="none" strike="noStrike" baseline="0" dirty="0">
                          <a:solidFill>
                            <a:srgbClr val="316355"/>
                          </a:solidFill>
                          <a:latin typeface="Ubuntu" panose="020B0504030602030204" pitchFamily="34" charset="0"/>
                          <a:ea typeface="+mn-ea"/>
                          <a:cs typeface="+mn-cs"/>
                        </a:rPr>
                        <a:t>Lección 1: </a:t>
                      </a:r>
                      <a:r>
                        <a:rPr lang="es-xl" sz="900" b="0" i="0" u="none" strike="noStrike" baseline="0" dirty="0">
                          <a:solidFill>
                            <a:schemeClr val="tx1"/>
                          </a:solidFill>
                          <a:latin typeface="Ubuntu" panose="020B0504030602030204" pitchFamily="34" charset="0"/>
                          <a:ea typeface="+mn-ea"/>
                          <a:cs typeface="+mn-cs"/>
                        </a:rPr>
                        <a:t>Descripción general </a:t>
                      </a:r>
                      <a:br>
                        <a:rPr lang="en-US" sz="900" b="0" i="0" u="none" strike="noStrike" baseline="0" dirty="0">
                          <a:solidFill>
                            <a:schemeClr val="tx1"/>
                          </a:solidFill>
                          <a:latin typeface="Ubuntu" panose="020B0504030602030204" pitchFamily="34" charset="0"/>
                          <a:ea typeface="+mn-ea"/>
                          <a:cs typeface="+mn-cs"/>
                        </a:rPr>
                      </a:br>
                      <a:r>
                        <a:rPr lang="es-xl" sz="900" b="0" i="0" u="none" strike="noStrike" baseline="0" dirty="0">
                          <a:solidFill>
                            <a:schemeClr val="tx1"/>
                          </a:solidFill>
                          <a:latin typeface="Ubuntu" panose="020B0504030602030204" pitchFamily="34" charset="0"/>
                          <a:ea typeface="+mn-ea"/>
                          <a:cs typeface="+mn-cs"/>
                        </a:rPr>
                        <a:t>del área “Actividad física” del Mejoramiento Físico</a:t>
                      </a:r>
                    </a:p>
                    <a:p>
                      <a:pPr marL="0" algn="l" defTabSz="914400" rtl="0" eaLnBrk="1" latinLnBrk="0" hangingPunct="1"/>
                      <a:endParaRPr sz="900" b="0" i="0" u="none" strike="noStrike" baseline="0" dirty="0">
                        <a:solidFill>
                          <a:schemeClr val="tx1"/>
                        </a:solidFill>
                        <a:latin typeface="Ubuntu" panose="020B0504030602030204" pitchFamily="34" charset="0"/>
                        <a:ea typeface="+mn-ea"/>
                        <a:cs typeface="+mn-cs"/>
                      </a:endParaRPr>
                    </a:p>
                    <a:p>
                      <a:pPr marL="0" algn="l" defTabSz="914400" rtl="0" eaLnBrk="1" latinLnBrk="0" hangingPunct="1"/>
                      <a:r>
                        <a:rPr lang="es-xl" sz="900" b="0" i="0" u="none" strike="noStrike" baseline="0" dirty="0">
                          <a:solidFill>
                            <a:schemeClr val="tx1"/>
                          </a:solidFill>
                          <a:latin typeface="Ubuntu" panose="020B0504030602030204" pitchFamily="34" charset="0"/>
                          <a:ea typeface="+mn-ea"/>
                          <a:cs typeface="+mn-cs"/>
                        </a:rPr>
                        <a:t>Equilibrio</a:t>
                      </a:r>
                    </a:p>
                    <a:p>
                      <a:pPr marL="0" algn="l" defTabSz="914400" rtl="0" eaLnBrk="1" latinLnBrk="0" hangingPunct="1"/>
                      <a:r>
                        <a:rPr lang="es-xl" sz="900" b="0" i="0" u="none" strike="noStrike" baseline="0" dirty="0">
                          <a:solidFill>
                            <a:schemeClr val="tx1"/>
                          </a:solidFill>
                          <a:latin typeface="Ubuntu" panose="020B0504030602030204" pitchFamily="34" charset="0"/>
                          <a:ea typeface="+mn-ea"/>
                          <a:cs typeface="+mn-cs"/>
                        </a:rPr>
                        <a:t>  </a:t>
                      </a:r>
                    </a:p>
                    <a:p>
                      <a:pPr marL="0" algn="l" defTabSz="914400" rtl="0" eaLnBrk="1" latinLnBrk="0" hangingPunct="1"/>
                      <a:r>
                        <a:rPr lang="es-xl" sz="900" b="1" i="0" u="none" strike="noStrike" baseline="0" dirty="0">
                          <a:solidFill>
                            <a:srgbClr val="316355"/>
                          </a:solidFill>
                          <a:latin typeface="Ubuntu" panose="020B0504030602030204" pitchFamily="34" charset="0"/>
                          <a:ea typeface="+mn-ea"/>
                          <a:cs typeface="+mn-cs"/>
                        </a:rPr>
                        <a:t>Tiempo: </a:t>
                      </a:r>
                      <a:r>
                        <a:rPr lang="es-xl" sz="900" b="0" i="0" u="none" strike="noStrike" baseline="0" dirty="0">
                          <a:solidFill>
                            <a:schemeClr val="tx1"/>
                          </a:solidFill>
                          <a:latin typeface="Ubuntu" panose="020B0504030602030204" pitchFamily="34" charset="0"/>
                          <a:ea typeface="+mn-ea"/>
                          <a:cs typeface="+mn-cs"/>
                        </a:rPr>
                        <a:t>4 minutos</a:t>
                      </a:r>
                    </a:p>
                    <a:p>
                      <a:pPr marL="0" algn="l" defTabSz="914400" rtl="0" eaLnBrk="1" latinLnBrk="0" hangingPunct="1"/>
                      <a:r>
                        <a:rPr lang="es-xl" sz="900" b="1" i="0" u="none" strike="noStrike" baseline="0" dirty="0">
                          <a:solidFill>
                            <a:srgbClr val="316355"/>
                          </a:solidFill>
                          <a:latin typeface="Ubuntu" panose="020B0504030602030204" pitchFamily="34" charset="0"/>
                          <a:ea typeface="+mn-ea"/>
                          <a:cs typeface="+mn-cs"/>
                        </a:rPr>
                        <a:t>Dirige: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r>
                        <a:rPr lang="es-xl" sz="900" b="0" i="0" u="none" strike="noStrike" baseline="0" dirty="0">
                          <a:solidFill>
                            <a:schemeClr val="dk1"/>
                          </a:solidFill>
                          <a:latin typeface="Ubuntu" panose="020B0504030602030204" pitchFamily="34" charset="0"/>
                          <a:ea typeface="+mn-ea"/>
                          <a:cs typeface="+mn-cs"/>
                        </a:rPr>
                        <a:t>Por último, hablemos del equilibrio. El equilibrio ayuda a mantener el control cuando practican deportes y a evitar caídas. </a:t>
                      </a:r>
                    </a:p>
                    <a:p>
                      <a:endParaRPr sz="900" b="0" i="0" u="none" strike="noStrike" baseline="0" dirty="0">
                        <a:solidFill>
                          <a:schemeClr val="dk1"/>
                        </a:solidFill>
                        <a:latin typeface="Ubuntu" panose="020B0504030602030204" pitchFamily="34" charset="0"/>
                        <a:ea typeface="+mn-ea"/>
                        <a:cs typeface="+mn-cs"/>
                      </a:endParaRPr>
                    </a:p>
                    <a:p>
                      <a:r>
                        <a:rPr lang="es-xl" sz="900" b="0" i="0" u="none" strike="noStrike" spc="-10" baseline="0" dirty="0">
                          <a:solidFill>
                            <a:schemeClr val="dk1"/>
                          </a:solidFill>
                          <a:latin typeface="Ubuntu" panose="020B0504030602030204" pitchFamily="34" charset="0"/>
                          <a:ea typeface="+mn-ea"/>
                          <a:cs typeface="+mn-cs"/>
                        </a:rPr>
                        <a:t>Intenten hacer ejercicios de equilibrio 2 o 3 días a la semana, durante un máximo de 15 minutos.</a:t>
                      </a:r>
                    </a:p>
                    <a:p>
                      <a:endParaRPr sz="900" b="0" i="0" u="none" strike="noStrike" baseline="0" dirty="0">
                        <a:solidFill>
                          <a:schemeClr val="dk1"/>
                        </a:solidFill>
                        <a:latin typeface="Ubuntu" panose="020B0504030602030204" pitchFamily="34" charset="0"/>
                        <a:ea typeface="+mn-ea"/>
                        <a:cs typeface="+mn-cs"/>
                      </a:endParaRPr>
                    </a:p>
                    <a:p>
                      <a:endParaRPr sz="900" b="0" i="0" u="none" strike="noStrike" baseline="0" dirty="0">
                        <a:solidFill>
                          <a:schemeClr val="dk1"/>
                        </a:solidFill>
                        <a:latin typeface="Ubuntu" panose="020B0504030602030204" pitchFamily="34" charset="0"/>
                        <a:ea typeface="+mn-ea"/>
                        <a:cs typeface="+mn-cs"/>
                      </a:endParaRPr>
                    </a:p>
                    <a:p>
                      <a:r>
                        <a:rPr lang="es-xl" sz="900" b="1" i="0" u="none" strike="noStrike" baseline="0" dirty="0">
                          <a:solidFill>
                            <a:srgbClr val="316355"/>
                          </a:solidFill>
                          <a:latin typeface="Ubuntu" panose="020B0504030602030204" pitchFamily="34" charset="0"/>
                          <a:ea typeface="+mn-ea"/>
                          <a:cs typeface="+mn-cs"/>
                        </a:rPr>
                        <a:t>PREGUNTA:</a:t>
                      </a:r>
                    </a:p>
                    <a:p>
                      <a:r>
                        <a:rPr lang="es-xl" sz="900" b="0" i="0" u="none" strike="noStrike" spc="-10" baseline="0" dirty="0">
                          <a:solidFill>
                            <a:schemeClr val="dk1"/>
                          </a:solidFill>
                          <a:latin typeface="Ubuntu" panose="020B0504030602030204" pitchFamily="34" charset="0"/>
                          <a:ea typeface="+mn-ea"/>
                          <a:cs typeface="+mn-cs"/>
                        </a:rPr>
                        <a:t>¿Cuáles son algunos ejemplos de ejercicios de equilibrio? Escriban sus respuestas en el libro de trabajo.</a:t>
                      </a:r>
                    </a:p>
                    <a:p>
                      <a:endParaRPr sz="900" b="1" i="1" u="none" strike="noStrike" baseline="0" dirty="0">
                        <a:solidFill>
                          <a:schemeClr val="dk1"/>
                        </a:solidFill>
                        <a:latin typeface="Ubuntu" panose="020B0504030602030204" pitchFamily="34" charset="0"/>
                        <a:ea typeface="+mn-ea"/>
                        <a:cs typeface="+mn-cs"/>
                      </a:endParaRPr>
                    </a:p>
                    <a:p>
                      <a:r>
                        <a:rPr lang="es-xl" sz="900" b="1" i="1" u="none" strike="noStrike" baseline="0" dirty="0">
                          <a:solidFill>
                            <a:schemeClr val="dk1"/>
                          </a:solidFill>
                          <a:latin typeface="Ubuntu" panose="020B0504030602030204" pitchFamily="34" charset="0"/>
                          <a:ea typeface="+mn-ea"/>
                          <a:cs typeface="+mn-cs"/>
                        </a:rPr>
                        <a:t>Pídeles a algunos participantes que compartan sus respuestas y pasa </a:t>
                      </a:r>
                      <a:br>
                        <a:rPr lang="en-US" sz="900" b="1" i="1" u="none" strike="noStrike" baseline="0" dirty="0">
                          <a:solidFill>
                            <a:schemeClr val="dk1"/>
                          </a:solidFill>
                          <a:latin typeface="Ubuntu" panose="020B0504030602030204" pitchFamily="34" charset="0"/>
                          <a:ea typeface="+mn-ea"/>
                          <a:cs typeface="+mn-cs"/>
                        </a:rPr>
                      </a:br>
                      <a:r>
                        <a:rPr lang="es-xl" sz="900" b="1" i="1" u="none" strike="noStrike" baseline="0" dirty="0">
                          <a:solidFill>
                            <a:schemeClr val="dk1"/>
                          </a:solidFill>
                          <a:latin typeface="Ubuntu" panose="020B0504030602030204" pitchFamily="34" charset="0"/>
                          <a:ea typeface="+mn-ea"/>
                          <a:cs typeface="+mn-cs"/>
                        </a:rPr>
                        <a:t>a la siguiente diapositiva.</a:t>
                      </a:r>
                    </a:p>
                    <a:p>
                      <a:endParaRPr sz="900" b="0" i="0" u="none" strike="noStrike" baseline="0" dirty="0">
                        <a:solidFill>
                          <a:schemeClr val="dk1"/>
                        </a:solidFill>
                        <a:latin typeface="Ubuntu" panose="020B0504030602030204" pitchFamily="34" charset="0"/>
                        <a:ea typeface="+mn-ea"/>
                        <a:cs typeface="+mn-cs"/>
                      </a:endParaRPr>
                    </a:p>
                    <a:p>
                      <a:r>
                        <a:rPr lang="es-xl" sz="900" b="0" i="0" u="none" strike="noStrike" baseline="0" dirty="0">
                          <a:solidFill>
                            <a:schemeClr val="dk1"/>
                          </a:solidFill>
                          <a:latin typeface="Ubuntu" panose="020B0504030602030204" pitchFamily="34" charset="0"/>
                          <a:ea typeface="+mn-ea"/>
                          <a:cs typeface="+mn-cs"/>
                        </a:rPr>
                        <a:t>El equilibrio se puede practicar en cualquier lugar. ¿Recuerdan la diferencia entre los ejercicios dinámicos y los ejercicios estáticos? </a:t>
                      </a:r>
                    </a:p>
                    <a:p>
                      <a:endParaRPr sz="900" b="0" i="0" u="none" strike="noStrike" baseline="0" dirty="0">
                        <a:solidFill>
                          <a:schemeClr val="dk1"/>
                        </a:solidFill>
                        <a:latin typeface="Ubuntu" panose="020B0504030602030204" pitchFamily="34" charset="0"/>
                        <a:ea typeface="+mn-ea"/>
                        <a:cs typeface="+mn-cs"/>
                      </a:endParaRPr>
                    </a:p>
                    <a:p>
                      <a:r>
                        <a:rPr lang="es-xl" sz="900" b="0" i="0" u="none" strike="noStrike" baseline="0" dirty="0">
                          <a:solidFill>
                            <a:schemeClr val="dk1"/>
                          </a:solidFill>
                          <a:latin typeface="Ubuntu" panose="020B0504030602030204" pitchFamily="34" charset="0"/>
                          <a:ea typeface="+mn-ea"/>
                          <a:cs typeface="+mn-cs"/>
                        </a:rPr>
                        <a:t>Algunos deportes, como la gimnasia, el patinaje artístico y los deportes de nieve, requieren mucho equilibrio dinámico.</a:t>
                      </a:r>
                    </a:p>
                    <a:p>
                      <a:endParaRPr sz="900" b="1" i="1" u="none" strike="noStrike" baseline="0" dirty="0">
                        <a:solidFill>
                          <a:schemeClr val="dk1"/>
                        </a:solidFill>
                        <a:latin typeface="Ubuntu" panose="020B0504030602030204" pitchFamily="34" charset="0"/>
                        <a:ea typeface="+mn-ea"/>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sz="160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r h="1418962">
                <a:tc>
                  <a:txBody>
                    <a:bodyPr/>
                    <a:lstStyle/>
                    <a:p>
                      <a:pPr marL="0" algn="l" defTabSz="914400" rtl="0" eaLnBrk="1" latinLnBrk="0" hangingPunct="1"/>
                      <a:r>
                        <a:rPr lang="es-xl" sz="900" b="1" i="0" u="none" strike="noStrike" baseline="0" dirty="0">
                          <a:solidFill>
                            <a:srgbClr val="316355"/>
                          </a:solidFill>
                          <a:latin typeface="Ubuntu" panose="020B0504030602030204" pitchFamily="34" charset="0"/>
                          <a:ea typeface="+mn-ea"/>
                          <a:cs typeface="+mn-cs"/>
                        </a:rPr>
                        <a:t>Tema </a:t>
                      </a:r>
                    </a:p>
                    <a:p>
                      <a:pPr marL="0" marR="0" lvl="0" indent="0" algn="l" defTabSz="914400" rtl="0" eaLnBrk="1" fontAlgn="auto" latinLnBrk="0" hangingPunct="1">
                        <a:lnSpc>
                          <a:spcPct val="100000"/>
                        </a:lnSpc>
                        <a:spcBef>
                          <a:spcPts val="0"/>
                        </a:spcBef>
                        <a:spcAft>
                          <a:spcPts val="0"/>
                        </a:spcAft>
                        <a:buClrTx/>
                        <a:buSzTx/>
                        <a:buFontTx/>
                        <a:buNone/>
                        <a:tabLst/>
                        <a:defRPr/>
                      </a:pPr>
                      <a:r>
                        <a:rPr lang="es-xl" sz="900" b="1" i="0" u="none" strike="noStrike" baseline="0" dirty="0">
                          <a:solidFill>
                            <a:srgbClr val="316355"/>
                          </a:solidFill>
                          <a:latin typeface="Ubuntu" panose="020B0504030602030204" pitchFamily="34" charset="0"/>
                          <a:ea typeface="+mn-ea"/>
                          <a:cs typeface="+mn-cs"/>
                        </a:rPr>
                        <a:t>Lección 1: </a:t>
                      </a:r>
                      <a:r>
                        <a:rPr lang="es-xl" sz="900" b="0" i="0" u="none" strike="noStrike" baseline="0" dirty="0">
                          <a:solidFill>
                            <a:schemeClr val="tx1"/>
                          </a:solidFill>
                          <a:latin typeface="Ubuntu" panose="020B0504030602030204" pitchFamily="34" charset="0"/>
                          <a:ea typeface="+mn-ea"/>
                          <a:cs typeface="+mn-cs"/>
                        </a:rPr>
                        <a:t>Descripción general </a:t>
                      </a:r>
                      <a:br>
                        <a:rPr lang="en-US" sz="900" b="0" i="0" u="none" strike="noStrike" baseline="0" dirty="0">
                          <a:solidFill>
                            <a:schemeClr val="tx1"/>
                          </a:solidFill>
                          <a:latin typeface="Ubuntu" panose="020B0504030602030204" pitchFamily="34" charset="0"/>
                          <a:ea typeface="+mn-ea"/>
                          <a:cs typeface="+mn-cs"/>
                        </a:rPr>
                      </a:br>
                      <a:r>
                        <a:rPr lang="es-xl" sz="900" b="0" i="0" u="none" strike="noStrike" baseline="0" dirty="0">
                          <a:solidFill>
                            <a:schemeClr val="tx1"/>
                          </a:solidFill>
                          <a:latin typeface="Ubuntu" panose="020B0504030602030204" pitchFamily="34" charset="0"/>
                          <a:ea typeface="+mn-ea"/>
                          <a:cs typeface="+mn-cs"/>
                        </a:rPr>
                        <a:t>del área “Actividad física” del Mejoramiento Físico</a:t>
                      </a:r>
                    </a:p>
                    <a:p>
                      <a:pPr marL="0" algn="l" defTabSz="914400" rtl="0" eaLnBrk="1" latinLnBrk="0" hangingPunct="1"/>
                      <a:endParaRPr sz="900" b="0" i="0" u="none" strike="noStrike" baseline="0" dirty="0">
                        <a:solidFill>
                          <a:schemeClr val="tx1"/>
                        </a:solidFill>
                        <a:latin typeface="Ubuntu" panose="020B0504030602030204" pitchFamily="34" charset="0"/>
                        <a:ea typeface="+mn-ea"/>
                        <a:cs typeface="+mn-cs"/>
                      </a:endParaRPr>
                    </a:p>
                    <a:p>
                      <a:pPr marL="0" algn="l" defTabSz="914400" rtl="0" eaLnBrk="1" latinLnBrk="0" hangingPunct="1"/>
                      <a:r>
                        <a:rPr lang="es-xl" sz="900" b="0" i="0" u="none" strike="noStrike" baseline="0" dirty="0">
                          <a:solidFill>
                            <a:schemeClr val="tx1"/>
                          </a:solidFill>
                          <a:latin typeface="Ubuntu" panose="020B0504030602030204" pitchFamily="34" charset="0"/>
                          <a:ea typeface="+mn-ea"/>
                          <a:cs typeface="+mn-cs"/>
                        </a:rPr>
                        <a:t>Tarjetas de Mejoramiento Físico Fit 5</a:t>
                      </a:r>
                    </a:p>
                    <a:p>
                      <a:pPr marL="0" algn="l" defTabSz="914400" rtl="0" eaLnBrk="1" latinLnBrk="0" hangingPunct="1"/>
                      <a:endParaRPr sz="900" b="0" i="0" u="none" strike="noStrike" baseline="0" dirty="0">
                        <a:solidFill>
                          <a:schemeClr val="tx1"/>
                        </a:solidFill>
                        <a:latin typeface="Ubuntu" panose="020B0504030602030204" pitchFamily="34" charset="0"/>
                        <a:ea typeface="+mn-ea"/>
                        <a:cs typeface="+mn-cs"/>
                      </a:endParaRPr>
                    </a:p>
                    <a:p>
                      <a:pPr marL="0" algn="l" defTabSz="914400" rtl="0" eaLnBrk="1" latinLnBrk="0" hangingPunct="1"/>
                      <a:r>
                        <a:rPr lang="es-xl" sz="900" b="1" i="0" u="none" strike="noStrike" baseline="0" dirty="0">
                          <a:solidFill>
                            <a:srgbClr val="316355"/>
                          </a:solidFill>
                          <a:latin typeface="Ubuntu" panose="020B0504030602030204" pitchFamily="34" charset="0"/>
                          <a:ea typeface="+mn-ea"/>
                          <a:cs typeface="+mn-cs"/>
                        </a:rPr>
                        <a:t>Tiempo: </a:t>
                      </a:r>
                      <a:r>
                        <a:rPr lang="es-xl" sz="900" b="0" i="0" u="none" strike="noStrike" baseline="0" dirty="0">
                          <a:solidFill>
                            <a:schemeClr val="tx1"/>
                          </a:solidFill>
                          <a:latin typeface="Ubuntu" panose="020B0504030602030204" pitchFamily="34" charset="0"/>
                          <a:ea typeface="+mn-ea"/>
                          <a:cs typeface="+mn-cs"/>
                        </a:rPr>
                        <a:t>&lt;1 minuto</a:t>
                      </a:r>
                    </a:p>
                    <a:p>
                      <a:pPr marL="0" algn="l" defTabSz="914400" rtl="0" eaLnBrk="1" latinLnBrk="0" hangingPunct="1"/>
                      <a:r>
                        <a:rPr lang="es-xl" sz="900" b="1" i="0" u="none" strike="noStrike" baseline="0" dirty="0">
                          <a:solidFill>
                            <a:srgbClr val="316355"/>
                          </a:solidFill>
                          <a:latin typeface="Ubuntu" panose="020B0504030602030204" pitchFamily="34" charset="0"/>
                          <a:ea typeface="+mn-ea"/>
                          <a:cs typeface="+mn-cs"/>
                        </a:rPr>
                        <a:t>Dirige: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marL="0" indent="0">
                        <a:buFont typeface="Arial" panose="020B0604020202020204" pitchFamily="34" charset="0"/>
                        <a:buNone/>
                      </a:pPr>
                      <a:r>
                        <a:rPr lang="es-xl" sz="900" b="0" i="0" u="none" strike="noStrike" baseline="0" dirty="0">
                          <a:solidFill>
                            <a:schemeClr val="dk1"/>
                          </a:solidFill>
                          <a:latin typeface="Ubuntu" panose="020B0504030602030204" pitchFamily="34" charset="0"/>
                          <a:ea typeface="+mn-ea"/>
                          <a:cs typeface="+mn-cs"/>
                        </a:rPr>
                        <a:t>Pueden utilizar las tarjetas y los videos de Mejoramiento Físico Fit 5 para hacer ejercicios de los cuatro componentes de la actividad física.</a:t>
                      </a:r>
                    </a:p>
                    <a:p>
                      <a:pPr marL="0" indent="0">
                        <a:buFont typeface="Arial" panose="020B0604020202020204" pitchFamily="34" charset="0"/>
                        <a:buNone/>
                      </a:pPr>
                      <a:endParaRPr sz="900" b="0" i="0" u="none" strike="noStrike" baseline="0" dirty="0">
                        <a:solidFill>
                          <a:schemeClr val="dk1"/>
                        </a:solidFill>
                        <a:latin typeface="Ubuntu" panose="020B0504030602030204" pitchFamily="34" charset="0"/>
                        <a:ea typeface="+mn-ea"/>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sz="160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3215686542"/>
                  </a:ext>
                </a:extLst>
              </a:tr>
              <a:tr h="1558449">
                <a:tc>
                  <a:txBody>
                    <a:bodyPr/>
                    <a:lstStyle/>
                    <a:p>
                      <a:pPr marL="0" algn="l" defTabSz="914400" rtl="0" eaLnBrk="1" latinLnBrk="0" hangingPunct="1"/>
                      <a:r>
                        <a:rPr lang="es-xl" sz="900" b="1" i="0" u="none" strike="noStrike" baseline="0" dirty="0">
                          <a:solidFill>
                            <a:srgbClr val="316355"/>
                          </a:solidFill>
                          <a:latin typeface="Ubuntu" panose="020B0504030602030204" pitchFamily="34" charset="0"/>
                          <a:ea typeface="+mn-ea"/>
                          <a:cs typeface="+mn-cs"/>
                        </a:rPr>
                        <a:t>Tema </a:t>
                      </a:r>
                    </a:p>
                    <a:p>
                      <a:pPr marL="0" marR="0" lvl="0" indent="0" algn="l" defTabSz="914400" rtl="0" eaLnBrk="1" fontAlgn="auto" latinLnBrk="0" hangingPunct="1">
                        <a:lnSpc>
                          <a:spcPct val="100000"/>
                        </a:lnSpc>
                        <a:spcBef>
                          <a:spcPts val="0"/>
                        </a:spcBef>
                        <a:spcAft>
                          <a:spcPts val="0"/>
                        </a:spcAft>
                        <a:buClrTx/>
                        <a:buSzTx/>
                        <a:buFontTx/>
                        <a:buNone/>
                        <a:tabLst/>
                        <a:defRPr/>
                      </a:pPr>
                      <a:r>
                        <a:rPr lang="es-xl" sz="900" b="1" i="0" u="none" strike="noStrike" baseline="0" dirty="0">
                          <a:solidFill>
                            <a:srgbClr val="316355"/>
                          </a:solidFill>
                          <a:latin typeface="Ubuntu" panose="020B0504030602030204" pitchFamily="34" charset="0"/>
                          <a:ea typeface="+mn-ea"/>
                          <a:cs typeface="+mn-cs"/>
                        </a:rPr>
                        <a:t>Lección 1: </a:t>
                      </a:r>
                      <a:r>
                        <a:rPr lang="es-xl" sz="900" b="0" i="0" u="none" strike="noStrike" baseline="0" dirty="0">
                          <a:solidFill>
                            <a:schemeClr val="tx1"/>
                          </a:solidFill>
                          <a:latin typeface="Ubuntu" panose="020B0504030602030204" pitchFamily="34" charset="0"/>
                          <a:ea typeface="+mn-ea"/>
                          <a:cs typeface="+mn-cs"/>
                        </a:rPr>
                        <a:t>Descripción general </a:t>
                      </a:r>
                      <a:br>
                        <a:rPr lang="en-US" sz="900" b="0" i="0" u="none" strike="noStrike" baseline="0" dirty="0">
                          <a:solidFill>
                            <a:schemeClr val="tx1"/>
                          </a:solidFill>
                          <a:latin typeface="Ubuntu" panose="020B0504030602030204" pitchFamily="34" charset="0"/>
                          <a:ea typeface="+mn-ea"/>
                          <a:cs typeface="+mn-cs"/>
                        </a:rPr>
                      </a:br>
                      <a:r>
                        <a:rPr lang="es-xl" sz="900" b="0" i="0" u="none" strike="noStrike" baseline="0" dirty="0">
                          <a:solidFill>
                            <a:schemeClr val="tx1"/>
                          </a:solidFill>
                          <a:latin typeface="Ubuntu" panose="020B0504030602030204" pitchFamily="34" charset="0"/>
                          <a:ea typeface="+mn-ea"/>
                          <a:cs typeface="+mn-cs"/>
                        </a:rPr>
                        <a:t>del área “Nutrición” del Mejoramiento Físico</a:t>
                      </a:r>
                    </a:p>
                    <a:p>
                      <a:pPr marL="0" algn="l" defTabSz="914400" rtl="0" eaLnBrk="1" latinLnBrk="0" hangingPunct="1"/>
                      <a:endParaRPr sz="900" b="0" i="0" u="none" strike="noStrike" baseline="0" dirty="0">
                        <a:solidFill>
                          <a:schemeClr val="tx1"/>
                        </a:solidFill>
                        <a:latin typeface="Ubuntu" panose="020B0504030602030204" pitchFamily="34" charset="0"/>
                        <a:ea typeface="+mn-ea"/>
                        <a:cs typeface="+mn-cs"/>
                      </a:endParaRPr>
                    </a:p>
                    <a:p>
                      <a:pPr marL="0" algn="l" defTabSz="914400" rtl="0" eaLnBrk="1" latinLnBrk="0" hangingPunct="1"/>
                      <a:r>
                        <a:rPr lang="es-xl" sz="900" b="1" i="0" u="none" strike="noStrike" baseline="0" dirty="0">
                          <a:solidFill>
                            <a:srgbClr val="316355"/>
                          </a:solidFill>
                          <a:latin typeface="Ubuntu" panose="020B0504030602030204" pitchFamily="34" charset="0"/>
                          <a:ea typeface="+mn-ea"/>
                          <a:cs typeface="+mn-cs"/>
                        </a:rPr>
                        <a:t>Tiempo: </a:t>
                      </a:r>
                      <a:r>
                        <a:rPr lang="es-xl" sz="900" b="0" i="0" u="none" strike="noStrike" baseline="0" dirty="0">
                          <a:solidFill>
                            <a:schemeClr val="tx1"/>
                          </a:solidFill>
                          <a:latin typeface="Ubuntu" panose="020B0504030602030204" pitchFamily="34" charset="0"/>
                          <a:ea typeface="+mn-ea"/>
                          <a:cs typeface="+mn-cs"/>
                        </a:rPr>
                        <a:t>&lt;1 minuto</a:t>
                      </a:r>
                    </a:p>
                    <a:p>
                      <a:pPr marL="0" algn="l" defTabSz="914400" rtl="0" eaLnBrk="1" latinLnBrk="0" hangingPunct="1"/>
                      <a:r>
                        <a:rPr lang="es-xl" sz="900" b="1" i="0" u="none" strike="noStrike" baseline="0" dirty="0">
                          <a:solidFill>
                            <a:srgbClr val="316355"/>
                          </a:solidFill>
                          <a:latin typeface="Ubuntu" panose="020B0504030602030204" pitchFamily="34" charset="0"/>
                          <a:ea typeface="+mn-ea"/>
                          <a:cs typeface="+mn-cs"/>
                        </a:rPr>
                        <a:t>Dirige: </a:t>
                      </a:r>
                    </a:p>
                    <a:p>
                      <a:pPr marL="0" algn="l" defTabSz="914400" rtl="0" eaLnBrk="1" latinLnBrk="0" hangingPunct="1"/>
                      <a:endParaRPr sz="900" b="1" i="0" u="none" strike="noStrike" baseline="0" dirty="0">
                        <a:solidFill>
                          <a:srgbClr val="316355"/>
                        </a:solidFill>
                        <a:latin typeface="Ubuntu" panose="020B0504030602030204" pitchFamily="34" charset="0"/>
                        <a:ea typeface="+mn-ea"/>
                        <a:cs typeface="+mn-cs"/>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xl" sz="900" b="0" i="0" u="none" strike="noStrike" baseline="0" dirty="0">
                          <a:solidFill>
                            <a:schemeClr val="dk1"/>
                          </a:solidFill>
                          <a:latin typeface="Ubuntu" panose="020B0504030602030204" pitchFamily="34" charset="0"/>
                          <a:ea typeface="+mn-ea"/>
                          <a:cs typeface="+mn-cs"/>
                        </a:rPr>
                        <a:t>El mejoramiento físico se trata de tener una mejor salud y rendimiento a través de actividad física, nutrición e hidratación adecuadas. Ahora hablemos de </a:t>
                      </a:r>
                      <a:br>
                        <a:rPr lang="en-US" sz="900" b="0" i="0" u="none" strike="noStrike" baseline="0" dirty="0">
                          <a:solidFill>
                            <a:schemeClr val="dk1"/>
                          </a:solidFill>
                          <a:latin typeface="Ubuntu" panose="020B0504030602030204" pitchFamily="34" charset="0"/>
                          <a:ea typeface="+mn-ea"/>
                          <a:cs typeface="+mn-cs"/>
                        </a:rPr>
                      </a:br>
                      <a:r>
                        <a:rPr lang="es-xl" sz="900" b="0" i="0" u="none" strike="noStrike" baseline="0" dirty="0">
                          <a:solidFill>
                            <a:schemeClr val="dk1"/>
                          </a:solidFill>
                          <a:latin typeface="Ubuntu" panose="020B0504030602030204" pitchFamily="34" charset="0"/>
                          <a:ea typeface="+mn-ea"/>
                          <a:cs typeface="+mn-cs"/>
                        </a:rPr>
                        <a:t>la nutrición.</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endParaRPr sz="1600"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3379250454"/>
                  </a:ext>
                </a:extLst>
              </a:tr>
            </a:tbl>
          </a:graphicData>
        </a:graphic>
      </p:graphicFrame>
      <p:grpSp>
        <p:nvGrpSpPr>
          <p:cNvPr id="10" name="Group 9">
            <a:extLst>
              <a:ext uri="{FF2B5EF4-FFF2-40B4-BE49-F238E27FC236}">
                <a16:creationId xmlns:a16="http://schemas.microsoft.com/office/drawing/2014/main" id="{F0E6F400-327D-5C4B-10B2-96247DF8B5C0}"/>
              </a:ext>
            </a:extLst>
          </p:cNvPr>
          <p:cNvGrpSpPr/>
          <p:nvPr/>
        </p:nvGrpSpPr>
        <p:grpSpPr>
          <a:xfrm>
            <a:off x="7024655" y="1041334"/>
            <a:ext cx="2108333" cy="2559179"/>
            <a:chOff x="7024655" y="1041334"/>
            <a:chExt cx="2108333" cy="2559179"/>
          </a:xfrm>
        </p:grpSpPr>
        <p:pic>
          <p:nvPicPr>
            <p:cNvPr id="5" name="Picture 4">
              <a:extLst>
                <a:ext uri="{FF2B5EF4-FFF2-40B4-BE49-F238E27FC236}">
                  <a16:creationId xmlns:a16="http://schemas.microsoft.com/office/drawing/2014/main" id="{A4052BF4-FB9E-7225-560C-0D5730623B3A}"/>
                </a:ext>
              </a:extLst>
            </p:cNvPr>
            <p:cNvPicPr>
              <a:picLocks noChangeAspect="1"/>
            </p:cNvPicPr>
            <p:nvPr/>
          </p:nvPicPr>
          <p:blipFill rotWithShape="1">
            <a:blip r:embed="rId2"/>
            <a:srcRect l="6200" t="35347" r="50969" b="21160"/>
            <a:stretch/>
          </p:blipFill>
          <p:spPr>
            <a:xfrm>
              <a:off x="7024656" y="1041334"/>
              <a:ext cx="2108332" cy="1204254"/>
            </a:xfrm>
            <a:prstGeom prst="rect">
              <a:avLst/>
            </a:prstGeom>
            <a:ln>
              <a:solidFill>
                <a:schemeClr val="tx1"/>
              </a:solidFill>
            </a:ln>
          </p:spPr>
        </p:pic>
        <p:pic>
          <p:nvPicPr>
            <p:cNvPr id="9" name="Picture 8">
              <a:extLst>
                <a:ext uri="{FF2B5EF4-FFF2-40B4-BE49-F238E27FC236}">
                  <a16:creationId xmlns:a16="http://schemas.microsoft.com/office/drawing/2014/main" id="{B8CF095A-85BC-16ED-B624-1DC7A61D11C9}"/>
                </a:ext>
              </a:extLst>
            </p:cNvPr>
            <p:cNvPicPr>
              <a:picLocks noChangeAspect="1"/>
            </p:cNvPicPr>
            <p:nvPr/>
          </p:nvPicPr>
          <p:blipFill rotWithShape="1">
            <a:blip r:embed="rId3"/>
            <a:srcRect l="6200" t="35561" r="50000" b="21159"/>
            <a:stretch/>
          </p:blipFill>
          <p:spPr>
            <a:xfrm>
              <a:off x="7024655" y="2428672"/>
              <a:ext cx="2108332" cy="1171841"/>
            </a:xfrm>
            <a:prstGeom prst="rect">
              <a:avLst/>
            </a:prstGeom>
            <a:ln>
              <a:solidFill>
                <a:schemeClr val="tx1"/>
              </a:solidFill>
            </a:ln>
          </p:spPr>
        </p:pic>
      </p:grpSp>
      <p:pic>
        <p:nvPicPr>
          <p:cNvPr id="12" name="Picture 11">
            <a:extLst>
              <a:ext uri="{FF2B5EF4-FFF2-40B4-BE49-F238E27FC236}">
                <a16:creationId xmlns:a16="http://schemas.microsoft.com/office/drawing/2014/main" id="{A44F87C6-48A2-AE38-FF70-11FB9C78BAEF}"/>
              </a:ext>
            </a:extLst>
          </p:cNvPr>
          <p:cNvPicPr>
            <a:picLocks noChangeAspect="1"/>
          </p:cNvPicPr>
          <p:nvPr/>
        </p:nvPicPr>
        <p:blipFill rotWithShape="1">
          <a:blip r:embed="rId4"/>
          <a:srcRect l="6200" t="35561" r="50000" b="21815"/>
          <a:stretch/>
        </p:blipFill>
        <p:spPr>
          <a:xfrm>
            <a:off x="7024655" y="3845084"/>
            <a:ext cx="2108332" cy="1154090"/>
          </a:xfrm>
          <a:prstGeom prst="rect">
            <a:avLst/>
          </a:prstGeom>
          <a:ln>
            <a:solidFill>
              <a:schemeClr val="tx1"/>
            </a:solidFill>
          </a:ln>
        </p:spPr>
      </p:pic>
      <p:pic>
        <p:nvPicPr>
          <p:cNvPr id="14" name="Picture 13">
            <a:extLst>
              <a:ext uri="{FF2B5EF4-FFF2-40B4-BE49-F238E27FC236}">
                <a16:creationId xmlns:a16="http://schemas.microsoft.com/office/drawing/2014/main" id="{2F430FDE-67AB-56EA-822D-EEB13139C964}"/>
              </a:ext>
            </a:extLst>
          </p:cNvPr>
          <p:cNvPicPr>
            <a:picLocks noChangeAspect="1"/>
          </p:cNvPicPr>
          <p:nvPr/>
        </p:nvPicPr>
        <p:blipFill rotWithShape="1">
          <a:blip r:embed="rId5"/>
          <a:srcRect l="6200" t="35135" r="50000" b="21821"/>
          <a:stretch/>
        </p:blipFill>
        <p:spPr>
          <a:xfrm>
            <a:off x="7024655" y="5318157"/>
            <a:ext cx="2108332" cy="1165467"/>
          </a:xfrm>
          <a:prstGeom prst="rect">
            <a:avLst/>
          </a:prstGeom>
          <a:ln>
            <a:solidFill>
              <a:schemeClr val="tx1"/>
            </a:solidFill>
          </a:ln>
        </p:spPr>
      </p:pic>
    </p:spTree>
    <p:extLst>
      <p:ext uri="{BB962C8B-B14F-4D97-AF65-F5344CB8AC3E}">
        <p14:creationId xmlns:p14="http://schemas.microsoft.com/office/powerpoint/2010/main" val="41580073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3253410501"/>
              </p:ext>
            </p:extLst>
          </p:nvPr>
        </p:nvGraphicFramePr>
        <p:xfrm>
          <a:off x="614150" y="545910"/>
          <a:ext cx="8518837" cy="5167309"/>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20989">
                <a:tc>
                  <a:txBody>
                    <a:bodyPr/>
                    <a:lstStyle/>
                    <a:p>
                      <a:r>
                        <a:rPr lang="es-xl" sz="1200" dirty="0">
                          <a:solidFill>
                            <a:srgbClr val="316355"/>
                          </a:solidFill>
                          <a:latin typeface="Ubuntu" panose="020B0504030602030204" pitchFamily="34" charset="0"/>
                        </a:rPr>
                        <a:t>Preparación</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s-xl" sz="1200">
                          <a:solidFill>
                            <a:srgbClr val="316355"/>
                          </a:solidFill>
                          <a:latin typeface="Ubuntu" panose="020B0504030602030204" pitchFamily="34" charset="0"/>
                        </a:rPr>
                        <a:t>Descripción</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s-xl" sz="1200">
                          <a:solidFill>
                            <a:srgbClr val="316355"/>
                          </a:solidFill>
                          <a:latin typeface="Ubuntu" panose="020B0504030602030204" pitchFamily="34" charset="0"/>
                        </a:rPr>
                        <a:t>Diapositiva</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1557068">
                <a:tc>
                  <a:txBody>
                    <a:bodyPr/>
                    <a:lstStyle/>
                    <a:p>
                      <a:pPr>
                        <a:lnSpc>
                          <a:spcPct val="100000"/>
                        </a:lnSpc>
                      </a:pPr>
                      <a:r>
                        <a:rPr lang="es-xl" sz="900" b="1" i="0" u="none" strike="noStrike" baseline="0" dirty="0">
                          <a:solidFill>
                            <a:srgbClr val="316355"/>
                          </a:solidFill>
                          <a:latin typeface="Ubuntu" panose="020B0504030602030204" pitchFamily="34" charset="0"/>
                          <a:ea typeface="+mn-ea"/>
                          <a:cs typeface="+mn-cs"/>
                        </a:rPr>
                        <a:t>Tema </a:t>
                      </a:r>
                      <a:endParaRPr sz="900" b="0" i="0" u="none" strike="noStrike" baseline="0" dirty="0">
                        <a:solidFill>
                          <a:srgbClr val="316355"/>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xl" sz="900" b="1" i="0" u="none" strike="noStrike" baseline="0" dirty="0">
                          <a:solidFill>
                            <a:srgbClr val="316355"/>
                          </a:solidFill>
                          <a:latin typeface="Ubuntu" panose="020B0504030602030204" pitchFamily="34" charset="0"/>
                          <a:ea typeface="+mn-ea"/>
                          <a:cs typeface="+mn-cs"/>
                        </a:rPr>
                        <a:t>Lección 1: </a:t>
                      </a:r>
                      <a:r>
                        <a:rPr lang="es-xl" sz="900" b="0" i="0" u="none" strike="noStrike" baseline="0" dirty="0">
                          <a:solidFill>
                            <a:schemeClr val="tx1"/>
                          </a:solidFill>
                          <a:latin typeface="Ubuntu" panose="020B0504030602030204" pitchFamily="34" charset="0"/>
                          <a:ea typeface="+mn-ea"/>
                          <a:cs typeface="+mn-cs"/>
                        </a:rPr>
                        <a:t>Descripción general </a:t>
                      </a:r>
                      <a:br>
                        <a:rPr lang="en-US" sz="900" b="0" i="0" u="none" strike="noStrike" baseline="0" dirty="0">
                          <a:solidFill>
                            <a:schemeClr val="tx1"/>
                          </a:solidFill>
                          <a:latin typeface="Ubuntu" panose="020B0504030602030204" pitchFamily="34" charset="0"/>
                          <a:ea typeface="+mn-ea"/>
                          <a:cs typeface="+mn-cs"/>
                        </a:rPr>
                      </a:br>
                      <a:r>
                        <a:rPr lang="es-xl" sz="900" b="0" i="0" u="none" strike="noStrike" baseline="0" dirty="0">
                          <a:solidFill>
                            <a:schemeClr val="tx1"/>
                          </a:solidFill>
                          <a:latin typeface="Ubuntu" panose="020B0504030602030204" pitchFamily="34" charset="0"/>
                          <a:ea typeface="+mn-ea"/>
                          <a:cs typeface="+mn-cs"/>
                        </a:rPr>
                        <a:t>del área “Nutrición” del Mejoramiento Físico</a:t>
                      </a:r>
                    </a:p>
                    <a:p>
                      <a:pPr marL="0" marR="0" lvl="0" indent="0" algn="l" defTabSz="914400" rtl="0" eaLnBrk="1" fontAlgn="auto" latinLnBrk="0" hangingPunct="1">
                        <a:lnSpc>
                          <a:spcPct val="100000"/>
                        </a:lnSpc>
                        <a:spcBef>
                          <a:spcPts val="0"/>
                        </a:spcBef>
                        <a:spcAft>
                          <a:spcPts val="0"/>
                        </a:spcAft>
                        <a:buClrTx/>
                        <a:buSzTx/>
                        <a:buFontTx/>
                        <a:buNone/>
                        <a:tabLst/>
                        <a:defRPr/>
                      </a:pPr>
                      <a:endParaRPr sz="900" b="0" i="0" u="none" strike="noStrike" baseline="0" dirty="0">
                        <a:solidFill>
                          <a:schemeClr val="tx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xl" sz="900" b="0" i="0" u="none" strike="noStrike" baseline="0" dirty="0">
                          <a:solidFill>
                            <a:schemeClr val="tx1"/>
                          </a:solidFill>
                          <a:latin typeface="Ubuntu" panose="020B0504030602030204" pitchFamily="34" charset="0"/>
                          <a:ea typeface="+mn-ea"/>
                          <a:cs typeface="+mn-cs"/>
                        </a:rPr>
                        <a:t>Alimentación saludable </a:t>
                      </a:r>
                    </a:p>
                    <a:p>
                      <a:pPr marL="0" marR="0" lvl="0" indent="0" algn="l" defTabSz="914400" rtl="0" eaLnBrk="1" fontAlgn="auto" latinLnBrk="0" hangingPunct="1">
                        <a:lnSpc>
                          <a:spcPct val="100000"/>
                        </a:lnSpc>
                        <a:spcBef>
                          <a:spcPts val="0"/>
                        </a:spcBef>
                        <a:spcAft>
                          <a:spcPts val="0"/>
                        </a:spcAft>
                        <a:buClrTx/>
                        <a:buSzTx/>
                        <a:buFontTx/>
                        <a:buNone/>
                        <a:tabLst/>
                        <a:defRPr/>
                      </a:pPr>
                      <a:endParaRPr sz="900" b="0" i="1" u="none" strike="noStrike" baseline="0" dirty="0">
                        <a:solidFill>
                          <a:srgbClr val="316355"/>
                        </a:solidFill>
                        <a:latin typeface="Ubuntu" panose="020B0504030602030204" pitchFamily="34" charset="0"/>
                        <a:ea typeface="+mn-ea"/>
                        <a:cs typeface="+mn-cs"/>
                      </a:endParaRPr>
                    </a:p>
                    <a:p>
                      <a:pPr>
                        <a:lnSpc>
                          <a:spcPct val="100000"/>
                        </a:lnSpc>
                      </a:pPr>
                      <a:r>
                        <a:rPr lang="es-xl" sz="900" b="1" i="0" u="none" strike="noStrike" baseline="0" dirty="0">
                          <a:solidFill>
                            <a:srgbClr val="316355"/>
                          </a:solidFill>
                          <a:latin typeface="Ubuntu" panose="020B0504030602030204" pitchFamily="34" charset="0"/>
                          <a:ea typeface="+mn-ea"/>
                          <a:cs typeface="+mn-cs"/>
                        </a:rPr>
                        <a:t>Tiempo: </a:t>
                      </a:r>
                      <a:r>
                        <a:rPr lang="es-xl" sz="900" b="0" i="0" u="none" strike="noStrike" baseline="0" dirty="0">
                          <a:solidFill>
                            <a:schemeClr val="tx1"/>
                          </a:solidFill>
                          <a:latin typeface="Ubuntu" panose="020B0504030602030204" pitchFamily="34" charset="0"/>
                          <a:ea typeface="+mn-ea"/>
                          <a:cs typeface="+mn-cs"/>
                        </a:rPr>
                        <a:t>5 minutos</a:t>
                      </a:r>
                    </a:p>
                    <a:p>
                      <a:pPr>
                        <a:lnSpc>
                          <a:spcPct val="100000"/>
                        </a:lnSpc>
                      </a:pPr>
                      <a:r>
                        <a:rPr lang="es-xl" sz="900" b="1" i="0" u="none" strike="noStrike" baseline="0" dirty="0">
                          <a:solidFill>
                            <a:srgbClr val="316355"/>
                          </a:solidFill>
                          <a:latin typeface="Ubuntu" panose="020B0504030602030204" pitchFamily="34" charset="0"/>
                          <a:ea typeface="+mn-ea"/>
                          <a:cs typeface="+mn-cs"/>
                        </a:rPr>
                        <a:t>Dirige: </a:t>
                      </a:r>
                      <a:endParaRPr sz="900" dirty="0">
                        <a:solidFill>
                          <a:srgbClr val="316355"/>
                        </a:solidFill>
                        <a:latin typeface="Ubuntu" panose="020B050403060203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a:lnSpc>
                          <a:spcPct val="100000"/>
                        </a:lnSpc>
                      </a:pPr>
                      <a:r>
                        <a:rPr lang="es-xl" sz="900" b="0" i="0" u="none" strike="noStrike" baseline="0" dirty="0">
                          <a:solidFill>
                            <a:schemeClr val="dk1"/>
                          </a:solidFill>
                          <a:latin typeface="Ubuntu" panose="020B0504030602030204" pitchFamily="34" charset="0"/>
                          <a:ea typeface="+mn-ea"/>
                          <a:cs typeface="+mn-cs"/>
                        </a:rPr>
                        <a:t>Una alimentación saludable consiste en ingerir una variedad de comidas que aporten los nutrientes necesarios para alimentar el cuerpo de forma adecuada.</a:t>
                      </a:r>
                    </a:p>
                    <a:p>
                      <a:pPr>
                        <a:lnSpc>
                          <a:spcPct val="100000"/>
                        </a:lnSpc>
                      </a:pPr>
                      <a:endParaRPr sz="900" b="0" i="0" u="none" strike="noStrike" baseline="0" dirty="0">
                        <a:solidFill>
                          <a:schemeClr val="dk1"/>
                        </a:solidFill>
                        <a:latin typeface="Ubuntu" panose="020B0504030602030204" pitchFamily="34" charset="0"/>
                        <a:ea typeface="+mn-ea"/>
                        <a:cs typeface="+mn-cs"/>
                      </a:endParaRPr>
                    </a:p>
                    <a:p>
                      <a:pPr>
                        <a:lnSpc>
                          <a:spcPct val="100000"/>
                        </a:lnSpc>
                      </a:pPr>
                      <a:r>
                        <a:rPr lang="es-xl" sz="900" b="0" i="0" u="none" strike="noStrike" baseline="0" dirty="0">
                          <a:solidFill>
                            <a:schemeClr val="dk1"/>
                          </a:solidFill>
                          <a:latin typeface="Ubuntu" panose="020B0504030602030204" pitchFamily="34" charset="0"/>
                          <a:ea typeface="+mn-ea"/>
                          <a:cs typeface="+mn-cs"/>
                        </a:rPr>
                        <a:t>Una buena alimentación ayuda al rendimiento dentro y fuera del campo. </a:t>
                      </a:r>
                      <a:br>
                        <a:rPr lang="en-US" sz="900" b="0" i="0" u="none" strike="noStrike" baseline="0" dirty="0">
                          <a:solidFill>
                            <a:schemeClr val="dk1"/>
                          </a:solidFill>
                          <a:latin typeface="Ubuntu" panose="020B0504030602030204" pitchFamily="34" charset="0"/>
                          <a:ea typeface="+mn-ea"/>
                          <a:cs typeface="+mn-cs"/>
                        </a:rPr>
                      </a:br>
                      <a:r>
                        <a:rPr lang="es-xl" sz="900" b="0" i="0" u="none" strike="noStrike" baseline="0" dirty="0">
                          <a:solidFill>
                            <a:schemeClr val="dk1"/>
                          </a:solidFill>
                          <a:latin typeface="Ubuntu" panose="020B0504030602030204" pitchFamily="34" charset="0"/>
                          <a:ea typeface="+mn-ea"/>
                          <a:cs typeface="+mn-cs"/>
                        </a:rPr>
                        <a:t>De esta manera, mantendrán la salud corporal y mental, y mejorarán </a:t>
                      </a:r>
                      <a:br>
                        <a:rPr lang="en-US" sz="900" b="0" i="0" u="none" strike="noStrike" baseline="0" dirty="0">
                          <a:solidFill>
                            <a:schemeClr val="dk1"/>
                          </a:solidFill>
                          <a:latin typeface="Ubuntu" panose="020B0504030602030204" pitchFamily="34" charset="0"/>
                          <a:ea typeface="+mn-ea"/>
                          <a:cs typeface="+mn-cs"/>
                        </a:rPr>
                      </a:br>
                      <a:r>
                        <a:rPr lang="es-xl" sz="900" b="0" i="0" u="none" strike="noStrike" baseline="0" dirty="0">
                          <a:solidFill>
                            <a:schemeClr val="dk1"/>
                          </a:solidFill>
                          <a:latin typeface="Ubuntu" panose="020B0504030602030204" pitchFamily="34" charset="0"/>
                          <a:ea typeface="+mn-ea"/>
                          <a:cs typeface="+mn-cs"/>
                        </a:rPr>
                        <a:t>el rendimiento deportivo y la recuperación.</a:t>
                      </a:r>
                    </a:p>
                    <a:p>
                      <a:pPr>
                        <a:lnSpc>
                          <a:spcPct val="100000"/>
                        </a:lnSpc>
                      </a:pPr>
                      <a:endParaRPr sz="900" b="0" i="0" u="none" strike="noStrike" baseline="0" dirty="0">
                        <a:solidFill>
                          <a:schemeClr val="dk1"/>
                        </a:solidFill>
                        <a:latin typeface="Ubuntu" panose="020B0504030602030204" pitchFamily="34" charset="0"/>
                        <a:ea typeface="+mn-ea"/>
                        <a:cs typeface="+mn-cs"/>
                      </a:endParaRPr>
                    </a:p>
                    <a:p>
                      <a:pPr>
                        <a:lnSpc>
                          <a:spcPct val="100000"/>
                        </a:lnSpc>
                      </a:pPr>
                      <a:r>
                        <a:rPr lang="es-xl" sz="900" b="0" i="0" u="none" strike="noStrike" baseline="0" dirty="0">
                          <a:solidFill>
                            <a:schemeClr val="dk1"/>
                          </a:solidFill>
                          <a:latin typeface="Ubuntu" panose="020B0504030602030204" pitchFamily="34" charset="0"/>
                          <a:ea typeface="+mn-ea"/>
                          <a:cs typeface="+mn-cs"/>
                        </a:rPr>
                        <a:t>Mantiene el cuerpo y la mente saludables por lo siguiente:</a:t>
                      </a:r>
                    </a:p>
                    <a:p>
                      <a:pPr marL="171450" indent="-171450">
                        <a:lnSpc>
                          <a:spcPct val="100000"/>
                        </a:lnSpc>
                        <a:buFont typeface="Arial" panose="020B0604020202020204" pitchFamily="34" charset="0"/>
                        <a:buChar char="•"/>
                      </a:pPr>
                      <a:r>
                        <a:rPr lang="es-xl" sz="900" b="0" i="0" u="none" strike="noStrike" baseline="0" dirty="0">
                          <a:solidFill>
                            <a:schemeClr val="dk1"/>
                          </a:solidFill>
                          <a:latin typeface="Ubuntu" panose="020B0504030602030204" pitchFamily="34" charset="0"/>
                          <a:ea typeface="+mn-ea"/>
                          <a:cs typeface="+mn-cs"/>
                        </a:rPr>
                        <a:t>Le brinda al cuerpo la energía para estar activo y funcionar bien.</a:t>
                      </a:r>
                    </a:p>
                    <a:p>
                      <a:pPr marL="171450" indent="-171450">
                        <a:lnSpc>
                          <a:spcPct val="100000"/>
                        </a:lnSpc>
                        <a:buFont typeface="Arial" panose="020B0604020202020204" pitchFamily="34" charset="0"/>
                        <a:buChar char="•"/>
                      </a:pPr>
                      <a:r>
                        <a:rPr lang="es-xl" sz="900" b="0" i="0" u="none" strike="noStrike" baseline="0" dirty="0">
                          <a:solidFill>
                            <a:schemeClr val="dk1"/>
                          </a:solidFill>
                          <a:latin typeface="Ubuntu" panose="020B0504030602030204" pitchFamily="34" charset="0"/>
                          <a:ea typeface="+mn-ea"/>
                          <a:cs typeface="+mn-cs"/>
                        </a:rPr>
                        <a:t>Ayuda al cuerpo a crecer y a repararse a sí mismo.</a:t>
                      </a:r>
                    </a:p>
                    <a:p>
                      <a:pPr marL="171450" indent="-171450">
                        <a:lnSpc>
                          <a:spcPct val="100000"/>
                        </a:lnSpc>
                        <a:buFont typeface="Arial" panose="020B0604020202020204" pitchFamily="34" charset="0"/>
                        <a:buChar char="•"/>
                      </a:pPr>
                      <a:r>
                        <a:rPr lang="es-xl" sz="900" b="0" i="0" u="none" strike="noStrike" baseline="0" dirty="0">
                          <a:solidFill>
                            <a:schemeClr val="dk1"/>
                          </a:solidFill>
                          <a:latin typeface="Ubuntu" panose="020B0504030602030204" pitchFamily="34" charset="0"/>
                          <a:ea typeface="+mn-ea"/>
                          <a:cs typeface="+mn-cs"/>
                        </a:rPr>
                        <a:t>Ayuda al cuerpo a combatir infecciones y enfermedades. </a:t>
                      </a:r>
                    </a:p>
                    <a:p>
                      <a:pPr marL="0" indent="0">
                        <a:lnSpc>
                          <a:spcPct val="100000"/>
                        </a:lnSpc>
                        <a:buFont typeface="Arial" panose="020B0604020202020204" pitchFamily="34" charset="0"/>
                        <a:buNone/>
                      </a:pPr>
                      <a:endParaRPr sz="900" b="0" i="0" u="none" strike="noStrike" baseline="0" dirty="0">
                        <a:solidFill>
                          <a:schemeClr val="dk1"/>
                        </a:solidFill>
                        <a:latin typeface="Ubuntu" panose="020B0504030602030204" pitchFamily="34" charset="0"/>
                        <a:ea typeface="+mn-ea"/>
                        <a:cs typeface="+mn-cs"/>
                      </a:endParaRPr>
                    </a:p>
                    <a:p>
                      <a:pPr marL="0" indent="0">
                        <a:lnSpc>
                          <a:spcPct val="100000"/>
                        </a:lnSpc>
                        <a:buFont typeface="Arial" panose="020B0604020202020204" pitchFamily="34" charset="0"/>
                        <a:buNone/>
                      </a:pPr>
                      <a:r>
                        <a:rPr lang="es-xl" sz="900" b="0" i="0" u="none" strike="noStrike" baseline="0" dirty="0">
                          <a:solidFill>
                            <a:schemeClr val="dk1"/>
                          </a:solidFill>
                          <a:latin typeface="Ubuntu" panose="020B0504030602030204" pitchFamily="34" charset="0"/>
                          <a:ea typeface="+mn-ea"/>
                          <a:cs typeface="+mn-cs"/>
                        </a:rPr>
                        <a:t>Una alimentación saludable puede aumentar el rendimiento deportivo </a:t>
                      </a:r>
                      <a:br>
                        <a:rPr lang="en-US" sz="900" b="0" i="0" u="none" strike="noStrike" baseline="0" dirty="0">
                          <a:solidFill>
                            <a:schemeClr val="dk1"/>
                          </a:solidFill>
                          <a:latin typeface="Ubuntu" panose="020B0504030602030204" pitchFamily="34" charset="0"/>
                          <a:ea typeface="+mn-ea"/>
                          <a:cs typeface="+mn-cs"/>
                        </a:rPr>
                      </a:br>
                      <a:r>
                        <a:rPr lang="es-xl" sz="900" b="0" i="0" u="none" strike="noStrike" baseline="0" dirty="0">
                          <a:solidFill>
                            <a:schemeClr val="dk1"/>
                          </a:solidFill>
                          <a:latin typeface="Ubuntu" panose="020B0504030602030204" pitchFamily="34" charset="0"/>
                          <a:ea typeface="+mn-ea"/>
                          <a:cs typeface="+mn-cs"/>
                        </a:rPr>
                        <a:t>y la recuperación por lo siguiente:</a:t>
                      </a:r>
                    </a:p>
                    <a:p>
                      <a:pPr marL="171450" indent="-171450">
                        <a:lnSpc>
                          <a:spcPct val="100000"/>
                        </a:lnSpc>
                        <a:buFont typeface="Arial" panose="020B0604020202020204" pitchFamily="34" charset="0"/>
                        <a:buChar char="•"/>
                      </a:pPr>
                      <a:r>
                        <a:rPr lang="es-xl" sz="900" b="0" i="0" u="none" strike="noStrike" baseline="0" dirty="0">
                          <a:solidFill>
                            <a:schemeClr val="dk1"/>
                          </a:solidFill>
                          <a:latin typeface="Ubuntu" panose="020B0504030602030204" pitchFamily="34" charset="0"/>
                          <a:ea typeface="+mn-ea"/>
                          <a:cs typeface="+mn-cs"/>
                        </a:rPr>
                        <a:t>Brinda más energía.</a:t>
                      </a:r>
                    </a:p>
                    <a:p>
                      <a:pPr marL="171450" indent="-171450">
                        <a:lnSpc>
                          <a:spcPct val="100000"/>
                        </a:lnSpc>
                        <a:buFont typeface="Arial" panose="020B0604020202020204" pitchFamily="34" charset="0"/>
                        <a:buChar char="•"/>
                      </a:pPr>
                      <a:r>
                        <a:rPr lang="es-xl" sz="900" b="0" i="0" u="none" strike="noStrike" baseline="0" dirty="0">
                          <a:solidFill>
                            <a:schemeClr val="dk1"/>
                          </a:solidFill>
                          <a:latin typeface="Ubuntu" panose="020B0504030602030204" pitchFamily="34" charset="0"/>
                          <a:ea typeface="+mn-ea"/>
                          <a:cs typeface="+mn-cs"/>
                        </a:rPr>
                        <a:t>Fortalece los músculos y los huesos.</a:t>
                      </a:r>
                    </a:p>
                    <a:p>
                      <a:pPr marL="171450" indent="-171450">
                        <a:lnSpc>
                          <a:spcPct val="100000"/>
                        </a:lnSpc>
                        <a:buFont typeface="Arial" panose="020B0604020202020204" pitchFamily="34" charset="0"/>
                        <a:buChar char="•"/>
                      </a:pPr>
                      <a:r>
                        <a:rPr lang="es-xl" sz="900" b="0" i="0" u="none" strike="noStrike" baseline="0" dirty="0">
                          <a:solidFill>
                            <a:schemeClr val="dk1"/>
                          </a:solidFill>
                          <a:latin typeface="Ubuntu" panose="020B0504030602030204" pitchFamily="34" charset="0"/>
                          <a:ea typeface="+mn-ea"/>
                          <a:cs typeface="+mn-cs"/>
                        </a:rPr>
                        <a:t>Mejora la concentración.</a:t>
                      </a:r>
                    </a:p>
                    <a:p>
                      <a:pPr>
                        <a:lnSpc>
                          <a:spcPct val="100000"/>
                        </a:lnSpc>
                      </a:pPr>
                      <a:endParaRPr sz="900" b="0" i="0" u="none" strike="noStrike" baseline="0" dirty="0">
                        <a:solidFill>
                          <a:schemeClr val="dk1"/>
                        </a:solidFill>
                        <a:latin typeface="Ubuntu" panose="020B0504030602030204" pitchFamily="34" charset="0"/>
                        <a:ea typeface="+mn-ea"/>
                        <a:cs typeface="+mn-cs"/>
                      </a:endParaRPr>
                    </a:p>
                    <a:p>
                      <a:pPr>
                        <a:lnSpc>
                          <a:spcPct val="100000"/>
                        </a:lnSpc>
                      </a:pPr>
                      <a:r>
                        <a:rPr lang="es-xl" sz="900" b="1" i="0" u="none" strike="noStrike" baseline="0" dirty="0">
                          <a:solidFill>
                            <a:srgbClr val="316355"/>
                          </a:solidFill>
                          <a:latin typeface="Ubuntu" panose="020B0504030602030204" pitchFamily="34" charset="0"/>
                          <a:ea typeface="+mn-ea"/>
                          <a:cs typeface="+mn-cs"/>
                        </a:rPr>
                        <a:t>PREGUNTA:</a:t>
                      </a:r>
                    </a:p>
                    <a:p>
                      <a:pPr>
                        <a:lnSpc>
                          <a:spcPct val="100000"/>
                        </a:lnSpc>
                      </a:pPr>
                      <a:r>
                        <a:rPr lang="es-xl" sz="900" b="0" i="0" u="none" strike="noStrike" baseline="0" dirty="0">
                          <a:solidFill>
                            <a:schemeClr val="dk1"/>
                          </a:solidFill>
                          <a:latin typeface="Ubuntu" panose="020B0504030602030204" pitchFamily="34" charset="0"/>
                          <a:ea typeface="+mn-ea"/>
                          <a:cs typeface="+mn-cs"/>
                        </a:rPr>
                        <a:t>¿Qué tipos de alimentos saludables comen? Escriban sus respuestas en el libro de trabajo.</a:t>
                      </a:r>
                    </a:p>
                    <a:p>
                      <a:pPr>
                        <a:lnSpc>
                          <a:spcPct val="100000"/>
                        </a:lnSpc>
                      </a:pPr>
                      <a:endParaRPr sz="900" b="1" i="1" u="none" strike="noStrike" baseline="0" dirty="0">
                        <a:solidFill>
                          <a:schemeClr val="dk1"/>
                        </a:solidFill>
                        <a:latin typeface="Ubuntu" panose="020B0504030602030204" pitchFamily="34" charset="0"/>
                        <a:ea typeface="+mn-ea"/>
                        <a:cs typeface="+mn-cs"/>
                      </a:endParaRPr>
                    </a:p>
                    <a:p>
                      <a:pPr>
                        <a:lnSpc>
                          <a:spcPct val="100000"/>
                        </a:lnSpc>
                      </a:pPr>
                      <a:r>
                        <a:rPr lang="es-xl" sz="900" b="1" i="1" u="none" strike="noStrike" baseline="0" dirty="0">
                          <a:solidFill>
                            <a:schemeClr val="dk1"/>
                          </a:solidFill>
                          <a:latin typeface="Ubuntu" panose="020B0504030602030204" pitchFamily="34" charset="0"/>
                          <a:ea typeface="+mn-ea"/>
                          <a:cs typeface="+mn-cs"/>
                        </a:rPr>
                        <a:t>Pídeles a algunos participantes que compartan sus respuestas y pasa </a:t>
                      </a:r>
                      <a:br>
                        <a:rPr lang="en-US" sz="900" b="1" i="1" u="none" strike="noStrike" baseline="0" dirty="0">
                          <a:solidFill>
                            <a:schemeClr val="dk1"/>
                          </a:solidFill>
                          <a:latin typeface="Ubuntu" panose="020B0504030602030204" pitchFamily="34" charset="0"/>
                          <a:ea typeface="+mn-ea"/>
                          <a:cs typeface="+mn-cs"/>
                        </a:rPr>
                      </a:br>
                      <a:r>
                        <a:rPr lang="es-xl" sz="900" b="1" i="1" u="none" strike="noStrike" baseline="0" dirty="0">
                          <a:solidFill>
                            <a:schemeClr val="dk1"/>
                          </a:solidFill>
                          <a:latin typeface="Ubuntu" panose="020B0504030602030204" pitchFamily="34" charset="0"/>
                          <a:ea typeface="+mn-ea"/>
                          <a:cs typeface="+mn-cs"/>
                        </a:rPr>
                        <a:t>a la siguiente diapositiva.</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sz="160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r h="1389807">
                <a:tc>
                  <a:txBody>
                    <a:bodyPr/>
                    <a:lstStyle/>
                    <a:p>
                      <a:pPr marL="0" algn="l" defTabSz="914400" rtl="0" eaLnBrk="1" latinLnBrk="0" hangingPunct="1">
                        <a:lnSpc>
                          <a:spcPct val="100000"/>
                        </a:lnSpc>
                      </a:pPr>
                      <a:r>
                        <a:rPr lang="es-xl" sz="900" b="1" i="0" u="none" strike="noStrike" baseline="0" dirty="0">
                          <a:solidFill>
                            <a:srgbClr val="316355"/>
                          </a:solidFill>
                          <a:latin typeface="Ubuntu" panose="020B0504030602030204" pitchFamily="34" charset="0"/>
                          <a:ea typeface="+mn-ea"/>
                          <a:cs typeface="+mn-cs"/>
                        </a:rPr>
                        <a:t>Tema </a:t>
                      </a:r>
                    </a:p>
                    <a:p>
                      <a:pPr marL="0" marR="0" lvl="0" indent="0" algn="l" defTabSz="914400" rtl="0" eaLnBrk="1" fontAlgn="auto" latinLnBrk="0" hangingPunct="1">
                        <a:lnSpc>
                          <a:spcPct val="100000"/>
                        </a:lnSpc>
                        <a:spcBef>
                          <a:spcPts val="0"/>
                        </a:spcBef>
                        <a:spcAft>
                          <a:spcPts val="0"/>
                        </a:spcAft>
                        <a:buClrTx/>
                        <a:buSzTx/>
                        <a:buFontTx/>
                        <a:buNone/>
                        <a:tabLst/>
                        <a:defRPr/>
                      </a:pPr>
                      <a:r>
                        <a:rPr lang="es-xl" sz="900" b="1" i="0" u="none" strike="noStrike" baseline="0" dirty="0">
                          <a:solidFill>
                            <a:srgbClr val="316355"/>
                          </a:solidFill>
                          <a:latin typeface="Ubuntu" panose="020B0504030602030204" pitchFamily="34" charset="0"/>
                          <a:ea typeface="+mn-ea"/>
                          <a:cs typeface="+mn-cs"/>
                        </a:rPr>
                        <a:t>Lección 1: </a:t>
                      </a:r>
                      <a:r>
                        <a:rPr lang="es-xl" sz="900" b="0" i="0" u="none" strike="noStrike" baseline="0" dirty="0">
                          <a:solidFill>
                            <a:schemeClr val="tx1"/>
                          </a:solidFill>
                          <a:latin typeface="Ubuntu" panose="020B0504030602030204" pitchFamily="34" charset="0"/>
                          <a:ea typeface="+mn-ea"/>
                          <a:cs typeface="+mn-cs"/>
                        </a:rPr>
                        <a:t>Descripción general </a:t>
                      </a:r>
                      <a:br>
                        <a:rPr lang="en-US" sz="900" b="0" i="0" u="none" strike="noStrike" baseline="0" dirty="0">
                          <a:solidFill>
                            <a:schemeClr val="tx1"/>
                          </a:solidFill>
                          <a:latin typeface="Ubuntu" panose="020B0504030602030204" pitchFamily="34" charset="0"/>
                          <a:ea typeface="+mn-ea"/>
                          <a:cs typeface="+mn-cs"/>
                        </a:rPr>
                      </a:br>
                      <a:r>
                        <a:rPr lang="es-xl" sz="900" b="0" i="0" u="none" strike="noStrike" baseline="0" dirty="0">
                          <a:solidFill>
                            <a:schemeClr val="tx1"/>
                          </a:solidFill>
                          <a:latin typeface="Ubuntu" panose="020B0504030602030204" pitchFamily="34" charset="0"/>
                          <a:ea typeface="+mn-ea"/>
                          <a:cs typeface="+mn-cs"/>
                        </a:rPr>
                        <a:t>del área “Nutrición” del Mejoramiento Físico</a:t>
                      </a:r>
                    </a:p>
                    <a:p>
                      <a:pPr marL="0" marR="0" lvl="0" indent="0" algn="l" defTabSz="914400" rtl="0" eaLnBrk="1" fontAlgn="auto" latinLnBrk="0" hangingPunct="1">
                        <a:lnSpc>
                          <a:spcPct val="100000"/>
                        </a:lnSpc>
                        <a:spcBef>
                          <a:spcPts val="0"/>
                        </a:spcBef>
                        <a:spcAft>
                          <a:spcPts val="0"/>
                        </a:spcAft>
                        <a:buClrTx/>
                        <a:buSzTx/>
                        <a:buFontTx/>
                        <a:buNone/>
                        <a:tabLst/>
                        <a:defRPr/>
                      </a:pPr>
                      <a:endParaRPr sz="900" b="0" i="0" u="none" strike="noStrike" baseline="0" dirty="0">
                        <a:solidFill>
                          <a:schemeClr val="tx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xl" sz="900" b="0" i="0" u="none" strike="noStrike" baseline="0" dirty="0">
                          <a:solidFill>
                            <a:schemeClr val="tx1"/>
                          </a:solidFill>
                          <a:latin typeface="Ubuntu" panose="020B0504030602030204" pitchFamily="34" charset="0"/>
                          <a:ea typeface="+mn-ea"/>
                          <a:cs typeface="+mn-cs"/>
                        </a:rPr>
                        <a:t>Alimentos saludables</a:t>
                      </a:r>
                    </a:p>
                    <a:p>
                      <a:pPr marL="0" algn="l" defTabSz="914400" rtl="0" eaLnBrk="1" latinLnBrk="0" hangingPunct="1">
                        <a:lnSpc>
                          <a:spcPct val="100000"/>
                        </a:lnSpc>
                      </a:pPr>
                      <a:endParaRPr sz="900" b="0" i="0" u="none" strike="noStrike" baseline="0" dirty="0">
                        <a:solidFill>
                          <a:schemeClr val="tx1"/>
                        </a:solidFill>
                        <a:latin typeface="Ubuntu" panose="020B0504030602030204" pitchFamily="34" charset="0"/>
                        <a:ea typeface="+mn-ea"/>
                        <a:cs typeface="+mn-cs"/>
                      </a:endParaRPr>
                    </a:p>
                    <a:p>
                      <a:pPr marL="0" algn="l" defTabSz="914400" rtl="0" eaLnBrk="1" latinLnBrk="0" hangingPunct="1">
                        <a:lnSpc>
                          <a:spcPct val="100000"/>
                        </a:lnSpc>
                      </a:pPr>
                      <a:r>
                        <a:rPr lang="es-xl" sz="900" b="1" i="0" u="none" strike="noStrike" baseline="0" dirty="0">
                          <a:solidFill>
                            <a:srgbClr val="316355"/>
                          </a:solidFill>
                          <a:latin typeface="Ubuntu" panose="020B0504030602030204" pitchFamily="34" charset="0"/>
                          <a:ea typeface="+mn-ea"/>
                          <a:cs typeface="+mn-cs"/>
                        </a:rPr>
                        <a:t>Tiempo:</a:t>
                      </a:r>
                      <a:r>
                        <a:rPr lang="es-xl" sz="900" b="0" i="0" u="none" strike="noStrike" baseline="0" dirty="0">
                          <a:solidFill>
                            <a:schemeClr val="tx1"/>
                          </a:solidFill>
                          <a:latin typeface="Ubuntu" panose="020B0504030602030204" pitchFamily="34" charset="0"/>
                          <a:ea typeface="+mn-ea"/>
                          <a:cs typeface="+mn-cs"/>
                        </a:rPr>
                        <a:t> 2 minutos</a:t>
                      </a:r>
                    </a:p>
                    <a:p>
                      <a:pPr marL="0" algn="l" defTabSz="914400" rtl="0" eaLnBrk="1" latinLnBrk="0" hangingPunct="1">
                        <a:lnSpc>
                          <a:spcPct val="100000"/>
                        </a:lnSpc>
                      </a:pPr>
                      <a:r>
                        <a:rPr lang="es-xl" sz="900" b="1" i="0" u="none" strike="noStrike" baseline="0" dirty="0">
                          <a:solidFill>
                            <a:srgbClr val="316355"/>
                          </a:solidFill>
                          <a:latin typeface="Ubuntu" panose="020B0504030602030204" pitchFamily="34" charset="0"/>
                          <a:ea typeface="+mn-ea"/>
                          <a:cs typeface="+mn-cs"/>
                        </a:rPr>
                        <a:t>Dirige: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a:lnSpc>
                          <a:spcPct val="100000"/>
                        </a:lnSpc>
                      </a:pPr>
                      <a:r>
                        <a:rPr lang="es-xl" sz="900" b="0" i="0" u="none" strike="noStrike" baseline="0" dirty="0">
                          <a:solidFill>
                            <a:schemeClr val="dk1"/>
                          </a:solidFill>
                          <a:latin typeface="Ubuntu" panose="020B0504030602030204" pitchFamily="34" charset="0"/>
                          <a:ea typeface="+mn-ea"/>
                          <a:cs typeface="+mn-cs"/>
                        </a:rPr>
                        <a:t>Una dieta saludable incluye alimentos de todos los grupos diferentes. </a:t>
                      </a:r>
                    </a:p>
                    <a:p>
                      <a:pPr marL="171450" indent="-171450">
                        <a:lnSpc>
                          <a:spcPct val="100000"/>
                        </a:lnSpc>
                        <a:buFont typeface="Arial" panose="020B0604020202020204" pitchFamily="34" charset="0"/>
                        <a:buChar char="•"/>
                      </a:pPr>
                      <a:r>
                        <a:rPr lang="es-xl" sz="900" b="0" i="0" u="none" strike="noStrike" baseline="0" dirty="0">
                          <a:solidFill>
                            <a:schemeClr val="dk1"/>
                          </a:solidFill>
                          <a:latin typeface="Ubuntu" panose="020B0504030602030204" pitchFamily="34" charset="0"/>
                          <a:ea typeface="+mn-ea"/>
                          <a:cs typeface="+mn-cs"/>
                        </a:rPr>
                        <a:t>Si, por ejemplo, solo comen frutas y verduras, tendrán los músculos débiles.</a:t>
                      </a:r>
                    </a:p>
                    <a:p>
                      <a:pPr marL="171450" indent="-171450">
                        <a:lnSpc>
                          <a:spcPct val="100000"/>
                        </a:lnSpc>
                        <a:buFont typeface="Arial" panose="020B0604020202020204" pitchFamily="34" charset="0"/>
                        <a:buChar char="•"/>
                      </a:pPr>
                      <a:r>
                        <a:rPr lang="es-xl" sz="900" b="0" i="0" u="none" strike="noStrike" baseline="0" dirty="0">
                          <a:solidFill>
                            <a:schemeClr val="dk1"/>
                          </a:solidFill>
                          <a:latin typeface="Ubuntu" panose="020B0504030602030204" pitchFamily="34" charset="0"/>
                          <a:ea typeface="+mn-ea"/>
                          <a:cs typeface="+mn-cs"/>
                        </a:rPr>
                        <a:t>Si nunca comen verduras, pueden enfermarse mucho.</a:t>
                      </a:r>
                    </a:p>
                    <a:p>
                      <a:pPr marL="171450" indent="-171450">
                        <a:lnSpc>
                          <a:spcPct val="100000"/>
                        </a:lnSpc>
                        <a:buFont typeface="Arial" panose="020B0604020202020204" pitchFamily="34" charset="0"/>
                        <a:buChar char="•"/>
                      </a:pPr>
                      <a:r>
                        <a:rPr lang="es-xl" sz="900" b="0" i="0" u="none" strike="noStrike" baseline="0" dirty="0">
                          <a:solidFill>
                            <a:schemeClr val="dk1"/>
                          </a:solidFill>
                          <a:latin typeface="Ubuntu" panose="020B0504030602030204" pitchFamily="34" charset="0"/>
                          <a:ea typeface="+mn-ea"/>
                          <a:cs typeface="+mn-cs"/>
                        </a:rPr>
                        <a:t>Dejen la comida chatarra, como postres, papas fritas y refrescos, para ocasiones especiales. Si consumen demasiada azúcar, pueden sentir un impulso de energía al principio, pero luego se desplomarán y se sentirán cansados y aletargados poco después.</a:t>
                      </a:r>
                    </a:p>
                    <a:p>
                      <a:pPr marL="171450" indent="-171450">
                        <a:lnSpc>
                          <a:spcPct val="100000"/>
                        </a:lnSpc>
                        <a:buFont typeface="Arial" panose="020B0604020202020204" pitchFamily="34" charset="0"/>
                        <a:buChar char="•"/>
                      </a:pPr>
                      <a:r>
                        <a:rPr lang="es-xl" sz="900" b="0" i="0" u="none" strike="noStrike" baseline="0" dirty="0">
                          <a:solidFill>
                            <a:schemeClr val="dk1"/>
                          </a:solidFill>
                          <a:latin typeface="Ubuntu" panose="020B0504030602030204" pitchFamily="34" charset="0"/>
                          <a:ea typeface="+mn-ea"/>
                          <a:cs typeface="+mn-cs"/>
                        </a:rPr>
                        <a:t>Coman refrigerios saludables y en poca cantidad.</a:t>
                      </a:r>
                    </a:p>
                    <a:p>
                      <a:pPr marL="171450" indent="-171450">
                        <a:lnSpc>
                          <a:spcPct val="100000"/>
                        </a:lnSpc>
                        <a:buFont typeface="Arial" panose="020B0604020202020204" pitchFamily="34" charset="0"/>
                        <a:buChar char="•"/>
                      </a:pPr>
                      <a:r>
                        <a:rPr lang="es-xl" sz="900" b="0" i="0" u="none" strike="noStrike" baseline="0" dirty="0">
                          <a:solidFill>
                            <a:schemeClr val="dk1"/>
                          </a:solidFill>
                          <a:latin typeface="Ubuntu" panose="020B0504030602030204" pitchFamily="34" charset="0"/>
                          <a:ea typeface="+mn-ea"/>
                          <a:cs typeface="+mn-cs"/>
                        </a:rPr>
                        <a:t>Asegúrense de que la mitad del plato contenga frutas o verduras. En la otra mitad, deben tener alimentos como cereales integrales, lácteos y proteínas.</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sz="1600"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3215686542"/>
                  </a:ext>
                </a:extLst>
              </a:tr>
            </a:tbl>
          </a:graphicData>
        </a:graphic>
      </p:graphicFrame>
      <p:grpSp>
        <p:nvGrpSpPr>
          <p:cNvPr id="11" name="Group 10">
            <a:extLst>
              <a:ext uri="{FF2B5EF4-FFF2-40B4-BE49-F238E27FC236}">
                <a16:creationId xmlns:a16="http://schemas.microsoft.com/office/drawing/2014/main" id="{138904BF-BAC8-2C8E-FC37-B80B5D0B99E6}"/>
              </a:ext>
            </a:extLst>
          </p:cNvPr>
          <p:cNvGrpSpPr/>
          <p:nvPr/>
        </p:nvGrpSpPr>
        <p:grpSpPr>
          <a:xfrm>
            <a:off x="7002840" y="1329621"/>
            <a:ext cx="2130147" cy="2473424"/>
            <a:chOff x="7002840" y="1144781"/>
            <a:chExt cx="2130147" cy="2473424"/>
          </a:xfrm>
        </p:grpSpPr>
        <p:pic>
          <p:nvPicPr>
            <p:cNvPr id="5" name="Picture 4">
              <a:extLst>
                <a:ext uri="{FF2B5EF4-FFF2-40B4-BE49-F238E27FC236}">
                  <a16:creationId xmlns:a16="http://schemas.microsoft.com/office/drawing/2014/main" id="{6A725739-6263-6C5E-897A-8775011EFAB0}"/>
                </a:ext>
              </a:extLst>
            </p:cNvPr>
            <p:cNvPicPr>
              <a:picLocks noChangeAspect="1"/>
            </p:cNvPicPr>
            <p:nvPr/>
          </p:nvPicPr>
          <p:blipFill rotWithShape="1">
            <a:blip r:embed="rId2"/>
            <a:srcRect l="6200" t="35988" r="50000" b="21176"/>
            <a:stretch/>
          </p:blipFill>
          <p:spPr>
            <a:xfrm>
              <a:off x="7002840" y="1144781"/>
              <a:ext cx="2130147" cy="1189372"/>
            </a:xfrm>
            <a:prstGeom prst="rect">
              <a:avLst/>
            </a:prstGeom>
            <a:ln>
              <a:solidFill>
                <a:schemeClr val="tx1"/>
              </a:solidFill>
            </a:ln>
          </p:spPr>
        </p:pic>
        <p:pic>
          <p:nvPicPr>
            <p:cNvPr id="10" name="Picture 9">
              <a:extLst>
                <a:ext uri="{FF2B5EF4-FFF2-40B4-BE49-F238E27FC236}">
                  <a16:creationId xmlns:a16="http://schemas.microsoft.com/office/drawing/2014/main" id="{9DC9F638-CB12-E049-D2AA-73EABA71713E}"/>
                </a:ext>
              </a:extLst>
            </p:cNvPr>
            <p:cNvPicPr>
              <a:picLocks noChangeAspect="1"/>
            </p:cNvPicPr>
            <p:nvPr/>
          </p:nvPicPr>
          <p:blipFill rotWithShape="1">
            <a:blip r:embed="rId3"/>
            <a:srcRect l="6200" t="36230" r="50000" b="21815"/>
            <a:stretch/>
          </p:blipFill>
          <p:spPr>
            <a:xfrm>
              <a:off x="7002840" y="2470483"/>
              <a:ext cx="2130147" cy="1147722"/>
            </a:xfrm>
            <a:prstGeom prst="rect">
              <a:avLst/>
            </a:prstGeom>
            <a:ln>
              <a:solidFill>
                <a:schemeClr val="tx1"/>
              </a:solidFill>
            </a:ln>
          </p:spPr>
        </p:pic>
      </p:grpSp>
      <p:pic>
        <p:nvPicPr>
          <p:cNvPr id="13" name="Picture 12">
            <a:extLst>
              <a:ext uri="{FF2B5EF4-FFF2-40B4-BE49-F238E27FC236}">
                <a16:creationId xmlns:a16="http://schemas.microsoft.com/office/drawing/2014/main" id="{886E01BB-3C9F-865C-0CEA-12147A87D869}"/>
              </a:ext>
            </a:extLst>
          </p:cNvPr>
          <p:cNvPicPr>
            <a:picLocks noChangeAspect="1"/>
          </p:cNvPicPr>
          <p:nvPr/>
        </p:nvPicPr>
        <p:blipFill rotWithShape="1">
          <a:blip r:embed="rId4"/>
          <a:srcRect l="6200" t="36115" r="50000" b="21388"/>
          <a:stretch/>
        </p:blipFill>
        <p:spPr>
          <a:xfrm>
            <a:off x="7002840" y="4383183"/>
            <a:ext cx="2130147" cy="1162534"/>
          </a:xfrm>
          <a:prstGeom prst="rect">
            <a:avLst/>
          </a:prstGeom>
          <a:ln>
            <a:solidFill>
              <a:schemeClr val="tx1"/>
            </a:solidFill>
          </a:ln>
        </p:spPr>
      </p:pic>
    </p:spTree>
    <p:extLst>
      <p:ext uri="{BB962C8B-B14F-4D97-AF65-F5344CB8AC3E}">
        <p14:creationId xmlns:p14="http://schemas.microsoft.com/office/powerpoint/2010/main" val="40669960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2154539645"/>
              </p:ext>
            </p:extLst>
          </p:nvPr>
        </p:nvGraphicFramePr>
        <p:xfrm>
          <a:off x="614150" y="545910"/>
          <a:ext cx="8518837" cy="5817380"/>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32864">
                <a:tc>
                  <a:txBody>
                    <a:bodyPr/>
                    <a:lstStyle/>
                    <a:p>
                      <a:r>
                        <a:rPr lang="es-xl" sz="1200" dirty="0">
                          <a:solidFill>
                            <a:srgbClr val="316355"/>
                          </a:solidFill>
                          <a:latin typeface="Ubuntu" panose="020B0504030602030204" pitchFamily="34" charset="0"/>
                        </a:rPr>
                        <a:t>Preparación</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s-xl" sz="1200">
                          <a:solidFill>
                            <a:srgbClr val="316355"/>
                          </a:solidFill>
                          <a:latin typeface="Ubuntu" panose="020B0504030602030204" pitchFamily="34" charset="0"/>
                        </a:rPr>
                        <a:t>Descripción</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s-xl" sz="1200">
                          <a:solidFill>
                            <a:srgbClr val="316355"/>
                          </a:solidFill>
                          <a:latin typeface="Ubuntu" panose="020B0504030602030204" pitchFamily="34" charset="0"/>
                        </a:rPr>
                        <a:t>Diapositiva</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1768059">
                <a:tc>
                  <a:txBody>
                    <a:bodyPr/>
                    <a:lstStyle/>
                    <a:p>
                      <a:pPr marL="0" algn="l" defTabSz="914400" rtl="0" eaLnBrk="1" latinLnBrk="0" hangingPunct="1">
                        <a:lnSpc>
                          <a:spcPct val="100000"/>
                        </a:lnSpc>
                      </a:pPr>
                      <a:r>
                        <a:rPr lang="es-xl" sz="900" b="1" i="0" u="none" strike="noStrike" baseline="0" dirty="0">
                          <a:solidFill>
                            <a:srgbClr val="316355"/>
                          </a:solidFill>
                          <a:latin typeface="Ubuntu" panose="020B0504030602030204" pitchFamily="34" charset="0"/>
                          <a:ea typeface="+mn-ea"/>
                          <a:cs typeface="+mn-cs"/>
                        </a:rPr>
                        <a:t>Tema </a:t>
                      </a:r>
                    </a:p>
                    <a:p>
                      <a:pPr marL="0" marR="0" lvl="0" indent="0" algn="l" defTabSz="914400" rtl="0" eaLnBrk="1" fontAlgn="auto" latinLnBrk="0" hangingPunct="1">
                        <a:lnSpc>
                          <a:spcPct val="100000"/>
                        </a:lnSpc>
                        <a:spcBef>
                          <a:spcPts val="0"/>
                        </a:spcBef>
                        <a:spcAft>
                          <a:spcPts val="0"/>
                        </a:spcAft>
                        <a:buClrTx/>
                        <a:buSzTx/>
                        <a:buFontTx/>
                        <a:buNone/>
                        <a:tabLst/>
                        <a:defRPr/>
                      </a:pPr>
                      <a:r>
                        <a:rPr lang="es-xl" sz="900" b="1" i="0" u="none" strike="noStrike" baseline="0" dirty="0">
                          <a:solidFill>
                            <a:srgbClr val="316355"/>
                          </a:solidFill>
                          <a:latin typeface="Ubuntu" panose="020B0504030602030204" pitchFamily="34" charset="0"/>
                          <a:ea typeface="+mn-ea"/>
                          <a:cs typeface="+mn-cs"/>
                        </a:rPr>
                        <a:t>Lección 1: </a:t>
                      </a:r>
                      <a:r>
                        <a:rPr lang="es-xl" sz="900" b="0" i="0" u="none" strike="noStrike" baseline="0" dirty="0">
                          <a:solidFill>
                            <a:schemeClr val="tx1"/>
                          </a:solidFill>
                          <a:latin typeface="Ubuntu" panose="020B0504030602030204" pitchFamily="34" charset="0"/>
                          <a:ea typeface="+mn-ea"/>
                          <a:cs typeface="+mn-cs"/>
                        </a:rPr>
                        <a:t>Descripción general </a:t>
                      </a:r>
                      <a:br>
                        <a:rPr lang="en-US" sz="900" b="0" i="0" u="none" strike="noStrike" baseline="0" dirty="0">
                          <a:solidFill>
                            <a:schemeClr val="tx1"/>
                          </a:solidFill>
                          <a:latin typeface="Ubuntu" panose="020B0504030602030204" pitchFamily="34" charset="0"/>
                          <a:ea typeface="+mn-ea"/>
                          <a:cs typeface="+mn-cs"/>
                        </a:rPr>
                      </a:br>
                      <a:r>
                        <a:rPr lang="es-xl" sz="900" b="0" i="0" u="none" strike="noStrike" baseline="0" dirty="0">
                          <a:solidFill>
                            <a:schemeClr val="tx1"/>
                          </a:solidFill>
                          <a:latin typeface="Ubuntu" panose="020B0504030602030204" pitchFamily="34" charset="0"/>
                          <a:ea typeface="+mn-ea"/>
                          <a:cs typeface="+mn-cs"/>
                        </a:rPr>
                        <a:t>del área “Nutrición” del Mejoramiento Físico</a:t>
                      </a:r>
                    </a:p>
                    <a:p>
                      <a:pPr marL="0" marR="0" lvl="0" indent="0" algn="l" defTabSz="914400" rtl="0" eaLnBrk="1" fontAlgn="auto" latinLnBrk="0" hangingPunct="1">
                        <a:lnSpc>
                          <a:spcPct val="100000"/>
                        </a:lnSpc>
                        <a:spcBef>
                          <a:spcPts val="0"/>
                        </a:spcBef>
                        <a:spcAft>
                          <a:spcPts val="0"/>
                        </a:spcAft>
                        <a:buClrTx/>
                        <a:buSzTx/>
                        <a:buFontTx/>
                        <a:buNone/>
                        <a:tabLst/>
                        <a:defRPr/>
                      </a:pPr>
                      <a:endParaRPr sz="900" b="0" i="0" u="none" strike="noStrike" baseline="0" dirty="0">
                        <a:solidFill>
                          <a:schemeClr val="tx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xl" sz="900" b="0" i="0" u="none" strike="noStrike" baseline="0" dirty="0">
                          <a:solidFill>
                            <a:schemeClr val="tx1"/>
                          </a:solidFill>
                          <a:latin typeface="Ubuntu" panose="020B0504030602030204" pitchFamily="34" charset="0"/>
                          <a:ea typeface="+mn-ea"/>
                          <a:cs typeface="+mn-cs"/>
                        </a:rPr>
                        <a:t>Frutas y verduras</a:t>
                      </a:r>
                    </a:p>
                    <a:p>
                      <a:pPr marL="0" algn="l" defTabSz="914400" rtl="0" eaLnBrk="1" latinLnBrk="0" hangingPunct="1">
                        <a:lnSpc>
                          <a:spcPct val="100000"/>
                        </a:lnSpc>
                      </a:pPr>
                      <a:endParaRPr sz="900" b="1" i="0" u="none" strike="noStrike" baseline="0" dirty="0">
                        <a:solidFill>
                          <a:srgbClr val="316355"/>
                        </a:solidFill>
                        <a:latin typeface="Ubuntu" panose="020B0504030602030204" pitchFamily="34" charset="0"/>
                        <a:ea typeface="+mn-ea"/>
                        <a:cs typeface="+mn-cs"/>
                      </a:endParaRPr>
                    </a:p>
                    <a:p>
                      <a:pPr marL="0" algn="l" defTabSz="914400" rtl="0" eaLnBrk="1" latinLnBrk="0" hangingPunct="1">
                        <a:lnSpc>
                          <a:spcPct val="100000"/>
                        </a:lnSpc>
                      </a:pPr>
                      <a:r>
                        <a:rPr lang="es-xl" sz="900" b="1" i="0" u="none" strike="noStrike" baseline="0" dirty="0">
                          <a:solidFill>
                            <a:srgbClr val="316355"/>
                          </a:solidFill>
                          <a:latin typeface="Ubuntu" panose="020B0504030602030204" pitchFamily="34" charset="0"/>
                          <a:ea typeface="+mn-ea"/>
                          <a:cs typeface="+mn-cs"/>
                        </a:rPr>
                        <a:t>Tiempo: </a:t>
                      </a:r>
                      <a:r>
                        <a:rPr lang="es-xl" sz="900" b="0" i="0" u="none" strike="noStrike" baseline="0" dirty="0">
                          <a:solidFill>
                            <a:schemeClr val="tx1"/>
                          </a:solidFill>
                          <a:latin typeface="Ubuntu" panose="020B0504030602030204" pitchFamily="34" charset="0"/>
                          <a:ea typeface="+mn-ea"/>
                          <a:cs typeface="+mn-cs"/>
                        </a:rPr>
                        <a:t>2 minutos</a:t>
                      </a:r>
                    </a:p>
                    <a:p>
                      <a:pPr marL="0" algn="l" defTabSz="914400" rtl="0" eaLnBrk="1" latinLnBrk="0" hangingPunct="1">
                        <a:lnSpc>
                          <a:spcPct val="100000"/>
                        </a:lnSpc>
                      </a:pPr>
                      <a:r>
                        <a:rPr lang="es-xl" sz="900" b="1" i="0" u="none" strike="noStrike" baseline="0" dirty="0">
                          <a:solidFill>
                            <a:srgbClr val="316355"/>
                          </a:solidFill>
                          <a:latin typeface="Ubuntu" panose="020B0504030602030204" pitchFamily="34" charset="0"/>
                          <a:ea typeface="+mn-ea"/>
                          <a:cs typeface="+mn-cs"/>
                        </a:rPr>
                        <a:t>Dirige: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a:lnSpc>
                          <a:spcPct val="100000"/>
                        </a:lnSpc>
                      </a:pPr>
                      <a:r>
                        <a:rPr lang="es-xl" sz="900" b="0" i="0" u="none" strike="noStrike" baseline="0" dirty="0">
                          <a:solidFill>
                            <a:schemeClr val="dk1"/>
                          </a:solidFill>
                          <a:latin typeface="Ubuntu" panose="020B0504030602030204" pitchFamily="34" charset="0"/>
                          <a:ea typeface="+mn-ea"/>
                          <a:cs typeface="+mn-cs"/>
                        </a:rPr>
                        <a:t>Las frutas y las verduras le dan al cuerpo vitaminas, minerales y energía importantes que son necesarios para una salud y un rendimiento deportivo buenos.</a:t>
                      </a:r>
                    </a:p>
                    <a:p>
                      <a:pPr>
                        <a:lnSpc>
                          <a:spcPct val="100000"/>
                        </a:lnSpc>
                      </a:pPr>
                      <a:endParaRPr sz="900" b="0" i="0" u="none" strike="noStrike" baseline="0" dirty="0">
                        <a:solidFill>
                          <a:schemeClr val="dk1"/>
                        </a:solidFill>
                        <a:latin typeface="Ubuntu" panose="020B0504030602030204" pitchFamily="34" charset="0"/>
                        <a:ea typeface="+mn-ea"/>
                        <a:cs typeface="+mn-cs"/>
                      </a:endParaRPr>
                    </a:p>
                    <a:p>
                      <a:pPr>
                        <a:lnSpc>
                          <a:spcPct val="100000"/>
                        </a:lnSpc>
                      </a:pPr>
                      <a:r>
                        <a:rPr lang="es-xl" sz="900" b="0" i="0" u="none" strike="noStrike" baseline="0" dirty="0">
                          <a:solidFill>
                            <a:schemeClr val="dk1"/>
                          </a:solidFill>
                          <a:latin typeface="Ubuntu" panose="020B0504030602030204" pitchFamily="34" charset="0"/>
                          <a:ea typeface="+mn-ea"/>
                          <a:cs typeface="+mn-cs"/>
                        </a:rPr>
                        <a:t>El objetivo es comer al menos 5 frutas y verduras por día.</a:t>
                      </a:r>
                    </a:p>
                    <a:p>
                      <a:pPr>
                        <a:lnSpc>
                          <a:spcPct val="100000"/>
                        </a:lnSpc>
                      </a:pPr>
                      <a:endParaRPr sz="900" b="0" i="0" u="none" strike="noStrike" baseline="0" dirty="0">
                        <a:solidFill>
                          <a:schemeClr val="dk1"/>
                        </a:solidFill>
                        <a:latin typeface="Ubuntu" panose="020B0504030602030204" pitchFamily="34" charset="0"/>
                        <a:ea typeface="+mn-ea"/>
                        <a:cs typeface="+mn-cs"/>
                      </a:endParaRPr>
                    </a:p>
                    <a:p>
                      <a:pPr>
                        <a:lnSpc>
                          <a:spcPct val="100000"/>
                        </a:lnSpc>
                      </a:pPr>
                      <a:r>
                        <a:rPr lang="es-xl" sz="900" b="1" i="0" u="none" strike="noStrike" baseline="0" dirty="0">
                          <a:solidFill>
                            <a:srgbClr val="316355"/>
                          </a:solidFill>
                          <a:latin typeface="Ubuntu" panose="020B0504030602030204" pitchFamily="34" charset="0"/>
                          <a:ea typeface="+mn-ea"/>
                          <a:cs typeface="+mn-cs"/>
                        </a:rPr>
                        <a:t>PREGUNTA:</a:t>
                      </a:r>
                    </a:p>
                    <a:p>
                      <a:pPr>
                        <a:lnSpc>
                          <a:spcPct val="100000"/>
                        </a:lnSpc>
                      </a:pPr>
                      <a:r>
                        <a:rPr lang="es-xl" sz="900" b="0" i="0" u="none" strike="noStrike" baseline="0" dirty="0">
                          <a:solidFill>
                            <a:schemeClr val="dk1"/>
                          </a:solidFill>
                          <a:latin typeface="Ubuntu" panose="020B0504030602030204" pitchFamily="34" charset="0"/>
                          <a:ea typeface="+mn-ea"/>
                          <a:cs typeface="+mn-cs"/>
                        </a:rPr>
                        <a:t>¿Cuáles son sus frutas y verduras favoritas? Escriban al menos 3 frutas </a:t>
                      </a:r>
                      <a:br>
                        <a:rPr lang="en-US" sz="900" b="0" i="0" u="none" strike="noStrike" baseline="0" dirty="0">
                          <a:solidFill>
                            <a:schemeClr val="dk1"/>
                          </a:solidFill>
                          <a:latin typeface="Ubuntu" panose="020B0504030602030204" pitchFamily="34" charset="0"/>
                          <a:ea typeface="+mn-ea"/>
                          <a:cs typeface="+mn-cs"/>
                        </a:rPr>
                      </a:br>
                      <a:r>
                        <a:rPr lang="es-xl" sz="900" b="0" i="0" u="none" strike="noStrike" baseline="0" dirty="0">
                          <a:solidFill>
                            <a:schemeClr val="dk1"/>
                          </a:solidFill>
                          <a:latin typeface="Ubuntu" panose="020B0504030602030204" pitchFamily="34" charset="0"/>
                          <a:ea typeface="+mn-ea"/>
                          <a:cs typeface="+mn-cs"/>
                        </a:rPr>
                        <a:t>y 3 verduras en el libro de trabajo.</a:t>
                      </a:r>
                    </a:p>
                    <a:p>
                      <a:pPr>
                        <a:lnSpc>
                          <a:spcPct val="100000"/>
                        </a:lnSpc>
                      </a:pPr>
                      <a:endParaRPr sz="900" b="1" i="1" u="none" strike="noStrike" baseline="0" dirty="0">
                        <a:solidFill>
                          <a:schemeClr val="dk1"/>
                        </a:solidFill>
                        <a:latin typeface="Ubuntu" panose="020B0504030602030204" pitchFamily="34" charset="0"/>
                        <a:ea typeface="+mn-ea"/>
                        <a:cs typeface="+mn-cs"/>
                      </a:endParaRPr>
                    </a:p>
                    <a:p>
                      <a:pPr>
                        <a:lnSpc>
                          <a:spcPct val="100000"/>
                        </a:lnSpc>
                      </a:pPr>
                      <a:r>
                        <a:rPr lang="es-xl" sz="900" b="1" i="1" u="none" strike="noStrike" baseline="0" dirty="0">
                          <a:solidFill>
                            <a:schemeClr val="dk1"/>
                          </a:solidFill>
                          <a:latin typeface="Ubuntu" panose="020B0504030602030204" pitchFamily="34" charset="0"/>
                          <a:ea typeface="+mn-ea"/>
                          <a:cs typeface="+mn-cs"/>
                        </a:rPr>
                        <a:t>Pídeles a algunos participantes que compartan sus respuestas y pasa </a:t>
                      </a:r>
                      <a:br>
                        <a:rPr lang="en-US" sz="900" b="1" i="1" u="none" strike="noStrike" baseline="0" dirty="0">
                          <a:solidFill>
                            <a:schemeClr val="dk1"/>
                          </a:solidFill>
                          <a:latin typeface="Ubuntu" panose="020B0504030602030204" pitchFamily="34" charset="0"/>
                          <a:ea typeface="+mn-ea"/>
                          <a:cs typeface="+mn-cs"/>
                        </a:rPr>
                      </a:br>
                      <a:r>
                        <a:rPr lang="es-xl" sz="900" b="1" i="1" u="none" strike="noStrike" baseline="0" dirty="0">
                          <a:solidFill>
                            <a:schemeClr val="dk1"/>
                          </a:solidFill>
                          <a:latin typeface="Ubuntu" panose="020B0504030602030204" pitchFamily="34" charset="0"/>
                          <a:ea typeface="+mn-ea"/>
                          <a:cs typeface="+mn-cs"/>
                        </a:rPr>
                        <a:t>a la siguiente diapositiva.</a:t>
                      </a:r>
                      <a:endParaRPr sz="900" b="0" i="0" u="none" strike="noStrike" baseline="0" dirty="0">
                        <a:solidFill>
                          <a:schemeClr val="dk1"/>
                        </a:solidFill>
                        <a:latin typeface="Ubuntu" panose="020B0504030602030204" pitchFamily="34" charset="0"/>
                        <a:ea typeface="+mn-ea"/>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sz="160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r h="1704777">
                <a:tc>
                  <a:txBody>
                    <a:bodyPr/>
                    <a:lstStyle/>
                    <a:p>
                      <a:pPr marL="0" algn="l" defTabSz="914400" rtl="0" eaLnBrk="1" latinLnBrk="0" hangingPunct="1">
                        <a:lnSpc>
                          <a:spcPct val="100000"/>
                        </a:lnSpc>
                      </a:pPr>
                      <a:r>
                        <a:rPr lang="es-xl" sz="900" b="1" i="0" u="none" strike="noStrike" baseline="0" dirty="0">
                          <a:solidFill>
                            <a:srgbClr val="316355"/>
                          </a:solidFill>
                          <a:latin typeface="Ubuntu" panose="020B0504030602030204" pitchFamily="34" charset="0"/>
                          <a:ea typeface="+mn-ea"/>
                          <a:cs typeface="+mn-cs"/>
                        </a:rPr>
                        <a:t>Tema </a:t>
                      </a:r>
                    </a:p>
                    <a:p>
                      <a:pPr marL="0" marR="0" lvl="0" indent="0" algn="l" defTabSz="914400" rtl="0" eaLnBrk="1" fontAlgn="auto" latinLnBrk="0" hangingPunct="1">
                        <a:lnSpc>
                          <a:spcPct val="100000"/>
                        </a:lnSpc>
                        <a:spcBef>
                          <a:spcPts val="0"/>
                        </a:spcBef>
                        <a:spcAft>
                          <a:spcPts val="0"/>
                        </a:spcAft>
                        <a:buClrTx/>
                        <a:buSzTx/>
                        <a:buFontTx/>
                        <a:buNone/>
                        <a:tabLst/>
                        <a:defRPr/>
                      </a:pPr>
                      <a:r>
                        <a:rPr lang="es-xl" sz="900" b="1" i="0" u="none" strike="noStrike" baseline="0" dirty="0">
                          <a:solidFill>
                            <a:srgbClr val="316355"/>
                          </a:solidFill>
                          <a:latin typeface="Ubuntu" panose="020B0504030602030204" pitchFamily="34" charset="0"/>
                          <a:ea typeface="+mn-ea"/>
                          <a:cs typeface="+mn-cs"/>
                        </a:rPr>
                        <a:t>Lección 1: </a:t>
                      </a:r>
                      <a:r>
                        <a:rPr lang="es-xl" sz="900" b="0" i="0" u="none" strike="noStrike" baseline="0" dirty="0">
                          <a:solidFill>
                            <a:schemeClr val="tx1"/>
                          </a:solidFill>
                          <a:latin typeface="Ubuntu" panose="020B0504030602030204" pitchFamily="34" charset="0"/>
                          <a:ea typeface="+mn-ea"/>
                          <a:cs typeface="+mn-cs"/>
                        </a:rPr>
                        <a:t>Descripción general </a:t>
                      </a:r>
                      <a:br>
                        <a:rPr lang="en-US" sz="900" b="0" i="0" u="none" strike="noStrike" baseline="0" dirty="0">
                          <a:solidFill>
                            <a:schemeClr val="tx1"/>
                          </a:solidFill>
                          <a:latin typeface="Ubuntu" panose="020B0504030602030204" pitchFamily="34" charset="0"/>
                          <a:ea typeface="+mn-ea"/>
                          <a:cs typeface="+mn-cs"/>
                        </a:rPr>
                      </a:br>
                      <a:r>
                        <a:rPr lang="es-xl" sz="900" b="0" i="0" u="none" strike="noStrike" baseline="0" dirty="0">
                          <a:solidFill>
                            <a:schemeClr val="tx1"/>
                          </a:solidFill>
                          <a:latin typeface="Ubuntu" panose="020B0504030602030204" pitchFamily="34" charset="0"/>
                          <a:ea typeface="+mn-ea"/>
                          <a:cs typeface="+mn-cs"/>
                        </a:rPr>
                        <a:t>del área “Nutrición” del Mejoramiento Físico</a:t>
                      </a:r>
                    </a:p>
                    <a:p>
                      <a:pPr marL="0" marR="0" lvl="0" indent="0" algn="l" defTabSz="914400" rtl="0" eaLnBrk="1" fontAlgn="auto" latinLnBrk="0" hangingPunct="1">
                        <a:lnSpc>
                          <a:spcPct val="100000"/>
                        </a:lnSpc>
                        <a:spcBef>
                          <a:spcPts val="0"/>
                        </a:spcBef>
                        <a:spcAft>
                          <a:spcPts val="0"/>
                        </a:spcAft>
                        <a:buClrTx/>
                        <a:buSzTx/>
                        <a:buFontTx/>
                        <a:buNone/>
                        <a:tabLst/>
                        <a:defRPr/>
                      </a:pPr>
                      <a:endParaRPr sz="900" b="0" i="0" u="none" strike="noStrike" baseline="0" dirty="0">
                        <a:solidFill>
                          <a:schemeClr val="tx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xl" sz="900" b="0" i="0" u="none" strike="noStrike" baseline="0" dirty="0">
                          <a:solidFill>
                            <a:schemeClr val="tx1"/>
                          </a:solidFill>
                          <a:latin typeface="Ubuntu" panose="020B0504030602030204" pitchFamily="34" charset="0"/>
                          <a:ea typeface="+mn-ea"/>
                          <a:cs typeface="+mn-cs"/>
                        </a:rPr>
                        <a:t>Lácteos</a:t>
                      </a:r>
                    </a:p>
                    <a:p>
                      <a:pPr marL="0" algn="l" defTabSz="914400" rtl="0" eaLnBrk="1" latinLnBrk="0" hangingPunct="1">
                        <a:lnSpc>
                          <a:spcPct val="100000"/>
                        </a:lnSpc>
                      </a:pPr>
                      <a:endParaRPr sz="900" b="1" i="0" u="none" strike="noStrike" baseline="0" dirty="0">
                        <a:solidFill>
                          <a:srgbClr val="316355"/>
                        </a:solidFill>
                        <a:latin typeface="Ubuntu" panose="020B0504030602030204" pitchFamily="34" charset="0"/>
                        <a:ea typeface="+mn-ea"/>
                        <a:cs typeface="+mn-cs"/>
                      </a:endParaRPr>
                    </a:p>
                    <a:p>
                      <a:pPr marL="0" algn="l" defTabSz="914400" rtl="0" eaLnBrk="1" latinLnBrk="0" hangingPunct="1">
                        <a:lnSpc>
                          <a:spcPct val="100000"/>
                        </a:lnSpc>
                      </a:pPr>
                      <a:r>
                        <a:rPr lang="es-xl" sz="900" b="1" i="0" u="none" strike="noStrike" baseline="0" dirty="0">
                          <a:solidFill>
                            <a:srgbClr val="316355"/>
                          </a:solidFill>
                          <a:latin typeface="Ubuntu" panose="020B0504030602030204" pitchFamily="34" charset="0"/>
                          <a:ea typeface="+mn-ea"/>
                          <a:cs typeface="+mn-cs"/>
                        </a:rPr>
                        <a:t>Tiempo: </a:t>
                      </a:r>
                      <a:r>
                        <a:rPr lang="es-xl" sz="900" b="0" i="0" u="none" strike="noStrike" baseline="0" dirty="0">
                          <a:solidFill>
                            <a:schemeClr val="tx1"/>
                          </a:solidFill>
                          <a:latin typeface="Ubuntu" panose="020B0504030602030204" pitchFamily="34" charset="0"/>
                          <a:ea typeface="+mn-ea"/>
                          <a:cs typeface="+mn-cs"/>
                        </a:rPr>
                        <a:t>2 minutos</a:t>
                      </a:r>
                    </a:p>
                    <a:p>
                      <a:pPr marL="0" algn="l" defTabSz="914400" rtl="0" eaLnBrk="1" latinLnBrk="0" hangingPunct="1">
                        <a:lnSpc>
                          <a:spcPct val="100000"/>
                        </a:lnSpc>
                      </a:pPr>
                      <a:r>
                        <a:rPr lang="es-xl" sz="900" b="1" i="0" u="none" strike="noStrike" baseline="0" dirty="0">
                          <a:solidFill>
                            <a:srgbClr val="316355"/>
                          </a:solidFill>
                          <a:latin typeface="Ubuntu" panose="020B0504030602030204" pitchFamily="34" charset="0"/>
                          <a:ea typeface="+mn-ea"/>
                          <a:cs typeface="+mn-cs"/>
                        </a:rPr>
                        <a:t>Dirige: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a:lnSpc>
                          <a:spcPct val="100000"/>
                        </a:lnSpc>
                      </a:pPr>
                      <a:r>
                        <a:rPr lang="es-xl" sz="900" b="0" i="0" u="none" strike="noStrike" baseline="0" dirty="0">
                          <a:solidFill>
                            <a:schemeClr val="dk1"/>
                          </a:solidFill>
                          <a:latin typeface="Ubuntu" panose="020B0504030602030204" pitchFamily="34" charset="0"/>
                          <a:ea typeface="+mn-ea"/>
                          <a:cs typeface="+mn-cs"/>
                        </a:rPr>
                        <a:t>Los lácteos ayudan a mantener los huesos fuertes. Esto puede prevenir fracturas y dolor o debilidad muscular.</a:t>
                      </a:r>
                    </a:p>
                    <a:p>
                      <a:pPr>
                        <a:lnSpc>
                          <a:spcPct val="100000"/>
                        </a:lnSpc>
                      </a:pPr>
                      <a:endParaRPr sz="900" b="0" i="0" u="none" strike="noStrike" baseline="0" dirty="0">
                        <a:solidFill>
                          <a:schemeClr val="dk1"/>
                        </a:solidFill>
                        <a:latin typeface="Ubuntu" panose="020B0504030602030204" pitchFamily="34" charset="0"/>
                        <a:ea typeface="+mn-ea"/>
                        <a:cs typeface="+mn-cs"/>
                      </a:endParaRPr>
                    </a:p>
                    <a:p>
                      <a:pPr>
                        <a:lnSpc>
                          <a:spcPct val="100000"/>
                        </a:lnSpc>
                      </a:pPr>
                      <a:r>
                        <a:rPr lang="es-xl" sz="900" b="0" i="0" u="none" strike="noStrike" baseline="0" dirty="0">
                          <a:solidFill>
                            <a:schemeClr val="dk1"/>
                          </a:solidFill>
                          <a:latin typeface="Ubuntu" panose="020B0504030602030204" pitchFamily="34" charset="0"/>
                          <a:ea typeface="+mn-ea"/>
                          <a:cs typeface="+mn-cs"/>
                        </a:rPr>
                        <a:t>Los lácteos contienen vitamina D y calcio. </a:t>
                      </a:r>
                    </a:p>
                    <a:p>
                      <a:pPr>
                        <a:lnSpc>
                          <a:spcPct val="100000"/>
                        </a:lnSpc>
                      </a:pPr>
                      <a:endParaRPr sz="900" b="0" i="0" u="none" strike="noStrike" baseline="0" dirty="0">
                        <a:solidFill>
                          <a:schemeClr val="dk1"/>
                        </a:solidFill>
                        <a:latin typeface="Ubuntu" panose="020B0504030602030204" pitchFamily="34" charset="0"/>
                        <a:ea typeface="+mn-ea"/>
                        <a:cs typeface="+mn-cs"/>
                      </a:endParaRPr>
                    </a:p>
                    <a:p>
                      <a:pPr>
                        <a:lnSpc>
                          <a:spcPct val="100000"/>
                        </a:lnSpc>
                      </a:pPr>
                      <a:r>
                        <a:rPr lang="es-xl" sz="900" b="0" i="0" u="none" strike="noStrike" baseline="0" dirty="0">
                          <a:solidFill>
                            <a:schemeClr val="dk1"/>
                          </a:solidFill>
                          <a:latin typeface="Ubuntu" panose="020B0504030602030204" pitchFamily="34" charset="0"/>
                          <a:ea typeface="+mn-ea"/>
                          <a:cs typeface="+mn-cs"/>
                        </a:rPr>
                        <a:t>El objetivo es ingerir al menos 3 porciones de lácteos por día.</a:t>
                      </a:r>
                    </a:p>
                    <a:p>
                      <a:pPr>
                        <a:lnSpc>
                          <a:spcPct val="100000"/>
                        </a:lnSpc>
                      </a:pPr>
                      <a:endParaRPr sz="900" b="0" i="0" u="none" strike="noStrike" baseline="0" dirty="0">
                        <a:solidFill>
                          <a:schemeClr val="dk1"/>
                        </a:solidFill>
                        <a:latin typeface="Ubuntu" panose="020B0504030602030204" pitchFamily="34" charset="0"/>
                        <a:ea typeface="+mn-ea"/>
                        <a:cs typeface="+mn-cs"/>
                      </a:endParaRPr>
                    </a:p>
                    <a:p>
                      <a:pPr>
                        <a:lnSpc>
                          <a:spcPct val="100000"/>
                        </a:lnSpc>
                      </a:pPr>
                      <a:r>
                        <a:rPr lang="es-xl" sz="900" b="1" i="0" u="none" strike="noStrike" baseline="0" dirty="0">
                          <a:solidFill>
                            <a:srgbClr val="316355"/>
                          </a:solidFill>
                          <a:latin typeface="Ubuntu" panose="020B0504030602030204" pitchFamily="34" charset="0"/>
                          <a:ea typeface="+mn-ea"/>
                          <a:cs typeface="+mn-cs"/>
                        </a:rPr>
                        <a:t>PREGUNTA:</a:t>
                      </a:r>
                    </a:p>
                    <a:p>
                      <a:pPr marL="0" marR="0" lvl="0" indent="0" algn="l" defTabSz="914400" rtl="0" eaLnBrk="1" fontAlgn="auto" latinLnBrk="0" hangingPunct="1">
                        <a:lnSpc>
                          <a:spcPct val="100000"/>
                        </a:lnSpc>
                        <a:spcBef>
                          <a:spcPts val="0"/>
                        </a:spcBef>
                        <a:spcAft>
                          <a:spcPts val="0"/>
                        </a:spcAft>
                        <a:buClrTx/>
                        <a:buSzTx/>
                        <a:buFontTx/>
                        <a:buNone/>
                        <a:tabLst/>
                        <a:defRPr/>
                      </a:pPr>
                      <a:r>
                        <a:rPr lang="es-xl" sz="900" b="0" i="0" u="none" strike="noStrike" baseline="0" dirty="0">
                          <a:solidFill>
                            <a:schemeClr val="dk1"/>
                          </a:solidFill>
                          <a:latin typeface="Ubuntu" panose="020B0504030602030204" pitchFamily="34" charset="0"/>
                          <a:ea typeface="+mn-ea"/>
                          <a:cs typeface="+mn-cs"/>
                        </a:rPr>
                        <a:t>¿Cuáles son sus lácteos favoritos? Escriban al menos 3 ejemplos en el libro </a:t>
                      </a:r>
                      <a:br>
                        <a:rPr lang="en-US" sz="900" b="0" i="0" u="none" strike="noStrike" baseline="0" dirty="0">
                          <a:solidFill>
                            <a:schemeClr val="dk1"/>
                          </a:solidFill>
                          <a:latin typeface="Ubuntu" panose="020B0504030602030204" pitchFamily="34" charset="0"/>
                          <a:ea typeface="+mn-ea"/>
                          <a:cs typeface="+mn-cs"/>
                        </a:rPr>
                      </a:br>
                      <a:r>
                        <a:rPr lang="es-xl" sz="900" b="0" i="0" u="none" strike="noStrike" baseline="0" dirty="0">
                          <a:solidFill>
                            <a:schemeClr val="dk1"/>
                          </a:solidFill>
                          <a:latin typeface="Ubuntu" panose="020B0504030602030204" pitchFamily="34" charset="0"/>
                          <a:ea typeface="+mn-ea"/>
                          <a:cs typeface="+mn-cs"/>
                        </a:rPr>
                        <a:t>de trabajo.</a:t>
                      </a:r>
                    </a:p>
                    <a:p>
                      <a:pPr>
                        <a:lnSpc>
                          <a:spcPct val="100000"/>
                        </a:lnSpc>
                      </a:pPr>
                      <a:endParaRPr sz="900" b="1" i="1" u="none" strike="noStrike" baseline="0" dirty="0">
                        <a:solidFill>
                          <a:schemeClr val="dk1"/>
                        </a:solidFill>
                        <a:latin typeface="Ubuntu" panose="020B0504030602030204" pitchFamily="34" charset="0"/>
                        <a:ea typeface="+mn-ea"/>
                        <a:cs typeface="+mn-cs"/>
                      </a:endParaRPr>
                    </a:p>
                    <a:p>
                      <a:pPr>
                        <a:lnSpc>
                          <a:spcPct val="100000"/>
                        </a:lnSpc>
                      </a:pPr>
                      <a:r>
                        <a:rPr lang="es-xl" sz="900" b="1" i="1" u="none" strike="noStrike" baseline="0" dirty="0">
                          <a:solidFill>
                            <a:schemeClr val="dk1"/>
                          </a:solidFill>
                          <a:latin typeface="Ubuntu" panose="020B0504030602030204" pitchFamily="34" charset="0"/>
                          <a:ea typeface="+mn-ea"/>
                          <a:cs typeface="+mn-cs"/>
                        </a:rPr>
                        <a:t>Pídeles a algunos participantes que compartan sus respuestas y pasa </a:t>
                      </a:r>
                      <a:br>
                        <a:rPr lang="en-US" sz="900" b="1" i="1" u="none" strike="noStrike" baseline="0" dirty="0">
                          <a:solidFill>
                            <a:schemeClr val="dk1"/>
                          </a:solidFill>
                          <a:latin typeface="Ubuntu" panose="020B0504030602030204" pitchFamily="34" charset="0"/>
                          <a:ea typeface="+mn-ea"/>
                          <a:cs typeface="+mn-cs"/>
                        </a:rPr>
                      </a:br>
                      <a:r>
                        <a:rPr lang="es-xl" sz="900" b="1" i="1" u="none" strike="noStrike" baseline="0" dirty="0">
                          <a:solidFill>
                            <a:schemeClr val="dk1"/>
                          </a:solidFill>
                          <a:latin typeface="Ubuntu" panose="020B0504030602030204" pitchFamily="34" charset="0"/>
                          <a:ea typeface="+mn-ea"/>
                          <a:cs typeface="+mn-cs"/>
                        </a:rPr>
                        <a:t>a la siguiente diapositiva.</a:t>
                      </a:r>
                      <a:endParaRPr sz="900" b="0" i="0" u="none" strike="noStrike" baseline="0" dirty="0">
                        <a:solidFill>
                          <a:schemeClr val="dk1"/>
                        </a:solidFill>
                        <a:latin typeface="Ubuntu" panose="020B0504030602030204" pitchFamily="34" charset="0"/>
                        <a:ea typeface="+mn-ea"/>
                        <a:cs typeface="+mn-cs"/>
                      </a:endParaRPr>
                    </a:p>
                    <a:p>
                      <a:pPr marL="171450" indent="-171450" algn="l" defTabSz="914400" rtl="0" eaLnBrk="1" latinLnBrk="0" hangingPunct="1">
                        <a:lnSpc>
                          <a:spcPct val="100000"/>
                        </a:lnSpc>
                        <a:buFont typeface="Arial" panose="020B0604020202020204" pitchFamily="34" charset="0"/>
                        <a:buChar char="•"/>
                      </a:pPr>
                      <a:endParaRPr sz="900" b="0" i="0" u="none" strike="noStrike" baseline="0" dirty="0">
                        <a:solidFill>
                          <a:schemeClr val="dk1"/>
                        </a:solidFill>
                        <a:latin typeface="Ubuntu" panose="020B0504030602030204" pitchFamily="34" charset="0"/>
                        <a:ea typeface="+mn-ea"/>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sz="160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3215686542"/>
                  </a:ext>
                </a:extLst>
              </a:tr>
              <a:tr h="1704777">
                <a:tc>
                  <a:txBody>
                    <a:bodyPr/>
                    <a:lstStyle/>
                    <a:p>
                      <a:pPr marL="0" algn="l" defTabSz="914400" rtl="0" eaLnBrk="1" latinLnBrk="0" hangingPunct="1">
                        <a:lnSpc>
                          <a:spcPct val="100000"/>
                        </a:lnSpc>
                      </a:pPr>
                      <a:r>
                        <a:rPr lang="es-xl" sz="900" b="1" i="0" u="none" strike="noStrike" baseline="0" dirty="0">
                          <a:solidFill>
                            <a:srgbClr val="316355"/>
                          </a:solidFill>
                          <a:latin typeface="Ubuntu" panose="020B0504030602030204" pitchFamily="34" charset="0"/>
                          <a:ea typeface="+mn-ea"/>
                          <a:cs typeface="+mn-cs"/>
                        </a:rPr>
                        <a:t>Tema </a:t>
                      </a:r>
                    </a:p>
                    <a:p>
                      <a:pPr marL="0" marR="0" lvl="0" indent="0" algn="l" defTabSz="914400" rtl="0" eaLnBrk="1" fontAlgn="auto" latinLnBrk="0" hangingPunct="1">
                        <a:lnSpc>
                          <a:spcPct val="100000"/>
                        </a:lnSpc>
                        <a:spcBef>
                          <a:spcPts val="0"/>
                        </a:spcBef>
                        <a:spcAft>
                          <a:spcPts val="0"/>
                        </a:spcAft>
                        <a:buClrTx/>
                        <a:buSzTx/>
                        <a:buFontTx/>
                        <a:buNone/>
                        <a:tabLst/>
                        <a:defRPr/>
                      </a:pPr>
                      <a:r>
                        <a:rPr lang="es-xl" sz="900" b="1" i="0" u="none" strike="noStrike" baseline="0" dirty="0">
                          <a:solidFill>
                            <a:srgbClr val="316355"/>
                          </a:solidFill>
                          <a:latin typeface="Ubuntu" panose="020B0504030602030204" pitchFamily="34" charset="0"/>
                          <a:ea typeface="+mn-ea"/>
                          <a:cs typeface="+mn-cs"/>
                        </a:rPr>
                        <a:t>Lección 1: </a:t>
                      </a:r>
                      <a:r>
                        <a:rPr lang="es-xl" sz="900" b="0" i="0" u="none" strike="noStrike" baseline="0" dirty="0">
                          <a:solidFill>
                            <a:schemeClr val="tx1"/>
                          </a:solidFill>
                          <a:latin typeface="Ubuntu" panose="020B0504030602030204" pitchFamily="34" charset="0"/>
                          <a:ea typeface="+mn-ea"/>
                          <a:cs typeface="+mn-cs"/>
                        </a:rPr>
                        <a:t>Descripción general </a:t>
                      </a:r>
                      <a:br>
                        <a:rPr lang="en-US" sz="900" b="0" i="0" u="none" strike="noStrike" baseline="0" dirty="0">
                          <a:solidFill>
                            <a:schemeClr val="tx1"/>
                          </a:solidFill>
                          <a:latin typeface="Ubuntu" panose="020B0504030602030204" pitchFamily="34" charset="0"/>
                          <a:ea typeface="+mn-ea"/>
                          <a:cs typeface="+mn-cs"/>
                        </a:rPr>
                      </a:br>
                      <a:r>
                        <a:rPr lang="es-xl" sz="900" b="0" i="0" u="none" strike="noStrike" baseline="0" dirty="0">
                          <a:solidFill>
                            <a:schemeClr val="tx1"/>
                          </a:solidFill>
                          <a:latin typeface="Ubuntu" panose="020B0504030602030204" pitchFamily="34" charset="0"/>
                          <a:ea typeface="+mn-ea"/>
                          <a:cs typeface="+mn-cs"/>
                        </a:rPr>
                        <a:t>del área “Nutrición” del Mejoramiento Físico</a:t>
                      </a:r>
                    </a:p>
                    <a:p>
                      <a:pPr marL="0" marR="0" lvl="0" indent="0" algn="l" defTabSz="914400" rtl="0" eaLnBrk="1" fontAlgn="auto" latinLnBrk="0" hangingPunct="1">
                        <a:lnSpc>
                          <a:spcPct val="100000"/>
                        </a:lnSpc>
                        <a:spcBef>
                          <a:spcPts val="0"/>
                        </a:spcBef>
                        <a:spcAft>
                          <a:spcPts val="0"/>
                        </a:spcAft>
                        <a:buClrTx/>
                        <a:buSzTx/>
                        <a:buFontTx/>
                        <a:buNone/>
                        <a:tabLst/>
                        <a:defRPr/>
                      </a:pPr>
                      <a:endParaRPr sz="900" b="0" i="0" u="none" strike="noStrike" baseline="0" dirty="0">
                        <a:solidFill>
                          <a:schemeClr val="tx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xl" sz="900" b="0" i="0" u="none" strike="noStrike" baseline="0" dirty="0">
                          <a:solidFill>
                            <a:schemeClr val="tx1"/>
                          </a:solidFill>
                          <a:latin typeface="Ubuntu" panose="020B0504030602030204" pitchFamily="34" charset="0"/>
                          <a:ea typeface="+mn-ea"/>
                          <a:cs typeface="+mn-cs"/>
                        </a:rPr>
                        <a:t>Cereales</a:t>
                      </a:r>
                    </a:p>
                    <a:p>
                      <a:pPr marL="0" algn="l" defTabSz="914400" rtl="0" eaLnBrk="1" latinLnBrk="0" hangingPunct="1">
                        <a:lnSpc>
                          <a:spcPct val="100000"/>
                        </a:lnSpc>
                      </a:pPr>
                      <a:endParaRPr sz="900" b="1" i="0" u="none" strike="noStrike" baseline="0" dirty="0">
                        <a:solidFill>
                          <a:srgbClr val="316355"/>
                        </a:solidFill>
                        <a:latin typeface="Ubuntu" panose="020B0504030602030204" pitchFamily="34" charset="0"/>
                        <a:ea typeface="+mn-ea"/>
                        <a:cs typeface="+mn-cs"/>
                      </a:endParaRPr>
                    </a:p>
                    <a:p>
                      <a:pPr marL="0" algn="l" defTabSz="914400" rtl="0" eaLnBrk="1" latinLnBrk="0" hangingPunct="1">
                        <a:lnSpc>
                          <a:spcPct val="100000"/>
                        </a:lnSpc>
                      </a:pPr>
                      <a:r>
                        <a:rPr lang="es-xl" sz="900" b="1" i="0" u="none" strike="noStrike" baseline="0" dirty="0">
                          <a:solidFill>
                            <a:srgbClr val="316355"/>
                          </a:solidFill>
                          <a:latin typeface="Ubuntu" panose="020B0504030602030204" pitchFamily="34" charset="0"/>
                          <a:ea typeface="+mn-ea"/>
                          <a:cs typeface="+mn-cs"/>
                        </a:rPr>
                        <a:t>Tiempo: </a:t>
                      </a:r>
                      <a:r>
                        <a:rPr lang="es-xl" sz="900" b="0" i="0" u="none" strike="noStrike" baseline="0" dirty="0">
                          <a:solidFill>
                            <a:schemeClr val="tx1"/>
                          </a:solidFill>
                          <a:latin typeface="Ubuntu" panose="020B0504030602030204" pitchFamily="34" charset="0"/>
                          <a:ea typeface="+mn-ea"/>
                          <a:cs typeface="+mn-cs"/>
                        </a:rPr>
                        <a:t>2 minutos</a:t>
                      </a:r>
                    </a:p>
                    <a:p>
                      <a:pPr marL="0" algn="l" defTabSz="914400" rtl="0" eaLnBrk="1" latinLnBrk="0" hangingPunct="1">
                        <a:lnSpc>
                          <a:spcPct val="100000"/>
                        </a:lnSpc>
                      </a:pPr>
                      <a:r>
                        <a:rPr lang="es-xl" sz="900" b="1" i="0" u="none" strike="noStrike" baseline="0" dirty="0">
                          <a:solidFill>
                            <a:srgbClr val="316355"/>
                          </a:solidFill>
                          <a:latin typeface="Ubuntu" panose="020B0504030602030204" pitchFamily="34" charset="0"/>
                          <a:ea typeface="+mn-ea"/>
                          <a:cs typeface="+mn-cs"/>
                        </a:rPr>
                        <a:t>Dirige: </a:t>
                      </a:r>
                    </a:p>
                    <a:p>
                      <a:pPr marL="0" algn="l" defTabSz="914400" rtl="0" eaLnBrk="1" latinLnBrk="0" hangingPunct="1">
                        <a:lnSpc>
                          <a:spcPct val="100000"/>
                        </a:lnSpc>
                      </a:pPr>
                      <a:endParaRPr sz="900" b="1" i="0" u="none" strike="noStrike" baseline="0" dirty="0">
                        <a:solidFill>
                          <a:srgbClr val="316355"/>
                        </a:solidFill>
                        <a:latin typeface="Ubuntu" panose="020B0504030602030204" pitchFamily="34" charset="0"/>
                        <a:ea typeface="+mn-ea"/>
                        <a:cs typeface="+mn-cs"/>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a:lnSpc>
                          <a:spcPct val="100000"/>
                        </a:lnSpc>
                      </a:pPr>
                      <a:r>
                        <a:rPr lang="es-xl" sz="900" b="0" i="0" u="none" strike="noStrike" baseline="0" dirty="0">
                          <a:solidFill>
                            <a:schemeClr val="dk1"/>
                          </a:solidFill>
                          <a:latin typeface="Ubuntu" panose="020B0504030602030204" pitchFamily="34" charset="0"/>
                          <a:ea typeface="+mn-ea"/>
                          <a:cs typeface="+mn-cs"/>
                        </a:rPr>
                        <a:t>Los cereales son, por naturaleza, ricos en fibra; por lo tanto, nos hacen sentir satisfechos y ayudan a mantener un peso corporal saludable. </a:t>
                      </a:r>
                    </a:p>
                    <a:p>
                      <a:pPr>
                        <a:lnSpc>
                          <a:spcPct val="100000"/>
                        </a:lnSpc>
                      </a:pPr>
                      <a:endParaRPr sz="900" b="0" i="0" u="none" strike="noStrike" baseline="0" dirty="0">
                        <a:solidFill>
                          <a:schemeClr val="dk1"/>
                        </a:solidFill>
                        <a:latin typeface="Ubuntu" panose="020B0504030602030204" pitchFamily="34" charset="0"/>
                        <a:ea typeface="+mn-ea"/>
                        <a:cs typeface="+mn-cs"/>
                      </a:endParaRPr>
                    </a:p>
                    <a:p>
                      <a:pPr>
                        <a:lnSpc>
                          <a:spcPct val="100000"/>
                        </a:lnSpc>
                      </a:pPr>
                      <a:r>
                        <a:rPr lang="es-xl" sz="900" b="0" i="0" u="none" strike="noStrike" baseline="0" dirty="0">
                          <a:solidFill>
                            <a:schemeClr val="dk1"/>
                          </a:solidFill>
                          <a:latin typeface="Ubuntu" panose="020B0504030602030204" pitchFamily="34" charset="0"/>
                          <a:ea typeface="+mn-ea"/>
                          <a:cs typeface="+mn-cs"/>
                        </a:rPr>
                        <a:t>Intenten que la mitad de los cereales que consumen sean integrales.</a:t>
                      </a:r>
                    </a:p>
                    <a:p>
                      <a:pPr>
                        <a:lnSpc>
                          <a:spcPct val="100000"/>
                        </a:lnSpc>
                      </a:pPr>
                      <a:endParaRPr sz="900" b="0" i="0" u="none" strike="noStrike" baseline="0" dirty="0">
                        <a:solidFill>
                          <a:schemeClr val="dk1"/>
                        </a:solidFill>
                        <a:latin typeface="Ubuntu" panose="020B0504030602030204" pitchFamily="34" charset="0"/>
                        <a:ea typeface="+mn-ea"/>
                        <a:cs typeface="+mn-cs"/>
                      </a:endParaRPr>
                    </a:p>
                    <a:p>
                      <a:pPr>
                        <a:lnSpc>
                          <a:spcPct val="100000"/>
                        </a:lnSpc>
                      </a:pPr>
                      <a:r>
                        <a:rPr lang="es-xl" sz="900" b="1" i="0" u="none" strike="noStrike" baseline="0" dirty="0">
                          <a:solidFill>
                            <a:srgbClr val="316355"/>
                          </a:solidFill>
                          <a:latin typeface="Ubuntu" panose="020B0504030602030204" pitchFamily="34" charset="0"/>
                          <a:ea typeface="+mn-ea"/>
                          <a:cs typeface="+mn-cs"/>
                        </a:rPr>
                        <a:t>PREGUNTA:</a:t>
                      </a:r>
                    </a:p>
                    <a:p>
                      <a:pPr marL="0" marR="0" lvl="0" indent="0" algn="l" defTabSz="914400" rtl="0" eaLnBrk="1" fontAlgn="auto" latinLnBrk="0" hangingPunct="1">
                        <a:lnSpc>
                          <a:spcPct val="100000"/>
                        </a:lnSpc>
                        <a:spcBef>
                          <a:spcPts val="0"/>
                        </a:spcBef>
                        <a:spcAft>
                          <a:spcPts val="0"/>
                        </a:spcAft>
                        <a:buClrTx/>
                        <a:buSzTx/>
                        <a:buFontTx/>
                        <a:buNone/>
                        <a:tabLst/>
                        <a:defRPr/>
                      </a:pPr>
                      <a:r>
                        <a:rPr lang="es-xl" sz="900" b="0" i="0" u="none" strike="noStrike" baseline="0" dirty="0">
                          <a:solidFill>
                            <a:schemeClr val="dk1"/>
                          </a:solidFill>
                          <a:latin typeface="Ubuntu" panose="020B0504030602030204" pitchFamily="34" charset="0"/>
                          <a:ea typeface="+mn-ea"/>
                          <a:cs typeface="+mn-cs"/>
                        </a:rPr>
                        <a:t>¿Cuáles son sus cereales favoritos? Escriban al menos 3 ejemplos en el libro </a:t>
                      </a:r>
                      <a:br>
                        <a:rPr lang="en-US" sz="900" b="0" i="0" u="none" strike="noStrike" baseline="0" dirty="0">
                          <a:solidFill>
                            <a:schemeClr val="dk1"/>
                          </a:solidFill>
                          <a:latin typeface="Ubuntu" panose="020B0504030602030204" pitchFamily="34" charset="0"/>
                          <a:ea typeface="+mn-ea"/>
                          <a:cs typeface="+mn-cs"/>
                        </a:rPr>
                      </a:br>
                      <a:r>
                        <a:rPr lang="es-xl" sz="900" b="0" i="0" u="none" strike="noStrike" baseline="0" dirty="0">
                          <a:solidFill>
                            <a:schemeClr val="dk1"/>
                          </a:solidFill>
                          <a:latin typeface="Ubuntu" panose="020B0504030602030204" pitchFamily="34" charset="0"/>
                          <a:ea typeface="+mn-ea"/>
                          <a:cs typeface="+mn-cs"/>
                        </a:rPr>
                        <a:t>de trabajo.</a:t>
                      </a:r>
                    </a:p>
                    <a:p>
                      <a:pPr>
                        <a:lnSpc>
                          <a:spcPct val="100000"/>
                        </a:lnSpc>
                      </a:pPr>
                      <a:endParaRPr sz="900" b="1" i="1" u="none" strike="noStrike" baseline="0" dirty="0">
                        <a:solidFill>
                          <a:schemeClr val="dk1"/>
                        </a:solidFill>
                        <a:latin typeface="Ubuntu" panose="020B0504030602030204" pitchFamily="34" charset="0"/>
                        <a:ea typeface="+mn-ea"/>
                        <a:cs typeface="+mn-cs"/>
                      </a:endParaRPr>
                    </a:p>
                    <a:p>
                      <a:pPr>
                        <a:lnSpc>
                          <a:spcPct val="100000"/>
                        </a:lnSpc>
                      </a:pPr>
                      <a:r>
                        <a:rPr lang="es-xl" sz="900" b="1" i="1" u="none" strike="noStrike" baseline="0" dirty="0">
                          <a:solidFill>
                            <a:schemeClr val="dk1"/>
                          </a:solidFill>
                          <a:latin typeface="Ubuntu" panose="020B0504030602030204" pitchFamily="34" charset="0"/>
                          <a:ea typeface="+mn-ea"/>
                          <a:cs typeface="+mn-cs"/>
                        </a:rPr>
                        <a:t>Pídeles a algunos participantes que compartan sus respuestas y pasa </a:t>
                      </a:r>
                      <a:br>
                        <a:rPr lang="en-US" sz="900" b="1" i="1" u="none" strike="noStrike" baseline="0" dirty="0">
                          <a:solidFill>
                            <a:schemeClr val="dk1"/>
                          </a:solidFill>
                          <a:latin typeface="Ubuntu" panose="020B0504030602030204" pitchFamily="34" charset="0"/>
                          <a:ea typeface="+mn-ea"/>
                          <a:cs typeface="+mn-cs"/>
                        </a:rPr>
                      </a:br>
                      <a:r>
                        <a:rPr lang="es-xl" sz="900" b="1" i="1" u="none" strike="noStrike" baseline="0" dirty="0">
                          <a:solidFill>
                            <a:schemeClr val="dk1"/>
                          </a:solidFill>
                          <a:latin typeface="Ubuntu" panose="020B0504030602030204" pitchFamily="34" charset="0"/>
                          <a:ea typeface="+mn-ea"/>
                          <a:cs typeface="+mn-cs"/>
                        </a:rPr>
                        <a:t>a la siguiente diapositiva.</a:t>
                      </a:r>
                      <a:endParaRPr sz="900" b="0" i="0" u="none" strike="noStrike" baseline="0" dirty="0">
                        <a:solidFill>
                          <a:schemeClr val="dk1"/>
                        </a:solidFill>
                        <a:latin typeface="Ubuntu" panose="020B0504030602030204" pitchFamily="34" charset="0"/>
                        <a:ea typeface="+mn-ea"/>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endParaRPr sz="1600"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2635570182"/>
                  </a:ext>
                </a:extLst>
              </a:tr>
            </a:tbl>
          </a:graphicData>
        </a:graphic>
      </p:graphicFrame>
      <p:pic>
        <p:nvPicPr>
          <p:cNvPr id="5" name="Picture 4">
            <a:extLst>
              <a:ext uri="{FF2B5EF4-FFF2-40B4-BE49-F238E27FC236}">
                <a16:creationId xmlns:a16="http://schemas.microsoft.com/office/drawing/2014/main" id="{6F0C4D12-BE63-1EE8-7123-3CBFA38CFE6F}"/>
              </a:ext>
            </a:extLst>
          </p:cNvPr>
          <p:cNvPicPr>
            <a:picLocks noChangeAspect="1"/>
          </p:cNvPicPr>
          <p:nvPr/>
        </p:nvPicPr>
        <p:blipFill rotWithShape="1">
          <a:blip r:embed="rId2"/>
          <a:srcRect l="6200" t="35774" r="50000" b="21176"/>
          <a:stretch/>
        </p:blipFill>
        <p:spPr>
          <a:xfrm>
            <a:off x="7007087" y="1145413"/>
            <a:ext cx="2124647" cy="1181955"/>
          </a:xfrm>
          <a:prstGeom prst="rect">
            <a:avLst/>
          </a:prstGeom>
          <a:ln>
            <a:solidFill>
              <a:schemeClr val="tx1"/>
            </a:solidFill>
          </a:ln>
        </p:spPr>
      </p:pic>
      <p:pic>
        <p:nvPicPr>
          <p:cNvPr id="9" name="Picture 8">
            <a:extLst>
              <a:ext uri="{FF2B5EF4-FFF2-40B4-BE49-F238E27FC236}">
                <a16:creationId xmlns:a16="http://schemas.microsoft.com/office/drawing/2014/main" id="{E0806C31-0C26-7A6C-C0D7-220B9B9D714C}"/>
              </a:ext>
            </a:extLst>
          </p:cNvPr>
          <p:cNvPicPr>
            <a:picLocks noChangeAspect="1"/>
          </p:cNvPicPr>
          <p:nvPr/>
        </p:nvPicPr>
        <p:blipFill rotWithShape="1">
          <a:blip r:embed="rId3"/>
          <a:srcRect l="6200" t="35348" r="50000" b="21815"/>
          <a:stretch/>
        </p:blipFill>
        <p:spPr>
          <a:xfrm>
            <a:off x="7007087" y="3042640"/>
            <a:ext cx="2124647" cy="1181955"/>
          </a:xfrm>
          <a:prstGeom prst="rect">
            <a:avLst/>
          </a:prstGeom>
          <a:ln>
            <a:solidFill>
              <a:schemeClr val="tx1"/>
            </a:solidFill>
          </a:ln>
        </p:spPr>
      </p:pic>
      <p:pic>
        <p:nvPicPr>
          <p:cNvPr id="11" name="Picture 10">
            <a:extLst>
              <a:ext uri="{FF2B5EF4-FFF2-40B4-BE49-F238E27FC236}">
                <a16:creationId xmlns:a16="http://schemas.microsoft.com/office/drawing/2014/main" id="{EE285DC6-B8F1-F807-9DEF-DE3C98E72DCE}"/>
              </a:ext>
            </a:extLst>
          </p:cNvPr>
          <p:cNvPicPr>
            <a:picLocks noChangeAspect="1"/>
          </p:cNvPicPr>
          <p:nvPr/>
        </p:nvPicPr>
        <p:blipFill rotWithShape="1">
          <a:blip r:embed="rId4"/>
          <a:srcRect l="6200" t="35135" r="50000" b="22028"/>
          <a:stretch/>
        </p:blipFill>
        <p:spPr>
          <a:xfrm>
            <a:off x="7007087" y="4973348"/>
            <a:ext cx="2124647" cy="1168836"/>
          </a:xfrm>
          <a:prstGeom prst="rect">
            <a:avLst/>
          </a:prstGeom>
          <a:ln>
            <a:solidFill>
              <a:schemeClr val="tx1"/>
            </a:solidFill>
          </a:ln>
        </p:spPr>
      </p:pic>
    </p:spTree>
    <p:extLst>
      <p:ext uri="{BB962C8B-B14F-4D97-AF65-F5344CB8AC3E}">
        <p14:creationId xmlns:p14="http://schemas.microsoft.com/office/powerpoint/2010/main" val="21676698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2065807930"/>
              </p:ext>
            </p:extLst>
          </p:nvPr>
        </p:nvGraphicFramePr>
        <p:xfrm>
          <a:off x="614150" y="545911"/>
          <a:ext cx="8518837" cy="6240127"/>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09112">
                <a:tc>
                  <a:txBody>
                    <a:bodyPr/>
                    <a:lstStyle/>
                    <a:p>
                      <a:r>
                        <a:rPr lang="es-xl" sz="1200" dirty="0">
                          <a:solidFill>
                            <a:srgbClr val="316355"/>
                          </a:solidFill>
                          <a:latin typeface="Ubuntu" panose="020B0504030602030204" pitchFamily="34" charset="0"/>
                        </a:rPr>
                        <a:t>Preparación</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s-xl" sz="1200">
                          <a:solidFill>
                            <a:srgbClr val="316355"/>
                          </a:solidFill>
                          <a:latin typeface="Ubuntu" panose="020B0504030602030204" pitchFamily="34" charset="0"/>
                        </a:rPr>
                        <a:t>Descripción</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s-xl" sz="1200">
                          <a:solidFill>
                            <a:srgbClr val="316355"/>
                          </a:solidFill>
                          <a:latin typeface="Ubuntu" panose="020B0504030602030204" pitchFamily="34" charset="0"/>
                        </a:rPr>
                        <a:t>Diapositiva</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1652487">
                <a:tc>
                  <a:txBody>
                    <a:bodyPr/>
                    <a:lstStyle/>
                    <a:p>
                      <a:pPr marL="0" algn="l" defTabSz="914400" rtl="0" eaLnBrk="1" latinLnBrk="0" hangingPunct="1">
                        <a:lnSpc>
                          <a:spcPct val="100000"/>
                        </a:lnSpc>
                      </a:pPr>
                      <a:r>
                        <a:rPr lang="es-xl" sz="900" b="1" i="0" u="none" strike="noStrike" baseline="0" dirty="0">
                          <a:solidFill>
                            <a:srgbClr val="316355"/>
                          </a:solidFill>
                          <a:latin typeface="Ubuntu" panose="020B0504030602030204" pitchFamily="34" charset="0"/>
                          <a:ea typeface="+mn-ea"/>
                          <a:cs typeface="+mn-cs"/>
                        </a:rPr>
                        <a:t>Tema </a:t>
                      </a:r>
                    </a:p>
                    <a:p>
                      <a:pPr marL="0" marR="0" lvl="0" indent="0" algn="l" defTabSz="914400" rtl="0" eaLnBrk="1" fontAlgn="auto" latinLnBrk="0" hangingPunct="1">
                        <a:lnSpc>
                          <a:spcPct val="100000"/>
                        </a:lnSpc>
                        <a:spcBef>
                          <a:spcPts val="0"/>
                        </a:spcBef>
                        <a:spcAft>
                          <a:spcPts val="0"/>
                        </a:spcAft>
                        <a:buClrTx/>
                        <a:buSzTx/>
                        <a:buFontTx/>
                        <a:buNone/>
                        <a:tabLst/>
                        <a:defRPr/>
                      </a:pPr>
                      <a:r>
                        <a:rPr lang="es-xl" sz="900" b="1" i="0" u="none" strike="noStrike" baseline="0" dirty="0">
                          <a:solidFill>
                            <a:srgbClr val="316355"/>
                          </a:solidFill>
                          <a:latin typeface="Ubuntu" panose="020B0504030602030204" pitchFamily="34" charset="0"/>
                          <a:ea typeface="+mn-ea"/>
                          <a:cs typeface="+mn-cs"/>
                        </a:rPr>
                        <a:t>Lección 1: </a:t>
                      </a:r>
                      <a:r>
                        <a:rPr lang="es-xl" sz="900" b="0" i="0" u="none" strike="noStrike" baseline="0" dirty="0">
                          <a:solidFill>
                            <a:schemeClr val="tx1"/>
                          </a:solidFill>
                          <a:latin typeface="Ubuntu" panose="020B0504030602030204" pitchFamily="34" charset="0"/>
                          <a:ea typeface="+mn-ea"/>
                          <a:cs typeface="+mn-cs"/>
                        </a:rPr>
                        <a:t>Descripción general </a:t>
                      </a:r>
                      <a:br>
                        <a:rPr lang="en-US" sz="900" b="0" i="0" u="none" strike="noStrike" baseline="0" dirty="0">
                          <a:solidFill>
                            <a:schemeClr val="tx1"/>
                          </a:solidFill>
                          <a:latin typeface="Ubuntu" panose="020B0504030602030204" pitchFamily="34" charset="0"/>
                          <a:ea typeface="+mn-ea"/>
                          <a:cs typeface="+mn-cs"/>
                        </a:rPr>
                      </a:br>
                      <a:r>
                        <a:rPr lang="es-xl" sz="900" b="0" i="0" u="none" strike="noStrike" baseline="0" dirty="0">
                          <a:solidFill>
                            <a:schemeClr val="tx1"/>
                          </a:solidFill>
                          <a:latin typeface="Ubuntu" panose="020B0504030602030204" pitchFamily="34" charset="0"/>
                          <a:ea typeface="+mn-ea"/>
                          <a:cs typeface="+mn-cs"/>
                        </a:rPr>
                        <a:t>del área “Nutrición” del Mejoramiento Físico</a:t>
                      </a:r>
                    </a:p>
                    <a:p>
                      <a:pPr marL="0" marR="0" lvl="0" indent="0" algn="l" defTabSz="914400" rtl="0" eaLnBrk="1" fontAlgn="auto" latinLnBrk="0" hangingPunct="1">
                        <a:lnSpc>
                          <a:spcPct val="100000"/>
                        </a:lnSpc>
                        <a:spcBef>
                          <a:spcPts val="0"/>
                        </a:spcBef>
                        <a:spcAft>
                          <a:spcPts val="0"/>
                        </a:spcAft>
                        <a:buClrTx/>
                        <a:buSzTx/>
                        <a:buFontTx/>
                        <a:buNone/>
                        <a:tabLst/>
                        <a:defRPr/>
                      </a:pPr>
                      <a:endParaRPr sz="900" b="0" i="0" u="none" strike="noStrike" baseline="0" dirty="0">
                        <a:solidFill>
                          <a:schemeClr val="tx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xl" sz="900" b="0" i="0" u="none" strike="noStrike" baseline="0" dirty="0">
                          <a:solidFill>
                            <a:schemeClr val="tx1"/>
                          </a:solidFill>
                          <a:latin typeface="Ubuntu" panose="020B0504030602030204" pitchFamily="34" charset="0"/>
                          <a:ea typeface="+mn-ea"/>
                          <a:cs typeface="+mn-cs"/>
                        </a:rPr>
                        <a:t>Proteína</a:t>
                      </a:r>
                    </a:p>
                    <a:p>
                      <a:pPr marL="0" algn="l" defTabSz="914400" rtl="0" eaLnBrk="1" latinLnBrk="0" hangingPunct="1">
                        <a:lnSpc>
                          <a:spcPct val="100000"/>
                        </a:lnSpc>
                      </a:pPr>
                      <a:endParaRPr sz="900" b="1" i="0" u="none" strike="noStrike" baseline="0" dirty="0">
                        <a:solidFill>
                          <a:srgbClr val="316355"/>
                        </a:solidFill>
                        <a:latin typeface="Ubuntu" panose="020B0504030602030204" pitchFamily="34" charset="0"/>
                        <a:ea typeface="+mn-ea"/>
                        <a:cs typeface="+mn-cs"/>
                      </a:endParaRPr>
                    </a:p>
                    <a:p>
                      <a:pPr marL="0" algn="l" defTabSz="914400" rtl="0" eaLnBrk="1" latinLnBrk="0" hangingPunct="1">
                        <a:lnSpc>
                          <a:spcPct val="100000"/>
                        </a:lnSpc>
                      </a:pPr>
                      <a:r>
                        <a:rPr lang="es-xl" sz="900" b="1" i="0" u="none" strike="noStrike" baseline="0" dirty="0">
                          <a:solidFill>
                            <a:srgbClr val="316355"/>
                          </a:solidFill>
                          <a:latin typeface="Ubuntu" panose="020B0504030602030204" pitchFamily="34" charset="0"/>
                          <a:ea typeface="+mn-ea"/>
                          <a:cs typeface="+mn-cs"/>
                        </a:rPr>
                        <a:t>Tiempo: </a:t>
                      </a:r>
                      <a:r>
                        <a:rPr lang="es-xl" sz="900" b="0" i="0" u="none" strike="noStrike" baseline="0" dirty="0">
                          <a:solidFill>
                            <a:schemeClr val="tx1"/>
                          </a:solidFill>
                          <a:latin typeface="Ubuntu" panose="020B0504030602030204" pitchFamily="34" charset="0"/>
                          <a:ea typeface="+mn-ea"/>
                          <a:cs typeface="+mn-cs"/>
                        </a:rPr>
                        <a:t>2 minutos</a:t>
                      </a:r>
                    </a:p>
                    <a:p>
                      <a:pPr marL="0" algn="l" defTabSz="914400" rtl="0" eaLnBrk="1" latinLnBrk="0" hangingPunct="1">
                        <a:lnSpc>
                          <a:spcPct val="100000"/>
                        </a:lnSpc>
                      </a:pPr>
                      <a:r>
                        <a:rPr lang="es-xl" sz="900" b="1" i="0" u="none" strike="noStrike" baseline="0" dirty="0">
                          <a:solidFill>
                            <a:srgbClr val="316355"/>
                          </a:solidFill>
                          <a:latin typeface="Ubuntu" panose="020B0504030602030204" pitchFamily="34" charset="0"/>
                          <a:ea typeface="+mn-ea"/>
                          <a:cs typeface="+mn-cs"/>
                        </a:rPr>
                        <a:t>Dirige: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a:lnSpc>
                          <a:spcPct val="100000"/>
                        </a:lnSpc>
                      </a:pPr>
                      <a:r>
                        <a:rPr lang="es-xl" sz="900" b="0" i="0" u="none" strike="noStrike" baseline="0" dirty="0">
                          <a:solidFill>
                            <a:schemeClr val="dk1"/>
                          </a:solidFill>
                          <a:latin typeface="Ubuntu" panose="020B0504030602030204" pitchFamily="34" charset="0"/>
                          <a:ea typeface="+mn-ea"/>
                          <a:cs typeface="+mn-cs"/>
                        </a:rPr>
                        <a:t>La proteína favorece la recuperación y la reparación de los tejidos de los músculos, la piel, los órganos, la sangre, el cabello y las uñas.</a:t>
                      </a:r>
                    </a:p>
                    <a:p>
                      <a:pPr>
                        <a:lnSpc>
                          <a:spcPct val="100000"/>
                        </a:lnSpc>
                      </a:pPr>
                      <a:endParaRPr sz="900" b="0" i="0" u="none" strike="noStrike" baseline="0" dirty="0">
                        <a:solidFill>
                          <a:schemeClr val="dk1"/>
                        </a:solidFill>
                        <a:latin typeface="Ubuntu" panose="020B0504030602030204" pitchFamily="34" charset="0"/>
                        <a:ea typeface="+mn-ea"/>
                        <a:cs typeface="+mn-cs"/>
                      </a:endParaRPr>
                    </a:p>
                    <a:p>
                      <a:pPr>
                        <a:lnSpc>
                          <a:spcPct val="100000"/>
                        </a:lnSpc>
                      </a:pPr>
                      <a:r>
                        <a:rPr lang="es-xl" sz="900" b="0" i="0" u="none" strike="noStrike" baseline="0" dirty="0">
                          <a:solidFill>
                            <a:schemeClr val="dk1"/>
                          </a:solidFill>
                          <a:latin typeface="Ubuntu" panose="020B0504030602030204" pitchFamily="34" charset="0"/>
                          <a:ea typeface="+mn-ea"/>
                          <a:cs typeface="+mn-cs"/>
                        </a:rPr>
                        <a:t>La proteína no solo brinda energía, sino que también es una fuente de energía </a:t>
                      </a:r>
                      <a:br>
                        <a:rPr lang="en-US" sz="900" b="0" i="0" u="none" strike="noStrike" baseline="0" dirty="0">
                          <a:solidFill>
                            <a:schemeClr val="dk1"/>
                          </a:solidFill>
                          <a:latin typeface="Ubuntu" panose="020B0504030602030204" pitchFamily="34" charset="0"/>
                          <a:ea typeface="+mn-ea"/>
                          <a:cs typeface="+mn-cs"/>
                        </a:rPr>
                      </a:br>
                      <a:r>
                        <a:rPr lang="es-xl" sz="900" b="0" i="0" u="none" strike="noStrike" baseline="0" dirty="0">
                          <a:solidFill>
                            <a:schemeClr val="dk1"/>
                          </a:solidFill>
                          <a:latin typeface="Ubuntu" panose="020B0504030602030204" pitchFamily="34" charset="0"/>
                          <a:ea typeface="+mn-ea"/>
                          <a:cs typeface="+mn-cs"/>
                        </a:rPr>
                        <a:t>a largo plazo.</a:t>
                      </a:r>
                    </a:p>
                    <a:p>
                      <a:pPr>
                        <a:lnSpc>
                          <a:spcPct val="100000"/>
                        </a:lnSpc>
                      </a:pPr>
                      <a:endParaRPr sz="900" b="0" i="0" u="none" strike="noStrike" baseline="0" dirty="0">
                        <a:solidFill>
                          <a:schemeClr val="dk1"/>
                        </a:solidFill>
                        <a:latin typeface="Ubuntu" panose="020B0504030602030204" pitchFamily="34" charset="0"/>
                        <a:ea typeface="+mn-ea"/>
                        <a:cs typeface="+mn-cs"/>
                      </a:endParaRPr>
                    </a:p>
                    <a:p>
                      <a:pPr>
                        <a:lnSpc>
                          <a:spcPct val="100000"/>
                        </a:lnSpc>
                      </a:pPr>
                      <a:r>
                        <a:rPr lang="es-xl" sz="900" b="1" i="0" u="none" strike="noStrike" baseline="0" dirty="0">
                          <a:solidFill>
                            <a:srgbClr val="316355"/>
                          </a:solidFill>
                          <a:latin typeface="Ubuntu" panose="020B0504030602030204" pitchFamily="34" charset="0"/>
                          <a:ea typeface="+mn-ea"/>
                          <a:cs typeface="+mn-cs"/>
                        </a:rPr>
                        <a:t>PREGUNTA:</a:t>
                      </a:r>
                    </a:p>
                    <a:p>
                      <a:pPr>
                        <a:lnSpc>
                          <a:spcPct val="100000"/>
                        </a:lnSpc>
                      </a:pPr>
                      <a:r>
                        <a:rPr lang="es-xl" sz="900" b="0" i="0" u="none" strike="noStrike" baseline="0" dirty="0">
                          <a:solidFill>
                            <a:schemeClr val="dk1"/>
                          </a:solidFill>
                          <a:latin typeface="Ubuntu" panose="020B0504030602030204" pitchFamily="34" charset="0"/>
                          <a:ea typeface="+mn-ea"/>
                          <a:cs typeface="+mn-cs"/>
                        </a:rPr>
                        <a:t>¿Cuáles son sus fuentes favoritas de proteína? Escriban al menos 3 ejemplos </a:t>
                      </a:r>
                      <a:br>
                        <a:rPr lang="en-US" sz="900" b="0" i="0" u="none" strike="noStrike" baseline="0" dirty="0">
                          <a:solidFill>
                            <a:schemeClr val="dk1"/>
                          </a:solidFill>
                          <a:latin typeface="Ubuntu" panose="020B0504030602030204" pitchFamily="34" charset="0"/>
                          <a:ea typeface="+mn-ea"/>
                          <a:cs typeface="+mn-cs"/>
                        </a:rPr>
                      </a:br>
                      <a:r>
                        <a:rPr lang="es-xl" sz="900" b="0" i="0" u="none" strike="noStrike" baseline="0" dirty="0">
                          <a:solidFill>
                            <a:schemeClr val="dk1"/>
                          </a:solidFill>
                          <a:latin typeface="Ubuntu" panose="020B0504030602030204" pitchFamily="34" charset="0"/>
                          <a:ea typeface="+mn-ea"/>
                          <a:cs typeface="+mn-cs"/>
                        </a:rPr>
                        <a:t>en el libro de trabajo.</a:t>
                      </a:r>
                    </a:p>
                    <a:p>
                      <a:pPr>
                        <a:lnSpc>
                          <a:spcPct val="100000"/>
                        </a:lnSpc>
                      </a:pPr>
                      <a:endParaRPr sz="900" b="1" i="1" u="none" strike="noStrike" baseline="0" dirty="0">
                        <a:solidFill>
                          <a:schemeClr val="dk1"/>
                        </a:solidFill>
                        <a:latin typeface="Ubuntu" panose="020B0504030602030204" pitchFamily="34" charset="0"/>
                        <a:ea typeface="+mn-ea"/>
                        <a:cs typeface="+mn-cs"/>
                      </a:endParaRPr>
                    </a:p>
                    <a:p>
                      <a:pPr>
                        <a:lnSpc>
                          <a:spcPct val="100000"/>
                        </a:lnSpc>
                      </a:pPr>
                      <a:r>
                        <a:rPr lang="es-xl" sz="900" b="1" i="1" u="none" strike="noStrike" baseline="0" dirty="0">
                          <a:solidFill>
                            <a:schemeClr val="dk1"/>
                          </a:solidFill>
                          <a:latin typeface="Ubuntu" panose="020B0504030602030204" pitchFamily="34" charset="0"/>
                          <a:ea typeface="+mn-ea"/>
                          <a:cs typeface="+mn-cs"/>
                        </a:rPr>
                        <a:t>Pídeles a algunos participantes que compartan sus respuestas y pasa </a:t>
                      </a:r>
                      <a:br>
                        <a:rPr lang="en-US" sz="900" b="1" i="1" u="none" strike="noStrike" baseline="0" dirty="0">
                          <a:solidFill>
                            <a:schemeClr val="dk1"/>
                          </a:solidFill>
                          <a:latin typeface="Ubuntu" panose="020B0504030602030204" pitchFamily="34" charset="0"/>
                          <a:ea typeface="+mn-ea"/>
                          <a:cs typeface="+mn-cs"/>
                        </a:rPr>
                      </a:br>
                      <a:r>
                        <a:rPr lang="es-xl" sz="900" b="1" i="1" u="none" strike="noStrike" baseline="0" dirty="0">
                          <a:solidFill>
                            <a:schemeClr val="dk1"/>
                          </a:solidFill>
                          <a:latin typeface="Ubuntu" panose="020B0504030602030204" pitchFamily="34" charset="0"/>
                          <a:ea typeface="+mn-ea"/>
                          <a:cs typeface="+mn-cs"/>
                        </a:rPr>
                        <a:t>a la siguiente diapositiva.</a:t>
                      </a:r>
                      <a:endParaRPr sz="900" b="0" i="0" u="none" strike="noStrike" baseline="0" dirty="0">
                        <a:solidFill>
                          <a:schemeClr val="dk1"/>
                        </a:solidFill>
                        <a:latin typeface="Ubuntu" panose="020B0504030602030204" pitchFamily="34" charset="0"/>
                        <a:ea typeface="+mn-ea"/>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a:lnSpc>
                          <a:spcPct val="100000"/>
                        </a:lnSpc>
                      </a:pPr>
                      <a:endParaRPr sz="160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r h="2600314">
                <a:tc>
                  <a:txBody>
                    <a:bodyPr/>
                    <a:lstStyle/>
                    <a:p>
                      <a:pPr marL="0" algn="l" defTabSz="914400" rtl="0" eaLnBrk="1" latinLnBrk="0" hangingPunct="1">
                        <a:lnSpc>
                          <a:spcPct val="100000"/>
                        </a:lnSpc>
                      </a:pPr>
                      <a:r>
                        <a:rPr lang="es-xl" sz="900" b="1" i="0" u="none" strike="noStrike" baseline="0" dirty="0">
                          <a:solidFill>
                            <a:srgbClr val="316355"/>
                          </a:solidFill>
                          <a:latin typeface="Ubuntu" panose="020B0504030602030204" pitchFamily="34" charset="0"/>
                          <a:ea typeface="+mn-ea"/>
                          <a:cs typeface="+mn-cs"/>
                        </a:rPr>
                        <a:t>Tema </a:t>
                      </a:r>
                    </a:p>
                    <a:p>
                      <a:pPr marL="0" marR="0" lvl="0" indent="0" algn="l" defTabSz="914400" rtl="0" eaLnBrk="1" fontAlgn="auto" latinLnBrk="0" hangingPunct="1">
                        <a:lnSpc>
                          <a:spcPct val="100000"/>
                        </a:lnSpc>
                        <a:spcBef>
                          <a:spcPts val="0"/>
                        </a:spcBef>
                        <a:spcAft>
                          <a:spcPts val="0"/>
                        </a:spcAft>
                        <a:buClrTx/>
                        <a:buSzTx/>
                        <a:buFontTx/>
                        <a:buNone/>
                        <a:tabLst/>
                        <a:defRPr/>
                      </a:pPr>
                      <a:r>
                        <a:rPr lang="es-xl" sz="900" b="1" i="0" u="none" strike="noStrike" baseline="0" dirty="0">
                          <a:solidFill>
                            <a:srgbClr val="316355"/>
                          </a:solidFill>
                          <a:latin typeface="Ubuntu" panose="020B0504030602030204" pitchFamily="34" charset="0"/>
                          <a:ea typeface="+mn-ea"/>
                          <a:cs typeface="+mn-cs"/>
                        </a:rPr>
                        <a:t>Lección 1: </a:t>
                      </a:r>
                      <a:r>
                        <a:rPr lang="es-xl" sz="900" b="0" i="0" u="none" strike="noStrike" baseline="0" dirty="0">
                          <a:solidFill>
                            <a:schemeClr val="tx1"/>
                          </a:solidFill>
                          <a:latin typeface="Ubuntu" panose="020B0504030602030204" pitchFamily="34" charset="0"/>
                          <a:ea typeface="+mn-ea"/>
                          <a:cs typeface="+mn-cs"/>
                        </a:rPr>
                        <a:t>Descripción general </a:t>
                      </a:r>
                      <a:br>
                        <a:rPr lang="en-US" sz="900" b="0" i="0" u="none" strike="noStrike" baseline="0" dirty="0">
                          <a:solidFill>
                            <a:schemeClr val="tx1"/>
                          </a:solidFill>
                          <a:latin typeface="Ubuntu" panose="020B0504030602030204" pitchFamily="34" charset="0"/>
                          <a:ea typeface="+mn-ea"/>
                          <a:cs typeface="+mn-cs"/>
                        </a:rPr>
                      </a:br>
                      <a:r>
                        <a:rPr lang="es-xl" sz="900" b="0" i="0" u="none" strike="noStrike" baseline="0" dirty="0">
                          <a:solidFill>
                            <a:schemeClr val="tx1"/>
                          </a:solidFill>
                          <a:latin typeface="Ubuntu" panose="020B0504030602030204" pitchFamily="34" charset="0"/>
                          <a:ea typeface="+mn-ea"/>
                          <a:cs typeface="+mn-cs"/>
                        </a:rPr>
                        <a:t>del área “Nutrición” del Mejoramiento Físico</a:t>
                      </a:r>
                    </a:p>
                    <a:p>
                      <a:pPr marL="0" marR="0" lvl="0" indent="0" algn="l" defTabSz="914400" rtl="0" eaLnBrk="1" fontAlgn="auto" latinLnBrk="0" hangingPunct="1">
                        <a:lnSpc>
                          <a:spcPct val="100000"/>
                        </a:lnSpc>
                        <a:spcBef>
                          <a:spcPts val="0"/>
                        </a:spcBef>
                        <a:spcAft>
                          <a:spcPts val="0"/>
                        </a:spcAft>
                        <a:buClrTx/>
                        <a:buSzTx/>
                        <a:buFontTx/>
                        <a:buNone/>
                        <a:tabLst/>
                        <a:defRPr/>
                      </a:pPr>
                      <a:endParaRPr sz="900" b="0" i="0" u="none" strike="noStrike" baseline="0" dirty="0">
                        <a:solidFill>
                          <a:schemeClr val="tx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xl" sz="900" b="0" i="0" u="none" strike="noStrike" baseline="0" dirty="0">
                          <a:solidFill>
                            <a:schemeClr val="tx1"/>
                          </a:solidFill>
                          <a:latin typeface="Ubuntu" panose="020B0504030602030204" pitchFamily="34" charset="0"/>
                          <a:ea typeface="+mn-ea"/>
                          <a:cs typeface="+mn-cs"/>
                        </a:rPr>
                        <a:t>Lácteos</a:t>
                      </a:r>
                    </a:p>
                    <a:p>
                      <a:pPr marL="0" algn="l" defTabSz="914400" rtl="0" eaLnBrk="1" latinLnBrk="0" hangingPunct="1">
                        <a:lnSpc>
                          <a:spcPct val="100000"/>
                        </a:lnSpc>
                      </a:pPr>
                      <a:endParaRPr sz="900" b="1" i="0" u="none" strike="noStrike" baseline="0" dirty="0">
                        <a:solidFill>
                          <a:srgbClr val="316355"/>
                        </a:solidFill>
                        <a:latin typeface="Ubuntu" panose="020B0504030602030204" pitchFamily="34" charset="0"/>
                        <a:ea typeface="+mn-ea"/>
                        <a:cs typeface="+mn-cs"/>
                      </a:endParaRPr>
                    </a:p>
                    <a:p>
                      <a:pPr marL="0" algn="l" defTabSz="914400" rtl="0" eaLnBrk="1" latinLnBrk="0" hangingPunct="1">
                        <a:lnSpc>
                          <a:spcPct val="100000"/>
                        </a:lnSpc>
                      </a:pPr>
                      <a:r>
                        <a:rPr lang="es-xl" sz="900" b="1" i="0" u="none" strike="noStrike" baseline="0" dirty="0">
                          <a:solidFill>
                            <a:srgbClr val="316355"/>
                          </a:solidFill>
                          <a:latin typeface="Ubuntu" panose="020B0504030602030204" pitchFamily="34" charset="0"/>
                          <a:ea typeface="+mn-ea"/>
                          <a:cs typeface="+mn-cs"/>
                        </a:rPr>
                        <a:t>Tiempo: </a:t>
                      </a:r>
                      <a:r>
                        <a:rPr lang="es-xl" sz="900" b="0" i="0" u="none" strike="noStrike" baseline="0" dirty="0">
                          <a:solidFill>
                            <a:schemeClr val="tx1"/>
                          </a:solidFill>
                          <a:latin typeface="Ubuntu" panose="020B0504030602030204" pitchFamily="34" charset="0"/>
                          <a:ea typeface="+mn-ea"/>
                          <a:cs typeface="+mn-cs"/>
                        </a:rPr>
                        <a:t>2 minutos</a:t>
                      </a:r>
                    </a:p>
                    <a:p>
                      <a:pPr marL="0" algn="l" defTabSz="914400" rtl="0" eaLnBrk="1" latinLnBrk="0" hangingPunct="1">
                        <a:lnSpc>
                          <a:spcPct val="100000"/>
                        </a:lnSpc>
                      </a:pPr>
                      <a:r>
                        <a:rPr lang="es-xl" sz="900" b="1" i="0" u="none" strike="noStrike" baseline="0" dirty="0">
                          <a:solidFill>
                            <a:srgbClr val="316355"/>
                          </a:solidFill>
                          <a:latin typeface="Ubuntu" panose="020B0504030602030204" pitchFamily="34" charset="0"/>
                          <a:ea typeface="+mn-ea"/>
                          <a:cs typeface="+mn-cs"/>
                        </a:rPr>
                        <a:t>Dirige: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a:lnSpc>
                          <a:spcPct val="100000"/>
                        </a:lnSpc>
                      </a:pPr>
                      <a:r>
                        <a:rPr lang="es-xl" sz="900" b="0" i="0" u="none" strike="noStrike" baseline="0" dirty="0">
                          <a:solidFill>
                            <a:schemeClr val="dk1"/>
                          </a:solidFill>
                          <a:latin typeface="Ubuntu" panose="020B0504030602030204" pitchFamily="34" charset="0"/>
                          <a:ea typeface="+mn-ea"/>
                          <a:cs typeface="+mn-cs"/>
                        </a:rPr>
                        <a:t>El control de las porciones implica elegir una cantidad saludable de </a:t>
                      </a:r>
                      <a:br>
                        <a:rPr lang="en-US" sz="900" b="0" i="0" u="none" strike="noStrike" baseline="0" dirty="0">
                          <a:solidFill>
                            <a:schemeClr val="dk1"/>
                          </a:solidFill>
                          <a:latin typeface="Ubuntu" panose="020B0504030602030204" pitchFamily="34" charset="0"/>
                          <a:ea typeface="+mn-ea"/>
                          <a:cs typeface="+mn-cs"/>
                        </a:rPr>
                      </a:br>
                      <a:r>
                        <a:rPr lang="es-xl" sz="900" b="0" i="0" u="none" strike="noStrike" baseline="0" dirty="0">
                          <a:solidFill>
                            <a:schemeClr val="dk1"/>
                          </a:solidFill>
                          <a:latin typeface="Ubuntu" panose="020B0504030602030204" pitchFamily="34" charset="0"/>
                          <a:ea typeface="+mn-ea"/>
                          <a:cs typeface="+mn-cs"/>
                        </a:rPr>
                        <a:t>un determinado alimento. </a:t>
                      </a:r>
                    </a:p>
                    <a:p>
                      <a:pPr>
                        <a:lnSpc>
                          <a:spcPct val="100000"/>
                        </a:lnSpc>
                      </a:pPr>
                      <a:endParaRPr sz="900" b="0" i="0" u="none" strike="noStrike" baseline="0" dirty="0">
                        <a:solidFill>
                          <a:schemeClr val="dk1"/>
                        </a:solidFill>
                        <a:latin typeface="Ubuntu" panose="020B0504030602030204" pitchFamily="34" charset="0"/>
                        <a:ea typeface="+mn-ea"/>
                        <a:cs typeface="+mn-cs"/>
                      </a:endParaRPr>
                    </a:p>
                    <a:p>
                      <a:pPr>
                        <a:lnSpc>
                          <a:spcPct val="100000"/>
                        </a:lnSpc>
                      </a:pPr>
                      <a:r>
                        <a:rPr lang="es-xl" sz="900" b="0" i="0" u="none" strike="noStrike" baseline="0" dirty="0">
                          <a:solidFill>
                            <a:schemeClr val="dk1"/>
                          </a:solidFill>
                          <a:latin typeface="Ubuntu" panose="020B0504030602030204" pitchFamily="34" charset="0"/>
                          <a:ea typeface="+mn-ea"/>
                          <a:cs typeface="+mn-cs"/>
                        </a:rPr>
                        <a:t>Permite aprovechar los nutrientes de los alimentos sin comer en exceso. Coman lo que necesite el cuerpo. </a:t>
                      </a:r>
                    </a:p>
                    <a:p>
                      <a:pPr>
                        <a:lnSpc>
                          <a:spcPct val="100000"/>
                        </a:lnSpc>
                      </a:pPr>
                      <a:endParaRPr sz="900" b="0" i="0" u="none" strike="noStrike" baseline="0" dirty="0">
                        <a:solidFill>
                          <a:schemeClr val="dk1"/>
                        </a:solidFill>
                        <a:latin typeface="Ubuntu" panose="020B0504030602030204" pitchFamily="34" charset="0"/>
                        <a:ea typeface="+mn-ea"/>
                        <a:cs typeface="+mn-cs"/>
                      </a:endParaRPr>
                    </a:p>
                    <a:p>
                      <a:pPr>
                        <a:lnSpc>
                          <a:spcPct val="100000"/>
                        </a:lnSpc>
                      </a:pPr>
                      <a:r>
                        <a:rPr lang="es-xl" sz="900" b="0" i="0" u="none" strike="noStrike" spc="-20" baseline="0" dirty="0">
                          <a:solidFill>
                            <a:schemeClr val="dk1"/>
                          </a:solidFill>
                          <a:latin typeface="Ubuntu" panose="020B0504030602030204" pitchFamily="34" charset="0"/>
                          <a:ea typeface="+mn-ea"/>
                          <a:cs typeface="+mn-cs"/>
                        </a:rPr>
                        <a:t>A continuación, brindamos algunos consejos para ayudar a controlar las porciones:</a:t>
                      </a:r>
                    </a:p>
                    <a:p>
                      <a:pPr marL="171450" indent="-171450">
                        <a:lnSpc>
                          <a:spcPct val="100000"/>
                        </a:lnSpc>
                        <a:buFont typeface="Arial" panose="020B0604020202020204" pitchFamily="34" charset="0"/>
                        <a:buChar char="•"/>
                      </a:pPr>
                      <a:r>
                        <a:rPr lang="es-xl" sz="900" b="0" i="0" u="none" strike="noStrike" baseline="0" dirty="0">
                          <a:solidFill>
                            <a:schemeClr val="dk1"/>
                          </a:solidFill>
                          <a:latin typeface="Ubuntu" panose="020B0504030602030204" pitchFamily="34" charset="0"/>
                          <a:ea typeface="+mn-ea"/>
                          <a:cs typeface="+mn-cs"/>
                        </a:rPr>
                        <a:t>Utilicen platos y tazones más pequeños.</a:t>
                      </a:r>
                    </a:p>
                    <a:p>
                      <a:pPr marL="171450" indent="-171450">
                        <a:lnSpc>
                          <a:spcPct val="100000"/>
                        </a:lnSpc>
                        <a:buFont typeface="Arial" panose="020B0604020202020204" pitchFamily="34" charset="0"/>
                        <a:buChar char="•"/>
                      </a:pPr>
                      <a:r>
                        <a:rPr lang="es-xl" sz="900" b="0" i="0" u="none" strike="noStrike" baseline="0" dirty="0">
                          <a:solidFill>
                            <a:schemeClr val="dk1"/>
                          </a:solidFill>
                          <a:latin typeface="Ubuntu" panose="020B0504030602030204" pitchFamily="34" charset="0"/>
                          <a:ea typeface="+mn-ea"/>
                          <a:cs typeface="+mn-cs"/>
                        </a:rPr>
                        <a:t>Limiten las distracciones durante las comidas.</a:t>
                      </a:r>
                    </a:p>
                    <a:p>
                      <a:pPr marL="171450" indent="-171450">
                        <a:lnSpc>
                          <a:spcPct val="100000"/>
                        </a:lnSpc>
                        <a:buFont typeface="Arial" panose="020B0604020202020204" pitchFamily="34" charset="0"/>
                        <a:buChar char="•"/>
                      </a:pPr>
                      <a:r>
                        <a:rPr lang="es-xl" sz="900" b="0" i="0" u="none" strike="noStrike" baseline="0" dirty="0">
                          <a:solidFill>
                            <a:schemeClr val="dk1"/>
                          </a:solidFill>
                          <a:latin typeface="Ubuntu" panose="020B0504030602030204" pitchFamily="34" charset="0"/>
                          <a:ea typeface="+mn-ea"/>
                          <a:cs typeface="+mn-cs"/>
                        </a:rPr>
                        <a:t>Mantengan la comida extra fuera de la mesa.</a:t>
                      </a:r>
                    </a:p>
                    <a:p>
                      <a:pPr marL="171450" indent="-171450">
                        <a:lnSpc>
                          <a:spcPct val="100000"/>
                        </a:lnSpc>
                        <a:buFont typeface="Arial" panose="020B0604020202020204" pitchFamily="34" charset="0"/>
                        <a:buChar char="•"/>
                      </a:pPr>
                      <a:r>
                        <a:rPr lang="es-xl" sz="900" b="0" i="0" u="none" strike="noStrike" baseline="0" dirty="0">
                          <a:solidFill>
                            <a:schemeClr val="dk1"/>
                          </a:solidFill>
                          <a:latin typeface="Ubuntu" panose="020B0504030602030204" pitchFamily="34" charset="0"/>
                          <a:ea typeface="+mn-ea"/>
                          <a:cs typeface="+mn-cs"/>
                        </a:rPr>
                        <a:t>Coman despacio.</a:t>
                      </a:r>
                    </a:p>
                    <a:p>
                      <a:pPr>
                        <a:lnSpc>
                          <a:spcPct val="100000"/>
                        </a:lnSpc>
                      </a:pPr>
                      <a:endParaRPr sz="900" b="0" i="0" u="none" strike="noStrike" baseline="0" dirty="0">
                        <a:solidFill>
                          <a:schemeClr val="dk1"/>
                        </a:solidFill>
                        <a:latin typeface="Ubuntu" panose="020B0504030602030204" pitchFamily="34" charset="0"/>
                        <a:ea typeface="+mn-ea"/>
                        <a:cs typeface="+mn-cs"/>
                      </a:endParaRPr>
                    </a:p>
                    <a:p>
                      <a:pPr>
                        <a:lnSpc>
                          <a:spcPct val="100000"/>
                        </a:lnSpc>
                      </a:pPr>
                      <a:r>
                        <a:rPr lang="es-xl" sz="900" b="1" i="0" u="none" strike="noStrike" baseline="0" dirty="0">
                          <a:solidFill>
                            <a:srgbClr val="316355"/>
                          </a:solidFill>
                          <a:latin typeface="Ubuntu" panose="020B0504030602030204" pitchFamily="34" charset="0"/>
                          <a:ea typeface="+mn-ea"/>
                          <a:cs typeface="+mn-cs"/>
                        </a:rPr>
                        <a:t>PREGUNTA:</a:t>
                      </a:r>
                    </a:p>
                    <a:p>
                      <a:pPr>
                        <a:lnSpc>
                          <a:spcPct val="100000"/>
                        </a:lnSpc>
                      </a:pPr>
                      <a:r>
                        <a:rPr lang="es-xl" sz="900" b="0" i="0" u="none" strike="noStrike" baseline="0" dirty="0">
                          <a:solidFill>
                            <a:schemeClr val="dk1"/>
                          </a:solidFill>
                          <a:latin typeface="Ubuntu" panose="020B0504030602030204" pitchFamily="34" charset="0"/>
                          <a:ea typeface="+mn-ea"/>
                          <a:cs typeface="+mn-cs"/>
                        </a:rPr>
                        <a:t>¿Hacen algo más para intentar controlar cuánto comen? Anoten su respuesta </a:t>
                      </a:r>
                      <a:br>
                        <a:rPr lang="en-US" sz="900" b="0" i="0" u="none" strike="noStrike" baseline="0" dirty="0">
                          <a:solidFill>
                            <a:schemeClr val="dk1"/>
                          </a:solidFill>
                          <a:latin typeface="Ubuntu" panose="020B0504030602030204" pitchFamily="34" charset="0"/>
                          <a:ea typeface="+mn-ea"/>
                          <a:cs typeface="+mn-cs"/>
                        </a:rPr>
                      </a:br>
                      <a:r>
                        <a:rPr lang="es-xl" sz="900" b="0" i="0" u="none" strike="noStrike" baseline="0" dirty="0">
                          <a:solidFill>
                            <a:schemeClr val="dk1"/>
                          </a:solidFill>
                          <a:latin typeface="Ubuntu" panose="020B0504030602030204" pitchFamily="34" charset="0"/>
                          <a:ea typeface="+mn-ea"/>
                          <a:cs typeface="+mn-cs"/>
                        </a:rPr>
                        <a:t>en el libro de trabajo.</a:t>
                      </a:r>
                    </a:p>
                    <a:p>
                      <a:pPr>
                        <a:lnSpc>
                          <a:spcPct val="100000"/>
                        </a:lnSpc>
                      </a:pPr>
                      <a:endParaRPr sz="900" b="1" i="1" u="none" strike="noStrike" baseline="0" dirty="0">
                        <a:solidFill>
                          <a:schemeClr val="dk1"/>
                        </a:solidFill>
                        <a:latin typeface="Ubuntu" panose="020B0504030602030204" pitchFamily="34" charset="0"/>
                        <a:ea typeface="+mn-ea"/>
                        <a:cs typeface="+mn-cs"/>
                      </a:endParaRPr>
                    </a:p>
                    <a:p>
                      <a:pPr>
                        <a:lnSpc>
                          <a:spcPct val="100000"/>
                        </a:lnSpc>
                      </a:pPr>
                      <a:r>
                        <a:rPr lang="es-xl" sz="900" b="1" i="1" u="none" strike="noStrike" baseline="0" dirty="0">
                          <a:solidFill>
                            <a:schemeClr val="dk1"/>
                          </a:solidFill>
                          <a:latin typeface="Ubuntu" panose="020B0504030602030204" pitchFamily="34" charset="0"/>
                          <a:ea typeface="+mn-ea"/>
                          <a:cs typeface="+mn-cs"/>
                        </a:rPr>
                        <a:t>Pídeles a algunos participantes que compartan sus respuestas y pasa </a:t>
                      </a:r>
                      <a:br>
                        <a:rPr lang="en-US" sz="900" b="1" i="1" u="none" strike="noStrike" baseline="0" dirty="0">
                          <a:solidFill>
                            <a:schemeClr val="dk1"/>
                          </a:solidFill>
                          <a:latin typeface="Ubuntu" panose="020B0504030602030204" pitchFamily="34" charset="0"/>
                          <a:ea typeface="+mn-ea"/>
                          <a:cs typeface="+mn-cs"/>
                        </a:rPr>
                      </a:br>
                      <a:r>
                        <a:rPr lang="es-xl" sz="900" b="1" i="1" u="none" strike="noStrike" baseline="0" dirty="0">
                          <a:solidFill>
                            <a:schemeClr val="dk1"/>
                          </a:solidFill>
                          <a:latin typeface="Ubuntu" panose="020B0504030602030204" pitchFamily="34" charset="0"/>
                          <a:ea typeface="+mn-ea"/>
                          <a:cs typeface="+mn-cs"/>
                        </a:rPr>
                        <a:t>a la siguiente diapositiva.</a:t>
                      </a:r>
                      <a:endParaRPr sz="900" b="0" i="0" u="none" strike="noStrike" baseline="0" dirty="0">
                        <a:solidFill>
                          <a:schemeClr val="dk1"/>
                        </a:solidFill>
                        <a:latin typeface="Ubuntu" panose="020B0504030602030204" pitchFamily="34" charset="0"/>
                        <a:ea typeface="+mn-ea"/>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a:lnSpc>
                          <a:spcPct val="100000"/>
                        </a:lnSpc>
                      </a:pPr>
                      <a:endParaRPr sz="1600"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3215686542"/>
                  </a:ext>
                </a:extLst>
              </a:tr>
              <a:tr h="1593341">
                <a:tc>
                  <a:txBody>
                    <a:bodyPr/>
                    <a:lstStyle/>
                    <a:p>
                      <a:pPr marL="0" algn="l" defTabSz="914400" rtl="0" eaLnBrk="1" latinLnBrk="0" hangingPunct="1">
                        <a:lnSpc>
                          <a:spcPct val="100000"/>
                        </a:lnSpc>
                      </a:pPr>
                      <a:r>
                        <a:rPr lang="es-xl" sz="900" b="1" i="0" u="none" strike="noStrike" baseline="0" dirty="0">
                          <a:solidFill>
                            <a:srgbClr val="316355"/>
                          </a:solidFill>
                          <a:latin typeface="Ubuntu" panose="020B0504030602030204" pitchFamily="34" charset="0"/>
                          <a:ea typeface="+mn-ea"/>
                          <a:cs typeface="+mn-cs"/>
                        </a:rPr>
                        <a:t>Tema </a:t>
                      </a:r>
                    </a:p>
                    <a:p>
                      <a:pPr marL="0" marR="0" lvl="0" indent="0" algn="l" defTabSz="914400" rtl="0" eaLnBrk="1" fontAlgn="auto" latinLnBrk="0" hangingPunct="1">
                        <a:lnSpc>
                          <a:spcPct val="100000"/>
                        </a:lnSpc>
                        <a:spcBef>
                          <a:spcPts val="0"/>
                        </a:spcBef>
                        <a:spcAft>
                          <a:spcPts val="0"/>
                        </a:spcAft>
                        <a:buClrTx/>
                        <a:buSzTx/>
                        <a:buFontTx/>
                        <a:buNone/>
                        <a:tabLst/>
                        <a:defRPr/>
                      </a:pPr>
                      <a:r>
                        <a:rPr lang="es-xl" sz="900" b="1" i="0" u="none" strike="noStrike" baseline="0" dirty="0">
                          <a:solidFill>
                            <a:srgbClr val="316355"/>
                          </a:solidFill>
                          <a:latin typeface="Ubuntu" panose="020B0504030602030204" pitchFamily="34" charset="0"/>
                          <a:ea typeface="+mn-ea"/>
                          <a:cs typeface="+mn-cs"/>
                        </a:rPr>
                        <a:t>Lección 1: </a:t>
                      </a:r>
                      <a:r>
                        <a:rPr lang="es-xl" sz="900" b="0" i="0" u="none" strike="noStrike" baseline="0" dirty="0">
                          <a:solidFill>
                            <a:schemeClr val="tx1"/>
                          </a:solidFill>
                          <a:latin typeface="Ubuntu" panose="020B0504030602030204" pitchFamily="34" charset="0"/>
                          <a:ea typeface="+mn-ea"/>
                          <a:cs typeface="+mn-cs"/>
                        </a:rPr>
                        <a:t>Descripción general </a:t>
                      </a:r>
                      <a:br>
                        <a:rPr lang="en-US" sz="900" b="0" i="0" u="none" strike="noStrike" baseline="0" dirty="0">
                          <a:solidFill>
                            <a:schemeClr val="tx1"/>
                          </a:solidFill>
                          <a:latin typeface="Ubuntu" panose="020B0504030602030204" pitchFamily="34" charset="0"/>
                          <a:ea typeface="+mn-ea"/>
                          <a:cs typeface="+mn-cs"/>
                        </a:rPr>
                      </a:br>
                      <a:r>
                        <a:rPr lang="es-xl" sz="900" b="0" i="0" u="none" strike="noStrike" baseline="0" dirty="0">
                          <a:solidFill>
                            <a:schemeClr val="tx1"/>
                          </a:solidFill>
                          <a:latin typeface="Ubuntu" panose="020B0504030602030204" pitchFamily="34" charset="0"/>
                          <a:ea typeface="+mn-ea"/>
                          <a:cs typeface="+mn-cs"/>
                        </a:rPr>
                        <a:t>del área “Hidratación” del Mejoramiento Físico</a:t>
                      </a:r>
                    </a:p>
                    <a:p>
                      <a:pPr marL="0" algn="l" defTabSz="914400" rtl="0" eaLnBrk="1" latinLnBrk="0" hangingPunct="1">
                        <a:lnSpc>
                          <a:spcPct val="100000"/>
                        </a:lnSpc>
                      </a:pPr>
                      <a:endParaRPr sz="900" b="1" i="0" u="none" strike="noStrike" baseline="0" dirty="0">
                        <a:solidFill>
                          <a:srgbClr val="316355"/>
                        </a:solidFill>
                        <a:latin typeface="Ubuntu" panose="020B0504030602030204" pitchFamily="34" charset="0"/>
                        <a:ea typeface="+mn-ea"/>
                        <a:cs typeface="+mn-cs"/>
                      </a:endParaRPr>
                    </a:p>
                    <a:p>
                      <a:pPr marL="0" algn="l" defTabSz="914400" rtl="0" eaLnBrk="1" latinLnBrk="0" hangingPunct="1">
                        <a:lnSpc>
                          <a:spcPct val="100000"/>
                        </a:lnSpc>
                      </a:pPr>
                      <a:r>
                        <a:rPr lang="es-xl" sz="900" b="1" i="0" u="none" strike="noStrike" baseline="0" dirty="0">
                          <a:solidFill>
                            <a:srgbClr val="316355"/>
                          </a:solidFill>
                          <a:latin typeface="Ubuntu" panose="020B0504030602030204" pitchFamily="34" charset="0"/>
                          <a:ea typeface="+mn-ea"/>
                          <a:cs typeface="+mn-cs"/>
                        </a:rPr>
                        <a:t>Tiempo: </a:t>
                      </a:r>
                      <a:r>
                        <a:rPr lang="es-xl" sz="900" b="0" i="0" u="none" strike="noStrike" baseline="0" dirty="0">
                          <a:solidFill>
                            <a:schemeClr val="tx1"/>
                          </a:solidFill>
                          <a:latin typeface="Ubuntu" panose="020B0504030602030204" pitchFamily="34" charset="0"/>
                          <a:ea typeface="+mn-ea"/>
                          <a:cs typeface="+mn-cs"/>
                        </a:rPr>
                        <a:t>&lt;1 minuto</a:t>
                      </a:r>
                    </a:p>
                    <a:p>
                      <a:pPr marL="0" algn="l" defTabSz="914400" rtl="0" eaLnBrk="1" latinLnBrk="0" hangingPunct="1">
                        <a:lnSpc>
                          <a:spcPct val="100000"/>
                        </a:lnSpc>
                      </a:pPr>
                      <a:r>
                        <a:rPr lang="es-xl" sz="900" b="1" i="0" u="none" strike="noStrike" baseline="0" dirty="0">
                          <a:solidFill>
                            <a:srgbClr val="316355"/>
                          </a:solidFill>
                          <a:latin typeface="Ubuntu" panose="020B0504030602030204" pitchFamily="34" charset="0"/>
                          <a:ea typeface="+mn-ea"/>
                          <a:cs typeface="+mn-cs"/>
                        </a:rPr>
                        <a:t>Dirige: </a:t>
                      </a:r>
                      <a:endParaRPr sz="900" b="1" i="0" u="none" strike="noStrike" baseline="0" dirty="0">
                        <a:solidFill>
                          <a:srgbClr val="316355"/>
                        </a:solidFill>
                        <a:latin typeface="Ubuntu" panose="020B0504030602030204" pitchFamily="34" charset="0"/>
                        <a:ea typeface="+mn-ea"/>
                        <a:cs typeface="+mn-cs"/>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xl" sz="900" b="0" i="0" u="none" strike="noStrike" baseline="0" dirty="0">
                          <a:solidFill>
                            <a:schemeClr val="dk1"/>
                          </a:solidFill>
                          <a:latin typeface="Ubuntu" panose="020B0504030602030204" pitchFamily="34" charset="0"/>
                          <a:ea typeface="+mn-ea"/>
                          <a:cs typeface="+mn-cs"/>
                        </a:rPr>
                        <a:t>Por último, pero no por eso menos importante, hablemos de la hidratación.</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a:lnSpc>
                          <a:spcPct val="100000"/>
                        </a:lnSpc>
                      </a:pPr>
                      <a:endParaRPr sz="1600"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2635570182"/>
                  </a:ext>
                </a:extLst>
              </a:tr>
            </a:tbl>
          </a:graphicData>
        </a:graphic>
      </p:graphicFrame>
      <p:pic>
        <p:nvPicPr>
          <p:cNvPr id="4" name="Picture 3">
            <a:extLst>
              <a:ext uri="{FF2B5EF4-FFF2-40B4-BE49-F238E27FC236}">
                <a16:creationId xmlns:a16="http://schemas.microsoft.com/office/drawing/2014/main" id="{EF6CDD21-A2D8-61F7-A5A2-42FEC1B9FD33}"/>
              </a:ext>
            </a:extLst>
          </p:cNvPr>
          <p:cNvPicPr>
            <a:picLocks noChangeAspect="1"/>
          </p:cNvPicPr>
          <p:nvPr/>
        </p:nvPicPr>
        <p:blipFill rotWithShape="1">
          <a:blip r:embed="rId2"/>
          <a:srcRect l="7803" t="35774" r="50000" b="22028"/>
          <a:stretch/>
        </p:blipFill>
        <p:spPr>
          <a:xfrm>
            <a:off x="7003616" y="1122375"/>
            <a:ext cx="2127137" cy="1196551"/>
          </a:xfrm>
          <a:prstGeom prst="rect">
            <a:avLst/>
          </a:prstGeom>
          <a:ln>
            <a:solidFill>
              <a:schemeClr val="tx1"/>
            </a:solidFill>
          </a:ln>
        </p:spPr>
      </p:pic>
      <p:pic>
        <p:nvPicPr>
          <p:cNvPr id="7" name="Picture 6">
            <a:extLst>
              <a:ext uri="{FF2B5EF4-FFF2-40B4-BE49-F238E27FC236}">
                <a16:creationId xmlns:a16="http://schemas.microsoft.com/office/drawing/2014/main" id="{BFC3E5FA-35D5-645A-408F-B2283454407C}"/>
              </a:ext>
            </a:extLst>
          </p:cNvPr>
          <p:cNvPicPr>
            <a:picLocks noChangeAspect="1"/>
          </p:cNvPicPr>
          <p:nvPr/>
        </p:nvPicPr>
        <p:blipFill rotWithShape="1">
          <a:blip r:embed="rId3"/>
          <a:srcRect l="6200" t="35134" r="50000" b="22241"/>
          <a:stretch/>
        </p:blipFill>
        <p:spPr>
          <a:xfrm>
            <a:off x="7003616" y="3255583"/>
            <a:ext cx="2127137" cy="1178580"/>
          </a:xfrm>
          <a:prstGeom prst="rect">
            <a:avLst/>
          </a:prstGeom>
          <a:ln>
            <a:solidFill>
              <a:schemeClr val="tx1"/>
            </a:solidFill>
          </a:ln>
        </p:spPr>
      </p:pic>
      <p:pic>
        <p:nvPicPr>
          <p:cNvPr id="10" name="Picture 9">
            <a:extLst>
              <a:ext uri="{FF2B5EF4-FFF2-40B4-BE49-F238E27FC236}">
                <a16:creationId xmlns:a16="http://schemas.microsoft.com/office/drawing/2014/main" id="{59EF31C4-4318-6D53-4936-66B6B1398CBA}"/>
              </a:ext>
            </a:extLst>
          </p:cNvPr>
          <p:cNvPicPr>
            <a:picLocks noChangeAspect="1"/>
          </p:cNvPicPr>
          <p:nvPr/>
        </p:nvPicPr>
        <p:blipFill rotWithShape="1">
          <a:blip r:embed="rId4"/>
          <a:srcRect l="6200" t="35134" r="50000" b="21602"/>
          <a:stretch/>
        </p:blipFill>
        <p:spPr>
          <a:xfrm>
            <a:off x="7003616" y="5370820"/>
            <a:ext cx="2127137" cy="1181850"/>
          </a:xfrm>
          <a:prstGeom prst="rect">
            <a:avLst/>
          </a:prstGeom>
          <a:ln>
            <a:solidFill>
              <a:schemeClr val="tx1"/>
            </a:solidFill>
          </a:ln>
        </p:spPr>
      </p:pic>
    </p:spTree>
    <p:extLst>
      <p:ext uri="{BB962C8B-B14F-4D97-AF65-F5344CB8AC3E}">
        <p14:creationId xmlns:p14="http://schemas.microsoft.com/office/powerpoint/2010/main" val="10814623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1916854161"/>
              </p:ext>
            </p:extLst>
          </p:nvPr>
        </p:nvGraphicFramePr>
        <p:xfrm>
          <a:off x="614150" y="545910"/>
          <a:ext cx="8518837" cy="6133543"/>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20989">
                <a:tc>
                  <a:txBody>
                    <a:bodyPr/>
                    <a:lstStyle/>
                    <a:p>
                      <a:r>
                        <a:rPr lang="es-xl" sz="1200" dirty="0">
                          <a:solidFill>
                            <a:srgbClr val="316355"/>
                          </a:solidFill>
                          <a:latin typeface="Ubuntu" panose="020B0504030602030204" pitchFamily="34" charset="0"/>
                        </a:rPr>
                        <a:t>Preparación</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s-xl" sz="1200">
                          <a:solidFill>
                            <a:srgbClr val="316355"/>
                          </a:solidFill>
                          <a:latin typeface="Ubuntu" panose="020B0504030602030204" pitchFamily="34" charset="0"/>
                        </a:rPr>
                        <a:t>Descripción</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s-xl" sz="1200">
                          <a:solidFill>
                            <a:srgbClr val="316355"/>
                          </a:solidFill>
                          <a:latin typeface="Ubuntu" panose="020B0504030602030204" pitchFamily="34" charset="0"/>
                        </a:rPr>
                        <a:t>Diapositiva</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1447288">
                <a:tc>
                  <a:txBody>
                    <a:bodyPr/>
                    <a:lstStyle/>
                    <a:p>
                      <a:pPr marL="0" algn="l" defTabSz="914400" rtl="0" eaLnBrk="1" latinLnBrk="0" hangingPunct="1"/>
                      <a:r>
                        <a:rPr lang="es-xl" sz="900" b="1" i="0" u="none" strike="noStrike" baseline="0" dirty="0">
                          <a:solidFill>
                            <a:srgbClr val="316355"/>
                          </a:solidFill>
                          <a:latin typeface="Ubuntu" panose="020B0504030602030204" pitchFamily="34" charset="0"/>
                          <a:ea typeface="+mn-ea"/>
                          <a:cs typeface="+mn-cs"/>
                        </a:rPr>
                        <a:t>Tema </a:t>
                      </a:r>
                    </a:p>
                    <a:p>
                      <a:pPr marL="0" marR="0" lvl="0" indent="0" algn="l" defTabSz="914400" rtl="0" eaLnBrk="1" fontAlgn="auto" latinLnBrk="0" hangingPunct="1">
                        <a:lnSpc>
                          <a:spcPct val="100000"/>
                        </a:lnSpc>
                        <a:spcBef>
                          <a:spcPts val="0"/>
                        </a:spcBef>
                        <a:spcAft>
                          <a:spcPts val="0"/>
                        </a:spcAft>
                        <a:buClrTx/>
                        <a:buSzTx/>
                        <a:buFontTx/>
                        <a:buNone/>
                        <a:tabLst/>
                        <a:defRPr/>
                      </a:pPr>
                      <a:r>
                        <a:rPr lang="es-xl" sz="900" b="1" i="0" u="none" strike="noStrike" baseline="0" dirty="0">
                          <a:solidFill>
                            <a:srgbClr val="316355"/>
                          </a:solidFill>
                          <a:latin typeface="Ubuntu" panose="020B0504030602030204" pitchFamily="34" charset="0"/>
                          <a:ea typeface="+mn-ea"/>
                          <a:cs typeface="+mn-cs"/>
                        </a:rPr>
                        <a:t>Lección 1: </a:t>
                      </a:r>
                      <a:r>
                        <a:rPr lang="es-xl" sz="900" b="0" i="0" u="none" strike="noStrike" baseline="0" dirty="0">
                          <a:solidFill>
                            <a:schemeClr val="tx1"/>
                          </a:solidFill>
                          <a:latin typeface="Ubuntu" panose="020B0504030602030204" pitchFamily="34" charset="0"/>
                          <a:ea typeface="+mn-ea"/>
                          <a:cs typeface="+mn-cs"/>
                        </a:rPr>
                        <a:t>Descripción general </a:t>
                      </a:r>
                      <a:br>
                        <a:rPr lang="en-US" sz="900" b="0" i="0" u="none" strike="noStrike" baseline="0" dirty="0">
                          <a:solidFill>
                            <a:schemeClr val="tx1"/>
                          </a:solidFill>
                          <a:latin typeface="Ubuntu" panose="020B0504030602030204" pitchFamily="34" charset="0"/>
                          <a:ea typeface="+mn-ea"/>
                          <a:cs typeface="+mn-cs"/>
                        </a:rPr>
                      </a:br>
                      <a:r>
                        <a:rPr lang="es-xl" sz="900" b="0" i="0" u="none" strike="noStrike" baseline="0" dirty="0">
                          <a:solidFill>
                            <a:schemeClr val="tx1"/>
                          </a:solidFill>
                          <a:latin typeface="Ubuntu" panose="020B0504030602030204" pitchFamily="34" charset="0"/>
                          <a:ea typeface="+mn-ea"/>
                          <a:cs typeface="+mn-cs"/>
                        </a:rPr>
                        <a:t>del área “Hidratación” del Mejoramiento Físico</a:t>
                      </a:r>
                    </a:p>
                    <a:p>
                      <a:pPr marL="0" marR="0" lvl="0" indent="0" algn="l" defTabSz="914400" rtl="0" eaLnBrk="1" fontAlgn="auto" latinLnBrk="0" hangingPunct="1">
                        <a:lnSpc>
                          <a:spcPct val="100000"/>
                        </a:lnSpc>
                        <a:spcBef>
                          <a:spcPts val="0"/>
                        </a:spcBef>
                        <a:spcAft>
                          <a:spcPts val="0"/>
                        </a:spcAft>
                        <a:buClrTx/>
                        <a:buSzTx/>
                        <a:buFontTx/>
                        <a:buNone/>
                        <a:tabLst/>
                        <a:defRPr/>
                      </a:pPr>
                      <a:endParaRPr sz="900" b="0" i="0" u="none" strike="noStrike" baseline="0" dirty="0">
                        <a:solidFill>
                          <a:schemeClr val="tx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xl" sz="900" b="0" i="0" u="none" strike="noStrike" baseline="0" dirty="0">
                          <a:solidFill>
                            <a:schemeClr val="tx1"/>
                          </a:solidFill>
                          <a:latin typeface="Ubuntu" panose="020B0504030602030204" pitchFamily="34" charset="0"/>
                          <a:ea typeface="+mn-ea"/>
                          <a:cs typeface="+mn-cs"/>
                        </a:rPr>
                        <a:t>Consumo de agua</a:t>
                      </a:r>
                    </a:p>
                    <a:p>
                      <a:pPr marL="0" algn="l" defTabSz="914400" rtl="0" eaLnBrk="1" latinLnBrk="0" hangingPunct="1"/>
                      <a:endParaRPr sz="900" b="1" i="0" u="none" strike="noStrike" baseline="0" dirty="0">
                        <a:solidFill>
                          <a:srgbClr val="316355"/>
                        </a:solidFill>
                        <a:latin typeface="Ubuntu" panose="020B0504030602030204" pitchFamily="34" charset="0"/>
                        <a:ea typeface="+mn-ea"/>
                        <a:cs typeface="+mn-cs"/>
                      </a:endParaRPr>
                    </a:p>
                    <a:p>
                      <a:pPr marL="0" algn="l" defTabSz="914400" rtl="0" eaLnBrk="1" latinLnBrk="0" hangingPunct="1"/>
                      <a:r>
                        <a:rPr lang="es-xl" sz="900" b="1" i="0" u="none" strike="noStrike" baseline="0" dirty="0">
                          <a:solidFill>
                            <a:srgbClr val="316355"/>
                          </a:solidFill>
                          <a:latin typeface="Ubuntu" panose="020B0504030602030204" pitchFamily="34" charset="0"/>
                          <a:ea typeface="+mn-ea"/>
                          <a:cs typeface="+mn-cs"/>
                        </a:rPr>
                        <a:t>Tiempo: </a:t>
                      </a:r>
                      <a:r>
                        <a:rPr lang="es-xl" sz="900" b="0" i="0" u="none" strike="noStrike" baseline="0" dirty="0">
                          <a:solidFill>
                            <a:schemeClr val="tx1"/>
                          </a:solidFill>
                          <a:latin typeface="Ubuntu" panose="020B0504030602030204" pitchFamily="34" charset="0"/>
                          <a:ea typeface="+mn-ea"/>
                          <a:cs typeface="+mn-cs"/>
                        </a:rPr>
                        <a:t>1 minuto</a:t>
                      </a:r>
                    </a:p>
                    <a:p>
                      <a:pPr marL="0" algn="l" defTabSz="914400" rtl="0" eaLnBrk="1" latinLnBrk="0" hangingPunct="1"/>
                      <a:r>
                        <a:rPr lang="es-xl" sz="900" b="1" i="0" u="none" strike="noStrike" baseline="0" dirty="0">
                          <a:solidFill>
                            <a:srgbClr val="316355"/>
                          </a:solidFill>
                          <a:latin typeface="Ubuntu" panose="020B0504030602030204" pitchFamily="34" charset="0"/>
                          <a:ea typeface="+mn-ea"/>
                          <a:cs typeface="+mn-cs"/>
                        </a:rPr>
                        <a:t>Dirige: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r>
                        <a:rPr lang="es-xl" sz="900" b="0" i="0" u="none" strike="noStrike" baseline="0" dirty="0">
                          <a:solidFill>
                            <a:schemeClr val="dk1"/>
                          </a:solidFill>
                          <a:latin typeface="Ubuntu" panose="020B0504030602030204" pitchFamily="34" charset="0"/>
                          <a:ea typeface="+mn-ea"/>
                          <a:cs typeface="+mn-cs"/>
                        </a:rPr>
                        <a:t>La hidratación consiste en mantener la cantidad necesaria de líquido en </a:t>
                      </a:r>
                      <a:br>
                        <a:rPr lang="en-US" sz="900" b="0" i="0" u="none" strike="noStrike" baseline="0" dirty="0">
                          <a:solidFill>
                            <a:schemeClr val="dk1"/>
                          </a:solidFill>
                          <a:latin typeface="Ubuntu" panose="020B0504030602030204" pitchFamily="34" charset="0"/>
                          <a:ea typeface="+mn-ea"/>
                          <a:cs typeface="+mn-cs"/>
                        </a:rPr>
                      </a:br>
                      <a:r>
                        <a:rPr lang="es-xl" sz="900" b="0" i="0" u="none" strike="noStrike" baseline="0" dirty="0">
                          <a:solidFill>
                            <a:schemeClr val="dk1"/>
                          </a:solidFill>
                          <a:latin typeface="Ubuntu" panose="020B0504030602030204" pitchFamily="34" charset="0"/>
                          <a:ea typeface="+mn-ea"/>
                          <a:cs typeface="+mn-cs"/>
                        </a:rPr>
                        <a:t>el organismo. </a:t>
                      </a:r>
                    </a:p>
                    <a:p>
                      <a:endParaRPr sz="900" b="0" i="0" u="none" strike="noStrike" baseline="0" dirty="0">
                        <a:solidFill>
                          <a:schemeClr val="dk1"/>
                        </a:solidFill>
                        <a:latin typeface="Ubuntu" panose="020B0504030602030204" pitchFamily="34" charset="0"/>
                        <a:ea typeface="+mn-ea"/>
                        <a:cs typeface="+mn-cs"/>
                      </a:endParaRPr>
                    </a:p>
                    <a:p>
                      <a:r>
                        <a:rPr lang="es-xl" sz="900" b="0" i="0" u="none" strike="noStrike" baseline="0" dirty="0">
                          <a:solidFill>
                            <a:schemeClr val="dk1"/>
                          </a:solidFill>
                          <a:latin typeface="Ubuntu" panose="020B0504030602030204" pitchFamily="34" charset="0"/>
                          <a:ea typeface="+mn-ea"/>
                          <a:cs typeface="+mn-cs"/>
                        </a:rPr>
                        <a:t>Beber la cantidad adecuada de agua es importante para la salud, especialmente al hacer ejercicio. </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sz="160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r h="1530626">
                <a:tc>
                  <a:txBody>
                    <a:bodyPr/>
                    <a:lstStyle/>
                    <a:p>
                      <a:pPr marL="0" algn="l" defTabSz="914400" rtl="0" eaLnBrk="1" latinLnBrk="0" hangingPunct="1"/>
                      <a:r>
                        <a:rPr lang="es-xl" sz="900" b="1" i="0" u="none" strike="noStrike" baseline="0" dirty="0">
                          <a:solidFill>
                            <a:srgbClr val="316355"/>
                          </a:solidFill>
                          <a:latin typeface="Ubuntu" panose="020B0504030602030204" pitchFamily="34" charset="0"/>
                          <a:ea typeface="+mn-ea"/>
                          <a:cs typeface="+mn-cs"/>
                        </a:rPr>
                        <a:t>Tema </a:t>
                      </a:r>
                    </a:p>
                    <a:p>
                      <a:pPr marL="0" marR="0" lvl="0" indent="0" algn="l" defTabSz="914400" rtl="0" eaLnBrk="1" fontAlgn="auto" latinLnBrk="0" hangingPunct="1">
                        <a:lnSpc>
                          <a:spcPct val="100000"/>
                        </a:lnSpc>
                        <a:spcBef>
                          <a:spcPts val="0"/>
                        </a:spcBef>
                        <a:spcAft>
                          <a:spcPts val="0"/>
                        </a:spcAft>
                        <a:buClrTx/>
                        <a:buSzTx/>
                        <a:buFontTx/>
                        <a:buNone/>
                        <a:tabLst/>
                        <a:defRPr/>
                      </a:pPr>
                      <a:r>
                        <a:rPr lang="es-xl" sz="900" b="1" i="0" u="none" strike="noStrike" baseline="0" dirty="0">
                          <a:solidFill>
                            <a:srgbClr val="316355"/>
                          </a:solidFill>
                          <a:latin typeface="Ubuntu" panose="020B0504030602030204" pitchFamily="34" charset="0"/>
                          <a:ea typeface="+mn-ea"/>
                          <a:cs typeface="+mn-cs"/>
                        </a:rPr>
                        <a:t>Lección 1: </a:t>
                      </a:r>
                      <a:r>
                        <a:rPr lang="es-xl" sz="900" b="0" i="0" u="none" strike="noStrike" baseline="0" dirty="0">
                          <a:solidFill>
                            <a:schemeClr val="tx1"/>
                          </a:solidFill>
                          <a:latin typeface="Ubuntu" panose="020B0504030602030204" pitchFamily="34" charset="0"/>
                          <a:ea typeface="+mn-ea"/>
                          <a:cs typeface="+mn-cs"/>
                        </a:rPr>
                        <a:t>Descripción general </a:t>
                      </a:r>
                      <a:br>
                        <a:rPr lang="en-US" sz="900" b="0" i="0" u="none" strike="noStrike" baseline="0" dirty="0">
                          <a:solidFill>
                            <a:schemeClr val="tx1"/>
                          </a:solidFill>
                          <a:latin typeface="Ubuntu" panose="020B0504030602030204" pitchFamily="34" charset="0"/>
                          <a:ea typeface="+mn-ea"/>
                          <a:cs typeface="+mn-cs"/>
                        </a:rPr>
                      </a:br>
                      <a:r>
                        <a:rPr lang="es-xl" sz="900" b="0" i="0" u="none" strike="noStrike" baseline="0" dirty="0">
                          <a:solidFill>
                            <a:schemeClr val="tx1"/>
                          </a:solidFill>
                          <a:latin typeface="Ubuntu" panose="020B0504030602030204" pitchFamily="34" charset="0"/>
                          <a:ea typeface="+mn-ea"/>
                          <a:cs typeface="+mn-cs"/>
                        </a:rPr>
                        <a:t>del área “Hidratación” del Mejoramiento Físico</a:t>
                      </a:r>
                    </a:p>
                    <a:p>
                      <a:pPr marL="0" marR="0" lvl="0" indent="0" algn="l" defTabSz="914400" rtl="0" eaLnBrk="1" fontAlgn="auto" latinLnBrk="0" hangingPunct="1">
                        <a:lnSpc>
                          <a:spcPct val="100000"/>
                        </a:lnSpc>
                        <a:spcBef>
                          <a:spcPts val="0"/>
                        </a:spcBef>
                        <a:spcAft>
                          <a:spcPts val="0"/>
                        </a:spcAft>
                        <a:buClrTx/>
                        <a:buSzTx/>
                        <a:buFontTx/>
                        <a:buNone/>
                        <a:tabLst/>
                        <a:defRPr/>
                      </a:pPr>
                      <a:endParaRPr sz="900" b="0" i="0" u="none" strike="noStrike" baseline="0" dirty="0">
                        <a:solidFill>
                          <a:schemeClr val="tx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xl" sz="900" b="0" i="0" u="none" strike="noStrike" baseline="0" dirty="0">
                          <a:solidFill>
                            <a:schemeClr val="tx1"/>
                          </a:solidFill>
                          <a:latin typeface="Ubuntu" panose="020B0504030602030204" pitchFamily="34" charset="0"/>
                          <a:ea typeface="+mn-ea"/>
                          <a:cs typeface="+mn-cs"/>
                        </a:rPr>
                        <a:t>Beneficios</a:t>
                      </a:r>
                    </a:p>
                    <a:p>
                      <a:pPr marL="0" algn="l" defTabSz="914400" rtl="0" eaLnBrk="1" latinLnBrk="0" hangingPunct="1"/>
                      <a:endParaRPr sz="900" b="1" i="0" u="none" strike="noStrike" baseline="0" dirty="0">
                        <a:solidFill>
                          <a:srgbClr val="316355"/>
                        </a:solidFill>
                        <a:latin typeface="Ubuntu" panose="020B0504030602030204" pitchFamily="34" charset="0"/>
                        <a:ea typeface="+mn-ea"/>
                        <a:cs typeface="+mn-cs"/>
                      </a:endParaRPr>
                    </a:p>
                    <a:p>
                      <a:pPr marL="0" algn="l" defTabSz="914400" rtl="0" eaLnBrk="1" latinLnBrk="0" hangingPunct="1"/>
                      <a:r>
                        <a:rPr lang="es-xl" sz="900" b="1" i="0" u="none" strike="noStrike" baseline="0" dirty="0">
                          <a:solidFill>
                            <a:srgbClr val="316355"/>
                          </a:solidFill>
                          <a:latin typeface="Ubuntu" panose="020B0504030602030204" pitchFamily="34" charset="0"/>
                          <a:ea typeface="+mn-ea"/>
                          <a:cs typeface="+mn-cs"/>
                        </a:rPr>
                        <a:t>Tiempo: </a:t>
                      </a:r>
                      <a:r>
                        <a:rPr lang="es-xl" sz="900" b="0" i="0" u="none" strike="noStrike" baseline="0" dirty="0">
                          <a:solidFill>
                            <a:schemeClr val="tx1"/>
                          </a:solidFill>
                          <a:latin typeface="Ubuntu" panose="020B0504030602030204" pitchFamily="34" charset="0"/>
                          <a:ea typeface="+mn-ea"/>
                          <a:cs typeface="+mn-cs"/>
                        </a:rPr>
                        <a:t>1 minuto</a:t>
                      </a:r>
                    </a:p>
                    <a:p>
                      <a:pPr marL="0" algn="l" defTabSz="914400" rtl="0" eaLnBrk="1" latinLnBrk="0" hangingPunct="1"/>
                      <a:r>
                        <a:rPr lang="es-xl" sz="900" b="1" i="0" u="none" strike="noStrike" baseline="0" dirty="0">
                          <a:solidFill>
                            <a:srgbClr val="316355"/>
                          </a:solidFill>
                          <a:latin typeface="Ubuntu" panose="020B0504030602030204" pitchFamily="34" charset="0"/>
                          <a:ea typeface="+mn-ea"/>
                          <a:cs typeface="+mn-cs"/>
                        </a:rPr>
                        <a:t>Dirige: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r>
                        <a:rPr lang="es-xl" sz="900" b="0" i="0" u="none" strike="noStrike" baseline="0" dirty="0">
                          <a:solidFill>
                            <a:schemeClr val="tx1"/>
                          </a:solidFill>
                          <a:latin typeface="Ubuntu" panose="020B0504030602030204" pitchFamily="34" charset="0"/>
                          <a:ea typeface="+mn-ea"/>
                          <a:cs typeface="+mn-cs"/>
                        </a:rPr>
                        <a:t>¿Sabían que el cuerpo se compone de un 60 % de agua? No es de extrañar que </a:t>
                      </a:r>
                      <a:br>
                        <a:rPr lang="en-US" sz="900" b="0" i="0" u="none" strike="noStrike" baseline="0" dirty="0">
                          <a:solidFill>
                            <a:schemeClr val="tx1"/>
                          </a:solidFill>
                          <a:latin typeface="Ubuntu" panose="020B0504030602030204" pitchFamily="34" charset="0"/>
                          <a:ea typeface="+mn-ea"/>
                          <a:cs typeface="+mn-cs"/>
                        </a:rPr>
                      </a:br>
                      <a:r>
                        <a:rPr lang="es-xl" sz="900" b="0" i="0" u="none" strike="noStrike" baseline="0" dirty="0">
                          <a:solidFill>
                            <a:schemeClr val="tx1"/>
                          </a:solidFill>
                          <a:latin typeface="Ubuntu" panose="020B0504030602030204" pitchFamily="34" charset="0"/>
                          <a:ea typeface="+mn-ea"/>
                          <a:cs typeface="+mn-cs"/>
                        </a:rPr>
                        <a:t>el agua sea lo más importante para el organismo. Es necesaria para todas las funciones del cuerpo.</a:t>
                      </a:r>
                    </a:p>
                    <a:p>
                      <a:endParaRPr sz="900" b="0" i="0" u="none" strike="noStrike" baseline="0" dirty="0">
                        <a:solidFill>
                          <a:schemeClr val="tx1"/>
                        </a:solidFill>
                        <a:latin typeface="Ubuntu" panose="020B0504030602030204" pitchFamily="34" charset="0"/>
                        <a:ea typeface="+mn-ea"/>
                        <a:cs typeface="+mn-cs"/>
                      </a:endParaRPr>
                    </a:p>
                    <a:p>
                      <a:r>
                        <a:rPr lang="es-xl" sz="900" b="0" i="0" u="none" strike="noStrike" baseline="0" dirty="0">
                          <a:solidFill>
                            <a:schemeClr val="tx1"/>
                          </a:solidFill>
                          <a:latin typeface="Ubuntu" panose="020B0504030602030204" pitchFamily="34" charset="0"/>
                          <a:ea typeface="+mn-ea"/>
                          <a:cs typeface="+mn-cs"/>
                        </a:rPr>
                        <a:t>La hidratación:</a:t>
                      </a:r>
                    </a:p>
                    <a:p>
                      <a:pPr marL="171450" indent="-171450">
                        <a:buFont typeface="Arial" panose="020B0604020202020204" pitchFamily="34" charset="0"/>
                        <a:buChar char="•"/>
                      </a:pPr>
                      <a:r>
                        <a:rPr lang="es-xl" sz="900" b="0" i="0" u="none" strike="noStrike" baseline="0" dirty="0">
                          <a:solidFill>
                            <a:schemeClr val="tx1"/>
                          </a:solidFill>
                          <a:latin typeface="Ubuntu" panose="020B0504030602030204" pitchFamily="34" charset="0"/>
                          <a:ea typeface="+mn-ea"/>
                          <a:cs typeface="+mn-cs"/>
                        </a:rPr>
                        <a:t>Ayuda al cuerpo a regular su temperatura.</a:t>
                      </a:r>
                    </a:p>
                    <a:p>
                      <a:pPr marL="171450" indent="-171450">
                        <a:buFont typeface="Arial" panose="020B0604020202020204" pitchFamily="34" charset="0"/>
                        <a:buChar char="•"/>
                      </a:pPr>
                      <a:r>
                        <a:rPr lang="es-xl" sz="900" b="0" i="0" u="none" strike="noStrike" baseline="0" dirty="0">
                          <a:solidFill>
                            <a:schemeClr val="tx1"/>
                          </a:solidFill>
                          <a:latin typeface="Ubuntu" panose="020B0504030602030204" pitchFamily="34" charset="0"/>
                          <a:ea typeface="+mn-ea"/>
                          <a:cs typeface="+mn-cs"/>
                        </a:rPr>
                        <a:t>Ayuda a descomponer los alimentos que comen.</a:t>
                      </a:r>
                    </a:p>
                    <a:p>
                      <a:pPr marL="171450" indent="-171450">
                        <a:buFont typeface="Arial" panose="020B0604020202020204" pitchFamily="34" charset="0"/>
                        <a:buChar char="•"/>
                      </a:pPr>
                      <a:r>
                        <a:rPr lang="es-xl" sz="900" b="0" i="0" u="none" strike="noStrike" baseline="0" dirty="0">
                          <a:solidFill>
                            <a:schemeClr val="tx1"/>
                          </a:solidFill>
                          <a:latin typeface="Ubuntu" panose="020B0504030602030204" pitchFamily="34" charset="0"/>
                          <a:ea typeface="+mn-ea"/>
                          <a:cs typeface="+mn-cs"/>
                        </a:rPr>
                        <a:t>Ayuda al cuerpo a absorber las vitaminas y los minerales de los alimentos ingeridos.</a:t>
                      </a:r>
                    </a:p>
                    <a:p>
                      <a:pPr marL="171450" indent="-171450">
                        <a:buFont typeface="Arial" panose="020B0604020202020204" pitchFamily="34" charset="0"/>
                        <a:buChar char="•"/>
                      </a:pPr>
                      <a:r>
                        <a:rPr lang="es-xl" sz="900" b="0" i="0" u="none" strike="noStrike" baseline="0" dirty="0">
                          <a:solidFill>
                            <a:schemeClr val="tx1"/>
                          </a:solidFill>
                          <a:latin typeface="Ubuntu" panose="020B0504030602030204" pitchFamily="34" charset="0"/>
                          <a:ea typeface="+mn-ea"/>
                          <a:cs typeface="+mn-cs"/>
                        </a:rPr>
                        <a:t>Ayuda al cuerpo y a la mente a funcionar de forma correcta.</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sz="1600"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3215686542"/>
                  </a:ext>
                </a:extLst>
              </a:tr>
              <a:tr h="0">
                <a:tc>
                  <a:txBody>
                    <a:bodyPr/>
                    <a:lstStyle/>
                    <a:p>
                      <a:pPr marL="0" algn="l" defTabSz="914400" rtl="0" eaLnBrk="1" latinLnBrk="0" hangingPunct="1"/>
                      <a:r>
                        <a:rPr lang="es-xl" sz="900" b="1" i="0" u="none" strike="noStrike" baseline="0" dirty="0">
                          <a:solidFill>
                            <a:srgbClr val="316355"/>
                          </a:solidFill>
                          <a:latin typeface="Ubuntu" panose="020B0504030602030204" pitchFamily="34" charset="0"/>
                          <a:ea typeface="+mn-ea"/>
                          <a:cs typeface="+mn-cs"/>
                        </a:rPr>
                        <a:t>Tema </a:t>
                      </a:r>
                    </a:p>
                    <a:p>
                      <a:pPr marL="0" marR="0" lvl="0" indent="0" algn="l" defTabSz="914400" rtl="0" eaLnBrk="1" fontAlgn="auto" latinLnBrk="0" hangingPunct="1">
                        <a:lnSpc>
                          <a:spcPct val="100000"/>
                        </a:lnSpc>
                        <a:spcBef>
                          <a:spcPts val="0"/>
                        </a:spcBef>
                        <a:spcAft>
                          <a:spcPts val="0"/>
                        </a:spcAft>
                        <a:buClrTx/>
                        <a:buSzTx/>
                        <a:buFontTx/>
                        <a:buNone/>
                        <a:tabLst/>
                        <a:defRPr/>
                      </a:pPr>
                      <a:r>
                        <a:rPr lang="es-xl" sz="900" b="1" i="0" u="none" strike="noStrike" baseline="0" dirty="0">
                          <a:solidFill>
                            <a:srgbClr val="316355"/>
                          </a:solidFill>
                          <a:latin typeface="Ubuntu" panose="020B0504030602030204" pitchFamily="34" charset="0"/>
                          <a:ea typeface="+mn-ea"/>
                          <a:cs typeface="+mn-cs"/>
                        </a:rPr>
                        <a:t>Lección 1: </a:t>
                      </a:r>
                      <a:r>
                        <a:rPr lang="es-xl" sz="900" b="0" i="0" u="none" strike="noStrike" baseline="0" dirty="0">
                          <a:solidFill>
                            <a:schemeClr val="tx1"/>
                          </a:solidFill>
                          <a:latin typeface="Ubuntu" panose="020B0504030602030204" pitchFamily="34" charset="0"/>
                          <a:ea typeface="+mn-ea"/>
                          <a:cs typeface="+mn-cs"/>
                        </a:rPr>
                        <a:t>Descripción general </a:t>
                      </a:r>
                      <a:br>
                        <a:rPr lang="en-US" sz="900" b="0" i="0" u="none" strike="noStrike" baseline="0" dirty="0">
                          <a:solidFill>
                            <a:schemeClr val="tx1"/>
                          </a:solidFill>
                          <a:latin typeface="Ubuntu" panose="020B0504030602030204" pitchFamily="34" charset="0"/>
                          <a:ea typeface="+mn-ea"/>
                          <a:cs typeface="+mn-cs"/>
                        </a:rPr>
                      </a:br>
                      <a:r>
                        <a:rPr lang="es-xl" sz="900" b="0" i="0" u="none" strike="noStrike" baseline="0" dirty="0">
                          <a:solidFill>
                            <a:schemeClr val="tx1"/>
                          </a:solidFill>
                          <a:latin typeface="Ubuntu" panose="020B0504030602030204" pitchFamily="34" charset="0"/>
                          <a:ea typeface="+mn-ea"/>
                          <a:cs typeface="+mn-cs"/>
                        </a:rPr>
                        <a:t>del área “Hidratación” del Mejoramiento Físico</a:t>
                      </a:r>
                    </a:p>
                    <a:p>
                      <a:pPr marL="0" marR="0" lvl="0" indent="0" algn="l" defTabSz="914400" rtl="0" eaLnBrk="1" fontAlgn="auto" latinLnBrk="0" hangingPunct="1">
                        <a:lnSpc>
                          <a:spcPct val="100000"/>
                        </a:lnSpc>
                        <a:spcBef>
                          <a:spcPts val="0"/>
                        </a:spcBef>
                        <a:spcAft>
                          <a:spcPts val="0"/>
                        </a:spcAft>
                        <a:buClrTx/>
                        <a:buSzTx/>
                        <a:buFontTx/>
                        <a:buNone/>
                        <a:tabLst/>
                        <a:defRPr/>
                      </a:pPr>
                      <a:endParaRPr sz="900" b="0" i="0" u="none" strike="noStrike" baseline="0" dirty="0">
                        <a:solidFill>
                          <a:schemeClr val="tx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xl" sz="900" b="0" i="0" u="none" strike="noStrike" baseline="0" dirty="0">
                          <a:solidFill>
                            <a:schemeClr val="tx1"/>
                          </a:solidFill>
                          <a:latin typeface="Ubuntu" panose="020B0504030602030204" pitchFamily="34" charset="0"/>
                          <a:ea typeface="+mn-ea"/>
                          <a:cs typeface="+mn-cs"/>
                        </a:rPr>
                        <a:t>Opciones de bebidas saludables</a:t>
                      </a:r>
                    </a:p>
                    <a:p>
                      <a:pPr marL="0" algn="l" defTabSz="914400" rtl="0" eaLnBrk="1" latinLnBrk="0" hangingPunct="1"/>
                      <a:endParaRPr sz="900" b="1" i="0" u="none" strike="noStrike" baseline="0" dirty="0">
                        <a:solidFill>
                          <a:srgbClr val="316355"/>
                        </a:solidFill>
                        <a:latin typeface="Ubuntu" panose="020B0504030602030204" pitchFamily="34" charset="0"/>
                        <a:ea typeface="+mn-ea"/>
                        <a:cs typeface="+mn-cs"/>
                      </a:endParaRPr>
                    </a:p>
                    <a:p>
                      <a:pPr marL="0" algn="l" defTabSz="914400" rtl="0" eaLnBrk="1" latinLnBrk="0" hangingPunct="1"/>
                      <a:r>
                        <a:rPr lang="es-xl" sz="900" b="1" i="0" u="none" strike="noStrike" baseline="0" dirty="0">
                          <a:solidFill>
                            <a:srgbClr val="316355"/>
                          </a:solidFill>
                          <a:latin typeface="Ubuntu" panose="020B0504030602030204" pitchFamily="34" charset="0"/>
                          <a:ea typeface="+mn-ea"/>
                          <a:cs typeface="+mn-cs"/>
                        </a:rPr>
                        <a:t>Tiempo: </a:t>
                      </a:r>
                      <a:r>
                        <a:rPr lang="es-xl" sz="900" b="0" i="0" u="none" strike="noStrike" baseline="0" dirty="0">
                          <a:solidFill>
                            <a:schemeClr val="tx1"/>
                          </a:solidFill>
                          <a:latin typeface="Ubuntu" panose="020B0504030602030204" pitchFamily="34" charset="0"/>
                          <a:ea typeface="+mn-ea"/>
                          <a:cs typeface="+mn-cs"/>
                        </a:rPr>
                        <a:t>3 minutos</a:t>
                      </a:r>
                    </a:p>
                    <a:p>
                      <a:pPr marL="0" algn="l" defTabSz="914400" rtl="0" eaLnBrk="1" latinLnBrk="0" hangingPunct="1"/>
                      <a:r>
                        <a:rPr lang="es-xl" sz="900" b="1" i="0" u="none" strike="noStrike" baseline="0" dirty="0">
                          <a:solidFill>
                            <a:srgbClr val="316355"/>
                          </a:solidFill>
                          <a:latin typeface="Ubuntu" panose="020B0504030602030204" pitchFamily="34" charset="0"/>
                          <a:ea typeface="+mn-ea"/>
                          <a:cs typeface="+mn-cs"/>
                        </a:rPr>
                        <a:t>Dirige: </a:t>
                      </a:r>
                    </a:p>
                    <a:p>
                      <a:pPr marL="0" algn="l" defTabSz="914400" rtl="0" eaLnBrk="1" latinLnBrk="0" hangingPunct="1"/>
                      <a:endParaRPr sz="900" b="1" i="0" u="none" strike="noStrike" baseline="0" dirty="0">
                        <a:solidFill>
                          <a:srgbClr val="316355"/>
                        </a:solidFill>
                        <a:latin typeface="Ubuntu" panose="020B0504030602030204" pitchFamily="34" charset="0"/>
                        <a:ea typeface="+mn-ea"/>
                        <a:cs typeface="+mn-cs"/>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marL="0" indent="0">
                        <a:buFont typeface="Arial" panose="020B0604020202020204" pitchFamily="34" charset="0"/>
                        <a:buNone/>
                      </a:pPr>
                      <a:r>
                        <a:rPr lang="es-xl" sz="900" b="0" i="0" u="none" strike="noStrike" baseline="0" dirty="0">
                          <a:solidFill>
                            <a:schemeClr val="tx1"/>
                          </a:solidFill>
                          <a:latin typeface="Ubuntu" panose="020B0504030602030204" pitchFamily="34" charset="0"/>
                          <a:ea typeface="+mn-ea"/>
                          <a:cs typeface="+mn-cs"/>
                        </a:rPr>
                        <a:t>Hay muchas opciones de bebidas disponibles, pero algunas son más saludables que otras.</a:t>
                      </a:r>
                    </a:p>
                    <a:p>
                      <a:pPr marL="0" indent="0">
                        <a:buFont typeface="Arial" panose="020B0604020202020204" pitchFamily="34" charset="0"/>
                        <a:buNone/>
                      </a:pPr>
                      <a:endParaRPr sz="900" b="0" i="0" u="none" strike="noStrike" baseline="0" dirty="0">
                        <a:solidFill>
                          <a:schemeClr val="tx1"/>
                        </a:solidFill>
                        <a:latin typeface="Ubuntu" panose="020B0504030602030204" pitchFamily="34" charset="0"/>
                        <a:ea typeface="+mn-ea"/>
                        <a:cs typeface="+mn-cs"/>
                      </a:endParaRPr>
                    </a:p>
                    <a:p>
                      <a:pPr marL="0" indent="0">
                        <a:buFont typeface="Arial" panose="020B0604020202020204" pitchFamily="34" charset="0"/>
                        <a:buNone/>
                      </a:pPr>
                      <a:r>
                        <a:rPr lang="es-xl" sz="900" b="0" i="0" u="none" strike="noStrike" baseline="0" dirty="0">
                          <a:solidFill>
                            <a:schemeClr val="tx1"/>
                          </a:solidFill>
                          <a:latin typeface="Ubuntu" panose="020B0504030602030204" pitchFamily="34" charset="0"/>
                          <a:ea typeface="+mn-ea"/>
                          <a:cs typeface="+mn-cs"/>
                        </a:rPr>
                        <a:t>Los refrescos, las bebidas energéticas y las bebidas deportivas NO son buenas opciones.</a:t>
                      </a:r>
                    </a:p>
                    <a:p>
                      <a:pPr marL="171450" indent="-171450">
                        <a:buFont typeface="Arial" panose="020B0604020202020204" pitchFamily="34" charset="0"/>
                        <a:buChar char="•"/>
                      </a:pPr>
                      <a:r>
                        <a:rPr lang="es-xl" sz="900" b="0" i="0" u="none" strike="noStrike" baseline="0" dirty="0">
                          <a:solidFill>
                            <a:schemeClr val="tx1"/>
                          </a:solidFill>
                          <a:latin typeface="Ubuntu" panose="020B0504030602030204" pitchFamily="34" charset="0"/>
                          <a:ea typeface="+mn-ea"/>
                          <a:cs typeface="+mn-cs"/>
                        </a:rPr>
                        <a:t>Estas tienen azúcar añadida y puede hacernos subir de peso.</a:t>
                      </a:r>
                    </a:p>
                    <a:p>
                      <a:pPr marL="171450" indent="-171450">
                        <a:buFont typeface="Arial" panose="020B0604020202020204" pitchFamily="34" charset="0"/>
                        <a:buChar char="•"/>
                      </a:pPr>
                      <a:r>
                        <a:rPr lang="es-xl" sz="900" b="0" i="0" u="none" strike="noStrike" baseline="0" dirty="0">
                          <a:solidFill>
                            <a:schemeClr val="tx1"/>
                          </a:solidFill>
                          <a:latin typeface="Ubuntu" panose="020B0504030602030204" pitchFamily="34" charset="0"/>
                          <a:ea typeface="+mn-ea"/>
                          <a:cs typeface="+mn-cs"/>
                        </a:rPr>
                        <a:t>Las bebidas energéticas y muchos refrescos también contienen cafeína. </a:t>
                      </a:r>
                      <a:br>
                        <a:rPr lang="en-US" sz="900" b="0" i="0" u="none" strike="noStrike" baseline="0" dirty="0">
                          <a:solidFill>
                            <a:schemeClr val="tx1"/>
                          </a:solidFill>
                          <a:latin typeface="Ubuntu" panose="020B0504030602030204" pitchFamily="34" charset="0"/>
                          <a:ea typeface="+mn-ea"/>
                          <a:cs typeface="+mn-cs"/>
                        </a:rPr>
                      </a:br>
                      <a:r>
                        <a:rPr lang="es-xl" sz="900" b="0" i="0" u="none" strike="noStrike" baseline="0" dirty="0">
                          <a:solidFill>
                            <a:schemeClr val="tx1"/>
                          </a:solidFill>
                          <a:latin typeface="Ubuntu" panose="020B0504030602030204" pitchFamily="34" charset="0"/>
                          <a:ea typeface="+mn-ea"/>
                          <a:cs typeface="+mn-cs"/>
                        </a:rPr>
                        <a:t>La cafeína no nos ayuda a mantenernos hidratados.</a:t>
                      </a:r>
                    </a:p>
                    <a:p>
                      <a:pPr marL="0" indent="0">
                        <a:buFont typeface="Arial" panose="020B0604020202020204" pitchFamily="34" charset="0"/>
                        <a:buNone/>
                      </a:pPr>
                      <a:endParaRPr sz="900" b="0" i="0" u="none" strike="noStrike" baseline="0" dirty="0">
                        <a:solidFill>
                          <a:schemeClr val="tx1"/>
                        </a:solidFill>
                        <a:latin typeface="Ubuntu" panose="020B0504030602030204" pitchFamily="34" charset="0"/>
                        <a:ea typeface="+mn-ea"/>
                        <a:cs typeface="+mn-cs"/>
                      </a:endParaRPr>
                    </a:p>
                    <a:p>
                      <a:pPr marL="0" indent="0">
                        <a:buFont typeface="Arial" panose="020B0604020202020204" pitchFamily="34" charset="0"/>
                        <a:buNone/>
                      </a:pPr>
                      <a:r>
                        <a:rPr lang="es-xl" sz="900" b="0" i="0" u="none" strike="noStrike" baseline="0" dirty="0">
                          <a:solidFill>
                            <a:schemeClr val="tx1"/>
                          </a:solidFill>
                          <a:latin typeface="Ubuntu" panose="020B0504030602030204" pitchFamily="34" charset="0"/>
                          <a:ea typeface="+mn-ea"/>
                          <a:cs typeface="+mn-cs"/>
                        </a:rPr>
                        <a:t>La leche descremada y el jugo completamente natural en cantidades moderadas también son buenas opciones.</a:t>
                      </a:r>
                    </a:p>
                    <a:p>
                      <a:pPr marL="171450" indent="-171450">
                        <a:buFont typeface="Arial" panose="020B0604020202020204" pitchFamily="34" charset="0"/>
                        <a:buChar char="•"/>
                      </a:pPr>
                      <a:r>
                        <a:rPr lang="es-xl" sz="900" b="0" i="0" u="none" strike="noStrike" baseline="0" dirty="0">
                          <a:solidFill>
                            <a:schemeClr val="tx1"/>
                          </a:solidFill>
                          <a:latin typeface="Ubuntu" panose="020B0504030602030204" pitchFamily="34" charset="0"/>
                          <a:ea typeface="+mn-ea"/>
                          <a:cs typeface="+mn-cs"/>
                        </a:rPr>
                        <a:t>No consuman más de 3 vasos de leche y 1 vaso de jugo por día. </a:t>
                      </a:r>
                    </a:p>
                    <a:p>
                      <a:pPr marL="0" indent="0">
                        <a:buFont typeface="Arial" panose="020B0604020202020204" pitchFamily="34" charset="0"/>
                        <a:buNone/>
                      </a:pPr>
                      <a:endParaRPr sz="900" b="0" i="0" u="none" strike="noStrike" baseline="0" dirty="0">
                        <a:solidFill>
                          <a:schemeClr val="tx1"/>
                        </a:solidFill>
                        <a:latin typeface="Ubuntu" panose="020B0504030602030204" pitchFamily="34" charset="0"/>
                        <a:ea typeface="+mn-ea"/>
                        <a:cs typeface="+mn-cs"/>
                      </a:endParaRPr>
                    </a:p>
                    <a:p>
                      <a:pPr marL="0" indent="0">
                        <a:buFont typeface="Arial" panose="020B0604020202020204" pitchFamily="34" charset="0"/>
                        <a:buNone/>
                      </a:pPr>
                      <a:r>
                        <a:rPr lang="es-xl" sz="900" b="0" i="0" u="none" strike="noStrike" baseline="0" dirty="0">
                          <a:solidFill>
                            <a:schemeClr val="tx1"/>
                          </a:solidFill>
                          <a:latin typeface="Ubuntu" panose="020B0504030602030204" pitchFamily="34" charset="0"/>
                          <a:ea typeface="+mn-ea"/>
                          <a:cs typeface="+mn-cs"/>
                        </a:rPr>
                        <a:t>El agua es la mejor opción de bebida. Beban agua todos los días. El agua tampoco tiene que ser aburrida. Si les gustan las bebidas saborizadas, prueben con agua con gas o infusiones. </a:t>
                      </a:r>
                    </a:p>
                    <a:p>
                      <a:endParaRPr sz="900" b="1" i="0" u="none" strike="noStrike" baseline="0" dirty="0">
                        <a:solidFill>
                          <a:srgbClr val="316355"/>
                        </a:solidFill>
                        <a:latin typeface="Ubuntu" panose="020B0504030602030204" pitchFamily="34" charset="0"/>
                        <a:ea typeface="+mn-ea"/>
                        <a:cs typeface="+mn-cs"/>
                      </a:endParaRPr>
                    </a:p>
                    <a:p>
                      <a:r>
                        <a:rPr lang="es-xl" sz="900" b="1" i="0" u="none" strike="noStrike" baseline="0" dirty="0">
                          <a:solidFill>
                            <a:srgbClr val="316355"/>
                          </a:solidFill>
                          <a:latin typeface="Ubuntu" panose="020B0504030602030204" pitchFamily="34" charset="0"/>
                          <a:ea typeface="+mn-ea"/>
                          <a:cs typeface="+mn-cs"/>
                        </a:rPr>
                        <a:t>ACTIVIDAD:</a:t>
                      </a:r>
                    </a:p>
                    <a:p>
                      <a:r>
                        <a:rPr lang="es-xl" sz="900" b="0" i="0" u="none" strike="noStrike" baseline="0" dirty="0">
                          <a:solidFill>
                            <a:schemeClr val="dk1"/>
                          </a:solidFill>
                          <a:latin typeface="Ubuntu" panose="020B0504030602030204" pitchFamily="34" charset="0"/>
                          <a:ea typeface="+mn-ea"/>
                          <a:cs typeface="+mn-cs"/>
                        </a:rPr>
                        <a:t>Pueden hacer la actividad en el libro de trabajo cuando termine la lección.</a:t>
                      </a:r>
                      <a:endParaRPr lang="en-IN" sz="900" b="0" i="0" u="none" strike="noStrike" baseline="0" dirty="0">
                        <a:solidFill>
                          <a:schemeClr val="tx1"/>
                        </a:solidFill>
                        <a:latin typeface="Ubuntu" panose="020B0504030602030204" pitchFamily="34" charset="0"/>
                        <a:ea typeface="+mn-ea"/>
                        <a:cs typeface="+mn-cs"/>
                      </a:endParaRPr>
                    </a:p>
                    <a:p>
                      <a:pPr marL="0" indent="0">
                        <a:buFont typeface="Arial" panose="020B0604020202020204" pitchFamily="34" charset="0"/>
                        <a:buNone/>
                      </a:pPr>
                      <a:endParaRPr lang="en-IN" sz="900" b="0" i="0" u="none" strike="noStrike" baseline="0" dirty="0">
                        <a:solidFill>
                          <a:schemeClr val="tx1"/>
                        </a:solidFill>
                        <a:latin typeface="Ubuntu" panose="020B0504030602030204" pitchFamily="34" charset="0"/>
                        <a:ea typeface="+mn-ea"/>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endParaRPr sz="1600"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2882843626"/>
                  </a:ext>
                </a:extLst>
              </a:tr>
            </a:tbl>
          </a:graphicData>
        </a:graphic>
      </p:graphicFrame>
      <p:pic>
        <p:nvPicPr>
          <p:cNvPr id="5" name="Picture 4">
            <a:extLst>
              <a:ext uri="{FF2B5EF4-FFF2-40B4-BE49-F238E27FC236}">
                <a16:creationId xmlns:a16="http://schemas.microsoft.com/office/drawing/2014/main" id="{125D6EF7-FA50-1A70-4D30-C3ED11355C8D}"/>
              </a:ext>
            </a:extLst>
          </p:cNvPr>
          <p:cNvPicPr>
            <a:picLocks noChangeAspect="1"/>
          </p:cNvPicPr>
          <p:nvPr/>
        </p:nvPicPr>
        <p:blipFill rotWithShape="1">
          <a:blip r:embed="rId2"/>
          <a:srcRect l="6200" t="34922" r="50000" b="22028"/>
          <a:stretch/>
        </p:blipFill>
        <p:spPr>
          <a:xfrm>
            <a:off x="6997145" y="999861"/>
            <a:ext cx="2135841" cy="1121274"/>
          </a:xfrm>
          <a:prstGeom prst="rect">
            <a:avLst/>
          </a:prstGeom>
          <a:ln>
            <a:solidFill>
              <a:schemeClr val="tx1"/>
            </a:solidFill>
          </a:ln>
        </p:spPr>
      </p:pic>
      <p:pic>
        <p:nvPicPr>
          <p:cNvPr id="9" name="Picture 8">
            <a:extLst>
              <a:ext uri="{FF2B5EF4-FFF2-40B4-BE49-F238E27FC236}">
                <a16:creationId xmlns:a16="http://schemas.microsoft.com/office/drawing/2014/main" id="{D45FBB18-FAC3-5B0C-32EC-871D0A02408A}"/>
              </a:ext>
            </a:extLst>
          </p:cNvPr>
          <p:cNvPicPr>
            <a:picLocks noChangeAspect="1"/>
          </p:cNvPicPr>
          <p:nvPr/>
        </p:nvPicPr>
        <p:blipFill rotWithShape="1">
          <a:blip r:embed="rId3"/>
          <a:srcRect l="6200" t="34675" r="50000" b="21389"/>
          <a:stretch/>
        </p:blipFill>
        <p:spPr>
          <a:xfrm>
            <a:off x="6997145" y="2500889"/>
            <a:ext cx="2051852" cy="1157748"/>
          </a:xfrm>
          <a:prstGeom prst="rect">
            <a:avLst/>
          </a:prstGeom>
          <a:ln>
            <a:solidFill>
              <a:schemeClr val="tx1"/>
            </a:solidFill>
          </a:ln>
        </p:spPr>
      </p:pic>
      <p:pic>
        <p:nvPicPr>
          <p:cNvPr id="11" name="Picture 10">
            <a:extLst>
              <a:ext uri="{FF2B5EF4-FFF2-40B4-BE49-F238E27FC236}">
                <a16:creationId xmlns:a16="http://schemas.microsoft.com/office/drawing/2014/main" id="{805F317A-0FFB-2D0D-F248-1C2A77A24869}"/>
              </a:ext>
            </a:extLst>
          </p:cNvPr>
          <p:cNvPicPr>
            <a:picLocks noChangeAspect="1"/>
          </p:cNvPicPr>
          <p:nvPr/>
        </p:nvPicPr>
        <p:blipFill rotWithShape="1">
          <a:blip r:embed="rId4"/>
          <a:srcRect l="6200" t="34675" r="50000" b="21389"/>
          <a:stretch/>
        </p:blipFill>
        <p:spPr>
          <a:xfrm>
            <a:off x="6997145" y="4542666"/>
            <a:ext cx="2051852" cy="1157748"/>
          </a:xfrm>
          <a:prstGeom prst="rect">
            <a:avLst/>
          </a:prstGeom>
          <a:ln>
            <a:solidFill>
              <a:schemeClr val="tx1"/>
            </a:solidFill>
          </a:ln>
        </p:spPr>
      </p:pic>
    </p:spTree>
    <p:extLst>
      <p:ext uri="{BB962C8B-B14F-4D97-AF65-F5344CB8AC3E}">
        <p14:creationId xmlns:p14="http://schemas.microsoft.com/office/powerpoint/2010/main" val="36402974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120572458"/>
              </p:ext>
            </p:extLst>
          </p:nvPr>
        </p:nvGraphicFramePr>
        <p:xfrm>
          <a:off x="614150" y="545910"/>
          <a:ext cx="8518837" cy="5590664"/>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32864">
                <a:tc>
                  <a:txBody>
                    <a:bodyPr/>
                    <a:lstStyle/>
                    <a:p>
                      <a:r>
                        <a:rPr lang="es-xl" sz="1200" dirty="0">
                          <a:solidFill>
                            <a:srgbClr val="316355"/>
                          </a:solidFill>
                          <a:latin typeface="Ubuntu" panose="020B0504030602030204" pitchFamily="34" charset="0"/>
                        </a:rPr>
                        <a:t>Preparación</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s-xl" sz="1200">
                          <a:solidFill>
                            <a:srgbClr val="316355"/>
                          </a:solidFill>
                          <a:latin typeface="Ubuntu" panose="020B0504030602030204" pitchFamily="34" charset="0"/>
                        </a:rPr>
                        <a:t>Descripción</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s-xl" sz="1200">
                          <a:solidFill>
                            <a:srgbClr val="316355"/>
                          </a:solidFill>
                          <a:latin typeface="Ubuntu" panose="020B0504030602030204" pitchFamily="34" charset="0"/>
                        </a:rPr>
                        <a:t>Diapositiva</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832640">
                <a:tc>
                  <a:txBody>
                    <a:bodyPr/>
                    <a:lstStyle/>
                    <a:p>
                      <a:pPr marL="0" algn="l" defTabSz="914400" rtl="0" eaLnBrk="1" latinLnBrk="0" hangingPunct="1">
                        <a:lnSpc>
                          <a:spcPct val="100000"/>
                        </a:lnSpc>
                      </a:pPr>
                      <a:r>
                        <a:rPr lang="es-xl" sz="900" b="1" i="0" u="none" strike="noStrike" baseline="0" dirty="0">
                          <a:solidFill>
                            <a:srgbClr val="316355"/>
                          </a:solidFill>
                          <a:latin typeface="Ubuntu" panose="020B0504030602030204" pitchFamily="34" charset="0"/>
                          <a:ea typeface="+mn-ea"/>
                          <a:cs typeface="+mn-cs"/>
                        </a:rPr>
                        <a:t>Tema </a:t>
                      </a:r>
                    </a:p>
                    <a:p>
                      <a:pPr marL="0" marR="0" lvl="0" indent="0" algn="l" defTabSz="914400" rtl="0" eaLnBrk="1" fontAlgn="auto" latinLnBrk="0" hangingPunct="1">
                        <a:lnSpc>
                          <a:spcPct val="100000"/>
                        </a:lnSpc>
                        <a:spcBef>
                          <a:spcPts val="0"/>
                        </a:spcBef>
                        <a:spcAft>
                          <a:spcPts val="0"/>
                        </a:spcAft>
                        <a:buClrTx/>
                        <a:buSzTx/>
                        <a:buFontTx/>
                        <a:buNone/>
                        <a:tabLst/>
                        <a:defRPr/>
                      </a:pPr>
                      <a:r>
                        <a:rPr lang="es-xl" sz="900" b="1" i="0" u="none" strike="noStrike" baseline="0" dirty="0">
                          <a:solidFill>
                            <a:srgbClr val="316355"/>
                          </a:solidFill>
                          <a:latin typeface="Ubuntu" panose="020B0504030602030204" pitchFamily="34" charset="0"/>
                          <a:ea typeface="+mn-ea"/>
                          <a:cs typeface="+mn-cs"/>
                        </a:rPr>
                        <a:t>Lección 1: </a:t>
                      </a:r>
                      <a:r>
                        <a:rPr lang="es-xl" sz="900" b="0" i="0" u="none" strike="noStrike" baseline="0" dirty="0">
                          <a:solidFill>
                            <a:schemeClr val="tx1"/>
                          </a:solidFill>
                          <a:latin typeface="Ubuntu" panose="020B0504030602030204" pitchFamily="34" charset="0"/>
                          <a:ea typeface="+mn-ea"/>
                          <a:cs typeface="+mn-cs"/>
                        </a:rPr>
                        <a:t>Descripción general </a:t>
                      </a:r>
                      <a:br>
                        <a:rPr lang="en-US" sz="900" b="0" i="0" u="none" strike="noStrike" baseline="0" dirty="0">
                          <a:solidFill>
                            <a:schemeClr val="tx1"/>
                          </a:solidFill>
                          <a:latin typeface="Ubuntu" panose="020B0504030602030204" pitchFamily="34" charset="0"/>
                          <a:ea typeface="+mn-ea"/>
                          <a:cs typeface="+mn-cs"/>
                        </a:rPr>
                      </a:br>
                      <a:r>
                        <a:rPr lang="es-xl" sz="900" b="0" i="0" u="none" strike="noStrike" baseline="0" dirty="0">
                          <a:solidFill>
                            <a:schemeClr val="tx1"/>
                          </a:solidFill>
                          <a:latin typeface="Ubuntu" panose="020B0504030602030204" pitchFamily="34" charset="0"/>
                          <a:ea typeface="+mn-ea"/>
                          <a:cs typeface="+mn-cs"/>
                        </a:rPr>
                        <a:t>del área “Hidratación” del Mejoramiento Físico</a:t>
                      </a:r>
                    </a:p>
                    <a:p>
                      <a:pPr marL="0" marR="0" lvl="0" indent="0" algn="l" defTabSz="914400" rtl="0" eaLnBrk="1" fontAlgn="auto" latinLnBrk="0" hangingPunct="1">
                        <a:lnSpc>
                          <a:spcPct val="100000"/>
                        </a:lnSpc>
                        <a:spcBef>
                          <a:spcPts val="0"/>
                        </a:spcBef>
                        <a:spcAft>
                          <a:spcPts val="0"/>
                        </a:spcAft>
                        <a:buClrTx/>
                        <a:buSzTx/>
                        <a:buFontTx/>
                        <a:buNone/>
                        <a:tabLst/>
                        <a:defRPr/>
                      </a:pPr>
                      <a:endParaRPr sz="900" b="0" i="0" u="none" strike="noStrike" baseline="0" dirty="0">
                        <a:solidFill>
                          <a:schemeClr val="tx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xl" sz="900" b="0" i="0" u="none" strike="noStrike" baseline="0" dirty="0">
                          <a:solidFill>
                            <a:schemeClr val="tx1"/>
                          </a:solidFill>
                          <a:latin typeface="Ubuntu" panose="020B0504030602030204" pitchFamily="34" charset="0"/>
                          <a:ea typeface="+mn-ea"/>
                          <a:cs typeface="+mn-cs"/>
                        </a:rPr>
                        <a:t>Signos de deshidratación</a:t>
                      </a:r>
                    </a:p>
                    <a:p>
                      <a:pPr marL="0" algn="l" defTabSz="914400" rtl="0" eaLnBrk="1" latinLnBrk="0" hangingPunct="1">
                        <a:lnSpc>
                          <a:spcPct val="100000"/>
                        </a:lnSpc>
                      </a:pPr>
                      <a:endParaRPr sz="900" b="1" i="0" u="none" strike="noStrike" baseline="0" dirty="0">
                        <a:solidFill>
                          <a:srgbClr val="316355"/>
                        </a:solidFill>
                        <a:latin typeface="Ubuntu" panose="020B0504030602030204" pitchFamily="34" charset="0"/>
                        <a:ea typeface="+mn-ea"/>
                        <a:cs typeface="+mn-cs"/>
                      </a:endParaRPr>
                    </a:p>
                    <a:p>
                      <a:pPr marL="0" algn="l" defTabSz="914400" rtl="0" eaLnBrk="1" latinLnBrk="0" hangingPunct="1">
                        <a:lnSpc>
                          <a:spcPct val="100000"/>
                        </a:lnSpc>
                      </a:pPr>
                      <a:r>
                        <a:rPr lang="es-xl" sz="900" b="1" i="0" u="none" strike="noStrike" baseline="0" dirty="0">
                          <a:solidFill>
                            <a:srgbClr val="316355"/>
                          </a:solidFill>
                          <a:latin typeface="Ubuntu" panose="020B0504030602030204" pitchFamily="34" charset="0"/>
                          <a:ea typeface="+mn-ea"/>
                          <a:cs typeface="+mn-cs"/>
                        </a:rPr>
                        <a:t>Tiempo: </a:t>
                      </a:r>
                      <a:r>
                        <a:rPr lang="es-xl" sz="900" b="0" i="0" u="none" strike="noStrike" baseline="0" dirty="0">
                          <a:solidFill>
                            <a:schemeClr val="tx1"/>
                          </a:solidFill>
                          <a:latin typeface="Ubuntu" panose="020B0504030602030204" pitchFamily="34" charset="0"/>
                          <a:ea typeface="+mn-ea"/>
                          <a:cs typeface="+mn-cs"/>
                        </a:rPr>
                        <a:t>3 minutos</a:t>
                      </a:r>
                    </a:p>
                    <a:p>
                      <a:pPr marL="0" algn="l" defTabSz="914400" rtl="0" eaLnBrk="1" latinLnBrk="0" hangingPunct="1">
                        <a:lnSpc>
                          <a:spcPct val="100000"/>
                        </a:lnSpc>
                      </a:pPr>
                      <a:r>
                        <a:rPr lang="es-xl" sz="900" b="1" i="0" u="none" strike="noStrike" baseline="0" dirty="0">
                          <a:solidFill>
                            <a:srgbClr val="316355"/>
                          </a:solidFill>
                          <a:latin typeface="Ubuntu" panose="020B0504030602030204" pitchFamily="34" charset="0"/>
                          <a:ea typeface="+mn-ea"/>
                          <a:cs typeface="+mn-cs"/>
                        </a:rPr>
                        <a:t>Dirige: </a:t>
                      </a:r>
                    </a:p>
                    <a:p>
                      <a:pPr marL="0" algn="l" defTabSz="914400" rtl="0" eaLnBrk="1" latinLnBrk="0" hangingPunct="1">
                        <a:lnSpc>
                          <a:spcPct val="100000"/>
                        </a:lnSpc>
                      </a:pPr>
                      <a:endParaRPr sz="900" b="1" i="0" u="none" strike="noStrike" baseline="0" dirty="0">
                        <a:solidFill>
                          <a:srgbClr val="316355"/>
                        </a:solidFill>
                        <a:latin typeface="Ubuntu" panose="020B0504030602030204" pitchFamily="34" charset="0"/>
                        <a:ea typeface="+mn-ea"/>
                        <a:cs typeface="+mn-cs"/>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pPr>
                        <a:lnSpc>
                          <a:spcPct val="100000"/>
                        </a:lnSpc>
                      </a:pPr>
                      <a:r>
                        <a:rPr lang="es-xl" sz="900" b="0" i="0" u="none" strike="noStrike" baseline="0" dirty="0">
                          <a:solidFill>
                            <a:schemeClr val="dk1"/>
                          </a:solidFill>
                          <a:latin typeface="Ubuntu" panose="020B0504030602030204" pitchFamily="34" charset="0"/>
                          <a:ea typeface="+mn-ea"/>
                          <a:cs typeface="+mn-cs"/>
                        </a:rPr>
                        <a:t>Perdemos agua cuando vamos al baño, sudamos, hacemos ejercicio o, incluso, respiramos. </a:t>
                      </a:r>
                    </a:p>
                    <a:p>
                      <a:pPr>
                        <a:lnSpc>
                          <a:spcPct val="100000"/>
                        </a:lnSpc>
                      </a:pPr>
                      <a:endParaRPr sz="900" b="0" i="0" u="none" strike="noStrike" baseline="0" dirty="0">
                        <a:solidFill>
                          <a:schemeClr val="dk1"/>
                        </a:solidFill>
                        <a:latin typeface="Ubuntu" panose="020B0504030602030204" pitchFamily="34" charset="0"/>
                        <a:ea typeface="+mn-ea"/>
                        <a:cs typeface="+mn-cs"/>
                      </a:endParaRPr>
                    </a:p>
                    <a:p>
                      <a:pPr>
                        <a:lnSpc>
                          <a:spcPct val="100000"/>
                        </a:lnSpc>
                      </a:pPr>
                      <a:r>
                        <a:rPr lang="es-xl" sz="900" b="0" i="0" u="none" strike="noStrike" baseline="0" dirty="0">
                          <a:solidFill>
                            <a:schemeClr val="dk1"/>
                          </a:solidFill>
                          <a:latin typeface="Ubuntu" panose="020B0504030602030204" pitchFamily="34" charset="0"/>
                          <a:ea typeface="+mn-ea"/>
                          <a:cs typeface="+mn-cs"/>
                        </a:rPr>
                        <a:t>¿Sabían que la deshidratación del 1 al 2 % del peso corporal puede disminuir el rendimiento deportivo? Perdemos agua todos los días cuando vamos al baño, sudamos, hacemos ejercicio y respiramos. </a:t>
                      </a:r>
                    </a:p>
                    <a:p>
                      <a:pPr>
                        <a:lnSpc>
                          <a:spcPct val="100000"/>
                        </a:lnSpc>
                      </a:pPr>
                      <a:endParaRPr sz="900" b="0" i="0" u="none" strike="noStrike" baseline="0" dirty="0">
                        <a:solidFill>
                          <a:schemeClr val="dk1"/>
                        </a:solidFill>
                        <a:latin typeface="Ubuntu" panose="020B0504030602030204" pitchFamily="34" charset="0"/>
                        <a:ea typeface="+mn-ea"/>
                        <a:cs typeface="+mn-cs"/>
                      </a:endParaRPr>
                    </a:p>
                    <a:p>
                      <a:pPr>
                        <a:lnSpc>
                          <a:spcPct val="100000"/>
                        </a:lnSpc>
                      </a:pPr>
                      <a:r>
                        <a:rPr lang="es-xl" sz="900" b="0" i="0" u="none" strike="noStrike" baseline="0" dirty="0">
                          <a:solidFill>
                            <a:schemeClr val="dk1"/>
                          </a:solidFill>
                          <a:latin typeface="Ubuntu" panose="020B0504030602030204" pitchFamily="34" charset="0"/>
                          <a:ea typeface="+mn-ea"/>
                          <a:cs typeface="+mn-cs"/>
                        </a:rPr>
                        <a:t>Si pierden demasiada agua y no beben más, el cuerpo no funcionará bien. Esto se llama deshidratación.</a:t>
                      </a:r>
                    </a:p>
                    <a:p>
                      <a:pPr>
                        <a:lnSpc>
                          <a:spcPct val="100000"/>
                        </a:lnSpc>
                      </a:pPr>
                      <a:endParaRPr sz="900" b="0" i="0" u="none" strike="noStrike" baseline="0" dirty="0">
                        <a:solidFill>
                          <a:schemeClr val="dk1"/>
                        </a:solidFill>
                        <a:latin typeface="Ubuntu" panose="020B0504030602030204" pitchFamily="34" charset="0"/>
                        <a:ea typeface="+mn-ea"/>
                        <a:cs typeface="+mn-cs"/>
                      </a:endParaRPr>
                    </a:p>
                    <a:p>
                      <a:pPr>
                        <a:lnSpc>
                          <a:spcPct val="100000"/>
                        </a:lnSpc>
                      </a:pPr>
                      <a:r>
                        <a:rPr lang="es-xl" sz="900" b="0" i="0" u="none" strike="noStrike" baseline="0" dirty="0">
                          <a:solidFill>
                            <a:schemeClr val="dk1"/>
                          </a:solidFill>
                          <a:latin typeface="Ubuntu" panose="020B0504030602030204" pitchFamily="34" charset="0"/>
                          <a:ea typeface="+mn-ea"/>
                          <a:cs typeface="+mn-cs"/>
                        </a:rPr>
                        <a:t>Estos son algunos signos de deshidratación:</a:t>
                      </a:r>
                    </a:p>
                    <a:p>
                      <a:pPr marL="171450" indent="-171450">
                        <a:lnSpc>
                          <a:spcPct val="100000"/>
                        </a:lnSpc>
                        <a:buFont typeface="Arial" panose="020B0604020202020204" pitchFamily="34" charset="0"/>
                        <a:buChar char="•"/>
                      </a:pPr>
                      <a:r>
                        <a:rPr lang="en-US" sz="900" b="0" i="0" u="none" strike="noStrike" baseline="0" dirty="0">
                          <a:solidFill>
                            <a:schemeClr val="dk1"/>
                          </a:solidFill>
                          <a:latin typeface="Ubuntu" panose="020B0504030602030204" pitchFamily="34" charset="0"/>
                          <a:ea typeface="+mn-ea"/>
                          <a:cs typeface="+mn-cs"/>
                        </a:rPr>
                        <a:t>T</a:t>
                      </a:r>
                      <a:r>
                        <a:rPr lang="es-xl" sz="900" b="0" i="0" u="none" strike="noStrike" baseline="0" dirty="0">
                          <a:solidFill>
                            <a:schemeClr val="dk1"/>
                          </a:solidFill>
                          <a:latin typeface="Ubuntu" panose="020B0504030602030204" pitchFamily="34" charset="0"/>
                          <a:ea typeface="+mn-ea"/>
                          <a:cs typeface="+mn-cs"/>
                        </a:rPr>
                        <a:t>ener sed </a:t>
                      </a:r>
                    </a:p>
                    <a:p>
                      <a:pPr marL="171450" indent="-171450">
                        <a:lnSpc>
                          <a:spcPct val="100000"/>
                        </a:lnSpc>
                        <a:buFont typeface="Arial" panose="020B0604020202020204" pitchFamily="34" charset="0"/>
                        <a:buChar char="•"/>
                      </a:pPr>
                      <a:r>
                        <a:rPr lang="en-US" sz="900" b="0" i="0" u="none" strike="noStrike" baseline="0" dirty="0">
                          <a:solidFill>
                            <a:schemeClr val="dk1"/>
                          </a:solidFill>
                          <a:latin typeface="Ubuntu" panose="020B0504030602030204" pitchFamily="34" charset="0"/>
                          <a:ea typeface="+mn-ea"/>
                          <a:cs typeface="+mn-cs"/>
                        </a:rPr>
                        <a:t>S</a:t>
                      </a:r>
                      <a:r>
                        <a:rPr lang="es-xl" sz="900" b="0" i="0" u="none" strike="noStrike" baseline="0" dirty="0">
                          <a:solidFill>
                            <a:schemeClr val="dk1"/>
                          </a:solidFill>
                          <a:latin typeface="Ubuntu" panose="020B0504030602030204" pitchFamily="34" charset="0"/>
                          <a:ea typeface="+mn-ea"/>
                          <a:cs typeface="+mn-cs"/>
                        </a:rPr>
                        <a:t>entirse cansado o aletargado</a:t>
                      </a:r>
                    </a:p>
                    <a:p>
                      <a:pPr marL="171450" indent="-171450">
                        <a:lnSpc>
                          <a:spcPct val="100000"/>
                        </a:lnSpc>
                        <a:buFont typeface="Arial" panose="020B0604020202020204" pitchFamily="34" charset="0"/>
                        <a:buChar char="•"/>
                      </a:pPr>
                      <a:r>
                        <a:rPr lang="en-US" sz="900" b="0" i="0" u="none" strike="noStrike" baseline="0" dirty="0">
                          <a:solidFill>
                            <a:schemeClr val="dk1"/>
                          </a:solidFill>
                          <a:latin typeface="Ubuntu" panose="020B0504030602030204" pitchFamily="34" charset="0"/>
                          <a:ea typeface="+mn-ea"/>
                          <a:cs typeface="+mn-cs"/>
                        </a:rPr>
                        <a:t>T</a:t>
                      </a:r>
                      <a:r>
                        <a:rPr lang="es-xl" sz="900" b="0" i="0" u="none" strike="noStrike" baseline="0" dirty="0">
                          <a:solidFill>
                            <a:schemeClr val="dk1"/>
                          </a:solidFill>
                          <a:latin typeface="Ubuntu" panose="020B0504030602030204" pitchFamily="34" charset="0"/>
                          <a:ea typeface="+mn-ea"/>
                          <a:cs typeface="+mn-cs"/>
                        </a:rPr>
                        <a:t>ener dolor de cabeza</a:t>
                      </a:r>
                    </a:p>
                    <a:p>
                      <a:pPr marL="171450" indent="-171450">
                        <a:lnSpc>
                          <a:spcPct val="100000"/>
                        </a:lnSpc>
                        <a:buFont typeface="Arial" panose="020B0604020202020204" pitchFamily="34" charset="0"/>
                        <a:buChar char="•"/>
                      </a:pPr>
                      <a:r>
                        <a:rPr lang="en-US" sz="900" b="0" i="0" u="none" strike="noStrike" baseline="0" dirty="0">
                          <a:solidFill>
                            <a:schemeClr val="dk1"/>
                          </a:solidFill>
                          <a:latin typeface="Ubuntu" panose="020B0504030602030204" pitchFamily="34" charset="0"/>
                          <a:ea typeface="+mn-ea"/>
                          <a:cs typeface="+mn-cs"/>
                        </a:rPr>
                        <a:t>T</a:t>
                      </a:r>
                      <a:r>
                        <a:rPr lang="es-xl" sz="900" b="0" i="0" u="none" strike="noStrike" baseline="0" dirty="0">
                          <a:solidFill>
                            <a:schemeClr val="dk1"/>
                          </a:solidFill>
                          <a:latin typeface="Ubuntu" panose="020B0504030602030204" pitchFamily="34" charset="0"/>
                          <a:ea typeface="+mn-ea"/>
                          <a:cs typeface="+mn-cs"/>
                        </a:rPr>
                        <a:t>ener la boca seca</a:t>
                      </a:r>
                    </a:p>
                    <a:p>
                      <a:pPr marL="171450" indent="-171450">
                        <a:lnSpc>
                          <a:spcPct val="100000"/>
                        </a:lnSpc>
                        <a:buFont typeface="Arial" panose="020B0604020202020204" pitchFamily="34" charset="0"/>
                        <a:buChar char="•"/>
                      </a:pPr>
                      <a:r>
                        <a:rPr lang="en-US" sz="900" b="0" i="0" u="none" strike="noStrike" baseline="0" dirty="0">
                          <a:solidFill>
                            <a:schemeClr val="dk1"/>
                          </a:solidFill>
                          <a:latin typeface="Ubuntu" panose="020B0504030602030204" pitchFamily="34" charset="0"/>
                          <a:ea typeface="+mn-ea"/>
                          <a:cs typeface="+mn-cs"/>
                        </a:rPr>
                        <a:t>T</a:t>
                      </a:r>
                      <a:r>
                        <a:rPr lang="es-xl" sz="900" b="0" i="0" u="none" strike="noStrike" baseline="0" dirty="0">
                          <a:solidFill>
                            <a:schemeClr val="dk1"/>
                          </a:solidFill>
                          <a:latin typeface="Ubuntu" panose="020B0504030602030204" pitchFamily="34" charset="0"/>
                          <a:ea typeface="+mn-ea"/>
                          <a:cs typeface="+mn-cs"/>
                        </a:rPr>
                        <a:t>ener la orina de color amarillo oscuro o marrón</a:t>
                      </a:r>
                    </a:p>
                    <a:p>
                      <a:pPr>
                        <a:lnSpc>
                          <a:spcPct val="100000"/>
                        </a:lnSpc>
                      </a:pPr>
                      <a:endParaRPr sz="900" b="0" i="0" u="none" strike="noStrike" baseline="0" dirty="0">
                        <a:solidFill>
                          <a:schemeClr val="dk1"/>
                        </a:solidFill>
                        <a:latin typeface="Ubuntu" panose="020B0504030602030204" pitchFamily="34" charset="0"/>
                        <a:ea typeface="+mn-ea"/>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pPr>
                        <a:lnSpc>
                          <a:spcPct val="100000"/>
                        </a:lnSpc>
                      </a:pPr>
                      <a:endParaRPr sz="160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1271419273"/>
                  </a:ext>
                </a:extLst>
              </a:tr>
              <a:tr h="1962354">
                <a:tc>
                  <a:txBody>
                    <a:bodyPr/>
                    <a:lstStyle/>
                    <a:p>
                      <a:pPr marL="0" algn="l" defTabSz="914400" rtl="0" eaLnBrk="1" latinLnBrk="0" hangingPunct="1">
                        <a:lnSpc>
                          <a:spcPct val="100000"/>
                        </a:lnSpc>
                      </a:pPr>
                      <a:r>
                        <a:rPr lang="es-xl" sz="900" b="1" i="0" u="none" strike="noStrike" baseline="0" dirty="0">
                          <a:solidFill>
                            <a:srgbClr val="316355"/>
                          </a:solidFill>
                          <a:latin typeface="Ubuntu" panose="020B0504030602030204" pitchFamily="34" charset="0"/>
                          <a:ea typeface="+mn-ea"/>
                          <a:cs typeface="+mn-cs"/>
                        </a:rPr>
                        <a:t>Tema </a:t>
                      </a:r>
                    </a:p>
                    <a:p>
                      <a:pPr marL="0" marR="0" lvl="0" indent="0" algn="l" defTabSz="914400" rtl="0" eaLnBrk="1" fontAlgn="auto" latinLnBrk="0" hangingPunct="1">
                        <a:lnSpc>
                          <a:spcPct val="100000"/>
                        </a:lnSpc>
                        <a:spcBef>
                          <a:spcPts val="0"/>
                        </a:spcBef>
                        <a:spcAft>
                          <a:spcPts val="0"/>
                        </a:spcAft>
                        <a:buClrTx/>
                        <a:buSzTx/>
                        <a:buFontTx/>
                        <a:buNone/>
                        <a:tabLst/>
                        <a:defRPr/>
                      </a:pPr>
                      <a:r>
                        <a:rPr lang="es-xl" sz="900" b="1" i="0" u="none" strike="noStrike" baseline="0" dirty="0">
                          <a:solidFill>
                            <a:srgbClr val="316355"/>
                          </a:solidFill>
                          <a:latin typeface="Ubuntu" panose="020B0504030602030204" pitchFamily="34" charset="0"/>
                          <a:ea typeface="+mn-ea"/>
                          <a:cs typeface="+mn-cs"/>
                        </a:rPr>
                        <a:t>Lección 1: </a:t>
                      </a:r>
                      <a:r>
                        <a:rPr lang="es-xl" sz="900" b="0" i="0" u="none" strike="noStrike" baseline="0" dirty="0">
                          <a:solidFill>
                            <a:schemeClr val="tx1"/>
                          </a:solidFill>
                          <a:latin typeface="Ubuntu" panose="020B0504030602030204" pitchFamily="34" charset="0"/>
                          <a:ea typeface="+mn-ea"/>
                          <a:cs typeface="+mn-cs"/>
                        </a:rPr>
                        <a:t>Descripción general </a:t>
                      </a:r>
                      <a:br>
                        <a:rPr lang="en-US" sz="900" b="0" i="0" u="none" strike="noStrike" baseline="0" dirty="0">
                          <a:solidFill>
                            <a:schemeClr val="tx1"/>
                          </a:solidFill>
                          <a:latin typeface="Ubuntu" panose="020B0504030602030204" pitchFamily="34" charset="0"/>
                          <a:ea typeface="+mn-ea"/>
                          <a:cs typeface="+mn-cs"/>
                        </a:rPr>
                      </a:br>
                      <a:r>
                        <a:rPr lang="es-xl" sz="900" b="0" i="0" u="none" strike="noStrike" baseline="0" dirty="0">
                          <a:solidFill>
                            <a:schemeClr val="tx1"/>
                          </a:solidFill>
                          <a:latin typeface="Ubuntu" panose="020B0504030602030204" pitchFamily="34" charset="0"/>
                          <a:ea typeface="+mn-ea"/>
                          <a:cs typeface="+mn-cs"/>
                        </a:rPr>
                        <a:t>del área “Hidratación” del Mejoramiento Físico</a:t>
                      </a:r>
                    </a:p>
                    <a:p>
                      <a:pPr marL="0" marR="0" lvl="0" indent="0" algn="l" defTabSz="914400" rtl="0" eaLnBrk="1" fontAlgn="auto" latinLnBrk="0" hangingPunct="1">
                        <a:lnSpc>
                          <a:spcPct val="100000"/>
                        </a:lnSpc>
                        <a:spcBef>
                          <a:spcPts val="0"/>
                        </a:spcBef>
                        <a:spcAft>
                          <a:spcPts val="0"/>
                        </a:spcAft>
                        <a:buClrTx/>
                        <a:buSzTx/>
                        <a:buFontTx/>
                        <a:buNone/>
                        <a:tabLst/>
                        <a:defRPr/>
                      </a:pPr>
                      <a:endParaRPr sz="900" b="0" i="0" u="none" strike="noStrike" baseline="0" dirty="0">
                        <a:solidFill>
                          <a:schemeClr val="tx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xl" sz="900" b="0" i="0" u="none" strike="noStrike" baseline="0" dirty="0">
                          <a:solidFill>
                            <a:schemeClr val="tx1"/>
                          </a:solidFill>
                          <a:latin typeface="Ubuntu" panose="020B0504030602030204" pitchFamily="34" charset="0"/>
                          <a:ea typeface="+mn-ea"/>
                          <a:cs typeface="+mn-cs"/>
                        </a:rPr>
                        <a:t>Adaptar las necesidades de consumo de agua</a:t>
                      </a:r>
                    </a:p>
                    <a:p>
                      <a:pPr marL="0" algn="l" defTabSz="914400" rtl="0" eaLnBrk="1" latinLnBrk="0" hangingPunct="1">
                        <a:lnSpc>
                          <a:spcPct val="100000"/>
                        </a:lnSpc>
                      </a:pPr>
                      <a:endParaRPr sz="900" b="1" i="0" u="none" strike="noStrike" baseline="0" dirty="0">
                        <a:solidFill>
                          <a:srgbClr val="316355"/>
                        </a:solidFill>
                        <a:latin typeface="Ubuntu" panose="020B0504030602030204" pitchFamily="34" charset="0"/>
                        <a:ea typeface="+mn-ea"/>
                        <a:cs typeface="+mn-cs"/>
                      </a:endParaRPr>
                    </a:p>
                    <a:p>
                      <a:pPr marL="0" algn="l" defTabSz="914400" rtl="0" eaLnBrk="1" latinLnBrk="0" hangingPunct="1">
                        <a:lnSpc>
                          <a:spcPct val="100000"/>
                        </a:lnSpc>
                      </a:pPr>
                      <a:r>
                        <a:rPr lang="es-xl" sz="900" b="1" i="0" u="none" strike="noStrike" baseline="0" dirty="0">
                          <a:solidFill>
                            <a:srgbClr val="316355"/>
                          </a:solidFill>
                          <a:latin typeface="Ubuntu" panose="020B0504030602030204" pitchFamily="34" charset="0"/>
                          <a:ea typeface="+mn-ea"/>
                          <a:cs typeface="+mn-cs"/>
                        </a:rPr>
                        <a:t>Tiempo: </a:t>
                      </a:r>
                      <a:r>
                        <a:rPr lang="es-xl" sz="900" b="0" i="0" u="none" strike="noStrike" baseline="0" dirty="0">
                          <a:solidFill>
                            <a:schemeClr val="tx1"/>
                          </a:solidFill>
                          <a:latin typeface="Ubuntu" panose="020B0504030602030204" pitchFamily="34" charset="0"/>
                          <a:ea typeface="+mn-ea"/>
                          <a:cs typeface="+mn-cs"/>
                        </a:rPr>
                        <a:t>4 minutos</a:t>
                      </a:r>
                    </a:p>
                    <a:p>
                      <a:pPr marL="0" algn="l" defTabSz="914400" rtl="0" eaLnBrk="1" latinLnBrk="0" hangingPunct="1">
                        <a:lnSpc>
                          <a:spcPct val="100000"/>
                        </a:lnSpc>
                      </a:pPr>
                      <a:r>
                        <a:rPr lang="es-xl" sz="900" b="1" i="0" u="none" strike="noStrike" baseline="0" dirty="0">
                          <a:solidFill>
                            <a:srgbClr val="316355"/>
                          </a:solidFill>
                          <a:latin typeface="Ubuntu" panose="020B0504030602030204" pitchFamily="34" charset="0"/>
                          <a:ea typeface="+mn-ea"/>
                          <a:cs typeface="+mn-cs"/>
                        </a:rPr>
                        <a:t>Dirige: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6350"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a:lnSpc>
                          <a:spcPct val="100000"/>
                        </a:lnSpc>
                      </a:pPr>
                      <a:r>
                        <a:rPr lang="es-xl" sz="900" b="0" i="0" u="none" strike="noStrike" baseline="0" dirty="0">
                          <a:solidFill>
                            <a:schemeClr val="dk1"/>
                          </a:solidFill>
                          <a:latin typeface="Ubuntu" panose="020B0504030602030204" pitchFamily="34" charset="0"/>
                          <a:ea typeface="+mn-ea"/>
                          <a:cs typeface="+mn-cs"/>
                        </a:rPr>
                        <a:t>El objetivo es consumir 5 botellas de agua por día, pero algunas personas pueden necesitar aumentar el volumen.</a:t>
                      </a:r>
                    </a:p>
                    <a:p>
                      <a:pPr>
                        <a:lnSpc>
                          <a:spcPct val="100000"/>
                        </a:lnSpc>
                      </a:pPr>
                      <a:endParaRPr sz="900" b="0" i="0" u="none" strike="noStrike" baseline="0" dirty="0">
                        <a:solidFill>
                          <a:schemeClr val="dk1"/>
                        </a:solidFill>
                        <a:latin typeface="Ubuntu" panose="020B0504030602030204" pitchFamily="34" charset="0"/>
                        <a:ea typeface="+mn-ea"/>
                        <a:cs typeface="+mn-cs"/>
                      </a:endParaRPr>
                    </a:p>
                    <a:p>
                      <a:pPr>
                        <a:lnSpc>
                          <a:spcPct val="100000"/>
                        </a:lnSpc>
                      </a:pPr>
                      <a:r>
                        <a:rPr lang="es-xl" sz="900" b="0" i="0" u="none" strike="noStrike" baseline="0" dirty="0">
                          <a:solidFill>
                            <a:schemeClr val="dk1"/>
                          </a:solidFill>
                          <a:latin typeface="Ubuntu" panose="020B0504030602030204" pitchFamily="34" charset="0"/>
                          <a:ea typeface="+mn-ea"/>
                          <a:cs typeface="+mn-cs"/>
                        </a:rPr>
                        <a:t>Estos factores pueden afectar la cantidad de agua que deberían beber para mantenerse adecuadamente hidratados:</a:t>
                      </a:r>
                    </a:p>
                    <a:p>
                      <a:pPr marL="171450" indent="-171450">
                        <a:lnSpc>
                          <a:spcPct val="100000"/>
                        </a:lnSpc>
                        <a:buFont typeface="Arial" panose="020B0604020202020204" pitchFamily="34" charset="0"/>
                        <a:buChar char="•"/>
                      </a:pPr>
                      <a:r>
                        <a:rPr lang="en-IN" sz="900" b="0" i="0" u="none" strike="noStrike" baseline="0" dirty="0" err="1">
                          <a:solidFill>
                            <a:schemeClr val="dk1"/>
                          </a:solidFill>
                          <a:latin typeface="Ubuntu" panose="020B0504030602030204" pitchFamily="34" charset="0"/>
                          <a:ea typeface="+mn-ea"/>
                          <a:cs typeface="+mn-cs"/>
                        </a:rPr>
                        <a:t>Ejercicio</a:t>
                      </a:r>
                      <a:r>
                        <a:rPr lang="es-xl" sz="900" b="0" i="0" u="none" strike="noStrike" baseline="0" dirty="0">
                          <a:solidFill>
                            <a:schemeClr val="dk1"/>
                          </a:solidFill>
                          <a:latin typeface="Ubuntu" panose="020B0504030602030204" pitchFamily="34" charset="0"/>
                          <a:ea typeface="+mn-ea"/>
                          <a:cs typeface="+mn-cs"/>
                        </a:rPr>
                        <a:t> frecuente e intenso en el que sudan mucho o les falta el aire</a:t>
                      </a:r>
                    </a:p>
                    <a:p>
                      <a:pPr marL="171450" indent="-171450">
                        <a:lnSpc>
                          <a:spcPct val="100000"/>
                        </a:lnSpc>
                        <a:buFont typeface="Arial" panose="020B0604020202020204" pitchFamily="34" charset="0"/>
                        <a:buChar char="•"/>
                      </a:pPr>
                      <a:r>
                        <a:rPr lang="en-IN" sz="900" b="0" i="0" u="none" strike="noStrike" baseline="0" dirty="0" err="1">
                          <a:solidFill>
                            <a:schemeClr val="dk1"/>
                          </a:solidFill>
                          <a:latin typeface="Ubuntu" panose="020B0504030602030204" pitchFamily="34" charset="0"/>
                          <a:ea typeface="+mn-ea"/>
                          <a:cs typeface="+mn-cs"/>
                        </a:rPr>
                        <a:t>Clima</a:t>
                      </a:r>
                      <a:r>
                        <a:rPr lang="es-xl" sz="900" b="0" i="0" u="none" strike="noStrike" baseline="0" dirty="0">
                          <a:solidFill>
                            <a:schemeClr val="dk1"/>
                          </a:solidFill>
                          <a:latin typeface="Ubuntu" panose="020B0504030602030204" pitchFamily="34" charset="0"/>
                          <a:ea typeface="+mn-ea"/>
                          <a:cs typeface="+mn-cs"/>
                        </a:rPr>
                        <a:t> caliente</a:t>
                      </a:r>
                    </a:p>
                    <a:p>
                      <a:pPr marL="171450" indent="-171450">
                        <a:lnSpc>
                          <a:spcPct val="100000"/>
                        </a:lnSpc>
                        <a:buFont typeface="Arial" panose="020B0604020202020204" pitchFamily="34" charset="0"/>
                        <a:buChar char="•"/>
                      </a:pPr>
                      <a:r>
                        <a:rPr lang="en-IN" sz="900" b="0" i="0" u="none" strike="noStrike" baseline="0" dirty="0">
                          <a:solidFill>
                            <a:schemeClr val="dk1"/>
                          </a:solidFill>
                          <a:latin typeface="Ubuntu" panose="020B0504030602030204" pitchFamily="34" charset="0"/>
                          <a:ea typeface="+mn-ea"/>
                          <a:cs typeface="+mn-cs"/>
                        </a:rPr>
                        <a:t>Alturas</a:t>
                      </a:r>
                      <a:r>
                        <a:rPr lang="es-xl" sz="900" b="0" i="0" u="none" strike="noStrike" baseline="0" dirty="0">
                          <a:solidFill>
                            <a:schemeClr val="dk1"/>
                          </a:solidFill>
                          <a:latin typeface="Ubuntu" panose="020B0504030602030204" pitchFamily="34" charset="0"/>
                          <a:ea typeface="+mn-ea"/>
                          <a:cs typeface="+mn-cs"/>
                        </a:rPr>
                        <a:t> elevadas</a:t>
                      </a:r>
                    </a:p>
                    <a:p>
                      <a:pPr marL="171450" indent="-171450">
                        <a:lnSpc>
                          <a:spcPct val="100000"/>
                        </a:lnSpc>
                        <a:buFont typeface="Arial" panose="020B0604020202020204" pitchFamily="34" charset="0"/>
                        <a:buChar char="•"/>
                      </a:pPr>
                      <a:r>
                        <a:rPr lang="en-IN" sz="900" b="0" i="0" u="none" strike="noStrike" baseline="0" dirty="0" err="1">
                          <a:solidFill>
                            <a:schemeClr val="dk1"/>
                          </a:solidFill>
                          <a:latin typeface="Ubuntu" panose="020B0504030602030204" pitchFamily="34" charset="0"/>
                          <a:ea typeface="+mn-ea"/>
                          <a:cs typeface="+mn-cs"/>
                        </a:rPr>
                        <a:t>Enfermedad</a:t>
                      </a:r>
                      <a:endParaRPr lang="es-xl" sz="900" b="0" i="0" u="none" strike="noStrike" baseline="0" dirty="0">
                        <a:solidFill>
                          <a:schemeClr val="dk1"/>
                        </a:solidFill>
                        <a:latin typeface="Ubuntu" panose="020B0504030602030204" pitchFamily="34" charset="0"/>
                        <a:ea typeface="+mn-ea"/>
                        <a:cs typeface="+mn-cs"/>
                      </a:endParaRPr>
                    </a:p>
                    <a:p>
                      <a:pPr marL="171450" indent="-171450">
                        <a:lnSpc>
                          <a:spcPct val="100000"/>
                        </a:lnSpc>
                        <a:buFont typeface="Arial" panose="020B0604020202020204" pitchFamily="34" charset="0"/>
                        <a:buChar char="•"/>
                      </a:pPr>
                      <a:endParaRPr sz="900" b="0" i="0" u="none" strike="noStrike" baseline="0" dirty="0">
                        <a:solidFill>
                          <a:schemeClr val="dk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xl" sz="900" dirty="0">
                          <a:effectLst/>
                          <a:latin typeface="Ubuntu" panose="020B0504030602030204" pitchFamily="34" charset="0"/>
                          <a:ea typeface="Calibri" panose="020F0502020204030204" pitchFamily="34" charset="0"/>
                          <a:cs typeface="Times New Roman" panose="02020603050405020304" pitchFamily="18" charset="0"/>
                        </a:rPr>
                        <a:t>No esperen a tener sed para beber: beban agua antes, durante y después del entrenamiento o la práctica deportiva.</a:t>
                      </a:r>
                    </a:p>
                    <a:p>
                      <a:pPr marL="0" marR="0" lvl="0" indent="0" algn="l" defTabSz="914400" rtl="0" eaLnBrk="1" fontAlgn="auto" latinLnBrk="0" hangingPunct="1">
                        <a:lnSpc>
                          <a:spcPct val="100000"/>
                        </a:lnSpc>
                        <a:spcBef>
                          <a:spcPts val="0"/>
                        </a:spcBef>
                        <a:spcAft>
                          <a:spcPts val="0"/>
                        </a:spcAft>
                        <a:buClrTx/>
                        <a:buSzTx/>
                        <a:buFontTx/>
                        <a:buNone/>
                        <a:tabLst/>
                        <a:defRPr/>
                      </a:pPr>
                      <a:endParaRPr sz="900" dirty="0">
                        <a:effectLst/>
                        <a:latin typeface="Ubuntu" panose="020B0504030602030204" pitchFamily="34" charset="0"/>
                        <a:cs typeface="Times New Roman" panose="02020603050405020304" pitchFamily="18" charset="0"/>
                      </a:endParaRPr>
                    </a:p>
                    <a:p>
                      <a:pPr>
                        <a:lnSpc>
                          <a:spcPct val="100000"/>
                        </a:lnSpc>
                      </a:pPr>
                      <a:r>
                        <a:rPr lang="es-xl" sz="900" b="1" i="0" u="none" strike="noStrike" baseline="0" dirty="0">
                          <a:solidFill>
                            <a:srgbClr val="316355"/>
                          </a:solidFill>
                          <a:latin typeface="Ubuntu" panose="020B0504030602030204" pitchFamily="34" charset="0"/>
                          <a:ea typeface="+mn-ea"/>
                          <a:cs typeface="+mn-cs"/>
                        </a:rPr>
                        <a:t>PREGUNTA:</a:t>
                      </a:r>
                    </a:p>
                    <a:p>
                      <a:pPr>
                        <a:lnSpc>
                          <a:spcPct val="100000"/>
                        </a:lnSpc>
                      </a:pPr>
                      <a:r>
                        <a:rPr lang="es-xl" sz="900" b="0" i="0" u="none" strike="noStrike" baseline="0" dirty="0">
                          <a:solidFill>
                            <a:schemeClr val="dk1"/>
                          </a:solidFill>
                          <a:latin typeface="Ubuntu" panose="020B0504030602030204" pitchFamily="34" charset="0"/>
                          <a:ea typeface="+mn-ea"/>
                          <a:cs typeface="+mn-cs"/>
                        </a:rPr>
                        <a:t>¿Cuáles son algunos consejos para mantenerse hidratado? Escriban sus respuestas en el libro de trabajo.</a:t>
                      </a:r>
                    </a:p>
                    <a:p>
                      <a:pPr>
                        <a:lnSpc>
                          <a:spcPct val="100000"/>
                        </a:lnSpc>
                      </a:pPr>
                      <a:endParaRPr sz="900" b="1" i="1" u="none" strike="noStrike" baseline="0" dirty="0">
                        <a:solidFill>
                          <a:schemeClr val="dk1"/>
                        </a:solidFill>
                        <a:latin typeface="Ubuntu" panose="020B0504030602030204" pitchFamily="34" charset="0"/>
                        <a:ea typeface="+mn-ea"/>
                        <a:cs typeface="+mn-cs"/>
                      </a:endParaRPr>
                    </a:p>
                    <a:p>
                      <a:pPr>
                        <a:lnSpc>
                          <a:spcPct val="100000"/>
                        </a:lnSpc>
                      </a:pPr>
                      <a:r>
                        <a:rPr lang="es-xl" sz="900" b="1" i="1" u="none" strike="noStrike" baseline="0" dirty="0">
                          <a:solidFill>
                            <a:schemeClr val="dk1"/>
                          </a:solidFill>
                          <a:latin typeface="Ubuntu" panose="020B0504030602030204" pitchFamily="34" charset="0"/>
                          <a:ea typeface="+mn-ea"/>
                          <a:cs typeface="+mn-cs"/>
                        </a:rPr>
                        <a:t>Pídeles a algunos participantes que compartan sus respuestas y pasa </a:t>
                      </a:r>
                      <a:br>
                        <a:rPr lang="en-US" sz="900" b="1" i="1" u="none" strike="noStrike" baseline="0" dirty="0">
                          <a:solidFill>
                            <a:schemeClr val="dk1"/>
                          </a:solidFill>
                          <a:latin typeface="Ubuntu" panose="020B0504030602030204" pitchFamily="34" charset="0"/>
                          <a:ea typeface="+mn-ea"/>
                          <a:cs typeface="+mn-cs"/>
                        </a:rPr>
                      </a:br>
                      <a:r>
                        <a:rPr lang="es-xl" sz="900" b="1" i="1" u="none" strike="noStrike" baseline="0" dirty="0">
                          <a:solidFill>
                            <a:schemeClr val="dk1"/>
                          </a:solidFill>
                          <a:latin typeface="Ubuntu" panose="020B0504030602030204" pitchFamily="34" charset="0"/>
                          <a:ea typeface="+mn-ea"/>
                          <a:cs typeface="+mn-cs"/>
                        </a:rPr>
                        <a:t>a la siguiente diapositiva.</a:t>
                      </a:r>
                      <a:endParaRPr sz="900" b="0" i="0" u="none" strike="noStrike" baseline="0" dirty="0">
                        <a:solidFill>
                          <a:schemeClr val="dk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sz="900" dirty="0"/>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6350"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a:lnSpc>
                          <a:spcPct val="100000"/>
                        </a:lnSpc>
                      </a:pPr>
                      <a:endParaRPr sz="1600"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6350"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bl>
          </a:graphicData>
        </a:graphic>
      </p:graphicFrame>
      <p:pic>
        <p:nvPicPr>
          <p:cNvPr id="5" name="Picture 4">
            <a:extLst>
              <a:ext uri="{FF2B5EF4-FFF2-40B4-BE49-F238E27FC236}">
                <a16:creationId xmlns:a16="http://schemas.microsoft.com/office/drawing/2014/main" id="{3F46A59E-FEE9-14A8-1EDD-44E506D5336D}"/>
              </a:ext>
            </a:extLst>
          </p:cNvPr>
          <p:cNvPicPr>
            <a:picLocks noChangeAspect="1"/>
          </p:cNvPicPr>
          <p:nvPr/>
        </p:nvPicPr>
        <p:blipFill rotWithShape="1">
          <a:blip r:embed="rId2"/>
          <a:srcRect l="6200" t="35135" r="50000" b="21815"/>
          <a:stretch/>
        </p:blipFill>
        <p:spPr>
          <a:xfrm>
            <a:off x="7007940" y="1514126"/>
            <a:ext cx="2127136" cy="1192175"/>
          </a:xfrm>
          <a:prstGeom prst="rect">
            <a:avLst/>
          </a:prstGeom>
          <a:ln>
            <a:solidFill>
              <a:schemeClr val="tx1"/>
            </a:solidFill>
          </a:ln>
        </p:spPr>
      </p:pic>
      <p:pic>
        <p:nvPicPr>
          <p:cNvPr id="8" name="Picture 7">
            <a:extLst>
              <a:ext uri="{FF2B5EF4-FFF2-40B4-BE49-F238E27FC236}">
                <a16:creationId xmlns:a16="http://schemas.microsoft.com/office/drawing/2014/main" id="{A95DE77A-4455-56CA-39C5-9ACBE226AB1F}"/>
              </a:ext>
            </a:extLst>
          </p:cNvPr>
          <p:cNvPicPr>
            <a:picLocks noChangeAspect="1"/>
          </p:cNvPicPr>
          <p:nvPr/>
        </p:nvPicPr>
        <p:blipFill rotWithShape="1">
          <a:blip r:embed="rId3"/>
          <a:srcRect l="6200" t="34922" r="50000" b="21602"/>
          <a:stretch/>
        </p:blipFill>
        <p:spPr>
          <a:xfrm>
            <a:off x="7007940" y="4049487"/>
            <a:ext cx="2125047" cy="1186505"/>
          </a:xfrm>
          <a:prstGeom prst="rect">
            <a:avLst/>
          </a:prstGeom>
          <a:ln>
            <a:solidFill>
              <a:schemeClr val="tx1"/>
            </a:solidFill>
          </a:ln>
        </p:spPr>
      </p:pic>
    </p:spTree>
    <p:extLst>
      <p:ext uri="{BB962C8B-B14F-4D97-AF65-F5344CB8AC3E}">
        <p14:creationId xmlns:p14="http://schemas.microsoft.com/office/powerpoint/2010/main" val="26824719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1801128235"/>
              </p:ext>
            </p:extLst>
          </p:nvPr>
        </p:nvGraphicFramePr>
        <p:xfrm>
          <a:off x="614150" y="545910"/>
          <a:ext cx="8518837" cy="5763450"/>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68490">
                <a:tc>
                  <a:txBody>
                    <a:bodyPr/>
                    <a:lstStyle/>
                    <a:p>
                      <a:r>
                        <a:rPr lang="es-xl" sz="1200" dirty="0">
                          <a:solidFill>
                            <a:srgbClr val="316355"/>
                          </a:solidFill>
                          <a:latin typeface="Ubuntu" panose="020B0504030602030204" pitchFamily="34" charset="0"/>
                        </a:rPr>
                        <a:t>Preparación</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s-xl" sz="1200">
                          <a:solidFill>
                            <a:srgbClr val="316355"/>
                          </a:solidFill>
                          <a:latin typeface="Ubuntu" panose="020B0504030602030204" pitchFamily="34" charset="0"/>
                        </a:rPr>
                        <a:t>Descripción</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s-xl" sz="1200">
                          <a:solidFill>
                            <a:srgbClr val="316355"/>
                          </a:solidFill>
                          <a:latin typeface="Ubuntu" panose="020B0504030602030204" pitchFamily="34" charset="0"/>
                        </a:rPr>
                        <a:t>Diapositiva</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1594005">
                <a:tc>
                  <a:txBody>
                    <a:bodyPr/>
                    <a:lstStyle/>
                    <a:p>
                      <a:pPr marL="0" algn="l" defTabSz="914400" rtl="0" eaLnBrk="1" latinLnBrk="0" hangingPunct="1"/>
                      <a:r>
                        <a:rPr lang="es-xl" sz="900" b="1" i="0" u="none" strike="noStrike" baseline="0" dirty="0">
                          <a:solidFill>
                            <a:srgbClr val="316355"/>
                          </a:solidFill>
                          <a:latin typeface="Ubuntu" panose="020B0504030602030204" pitchFamily="34" charset="0"/>
                          <a:ea typeface="+mn-ea"/>
                          <a:cs typeface="+mn-cs"/>
                        </a:rPr>
                        <a:t>Tema </a:t>
                      </a:r>
                    </a:p>
                    <a:p>
                      <a:pPr marL="0" marR="0" lvl="0" indent="0" algn="l" defTabSz="914400" rtl="0" eaLnBrk="1" fontAlgn="auto" latinLnBrk="0" hangingPunct="1">
                        <a:lnSpc>
                          <a:spcPct val="100000"/>
                        </a:lnSpc>
                        <a:spcBef>
                          <a:spcPts val="0"/>
                        </a:spcBef>
                        <a:spcAft>
                          <a:spcPts val="0"/>
                        </a:spcAft>
                        <a:buClrTx/>
                        <a:buSzTx/>
                        <a:buFontTx/>
                        <a:buNone/>
                        <a:tabLst/>
                        <a:defRPr/>
                      </a:pPr>
                      <a:r>
                        <a:rPr lang="es-xl" sz="900" b="1" i="0" u="none" strike="noStrike" baseline="0" dirty="0">
                          <a:solidFill>
                            <a:srgbClr val="316355"/>
                          </a:solidFill>
                          <a:latin typeface="Ubuntu" panose="020B0504030602030204" pitchFamily="34" charset="0"/>
                          <a:ea typeface="+mn-ea"/>
                          <a:cs typeface="+mn-cs"/>
                        </a:rPr>
                        <a:t>Lección 1: </a:t>
                      </a:r>
                      <a:r>
                        <a:rPr lang="es-xl" sz="900" b="0" i="0" u="none" strike="noStrike" baseline="0" dirty="0">
                          <a:solidFill>
                            <a:schemeClr val="tx1"/>
                          </a:solidFill>
                          <a:latin typeface="Ubuntu" panose="020B0504030602030204" pitchFamily="34" charset="0"/>
                          <a:ea typeface="+mn-ea"/>
                          <a:cs typeface="+mn-cs"/>
                        </a:rPr>
                        <a:t>Descripción general </a:t>
                      </a:r>
                      <a:br>
                        <a:rPr lang="en-US" sz="900" b="0" i="0" u="none" strike="noStrike" baseline="0" dirty="0">
                          <a:solidFill>
                            <a:schemeClr val="tx1"/>
                          </a:solidFill>
                          <a:latin typeface="Ubuntu" panose="020B0504030602030204" pitchFamily="34" charset="0"/>
                          <a:ea typeface="+mn-ea"/>
                          <a:cs typeface="+mn-cs"/>
                        </a:rPr>
                      </a:br>
                      <a:r>
                        <a:rPr lang="es-xl" sz="900" b="0" i="0" u="none" strike="noStrike" baseline="0" dirty="0">
                          <a:solidFill>
                            <a:schemeClr val="tx1"/>
                          </a:solidFill>
                          <a:latin typeface="Ubuntu" panose="020B0504030602030204" pitchFamily="34" charset="0"/>
                          <a:ea typeface="+mn-ea"/>
                          <a:cs typeface="+mn-cs"/>
                        </a:rPr>
                        <a:t>del área “Educación para la salud” del Mejoramiento Físico</a:t>
                      </a:r>
                    </a:p>
                    <a:p>
                      <a:pPr marL="0" marR="0" lvl="0" indent="0" algn="l" defTabSz="914400" rtl="0" eaLnBrk="1" fontAlgn="auto" latinLnBrk="0" hangingPunct="1">
                        <a:lnSpc>
                          <a:spcPct val="100000"/>
                        </a:lnSpc>
                        <a:spcBef>
                          <a:spcPts val="0"/>
                        </a:spcBef>
                        <a:spcAft>
                          <a:spcPts val="0"/>
                        </a:spcAft>
                        <a:buClrTx/>
                        <a:buSzTx/>
                        <a:buFontTx/>
                        <a:buNone/>
                        <a:tabLst/>
                        <a:defRPr/>
                      </a:pPr>
                      <a:endParaRPr sz="900" b="0" i="0" u="none" strike="noStrike" baseline="0" dirty="0">
                        <a:solidFill>
                          <a:schemeClr val="tx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xl" sz="900" b="0" i="0" u="none" strike="noStrike" baseline="0" dirty="0">
                          <a:solidFill>
                            <a:schemeClr val="tx1"/>
                          </a:solidFill>
                          <a:latin typeface="Ubuntu" panose="020B0504030602030204" pitchFamily="34" charset="0"/>
                          <a:ea typeface="+mn-ea"/>
                          <a:cs typeface="+mn-cs"/>
                        </a:rPr>
                        <a:t>Enseñarles a los compañeros de equipo</a:t>
                      </a:r>
                    </a:p>
                    <a:p>
                      <a:pPr marL="0" algn="l" defTabSz="914400" rtl="0" eaLnBrk="1" latinLnBrk="0" hangingPunct="1"/>
                      <a:endParaRPr sz="900" b="1" i="0" u="none" strike="noStrike" baseline="0" dirty="0">
                        <a:solidFill>
                          <a:srgbClr val="316355"/>
                        </a:solidFill>
                        <a:latin typeface="Ubuntu" panose="020B0504030602030204" pitchFamily="34" charset="0"/>
                        <a:ea typeface="+mn-ea"/>
                        <a:cs typeface="+mn-cs"/>
                      </a:endParaRPr>
                    </a:p>
                    <a:p>
                      <a:pPr marL="0" algn="l" defTabSz="914400" rtl="0" eaLnBrk="1" latinLnBrk="0" hangingPunct="1"/>
                      <a:r>
                        <a:rPr lang="es-xl" sz="900" b="1" i="0" u="none" strike="noStrike" baseline="0" dirty="0">
                          <a:solidFill>
                            <a:srgbClr val="316355"/>
                          </a:solidFill>
                          <a:latin typeface="Ubuntu" panose="020B0504030602030204" pitchFamily="34" charset="0"/>
                          <a:ea typeface="+mn-ea"/>
                          <a:cs typeface="+mn-cs"/>
                        </a:rPr>
                        <a:t>Tiempo: </a:t>
                      </a:r>
                      <a:r>
                        <a:rPr lang="es-xl" sz="900" b="0" i="0" u="none" strike="noStrike" baseline="0" dirty="0">
                          <a:solidFill>
                            <a:schemeClr val="tx1"/>
                          </a:solidFill>
                          <a:latin typeface="Ubuntu" panose="020B0504030602030204" pitchFamily="34" charset="0"/>
                          <a:ea typeface="+mn-ea"/>
                          <a:cs typeface="+mn-cs"/>
                        </a:rPr>
                        <a:t>1 minuto</a:t>
                      </a:r>
                    </a:p>
                    <a:p>
                      <a:pPr marL="0" algn="l" defTabSz="914400" rtl="0" eaLnBrk="1" latinLnBrk="0" hangingPunct="1"/>
                      <a:r>
                        <a:rPr lang="es-xl" sz="900" b="1" i="0" u="none" strike="noStrike" baseline="0" dirty="0">
                          <a:solidFill>
                            <a:srgbClr val="316355"/>
                          </a:solidFill>
                          <a:latin typeface="Ubuntu" panose="020B0504030602030204" pitchFamily="34" charset="0"/>
                          <a:ea typeface="+mn-ea"/>
                          <a:cs typeface="+mn-cs"/>
                        </a:rPr>
                        <a:t>Dirige: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r>
                        <a:rPr lang="es-xl" sz="900" b="0" i="0" u="none" strike="noStrike" baseline="0" dirty="0">
                          <a:solidFill>
                            <a:schemeClr val="dk1"/>
                          </a:solidFill>
                          <a:latin typeface="Ubuntu" panose="020B0504030602030204" pitchFamily="34" charset="0"/>
                          <a:ea typeface="+mn-ea"/>
                          <a:cs typeface="+mn-cs"/>
                        </a:rPr>
                        <a:t>Para finalizar nuestra sesión, hablemos sobre cómo compartir consejos de salud con los compañeros de equipo.</a:t>
                      </a:r>
                    </a:p>
                    <a:p>
                      <a:endParaRPr sz="900" b="0" i="0" u="none" strike="noStrike" baseline="0" dirty="0">
                        <a:solidFill>
                          <a:schemeClr val="dk1"/>
                        </a:solidFill>
                        <a:latin typeface="Ubuntu" panose="020B0504030602030204" pitchFamily="34" charset="0"/>
                        <a:ea typeface="+mn-ea"/>
                        <a:cs typeface="+mn-cs"/>
                      </a:endParaRPr>
                    </a:p>
                    <a:p>
                      <a:r>
                        <a:rPr lang="es-xl" sz="900" b="0" i="0" u="none" strike="noStrike" baseline="0" dirty="0">
                          <a:solidFill>
                            <a:schemeClr val="dk1"/>
                          </a:solidFill>
                          <a:latin typeface="Ubuntu" panose="020B0504030602030204" pitchFamily="34" charset="0"/>
                          <a:ea typeface="+mn-ea"/>
                          <a:cs typeface="+mn-cs"/>
                        </a:rPr>
                        <a:t>Como Capitanes de Mejoramiento Físico, se espera que puedan compartir un consejo de educación para la salud en cada sesión de entrenamiento. Deben enseñar hábitos saludables que optimicen el mejoramiento físico y el rendimiento deportivo.</a:t>
                      </a:r>
                    </a:p>
                    <a:p>
                      <a:endParaRPr sz="900" b="0" i="0" u="none" strike="noStrike" baseline="0" dirty="0">
                        <a:solidFill>
                          <a:schemeClr val="dk1"/>
                        </a:solidFill>
                        <a:latin typeface="Ubuntu" panose="020B0504030602030204" pitchFamily="34" charset="0"/>
                        <a:ea typeface="+mn-ea"/>
                        <a:cs typeface="+mn-cs"/>
                      </a:endParaRPr>
                    </a:p>
                    <a:p>
                      <a:r>
                        <a:rPr lang="es-xl" sz="900" b="0" i="0" u="none" strike="noStrike" baseline="0" dirty="0">
                          <a:solidFill>
                            <a:schemeClr val="dk1"/>
                          </a:solidFill>
                          <a:latin typeface="Ubuntu" panose="020B0504030602030204" pitchFamily="34" charset="0"/>
                          <a:ea typeface="+mn-ea"/>
                          <a:cs typeface="+mn-cs"/>
                        </a:rPr>
                        <a:t>También deben predicar con el ejemplo durante todas las prácticas y las competiciones.</a:t>
                      </a:r>
                    </a:p>
                    <a:p>
                      <a:endParaRPr sz="900" b="0" i="0" u="none" strike="noStrike" baseline="0" dirty="0">
                        <a:solidFill>
                          <a:schemeClr val="dk1"/>
                        </a:solidFill>
                        <a:latin typeface="Ubuntu" panose="020B0504030602030204" pitchFamily="34" charset="0"/>
                        <a:ea typeface="+mn-ea"/>
                        <a:cs typeface="+mn-cs"/>
                      </a:endParaRPr>
                    </a:p>
                    <a:p>
                      <a:endParaRPr sz="900" b="0" i="0" u="none" strike="noStrike" baseline="0" dirty="0">
                        <a:solidFill>
                          <a:schemeClr val="dk1"/>
                        </a:solidFill>
                        <a:latin typeface="Ubuntu" panose="020B0504030602030204" pitchFamily="34" charset="0"/>
                        <a:ea typeface="+mn-ea"/>
                        <a:cs typeface="+mn-cs"/>
                      </a:endParaRPr>
                    </a:p>
                    <a:p>
                      <a:endParaRPr sz="900" b="0" i="0" u="none" strike="noStrike" baseline="0" dirty="0">
                        <a:solidFill>
                          <a:schemeClr val="dk1"/>
                        </a:solidFill>
                        <a:latin typeface="Ubuntu" panose="020B0504030602030204" pitchFamily="34" charset="0"/>
                        <a:ea typeface="+mn-ea"/>
                        <a:cs typeface="+mn-cs"/>
                      </a:endParaRPr>
                    </a:p>
                    <a:p>
                      <a:endParaRPr sz="900" b="0" i="0" u="none" strike="noStrike" baseline="0" dirty="0">
                        <a:solidFill>
                          <a:schemeClr val="dk1"/>
                        </a:solidFill>
                        <a:latin typeface="Ubuntu" panose="020B0504030602030204" pitchFamily="34" charset="0"/>
                        <a:ea typeface="+mn-ea"/>
                        <a:cs typeface="+mn-cs"/>
                      </a:endParaRPr>
                    </a:p>
                    <a:p>
                      <a:endParaRPr sz="900" b="0" i="0" u="none" strike="noStrike" baseline="0" dirty="0">
                        <a:solidFill>
                          <a:schemeClr val="dk1"/>
                        </a:solidFill>
                        <a:latin typeface="Ubuntu" panose="020B0504030602030204" pitchFamily="34" charset="0"/>
                        <a:ea typeface="+mn-ea"/>
                        <a:cs typeface="+mn-cs"/>
                      </a:endParaRPr>
                    </a:p>
                    <a:p>
                      <a:endParaRPr sz="900" b="0" i="0" u="none" strike="noStrike" baseline="0" dirty="0">
                        <a:solidFill>
                          <a:schemeClr val="dk1"/>
                        </a:solidFill>
                        <a:latin typeface="Ubuntu" panose="020B0504030602030204" pitchFamily="34" charset="0"/>
                        <a:ea typeface="+mn-ea"/>
                        <a:cs typeface="+mn-cs"/>
                      </a:endParaRPr>
                    </a:p>
                    <a:p>
                      <a:endParaRPr sz="900" b="0" i="0" u="none" strike="noStrike" baseline="0" dirty="0">
                        <a:solidFill>
                          <a:schemeClr val="dk1"/>
                        </a:solidFill>
                        <a:latin typeface="Ubuntu" panose="020B0504030602030204" pitchFamily="34" charset="0"/>
                        <a:ea typeface="+mn-ea"/>
                        <a:cs typeface="+mn-cs"/>
                      </a:endParaRPr>
                    </a:p>
                    <a:p>
                      <a:endParaRPr sz="900" b="0" i="0" u="none" strike="noStrike" baseline="0" dirty="0">
                        <a:solidFill>
                          <a:schemeClr val="dk1"/>
                        </a:solidFill>
                        <a:latin typeface="Ubuntu" panose="020B0504030602030204" pitchFamily="34" charset="0"/>
                        <a:ea typeface="+mn-ea"/>
                        <a:cs typeface="+mn-cs"/>
                      </a:endParaRPr>
                    </a:p>
                    <a:p>
                      <a:endParaRPr sz="900" b="0" i="0" u="none" strike="noStrike" baseline="0" dirty="0">
                        <a:solidFill>
                          <a:schemeClr val="dk1"/>
                        </a:solidFill>
                        <a:latin typeface="Ubuntu" panose="020B0504030602030204" pitchFamily="34" charset="0"/>
                        <a:ea typeface="+mn-ea"/>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sz="160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r h="1354746">
                <a:tc>
                  <a:txBody>
                    <a:bodyPr/>
                    <a:lstStyle/>
                    <a:p>
                      <a:pPr marL="0" algn="l" defTabSz="914400" rtl="0" eaLnBrk="1" latinLnBrk="0" hangingPunct="1"/>
                      <a:r>
                        <a:rPr lang="es-xl" sz="900" b="1" i="0" u="none" strike="noStrike" baseline="0" dirty="0">
                          <a:solidFill>
                            <a:srgbClr val="316355"/>
                          </a:solidFill>
                          <a:latin typeface="Ubuntu" panose="020B0504030602030204" pitchFamily="34" charset="0"/>
                          <a:ea typeface="+mn-ea"/>
                          <a:cs typeface="+mn-cs"/>
                        </a:rPr>
                        <a:t>Tema </a:t>
                      </a:r>
                    </a:p>
                    <a:p>
                      <a:pPr marL="0" marR="0" lvl="0" indent="0" algn="l" defTabSz="914400" rtl="0" eaLnBrk="1" fontAlgn="auto" latinLnBrk="0" hangingPunct="1">
                        <a:lnSpc>
                          <a:spcPct val="100000"/>
                        </a:lnSpc>
                        <a:spcBef>
                          <a:spcPts val="0"/>
                        </a:spcBef>
                        <a:spcAft>
                          <a:spcPts val="0"/>
                        </a:spcAft>
                        <a:buClrTx/>
                        <a:buSzTx/>
                        <a:buFontTx/>
                        <a:buNone/>
                        <a:tabLst/>
                        <a:defRPr/>
                      </a:pPr>
                      <a:r>
                        <a:rPr lang="es-xl" sz="900" b="1" i="0" u="none" strike="noStrike" baseline="0" dirty="0">
                          <a:solidFill>
                            <a:srgbClr val="316355"/>
                          </a:solidFill>
                          <a:latin typeface="Ubuntu" panose="020B0504030602030204" pitchFamily="34" charset="0"/>
                          <a:ea typeface="+mn-ea"/>
                          <a:cs typeface="+mn-cs"/>
                        </a:rPr>
                        <a:t>Lección 1: </a:t>
                      </a:r>
                      <a:r>
                        <a:rPr lang="es-xl" sz="900" b="0" i="0" u="none" strike="noStrike" baseline="0" dirty="0">
                          <a:solidFill>
                            <a:schemeClr val="tx1"/>
                          </a:solidFill>
                          <a:latin typeface="Ubuntu" panose="020B0504030602030204" pitchFamily="34" charset="0"/>
                          <a:ea typeface="+mn-ea"/>
                          <a:cs typeface="+mn-cs"/>
                        </a:rPr>
                        <a:t>Descripción general </a:t>
                      </a:r>
                      <a:br>
                        <a:rPr lang="en-US" sz="900" b="0" i="0" u="none" strike="noStrike" baseline="0" dirty="0">
                          <a:solidFill>
                            <a:schemeClr val="tx1"/>
                          </a:solidFill>
                          <a:latin typeface="Ubuntu" panose="020B0504030602030204" pitchFamily="34" charset="0"/>
                          <a:ea typeface="+mn-ea"/>
                          <a:cs typeface="+mn-cs"/>
                        </a:rPr>
                      </a:br>
                      <a:r>
                        <a:rPr lang="es-xl" sz="900" b="0" i="0" u="none" strike="noStrike" baseline="0" dirty="0">
                          <a:solidFill>
                            <a:schemeClr val="tx1"/>
                          </a:solidFill>
                          <a:latin typeface="Ubuntu" panose="020B0504030602030204" pitchFamily="34" charset="0"/>
                          <a:ea typeface="+mn-ea"/>
                          <a:cs typeface="+mn-cs"/>
                        </a:rPr>
                        <a:t>del área “Educación para la salud” del Mejoramiento Físico</a:t>
                      </a:r>
                    </a:p>
                    <a:p>
                      <a:pPr marL="0" marR="0" lvl="0" indent="0" algn="l" defTabSz="914400" rtl="0" eaLnBrk="1" fontAlgn="auto" latinLnBrk="0" hangingPunct="1">
                        <a:lnSpc>
                          <a:spcPct val="100000"/>
                        </a:lnSpc>
                        <a:spcBef>
                          <a:spcPts val="0"/>
                        </a:spcBef>
                        <a:spcAft>
                          <a:spcPts val="0"/>
                        </a:spcAft>
                        <a:buClrTx/>
                        <a:buSzTx/>
                        <a:buFontTx/>
                        <a:buNone/>
                        <a:tabLst/>
                        <a:defRPr/>
                      </a:pPr>
                      <a:endParaRPr sz="900" b="0" i="0" u="none" strike="noStrike" baseline="0" dirty="0">
                        <a:solidFill>
                          <a:schemeClr val="tx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xl" sz="900" b="0" i="0" u="none" strike="noStrike" baseline="0" dirty="0">
                          <a:solidFill>
                            <a:schemeClr val="tx1"/>
                          </a:solidFill>
                          <a:latin typeface="Ubuntu" panose="020B0504030602030204" pitchFamily="34" charset="0"/>
                          <a:ea typeface="+mn-ea"/>
                          <a:cs typeface="+mn-cs"/>
                        </a:rPr>
                        <a:t>¿Qué es un consejo de salud?</a:t>
                      </a:r>
                    </a:p>
                    <a:p>
                      <a:pPr marL="0" algn="l" defTabSz="914400" rtl="0" eaLnBrk="1" latinLnBrk="0" hangingPunct="1"/>
                      <a:endParaRPr sz="900" b="1" i="0" u="none" strike="noStrike" baseline="0" dirty="0">
                        <a:solidFill>
                          <a:srgbClr val="316355"/>
                        </a:solidFill>
                        <a:latin typeface="Ubuntu" panose="020B0504030602030204" pitchFamily="34" charset="0"/>
                        <a:ea typeface="+mn-ea"/>
                        <a:cs typeface="+mn-cs"/>
                      </a:endParaRPr>
                    </a:p>
                    <a:p>
                      <a:pPr marL="0" algn="l" defTabSz="914400" rtl="0" eaLnBrk="1" latinLnBrk="0" hangingPunct="1"/>
                      <a:r>
                        <a:rPr lang="es-xl" sz="900" b="1" i="0" u="none" strike="noStrike" baseline="0" dirty="0">
                          <a:solidFill>
                            <a:srgbClr val="316355"/>
                          </a:solidFill>
                          <a:latin typeface="Ubuntu" panose="020B0504030602030204" pitchFamily="34" charset="0"/>
                          <a:ea typeface="+mn-ea"/>
                          <a:cs typeface="+mn-cs"/>
                        </a:rPr>
                        <a:t>Tiempo: </a:t>
                      </a:r>
                      <a:r>
                        <a:rPr lang="es-xl" sz="900" b="0" i="0" u="none" strike="noStrike" baseline="0" dirty="0">
                          <a:solidFill>
                            <a:schemeClr val="tx1"/>
                          </a:solidFill>
                          <a:latin typeface="Ubuntu" panose="020B0504030602030204" pitchFamily="34" charset="0"/>
                          <a:ea typeface="+mn-ea"/>
                          <a:cs typeface="+mn-cs"/>
                        </a:rPr>
                        <a:t>4 minutos</a:t>
                      </a:r>
                    </a:p>
                    <a:p>
                      <a:pPr marL="0" algn="l" defTabSz="914400" rtl="0" eaLnBrk="1" latinLnBrk="0" hangingPunct="1"/>
                      <a:r>
                        <a:rPr lang="es-xl" sz="900" b="1" i="0" u="none" strike="noStrike" baseline="0" dirty="0">
                          <a:solidFill>
                            <a:srgbClr val="316355"/>
                          </a:solidFill>
                          <a:latin typeface="Ubuntu" panose="020B0504030602030204" pitchFamily="34" charset="0"/>
                          <a:ea typeface="+mn-ea"/>
                          <a:cs typeface="+mn-cs"/>
                        </a:rPr>
                        <a:t>Dirige: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r>
                        <a:rPr lang="es-xl" sz="900" dirty="0">
                          <a:latin typeface="Ubuntu" panose="020B0504030602030204" pitchFamily="34" charset="0"/>
                        </a:rPr>
                        <a:t>Los consejos de salud son sugerencias pequeñas pero útiles que pueden ayudarlos a ustedes y a sus compañeros de equipo a tomar decisiones saludables. Deben ser breves, solo de 2 a 5 minutos.</a:t>
                      </a:r>
                    </a:p>
                    <a:p>
                      <a:endParaRPr sz="900" dirty="0">
                        <a:latin typeface="Ubuntu" panose="020B0504030602030204" pitchFamily="34" charset="0"/>
                      </a:endParaRPr>
                    </a:p>
                    <a:p>
                      <a:r>
                        <a:rPr lang="es-xl" sz="900" dirty="0">
                          <a:latin typeface="Ubuntu" panose="020B0504030602030204" pitchFamily="34" charset="0"/>
                        </a:rPr>
                        <a:t>Cuando sea posible, los consejos de salud deben ser interactivos. Para fomentar la participación de los compañeros de equipo, pueden hacer lo siguiente:</a:t>
                      </a:r>
                    </a:p>
                    <a:p>
                      <a:pPr marL="171450" indent="-171450">
                        <a:buFont typeface="Arial" panose="020B0604020202020204" pitchFamily="34" charset="0"/>
                        <a:buChar char="•"/>
                      </a:pPr>
                      <a:r>
                        <a:rPr lang="en-IN" sz="900" dirty="0" err="1">
                          <a:latin typeface="Ubuntu" panose="020B0504030602030204" pitchFamily="34" charset="0"/>
                        </a:rPr>
                        <a:t>Hacerles</a:t>
                      </a:r>
                      <a:r>
                        <a:rPr lang="es-xl" sz="900" dirty="0">
                          <a:latin typeface="Ubuntu" panose="020B0504030602030204" pitchFamily="34" charset="0"/>
                        </a:rPr>
                        <a:t> preguntas</a:t>
                      </a:r>
                    </a:p>
                    <a:p>
                      <a:pPr marL="171450" indent="-171450">
                        <a:buFont typeface="Arial" panose="020B0604020202020204" pitchFamily="34" charset="0"/>
                        <a:buChar char="•"/>
                      </a:pPr>
                      <a:r>
                        <a:rPr lang="en-IN" sz="900" dirty="0" err="1">
                          <a:latin typeface="Ubuntu" panose="020B0504030602030204" pitchFamily="34" charset="0"/>
                        </a:rPr>
                        <a:t>Dejar</a:t>
                      </a:r>
                      <a:r>
                        <a:rPr lang="es-xl" sz="900" dirty="0">
                          <a:latin typeface="Ubuntu" panose="020B0504030602030204" pitchFamily="34" charset="0"/>
                        </a:rPr>
                        <a:t> que diferentes miembros del equipo respondan</a:t>
                      </a:r>
                    </a:p>
                    <a:p>
                      <a:pPr marL="171450" indent="-171450">
                        <a:buFont typeface="Arial" panose="020B0604020202020204" pitchFamily="34" charset="0"/>
                        <a:buChar char="•"/>
                      </a:pPr>
                      <a:r>
                        <a:rPr lang="en-IN" sz="900" dirty="0" err="1">
                          <a:latin typeface="Ubuntu" panose="020B0504030602030204" pitchFamily="34" charset="0"/>
                        </a:rPr>
                        <a:t>Brindar</a:t>
                      </a:r>
                      <a:r>
                        <a:rPr lang="es-xl" sz="900" dirty="0">
                          <a:latin typeface="Ubuntu" panose="020B0504030602030204" pitchFamily="34" charset="0"/>
                        </a:rPr>
                        <a:t> ejemplos</a:t>
                      </a:r>
                    </a:p>
                    <a:p>
                      <a:pPr marL="171450" indent="-171450">
                        <a:buFont typeface="Arial" panose="020B0604020202020204" pitchFamily="34" charset="0"/>
                        <a:buChar char="•"/>
                      </a:pPr>
                      <a:r>
                        <a:rPr lang="en-IN" sz="900" dirty="0" err="1">
                          <a:latin typeface="Ubuntu" panose="020B0504030602030204" pitchFamily="34" charset="0"/>
                        </a:rPr>
                        <a:t>Proponerles</a:t>
                      </a:r>
                      <a:r>
                        <a:rPr lang="es-xl" sz="900" dirty="0">
                          <a:latin typeface="Ubuntu" panose="020B0504030602030204" pitchFamily="34" charset="0"/>
                        </a:rPr>
                        <a:t> un objetivo y verificar su progreso en la próxima sesión de entrenamiento</a:t>
                      </a:r>
                    </a:p>
                    <a:p>
                      <a:pPr marL="171450" indent="-171450">
                        <a:buFont typeface="Arial" panose="020B0604020202020204" pitchFamily="34" charset="0"/>
                        <a:buChar char="•"/>
                      </a:pPr>
                      <a:endParaRPr sz="900" dirty="0">
                        <a:latin typeface="Ubuntu" panose="020B0504030602030204" pitchFamily="34" charset="0"/>
                      </a:endParaRPr>
                    </a:p>
                    <a:p>
                      <a:pPr marL="0" indent="0">
                        <a:buFont typeface="Arial" panose="020B0604020202020204" pitchFamily="34" charset="0"/>
                        <a:buNone/>
                      </a:pPr>
                      <a:r>
                        <a:rPr lang="es-xl" sz="900" dirty="0">
                          <a:latin typeface="Ubuntu" panose="020B0504030602030204" pitchFamily="34" charset="0"/>
                        </a:rPr>
                        <a:t>Este es un ejemplo de un consejo de salud sobre cómo comer alimentos saludables y nutritivos. </a:t>
                      </a:r>
                      <a:r>
                        <a:rPr lang="es-xl" sz="900" b="1" i="1" dirty="0">
                          <a:latin typeface="Ubuntu" panose="020B0504030602030204" pitchFamily="34" charset="0"/>
                        </a:rPr>
                        <a:t>Lee los ejemplos en voz alta. </a:t>
                      </a:r>
                    </a:p>
                    <a:p>
                      <a:pPr marL="0" indent="0">
                        <a:buFont typeface="Arial" panose="020B0604020202020204" pitchFamily="34" charset="0"/>
                        <a:buNone/>
                      </a:pPr>
                      <a:endParaRPr sz="900" b="1" i="1" dirty="0">
                        <a:latin typeface="Ubuntu" panose="020B0504030602030204" pitchFamily="34" charset="0"/>
                      </a:endParaRPr>
                    </a:p>
                    <a:p>
                      <a:pPr marL="0" indent="0">
                        <a:buFont typeface="Arial" panose="020B0604020202020204" pitchFamily="34" charset="0"/>
                        <a:buNone/>
                      </a:pPr>
                      <a:r>
                        <a:rPr lang="es-xl" sz="900" b="1" i="1" dirty="0">
                          <a:latin typeface="Ubuntu" panose="020B0504030602030204" pitchFamily="34" charset="0"/>
                        </a:rPr>
                        <a:t>[Actividad grupal opcional]</a:t>
                      </a:r>
                      <a:endParaRPr sz="900" dirty="0">
                        <a:latin typeface="Ubuntu" panose="020B0504030602030204" pitchFamily="34" charset="0"/>
                      </a:endParaRPr>
                    </a:p>
                    <a:p>
                      <a:pPr marL="171450" indent="-171450">
                        <a:buFont typeface="Arial" panose="020B0604020202020204" pitchFamily="34" charset="0"/>
                        <a:buChar char="•"/>
                      </a:pPr>
                      <a:endParaRPr sz="900" dirty="0">
                        <a:latin typeface="Ubuntu" panose="020B0504030602030204" pitchFamily="34" charset="0"/>
                      </a:endParaRPr>
                    </a:p>
                    <a:p>
                      <a:pPr marL="0" indent="0">
                        <a:buFont typeface="Arial" panose="020B0604020202020204" pitchFamily="34" charset="0"/>
                        <a:buNone/>
                      </a:pPr>
                      <a:endParaRPr sz="900" dirty="0">
                        <a:latin typeface="Ubuntu" panose="020B0504030602030204" pitchFamily="34" charset="0"/>
                      </a:endParaRPr>
                    </a:p>
                    <a:p>
                      <a:endParaRPr sz="900" dirty="0">
                        <a:latin typeface="Ubuntu" panose="020B0504030602030204" pitchFamily="34" charset="0"/>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endParaRPr sz="900" dirty="0">
                        <a:latin typeface="Ubuntu" panose="020B0504030602030204" pitchFamily="34" charset="0"/>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1021866582"/>
                  </a:ext>
                </a:extLst>
              </a:tr>
            </a:tbl>
          </a:graphicData>
        </a:graphic>
      </p:graphicFrame>
      <p:grpSp>
        <p:nvGrpSpPr>
          <p:cNvPr id="12" name="Group 11">
            <a:extLst>
              <a:ext uri="{FF2B5EF4-FFF2-40B4-BE49-F238E27FC236}">
                <a16:creationId xmlns:a16="http://schemas.microsoft.com/office/drawing/2014/main" id="{99C0AF89-9947-0613-1C0A-7C5B07E779DF}"/>
              </a:ext>
            </a:extLst>
          </p:cNvPr>
          <p:cNvGrpSpPr/>
          <p:nvPr/>
        </p:nvGrpSpPr>
        <p:grpSpPr>
          <a:xfrm>
            <a:off x="7060586" y="1058142"/>
            <a:ext cx="2072399" cy="2405879"/>
            <a:chOff x="7060586" y="1058142"/>
            <a:chExt cx="2072399" cy="2405879"/>
          </a:xfrm>
        </p:grpSpPr>
        <p:pic>
          <p:nvPicPr>
            <p:cNvPr id="5" name="Picture 4">
              <a:extLst>
                <a:ext uri="{FF2B5EF4-FFF2-40B4-BE49-F238E27FC236}">
                  <a16:creationId xmlns:a16="http://schemas.microsoft.com/office/drawing/2014/main" id="{6D679B4E-D418-1CD0-F990-1D7779D5B566}"/>
                </a:ext>
              </a:extLst>
            </p:cNvPr>
            <p:cNvPicPr>
              <a:picLocks noChangeAspect="1"/>
            </p:cNvPicPr>
            <p:nvPr/>
          </p:nvPicPr>
          <p:blipFill rotWithShape="1">
            <a:blip r:embed="rId2"/>
            <a:srcRect l="6200" t="36201" r="50000" b="21275"/>
            <a:stretch/>
          </p:blipFill>
          <p:spPr>
            <a:xfrm>
              <a:off x="7060586" y="1058142"/>
              <a:ext cx="2072399" cy="1131760"/>
            </a:xfrm>
            <a:prstGeom prst="rect">
              <a:avLst/>
            </a:prstGeom>
            <a:ln>
              <a:solidFill>
                <a:schemeClr val="tx1"/>
              </a:solidFill>
            </a:ln>
          </p:spPr>
        </p:pic>
        <p:pic>
          <p:nvPicPr>
            <p:cNvPr id="10" name="Picture 9">
              <a:extLst>
                <a:ext uri="{FF2B5EF4-FFF2-40B4-BE49-F238E27FC236}">
                  <a16:creationId xmlns:a16="http://schemas.microsoft.com/office/drawing/2014/main" id="{FE52CB0B-212A-DA3C-170A-8E7B0921F9B2}"/>
                </a:ext>
              </a:extLst>
            </p:cNvPr>
            <p:cNvPicPr>
              <a:picLocks noChangeAspect="1"/>
            </p:cNvPicPr>
            <p:nvPr/>
          </p:nvPicPr>
          <p:blipFill rotWithShape="1">
            <a:blip r:embed="rId3"/>
            <a:srcRect l="6200" t="35135" r="50000" b="21275"/>
            <a:stretch/>
          </p:blipFill>
          <p:spPr>
            <a:xfrm>
              <a:off x="7060586" y="2303900"/>
              <a:ext cx="2072399" cy="1160121"/>
            </a:xfrm>
            <a:prstGeom prst="rect">
              <a:avLst/>
            </a:prstGeom>
            <a:ln>
              <a:solidFill>
                <a:schemeClr val="tx1"/>
              </a:solidFill>
            </a:ln>
          </p:spPr>
        </p:pic>
      </p:grpSp>
      <p:grpSp>
        <p:nvGrpSpPr>
          <p:cNvPr id="18" name="Group 17">
            <a:extLst>
              <a:ext uri="{FF2B5EF4-FFF2-40B4-BE49-F238E27FC236}">
                <a16:creationId xmlns:a16="http://schemas.microsoft.com/office/drawing/2014/main" id="{F59FB007-0E59-52B9-9237-3BA787273B4E}"/>
              </a:ext>
            </a:extLst>
          </p:cNvPr>
          <p:cNvGrpSpPr/>
          <p:nvPr/>
        </p:nvGrpSpPr>
        <p:grpSpPr>
          <a:xfrm>
            <a:off x="7060586" y="3747808"/>
            <a:ext cx="2108802" cy="2472998"/>
            <a:chOff x="7060586" y="3747808"/>
            <a:chExt cx="2108802" cy="2472998"/>
          </a:xfrm>
        </p:grpSpPr>
        <p:pic>
          <p:nvPicPr>
            <p:cNvPr id="14" name="Picture 13">
              <a:extLst>
                <a:ext uri="{FF2B5EF4-FFF2-40B4-BE49-F238E27FC236}">
                  <a16:creationId xmlns:a16="http://schemas.microsoft.com/office/drawing/2014/main" id="{7B6FCDC8-7B71-BC62-7628-F9B935EA0E0D}"/>
                </a:ext>
              </a:extLst>
            </p:cNvPr>
            <p:cNvPicPr>
              <a:picLocks noChangeAspect="1"/>
            </p:cNvPicPr>
            <p:nvPr/>
          </p:nvPicPr>
          <p:blipFill rotWithShape="1">
            <a:blip r:embed="rId4"/>
            <a:srcRect l="6200" t="35135" r="50000" b="21389"/>
            <a:stretch/>
          </p:blipFill>
          <p:spPr>
            <a:xfrm>
              <a:off x="7060586" y="3747808"/>
              <a:ext cx="2077793" cy="1160121"/>
            </a:xfrm>
            <a:prstGeom prst="rect">
              <a:avLst/>
            </a:prstGeom>
            <a:ln>
              <a:solidFill>
                <a:schemeClr val="tx1"/>
              </a:solidFill>
            </a:ln>
          </p:spPr>
        </p:pic>
        <p:pic>
          <p:nvPicPr>
            <p:cNvPr id="17" name="Picture 16">
              <a:extLst>
                <a:ext uri="{FF2B5EF4-FFF2-40B4-BE49-F238E27FC236}">
                  <a16:creationId xmlns:a16="http://schemas.microsoft.com/office/drawing/2014/main" id="{E7492219-C845-957D-3E59-A2E5A1B76579}"/>
                </a:ext>
              </a:extLst>
            </p:cNvPr>
            <p:cNvPicPr>
              <a:picLocks noChangeAspect="1"/>
            </p:cNvPicPr>
            <p:nvPr/>
          </p:nvPicPr>
          <p:blipFill rotWithShape="1">
            <a:blip r:embed="rId5"/>
            <a:srcRect l="6200" t="35348" r="50000" b="21815"/>
            <a:stretch/>
          </p:blipFill>
          <p:spPr>
            <a:xfrm>
              <a:off x="7060586" y="5060686"/>
              <a:ext cx="2108802" cy="1160120"/>
            </a:xfrm>
            <a:prstGeom prst="rect">
              <a:avLst/>
            </a:prstGeom>
            <a:ln>
              <a:solidFill>
                <a:schemeClr val="tx1"/>
              </a:solidFill>
            </a:ln>
          </p:spPr>
        </p:pic>
      </p:grpSp>
    </p:spTree>
    <p:extLst>
      <p:ext uri="{BB962C8B-B14F-4D97-AF65-F5344CB8AC3E}">
        <p14:creationId xmlns:p14="http://schemas.microsoft.com/office/powerpoint/2010/main" val="623974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896284996"/>
              </p:ext>
            </p:extLst>
          </p:nvPr>
        </p:nvGraphicFramePr>
        <p:xfrm>
          <a:off x="614150" y="712519"/>
          <a:ext cx="8518839" cy="6122539"/>
        </p:xfrm>
        <a:graphic>
          <a:graphicData uri="http://schemas.openxmlformats.org/drawingml/2006/table">
            <a:tbl>
              <a:tblPr firstRow="1" bandRow="1">
                <a:tableStyleId>{5C22544A-7EE6-4342-B048-85BDC9FD1C3A}</a:tableStyleId>
              </a:tblPr>
              <a:tblGrid>
                <a:gridCol w="1980001">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8">
                  <a:extLst>
                    <a:ext uri="{9D8B030D-6E8A-4147-A177-3AD203B41FA5}">
                      <a16:colId xmlns:a16="http://schemas.microsoft.com/office/drawing/2014/main" val="2753733556"/>
                    </a:ext>
                  </a:extLst>
                </a:gridCol>
              </a:tblGrid>
              <a:tr h="358281">
                <a:tc>
                  <a:txBody>
                    <a:bodyPr/>
                    <a:lstStyle/>
                    <a:p>
                      <a:r>
                        <a:rPr lang="es-xl" sz="1200" dirty="0">
                          <a:solidFill>
                            <a:srgbClr val="316355"/>
                          </a:solidFill>
                          <a:latin typeface="Ubuntu" panose="020B0504030602030204" pitchFamily="34" charset="0"/>
                        </a:rPr>
                        <a:t>Preparación</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s-xl" sz="1200">
                          <a:solidFill>
                            <a:srgbClr val="316355"/>
                          </a:solidFill>
                          <a:latin typeface="Ubuntu" panose="020B0504030602030204" pitchFamily="34" charset="0"/>
                        </a:rPr>
                        <a:t>Descripción</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s-xl" sz="1200">
                          <a:solidFill>
                            <a:srgbClr val="316355"/>
                          </a:solidFill>
                          <a:latin typeface="Ubuntu" panose="020B0504030602030204" pitchFamily="34" charset="0"/>
                        </a:rPr>
                        <a:t>Diapositiva</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1549843">
                <a:tc>
                  <a:txBody>
                    <a:bodyPr/>
                    <a:lstStyle/>
                    <a:p>
                      <a:pPr marL="0" algn="l" defTabSz="914400" rtl="0" eaLnBrk="1" latinLnBrk="0" hangingPunct="1"/>
                      <a:r>
                        <a:rPr lang="es-xl" sz="900" b="1" i="0" u="none" strike="noStrike" baseline="0" dirty="0">
                          <a:solidFill>
                            <a:srgbClr val="316355"/>
                          </a:solidFill>
                          <a:latin typeface="Ubuntu" panose="020B0504030602030204" pitchFamily="34" charset="0"/>
                          <a:ea typeface="+mn-ea"/>
                          <a:cs typeface="+mn-cs"/>
                        </a:rPr>
                        <a:t>Tema </a:t>
                      </a:r>
                    </a:p>
                    <a:p>
                      <a:pPr marL="0" marR="0" lvl="0" indent="0" algn="l" defTabSz="914400" rtl="0" eaLnBrk="1" fontAlgn="auto" latinLnBrk="0" hangingPunct="1">
                        <a:lnSpc>
                          <a:spcPct val="100000"/>
                        </a:lnSpc>
                        <a:spcBef>
                          <a:spcPts val="0"/>
                        </a:spcBef>
                        <a:spcAft>
                          <a:spcPts val="0"/>
                        </a:spcAft>
                        <a:buClrTx/>
                        <a:buSzTx/>
                        <a:buFontTx/>
                        <a:buNone/>
                        <a:tabLst/>
                        <a:defRPr/>
                      </a:pPr>
                      <a:r>
                        <a:rPr lang="es-xl" sz="900" b="1" i="0" u="none" strike="noStrike" baseline="0" dirty="0">
                          <a:solidFill>
                            <a:srgbClr val="316355"/>
                          </a:solidFill>
                          <a:latin typeface="Ubuntu" panose="020B0504030602030204" pitchFamily="34" charset="0"/>
                          <a:ea typeface="+mn-ea"/>
                          <a:cs typeface="+mn-cs"/>
                        </a:rPr>
                        <a:t>Lección 1: </a:t>
                      </a:r>
                      <a:r>
                        <a:rPr lang="es-xl" sz="900" b="0" i="0" u="none" strike="noStrike" baseline="0" dirty="0">
                          <a:solidFill>
                            <a:schemeClr val="tx1"/>
                          </a:solidFill>
                          <a:latin typeface="Ubuntu" panose="020B0504030602030204" pitchFamily="34" charset="0"/>
                          <a:ea typeface="+mn-ea"/>
                          <a:cs typeface="+mn-cs"/>
                        </a:rPr>
                        <a:t>Descripción general </a:t>
                      </a:r>
                      <a:br>
                        <a:rPr lang="en-US" sz="900" b="0" i="0" u="none" strike="noStrike" baseline="0" dirty="0">
                          <a:solidFill>
                            <a:schemeClr val="tx1"/>
                          </a:solidFill>
                          <a:latin typeface="Ubuntu" panose="020B0504030602030204" pitchFamily="34" charset="0"/>
                          <a:ea typeface="+mn-ea"/>
                          <a:cs typeface="+mn-cs"/>
                        </a:rPr>
                      </a:br>
                      <a:r>
                        <a:rPr lang="es-xl" sz="900" b="0" i="0" u="none" strike="noStrike" baseline="0" dirty="0">
                          <a:solidFill>
                            <a:schemeClr val="tx1"/>
                          </a:solidFill>
                          <a:latin typeface="Ubuntu" panose="020B0504030602030204" pitchFamily="34" charset="0"/>
                          <a:ea typeface="+mn-ea"/>
                          <a:cs typeface="+mn-cs"/>
                        </a:rPr>
                        <a:t>del área “Educación para la salud” del Mejoramiento Físico</a:t>
                      </a:r>
                    </a:p>
                    <a:p>
                      <a:pPr marL="0" marR="0" lvl="0" indent="0" algn="l" defTabSz="914400" rtl="0" eaLnBrk="1" fontAlgn="auto" latinLnBrk="0" hangingPunct="1">
                        <a:lnSpc>
                          <a:spcPct val="100000"/>
                        </a:lnSpc>
                        <a:spcBef>
                          <a:spcPts val="0"/>
                        </a:spcBef>
                        <a:spcAft>
                          <a:spcPts val="0"/>
                        </a:spcAft>
                        <a:buClrTx/>
                        <a:buSzTx/>
                        <a:buFontTx/>
                        <a:buNone/>
                        <a:tabLst/>
                        <a:defRPr/>
                      </a:pPr>
                      <a:endParaRPr sz="900" b="0" i="0" u="none" strike="noStrike" baseline="0" dirty="0">
                        <a:solidFill>
                          <a:schemeClr val="tx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xl" sz="900" b="0" i="0" u="none" strike="noStrike" baseline="0" dirty="0">
                          <a:solidFill>
                            <a:schemeClr val="tx1"/>
                          </a:solidFill>
                          <a:latin typeface="Ubuntu" panose="020B0504030602030204" pitchFamily="34" charset="0"/>
                          <a:ea typeface="+mn-ea"/>
                          <a:cs typeface="+mn-cs"/>
                        </a:rPr>
                        <a:t>Oportunidades</a:t>
                      </a:r>
                    </a:p>
                    <a:p>
                      <a:pPr marL="0" algn="l" defTabSz="914400" rtl="0" eaLnBrk="1" latinLnBrk="0" hangingPunct="1"/>
                      <a:endParaRPr sz="900" b="1" i="0" u="none" strike="noStrike" baseline="0" dirty="0">
                        <a:solidFill>
                          <a:srgbClr val="316355"/>
                        </a:solidFill>
                        <a:latin typeface="Ubuntu" panose="020B0504030602030204" pitchFamily="34" charset="0"/>
                        <a:ea typeface="+mn-ea"/>
                        <a:cs typeface="+mn-cs"/>
                      </a:endParaRPr>
                    </a:p>
                    <a:p>
                      <a:pPr marL="0" algn="l" defTabSz="914400" rtl="0" eaLnBrk="1" latinLnBrk="0" hangingPunct="1"/>
                      <a:r>
                        <a:rPr lang="es-xl" sz="900" b="1" i="0" u="none" strike="noStrike" baseline="0" dirty="0">
                          <a:solidFill>
                            <a:srgbClr val="316355"/>
                          </a:solidFill>
                          <a:latin typeface="Ubuntu" panose="020B0504030602030204" pitchFamily="34" charset="0"/>
                          <a:ea typeface="+mn-ea"/>
                          <a:cs typeface="+mn-cs"/>
                        </a:rPr>
                        <a:t>Tiempo: </a:t>
                      </a:r>
                      <a:r>
                        <a:rPr lang="es-xl" sz="900" b="0" i="0" u="none" strike="noStrike" baseline="0" dirty="0">
                          <a:solidFill>
                            <a:schemeClr val="tx1"/>
                          </a:solidFill>
                          <a:latin typeface="Ubuntu" panose="020B0504030602030204" pitchFamily="34" charset="0"/>
                          <a:ea typeface="+mn-ea"/>
                          <a:cs typeface="+mn-cs"/>
                        </a:rPr>
                        <a:t>2 minutos</a:t>
                      </a:r>
                    </a:p>
                    <a:p>
                      <a:pPr marL="0" algn="l" defTabSz="914400" rtl="0" eaLnBrk="1" latinLnBrk="0" hangingPunct="1"/>
                      <a:r>
                        <a:rPr lang="es-xl" sz="900" b="1" i="0" u="none" strike="noStrike" baseline="0" dirty="0">
                          <a:solidFill>
                            <a:srgbClr val="316355"/>
                          </a:solidFill>
                          <a:latin typeface="Ubuntu" panose="020B0504030602030204" pitchFamily="34" charset="0"/>
                          <a:ea typeface="+mn-ea"/>
                          <a:cs typeface="+mn-cs"/>
                        </a:rPr>
                        <a:t>Dirige: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r>
                        <a:rPr lang="es-xl" sz="900" b="0" i="0" u="none" strike="noStrike" baseline="0" dirty="0">
                          <a:solidFill>
                            <a:schemeClr val="dk1"/>
                          </a:solidFill>
                          <a:latin typeface="Ubuntu" panose="020B0504030602030204" pitchFamily="34" charset="0"/>
                          <a:ea typeface="+mn-ea"/>
                          <a:cs typeface="+mn-cs"/>
                        </a:rPr>
                        <a:t>Pueden compartir consejos de salud de muchas maneras. Piensen en todas </a:t>
                      </a:r>
                      <a:br>
                        <a:rPr lang="en-US" sz="900" b="0" i="0" u="none" strike="noStrike" baseline="0" dirty="0">
                          <a:solidFill>
                            <a:schemeClr val="dk1"/>
                          </a:solidFill>
                          <a:latin typeface="Ubuntu" panose="020B0504030602030204" pitchFamily="34" charset="0"/>
                          <a:ea typeface="+mn-ea"/>
                          <a:cs typeface="+mn-cs"/>
                        </a:rPr>
                      </a:br>
                      <a:r>
                        <a:rPr lang="es-xl" sz="900" b="0" i="0" u="none" strike="noStrike" baseline="0" dirty="0">
                          <a:solidFill>
                            <a:schemeClr val="dk1"/>
                          </a:solidFill>
                          <a:latin typeface="Ubuntu" panose="020B0504030602030204" pitchFamily="34" charset="0"/>
                          <a:ea typeface="+mn-ea"/>
                          <a:cs typeface="+mn-cs"/>
                        </a:rPr>
                        <a:t>las formas diferentes en que se comunican con sus compañeros atletas </a:t>
                      </a:r>
                      <a:br>
                        <a:rPr lang="en-US" sz="900" b="0" i="0" u="none" strike="noStrike" baseline="0" dirty="0">
                          <a:solidFill>
                            <a:schemeClr val="dk1"/>
                          </a:solidFill>
                          <a:latin typeface="Ubuntu" panose="020B0504030602030204" pitchFamily="34" charset="0"/>
                          <a:ea typeface="+mn-ea"/>
                          <a:cs typeface="+mn-cs"/>
                        </a:rPr>
                      </a:br>
                      <a:r>
                        <a:rPr lang="es-xl" sz="900" b="0" i="0" u="none" strike="noStrike" baseline="0" dirty="0">
                          <a:solidFill>
                            <a:schemeClr val="dk1"/>
                          </a:solidFill>
                          <a:latin typeface="Ubuntu" panose="020B0504030602030204" pitchFamily="34" charset="0"/>
                          <a:ea typeface="+mn-ea"/>
                          <a:cs typeface="+mn-cs"/>
                        </a:rPr>
                        <a:t>de Olimpiadas Especiales. </a:t>
                      </a:r>
                    </a:p>
                    <a:p>
                      <a:endParaRPr sz="900" b="0" i="0" u="none" strike="noStrike" baseline="0" dirty="0">
                        <a:solidFill>
                          <a:schemeClr val="dk1"/>
                        </a:solidFill>
                        <a:latin typeface="Ubuntu" panose="020B0504030602030204" pitchFamily="34" charset="0"/>
                        <a:ea typeface="+mn-ea"/>
                        <a:cs typeface="+mn-cs"/>
                      </a:endParaRPr>
                    </a:p>
                    <a:p>
                      <a:r>
                        <a:rPr lang="es-xl" sz="900" b="0" i="0" u="none" strike="noStrike" baseline="0" dirty="0">
                          <a:solidFill>
                            <a:schemeClr val="dk1"/>
                          </a:solidFill>
                          <a:latin typeface="Ubuntu" panose="020B0504030602030204" pitchFamily="34" charset="0"/>
                          <a:ea typeface="+mn-ea"/>
                          <a:cs typeface="+mn-cs"/>
                        </a:rPr>
                        <a:t>Les recomendamos compartir un consejo de salud en estas situaciones:</a:t>
                      </a:r>
                    </a:p>
                    <a:p>
                      <a:pPr marL="171450" indent="-171450">
                        <a:buFont typeface="Arial" panose="020B0604020202020204" pitchFamily="34" charset="0"/>
                        <a:buChar char="•"/>
                      </a:pPr>
                      <a:r>
                        <a:rPr lang="en-IN" sz="900" b="0" i="0" u="none" strike="noStrike" baseline="0" dirty="0" err="1">
                          <a:solidFill>
                            <a:schemeClr val="dk1"/>
                          </a:solidFill>
                          <a:latin typeface="Ubuntu" panose="020B0504030602030204" pitchFamily="34" charset="0"/>
                          <a:ea typeface="+mn-ea"/>
                          <a:cs typeface="+mn-cs"/>
                        </a:rPr>
                        <a:t>Descansos</a:t>
                      </a:r>
                      <a:r>
                        <a:rPr lang="es-xl" sz="900" b="0" i="0" u="none" strike="noStrike" baseline="0" dirty="0">
                          <a:solidFill>
                            <a:schemeClr val="dk1"/>
                          </a:solidFill>
                          <a:latin typeface="Ubuntu" panose="020B0504030602030204" pitchFamily="34" charset="0"/>
                          <a:ea typeface="+mn-ea"/>
                          <a:cs typeface="+mn-cs"/>
                        </a:rPr>
                        <a:t> para beber agua</a:t>
                      </a:r>
                    </a:p>
                    <a:p>
                      <a:pPr marL="171450" indent="-171450">
                        <a:buFont typeface="Arial" panose="020B0604020202020204" pitchFamily="34" charset="0"/>
                        <a:buChar char="•"/>
                      </a:pPr>
                      <a:r>
                        <a:rPr lang="en-IN" sz="900" b="0" i="0" u="none" strike="noStrike" baseline="0" dirty="0" err="1">
                          <a:solidFill>
                            <a:schemeClr val="dk1"/>
                          </a:solidFill>
                          <a:latin typeface="Ubuntu" panose="020B0504030602030204" pitchFamily="34" charset="0"/>
                          <a:ea typeface="+mn-ea"/>
                          <a:cs typeface="+mn-cs"/>
                        </a:rPr>
                        <a:t>Estiramientos</a:t>
                      </a:r>
                      <a:r>
                        <a:rPr lang="es-xl" sz="900" b="0" i="0" u="none" strike="noStrike" baseline="0" dirty="0">
                          <a:solidFill>
                            <a:schemeClr val="dk1"/>
                          </a:solidFill>
                          <a:latin typeface="Ubuntu" panose="020B0504030602030204" pitchFamily="34" charset="0"/>
                          <a:ea typeface="+mn-ea"/>
                          <a:cs typeface="+mn-cs"/>
                        </a:rPr>
                        <a:t> de enfriamiento</a:t>
                      </a:r>
                    </a:p>
                    <a:p>
                      <a:pPr marL="0" indent="0">
                        <a:buFont typeface="Arial" panose="020B0604020202020204" pitchFamily="34" charset="0"/>
                        <a:buNone/>
                      </a:pPr>
                      <a:endParaRPr sz="900" b="0" i="0" u="none" strike="noStrike" baseline="0" dirty="0">
                        <a:solidFill>
                          <a:schemeClr val="dk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xl" sz="900" b="0" i="0" u="none" strike="noStrike" baseline="0" dirty="0">
                          <a:solidFill>
                            <a:schemeClr val="dk1"/>
                          </a:solidFill>
                          <a:latin typeface="Ubuntu" panose="020B0504030602030204" pitchFamily="34" charset="0"/>
                          <a:ea typeface="+mn-ea"/>
                          <a:cs typeface="+mn-cs"/>
                        </a:rPr>
                        <a:t>Asegúrense de hablar con el entrenador sobre el mejor momento para compartir un consejo de salud en la práctica deportiva.</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sz="1600"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r h="4214415">
                <a:tc>
                  <a:txBody>
                    <a:bodyPr/>
                    <a:lstStyle/>
                    <a:p>
                      <a:pPr marL="0" algn="l" defTabSz="914400" rtl="0" eaLnBrk="1" latinLnBrk="0" hangingPunct="1"/>
                      <a:r>
                        <a:rPr lang="es-xl" sz="900" b="1" i="0" u="none" strike="noStrike" baseline="0" dirty="0">
                          <a:solidFill>
                            <a:srgbClr val="316355"/>
                          </a:solidFill>
                          <a:latin typeface="Ubuntu" panose="020B0504030602030204" pitchFamily="34" charset="0"/>
                          <a:ea typeface="+mn-ea"/>
                          <a:cs typeface="+mn-cs"/>
                        </a:rPr>
                        <a:t>Tema </a:t>
                      </a:r>
                    </a:p>
                    <a:p>
                      <a:pPr marL="0" marR="0" lvl="0" indent="0" algn="l" defTabSz="914400" rtl="0" eaLnBrk="1" fontAlgn="auto" latinLnBrk="0" hangingPunct="1">
                        <a:lnSpc>
                          <a:spcPct val="100000"/>
                        </a:lnSpc>
                        <a:spcBef>
                          <a:spcPts val="0"/>
                        </a:spcBef>
                        <a:spcAft>
                          <a:spcPts val="0"/>
                        </a:spcAft>
                        <a:buClrTx/>
                        <a:buSzTx/>
                        <a:buFontTx/>
                        <a:buNone/>
                        <a:tabLst/>
                        <a:defRPr/>
                      </a:pPr>
                      <a:r>
                        <a:rPr lang="es-xl" sz="900" b="1" i="0" u="none" strike="noStrike" baseline="0" dirty="0">
                          <a:solidFill>
                            <a:srgbClr val="316355"/>
                          </a:solidFill>
                          <a:latin typeface="Ubuntu" panose="020B0504030602030204" pitchFamily="34" charset="0"/>
                          <a:ea typeface="+mn-ea"/>
                          <a:cs typeface="+mn-cs"/>
                        </a:rPr>
                        <a:t>Lección 1: </a:t>
                      </a:r>
                      <a:r>
                        <a:rPr lang="es-xl" sz="900" b="0" i="0" u="none" strike="noStrike" baseline="0" dirty="0">
                          <a:solidFill>
                            <a:schemeClr val="tx1"/>
                          </a:solidFill>
                          <a:latin typeface="Ubuntu" panose="020B0504030602030204" pitchFamily="34" charset="0"/>
                          <a:ea typeface="+mn-ea"/>
                          <a:cs typeface="+mn-cs"/>
                        </a:rPr>
                        <a:t>Descripción general </a:t>
                      </a:r>
                      <a:br>
                        <a:rPr lang="en-US" sz="900" b="0" i="0" u="none" strike="noStrike" baseline="0" dirty="0">
                          <a:solidFill>
                            <a:schemeClr val="tx1"/>
                          </a:solidFill>
                          <a:latin typeface="Ubuntu" panose="020B0504030602030204" pitchFamily="34" charset="0"/>
                          <a:ea typeface="+mn-ea"/>
                          <a:cs typeface="+mn-cs"/>
                        </a:rPr>
                      </a:br>
                      <a:r>
                        <a:rPr lang="es-xl" sz="900" b="0" i="0" u="none" strike="noStrike" baseline="0" dirty="0">
                          <a:solidFill>
                            <a:schemeClr val="tx1"/>
                          </a:solidFill>
                          <a:latin typeface="Ubuntu" panose="020B0504030602030204" pitchFamily="34" charset="0"/>
                          <a:ea typeface="+mn-ea"/>
                          <a:cs typeface="+mn-cs"/>
                        </a:rPr>
                        <a:t>del área “Educación para la salud” del Mejoramiento Físico</a:t>
                      </a:r>
                    </a:p>
                    <a:p>
                      <a:pPr marL="0" marR="0" lvl="0" indent="0" algn="l" defTabSz="914400" rtl="0" eaLnBrk="1" fontAlgn="auto" latinLnBrk="0" hangingPunct="1">
                        <a:lnSpc>
                          <a:spcPct val="100000"/>
                        </a:lnSpc>
                        <a:spcBef>
                          <a:spcPts val="0"/>
                        </a:spcBef>
                        <a:spcAft>
                          <a:spcPts val="0"/>
                        </a:spcAft>
                        <a:buClrTx/>
                        <a:buSzTx/>
                        <a:buFontTx/>
                        <a:buNone/>
                        <a:tabLst/>
                        <a:defRPr/>
                      </a:pPr>
                      <a:endParaRPr sz="900" b="0" i="0" u="none" strike="noStrike" baseline="0" dirty="0">
                        <a:solidFill>
                          <a:schemeClr val="tx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xl" sz="900" b="0" i="0" u="none" strike="noStrike" baseline="0" dirty="0">
                          <a:solidFill>
                            <a:schemeClr val="tx1"/>
                          </a:solidFill>
                          <a:latin typeface="Ubuntu" panose="020B0504030602030204" pitchFamily="34" charset="0"/>
                          <a:ea typeface="+mn-ea"/>
                          <a:cs typeface="+mn-cs"/>
                        </a:rPr>
                        <a:t>Cómo empezar</a:t>
                      </a:r>
                    </a:p>
                    <a:p>
                      <a:pPr marL="0" algn="l" defTabSz="914400" rtl="0" eaLnBrk="1" latinLnBrk="0" hangingPunct="1"/>
                      <a:endParaRPr sz="900" b="1" i="0" u="none" strike="noStrike" baseline="0" dirty="0">
                        <a:solidFill>
                          <a:srgbClr val="316355"/>
                        </a:solidFill>
                        <a:latin typeface="Ubuntu" panose="020B0504030602030204" pitchFamily="34" charset="0"/>
                        <a:ea typeface="+mn-ea"/>
                        <a:cs typeface="+mn-cs"/>
                      </a:endParaRPr>
                    </a:p>
                    <a:p>
                      <a:pPr marL="0" algn="l" defTabSz="914400" rtl="0" eaLnBrk="1" latinLnBrk="0" hangingPunct="1"/>
                      <a:r>
                        <a:rPr lang="es-xl" sz="900" b="1" i="0" u="none" strike="noStrike" baseline="0" dirty="0">
                          <a:solidFill>
                            <a:srgbClr val="316355"/>
                          </a:solidFill>
                          <a:latin typeface="Ubuntu" panose="020B0504030602030204" pitchFamily="34" charset="0"/>
                          <a:ea typeface="+mn-ea"/>
                          <a:cs typeface="+mn-cs"/>
                        </a:rPr>
                        <a:t>Tiempo: </a:t>
                      </a:r>
                      <a:r>
                        <a:rPr lang="es-xl" sz="900" b="0" i="0" u="none" strike="noStrike" baseline="0" dirty="0">
                          <a:solidFill>
                            <a:schemeClr val="tx1"/>
                          </a:solidFill>
                          <a:latin typeface="Ubuntu" panose="020B0504030602030204" pitchFamily="34" charset="0"/>
                          <a:ea typeface="+mn-ea"/>
                          <a:cs typeface="+mn-cs"/>
                        </a:rPr>
                        <a:t>4 minutos</a:t>
                      </a:r>
                    </a:p>
                    <a:p>
                      <a:pPr marL="0" algn="l" defTabSz="914400" rtl="0" eaLnBrk="1" latinLnBrk="0" hangingPunct="1"/>
                      <a:r>
                        <a:rPr lang="es-xl" sz="900" b="1" i="0" u="none" strike="noStrike" baseline="0" dirty="0">
                          <a:solidFill>
                            <a:srgbClr val="316355"/>
                          </a:solidFill>
                          <a:latin typeface="Ubuntu" panose="020B0504030602030204" pitchFamily="34" charset="0"/>
                          <a:ea typeface="+mn-ea"/>
                          <a:cs typeface="+mn-cs"/>
                        </a:rPr>
                        <a:t>Dirige: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r>
                        <a:rPr lang="es-xl" sz="900" dirty="0">
                          <a:latin typeface="Ubuntu" panose="020B0504030602030204" pitchFamily="34" charset="0"/>
                        </a:rPr>
                        <a:t>Pueden dar un consejo de salud sobre cualquier componente del </a:t>
                      </a:r>
                      <a:br>
                        <a:rPr lang="en-US" sz="900" dirty="0">
                          <a:latin typeface="Ubuntu" panose="020B0504030602030204" pitchFamily="34" charset="0"/>
                        </a:rPr>
                      </a:br>
                      <a:r>
                        <a:rPr lang="es-xl" sz="900" dirty="0">
                          <a:latin typeface="Ubuntu" panose="020B0504030602030204" pitchFamily="34" charset="0"/>
                        </a:rPr>
                        <a:t>Mejoramiento Físico:</a:t>
                      </a:r>
                    </a:p>
                    <a:p>
                      <a:pPr marL="171450" indent="-171450">
                        <a:buFont typeface="Arial" panose="020B0604020202020204" pitchFamily="34" charset="0"/>
                        <a:buChar char="•"/>
                      </a:pPr>
                      <a:r>
                        <a:rPr lang="en-IN" sz="900" dirty="0" err="1">
                          <a:latin typeface="Ubuntu" panose="020B0504030602030204" pitchFamily="34" charset="0"/>
                        </a:rPr>
                        <a:t>Actividad</a:t>
                      </a:r>
                      <a:r>
                        <a:rPr lang="es-xl" sz="900" dirty="0">
                          <a:latin typeface="Ubuntu" panose="020B0504030602030204" pitchFamily="34" charset="0"/>
                        </a:rPr>
                        <a:t> física</a:t>
                      </a:r>
                    </a:p>
                    <a:p>
                      <a:pPr marL="171450" indent="-171450">
                        <a:buFont typeface="Arial" panose="020B0604020202020204" pitchFamily="34" charset="0"/>
                        <a:buChar char="•"/>
                      </a:pPr>
                      <a:r>
                        <a:rPr lang="en-IN" sz="900" dirty="0" err="1">
                          <a:latin typeface="Ubuntu" panose="020B0504030602030204" pitchFamily="34" charset="0"/>
                        </a:rPr>
                        <a:t>Hidratación</a:t>
                      </a:r>
                      <a:endParaRPr lang="es-xl" sz="900" dirty="0">
                        <a:latin typeface="Ubuntu" panose="020B0504030602030204" pitchFamily="34" charset="0"/>
                      </a:endParaRPr>
                    </a:p>
                    <a:p>
                      <a:pPr marL="171450" indent="-171450">
                        <a:buFont typeface="Arial" panose="020B0604020202020204" pitchFamily="34" charset="0"/>
                        <a:buChar char="•"/>
                      </a:pPr>
                      <a:r>
                        <a:rPr lang="en-IN" sz="900" dirty="0" err="1">
                          <a:latin typeface="Ubuntu" panose="020B0504030602030204" pitchFamily="34" charset="0"/>
                        </a:rPr>
                        <a:t>Nutrición</a:t>
                      </a:r>
                      <a:br>
                        <a:rPr sz="1600" dirty="0"/>
                      </a:br>
                      <a:endParaRPr sz="900" dirty="0">
                        <a:latin typeface="Ubuntu" panose="020B0504030602030204" pitchFamily="34" charset="0"/>
                      </a:endParaRPr>
                    </a:p>
                    <a:p>
                      <a:pPr marL="171450" indent="-171450">
                        <a:buFont typeface="Arial" panose="020B0604020202020204" pitchFamily="34" charset="0"/>
                        <a:buChar char="•"/>
                      </a:pPr>
                      <a:endParaRPr sz="900" dirty="0">
                        <a:latin typeface="Ubuntu" panose="020B0504030602030204" pitchFamily="34" charset="0"/>
                      </a:endParaRPr>
                    </a:p>
                    <a:p>
                      <a:pPr marL="0" indent="0">
                        <a:buFont typeface="Arial" panose="020B0604020202020204" pitchFamily="34" charset="0"/>
                        <a:buNone/>
                      </a:pPr>
                      <a:r>
                        <a:rPr lang="es-xl" sz="900" b="1" dirty="0">
                          <a:solidFill>
                            <a:srgbClr val="316355"/>
                          </a:solidFill>
                          <a:latin typeface="Ubuntu" panose="020B0504030602030204" pitchFamily="34" charset="0"/>
                        </a:rPr>
                        <a:t>PREGUNTA: </a:t>
                      </a:r>
                    </a:p>
                    <a:p>
                      <a:pPr marL="0" indent="0">
                        <a:buFont typeface="Arial" panose="020B0604020202020204" pitchFamily="34" charset="0"/>
                        <a:buNone/>
                      </a:pPr>
                      <a:r>
                        <a:rPr lang="es-xl" sz="900" dirty="0">
                          <a:latin typeface="Ubuntu" panose="020B0504030602030204" pitchFamily="34" charset="0"/>
                        </a:rPr>
                        <a:t>¿Cuántos de ustedes han visto o usado la Guía Fit 5 antes? Levanten la mano.</a:t>
                      </a:r>
                    </a:p>
                    <a:p>
                      <a:pPr marL="0" indent="0">
                        <a:buFont typeface="Arial" panose="020B0604020202020204" pitchFamily="34" charset="0"/>
                        <a:buNone/>
                      </a:pPr>
                      <a:endParaRPr sz="900" dirty="0">
                        <a:latin typeface="Ubuntu" panose="020B0504030602030204" pitchFamily="34" charset="0"/>
                      </a:endParaRPr>
                    </a:p>
                    <a:p>
                      <a:pPr marL="0" indent="0">
                        <a:buFont typeface="Arial" panose="020B0604020202020204" pitchFamily="34" charset="0"/>
                        <a:buNone/>
                      </a:pPr>
                      <a:r>
                        <a:rPr lang="es-xl" sz="900" dirty="0">
                          <a:latin typeface="Ubuntu" panose="020B0504030602030204" pitchFamily="34" charset="0"/>
                        </a:rPr>
                        <a:t>¡Excelente! Fit 5 es una guía para alcanzar un buen mejoramiento físico y su mejor marca personal mediante la actividad física, la nutrición y la hidratación. Con la información de la Guía Fit 5, pueden compartir lecciones sobre lo siguiente:</a:t>
                      </a:r>
                    </a:p>
                    <a:p>
                      <a:pPr marL="171450" indent="-171450">
                        <a:buFont typeface="Arial" panose="020B0604020202020204" pitchFamily="34" charset="0"/>
                        <a:buChar char="•"/>
                      </a:pPr>
                      <a:r>
                        <a:rPr lang="en-IN" sz="900" dirty="0" err="1">
                          <a:latin typeface="Ubuntu" panose="020B0504030602030204" pitchFamily="34" charset="0"/>
                        </a:rPr>
                        <a:t>Mantenerse</a:t>
                      </a:r>
                      <a:r>
                        <a:rPr lang="es-xl" sz="900" dirty="0">
                          <a:latin typeface="Ubuntu" panose="020B0504030602030204" pitchFamily="34" charset="0"/>
                        </a:rPr>
                        <a:t> activos fuera del deporte</a:t>
                      </a:r>
                    </a:p>
                    <a:p>
                      <a:pPr marL="171450" indent="-171450">
                        <a:buFont typeface="Arial" panose="020B0604020202020204" pitchFamily="34" charset="0"/>
                        <a:buChar char="•"/>
                      </a:pPr>
                      <a:r>
                        <a:rPr lang="en-IN" sz="900" dirty="0">
                          <a:latin typeface="Ubuntu" panose="020B0504030602030204" pitchFamily="34" charset="0"/>
                        </a:rPr>
                        <a:t>Comer</a:t>
                      </a:r>
                      <a:r>
                        <a:rPr lang="es-xl" sz="900" dirty="0">
                          <a:latin typeface="Ubuntu" panose="020B0504030602030204" pitchFamily="34" charset="0"/>
                        </a:rPr>
                        <a:t> comidas saludables que alimenten el cuerpo</a:t>
                      </a:r>
                    </a:p>
                    <a:p>
                      <a:pPr marL="171450" indent="-171450">
                        <a:buFont typeface="Arial" panose="020B0604020202020204" pitchFamily="34" charset="0"/>
                        <a:buChar char="•"/>
                      </a:pPr>
                      <a:r>
                        <a:rPr lang="en-IN" sz="900" dirty="0" err="1">
                          <a:latin typeface="Ubuntu" panose="020B0504030602030204" pitchFamily="34" charset="0"/>
                        </a:rPr>
                        <a:t>Consumir</a:t>
                      </a:r>
                      <a:r>
                        <a:rPr lang="es-xl" sz="900" dirty="0">
                          <a:latin typeface="Ubuntu" panose="020B0504030602030204" pitchFamily="34" charset="0"/>
                        </a:rPr>
                        <a:t> bebidas hidratantes</a:t>
                      </a:r>
                    </a:p>
                    <a:p>
                      <a:pPr marL="0" indent="0">
                        <a:buFont typeface="Arial" panose="020B0604020202020204" pitchFamily="34" charset="0"/>
                        <a:buNone/>
                      </a:pPr>
                      <a:endParaRPr sz="900" dirty="0">
                        <a:latin typeface="Ubuntu" panose="020B0504030602030204" pitchFamily="34" charset="0"/>
                      </a:endParaRPr>
                    </a:p>
                    <a:p>
                      <a:pPr marL="0" indent="0">
                        <a:buFont typeface="Arial" panose="020B0604020202020204" pitchFamily="34" charset="0"/>
                        <a:buNone/>
                      </a:pPr>
                      <a:r>
                        <a:rPr lang="es-xl" sz="900" dirty="0">
                          <a:latin typeface="Ubuntu" panose="020B0504030602030204" pitchFamily="34" charset="0"/>
                        </a:rPr>
                        <a:t>Además de la Guía Fit 5 y las tarjetas de Mejoramiento Físico, también pueden encontrar información para los consejos de salud en estas páginas web y recursos:</a:t>
                      </a:r>
                    </a:p>
                    <a:p>
                      <a:pPr marL="171450" indent="-171450">
                        <a:buFont typeface="Arial" panose="020B0604020202020204" pitchFamily="34" charset="0"/>
                        <a:buChar char="•"/>
                      </a:pPr>
                      <a:r>
                        <a:rPr lang="en-IN" sz="900" dirty="0">
                          <a:latin typeface="Ubuntu" panose="020B0504030602030204" pitchFamily="34" charset="0"/>
                        </a:rPr>
                        <a:t>Kit</a:t>
                      </a:r>
                      <a:r>
                        <a:rPr lang="es-xl" sz="900" dirty="0">
                          <a:latin typeface="Ubuntu" panose="020B0504030602030204" pitchFamily="34" charset="0"/>
                        </a:rPr>
                        <a:t> de herramientas de educación para la Salud en Olimpiadas Especiales</a:t>
                      </a:r>
                    </a:p>
                    <a:p>
                      <a:pPr marL="171450" indent="-171450">
                        <a:buFont typeface="Arial" panose="020B0604020202020204" pitchFamily="34" charset="0"/>
                        <a:buChar char="•"/>
                      </a:pPr>
                      <a:r>
                        <a:rPr lang="es-xl" sz="900" dirty="0">
                          <a:latin typeface="Ubuntu" panose="020B0504030602030204" pitchFamily="34" charset="0"/>
                        </a:rPr>
                        <a:t>High 5 for Fitness (</a:t>
                      </a:r>
                      <a:r>
                        <a:rPr lang="en-IN" sz="900" dirty="0" err="1">
                          <a:latin typeface="Ubuntu" panose="020B0504030602030204" pitchFamily="34" charset="0"/>
                        </a:rPr>
                        <a:t>Choca</a:t>
                      </a:r>
                      <a:r>
                        <a:rPr lang="en-IN" sz="900" dirty="0">
                          <a:latin typeface="Ubuntu" panose="020B0504030602030204" pitchFamily="34" charset="0"/>
                        </a:rPr>
                        <a:t> </a:t>
                      </a:r>
                      <a:r>
                        <a:rPr lang="en-IN" sz="900" dirty="0" err="1">
                          <a:latin typeface="Ubuntu" panose="020B0504030602030204" pitchFamily="34" charset="0"/>
                        </a:rPr>
                        <a:t>esos</a:t>
                      </a:r>
                      <a:r>
                        <a:rPr lang="en-IN" sz="900" dirty="0">
                          <a:latin typeface="Ubuntu" panose="020B0504030602030204" pitchFamily="34" charset="0"/>
                        </a:rPr>
                        <a:t> 5</a:t>
                      </a:r>
                      <a:r>
                        <a:rPr lang="es-xl" sz="900" dirty="0">
                          <a:latin typeface="Ubuntu" panose="020B0504030602030204" pitchFamily="34" charset="0"/>
                        </a:rPr>
                        <a:t> por el Mejoramiento Físico)</a:t>
                      </a:r>
                    </a:p>
                    <a:p>
                      <a:pPr marL="171450" indent="-171450">
                        <a:buFont typeface="Arial" panose="020B0604020202020204" pitchFamily="34" charset="0"/>
                        <a:buChar char="•"/>
                      </a:pPr>
                      <a:r>
                        <a:rPr lang="en-IN" sz="900" dirty="0" err="1">
                          <a:latin typeface="Ubuntu" panose="020B0504030602030204" pitchFamily="34" charset="0"/>
                        </a:rPr>
                        <a:t>Materiales</a:t>
                      </a:r>
                      <a:r>
                        <a:rPr lang="es-xl" sz="900" dirty="0">
                          <a:latin typeface="Ubuntu" panose="020B0504030602030204" pitchFamily="34" charset="0"/>
                        </a:rPr>
                        <a:t> educativos de Promoción de la Salud</a:t>
                      </a:r>
                    </a:p>
                    <a:p>
                      <a:pPr marL="171450" indent="-171450">
                        <a:buFont typeface="Arial" panose="020B0604020202020204" pitchFamily="34" charset="0"/>
                        <a:buChar char="•"/>
                      </a:pPr>
                      <a:r>
                        <a:rPr lang="en-IN" sz="900" dirty="0" err="1">
                          <a:latin typeface="Ubuntu" panose="020B0504030602030204" pitchFamily="34" charset="0"/>
                        </a:rPr>
                        <a:t>Recursos</a:t>
                      </a:r>
                      <a:r>
                        <a:rPr lang="es-xl" sz="900" dirty="0">
                          <a:latin typeface="Ubuntu" panose="020B0504030602030204" pitchFamily="34" charset="0"/>
                        </a:rPr>
                        <a:t> y guías de mejoramiento físico del Programa</a:t>
                      </a:r>
                    </a:p>
                    <a:p>
                      <a:pPr marL="0" indent="0">
                        <a:buFont typeface="Arial" panose="020B0604020202020204" pitchFamily="34" charset="0"/>
                        <a:buNone/>
                      </a:pPr>
                      <a:endParaRPr sz="900" dirty="0">
                        <a:latin typeface="Ubuntu" panose="020B0504030602030204" pitchFamily="34" charset="0"/>
                      </a:endParaRPr>
                    </a:p>
                    <a:p>
                      <a:pPr marL="0" indent="0">
                        <a:buFont typeface="Arial" panose="020B0604020202020204" pitchFamily="34" charset="0"/>
                        <a:buNone/>
                      </a:pPr>
                      <a:r>
                        <a:rPr lang="es-xl" sz="900" dirty="0">
                          <a:latin typeface="Ubuntu" panose="020B0504030602030204" pitchFamily="34" charset="0"/>
                        </a:rPr>
                        <a:t>También pueden usar el libro de trabajo para crear consejos de salud.</a:t>
                      </a:r>
                    </a:p>
                    <a:p>
                      <a:pPr marL="0" indent="0">
                        <a:buFont typeface="Arial" panose="020B0604020202020204" pitchFamily="34" charset="0"/>
                        <a:buNone/>
                      </a:pPr>
                      <a:endParaRPr sz="900" dirty="0">
                        <a:latin typeface="Ubuntu" panose="020B0504030602030204" pitchFamily="34" charset="0"/>
                      </a:endParaRPr>
                    </a:p>
                    <a:p>
                      <a:endParaRPr sz="900" dirty="0">
                        <a:latin typeface="Ubuntu" panose="020B0504030602030204" pitchFamily="34" charset="0"/>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endParaRPr sz="900" dirty="0">
                        <a:latin typeface="Ubuntu" panose="020B0504030602030204" pitchFamily="34" charset="0"/>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1021866582"/>
                  </a:ext>
                </a:extLst>
              </a:tr>
            </a:tbl>
          </a:graphicData>
        </a:graphic>
      </p:graphicFrame>
      <p:pic>
        <p:nvPicPr>
          <p:cNvPr id="5" name="Picture 4">
            <a:extLst>
              <a:ext uri="{FF2B5EF4-FFF2-40B4-BE49-F238E27FC236}">
                <a16:creationId xmlns:a16="http://schemas.microsoft.com/office/drawing/2014/main" id="{9D59F602-E58E-F98B-40A6-F3C9035AA853}"/>
              </a:ext>
            </a:extLst>
          </p:cNvPr>
          <p:cNvPicPr>
            <a:picLocks noChangeAspect="1"/>
          </p:cNvPicPr>
          <p:nvPr/>
        </p:nvPicPr>
        <p:blipFill rotWithShape="1">
          <a:blip r:embed="rId2"/>
          <a:srcRect l="6200" t="35135" r="50000" b="21389"/>
          <a:stretch/>
        </p:blipFill>
        <p:spPr>
          <a:xfrm>
            <a:off x="7005850" y="1253541"/>
            <a:ext cx="2127137" cy="1187672"/>
          </a:xfrm>
          <a:prstGeom prst="rect">
            <a:avLst/>
          </a:prstGeom>
          <a:ln>
            <a:solidFill>
              <a:schemeClr val="tx1"/>
            </a:solidFill>
          </a:ln>
        </p:spPr>
      </p:pic>
      <p:grpSp>
        <p:nvGrpSpPr>
          <p:cNvPr id="11" name="Group 10">
            <a:extLst>
              <a:ext uri="{FF2B5EF4-FFF2-40B4-BE49-F238E27FC236}">
                <a16:creationId xmlns:a16="http://schemas.microsoft.com/office/drawing/2014/main" id="{7C493160-149A-9BB7-78FD-5ED7C045C2B6}"/>
              </a:ext>
            </a:extLst>
          </p:cNvPr>
          <p:cNvGrpSpPr/>
          <p:nvPr/>
        </p:nvGrpSpPr>
        <p:grpSpPr>
          <a:xfrm>
            <a:off x="7005850" y="3219742"/>
            <a:ext cx="2148197" cy="2583630"/>
            <a:chOff x="7006962" y="2982235"/>
            <a:chExt cx="2148197" cy="2583630"/>
          </a:xfrm>
        </p:grpSpPr>
        <p:pic>
          <p:nvPicPr>
            <p:cNvPr id="7" name="Picture 6">
              <a:extLst>
                <a:ext uri="{FF2B5EF4-FFF2-40B4-BE49-F238E27FC236}">
                  <a16:creationId xmlns:a16="http://schemas.microsoft.com/office/drawing/2014/main" id="{5620F5CD-7E73-13ED-4C30-957F12207C27}"/>
                </a:ext>
              </a:extLst>
            </p:cNvPr>
            <p:cNvPicPr>
              <a:picLocks noChangeAspect="1"/>
            </p:cNvPicPr>
            <p:nvPr/>
          </p:nvPicPr>
          <p:blipFill rotWithShape="1">
            <a:blip r:embed="rId3"/>
            <a:srcRect l="6200" t="35348" r="50000" b="21602"/>
            <a:stretch/>
          </p:blipFill>
          <p:spPr>
            <a:xfrm>
              <a:off x="7006962" y="2982235"/>
              <a:ext cx="2148197" cy="1187672"/>
            </a:xfrm>
            <a:prstGeom prst="rect">
              <a:avLst/>
            </a:prstGeom>
            <a:ln>
              <a:solidFill>
                <a:schemeClr val="tx1"/>
              </a:solidFill>
            </a:ln>
          </p:spPr>
        </p:pic>
        <p:pic>
          <p:nvPicPr>
            <p:cNvPr id="9" name="Picture 8">
              <a:extLst>
                <a:ext uri="{FF2B5EF4-FFF2-40B4-BE49-F238E27FC236}">
                  <a16:creationId xmlns:a16="http://schemas.microsoft.com/office/drawing/2014/main" id="{7B04BB46-1DE8-19D7-B3F4-BEFF7FC7C35A}"/>
                </a:ext>
              </a:extLst>
            </p:cNvPr>
            <p:cNvPicPr>
              <a:picLocks noChangeAspect="1"/>
            </p:cNvPicPr>
            <p:nvPr/>
          </p:nvPicPr>
          <p:blipFill rotWithShape="1">
            <a:blip r:embed="rId4"/>
            <a:srcRect l="6200" t="35561" r="50000" b="21602"/>
            <a:stretch/>
          </p:blipFill>
          <p:spPr>
            <a:xfrm>
              <a:off x="7008076" y="4378193"/>
              <a:ext cx="2145971" cy="1187672"/>
            </a:xfrm>
            <a:prstGeom prst="rect">
              <a:avLst/>
            </a:prstGeom>
            <a:ln>
              <a:solidFill>
                <a:schemeClr val="tx1"/>
              </a:solidFill>
            </a:ln>
          </p:spPr>
        </p:pic>
      </p:grpSp>
    </p:spTree>
    <p:extLst>
      <p:ext uri="{BB962C8B-B14F-4D97-AF65-F5344CB8AC3E}">
        <p14:creationId xmlns:p14="http://schemas.microsoft.com/office/powerpoint/2010/main" val="3588034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3988044682"/>
              </p:ext>
            </p:extLst>
          </p:nvPr>
        </p:nvGraphicFramePr>
        <p:xfrm>
          <a:off x="614150" y="545910"/>
          <a:ext cx="8518837" cy="3413095"/>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20989">
                <a:tc>
                  <a:txBody>
                    <a:bodyPr/>
                    <a:lstStyle/>
                    <a:p>
                      <a:r>
                        <a:rPr lang="es-xl" sz="1200" dirty="0">
                          <a:solidFill>
                            <a:srgbClr val="316355"/>
                          </a:solidFill>
                          <a:latin typeface="Ubuntu" panose="020B0504030602030204" pitchFamily="34" charset="0"/>
                        </a:rPr>
                        <a:t>Preparación</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s-xl" sz="1200">
                          <a:solidFill>
                            <a:srgbClr val="316355"/>
                          </a:solidFill>
                          <a:latin typeface="Ubuntu" panose="020B0504030602030204" pitchFamily="34" charset="0"/>
                        </a:rPr>
                        <a:t>Descripción</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s-xl" sz="1200">
                          <a:solidFill>
                            <a:srgbClr val="316355"/>
                          </a:solidFill>
                          <a:latin typeface="Ubuntu" panose="020B0504030602030204" pitchFamily="34" charset="0"/>
                        </a:rPr>
                        <a:t>Diapositiva</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1594005">
                <a:tc>
                  <a:txBody>
                    <a:bodyPr/>
                    <a:lstStyle/>
                    <a:p>
                      <a:pPr marL="0" algn="l" defTabSz="914400" rtl="0" eaLnBrk="1" latinLnBrk="0" hangingPunct="1">
                        <a:lnSpc>
                          <a:spcPct val="100000"/>
                        </a:lnSpc>
                      </a:pPr>
                      <a:r>
                        <a:rPr lang="es-xl" sz="900" b="1" i="0" u="none" strike="noStrike" baseline="0" dirty="0">
                          <a:solidFill>
                            <a:srgbClr val="316355"/>
                          </a:solidFill>
                          <a:latin typeface="Ubuntu" panose="020B0504030602030204" pitchFamily="34" charset="0"/>
                          <a:ea typeface="+mn-ea"/>
                          <a:cs typeface="+mn-cs"/>
                        </a:rPr>
                        <a:t>Tema </a:t>
                      </a:r>
                    </a:p>
                    <a:p>
                      <a:pPr marL="0" marR="0" lvl="0" indent="0" algn="l" defTabSz="914400" rtl="0" eaLnBrk="1" fontAlgn="auto" latinLnBrk="0" hangingPunct="1">
                        <a:lnSpc>
                          <a:spcPct val="100000"/>
                        </a:lnSpc>
                        <a:spcBef>
                          <a:spcPts val="0"/>
                        </a:spcBef>
                        <a:spcAft>
                          <a:spcPts val="0"/>
                        </a:spcAft>
                        <a:buClrTx/>
                        <a:buSzTx/>
                        <a:buFontTx/>
                        <a:buNone/>
                        <a:tabLst/>
                        <a:defRPr/>
                      </a:pPr>
                      <a:r>
                        <a:rPr lang="es-xl" sz="900" b="1" i="0" u="none" strike="noStrike" baseline="0" dirty="0">
                          <a:solidFill>
                            <a:srgbClr val="316355"/>
                          </a:solidFill>
                          <a:latin typeface="Ubuntu" panose="020B0504030602030204" pitchFamily="34" charset="0"/>
                          <a:ea typeface="+mn-ea"/>
                          <a:cs typeface="+mn-cs"/>
                        </a:rPr>
                        <a:t>Lección 1: </a:t>
                      </a:r>
                      <a:r>
                        <a:rPr lang="es-xl" sz="900" b="0" i="0" u="none" strike="noStrike" baseline="0" dirty="0">
                          <a:solidFill>
                            <a:schemeClr val="tx1"/>
                          </a:solidFill>
                          <a:latin typeface="Ubuntu" panose="020B0504030602030204" pitchFamily="34" charset="0"/>
                          <a:ea typeface="+mn-ea"/>
                          <a:cs typeface="+mn-cs"/>
                        </a:rPr>
                        <a:t>Descripción general </a:t>
                      </a:r>
                      <a:br>
                        <a:rPr lang="en-US" sz="900" b="0" i="0" u="none" strike="noStrike" baseline="0" dirty="0">
                          <a:solidFill>
                            <a:schemeClr val="tx1"/>
                          </a:solidFill>
                          <a:latin typeface="Ubuntu" panose="020B0504030602030204" pitchFamily="34" charset="0"/>
                          <a:ea typeface="+mn-ea"/>
                          <a:cs typeface="+mn-cs"/>
                        </a:rPr>
                      </a:br>
                      <a:r>
                        <a:rPr lang="es-xl" sz="900" b="0" i="0" u="none" strike="noStrike" baseline="0" dirty="0">
                          <a:solidFill>
                            <a:schemeClr val="tx1"/>
                          </a:solidFill>
                          <a:latin typeface="Ubuntu" panose="020B0504030602030204" pitchFamily="34" charset="0"/>
                          <a:ea typeface="+mn-ea"/>
                          <a:cs typeface="+mn-cs"/>
                        </a:rPr>
                        <a:t>del área “Educación para la salud” del Mejoramiento Físico</a:t>
                      </a:r>
                    </a:p>
                    <a:p>
                      <a:pPr marL="0" marR="0" lvl="0" indent="0" algn="l" defTabSz="914400" rtl="0" eaLnBrk="1" fontAlgn="auto" latinLnBrk="0" hangingPunct="1">
                        <a:lnSpc>
                          <a:spcPct val="100000"/>
                        </a:lnSpc>
                        <a:spcBef>
                          <a:spcPts val="0"/>
                        </a:spcBef>
                        <a:spcAft>
                          <a:spcPts val="0"/>
                        </a:spcAft>
                        <a:buClrTx/>
                        <a:buSzTx/>
                        <a:buFontTx/>
                        <a:buNone/>
                        <a:tabLst/>
                        <a:defRPr/>
                      </a:pPr>
                      <a:endParaRPr sz="900" b="0" i="0" u="none" strike="noStrike" baseline="0" dirty="0">
                        <a:solidFill>
                          <a:schemeClr val="tx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xl" sz="900" b="0" i="0" u="none" strike="noStrike" baseline="0" dirty="0">
                          <a:solidFill>
                            <a:schemeClr val="tx1"/>
                          </a:solidFill>
                          <a:latin typeface="Ubuntu" panose="020B0504030602030204" pitchFamily="34" charset="0"/>
                          <a:ea typeface="+mn-ea"/>
                          <a:cs typeface="+mn-cs"/>
                        </a:rPr>
                        <a:t>Tarea</a:t>
                      </a:r>
                    </a:p>
                    <a:p>
                      <a:pPr marL="0" algn="l" defTabSz="914400" rtl="0" eaLnBrk="1" latinLnBrk="0" hangingPunct="1">
                        <a:lnSpc>
                          <a:spcPct val="100000"/>
                        </a:lnSpc>
                      </a:pPr>
                      <a:endParaRPr sz="900" b="1" i="0" u="none" strike="noStrike" baseline="0" dirty="0">
                        <a:solidFill>
                          <a:srgbClr val="316355"/>
                        </a:solidFill>
                        <a:latin typeface="Ubuntu" panose="020B0504030602030204" pitchFamily="34" charset="0"/>
                        <a:ea typeface="+mn-ea"/>
                        <a:cs typeface="+mn-cs"/>
                      </a:endParaRPr>
                    </a:p>
                    <a:p>
                      <a:pPr marL="0" algn="l" defTabSz="914400" rtl="0" eaLnBrk="1" latinLnBrk="0" hangingPunct="1">
                        <a:lnSpc>
                          <a:spcPct val="100000"/>
                        </a:lnSpc>
                      </a:pPr>
                      <a:r>
                        <a:rPr lang="es-xl" sz="900" b="1" i="0" u="none" strike="noStrike" baseline="0" dirty="0">
                          <a:solidFill>
                            <a:srgbClr val="316355"/>
                          </a:solidFill>
                          <a:latin typeface="Ubuntu" panose="020B0504030602030204" pitchFamily="34" charset="0"/>
                          <a:ea typeface="+mn-ea"/>
                          <a:cs typeface="+mn-cs"/>
                        </a:rPr>
                        <a:t>Tiempo: </a:t>
                      </a:r>
                      <a:r>
                        <a:rPr lang="es-xl" sz="900" b="0" i="0" u="none" strike="noStrike" baseline="0" dirty="0">
                          <a:solidFill>
                            <a:schemeClr val="tx1"/>
                          </a:solidFill>
                          <a:latin typeface="Ubuntu" panose="020B0504030602030204" pitchFamily="34" charset="0"/>
                          <a:ea typeface="+mn-ea"/>
                          <a:cs typeface="+mn-cs"/>
                        </a:rPr>
                        <a:t>2 minutos</a:t>
                      </a:r>
                    </a:p>
                    <a:p>
                      <a:pPr marL="0" algn="l" defTabSz="914400" rtl="0" eaLnBrk="1" latinLnBrk="0" hangingPunct="1">
                        <a:lnSpc>
                          <a:spcPct val="100000"/>
                        </a:lnSpc>
                      </a:pPr>
                      <a:r>
                        <a:rPr lang="es-xl" sz="900" b="1" i="0" u="none" strike="noStrike" baseline="0" dirty="0">
                          <a:solidFill>
                            <a:srgbClr val="316355"/>
                          </a:solidFill>
                          <a:latin typeface="Ubuntu" panose="020B0504030602030204" pitchFamily="34" charset="0"/>
                          <a:ea typeface="+mn-ea"/>
                          <a:cs typeface="+mn-cs"/>
                        </a:rPr>
                        <a:t>Dirige: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a:lnSpc>
                          <a:spcPct val="100000"/>
                        </a:lnSpc>
                      </a:pPr>
                      <a:r>
                        <a:rPr lang="es-xl" sz="900" b="0" i="0" u="none" strike="noStrike" baseline="0" dirty="0">
                          <a:solidFill>
                            <a:schemeClr val="dk1"/>
                          </a:solidFill>
                          <a:latin typeface="Ubuntu" panose="020B0504030602030204" pitchFamily="34" charset="0"/>
                          <a:ea typeface="+mn-ea"/>
                          <a:cs typeface="+mn-cs"/>
                        </a:rPr>
                        <a:t>Hemos finalizado la Lección 1 de la capacitación para Capitanes de Mejoramiento Físico. Completen la tarea de consejos de salud antes de nuestra próxima lección:</a:t>
                      </a:r>
                    </a:p>
                    <a:p>
                      <a:pPr marL="171450" indent="-171450">
                        <a:lnSpc>
                          <a:spcPct val="100000"/>
                        </a:lnSpc>
                        <a:buFont typeface="Arial" panose="020B0604020202020204" pitchFamily="34" charset="0"/>
                        <a:buChar char="•"/>
                      </a:pPr>
                      <a:r>
                        <a:rPr lang="es-xl" sz="900" b="0" i="0" u="none" strike="noStrike" baseline="0" dirty="0">
                          <a:solidFill>
                            <a:schemeClr val="dk1"/>
                          </a:solidFill>
                          <a:latin typeface="Ubuntu" panose="020B0504030602030204" pitchFamily="34" charset="0"/>
                          <a:ea typeface="+mn-ea"/>
                          <a:cs typeface="+mn-cs"/>
                        </a:rPr>
                        <a:t>Seleccionen o creen su propio consejo de salud y practiquen compartirlo </a:t>
                      </a:r>
                      <a:br>
                        <a:rPr lang="en-US" sz="900" b="0" i="0" u="none" strike="noStrike" baseline="0" dirty="0">
                          <a:solidFill>
                            <a:schemeClr val="dk1"/>
                          </a:solidFill>
                          <a:latin typeface="Ubuntu" panose="020B0504030602030204" pitchFamily="34" charset="0"/>
                          <a:ea typeface="+mn-ea"/>
                          <a:cs typeface="+mn-cs"/>
                        </a:rPr>
                      </a:br>
                      <a:r>
                        <a:rPr lang="es-xl" sz="900" b="0" i="0" u="none" strike="noStrike" baseline="0" dirty="0">
                          <a:solidFill>
                            <a:schemeClr val="dk1"/>
                          </a:solidFill>
                          <a:latin typeface="Ubuntu" panose="020B0504030602030204" pitchFamily="34" charset="0"/>
                          <a:ea typeface="+mn-ea"/>
                          <a:cs typeface="+mn-cs"/>
                        </a:rPr>
                        <a:t>con los demás.</a:t>
                      </a:r>
                    </a:p>
                    <a:p>
                      <a:pPr marL="171450" indent="-171450">
                        <a:lnSpc>
                          <a:spcPct val="100000"/>
                        </a:lnSpc>
                        <a:buFont typeface="Arial" panose="020B0604020202020204" pitchFamily="34" charset="0"/>
                        <a:buChar char="•"/>
                      </a:pPr>
                      <a:r>
                        <a:rPr lang="es-xl" sz="900" b="0" i="0" u="none" strike="noStrike" baseline="0" dirty="0">
                          <a:solidFill>
                            <a:schemeClr val="dk1"/>
                          </a:solidFill>
                          <a:latin typeface="Ubuntu" panose="020B0504030602030204" pitchFamily="34" charset="0"/>
                          <a:ea typeface="+mn-ea"/>
                          <a:cs typeface="+mn-cs"/>
                        </a:rPr>
                        <a:t>Envíen por correo electrónico la tarea completada; pueden incluir un video de la práctica, si así lo desean.</a:t>
                      </a:r>
                    </a:p>
                    <a:p>
                      <a:pPr marL="171450" indent="-171450">
                        <a:lnSpc>
                          <a:spcPct val="100000"/>
                        </a:lnSpc>
                        <a:buFont typeface="Arial" panose="020B0604020202020204" pitchFamily="34" charset="0"/>
                        <a:buChar char="•"/>
                      </a:pPr>
                      <a:r>
                        <a:rPr lang="es-xl" sz="900" b="0" i="0" u="none" strike="noStrike" baseline="0" dirty="0">
                          <a:solidFill>
                            <a:schemeClr val="dk1"/>
                          </a:solidFill>
                          <a:latin typeface="Ubuntu" panose="020B0504030602030204" pitchFamily="34" charset="0"/>
                          <a:ea typeface="+mn-ea"/>
                          <a:cs typeface="+mn-cs"/>
                        </a:rPr>
                        <a:t>Al comienzo de nuestra próxima lección, se les pedirá que presenten </a:t>
                      </a:r>
                      <a:br>
                        <a:rPr lang="en-US" sz="900" b="0" i="0" u="none" strike="noStrike" baseline="0" dirty="0">
                          <a:solidFill>
                            <a:schemeClr val="dk1"/>
                          </a:solidFill>
                          <a:latin typeface="Ubuntu" panose="020B0504030602030204" pitchFamily="34" charset="0"/>
                          <a:ea typeface="+mn-ea"/>
                          <a:cs typeface="+mn-cs"/>
                        </a:rPr>
                      </a:br>
                      <a:r>
                        <a:rPr lang="es-xl" sz="900" b="0" i="0" u="none" strike="noStrike" baseline="0" dirty="0">
                          <a:solidFill>
                            <a:schemeClr val="dk1"/>
                          </a:solidFill>
                          <a:latin typeface="Ubuntu" panose="020B0504030602030204" pitchFamily="34" charset="0"/>
                          <a:ea typeface="+mn-ea"/>
                          <a:cs typeface="+mn-cs"/>
                        </a:rPr>
                        <a:t>su consejo de salud ante el grupo.</a:t>
                      </a:r>
                    </a:p>
                    <a:p>
                      <a:pPr>
                        <a:lnSpc>
                          <a:spcPct val="100000"/>
                        </a:lnSpc>
                      </a:pPr>
                      <a:endParaRPr sz="900" b="0" i="0" u="none" strike="noStrike" baseline="0" dirty="0">
                        <a:solidFill>
                          <a:schemeClr val="dk1"/>
                        </a:solidFill>
                        <a:latin typeface="Ubuntu" panose="020B0504030602030204" pitchFamily="34" charset="0"/>
                        <a:ea typeface="+mn-ea"/>
                        <a:cs typeface="+mn-cs"/>
                      </a:endParaRPr>
                    </a:p>
                    <a:p>
                      <a:pPr>
                        <a:lnSpc>
                          <a:spcPct val="100000"/>
                        </a:lnSpc>
                      </a:pPr>
                      <a:r>
                        <a:rPr lang="es-xl" sz="900" b="1" i="1" u="none" strike="noStrike" baseline="0" dirty="0">
                          <a:solidFill>
                            <a:schemeClr val="dk1"/>
                          </a:solidFill>
                          <a:latin typeface="Ubuntu" panose="020B0504030602030204" pitchFamily="34" charset="0"/>
                          <a:ea typeface="+mn-ea"/>
                          <a:cs typeface="+mn-cs"/>
                        </a:rPr>
                        <a:t>Comparte cualquier recordatorio adicional, como información de contacto, fecha y hora de la próxima sesión de capacitación, etc.</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a:lnSpc>
                          <a:spcPct val="100000"/>
                        </a:lnSpc>
                      </a:pPr>
                      <a:endParaRPr sz="1600"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r h="1354746">
                <a:tc>
                  <a:txBody>
                    <a:bodyPr/>
                    <a:lstStyle/>
                    <a:p>
                      <a:pPr marL="0" algn="l" defTabSz="914400" rtl="0" eaLnBrk="1" latinLnBrk="0" hangingPunct="1"/>
                      <a:endParaRPr sz="1000" b="1" i="0" u="none" strike="noStrike" baseline="0">
                        <a:solidFill>
                          <a:srgbClr val="316355"/>
                        </a:solidFill>
                        <a:latin typeface="Ubuntu" panose="020B0504030602030204" pitchFamily="34" charset="0"/>
                        <a:ea typeface="+mn-ea"/>
                        <a:cs typeface="+mn-cs"/>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solidFill>
                      <a:schemeClr val="accent1">
                        <a:lumMod val="60000"/>
                        <a:lumOff val="40000"/>
                      </a:schemeClr>
                    </a:solidFill>
                  </a:tcPr>
                </a:tc>
                <a:tc>
                  <a:txBody>
                    <a:bodyPr/>
                    <a:lstStyle/>
                    <a:p>
                      <a:pPr marL="0" indent="0">
                        <a:buFont typeface="Arial" panose="020B0604020202020204" pitchFamily="34" charset="0"/>
                        <a:buNone/>
                      </a:pPr>
                      <a:endParaRPr sz="1000" dirty="0">
                        <a:solidFill>
                          <a:srgbClr val="316355"/>
                        </a:solidFill>
                        <a:latin typeface="Ubuntu" panose="020B0504030602030204" pitchFamily="34" charset="0"/>
                      </a:endParaRPr>
                    </a:p>
                    <a:p>
                      <a:pPr algn="ctr"/>
                      <a:r>
                        <a:rPr lang="es-xl" sz="3400" b="1" dirty="0">
                          <a:solidFill>
                            <a:schemeClr val="bg1"/>
                          </a:solidFill>
                          <a:latin typeface="Ubuntu" panose="020B0504030602030204" pitchFamily="34" charset="0"/>
                        </a:rPr>
                        <a:t>Lección 1 finalizada</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solidFill>
                      <a:schemeClr val="accent1">
                        <a:lumMod val="60000"/>
                        <a:lumOff val="40000"/>
                      </a:schemeClr>
                    </a:solidFill>
                  </a:tcPr>
                </a:tc>
                <a:tc>
                  <a:txBody>
                    <a:bodyPr/>
                    <a:lstStyle/>
                    <a:p>
                      <a:endParaRPr sz="1000" dirty="0">
                        <a:solidFill>
                          <a:srgbClr val="316355"/>
                        </a:solidFill>
                        <a:latin typeface="Ubuntu" panose="020B0504030602030204" pitchFamily="34" charset="0"/>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21866582"/>
                  </a:ext>
                </a:extLst>
              </a:tr>
            </a:tbl>
          </a:graphicData>
        </a:graphic>
      </p:graphicFrame>
      <p:pic>
        <p:nvPicPr>
          <p:cNvPr id="5" name="Picture 4">
            <a:extLst>
              <a:ext uri="{FF2B5EF4-FFF2-40B4-BE49-F238E27FC236}">
                <a16:creationId xmlns:a16="http://schemas.microsoft.com/office/drawing/2014/main" id="{E759E9AB-700B-12D7-A823-28AA087F7FB1}"/>
              </a:ext>
            </a:extLst>
          </p:cNvPr>
          <p:cNvPicPr>
            <a:picLocks noChangeAspect="1"/>
          </p:cNvPicPr>
          <p:nvPr/>
        </p:nvPicPr>
        <p:blipFill rotWithShape="1">
          <a:blip r:embed="rId2"/>
          <a:srcRect l="6200" t="35988" r="50000" b="21815"/>
          <a:stretch/>
        </p:blipFill>
        <p:spPr>
          <a:xfrm>
            <a:off x="7053941" y="1187532"/>
            <a:ext cx="2079046" cy="1126679"/>
          </a:xfrm>
          <a:prstGeom prst="rect">
            <a:avLst/>
          </a:prstGeom>
          <a:ln>
            <a:solidFill>
              <a:schemeClr val="tx1"/>
            </a:solidFill>
          </a:ln>
        </p:spPr>
      </p:pic>
    </p:spTree>
    <p:extLst>
      <p:ext uri="{BB962C8B-B14F-4D97-AF65-F5344CB8AC3E}">
        <p14:creationId xmlns:p14="http://schemas.microsoft.com/office/powerpoint/2010/main" val="16651973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192937020"/>
              </p:ext>
            </p:extLst>
          </p:nvPr>
        </p:nvGraphicFramePr>
        <p:xfrm>
          <a:off x="614150" y="545911"/>
          <a:ext cx="8518837" cy="5877769"/>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44738">
                <a:tc>
                  <a:txBody>
                    <a:bodyPr/>
                    <a:lstStyle/>
                    <a:p>
                      <a:r>
                        <a:rPr lang="es-xl" sz="1200" dirty="0">
                          <a:solidFill>
                            <a:srgbClr val="316355"/>
                          </a:solidFill>
                          <a:latin typeface="Ubuntu" panose="020B0504030602030204" pitchFamily="34" charset="0"/>
                        </a:rPr>
                        <a:t>Preparación</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s-xl" sz="1200">
                          <a:solidFill>
                            <a:srgbClr val="316355"/>
                          </a:solidFill>
                          <a:latin typeface="Ubuntu" panose="020B0504030602030204" pitchFamily="34" charset="0"/>
                        </a:rPr>
                        <a:t>Descripción</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s-xl" sz="1200">
                          <a:solidFill>
                            <a:srgbClr val="316355"/>
                          </a:solidFill>
                          <a:latin typeface="Ubuntu" panose="020B0504030602030204" pitchFamily="34" charset="0"/>
                        </a:rPr>
                        <a:t>Diapositiva</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1432305">
                <a:tc>
                  <a:txBody>
                    <a:bodyPr/>
                    <a:lstStyle/>
                    <a:p>
                      <a:r>
                        <a:rPr lang="es-xl" sz="900" b="1" i="0" u="none" strike="noStrike" baseline="0" dirty="0">
                          <a:solidFill>
                            <a:srgbClr val="316355"/>
                          </a:solidFill>
                          <a:latin typeface="Ubuntu" panose="020B0504030602030204" pitchFamily="34" charset="0"/>
                          <a:ea typeface="+mn-ea"/>
                          <a:cs typeface="+mn-cs"/>
                        </a:rPr>
                        <a:t>Tema</a:t>
                      </a:r>
                    </a:p>
                    <a:p>
                      <a:r>
                        <a:rPr lang="es-xl" sz="900" b="1" i="0" u="none" strike="noStrike" baseline="0" dirty="0">
                          <a:solidFill>
                            <a:srgbClr val="316355"/>
                          </a:solidFill>
                          <a:latin typeface="Ubuntu" panose="020B0504030602030204" pitchFamily="34" charset="0"/>
                          <a:ea typeface="+mn-ea"/>
                          <a:cs typeface="+mn-cs"/>
                        </a:rPr>
                        <a:t>Lección 2: </a:t>
                      </a:r>
                      <a:r>
                        <a:rPr lang="es-xl" sz="900" b="0" i="0" u="none" strike="noStrike" baseline="0" dirty="0">
                          <a:solidFill>
                            <a:schemeClr val="tx1"/>
                          </a:solidFill>
                          <a:latin typeface="Ubuntu" panose="020B0504030602030204" pitchFamily="34" charset="0"/>
                          <a:ea typeface="+mn-ea"/>
                          <a:cs typeface="+mn-cs"/>
                        </a:rPr>
                        <a:t>Dirigir ejercicios de calentamiento y enfriamiento</a:t>
                      </a:r>
                    </a:p>
                    <a:p>
                      <a:endParaRPr sz="900" b="1" i="0" u="none" strike="noStrike" baseline="0" dirty="0">
                        <a:solidFill>
                          <a:srgbClr val="316355"/>
                        </a:solidFill>
                        <a:latin typeface="Ubuntu" panose="020B0504030602030204" pitchFamily="34" charset="0"/>
                        <a:ea typeface="+mn-ea"/>
                        <a:cs typeface="+mn-cs"/>
                      </a:endParaRPr>
                    </a:p>
                    <a:p>
                      <a:r>
                        <a:rPr lang="es-xl" sz="900" b="1" i="0" u="none" strike="noStrike" baseline="0" dirty="0">
                          <a:solidFill>
                            <a:srgbClr val="316355"/>
                          </a:solidFill>
                          <a:latin typeface="Ubuntu" panose="020B0504030602030204" pitchFamily="34" charset="0"/>
                          <a:ea typeface="+mn-ea"/>
                          <a:cs typeface="+mn-cs"/>
                        </a:rPr>
                        <a:t>Tiempo: </a:t>
                      </a:r>
                      <a:r>
                        <a:rPr lang="es-xl" sz="900" b="0" i="0" u="none" strike="noStrike" baseline="0" dirty="0">
                          <a:solidFill>
                            <a:schemeClr val="tx1"/>
                          </a:solidFill>
                          <a:latin typeface="Ubuntu" panose="020B0504030602030204" pitchFamily="34" charset="0"/>
                          <a:ea typeface="+mn-ea"/>
                          <a:cs typeface="+mn-cs"/>
                        </a:rPr>
                        <a:t>&lt;1 minuto</a:t>
                      </a:r>
                    </a:p>
                    <a:p>
                      <a:r>
                        <a:rPr lang="es-xl" sz="900" b="1" i="0" u="none" strike="noStrike" baseline="0" dirty="0">
                          <a:solidFill>
                            <a:srgbClr val="316355"/>
                          </a:solidFill>
                          <a:latin typeface="Ubuntu" panose="020B0504030602030204" pitchFamily="34" charset="0"/>
                          <a:ea typeface="+mn-ea"/>
                          <a:cs typeface="+mn-cs"/>
                        </a:rPr>
                        <a:t>Dirige:</a:t>
                      </a:r>
                      <a:endParaRPr sz="900" dirty="0">
                        <a:solidFill>
                          <a:srgbClr val="316355"/>
                        </a:solidFill>
                        <a:latin typeface="Ubuntu" panose="020B050403060203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r>
                        <a:rPr lang="es-xl" sz="900" b="0" i="0" u="none" strike="noStrike" baseline="0">
                          <a:solidFill>
                            <a:schemeClr val="dk1"/>
                          </a:solidFill>
                          <a:latin typeface="Ubuntu" panose="020B0504030602030204" pitchFamily="34" charset="0"/>
                          <a:ea typeface="+mn-ea"/>
                          <a:cs typeface="+mn-cs"/>
                        </a:rPr>
                        <a:t>Bienvenidos nuevamente a la capacitación para Capitanes de Mejoramiento Físico. En la Lección 2, practicaremos rutinas de calentamiento y enfriamiento para diferentes deportes.</a:t>
                      </a:r>
                    </a:p>
                    <a:p>
                      <a:r>
                        <a:rPr lang="es-xl" sz="900" b="0" i="0" u="none" strike="noStrike" baseline="0">
                          <a:solidFill>
                            <a:schemeClr val="dk1"/>
                          </a:solidFill>
                          <a:latin typeface="Ubuntu" panose="020B0504030602030204" pitchFamily="34" charset="0"/>
                          <a:ea typeface="+mn-ea"/>
                          <a:cs typeface="+mn-cs"/>
                        </a:rPr>
                        <a:t> </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sz="160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r h="1879999">
                <a:tc>
                  <a:txBody>
                    <a:bodyPr/>
                    <a:lstStyle/>
                    <a:p>
                      <a:r>
                        <a:rPr lang="es-xl" sz="900" b="1" i="0" u="none" strike="noStrike" baseline="0" dirty="0">
                          <a:solidFill>
                            <a:srgbClr val="316355"/>
                          </a:solidFill>
                          <a:latin typeface="Ubuntu" panose="020B0504030602030204" pitchFamily="34" charset="0"/>
                          <a:ea typeface="+mn-ea"/>
                          <a:cs typeface="+mn-cs"/>
                        </a:rPr>
                        <a:t>Tema</a:t>
                      </a:r>
                    </a:p>
                    <a:p>
                      <a:r>
                        <a:rPr lang="es-xl" sz="900" b="1" i="0" u="none" strike="noStrike" baseline="0" dirty="0">
                          <a:solidFill>
                            <a:srgbClr val="316355"/>
                          </a:solidFill>
                          <a:latin typeface="Ubuntu" panose="020B0504030602030204" pitchFamily="34" charset="0"/>
                          <a:ea typeface="+mn-ea"/>
                          <a:cs typeface="+mn-cs"/>
                        </a:rPr>
                        <a:t>Lección 2: </a:t>
                      </a:r>
                      <a:r>
                        <a:rPr lang="es-xl" sz="900" b="0" i="0" u="none" strike="noStrike" baseline="0" dirty="0">
                          <a:solidFill>
                            <a:schemeClr val="tx1"/>
                          </a:solidFill>
                          <a:latin typeface="Ubuntu" panose="020B0504030602030204" pitchFamily="34" charset="0"/>
                          <a:ea typeface="+mn-ea"/>
                          <a:cs typeface="+mn-cs"/>
                        </a:rPr>
                        <a:t>Dirigir ejercicios de calentamiento y enfriamiento</a:t>
                      </a:r>
                    </a:p>
                    <a:p>
                      <a:endParaRPr sz="900" b="1" i="0" u="none" strike="noStrike" baseline="0" dirty="0">
                        <a:solidFill>
                          <a:srgbClr val="316355"/>
                        </a:solidFill>
                        <a:latin typeface="Ubuntu" panose="020B0504030602030204" pitchFamily="34" charset="0"/>
                        <a:ea typeface="+mn-ea"/>
                        <a:cs typeface="+mn-cs"/>
                      </a:endParaRPr>
                    </a:p>
                    <a:p>
                      <a:r>
                        <a:rPr lang="es-xl" sz="900" b="0" i="0" u="none" strike="noStrike" baseline="0" dirty="0">
                          <a:solidFill>
                            <a:schemeClr val="tx1"/>
                          </a:solidFill>
                          <a:latin typeface="Ubuntu" panose="020B0504030602030204" pitchFamily="34" charset="0"/>
                          <a:ea typeface="+mn-ea"/>
                          <a:cs typeface="+mn-cs"/>
                        </a:rPr>
                        <a:t>Repaso </a:t>
                      </a:r>
                    </a:p>
                    <a:p>
                      <a:endParaRPr sz="900" b="0" i="0" u="none" strike="noStrike" baseline="0" dirty="0">
                        <a:solidFill>
                          <a:srgbClr val="316355"/>
                        </a:solidFill>
                        <a:latin typeface="Ubuntu" panose="020B0504030602030204" pitchFamily="34" charset="0"/>
                        <a:ea typeface="+mn-ea"/>
                        <a:cs typeface="+mn-cs"/>
                      </a:endParaRPr>
                    </a:p>
                    <a:p>
                      <a:r>
                        <a:rPr lang="es-xl" sz="900" b="1" i="0" u="none" strike="noStrike" baseline="0" dirty="0">
                          <a:solidFill>
                            <a:srgbClr val="316355"/>
                          </a:solidFill>
                          <a:latin typeface="Ubuntu" panose="020B0504030602030204" pitchFamily="34" charset="0"/>
                          <a:ea typeface="+mn-ea"/>
                          <a:cs typeface="+mn-cs"/>
                        </a:rPr>
                        <a:t>Tiempo: </a:t>
                      </a:r>
                      <a:r>
                        <a:rPr lang="es-xl" sz="900" b="0" i="0" u="none" strike="noStrike" baseline="0" dirty="0">
                          <a:solidFill>
                            <a:schemeClr val="tx1"/>
                          </a:solidFill>
                          <a:latin typeface="Ubuntu" panose="020B0504030602030204" pitchFamily="34" charset="0"/>
                          <a:ea typeface="+mn-ea"/>
                          <a:cs typeface="+mn-cs"/>
                        </a:rPr>
                        <a:t>6 minutos</a:t>
                      </a:r>
                    </a:p>
                    <a:p>
                      <a:r>
                        <a:rPr lang="es-xl" sz="900" b="1" i="0" u="none" strike="noStrike" baseline="0" dirty="0">
                          <a:solidFill>
                            <a:srgbClr val="316355"/>
                          </a:solidFill>
                          <a:latin typeface="Ubuntu" panose="020B0504030602030204" pitchFamily="34" charset="0"/>
                          <a:ea typeface="+mn-ea"/>
                          <a:cs typeface="+mn-cs"/>
                        </a:rPr>
                        <a:t>Dirige:</a:t>
                      </a:r>
                      <a:endParaRPr sz="900" dirty="0">
                        <a:solidFill>
                          <a:srgbClr val="316355"/>
                        </a:solidFill>
                        <a:latin typeface="Ubuntu" panose="020B050403060203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xl" sz="900" b="0" i="0" u="none" strike="noStrike" baseline="0" dirty="0">
                          <a:solidFill>
                            <a:schemeClr val="dk1"/>
                          </a:solidFill>
                          <a:latin typeface="Ubuntu" panose="020B0504030602030204" pitchFamily="34" charset="0"/>
                          <a:ea typeface="+mn-ea"/>
                          <a:cs typeface="+mn-cs"/>
                        </a:rPr>
                        <a:t>Antes de comenzar con la Lección 2, hablemos de la Lección 1, Descripción general del Mejoramiento Físico.</a:t>
                      </a:r>
                    </a:p>
                    <a:p>
                      <a:pPr marL="0" marR="0" lvl="0" indent="0" algn="l" defTabSz="914400" rtl="0" eaLnBrk="1" fontAlgn="auto" latinLnBrk="0" hangingPunct="1">
                        <a:lnSpc>
                          <a:spcPct val="100000"/>
                        </a:lnSpc>
                        <a:spcBef>
                          <a:spcPts val="0"/>
                        </a:spcBef>
                        <a:spcAft>
                          <a:spcPts val="0"/>
                        </a:spcAft>
                        <a:buClrTx/>
                        <a:buSzTx/>
                        <a:buFontTx/>
                        <a:buNone/>
                        <a:tabLst/>
                        <a:defRPr/>
                      </a:pPr>
                      <a:endParaRPr sz="900" b="0" i="0" u="none" strike="noStrike" baseline="0" dirty="0">
                        <a:solidFill>
                          <a:schemeClr val="dk1"/>
                        </a:solidFill>
                        <a:latin typeface="Ubuntu" panose="020B0504030602030204" pitchFamily="34" charset="0"/>
                        <a:ea typeface="+mn-ea"/>
                        <a:cs typeface="+mn-cs"/>
                      </a:endParaRPr>
                    </a:p>
                    <a:p>
                      <a:r>
                        <a:rPr lang="es-xl" sz="900" b="1" i="0" u="none" strike="noStrike" baseline="0" dirty="0">
                          <a:solidFill>
                            <a:srgbClr val="316355"/>
                          </a:solidFill>
                          <a:latin typeface="Ubuntu" panose="020B0504030602030204" pitchFamily="34" charset="0"/>
                          <a:ea typeface="+mn-ea"/>
                          <a:cs typeface="+mn-cs"/>
                        </a:rPr>
                        <a:t>PREGUNTA: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xl" sz="900" b="0" i="0" u="none" strike="noStrike" baseline="0" dirty="0">
                          <a:solidFill>
                            <a:schemeClr val="dk1"/>
                          </a:solidFill>
                          <a:latin typeface="Ubuntu" panose="020B0504030602030204" pitchFamily="34" charset="0"/>
                          <a:ea typeface="+mn-ea"/>
                          <a:cs typeface="+mn-cs"/>
                        </a:rPr>
                        <a:t>¿Alguien tiene alguna pregunta que haya quedado sin responder de </a:t>
                      </a:r>
                      <a:br>
                        <a:rPr lang="en-US" sz="900" b="0" i="0" u="none" strike="noStrike" baseline="0" dirty="0">
                          <a:solidFill>
                            <a:schemeClr val="dk1"/>
                          </a:solidFill>
                          <a:latin typeface="Ubuntu" panose="020B0504030602030204" pitchFamily="34" charset="0"/>
                          <a:ea typeface="+mn-ea"/>
                          <a:cs typeface="+mn-cs"/>
                        </a:rPr>
                      </a:br>
                      <a:r>
                        <a:rPr lang="es-xl" sz="900" b="0" i="0" u="none" strike="noStrike" baseline="0" dirty="0">
                          <a:solidFill>
                            <a:schemeClr val="dk1"/>
                          </a:solidFill>
                          <a:latin typeface="Ubuntu" panose="020B0504030602030204" pitchFamily="34" charset="0"/>
                          <a:ea typeface="+mn-ea"/>
                          <a:cs typeface="+mn-cs"/>
                        </a:rPr>
                        <a:t>la Lección 1?</a:t>
                      </a:r>
                    </a:p>
                    <a:p>
                      <a:pPr marL="0" marR="0" lvl="0" indent="0" algn="l" defTabSz="914400" rtl="0" eaLnBrk="1" fontAlgn="auto" latinLnBrk="0" hangingPunct="1">
                        <a:lnSpc>
                          <a:spcPct val="100000"/>
                        </a:lnSpc>
                        <a:spcBef>
                          <a:spcPts val="0"/>
                        </a:spcBef>
                        <a:spcAft>
                          <a:spcPts val="0"/>
                        </a:spcAft>
                        <a:buClrTx/>
                        <a:buSzTx/>
                        <a:buFontTx/>
                        <a:buNone/>
                        <a:tabLst/>
                        <a:defRPr/>
                      </a:pPr>
                      <a:endParaRPr sz="900" b="0" i="0" u="none" strike="noStrike" baseline="0" dirty="0">
                        <a:solidFill>
                          <a:schemeClr val="dk1"/>
                        </a:solidFill>
                        <a:latin typeface="Ubuntu" panose="020B0504030602030204" pitchFamily="34" charset="0"/>
                        <a:ea typeface="+mn-ea"/>
                        <a:cs typeface="+mn-cs"/>
                      </a:endParaRPr>
                    </a:p>
                    <a:p>
                      <a:r>
                        <a:rPr lang="es-xl" sz="900" b="1" i="0" u="none" strike="noStrike" baseline="0" dirty="0">
                          <a:solidFill>
                            <a:srgbClr val="316355"/>
                          </a:solidFill>
                          <a:latin typeface="Ubuntu" panose="020B0504030602030204" pitchFamily="34" charset="0"/>
                          <a:ea typeface="+mn-ea"/>
                          <a:cs typeface="+mn-cs"/>
                        </a:rPr>
                        <a:t>PREGUNTA:</a:t>
                      </a:r>
                    </a:p>
                    <a:p>
                      <a:r>
                        <a:rPr lang="es-xl" sz="900" b="0" i="0" u="none" strike="noStrike" baseline="0" dirty="0">
                          <a:solidFill>
                            <a:schemeClr val="dk1"/>
                          </a:solidFill>
                          <a:latin typeface="Ubuntu" panose="020B0504030602030204" pitchFamily="34" charset="0"/>
                          <a:ea typeface="+mn-ea"/>
                          <a:cs typeface="+mn-cs"/>
                        </a:rPr>
                        <a:t>Tenían la tarea de crear y practicar la presentación de consejos de salud. ¿A quién le gustaría practicar la presentación y compartir su consejo de salud con </a:t>
                      </a:r>
                      <a:br>
                        <a:rPr lang="en-US" sz="900" b="0" i="0" u="none" strike="noStrike" baseline="0" dirty="0">
                          <a:solidFill>
                            <a:schemeClr val="dk1"/>
                          </a:solidFill>
                          <a:latin typeface="Ubuntu" panose="020B0504030602030204" pitchFamily="34" charset="0"/>
                          <a:ea typeface="+mn-ea"/>
                          <a:cs typeface="+mn-cs"/>
                        </a:rPr>
                      </a:br>
                      <a:r>
                        <a:rPr lang="es-xl" sz="900" b="0" i="0" u="none" strike="noStrike" baseline="0" dirty="0">
                          <a:solidFill>
                            <a:schemeClr val="dk1"/>
                          </a:solidFill>
                          <a:latin typeface="Ubuntu" panose="020B0504030602030204" pitchFamily="34" charset="0"/>
                          <a:ea typeface="+mn-ea"/>
                          <a:cs typeface="+mn-cs"/>
                        </a:rPr>
                        <a:t>el grupo?</a:t>
                      </a:r>
                    </a:p>
                    <a:p>
                      <a:endParaRPr sz="900" b="0" i="0" u="none" strike="noStrike" baseline="0" dirty="0">
                        <a:solidFill>
                          <a:schemeClr val="dk1"/>
                        </a:solidFill>
                        <a:latin typeface="Ubuntu" panose="020B0504030602030204" pitchFamily="34" charset="0"/>
                        <a:ea typeface="+mn-ea"/>
                        <a:cs typeface="+mn-cs"/>
                      </a:endParaRPr>
                    </a:p>
                    <a:p>
                      <a:r>
                        <a:rPr lang="es-xl" sz="900" b="1" i="1" u="none" strike="noStrike" baseline="0" dirty="0">
                          <a:solidFill>
                            <a:schemeClr val="dk1"/>
                          </a:solidFill>
                          <a:latin typeface="Ubuntu" panose="020B0504030602030204" pitchFamily="34" charset="0"/>
                          <a:ea typeface="+mn-ea"/>
                          <a:cs typeface="+mn-cs"/>
                        </a:rPr>
                        <a:t>Pídeles a algunos participantes que compartan sus respuestas.</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sz="160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3215686542"/>
                  </a:ext>
                </a:extLst>
              </a:tr>
              <a:tr h="2220727">
                <a:tc>
                  <a:txBody>
                    <a:bodyPr/>
                    <a:lstStyle/>
                    <a:p>
                      <a:r>
                        <a:rPr lang="es-xl" sz="900" b="1" i="0" u="none" strike="noStrike" baseline="0">
                          <a:solidFill>
                            <a:srgbClr val="316355"/>
                          </a:solidFill>
                          <a:latin typeface="Ubuntu" panose="020B0504030602030204" pitchFamily="34" charset="0"/>
                          <a:ea typeface="+mn-ea"/>
                          <a:cs typeface="+mn-cs"/>
                        </a:rPr>
                        <a:t>Tema</a:t>
                      </a:r>
                    </a:p>
                    <a:p>
                      <a:r>
                        <a:rPr lang="es-xl" sz="900" b="1" i="0" u="none" strike="noStrike" baseline="0">
                          <a:solidFill>
                            <a:srgbClr val="316355"/>
                          </a:solidFill>
                          <a:latin typeface="Ubuntu" panose="020B0504030602030204" pitchFamily="34" charset="0"/>
                          <a:ea typeface="+mn-ea"/>
                          <a:cs typeface="+mn-cs"/>
                        </a:rPr>
                        <a:t>Lección 2: </a:t>
                      </a:r>
                      <a:r>
                        <a:rPr lang="es-xl" sz="900" b="0" i="0" u="none" strike="noStrike" baseline="0">
                          <a:solidFill>
                            <a:schemeClr val="tx1"/>
                          </a:solidFill>
                          <a:latin typeface="Ubuntu" panose="020B0504030602030204" pitchFamily="34" charset="0"/>
                          <a:ea typeface="+mn-ea"/>
                          <a:cs typeface="+mn-cs"/>
                        </a:rPr>
                        <a:t>Dirigir ejercicios de calentamiento y enfriamiento</a:t>
                      </a:r>
                    </a:p>
                    <a:p>
                      <a:endParaRPr sz="900" b="1" i="0" u="none" strike="noStrike" baseline="0">
                        <a:solidFill>
                          <a:srgbClr val="316355"/>
                        </a:solidFill>
                        <a:latin typeface="Ubuntu" panose="020B0504030602030204" pitchFamily="34" charset="0"/>
                        <a:ea typeface="+mn-ea"/>
                        <a:cs typeface="+mn-cs"/>
                      </a:endParaRPr>
                    </a:p>
                    <a:p>
                      <a:r>
                        <a:rPr lang="es-xl" sz="900" b="0" i="0" u="none" strike="noStrike" baseline="0">
                          <a:solidFill>
                            <a:schemeClr val="tx1"/>
                          </a:solidFill>
                          <a:latin typeface="Ubuntu" panose="020B0504030602030204" pitchFamily="34" charset="0"/>
                          <a:ea typeface="+mn-ea"/>
                          <a:cs typeface="+mn-cs"/>
                        </a:rPr>
                        <a:t>Funciones y responsabilidades</a:t>
                      </a:r>
                    </a:p>
                    <a:p>
                      <a:endParaRPr sz="900" b="0" i="0" u="none" strike="noStrike" baseline="0">
                        <a:solidFill>
                          <a:srgbClr val="316355"/>
                        </a:solidFill>
                        <a:latin typeface="Ubuntu" panose="020B0504030602030204" pitchFamily="34" charset="0"/>
                        <a:ea typeface="+mn-ea"/>
                        <a:cs typeface="+mn-cs"/>
                      </a:endParaRPr>
                    </a:p>
                    <a:p>
                      <a:r>
                        <a:rPr lang="es-xl" sz="900" b="1" i="0" u="none" strike="noStrike" baseline="0">
                          <a:solidFill>
                            <a:srgbClr val="316355"/>
                          </a:solidFill>
                          <a:latin typeface="Ubuntu" panose="020B0504030602030204" pitchFamily="34" charset="0"/>
                          <a:ea typeface="+mn-ea"/>
                          <a:cs typeface="+mn-cs"/>
                        </a:rPr>
                        <a:t>Tiempo: </a:t>
                      </a:r>
                      <a:r>
                        <a:rPr lang="es-xl" sz="900" b="0" i="0" u="none" strike="noStrike" baseline="0">
                          <a:solidFill>
                            <a:schemeClr val="tx1"/>
                          </a:solidFill>
                          <a:latin typeface="Ubuntu" panose="020B0504030602030204" pitchFamily="34" charset="0"/>
                          <a:ea typeface="+mn-ea"/>
                          <a:cs typeface="+mn-cs"/>
                        </a:rPr>
                        <a:t>2 minutos</a:t>
                      </a:r>
                    </a:p>
                    <a:p>
                      <a:r>
                        <a:rPr lang="es-xl" sz="900" b="1" i="0" u="none" strike="noStrike" baseline="0">
                          <a:solidFill>
                            <a:srgbClr val="316355"/>
                          </a:solidFill>
                          <a:latin typeface="Ubuntu" panose="020B0504030602030204" pitchFamily="34" charset="0"/>
                          <a:ea typeface="+mn-ea"/>
                          <a:cs typeface="+mn-cs"/>
                        </a:rPr>
                        <a:t>Dirige:</a:t>
                      </a:r>
                      <a:endParaRPr sz="900">
                        <a:solidFill>
                          <a:srgbClr val="316355"/>
                        </a:solidFill>
                        <a:latin typeface="Ubuntu" panose="020B0504030602030204" pitchFamily="34" charset="0"/>
                      </a:endParaRPr>
                    </a:p>
                    <a:p>
                      <a:endParaRPr sz="900">
                        <a:solidFill>
                          <a:srgbClr val="316355"/>
                        </a:solidFill>
                        <a:latin typeface="Ubuntu" panose="020B050403060203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xl" sz="900" b="0" i="0" u="none" strike="noStrike" baseline="0" dirty="0">
                          <a:solidFill>
                            <a:schemeClr val="dk1"/>
                          </a:solidFill>
                          <a:latin typeface="Ubuntu" panose="020B0504030602030204" pitchFamily="34" charset="0"/>
                          <a:ea typeface="+mn-ea"/>
                          <a:cs typeface="+mn-cs"/>
                        </a:rPr>
                        <a:t>Repasemos las funciones y las responsabilidades de un Capitán de Mejoramiento Físico.</a:t>
                      </a:r>
                    </a:p>
                    <a:p>
                      <a:pPr marL="0" marR="0" lvl="0" indent="0" algn="l" defTabSz="914400" rtl="0" eaLnBrk="1" fontAlgn="auto" latinLnBrk="0" hangingPunct="1">
                        <a:lnSpc>
                          <a:spcPct val="100000"/>
                        </a:lnSpc>
                        <a:spcBef>
                          <a:spcPts val="0"/>
                        </a:spcBef>
                        <a:spcAft>
                          <a:spcPts val="0"/>
                        </a:spcAft>
                        <a:buClrTx/>
                        <a:buSzTx/>
                        <a:buFontTx/>
                        <a:buNone/>
                        <a:tabLst/>
                        <a:defRPr/>
                      </a:pPr>
                      <a:endParaRPr sz="900" b="0" i="0" u="none" strike="noStrike" baseline="0" dirty="0">
                        <a:solidFill>
                          <a:schemeClr val="dk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xl" sz="900" b="0" i="0" u="none" strike="noStrike" baseline="0" dirty="0">
                          <a:solidFill>
                            <a:schemeClr val="dk1"/>
                          </a:solidFill>
                          <a:latin typeface="Ubuntu" panose="020B0504030602030204" pitchFamily="34" charset="0"/>
                          <a:ea typeface="+mn-ea"/>
                          <a:cs typeface="+mn-cs"/>
                        </a:rPr>
                        <a:t>Con sus habilidades de liderazgo, </a:t>
                      </a:r>
                      <a:r>
                        <a:rPr lang="es-xl" sz="900" dirty="0">
                          <a:effectLst/>
                          <a:latin typeface="Ubuntu" panose="020B0504030602030204" pitchFamily="34" charset="0"/>
                          <a:ea typeface="Calibri" panose="020F0502020204030204" pitchFamily="34" charset="0"/>
                          <a:cs typeface="Times New Roman" panose="02020603050405020304" pitchFamily="18" charset="0"/>
                        </a:rPr>
                        <a:t>trabajarán en estrecha colaboración con los entrenadores para asegurarse de que la salud y el mejoramiento físico sean </a:t>
                      </a:r>
                      <a:br>
                        <a:rPr lang="en-US" sz="900" dirty="0">
                          <a:effectLst/>
                          <a:latin typeface="Ubuntu" panose="020B0504030602030204" pitchFamily="34" charset="0"/>
                          <a:ea typeface="Calibri" panose="020F0502020204030204" pitchFamily="34" charset="0"/>
                          <a:cs typeface="Times New Roman" panose="02020603050405020304" pitchFamily="18" charset="0"/>
                        </a:rPr>
                      </a:br>
                      <a:r>
                        <a:rPr lang="es-xl" sz="900" dirty="0">
                          <a:effectLst/>
                          <a:latin typeface="Ubuntu" panose="020B0504030602030204" pitchFamily="34" charset="0"/>
                          <a:ea typeface="Calibri" panose="020F0502020204030204" pitchFamily="34" charset="0"/>
                          <a:cs typeface="Times New Roman" panose="02020603050405020304" pitchFamily="18" charset="0"/>
                        </a:rPr>
                        <a:t>un componente clave de la experiencia deportiva y harán lo siguiente</a:t>
                      </a:r>
                      <a:r>
                        <a:rPr lang="es-xl" sz="900" b="0" i="0" u="none" strike="noStrike" baseline="0" dirty="0">
                          <a:solidFill>
                            <a:schemeClr val="dk1"/>
                          </a:solidFill>
                          <a:effectLst/>
                          <a:latin typeface="Ubuntu" panose="020B0504030602030204" pitchFamily="34" charset="0"/>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0" i="0" u="none" strike="noStrike" baseline="0" dirty="0">
                          <a:solidFill>
                            <a:schemeClr val="dk1"/>
                          </a:solidFill>
                          <a:effectLst/>
                          <a:latin typeface="Ubuntu" panose="020B0504030602030204" pitchFamily="34" charset="0"/>
                          <a:ea typeface="+mn-ea"/>
                          <a:cs typeface="+mn-cs"/>
                        </a:rPr>
                        <a:t>E</a:t>
                      </a:r>
                      <a:r>
                        <a:rPr lang="es-xl" sz="900" b="0" i="0" u="none" strike="noStrike" baseline="0" dirty="0">
                          <a:solidFill>
                            <a:schemeClr val="dk1"/>
                          </a:solidFill>
                          <a:effectLst/>
                          <a:latin typeface="Ubuntu" panose="020B0504030602030204" pitchFamily="34" charset="0"/>
                          <a:ea typeface="+mn-ea"/>
                          <a:cs typeface="+mn-cs"/>
                        </a:rPr>
                        <a:t>nseñar hábitos saludables a sus compañeros de equipo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0" i="0" u="none" strike="noStrike" baseline="0" dirty="0">
                          <a:solidFill>
                            <a:schemeClr val="dk1"/>
                          </a:solidFill>
                          <a:effectLst/>
                          <a:latin typeface="Ubuntu" panose="020B0504030602030204" pitchFamily="34" charset="0"/>
                          <a:ea typeface="+mn-ea"/>
                          <a:cs typeface="+mn-cs"/>
                        </a:rPr>
                        <a:t>D</a:t>
                      </a:r>
                      <a:r>
                        <a:rPr lang="es-xl" sz="900" b="0" i="0" u="none" strike="noStrike" baseline="0" dirty="0">
                          <a:solidFill>
                            <a:schemeClr val="dk1"/>
                          </a:solidFill>
                          <a:effectLst/>
                          <a:latin typeface="Ubuntu" panose="020B0504030602030204" pitchFamily="34" charset="0"/>
                          <a:ea typeface="+mn-ea"/>
                          <a:cs typeface="+mn-cs"/>
                        </a:rPr>
                        <a:t>irigir ejercicios de calentamiento y enfriamiento antes y después de </a:t>
                      </a:r>
                      <a:br>
                        <a:rPr lang="en-US" sz="900" b="0" i="0" u="none" strike="noStrike" baseline="0" dirty="0">
                          <a:solidFill>
                            <a:schemeClr val="dk1"/>
                          </a:solidFill>
                          <a:effectLst/>
                          <a:latin typeface="Ubuntu" panose="020B0504030602030204" pitchFamily="34" charset="0"/>
                          <a:ea typeface="+mn-ea"/>
                          <a:cs typeface="+mn-cs"/>
                        </a:rPr>
                      </a:br>
                      <a:r>
                        <a:rPr lang="es-xl" sz="900" b="0" i="0" u="none" strike="noStrike" baseline="0" dirty="0">
                          <a:solidFill>
                            <a:schemeClr val="dk1"/>
                          </a:solidFill>
                          <a:effectLst/>
                          <a:latin typeface="Ubuntu" panose="020B0504030602030204" pitchFamily="34" charset="0"/>
                          <a:ea typeface="+mn-ea"/>
                          <a:cs typeface="+mn-cs"/>
                        </a:rPr>
                        <a:t>la práctica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sz="900" b="0" i="0" u="none" strike="noStrike" baseline="0" dirty="0">
                        <a:solidFill>
                          <a:schemeClr val="dk1"/>
                        </a:solidFill>
                        <a:effectLst/>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xl" sz="900" b="0" i="0" u="none" strike="noStrike" baseline="0" dirty="0">
                          <a:solidFill>
                            <a:schemeClr val="dk1"/>
                          </a:solidFill>
                          <a:effectLst/>
                          <a:latin typeface="Ubuntu" panose="020B0504030602030204" pitchFamily="34" charset="0"/>
                          <a:ea typeface="+mn-ea"/>
                          <a:cs typeface="Times New Roman" panose="02020603050405020304" pitchFamily="18" charset="0"/>
                        </a:rPr>
                        <a:t>En la Lección 1, aprendimos sobre las diferentes partes del mejoramiento físico y cómo enseñar consejos de salud. Ahora es el momento de que aprendan sobre los ejercicios de calentamiento y enfriamiento y de que practiquen dirigirlos.</a:t>
                      </a:r>
                      <a:endParaRPr sz="900" b="0" i="0" u="none" strike="noStrike" baseline="0" dirty="0">
                        <a:solidFill>
                          <a:schemeClr val="dk1"/>
                        </a:solidFill>
                        <a:effectLst/>
                        <a:latin typeface="Ubuntu" panose="020B0504030602030204" pitchFamily="34" charset="0"/>
                        <a:ea typeface="+mn-ea"/>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endParaRPr sz="1600"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872185111"/>
                  </a:ext>
                </a:extLst>
              </a:tr>
            </a:tbl>
          </a:graphicData>
        </a:graphic>
      </p:graphicFrame>
      <p:pic>
        <p:nvPicPr>
          <p:cNvPr id="5" name="Picture 4">
            <a:extLst>
              <a:ext uri="{FF2B5EF4-FFF2-40B4-BE49-F238E27FC236}">
                <a16:creationId xmlns:a16="http://schemas.microsoft.com/office/drawing/2014/main" id="{281BB060-5E06-CE2C-A89B-09C02A5C2DE2}"/>
              </a:ext>
            </a:extLst>
          </p:cNvPr>
          <p:cNvPicPr>
            <a:picLocks noChangeAspect="1"/>
          </p:cNvPicPr>
          <p:nvPr/>
        </p:nvPicPr>
        <p:blipFill rotWithShape="1">
          <a:blip r:embed="rId2"/>
          <a:srcRect l="6200" t="35135" r="50000" b="22028"/>
          <a:stretch/>
        </p:blipFill>
        <p:spPr>
          <a:xfrm>
            <a:off x="7065486" y="1010165"/>
            <a:ext cx="2067501" cy="1137399"/>
          </a:xfrm>
          <a:prstGeom prst="rect">
            <a:avLst/>
          </a:prstGeom>
          <a:ln>
            <a:solidFill>
              <a:schemeClr val="tx1"/>
            </a:solidFill>
          </a:ln>
        </p:spPr>
      </p:pic>
      <p:pic>
        <p:nvPicPr>
          <p:cNvPr id="9" name="Picture 8">
            <a:extLst>
              <a:ext uri="{FF2B5EF4-FFF2-40B4-BE49-F238E27FC236}">
                <a16:creationId xmlns:a16="http://schemas.microsoft.com/office/drawing/2014/main" id="{9FBAC94D-D4D3-99F2-91DA-95DD94EE0694}"/>
              </a:ext>
            </a:extLst>
          </p:cNvPr>
          <p:cNvPicPr>
            <a:picLocks noChangeAspect="1"/>
          </p:cNvPicPr>
          <p:nvPr/>
        </p:nvPicPr>
        <p:blipFill rotWithShape="1">
          <a:blip r:embed="rId3"/>
          <a:srcRect l="6200" t="35135" r="50000" b="21602"/>
          <a:stretch/>
        </p:blipFill>
        <p:spPr>
          <a:xfrm>
            <a:off x="7065486" y="2632600"/>
            <a:ext cx="2067501" cy="1148716"/>
          </a:xfrm>
          <a:prstGeom prst="rect">
            <a:avLst/>
          </a:prstGeom>
          <a:ln>
            <a:solidFill>
              <a:schemeClr val="tx1"/>
            </a:solidFill>
          </a:ln>
        </p:spPr>
      </p:pic>
      <p:pic>
        <p:nvPicPr>
          <p:cNvPr id="11" name="Picture 10">
            <a:extLst>
              <a:ext uri="{FF2B5EF4-FFF2-40B4-BE49-F238E27FC236}">
                <a16:creationId xmlns:a16="http://schemas.microsoft.com/office/drawing/2014/main" id="{F357BFA0-ABEC-ACF7-E549-1F6DF0A59E1E}"/>
              </a:ext>
            </a:extLst>
          </p:cNvPr>
          <p:cNvPicPr>
            <a:picLocks noChangeAspect="1"/>
          </p:cNvPicPr>
          <p:nvPr/>
        </p:nvPicPr>
        <p:blipFill rotWithShape="1">
          <a:blip r:embed="rId4"/>
          <a:srcRect l="7804" t="35335" r="50000" b="21601"/>
          <a:stretch/>
        </p:blipFill>
        <p:spPr>
          <a:xfrm>
            <a:off x="7042993" y="4660964"/>
            <a:ext cx="2089994" cy="1186871"/>
          </a:xfrm>
          <a:prstGeom prst="rect">
            <a:avLst/>
          </a:prstGeom>
          <a:ln>
            <a:solidFill>
              <a:schemeClr val="tx1"/>
            </a:solidFill>
          </a:ln>
        </p:spPr>
      </p:pic>
    </p:spTree>
    <p:extLst>
      <p:ext uri="{BB962C8B-B14F-4D97-AF65-F5344CB8AC3E}">
        <p14:creationId xmlns:p14="http://schemas.microsoft.com/office/powerpoint/2010/main" val="8863170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7AEE850-1CA9-4973-B1B5-CDD043863B4E}"/>
              </a:ext>
            </a:extLst>
          </p:cNvPr>
          <p:cNvSpPr txBox="1"/>
          <p:nvPr/>
        </p:nvSpPr>
        <p:spPr>
          <a:xfrm>
            <a:off x="559707" y="487330"/>
            <a:ext cx="8621486" cy="690189"/>
          </a:xfrm>
          <a:prstGeom prst="rect">
            <a:avLst/>
          </a:prstGeom>
          <a:noFill/>
        </p:spPr>
        <p:txBody>
          <a:bodyPr wrap="square">
            <a:spAutoFit/>
          </a:bodyPr>
          <a:lstStyle/>
          <a:p>
            <a:pPr marL="2540">
              <a:lnSpc>
                <a:spcPct val="107000"/>
              </a:lnSpc>
              <a:spcAft>
                <a:spcPts val="335"/>
              </a:spcAft>
            </a:pPr>
            <a:r>
              <a:rPr lang="es-xl" sz="1400" b="1">
                <a:solidFill>
                  <a:srgbClr val="2F6153"/>
                </a:solidFill>
                <a:effectLst/>
                <a:latin typeface="Ubuntu" panose="020B0504030602030204" pitchFamily="34" charset="0"/>
                <a:ea typeface="Ubuntu" panose="020B0504030602030204" pitchFamily="34" charset="0"/>
                <a:cs typeface="Ubuntu" panose="020B0504030602030204" pitchFamily="34" charset="0"/>
              </a:rPr>
              <a:t>Capitanes de Mejoramiento Físico</a:t>
            </a:r>
            <a:endParaRPr sz="1400">
              <a:solidFill>
                <a:srgbClr val="000000"/>
              </a:solidFill>
              <a:effectLst/>
              <a:latin typeface="Calibri" panose="020F0502020204030204" pitchFamily="34" charset="0"/>
              <a:ea typeface="Calibri" panose="020F0502020204030204" pitchFamily="34" charset="0"/>
            </a:endParaRPr>
          </a:p>
          <a:p>
            <a:pPr marL="2540">
              <a:lnSpc>
                <a:spcPct val="107000"/>
              </a:lnSpc>
              <a:spcAft>
                <a:spcPts val="825"/>
              </a:spcAft>
            </a:pPr>
            <a:r>
              <a:rPr lang="es-xl" sz="2200">
                <a:solidFill>
                  <a:srgbClr val="2F6153"/>
                </a:solidFill>
                <a:effectLst/>
                <a:latin typeface="Ubuntu" panose="020B0504030602030204" pitchFamily="34" charset="0"/>
                <a:ea typeface="Ubuntu" panose="020B0504030602030204" pitchFamily="34" charset="0"/>
                <a:cs typeface="Ubuntu" panose="020B0504030602030204" pitchFamily="34" charset="0"/>
              </a:rPr>
              <a:t>Guía del facilitador</a:t>
            </a:r>
            <a:endParaRPr sz="2200">
              <a:solidFill>
                <a:srgbClr val="2F6153"/>
              </a:solidFill>
              <a:effectLst/>
              <a:latin typeface="Ubuntu" panose="020B0504030602030204" pitchFamily="34" charset="0"/>
              <a:ea typeface="Ubuntu" panose="020B0504030602030204" pitchFamily="34" charset="0"/>
              <a:cs typeface="Ubuntu" panose="020B0504030602030204" pitchFamily="34" charset="0"/>
            </a:endParaRPr>
          </a:p>
        </p:txBody>
      </p:sp>
      <p:sp>
        <p:nvSpPr>
          <p:cNvPr id="4" name="CuadroTexto 3">
            <a:extLst>
              <a:ext uri="{FF2B5EF4-FFF2-40B4-BE49-F238E27FC236}">
                <a16:creationId xmlns:a16="http://schemas.microsoft.com/office/drawing/2014/main" id="{4A284CCA-C141-48AD-8E0B-8B1C4C36D824}"/>
              </a:ext>
            </a:extLst>
          </p:cNvPr>
          <p:cNvSpPr txBox="1"/>
          <p:nvPr/>
        </p:nvSpPr>
        <p:spPr>
          <a:xfrm>
            <a:off x="549960" y="1179507"/>
            <a:ext cx="8748586" cy="5756769"/>
          </a:xfrm>
          <a:prstGeom prst="rect">
            <a:avLst/>
          </a:prstGeom>
          <a:noFill/>
        </p:spPr>
        <p:txBody>
          <a:bodyPr wrap="square" rtlCol="0">
            <a:spAutoFit/>
          </a:bodyPr>
          <a:lstStyle/>
          <a:p>
            <a:pPr indent="-6350">
              <a:lnSpc>
                <a:spcPct val="117000"/>
              </a:lnSpc>
              <a:spcAft>
                <a:spcPts val="1900"/>
              </a:spcAft>
            </a:pPr>
            <a:r>
              <a:rPr lang="es-xl" sz="1400" dirty="0">
                <a:solidFill>
                  <a:srgbClr val="2E2825"/>
                </a:solidFill>
                <a:effectLst/>
                <a:latin typeface="Ubuntu" panose="020B0504030602030204" pitchFamily="34" charset="0"/>
                <a:ea typeface="Ubuntu" panose="020B0504030602030204" pitchFamily="34" charset="0"/>
                <a:cs typeface="Ubuntu" panose="020B0504030602030204" pitchFamily="34" charset="0"/>
              </a:rPr>
              <a:t>Esta guía del facilitador ofrece una descripción sobre cómo organizar y dirigir el curso de capacitación para </a:t>
            </a:r>
            <a:r>
              <a:rPr lang="es-xl" sz="1400" dirty="0">
                <a:solidFill>
                  <a:srgbClr val="2E2825"/>
                </a:solidFill>
                <a:latin typeface="Ubuntu" panose="020B0504030602030204" pitchFamily="34" charset="0"/>
                <a:ea typeface="Ubuntu" panose="020B0504030602030204" pitchFamily="34" charset="0"/>
                <a:cs typeface="Ubuntu" panose="020B0504030602030204" pitchFamily="34" charset="0"/>
              </a:rPr>
              <a:t>Capitanes de Mejoramiento Físico </a:t>
            </a:r>
            <a:r>
              <a:rPr lang="es-xl" sz="1400" dirty="0">
                <a:solidFill>
                  <a:srgbClr val="2E2825"/>
                </a:solidFill>
                <a:effectLst/>
                <a:latin typeface="Ubuntu" panose="020B0504030602030204" pitchFamily="34" charset="0"/>
                <a:ea typeface="Ubuntu" panose="020B0504030602030204" pitchFamily="34" charset="0"/>
                <a:cs typeface="Ubuntu" panose="020B0504030602030204" pitchFamily="34" charset="0"/>
              </a:rPr>
              <a:t>con la presentación de PowerPoint y el libro de trabajo del participante. </a:t>
            </a:r>
            <a:endParaRPr sz="1400" dirty="0">
              <a:solidFill>
                <a:srgbClr val="000000"/>
              </a:solidFill>
              <a:effectLst/>
              <a:latin typeface="Calibri" panose="020F0502020204030204" pitchFamily="34" charset="0"/>
              <a:ea typeface="Calibri" panose="020F0502020204030204" pitchFamily="34" charset="0"/>
            </a:endParaRPr>
          </a:p>
          <a:p>
            <a:pPr indent="-6350">
              <a:lnSpc>
                <a:spcPct val="117000"/>
              </a:lnSpc>
              <a:spcAft>
                <a:spcPts val="1900"/>
              </a:spcAft>
            </a:pPr>
            <a:r>
              <a:rPr lang="es-xl" sz="1400" dirty="0">
                <a:solidFill>
                  <a:srgbClr val="2E2825"/>
                </a:solidFill>
                <a:effectLst/>
                <a:latin typeface="Ubuntu" panose="020B0504030602030204" pitchFamily="34" charset="0"/>
                <a:ea typeface="Ubuntu" panose="020B0504030602030204" pitchFamily="34" charset="0"/>
                <a:cs typeface="Ubuntu" panose="020B0504030602030204" pitchFamily="34" charset="0"/>
              </a:rPr>
              <a:t>Si estás en busca de recursos para prepararte y dirigir una capacitación de forma virtual, puedes encontrarlos aquí. También es posible adaptar las hojas de trabajo, la presentación de PowerPoint y este recurso para impartirlos a través de plataformas como Zoom, WhatsApp y Facebook o de manera presencial.</a:t>
            </a:r>
            <a:endParaRPr sz="1400" dirty="0">
              <a:solidFill>
                <a:srgbClr val="000000"/>
              </a:solidFill>
              <a:effectLst/>
              <a:latin typeface="Calibri" panose="020F0502020204030204" pitchFamily="34" charset="0"/>
              <a:ea typeface="Calibri" panose="020F0502020204030204" pitchFamily="34" charset="0"/>
            </a:endParaRPr>
          </a:p>
          <a:p>
            <a:pPr indent="-6350">
              <a:lnSpc>
                <a:spcPct val="107000"/>
              </a:lnSpc>
              <a:spcAft>
                <a:spcPts val="940"/>
              </a:spcAft>
            </a:pPr>
            <a:r>
              <a:rPr lang="es-xl" sz="1400" b="1" dirty="0">
                <a:solidFill>
                  <a:srgbClr val="2F6153"/>
                </a:solidFill>
                <a:effectLst/>
                <a:latin typeface="Ubuntu" panose="020B0504030602030204" pitchFamily="34" charset="0"/>
                <a:ea typeface="Ubuntu" panose="020B0504030602030204" pitchFamily="34" charset="0"/>
                <a:cs typeface="Ubuntu" panose="020B0504030602030204" pitchFamily="34" charset="0"/>
              </a:rPr>
              <a:t>Asegúrate de hacer lo siguiente a fin de prepararte para cada sesión:</a:t>
            </a:r>
            <a:endParaRPr sz="1400" dirty="0">
              <a:solidFill>
                <a:srgbClr val="000000"/>
              </a:solidFill>
              <a:effectLst/>
              <a:latin typeface="Calibri" panose="020F0502020204030204" pitchFamily="34" charset="0"/>
              <a:ea typeface="Calibri" panose="020F0502020204030204" pitchFamily="34" charset="0"/>
            </a:endParaRPr>
          </a:p>
          <a:p>
            <a:pPr marL="342900" lvl="0" indent="-342900" fontAlgn="base">
              <a:lnSpc>
                <a:spcPct val="107000"/>
              </a:lnSpc>
              <a:spcAft>
                <a:spcPts val="465"/>
              </a:spcAft>
              <a:buClr>
                <a:srgbClr val="2F6153"/>
              </a:buClr>
              <a:buSzPts val="1400"/>
              <a:buFont typeface="+mj-lt"/>
              <a:buAutoNum type="arabicPeriod"/>
            </a:pPr>
            <a:r>
              <a:rPr lang="es-xl" sz="1400" u="none" strike="noStrike" dirty="0">
                <a:solidFill>
                  <a:srgbClr val="2F6153"/>
                </a:solidFill>
                <a:effectLst/>
                <a:uFill>
                  <a:solidFill>
                    <a:srgbClr val="000000"/>
                  </a:solidFill>
                </a:uFill>
                <a:latin typeface="Ubuntu" panose="020B0504030602030204" pitchFamily="34" charset="0"/>
                <a:ea typeface="Ubuntu" panose="020B0504030602030204" pitchFamily="34" charset="0"/>
                <a:cs typeface="Ubuntu" panose="020B0504030602030204" pitchFamily="34" charset="0"/>
              </a:rPr>
              <a:t>Revisar esta guía del facilitador y la presentación de PowerPoint que la acompaña.</a:t>
            </a:r>
            <a:endParaRPr sz="1400" u="none" strike="noStrike" dirty="0">
              <a:solidFill>
                <a:srgbClr val="000000"/>
              </a:solidFill>
              <a:effectLst/>
              <a:uFill>
                <a:solidFill>
                  <a:srgbClr val="000000"/>
                </a:solidFill>
              </a:uFill>
              <a:latin typeface="Ubuntu" panose="020B0504030602030204" pitchFamily="34" charset="0"/>
              <a:ea typeface="Ubuntu" panose="020B0504030602030204" pitchFamily="34" charset="0"/>
              <a:cs typeface="Ubuntu" panose="020B0504030602030204" pitchFamily="34" charset="0"/>
            </a:endParaRPr>
          </a:p>
          <a:p>
            <a:pPr marL="342900" lvl="0" indent="-342900" fontAlgn="base">
              <a:lnSpc>
                <a:spcPct val="136000"/>
              </a:lnSpc>
              <a:spcAft>
                <a:spcPts val="800"/>
              </a:spcAft>
              <a:buClr>
                <a:srgbClr val="2F6153"/>
              </a:buClr>
              <a:buSzPts val="1400"/>
              <a:buFont typeface="+mj-lt"/>
              <a:buAutoNum type="arabicPeriod"/>
            </a:pPr>
            <a:r>
              <a:rPr lang="es-xl" sz="1400" u="none" strike="noStrike" spc="-10" dirty="0">
                <a:solidFill>
                  <a:srgbClr val="2F6153"/>
                </a:solidFill>
                <a:effectLst/>
                <a:uFill>
                  <a:solidFill>
                    <a:srgbClr val="000000"/>
                  </a:solidFill>
                </a:uFill>
                <a:latin typeface="Ubuntu" panose="020B0504030602030204" pitchFamily="34" charset="0"/>
                <a:ea typeface="Ubuntu" panose="020B0504030602030204" pitchFamily="34" charset="0"/>
                <a:cs typeface="Ubuntu" panose="020B0504030602030204" pitchFamily="34" charset="0"/>
              </a:rPr>
              <a:t>Revisar las hojas de trabajo y completar cada actividad tú mismo a fin de familiarizarte con la actividad </a:t>
            </a:r>
            <a:br>
              <a:rPr lang="en-US" sz="1400" u="none" strike="noStrike" spc="-10" dirty="0">
                <a:solidFill>
                  <a:srgbClr val="2F6153"/>
                </a:solidFill>
                <a:effectLst/>
                <a:uFill>
                  <a:solidFill>
                    <a:srgbClr val="000000"/>
                  </a:solidFill>
                </a:uFill>
                <a:latin typeface="Ubuntu" panose="020B0504030602030204" pitchFamily="34" charset="0"/>
                <a:ea typeface="Ubuntu" panose="020B0504030602030204" pitchFamily="34" charset="0"/>
                <a:cs typeface="Ubuntu" panose="020B0504030602030204" pitchFamily="34" charset="0"/>
              </a:rPr>
            </a:br>
            <a:r>
              <a:rPr lang="es-xl" sz="1400" u="none" strike="noStrike" spc="-10" dirty="0">
                <a:solidFill>
                  <a:srgbClr val="2F6153"/>
                </a:solidFill>
                <a:effectLst/>
                <a:uFill>
                  <a:solidFill>
                    <a:srgbClr val="000000"/>
                  </a:solidFill>
                </a:uFill>
                <a:latin typeface="Ubuntu" panose="020B0504030602030204" pitchFamily="34" charset="0"/>
                <a:ea typeface="Ubuntu" panose="020B0504030602030204" pitchFamily="34" charset="0"/>
                <a:cs typeface="Ubuntu" panose="020B0504030602030204" pitchFamily="34" charset="0"/>
              </a:rPr>
              <a:t>y tener ejemplos para compartir. Además, pensar qué información puedes agregar desde la perspectiva de tu Programa.</a:t>
            </a:r>
            <a:endParaRPr sz="1400" u="none" strike="noStrike" spc="-10" dirty="0">
              <a:solidFill>
                <a:srgbClr val="000000"/>
              </a:solidFill>
              <a:effectLst/>
              <a:uFill>
                <a:solidFill>
                  <a:srgbClr val="000000"/>
                </a:solidFill>
              </a:uFill>
              <a:latin typeface="Ubuntu" panose="020B0504030602030204" pitchFamily="34" charset="0"/>
              <a:ea typeface="Ubuntu" panose="020B0504030602030204" pitchFamily="34" charset="0"/>
              <a:cs typeface="Ubuntu" panose="020B0504030602030204" pitchFamily="34" charset="0"/>
            </a:endParaRPr>
          </a:p>
          <a:p>
            <a:pPr marL="342900" lvl="0" indent="-342900" fontAlgn="base">
              <a:lnSpc>
                <a:spcPct val="107000"/>
              </a:lnSpc>
              <a:spcAft>
                <a:spcPts val="465"/>
              </a:spcAft>
              <a:buClr>
                <a:srgbClr val="2F6153"/>
              </a:buClr>
              <a:buSzPts val="1400"/>
              <a:buFont typeface="+mj-lt"/>
              <a:buAutoNum type="arabicPeriod"/>
            </a:pPr>
            <a:r>
              <a:rPr lang="es-xl" sz="1400" u="none" strike="noStrike" dirty="0">
                <a:solidFill>
                  <a:srgbClr val="2F6153"/>
                </a:solidFill>
                <a:effectLst/>
                <a:uFill>
                  <a:solidFill>
                    <a:srgbClr val="000000"/>
                  </a:solidFill>
                </a:uFill>
                <a:latin typeface="Ubuntu" panose="020B0504030602030204" pitchFamily="34" charset="0"/>
                <a:ea typeface="Ubuntu" panose="020B0504030602030204" pitchFamily="34" charset="0"/>
                <a:cs typeface="Ubuntu" panose="020B0504030602030204" pitchFamily="34" charset="0"/>
              </a:rPr>
              <a:t>Coordinar una sesión de práctica con todos los organizadores y abordar cada diapositiva.</a:t>
            </a:r>
            <a:endParaRPr sz="1400" u="none" strike="noStrike" dirty="0">
              <a:solidFill>
                <a:srgbClr val="000000"/>
              </a:solidFill>
              <a:effectLst/>
              <a:uFill>
                <a:solidFill>
                  <a:srgbClr val="000000"/>
                </a:solidFill>
              </a:uFill>
              <a:latin typeface="Ubuntu" panose="020B0504030602030204" pitchFamily="34" charset="0"/>
              <a:ea typeface="Ubuntu" panose="020B0504030602030204" pitchFamily="34" charset="0"/>
              <a:cs typeface="Ubuntu" panose="020B0504030602030204" pitchFamily="34" charset="0"/>
            </a:endParaRPr>
          </a:p>
          <a:p>
            <a:pPr marL="342900" lvl="0" indent="-342900" fontAlgn="base">
              <a:lnSpc>
                <a:spcPct val="107000"/>
              </a:lnSpc>
              <a:spcAft>
                <a:spcPts val="465"/>
              </a:spcAft>
              <a:buClr>
                <a:srgbClr val="2F6153"/>
              </a:buClr>
              <a:buSzPts val="1400"/>
              <a:buFont typeface="+mj-lt"/>
              <a:buAutoNum type="arabicPeriod"/>
            </a:pPr>
            <a:r>
              <a:rPr lang="es-xl" sz="1400" u="none" strike="noStrike" dirty="0">
                <a:solidFill>
                  <a:srgbClr val="2F6153"/>
                </a:solidFill>
                <a:effectLst/>
                <a:uFill>
                  <a:solidFill>
                    <a:srgbClr val="000000"/>
                  </a:solidFill>
                </a:uFill>
                <a:latin typeface="Ubuntu" panose="020B0504030602030204" pitchFamily="34" charset="0"/>
                <a:ea typeface="Ubuntu" panose="020B0504030602030204" pitchFamily="34" charset="0"/>
                <a:cs typeface="Ubuntu" panose="020B0504030602030204" pitchFamily="34" charset="0"/>
              </a:rPr>
              <a:t>Intercambiar comentarios.</a:t>
            </a:r>
            <a:endParaRPr sz="1400" u="none" strike="noStrike" dirty="0">
              <a:solidFill>
                <a:srgbClr val="000000"/>
              </a:solidFill>
              <a:effectLst/>
              <a:uFill>
                <a:solidFill>
                  <a:srgbClr val="000000"/>
                </a:solidFill>
              </a:uFill>
              <a:latin typeface="Ubuntu" panose="020B0504030602030204" pitchFamily="34" charset="0"/>
              <a:ea typeface="Ubuntu" panose="020B0504030602030204" pitchFamily="34" charset="0"/>
              <a:cs typeface="Ubuntu" panose="020B0504030602030204" pitchFamily="34" charset="0"/>
            </a:endParaRPr>
          </a:p>
          <a:p>
            <a:pPr marL="342900" lvl="0" indent="-342900" fontAlgn="base">
              <a:lnSpc>
                <a:spcPct val="107000"/>
              </a:lnSpc>
              <a:spcAft>
                <a:spcPts val="465"/>
              </a:spcAft>
              <a:buClr>
                <a:srgbClr val="2F6153"/>
              </a:buClr>
              <a:buSzPts val="1400"/>
              <a:buFont typeface="+mj-lt"/>
              <a:buAutoNum type="arabicPeriod"/>
            </a:pPr>
            <a:r>
              <a:rPr lang="es-xl" sz="1400" u="none" strike="noStrike" dirty="0">
                <a:solidFill>
                  <a:srgbClr val="2F6153"/>
                </a:solidFill>
                <a:effectLst/>
                <a:uFill>
                  <a:solidFill>
                    <a:srgbClr val="000000"/>
                  </a:solidFill>
                </a:uFill>
                <a:latin typeface="Ubuntu" panose="020B0504030602030204" pitchFamily="34" charset="0"/>
                <a:ea typeface="Ubuntu" panose="020B0504030602030204" pitchFamily="34" charset="0"/>
                <a:cs typeface="Ubuntu" panose="020B0504030602030204" pitchFamily="34" charset="0"/>
              </a:rPr>
              <a:t>Organizar una segunda sesión de práctica de toda la presentación.</a:t>
            </a:r>
            <a:endParaRPr sz="1400" u="none" strike="noStrike" dirty="0">
              <a:solidFill>
                <a:srgbClr val="000000"/>
              </a:solidFill>
              <a:effectLst/>
              <a:uFill>
                <a:solidFill>
                  <a:srgbClr val="000000"/>
                </a:solidFill>
              </a:uFill>
              <a:latin typeface="Ubuntu" panose="020B0504030602030204" pitchFamily="34" charset="0"/>
              <a:ea typeface="Ubuntu" panose="020B0504030602030204" pitchFamily="34" charset="0"/>
              <a:cs typeface="Ubuntu" panose="020B0504030602030204" pitchFamily="34" charset="0"/>
            </a:endParaRPr>
          </a:p>
          <a:p>
            <a:pPr marL="342900" lvl="0" indent="-342900" fontAlgn="base">
              <a:lnSpc>
                <a:spcPct val="136000"/>
              </a:lnSpc>
              <a:spcAft>
                <a:spcPts val="465"/>
              </a:spcAft>
              <a:buClr>
                <a:srgbClr val="2F6153"/>
              </a:buClr>
              <a:buSzPts val="1400"/>
              <a:buFont typeface="+mj-lt"/>
              <a:buAutoNum type="arabicPeriod"/>
            </a:pPr>
            <a:r>
              <a:rPr lang="es-xl" sz="1400" u="none" strike="noStrike" dirty="0">
                <a:solidFill>
                  <a:srgbClr val="2F6153"/>
                </a:solidFill>
                <a:effectLst/>
                <a:uFill>
                  <a:solidFill>
                    <a:srgbClr val="000000"/>
                  </a:solidFill>
                </a:uFill>
                <a:latin typeface="Ubuntu" panose="020B0504030602030204" pitchFamily="34" charset="0"/>
                <a:ea typeface="Ubuntu" panose="020B0504030602030204" pitchFamily="34" charset="0"/>
                <a:cs typeface="Ubuntu" panose="020B0504030602030204" pitchFamily="34" charset="0"/>
              </a:rPr>
              <a:t>Enviar las hojas de trabajo y las instrucciones de la sesión al participante una o dos semanas antes de la capacitación. Invitar a los líderes atletas a revisar todos los recursos para que se familiaricen con </a:t>
            </a:r>
            <a:br>
              <a:rPr lang="en-US" sz="1400" u="none" strike="noStrike" dirty="0">
                <a:solidFill>
                  <a:srgbClr val="2F6153"/>
                </a:solidFill>
                <a:effectLst/>
                <a:uFill>
                  <a:solidFill>
                    <a:srgbClr val="000000"/>
                  </a:solidFill>
                </a:uFill>
                <a:latin typeface="Ubuntu" panose="020B0504030602030204" pitchFamily="34" charset="0"/>
                <a:ea typeface="Ubuntu" panose="020B0504030602030204" pitchFamily="34" charset="0"/>
                <a:cs typeface="Ubuntu" panose="020B0504030602030204" pitchFamily="34" charset="0"/>
              </a:rPr>
            </a:br>
            <a:r>
              <a:rPr lang="es-xl" sz="1400" u="none" strike="noStrike" dirty="0">
                <a:solidFill>
                  <a:srgbClr val="2F6153"/>
                </a:solidFill>
                <a:effectLst/>
                <a:uFill>
                  <a:solidFill>
                    <a:srgbClr val="000000"/>
                  </a:solidFill>
                </a:uFill>
                <a:latin typeface="Ubuntu" panose="020B0504030602030204" pitchFamily="34" charset="0"/>
                <a:ea typeface="Ubuntu" panose="020B0504030602030204" pitchFamily="34" charset="0"/>
                <a:cs typeface="Ubuntu" panose="020B0504030602030204" pitchFamily="34" charset="0"/>
              </a:rPr>
              <a:t>el contenido.</a:t>
            </a:r>
            <a:endParaRPr sz="1400" u="none" strike="noStrike" dirty="0">
              <a:solidFill>
                <a:srgbClr val="000000"/>
              </a:solidFill>
              <a:effectLst/>
              <a:uFill>
                <a:solidFill>
                  <a:srgbClr val="000000"/>
                </a:solidFill>
              </a:uFill>
              <a:latin typeface="Ubuntu" panose="020B0504030602030204" pitchFamily="34" charset="0"/>
              <a:ea typeface="Ubuntu" panose="020B0504030602030204" pitchFamily="34" charset="0"/>
              <a:cs typeface="Ubuntu" panose="020B0504030602030204" pitchFamily="34" charset="0"/>
            </a:endParaRPr>
          </a:p>
          <a:p>
            <a:endParaRPr sz="1400" dirty="0"/>
          </a:p>
        </p:txBody>
      </p:sp>
    </p:spTree>
    <p:extLst>
      <p:ext uri="{BB962C8B-B14F-4D97-AF65-F5344CB8AC3E}">
        <p14:creationId xmlns:p14="http://schemas.microsoft.com/office/powerpoint/2010/main" val="37421467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598033777"/>
              </p:ext>
            </p:extLst>
          </p:nvPr>
        </p:nvGraphicFramePr>
        <p:xfrm>
          <a:off x="614150" y="545911"/>
          <a:ext cx="8518837" cy="5099618"/>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44738">
                <a:tc>
                  <a:txBody>
                    <a:bodyPr/>
                    <a:lstStyle/>
                    <a:p>
                      <a:r>
                        <a:rPr lang="es-xl" sz="1200" dirty="0">
                          <a:solidFill>
                            <a:srgbClr val="316355"/>
                          </a:solidFill>
                          <a:latin typeface="Ubuntu" panose="020B0504030602030204" pitchFamily="34" charset="0"/>
                        </a:rPr>
                        <a:t>Preparación</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s-xl" sz="1200">
                          <a:solidFill>
                            <a:srgbClr val="316355"/>
                          </a:solidFill>
                          <a:latin typeface="Ubuntu" panose="020B0504030602030204" pitchFamily="34" charset="0"/>
                        </a:rPr>
                        <a:t>Descripción</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s-xl" sz="1200">
                          <a:solidFill>
                            <a:srgbClr val="316355"/>
                          </a:solidFill>
                          <a:latin typeface="Ubuntu" panose="020B0504030602030204" pitchFamily="34" charset="0"/>
                        </a:rPr>
                        <a:t>Diapositiva</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3716092">
                <a:tc>
                  <a:txBody>
                    <a:bodyPr/>
                    <a:lstStyle/>
                    <a:p>
                      <a:r>
                        <a:rPr lang="es-xl" sz="900" b="1" i="0" u="none" strike="noStrike" baseline="0" dirty="0">
                          <a:solidFill>
                            <a:srgbClr val="316355"/>
                          </a:solidFill>
                          <a:latin typeface="Ubuntu" panose="020B0504030602030204" pitchFamily="34" charset="0"/>
                          <a:ea typeface="+mn-ea"/>
                          <a:cs typeface="+mn-cs"/>
                        </a:rPr>
                        <a:t>Tema</a:t>
                      </a:r>
                    </a:p>
                    <a:p>
                      <a:r>
                        <a:rPr lang="es-xl" sz="900" b="1" i="0" u="none" strike="noStrike" baseline="0" dirty="0">
                          <a:solidFill>
                            <a:srgbClr val="316355"/>
                          </a:solidFill>
                          <a:latin typeface="Ubuntu" panose="020B0504030602030204" pitchFamily="34" charset="0"/>
                          <a:ea typeface="+mn-ea"/>
                          <a:cs typeface="+mn-cs"/>
                        </a:rPr>
                        <a:t>Lección 2: </a:t>
                      </a:r>
                      <a:r>
                        <a:rPr lang="es-xl" sz="900" b="0" i="0" u="none" strike="noStrike" baseline="0" dirty="0">
                          <a:solidFill>
                            <a:schemeClr val="tx1"/>
                          </a:solidFill>
                          <a:latin typeface="Ubuntu" panose="020B0504030602030204" pitchFamily="34" charset="0"/>
                          <a:ea typeface="+mn-ea"/>
                          <a:cs typeface="+mn-cs"/>
                        </a:rPr>
                        <a:t>Rutina de calentamiento para dirigir ejercicios de calentamiento y enfriamiento</a:t>
                      </a:r>
                    </a:p>
                    <a:p>
                      <a:endParaRPr sz="900" b="1" i="0" u="none" strike="noStrike" baseline="0" dirty="0">
                        <a:solidFill>
                          <a:srgbClr val="316355"/>
                        </a:solidFill>
                        <a:latin typeface="Ubuntu" panose="020B0504030602030204" pitchFamily="34" charset="0"/>
                        <a:ea typeface="+mn-ea"/>
                        <a:cs typeface="+mn-cs"/>
                      </a:endParaRPr>
                    </a:p>
                    <a:p>
                      <a:r>
                        <a:rPr lang="es-xl" sz="900" b="0" i="0" u="none" strike="noStrike" baseline="0" dirty="0">
                          <a:solidFill>
                            <a:schemeClr val="tx1"/>
                          </a:solidFill>
                          <a:latin typeface="Ubuntu" panose="020B0504030602030204" pitchFamily="34" charset="0"/>
                          <a:ea typeface="+mn-ea"/>
                          <a:cs typeface="+mn-cs"/>
                        </a:rPr>
                        <a:t>¿Qué es un ejercicio de calentamiento?</a:t>
                      </a:r>
                    </a:p>
                    <a:p>
                      <a:endParaRPr sz="900" b="0" i="0" u="none" strike="noStrike" baseline="0" dirty="0">
                        <a:solidFill>
                          <a:srgbClr val="316355"/>
                        </a:solidFill>
                        <a:latin typeface="Ubuntu" panose="020B0504030602030204" pitchFamily="34" charset="0"/>
                        <a:ea typeface="+mn-ea"/>
                        <a:cs typeface="+mn-cs"/>
                      </a:endParaRPr>
                    </a:p>
                    <a:p>
                      <a:r>
                        <a:rPr lang="es-xl" sz="900" b="1" i="0" u="none" strike="noStrike" baseline="0" dirty="0">
                          <a:solidFill>
                            <a:srgbClr val="316355"/>
                          </a:solidFill>
                          <a:latin typeface="Ubuntu" panose="020B0504030602030204" pitchFamily="34" charset="0"/>
                          <a:ea typeface="+mn-ea"/>
                          <a:cs typeface="+mn-cs"/>
                        </a:rPr>
                        <a:t>Tiempo: </a:t>
                      </a:r>
                      <a:r>
                        <a:rPr lang="es-xl" sz="900" b="0" i="0" u="none" strike="noStrike" baseline="0" dirty="0">
                          <a:solidFill>
                            <a:schemeClr val="tx1"/>
                          </a:solidFill>
                          <a:latin typeface="Ubuntu" panose="020B0504030602030204" pitchFamily="34" charset="0"/>
                          <a:ea typeface="+mn-ea"/>
                          <a:cs typeface="+mn-cs"/>
                        </a:rPr>
                        <a:t>4 minutos</a:t>
                      </a:r>
                    </a:p>
                    <a:p>
                      <a:r>
                        <a:rPr lang="es-xl" sz="900" b="1" i="0" u="none" strike="noStrike" baseline="0" dirty="0">
                          <a:solidFill>
                            <a:srgbClr val="316355"/>
                          </a:solidFill>
                          <a:latin typeface="Ubuntu" panose="020B0504030602030204" pitchFamily="34" charset="0"/>
                          <a:ea typeface="+mn-ea"/>
                          <a:cs typeface="+mn-cs"/>
                        </a:rPr>
                        <a:t>Dirige:</a:t>
                      </a:r>
                      <a:endParaRPr sz="900" dirty="0">
                        <a:solidFill>
                          <a:srgbClr val="316355"/>
                        </a:solidFill>
                        <a:latin typeface="Ubuntu" panose="020B050403060203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r>
                        <a:rPr lang="es-xl" sz="900" b="0" i="0" u="none" strike="noStrike" baseline="0" dirty="0">
                          <a:solidFill>
                            <a:schemeClr val="dk1"/>
                          </a:solidFill>
                          <a:latin typeface="Ubuntu" panose="020B0504030602030204" pitchFamily="34" charset="0"/>
                          <a:ea typeface="+mn-ea"/>
                          <a:cs typeface="+mn-cs"/>
                        </a:rPr>
                        <a:t>Un ejercicio de calentamiento debe ser la primera actividad física en cada sesión de entrenamiento o competición. Ayuda a preparar el cuerpo y la mente para </a:t>
                      </a:r>
                      <a:br>
                        <a:rPr lang="en-US" sz="900" b="0" i="0" u="none" strike="noStrike" baseline="0" dirty="0">
                          <a:solidFill>
                            <a:schemeClr val="dk1"/>
                          </a:solidFill>
                          <a:latin typeface="Ubuntu" panose="020B0504030602030204" pitchFamily="34" charset="0"/>
                          <a:ea typeface="+mn-ea"/>
                          <a:cs typeface="+mn-cs"/>
                        </a:rPr>
                      </a:br>
                      <a:r>
                        <a:rPr lang="es-xl" sz="900" b="0" i="0" u="none" strike="noStrike" baseline="0" dirty="0">
                          <a:solidFill>
                            <a:schemeClr val="dk1"/>
                          </a:solidFill>
                          <a:latin typeface="Ubuntu" panose="020B0504030602030204" pitchFamily="34" charset="0"/>
                          <a:ea typeface="+mn-ea"/>
                          <a:cs typeface="+mn-cs"/>
                        </a:rPr>
                        <a:t>el deporte. </a:t>
                      </a:r>
                    </a:p>
                    <a:p>
                      <a:endParaRPr sz="900" b="0" i="0" u="none" strike="noStrike" baseline="0" dirty="0">
                        <a:solidFill>
                          <a:schemeClr val="dk1"/>
                        </a:solidFill>
                        <a:latin typeface="Ubuntu" panose="020B0504030602030204" pitchFamily="34" charset="0"/>
                        <a:ea typeface="+mn-ea"/>
                        <a:cs typeface="+mn-cs"/>
                      </a:endParaRPr>
                    </a:p>
                    <a:p>
                      <a:r>
                        <a:rPr lang="es-xl" sz="900" b="0" i="0" u="none" strike="noStrike" baseline="0" dirty="0">
                          <a:solidFill>
                            <a:schemeClr val="dk1"/>
                          </a:solidFill>
                          <a:latin typeface="Ubuntu" panose="020B0504030602030204" pitchFamily="34" charset="0"/>
                          <a:ea typeface="+mn-ea"/>
                          <a:cs typeface="+mn-cs"/>
                        </a:rPr>
                        <a:t>Cuando lo hacemos, es menos probable que suframos una lesión y rendimos mejor en cada práctica, entrenamiento y competición. </a:t>
                      </a:r>
                    </a:p>
                    <a:p>
                      <a:endParaRPr sz="900" b="0" i="0" u="none" strike="noStrike" baseline="0" dirty="0">
                        <a:solidFill>
                          <a:schemeClr val="dk1"/>
                        </a:solidFill>
                        <a:latin typeface="Ubuntu" panose="020B0504030602030204" pitchFamily="34" charset="0"/>
                        <a:ea typeface="+mn-ea"/>
                        <a:cs typeface="+mn-cs"/>
                      </a:endParaRPr>
                    </a:p>
                    <a:p>
                      <a:endParaRPr sz="900" b="0" i="0" u="none" strike="noStrike" baseline="0" dirty="0">
                        <a:solidFill>
                          <a:schemeClr val="dk1"/>
                        </a:solidFill>
                        <a:latin typeface="Ubuntu" panose="020B0504030602030204" pitchFamily="34" charset="0"/>
                        <a:ea typeface="+mn-ea"/>
                        <a:cs typeface="+mn-cs"/>
                      </a:endParaRPr>
                    </a:p>
                    <a:p>
                      <a:r>
                        <a:rPr lang="es-xl" sz="900" b="1" i="0" u="none" strike="noStrike" spc="-10" baseline="0" dirty="0">
                          <a:solidFill>
                            <a:schemeClr val="dk1"/>
                          </a:solidFill>
                          <a:latin typeface="Ubuntu" panose="020B0504030602030204" pitchFamily="34" charset="0"/>
                          <a:ea typeface="+mn-ea"/>
                          <a:cs typeface="+mn-cs"/>
                        </a:rPr>
                        <a:t>Los ejercicios de calentamiento tienen muchos beneficios físicos y mentales:</a:t>
                      </a:r>
                    </a:p>
                    <a:p>
                      <a:endParaRPr sz="900" b="0" i="0" u="none" strike="noStrike" baseline="0" dirty="0">
                        <a:solidFill>
                          <a:schemeClr val="dk1"/>
                        </a:solidFill>
                        <a:latin typeface="Ubuntu" panose="020B0504030602030204" pitchFamily="34" charset="0"/>
                        <a:ea typeface="+mn-ea"/>
                        <a:cs typeface="+mn-cs"/>
                      </a:endParaRPr>
                    </a:p>
                    <a:p>
                      <a:r>
                        <a:rPr lang="es-xl" sz="900" b="0" i="0" u="none" strike="noStrike" baseline="0" dirty="0">
                          <a:solidFill>
                            <a:schemeClr val="dk1"/>
                          </a:solidFill>
                          <a:latin typeface="Ubuntu" panose="020B0504030602030204" pitchFamily="34" charset="0"/>
                          <a:ea typeface="+mn-ea"/>
                          <a:cs typeface="+mn-cs"/>
                        </a:rPr>
                        <a:t>Los ejercicios de calentamiento preparan el cuerpo para el deporte o el ejercicio y ayudan a prevenir lesiones porque aumentan lo siguiente:</a:t>
                      </a:r>
                    </a:p>
                    <a:p>
                      <a:pPr marL="171450" indent="-171450">
                        <a:buFont typeface="Arial" panose="020B0604020202020204" pitchFamily="34" charset="0"/>
                        <a:buChar char="•"/>
                      </a:pPr>
                      <a:r>
                        <a:rPr lang="en-IN" sz="900" b="0" i="0" u="none" strike="noStrike" baseline="0" dirty="0" err="1">
                          <a:solidFill>
                            <a:schemeClr val="dk1"/>
                          </a:solidFill>
                          <a:latin typeface="Ubuntu" panose="020B0504030602030204" pitchFamily="34" charset="0"/>
                          <a:ea typeface="+mn-ea"/>
                          <a:cs typeface="+mn-cs"/>
                        </a:rPr>
                        <a:t>Frecuencia</a:t>
                      </a:r>
                      <a:r>
                        <a:rPr lang="es-xl" sz="900" b="0" i="0" u="none" strike="noStrike" baseline="0" dirty="0">
                          <a:solidFill>
                            <a:schemeClr val="dk1"/>
                          </a:solidFill>
                          <a:latin typeface="Ubuntu" panose="020B0504030602030204" pitchFamily="34" charset="0"/>
                          <a:ea typeface="+mn-ea"/>
                          <a:cs typeface="+mn-cs"/>
                        </a:rPr>
                        <a:t> cardíaca</a:t>
                      </a:r>
                    </a:p>
                    <a:p>
                      <a:pPr marL="171450" indent="-171450">
                        <a:buFont typeface="Arial" panose="020B0604020202020204" pitchFamily="34" charset="0"/>
                        <a:buChar char="•"/>
                      </a:pPr>
                      <a:r>
                        <a:rPr lang="en-IN" sz="900" b="0" i="0" u="none" strike="noStrike" baseline="0" dirty="0" err="1">
                          <a:solidFill>
                            <a:schemeClr val="dk1"/>
                          </a:solidFill>
                          <a:latin typeface="Ubuntu" panose="020B0504030602030204" pitchFamily="34" charset="0"/>
                          <a:ea typeface="+mn-ea"/>
                          <a:cs typeface="+mn-cs"/>
                        </a:rPr>
                        <a:t>Frecuencia</a:t>
                      </a:r>
                      <a:r>
                        <a:rPr lang="es-xl" sz="900" b="0" i="0" u="none" strike="noStrike" baseline="0" dirty="0">
                          <a:solidFill>
                            <a:schemeClr val="dk1"/>
                          </a:solidFill>
                          <a:latin typeface="Ubuntu" panose="020B0504030602030204" pitchFamily="34" charset="0"/>
                          <a:ea typeface="+mn-ea"/>
                          <a:cs typeface="+mn-cs"/>
                        </a:rPr>
                        <a:t> respiratoria</a:t>
                      </a:r>
                    </a:p>
                    <a:p>
                      <a:pPr marL="171450" indent="-171450">
                        <a:buFont typeface="Arial" panose="020B0604020202020204" pitchFamily="34" charset="0"/>
                        <a:buChar char="•"/>
                      </a:pPr>
                      <a:r>
                        <a:rPr lang="en-IN" sz="900" b="0" i="0" u="none" strike="noStrike" baseline="0" dirty="0" err="1">
                          <a:solidFill>
                            <a:schemeClr val="dk1"/>
                          </a:solidFill>
                          <a:latin typeface="Ubuntu" panose="020B0504030602030204" pitchFamily="34" charset="0"/>
                          <a:ea typeface="+mn-ea"/>
                          <a:cs typeface="+mn-cs"/>
                        </a:rPr>
                        <a:t>Flujo</a:t>
                      </a:r>
                      <a:r>
                        <a:rPr lang="es-xl" sz="900" b="0" i="0" u="none" strike="noStrike" baseline="0" dirty="0">
                          <a:solidFill>
                            <a:schemeClr val="dk1"/>
                          </a:solidFill>
                          <a:latin typeface="Ubuntu" panose="020B0504030602030204" pitchFamily="34" charset="0"/>
                          <a:ea typeface="+mn-ea"/>
                          <a:cs typeface="+mn-cs"/>
                        </a:rPr>
                        <a:t> sanguíneo a los músculos activos</a:t>
                      </a:r>
                    </a:p>
                    <a:p>
                      <a:pPr marL="171450" indent="-171450">
                        <a:buFont typeface="Arial" panose="020B0604020202020204" pitchFamily="34" charset="0"/>
                        <a:buChar char="•"/>
                      </a:pPr>
                      <a:r>
                        <a:rPr lang="en-IN" sz="900" b="0" i="0" u="none" strike="noStrike" baseline="0" dirty="0" err="1">
                          <a:solidFill>
                            <a:schemeClr val="dk1"/>
                          </a:solidFill>
                          <a:latin typeface="Ubuntu" panose="020B0504030602030204" pitchFamily="34" charset="0"/>
                          <a:ea typeface="+mn-ea"/>
                          <a:cs typeface="+mn-cs"/>
                        </a:rPr>
                        <a:t>Temperatura</a:t>
                      </a:r>
                      <a:r>
                        <a:rPr lang="es-xl" sz="900" b="0" i="0" u="none" strike="noStrike" baseline="0" dirty="0">
                          <a:solidFill>
                            <a:schemeClr val="dk1"/>
                          </a:solidFill>
                          <a:latin typeface="Ubuntu" panose="020B0504030602030204" pitchFamily="34" charset="0"/>
                          <a:ea typeface="+mn-ea"/>
                          <a:cs typeface="+mn-cs"/>
                        </a:rPr>
                        <a:t> corporal y muscular</a:t>
                      </a:r>
                    </a:p>
                    <a:p>
                      <a:r>
                        <a:rPr lang="es-xl" sz="900" b="0" i="0" u="none" strike="noStrike" baseline="0" dirty="0">
                          <a:solidFill>
                            <a:schemeClr val="dk1"/>
                          </a:solidFill>
                          <a:latin typeface="Ubuntu" panose="020B0504030602030204" pitchFamily="34" charset="0"/>
                          <a:ea typeface="+mn-ea"/>
                          <a:cs typeface="+mn-cs"/>
                        </a:rPr>
                        <a:t> </a:t>
                      </a:r>
                    </a:p>
                    <a:p>
                      <a:r>
                        <a:rPr lang="es-xl" sz="900" b="0" i="0" u="none" strike="noStrike" baseline="0" dirty="0">
                          <a:solidFill>
                            <a:schemeClr val="dk1"/>
                          </a:solidFill>
                          <a:latin typeface="Ubuntu" panose="020B0504030602030204" pitchFamily="34" charset="0"/>
                          <a:ea typeface="+mn-ea"/>
                          <a:cs typeface="+mn-cs"/>
                        </a:rPr>
                        <a:t>Los ejercicios de calentamiento preparan la mente para concentrarse en </a:t>
                      </a:r>
                      <a:br>
                        <a:rPr lang="en-US" sz="900" b="0" i="0" u="none" strike="noStrike" baseline="0" dirty="0">
                          <a:solidFill>
                            <a:schemeClr val="dk1"/>
                          </a:solidFill>
                          <a:latin typeface="Ubuntu" panose="020B0504030602030204" pitchFamily="34" charset="0"/>
                          <a:ea typeface="+mn-ea"/>
                          <a:cs typeface="+mn-cs"/>
                        </a:rPr>
                      </a:br>
                      <a:r>
                        <a:rPr lang="es-xl" sz="900" b="0" i="0" u="none" strike="noStrike" baseline="0" dirty="0">
                          <a:solidFill>
                            <a:schemeClr val="dk1"/>
                          </a:solidFill>
                          <a:latin typeface="Ubuntu" panose="020B0504030602030204" pitchFamily="34" charset="0"/>
                          <a:ea typeface="+mn-ea"/>
                          <a:cs typeface="+mn-cs"/>
                        </a:rPr>
                        <a:t>el deporte o el ejercicio porque hacen lo siguiente:</a:t>
                      </a:r>
                    </a:p>
                    <a:p>
                      <a:pPr marL="171450" indent="-171450">
                        <a:buFont typeface="Arial" panose="020B0604020202020204" pitchFamily="34" charset="0"/>
                        <a:buChar char="•"/>
                      </a:pPr>
                      <a:r>
                        <a:rPr lang="es-xl" sz="900" b="0" i="0" u="none" strike="noStrike" baseline="0" dirty="0">
                          <a:solidFill>
                            <a:schemeClr val="dk1"/>
                          </a:solidFill>
                          <a:latin typeface="Ubuntu" panose="020B0504030602030204" pitchFamily="34" charset="0"/>
                          <a:ea typeface="+mn-ea"/>
                          <a:cs typeface="+mn-cs"/>
                        </a:rPr>
                        <a:t>Ayudan a dejar de pensar en la vida cotidiana para concentrarse en </a:t>
                      </a:r>
                      <a:br>
                        <a:rPr lang="en-US" sz="900" b="0" i="0" u="none" strike="noStrike" baseline="0" dirty="0">
                          <a:solidFill>
                            <a:schemeClr val="dk1"/>
                          </a:solidFill>
                          <a:latin typeface="Ubuntu" panose="020B0504030602030204" pitchFamily="34" charset="0"/>
                          <a:ea typeface="+mn-ea"/>
                          <a:cs typeface="+mn-cs"/>
                        </a:rPr>
                      </a:br>
                      <a:r>
                        <a:rPr lang="es-xl" sz="900" b="0" i="0" u="none" strike="noStrike" baseline="0" dirty="0">
                          <a:solidFill>
                            <a:schemeClr val="dk1"/>
                          </a:solidFill>
                          <a:latin typeface="Ubuntu" panose="020B0504030602030204" pitchFamily="34" charset="0"/>
                          <a:ea typeface="+mn-ea"/>
                          <a:cs typeface="+mn-cs"/>
                        </a:rPr>
                        <a:t>el deporte.</a:t>
                      </a:r>
                    </a:p>
                    <a:p>
                      <a:pPr marL="171450" indent="-171450">
                        <a:buFont typeface="Arial" panose="020B0604020202020204" pitchFamily="34" charset="0"/>
                        <a:buChar char="•"/>
                      </a:pPr>
                      <a:r>
                        <a:rPr lang="es-xl" sz="900" b="0" i="0" u="none" strike="noStrike" baseline="0" dirty="0">
                          <a:solidFill>
                            <a:schemeClr val="dk1"/>
                          </a:solidFill>
                          <a:latin typeface="Ubuntu" panose="020B0504030602030204" pitchFamily="34" charset="0"/>
                          <a:ea typeface="+mn-ea"/>
                          <a:cs typeface="+mn-cs"/>
                        </a:rPr>
                        <a:t>Conectan la mente y el cuerpo (por ejemplo, sincronizan la coordinación </a:t>
                      </a:r>
                      <a:br>
                        <a:rPr lang="en-US" sz="900" b="0" i="0" u="none" strike="noStrike" baseline="0" dirty="0">
                          <a:solidFill>
                            <a:schemeClr val="dk1"/>
                          </a:solidFill>
                          <a:latin typeface="Ubuntu" panose="020B0504030602030204" pitchFamily="34" charset="0"/>
                          <a:ea typeface="+mn-ea"/>
                          <a:cs typeface="+mn-cs"/>
                        </a:rPr>
                      </a:br>
                      <a:r>
                        <a:rPr lang="es-xl" sz="900" b="0" i="0" u="none" strike="noStrike" baseline="0" dirty="0">
                          <a:solidFill>
                            <a:schemeClr val="dk1"/>
                          </a:solidFill>
                          <a:latin typeface="Ubuntu" panose="020B0504030602030204" pitchFamily="34" charset="0"/>
                          <a:ea typeface="+mn-ea"/>
                          <a:cs typeface="+mn-cs"/>
                        </a:rPr>
                        <a:t>de manos y ojos).</a:t>
                      </a:r>
                    </a:p>
                    <a:p>
                      <a:pPr marL="171450" indent="-171450">
                        <a:buFont typeface="Arial" panose="020B0604020202020204" pitchFamily="34" charset="0"/>
                        <a:buChar char="•"/>
                      </a:pPr>
                      <a:endParaRPr sz="900" b="0" i="0" u="none" strike="noStrike" baseline="0" dirty="0">
                        <a:solidFill>
                          <a:schemeClr val="dk1"/>
                        </a:solidFill>
                        <a:latin typeface="Ubuntu" panose="020B0504030602030204" pitchFamily="34" charset="0"/>
                        <a:ea typeface="+mn-ea"/>
                        <a:cs typeface="+mn-cs"/>
                      </a:endParaRPr>
                    </a:p>
                    <a:p>
                      <a:pPr marL="171450" indent="-171450">
                        <a:buFont typeface="Arial" panose="020B0604020202020204" pitchFamily="34" charset="0"/>
                        <a:buChar char="•"/>
                      </a:pPr>
                      <a:endParaRPr sz="900" b="0" i="0" u="none" strike="noStrike" baseline="0" dirty="0">
                        <a:solidFill>
                          <a:schemeClr val="dk1"/>
                        </a:solidFill>
                        <a:latin typeface="Ubuntu" panose="020B0504030602030204" pitchFamily="34" charset="0"/>
                        <a:ea typeface="+mn-ea"/>
                        <a:cs typeface="+mn-cs"/>
                      </a:endParaRPr>
                    </a:p>
                    <a:p>
                      <a:pPr marL="0" indent="0">
                        <a:buFont typeface="Arial" panose="020B0604020202020204" pitchFamily="34" charset="0"/>
                        <a:buNone/>
                      </a:pPr>
                      <a:endParaRPr sz="900" b="0" i="0" u="none" strike="noStrike" baseline="0" dirty="0">
                        <a:solidFill>
                          <a:schemeClr val="dk1"/>
                        </a:solidFill>
                        <a:latin typeface="Ubuntu" panose="020B0504030602030204" pitchFamily="34" charset="0"/>
                        <a:ea typeface="+mn-ea"/>
                        <a:cs typeface="+mn-cs"/>
                      </a:endParaRPr>
                    </a:p>
                    <a:p>
                      <a:pPr marL="0" indent="0">
                        <a:buFont typeface="Arial" panose="020B0604020202020204" pitchFamily="34" charset="0"/>
                        <a:buNone/>
                      </a:pPr>
                      <a:endParaRPr sz="900" b="0" i="0" u="none" strike="noStrike" baseline="0" dirty="0">
                        <a:solidFill>
                          <a:schemeClr val="dk1"/>
                        </a:solidFill>
                        <a:latin typeface="Ubuntu" panose="020B0504030602030204" pitchFamily="34" charset="0"/>
                        <a:ea typeface="+mn-ea"/>
                        <a:cs typeface="+mn-cs"/>
                      </a:endParaRPr>
                    </a:p>
                    <a:p>
                      <a:pPr marL="0" indent="0">
                        <a:buFont typeface="Arial" panose="020B0604020202020204" pitchFamily="34" charset="0"/>
                        <a:buNone/>
                      </a:pPr>
                      <a:endParaRPr sz="900" b="0" i="0" u="none" strike="noStrike" baseline="0" dirty="0">
                        <a:solidFill>
                          <a:schemeClr val="dk1"/>
                        </a:solidFill>
                        <a:latin typeface="Ubuntu" panose="020B0504030602030204" pitchFamily="34" charset="0"/>
                        <a:ea typeface="+mn-ea"/>
                        <a:cs typeface="+mn-cs"/>
                      </a:endParaRPr>
                    </a:p>
                    <a:p>
                      <a:pPr marL="0" indent="0">
                        <a:buFont typeface="Arial" panose="020B0604020202020204" pitchFamily="34" charset="0"/>
                        <a:buNone/>
                      </a:pPr>
                      <a:endParaRPr sz="900" b="0" i="0" u="none" strike="noStrike" baseline="0" dirty="0">
                        <a:solidFill>
                          <a:schemeClr val="dk1"/>
                        </a:solidFill>
                        <a:latin typeface="Ubuntu" panose="020B0504030602030204" pitchFamily="34" charset="0"/>
                        <a:ea typeface="+mn-ea"/>
                        <a:cs typeface="+mn-cs"/>
                      </a:endParaRPr>
                    </a:p>
                    <a:p>
                      <a:pPr marL="0" indent="0">
                        <a:buFont typeface="Arial" panose="020B0604020202020204" pitchFamily="34" charset="0"/>
                        <a:buNone/>
                      </a:pPr>
                      <a:endParaRPr sz="900" b="0" i="0" u="none" strike="noStrike" baseline="0" dirty="0">
                        <a:solidFill>
                          <a:schemeClr val="dk1"/>
                        </a:solidFill>
                        <a:latin typeface="Ubuntu" panose="020B0504030602030204" pitchFamily="34" charset="0"/>
                        <a:ea typeface="+mn-ea"/>
                        <a:cs typeface="+mn-cs"/>
                      </a:endParaRPr>
                    </a:p>
                    <a:p>
                      <a:pPr marL="0" indent="0">
                        <a:buFont typeface="Arial" panose="020B0604020202020204" pitchFamily="34" charset="0"/>
                        <a:buNone/>
                      </a:pPr>
                      <a:endParaRPr sz="900" b="0" i="0" u="none" strike="noStrike" baseline="0" dirty="0">
                        <a:solidFill>
                          <a:schemeClr val="dk1"/>
                        </a:solidFill>
                        <a:latin typeface="Ubuntu" panose="020B0504030602030204" pitchFamily="34" charset="0"/>
                        <a:ea typeface="+mn-ea"/>
                        <a:cs typeface="+mn-cs"/>
                      </a:endParaRPr>
                    </a:p>
                    <a:p>
                      <a:pPr marL="0" indent="0">
                        <a:buFont typeface="Arial" panose="020B0604020202020204" pitchFamily="34" charset="0"/>
                        <a:buNone/>
                      </a:pPr>
                      <a:endParaRPr sz="900" b="0" i="0" u="none" strike="noStrike" baseline="0" dirty="0">
                        <a:solidFill>
                          <a:schemeClr val="dk1"/>
                        </a:solidFill>
                        <a:latin typeface="Ubuntu" panose="020B0504030602030204" pitchFamily="34" charset="0"/>
                        <a:ea typeface="+mn-ea"/>
                        <a:cs typeface="+mn-cs"/>
                      </a:endParaRPr>
                    </a:p>
                    <a:p>
                      <a:pPr marL="0" indent="0">
                        <a:buFont typeface="Arial" panose="020B0604020202020204" pitchFamily="34" charset="0"/>
                        <a:buNone/>
                      </a:pPr>
                      <a:endParaRPr sz="900" b="0" i="0" u="none" strike="noStrike" baseline="0" dirty="0">
                        <a:solidFill>
                          <a:schemeClr val="dk1"/>
                        </a:solidFill>
                        <a:latin typeface="Ubuntu" panose="020B0504030602030204" pitchFamily="34" charset="0"/>
                        <a:ea typeface="+mn-ea"/>
                        <a:cs typeface="+mn-cs"/>
                      </a:endParaRPr>
                    </a:p>
                    <a:p>
                      <a:pPr marL="171450" indent="-171450">
                        <a:buFont typeface="Arial" panose="020B0604020202020204" pitchFamily="34" charset="0"/>
                        <a:buChar char="•"/>
                      </a:pPr>
                      <a:endParaRPr sz="900" b="0" i="0" u="none" strike="noStrike" baseline="0" dirty="0">
                        <a:solidFill>
                          <a:schemeClr val="dk1"/>
                        </a:solidFill>
                        <a:latin typeface="Ubuntu" panose="020B0504030602030204" pitchFamily="34" charset="0"/>
                        <a:ea typeface="+mn-ea"/>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sz="1600"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bl>
          </a:graphicData>
        </a:graphic>
      </p:graphicFrame>
      <p:grpSp>
        <p:nvGrpSpPr>
          <p:cNvPr id="11" name="Group 10">
            <a:extLst>
              <a:ext uri="{FF2B5EF4-FFF2-40B4-BE49-F238E27FC236}">
                <a16:creationId xmlns:a16="http://schemas.microsoft.com/office/drawing/2014/main" id="{C72AB07B-6897-36C5-7B67-BB0F5FB76327}"/>
              </a:ext>
            </a:extLst>
          </p:cNvPr>
          <p:cNvGrpSpPr/>
          <p:nvPr/>
        </p:nvGrpSpPr>
        <p:grpSpPr>
          <a:xfrm>
            <a:off x="7077693" y="1559814"/>
            <a:ext cx="2055294" cy="3738371"/>
            <a:chOff x="7077693" y="1212471"/>
            <a:chExt cx="2055294" cy="3738371"/>
          </a:xfrm>
        </p:grpSpPr>
        <p:pic>
          <p:nvPicPr>
            <p:cNvPr id="4" name="Picture 3">
              <a:extLst>
                <a:ext uri="{FF2B5EF4-FFF2-40B4-BE49-F238E27FC236}">
                  <a16:creationId xmlns:a16="http://schemas.microsoft.com/office/drawing/2014/main" id="{1210C7A2-2F81-A79C-BC55-330F0EF53D8B}"/>
                </a:ext>
              </a:extLst>
            </p:cNvPr>
            <p:cNvPicPr>
              <a:picLocks noChangeAspect="1"/>
            </p:cNvPicPr>
            <p:nvPr/>
          </p:nvPicPr>
          <p:blipFill rotWithShape="1">
            <a:blip r:embed="rId2"/>
            <a:srcRect l="6200" t="34496" r="50000" b="21175"/>
            <a:stretch/>
          </p:blipFill>
          <p:spPr>
            <a:xfrm>
              <a:off x="7077694" y="1212471"/>
              <a:ext cx="2055293" cy="1170060"/>
            </a:xfrm>
            <a:prstGeom prst="rect">
              <a:avLst/>
            </a:prstGeom>
            <a:ln>
              <a:solidFill>
                <a:schemeClr val="tx1"/>
              </a:solidFill>
            </a:ln>
          </p:spPr>
        </p:pic>
        <p:pic>
          <p:nvPicPr>
            <p:cNvPr id="8" name="Picture 7">
              <a:extLst>
                <a:ext uri="{FF2B5EF4-FFF2-40B4-BE49-F238E27FC236}">
                  <a16:creationId xmlns:a16="http://schemas.microsoft.com/office/drawing/2014/main" id="{89F6060B-1089-F4D9-175F-65D817BCC793}"/>
                </a:ext>
              </a:extLst>
            </p:cNvPr>
            <p:cNvPicPr>
              <a:picLocks noChangeAspect="1"/>
            </p:cNvPicPr>
            <p:nvPr/>
          </p:nvPicPr>
          <p:blipFill rotWithShape="1">
            <a:blip r:embed="rId3"/>
            <a:srcRect l="6200" t="35561" r="50000" b="22028"/>
            <a:stretch/>
          </p:blipFill>
          <p:spPr>
            <a:xfrm>
              <a:off x="7077693" y="2510690"/>
              <a:ext cx="2055293" cy="1170060"/>
            </a:xfrm>
            <a:prstGeom prst="rect">
              <a:avLst/>
            </a:prstGeom>
            <a:ln>
              <a:solidFill>
                <a:schemeClr val="tx1"/>
              </a:solidFill>
            </a:ln>
          </p:spPr>
        </p:pic>
        <p:pic>
          <p:nvPicPr>
            <p:cNvPr id="10" name="Picture 9">
              <a:extLst>
                <a:ext uri="{FF2B5EF4-FFF2-40B4-BE49-F238E27FC236}">
                  <a16:creationId xmlns:a16="http://schemas.microsoft.com/office/drawing/2014/main" id="{BCFF33FF-4871-4B61-4841-2978C8E9D3C8}"/>
                </a:ext>
              </a:extLst>
            </p:cNvPr>
            <p:cNvPicPr>
              <a:picLocks noChangeAspect="1"/>
            </p:cNvPicPr>
            <p:nvPr/>
          </p:nvPicPr>
          <p:blipFill rotWithShape="1">
            <a:blip r:embed="rId4"/>
            <a:srcRect l="6200" t="35348" r="50000" b="21389"/>
            <a:stretch/>
          </p:blipFill>
          <p:spPr>
            <a:xfrm>
              <a:off x="7077693" y="3808909"/>
              <a:ext cx="2055293" cy="1141933"/>
            </a:xfrm>
            <a:prstGeom prst="rect">
              <a:avLst/>
            </a:prstGeom>
            <a:ln>
              <a:solidFill>
                <a:schemeClr val="tx1"/>
              </a:solidFill>
            </a:ln>
          </p:spPr>
        </p:pic>
      </p:grpSp>
    </p:spTree>
    <p:extLst>
      <p:ext uri="{BB962C8B-B14F-4D97-AF65-F5344CB8AC3E}">
        <p14:creationId xmlns:p14="http://schemas.microsoft.com/office/powerpoint/2010/main" val="28701115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3927521598"/>
              </p:ext>
            </p:extLst>
          </p:nvPr>
        </p:nvGraphicFramePr>
        <p:xfrm>
          <a:off x="614150" y="545910"/>
          <a:ext cx="8518837" cy="5187728"/>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09113">
                <a:tc>
                  <a:txBody>
                    <a:bodyPr/>
                    <a:lstStyle/>
                    <a:p>
                      <a:r>
                        <a:rPr lang="es-xl" sz="1200" dirty="0">
                          <a:solidFill>
                            <a:srgbClr val="316355"/>
                          </a:solidFill>
                          <a:latin typeface="Ubuntu" panose="020B0504030602030204" pitchFamily="34" charset="0"/>
                        </a:rPr>
                        <a:t>Preparación</a:t>
                      </a:r>
                      <a:endParaRPr sz="1200" dirty="0">
                        <a:solidFill>
                          <a:srgbClr val="316355"/>
                        </a:solidFill>
                        <a:latin typeface="Ubuntu" panose="020B050403060203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s-xl" sz="1200">
                          <a:solidFill>
                            <a:srgbClr val="316355"/>
                          </a:solidFill>
                          <a:latin typeface="Ubuntu" panose="020B0504030602030204" pitchFamily="34" charset="0"/>
                        </a:rPr>
                        <a:t>Descripción</a:t>
                      </a:r>
                      <a:endParaRPr sz="1200">
                        <a:solidFill>
                          <a:srgbClr val="316355"/>
                        </a:solidFill>
                        <a:latin typeface="Ubuntu" panose="020B0504030602030204" pitchFamily="34" charset="0"/>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s-xl" sz="1200">
                          <a:solidFill>
                            <a:srgbClr val="316355"/>
                          </a:solidFill>
                          <a:latin typeface="Ubuntu" panose="020B0504030602030204" pitchFamily="34" charset="0"/>
                        </a:rPr>
                        <a:t>Diapositiva</a:t>
                      </a:r>
                      <a:endParaRPr sz="1200">
                        <a:solidFill>
                          <a:srgbClr val="316355"/>
                        </a:solidFill>
                        <a:latin typeface="Ubuntu" panose="020B0504030602030204" pitchFamily="34" charset="0"/>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1906815">
                <a:tc>
                  <a:txBody>
                    <a:bodyPr/>
                    <a:lstStyle/>
                    <a:p>
                      <a:r>
                        <a:rPr lang="es-xl" sz="900" b="1" i="0" u="none" strike="noStrike" baseline="0" dirty="0">
                          <a:solidFill>
                            <a:srgbClr val="316355"/>
                          </a:solidFill>
                          <a:latin typeface="Ubuntu" panose="020B0504030602030204" pitchFamily="34" charset="0"/>
                          <a:ea typeface="+mn-ea"/>
                          <a:cs typeface="+mn-cs"/>
                        </a:rPr>
                        <a:t>Tema</a:t>
                      </a:r>
                    </a:p>
                    <a:p>
                      <a:r>
                        <a:rPr lang="es-xl" sz="900" b="1" i="0" u="none" strike="noStrike" baseline="0" dirty="0">
                          <a:solidFill>
                            <a:srgbClr val="316355"/>
                          </a:solidFill>
                          <a:latin typeface="Ubuntu" panose="020B0504030602030204" pitchFamily="34" charset="0"/>
                          <a:ea typeface="+mn-ea"/>
                          <a:cs typeface="+mn-cs"/>
                        </a:rPr>
                        <a:t>Lección 2: </a:t>
                      </a:r>
                      <a:r>
                        <a:rPr lang="es-xl" sz="900" b="0" i="0" u="none" strike="noStrike" baseline="0" dirty="0">
                          <a:solidFill>
                            <a:schemeClr val="tx1"/>
                          </a:solidFill>
                          <a:latin typeface="Ubuntu" panose="020B0504030602030204" pitchFamily="34" charset="0"/>
                          <a:ea typeface="+mn-ea"/>
                          <a:cs typeface="+mn-cs"/>
                        </a:rPr>
                        <a:t>Rutina de calentamiento para dirigir ejercicios de calentamiento </a:t>
                      </a:r>
                      <a:br>
                        <a:rPr lang="en-US" sz="900" b="0" i="0" u="none" strike="noStrike" baseline="0" dirty="0">
                          <a:solidFill>
                            <a:schemeClr val="tx1"/>
                          </a:solidFill>
                          <a:latin typeface="Ubuntu" panose="020B0504030602030204" pitchFamily="34" charset="0"/>
                          <a:ea typeface="+mn-ea"/>
                          <a:cs typeface="+mn-cs"/>
                        </a:rPr>
                      </a:br>
                      <a:r>
                        <a:rPr lang="es-xl" sz="900" b="0" i="0" u="none" strike="noStrike" baseline="0" dirty="0">
                          <a:solidFill>
                            <a:schemeClr val="tx1"/>
                          </a:solidFill>
                          <a:latin typeface="Ubuntu" panose="020B0504030602030204" pitchFamily="34" charset="0"/>
                          <a:ea typeface="+mn-ea"/>
                          <a:cs typeface="+mn-cs"/>
                        </a:rPr>
                        <a:t>y enfriamiento</a:t>
                      </a:r>
                    </a:p>
                    <a:p>
                      <a:endParaRPr sz="900" b="1" i="0" u="none" strike="noStrike" baseline="0" dirty="0">
                        <a:solidFill>
                          <a:srgbClr val="316355"/>
                        </a:solidFill>
                        <a:latin typeface="Ubuntu" panose="020B0504030602030204" pitchFamily="34" charset="0"/>
                        <a:ea typeface="+mn-ea"/>
                        <a:cs typeface="+mn-cs"/>
                      </a:endParaRPr>
                    </a:p>
                    <a:p>
                      <a:r>
                        <a:rPr lang="es-xl" sz="900" b="0" i="0" u="none" strike="noStrike" baseline="0" dirty="0">
                          <a:solidFill>
                            <a:schemeClr val="tx1"/>
                          </a:solidFill>
                          <a:latin typeface="Ubuntu" panose="020B0504030602030204" pitchFamily="34" charset="0"/>
                          <a:ea typeface="+mn-ea"/>
                          <a:cs typeface="+mn-cs"/>
                        </a:rPr>
                        <a:t>¿Cómo se hacen los ejercicios </a:t>
                      </a:r>
                      <a:br>
                        <a:rPr lang="en-US" sz="900" b="0" i="0" u="none" strike="noStrike" baseline="0" dirty="0">
                          <a:solidFill>
                            <a:schemeClr val="tx1"/>
                          </a:solidFill>
                          <a:latin typeface="Ubuntu" panose="020B0504030602030204" pitchFamily="34" charset="0"/>
                          <a:ea typeface="+mn-ea"/>
                          <a:cs typeface="+mn-cs"/>
                        </a:rPr>
                      </a:br>
                      <a:r>
                        <a:rPr lang="es-xl" sz="900" b="0" i="0" u="none" strike="noStrike" baseline="0" dirty="0">
                          <a:solidFill>
                            <a:schemeClr val="tx1"/>
                          </a:solidFill>
                          <a:latin typeface="Ubuntu" panose="020B0504030602030204" pitchFamily="34" charset="0"/>
                          <a:ea typeface="+mn-ea"/>
                          <a:cs typeface="+mn-cs"/>
                        </a:rPr>
                        <a:t>de calentamiento?</a:t>
                      </a:r>
                    </a:p>
                    <a:p>
                      <a:endParaRPr sz="900" b="0" i="0" u="none" strike="noStrike" baseline="0" dirty="0">
                        <a:solidFill>
                          <a:srgbClr val="316355"/>
                        </a:solidFill>
                        <a:latin typeface="Ubuntu" panose="020B0504030602030204" pitchFamily="34" charset="0"/>
                        <a:ea typeface="+mn-ea"/>
                        <a:cs typeface="+mn-cs"/>
                      </a:endParaRPr>
                    </a:p>
                    <a:p>
                      <a:r>
                        <a:rPr lang="es-xl" sz="900" b="1" i="0" u="none" strike="noStrike" baseline="0" dirty="0">
                          <a:solidFill>
                            <a:srgbClr val="316355"/>
                          </a:solidFill>
                          <a:latin typeface="Ubuntu" panose="020B0504030602030204" pitchFamily="34" charset="0"/>
                          <a:ea typeface="+mn-ea"/>
                          <a:cs typeface="+mn-cs"/>
                        </a:rPr>
                        <a:t>Tiempo: </a:t>
                      </a:r>
                      <a:r>
                        <a:rPr lang="es-xl" sz="900" b="0" i="0" u="none" strike="noStrike" baseline="0" dirty="0">
                          <a:solidFill>
                            <a:schemeClr val="tx1"/>
                          </a:solidFill>
                          <a:latin typeface="Ubuntu" panose="020B0504030602030204" pitchFamily="34" charset="0"/>
                          <a:ea typeface="+mn-ea"/>
                          <a:cs typeface="+mn-cs"/>
                        </a:rPr>
                        <a:t>2 minutos</a:t>
                      </a:r>
                    </a:p>
                    <a:p>
                      <a:r>
                        <a:rPr lang="es-xl" sz="900" b="1" i="0" u="none" strike="noStrike" baseline="0" dirty="0">
                          <a:solidFill>
                            <a:srgbClr val="316355"/>
                          </a:solidFill>
                          <a:latin typeface="Ubuntu" panose="020B0504030602030204" pitchFamily="34" charset="0"/>
                          <a:ea typeface="+mn-ea"/>
                          <a:cs typeface="+mn-cs"/>
                        </a:rPr>
                        <a:t>Dirige:</a:t>
                      </a:r>
                      <a:endParaRPr sz="900" dirty="0">
                        <a:solidFill>
                          <a:srgbClr val="316355"/>
                        </a:solidFill>
                        <a:latin typeface="Ubuntu" panose="020B050403060203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xl" sz="900" b="0" i="0" u="none" strike="noStrike" baseline="0" dirty="0">
                          <a:solidFill>
                            <a:schemeClr val="dk1"/>
                          </a:solidFill>
                          <a:latin typeface="Ubuntu" panose="020B0504030602030204" pitchFamily="34" charset="0"/>
                          <a:ea typeface="+mn-ea"/>
                          <a:cs typeface="+mn-cs"/>
                        </a:rPr>
                        <a:t>Cada deporte es diferente y requiere habilidades y movimientos específicos. Los ejercicios de calentamiento deben personalizarse según el deporte y los niveles de habilidad de los atletas. Deben comenzar a un ritmo lento y volverse gradualmente un poco más rápidos y difíciles.</a:t>
                      </a:r>
                    </a:p>
                    <a:p>
                      <a:pPr marL="0" marR="0" lvl="0" indent="0" algn="l" defTabSz="914400" rtl="0" eaLnBrk="1" fontAlgn="auto" latinLnBrk="0" hangingPunct="1">
                        <a:lnSpc>
                          <a:spcPct val="100000"/>
                        </a:lnSpc>
                        <a:spcBef>
                          <a:spcPts val="0"/>
                        </a:spcBef>
                        <a:spcAft>
                          <a:spcPts val="0"/>
                        </a:spcAft>
                        <a:buClrTx/>
                        <a:buSzTx/>
                        <a:buFontTx/>
                        <a:buNone/>
                        <a:tabLst/>
                        <a:defRPr/>
                      </a:pPr>
                      <a:r>
                        <a:rPr lang="es-xl" sz="900" b="0" i="0" u="none" strike="noStrike" baseline="0" dirty="0">
                          <a:solidFill>
                            <a:schemeClr val="dk1"/>
                          </a:solidFill>
                          <a:latin typeface="Ubuntu" panose="020B0504030602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s-xl" sz="900" b="0" i="0" u="none" strike="noStrike" baseline="0" dirty="0">
                          <a:solidFill>
                            <a:schemeClr val="dk1"/>
                          </a:solidFill>
                          <a:latin typeface="Ubuntu" panose="020B0504030602030204" pitchFamily="34" charset="0"/>
                          <a:ea typeface="+mn-ea"/>
                          <a:cs typeface="+mn-cs"/>
                        </a:rPr>
                        <a:t>Sin embargo, independientemente del deporte, estos tres elementos deben formar parte de todos los ejercicios de calentamiento: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N" sz="900" b="0" i="0" u="none" strike="noStrike" baseline="0" dirty="0" err="1">
                          <a:solidFill>
                            <a:schemeClr val="dk1"/>
                          </a:solidFill>
                          <a:latin typeface="Ubuntu" panose="020B0504030602030204" pitchFamily="34" charset="0"/>
                          <a:ea typeface="+mn-ea"/>
                          <a:cs typeface="+mn-cs"/>
                        </a:rPr>
                        <a:t>Actividad</a:t>
                      </a:r>
                      <a:r>
                        <a:rPr lang="es-xl" sz="900" b="0" i="0" u="none" strike="noStrike" baseline="0" dirty="0">
                          <a:solidFill>
                            <a:schemeClr val="dk1"/>
                          </a:solidFill>
                          <a:latin typeface="Ubuntu" panose="020B0504030602030204" pitchFamily="34" charset="0"/>
                          <a:ea typeface="+mn-ea"/>
                          <a:cs typeface="+mn-cs"/>
                        </a:rPr>
                        <a:t> aeróbica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N" sz="900" b="0" i="0" u="none" strike="noStrike" baseline="0" dirty="0" err="1">
                          <a:solidFill>
                            <a:schemeClr val="dk1"/>
                          </a:solidFill>
                          <a:latin typeface="Ubuntu" panose="020B0504030602030204" pitchFamily="34" charset="0"/>
                          <a:ea typeface="+mn-ea"/>
                          <a:cs typeface="+mn-cs"/>
                        </a:rPr>
                        <a:t>Estiramientos</a:t>
                      </a:r>
                      <a:r>
                        <a:rPr lang="es-xl" sz="900" b="0" i="0" u="none" strike="noStrike" baseline="0" dirty="0">
                          <a:solidFill>
                            <a:schemeClr val="dk1"/>
                          </a:solidFill>
                          <a:latin typeface="Ubuntu" panose="020B0504030602030204" pitchFamily="34" charset="0"/>
                          <a:ea typeface="+mn-ea"/>
                          <a:cs typeface="+mn-cs"/>
                        </a:rPr>
                        <a:t> dinámicos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N" sz="900" b="0" i="0" u="none" strike="noStrike" baseline="0" dirty="0" err="1">
                          <a:solidFill>
                            <a:schemeClr val="dk1"/>
                          </a:solidFill>
                          <a:latin typeface="Ubuntu" panose="020B0504030602030204" pitchFamily="34" charset="0"/>
                          <a:ea typeface="+mn-ea"/>
                          <a:cs typeface="+mn-cs"/>
                        </a:rPr>
                        <a:t>Movimientos</a:t>
                      </a:r>
                      <a:r>
                        <a:rPr lang="es-xl" sz="900" b="0" i="0" u="none" strike="noStrike" baseline="0" dirty="0">
                          <a:solidFill>
                            <a:schemeClr val="dk1"/>
                          </a:solidFill>
                          <a:latin typeface="Ubuntu" panose="020B0504030602030204" pitchFamily="34" charset="0"/>
                          <a:ea typeface="+mn-ea"/>
                          <a:cs typeface="+mn-cs"/>
                        </a:rPr>
                        <a:t> específicos del deporte</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sz="160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r h="2324616">
                <a:tc>
                  <a:txBody>
                    <a:bodyPr/>
                    <a:lstStyle/>
                    <a:p>
                      <a:r>
                        <a:rPr lang="es-xl" sz="900" b="1" i="0" u="none" strike="noStrike" baseline="0" dirty="0">
                          <a:solidFill>
                            <a:srgbClr val="316355"/>
                          </a:solidFill>
                          <a:latin typeface="Ubuntu" panose="020B0504030602030204" pitchFamily="34" charset="0"/>
                          <a:ea typeface="+mn-ea"/>
                          <a:cs typeface="+mn-cs"/>
                        </a:rPr>
                        <a:t>Tema</a:t>
                      </a:r>
                    </a:p>
                    <a:p>
                      <a:r>
                        <a:rPr lang="es-xl" sz="900" b="1" i="0" u="none" strike="noStrike" baseline="0" dirty="0">
                          <a:solidFill>
                            <a:srgbClr val="316355"/>
                          </a:solidFill>
                          <a:latin typeface="Ubuntu" panose="020B0504030602030204" pitchFamily="34" charset="0"/>
                          <a:ea typeface="+mn-ea"/>
                          <a:cs typeface="+mn-cs"/>
                        </a:rPr>
                        <a:t>Lección 2: </a:t>
                      </a:r>
                      <a:r>
                        <a:rPr lang="es-xl" sz="900" b="0" i="0" u="none" strike="noStrike" baseline="0" dirty="0">
                          <a:solidFill>
                            <a:schemeClr val="tx1"/>
                          </a:solidFill>
                          <a:latin typeface="Ubuntu" panose="020B0504030602030204" pitchFamily="34" charset="0"/>
                          <a:ea typeface="+mn-ea"/>
                          <a:cs typeface="+mn-cs"/>
                        </a:rPr>
                        <a:t>Rutina de calentamiento para dirigir ejercicios de calentamiento </a:t>
                      </a:r>
                      <a:br>
                        <a:rPr lang="en-US" sz="900" b="0" i="0" u="none" strike="noStrike" baseline="0" dirty="0">
                          <a:solidFill>
                            <a:schemeClr val="tx1"/>
                          </a:solidFill>
                          <a:latin typeface="Ubuntu" panose="020B0504030602030204" pitchFamily="34" charset="0"/>
                          <a:ea typeface="+mn-ea"/>
                          <a:cs typeface="+mn-cs"/>
                        </a:rPr>
                      </a:br>
                      <a:r>
                        <a:rPr lang="es-xl" sz="900" b="0" i="0" u="none" strike="noStrike" baseline="0" dirty="0">
                          <a:solidFill>
                            <a:schemeClr val="tx1"/>
                          </a:solidFill>
                          <a:latin typeface="Ubuntu" panose="020B0504030602030204" pitchFamily="34" charset="0"/>
                          <a:ea typeface="+mn-ea"/>
                          <a:cs typeface="+mn-cs"/>
                        </a:rPr>
                        <a:t>y enfriamiento</a:t>
                      </a:r>
                    </a:p>
                    <a:p>
                      <a:endParaRPr sz="900" b="1" i="0" u="none" strike="noStrike" baseline="0" dirty="0">
                        <a:solidFill>
                          <a:srgbClr val="316355"/>
                        </a:solidFill>
                        <a:latin typeface="Ubuntu" panose="020B0504030602030204" pitchFamily="34" charset="0"/>
                        <a:ea typeface="+mn-ea"/>
                        <a:cs typeface="+mn-cs"/>
                      </a:endParaRPr>
                    </a:p>
                    <a:p>
                      <a:r>
                        <a:rPr lang="es-xl" sz="900" b="0" i="0" u="none" strike="noStrike" baseline="0" dirty="0">
                          <a:solidFill>
                            <a:schemeClr val="tx1"/>
                          </a:solidFill>
                          <a:latin typeface="Ubuntu" panose="020B0504030602030204" pitchFamily="34" charset="0"/>
                          <a:ea typeface="+mn-ea"/>
                          <a:cs typeface="+mn-cs"/>
                        </a:rPr>
                        <a:t>Actividad aeróbica</a:t>
                      </a:r>
                    </a:p>
                    <a:p>
                      <a:endParaRPr sz="900" b="0" i="0" u="none" strike="noStrike" baseline="0" dirty="0">
                        <a:solidFill>
                          <a:srgbClr val="316355"/>
                        </a:solidFill>
                        <a:latin typeface="Ubuntu" panose="020B0504030602030204" pitchFamily="34" charset="0"/>
                        <a:ea typeface="+mn-ea"/>
                        <a:cs typeface="+mn-cs"/>
                      </a:endParaRPr>
                    </a:p>
                    <a:p>
                      <a:r>
                        <a:rPr lang="es-xl" sz="900" b="1" i="0" u="none" strike="noStrike" baseline="0" dirty="0">
                          <a:solidFill>
                            <a:srgbClr val="316355"/>
                          </a:solidFill>
                          <a:latin typeface="Ubuntu" panose="020B0504030602030204" pitchFamily="34" charset="0"/>
                          <a:ea typeface="+mn-ea"/>
                          <a:cs typeface="+mn-cs"/>
                        </a:rPr>
                        <a:t>Tiempo: </a:t>
                      </a:r>
                      <a:r>
                        <a:rPr lang="es-xl" sz="900" b="0" i="0" u="none" strike="noStrike" baseline="0" dirty="0">
                          <a:solidFill>
                            <a:schemeClr val="tx1"/>
                          </a:solidFill>
                          <a:latin typeface="Ubuntu" panose="020B0504030602030204" pitchFamily="34" charset="0"/>
                          <a:ea typeface="+mn-ea"/>
                          <a:cs typeface="+mn-cs"/>
                        </a:rPr>
                        <a:t>4 minutos</a:t>
                      </a:r>
                    </a:p>
                    <a:p>
                      <a:r>
                        <a:rPr lang="es-xl" sz="900" b="1" i="0" u="none" strike="noStrike" baseline="0" dirty="0">
                          <a:solidFill>
                            <a:srgbClr val="316355"/>
                          </a:solidFill>
                          <a:latin typeface="Ubuntu" panose="020B0504030602030204" pitchFamily="34" charset="0"/>
                          <a:ea typeface="+mn-ea"/>
                          <a:cs typeface="+mn-cs"/>
                        </a:rPr>
                        <a:t>Dirige:</a:t>
                      </a:r>
                      <a:endParaRPr sz="900" dirty="0">
                        <a:solidFill>
                          <a:srgbClr val="316355"/>
                        </a:solidFill>
                        <a:latin typeface="Ubuntu" panose="020B050403060203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r>
                        <a:rPr lang="es-xl" sz="900" b="0" i="0" u="none" strike="noStrike" baseline="0" dirty="0">
                          <a:solidFill>
                            <a:schemeClr val="dk1"/>
                          </a:solidFill>
                          <a:latin typeface="Ubuntu" panose="020B0504030602030204" pitchFamily="34" charset="0"/>
                          <a:ea typeface="+mn-ea"/>
                          <a:cs typeface="+mn-cs"/>
                        </a:rPr>
                        <a:t>Piensen en la Lección 1; el término “aeróbico” se usa para describir los ejercicios de resistencia.</a:t>
                      </a:r>
                    </a:p>
                    <a:p>
                      <a:endParaRPr sz="900" b="0" i="0" u="none" strike="noStrike" baseline="0" dirty="0">
                        <a:solidFill>
                          <a:schemeClr val="dk1"/>
                        </a:solidFill>
                        <a:latin typeface="Ubuntu" panose="020B0504030602030204" pitchFamily="34" charset="0"/>
                        <a:ea typeface="+mn-ea"/>
                        <a:cs typeface="+mn-cs"/>
                      </a:endParaRPr>
                    </a:p>
                    <a:p>
                      <a:r>
                        <a:rPr lang="es-xl" sz="900" b="0" i="0" u="none" strike="noStrike" baseline="0" dirty="0">
                          <a:solidFill>
                            <a:schemeClr val="dk1"/>
                          </a:solidFill>
                          <a:latin typeface="Ubuntu" panose="020B0504030602030204" pitchFamily="34" charset="0"/>
                          <a:ea typeface="+mn-ea"/>
                          <a:cs typeface="+mn-cs"/>
                        </a:rPr>
                        <a:t>Las actividades aeróbicas son movimientos de todo el cuerpo que aumentan </a:t>
                      </a:r>
                      <a:br>
                        <a:rPr lang="en-US" sz="900" b="0" i="0" u="none" strike="noStrike" baseline="0" dirty="0">
                          <a:solidFill>
                            <a:schemeClr val="dk1"/>
                          </a:solidFill>
                          <a:latin typeface="Ubuntu" panose="020B0504030602030204" pitchFamily="34" charset="0"/>
                          <a:ea typeface="+mn-ea"/>
                          <a:cs typeface="+mn-cs"/>
                        </a:rPr>
                      </a:br>
                      <a:r>
                        <a:rPr lang="es-xl" sz="900" b="0" i="0" u="none" strike="noStrike" baseline="0" dirty="0">
                          <a:solidFill>
                            <a:schemeClr val="dk1"/>
                          </a:solidFill>
                          <a:latin typeface="Ubuntu" panose="020B0504030602030204" pitchFamily="34" charset="0"/>
                          <a:ea typeface="+mn-ea"/>
                          <a:cs typeface="+mn-cs"/>
                        </a:rPr>
                        <a:t>la frecuencia cardíaca. Las actividades deben comenzar a un ritmo lento y aumentar gradualmente en intensidad y dificultad; además, deben durar al menos 5 minutos. Al final, deberían sentir el cuerpo caliente, un poco sin aliento y con energía. Esta puede ser una parte divertida de la sesión de entrenamiento.</a:t>
                      </a:r>
                    </a:p>
                    <a:p>
                      <a:r>
                        <a:rPr lang="es-xl" sz="900" b="0" i="0" u="none" strike="noStrike" baseline="0" dirty="0">
                          <a:solidFill>
                            <a:schemeClr val="dk1"/>
                          </a:solidFill>
                          <a:latin typeface="Ubuntu" panose="020B0504030602030204" pitchFamily="34" charset="0"/>
                          <a:ea typeface="+mn-ea"/>
                          <a:cs typeface="+mn-cs"/>
                        </a:rPr>
                        <a:t> </a:t>
                      </a:r>
                    </a:p>
                    <a:p>
                      <a:r>
                        <a:rPr lang="es-xl" sz="900" b="1" i="0" u="none" strike="noStrike" baseline="0" dirty="0">
                          <a:solidFill>
                            <a:srgbClr val="316355"/>
                          </a:solidFill>
                          <a:latin typeface="Ubuntu" panose="020B0504030602030204" pitchFamily="34" charset="0"/>
                          <a:ea typeface="+mn-ea"/>
                          <a:cs typeface="+mn-cs"/>
                        </a:rPr>
                        <a:t>PREGUNTA:</a:t>
                      </a:r>
                    </a:p>
                    <a:p>
                      <a:r>
                        <a:rPr lang="es-xl" sz="900" b="0" i="0" u="none" strike="noStrike" baseline="0" dirty="0">
                          <a:solidFill>
                            <a:schemeClr val="dk1"/>
                          </a:solidFill>
                          <a:latin typeface="Ubuntu" panose="020B0504030602030204" pitchFamily="34" charset="0"/>
                          <a:ea typeface="+mn-ea"/>
                          <a:cs typeface="+mn-cs"/>
                        </a:rPr>
                        <a:t>¿Cuáles son algunas de las actividades aeróbicas que pueden dirigir? Escriban sus respuestas en el libro de trabajo.</a:t>
                      </a:r>
                    </a:p>
                    <a:p>
                      <a:endParaRPr sz="900" b="0" i="0" u="none" strike="noStrike" baseline="0" dirty="0">
                        <a:solidFill>
                          <a:schemeClr val="dk1"/>
                        </a:solidFill>
                        <a:latin typeface="Ubuntu" panose="020B0504030602030204" pitchFamily="34" charset="0"/>
                        <a:ea typeface="+mn-ea"/>
                        <a:cs typeface="+mn-cs"/>
                      </a:endParaRPr>
                    </a:p>
                    <a:p>
                      <a:r>
                        <a:rPr lang="es-xl" sz="900" b="1" i="1" u="none" strike="noStrike" baseline="0" dirty="0">
                          <a:solidFill>
                            <a:schemeClr val="dk1"/>
                          </a:solidFill>
                          <a:latin typeface="Ubuntu" panose="020B0504030602030204" pitchFamily="34" charset="0"/>
                          <a:ea typeface="+mn-ea"/>
                          <a:cs typeface="+mn-cs"/>
                        </a:rPr>
                        <a:t>Pídeles a algunos participantes que compartan sus respuestas.</a:t>
                      </a:r>
                    </a:p>
                    <a:p>
                      <a:endParaRPr sz="900" b="0" i="0" u="none" strike="noStrike" baseline="0" dirty="0">
                        <a:solidFill>
                          <a:schemeClr val="dk1"/>
                        </a:solidFill>
                        <a:latin typeface="Ubuntu" panose="020B0504030602030204" pitchFamily="34" charset="0"/>
                        <a:ea typeface="+mn-ea"/>
                        <a:cs typeface="+mn-cs"/>
                      </a:endParaRPr>
                    </a:p>
                    <a:p>
                      <a:r>
                        <a:rPr lang="es-xl" sz="900" b="0" i="0" u="none" strike="noStrike" baseline="0" dirty="0">
                          <a:solidFill>
                            <a:schemeClr val="dk1"/>
                          </a:solidFill>
                          <a:latin typeface="Ubuntu" panose="020B0504030602030204" pitchFamily="34" charset="0"/>
                          <a:ea typeface="+mn-ea"/>
                          <a:cs typeface="+mn-cs"/>
                        </a:rPr>
                        <a:t>Muy buenas respuestas. Estas son algunas ideas más:</a:t>
                      </a:r>
                    </a:p>
                    <a:p>
                      <a:pPr marL="171450" indent="-171450">
                        <a:buFont typeface="Arial" panose="020B0604020202020204" pitchFamily="34" charset="0"/>
                        <a:buChar char="•"/>
                      </a:pPr>
                      <a:r>
                        <a:rPr lang="en-IN" sz="900" b="0" i="0" u="none" strike="noStrike" baseline="0" dirty="0" err="1">
                          <a:solidFill>
                            <a:schemeClr val="dk1"/>
                          </a:solidFill>
                          <a:latin typeface="Ubuntu" panose="020B0504030602030204" pitchFamily="34" charset="0"/>
                          <a:ea typeface="+mn-ea"/>
                          <a:cs typeface="+mn-cs"/>
                        </a:rPr>
                        <a:t>Caminar</a:t>
                      </a:r>
                      <a:r>
                        <a:rPr lang="es-xl" sz="900" b="0" i="0" u="none" strike="noStrike" baseline="0" dirty="0">
                          <a:solidFill>
                            <a:schemeClr val="dk1"/>
                          </a:solidFill>
                          <a:latin typeface="Ubuntu" panose="020B0504030602030204" pitchFamily="34" charset="0"/>
                          <a:ea typeface="+mn-ea"/>
                          <a:cs typeface="+mn-cs"/>
                        </a:rPr>
                        <a:t> o trotar por el campo o la cancha durante 5 minutos</a:t>
                      </a:r>
                    </a:p>
                    <a:p>
                      <a:pPr marL="171450" indent="-171450">
                        <a:buFont typeface="Arial" panose="020B0604020202020204" pitchFamily="34" charset="0"/>
                        <a:buChar char="•"/>
                      </a:pPr>
                      <a:r>
                        <a:rPr lang="en-IN" sz="900" b="0" i="0" u="none" strike="noStrike" baseline="0" dirty="0" err="1">
                          <a:solidFill>
                            <a:schemeClr val="dk1"/>
                          </a:solidFill>
                          <a:latin typeface="Ubuntu" panose="020B0504030602030204" pitchFamily="34" charset="0"/>
                          <a:ea typeface="+mn-ea"/>
                          <a:cs typeface="+mn-cs"/>
                        </a:rPr>
                        <a:t>Agregar</a:t>
                      </a:r>
                      <a:r>
                        <a:rPr lang="es-xl" sz="900" b="0" i="0" u="none" strike="noStrike" baseline="0" dirty="0">
                          <a:solidFill>
                            <a:schemeClr val="dk1"/>
                          </a:solidFill>
                          <a:latin typeface="Ubuntu" panose="020B0504030602030204" pitchFamily="34" charset="0"/>
                          <a:ea typeface="+mn-ea"/>
                          <a:cs typeface="+mn-cs"/>
                        </a:rPr>
                        <a:t> cambios de dirección o diferentes maneras de caminar o correr, como de forma lateral, hacia atrás, saltando, galopando, etc.</a:t>
                      </a:r>
                    </a:p>
                    <a:p>
                      <a:pPr marL="171450" indent="-171450">
                        <a:buFont typeface="Arial" panose="020B0604020202020204" pitchFamily="34" charset="0"/>
                        <a:buChar char="•"/>
                      </a:pPr>
                      <a:r>
                        <a:rPr lang="en-IN" sz="900" b="0" i="0" u="none" strike="noStrike" baseline="0" dirty="0" err="1">
                          <a:solidFill>
                            <a:schemeClr val="dk1"/>
                          </a:solidFill>
                          <a:latin typeface="Ubuntu" panose="020B0504030602030204" pitchFamily="34" charset="0"/>
                          <a:ea typeface="+mn-ea"/>
                          <a:cs typeface="+mn-cs"/>
                        </a:rPr>
                        <a:t>Elegir</a:t>
                      </a:r>
                      <a:r>
                        <a:rPr lang="es-xl" sz="900" b="0" i="0" u="none" strike="noStrike" baseline="0" dirty="0">
                          <a:solidFill>
                            <a:schemeClr val="dk1"/>
                          </a:solidFill>
                          <a:latin typeface="Ubuntu" panose="020B0504030602030204" pitchFamily="34" charset="0"/>
                          <a:ea typeface="+mn-ea"/>
                          <a:cs typeface="+mn-cs"/>
                        </a:rPr>
                        <a:t> y dirigir algunos ejercicios de resistencia de Fit 5</a:t>
                      </a:r>
                    </a:p>
                    <a:p>
                      <a:pPr marL="171450" indent="-171450">
                        <a:buFont typeface="Arial" panose="020B0604020202020204" pitchFamily="34" charset="0"/>
                        <a:buChar char="•"/>
                      </a:pPr>
                      <a:r>
                        <a:rPr lang="en-IN" sz="900" b="0" i="0" u="none" strike="noStrike" baseline="0" dirty="0" err="1">
                          <a:solidFill>
                            <a:schemeClr val="dk1"/>
                          </a:solidFill>
                          <a:latin typeface="Ubuntu" panose="020B0504030602030204" pitchFamily="34" charset="0"/>
                          <a:ea typeface="+mn-ea"/>
                          <a:cs typeface="+mn-cs"/>
                        </a:rPr>
                        <a:t>Preparar</a:t>
                      </a:r>
                      <a:r>
                        <a:rPr lang="es-xl" sz="900" b="0" i="0" u="none" strike="noStrike" baseline="0" dirty="0">
                          <a:solidFill>
                            <a:schemeClr val="dk1"/>
                          </a:solidFill>
                          <a:latin typeface="Ubuntu" panose="020B0504030602030204" pitchFamily="34" charset="0"/>
                          <a:ea typeface="+mn-ea"/>
                          <a:cs typeface="+mn-cs"/>
                        </a:rPr>
                        <a:t> un baile en equipo o hacer que el grupo baile de forma libre</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endParaRPr sz="1600"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872185111"/>
                  </a:ext>
                </a:extLst>
              </a:tr>
            </a:tbl>
          </a:graphicData>
        </a:graphic>
      </p:graphicFrame>
      <p:pic>
        <p:nvPicPr>
          <p:cNvPr id="4" name="Picture 3">
            <a:extLst>
              <a:ext uri="{FF2B5EF4-FFF2-40B4-BE49-F238E27FC236}">
                <a16:creationId xmlns:a16="http://schemas.microsoft.com/office/drawing/2014/main" id="{845CA580-4CEF-4E85-829D-E15C1D090948}"/>
              </a:ext>
            </a:extLst>
          </p:cNvPr>
          <p:cNvPicPr>
            <a:picLocks noChangeAspect="1"/>
          </p:cNvPicPr>
          <p:nvPr/>
        </p:nvPicPr>
        <p:blipFill rotWithShape="1">
          <a:blip r:embed="rId2"/>
          <a:srcRect l="6200" t="34709" r="50000" b="21175"/>
          <a:stretch/>
        </p:blipFill>
        <p:spPr>
          <a:xfrm>
            <a:off x="7005850" y="1124362"/>
            <a:ext cx="2127137" cy="1205138"/>
          </a:xfrm>
          <a:prstGeom prst="rect">
            <a:avLst/>
          </a:prstGeom>
          <a:ln>
            <a:solidFill>
              <a:schemeClr val="tx1"/>
            </a:solidFill>
          </a:ln>
        </p:spPr>
      </p:pic>
      <p:pic>
        <p:nvPicPr>
          <p:cNvPr id="6" name="Picture 5">
            <a:extLst>
              <a:ext uri="{FF2B5EF4-FFF2-40B4-BE49-F238E27FC236}">
                <a16:creationId xmlns:a16="http://schemas.microsoft.com/office/drawing/2014/main" id="{422F90CC-6E06-694A-0FCC-56B4891DB4A6}"/>
              </a:ext>
            </a:extLst>
          </p:cNvPr>
          <p:cNvPicPr>
            <a:picLocks noChangeAspect="1"/>
          </p:cNvPicPr>
          <p:nvPr/>
        </p:nvPicPr>
        <p:blipFill rotWithShape="1">
          <a:blip r:embed="rId3"/>
          <a:srcRect l="6200" t="35135" r="50000" b="21389"/>
          <a:stretch/>
        </p:blipFill>
        <p:spPr>
          <a:xfrm>
            <a:off x="7005850" y="3607131"/>
            <a:ext cx="2127137" cy="1187672"/>
          </a:xfrm>
          <a:prstGeom prst="rect">
            <a:avLst/>
          </a:prstGeom>
          <a:ln>
            <a:solidFill>
              <a:schemeClr val="tx1"/>
            </a:solidFill>
          </a:ln>
        </p:spPr>
      </p:pic>
    </p:spTree>
    <p:extLst>
      <p:ext uri="{BB962C8B-B14F-4D97-AF65-F5344CB8AC3E}">
        <p14:creationId xmlns:p14="http://schemas.microsoft.com/office/powerpoint/2010/main" val="22712268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1637478436"/>
              </p:ext>
            </p:extLst>
          </p:nvPr>
        </p:nvGraphicFramePr>
        <p:xfrm>
          <a:off x="614150" y="545911"/>
          <a:ext cx="8518837" cy="5753191"/>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297237">
                <a:tc>
                  <a:txBody>
                    <a:bodyPr/>
                    <a:lstStyle/>
                    <a:p>
                      <a:r>
                        <a:rPr lang="es-xl" sz="1200" dirty="0">
                          <a:solidFill>
                            <a:srgbClr val="316355"/>
                          </a:solidFill>
                          <a:latin typeface="Ubuntu" panose="020B0504030602030204" pitchFamily="34" charset="0"/>
                        </a:rPr>
                        <a:t>Preparación</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s-xl" sz="1200" dirty="0">
                          <a:solidFill>
                            <a:srgbClr val="316355"/>
                          </a:solidFill>
                          <a:latin typeface="Ubuntu" panose="020B0504030602030204" pitchFamily="34" charset="0"/>
                        </a:rPr>
                        <a:t>Descripción</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s-xl" sz="1200">
                          <a:solidFill>
                            <a:srgbClr val="316355"/>
                          </a:solidFill>
                          <a:latin typeface="Ubuntu" panose="020B0504030602030204" pitchFamily="34" charset="0"/>
                        </a:rPr>
                        <a:t>Diapositiva</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3552869">
                <a:tc>
                  <a:txBody>
                    <a:bodyPr/>
                    <a:lstStyle/>
                    <a:p>
                      <a:pPr>
                        <a:lnSpc>
                          <a:spcPct val="100000"/>
                        </a:lnSpc>
                      </a:pPr>
                      <a:r>
                        <a:rPr lang="es-xl" sz="900" b="1" i="0" u="none" strike="noStrike" baseline="0" dirty="0">
                          <a:solidFill>
                            <a:srgbClr val="316355"/>
                          </a:solidFill>
                          <a:latin typeface="Ubuntu" panose="020B0504030602030204" pitchFamily="34" charset="0"/>
                          <a:ea typeface="+mn-ea"/>
                          <a:cs typeface="+mn-cs"/>
                        </a:rPr>
                        <a:t>Tema</a:t>
                      </a:r>
                    </a:p>
                    <a:p>
                      <a:pPr>
                        <a:lnSpc>
                          <a:spcPct val="100000"/>
                        </a:lnSpc>
                      </a:pPr>
                      <a:r>
                        <a:rPr lang="es-xl" sz="900" b="1" i="0" u="none" strike="noStrike" baseline="0" dirty="0">
                          <a:solidFill>
                            <a:srgbClr val="316355"/>
                          </a:solidFill>
                          <a:latin typeface="Ubuntu" panose="020B0504030602030204" pitchFamily="34" charset="0"/>
                          <a:ea typeface="+mn-ea"/>
                          <a:cs typeface="+mn-cs"/>
                        </a:rPr>
                        <a:t>Lección 2: </a:t>
                      </a:r>
                      <a:r>
                        <a:rPr lang="es-xl" sz="900" b="0" i="0" u="none" strike="noStrike" baseline="0" dirty="0">
                          <a:solidFill>
                            <a:schemeClr val="tx1"/>
                          </a:solidFill>
                          <a:latin typeface="Ubuntu" panose="020B0504030602030204" pitchFamily="34" charset="0"/>
                          <a:ea typeface="+mn-ea"/>
                          <a:cs typeface="+mn-cs"/>
                        </a:rPr>
                        <a:t>Rutina de calentamiento para dirigir ejercicios de calentamiento </a:t>
                      </a:r>
                      <a:br>
                        <a:rPr lang="en-US" sz="900" b="0" i="0" u="none" strike="noStrike" baseline="0" dirty="0">
                          <a:solidFill>
                            <a:schemeClr val="tx1"/>
                          </a:solidFill>
                          <a:latin typeface="Ubuntu" panose="020B0504030602030204" pitchFamily="34" charset="0"/>
                          <a:ea typeface="+mn-ea"/>
                          <a:cs typeface="+mn-cs"/>
                        </a:rPr>
                      </a:br>
                      <a:r>
                        <a:rPr lang="es-xl" sz="900" b="0" i="0" u="none" strike="noStrike" baseline="0" dirty="0">
                          <a:solidFill>
                            <a:schemeClr val="tx1"/>
                          </a:solidFill>
                          <a:latin typeface="Ubuntu" panose="020B0504030602030204" pitchFamily="34" charset="0"/>
                          <a:ea typeface="+mn-ea"/>
                          <a:cs typeface="+mn-cs"/>
                        </a:rPr>
                        <a:t>y enfriamiento</a:t>
                      </a:r>
                    </a:p>
                    <a:p>
                      <a:pPr>
                        <a:lnSpc>
                          <a:spcPct val="100000"/>
                        </a:lnSpc>
                      </a:pPr>
                      <a:endParaRPr sz="900" b="1" i="0" u="none" strike="noStrike" baseline="0" dirty="0">
                        <a:solidFill>
                          <a:srgbClr val="316355"/>
                        </a:solidFill>
                        <a:latin typeface="Ubuntu" panose="020B0504030602030204" pitchFamily="34" charset="0"/>
                        <a:ea typeface="+mn-ea"/>
                        <a:cs typeface="+mn-cs"/>
                      </a:endParaRPr>
                    </a:p>
                    <a:p>
                      <a:pPr>
                        <a:lnSpc>
                          <a:spcPct val="100000"/>
                        </a:lnSpc>
                      </a:pPr>
                      <a:r>
                        <a:rPr lang="es-xl" sz="900" b="0" i="0" u="none" strike="noStrike" baseline="0" dirty="0">
                          <a:solidFill>
                            <a:schemeClr val="tx1"/>
                          </a:solidFill>
                          <a:latin typeface="Ubuntu" panose="020B0504030602030204" pitchFamily="34" charset="0"/>
                          <a:ea typeface="+mn-ea"/>
                          <a:cs typeface="+mn-cs"/>
                        </a:rPr>
                        <a:t>Estiramientos dinámicos</a:t>
                      </a:r>
                    </a:p>
                    <a:p>
                      <a:pPr>
                        <a:lnSpc>
                          <a:spcPct val="100000"/>
                        </a:lnSpc>
                      </a:pPr>
                      <a:endParaRPr sz="900" b="0" i="0" u="none" strike="noStrike" baseline="0" dirty="0">
                        <a:solidFill>
                          <a:srgbClr val="316355"/>
                        </a:solidFill>
                        <a:latin typeface="Ubuntu" panose="020B0504030602030204" pitchFamily="34" charset="0"/>
                        <a:ea typeface="+mn-ea"/>
                        <a:cs typeface="+mn-cs"/>
                      </a:endParaRPr>
                    </a:p>
                    <a:p>
                      <a:pPr>
                        <a:lnSpc>
                          <a:spcPct val="100000"/>
                        </a:lnSpc>
                      </a:pPr>
                      <a:r>
                        <a:rPr lang="es-xl" sz="900" b="1" i="0" u="none" strike="noStrike" baseline="0" dirty="0">
                          <a:solidFill>
                            <a:srgbClr val="316355"/>
                          </a:solidFill>
                          <a:latin typeface="Ubuntu" panose="020B0504030602030204" pitchFamily="34" charset="0"/>
                          <a:ea typeface="+mn-ea"/>
                          <a:cs typeface="+mn-cs"/>
                        </a:rPr>
                        <a:t>Tiempo: </a:t>
                      </a:r>
                      <a:r>
                        <a:rPr lang="es-xl" sz="900" b="0" i="0" u="none" strike="noStrike" baseline="0" dirty="0">
                          <a:solidFill>
                            <a:schemeClr val="tx1"/>
                          </a:solidFill>
                          <a:latin typeface="Ubuntu" panose="020B0504030602030204" pitchFamily="34" charset="0"/>
                          <a:ea typeface="+mn-ea"/>
                          <a:cs typeface="+mn-cs"/>
                        </a:rPr>
                        <a:t>4 minutos</a:t>
                      </a:r>
                    </a:p>
                    <a:p>
                      <a:pPr>
                        <a:lnSpc>
                          <a:spcPct val="100000"/>
                        </a:lnSpc>
                      </a:pPr>
                      <a:r>
                        <a:rPr lang="es-xl" sz="900" b="1" i="0" u="none" strike="noStrike" baseline="0" dirty="0">
                          <a:solidFill>
                            <a:srgbClr val="316355"/>
                          </a:solidFill>
                          <a:latin typeface="Ubuntu" panose="020B0504030602030204" pitchFamily="34" charset="0"/>
                          <a:ea typeface="+mn-ea"/>
                          <a:cs typeface="+mn-cs"/>
                        </a:rPr>
                        <a:t>Dirige:</a:t>
                      </a:r>
                      <a:endParaRPr sz="900" dirty="0">
                        <a:solidFill>
                          <a:srgbClr val="316355"/>
                        </a:solidFill>
                        <a:latin typeface="Ubuntu" panose="020B050403060203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xl" sz="900" b="0" i="0" u="none" strike="noStrike" baseline="0" dirty="0">
                          <a:solidFill>
                            <a:schemeClr val="dk1"/>
                          </a:solidFill>
                          <a:latin typeface="Ubuntu" panose="020B0504030602030204" pitchFamily="34" charset="0"/>
                          <a:ea typeface="+mn-ea"/>
                          <a:cs typeface="+mn-cs"/>
                        </a:rPr>
                        <a:t>Una vez que el cuerpo se haya calentado tras hacer actividad aeróbica, </a:t>
                      </a:r>
                      <a:br>
                        <a:rPr lang="en-US" sz="900" b="0" i="0" u="none" strike="noStrike" baseline="0" dirty="0">
                          <a:solidFill>
                            <a:schemeClr val="dk1"/>
                          </a:solidFill>
                          <a:latin typeface="Ubuntu" panose="020B0504030602030204" pitchFamily="34" charset="0"/>
                          <a:ea typeface="+mn-ea"/>
                          <a:cs typeface="+mn-cs"/>
                        </a:rPr>
                      </a:br>
                      <a:r>
                        <a:rPr lang="es-xl" sz="900" b="0" i="0" u="none" strike="noStrike" baseline="0" dirty="0">
                          <a:solidFill>
                            <a:schemeClr val="dk1"/>
                          </a:solidFill>
                          <a:latin typeface="Ubuntu" panose="020B0504030602030204" pitchFamily="34" charset="0"/>
                          <a:ea typeface="+mn-ea"/>
                          <a:cs typeface="+mn-cs"/>
                        </a:rPr>
                        <a:t>es momento de concentrarse en estirar los músculos que se usarán durante </a:t>
                      </a:r>
                      <a:br>
                        <a:rPr lang="en-US" sz="900" b="0" i="0" u="none" strike="noStrike" baseline="0" dirty="0">
                          <a:solidFill>
                            <a:schemeClr val="dk1"/>
                          </a:solidFill>
                          <a:latin typeface="Ubuntu" panose="020B0504030602030204" pitchFamily="34" charset="0"/>
                          <a:ea typeface="+mn-ea"/>
                          <a:cs typeface="+mn-cs"/>
                        </a:rPr>
                      </a:br>
                      <a:r>
                        <a:rPr lang="es-xl" sz="900" b="0" i="0" u="none" strike="noStrike" baseline="0" dirty="0">
                          <a:solidFill>
                            <a:schemeClr val="dk1"/>
                          </a:solidFill>
                          <a:latin typeface="Ubuntu" panose="020B0504030602030204" pitchFamily="34" charset="0"/>
                          <a:ea typeface="+mn-ea"/>
                          <a:cs typeface="+mn-cs"/>
                        </a:rPr>
                        <a:t>la práctica del deporte. </a:t>
                      </a:r>
                    </a:p>
                    <a:p>
                      <a:pPr marL="0" marR="0" lvl="0" indent="0" algn="l" defTabSz="914400" rtl="0" eaLnBrk="1" fontAlgn="auto" latinLnBrk="0" hangingPunct="1">
                        <a:lnSpc>
                          <a:spcPct val="100000"/>
                        </a:lnSpc>
                        <a:spcBef>
                          <a:spcPts val="0"/>
                        </a:spcBef>
                        <a:spcAft>
                          <a:spcPts val="0"/>
                        </a:spcAft>
                        <a:buClrTx/>
                        <a:buSzTx/>
                        <a:buFontTx/>
                        <a:buNone/>
                        <a:tabLst/>
                        <a:defRPr/>
                      </a:pPr>
                      <a:endParaRPr sz="900" b="0" i="0" u="none" strike="noStrike" baseline="0" dirty="0">
                        <a:solidFill>
                          <a:schemeClr val="dk1"/>
                        </a:solidFill>
                        <a:latin typeface="Ubuntu" panose="020B0504030602030204" pitchFamily="34" charset="0"/>
                        <a:ea typeface="+mn-ea"/>
                        <a:cs typeface="+mn-cs"/>
                      </a:endParaRPr>
                    </a:p>
                    <a:p>
                      <a:pPr>
                        <a:lnSpc>
                          <a:spcPct val="100000"/>
                        </a:lnSpc>
                      </a:pPr>
                      <a:r>
                        <a:rPr lang="es-xl" sz="900" b="1" i="0" u="none" strike="noStrike" baseline="0" dirty="0">
                          <a:solidFill>
                            <a:srgbClr val="316355"/>
                          </a:solidFill>
                          <a:latin typeface="Ubuntu" panose="020B0504030602030204" pitchFamily="34" charset="0"/>
                          <a:ea typeface="+mn-ea"/>
                          <a:cs typeface="+mn-cs"/>
                        </a:rPr>
                        <a:t>PREGUNTA:</a:t>
                      </a:r>
                    </a:p>
                    <a:p>
                      <a:pPr>
                        <a:lnSpc>
                          <a:spcPct val="100000"/>
                        </a:lnSpc>
                      </a:pPr>
                      <a:r>
                        <a:rPr lang="es-xl" sz="900" b="0" i="0" u="none" strike="noStrike" baseline="0" dirty="0">
                          <a:solidFill>
                            <a:schemeClr val="dk1"/>
                          </a:solidFill>
                          <a:latin typeface="Ubuntu" panose="020B0504030602030204" pitchFamily="34" charset="0"/>
                          <a:ea typeface="+mn-ea"/>
                          <a:cs typeface="+mn-cs"/>
                        </a:rPr>
                        <a:t>¿Alguien recuerda la diferencia entre estiramientos dinámicos y estiramientos estáticos? </a:t>
                      </a:r>
                    </a:p>
                    <a:p>
                      <a:pPr marL="0" marR="0" lvl="0" indent="0" algn="l" defTabSz="914400" rtl="0" eaLnBrk="1" fontAlgn="auto" latinLnBrk="0" hangingPunct="1">
                        <a:lnSpc>
                          <a:spcPct val="100000"/>
                        </a:lnSpc>
                        <a:spcBef>
                          <a:spcPts val="0"/>
                        </a:spcBef>
                        <a:spcAft>
                          <a:spcPts val="0"/>
                        </a:spcAft>
                        <a:buClrTx/>
                        <a:buSzTx/>
                        <a:buFontTx/>
                        <a:buNone/>
                        <a:tabLst/>
                        <a:defRPr/>
                      </a:pPr>
                      <a:endParaRPr sz="900" b="0" i="0" u="none" strike="noStrike" baseline="0" dirty="0">
                        <a:solidFill>
                          <a:schemeClr val="dk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xl" sz="900" b="1" i="1" u="none" strike="noStrike" baseline="0" dirty="0">
                          <a:solidFill>
                            <a:schemeClr val="dk1"/>
                          </a:solidFill>
                          <a:latin typeface="Ubuntu" panose="020B0504030602030204" pitchFamily="34" charset="0"/>
                          <a:ea typeface="+mn-ea"/>
                          <a:cs typeface="+mn-cs"/>
                        </a:rPr>
                        <a:t>Elige a alguien para que comparta su respuesta.</a:t>
                      </a:r>
                    </a:p>
                    <a:p>
                      <a:pPr marL="0" marR="0" lvl="0" indent="0" algn="l" defTabSz="914400" rtl="0" eaLnBrk="1" fontAlgn="auto" latinLnBrk="0" hangingPunct="1">
                        <a:lnSpc>
                          <a:spcPct val="100000"/>
                        </a:lnSpc>
                        <a:spcBef>
                          <a:spcPts val="0"/>
                        </a:spcBef>
                        <a:spcAft>
                          <a:spcPts val="0"/>
                        </a:spcAft>
                        <a:buClrTx/>
                        <a:buSzTx/>
                        <a:buFontTx/>
                        <a:buNone/>
                        <a:tabLst/>
                        <a:defRPr/>
                      </a:pPr>
                      <a:endParaRPr sz="900" b="0" i="0" u="none" strike="noStrike" baseline="0" dirty="0">
                        <a:solidFill>
                          <a:schemeClr val="dk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xl" sz="900" b="0" i="0" u="none" strike="noStrike" baseline="0" dirty="0">
                          <a:solidFill>
                            <a:schemeClr val="dk1"/>
                          </a:solidFill>
                          <a:latin typeface="Ubuntu" panose="020B0504030602030204" pitchFamily="34" charset="0"/>
                          <a:ea typeface="+mn-ea"/>
                          <a:cs typeface="+mn-cs"/>
                        </a:rPr>
                        <a:t>Los estiramientos dinámicos implican movimientos activos y controlados de las partes del cuerpo en toda su amplitud.  Algunos ejemplos son los movimientos circulares de brazos y los balanceos de piernas.  Los estiramientos estáticos se hacen en el mismo lugar e implican mantener una posición durante un período más prolongado.</a:t>
                      </a:r>
                    </a:p>
                    <a:p>
                      <a:pPr marL="0" marR="0" lvl="0" indent="0" algn="l" defTabSz="914400" rtl="0" eaLnBrk="1" fontAlgn="auto" latinLnBrk="0" hangingPunct="1">
                        <a:lnSpc>
                          <a:spcPct val="100000"/>
                        </a:lnSpc>
                        <a:spcBef>
                          <a:spcPts val="0"/>
                        </a:spcBef>
                        <a:spcAft>
                          <a:spcPts val="0"/>
                        </a:spcAft>
                        <a:buClrTx/>
                        <a:buSzTx/>
                        <a:buFontTx/>
                        <a:buNone/>
                        <a:tabLst/>
                        <a:defRPr/>
                      </a:pPr>
                      <a:endParaRPr sz="900" b="0" i="0" u="none" strike="noStrike" baseline="0" dirty="0">
                        <a:solidFill>
                          <a:schemeClr val="dk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xl" sz="900" b="0" i="0" u="none" strike="noStrike" baseline="0" dirty="0">
                          <a:solidFill>
                            <a:schemeClr val="dk1"/>
                          </a:solidFill>
                          <a:latin typeface="Ubuntu" panose="020B0504030602030204" pitchFamily="34" charset="0"/>
                          <a:ea typeface="+mn-ea"/>
                          <a:cs typeface="+mn-cs"/>
                        </a:rPr>
                        <a:t>Los estiramientos dinámicos son mejores para el calentamiento que los estáticos porque la temperatura corporal y la frecuencia cardíaca se mantienen elevadas. Además, se ha demostrado que los estiramientos dinámicos reducen las lesiones mejor que los estiramientos tradicionales.</a:t>
                      </a:r>
                    </a:p>
                    <a:p>
                      <a:pPr marL="0" marR="0" lvl="0" indent="0" algn="l" defTabSz="914400" rtl="0" eaLnBrk="1" fontAlgn="auto" latinLnBrk="0" hangingPunct="1">
                        <a:lnSpc>
                          <a:spcPct val="100000"/>
                        </a:lnSpc>
                        <a:spcBef>
                          <a:spcPts val="0"/>
                        </a:spcBef>
                        <a:spcAft>
                          <a:spcPts val="0"/>
                        </a:spcAft>
                        <a:buClrTx/>
                        <a:buSzTx/>
                        <a:buFontTx/>
                        <a:buNone/>
                        <a:tabLst/>
                        <a:defRPr/>
                      </a:pPr>
                      <a:endParaRPr sz="900" b="0" i="0" u="none" strike="noStrike" baseline="0" dirty="0">
                        <a:solidFill>
                          <a:schemeClr val="dk1"/>
                        </a:solidFill>
                        <a:latin typeface="Ubuntu" panose="020B0504030602030204" pitchFamily="34" charset="0"/>
                        <a:ea typeface="+mn-ea"/>
                        <a:cs typeface="+mn-cs"/>
                      </a:endParaRPr>
                    </a:p>
                    <a:p>
                      <a:pPr>
                        <a:lnSpc>
                          <a:spcPct val="100000"/>
                        </a:lnSpc>
                      </a:pPr>
                      <a:r>
                        <a:rPr lang="es-xl" sz="900" b="1" i="0" u="none" strike="noStrike" baseline="0" dirty="0">
                          <a:solidFill>
                            <a:srgbClr val="316355"/>
                          </a:solidFill>
                          <a:latin typeface="Ubuntu" panose="020B0504030602030204" pitchFamily="34" charset="0"/>
                          <a:ea typeface="+mn-ea"/>
                          <a:cs typeface="+mn-cs"/>
                        </a:rPr>
                        <a:t>PREGUNTA:</a:t>
                      </a:r>
                    </a:p>
                    <a:p>
                      <a:pPr>
                        <a:lnSpc>
                          <a:spcPct val="100000"/>
                        </a:lnSpc>
                      </a:pPr>
                      <a:r>
                        <a:rPr lang="es-xl" sz="900" b="0" i="0" u="none" strike="noStrike" baseline="0" dirty="0">
                          <a:solidFill>
                            <a:schemeClr val="dk1"/>
                          </a:solidFill>
                          <a:latin typeface="Ubuntu" panose="020B0504030602030204" pitchFamily="34" charset="0"/>
                          <a:ea typeface="+mn-ea"/>
                          <a:cs typeface="+mn-cs"/>
                        </a:rPr>
                        <a:t>¿Cuáles son algunos de los estiramientos dinámicos que pueden dirigir? Miren las fotos para que se les ocurran ideas. Escriban sus respuestas en el libro de trabajo.</a:t>
                      </a:r>
                    </a:p>
                    <a:p>
                      <a:pPr>
                        <a:lnSpc>
                          <a:spcPct val="100000"/>
                        </a:lnSpc>
                      </a:pPr>
                      <a:endParaRPr sz="900" b="0" i="0" u="none" strike="noStrike" baseline="0" dirty="0">
                        <a:solidFill>
                          <a:schemeClr val="dk1"/>
                        </a:solidFill>
                        <a:latin typeface="Ubuntu" panose="020B0504030602030204" pitchFamily="34" charset="0"/>
                        <a:ea typeface="+mn-ea"/>
                        <a:cs typeface="+mn-cs"/>
                      </a:endParaRPr>
                    </a:p>
                    <a:p>
                      <a:pPr>
                        <a:lnSpc>
                          <a:spcPct val="100000"/>
                        </a:lnSpc>
                      </a:pPr>
                      <a:r>
                        <a:rPr lang="es-xl" sz="900" b="1" i="1" u="none" strike="noStrike" baseline="0" dirty="0">
                          <a:solidFill>
                            <a:schemeClr val="dk1"/>
                          </a:solidFill>
                          <a:latin typeface="Ubuntu" panose="020B0504030602030204" pitchFamily="34" charset="0"/>
                          <a:ea typeface="+mn-ea"/>
                          <a:cs typeface="+mn-cs"/>
                        </a:rPr>
                        <a:t>Pídeles a algunos participantes que compartan sus respuestas.</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pPr>
                        <a:lnSpc>
                          <a:spcPct val="100000"/>
                        </a:lnSpc>
                      </a:pPr>
                      <a:endParaRPr sz="1600"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1271419273"/>
                  </a:ext>
                </a:extLst>
              </a:tr>
              <a:tr h="1661194">
                <a:tc>
                  <a:txBody>
                    <a:bodyPr/>
                    <a:lstStyle/>
                    <a:p>
                      <a:pPr>
                        <a:lnSpc>
                          <a:spcPct val="100000"/>
                        </a:lnSpc>
                      </a:pPr>
                      <a:r>
                        <a:rPr lang="es-xl" sz="900" b="1" i="0" u="none" strike="noStrike" baseline="0" dirty="0">
                          <a:solidFill>
                            <a:srgbClr val="316355"/>
                          </a:solidFill>
                          <a:latin typeface="Ubuntu" panose="020B0504030602030204" pitchFamily="34" charset="0"/>
                          <a:ea typeface="+mn-ea"/>
                          <a:cs typeface="+mn-cs"/>
                        </a:rPr>
                        <a:t>Tema</a:t>
                      </a:r>
                    </a:p>
                    <a:p>
                      <a:pPr>
                        <a:lnSpc>
                          <a:spcPct val="100000"/>
                        </a:lnSpc>
                      </a:pPr>
                      <a:r>
                        <a:rPr lang="es-xl" sz="900" b="1" i="0" u="none" strike="noStrike" baseline="0" dirty="0">
                          <a:solidFill>
                            <a:srgbClr val="316355"/>
                          </a:solidFill>
                          <a:latin typeface="Ubuntu" panose="020B0504030602030204" pitchFamily="34" charset="0"/>
                          <a:ea typeface="+mn-ea"/>
                          <a:cs typeface="+mn-cs"/>
                        </a:rPr>
                        <a:t>Lección 2: </a:t>
                      </a:r>
                      <a:r>
                        <a:rPr lang="es-xl" sz="900" b="0" i="0" u="none" strike="noStrike" baseline="0" dirty="0">
                          <a:solidFill>
                            <a:schemeClr val="tx1"/>
                          </a:solidFill>
                          <a:latin typeface="Ubuntu" panose="020B0504030602030204" pitchFamily="34" charset="0"/>
                          <a:ea typeface="+mn-ea"/>
                          <a:cs typeface="+mn-cs"/>
                        </a:rPr>
                        <a:t>Rutina de calentamiento para dirigir ejercicios de calentamiento </a:t>
                      </a:r>
                      <a:br>
                        <a:rPr lang="en-US" sz="900" b="0" i="0" u="none" strike="noStrike" baseline="0" dirty="0">
                          <a:solidFill>
                            <a:schemeClr val="tx1"/>
                          </a:solidFill>
                          <a:latin typeface="Ubuntu" panose="020B0504030602030204" pitchFamily="34" charset="0"/>
                          <a:ea typeface="+mn-ea"/>
                          <a:cs typeface="+mn-cs"/>
                        </a:rPr>
                      </a:br>
                      <a:r>
                        <a:rPr lang="es-xl" sz="900" b="0" i="0" u="none" strike="noStrike" baseline="0" dirty="0">
                          <a:solidFill>
                            <a:schemeClr val="tx1"/>
                          </a:solidFill>
                          <a:latin typeface="Ubuntu" panose="020B0504030602030204" pitchFamily="34" charset="0"/>
                          <a:ea typeface="+mn-ea"/>
                          <a:cs typeface="+mn-cs"/>
                        </a:rPr>
                        <a:t>y enfriamiento</a:t>
                      </a:r>
                    </a:p>
                    <a:p>
                      <a:pPr>
                        <a:lnSpc>
                          <a:spcPct val="100000"/>
                        </a:lnSpc>
                      </a:pPr>
                      <a:endParaRPr sz="900" b="1" i="0" u="none" strike="noStrike" baseline="0" dirty="0">
                        <a:solidFill>
                          <a:srgbClr val="316355"/>
                        </a:solidFill>
                        <a:latin typeface="Ubuntu" panose="020B0504030602030204" pitchFamily="34" charset="0"/>
                        <a:ea typeface="+mn-ea"/>
                        <a:cs typeface="+mn-cs"/>
                      </a:endParaRPr>
                    </a:p>
                    <a:p>
                      <a:pPr>
                        <a:lnSpc>
                          <a:spcPct val="100000"/>
                        </a:lnSpc>
                      </a:pPr>
                      <a:r>
                        <a:rPr lang="es-xl" sz="900" b="0" i="0" u="none" strike="noStrike" baseline="0" dirty="0">
                          <a:solidFill>
                            <a:schemeClr val="tx1"/>
                          </a:solidFill>
                          <a:latin typeface="Ubuntu" panose="020B0504030602030204" pitchFamily="34" charset="0"/>
                          <a:ea typeface="+mn-ea"/>
                          <a:cs typeface="+mn-cs"/>
                        </a:rPr>
                        <a:t>Guías de ejercicios de calentamiento</a:t>
                      </a:r>
                    </a:p>
                    <a:p>
                      <a:pPr>
                        <a:lnSpc>
                          <a:spcPct val="100000"/>
                        </a:lnSpc>
                      </a:pPr>
                      <a:endParaRPr sz="900" b="0" i="0" u="none" strike="noStrike" baseline="0" dirty="0">
                        <a:solidFill>
                          <a:srgbClr val="316355"/>
                        </a:solidFill>
                        <a:latin typeface="Ubuntu" panose="020B0504030602030204" pitchFamily="34" charset="0"/>
                        <a:ea typeface="+mn-ea"/>
                        <a:cs typeface="+mn-cs"/>
                      </a:endParaRPr>
                    </a:p>
                    <a:p>
                      <a:pPr>
                        <a:lnSpc>
                          <a:spcPct val="100000"/>
                        </a:lnSpc>
                      </a:pPr>
                      <a:r>
                        <a:rPr lang="es-xl" sz="900" b="1" i="0" u="none" strike="noStrike" baseline="0" dirty="0">
                          <a:solidFill>
                            <a:srgbClr val="316355"/>
                          </a:solidFill>
                          <a:latin typeface="Ubuntu" panose="020B0504030602030204" pitchFamily="34" charset="0"/>
                          <a:ea typeface="+mn-ea"/>
                          <a:cs typeface="+mn-cs"/>
                        </a:rPr>
                        <a:t>Tiempo: </a:t>
                      </a:r>
                      <a:r>
                        <a:rPr lang="es-xl" sz="900" b="0" i="0" u="none" strike="noStrike" baseline="0" dirty="0">
                          <a:solidFill>
                            <a:schemeClr val="tx1"/>
                          </a:solidFill>
                          <a:latin typeface="Ubuntu" panose="020B0504030602030204" pitchFamily="34" charset="0"/>
                          <a:ea typeface="+mn-ea"/>
                          <a:cs typeface="+mn-cs"/>
                        </a:rPr>
                        <a:t>1 minuto</a:t>
                      </a:r>
                    </a:p>
                    <a:p>
                      <a:pPr>
                        <a:lnSpc>
                          <a:spcPct val="100000"/>
                        </a:lnSpc>
                      </a:pPr>
                      <a:r>
                        <a:rPr lang="es-xl" sz="900" b="1" i="0" u="none" strike="noStrike" baseline="0" dirty="0">
                          <a:solidFill>
                            <a:srgbClr val="316355"/>
                          </a:solidFill>
                          <a:latin typeface="Ubuntu" panose="020B0504030602030204" pitchFamily="34" charset="0"/>
                          <a:ea typeface="+mn-ea"/>
                          <a:cs typeface="+mn-cs"/>
                        </a:rPr>
                        <a:t>Dirige:</a:t>
                      </a:r>
                      <a:endParaRPr sz="900" dirty="0">
                        <a:solidFill>
                          <a:srgbClr val="316355"/>
                        </a:solidFill>
                        <a:latin typeface="Ubuntu" panose="020B050403060203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6350"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xl" sz="900" b="0" i="0" u="none" strike="noStrike" baseline="0" dirty="0">
                          <a:solidFill>
                            <a:schemeClr val="dk1"/>
                          </a:solidFill>
                          <a:latin typeface="Ubuntu" panose="020B0504030602030204" pitchFamily="34" charset="0"/>
                          <a:ea typeface="+mn-ea"/>
                          <a:cs typeface="+mn-cs"/>
                        </a:rPr>
                        <a:t>Olimpiadas Especiales creó guías y videos de ejercicios de calentamiento para deportes específicos que los ayudarán a dirigir en la práctica. </a:t>
                      </a:r>
                    </a:p>
                    <a:p>
                      <a:pPr marL="0" marR="0" lvl="0" indent="0" algn="l" defTabSz="914400" rtl="0" eaLnBrk="1" fontAlgn="auto" latinLnBrk="0" hangingPunct="1">
                        <a:lnSpc>
                          <a:spcPct val="100000"/>
                        </a:lnSpc>
                        <a:spcBef>
                          <a:spcPts val="0"/>
                        </a:spcBef>
                        <a:spcAft>
                          <a:spcPts val="0"/>
                        </a:spcAft>
                        <a:buClrTx/>
                        <a:buSzTx/>
                        <a:buFontTx/>
                        <a:buNone/>
                        <a:tabLst/>
                        <a:defRPr/>
                      </a:pPr>
                      <a:endParaRPr sz="900" b="0" i="0" u="none" strike="noStrike" baseline="0" dirty="0">
                        <a:solidFill>
                          <a:schemeClr val="dk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xl" sz="900" b="0" i="0" u="none" strike="noStrike" baseline="0" dirty="0">
                          <a:solidFill>
                            <a:schemeClr val="dk1"/>
                          </a:solidFill>
                          <a:latin typeface="Ubuntu" panose="020B0504030602030204" pitchFamily="34" charset="0"/>
                          <a:ea typeface="+mn-ea"/>
                          <a:cs typeface="+mn-cs"/>
                        </a:rPr>
                        <a:t>Este es un gran recurso para aprender y dirigir rutinas de calentamiento.</a:t>
                      </a:r>
                    </a:p>
                    <a:p>
                      <a:pPr marL="0" marR="0" lvl="0" indent="0" algn="l" defTabSz="914400" rtl="0" eaLnBrk="1" fontAlgn="auto" latinLnBrk="0" hangingPunct="1">
                        <a:lnSpc>
                          <a:spcPct val="100000"/>
                        </a:lnSpc>
                        <a:spcBef>
                          <a:spcPts val="0"/>
                        </a:spcBef>
                        <a:spcAft>
                          <a:spcPts val="0"/>
                        </a:spcAft>
                        <a:buClrTx/>
                        <a:buSzTx/>
                        <a:buFontTx/>
                        <a:buNone/>
                        <a:tabLst/>
                        <a:defRPr/>
                      </a:pPr>
                      <a:endParaRPr sz="900" b="0" i="0" u="none" strike="noStrike" baseline="0" dirty="0">
                        <a:solidFill>
                          <a:schemeClr val="dk1"/>
                        </a:solidFill>
                        <a:latin typeface="Ubuntu" panose="020B0504030602030204" pitchFamily="34" charset="0"/>
                        <a:ea typeface="+mn-ea"/>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6350"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a:lnSpc>
                          <a:spcPct val="100000"/>
                        </a:lnSpc>
                      </a:pPr>
                      <a:endParaRPr sz="1600"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6350"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3215686542"/>
                  </a:ext>
                </a:extLst>
              </a:tr>
            </a:tbl>
          </a:graphicData>
        </a:graphic>
      </p:graphicFrame>
      <p:pic>
        <p:nvPicPr>
          <p:cNvPr id="6" name="Picture 5">
            <a:extLst>
              <a:ext uri="{FF2B5EF4-FFF2-40B4-BE49-F238E27FC236}">
                <a16:creationId xmlns:a16="http://schemas.microsoft.com/office/drawing/2014/main" id="{5EC4554C-17D1-D949-AA05-26F7EAE4D49B}"/>
              </a:ext>
            </a:extLst>
          </p:cNvPr>
          <p:cNvPicPr>
            <a:picLocks noChangeAspect="1"/>
          </p:cNvPicPr>
          <p:nvPr/>
        </p:nvPicPr>
        <p:blipFill rotWithShape="1">
          <a:blip r:embed="rId2"/>
          <a:srcRect l="6200" t="35348" r="50000" b="22531"/>
          <a:stretch/>
        </p:blipFill>
        <p:spPr>
          <a:xfrm>
            <a:off x="7005850" y="2146992"/>
            <a:ext cx="2127137" cy="1150654"/>
          </a:xfrm>
          <a:prstGeom prst="rect">
            <a:avLst/>
          </a:prstGeom>
          <a:ln>
            <a:solidFill>
              <a:schemeClr val="tx1"/>
            </a:solidFill>
          </a:ln>
        </p:spPr>
      </p:pic>
      <p:pic>
        <p:nvPicPr>
          <p:cNvPr id="8" name="Picture 7">
            <a:extLst>
              <a:ext uri="{FF2B5EF4-FFF2-40B4-BE49-F238E27FC236}">
                <a16:creationId xmlns:a16="http://schemas.microsoft.com/office/drawing/2014/main" id="{93506EFA-4B78-2C74-3E69-F39D3EF4FCE3}"/>
              </a:ext>
            </a:extLst>
          </p:cNvPr>
          <p:cNvPicPr>
            <a:picLocks noChangeAspect="1"/>
          </p:cNvPicPr>
          <p:nvPr/>
        </p:nvPicPr>
        <p:blipFill rotWithShape="1">
          <a:blip r:embed="rId3"/>
          <a:srcRect l="6200" t="35348" r="50000" b="21175"/>
          <a:stretch/>
        </p:blipFill>
        <p:spPr>
          <a:xfrm>
            <a:off x="7005850" y="4773879"/>
            <a:ext cx="2127137" cy="1246911"/>
          </a:xfrm>
          <a:prstGeom prst="rect">
            <a:avLst/>
          </a:prstGeom>
          <a:ln>
            <a:solidFill>
              <a:schemeClr val="tx1"/>
            </a:solidFill>
          </a:ln>
        </p:spPr>
      </p:pic>
    </p:spTree>
    <p:extLst>
      <p:ext uri="{BB962C8B-B14F-4D97-AF65-F5344CB8AC3E}">
        <p14:creationId xmlns:p14="http://schemas.microsoft.com/office/powerpoint/2010/main" val="23904897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1600639262"/>
              </p:ext>
            </p:extLst>
          </p:nvPr>
        </p:nvGraphicFramePr>
        <p:xfrm>
          <a:off x="614150" y="545911"/>
          <a:ext cx="8518837" cy="3873857"/>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20988">
                <a:tc>
                  <a:txBody>
                    <a:bodyPr/>
                    <a:lstStyle/>
                    <a:p>
                      <a:r>
                        <a:rPr lang="es-xl" sz="1200" dirty="0">
                          <a:solidFill>
                            <a:srgbClr val="316355"/>
                          </a:solidFill>
                          <a:latin typeface="Ubuntu" panose="020B0504030602030204" pitchFamily="34" charset="0"/>
                        </a:rPr>
                        <a:t>Preparación</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s-xl" sz="1200">
                          <a:solidFill>
                            <a:srgbClr val="316355"/>
                          </a:solidFill>
                          <a:latin typeface="Ubuntu" panose="020B0504030602030204" pitchFamily="34" charset="0"/>
                        </a:rPr>
                        <a:t>Descripción</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s-xl" sz="1200">
                          <a:solidFill>
                            <a:srgbClr val="316355"/>
                          </a:solidFill>
                          <a:latin typeface="Ubuntu" panose="020B0504030602030204" pitchFamily="34" charset="0"/>
                        </a:rPr>
                        <a:t>Diapositiva</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3552869">
                <a:tc>
                  <a:txBody>
                    <a:bodyPr/>
                    <a:lstStyle/>
                    <a:p>
                      <a:r>
                        <a:rPr lang="es-xl" sz="900" b="1" i="0" u="none" strike="noStrike" baseline="0" dirty="0">
                          <a:solidFill>
                            <a:srgbClr val="316355"/>
                          </a:solidFill>
                          <a:latin typeface="Ubuntu" panose="020B0504030602030204" pitchFamily="34" charset="0"/>
                          <a:ea typeface="+mn-ea"/>
                          <a:cs typeface="+mn-cs"/>
                        </a:rPr>
                        <a:t>Tema</a:t>
                      </a:r>
                    </a:p>
                    <a:p>
                      <a:r>
                        <a:rPr lang="es-xl" sz="900" b="1" i="0" u="none" strike="noStrike" baseline="0" dirty="0">
                          <a:solidFill>
                            <a:srgbClr val="316355"/>
                          </a:solidFill>
                          <a:latin typeface="Ubuntu" panose="020B0504030602030204" pitchFamily="34" charset="0"/>
                          <a:ea typeface="+mn-ea"/>
                          <a:cs typeface="+mn-cs"/>
                        </a:rPr>
                        <a:t>Lección 2: </a:t>
                      </a:r>
                      <a:r>
                        <a:rPr lang="es-xl" sz="900" b="0" i="0" u="none" strike="noStrike" baseline="0" dirty="0">
                          <a:solidFill>
                            <a:schemeClr val="tx1"/>
                          </a:solidFill>
                          <a:latin typeface="Ubuntu" panose="020B0504030602030204" pitchFamily="34" charset="0"/>
                          <a:ea typeface="+mn-ea"/>
                          <a:cs typeface="+mn-cs"/>
                        </a:rPr>
                        <a:t>Rutina de calentamiento para dirigir ejercicios de calentamiento </a:t>
                      </a:r>
                      <a:br>
                        <a:rPr lang="en-US" sz="900" b="0" i="0" u="none" strike="noStrike" baseline="0" dirty="0">
                          <a:solidFill>
                            <a:schemeClr val="tx1"/>
                          </a:solidFill>
                          <a:latin typeface="Ubuntu" panose="020B0504030602030204" pitchFamily="34" charset="0"/>
                          <a:ea typeface="+mn-ea"/>
                          <a:cs typeface="+mn-cs"/>
                        </a:rPr>
                      </a:br>
                      <a:r>
                        <a:rPr lang="es-xl" sz="900" b="0" i="0" u="none" strike="noStrike" baseline="0" dirty="0">
                          <a:solidFill>
                            <a:schemeClr val="tx1"/>
                          </a:solidFill>
                          <a:latin typeface="Ubuntu" panose="020B0504030602030204" pitchFamily="34" charset="0"/>
                          <a:ea typeface="+mn-ea"/>
                          <a:cs typeface="+mn-cs"/>
                        </a:rPr>
                        <a:t>y enfriamiento</a:t>
                      </a:r>
                    </a:p>
                    <a:p>
                      <a:endParaRPr sz="900" b="1" i="0" u="none" strike="noStrike" baseline="0" dirty="0">
                        <a:solidFill>
                          <a:srgbClr val="316355"/>
                        </a:solidFill>
                        <a:latin typeface="Ubuntu" panose="020B0504030602030204" pitchFamily="34" charset="0"/>
                        <a:ea typeface="+mn-ea"/>
                        <a:cs typeface="+mn-cs"/>
                      </a:endParaRPr>
                    </a:p>
                    <a:p>
                      <a:r>
                        <a:rPr lang="es-xl" sz="900" b="0" i="0" u="none" strike="noStrike" baseline="0" dirty="0">
                          <a:solidFill>
                            <a:schemeClr val="tx1"/>
                          </a:solidFill>
                          <a:latin typeface="Ubuntu" panose="020B0504030602030204" pitchFamily="34" charset="0"/>
                          <a:ea typeface="+mn-ea"/>
                          <a:cs typeface="+mn-cs"/>
                        </a:rPr>
                        <a:t>Cómo dirigir un ejercicio de calentamiento</a:t>
                      </a:r>
                    </a:p>
                    <a:p>
                      <a:endParaRPr sz="900" b="0" i="0" u="none" strike="noStrike" baseline="0" dirty="0">
                        <a:solidFill>
                          <a:srgbClr val="316355"/>
                        </a:solidFill>
                        <a:latin typeface="Ubuntu" panose="020B0504030602030204" pitchFamily="34" charset="0"/>
                        <a:ea typeface="+mn-ea"/>
                        <a:cs typeface="+mn-cs"/>
                      </a:endParaRPr>
                    </a:p>
                    <a:p>
                      <a:r>
                        <a:rPr lang="es-xl" sz="900" b="1" i="0" u="none" strike="noStrike" baseline="0" dirty="0">
                          <a:solidFill>
                            <a:srgbClr val="316355"/>
                          </a:solidFill>
                          <a:latin typeface="Ubuntu" panose="020B0504030602030204" pitchFamily="34" charset="0"/>
                          <a:ea typeface="+mn-ea"/>
                          <a:cs typeface="+mn-cs"/>
                        </a:rPr>
                        <a:t>Tiempo: </a:t>
                      </a:r>
                      <a:r>
                        <a:rPr lang="es-xl" sz="900" b="0" i="0" u="none" strike="noStrike" baseline="0" dirty="0">
                          <a:solidFill>
                            <a:schemeClr val="tx1"/>
                          </a:solidFill>
                          <a:latin typeface="Ubuntu" panose="020B0504030602030204" pitchFamily="34" charset="0"/>
                          <a:ea typeface="+mn-ea"/>
                          <a:cs typeface="+mn-cs"/>
                        </a:rPr>
                        <a:t>3 minutos</a:t>
                      </a:r>
                    </a:p>
                    <a:p>
                      <a:r>
                        <a:rPr lang="es-xl" sz="900" b="1" i="0" u="none" strike="noStrike" baseline="0" dirty="0">
                          <a:solidFill>
                            <a:srgbClr val="316355"/>
                          </a:solidFill>
                          <a:latin typeface="Ubuntu" panose="020B0504030602030204" pitchFamily="34" charset="0"/>
                          <a:ea typeface="+mn-ea"/>
                          <a:cs typeface="+mn-cs"/>
                        </a:rPr>
                        <a:t>Dirige:</a:t>
                      </a:r>
                      <a:endParaRPr sz="900" dirty="0">
                        <a:solidFill>
                          <a:srgbClr val="316355"/>
                        </a:solidFill>
                        <a:latin typeface="Ubuntu" panose="020B0504030602030204" pitchFamily="34" charset="0"/>
                      </a:endParaRPr>
                    </a:p>
                    <a:p>
                      <a:pPr marL="0" algn="l" defTabSz="914400" rtl="0" eaLnBrk="1" latinLnBrk="0" hangingPunct="1"/>
                      <a:endParaRPr sz="900" b="1" i="0" u="none" strike="noStrike" baseline="0" dirty="0">
                        <a:solidFill>
                          <a:srgbClr val="316355"/>
                        </a:solidFill>
                        <a:latin typeface="Ubuntu" panose="020B0504030602030204" pitchFamily="34" charset="0"/>
                        <a:ea typeface="+mn-ea"/>
                        <a:cs typeface="+mn-cs"/>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r>
                        <a:rPr lang="es-xl" sz="900" b="0" i="0" u="none" strike="noStrike" baseline="0" dirty="0">
                          <a:solidFill>
                            <a:schemeClr val="dk1"/>
                          </a:solidFill>
                          <a:latin typeface="Ubuntu" panose="020B0504030602030204" pitchFamily="34" charset="0"/>
                          <a:ea typeface="+mn-ea"/>
                          <a:cs typeface="+mn-cs"/>
                        </a:rPr>
                        <a:t>Estos son algunos consejos sobre cómo dirigir un ejercicio de calentamiento:</a:t>
                      </a:r>
                    </a:p>
                    <a:p>
                      <a:pPr marL="171450" indent="-171450">
                        <a:lnSpc>
                          <a:spcPct val="100000"/>
                        </a:lnSpc>
                        <a:buFont typeface="Arial" panose="020B0604020202020204" pitchFamily="34" charset="0"/>
                        <a:buChar char="•"/>
                      </a:pPr>
                      <a:r>
                        <a:rPr lang="es-xl" sz="900" dirty="0">
                          <a:latin typeface="Ubuntu" panose="020B0504030602030204" pitchFamily="34" charset="0"/>
                        </a:rPr>
                        <a:t>Según el espacio, los ejercicios de calentamientos se pueden hacer en el mismo lugar o en el área de juego. Hay que seguir moviéndose, pero, si el espacio es limitado, los ejercicios se pueden hacer en el sitio. Un ejemplo </a:t>
                      </a:r>
                      <a:br>
                        <a:rPr lang="en-US" sz="900" dirty="0">
                          <a:latin typeface="Ubuntu" panose="020B0504030602030204" pitchFamily="34" charset="0"/>
                        </a:rPr>
                      </a:br>
                      <a:r>
                        <a:rPr lang="es-xl" sz="900" dirty="0">
                          <a:latin typeface="Ubuntu" panose="020B0504030602030204" pitchFamily="34" charset="0"/>
                        </a:rPr>
                        <a:t>es correr en el lugar o alrededor del área de juego.</a:t>
                      </a:r>
                    </a:p>
                    <a:p>
                      <a:pPr marL="0" indent="0">
                        <a:lnSpc>
                          <a:spcPct val="100000"/>
                        </a:lnSpc>
                        <a:buFont typeface="Arial" panose="020B0604020202020204" pitchFamily="34" charset="0"/>
                        <a:buNone/>
                      </a:pPr>
                      <a:endParaRPr sz="900" dirty="0">
                        <a:latin typeface="Ubuntu" panose="020B0504030602030204" pitchFamily="34" charset="0"/>
                      </a:endParaRPr>
                    </a:p>
                    <a:p>
                      <a:pPr marL="171450" indent="-171450">
                        <a:lnSpc>
                          <a:spcPct val="100000"/>
                        </a:lnSpc>
                        <a:buFont typeface="Arial" panose="020B0604020202020204" pitchFamily="34" charset="0"/>
                        <a:buChar char="•"/>
                      </a:pPr>
                      <a:r>
                        <a:rPr lang="es-xl" sz="900" dirty="0">
                          <a:latin typeface="Ubuntu" panose="020B0504030602030204" pitchFamily="34" charset="0"/>
                        </a:rPr>
                        <a:t>Comiencen despacio y aumenten gradualmente la velocidad o el ritmo.</a:t>
                      </a:r>
                    </a:p>
                    <a:p>
                      <a:pPr marL="171450" indent="-171450">
                        <a:lnSpc>
                          <a:spcPct val="100000"/>
                        </a:lnSpc>
                        <a:buFont typeface="Arial" panose="020B0604020202020204" pitchFamily="34" charset="0"/>
                        <a:buChar char="•"/>
                      </a:pPr>
                      <a:endParaRPr sz="900" dirty="0">
                        <a:latin typeface="Ubuntu" panose="020B0504030602030204" pitchFamily="34" charset="0"/>
                      </a:endParaRPr>
                    </a:p>
                    <a:p>
                      <a:pPr marL="171450" indent="-171450">
                        <a:lnSpc>
                          <a:spcPct val="100000"/>
                        </a:lnSpc>
                        <a:buFont typeface="Arial" panose="020B0604020202020204" pitchFamily="34" charset="0"/>
                        <a:buChar char="•"/>
                      </a:pPr>
                      <a:r>
                        <a:rPr lang="es-xl" sz="900" dirty="0">
                          <a:latin typeface="Ubuntu" panose="020B0504030602030204" pitchFamily="34" charset="0"/>
                        </a:rPr>
                        <a:t>Sigan una rutina. La constancia es importante y permitirá a los compañeros de equipo practicar los movimientos y saber qué esperar.</a:t>
                      </a:r>
                    </a:p>
                    <a:p>
                      <a:pPr marL="171450" indent="-171450">
                        <a:lnSpc>
                          <a:spcPct val="100000"/>
                        </a:lnSpc>
                        <a:buFont typeface="Arial" panose="020B0604020202020204" pitchFamily="34" charset="0"/>
                        <a:buChar char="•"/>
                      </a:pPr>
                      <a:endParaRPr sz="900" dirty="0">
                        <a:latin typeface="Ubuntu" panose="020B0504030602030204" pitchFamily="34" charset="0"/>
                      </a:endParaRPr>
                    </a:p>
                    <a:p>
                      <a:pPr marL="171450" indent="-171450">
                        <a:lnSpc>
                          <a:spcPct val="100000"/>
                        </a:lnSpc>
                        <a:buFont typeface="Arial" panose="020B0604020202020204" pitchFamily="34" charset="0"/>
                        <a:buChar char="•"/>
                      </a:pPr>
                      <a:r>
                        <a:rPr lang="es-xl" sz="900" dirty="0">
                          <a:latin typeface="Ubuntu" panose="020B0504030602030204" pitchFamily="34" charset="0"/>
                        </a:rPr>
                        <a:t>Cuando sea posible, hagan </a:t>
                      </a:r>
                      <a:r>
                        <a:rPr lang="es-xl" sz="900" b="1" dirty="0">
                          <a:solidFill>
                            <a:srgbClr val="179984"/>
                          </a:solidFill>
                          <a:latin typeface="Ubuntu" panose="020B0504030602030204" pitchFamily="34" charset="0"/>
                          <a:ea typeface="+mn-lt"/>
                          <a:cs typeface="+mn-lt"/>
                        </a:rPr>
                        <a:t>modificaciones</a:t>
                      </a:r>
                      <a:r>
                        <a:rPr lang="es-xl" sz="900" dirty="0">
                          <a:latin typeface="Ubuntu" panose="020B0504030602030204" pitchFamily="34" charset="0"/>
                        </a:rPr>
                        <a:t> para los compañeros de equipo </a:t>
                      </a:r>
                      <a:br>
                        <a:rPr lang="en-US" sz="900" dirty="0">
                          <a:latin typeface="Ubuntu" panose="020B0504030602030204" pitchFamily="34" charset="0"/>
                        </a:rPr>
                      </a:br>
                      <a:r>
                        <a:rPr lang="es-xl" sz="900" dirty="0">
                          <a:latin typeface="Ubuntu" panose="020B0504030602030204" pitchFamily="34" charset="0"/>
                        </a:rPr>
                        <a:t>si los ejercicios son demasiado fáciles o difíciles.</a:t>
                      </a:r>
                    </a:p>
                    <a:p>
                      <a:endParaRPr sz="900" b="0" i="0" u="none" strike="noStrike" baseline="0" dirty="0">
                        <a:solidFill>
                          <a:schemeClr val="dk1"/>
                        </a:solidFill>
                        <a:latin typeface="Ubuntu" panose="020B0504030602030204" pitchFamily="34" charset="0"/>
                        <a:ea typeface="+mn-ea"/>
                        <a:cs typeface="+mn-cs"/>
                      </a:endParaRPr>
                    </a:p>
                    <a:p>
                      <a:r>
                        <a:rPr lang="es-xl" sz="900" b="0" i="0" u="none" strike="noStrike" baseline="0" dirty="0">
                          <a:solidFill>
                            <a:schemeClr val="dk1"/>
                          </a:solidFill>
                          <a:latin typeface="Ubuntu" panose="020B0504030602030204" pitchFamily="34" charset="0"/>
                          <a:ea typeface="+mn-ea"/>
                          <a:cs typeface="+mn-cs"/>
                        </a:rPr>
                        <a:t>Una modificación es un cambio en el ejercicio para simplificarlo o dificultarlo. Por ejemplo, si a los compañeros de equipo les resulta difícil elevar las rodillas, pueden hacer el movimiento más lento y marchar en el lugar. </a:t>
                      </a:r>
                    </a:p>
                    <a:p>
                      <a:endParaRPr sz="900" b="0" i="0" u="none" strike="noStrike" baseline="0" dirty="0">
                        <a:solidFill>
                          <a:schemeClr val="dk1"/>
                        </a:solidFill>
                        <a:latin typeface="Ubuntu" panose="020B050403060203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xl" sz="900" dirty="0">
                          <a:latin typeface="Ubuntu" panose="020B0504030602030204" pitchFamily="34" charset="0"/>
                        </a:rPr>
                        <a:t>Elijan ejercicios que sean </a:t>
                      </a:r>
                      <a:r>
                        <a:rPr lang="es-xl" sz="900" b="1" dirty="0">
                          <a:solidFill>
                            <a:srgbClr val="179984"/>
                          </a:solidFill>
                          <a:latin typeface="Ubuntu" panose="020B0504030602030204" pitchFamily="34" charset="0"/>
                        </a:rPr>
                        <a:t>específicos para el deporte. </a:t>
                      </a:r>
                      <a:r>
                        <a:rPr lang="es-xl" sz="900" dirty="0">
                          <a:latin typeface="Ubuntu" panose="020B0504030602030204" pitchFamily="34" charset="0"/>
                        </a:rPr>
                        <a:t>Deben utilizar las mismas partes del cuerpo que usan al practicar el deporte.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sz="900" b="1" dirty="0">
                        <a:solidFill>
                          <a:srgbClr val="179984"/>
                        </a:solidFill>
                        <a:latin typeface="Ubuntu" panose="020B0504030602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xl" sz="900" b="1" i="1" dirty="0">
                          <a:solidFill>
                            <a:schemeClr val="tx1"/>
                          </a:solidFill>
                          <a:latin typeface="Ubuntu" panose="020B0504030602030204" pitchFamily="34" charset="0"/>
                        </a:rPr>
                        <a:t>Explica con más detalle los ejercicios específicos de cada deporte y compara la forma de hacer ejercicios de calentamiento para dos deportes distintos.</a:t>
                      </a:r>
                      <a:endParaRPr sz="800" b="1" i="1" dirty="0">
                        <a:solidFill>
                          <a:schemeClr val="tx1"/>
                        </a:solidFill>
                        <a:latin typeface="Ubuntu" panose="020B0504030602030204" pitchFamily="34" charset="0"/>
                      </a:endParaRPr>
                    </a:p>
                    <a:p>
                      <a:endParaRPr sz="900" b="0" i="0" u="none" strike="noStrike" baseline="0" dirty="0">
                        <a:solidFill>
                          <a:schemeClr val="dk1"/>
                        </a:solidFill>
                        <a:latin typeface="Ubuntu" panose="020B0504030602030204" pitchFamily="34" charset="0"/>
                        <a:ea typeface="+mn-ea"/>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endParaRPr sz="1600"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1271419273"/>
                  </a:ext>
                </a:extLst>
              </a:tr>
            </a:tbl>
          </a:graphicData>
        </a:graphic>
      </p:graphicFrame>
      <p:pic>
        <p:nvPicPr>
          <p:cNvPr id="5" name="Picture 4">
            <a:extLst>
              <a:ext uri="{FF2B5EF4-FFF2-40B4-BE49-F238E27FC236}">
                <a16:creationId xmlns:a16="http://schemas.microsoft.com/office/drawing/2014/main" id="{3DE5A548-86BA-D8BD-D915-F4B9584F0A4B}"/>
              </a:ext>
            </a:extLst>
          </p:cNvPr>
          <p:cNvPicPr>
            <a:picLocks noChangeAspect="1"/>
          </p:cNvPicPr>
          <p:nvPr/>
        </p:nvPicPr>
        <p:blipFill rotWithShape="1">
          <a:blip r:embed="rId2"/>
          <a:srcRect l="6200" t="35561" r="50000" b="21815"/>
          <a:stretch/>
        </p:blipFill>
        <p:spPr>
          <a:xfrm>
            <a:off x="6977276" y="1897084"/>
            <a:ext cx="2155711" cy="1180026"/>
          </a:xfrm>
          <a:prstGeom prst="rect">
            <a:avLst/>
          </a:prstGeom>
          <a:ln>
            <a:solidFill>
              <a:schemeClr val="tx1"/>
            </a:solidFill>
          </a:ln>
        </p:spPr>
      </p:pic>
    </p:spTree>
    <p:extLst>
      <p:ext uri="{BB962C8B-B14F-4D97-AF65-F5344CB8AC3E}">
        <p14:creationId xmlns:p14="http://schemas.microsoft.com/office/powerpoint/2010/main" val="37740910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1338981965"/>
              </p:ext>
            </p:extLst>
          </p:nvPr>
        </p:nvGraphicFramePr>
        <p:xfrm>
          <a:off x="614150" y="545911"/>
          <a:ext cx="8518837" cy="6109805"/>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09112">
                <a:tc>
                  <a:txBody>
                    <a:bodyPr/>
                    <a:lstStyle/>
                    <a:p>
                      <a:r>
                        <a:rPr lang="es-xl" sz="1200" dirty="0">
                          <a:solidFill>
                            <a:srgbClr val="316355"/>
                          </a:solidFill>
                          <a:latin typeface="Ubuntu" panose="020B0504030602030204" pitchFamily="34" charset="0"/>
                        </a:rPr>
                        <a:t>Preparación</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s-xl" sz="1200">
                          <a:solidFill>
                            <a:srgbClr val="316355"/>
                          </a:solidFill>
                          <a:latin typeface="Ubuntu" panose="020B0504030602030204" pitchFamily="34" charset="0"/>
                        </a:rPr>
                        <a:t>Descripción</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s-xl" sz="1200">
                          <a:solidFill>
                            <a:srgbClr val="316355"/>
                          </a:solidFill>
                          <a:latin typeface="Ubuntu" panose="020B0504030602030204" pitchFamily="34" charset="0"/>
                        </a:rPr>
                        <a:t>Diapositiva</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5800693">
                <a:tc>
                  <a:txBody>
                    <a:bodyPr/>
                    <a:lstStyle/>
                    <a:p>
                      <a:r>
                        <a:rPr lang="es-xl" sz="900" b="1" i="0" u="none" strike="noStrike" baseline="0" dirty="0">
                          <a:solidFill>
                            <a:srgbClr val="316355"/>
                          </a:solidFill>
                          <a:latin typeface="Ubuntu" panose="020B0504030602030204" pitchFamily="34" charset="0"/>
                          <a:ea typeface="+mn-ea"/>
                          <a:cs typeface="+mn-cs"/>
                        </a:rPr>
                        <a:t>Tema</a:t>
                      </a:r>
                    </a:p>
                    <a:p>
                      <a:r>
                        <a:rPr lang="es-xl" sz="900" b="1" i="0" u="none" strike="noStrike" baseline="0" dirty="0">
                          <a:solidFill>
                            <a:srgbClr val="316355"/>
                          </a:solidFill>
                          <a:latin typeface="Ubuntu" panose="020B0504030602030204" pitchFamily="34" charset="0"/>
                          <a:ea typeface="+mn-ea"/>
                          <a:cs typeface="+mn-cs"/>
                        </a:rPr>
                        <a:t>Lección 2: </a:t>
                      </a:r>
                      <a:r>
                        <a:rPr lang="es-xl" sz="900" b="0" i="0" u="none" strike="noStrike" baseline="0" dirty="0">
                          <a:solidFill>
                            <a:schemeClr val="tx1"/>
                          </a:solidFill>
                          <a:latin typeface="Ubuntu" panose="020B0504030602030204" pitchFamily="34" charset="0"/>
                          <a:ea typeface="+mn-ea"/>
                          <a:cs typeface="+mn-cs"/>
                        </a:rPr>
                        <a:t>Rutina de calentamiento para dirigir ejercicios de calentamiento </a:t>
                      </a:r>
                      <a:br>
                        <a:rPr lang="en-US" sz="900" b="0" i="0" u="none" strike="noStrike" baseline="0" dirty="0">
                          <a:solidFill>
                            <a:schemeClr val="tx1"/>
                          </a:solidFill>
                          <a:latin typeface="Ubuntu" panose="020B0504030602030204" pitchFamily="34" charset="0"/>
                          <a:ea typeface="+mn-ea"/>
                          <a:cs typeface="+mn-cs"/>
                        </a:rPr>
                      </a:br>
                      <a:r>
                        <a:rPr lang="es-xl" sz="900" b="0" i="0" u="none" strike="noStrike" baseline="0" dirty="0">
                          <a:solidFill>
                            <a:schemeClr val="tx1"/>
                          </a:solidFill>
                          <a:latin typeface="Ubuntu" panose="020B0504030602030204" pitchFamily="34" charset="0"/>
                          <a:ea typeface="+mn-ea"/>
                          <a:cs typeface="+mn-cs"/>
                        </a:rPr>
                        <a:t>y enfriamiento</a:t>
                      </a:r>
                    </a:p>
                    <a:p>
                      <a:endParaRPr sz="900" b="1" i="0" u="none" strike="noStrike" baseline="0" dirty="0">
                        <a:solidFill>
                          <a:srgbClr val="316355"/>
                        </a:solidFill>
                        <a:latin typeface="Ubuntu" panose="020B0504030602030204" pitchFamily="34" charset="0"/>
                        <a:ea typeface="+mn-ea"/>
                        <a:cs typeface="+mn-cs"/>
                      </a:endParaRPr>
                    </a:p>
                    <a:p>
                      <a:r>
                        <a:rPr lang="es-xl" sz="900" b="0" i="0" u="none" strike="noStrike" baseline="0" dirty="0">
                          <a:solidFill>
                            <a:schemeClr val="tx1"/>
                          </a:solidFill>
                          <a:latin typeface="Ubuntu" panose="020B0504030602030204" pitchFamily="34" charset="0"/>
                          <a:ea typeface="+mn-ea"/>
                          <a:cs typeface="+mn-cs"/>
                        </a:rPr>
                        <a:t>Modificaciones</a:t>
                      </a:r>
                    </a:p>
                    <a:p>
                      <a:endParaRPr sz="900" b="0" i="0" u="none" strike="noStrike" baseline="0" dirty="0">
                        <a:solidFill>
                          <a:srgbClr val="316355"/>
                        </a:solidFill>
                        <a:latin typeface="Ubuntu" panose="020B0504030602030204" pitchFamily="34" charset="0"/>
                        <a:ea typeface="+mn-ea"/>
                        <a:cs typeface="+mn-cs"/>
                      </a:endParaRPr>
                    </a:p>
                    <a:p>
                      <a:r>
                        <a:rPr lang="es-xl" sz="900" b="1" i="0" u="none" strike="noStrike" baseline="0" dirty="0">
                          <a:solidFill>
                            <a:srgbClr val="316355"/>
                          </a:solidFill>
                          <a:latin typeface="Ubuntu" panose="020B0504030602030204" pitchFamily="34" charset="0"/>
                          <a:ea typeface="+mn-ea"/>
                          <a:cs typeface="+mn-cs"/>
                        </a:rPr>
                        <a:t>Tiempo: </a:t>
                      </a:r>
                      <a:r>
                        <a:rPr lang="es-xl" sz="900" b="0" i="0" u="none" strike="noStrike" baseline="0" dirty="0">
                          <a:solidFill>
                            <a:schemeClr val="tx1"/>
                          </a:solidFill>
                          <a:latin typeface="Ubuntu" panose="020B0504030602030204" pitchFamily="34" charset="0"/>
                          <a:ea typeface="+mn-ea"/>
                          <a:cs typeface="+mn-cs"/>
                        </a:rPr>
                        <a:t>8 minutos</a:t>
                      </a:r>
                    </a:p>
                    <a:p>
                      <a:r>
                        <a:rPr lang="es-xl" sz="900" b="1" i="0" u="none" strike="noStrike" baseline="0" dirty="0">
                          <a:solidFill>
                            <a:srgbClr val="316355"/>
                          </a:solidFill>
                          <a:latin typeface="Ubuntu" panose="020B0504030602030204" pitchFamily="34" charset="0"/>
                          <a:ea typeface="+mn-ea"/>
                          <a:cs typeface="+mn-cs"/>
                        </a:rPr>
                        <a:t>Dirige:</a:t>
                      </a:r>
                      <a:endParaRPr sz="900" dirty="0">
                        <a:solidFill>
                          <a:srgbClr val="316355"/>
                        </a:solidFill>
                        <a:latin typeface="Ubuntu" panose="020B0504030602030204" pitchFamily="34" charset="0"/>
                      </a:endParaRPr>
                    </a:p>
                    <a:p>
                      <a:pPr marL="0" algn="l" defTabSz="914400" rtl="0" eaLnBrk="1" latinLnBrk="0" hangingPunct="1"/>
                      <a:endParaRPr sz="900" b="1" i="0" u="none" strike="noStrike" baseline="0" dirty="0">
                        <a:solidFill>
                          <a:srgbClr val="316355"/>
                        </a:solidFill>
                        <a:latin typeface="Ubuntu" panose="020B0504030602030204" pitchFamily="34" charset="0"/>
                        <a:ea typeface="+mn-ea"/>
                        <a:cs typeface="+mn-cs"/>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s-xl" sz="900" b="0" i="0" u="none" strike="noStrike" baseline="0" dirty="0">
                          <a:solidFill>
                            <a:schemeClr val="dk1"/>
                          </a:solidFill>
                          <a:latin typeface="Ubuntu" panose="020B0504030602030204" pitchFamily="34" charset="0"/>
                          <a:ea typeface="+mn-ea"/>
                          <a:cs typeface="+mn-cs"/>
                        </a:rPr>
                        <a:t>Estos son algunos ejemplos de modificaciones. Ya mencionamos el ejercicio de rodillas elevadas, pero hablemos de los saltos de tijera. </a:t>
                      </a:r>
                    </a:p>
                    <a:p>
                      <a:endParaRPr sz="900" b="0" i="0" u="none" strike="noStrike" baseline="0" dirty="0">
                        <a:solidFill>
                          <a:schemeClr val="dk1"/>
                        </a:solidFill>
                        <a:latin typeface="Ubuntu" panose="020B0504030602030204" pitchFamily="34" charset="0"/>
                        <a:ea typeface="+mn-ea"/>
                        <a:cs typeface="+mn-cs"/>
                      </a:endParaRPr>
                    </a:p>
                    <a:p>
                      <a:r>
                        <a:rPr lang="es-xl" sz="900" b="0" i="0" u="none" strike="noStrike" baseline="0" dirty="0">
                          <a:solidFill>
                            <a:schemeClr val="dk1"/>
                          </a:solidFill>
                          <a:latin typeface="Ubuntu" panose="020B0504030602030204" pitchFamily="34" charset="0"/>
                          <a:ea typeface="+mn-ea"/>
                          <a:cs typeface="+mn-cs"/>
                        </a:rPr>
                        <a:t>Algunas formas de facilitar los saltos de tijera para los compañeros de equipo </a:t>
                      </a:r>
                      <a:br>
                        <a:rPr lang="en-US" sz="900" b="0" i="0" u="none" strike="noStrike" baseline="0" dirty="0">
                          <a:solidFill>
                            <a:schemeClr val="dk1"/>
                          </a:solidFill>
                          <a:latin typeface="Ubuntu" panose="020B0504030602030204" pitchFamily="34" charset="0"/>
                          <a:ea typeface="+mn-ea"/>
                          <a:cs typeface="+mn-cs"/>
                        </a:rPr>
                      </a:br>
                      <a:r>
                        <a:rPr lang="es-xl" sz="900" b="0" i="0" u="none" strike="noStrike" baseline="0" dirty="0">
                          <a:solidFill>
                            <a:schemeClr val="dk1"/>
                          </a:solidFill>
                          <a:latin typeface="Ubuntu" panose="020B0504030602030204" pitchFamily="34" charset="0"/>
                          <a:ea typeface="+mn-ea"/>
                          <a:cs typeface="+mn-cs"/>
                        </a:rPr>
                        <a:t>es llevar cada pierna al costado en lugar de saltar </a:t>
                      </a:r>
                      <a:r>
                        <a:rPr lang="es-xl" sz="900" b="0" i="1" u="none" strike="noStrike" baseline="0" dirty="0">
                          <a:solidFill>
                            <a:srgbClr val="316355"/>
                          </a:solidFill>
                          <a:latin typeface="Ubuntu" panose="020B0504030602030204" pitchFamily="34" charset="0"/>
                          <a:ea typeface="+mn-ea"/>
                          <a:cs typeface="+mn-cs"/>
                        </a:rPr>
                        <a:t>(demostrar), </a:t>
                      </a:r>
                      <a:r>
                        <a:rPr lang="es-xl" sz="900" b="0" i="0" u="none" strike="noStrike" baseline="0" dirty="0">
                          <a:solidFill>
                            <a:schemeClr val="dk1"/>
                          </a:solidFill>
                          <a:latin typeface="Ubuntu" panose="020B0504030602030204" pitchFamily="34" charset="0"/>
                          <a:ea typeface="+mn-ea"/>
                          <a:cs typeface="+mn-cs"/>
                        </a:rPr>
                        <a:t>solo mover las piernas </a:t>
                      </a:r>
                      <a:r>
                        <a:rPr lang="es-xl" sz="900" b="0" i="1" u="none" strike="noStrike" baseline="0" dirty="0">
                          <a:solidFill>
                            <a:srgbClr val="316355"/>
                          </a:solidFill>
                          <a:latin typeface="Ubuntu" panose="020B0504030602030204" pitchFamily="34" charset="0"/>
                          <a:ea typeface="+mn-ea"/>
                          <a:cs typeface="+mn-cs"/>
                        </a:rPr>
                        <a:t>(demostrar) </a:t>
                      </a:r>
                      <a:r>
                        <a:rPr lang="es-xl" sz="900" b="0" i="0" u="none" strike="noStrike" baseline="0" dirty="0">
                          <a:solidFill>
                            <a:schemeClr val="dk1"/>
                          </a:solidFill>
                          <a:latin typeface="Ubuntu" panose="020B0504030602030204" pitchFamily="34" charset="0"/>
                          <a:ea typeface="+mn-ea"/>
                          <a:cs typeface="+mn-cs"/>
                        </a:rPr>
                        <a:t>o disminuir la velocidad </a:t>
                      </a:r>
                      <a:r>
                        <a:rPr lang="es-xl" sz="900" b="0" i="1" u="none" strike="noStrike" baseline="0" dirty="0">
                          <a:solidFill>
                            <a:srgbClr val="316355"/>
                          </a:solidFill>
                          <a:latin typeface="Ubuntu" panose="020B0504030602030204" pitchFamily="34" charset="0"/>
                          <a:ea typeface="+mn-ea"/>
                          <a:cs typeface="+mn-cs"/>
                        </a:rPr>
                        <a:t>(demostrar).</a:t>
                      </a:r>
                    </a:p>
                    <a:p>
                      <a:endParaRPr sz="900" b="0" i="1" u="none" strike="noStrike" baseline="0" dirty="0">
                        <a:solidFill>
                          <a:srgbClr val="316355"/>
                        </a:solidFill>
                        <a:latin typeface="Ubuntu" panose="020B0504030602030204" pitchFamily="34" charset="0"/>
                        <a:ea typeface="+mn-ea"/>
                        <a:cs typeface="+mn-cs"/>
                      </a:endParaRPr>
                    </a:p>
                    <a:p>
                      <a:r>
                        <a:rPr lang="es-xl" sz="900" b="0" i="0" u="none" strike="noStrike" baseline="0" dirty="0">
                          <a:solidFill>
                            <a:schemeClr val="dk1"/>
                          </a:solidFill>
                          <a:latin typeface="Ubuntu" panose="020B0504030602030204" pitchFamily="34" charset="0"/>
                          <a:ea typeface="+mn-ea"/>
                          <a:cs typeface="+mn-cs"/>
                        </a:rPr>
                        <a:t>Para hacer que los saltos de tijera sean más difíciles, se pueden hacer sentadillas con salto en su lugar </a:t>
                      </a:r>
                      <a:r>
                        <a:rPr lang="es-xl" sz="900" b="0" i="1" u="none" strike="noStrike" baseline="0" dirty="0">
                          <a:solidFill>
                            <a:srgbClr val="316355"/>
                          </a:solidFill>
                          <a:latin typeface="Ubuntu" panose="020B0504030602030204" pitchFamily="34" charset="0"/>
                          <a:ea typeface="+mn-ea"/>
                          <a:cs typeface="+mn-cs"/>
                        </a:rPr>
                        <a:t>(demostrar).</a:t>
                      </a:r>
                    </a:p>
                    <a:p>
                      <a:endParaRPr sz="900" b="0" i="1" u="none" strike="noStrike" baseline="0" dirty="0">
                        <a:solidFill>
                          <a:srgbClr val="316355"/>
                        </a:solidFill>
                        <a:latin typeface="Ubuntu" panose="020B0504030602030204" pitchFamily="34" charset="0"/>
                        <a:ea typeface="+mn-ea"/>
                        <a:cs typeface="+mn-cs"/>
                      </a:endParaRPr>
                    </a:p>
                    <a:p>
                      <a:r>
                        <a:rPr lang="es-xl" sz="900" b="1" i="0" u="none" strike="noStrike" baseline="0" dirty="0">
                          <a:solidFill>
                            <a:srgbClr val="316355"/>
                          </a:solidFill>
                          <a:latin typeface="Ubuntu" panose="020B0504030602030204" pitchFamily="34" charset="0"/>
                          <a:ea typeface="+mn-ea"/>
                          <a:cs typeface="+mn-cs"/>
                        </a:rPr>
                        <a:t>ACTIVIDAD:</a:t>
                      </a:r>
                    </a:p>
                    <a:p>
                      <a:r>
                        <a:rPr lang="es-xl" sz="900" b="0" i="0" u="none" strike="noStrike" baseline="0" dirty="0">
                          <a:solidFill>
                            <a:schemeClr val="dk1"/>
                          </a:solidFill>
                          <a:latin typeface="Ubuntu" panose="020B0504030602030204" pitchFamily="34" charset="0"/>
                          <a:ea typeface="+mn-ea"/>
                          <a:cs typeface="+mn-cs"/>
                        </a:rPr>
                        <a:t>Hagamos la actividad en el cuaderno. ¿Cuáles son algunas modificaciones para simplificar o dificultar los estiramientos dinámicos?</a:t>
                      </a:r>
                    </a:p>
                    <a:p>
                      <a:endParaRPr sz="900" b="0" i="0" u="none" strike="noStrike" baseline="0" dirty="0">
                        <a:solidFill>
                          <a:schemeClr val="dk1"/>
                        </a:solidFill>
                        <a:latin typeface="Ubuntu" panose="020B0504030602030204" pitchFamily="34" charset="0"/>
                        <a:ea typeface="+mn-ea"/>
                        <a:cs typeface="+mn-cs"/>
                      </a:endParaRPr>
                    </a:p>
                    <a:p>
                      <a:r>
                        <a:rPr lang="es-xl" sz="900" b="1" i="1" u="none" strike="noStrike" baseline="0" dirty="0">
                          <a:solidFill>
                            <a:schemeClr val="dk1"/>
                          </a:solidFill>
                          <a:latin typeface="Ubuntu" panose="020B0504030602030204" pitchFamily="34" charset="0"/>
                          <a:ea typeface="+mn-ea"/>
                          <a:cs typeface="+mn-cs"/>
                        </a:rPr>
                        <a:t>Dales a los participantes unos minutos para que trabajen en esta actividad y, luego, hablen sobre las respuestas:</a:t>
                      </a:r>
                    </a:p>
                    <a:p>
                      <a:endParaRPr sz="900" b="1" i="1" u="none" strike="noStrike" baseline="0" dirty="0">
                        <a:solidFill>
                          <a:schemeClr val="dk1"/>
                        </a:solidFill>
                        <a:latin typeface="Ubuntu" panose="020B0504030602030204" pitchFamily="34" charset="0"/>
                        <a:ea typeface="+mn-ea"/>
                        <a:cs typeface="+mn-cs"/>
                      </a:endParaRPr>
                    </a:p>
                    <a:p>
                      <a:endParaRPr sz="900" b="1" i="1" u="none" strike="noStrike" baseline="0" dirty="0">
                        <a:solidFill>
                          <a:schemeClr val="dk1"/>
                        </a:solidFill>
                        <a:latin typeface="Ubuntu" panose="020B0504030602030204" pitchFamily="34" charset="0"/>
                        <a:ea typeface="+mn-ea"/>
                        <a:cs typeface="+mn-cs"/>
                      </a:endParaRPr>
                    </a:p>
                    <a:p>
                      <a:endParaRPr sz="900" b="1" i="1" u="none" strike="noStrike" baseline="0" dirty="0">
                        <a:solidFill>
                          <a:schemeClr val="dk1"/>
                        </a:solidFill>
                        <a:latin typeface="Ubuntu" panose="020B0504030602030204" pitchFamily="34" charset="0"/>
                        <a:ea typeface="+mn-ea"/>
                        <a:cs typeface="+mn-cs"/>
                      </a:endParaRPr>
                    </a:p>
                    <a:p>
                      <a:endParaRPr sz="900" b="1" i="1" u="none" strike="noStrike" baseline="0" dirty="0">
                        <a:solidFill>
                          <a:schemeClr val="dk1"/>
                        </a:solidFill>
                        <a:latin typeface="Ubuntu" panose="020B0504030602030204" pitchFamily="34" charset="0"/>
                        <a:ea typeface="+mn-ea"/>
                        <a:cs typeface="+mn-cs"/>
                      </a:endParaRPr>
                    </a:p>
                    <a:p>
                      <a:endParaRPr sz="900" b="1" i="1" u="none" strike="noStrike" baseline="0" dirty="0">
                        <a:solidFill>
                          <a:schemeClr val="dk1"/>
                        </a:solidFill>
                        <a:latin typeface="Ubuntu" panose="020B0504030602030204" pitchFamily="34" charset="0"/>
                        <a:ea typeface="+mn-ea"/>
                        <a:cs typeface="+mn-cs"/>
                      </a:endParaRPr>
                    </a:p>
                    <a:p>
                      <a:endParaRPr sz="900" b="1" i="1" u="none" strike="noStrike" baseline="0" dirty="0">
                        <a:solidFill>
                          <a:schemeClr val="dk1"/>
                        </a:solidFill>
                        <a:latin typeface="Ubuntu" panose="020B0504030602030204" pitchFamily="34" charset="0"/>
                        <a:ea typeface="+mn-ea"/>
                        <a:cs typeface="+mn-cs"/>
                      </a:endParaRPr>
                    </a:p>
                    <a:p>
                      <a:endParaRPr sz="900" b="1" i="1" u="none" strike="noStrike" baseline="0" dirty="0">
                        <a:solidFill>
                          <a:schemeClr val="dk1"/>
                        </a:solidFill>
                        <a:latin typeface="Ubuntu" panose="020B0504030602030204" pitchFamily="34" charset="0"/>
                        <a:ea typeface="+mn-ea"/>
                        <a:cs typeface="+mn-cs"/>
                      </a:endParaRPr>
                    </a:p>
                    <a:p>
                      <a:endParaRPr sz="900" b="1" i="1" u="none" strike="noStrike" baseline="0" dirty="0">
                        <a:solidFill>
                          <a:schemeClr val="dk1"/>
                        </a:solidFill>
                        <a:latin typeface="Ubuntu" panose="020B0504030602030204" pitchFamily="34" charset="0"/>
                        <a:ea typeface="+mn-ea"/>
                        <a:cs typeface="+mn-cs"/>
                      </a:endParaRPr>
                    </a:p>
                    <a:p>
                      <a:endParaRPr sz="900" b="1" i="1" u="none" strike="noStrike" baseline="0" dirty="0">
                        <a:solidFill>
                          <a:schemeClr val="dk1"/>
                        </a:solidFill>
                        <a:latin typeface="Ubuntu" panose="020B0504030602030204" pitchFamily="34" charset="0"/>
                        <a:ea typeface="+mn-ea"/>
                        <a:cs typeface="+mn-cs"/>
                      </a:endParaRPr>
                    </a:p>
                    <a:p>
                      <a:endParaRPr sz="900" b="1" i="1" u="none" strike="noStrike" baseline="0" dirty="0">
                        <a:solidFill>
                          <a:schemeClr val="dk1"/>
                        </a:solidFill>
                        <a:latin typeface="Ubuntu" panose="020B0504030602030204" pitchFamily="34" charset="0"/>
                        <a:ea typeface="+mn-ea"/>
                        <a:cs typeface="+mn-cs"/>
                      </a:endParaRPr>
                    </a:p>
                    <a:p>
                      <a:endParaRPr sz="900" b="1" i="1" u="none" strike="noStrike" baseline="0" dirty="0">
                        <a:solidFill>
                          <a:schemeClr val="dk1"/>
                        </a:solidFill>
                        <a:latin typeface="Ubuntu" panose="020B0504030602030204" pitchFamily="34" charset="0"/>
                        <a:ea typeface="+mn-ea"/>
                        <a:cs typeface="+mn-cs"/>
                      </a:endParaRPr>
                    </a:p>
                    <a:p>
                      <a:endParaRPr sz="900" b="1" i="1" u="none" strike="noStrike" baseline="0" dirty="0">
                        <a:solidFill>
                          <a:schemeClr val="dk1"/>
                        </a:solidFill>
                        <a:latin typeface="Ubuntu" panose="020B0504030602030204" pitchFamily="34" charset="0"/>
                        <a:ea typeface="+mn-ea"/>
                        <a:cs typeface="+mn-cs"/>
                      </a:endParaRPr>
                    </a:p>
                    <a:p>
                      <a:endParaRPr sz="900" b="1" i="1" u="none" strike="noStrike" baseline="0" dirty="0">
                        <a:solidFill>
                          <a:schemeClr val="dk1"/>
                        </a:solidFill>
                        <a:latin typeface="Ubuntu" panose="020B0504030602030204" pitchFamily="34" charset="0"/>
                        <a:ea typeface="+mn-ea"/>
                        <a:cs typeface="+mn-cs"/>
                      </a:endParaRPr>
                    </a:p>
                    <a:p>
                      <a:endParaRPr sz="900" b="1" i="1" u="none" strike="noStrike" baseline="0" dirty="0">
                        <a:solidFill>
                          <a:schemeClr val="dk1"/>
                        </a:solidFill>
                        <a:latin typeface="Ubuntu" panose="020B0504030602030204" pitchFamily="34" charset="0"/>
                        <a:ea typeface="+mn-ea"/>
                        <a:cs typeface="+mn-cs"/>
                      </a:endParaRPr>
                    </a:p>
                    <a:p>
                      <a:endParaRPr sz="900" b="1" i="1" u="none" strike="noStrike" baseline="0" dirty="0">
                        <a:solidFill>
                          <a:schemeClr val="dk1"/>
                        </a:solidFill>
                        <a:latin typeface="Ubuntu" panose="020B0504030602030204" pitchFamily="34" charset="0"/>
                        <a:ea typeface="+mn-ea"/>
                        <a:cs typeface="+mn-cs"/>
                      </a:endParaRPr>
                    </a:p>
                    <a:p>
                      <a:endParaRPr sz="900" b="1" i="1" u="none" strike="noStrike" baseline="0" dirty="0">
                        <a:solidFill>
                          <a:schemeClr val="dk1"/>
                        </a:solidFill>
                        <a:latin typeface="Ubuntu" panose="020B0504030602030204" pitchFamily="34" charset="0"/>
                        <a:ea typeface="+mn-ea"/>
                        <a:cs typeface="+mn-cs"/>
                      </a:endParaRPr>
                    </a:p>
                    <a:p>
                      <a:endParaRPr sz="900" b="1" i="1" u="none" strike="noStrike" baseline="0" dirty="0">
                        <a:solidFill>
                          <a:schemeClr val="dk1"/>
                        </a:solidFill>
                        <a:latin typeface="Ubuntu" panose="020B0504030602030204" pitchFamily="34" charset="0"/>
                        <a:ea typeface="+mn-ea"/>
                        <a:cs typeface="+mn-cs"/>
                      </a:endParaRPr>
                    </a:p>
                    <a:p>
                      <a:endParaRPr sz="900" b="1" i="1" u="none" strike="noStrike" baseline="0" dirty="0">
                        <a:solidFill>
                          <a:schemeClr val="dk1"/>
                        </a:solidFill>
                        <a:latin typeface="Ubuntu" panose="020B0504030602030204" pitchFamily="34" charset="0"/>
                        <a:ea typeface="+mn-ea"/>
                        <a:cs typeface="+mn-cs"/>
                      </a:endParaRPr>
                    </a:p>
                    <a:p>
                      <a:endParaRPr sz="900" b="1" i="1" u="none" strike="noStrike" baseline="0" dirty="0">
                        <a:solidFill>
                          <a:schemeClr val="dk1"/>
                        </a:solidFill>
                        <a:latin typeface="Ubuntu" panose="020B0504030602030204" pitchFamily="34" charset="0"/>
                        <a:ea typeface="+mn-ea"/>
                        <a:cs typeface="+mn-cs"/>
                      </a:endParaRPr>
                    </a:p>
                    <a:p>
                      <a:endParaRPr sz="900" b="1" i="1" u="none" strike="noStrike" baseline="0" dirty="0">
                        <a:solidFill>
                          <a:schemeClr val="dk1"/>
                        </a:solidFill>
                        <a:latin typeface="Ubuntu" panose="020B0504030602030204" pitchFamily="34" charset="0"/>
                        <a:ea typeface="+mn-ea"/>
                        <a:cs typeface="+mn-cs"/>
                      </a:endParaRPr>
                    </a:p>
                    <a:p>
                      <a:endParaRPr sz="900" b="1" i="1" u="none" strike="noStrike" baseline="0" dirty="0">
                        <a:solidFill>
                          <a:schemeClr val="dk1"/>
                        </a:solidFill>
                        <a:latin typeface="Ubuntu" panose="020B0504030602030204" pitchFamily="34" charset="0"/>
                        <a:ea typeface="+mn-ea"/>
                        <a:cs typeface="+mn-cs"/>
                      </a:endParaRPr>
                    </a:p>
                    <a:p>
                      <a:pPr marL="171450" indent="-171450">
                        <a:buFont typeface="Arial" panose="020B0604020202020204" pitchFamily="34" charset="0"/>
                        <a:buChar char="•"/>
                      </a:pPr>
                      <a:endParaRPr sz="900" b="0" i="0" u="none" strike="noStrike" baseline="0" dirty="0">
                        <a:solidFill>
                          <a:schemeClr val="dk1"/>
                        </a:solidFill>
                        <a:latin typeface="Ubuntu" panose="020B0504030602030204" pitchFamily="34" charset="0"/>
                        <a:ea typeface="+mn-ea"/>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endParaRPr sz="1600"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1271419273"/>
                  </a:ext>
                </a:extLst>
              </a:tr>
            </a:tbl>
          </a:graphicData>
        </a:graphic>
      </p:graphicFrame>
      <p:graphicFrame>
        <p:nvGraphicFramePr>
          <p:cNvPr id="6" name="Table 6">
            <a:extLst>
              <a:ext uri="{FF2B5EF4-FFF2-40B4-BE49-F238E27FC236}">
                <a16:creationId xmlns:a16="http://schemas.microsoft.com/office/drawing/2014/main" id="{5F6F633B-2539-1E6E-F1CB-227F9BBB68D3}"/>
              </a:ext>
            </a:extLst>
          </p:cNvPr>
          <p:cNvGraphicFramePr>
            <a:graphicFrameLocks noGrp="1"/>
          </p:cNvGraphicFramePr>
          <p:nvPr>
            <p:extLst>
              <p:ext uri="{D42A27DB-BD31-4B8C-83A1-F6EECF244321}">
                <p14:modId xmlns:p14="http://schemas.microsoft.com/office/powerpoint/2010/main" val="4044019955"/>
              </p:ext>
            </p:extLst>
          </p:nvPr>
        </p:nvGraphicFramePr>
        <p:xfrm>
          <a:off x="2635519" y="3179622"/>
          <a:ext cx="4228418" cy="3276600"/>
        </p:xfrm>
        <a:graphic>
          <a:graphicData uri="http://schemas.openxmlformats.org/drawingml/2006/table">
            <a:tbl>
              <a:tblPr firstRow="1" bandRow="1">
                <a:tableStyleId>{5C22544A-7EE6-4342-B048-85BDC9FD1C3A}</a:tableStyleId>
              </a:tblPr>
              <a:tblGrid>
                <a:gridCol w="948386">
                  <a:extLst>
                    <a:ext uri="{9D8B030D-6E8A-4147-A177-3AD203B41FA5}">
                      <a16:colId xmlns:a16="http://schemas.microsoft.com/office/drawing/2014/main" val="2543651398"/>
                    </a:ext>
                  </a:extLst>
                </a:gridCol>
                <a:gridCol w="1409199">
                  <a:extLst>
                    <a:ext uri="{9D8B030D-6E8A-4147-A177-3AD203B41FA5}">
                      <a16:colId xmlns:a16="http://schemas.microsoft.com/office/drawing/2014/main" val="1089778458"/>
                    </a:ext>
                  </a:extLst>
                </a:gridCol>
                <a:gridCol w="1870833">
                  <a:extLst>
                    <a:ext uri="{9D8B030D-6E8A-4147-A177-3AD203B41FA5}">
                      <a16:colId xmlns:a16="http://schemas.microsoft.com/office/drawing/2014/main" val="3830870279"/>
                    </a:ext>
                  </a:extLst>
                </a:gridCol>
              </a:tblGrid>
              <a:tr h="198783">
                <a:tc>
                  <a:txBody>
                    <a:bodyPr/>
                    <a:lstStyle/>
                    <a:p>
                      <a:pPr algn="ctr"/>
                      <a:r>
                        <a:rPr lang="es-xl" sz="1100" dirty="0">
                          <a:latin typeface="Ubuntu Light" panose="020B0304030602030204" pitchFamily="34" charset="0"/>
                        </a:rPr>
                        <a:t>Ejercicio</a:t>
                      </a:r>
                    </a:p>
                  </a:txBody>
                  <a:tcPr/>
                </a:tc>
                <a:tc>
                  <a:txBody>
                    <a:bodyPr/>
                    <a:lstStyle/>
                    <a:p>
                      <a:pPr algn="ctr"/>
                      <a:r>
                        <a:rPr lang="es-xl" sz="1100">
                          <a:latin typeface="Ubuntu Light" panose="020B0304030602030204" pitchFamily="34" charset="0"/>
                        </a:rPr>
                        <a:t>Versión más fácil</a:t>
                      </a:r>
                    </a:p>
                  </a:txBody>
                  <a:tcPr/>
                </a:tc>
                <a:tc>
                  <a:txBody>
                    <a:bodyPr/>
                    <a:lstStyle/>
                    <a:p>
                      <a:pPr algn="ctr"/>
                      <a:r>
                        <a:rPr lang="es-xl" sz="1100">
                          <a:latin typeface="Ubuntu Light" panose="020B0304030602030204" pitchFamily="34" charset="0"/>
                        </a:rPr>
                        <a:t>Versión más difícil</a:t>
                      </a:r>
                    </a:p>
                  </a:txBody>
                  <a:tcPr/>
                </a:tc>
                <a:extLst>
                  <a:ext uri="{0D108BD9-81ED-4DB2-BD59-A6C34878D82A}">
                    <a16:rowId xmlns:a16="http://schemas.microsoft.com/office/drawing/2014/main" val="2364497867"/>
                  </a:ext>
                </a:extLst>
              </a:tr>
              <a:tr h="388823">
                <a:tc>
                  <a:txBody>
                    <a:bodyPr/>
                    <a:lstStyle/>
                    <a:p>
                      <a:pPr marL="0" marR="0" algn="ctr">
                        <a:lnSpc>
                          <a:spcPct val="120000"/>
                        </a:lnSpc>
                        <a:spcBef>
                          <a:spcPts val="0"/>
                        </a:spcBef>
                        <a:spcAft>
                          <a:spcPts val="0"/>
                        </a:spcAft>
                      </a:pPr>
                      <a:r>
                        <a:rPr lang="es-xl" sz="1000" b="1">
                          <a:effectLst/>
                          <a:latin typeface="Ubuntu Light" panose="020B0304030602030204" pitchFamily="34" charset="0"/>
                          <a:ea typeface="Times New Roman" panose="02020603050405020304" pitchFamily="18" charset="0"/>
                          <a:cs typeface="Times New Roman" panose="02020603050405020304" pitchFamily="18" charset="0"/>
                        </a:rPr>
                        <a:t> </a:t>
                      </a:r>
                      <a:r>
                        <a:rPr lang="es-xl" sz="1000" b="1">
                          <a:solidFill>
                            <a:srgbClr val="000000"/>
                          </a:solidFill>
                          <a:effectLst/>
                          <a:latin typeface="Ubuntu Light" panose="020B0304030602030204" pitchFamily="34" charset="0"/>
                          <a:ea typeface="Times New Roman" panose="02020603050405020304" pitchFamily="18" charset="0"/>
                          <a:cs typeface="Times New Roman" panose="02020603050405020304" pitchFamily="18" charset="0"/>
                        </a:rPr>
                        <a:t>Talones al glúteo</a:t>
                      </a:r>
                      <a:endParaRPr sz="1000" b="1">
                        <a:effectLst/>
                        <a:latin typeface="Ubuntu Light" panose="020B0304030602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171450" indent="-171450" algn="l">
                        <a:buFont typeface="Arial" panose="020B0604020202020204" pitchFamily="34" charset="0"/>
                        <a:buChar char="•"/>
                      </a:pPr>
                      <a:r>
                        <a:rPr lang="es-xl" sz="1000" dirty="0">
                          <a:latin typeface="Ubuntu Light" panose="020B0304030602030204" pitchFamily="34" charset="0"/>
                        </a:rPr>
                        <a:t>Hacerlo más despacio, caminar y doblar la rodilla hacia atrás</a:t>
                      </a:r>
                    </a:p>
                  </a:txBody>
                  <a:tcPr/>
                </a:tc>
                <a:tc>
                  <a:txBody>
                    <a:bodyPr/>
                    <a:lstStyle/>
                    <a:p>
                      <a:pPr marL="171450" indent="-171450" algn="l">
                        <a:buFont typeface="Arial" panose="020B0604020202020204" pitchFamily="34" charset="0"/>
                        <a:buChar char="•"/>
                      </a:pPr>
                      <a:r>
                        <a:rPr lang="es-xl" sz="1000" dirty="0">
                          <a:latin typeface="Ubuntu Light" panose="020B0304030602030204" pitchFamily="34" charset="0"/>
                        </a:rPr>
                        <a:t>Talones al glúteo en movimiento: al llevar los talones al glúteo, avanzar hacia delante en el área </a:t>
                      </a:r>
                      <a:br>
                        <a:rPr lang="en-US" sz="1000" dirty="0">
                          <a:latin typeface="Ubuntu Light" panose="020B0304030602030204" pitchFamily="34" charset="0"/>
                        </a:rPr>
                      </a:br>
                      <a:r>
                        <a:rPr lang="es-xl" sz="1000" dirty="0">
                          <a:latin typeface="Ubuntu Light" panose="020B0304030602030204" pitchFamily="34" charset="0"/>
                        </a:rPr>
                        <a:t>de entrenamiento</a:t>
                      </a:r>
                    </a:p>
                  </a:txBody>
                  <a:tcPr/>
                </a:tc>
                <a:extLst>
                  <a:ext uri="{0D108BD9-81ED-4DB2-BD59-A6C34878D82A}">
                    <a16:rowId xmlns:a16="http://schemas.microsoft.com/office/drawing/2014/main" val="2189344680"/>
                  </a:ext>
                </a:extLst>
              </a:tr>
              <a:tr h="0">
                <a:tc>
                  <a:txBody>
                    <a:bodyPr/>
                    <a:lstStyle/>
                    <a:p>
                      <a:pPr marL="0" marR="0" algn="ctr">
                        <a:lnSpc>
                          <a:spcPct val="120000"/>
                        </a:lnSpc>
                        <a:spcBef>
                          <a:spcPts val="0"/>
                        </a:spcBef>
                        <a:spcAft>
                          <a:spcPts val="0"/>
                        </a:spcAft>
                      </a:pPr>
                      <a:r>
                        <a:rPr lang="es-xl" sz="1000" b="1">
                          <a:effectLst/>
                          <a:latin typeface="Ubuntu Light" panose="020B0304030602030204" pitchFamily="34" charset="0"/>
                          <a:ea typeface="Times New Roman" panose="02020603050405020304" pitchFamily="18" charset="0"/>
                          <a:cs typeface="Times New Roman" panose="02020603050405020304" pitchFamily="18" charset="0"/>
                        </a:rPr>
                        <a:t>Flexiones de cadera</a:t>
                      </a:r>
                    </a:p>
                  </a:txBody>
                  <a:tcPr marL="68580" marR="68580" marT="0" marB="0" anchor="ctr"/>
                </a:tc>
                <a:tc>
                  <a:txBody>
                    <a:bodyPr/>
                    <a:lstStyle/>
                    <a:p>
                      <a:pPr marL="171450" indent="-171450" algn="l">
                        <a:buFont typeface="Arial" panose="020B0604020202020204" pitchFamily="34" charset="0"/>
                        <a:buChar char="•"/>
                      </a:pPr>
                      <a:r>
                        <a:rPr lang="es-xl" sz="1000" dirty="0">
                          <a:latin typeface="Ubuntu Light" panose="020B0304030602030204" pitchFamily="34" charset="0"/>
                        </a:rPr>
                        <a:t>Sostenerse sobre una superficie firme para mantener el equilibrio</a:t>
                      </a:r>
                      <a:endParaRPr sz="1000" dirty="0">
                        <a:latin typeface="Ubuntu Light" panose="020B0304030602030204" pitchFamily="34" charset="0"/>
                      </a:endParaRPr>
                    </a:p>
                    <a:p>
                      <a:pPr marL="0" indent="0" algn="l">
                        <a:buFont typeface="Arial" panose="020B0604020202020204" pitchFamily="34" charset="0"/>
                        <a:buNone/>
                      </a:pPr>
                      <a:endParaRPr sz="1000" dirty="0">
                        <a:latin typeface="Ubuntu Light" panose="020B0304030602030204" pitchFamily="34" charset="0"/>
                      </a:endParaRPr>
                    </a:p>
                    <a:p>
                      <a:pPr marL="171450" indent="-171450" algn="l">
                        <a:buFont typeface="Arial" panose="020B0604020202020204" pitchFamily="34" charset="0"/>
                        <a:buChar char="•"/>
                      </a:pPr>
                      <a:endParaRPr sz="1000" dirty="0">
                        <a:latin typeface="Ubuntu Light" panose="020B0304030602030204" pitchFamily="34" charset="0"/>
                      </a:endParaRPr>
                    </a:p>
                  </a:txBody>
                  <a:tcPr/>
                </a:tc>
                <a:tc>
                  <a:txBody>
                    <a:bodyPr/>
                    <a:lstStyle/>
                    <a:p>
                      <a:pPr marL="171450" indent="-171450" algn="l">
                        <a:buFont typeface="Arial" panose="020B0604020202020204" pitchFamily="34" charset="0"/>
                        <a:buChar char="•"/>
                      </a:pPr>
                      <a:r>
                        <a:rPr lang="es-xl" sz="1000" dirty="0">
                          <a:latin typeface="Ubuntu Light" panose="020B0304030602030204" pitchFamily="34" charset="0"/>
                        </a:rPr>
                        <a:t>No colocarse las manos en las caderas, sino llevarlas </a:t>
                      </a:r>
                      <a:br>
                        <a:rPr lang="en-US" sz="1000" dirty="0">
                          <a:latin typeface="Ubuntu Light" panose="020B0304030602030204" pitchFamily="34" charset="0"/>
                        </a:rPr>
                      </a:br>
                      <a:r>
                        <a:rPr lang="es-xl" sz="1000" dirty="0">
                          <a:latin typeface="Ubuntu Light" panose="020B0304030602030204" pitchFamily="34" charset="0"/>
                        </a:rPr>
                        <a:t>a un lado</a:t>
                      </a:r>
                    </a:p>
                    <a:p>
                      <a:pPr marL="171450" indent="-171450" algn="l">
                        <a:buFont typeface="Arial" panose="020B0604020202020204" pitchFamily="34" charset="0"/>
                        <a:buChar char="•"/>
                      </a:pPr>
                      <a:r>
                        <a:rPr lang="es-xl" sz="1000" spc="-20" baseline="0" dirty="0">
                          <a:latin typeface="Ubuntu Light" panose="020B0304030602030204" pitchFamily="34" charset="0"/>
                          <a:hlinkClick r:id="rId2"/>
                        </a:rPr>
                        <a:t>Flexiones de cadera en movimiento</a:t>
                      </a:r>
                      <a:r>
                        <a:rPr lang="es-xl" sz="1000" spc="-20" baseline="0" dirty="0">
                          <a:latin typeface="Ubuntu Light" panose="020B0304030602030204" pitchFamily="34" charset="0"/>
                        </a:rPr>
                        <a:t>: dar un paso adelante después de abrir y cerrar la pierna a cada lado</a:t>
                      </a:r>
                    </a:p>
                  </a:txBody>
                  <a:tcPr/>
                </a:tc>
                <a:extLst>
                  <a:ext uri="{0D108BD9-81ED-4DB2-BD59-A6C34878D82A}">
                    <a16:rowId xmlns:a16="http://schemas.microsoft.com/office/drawing/2014/main" val="1734608857"/>
                  </a:ext>
                </a:extLst>
              </a:tr>
              <a:tr h="388823">
                <a:tc>
                  <a:txBody>
                    <a:bodyPr/>
                    <a:lstStyle/>
                    <a:p>
                      <a:pPr marL="0" marR="0" algn="ctr">
                        <a:lnSpc>
                          <a:spcPct val="120000"/>
                        </a:lnSpc>
                        <a:spcBef>
                          <a:spcPts val="0"/>
                        </a:spcBef>
                        <a:spcAft>
                          <a:spcPts val="0"/>
                        </a:spcAft>
                      </a:pPr>
                      <a:r>
                        <a:rPr lang="es-xl" sz="1000" b="1">
                          <a:effectLst/>
                          <a:latin typeface="Ubuntu Light" panose="020B0304030602030204" pitchFamily="34" charset="0"/>
                          <a:ea typeface="Times New Roman" panose="02020603050405020304" pitchFamily="18" charset="0"/>
                          <a:cs typeface="Times New Roman" panose="02020603050405020304" pitchFamily="18" charset="0"/>
                        </a:rPr>
                        <a:t>  </a:t>
                      </a:r>
                    </a:p>
                    <a:p>
                      <a:pPr marL="0" marR="0" algn="ctr">
                        <a:lnSpc>
                          <a:spcPct val="120000"/>
                        </a:lnSpc>
                        <a:spcBef>
                          <a:spcPts val="0"/>
                        </a:spcBef>
                        <a:spcAft>
                          <a:spcPts val="0"/>
                        </a:spcAft>
                      </a:pPr>
                      <a:r>
                        <a:rPr lang="es-xl" sz="1000" b="1">
                          <a:solidFill>
                            <a:srgbClr val="000000"/>
                          </a:solidFill>
                          <a:effectLst/>
                          <a:latin typeface="Ubuntu Light" panose="020B0304030602030204" pitchFamily="34" charset="0"/>
                          <a:ea typeface="Times New Roman" panose="02020603050405020304" pitchFamily="18" charset="0"/>
                          <a:cs typeface="Times New Roman" panose="02020603050405020304" pitchFamily="18" charset="0"/>
                        </a:rPr>
                        <a:t>Movimientos circulares de brazos</a:t>
                      </a:r>
                      <a:endParaRPr sz="1000" b="1">
                        <a:effectLst/>
                        <a:latin typeface="Ubuntu Light" panose="020B0304030602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171450" indent="-171450" algn="l">
                        <a:buFont typeface="Arial" panose="020B0604020202020204" pitchFamily="34" charset="0"/>
                        <a:buChar char="•"/>
                      </a:pPr>
                      <a:r>
                        <a:rPr lang="es-xl" sz="1000" dirty="0">
                          <a:latin typeface="Ubuntu Light" panose="020B0304030602030204" pitchFamily="34" charset="0"/>
                        </a:rPr>
                        <a:t>Mover un brazo </a:t>
                      </a:r>
                      <a:br>
                        <a:rPr lang="en-US" sz="1000" dirty="0">
                          <a:latin typeface="Ubuntu Light" panose="020B0304030602030204" pitchFamily="34" charset="0"/>
                        </a:rPr>
                      </a:br>
                      <a:r>
                        <a:rPr lang="es-xl" sz="1000" dirty="0">
                          <a:latin typeface="Ubuntu Light" panose="020B0304030602030204" pitchFamily="34" charset="0"/>
                        </a:rPr>
                        <a:t>a la vez</a:t>
                      </a:r>
                    </a:p>
                    <a:p>
                      <a:pPr marL="171450" indent="-171450" algn="l">
                        <a:buFont typeface="Arial" panose="020B0604020202020204" pitchFamily="34" charset="0"/>
                        <a:buChar char="•"/>
                      </a:pPr>
                      <a:r>
                        <a:rPr lang="es-xl" sz="1000" dirty="0">
                          <a:latin typeface="Ubuntu Light" panose="020B0304030602030204" pitchFamily="34" charset="0"/>
                        </a:rPr>
                        <a:t>Hacer círculos más pequeños y agrandarlos gradualmente</a:t>
                      </a:r>
                    </a:p>
                  </a:txBody>
                  <a:tcPr/>
                </a:tc>
                <a:tc>
                  <a:txBody>
                    <a:bodyPr/>
                    <a:lstStyle/>
                    <a:p>
                      <a:pPr marL="171450" indent="-171450" algn="l">
                        <a:buFont typeface="Arial" panose="020B0604020202020204" pitchFamily="34" charset="0"/>
                        <a:buChar char="•"/>
                      </a:pPr>
                      <a:r>
                        <a:rPr lang="es-xl" sz="1000" dirty="0">
                          <a:latin typeface="Ubuntu Light" panose="020B0304030602030204" pitchFamily="34" charset="0"/>
                        </a:rPr>
                        <a:t>Movimientos circulares </a:t>
                      </a:r>
                      <a:br>
                        <a:rPr lang="en-US" sz="1000" dirty="0">
                          <a:latin typeface="Ubuntu Light" panose="020B0304030602030204" pitchFamily="34" charset="0"/>
                        </a:rPr>
                      </a:br>
                      <a:r>
                        <a:rPr lang="es-xl" sz="1000" dirty="0">
                          <a:latin typeface="Ubuntu Light" panose="020B0304030602030204" pitchFamily="34" charset="0"/>
                        </a:rPr>
                        <a:t>de brazos en movimiento: al hacer movimientos circulares de brazos, caminar en el lugar o en </a:t>
                      </a:r>
                      <a:br>
                        <a:rPr lang="en-US" sz="1000" dirty="0">
                          <a:latin typeface="Ubuntu Light" panose="020B0304030602030204" pitchFamily="34" charset="0"/>
                        </a:rPr>
                      </a:br>
                      <a:r>
                        <a:rPr lang="es-xl" sz="1000" dirty="0">
                          <a:latin typeface="Ubuntu Light" panose="020B0304030602030204" pitchFamily="34" charset="0"/>
                        </a:rPr>
                        <a:t>el área de entrenamiento</a:t>
                      </a:r>
                    </a:p>
                  </a:txBody>
                  <a:tcPr/>
                </a:tc>
                <a:extLst>
                  <a:ext uri="{0D108BD9-81ED-4DB2-BD59-A6C34878D82A}">
                    <a16:rowId xmlns:a16="http://schemas.microsoft.com/office/drawing/2014/main" val="3619748096"/>
                  </a:ext>
                </a:extLst>
              </a:tr>
            </a:tbl>
          </a:graphicData>
        </a:graphic>
      </p:graphicFrame>
      <p:pic>
        <p:nvPicPr>
          <p:cNvPr id="4" name="Picture 3">
            <a:extLst>
              <a:ext uri="{FF2B5EF4-FFF2-40B4-BE49-F238E27FC236}">
                <a16:creationId xmlns:a16="http://schemas.microsoft.com/office/drawing/2014/main" id="{55CC5391-1B2A-DD5E-022E-3A772685D374}"/>
              </a:ext>
            </a:extLst>
          </p:cNvPr>
          <p:cNvPicPr>
            <a:picLocks noChangeAspect="1"/>
          </p:cNvPicPr>
          <p:nvPr/>
        </p:nvPicPr>
        <p:blipFill rotWithShape="1">
          <a:blip r:embed="rId3"/>
          <a:srcRect l="6200" t="35988" r="50000" b="21388"/>
          <a:stretch/>
        </p:blipFill>
        <p:spPr>
          <a:xfrm>
            <a:off x="7006952" y="2847109"/>
            <a:ext cx="2126035" cy="1163781"/>
          </a:xfrm>
          <a:prstGeom prst="rect">
            <a:avLst/>
          </a:prstGeom>
          <a:ln>
            <a:solidFill>
              <a:schemeClr val="tx1"/>
            </a:solidFill>
          </a:ln>
        </p:spPr>
      </p:pic>
    </p:spTree>
    <p:extLst>
      <p:ext uri="{BB962C8B-B14F-4D97-AF65-F5344CB8AC3E}">
        <p14:creationId xmlns:p14="http://schemas.microsoft.com/office/powerpoint/2010/main" val="1054741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2882915653"/>
              </p:ext>
            </p:extLst>
          </p:nvPr>
        </p:nvGraphicFramePr>
        <p:xfrm>
          <a:off x="614150" y="545911"/>
          <a:ext cx="8518837" cy="5350188"/>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20988">
                <a:tc>
                  <a:txBody>
                    <a:bodyPr/>
                    <a:lstStyle/>
                    <a:p>
                      <a:r>
                        <a:rPr lang="es-xl" sz="1200" dirty="0">
                          <a:solidFill>
                            <a:srgbClr val="316355"/>
                          </a:solidFill>
                          <a:latin typeface="Ubuntu" panose="020B0504030602030204" pitchFamily="34" charset="0"/>
                        </a:rPr>
                        <a:t>Preparación</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s-xl" sz="1200">
                          <a:solidFill>
                            <a:srgbClr val="316355"/>
                          </a:solidFill>
                          <a:latin typeface="Ubuntu" panose="020B0504030602030204" pitchFamily="34" charset="0"/>
                        </a:rPr>
                        <a:t>Descripción</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s-xl" sz="1200">
                          <a:solidFill>
                            <a:srgbClr val="316355"/>
                          </a:solidFill>
                          <a:latin typeface="Ubuntu" panose="020B0504030602030204" pitchFamily="34" charset="0"/>
                        </a:rPr>
                        <a:t>Diapositiva</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3716092">
                <a:tc>
                  <a:txBody>
                    <a:bodyPr/>
                    <a:lstStyle/>
                    <a:p>
                      <a:pPr>
                        <a:lnSpc>
                          <a:spcPct val="100000"/>
                        </a:lnSpc>
                      </a:pPr>
                      <a:r>
                        <a:rPr lang="es-xl" sz="900" b="1" i="0" u="none" strike="noStrike" baseline="0" dirty="0">
                          <a:solidFill>
                            <a:srgbClr val="316355"/>
                          </a:solidFill>
                          <a:latin typeface="Ubuntu" panose="020B0504030602030204" pitchFamily="34" charset="0"/>
                          <a:ea typeface="+mn-ea"/>
                          <a:cs typeface="+mn-cs"/>
                        </a:rPr>
                        <a:t>Tema</a:t>
                      </a:r>
                    </a:p>
                    <a:p>
                      <a:pPr>
                        <a:lnSpc>
                          <a:spcPct val="100000"/>
                        </a:lnSpc>
                      </a:pPr>
                      <a:r>
                        <a:rPr lang="es-xl" sz="900" b="1" i="0" u="none" strike="noStrike" baseline="0" dirty="0">
                          <a:solidFill>
                            <a:srgbClr val="316355"/>
                          </a:solidFill>
                          <a:latin typeface="Ubuntu" panose="020B0504030602030204" pitchFamily="34" charset="0"/>
                          <a:ea typeface="+mn-ea"/>
                          <a:cs typeface="+mn-cs"/>
                        </a:rPr>
                        <a:t>Lección 2: </a:t>
                      </a:r>
                      <a:r>
                        <a:rPr lang="es-xl" sz="900" b="0" i="0" u="none" strike="noStrike" baseline="0" dirty="0">
                          <a:solidFill>
                            <a:schemeClr val="tx1"/>
                          </a:solidFill>
                          <a:latin typeface="Ubuntu" panose="020B0504030602030204" pitchFamily="34" charset="0"/>
                          <a:ea typeface="+mn-ea"/>
                          <a:cs typeface="+mn-cs"/>
                        </a:rPr>
                        <a:t>Rutina de enfriamiento para dirigir ejercicios de calentamiento y enfriamiento</a:t>
                      </a:r>
                    </a:p>
                    <a:p>
                      <a:pPr>
                        <a:lnSpc>
                          <a:spcPct val="100000"/>
                        </a:lnSpc>
                      </a:pPr>
                      <a:endParaRPr sz="900" b="1" i="0" u="none" strike="noStrike" baseline="0" dirty="0">
                        <a:solidFill>
                          <a:srgbClr val="316355"/>
                        </a:solidFill>
                        <a:latin typeface="Ubuntu" panose="020B0504030602030204" pitchFamily="34" charset="0"/>
                        <a:ea typeface="+mn-ea"/>
                        <a:cs typeface="+mn-cs"/>
                      </a:endParaRPr>
                    </a:p>
                    <a:p>
                      <a:pPr>
                        <a:lnSpc>
                          <a:spcPct val="100000"/>
                        </a:lnSpc>
                      </a:pPr>
                      <a:r>
                        <a:rPr lang="es-xl" sz="900" b="0" i="0" u="none" strike="noStrike" baseline="0" dirty="0">
                          <a:solidFill>
                            <a:schemeClr val="tx1"/>
                          </a:solidFill>
                          <a:latin typeface="Ubuntu" panose="020B0504030602030204" pitchFamily="34" charset="0"/>
                          <a:ea typeface="+mn-ea"/>
                          <a:cs typeface="+mn-cs"/>
                        </a:rPr>
                        <a:t>¿Qué es un ejercicio de enfriamiento?</a:t>
                      </a:r>
                    </a:p>
                    <a:p>
                      <a:pPr>
                        <a:lnSpc>
                          <a:spcPct val="100000"/>
                        </a:lnSpc>
                      </a:pPr>
                      <a:endParaRPr sz="900" b="0" i="0" u="none" strike="noStrike" baseline="0" dirty="0">
                        <a:solidFill>
                          <a:srgbClr val="316355"/>
                        </a:solidFill>
                        <a:latin typeface="Ubuntu" panose="020B0504030602030204" pitchFamily="34" charset="0"/>
                        <a:ea typeface="+mn-ea"/>
                        <a:cs typeface="+mn-cs"/>
                      </a:endParaRPr>
                    </a:p>
                    <a:p>
                      <a:pPr>
                        <a:lnSpc>
                          <a:spcPct val="100000"/>
                        </a:lnSpc>
                      </a:pPr>
                      <a:r>
                        <a:rPr lang="es-xl" sz="900" b="1" i="0" u="none" strike="noStrike" baseline="0" dirty="0">
                          <a:solidFill>
                            <a:srgbClr val="316355"/>
                          </a:solidFill>
                          <a:latin typeface="Ubuntu" panose="020B0504030602030204" pitchFamily="34" charset="0"/>
                          <a:ea typeface="+mn-ea"/>
                          <a:cs typeface="+mn-cs"/>
                        </a:rPr>
                        <a:t>Tiempo: </a:t>
                      </a:r>
                      <a:r>
                        <a:rPr lang="es-xl" sz="900" b="0" i="0" u="none" strike="noStrike" baseline="0" dirty="0">
                          <a:solidFill>
                            <a:schemeClr val="tx1"/>
                          </a:solidFill>
                          <a:latin typeface="Ubuntu" panose="020B0504030602030204" pitchFamily="34" charset="0"/>
                          <a:ea typeface="+mn-ea"/>
                          <a:cs typeface="+mn-cs"/>
                        </a:rPr>
                        <a:t>5 minutos</a:t>
                      </a:r>
                    </a:p>
                    <a:p>
                      <a:pPr>
                        <a:lnSpc>
                          <a:spcPct val="100000"/>
                        </a:lnSpc>
                      </a:pPr>
                      <a:r>
                        <a:rPr lang="es-xl" sz="900" b="1" i="0" u="none" strike="noStrike" baseline="0" dirty="0">
                          <a:solidFill>
                            <a:srgbClr val="316355"/>
                          </a:solidFill>
                          <a:latin typeface="Ubuntu" panose="020B0504030602030204" pitchFamily="34" charset="0"/>
                          <a:ea typeface="+mn-ea"/>
                          <a:cs typeface="+mn-cs"/>
                        </a:rPr>
                        <a:t>Dirige:</a:t>
                      </a:r>
                      <a:endParaRPr sz="900" dirty="0">
                        <a:solidFill>
                          <a:srgbClr val="316355"/>
                        </a:solidFill>
                        <a:latin typeface="Ubuntu" panose="020B050403060203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a:lnSpc>
                          <a:spcPct val="100000"/>
                        </a:lnSpc>
                      </a:pPr>
                      <a:r>
                        <a:rPr lang="es-xl" sz="900" b="0" i="0" u="none" strike="noStrike" baseline="0" dirty="0">
                          <a:solidFill>
                            <a:schemeClr val="dk1"/>
                          </a:solidFill>
                          <a:latin typeface="Ubuntu" panose="020B0504030602030204" pitchFamily="34" charset="0"/>
                          <a:ea typeface="+mn-ea"/>
                          <a:cs typeface="+mn-cs"/>
                        </a:rPr>
                        <a:t>Ahora hablemos de los ejercicios de enfriamiento.</a:t>
                      </a:r>
                    </a:p>
                    <a:p>
                      <a:pPr>
                        <a:lnSpc>
                          <a:spcPct val="100000"/>
                        </a:lnSpc>
                      </a:pPr>
                      <a:endParaRPr sz="900" b="0" i="0" u="none" strike="noStrike" baseline="0" dirty="0">
                        <a:solidFill>
                          <a:schemeClr val="dk1"/>
                        </a:solidFill>
                        <a:latin typeface="Ubuntu" panose="020B0504030602030204" pitchFamily="34" charset="0"/>
                        <a:ea typeface="+mn-ea"/>
                        <a:cs typeface="+mn-cs"/>
                      </a:endParaRPr>
                    </a:p>
                    <a:p>
                      <a:pPr>
                        <a:lnSpc>
                          <a:spcPct val="100000"/>
                        </a:lnSpc>
                      </a:pPr>
                      <a:r>
                        <a:rPr lang="es-xl" sz="900" b="0" i="0" u="none" strike="noStrike" baseline="0" dirty="0">
                          <a:solidFill>
                            <a:schemeClr val="dk1"/>
                          </a:solidFill>
                          <a:latin typeface="Ubuntu" panose="020B0504030602030204" pitchFamily="34" charset="0"/>
                          <a:ea typeface="+mn-ea"/>
                          <a:cs typeface="+mn-cs"/>
                        </a:rPr>
                        <a:t>Cuando termina el entrenamiento, la práctica o la sesión deportiva, siempre hay que enfriar el cuerpo. Un buen enfriamiento permite que el cuerpo vuelva gradualmente a un estado de reposo. </a:t>
                      </a:r>
                    </a:p>
                    <a:p>
                      <a:pPr>
                        <a:lnSpc>
                          <a:spcPct val="100000"/>
                        </a:lnSpc>
                      </a:pPr>
                      <a:endParaRPr sz="900" b="0" i="0" u="none" strike="noStrike" baseline="0" dirty="0">
                        <a:solidFill>
                          <a:schemeClr val="dk1"/>
                        </a:solidFill>
                        <a:latin typeface="Ubuntu" panose="020B0504030602030204" pitchFamily="34" charset="0"/>
                        <a:ea typeface="+mn-ea"/>
                        <a:cs typeface="+mn-cs"/>
                      </a:endParaRPr>
                    </a:p>
                    <a:p>
                      <a:pPr>
                        <a:lnSpc>
                          <a:spcPct val="100000"/>
                        </a:lnSpc>
                      </a:pPr>
                      <a:r>
                        <a:rPr lang="es-xl" sz="900" b="0" i="0" u="none" strike="noStrike" baseline="0" dirty="0">
                          <a:solidFill>
                            <a:schemeClr val="dk1"/>
                          </a:solidFill>
                          <a:latin typeface="Ubuntu" panose="020B0504030602030204" pitchFamily="34" charset="0"/>
                          <a:ea typeface="+mn-ea"/>
                          <a:cs typeface="+mn-cs"/>
                        </a:rPr>
                        <a:t>Es tan importante tener un buen enfriamiento como tener un buen calentamiento. Al igual que los ejercicios de calentamiento, los ejercicios de enfriamiento tienen muchos beneficios físicos y mentales, como los siguientes:</a:t>
                      </a:r>
                    </a:p>
                    <a:p>
                      <a:pPr marL="171450" indent="-171450">
                        <a:lnSpc>
                          <a:spcPct val="100000"/>
                        </a:lnSpc>
                        <a:buFont typeface="Arial" panose="020B0604020202020204" pitchFamily="34" charset="0"/>
                        <a:buChar char="•"/>
                      </a:pPr>
                      <a:r>
                        <a:rPr lang="es-xl" sz="900" b="0" i="0" u="none" strike="noStrike" baseline="0" dirty="0">
                          <a:solidFill>
                            <a:schemeClr val="dk1"/>
                          </a:solidFill>
                          <a:latin typeface="Ubuntu" panose="020B0504030602030204" pitchFamily="34" charset="0"/>
                          <a:ea typeface="+mn-ea"/>
                          <a:cs typeface="+mn-cs"/>
                        </a:rPr>
                        <a:t>Disminuyen la frecuencia cardíaca, la frecuencia respiratoria y la temperatura corporal.</a:t>
                      </a:r>
                    </a:p>
                    <a:p>
                      <a:pPr marL="171450" indent="-171450">
                        <a:lnSpc>
                          <a:spcPct val="100000"/>
                        </a:lnSpc>
                        <a:buFont typeface="Arial" panose="020B0604020202020204" pitchFamily="34" charset="0"/>
                        <a:buChar char="•"/>
                      </a:pPr>
                      <a:r>
                        <a:rPr lang="es-xl" sz="900" b="0" i="0" u="none" strike="noStrike" baseline="0" dirty="0">
                          <a:solidFill>
                            <a:schemeClr val="dk1"/>
                          </a:solidFill>
                          <a:latin typeface="Ubuntu" panose="020B0504030602030204" pitchFamily="34" charset="0"/>
                          <a:ea typeface="+mn-ea"/>
                          <a:cs typeface="+mn-cs"/>
                        </a:rPr>
                        <a:t>Disminuyen el dolor muscular para aumentar el ritmo de recuperación.</a:t>
                      </a:r>
                    </a:p>
                    <a:p>
                      <a:pPr marL="171450" indent="-171450">
                        <a:lnSpc>
                          <a:spcPct val="100000"/>
                        </a:lnSpc>
                        <a:buFont typeface="Arial" panose="020B0604020202020204" pitchFamily="34" charset="0"/>
                        <a:buChar char="•"/>
                      </a:pPr>
                      <a:r>
                        <a:rPr lang="es-xl" sz="900" b="0" i="0" u="none" strike="noStrike" baseline="0" dirty="0">
                          <a:solidFill>
                            <a:schemeClr val="dk1"/>
                          </a:solidFill>
                          <a:latin typeface="Ubuntu" panose="020B0504030602030204" pitchFamily="34" charset="0"/>
                          <a:ea typeface="+mn-ea"/>
                          <a:cs typeface="+mn-cs"/>
                        </a:rPr>
                        <a:t>Mejoran la flexibilidad.</a:t>
                      </a:r>
                    </a:p>
                    <a:p>
                      <a:pPr marL="171450" indent="-171450">
                        <a:lnSpc>
                          <a:spcPct val="100000"/>
                        </a:lnSpc>
                        <a:buFont typeface="Arial" panose="020B0604020202020204" pitchFamily="34" charset="0"/>
                        <a:buChar char="•"/>
                      </a:pPr>
                      <a:r>
                        <a:rPr lang="es-xl" sz="900" b="0" i="0" u="none" strike="noStrike" baseline="0" dirty="0">
                          <a:solidFill>
                            <a:schemeClr val="dk1"/>
                          </a:solidFill>
                          <a:latin typeface="Ubuntu" panose="020B0504030602030204" pitchFamily="34" charset="0"/>
                          <a:ea typeface="+mn-ea"/>
                          <a:cs typeface="+mn-cs"/>
                        </a:rPr>
                        <a:t>Promueven la relajación.</a:t>
                      </a:r>
                    </a:p>
                    <a:p>
                      <a:pPr marL="0" indent="0">
                        <a:lnSpc>
                          <a:spcPct val="100000"/>
                        </a:lnSpc>
                        <a:buFont typeface="Arial" panose="020B0604020202020204" pitchFamily="34" charset="0"/>
                        <a:buNone/>
                      </a:pPr>
                      <a:endParaRPr sz="900" b="0" i="0" u="none" strike="noStrike" baseline="0" dirty="0">
                        <a:solidFill>
                          <a:schemeClr val="dk1"/>
                        </a:solidFill>
                        <a:latin typeface="Ubuntu" panose="020B0504030602030204" pitchFamily="34" charset="0"/>
                        <a:ea typeface="+mn-ea"/>
                        <a:cs typeface="+mn-cs"/>
                      </a:endParaRPr>
                    </a:p>
                    <a:p>
                      <a:pPr marL="0" indent="0">
                        <a:lnSpc>
                          <a:spcPct val="100000"/>
                        </a:lnSpc>
                        <a:buFont typeface="Arial" panose="020B0604020202020204" pitchFamily="34" charset="0"/>
                        <a:buNone/>
                      </a:pPr>
                      <a:r>
                        <a:rPr lang="es-xl" sz="900" b="1" i="0" u="none" strike="noStrike" baseline="0" dirty="0">
                          <a:solidFill>
                            <a:srgbClr val="316355"/>
                          </a:solidFill>
                          <a:latin typeface="Ubuntu" panose="020B0504030602030204" pitchFamily="34" charset="0"/>
                          <a:ea typeface="+mn-ea"/>
                          <a:cs typeface="+mn-cs"/>
                        </a:rPr>
                        <a:t>PREGUNTA:</a:t>
                      </a:r>
                    </a:p>
                    <a:p>
                      <a:pPr marL="0" indent="0">
                        <a:lnSpc>
                          <a:spcPct val="100000"/>
                        </a:lnSpc>
                        <a:buFont typeface="Arial" panose="020B0604020202020204" pitchFamily="34" charset="0"/>
                        <a:buNone/>
                      </a:pPr>
                      <a:r>
                        <a:rPr lang="es-xl" sz="900" b="0" i="0" u="none" strike="noStrike" baseline="0" dirty="0">
                          <a:solidFill>
                            <a:schemeClr val="dk1"/>
                          </a:solidFill>
                          <a:latin typeface="Ubuntu" panose="020B0504030602030204" pitchFamily="34" charset="0"/>
                          <a:ea typeface="+mn-ea"/>
                          <a:cs typeface="+mn-cs"/>
                        </a:rPr>
                        <a:t>¿Qué observan en esta lista? ¿En qué se diferencian estos ejercicios de los de calentamiento? Escriban su respuesta en el libro de trabajo.</a:t>
                      </a:r>
                    </a:p>
                    <a:p>
                      <a:pPr marL="0" indent="0">
                        <a:lnSpc>
                          <a:spcPct val="100000"/>
                        </a:lnSpc>
                        <a:buFont typeface="Arial" panose="020B0604020202020204" pitchFamily="34" charset="0"/>
                        <a:buNone/>
                      </a:pPr>
                      <a:endParaRPr sz="900" b="0" i="0" u="none" strike="noStrike" baseline="0" dirty="0">
                        <a:solidFill>
                          <a:schemeClr val="dk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xl" sz="900" b="1" i="1" u="none" strike="noStrike" baseline="0" dirty="0">
                          <a:solidFill>
                            <a:schemeClr val="dk1"/>
                          </a:solidFill>
                          <a:latin typeface="Ubuntu" panose="020B0504030602030204" pitchFamily="34" charset="0"/>
                          <a:ea typeface="+mn-ea"/>
                          <a:cs typeface="+mn-cs"/>
                        </a:rPr>
                        <a:t>Elige a alguien para que comparta su respuesta.</a:t>
                      </a:r>
                    </a:p>
                    <a:p>
                      <a:pPr marL="0" indent="0">
                        <a:lnSpc>
                          <a:spcPct val="100000"/>
                        </a:lnSpc>
                        <a:buFont typeface="Arial" panose="020B0604020202020204" pitchFamily="34" charset="0"/>
                        <a:buNone/>
                      </a:pPr>
                      <a:endParaRPr sz="900" b="0" i="0" u="none" strike="noStrike" baseline="0" dirty="0">
                        <a:solidFill>
                          <a:schemeClr val="dk1"/>
                        </a:solidFill>
                        <a:latin typeface="Ubuntu" panose="020B0504030602030204" pitchFamily="34" charset="0"/>
                        <a:ea typeface="+mn-ea"/>
                        <a:cs typeface="+mn-cs"/>
                      </a:endParaRPr>
                    </a:p>
                    <a:p>
                      <a:pPr>
                        <a:lnSpc>
                          <a:spcPct val="100000"/>
                        </a:lnSpc>
                      </a:pPr>
                      <a:r>
                        <a:rPr lang="es-xl" sz="900" b="0" i="0" u="none" strike="noStrike" baseline="0" dirty="0">
                          <a:solidFill>
                            <a:schemeClr val="dk1"/>
                          </a:solidFill>
                          <a:latin typeface="Ubuntu" panose="020B0504030602030204" pitchFamily="34" charset="0"/>
                          <a:ea typeface="+mn-ea"/>
                          <a:cs typeface="+mn-cs"/>
                        </a:rPr>
                        <a:t>Es posible que hayan notado que los ejercicios de enfriamiento tienen algunos beneficios opuestos a los de calentamiento. Por ejemplo, un ejercicio de calentamiento aumenta la frecuencia cardíaca, pero un ejercicio de enfriamiento la disminuye.</a:t>
                      </a:r>
                    </a:p>
                    <a:p>
                      <a:pPr marL="0" indent="0">
                        <a:lnSpc>
                          <a:spcPct val="100000"/>
                        </a:lnSpc>
                        <a:buFont typeface="Arial" panose="020B0604020202020204" pitchFamily="34" charset="0"/>
                        <a:buNone/>
                      </a:pPr>
                      <a:endParaRPr sz="900" b="0" i="0" u="none" strike="noStrike" baseline="0" dirty="0">
                        <a:solidFill>
                          <a:schemeClr val="dk1"/>
                        </a:solidFill>
                        <a:latin typeface="Ubuntu" panose="020B0504030602030204" pitchFamily="34" charset="0"/>
                        <a:ea typeface="+mn-ea"/>
                        <a:cs typeface="+mn-cs"/>
                      </a:endParaRPr>
                    </a:p>
                    <a:p>
                      <a:pPr marL="171450" indent="-171450">
                        <a:lnSpc>
                          <a:spcPct val="100000"/>
                        </a:lnSpc>
                        <a:buFont typeface="Arial" panose="020B0604020202020204" pitchFamily="34" charset="0"/>
                        <a:buChar char="•"/>
                      </a:pPr>
                      <a:endParaRPr sz="900" b="0" i="0" u="none" strike="noStrike" baseline="0" dirty="0">
                        <a:solidFill>
                          <a:schemeClr val="dk1"/>
                        </a:solidFill>
                        <a:latin typeface="Ubuntu" panose="020B0504030602030204" pitchFamily="34" charset="0"/>
                        <a:ea typeface="+mn-ea"/>
                        <a:cs typeface="+mn-cs"/>
                      </a:endParaRPr>
                    </a:p>
                    <a:p>
                      <a:pPr marL="0" indent="0">
                        <a:lnSpc>
                          <a:spcPct val="100000"/>
                        </a:lnSpc>
                        <a:buFont typeface="Arial" panose="020B0604020202020204" pitchFamily="34" charset="0"/>
                        <a:buNone/>
                      </a:pPr>
                      <a:endParaRPr sz="900" b="0" i="0" u="none" strike="noStrike" baseline="0" dirty="0">
                        <a:solidFill>
                          <a:schemeClr val="dk1"/>
                        </a:solidFill>
                        <a:latin typeface="Ubuntu" panose="020B0504030602030204" pitchFamily="34" charset="0"/>
                        <a:ea typeface="+mn-ea"/>
                        <a:cs typeface="+mn-cs"/>
                      </a:endParaRPr>
                    </a:p>
                    <a:p>
                      <a:pPr marL="0" indent="0">
                        <a:lnSpc>
                          <a:spcPct val="100000"/>
                        </a:lnSpc>
                        <a:buFont typeface="Arial" panose="020B0604020202020204" pitchFamily="34" charset="0"/>
                        <a:buNone/>
                      </a:pPr>
                      <a:endParaRPr sz="900" b="0" i="0" u="none" strike="noStrike" baseline="0" dirty="0">
                        <a:solidFill>
                          <a:schemeClr val="dk1"/>
                        </a:solidFill>
                        <a:latin typeface="Ubuntu" panose="020B0504030602030204" pitchFamily="34" charset="0"/>
                        <a:ea typeface="+mn-ea"/>
                        <a:cs typeface="+mn-cs"/>
                      </a:endParaRPr>
                    </a:p>
                    <a:p>
                      <a:pPr marL="0" indent="0">
                        <a:lnSpc>
                          <a:spcPct val="100000"/>
                        </a:lnSpc>
                        <a:buFont typeface="Arial" panose="020B0604020202020204" pitchFamily="34" charset="0"/>
                        <a:buNone/>
                      </a:pPr>
                      <a:endParaRPr sz="900" b="0" i="0" u="none" strike="noStrike" baseline="0" dirty="0">
                        <a:solidFill>
                          <a:schemeClr val="dk1"/>
                        </a:solidFill>
                        <a:latin typeface="Ubuntu" panose="020B0504030602030204" pitchFamily="34" charset="0"/>
                        <a:ea typeface="+mn-ea"/>
                        <a:cs typeface="+mn-cs"/>
                      </a:endParaRPr>
                    </a:p>
                    <a:p>
                      <a:pPr marL="0" indent="0">
                        <a:lnSpc>
                          <a:spcPct val="100000"/>
                        </a:lnSpc>
                        <a:buFont typeface="Arial" panose="020B0604020202020204" pitchFamily="34" charset="0"/>
                        <a:buNone/>
                      </a:pPr>
                      <a:endParaRPr sz="900" b="0" i="0" u="none" strike="noStrike" baseline="0" dirty="0">
                        <a:solidFill>
                          <a:schemeClr val="dk1"/>
                        </a:solidFill>
                        <a:latin typeface="Ubuntu" panose="020B0504030602030204" pitchFamily="34" charset="0"/>
                        <a:ea typeface="+mn-ea"/>
                        <a:cs typeface="+mn-cs"/>
                      </a:endParaRPr>
                    </a:p>
                    <a:p>
                      <a:pPr marL="0" indent="0">
                        <a:lnSpc>
                          <a:spcPct val="100000"/>
                        </a:lnSpc>
                        <a:buFont typeface="Arial" panose="020B0604020202020204" pitchFamily="34" charset="0"/>
                        <a:buNone/>
                      </a:pPr>
                      <a:endParaRPr sz="900" b="0" i="0" u="none" strike="noStrike" baseline="0" dirty="0">
                        <a:solidFill>
                          <a:schemeClr val="dk1"/>
                        </a:solidFill>
                        <a:latin typeface="Ubuntu" panose="020B0504030602030204" pitchFamily="34" charset="0"/>
                        <a:ea typeface="+mn-ea"/>
                        <a:cs typeface="+mn-cs"/>
                      </a:endParaRPr>
                    </a:p>
                    <a:p>
                      <a:pPr marL="0" indent="0">
                        <a:lnSpc>
                          <a:spcPct val="100000"/>
                        </a:lnSpc>
                        <a:buFont typeface="Arial" panose="020B0604020202020204" pitchFamily="34" charset="0"/>
                        <a:buNone/>
                      </a:pPr>
                      <a:endParaRPr sz="900" b="0" i="0" u="none" strike="noStrike" baseline="0" dirty="0">
                        <a:solidFill>
                          <a:schemeClr val="dk1"/>
                        </a:solidFill>
                        <a:latin typeface="Ubuntu" panose="020B0504030602030204" pitchFamily="34" charset="0"/>
                        <a:ea typeface="+mn-ea"/>
                        <a:cs typeface="+mn-cs"/>
                      </a:endParaRPr>
                    </a:p>
                    <a:p>
                      <a:pPr marL="0" indent="0">
                        <a:lnSpc>
                          <a:spcPct val="100000"/>
                        </a:lnSpc>
                        <a:buFont typeface="Arial" panose="020B0604020202020204" pitchFamily="34" charset="0"/>
                        <a:buNone/>
                      </a:pPr>
                      <a:endParaRPr sz="900" b="0" i="0" u="none" strike="noStrike" baseline="0" dirty="0">
                        <a:solidFill>
                          <a:schemeClr val="dk1"/>
                        </a:solidFill>
                        <a:latin typeface="Ubuntu" panose="020B0504030602030204" pitchFamily="34" charset="0"/>
                        <a:ea typeface="+mn-ea"/>
                        <a:cs typeface="+mn-cs"/>
                      </a:endParaRPr>
                    </a:p>
                    <a:p>
                      <a:pPr marL="0" indent="0">
                        <a:lnSpc>
                          <a:spcPct val="100000"/>
                        </a:lnSpc>
                        <a:buFont typeface="Arial" panose="020B0604020202020204" pitchFamily="34" charset="0"/>
                        <a:buNone/>
                      </a:pPr>
                      <a:endParaRPr sz="900" b="0" i="0" u="none" strike="noStrike" baseline="0" dirty="0">
                        <a:solidFill>
                          <a:schemeClr val="dk1"/>
                        </a:solidFill>
                        <a:latin typeface="Ubuntu" panose="020B0504030602030204" pitchFamily="34" charset="0"/>
                        <a:ea typeface="+mn-ea"/>
                        <a:cs typeface="+mn-cs"/>
                      </a:endParaRPr>
                    </a:p>
                    <a:p>
                      <a:pPr marL="171450" indent="-171450">
                        <a:lnSpc>
                          <a:spcPct val="100000"/>
                        </a:lnSpc>
                        <a:buFont typeface="Arial" panose="020B0604020202020204" pitchFamily="34" charset="0"/>
                        <a:buChar char="•"/>
                      </a:pPr>
                      <a:endParaRPr sz="900" b="0" i="0" u="none" strike="noStrike" baseline="0" dirty="0">
                        <a:solidFill>
                          <a:schemeClr val="dk1"/>
                        </a:solidFill>
                        <a:latin typeface="Ubuntu" panose="020B0504030602030204" pitchFamily="34" charset="0"/>
                        <a:ea typeface="+mn-ea"/>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a:lnSpc>
                          <a:spcPct val="100000"/>
                        </a:lnSpc>
                      </a:pPr>
                      <a:endParaRPr sz="1600"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bl>
          </a:graphicData>
        </a:graphic>
      </p:graphicFrame>
      <p:grpSp>
        <p:nvGrpSpPr>
          <p:cNvPr id="13" name="Group 12">
            <a:extLst>
              <a:ext uri="{FF2B5EF4-FFF2-40B4-BE49-F238E27FC236}">
                <a16:creationId xmlns:a16="http://schemas.microsoft.com/office/drawing/2014/main" id="{3BCE6128-DC18-B7B7-8B17-A97899B4DF4E}"/>
              </a:ext>
            </a:extLst>
          </p:cNvPr>
          <p:cNvGrpSpPr/>
          <p:nvPr/>
        </p:nvGrpSpPr>
        <p:grpSpPr>
          <a:xfrm>
            <a:off x="6976993" y="1460664"/>
            <a:ext cx="2155994" cy="4073961"/>
            <a:chOff x="6976993" y="1460664"/>
            <a:chExt cx="2155994" cy="4073961"/>
          </a:xfrm>
        </p:grpSpPr>
        <p:pic>
          <p:nvPicPr>
            <p:cNvPr id="5" name="Picture 4">
              <a:extLst>
                <a:ext uri="{FF2B5EF4-FFF2-40B4-BE49-F238E27FC236}">
                  <a16:creationId xmlns:a16="http://schemas.microsoft.com/office/drawing/2014/main" id="{D0D82564-A207-CAE8-01C4-F0413C061F09}"/>
                </a:ext>
              </a:extLst>
            </p:cNvPr>
            <p:cNvPicPr>
              <a:picLocks noChangeAspect="1"/>
            </p:cNvPicPr>
            <p:nvPr/>
          </p:nvPicPr>
          <p:blipFill rotWithShape="1">
            <a:blip r:embed="rId2"/>
            <a:srcRect l="6200" t="34922" r="50000" b="21602"/>
            <a:stretch/>
          </p:blipFill>
          <p:spPr>
            <a:xfrm>
              <a:off x="6981244" y="1460664"/>
              <a:ext cx="2151743" cy="1201410"/>
            </a:xfrm>
            <a:prstGeom prst="rect">
              <a:avLst/>
            </a:prstGeom>
            <a:ln>
              <a:solidFill>
                <a:schemeClr val="tx1"/>
              </a:solidFill>
            </a:ln>
          </p:spPr>
        </p:pic>
        <p:pic>
          <p:nvPicPr>
            <p:cNvPr id="7" name="Picture 6">
              <a:extLst>
                <a:ext uri="{FF2B5EF4-FFF2-40B4-BE49-F238E27FC236}">
                  <a16:creationId xmlns:a16="http://schemas.microsoft.com/office/drawing/2014/main" id="{ACEE8F68-D1E7-ACEA-5A3B-B29012E47803}"/>
                </a:ext>
              </a:extLst>
            </p:cNvPr>
            <p:cNvPicPr>
              <a:picLocks noChangeAspect="1"/>
            </p:cNvPicPr>
            <p:nvPr/>
          </p:nvPicPr>
          <p:blipFill rotWithShape="1">
            <a:blip r:embed="rId3"/>
            <a:srcRect l="6200" t="34496" r="50000" b="21388"/>
            <a:stretch/>
          </p:blipFill>
          <p:spPr>
            <a:xfrm>
              <a:off x="6981244" y="2841174"/>
              <a:ext cx="2151743" cy="1219078"/>
            </a:xfrm>
            <a:prstGeom prst="rect">
              <a:avLst/>
            </a:prstGeom>
            <a:ln>
              <a:solidFill>
                <a:schemeClr val="tx1"/>
              </a:solidFill>
            </a:ln>
          </p:spPr>
        </p:pic>
        <p:pic>
          <p:nvPicPr>
            <p:cNvPr id="12" name="Picture 11">
              <a:extLst>
                <a:ext uri="{FF2B5EF4-FFF2-40B4-BE49-F238E27FC236}">
                  <a16:creationId xmlns:a16="http://schemas.microsoft.com/office/drawing/2014/main" id="{2F0B7520-49BE-3AB3-839B-F0B5064FE995}"/>
                </a:ext>
              </a:extLst>
            </p:cNvPr>
            <p:cNvPicPr>
              <a:picLocks noChangeAspect="1"/>
            </p:cNvPicPr>
            <p:nvPr/>
          </p:nvPicPr>
          <p:blipFill rotWithShape="1">
            <a:blip r:embed="rId4"/>
            <a:srcRect l="7803" t="34495" r="50000" b="21175"/>
            <a:stretch/>
          </p:blipFill>
          <p:spPr>
            <a:xfrm>
              <a:off x="6976993" y="4263101"/>
              <a:ext cx="2151743" cy="1271524"/>
            </a:xfrm>
            <a:prstGeom prst="rect">
              <a:avLst/>
            </a:prstGeom>
            <a:ln>
              <a:solidFill>
                <a:schemeClr val="tx1"/>
              </a:solidFill>
            </a:ln>
          </p:spPr>
        </p:pic>
      </p:grpSp>
    </p:spTree>
    <p:extLst>
      <p:ext uri="{BB962C8B-B14F-4D97-AF65-F5344CB8AC3E}">
        <p14:creationId xmlns:p14="http://schemas.microsoft.com/office/powerpoint/2010/main" val="23004827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2541771412"/>
              </p:ext>
            </p:extLst>
          </p:nvPr>
        </p:nvGraphicFramePr>
        <p:xfrm>
          <a:off x="614150" y="545909"/>
          <a:ext cx="8518837" cy="5761670"/>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20990">
                <a:tc>
                  <a:txBody>
                    <a:bodyPr/>
                    <a:lstStyle/>
                    <a:p>
                      <a:r>
                        <a:rPr lang="es-xl" sz="1200" dirty="0">
                          <a:solidFill>
                            <a:srgbClr val="316355"/>
                          </a:solidFill>
                          <a:latin typeface="Ubuntu" panose="020B0504030602030204" pitchFamily="34" charset="0"/>
                        </a:rPr>
                        <a:t>Preparación</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s-xl" sz="1200">
                          <a:solidFill>
                            <a:srgbClr val="316355"/>
                          </a:solidFill>
                          <a:latin typeface="Ubuntu" panose="020B0504030602030204" pitchFamily="34" charset="0"/>
                        </a:rPr>
                        <a:t>Descripción</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s-xl" sz="1200">
                          <a:solidFill>
                            <a:srgbClr val="316355"/>
                          </a:solidFill>
                          <a:latin typeface="Ubuntu" panose="020B0504030602030204" pitchFamily="34" charset="0"/>
                        </a:rPr>
                        <a:t>Diapositiva</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1648960">
                <a:tc>
                  <a:txBody>
                    <a:bodyPr/>
                    <a:lstStyle/>
                    <a:p>
                      <a:r>
                        <a:rPr lang="es-xl" sz="900" b="1" i="0" u="none" strike="noStrike" baseline="0" dirty="0">
                          <a:solidFill>
                            <a:srgbClr val="316355"/>
                          </a:solidFill>
                          <a:latin typeface="Ubuntu" panose="020B0504030602030204" pitchFamily="34" charset="0"/>
                          <a:ea typeface="+mn-ea"/>
                          <a:cs typeface="+mn-cs"/>
                        </a:rPr>
                        <a:t>Tema</a:t>
                      </a:r>
                    </a:p>
                    <a:p>
                      <a:r>
                        <a:rPr lang="es-xl" sz="900" b="1" i="0" u="none" strike="noStrike" baseline="0" dirty="0">
                          <a:solidFill>
                            <a:srgbClr val="316355"/>
                          </a:solidFill>
                          <a:latin typeface="Ubuntu" panose="020B0504030602030204" pitchFamily="34" charset="0"/>
                          <a:ea typeface="+mn-ea"/>
                          <a:cs typeface="+mn-cs"/>
                        </a:rPr>
                        <a:t>Lección 2: </a:t>
                      </a:r>
                      <a:r>
                        <a:rPr lang="es-xl" sz="900" b="0" i="0" u="none" strike="noStrike" baseline="0" dirty="0">
                          <a:solidFill>
                            <a:schemeClr val="tx1"/>
                          </a:solidFill>
                          <a:latin typeface="Ubuntu" panose="020B0504030602030204" pitchFamily="34" charset="0"/>
                          <a:ea typeface="+mn-ea"/>
                          <a:cs typeface="+mn-cs"/>
                        </a:rPr>
                        <a:t>Rutina de enfriamiento para dirigir ejercicios de calentamiento y enfriamiento</a:t>
                      </a:r>
                    </a:p>
                    <a:p>
                      <a:endParaRPr sz="900" b="1" i="0" u="none" strike="noStrike" baseline="0" dirty="0">
                        <a:solidFill>
                          <a:srgbClr val="316355"/>
                        </a:solidFill>
                        <a:latin typeface="Ubuntu" panose="020B0504030602030204" pitchFamily="34" charset="0"/>
                        <a:ea typeface="+mn-ea"/>
                        <a:cs typeface="+mn-cs"/>
                      </a:endParaRPr>
                    </a:p>
                    <a:p>
                      <a:r>
                        <a:rPr lang="es-xl" sz="900" b="0" i="0" u="none" strike="noStrike" baseline="0" dirty="0">
                          <a:solidFill>
                            <a:schemeClr val="tx1"/>
                          </a:solidFill>
                          <a:latin typeface="Ubuntu" panose="020B0504030602030204" pitchFamily="34" charset="0"/>
                          <a:ea typeface="+mn-ea"/>
                          <a:cs typeface="+mn-cs"/>
                        </a:rPr>
                        <a:t>¿Cómo se hacen los ejercicios </a:t>
                      </a:r>
                      <a:br>
                        <a:rPr lang="en-US" sz="900" b="0" i="0" u="none" strike="noStrike" baseline="0" dirty="0">
                          <a:solidFill>
                            <a:schemeClr val="tx1"/>
                          </a:solidFill>
                          <a:latin typeface="Ubuntu" panose="020B0504030602030204" pitchFamily="34" charset="0"/>
                          <a:ea typeface="+mn-ea"/>
                          <a:cs typeface="+mn-cs"/>
                        </a:rPr>
                      </a:br>
                      <a:r>
                        <a:rPr lang="es-xl" sz="900" b="0" i="0" u="none" strike="noStrike" baseline="0" dirty="0">
                          <a:solidFill>
                            <a:schemeClr val="tx1"/>
                          </a:solidFill>
                          <a:latin typeface="Ubuntu" panose="020B0504030602030204" pitchFamily="34" charset="0"/>
                          <a:ea typeface="+mn-ea"/>
                          <a:cs typeface="+mn-cs"/>
                        </a:rPr>
                        <a:t>de enfriamiento?</a:t>
                      </a:r>
                    </a:p>
                    <a:p>
                      <a:endParaRPr sz="900" b="0" i="0" u="none" strike="noStrike" baseline="0" dirty="0">
                        <a:solidFill>
                          <a:srgbClr val="316355"/>
                        </a:solidFill>
                        <a:latin typeface="Ubuntu" panose="020B0504030602030204" pitchFamily="34" charset="0"/>
                        <a:ea typeface="+mn-ea"/>
                        <a:cs typeface="+mn-cs"/>
                      </a:endParaRPr>
                    </a:p>
                    <a:p>
                      <a:r>
                        <a:rPr lang="es-xl" sz="900" b="1" i="0" u="none" strike="noStrike" baseline="0" dirty="0">
                          <a:solidFill>
                            <a:srgbClr val="316355"/>
                          </a:solidFill>
                          <a:latin typeface="Ubuntu" panose="020B0504030602030204" pitchFamily="34" charset="0"/>
                          <a:ea typeface="+mn-ea"/>
                          <a:cs typeface="+mn-cs"/>
                        </a:rPr>
                        <a:t>Tiempo: </a:t>
                      </a:r>
                      <a:r>
                        <a:rPr lang="es-xl" sz="900" b="0" i="0" u="none" strike="noStrike" baseline="0" dirty="0">
                          <a:solidFill>
                            <a:schemeClr val="tx1"/>
                          </a:solidFill>
                          <a:latin typeface="Ubuntu" panose="020B0504030602030204" pitchFamily="34" charset="0"/>
                          <a:ea typeface="+mn-ea"/>
                          <a:cs typeface="+mn-cs"/>
                        </a:rPr>
                        <a:t> 7 minutos</a:t>
                      </a:r>
                    </a:p>
                    <a:p>
                      <a:r>
                        <a:rPr lang="es-xl" sz="900" b="1" i="0" u="none" strike="noStrike" baseline="0" dirty="0">
                          <a:solidFill>
                            <a:srgbClr val="316355"/>
                          </a:solidFill>
                          <a:latin typeface="Ubuntu" panose="020B0504030602030204" pitchFamily="34" charset="0"/>
                          <a:ea typeface="+mn-ea"/>
                          <a:cs typeface="+mn-cs"/>
                        </a:rPr>
                        <a:t>Dirige:</a:t>
                      </a:r>
                      <a:endParaRPr sz="900" dirty="0">
                        <a:solidFill>
                          <a:srgbClr val="316355"/>
                        </a:solidFill>
                        <a:latin typeface="Ubuntu" panose="020B050403060203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r>
                        <a:rPr lang="es-xl" sz="900" b="0" i="0" u="none" strike="noStrike" baseline="0" dirty="0">
                          <a:solidFill>
                            <a:schemeClr val="dk1"/>
                          </a:solidFill>
                          <a:latin typeface="Ubuntu" panose="020B0504030602030204" pitchFamily="34" charset="0"/>
                          <a:ea typeface="+mn-ea"/>
                          <a:cs typeface="+mn-cs"/>
                        </a:rPr>
                        <a:t>Al igual que los ejercicios de calentamiento, un ejercicio de enfriamiento típico incluye dos componentes clave:</a:t>
                      </a:r>
                    </a:p>
                    <a:p>
                      <a:pPr marL="171450" indent="-171450">
                        <a:buFont typeface="Arial" panose="020B0604020202020204" pitchFamily="34" charset="0"/>
                        <a:buChar char="•"/>
                      </a:pPr>
                      <a:r>
                        <a:rPr lang="en-US" sz="900" b="0" i="0" u="none" strike="noStrike" baseline="0" dirty="0">
                          <a:solidFill>
                            <a:schemeClr val="dk1"/>
                          </a:solidFill>
                          <a:latin typeface="Ubuntu" panose="020B0504030602030204" pitchFamily="34" charset="0"/>
                          <a:ea typeface="+mn-ea"/>
                          <a:cs typeface="+mn-cs"/>
                        </a:rPr>
                        <a:t>A</a:t>
                      </a:r>
                      <a:r>
                        <a:rPr lang="es-xl" sz="900" b="0" i="0" u="none" strike="noStrike" baseline="0" dirty="0">
                          <a:solidFill>
                            <a:schemeClr val="dk1"/>
                          </a:solidFill>
                          <a:latin typeface="Ubuntu" panose="020B0504030602030204" pitchFamily="34" charset="0"/>
                          <a:ea typeface="+mn-ea"/>
                          <a:cs typeface="+mn-cs"/>
                        </a:rPr>
                        <a:t>ctividad aeróbica ligera </a:t>
                      </a:r>
                    </a:p>
                    <a:p>
                      <a:pPr marL="171450" indent="-171450">
                        <a:buFont typeface="Arial" panose="020B0604020202020204" pitchFamily="34" charset="0"/>
                        <a:buChar char="•"/>
                      </a:pPr>
                      <a:r>
                        <a:rPr lang="en-US" sz="900" b="0" i="0" u="none" strike="noStrike" baseline="0" dirty="0">
                          <a:solidFill>
                            <a:schemeClr val="dk1"/>
                          </a:solidFill>
                          <a:latin typeface="Ubuntu" panose="020B0504030602030204" pitchFamily="34" charset="0"/>
                          <a:ea typeface="+mn-ea"/>
                          <a:cs typeface="+mn-cs"/>
                        </a:rPr>
                        <a:t>E</a:t>
                      </a:r>
                      <a:r>
                        <a:rPr lang="es-xl" sz="900" b="0" i="0" u="none" strike="noStrike" baseline="0" dirty="0">
                          <a:solidFill>
                            <a:schemeClr val="dk1"/>
                          </a:solidFill>
                          <a:latin typeface="Ubuntu" panose="020B0504030602030204" pitchFamily="34" charset="0"/>
                          <a:ea typeface="+mn-ea"/>
                          <a:cs typeface="+mn-cs"/>
                        </a:rPr>
                        <a:t>stiramiento estático</a:t>
                      </a:r>
                    </a:p>
                    <a:p>
                      <a:pPr marL="0" indent="0">
                        <a:buFont typeface="Arial" panose="020B0604020202020204" pitchFamily="34" charset="0"/>
                        <a:buNone/>
                      </a:pPr>
                      <a:endParaRPr sz="900" b="0" i="0" u="none" strike="noStrike" baseline="0" dirty="0">
                        <a:solidFill>
                          <a:schemeClr val="dk1"/>
                        </a:solidFill>
                        <a:latin typeface="Ubuntu" panose="020B0504030602030204" pitchFamily="34" charset="0"/>
                        <a:ea typeface="+mn-ea"/>
                        <a:cs typeface="+mn-cs"/>
                      </a:endParaRPr>
                    </a:p>
                    <a:p>
                      <a:pPr marL="0" indent="0">
                        <a:buFont typeface="Arial" panose="020B0604020202020204" pitchFamily="34" charset="0"/>
                        <a:buNone/>
                      </a:pPr>
                      <a:r>
                        <a:rPr lang="es-xl" sz="900" b="0" i="0" u="none" strike="noStrike" baseline="0" dirty="0">
                          <a:solidFill>
                            <a:schemeClr val="dk1"/>
                          </a:solidFill>
                          <a:latin typeface="Ubuntu" panose="020B0504030602030204" pitchFamily="34" charset="0"/>
                          <a:ea typeface="+mn-ea"/>
                          <a:cs typeface="+mn-cs"/>
                        </a:rPr>
                        <a:t>A diferencia de los ejercicios de calentamiento, la actividad aeróbica en un enfriamiento debe disminuir gradualmente en intensidad y dificultad. Podría ser un trote ligero, continuar con una caminata rápida y terminar con una caminata lenta. También puede incluir algunos ejercicios de fuerza y acondicionamiento, como sentadillas o saltos de tijera.</a:t>
                      </a:r>
                    </a:p>
                    <a:p>
                      <a:pPr marL="0" indent="0">
                        <a:buFont typeface="Arial" panose="020B0604020202020204" pitchFamily="34" charset="0"/>
                        <a:buNone/>
                      </a:pPr>
                      <a:endParaRPr sz="900" b="0" i="0" u="none" strike="noStrike" baseline="0" dirty="0">
                        <a:solidFill>
                          <a:schemeClr val="dk1"/>
                        </a:solidFill>
                        <a:latin typeface="Ubuntu" panose="020B0504030602030204" pitchFamily="34" charset="0"/>
                        <a:ea typeface="+mn-ea"/>
                        <a:cs typeface="+mn-cs"/>
                      </a:endParaRPr>
                    </a:p>
                    <a:p>
                      <a:pPr marL="0" indent="0">
                        <a:buFont typeface="Arial" panose="020B0604020202020204" pitchFamily="34" charset="0"/>
                        <a:buNone/>
                      </a:pPr>
                      <a:r>
                        <a:rPr lang="es-xl" sz="900" b="0" i="0" u="none" strike="noStrike" baseline="0" dirty="0">
                          <a:solidFill>
                            <a:schemeClr val="dk1"/>
                          </a:solidFill>
                          <a:latin typeface="Ubuntu" panose="020B0504030602030204" pitchFamily="34" charset="0"/>
                          <a:ea typeface="+mn-ea"/>
                          <a:cs typeface="+mn-cs"/>
                        </a:rPr>
                        <a:t>La frecuencia cardíaca debería disminuir y no deberían quedarse sin aliento. Esta actividad podría ser un trote o una caminata cortos.</a:t>
                      </a:r>
                    </a:p>
                    <a:p>
                      <a:pPr marL="0" indent="0">
                        <a:buFont typeface="Arial" panose="020B0604020202020204" pitchFamily="34" charset="0"/>
                        <a:buNone/>
                      </a:pPr>
                      <a:endParaRPr sz="900" b="0" i="0" u="none" strike="noStrike" baseline="0" dirty="0">
                        <a:solidFill>
                          <a:schemeClr val="dk1"/>
                        </a:solidFill>
                        <a:latin typeface="Ubuntu" panose="020B0504030602030204" pitchFamily="34" charset="0"/>
                        <a:ea typeface="+mn-ea"/>
                        <a:cs typeface="+mn-cs"/>
                      </a:endParaRPr>
                    </a:p>
                    <a:p>
                      <a:pPr marL="0" indent="0">
                        <a:buFont typeface="Arial" panose="020B0604020202020204" pitchFamily="34" charset="0"/>
                        <a:buNone/>
                      </a:pPr>
                      <a:r>
                        <a:rPr lang="es-xl" sz="900" b="0" i="0" u="none" strike="noStrike" baseline="0" dirty="0">
                          <a:solidFill>
                            <a:schemeClr val="dk1"/>
                          </a:solidFill>
                          <a:latin typeface="Ubuntu" panose="020B0504030602030204" pitchFamily="34" charset="0"/>
                          <a:ea typeface="+mn-ea"/>
                          <a:cs typeface="+mn-cs"/>
                        </a:rPr>
                        <a:t>Después de terminar la actividad aeróbica ligera, es recomendable hacer estiramientos. Los estiramientos para aumentar la flexibilidad son muy eficaces en la fase de enfriamiento. </a:t>
                      </a:r>
                    </a:p>
                    <a:p>
                      <a:pPr marL="0" indent="0">
                        <a:buFont typeface="Arial" panose="020B0604020202020204" pitchFamily="34" charset="0"/>
                        <a:buNone/>
                      </a:pPr>
                      <a:endParaRPr sz="900" b="0" i="0" u="none" strike="noStrike" baseline="0" dirty="0">
                        <a:solidFill>
                          <a:schemeClr val="dk1"/>
                        </a:solidFill>
                        <a:latin typeface="Ubuntu" panose="020B0504030602030204" pitchFamily="34" charset="0"/>
                        <a:ea typeface="+mn-ea"/>
                        <a:cs typeface="+mn-cs"/>
                      </a:endParaRPr>
                    </a:p>
                    <a:p>
                      <a:pPr marL="0" indent="0">
                        <a:buFont typeface="Arial" panose="020B0604020202020204" pitchFamily="34" charset="0"/>
                        <a:buNone/>
                      </a:pPr>
                      <a:r>
                        <a:rPr lang="es-xl" sz="900" b="0" i="0" u="none" strike="noStrike" baseline="0" dirty="0">
                          <a:solidFill>
                            <a:schemeClr val="dk1"/>
                          </a:solidFill>
                          <a:latin typeface="Ubuntu" panose="020B0504030602030204" pitchFamily="34" charset="0"/>
                          <a:ea typeface="+mn-ea"/>
                          <a:cs typeface="+mn-cs"/>
                        </a:rPr>
                        <a:t>Los estiramientos estáticos deben mantenerse durante 30 segundos o más y pueden ayudar a mejorar la flexibilidad. Cada deporte exige un esfuerzo de diferentes músculos y articulaciones, por lo que es importante que los ejercicios de estiramiento sean específicos para el deporte. </a:t>
                      </a:r>
                    </a:p>
                    <a:p>
                      <a:pPr marL="0" indent="0">
                        <a:buFont typeface="Arial" panose="020B0604020202020204" pitchFamily="34" charset="0"/>
                        <a:buNone/>
                      </a:pPr>
                      <a:endParaRPr sz="900" b="0" i="0" u="none" strike="noStrike" baseline="0" dirty="0">
                        <a:solidFill>
                          <a:schemeClr val="dk1"/>
                        </a:solidFill>
                        <a:latin typeface="Ubuntu" panose="020B0504030602030204" pitchFamily="34" charset="0"/>
                        <a:ea typeface="+mn-ea"/>
                        <a:cs typeface="+mn-cs"/>
                      </a:endParaRPr>
                    </a:p>
                    <a:p>
                      <a:pPr marL="0" indent="0">
                        <a:buFont typeface="Arial" panose="020B0604020202020204" pitchFamily="34" charset="0"/>
                        <a:buNone/>
                      </a:pPr>
                      <a:r>
                        <a:rPr lang="es-xl" sz="900" b="0" i="0" u="none" strike="noStrike" baseline="0" dirty="0">
                          <a:solidFill>
                            <a:schemeClr val="dk1"/>
                          </a:solidFill>
                          <a:latin typeface="Ubuntu" panose="020B0504030602030204" pitchFamily="34" charset="0"/>
                          <a:ea typeface="+mn-ea"/>
                          <a:cs typeface="+mn-cs"/>
                        </a:rPr>
                        <a:t>Estos son algunos consejos para estirar:</a:t>
                      </a:r>
                    </a:p>
                    <a:p>
                      <a:pPr marL="171450" indent="-171450">
                        <a:buFont typeface="Arial" panose="020B0604020202020204" pitchFamily="34" charset="0"/>
                        <a:buChar char="•"/>
                      </a:pPr>
                      <a:r>
                        <a:rPr lang="es-xl" sz="900" b="0" i="0" u="none" strike="noStrike" baseline="0" dirty="0">
                          <a:solidFill>
                            <a:schemeClr val="dk1"/>
                          </a:solidFill>
                          <a:latin typeface="Ubuntu" panose="020B0504030602030204" pitchFamily="34" charset="0"/>
                          <a:ea typeface="+mn-ea"/>
                          <a:cs typeface="+mn-cs"/>
                        </a:rPr>
                        <a:t>Se debe mantener cada estiramiento durante al menos 30 segundos.</a:t>
                      </a:r>
                    </a:p>
                    <a:p>
                      <a:pPr marL="171450" indent="-171450">
                        <a:buFont typeface="Arial" panose="020B0604020202020204" pitchFamily="34" charset="0"/>
                        <a:buChar char="•"/>
                      </a:pPr>
                      <a:r>
                        <a:rPr lang="es-xl" sz="900" b="0" i="0" u="none" strike="noStrike" baseline="0" dirty="0">
                          <a:solidFill>
                            <a:schemeClr val="dk1"/>
                          </a:solidFill>
                          <a:latin typeface="Ubuntu" panose="020B0504030602030204" pitchFamily="34" charset="0"/>
                          <a:ea typeface="+mn-ea"/>
                          <a:cs typeface="+mn-cs"/>
                        </a:rPr>
                        <a:t>Hay que estirar ambos lados: si se estira el músculo del hombro derecho, también se debe estirar el del hombro izquierdo.</a:t>
                      </a:r>
                    </a:p>
                    <a:p>
                      <a:pPr marL="171450" indent="-171450">
                        <a:buFont typeface="Arial" panose="020B0604020202020204" pitchFamily="34" charset="0"/>
                        <a:buChar char="•"/>
                      </a:pPr>
                      <a:r>
                        <a:rPr lang="es-xl" sz="900" b="0" i="0" u="none" strike="noStrike" baseline="0" dirty="0">
                          <a:solidFill>
                            <a:schemeClr val="dk1"/>
                          </a:solidFill>
                          <a:latin typeface="Ubuntu" panose="020B0504030602030204" pitchFamily="34" charset="0"/>
                          <a:ea typeface="+mn-ea"/>
                          <a:cs typeface="+mn-cs"/>
                        </a:rPr>
                        <a:t>Los ejercicios de estiramiento deben generar molestias leves, pero no deben ser dolorosos. </a:t>
                      </a:r>
                    </a:p>
                    <a:p>
                      <a:pPr marL="171450" indent="-171450">
                        <a:buFont typeface="Arial" panose="020B0604020202020204" pitchFamily="34" charset="0"/>
                        <a:buChar char="•"/>
                      </a:pPr>
                      <a:r>
                        <a:rPr lang="es-xl" sz="900" b="0" i="0" u="none" strike="noStrike" baseline="0" dirty="0">
                          <a:solidFill>
                            <a:schemeClr val="dk1"/>
                          </a:solidFill>
                          <a:latin typeface="Ubuntu" panose="020B0504030602030204" pitchFamily="34" charset="0"/>
                          <a:ea typeface="+mn-ea"/>
                          <a:cs typeface="+mn-cs"/>
                        </a:rPr>
                        <a:t>También se puede utilizar este tiempo para enseñar un consejo de salud.</a:t>
                      </a:r>
                    </a:p>
                    <a:p>
                      <a:pPr marL="0" indent="0">
                        <a:buFont typeface="Arial" panose="020B0604020202020204" pitchFamily="34" charset="0"/>
                        <a:buNone/>
                      </a:pPr>
                      <a:r>
                        <a:rPr lang="es-xl" sz="900" b="0" i="0" u="none" strike="noStrike" baseline="0" dirty="0">
                          <a:solidFill>
                            <a:schemeClr val="dk1"/>
                          </a:solidFill>
                          <a:latin typeface="Ubuntu" panose="020B0504030602030204" pitchFamily="34" charset="0"/>
                          <a:ea typeface="+mn-ea"/>
                          <a:cs typeface="+mn-cs"/>
                        </a:rPr>
                        <a:t> </a:t>
                      </a:r>
                    </a:p>
                    <a:p>
                      <a:pPr marL="0" indent="0">
                        <a:buFont typeface="Arial" panose="020B0604020202020204" pitchFamily="34" charset="0"/>
                        <a:buNone/>
                      </a:pPr>
                      <a:r>
                        <a:rPr lang="es-xl" sz="900" b="1" i="0" u="none" strike="noStrike" baseline="0" dirty="0">
                          <a:solidFill>
                            <a:srgbClr val="316355"/>
                          </a:solidFill>
                          <a:latin typeface="Ubuntu" panose="020B0504030602030204" pitchFamily="34" charset="0"/>
                          <a:ea typeface="+mn-ea"/>
                          <a:cs typeface="+mn-cs"/>
                        </a:rPr>
                        <a:t>PREGUNTA:</a:t>
                      </a:r>
                    </a:p>
                    <a:p>
                      <a:pPr marL="0" indent="0">
                        <a:buFont typeface="Arial" panose="020B0604020202020204" pitchFamily="34" charset="0"/>
                        <a:buNone/>
                      </a:pPr>
                      <a:r>
                        <a:rPr lang="es-xl" sz="900" b="0" i="0" u="none" strike="noStrike" baseline="0" dirty="0">
                          <a:solidFill>
                            <a:schemeClr val="dk1"/>
                          </a:solidFill>
                          <a:latin typeface="Ubuntu" panose="020B0504030602030204" pitchFamily="34" charset="0"/>
                          <a:ea typeface="+mn-ea"/>
                          <a:cs typeface="+mn-cs"/>
                        </a:rPr>
                        <a:t>¿Cuáles son algunos estiramientos estáticos importantes para </a:t>
                      </a:r>
                      <a:r>
                        <a:rPr lang="en-US" sz="900" b="0" i="0" u="none" strike="noStrike" baseline="0" dirty="0">
                          <a:solidFill>
                            <a:schemeClr val="dk1"/>
                          </a:solidFill>
                          <a:latin typeface="Ubuntu" panose="020B0504030602030204" pitchFamily="34" charset="0"/>
                          <a:ea typeface="+mn-ea"/>
                          <a:cs typeface="+mn-cs"/>
                        </a:rPr>
                        <a:t>t</a:t>
                      </a:r>
                      <a:r>
                        <a:rPr lang="es-xl" sz="900" b="0" i="0" u="none" strike="noStrike" baseline="0" dirty="0">
                          <a:solidFill>
                            <a:schemeClr val="dk1"/>
                          </a:solidFill>
                          <a:latin typeface="Ubuntu" panose="020B0504030602030204" pitchFamily="34" charset="0"/>
                          <a:ea typeface="+mn-ea"/>
                          <a:cs typeface="+mn-cs"/>
                        </a:rPr>
                        <a:t>u deporte? Piensen en las diferentes partes del cuerpo que usan. Escriban sus respuestas en el libro de trabajo.</a:t>
                      </a:r>
                    </a:p>
                    <a:p>
                      <a:pPr marL="0" indent="0">
                        <a:buFont typeface="Arial" panose="020B0604020202020204" pitchFamily="34" charset="0"/>
                        <a:buNone/>
                      </a:pPr>
                      <a:endParaRPr sz="900" b="0" i="0" u="none" strike="noStrike" baseline="0" dirty="0">
                        <a:solidFill>
                          <a:schemeClr val="dk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xl" sz="900" b="1" i="1" u="none" strike="noStrike" baseline="0" dirty="0">
                          <a:solidFill>
                            <a:schemeClr val="dk1"/>
                          </a:solidFill>
                          <a:latin typeface="Ubuntu" panose="020B0504030602030204" pitchFamily="34" charset="0"/>
                          <a:ea typeface="+mn-ea"/>
                          <a:cs typeface="+mn-cs"/>
                        </a:rPr>
                        <a:t>Dales a los participantes un par de minutos para que trabajen en esta actividad y, luego, pídeles a algunos que compartan sus respuestas.</a:t>
                      </a:r>
                      <a:endParaRPr sz="900" b="0" i="0" u="none" strike="noStrike" baseline="0" dirty="0">
                        <a:solidFill>
                          <a:schemeClr val="dk1"/>
                        </a:solidFill>
                        <a:latin typeface="Ubuntu" panose="020B0504030602030204" pitchFamily="34" charset="0"/>
                        <a:ea typeface="+mn-ea"/>
                        <a:cs typeface="+mn-cs"/>
                      </a:endParaRPr>
                    </a:p>
                    <a:p>
                      <a:endParaRPr sz="900" b="0" i="0" u="none" strike="noStrike" baseline="0" dirty="0">
                        <a:solidFill>
                          <a:schemeClr val="dk1"/>
                        </a:solidFill>
                        <a:latin typeface="Ubuntu" panose="020B0504030602030204" pitchFamily="34" charset="0"/>
                        <a:ea typeface="+mn-ea"/>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sz="1600"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bl>
          </a:graphicData>
        </a:graphic>
      </p:graphicFrame>
      <p:grpSp>
        <p:nvGrpSpPr>
          <p:cNvPr id="13" name="Group 12">
            <a:extLst>
              <a:ext uri="{FF2B5EF4-FFF2-40B4-BE49-F238E27FC236}">
                <a16:creationId xmlns:a16="http://schemas.microsoft.com/office/drawing/2014/main" id="{D7DE6DFF-BF17-0A5D-6036-64146D12BABC}"/>
              </a:ext>
            </a:extLst>
          </p:cNvPr>
          <p:cNvGrpSpPr/>
          <p:nvPr/>
        </p:nvGrpSpPr>
        <p:grpSpPr>
          <a:xfrm>
            <a:off x="7027366" y="1638794"/>
            <a:ext cx="2105621" cy="3949072"/>
            <a:chOff x="7027368" y="1436914"/>
            <a:chExt cx="2105621" cy="3949072"/>
          </a:xfrm>
        </p:grpSpPr>
        <p:pic>
          <p:nvPicPr>
            <p:cNvPr id="5" name="Picture 4">
              <a:extLst>
                <a:ext uri="{FF2B5EF4-FFF2-40B4-BE49-F238E27FC236}">
                  <a16:creationId xmlns:a16="http://schemas.microsoft.com/office/drawing/2014/main" id="{C915F708-4B35-0D8D-8E1E-2E506136361F}"/>
                </a:ext>
              </a:extLst>
            </p:cNvPr>
            <p:cNvPicPr>
              <a:picLocks noChangeAspect="1"/>
            </p:cNvPicPr>
            <p:nvPr/>
          </p:nvPicPr>
          <p:blipFill rotWithShape="1">
            <a:blip r:embed="rId2"/>
            <a:srcRect l="6200" t="35135" r="50000" b="21389"/>
            <a:stretch/>
          </p:blipFill>
          <p:spPr>
            <a:xfrm>
              <a:off x="7027368" y="1436914"/>
              <a:ext cx="2105619" cy="1175657"/>
            </a:xfrm>
            <a:prstGeom prst="rect">
              <a:avLst/>
            </a:prstGeom>
            <a:ln>
              <a:solidFill>
                <a:schemeClr val="tx1"/>
              </a:solidFill>
            </a:ln>
          </p:spPr>
        </p:pic>
        <p:pic>
          <p:nvPicPr>
            <p:cNvPr id="9" name="Picture 8">
              <a:extLst>
                <a:ext uri="{FF2B5EF4-FFF2-40B4-BE49-F238E27FC236}">
                  <a16:creationId xmlns:a16="http://schemas.microsoft.com/office/drawing/2014/main" id="{9CF12290-FEF2-0FF4-3BFF-D8DCB28ED1AE}"/>
                </a:ext>
              </a:extLst>
            </p:cNvPr>
            <p:cNvPicPr>
              <a:picLocks noChangeAspect="1"/>
            </p:cNvPicPr>
            <p:nvPr/>
          </p:nvPicPr>
          <p:blipFill rotWithShape="1">
            <a:blip r:embed="rId3"/>
            <a:srcRect l="6200" t="35348" r="50000" b="21815"/>
            <a:stretch/>
          </p:blipFill>
          <p:spPr>
            <a:xfrm>
              <a:off x="7027368" y="2850078"/>
              <a:ext cx="2105619" cy="1158369"/>
            </a:xfrm>
            <a:prstGeom prst="rect">
              <a:avLst/>
            </a:prstGeom>
            <a:ln>
              <a:solidFill>
                <a:schemeClr val="tx1"/>
              </a:solidFill>
            </a:ln>
          </p:spPr>
        </p:pic>
        <p:pic>
          <p:nvPicPr>
            <p:cNvPr id="12" name="Picture 11">
              <a:extLst>
                <a:ext uri="{FF2B5EF4-FFF2-40B4-BE49-F238E27FC236}">
                  <a16:creationId xmlns:a16="http://schemas.microsoft.com/office/drawing/2014/main" id="{949E9736-EBF4-7539-2ABD-6E2B423CB173}"/>
                </a:ext>
              </a:extLst>
            </p:cNvPr>
            <p:cNvPicPr>
              <a:picLocks noChangeAspect="1"/>
            </p:cNvPicPr>
            <p:nvPr/>
          </p:nvPicPr>
          <p:blipFill rotWithShape="1">
            <a:blip r:embed="rId4"/>
            <a:srcRect l="6200" t="35348" r="50000" b="21815"/>
            <a:stretch/>
          </p:blipFill>
          <p:spPr>
            <a:xfrm>
              <a:off x="7027368" y="4227616"/>
              <a:ext cx="2105621" cy="1158370"/>
            </a:xfrm>
            <a:prstGeom prst="rect">
              <a:avLst/>
            </a:prstGeom>
            <a:ln>
              <a:solidFill>
                <a:schemeClr val="tx1"/>
              </a:solidFill>
            </a:ln>
          </p:spPr>
        </p:pic>
      </p:grpSp>
    </p:spTree>
    <p:extLst>
      <p:ext uri="{BB962C8B-B14F-4D97-AF65-F5344CB8AC3E}">
        <p14:creationId xmlns:p14="http://schemas.microsoft.com/office/powerpoint/2010/main" val="20643871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3974705734"/>
              </p:ext>
            </p:extLst>
          </p:nvPr>
        </p:nvGraphicFramePr>
        <p:xfrm>
          <a:off x="614150" y="545911"/>
          <a:ext cx="8518837" cy="5890449"/>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43055">
                <a:tc>
                  <a:txBody>
                    <a:bodyPr/>
                    <a:lstStyle/>
                    <a:p>
                      <a:r>
                        <a:rPr lang="es-xl" sz="1200" dirty="0">
                          <a:solidFill>
                            <a:srgbClr val="316355"/>
                          </a:solidFill>
                          <a:latin typeface="Ubuntu" panose="020B0504030602030204" pitchFamily="34" charset="0"/>
                        </a:rPr>
                        <a:t>Preparación</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s-xl" sz="1200">
                          <a:solidFill>
                            <a:srgbClr val="316355"/>
                          </a:solidFill>
                          <a:latin typeface="Ubuntu" panose="020B0504030602030204" pitchFamily="34" charset="0"/>
                        </a:rPr>
                        <a:t>Descripción</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s-xl" sz="1200">
                          <a:solidFill>
                            <a:srgbClr val="316355"/>
                          </a:solidFill>
                          <a:latin typeface="Ubuntu" panose="020B0504030602030204" pitchFamily="34" charset="0"/>
                        </a:rPr>
                        <a:t>Diapositiva</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994425">
                <a:tc>
                  <a:txBody>
                    <a:bodyPr/>
                    <a:lstStyle/>
                    <a:p>
                      <a:r>
                        <a:rPr lang="es-xl" sz="900" b="1" i="0" u="none" strike="noStrike" baseline="0" dirty="0">
                          <a:solidFill>
                            <a:srgbClr val="316355"/>
                          </a:solidFill>
                          <a:latin typeface="Ubuntu" panose="020B0504030602030204" pitchFamily="34" charset="0"/>
                          <a:ea typeface="+mn-ea"/>
                          <a:cs typeface="+mn-cs"/>
                        </a:rPr>
                        <a:t>Tema</a:t>
                      </a:r>
                    </a:p>
                    <a:p>
                      <a:r>
                        <a:rPr lang="es-xl" sz="900" b="1" i="0" u="none" strike="noStrike" baseline="0" dirty="0">
                          <a:solidFill>
                            <a:srgbClr val="316355"/>
                          </a:solidFill>
                          <a:latin typeface="Ubuntu" panose="020B0504030602030204" pitchFamily="34" charset="0"/>
                          <a:ea typeface="+mn-ea"/>
                          <a:cs typeface="+mn-cs"/>
                        </a:rPr>
                        <a:t>Lección 2: </a:t>
                      </a:r>
                      <a:r>
                        <a:rPr lang="es-xl" sz="900" b="0" i="0" u="none" strike="noStrike" baseline="0" dirty="0">
                          <a:solidFill>
                            <a:schemeClr val="tx1"/>
                          </a:solidFill>
                          <a:latin typeface="Ubuntu" panose="020B0504030602030204" pitchFamily="34" charset="0"/>
                          <a:ea typeface="+mn-ea"/>
                          <a:cs typeface="+mn-cs"/>
                        </a:rPr>
                        <a:t>Rutina de enfriamiento para dirigir ejercicios de calentamiento y enfriamiento</a:t>
                      </a:r>
                    </a:p>
                    <a:p>
                      <a:endParaRPr sz="900" b="1" i="0" u="none" strike="noStrike" baseline="0" dirty="0">
                        <a:solidFill>
                          <a:srgbClr val="316355"/>
                        </a:solidFill>
                        <a:latin typeface="Ubuntu" panose="020B0504030602030204" pitchFamily="34" charset="0"/>
                        <a:ea typeface="+mn-ea"/>
                        <a:cs typeface="+mn-cs"/>
                      </a:endParaRPr>
                    </a:p>
                    <a:p>
                      <a:r>
                        <a:rPr lang="es-xl" sz="900" b="0" i="0" u="none" strike="noStrike" baseline="0" dirty="0">
                          <a:solidFill>
                            <a:schemeClr val="tx1"/>
                          </a:solidFill>
                          <a:latin typeface="Ubuntu" panose="020B0504030602030204" pitchFamily="34" charset="0"/>
                          <a:ea typeface="+mn-ea"/>
                          <a:cs typeface="+mn-cs"/>
                        </a:rPr>
                        <a:t>Guías de ejercicios de enfriamiento</a:t>
                      </a:r>
                    </a:p>
                    <a:p>
                      <a:endParaRPr sz="900" b="0" i="0" u="none" strike="noStrike" baseline="0" dirty="0">
                        <a:solidFill>
                          <a:srgbClr val="316355"/>
                        </a:solidFill>
                        <a:latin typeface="Ubuntu" panose="020B0504030602030204" pitchFamily="34" charset="0"/>
                        <a:ea typeface="+mn-ea"/>
                        <a:cs typeface="+mn-cs"/>
                      </a:endParaRPr>
                    </a:p>
                    <a:p>
                      <a:r>
                        <a:rPr lang="es-xl" sz="900" b="1" i="0" u="none" strike="noStrike" baseline="0" dirty="0">
                          <a:solidFill>
                            <a:srgbClr val="316355"/>
                          </a:solidFill>
                          <a:latin typeface="Ubuntu" panose="020B0504030602030204" pitchFamily="34" charset="0"/>
                          <a:ea typeface="+mn-ea"/>
                          <a:cs typeface="+mn-cs"/>
                        </a:rPr>
                        <a:t>Tiempo: </a:t>
                      </a:r>
                      <a:r>
                        <a:rPr lang="es-xl" sz="900" b="0" i="0" u="none" strike="noStrike" baseline="0" dirty="0">
                          <a:solidFill>
                            <a:schemeClr val="tx1"/>
                          </a:solidFill>
                          <a:latin typeface="Ubuntu" panose="020B0504030602030204" pitchFamily="34" charset="0"/>
                          <a:ea typeface="+mn-ea"/>
                          <a:cs typeface="+mn-cs"/>
                        </a:rPr>
                        <a:t> &lt;1 minuto</a:t>
                      </a:r>
                    </a:p>
                    <a:p>
                      <a:r>
                        <a:rPr lang="es-xl" sz="900" b="1" i="0" u="none" strike="noStrike" baseline="0" dirty="0">
                          <a:solidFill>
                            <a:srgbClr val="316355"/>
                          </a:solidFill>
                          <a:latin typeface="Ubuntu" panose="020B0504030602030204" pitchFamily="34" charset="0"/>
                          <a:ea typeface="+mn-ea"/>
                          <a:cs typeface="+mn-cs"/>
                        </a:rPr>
                        <a:t>Dirige:</a:t>
                      </a:r>
                      <a:endParaRPr sz="900" dirty="0">
                        <a:solidFill>
                          <a:srgbClr val="316355"/>
                        </a:solidFill>
                        <a:latin typeface="Ubuntu" panose="020B0504030602030204" pitchFamily="34" charset="0"/>
                      </a:endParaRPr>
                    </a:p>
                    <a:p>
                      <a:pPr marL="0" algn="l" defTabSz="914400" rtl="0" eaLnBrk="1" latinLnBrk="0" hangingPunct="1"/>
                      <a:endParaRPr sz="900" b="1" i="0" u="none" strike="noStrike" baseline="0" dirty="0">
                        <a:solidFill>
                          <a:srgbClr val="316355"/>
                        </a:solidFill>
                        <a:latin typeface="Ubuntu" panose="020B0504030602030204" pitchFamily="34" charset="0"/>
                        <a:ea typeface="+mn-ea"/>
                        <a:cs typeface="+mn-cs"/>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xl" sz="900" b="0" i="0" u="none" strike="noStrike" baseline="0" dirty="0">
                          <a:solidFill>
                            <a:schemeClr val="dk1"/>
                          </a:solidFill>
                          <a:latin typeface="Ubuntu" panose="020B0504030602030204" pitchFamily="34" charset="0"/>
                          <a:ea typeface="+mn-ea"/>
                          <a:cs typeface="+mn-cs"/>
                        </a:rPr>
                        <a:t>Al igual que los ejercicios de calentamiento, Olimpiadas Especiales creó guías y videos de ejercicios de enfriamiento para deportes específicos que los ayudarán a dirigir en la práctica. </a:t>
                      </a:r>
                    </a:p>
                    <a:p>
                      <a:pPr marL="0" marR="0" lvl="0" indent="0" algn="l" defTabSz="914400" rtl="0" eaLnBrk="1" fontAlgn="auto" latinLnBrk="0" hangingPunct="1">
                        <a:lnSpc>
                          <a:spcPct val="100000"/>
                        </a:lnSpc>
                        <a:spcBef>
                          <a:spcPts val="0"/>
                        </a:spcBef>
                        <a:spcAft>
                          <a:spcPts val="0"/>
                        </a:spcAft>
                        <a:buClrTx/>
                        <a:buSzTx/>
                        <a:buFontTx/>
                        <a:buNone/>
                        <a:tabLst/>
                        <a:defRPr/>
                      </a:pPr>
                      <a:endParaRPr sz="900" b="0" i="0" u="none" strike="noStrike" baseline="0" dirty="0">
                        <a:solidFill>
                          <a:schemeClr val="dk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xl" sz="900" b="0" i="0" u="none" strike="noStrike" baseline="0" dirty="0">
                          <a:solidFill>
                            <a:schemeClr val="dk1"/>
                          </a:solidFill>
                          <a:latin typeface="Ubuntu" panose="020B0504030602030204" pitchFamily="34" charset="0"/>
                          <a:ea typeface="+mn-ea"/>
                          <a:cs typeface="+mn-cs"/>
                        </a:rPr>
                        <a:t>Este es un gran recurso para aprender y dirigir rutinas de enfriamiento.</a:t>
                      </a:r>
                    </a:p>
                    <a:p>
                      <a:pPr marL="279400" indent="0">
                        <a:buFont typeface="Arial" panose="020B0604020202020204" pitchFamily="34" charset="0"/>
                        <a:buNone/>
                      </a:pPr>
                      <a:endParaRPr sz="900" b="0" i="0" u="none" strike="noStrike" baseline="0" dirty="0">
                        <a:solidFill>
                          <a:schemeClr val="dk1"/>
                        </a:solidFill>
                        <a:latin typeface="Ubuntu" panose="020B0504030602030204" pitchFamily="34" charset="0"/>
                        <a:ea typeface="+mn-ea"/>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endParaRPr sz="160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1271419273"/>
                  </a:ext>
                </a:extLst>
              </a:tr>
              <a:tr h="1661194">
                <a:tc>
                  <a:txBody>
                    <a:bodyPr/>
                    <a:lstStyle/>
                    <a:p>
                      <a:r>
                        <a:rPr lang="es-xl" sz="900" b="1" i="0" u="none" strike="noStrike" baseline="0">
                          <a:solidFill>
                            <a:srgbClr val="316355"/>
                          </a:solidFill>
                          <a:latin typeface="Ubuntu" panose="020B0504030602030204" pitchFamily="34" charset="0"/>
                          <a:ea typeface="+mn-ea"/>
                          <a:cs typeface="+mn-cs"/>
                        </a:rPr>
                        <a:t>Tema</a:t>
                      </a:r>
                    </a:p>
                    <a:p>
                      <a:r>
                        <a:rPr lang="es-xl" sz="900" b="1" i="0" u="none" strike="noStrike" baseline="0">
                          <a:solidFill>
                            <a:srgbClr val="316355"/>
                          </a:solidFill>
                          <a:latin typeface="Ubuntu" panose="020B0504030602030204" pitchFamily="34" charset="0"/>
                          <a:ea typeface="+mn-ea"/>
                          <a:cs typeface="+mn-cs"/>
                        </a:rPr>
                        <a:t>Lección 2: </a:t>
                      </a:r>
                      <a:r>
                        <a:rPr lang="es-xl" sz="900" b="0" i="0" u="none" strike="noStrike" baseline="0">
                          <a:solidFill>
                            <a:schemeClr val="tx1"/>
                          </a:solidFill>
                          <a:latin typeface="Ubuntu" panose="020B0504030602030204" pitchFamily="34" charset="0"/>
                          <a:ea typeface="+mn-ea"/>
                          <a:cs typeface="+mn-cs"/>
                        </a:rPr>
                        <a:t>Rutina de enfriamiento para dirigir ejercicios de calentamiento y enfriamiento</a:t>
                      </a:r>
                    </a:p>
                    <a:p>
                      <a:endParaRPr sz="900" b="1" i="0" u="none" strike="noStrike" baseline="0">
                        <a:solidFill>
                          <a:srgbClr val="316355"/>
                        </a:solidFill>
                        <a:latin typeface="Ubuntu" panose="020B0504030602030204" pitchFamily="34" charset="0"/>
                        <a:ea typeface="+mn-ea"/>
                        <a:cs typeface="+mn-cs"/>
                      </a:endParaRPr>
                    </a:p>
                    <a:p>
                      <a:r>
                        <a:rPr lang="es-xl" sz="900" b="0" i="0" u="none" strike="noStrike" baseline="0">
                          <a:solidFill>
                            <a:schemeClr val="tx1"/>
                          </a:solidFill>
                          <a:latin typeface="Ubuntu" panose="020B0504030602030204" pitchFamily="34" charset="0"/>
                          <a:ea typeface="+mn-ea"/>
                          <a:cs typeface="+mn-cs"/>
                        </a:rPr>
                        <a:t>Cómo dirigir un ejercicio de enfriamiento</a:t>
                      </a:r>
                    </a:p>
                    <a:p>
                      <a:endParaRPr sz="900" b="0" i="0" u="none" strike="noStrike" baseline="0">
                        <a:solidFill>
                          <a:srgbClr val="316355"/>
                        </a:solidFill>
                        <a:latin typeface="Ubuntu" panose="020B0504030602030204" pitchFamily="34" charset="0"/>
                        <a:ea typeface="+mn-ea"/>
                        <a:cs typeface="+mn-cs"/>
                      </a:endParaRPr>
                    </a:p>
                    <a:p>
                      <a:r>
                        <a:rPr lang="es-xl" sz="900" b="1" i="0" u="none" strike="noStrike" baseline="0">
                          <a:solidFill>
                            <a:srgbClr val="316355"/>
                          </a:solidFill>
                          <a:latin typeface="Ubuntu" panose="020B0504030602030204" pitchFamily="34" charset="0"/>
                          <a:ea typeface="+mn-ea"/>
                          <a:cs typeface="+mn-cs"/>
                        </a:rPr>
                        <a:t>Tiempo: </a:t>
                      </a:r>
                      <a:r>
                        <a:rPr lang="es-xl" sz="900" b="0" i="0" u="none" strike="noStrike" baseline="0">
                          <a:solidFill>
                            <a:schemeClr val="tx1"/>
                          </a:solidFill>
                          <a:latin typeface="Ubuntu" panose="020B0504030602030204" pitchFamily="34" charset="0"/>
                          <a:ea typeface="+mn-ea"/>
                          <a:cs typeface="+mn-cs"/>
                        </a:rPr>
                        <a:t> 2 minutos</a:t>
                      </a:r>
                    </a:p>
                    <a:p>
                      <a:r>
                        <a:rPr lang="es-xl" sz="900" b="1" i="0" u="none" strike="noStrike" baseline="0">
                          <a:solidFill>
                            <a:srgbClr val="316355"/>
                          </a:solidFill>
                          <a:latin typeface="Ubuntu" panose="020B0504030602030204" pitchFamily="34" charset="0"/>
                          <a:ea typeface="+mn-ea"/>
                          <a:cs typeface="+mn-cs"/>
                        </a:rPr>
                        <a:t>Dirige:</a:t>
                      </a:r>
                      <a:endParaRPr sz="900">
                        <a:solidFill>
                          <a:srgbClr val="316355"/>
                        </a:solidFill>
                        <a:latin typeface="Ubuntu" panose="020B050403060203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6350" cap="flat" cmpd="sng" algn="ctr">
                      <a:solidFill>
                        <a:srgbClr val="7FC7EB"/>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xl" sz="900" b="0" i="0" u="none" strike="noStrike" baseline="0" dirty="0">
                          <a:solidFill>
                            <a:schemeClr val="dk1"/>
                          </a:solidFill>
                          <a:latin typeface="Ubuntu" panose="020B0504030602030204" pitchFamily="34" charset="0"/>
                          <a:ea typeface="+mn-ea"/>
                          <a:cs typeface="+mn-cs"/>
                        </a:rPr>
                        <a:t>Es útil seguir una rutina estándar para los ejercicios de enfriamiento. Esto </a:t>
                      </a:r>
                      <a:br>
                        <a:rPr lang="en-US" sz="900" b="0" i="0" u="none" strike="noStrike" baseline="0" dirty="0">
                          <a:solidFill>
                            <a:schemeClr val="dk1"/>
                          </a:solidFill>
                          <a:latin typeface="Ubuntu" panose="020B0504030602030204" pitchFamily="34" charset="0"/>
                          <a:ea typeface="+mn-ea"/>
                          <a:cs typeface="+mn-cs"/>
                        </a:rPr>
                      </a:br>
                      <a:r>
                        <a:rPr lang="es-xl" sz="900" b="0" i="0" u="none" strike="noStrike" baseline="0" dirty="0">
                          <a:solidFill>
                            <a:schemeClr val="dk1"/>
                          </a:solidFill>
                          <a:latin typeface="Ubuntu" panose="020B0504030602030204" pitchFamily="34" charset="0"/>
                          <a:ea typeface="+mn-ea"/>
                          <a:cs typeface="+mn-cs"/>
                        </a:rPr>
                        <a:t>no solo les dará la oportunidad de repasar la sesión o hacer sugerencias para </a:t>
                      </a:r>
                      <a:br>
                        <a:rPr lang="en-US" sz="900" b="0" i="0" u="none" strike="noStrike" baseline="0" dirty="0">
                          <a:solidFill>
                            <a:schemeClr val="dk1"/>
                          </a:solidFill>
                          <a:latin typeface="Ubuntu" panose="020B0504030602030204" pitchFamily="34" charset="0"/>
                          <a:ea typeface="+mn-ea"/>
                          <a:cs typeface="+mn-cs"/>
                        </a:rPr>
                      </a:br>
                      <a:r>
                        <a:rPr lang="es-xl" sz="900" b="0" i="0" u="none" strike="noStrike" baseline="0" dirty="0">
                          <a:solidFill>
                            <a:schemeClr val="dk1"/>
                          </a:solidFill>
                          <a:latin typeface="Ubuntu" panose="020B0504030602030204" pitchFamily="34" charset="0"/>
                          <a:ea typeface="+mn-ea"/>
                          <a:cs typeface="+mn-cs"/>
                        </a:rPr>
                        <a:t>la siguiente práctica, sino que también creará una rutina que pueden sugerir </a:t>
                      </a:r>
                      <a:br>
                        <a:rPr lang="en-US" sz="900" b="0" i="0" u="none" strike="noStrike" baseline="0" dirty="0">
                          <a:solidFill>
                            <a:schemeClr val="dk1"/>
                          </a:solidFill>
                          <a:latin typeface="Ubuntu" panose="020B0504030602030204" pitchFamily="34" charset="0"/>
                          <a:ea typeface="+mn-ea"/>
                          <a:cs typeface="+mn-cs"/>
                        </a:rPr>
                      </a:br>
                      <a:r>
                        <a:rPr lang="es-xl" sz="900" b="0" i="0" u="none" strike="noStrike" baseline="0" dirty="0">
                          <a:solidFill>
                            <a:schemeClr val="dk1"/>
                          </a:solidFill>
                          <a:latin typeface="Ubuntu" panose="020B0504030602030204" pitchFamily="34" charset="0"/>
                          <a:ea typeface="+mn-ea"/>
                          <a:cs typeface="+mn-cs"/>
                        </a:rPr>
                        <a:t>a los compañeros de equipo para que hagan en casa.</a:t>
                      </a:r>
                    </a:p>
                    <a:p>
                      <a:pPr marL="0" marR="0" lvl="0" indent="0" algn="l" defTabSz="914400" rtl="0" eaLnBrk="1" fontAlgn="auto" latinLnBrk="0" hangingPunct="1">
                        <a:lnSpc>
                          <a:spcPct val="100000"/>
                        </a:lnSpc>
                        <a:spcBef>
                          <a:spcPts val="0"/>
                        </a:spcBef>
                        <a:spcAft>
                          <a:spcPts val="0"/>
                        </a:spcAft>
                        <a:buClrTx/>
                        <a:buSzTx/>
                        <a:buFontTx/>
                        <a:buNone/>
                        <a:tabLst/>
                        <a:defRPr/>
                      </a:pPr>
                      <a:endParaRPr sz="900" b="0" i="0" u="none" strike="noStrike" baseline="0" dirty="0">
                        <a:solidFill>
                          <a:schemeClr val="dk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xl" sz="900" b="0" i="0" u="none" strike="noStrike" baseline="0" dirty="0">
                          <a:solidFill>
                            <a:schemeClr val="dk1"/>
                          </a:solidFill>
                          <a:latin typeface="Ubuntu" panose="020B0504030602030204" pitchFamily="34" charset="0"/>
                          <a:ea typeface="+mn-ea"/>
                          <a:cs typeface="+mn-cs"/>
                        </a:rPr>
                        <a:t>Durante los ejercicios de estiramiento, hagan que el equipo se coloque en círculo. Ustedes pueden pararse en el medio para que todos puedan verlos </a:t>
                      </a:r>
                      <a:br>
                        <a:rPr lang="en-US" sz="900" b="0" i="0" u="none" strike="noStrike" baseline="0" dirty="0">
                          <a:solidFill>
                            <a:schemeClr val="dk1"/>
                          </a:solidFill>
                          <a:latin typeface="Ubuntu" panose="020B0504030602030204" pitchFamily="34" charset="0"/>
                          <a:ea typeface="+mn-ea"/>
                          <a:cs typeface="+mn-cs"/>
                        </a:rPr>
                      </a:br>
                      <a:r>
                        <a:rPr lang="es-xl" sz="900" b="0" i="0" u="none" strike="noStrike" baseline="0" dirty="0">
                          <a:solidFill>
                            <a:schemeClr val="dk1"/>
                          </a:solidFill>
                          <a:latin typeface="Ubuntu" panose="020B0504030602030204" pitchFamily="34" charset="0"/>
                          <a:ea typeface="+mn-ea"/>
                          <a:cs typeface="+mn-cs"/>
                        </a:rPr>
                        <a:t>y seguir sus estiramientos.</a:t>
                      </a:r>
                    </a:p>
                    <a:p>
                      <a:pPr marL="0" marR="0" lvl="0" indent="0" algn="l" defTabSz="914400" rtl="0" eaLnBrk="1" fontAlgn="auto" latinLnBrk="0" hangingPunct="1">
                        <a:lnSpc>
                          <a:spcPct val="100000"/>
                        </a:lnSpc>
                        <a:spcBef>
                          <a:spcPts val="0"/>
                        </a:spcBef>
                        <a:spcAft>
                          <a:spcPts val="0"/>
                        </a:spcAft>
                        <a:buClrTx/>
                        <a:buSzTx/>
                        <a:buFontTx/>
                        <a:buNone/>
                        <a:tabLst/>
                        <a:defRPr/>
                      </a:pPr>
                      <a:endParaRPr sz="900" b="0" i="0" u="none" strike="noStrike" baseline="0" dirty="0">
                        <a:solidFill>
                          <a:schemeClr val="dk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xl" sz="900" b="0" i="0" u="none" strike="noStrike" baseline="0" dirty="0">
                          <a:solidFill>
                            <a:schemeClr val="dk1"/>
                          </a:solidFill>
                          <a:latin typeface="Ubuntu" panose="020B0504030602030204" pitchFamily="34" charset="0"/>
                          <a:ea typeface="+mn-ea"/>
                          <a:cs typeface="+mn-cs"/>
                        </a:rPr>
                        <a:t>Tengan en cuenta que puede ser difícil mantener el equilibrio con algunos ejercicios de estiramiento. Recomienden a los compañeros de equipo que </a:t>
                      </a:r>
                      <a:br>
                        <a:rPr lang="en-US" sz="900" b="0" i="0" u="none" strike="noStrike" baseline="0" dirty="0">
                          <a:solidFill>
                            <a:schemeClr val="dk1"/>
                          </a:solidFill>
                          <a:latin typeface="Ubuntu" panose="020B0504030602030204" pitchFamily="34" charset="0"/>
                          <a:ea typeface="+mn-ea"/>
                          <a:cs typeface="+mn-cs"/>
                        </a:rPr>
                      </a:br>
                      <a:r>
                        <a:rPr lang="es-xl" sz="900" b="0" i="0" u="none" strike="noStrike" baseline="0" dirty="0">
                          <a:solidFill>
                            <a:schemeClr val="dk1"/>
                          </a:solidFill>
                          <a:latin typeface="Ubuntu" panose="020B0504030602030204" pitchFamily="34" charset="0"/>
                          <a:ea typeface="+mn-ea"/>
                          <a:cs typeface="+mn-cs"/>
                        </a:rPr>
                        <a:t>se sujeten de una superficie firme o de los hombros de otra persona.</a:t>
                      </a:r>
                    </a:p>
                    <a:p>
                      <a:pPr marL="0" marR="0" lvl="0" indent="0" algn="l" defTabSz="914400" rtl="0" eaLnBrk="1" fontAlgn="auto" latinLnBrk="0" hangingPunct="1">
                        <a:lnSpc>
                          <a:spcPct val="100000"/>
                        </a:lnSpc>
                        <a:spcBef>
                          <a:spcPts val="0"/>
                        </a:spcBef>
                        <a:spcAft>
                          <a:spcPts val="0"/>
                        </a:spcAft>
                        <a:buClrTx/>
                        <a:buSzTx/>
                        <a:buFontTx/>
                        <a:buNone/>
                        <a:tabLst/>
                        <a:defRPr/>
                      </a:pPr>
                      <a:endParaRPr sz="900" b="0" i="0" u="none" strike="noStrike" baseline="0" dirty="0">
                        <a:solidFill>
                          <a:schemeClr val="dk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xl" sz="900" b="0" i="0" u="none" strike="noStrike" baseline="0" dirty="0">
                          <a:solidFill>
                            <a:schemeClr val="dk1"/>
                          </a:solidFill>
                          <a:latin typeface="Ubuntu" panose="020B0504030602030204" pitchFamily="34" charset="0"/>
                          <a:ea typeface="+mn-ea"/>
                          <a:cs typeface="+mn-cs"/>
                        </a:rPr>
                        <a:t>También pueden tomarse tiempo al final de la práctica para compartir un consejo de salud. Los compañeros de equipo pueden escuchar los consejos mientras hacen los estiramientos.</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6350" cap="flat" cmpd="sng" algn="ctr">
                      <a:solidFill>
                        <a:srgbClr val="7FC7EB"/>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endParaRPr sz="160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6350" cap="flat" cmpd="sng" algn="ctr">
                      <a:solidFill>
                        <a:srgbClr val="7FC7EB"/>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3215686542"/>
                  </a:ext>
                </a:extLst>
              </a:tr>
              <a:tr h="1661194">
                <a:tc>
                  <a:txBody>
                    <a:bodyPr/>
                    <a:lstStyle/>
                    <a:p>
                      <a:r>
                        <a:rPr lang="es-xl" sz="900" b="1" i="0" u="none" strike="noStrike" baseline="0">
                          <a:solidFill>
                            <a:srgbClr val="316355"/>
                          </a:solidFill>
                          <a:latin typeface="Ubuntu" panose="020B0504030602030204" pitchFamily="34" charset="0"/>
                          <a:ea typeface="+mn-ea"/>
                          <a:cs typeface="+mn-cs"/>
                        </a:rPr>
                        <a:t>Tema</a:t>
                      </a:r>
                    </a:p>
                    <a:p>
                      <a:r>
                        <a:rPr lang="es-xl" sz="900" b="1" i="0" u="none" strike="noStrike" baseline="0">
                          <a:solidFill>
                            <a:srgbClr val="316355"/>
                          </a:solidFill>
                          <a:latin typeface="Ubuntu" panose="020B0504030602030204" pitchFamily="34" charset="0"/>
                          <a:ea typeface="+mn-ea"/>
                          <a:cs typeface="+mn-cs"/>
                        </a:rPr>
                        <a:t>Lección 2: </a:t>
                      </a:r>
                      <a:r>
                        <a:rPr lang="es-xl" sz="900" b="0" i="0" u="none" strike="noStrike" baseline="0">
                          <a:solidFill>
                            <a:schemeClr val="tx1"/>
                          </a:solidFill>
                          <a:latin typeface="Ubuntu" panose="020B0504030602030204" pitchFamily="34" charset="0"/>
                          <a:ea typeface="+mn-ea"/>
                          <a:cs typeface="+mn-cs"/>
                        </a:rPr>
                        <a:t>Practicar cómo dirigir ejercicios de calentamiento y enfriamiento</a:t>
                      </a:r>
                    </a:p>
                    <a:p>
                      <a:endParaRPr sz="900" b="0" i="0" u="none" strike="noStrike" baseline="0">
                        <a:solidFill>
                          <a:srgbClr val="316355"/>
                        </a:solidFill>
                        <a:latin typeface="Ubuntu" panose="020B0504030602030204" pitchFamily="34" charset="0"/>
                        <a:ea typeface="+mn-ea"/>
                        <a:cs typeface="+mn-cs"/>
                      </a:endParaRPr>
                    </a:p>
                    <a:p>
                      <a:r>
                        <a:rPr lang="es-xl" sz="900" b="1" i="0" u="none" strike="noStrike" baseline="0">
                          <a:solidFill>
                            <a:srgbClr val="316355"/>
                          </a:solidFill>
                          <a:latin typeface="Ubuntu" panose="020B0504030602030204" pitchFamily="34" charset="0"/>
                          <a:ea typeface="+mn-ea"/>
                          <a:cs typeface="+mn-cs"/>
                        </a:rPr>
                        <a:t>Tiempo: </a:t>
                      </a:r>
                      <a:r>
                        <a:rPr lang="es-xl" sz="900" b="0" i="0" u="none" strike="noStrike" baseline="0">
                          <a:solidFill>
                            <a:schemeClr val="tx1"/>
                          </a:solidFill>
                          <a:latin typeface="Ubuntu" panose="020B0504030602030204" pitchFamily="34" charset="0"/>
                          <a:ea typeface="+mn-ea"/>
                          <a:cs typeface="+mn-cs"/>
                        </a:rPr>
                        <a:t> &lt;1 minuto</a:t>
                      </a:r>
                    </a:p>
                    <a:p>
                      <a:r>
                        <a:rPr lang="es-xl" sz="900" b="1" i="0" u="none" strike="noStrike" baseline="0">
                          <a:solidFill>
                            <a:srgbClr val="316355"/>
                          </a:solidFill>
                          <a:latin typeface="Ubuntu" panose="020B0504030602030204" pitchFamily="34" charset="0"/>
                          <a:ea typeface="+mn-ea"/>
                          <a:cs typeface="+mn-cs"/>
                        </a:rPr>
                        <a:t>Dirige:</a:t>
                      </a:r>
                      <a:endParaRPr sz="900">
                        <a:solidFill>
                          <a:srgbClr val="316355"/>
                        </a:solidFill>
                        <a:latin typeface="Ubuntu" panose="020B0504030602030204" pitchFamily="34" charset="0"/>
                      </a:endParaRPr>
                    </a:p>
                    <a:p>
                      <a:endParaRPr sz="900">
                        <a:solidFill>
                          <a:srgbClr val="316355"/>
                        </a:solidFill>
                        <a:latin typeface="Ubuntu" panose="020B050403060203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6350"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xl" sz="900" b="0" i="0" u="none" strike="noStrike" baseline="0" dirty="0">
                          <a:solidFill>
                            <a:schemeClr val="dk1"/>
                          </a:solidFill>
                          <a:latin typeface="Ubuntu" panose="020B0504030602030204" pitchFamily="34" charset="0"/>
                          <a:ea typeface="+mn-ea"/>
                          <a:cs typeface="+mn-cs"/>
                        </a:rPr>
                        <a:t>Es el momento de practicar. Busquen un espacio y muevan las cámaras para que podamos verlos.</a:t>
                      </a:r>
                    </a:p>
                    <a:p>
                      <a:pPr marL="0" marR="0" lvl="0" indent="0" algn="l" defTabSz="914400" rtl="0" eaLnBrk="1" fontAlgn="auto" latinLnBrk="0" hangingPunct="1">
                        <a:lnSpc>
                          <a:spcPct val="100000"/>
                        </a:lnSpc>
                        <a:spcBef>
                          <a:spcPts val="0"/>
                        </a:spcBef>
                        <a:spcAft>
                          <a:spcPts val="0"/>
                        </a:spcAft>
                        <a:buClrTx/>
                        <a:buSzTx/>
                        <a:buFontTx/>
                        <a:buNone/>
                        <a:tabLst/>
                        <a:defRPr/>
                      </a:pPr>
                      <a:endParaRPr sz="900" b="0" i="0" u="none" strike="noStrike" baseline="0" dirty="0">
                        <a:solidFill>
                          <a:schemeClr val="dk1"/>
                        </a:solidFill>
                        <a:latin typeface="Ubuntu" panose="020B0504030602030204" pitchFamily="34" charset="0"/>
                        <a:ea typeface="+mn-ea"/>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6350"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endParaRPr sz="1600"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6350"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1132341075"/>
                  </a:ext>
                </a:extLst>
              </a:tr>
            </a:tbl>
          </a:graphicData>
        </a:graphic>
      </p:graphicFrame>
      <p:pic>
        <p:nvPicPr>
          <p:cNvPr id="4" name="Picture 3">
            <a:extLst>
              <a:ext uri="{FF2B5EF4-FFF2-40B4-BE49-F238E27FC236}">
                <a16:creationId xmlns:a16="http://schemas.microsoft.com/office/drawing/2014/main" id="{FD49D39E-8AD2-79A5-B328-F457C343731A}"/>
              </a:ext>
            </a:extLst>
          </p:cNvPr>
          <p:cNvPicPr>
            <a:picLocks noChangeAspect="1"/>
          </p:cNvPicPr>
          <p:nvPr/>
        </p:nvPicPr>
        <p:blipFill rotWithShape="1">
          <a:blip r:embed="rId2"/>
          <a:srcRect l="6200" t="35561" r="50000" b="21388"/>
          <a:stretch/>
        </p:blipFill>
        <p:spPr>
          <a:xfrm>
            <a:off x="7047964" y="1059104"/>
            <a:ext cx="2085023" cy="1152745"/>
          </a:xfrm>
          <a:prstGeom prst="rect">
            <a:avLst/>
          </a:prstGeom>
          <a:ln>
            <a:solidFill>
              <a:schemeClr val="tx1"/>
            </a:solidFill>
          </a:ln>
        </p:spPr>
      </p:pic>
      <p:pic>
        <p:nvPicPr>
          <p:cNvPr id="7" name="Picture 6">
            <a:extLst>
              <a:ext uri="{FF2B5EF4-FFF2-40B4-BE49-F238E27FC236}">
                <a16:creationId xmlns:a16="http://schemas.microsoft.com/office/drawing/2014/main" id="{87293F38-7AA6-2491-2102-1C375FC347DA}"/>
              </a:ext>
            </a:extLst>
          </p:cNvPr>
          <p:cNvPicPr>
            <a:picLocks noChangeAspect="1"/>
          </p:cNvPicPr>
          <p:nvPr/>
        </p:nvPicPr>
        <p:blipFill rotWithShape="1">
          <a:blip r:embed="rId3"/>
          <a:srcRect l="6200" t="35561" r="50000" b="21175"/>
          <a:stretch/>
        </p:blipFill>
        <p:spPr>
          <a:xfrm>
            <a:off x="7047964" y="3081302"/>
            <a:ext cx="2085023" cy="1158451"/>
          </a:xfrm>
          <a:prstGeom prst="rect">
            <a:avLst/>
          </a:prstGeom>
          <a:ln>
            <a:solidFill>
              <a:schemeClr val="tx1"/>
            </a:solidFill>
          </a:ln>
        </p:spPr>
      </p:pic>
      <p:pic>
        <p:nvPicPr>
          <p:cNvPr id="10" name="Picture 9">
            <a:extLst>
              <a:ext uri="{FF2B5EF4-FFF2-40B4-BE49-F238E27FC236}">
                <a16:creationId xmlns:a16="http://schemas.microsoft.com/office/drawing/2014/main" id="{402D4AB4-1199-7373-0F05-43641F1F763C}"/>
              </a:ext>
            </a:extLst>
          </p:cNvPr>
          <p:cNvPicPr>
            <a:picLocks noChangeAspect="1"/>
          </p:cNvPicPr>
          <p:nvPr/>
        </p:nvPicPr>
        <p:blipFill rotWithShape="1">
          <a:blip r:embed="rId4"/>
          <a:srcRect l="6200" t="34496" r="50000" b="21602"/>
          <a:stretch/>
        </p:blipFill>
        <p:spPr>
          <a:xfrm>
            <a:off x="7047964" y="4942574"/>
            <a:ext cx="2085023" cy="1175571"/>
          </a:xfrm>
          <a:prstGeom prst="rect">
            <a:avLst/>
          </a:prstGeom>
          <a:ln>
            <a:solidFill>
              <a:schemeClr val="tx1"/>
            </a:solidFill>
          </a:ln>
        </p:spPr>
      </p:pic>
    </p:spTree>
    <p:extLst>
      <p:ext uri="{BB962C8B-B14F-4D97-AF65-F5344CB8AC3E}">
        <p14:creationId xmlns:p14="http://schemas.microsoft.com/office/powerpoint/2010/main" val="25522358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911477395"/>
              </p:ext>
            </p:extLst>
          </p:nvPr>
        </p:nvGraphicFramePr>
        <p:xfrm>
          <a:off x="614150" y="545911"/>
          <a:ext cx="8518837" cy="4195312"/>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09112">
                <a:tc>
                  <a:txBody>
                    <a:bodyPr/>
                    <a:lstStyle/>
                    <a:p>
                      <a:r>
                        <a:rPr lang="es-xl" sz="1200" dirty="0">
                          <a:solidFill>
                            <a:srgbClr val="316355"/>
                          </a:solidFill>
                          <a:latin typeface="Ubuntu" panose="020B0504030602030204" pitchFamily="34" charset="0"/>
                        </a:rPr>
                        <a:t>Preparación</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s-xl" sz="1200">
                          <a:solidFill>
                            <a:srgbClr val="316355"/>
                          </a:solidFill>
                          <a:latin typeface="Ubuntu" panose="020B0504030602030204" pitchFamily="34" charset="0"/>
                        </a:rPr>
                        <a:t>Descripción</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s-xl" sz="1200">
                          <a:solidFill>
                            <a:srgbClr val="316355"/>
                          </a:solidFill>
                          <a:latin typeface="Ubuntu" panose="020B0504030602030204" pitchFamily="34" charset="0"/>
                        </a:rPr>
                        <a:t>Diapositiva</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994425">
                <a:tc>
                  <a:txBody>
                    <a:bodyPr/>
                    <a:lstStyle/>
                    <a:p>
                      <a:pPr>
                        <a:lnSpc>
                          <a:spcPct val="100000"/>
                        </a:lnSpc>
                      </a:pPr>
                      <a:r>
                        <a:rPr lang="es-xl" sz="900" b="1" i="0" u="none" strike="noStrike" baseline="0" dirty="0">
                          <a:solidFill>
                            <a:srgbClr val="316355"/>
                          </a:solidFill>
                          <a:latin typeface="Ubuntu" panose="020B0504030602030204" pitchFamily="34" charset="0"/>
                          <a:ea typeface="+mn-ea"/>
                          <a:cs typeface="+mn-cs"/>
                        </a:rPr>
                        <a:t>Tema</a:t>
                      </a:r>
                    </a:p>
                    <a:p>
                      <a:pPr>
                        <a:lnSpc>
                          <a:spcPct val="100000"/>
                        </a:lnSpc>
                      </a:pPr>
                      <a:r>
                        <a:rPr lang="es-xl" sz="900" b="1" i="0" u="none" strike="noStrike" baseline="0" dirty="0">
                          <a:solidFill>
                            <a:srgbClr val="316355"/>
                          </a:solidFill>
                          <a:latin typeface="Ubuntu" panose="020B0504030602030204" pitchFamily="34" charset="0"/>
                          <a:ea typeface="+mn-ea"/>
                          <a:cs typeface="+mn-cs"/>
                        </a:rPr>
                        <a:t>Lección 2: </a:t>
                      </a:r>
                      <a:r>
                        <a:rPr lang="es-xl" sz="900" b="0" i="0" u="none" strike="noStrike" baseline="0" dirty="0">
                          <a:solidFill>
                            <a:schemeClr val="tx1"/>
                          </a:solidFill>
                          <a:latin typeface="Ubuntu" panose="020B0504030602030204" pitchFamily="34" charset="0"/>
                          <a:ea typeface="+mn-ea"/>
                          <a:cs typeface="+mn-cs"/>
                        </a:rPr>
                        <a:t>Practicar cómo dirigir ejercicios de calentamiento y enfriamiento</a:t>
                      </a:r>
                    </a:p>
                    <a:p>
                      <a:pPr>
                        <a:lnSpc>
                          <a:spcPct val="100000"/>
                        </a:lnSpc>
                      </a:pPr>
                      <a:endParaRPr sz="900" b="0" i="0" u="none" strike="noStrike" baseline="0" dirty="0">
                        <a:solidFill>
                          <a:srgbClr val="316355"/>
                        </a:solidFill>
                        <a:latin typeface="Ubuntu" panose="020B0504030602030204" pitchFamily="34" charset="0"/>
                        <a:ea typeface="+mn-ea"/>
                        <a:cs typeface="+mn-cs"/>
                      </a:endParaRPr>
                    </a:p>
                    <a:p>
                      <a:pPr>
                        <a:lnSpc>
                          <a:spcPct val="100000"/>
                        </a:lnSpc>
                      </a:pPr>
                      <a:r>
                        <a:rPr lang="es-xl" sz="900" b="0" i="0" u="none" strike="noStrike" baseline="0" dirty="0">
                          <a:solidFill>
                            <a:schemeClr val="tx1"/>
                          </a:solidFill>
                          <a:latin typeface="Ubuntu" panose="020B0504030602030204" pitchFamily="34" charset="0"/>
                          <a:ea typeface="+mn-ea"/>
                          <a:cs typeface="+mn-cs"/>
                        </a:rPr>
                        <a:t>Su turno para dirigir ejercicios </a:t>
                      </a:r>
                      <a:br>
                        <a:rPr lang="en-US" sz="900" b="0" i="0" u="none" strike="noStrike" baseline="0" dirty="0">
                          <a:solidFill>
                            <a:schemeClr val="tx1"/>
                          </a:solidFill>
                          <a:latin typeface="Ubuntu" panose="020B0504030602030204" pitchFamily="34" charset="0"/>
                          <a:ea typeface="+mn-ea"/>
                          <a:cs typeface="+mn-cs"/>
                        </a:rPr>
                      </a:br>
                      <a:r>
                        <a:rPr lang="es-xl" sz="900" b="0" i="0" u="none" strike="noStrike" baseline="0" dirty="0">
                          <a:solidFill>
                            <a:schemeClr val="tx1"/>
                          </a:solidFill>
                          <a:latin typeface="Ubuntu" panose="020B0504030602030204" pitchFamily="34" charset="0"/>
                          <a:ea typeface="+mn-ea"/>
                          <a:cs typeface="+mn-cs"/>
                        </a:rPr>
                        <a:t>de calentamiento</a:t>
                      </a:r>
                    </a:p>
                    <a:p>
                      <a:pPr>
                        <a:lnSpc>
                          <a:spcPct val="100000"/>
                        </a:lnSpc>
                      </a:pPr>
                      <a:endParaRPr sz="900" b="0" i="0" u="none" strike="noStrike" baseline="0" dirty="0">
                        <a:solidFill>
                          <a:schemeClr val="tx1"/>
                        </a:solidFill>
                        <a:latin typeface="Ubuntu" panose="020B0504030602030204" pitchFamily="34" charset="0"/>
                        <a:ea typeface="+mn-ea"/>
                        <a:cs typeface="+mn-cs"/>
                      </a:endParaRPr>
                    </a:p>
                    <a:p>
                      <a:pPr>
                        <a:lnSpc>
                          <a:spcPct val="100000"/>
                        </a:lnSpc>
                      </a:pPr>
                      <a:r>
                        <a:rPr lang="es-xl" sz="900" b="1" i="0" u="none" strike="noStrike" baseline="0" dirty="0">
                          <a:solidFill>
                            <a:srgbClr val="316355"/>
                          </a:solidFill>
                          <a:latin typeface="Ubuntu" panose="020B0504030602030204" pitchFamily="34" charset="0"/>
                          <a:ea typeface="+mn-ea"/>
                          <a:cs typeface="+mn-cs"/>
                        </a:rPr>
                        <a:t>Tiempo: </a:t>
                      </a:r>
                      <a:r>
                        <a:rPr lang="es-xl" sz="900" b="0" i="0" u="none" strike="noStrike" baseline="0" dirty="0">
                          <a:solidFill>
                            <a:schemeClr val="tx1"/>
                          </a:solidFill>
                          <a:latin typeface="Ubuntu" panose="020B0504030602030204" pitchFamily="34" charset="0"/>
                          <a:ea typeface="+mn-ea"/>
                          <a:cs typeface="+mn-cs"/>
                        </a:rPr>
                        <a:t> 15 minutos</a:t>
                      </a:r>
                    </a:p>
                    <a:p>
                      <a:pPr>
                        <a:lnSpc>
                          <a:spcPct val="100000"/>
                        </a:lnSpc>
                      </a:pPr>
                      <a:r>
                        <a:rPr lang="es-xl" sz="900" b="1" i="0" u="none" strike="noStrike" baseline="0" dirty="0">
                          <a:solidFill>
                            <a:srgbClr val="316355"/>
                          </a:solidFill>
                          <a:latin typeface="Ubuntu" panose="020B0504030602030204" pitchFamily="34" charset="0"/>
                          <a:ea typeface="+mn-ea"/>
                          <a:cs typeface="+mn-cs"/>
                        </a:rPr>
                        <a:t>Dirige:</a:t>
                      </a:r>
                      <a:endParaRPr sz="900" dirty="0">
                        <a:solidFill>
                          <a:srgbClr val="316355"/>
                        </a:solidFill>
                        <a:latin typeface="Ubuntu" panose="020B0504030602030204" pitchFamily="34" charset="0"/>
                      </a:endParaRPr>
                    </a:p>
                    <a:p>
                      <a:pPr marL="0" algn="l" defTabSz="914400" rtl="0" eaLnBrk="1" latinLnBrk="0" hangingPunct="1">
                        <a:lnSpc>
                          <a:spcPct val="100000"/>
                        </a:lnSpc>
                      </a:pPr>
                      <a:endParaRPr sz="900" b="1" i="0" u="none" strike="noStrike" baseline="0" dirty="0">
                        <a:solidFill>
                          <a:srgbClr val="316355"/>
                        </a:solidFill>
                        <a:latin typeface="Ubuntu" panose="020B0504030602030204" pitchFamily="34" charset="0"/>
                        <a:ea typeface="+mn-ea"/>
                        <a:cs typeface="+mn-cs"/>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xl" sz="900" b="0" i="0" u="none" strike="noStrike" baseline="0" dirty="0">
                          <a:solidFill>
                            <a:schemeClr val="dk1"/>
                          </a:solidFill>
                          <a:latin typeface="Ubuntu" panose="020B0504030602030204" pitchFamily="34" charset="0"/>
                          <a:ea typeface="+mn-ea"/>
                          <a:cs typeface="+mn-cs"/>
                        </a:rPr>
                        <a:t>Comencemos con los ejercicios de calentamiento. En grupo, elijan 4 estiramientos dinámicos de esta lista.</a:t>
                      </a:r>
                    </a:p>
                    <a:p>
                      <a:pPr marL="0" marR="0" lvl="0" indent="0" algn="l" defTabSz="914400" rtl="0" eaLnBrk="1" fontAlgn="auto" latinLnBrk="0" hangingPunct="1">
                        <a:lnSpc>
                          <a:spcPct val="100000"/>
                        </a:lnSpc>
                        <a:spcBef>
                          <a:spcPts val="0"/>
                        </a:spcBef>
                        <a:spcAft>
                          <a:spcPts val="0"/>
                        </a:spcAft>
                        <a:buClrTx/>
                        <a:buSzTx/>
                        <a:buFontTx/>
                        <a:buNone/>
                        <a:tabLst/>
                        <a:defRPr/>
                      </a:pPr>
                      <a:endParaRPr sz="900" b="0" i="0" u="none" strike="noStrike" baseline="0" dirty="0">
                        <a:solidFill>
                          <a:schemeClr val="dk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xl" sz="900" b="1" i="1" u="none" strike="noStrike" baseline="0" dirty="0">
                          <a:solidFill>
                            <a:schemeClr val="dk1"/>
                          </a:solidFill>
                          <a:latin typeface="Ubuntu" panose="020B0504030602030204" pitchFamily="34" charset="0"/>
                          <a:ea typeface="+mn-ea"/>
                          <a:cs typeface="+mn-cs"/>
                        </a:rPr>
                        <a:t>Pídeles a 4 voluntarios que digan un estiramiento que les gustaría probar. Anímalos a elegir un ejercicio que tal vez no conozcan. </a:t>
                      </a:r>
                      <a:r>
                        <a:rPr lang="es-xl" sz="900" b="0" i="0" u="none" strike="noStrike" baseline="0" dirty="0">
                          <a:solidFill>
                            <a:schemeClr val="dk1"/>
                          </a:solidFill>
                          <a:latin typeface="Ubuntu" panose="020B0504030602030204" pitchFamily="34" charset="0"/>
                          <a:ea typeface="+mn-ea"/>
                          <a:cs typeface="+mn-cs"/>
                        </a:rPr>
                        <a:t>Ejemplo: </a:t>
                      </a:r>
                      <a:r>
                        <a:rPr lang="en-US" sz="900" b="0" i="0" u="none" strike="noStrike" baseline="0" dirty="0">
                          <a:solidFill>
                            <a:schemeClr val="dk1"/>
                          </a:solidFill>
                          <a:latin typeface="Ubuntu" panose="020B0504030602030204" pitchFamily="34" charset="0"/>
                          <a:ea typeface="+mn-ea"/>
                          <a:cs typeface="+mn-cs"/>
                        </a:rPr>
                        <a:t>m</a:t>
                      </a:r>
                      <a:r>
                        <a:rPr lang="es-xl" sz="900" b="0" i="0" u="none" strike="noStrike" baseline="0" dirty="0">
                          <a:solidFill>
                            <a:schemeClr val="dk1"/>
                          </a:solidFill>
                          <a:latin typeface="Ubuntu" panose="020B0504030602030204" pitchFamily="34" charset="0"/>
                          <a:ea typeface="+mn-ea"/>
                          <a:cs typeface="+mn-cs"/>
                        </a:rPr>
                        <a:t>ucha gente sabe cómo hacer el ejercicio de rodillas elevadas, pero quizás no el ejercicio de desplazamiento lateral.</a:t>
                      </a:r>
                    </a:p>
                    <a:p>
                      <a:pPr marL="0" marR="0" lvl="0" indent="0" algn="l" defTabSz="914400" rtl="0" eaLnBrk="1" fontAlgn="auto" latinLnBrk="0" hangingPunct="1">
                        <a:lnSpc>
                          <a:spcPct val="100000"/>
                        </a:lnSpc>
                        <a:spcBef>
                          <a:spcPts val="0"/>
                        </a:spcBef>
                        <a:spcAft>
                          <a:spcPts val="0"/>
                        </a:spcAft>
                        <a:buClrTx/>
                        <a:buSzTx/>
                        <a:buFontTx/>
                        <a:buNone/>
                        <a:tabLst/>
                        <a:defRPr/>
                      </a:pPr>
                      <a:endParaRPr sz="900" b="1" i="1" u="none" strike="noStrike" baseline="0" dirty="0">
                        <a:solidFill>
                          <a:schemeClr val="dk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xl" sz="900" b="1" i="1" u="none" strike="noStrike" baseline="0" dirty="0">
                          <a:solidFill>
                            <a:schemeClr val="dk1"/>
                          </a:solidFill>
                          <a:latin typeface="Ubuntu" panose="020B0504030602030204" pitchFamily="34" charset="0"/>
                          <a:ea typeface="+mn-ea"/>
                          <a:cs typeface="+mn-cs"/>
                        </a:rPr>
                        <a:t>Enséñales a los participantes cómo hacer el ejercicio y practicar. Después </a:t>
                      </a:r>
                      <a:br>
                        <a:rPr lang="en-US" sz="900" b="1" i="1" u="none" strike="noStrike" baseline="0" dirty="0">
                          <a:solidFill>
                            <a:schemeClr val="dk1"/>
                          </a:solidFill>
                          <a:latin typeface="Ubuntu" panose="020B0504030602030204" pitchFamily="34" charset="0"/>
                          <a:ea typeface="+mn-ea"/>
                          <a:cs typeface="+mn-cs"/>
                        </a:rPr>
                      </a:br>
                      <a:r>
                        <a:rPr lang="es-xl" sz="900" b="1" i="1" u="none" strike="noStrike" baseline="0" dirty="0">
                          <a:solidFill>
                            <a:schemeClr val="dk1"/>
                          </a:solidFill>
                          <a:latin typeface="Ubuntu" panose="020B0504030602030204" pitchFamily="34" charset="0"/>
                          <a:ea typeface="+mn-ea"/>
                          <a:cs typeface="+mn-cs"/>
                        </a:rPr>
                        <a:t>de un par de minutos, pídele a alguien que dirija el ejercicio de estiramiento. Repite esto con 4 estiramientos. Haz cada estiramiento durante 30 segundos.</a:t>
                      </a:r>
                    </a:p>
                    <a:p>
                      <a:pPr marL="279400" indent="0">
                        <a:lnSpc>
                          <a:spcPct val="100000"/>
                        </a:lnSpc>
                        <a:buFont typeface="Arial" panose="020B0604020202020204" pitchFamily="34" charset="0"/>
                        <a:buNone/>
                      </a:pPr>
                      <a:endParaRPr sz="900" b="0" i="0" u="none" strike="noStrike" baseline="0" dirty="0">
                        <a:solidFill>
                          <a:schemeClr val="dk1"/>
                        </a:solidFill>
                        <a:latin typeface="Ubuntu" panose="020B0504030602030204" pitchFamily="34" charset="0"/>
                        <a:ea typeface="+mn-ea"/>
                        <a:cs typeface="+mn-cs"/>
                      </a:endParaRPr>
                    </a:p>
                    <a:p>
                      <a:pPr marL="279400" indent="0">
                        <a:lnSpc>
                          <a:spcPct val="100000"/>
                        </a:lnSpc>
                        <a:buFont typeface="Arial" panose="020B0604020202020204" pitchFamily="34" charset="0"/>
                        <a:buNone/>
                      </a:pPr>
                      <a:endParaRPr sz="900" b="0" i="0" u="none" strike="noStrike" baseline="0" dirty="0">
                        <a:solidFill>
                          <a:schemeClr val="dk1"/>
                        </a:solidFill>
                        <a:latin typeface="Ubuntu" panose="020B0504030602030204" pitchFamily="34" charset="0"/>
                        <a:ea typeface="+mn-ea"/>
                        <a:cs typeface="+mn-cs"/>
                      </a:endParaRPr>
                    </a:p>
                    <a:p>
                      <a:pPr marL="279400" indent="0">
                        <a:lnSpc>
                          <a:spcPct val="100000"/>
                        </a:lnSpc>
                        <a:buFont typeface="Arial" panose="020B0604020202020204" pitchFamily="34" charset="0"/>
                        <a:buNone/>
                      </a:pPr>
                      <a:endParaRPr sz="900" b="0" i="0" u="none" strike="noStrike" baseline="0" dirty="0">
                        <a:solidFill>
                          <a:schemeClr val="dk1"/>
                        </a:solidFill>
                        <a:latin typeface="Ubuntu" panose="020B0504030602030204" pitchFamily="34" charset="0"/>
                        <a:ea typeface="+mn-ea"/>
                        <a:cs typeface="+mn-cs"/>
                      </a:endParaRPr>
                    </a:p>
                    <a:p>
                      <a:pPr marL="279400" indent="0">
                        <a:lnSpc>
                          <a:spcPct val="100000"/>
                        </a:lnSpc>
                        <a:buFont typeface="Arial" panose="020B0604020202020204" pitchFamily="34" charset="0"/>
                        <a:buNone/>
                      </a:pPr>
                      <a:endParaRPr sz="900" b="0" i="0" u="none" strike="noStrike" baseline="0" dirty="0">
                        <a:solidFill>
                          <a:schemeClr val="dk1"/>
                        </a:solidFill>
                        <a:latin typeface="Ubuntu" panose="020B0504030602030204" pitchFamily="34" charset="0"/>
                        <a:ea typeface="+mn-ea"/>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pPr>
                        <a:lnSpc>
                          <a:spcPct val="100000"/>
                        </a:lnSpc>
                      </a:pPr>
                      <a:endParaRPr sz="160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1271419273"/>
                  </a:ext>
                </a:extLst>
              </a:tr>
              <a:tr h="1661194">
                <a:tc>
                  <a:txBody>
                    <a:bodyPr/>
                    <a:lstStyle/>
                    <a:p>
                      <a:pPr>
                        <a:lnSpc>
                          <a:spcPct val="100000"/>
                        </a:lnSpc>
                      </a:pPr>
                      <a:r>
                        <a:rPr lang="es-xl" sz="900" b="1" i="0" u="none" strike="noStrike" baseline="0">
                          <a:solidFill>
                            <a:srgbClr val="316355"/>
                          </a:solidFill>
                          <a:latin typeface="Ubuntu" panose="020B0504030602030204" pitchFamily="34" charset="0"/>
                          <a:ea typeface="+mn-ea"/>
                          <a:cs typeface="+mn-cs"/>
                        </a:rPr>
                        <a:t>Tema</a:t>
                      </a:r>
                    </a:p>
                    <a:p>
                      <a:pPr>
                        <a:lnSpc>
                          <a:spcPct val="100000"/>
                        </a:lnSpc>
                      </a:pPr>
                      <a:r>
                        <a:rPr lang="es-xl" sz="900" b="1" i="0" u="none" strike="noStrike" baseline="0">
                          <a:solidFill>
                            <a:srgbClr val="316355"/>
                          </a:solidFill>
                          <a:latin typeface="Ubuntu" panose="020B0504030602030204" pitchFamily="34" charset="0"/>
                          <a:ea typeface="+mn-ea"/>
                          <a:cs typeface="+mn-cs"/>
                        </a:rPr>
                        <a:t>Lección 2: </a:t>
                      </a:r>
                      <a:r>
                        <a:rPr lang="es-xl" sz="900" b="0" i="0" u="none" strike="noStrike" baseline="0">
                          <a:solidFill>
                            <a:schemeClr val="tx1"/>
                          </a:solidFill>
                          <a:latin typeface="Ubuntu" panose="020B0504030602030204" pitchFamily="34" charset="0"/>
                          <a:ea typeface="+mn-ea"/>
                          <a:cs typeface="+mn-cs"/>
                        </a:rPr>
                        <a:t>Rutina de enfriamiento para dirigir ejercicios de calentamiento y enfriamiento</a:t>
                      </a:r>
                    </a:p>
                    <a:p>
                      <a:pPr>
                        <a:lnSpc>
                          <a:spcPct val="100000"/>
                        </a:lnSpc>
                      </a:pPr>
                      <a:endParaRPr sz="900" b="1" i="0" u="none" strike="noStrike" baseline="0">
                        <a:solidFill>
                          <a:srgbClr val="316355"/>
                        </a:solidFill>
                        <a:latin typeface="Ubuntu" panose="020B0504030602030204" pitchFamily="34" charset="0"/>
                        <a:ea typeface="+mn-ea"/>
                        <a:cs typeface="+mn-cs"/>
                      </a:endParaRPr>
                    </a:p>
                    <a:p>
                      <a:pPr>
                        <a:lnSpc>
                          <a:spcPct val="100000"/>
                        </a:lnSpc>
                      </a:pPr>
                      <a:r>
                        <a:rPr lang="es-xl" sz="900" b="0" i="0" u="none" strike="noStrike" baseline="0">
                          <a:solidFill>
                            <a:schemeClr val="tx1"/>
                          </a:solidFill>
                          <a:latin typeface="Ubuntu" panose="020B0504030602030204" pitchFamily="34" charset="0"/>
                          <a:ea typeface="+mn-ea"/>
                          <a:cs typeface="+mn-cs"/>
                        </a:rPr>
                        <a:t>Ejemplo de ejercicio de calentamiento</a:t>
                      </a:r>
                    </a:p>
                    <a:p>
                      <a:pPr>
                        <a:lnSpc>
                          <a:spcPct val="100000"/>
                        </a:lnSpc>
                      </a:pPr>
                      <a:endParaRPr sz="900" b="0" i="0" u="none" strike="noStrike" baseline="0">
                        <a:solidFill>
                          <a:srgbClr val="316355"/>
                        </a:solidFill>
                        <a:latin typeface="Ubuntu" panose="020B0504030602030204" pitchFamily="34" charset="0"/>
                        <a:ea typeface="+mn-ea"/>
                        <a:cs typeface="+mn-cs"/>
                      </a:endParaRPr>
                    </a:p>
                    <a:p>
                      <a:pPr>
                        <a:lnSpc>
                          <a:spcPct val="100000"/>
                        </a:lnSpc>
                      </a:pPr>
                      <a:r>
                        <a:rPr lang="es-xl" sz="900" b="1" i="0" u="none" strike="noStrike" baseline="0">
                          <a:solidFill>
                            <a:srgbClr val="316355"/>
                          </a:solidFill>
                          <a:latin typeface="Ubuntu" panose="020B0504030602030204" pitchFamily="34" charset="0"/>
                          <a:ea typeface="+mn-ea"/>
                          <a:cs typeface="+mn-cs"/>
                        </a:rPr>
                        <a:t>Tiempo: </a:t>
                      </a:r>
                      <a:r>
                        <a:rPr lang="es-xl" sz="900" b="0" i="0" u="none" strike="noStrike" baseline="0">
                          <a:solidFill>
                            <a:schemeClr val="tx1"/>
                          </a:solidFill>
                          <a:latin typeface="Ubuntu" panose="020B0504030602030204" pitchFamily="34" charset="0"/>
                          <a:ea typeface="+mn-ea"/>
                          <a:cs typeface="+mn-cs"/>
                        </a:rPr>
                        <a:t> 4 minutos</a:t>
                      </a:r>
                    </a:p>
                    <a:p>
                      <a:pPr>
                        <a:lnSpc>
                          <a:spcPct val="100000"/>
                        </a:lnSpc>
                      </a:pPr>
                      <a:r>
                        <a:rPr lang="es-xl" sz="900" b="1" i="0" u="none" strike="noStrike" baseline="0">
                          <a:solidFill>
                            <a:srgbClr val="316355"/>
                          </a:solidFill>
                          <a:latin typeface="Ubuntu" panose="020B0504030602030204" pitchFamily="34" charset="0"/>
                          <a:ea typeface="+mn-ea"/>
                          <a:cs typeface="+mn-cs"/>
                        </a:rPr>
                        <a:t>Dirige:</a:t>
                      </a:r>
                      <a:endParaRPr sz="900">
                        <a:solidFill>
                          <a:srgbClr val="316355"/>
                        </a:solidFill>
                        <a:latin typeface="Ubuntu" panose="020B050403060203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6350" cap="flat" cmpd="sng" algn="ctr">
                      <a:solidFill>
                        <a:srgbClr val="7FC7EB"/>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xl" sz="900" b="0" i="0" u="none" strike="noStrike" baseline="0" dirty="0">
                          <a:solidFill>
                            <a:schemeClr val="dk1"/>
                          </a:solidFill>
                          <a:latin typeface="Ubuntu" panose="020B0504030602030204" pitchFamily="34" charset="0"/>
                          <a:ea typeface="+mn-ea"/>
                          <a:cs typeface="+mn-cs"/>
                        </a:rPr>
                        <a:t>¡Buen trabajo con los estiramientos dinámicos! Recuerden que cada deporte </a:t>
                      </a:r>
                      <a:br>
                        <a:rPr lang="en-US" sz="900" b="0" i="0" u="none" strike="noStrike" baseline="0" dirty="0">
                          <a:solidFill>
                            <a:schemeClr val="dk1"/>
                          </a:solidFill>
                          <a:latin typeface="Ubuntu" panose="020B0504030602030204" pitchFamily="34" charset="0"/>
                          <a:ea typeface="+mn-ea"/>
                          <a:cs typeface="+mn-cs"/>
                        </a:rPr>
                      </a:br>
                      <a:r>
                        <a:rPr lang="es-xl" sz="900" b="0" i="0" u="none" strike="noStrike" baseline="0" dirty="0">
                          <a:solidFill>
                            <a:schemeClr val="dk1"/>
                          </a:solidFill>
                          <a:latin typeface="Ubuntu" panose="020B0504030602030204" pitchFamily="34" charset="0"/>
                          <a:ea typeface="+mn-ea"/>
                          <a:cs typeface="+mn-cs"/>
                        </a:rPr>
                        <a:t>es diferente, por lo que deben asegurarse de utilizar las guías de ejercicios </a:t>
                      </a:r>
                      <a:br>
                        <a:rPr lang="en-US" sz="900" b="0" i="0" u="none" strike="noStrike" baseline="0" dirty="0">
                          <a:solidFill>
                            <a:schemeClr val="dk1"/>
                          </a:solidFill>
                          <a:latin typeface="Ubuntu" panose="020B0504030602030204" pitchFamily="34" charset="0"/>
                          <a:ea typeface="+mn-ea"/>
                          <a:cs typeface="+mn-cs"/>
                        </a:rPr>
                      </a:br>
                      <a:r>
                        <a:rPr lang="es-xl" sz="900" b="0" i="0" u="none" strike="noStrike" baseline="0" dirty="0">
                          <a:solidFill>
                            <a:schemeClr val="dk1"/>
                          </a:solidFill>
                          <a:latin typeface="Ubuntu" panose="020B0504030602030204" pitchFamily="34" charset="0"/>
                          <a:ea typeface="+mn-ea"/>
                          <a:cs typeface="+mn-cs"/>
                        </a:rPr>
                        <a:t>de calentamiento cuando les toque dirigirlos. </a:t>
                      </a:r>
                    </a:p>
                    <a:p>
                      <a:pPr marL="0" marR="0" lvl="0" indent="0" algn="l" defTabSz="914400" rtl="0" eaLnBrk="1" fontAlgn="auto" latinLnBrk="0" hangingPunct="1">
                        <a:lnSpc>
                          <a:spcPct val="100000"/>
                        </a:lnSpc>
                        <a:spcBef>
                          <a:spcPts val="0"/>
                        </a:spcBef>
                        <a:spcAft>
                          <a:spcPts val="0"/>
                        </a:spcAft>
                        <a:buClrTx/>
                        <a:buSzTx/>
                        <a:buFontTx/>
                        <a:buNone/>
                        <a:tabLst/>
                        <a:defRPr/>
                      </a:pPr>
                      <a:endParaRPr sz="900" b="0" i="0" u="none" strike="noStrike" baseline="0" dirty="0">
                        <a:solidFill>
                          <a:schemeClr val="dk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xl" sz="900" b="0" i="0" u="none" strike="noStrike" baseline="0" dirty="0">
                          <a:solidFill>
                            <a:schemeClr val="dk1"/>
                          </a:solidFill>
                          <a:latin typeface="Ubuntu" panose="020B0504030602030204" pitchFamily="34" charset="0"/>
                          <a:ea typeface="+mn-ea"/>
                          <a:cs typeface="+mn-cs"/>
                        </a:rPr>
                        <a:t>Este es un ejemplo del básquetbol. Deben hacer las actividades aeróbicas durante 30 segundos cada una. Los estiramientos dinámicos deben hacerse 10 veces en cada lado o dirección.</a:t>
                      </a:r>
                    </a:p>
                    <a:p>
                      <a:pPr marL="0" marR="0" lvl="0" indent="0" algn="l" defTabSz="914400" rtl="0" eaLnBrk="1" fontAlgn="auto" latinLnBrk="0" hangingPunct="1">
                        <a:lnSpc>
                          <a:spcPct val="100000"/>
                        </a:lnSpc>
                        <a:spcBef>
                          <a:spcPts val="0"/>
                        </a:spcBef>
                        <a:spcAft>
                          <a:spcPts val="0"/>
                        </a:spcAft>
                        <a:buClrTx/>
                        <a:buSzTx/>
                        <a:buFontTx/>
                        <a:buNone/>
                        <a:tabLst/>
                        <a:defRPr/>
                      </a:pPr>
                      <a:endParaRPr sz="900" b="0" i="0" u="none" strike="noStrike" baseline="0" dirty="0">
                        <a:solidFill>
                          <a:schemeClr val="dk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xl" sz="900" b="1" i="1" u="none" strike="noStrike" baseline="0" dirty="0">
                          <a:solidFill>
                            <a:schemeClr val="dk1"/>
                          </a:solidFill>
                          <a:highlight>
                            <a:srgbClr val="00FFFF"/>
                          </a:highlight>
                          <a:latin typeface="Ubuntu" panose="020B0504030602030204" pitchFamily="34" charset="0"/>
                          <a:ea typeface="+mn-ea"/>
                          <a:cs typeface="+mn-cs"/>
                        </a:rPr>
                        <a:t>[Puedes cambiar esta diapositiva por un deporte diferente. Adapta la diapositiva al deporte que jueguen los Capitanes de Mejoramiento Físico. </a:t>
                      </a:r>
                      <a:r>
                        <a:rPr lang="es-xl" sz="900" b="0" i="0" u="none" strike="noStrike" baseline="0" dirty="0">
                          <a:solidFill>
                            <a:schemeClr val="dk1"/>
                          </a:solidFill>
                          <a:highlight>
                            <a:srgbClr val="00FFFF"/>
                          </a:highlight>
                          <a:latin typeface="Ubuntu" panose="020B0504030602030204" pitchFamily="34" charset="0"/>
                          <a:ea typeface="+mn-ea"/>
                          <a:cs typeface="+mn-cs"/>
                        </a:rPr>
                        <a:t>Puedes explicar y practicar diferentes ejercicios de calentamiento para su deporte específico.]</a:t>
                      </a:r>
                      <a:endParaRPr sz="900" b="1" i="1" u="none" strike="noStrike" baseline="0" dirty="0">
                        <a:solidFill>
                          <a:schemeClr val="dk1"/>
                        </a:solidFill>
                        <a:highlight>
                          <a:srgbClr val="00FFFF"/>
                        </a:highlight>
                        <a:latin typeface="Ubuntu" panose="020B0504030602030204" pitchFamily="34" charset="0"/>
                        <a:ea typeface="+mn-ea"/>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6350" cap="flat" cmpd="sng" algn="ctr">
                      <a:solidFill>
                        <a:srgbClr val="7FC7EB"/>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pPr>
                        <a:lnSpc>
                          <a:spcPct val="100000"/>
                        </a:lnSpc>
                      </a:pPr>
                      <a:endParaRPr sz="1600"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6350" cap="flat" cmpd="sng" algn="ctr">
                      <a:solidFill>
                        <a:srgbClr val="7FC7EB"/>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3215686542"/>
                  </a:ext>
                </a:extLst>
              </a:tr>
            </a:tbl>
          </a:graphicData>
        </a:graphic>
      </p:graphicFrame>
      <p:pic>
        <p:nvPicPr>
          <p:cNvPr id="5" name="Picture 4">
            <a:extLst>
              <a:ext uri="{FF2B5EF4-FFF2-40B4-BE49-F238E27FC236}">
                <a16:creationId xmlns:a16="http://schemas.microsoft.com/office/drawing/2014/main" id="{7EB045A7-C546-B183-6EB3-342908B252CF}"/>
              </a:ext>
            </a:extLst>
          </p:cNvPr>
          <p:cNvPicPr>
            <a:picLocks noChangeAspect="1"/>
          </p:cNvPicPr>
          <p:nvPr/>
        </p:nvPicPr>
        <p:blipFill rotWithShape="1">
          <a:blip r:embed="rId2"/>
          <a:srcRect l="6200" t="34709" r="50000" b="21602"/>
          <a:stretch/>
        </p:blipFill>
        <p:spPr>
          <a:xfrm>
            <a:off x="7005850" y="1330424"/>
            <a:ext cx="2127137" cy="1193494"/>
          </a:xfrm>
          <a:prstGeom prst="rect">
            <a:avLst/>
          </a:prstGeom>
          <a:ln>
            <a:solidFill>
              <a:schemeClr val="tx1"/>
            </a:solidFill>
          </a:ln>
        </p:spPr>
      </p:pic>
      <p:pic>
        <p:nvPicPr>
          <p:cNvPr id="8" name="Picture 7">
            <a:extLst>
              <a:ext uri="{FF2B5EF4-FFF2-40B4-BE49-F238E27FC236}">
                <a16:creationId xmlns:a16="http://schemas.microsoft.com/office/drawing/2014/main" id="{A910E938-2AFD-DECB-8D6F-A5A54868EFEA}"/>
              </a:ext>
            </a:extLst>
          </p:cNvPr>
          <p:cNvPicPr>
            <a:picLocks noChangeAspect="1"/>
          </p:cNvPicPr>
          <p:nvPr/>
        </p:nvPicPr>
        <p:blipFill rotWithShape="1">
          <a:blip r:embed="rId3"/>
          <a:srcRect l="6200" t="35561" r="50000" b="21815"/>
          <a:stretch/>
        </p:blipFill>
        <p:spPr>
          <a:xfrm>
            <a:off x="7005851" y="3308431"/>
            <a:ext cx="2127136" cy="1164383"/>
          </a:xfrm>
          <a:prstGeom prst="rect">
            <a:avLst/>
          </a:prstGeom>
          <a:ln>
            <a:solidFill>
              <a:schemeClr val="tx1"/>
            </a:solidFill>
          </a:ln>
        </p:spPr>
      </p:pic>
    </p:spTree>
    <p:extLst>
      <p:ext uri="{BB962C8B-B14F-4D97-AF65-F5344CB8AC3E}">
        <p14:creationId xmlns:p14="http://schemas.microsoft.com/office/powerpoint/2010/main" val="14429681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2023609015"/>
              </p:ext>
            </p:extLst>
          </p:nvPr>
        </p:nvGraphicFramePr>
        <p:xfrm>
          <a:off x="614150" y="545911"/>
          <a:ext cx="8518837" cy="5920797"/>
        </p:xfrm>
        <a:graphic>
          <a:graphicData uri="http://schemas.openxmlformats.org/drawingml/2006/table">
            <a:tbl>
              <a:tblPr firstRow="1" bandRow="1">
                <a:tableStyleId>{5C22544A-7EE6-4342-B048-85BDC9FD1C3A}</a:tableStyleId>
              </a:tblPr>
              <a:tblGrid>
                <a:gridCol w="2117175">
                  <a:extLst>
                    <a:ext uri="{9D8B030D-6E8A-4147-A177-3AD203B41FA5}">
                      <a16:colId xmlns:a16="http://schemas.microsoft.com/office/drawing/2014/main" val="1124436216"/>
                    </a:ext>
                  </a:extLst>
                </a:gridCol>
                <a:gridCol w="4182825">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297237">
                <a:tc>
                  <a:txBody>
                    <a:bodyPr/>
                    <a:lstStyle/>
                    <a:p>
                      <a:r>
                        <a:rPr lang="es-xl" sz="1200" dirty="0">
                          <a:solidFill>
                            <a:srgbClr val="316355"/>
                          </a:solidFill>
                          <a:latin typeface="Ubuntu" panose="020B0504030602030204" pitchFamily="34" charset="0"/>
                        </a:rPr>
                        <a:t>Preparación</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s-xl" sz="1200">
                          <a:solidFill>
                            <a:srgbClr val="316355"/>
                          </a:solidFill>
                          <a:latin typeface="Ubuntu" panose="020B0504030602030204" pitchFamily="34" charset="0"/>
                        </a:rPr>
                        <a:t>Descripción</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s-xl" sz="1200">
                          <a:solidFill>
                            <a:srgbClr val="316355"/>
                          </a:solidFill>
                          <a:latin typeface="Ubuntu" panose="020B0504030602030204" pitchFamily="34" charset="0"/>
                        </a:rPr>
                        <a:t>Diapositiva</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994425">
                <a:tc>
                  <a:txBody>
                    <a:bodyPr/>
                    <a:lstStyle/>
                    <a:p>
                      <a:r>
                        <a:rPr lang="es-xl" sz="900" b="1" i="0" u="none" strike="noStrike" baseline="0" dirty="0">
                          <a:solidFill>
                            <a:srgbClr val="316355"/>
                          </a:solidFill>
                          <a:latin typeface="Ubuntu" panose="020B0504030602030204" pitchFamily="34" charset="0"/>
                          <a:ea typeface="+mn-ea"/>
                          <a:cs typeface="+mn-cs"/>
                        </a:rPr>
                        <a:t>Tema</a:t>
                      </a:r>
                    </a:p>
                    <a:p>
                      <a:r>
                        <a:rPr lang="es-xl" sz="900" b="1" i="0" u="none" strike="noStrike" baseline="0" dirty="0">
                          <a:solidFill>
                            <a:srgbClr val="316355"/>
                          </a:solidFill>
                          <a:latin typeface="Ubuntu" panose="020B0504030602030204" pitchFamily="34" charset="0"/>
                          <a:ea typeface="+mn-ea"/>
                          <a:cs typeface="+mn-cs"/>
                        </a:rPr>
                        <a:t>Lección 2: </a:t>
                      </a:r>
                      <a:r>
                        <a:rPr lang="es-xl" sz="900" b="0" i="0" u="none" strike="noStrike" baseline="0" dirty="0">
                          <a:solidFill>
                            <a:schemeClr val="tx1"/>
                          </a:solidFill>
                          <a:latin typeface="Ubuntu" panose="020B0504030602030204" pitchFamily="34" charset="0"/>
                          <a:ea typeface="+mn-ea"/>
                          <a:cs typeface="+mn-cs"/>
                        </a:rPr>
                        <a:t>Practicar cómo dirigir ejercicios de calentamiento y enfriamiento</a:t>
                      </a:r>
                    </a:p>
                    <a:p>
                      <a:endParaRPr sz="900" b="0" i="0" u="none" strike="noStrike" baseline="0" dirty="0">
                        <a:solidFill>
                          <a:srgbClr val="316355"/>
                        </a:solidFill>
                        <a:latin typeface="Ubuntu" panose="020B0504030602030204" pitchFamily="34" charset="0"/>
                        <a:ea typeface="+mn-ea"/>
                        <a:cs typeface="+mn-cs"/>
                      </a:endParaRPr>
                    </a:p>
                    <a:p>
                      <a:r>
                        <a:rPr lang="es-xl" sz="900" b="0" i="0" u="none" strike="noStrike" baseline="0" dirty="0">
                          <a:solidFill>
                            <a:schemeClr val="tx1"/>
                          </a:solidFill>
                          <a:latin typeface="Ubuntu" panose="020B0504030602030204" pitchFamily="34" charset="0"/>
                          <a:ea typeface="+mn-ea"/>
                          <a:cs typeface="+mn-cs"/>
                        </a:rPr>
                        <a:t>Su turno para dirigir ejercicios </a:t>
                      </a:r>
                      <a:br>
                        <a:rPr lang="en-US" sz="900" b="0" i="0" u="none" strike="noStrike" baseline="0" dirty="0">
                          <a:solidFill>
                            <a:schemeClr val="tx1"/>
                          </a:solidFill>
                          <a:latin typeface="Ubuntu" panose="020B0504030602030204" pitchFamily="34" charset="0"/>
                          <a:ea typeface="+mn-ea"/>
                          <a:cs typeface="+mn-cs"/>
                        </a:rPr>
                      </a:br>
                      <a:r>
                        <a:rPr lang="es-xl" sz="900" b="0" i="0" u="none" strike="noStrike" baseline="0" dirty="0">
                          <a:solidFill>
                            <a:schemeClr val="tx1"/>
                          </a:solidFill>
                          <a:latin typeface="Ubuntu" panose="020B0504030602030204" pitchFamily="34" charset="0"/>
                          <a:ea typeface="+mn-ea"/>
                          <a:cs typeface="+mn-cs"/>
                        </a:rPr>
                        <a:t>de enfriamiento</a:t>
                      </a:r>
                    </a:p>
                    <a:p>
                      <a:endParaRPr sz="900" b="0" i="0" u="none" strike="noStrike" baseline="0" dirty="0">
                        <a:solidFill>
                          <a:schemeClr val="tx1"/>
                        </a:solidFill>
                        <a:latin typeface="Ubuntu" panose="020B0504030602030204" pitchFamily="34" charset="0"/>
                        <a:ea typeface="+mn-ea"/>
                        <a:cs typeface="+mn-cs"/>
                      </a:endParaRPr>
                    </a:p>
                    <a:p>
                      <a:r>
                        <a:rPr lang="es-xl" sz="900" b="1" i="0" u="none" strike="noStrike" baseline="0" dirty="0">
                          <a:solidFill>
                            <a:srgbClr val="316355"/>
                          </a:solidFill>
                          <a:latin typeface="Ubuntu" panose="020B0504030602030204" pitchFamily="34" charset="0"/>
                          <a:ea typeface="+mn-ea"/>
                          <a:cs typeface="+mn-cs"/>
                        </a:rPr>
                        <a:t>Tiempo: </a:t>
                      </a:r>
                      <a:r>
                        <a:rPr lang="es-xl" sz="900" b="0" i="0" u="none" strike="noStrike" baseline="0" dirty="0">
                          <a:solidFill>
                            <a:schemeClr val="tx1"/>
                          </a:solidFill>
                          <a:latin typeface="Ubuntu" panose="020B0504030602030204" pitchFamily="34" charset="0"/>
                          <a:ea typeface="+mn-ea"/>
                          <a:cs typeface="+mn-cs"/>
                        </a:rPr>
                        <a:t> 10 minutos</a:t>
                      </a:r>
                    </a:p>
                    <a:p>
                      <a:r>
                        <a:rPr lang="es-xl" sz="900" b="1" i="0" u="none" strike="noStrike" baseline="0" dirty="0">
                          <a:solidFill>
                            <a:srgbClr val="316355"/>
                          </a:solidFill>
                          <a:latin typeface="Ubuntu" panose="020B0504030602030204" pitchFamily="34" charset="0"/>
                          <a:ea typeface="+mn-ea"/>
                          <a:cs typeface="+mn-cs"/>
                        </a:rPr>
                        <a:t>Dirige:</a:t>
                      </a:r>
                      <a:endParaRPr sz="900" dirty="0">
                        <a:solidFill>
                          <a:srgbClr val="316355"/>
                        </a:solidFill>
                        <a:latin typeface="Ubuntu" panose="020B0504030602030204" pitchFamily="34" charset="0"/>
                      </a:endParaRPr>
                    </a:p>
                    <a:p>
                      <a:pPr marL="0" algn="l" defTabSz="914400" rtl="0" eaLnBrk="1" latinLnBrk="0" hangingPunct="1"/>
                      <a:endParaRPr sz="900" b="1" i="0" u="none" strike="noStrike" baseline="0" dirty="0">
                        <a:solidFill>
                          <a:srgbClr val="316355"/>
                        </a:solidFill>
                        <a:latin typeface="Ubuntu" panose="020B0504030602030204" pitchFamily="34" charset="0"/>
                        <a:ea typeface="+mn-ea"/>
                        <a:cs typeface="+mn-cs"/>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xl" sz="900" b="0" i="0" u="none" strike="noStrike" baseline="0" dirty="0">
                          <a:solidFill>
                            <a:schemeClr val="dk1"/>
                          </a:solidFill>
                          <a:latin typeface="Ubuntu" panose="020B0504030602030204" pitchFamily="34" charset="0"/>
                          <a:ea typeface="+mn-ea"/>
                          <a:cs typeface="+mn-cs"/>
                        </a:rPr>
                        <a:t>Ahora practiquemos los ejercicios de enfriamiento. En grupo, elijan 4 estiramientos estáticos de esta lista.</a:t>
                      </a:r>
                    </a:p>
                    <a:p>
                      <a:pPr marL="0" marR="0" lvl="0" indent="0" algn="l" defTabSz="914400" rtl="0" eaLnBrk="1" fontAlgn="auto" latinLnBrk="0" hangingPunct="1">
                        <a:lnSpc>
                          <a:spcPct val="100000"/>
                        </a:lnSpc>
                        <a:spcBef>
                          <a:spcPts val="0"/>
                        </a:spcBef>
                        <a:spcAft>
                          <a:spcPts val="0"/>
                        </a:spcAft>
                        <a:buClrTx/>
                        <a:buSzTx/>
                        <a:buFontTx/>
                        <a:buNone/>
                        <a:tabLst/>
                        <a:defRPr/>
                      </a:pPr>
                      <a:endParaRPr sz="900" b="0" i="0" u="none" strike="noStrike" baseline="0" dirty="0">
                        <a:solidFill>
                          <a:schemeClr val="dk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xl" sz="900" b="1" i="1" u="none" strike="noStrike" baseline="0" dirty="0">
                          <a:solidFill>
                            <a:schemeClr val="dk1"/>
                          </a:solidFill>
                          <a:latin typeface="Ubuntu" panose="020B0504030602030204" pitchFamily="34" charset="0"/>
                          <a:ea typeface="+mn-ea"/>
                          <a:cs typeface="+mn-cs"/>
                        </a:rPr>
                        <a:t>Pídeles a 4 voluntarios que digan un estiramiento que les gustaría probar. Anímalos a elegir un ejercicio de estiramiento que aún no conozcan </a:t>
                      </a:r>
                      <a:br>
                        <a:rPr lang="en-US" sz="900" b="1" i="1" u="none" strike="noStrike" baseline="0" dirty="0">
                          <a:solidFill>
                            <a:schemeClr val="dk1"/>
                          </a:solidFill>
                          <a:latin typeface="Ubuntu" panose="020B0504030602030204" pitchFamily="34" charset="0"/>
                          <a:ea typeface="+mn-ea"/>
                          <a:cs typeface="+mn-cs"/>
                        </a:rPr>
                      </a:br>
                      <a:r>
                        <a:rPr lang="es-xl" sz="900" b="1" i="1" u="none" strike="noStrike" baseline="0" dirty="0">
                          <a:solidFill>
                            <a:schemeClr val="dk1"/>
                          </a:solidFill>
                          <a:latin typeface="Ubuntu" panose="020B0504030602030204" pitchFamily="34" charset="0"/>
                          <a:ea typeface="+mn-ea"/>
                          <a:cs typeface="+mn-cs"/>
                        </a:rPr>
                        <a:t>o ejercicios para diferentes partes del cuerpo.</a:t>
                      </a:r>
                    </a:p>
                    <a:p>
                      <a:pPr marL="0" marR="0" lvl="0" indent="0" algn="l" defTabSz="914400" rtl="0" eaLnBrk="1" fontAlgn="auto" latinLnBrk="0" hangingPunct="1">
                        <a:lnSpc>
                          <a:spcPct val="100000"/>
                        </a:lnSpc>
                        <a:spcBef>
                          <a:spcPts val="0"/>
                        </a:spcBef>
                        <a:spcAft>
                          <a:spcPts val="0"/>
                        </a:spcAft>
                        <a:buClrTx/>
                        <a:buSzTx/>
                        <a:buFontTx/>
                        <a:buNone/>
                        <a:tabLst/>
                        <a:defRPr/>
                      </a:pPr>
                      <a:endParaRPr sz="900" b="1" i="1" u="none" strike="noStrike" baseline="0" dirty="0">
                        <a:solidFill>
                          <a:schemeClr val="dk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xl" sz="900" b="1" i="1" u="none" strike="noStrike" baseline="0" dirty="0">
                          <a:solidFill>
                            <a:schemeClr val="dk1"/>
                          </a:solidFill>
                          <a:latin typeface="Ubuntu" panose="020B0504030602030204" pitchFamily="34" charset="0"/>
                          <a:ea typeface="+mn-ea"/>
                          <a:cs typeface="+mn-cs"/>
                        </a:rPr>
                        <a:t>Enséñales a los participantes cómo hacer el ejercicio de estiramiento </a:t>
                      </a:r>
                      <a:br>
                        <a:rPr lang="en-US" sz="900" b="1" i="1" u="none" strike="noStrike" baseline="0" dirty="0">
                          <a:solidFill>
                            <a:schemeClr val="dk1"/>
                          </a:solidFill>
                          <a:latin typeface="Ubuntu" panose="020B0504030602030204" pitchFamily="34" charset="0"/>
                          <a:ea typeface="+mn-ea"/>
                          <a:cs typeface="+mn-cs"/>
                        </a:rPr>
                      </a:br>
                      <a:r>
                        <a:rPr lang="es-xl" sz="900" b="1" i="1" u="none" strike="noStrike" baseline="0" dirty="0">
                          <a:solidFill>
                            <a:schemeClr val="dk1"/>
                          </a:solidFill>
                          <a:latin typeface="Ubuntu" panose="020B0504030602030204" pitchFamily="34" charset="0"/>
                          <a:ea typeface="+mn-ea"/>
                          <a:cs typeface="+mn-cs"/>
                        </a:rPr>
                        <a:t>y practicar. Después de un par de minutos, pídele a alguien que dirija el ejercicio de estiramiento. Repite esto con 4 estiramientos. Mantén cada estiramiento durante 30 segundos.</a:t>
                      </a:r>
                    </a:p>
                    <a:p>
                      <a:pPr marL="279400" indent="0">
                        <a:buFont typeface="Arial" panose="020B0604020202020204" pitchFamily="34" charset="0"/>
                        <a:buNone/>
                      </a:pPr>
                      <a:endParaRPr sz="900" b="0" i="0" u="none" strike="noStrike" baseline="0" dirty="0">
                        <a:solidFill>
                          <a:schemeClr val="dk1"/>
                        </a:solidFill>
                        <a:latin typeface="Ubuntu" panose="020B0504030602030204" pitchFamily="34" charset="0"/>
                        <a:ea typeface="+mn-ea"/>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endParaRPr sz="160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1271419273"/>
                  </a:ext>
                </a:extLst>
              </a:tr>
              <a:tr h="1661194">
                <a:tc>
                  <a:txBody>
                    <a:bodyPr/>
                    <a:lstStyle/>
                    <a:p>
                      <a:r>
                        <a:rPr lang="es-xl" sz="900" b="1" i="0" u="none" strike="noStrike" baseline="0" dirty="0">
                          <a:solidFill>
                            <a:srgbClr val="316355"/>
                          </a:solidFill>
                          <a:latin typeface="Ubuntu" panose="020B0504030602030204" pitchFamily="34" charset="0"/>
                          <a:ea typeface="+mn-ea"/>
                          <a:cs typeface="+mn-cs"/>
                        </a:rPr>
                        <a:t>Tema</a:t>
                      </a:r>
                    </a:p>
                    <a:p>
                      <a:r>
                        <a:rPr lang="es-xl" sz="900" b="1" i="0" u="none" strike="noStrike" spc="-20" baseline="0" dirty="0">
                          <a:solidFill>
                            <a:srgbClr val="316355"/>
                          </a:solidFill>
                          <a:latin typeface="Ubuntu" panose="020B0504030602030204" pitchFamily="34" charset="0"/>
                          <a:ea typeface="+mn-ea"/>
                          <a:cs typeface="+mn-cs"/>
                        </a:rPr>
                        <a:t>Lección 2: </a:t>
                      </a:r>
                      <a:r>
                        <a:rPr lang="es-xl" sz="900" b="0" i="0" u="none" strike="noStrike" spc="-20" baseline="0" dirty="0">
                          <a:solidFill>
                            <a:schemeClr val="tx1"/>
                          </a:solidFill>
                          <a:latin typeface="Ubuntu" panose="020B0504030602030204" pitchFamily="34" charset="0"/>
                          <a:ea typeface="+mn-ea"/>
                          <a:cs typeface="+mn-cs"/>
                        </a:rPr>
                        <a:t>Rutina de enfriamiento para dirigir ejercicios de calentamiento y enfriamiento</a:t>
                      </a:r>
                    </a:p>
                    <a:p>
                      <a:endParaRPr sz="900" b="1" i="0" u="none" strike="noStrike" baseline="0" dirty="0">
                        <a:solidFill>
                          <a:srgbClr val="316355"/>
                        </a:solidFill>
                        <a:latin typeface="Ubuntu" panose="020B0504030602030204" pitchFamily="34" charset="0"/>
                        <a:ea typeface="+mn-ea"/>
                        <a:cs typeface="+mn-cs"/>
                      </a:endParaRPr>
                    </a:p>
                    <a:p>
                      <a:r>
                        <a:rPr lang="es-xl" sz="900" b="0" i="0" u="none" strike="noStrike" baseline="0" dirty="0">
                          <a:solidFill>
                            <a:schemeClr val="tx1"/>
                          </a:solidFill>
                          <a:latin typeface="Ubuntu" panose="020B0504030602030204" pitchFamily="34" charset="0"/>
                          <a:ea typeface="+mn-ea"/>
                          <a:cs typeface="+mn-cs"/>
                        </a:rPr>
                        <a:t>Ejemplo de ejercicio de enfriamiento</a:t>
                      </a:r>
                    </a:p>
                    <a:p>
                      <a:endParaRPr sz="900" b="0" i="0" u="none" strike="noStrike" baseline="0" dirty="0">
                        <a:solidFill>
                          <a:srgbClr val="316355"/>
                        </a:solidFill>
                        <a:latin typeface="Ubuntu" panose="020B0504030602030204" pitchFamily="34" charset="0"/>
                        <a:ea typeface="+mn-ea"/>
                        <a:cs typeface="+mn-cs"/>
                      </a:endParaRPr>
                    </a:p>
                    <a:p>
                      <a:r>
                        <a:rPr lang="es-xl" sz="900" b="1" i="0" u="none" strike="noStrike" baseline="0" dirty="0">
                          <a:solidFill>
                            <a:srgbClr val="316355"/>
                          </a:solidFill>
                          <a:latin typeface="Ubuntu" panose="020B0504030602030204" pitchFamily="34" charset="0"/>
                          <a:ea typeface="+mn-ea"/>
                          <a:cs typeface="+mn-cs"/>
                        </a:rPr>
                        <a:t>Tiempo: </a:t>
                      </a:r>
                      <a:r>
                        <a:rPr lang="es-xl" sz="900" b="0" i="0" u="none" strike="noStrike" baseline="0" dirty="0">
                          <a:solidFill>
                            <a:schemeClr val="tx1"/>
                          </a:solidFill>
                          <a:latin typeface="Ubuntu" panose="020B0504030602030204" pitchFamily="34" charset="0"/>
                          <a:ea typeface="+mn-ea"/>
                          <a:cs typeface="+mn-cs"/>
                        </a:rPr>
                        <a:t> 4 minutos</a:t>
                      </a:r>
                    </a:p>
                    <a:p>
                      <a:r>
                        <a:rPr lang="es-xl" sz="900" b="1" i="0" u="none" strike="noStrike" baseline="0" dirty="0">
                          <a:solidFill>
                            <a:srgbClr val="316355"/>
                          </a:solidFill>
                          <a:latin typeface="Ubuntu" panose="020B0504030602030204" pitchFamily="34" charset="0"/>
                          <a:ea typeface="+mn-ea"/>
                          <a:cs typeface="+mn-cs"/>
                        </a:rPr>
                        <a:t>Dirige:</a:t>
                      </a:r>
                      <a:endParaRPr sz="900" dirty="0">
                        <a:solidFill>
                          <a:srgbClr val="316355"/>
                        </a:solidFill>
                        <a:latin typeface="Ubuntu" panose="020B050403060203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6350" cap="flat" cmpd="sng" algn="ctr">
                      <a:solidFill>
                        <a:srgbClr val="7FC7EB"/>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xl" sz="900" b="0" i="0" u="none" strike="noStrike" baseline="0" dirty="0">
                          <a:solidFill>
                            <a:schemeClr val="dk1"/>
                          </a:solidFill>
                          <a:latin typeface="Ubuntu" panose="020B0504030602030204" pitchFamily="34" charset="0"/>
                          <a:ea typeface="+mn-ea"/>
                          <a:cs typeface="+mn-cs"/>
                        </a:rPr>
                        <a:t>¡Buen trabajo con los estiramientos estáticos! Recuerden que cada deporte </a:t>
                      </a:r>
                      <a:br>
                        <a:rPr lang="en-US" sz="900" b="0" i="0" u="none" strike="noStrike" baseline="0" dirty="0">
                          <a:solidFill>
                            <a:schemeClr val="dk1"/>
                          </a:solidFill>
                          <a:latin typeface="Ubuntu" panose="020B0504030602030204" pitchFamily="34" charset="0"/>
                          <a:ea typeface="+mn-ea"/>
                          <a:cs typeface="+mn-cs"/>
                        </a:rPr>
                      </a:br>
                      <a:r>
                        <a:rPr lang="es-xl" sz="900" b="0" i="0" u="none" strike="noStrike" baseline="0" dirty="0">
                          <a:solidFill>
                            <a:schemeClr val="dk1"/>
                          </a:solidFill>
                          <a:latin typeface="Ubuntu" panose="020B0504030602030204" pitchFamily="34" charset="0"/>
                          <a:ea typeface="+mn-ea"/>
                          <a:cs typeface="+mn-cs"/>
                        </a:rPr>
                        <a:t>es diferente, por lo que deben asegurarse de utilizar las guías de ejercicios </a:t>
                      </a:r>
                      <a:br>
                        <a:rPr lang="en-US" sz="900" b="0" i="0" u="none" strike="noStrike" baseline="0" dirty="0">
                          <a:solidFill>
                            <a:schemeClr val="dk1"/>
                          </a:solidFill>
                          <a:latin typeface="Ubuntu" panose="020B0504030602030204" pitchFamily="34" charset="0"/>
                          <a:ea typeface="+mn-ea"/>
                          <a:cs typeface="+mn-cs"/>
                        </a:rPr>
                      </a:br>
                      <a:r>
                        <a:rPr lang="es-xl" sz="900" b="0" i="0" u="none" strike="noStrike" baseline="0" dirty="0">
                          <a:solidFill>
                            <a:schemeClr val="dk1"/>
                          </a:solidFill>
                          <a:latin typeface="Ubuntu" panose="020B0504030602030204" pitchFamily="34" charset="0"/>
                          <a:ea typeface="+mn-ea"/>
                          <a:cs typeface="+mn-cs"/>
                        </a:rPr>
                        <a:t>de enfriamiento cuando les toque dirigirlos. </a:t>
                      </a:r>
                    </a:p>
                    <a:p>
                      <a:pPr marL="0" marR="0" lvl="0" indent="0" algn="l" defTabSz="914400" rtl="0" eaLnBrk="1" fontAlgn="auto" latinLnBrk="0" hangingPunct="1">
                        <a:lnSpc>
                          <a:spcPct val="100000"/>
                        </a:lnSpc>
                        <a:spcBef>
                          <a:spcPts val="0"/>
                        </a:spcBef>
                        <a:spcAft>
                          <a:spcPts val="0"/>
                        </a:spcAft>
                        <a:buClrTx/>
                        <a:buSzTx/>
                        <a:buFontTx/>
                        <a:buNone/>
                        <a:tabLst/>
                        <a:defRPr/>
                      </a:pPr>
                      <a:endParaRPr sz="900" b="0" i="0" u="none" strike="noStrike" baseline="0" dirty="0">
                        <a:solidFill>
                          <a:schemeClr val="dk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xl" sz="900" b="0" i="0" u="none" strike="noStrike" baseline="0" dirty="0">
                          <a:solidFill>
                            <a:schemeClr val="dk1"/>
                          </a:solidFill>
                          <a:latin typeface="Ubuntu" panose="020B0504030602030204" pitchFamily="34" charset="0"/>
                          <a:ea typeface="+mn-ea"/>
                          <a:cs typeface="+mn-cs"/>
                        </a:rPr>
                        <a:t>Este es un ejemplo del básquetbol. Deben hacer actividad aeróbica durante un par de minutos y mantener cada estiramiento durante 30 segundos. Asegúrense de estirar de ambos lados.</a:t>
                      </a:r>
                    </a:p>
                    <a:p>
                      <a:pPr marL="0" marR="0" lvl="0" indent="0" algn="l" defTabSz="914400" rtl="0" eaLnBrk="1" fontAlgn="auto" latinLnBrk="0" hangingPunct="1">
                        <a:lnSpc>
                          <a:spcPct val="100000"/>
                        </a:lnSpc>
                        <a:spcBef>
                          <a:spcPts val="0"/>
                        </a:spcBef>
                        <a:spcAft>
                          <a:spcPts val="0"/>
                        </a:spcAft>
                        <a:buClrTx/>
                        <a:buSzTx/>
                        <a:buFontTx/>
                        <a:buNone/>
                        <a:tabLst/>
                        <a:defRPr/>
                      </a:pPr>
                      <a:endParaRPr sz="900" b="0" i="0" u="none" strike="noStrike" baseline="0" dirty="0">
                        <a:solidFill>
                          <a:schemeClr val="dk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xl" sz="900" b="1" i="1" u="none" strike="noStrike" baseline="0" dirty="0">
                          <a:solidFill>
                            <a:schemeClr val="dk1"/>
                          </a:solidFill>
                          <a:highlight>
                            <a:srgbClr val="00FFFF"/>
                          </a:highlight>
                          <a:latin typeface="Ubuntu" panose="020B0504030602030204" pitchFamily="34" charset="0"/>
                          <a:ea typeface="+mn-ea"/>
                          <a:cs typeface="+mn-cs"/>
                        </a:rPr>
                        <a:t>[Puedes cambiar esta diapositiva por un deporte diferente. Adapta la diapositiva al deporte que jueguen los Capitanes de Mejoramiento Físico. </a:t>
                      </a:r>
                      <a:r>
                        <a:rPr lang="es-xl" sz="900" b="0" i="0" u="none" strike="noStrike" baseline="0" dirty="0">
                          <a:solidFill>
                            <a:schemeClr val="dk1"/>
                          </a:solidFill>
                          <a:highlight>
                            <a:srgbClr val="00FFFF"/>
                          </a:highlight>
                          <a:latin typeface="Ubuntu" panose="020B0504030602030204" pitchFamily="34" charset="0"/>
                          <a:ea typeface="+mn-ea"/>
                          <a:cs typeface="+mn-cs"/>
                        </a:rPr>
                        <a:t>Puedes explicar y practicar diferentes ejercicios de enfriamiento para su deporte específico.]</a:t>
                      </a:r>
                      <a:endParaRPr sz="900" b="1" i="1" u="none" strike="noStrike" baseline="0" dirty="0">
                        <a:solidFill>
                          <a:schemeClr val="dk1"/>
                        </a:solidFill>
                        <a:highlight>
                          <a:srgbClr val="00FFFF"/>
                        </a:highlight>
                        <a:latin typeface="Ubuntu" panose="020B0504030602030204" pitchFamily="34" charset="0"/>
                        <a:ea typeface="+mn-ea"/>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6350" cap="flat" cmpd="sng" algn="ctr">
                      <a:solidFill>
                        <a:srgbClr val="7FC7EB"/>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endParaRPr sz="160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6350" cap="flat" cmpd="sng" algn="ctr">
                      <a:solidFill>
                        <a:srgbClr val="7FC7EB"/>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3215686542"/>
                  </a:ext>
                </a:extLst>
              </a:tr>
              <a:tr h="1661194">
                <a:tc>
                  <a:txBody>
                    <a:bodyPr/>
                    <a:lstStyle/>
                    <a:p>
                      <a:r>
                        <a:rPr lang="es-xl" sz="900" b="1" i="0" u="none" strike="noStrike" baseline="0">
                          <a:solidFill>
                            <a:srgbClr val="316355"/>
                          </a:solidFill>
                          <a:latin typeface="Ubuntu" panose="020B0504030602030204" pitchFamily="34" charset="0"/>
                          <a:ea typeface="+mn-ea"/>
                          <a:cs typeface="+mn-cs"/>
                        </a:rPr>
                        <a:t>Tema</a:t>
                      </a:r>
                    </a:p>
                    <a:p>
                      <a:r>
                        <a:rPr lang="es-xl" sz="900" b="1" i="0" u="none" strike="noStrike" baseline="0">
                          <a:solidFill>
                            <a:srgbClr val="316355"/>
                          </a:solidFill>
                          <a:latin typeface="Ubuntu" panose="020B0504030602030204" pitchFamily="34" charset="0"/>
                          <a:ea typeface="+mn-ea"/>
                          <a:cs typeface="+mn-cs"/>
                        </a:rPr>
                        <a:t>Lección 2: </a:t>
                      </a:r>
                      <a:r>
                        <a:rPr lang="es-xl" sz="900" b="0" i="0" u="none" strike="noStrike" baseline="0">
                          <a:solidFill>
                            <a:schemeClr val="tx1"/>
                          </a:solidFill>
                          <a:latin typeface="Ubuntu" panose="020B0504030602030204" pitchFamily="34" charset="0"/>
                          <a:ea typeface="+mn-ea"/>
                          <a:cs typeface="+mn-cs"/>
                        </a:rPr>
                        <a:t>Rutina de enfriamiento para dirigir ejercicios de calentamiento y enfriamiento</a:t>
                      </a:r>
                    </a:p>
                    <a:p>
                      <a:endParaRPr sz="900" b="1" i="0" u="none" strike="noStrike" baseline="0">
                        <a:solidFill>
                          <a:srgbClr val="316355"/>
                        </a:solidFill>
                        <a:latin typeface="Ubuntu" panose="020B0504030602030204" pitchFamily="34" charset="0"/>
                        <a:ea typeface="+mn-ea"/>
                        <a:cs typeface="+mn-cs"/>
                      </a:endParaRPr>
                    </a:p>
                    <a:p>
                      <a:r>
                        <a:rPr lang="es-xl" sz="900" b="0" i="0" u="none" strike="noStrike" baseline="0">
                          <a:solidFill>
                            <a:schemeClr val="tx1"/>
                          </a:solidFill>
                          <a:latin typeface="Ubuntu" panose="020B0504030602030204" pitchFamily="34" charset="0"/>
                          <a:ea typeface="+mn-ea"/>
                          <a:cs typeface="+mn-cs"/>
                        </a:rPr>
                        <a:t>Consejos</a:t>
                      </a:r>
                    </a:p>
                    <a:p>
                      <a:endParaRPr sz="900" b="0" i="0" u="none" strike="noStrike" baseline="0">
                        <a:solidFill>
                          <a:srgbClr val="316355"/>
                        </a:solidFill>
                        <a:latin typeface="Ubuntu" panose="020B0504030602030204" pitchFamily="34" charset="0"/>
                        <a:ea typeface="+mn-ea"/>
                        <a:cs typeface="+mn-cs"/>
                      </a:endParaRPr>
                    </a:p>
                    <a:p>
                      <a:r>
                        <a:rPr lang="es-xl" sz="900" b="1" i="0" u="none" strike="noStrike" baseline="0">
                          <a:solidFill>
                            <a:srgbClr val="316355"/>
                          </a:solidFill>
                          <a:latin typeface="Ubuntu" panose="020B0504030602030204" pitchFamily="34" charset="0"/>
                          <a:ea typeface="+mn-ea"/>
                          <a:cs typeface="+mn-cs"/>
                        </a:rPr>
                        <a:t>Tiempo: </a:t>
                      </a:r>
                      <a:r>
                        <a:rPr lang="es-xl" sz="900" b="0" i="0" u="none" strike="noStrike" baseline="0">
                          <a:solidFill>
                            <a:schemeClr val="tx1"/>
                          </a:solidFill>
                          <a:latin typeface="Ubuntu" panose="020B0504030602030204" pitchFamily="34" charset="0"/>
                          <a:ea typeface="+mn-ea"/>
                          <a:cs typeface="+mn-cs"/>
                        </a:rPr>
                        <a:t> 2 minutos</a:t>
                      </a:r>
                    </a:p>
                    <a:p>
                      <a:r>
                        <a:rPr lang="es-xl" sz="900" b="1" i="0" u="none" strike="noStrike" baseline="0">
                          <a:solidFill>
                            <a:srgbClr val="316355"/>
                          </a:solidFill>
                          <a:latin typeface="Ubuntu" panose="020B0504030602030204" pitchFamily="34" charset="0"/>
                          <a:ea typeface="+mn-ea"/>
                          <a:cs typeface="+mn-cs"/>
                        </a:rPr>
                        <a:t>Dirige:</a:t>
                      </a:r>
                      <a:endParaRPr sz="900">
                        <a:solidFill>
                          <a:srgbClr val="316355"/>
                        </a:solidFill>
                        <a:latin typeface="Ubuntu" panose="020B0504030602030204" pitchFamily="34" charset="0"/>
                      </a:endParaRPr>
                    </a:p>
                    <a:p>
                      <a:endParaRPr sz="900">
                        <a:solidFill>
                          <a:srgbClr val="316355"/>
                        </a:solidFill>
                        <a:latin typeface="Ubuntu" panose="020B050403060203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6350" cap="flat" cmpd="sng" algn="ctr">
                      <a:solidFill>
                        <a:srgbClr val="7FC7EB"/>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xl" sz="900" b="0" i="0" u="none" strike="noStrike" baseline="0" dirty="0">
                          <a:solidFill>
                            <a:schemeClr val="dk1"/>
                          </a:solidFill>
                          <a:latin typeface="Ubuntu" panose="020B0504030602030204" pitchFamily="34" charset="0"/>
                          <a:ea typeface="+mn-ea"/>
                          <a:cs typeface="+mn-cs"/>
                        </a:rPr>
                        <a:t>Estos son algunos consejos más para dirigir los ejercicios de calentamiento </a:t>
                      </a:r>
                      <a:br>
                        <a:rPr lang="en-US" sz="900" b="0" i="0" u="none" strike="noStrike" baseline="0" dirty="0">
                          <a:solidFill>
                            <a:schemeClr val="dk1"/>
                          </a:solidFill>
                          <a:latin typeface="Ubuntu" panose="020B0504030602030204" pitchFamily="34" charset="0"/>
                          <a:ea typeface="+mn-ea"/>
                          <a:cs typeface="+mn-cs"/>
                        </a:rPr>
                      </a:br>
                      <a:r>
                        <a:rPr lang="es-xl" sz="900" b="0" i="0" u="none" strike="noStrike" baseline="0" dirty="0">
                          <a:solidFill>
                            <a:schemeClr val="dk1"/>
                          </a:solidFill>
                          <a:latin typeface="Ubuntu" panose="020B0504030602030204" pitchFamily="34" charset="0"/>
                          <a:ea typeface="+mn-ea"/>
                          <a:cs typeface="+mn-cs"/>
                        </a:rPr>
                        <a:t>y enfriamiento: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xl" sz="900" b="0" i="0" u="none" strike="noStrike" baseline="0" dirty="0">
                          <a:solidFill>
                            <a:schemeClr val="dk1"/>
                          </a:solidFill>
                          <a:latin typeface="Ubuntu" panose="020B0504030602030204" pitchFamily="34" charset="0"/>
                          <a:ea typeface="+mn-ea"/>
                          <a:cs typeface="+mn-cs"/>
                        </a:rPr>
                        <a:t>Sigan una rutina estándar para los ejercicios de enfriamiento </a:t>
                      </a:r>
                      <a:br>
                        <a:rPr lang="en-US" sz="900" b="0" i="0" u="none" strike="noStrike" baseline="0" dirty="0">
                          <a:solidFill>
                            <a:schemeClr val="dk1"/>
                          </a:solidFill>
                          <a:latin typeface="Ubuntu" panose="020B0504030602030204" pitchFamily="34" charset="0"/>
                          <a:ea typeface="+mn-ea"/>
                          <a:cs typeface="+mn-cs"/>
                        </a:rPr>
                      </a:br>
                      <a:r>
                        <a:rPr lang="es-xl" sz="900" b="0" i="0" u="none" strike="noStrike" baseline="0" dirty="0">
                          <a:solidFill>
                            <a:schemeClr val="dk1"/>
                          </a:solidFill>
                          <a:latin typeface="Ubuntu" panose="020B0504030602030204" pitchFamily="34" charset="0"/>
                          <a:ea typeface="+mn-ea"/>
                          <a:cs typeface="+mn-cs"/>
                        </a:rPr>
                        <a:t>y calentamiento.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sz="900" b="0" i="0" u="none" strike="noStrike" baseline="0" dirty="0">
                        <a:solidFill>
                          <a:schemeClr val="dk1"/>
                        </a:solidFill>
                        <a:latin typeface="Ubuntu" panose="020B050403060203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xl" sz="900" b="0" i="0" u="none" strike="noStrike" baseline="0" dirty="0">
                          <a:solidFill>
                            <a:schemeClr val="dk1"/>
                          </a:solidFill>
                          <a:latin typeface="Ubuntu" panose="020B0504030602030204" pitchFamily="34" charset="0"/>
                          <a:ea typeface="+mn-ea"/>
                          <a:cs typeface="+mn-cs"/>
                        </a:rPr>
                        <a:t>Muestren seguridad. Hablen en voz alta y con claridad.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sz="900" b="0" i="0" u="none" strike="noStrike" baseline="0" dirty="0">
                        <a:solidFill>
                          <a:schemeClr val="dk1"/>
                        </a:solidFill>
                        <a:latin typeface="Ubuntu" panose="020B050403060203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xl" sz="900" b="0" i="0" u="none" strike="noStrike" baseline="0" dirty="0">
                          <a:solidFill>
                            <a:schemeClr val="dk1"/>
                          </a:solidFill>
                          <a:latin typeface="Ubuntu" panose="020B0504030602030204" pitchFamily="34" charset="0"/>
                          <a:ea typeface="+mn-ea"/>
                          <a:cs typeface="+mn-cs"/>
                        </a:rPr>
                        <a:t>Animen a todos los compañeros de equipo a participar.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sz="900" b="0" i="0" u="none" strike="noStrike" baseline="0" dirty="0">
                        <a:solidFill>
                          <a:schemeClr val="dk1"/>
                        </a:solidFill>
                        <a:latin typeface="Ubuntu" panose="020B050403060203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xl" sz="900" b="0" i="0" u="none" strike="noStrike" baseline="0" dirty="0">
                          <a:solidFill>
                            <a:schemeClr val="dk1"/>
                          </a:solidFill>
                          <a:latin typeface="Ubuntu" panose="020B0504030602030204" pitchFamily="34" charset="0"/>
                          <a:ea typeface="+mn-ea"/>
                          <a:cs typeface="+mn-cs"/>
                        </a:rPr>
                        <a:t>Asegúrense de tener suficiente espacio para hacer los ejercicios de manera segura y eficaz.</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sz="900" b="0" i="0" u="none" strike="noStrike" baseline="0" dirty="0">
                        <a:solidFill>
                          <a:schemeClr val="dk1"/>
                        </a:solidFill>
                        <a:latin typeface="Ubuntu" panose="020B050403060203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xl" sz="900" b="0" i="0" u="none" strike="noStrike" baseline="0" dirty="0">
                          <a:solidFill>
                            <a:schemeClr val="dk1"/>
                          </a:solidFill>
                          <a:latin typeface="Ubuntu" panose="020B0504030602030204" pitchFamily="34" charset="0"/>
                          <a:ea typeface="+mn-ea"/>
                          <a:cs typeface="+mn-cs"/>
                        </a:rPr>
                        <a:t>Observen a los compañeros de equipo para asegurarse de que hagan los ejercicios correctamente y ofrézcanles ayuda si no los hacen bien.</a:t>
                      </a:r>
                    </a:p>
                    <a:p>
                      <a:pPr marL="0" marR="0" lvl="0" indent="0" algn="l" defTabSz="914400" rtl="0" eaLnBrk="1" fontAlgn="auto" latinLnBrk="0" hangingPunct="1">
                        <a:lnSpc>
                          <a:spcPct val="100000"/>
                        </a:lnSpc>
                        <a:spcBef>
                          <a:spcPts val="0"/>
                        </a:spcBef>
                        <a:spcAft>
                          <a:spcPts val="0"/>
                        </a:spcAft>
                        <a:buClrTx/>
                        <a:buSzTx/>
                        <a:buFontTx/>
                        <a:buNone/>
                        <a:tabLst/>
                        <a:defRPr/>
                      </a:pPr>
                      <a:endParaRPr sz="900" b="0" i="0" u="none" strike="noStrike" baseline="0" dirty="0">
                        <a:solidFill>
                          <a:schemeClr val="dk1"/>
                        </a:solidFill>
                        <a:latin typeface="Ubuntu" panose="020B0504030602030204" pitchFamily="34" charset="0"/>
                        <a:ea typeface="+mn-ea"/>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6350" cap="flat" cmpd="sng" algn="ctr">
                      <a:solidFill>
                        <a:srgbClr val="7FC7EB"/>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endParaRPr sz="1600"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6350" cap="flat" cmpd="sng" algn="ctr">
                      <a:solidFill>
                        <a:srgbClr val="7FC7EB"/>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4113514889"/>
                  </a:ext>
                </a:extLst>
              </a:tr>
            </a:tbl>
          </a:graphicData>
        </a:graphic>
      </p:graphicFrame>
      <p:pic>
        <p:nvPicPr>
          <p:cNvPr id="4" name="Picture 3">
            <a:extLst>
              <a:ext uri="{FF2B5EF4-FFF2-40B4-BE49-F238E27FC236}">
                <a16:creationId xmlns:a16="http://schemas.microsoft.com/office/drawing/2014/main" id="{2D6278D7-AF8A-3D70-F7F2-EE855941BED2}"/>
              </a:ext>
            </a:extLst>
          </p:cNvPr>
          <p:cNvPicPr>
            <a:picLocks noChangeAspect="1"/>
          </p:cNvPicPr>
          <p:nvPr/>
        </p:nvPicPr>
        <p:blipFill rotWithShape="1">
          <a:blip r:embed="rId2"/>
          <a:srcRect l="6200" t="35135" r="50000" b="21176"/>
          <a:stretch/>
        </p:blipFill>
        <p:spPr>
          <a:xfrm>
            <a:off x="7005850" y="1097200"/>
            <a:ext cx="2127137" cy="1193494"/>
          </a:xfrm>
          <a:prstGeom prst="rect">
            <a:avLst/>
          </a:prstGeom>
          <a:ln>
            <a:solidFill>
              <a:schemeClr val="tx1"/>
            </a:solidFill>
          </a:ln>
        </p:spPr>
      </p:pic>
      <p:pic>
        <p:nvPicPr>
          <p:cNvPr id="7" name="Picture 6">
            <a:extLst>
              <a:ext uri="{FF2B5EF4-FFF2-40B4-BE49-F238E27FC236}">
                <a16:creationId xmlns:a16="http://schemas.microsoft.com/office/drawing/2014/main" id="{72B29656-7F43-BDFC-F6A5-178852ECF358}"/>
              </a:ext>
            </a:extLst>
          </p:cNvPr>
          <p:cNvPicPr>
            <a:picLocks noChangeAspect="1"/>
          </p:cNvPicPr>
          <p:nvPr/>
        </p:nvPicPr>
        <p:blipFill rotWithShape="1">
          <a:blip r:embed="rId3"/>
          <a:srcRect l="6200" t="35348" r="50000" b="21602"/>
          <a:stretch/>
        </p:blipFill>
        <p:spPr>
          <a:xfrm>
            <a:off x="7005850" y="2826814"/>
            <a:ext cx="2127137" cy="1176028"/>
          </a:xfrm>
          <a:prstGeom prst="rect">
            <a:avLst/>
          </a:prstGeom>
          <a:ln>
            <a:solidFill>
              <a:schemeClr val="tx1"/>
            </a:solidFill>
          </a:ln>
        </p:spPr>
      </p:pic>
      <p:pic>
        <p:nvPicPr>
          <p:cNvPr id="11" name="Picture 10">
            <a:extLst>
              <a:ext uri="{FF2B5EF4-FFF2-40B4-BE49-F238E27FC236}">
                <a16:creationId xmlns:a16="http://schemas.microsoft.com/office/drawing/2014/main" id="{C8590C15-F791-AF99-2798-91D15DF8913D}"/>
              </a:ext>
            </a:extLst>
          </p:cNvPr>
          <p:cNvPicPr>
            <a:picLocks noChangeAspect="1"/>
          </p:cNvPicPr>
          <p:nvPr/>
        </p:nvPicPr>
        <p:blipFill rotWithShape="1">
          <a:blip r:embed="rId4"/>
          <a:srcRect l="6200" t="34923" r="50000" b="21175"/>
          <a:stretch/>
        </p:blipFill>
        <p:spPr>
          <a:xfrm>
            <a:off x="7005850" y="4764594"/>
            <a:ext cx="2127137" cy="1199316"/>
          </a:xfrm>
          <a:prstGeom prst="rect">
            <a:avLst/>
          </a:prstGeom>
          <a:ln>
            <a:solidFill>
              <a:schemeClr val="tx1"/>
            </a:solidFill>
          </a:ln>
        </p:spPr>
      </p:pic>
    </p:spTree>
    <p:extLst>
      <p:ext uri="{BB962C8B-B14F-4D97-AF65-F5344CB8AC3E}">
        <p14:creationId xmlns:p14="http://schemas.microsoft.com/office/powerpoint/2010/main" val="8473218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7AEE850-1CA9-4973-B1B5-CDD043863B4E}"/>
              </a:ext>
            </a:extLst>
          </p:cNvPr>
          <p:cNvSpPr txBox="1"/>
          <p:nvPr/>
        </p:nvSpPr>
        <p:spPr>
          <a:xfrm>
            <a:off x="920315" y="487330"/>
            <a:ext cx="8621486" cy="361317"/>
          </a:xfrm>
          <a:prstGeom prst="rect">
            <a:avLst/>
          </a:prstGeom>
          <a:noFill/>
        </p:spPr>
        <p:txBody>
          <a:bodyPr wrap="square">
            <a:spAutoFit/>
          </a:bodyPr>
          <a:lstStyle/>
          <a:p>
            <a:pPr marL="20320">
              <a:lnSpc>
                <a:spcPct val="107000"/>
              </a:lnSpc>
            </a:pPr>
            <a:r>
              <a:rPr lang="es-xl" sz="1800" b="1">
                <a:solidFill>
                  <a:srgbClr val="2F6153"/>
                </a:solidFill>
                <a:effectLst/>
                <a:latin typeface="Ubuntu" panose="020B0504030602030204" pitchFamily="34" charset="0"/>
                <a:ea typeface="Ubuntu" panose="020B0504030602030204" pitchFamily="34" charset="0"/>
                <a:cs typeface="Ubuntu" panose="020B0504030602030204" pitchFamily="34" charset="0"/>
              </a:rPr>
              <a:t>Descripción general de la capacitación</a:t>
            </a:r>
          </a:p>
        </p:txBody>
      </p:sp>
      <p:grpSp>
        <p:nvGrpSpPr>
          <p:cNvPr id="5" name="Group 19415">
            <a:extLst>
              <a:ext uri="{FF2B5EF4-FFF2-40B4-BE49-F238E27FC236}">
                <a16:creationId xmlns:a16="http://schemas.microsoft.com/office/drawing/2014/main" id="{BD57BB3C-77B2-4497-AF6A-9E4C9BF84ED4}"/>
              </a:ext>
            </a:extLst>
          </p:cNvPr>
          <p:cNvGrpSpPr/>
          <p:nvPr/>
        </p:nvGrpSpPr>
        <p:grpSpPr>
          <a:xfrm>
            <a:off x="652345" y="487330"/>
            <a:ext cx="345439" cy="313055"/>
            <a:chOff x="0" y="0"/>
            <a:chExt cx="345886" cy="313213"/>
          </a:xfrm>
        </p:grpSpPr>
        <p:sp>
          <p:nvSpPr>
            <p:cNvPr id="6" name="Shape 146">
              <a:extLst>
                <a:ext uri="{FF2B5EF4-FFF2-40B4-BE49-F238E27FC236}">
                  <a16:creationId xmlns:a16="http://schemas.microsoft.com/office/drawing/2014/main" id="{AAFEC365-205A-4D81-AA3F-1520A1DB5888}"/>
                </a:ext>
              </a:extLst>
            </p:cNvPr>
            <p:cNvSpPr/>
            <p:nvPr/>
          </p:nvSpPr>
          <p:spPr>
            <a:xfrm>
              <a:off x="43816" y="0"/>
              <a:ext cx="302070" cy="261052"/>
            </a:xfrm>
            <a:custGeom>
              <a:avLst/>
              <a:gdLst/>
              <a:ahLst/>
              <a:cxnLst/>
              <a:rect l="0" t="0" r="0" b="0"/>
              <a:pathLst>
                <a:path w="302070" h="261052">
                  <a:moveTo>
                    <a:pt x="300183" y="499"/>
                  </a:moveTo>
                  <a:cubicBezTo>
                    <a:pt x="302070" y="0"/>
                    <a:pt x="300622" y="3271"/>
                    <a:pt x="293599" y="12666"/>
                  </a:cubicBezTo>
                  <a:lnTo>
                    <a:pt x="112840" y="243552"/>
                  </a:lnTo>
                  <a:cubicBezTo>
                    <a:pt x="102629" y="256595"/>
                    <a:pt x="84544" y="261052"/>
                    <a:pt x="69799" y="253496"/>
                  </a:cubicBezTo>
                  <a:cubicBezTo>
                    <a:pt x="57493" y="247184"/>
                    <a:pt x="43523" y="232960"/>
                    <a:pt x="29680" y="203890"/>
                  </a:cubicBezTo>
                  <a:cubicBezTo>
                    <a:pt x="0" y="141545"/>
                    <a:pt x="32842" y="151731"/>
                    <a:pt x="54966" y="178604"/>
                  </a:cubicBezTo>
                  <a:cubicBezTo>
                    <a:pt x="77089" y="205465"/>
                    <a:pt x="76568" y="214596"/>
                    <a:pt x="84988" y="213897"/>
                  </a:cubicBezTo>
                  <a:cubicBezTo>
                    <a:pt x="93421" y="213199"/>
                    <a:pt x="246545" y="50944"/>
                    <a:pt x="253556" y="43222"/>
                  </a:cubicBezTo>
                  <a:cubicBezTo>
                    <a:pt x="258832" y="37421"/>
                    <a:pt x="294520" y="1995"/>
                    <a:pt x="300183" y="499"/>
                  </a:cubicBezTo>
                  <a:close/>
                </a:path>
              </a:pathLst>
            </a:custGeom>
            <a:ln w="0" cap="flat">
              <a:miter lim="127000"/>
            </a:ln>
          </p:spPr>
          <p:style>
            <a:lnRef idx="0">
              <a:srgbClr val="000000">
                <a:alpha val="0"/>
              </a:srgbClr>
            </a:lnRef>
            <a:fillRef idx="1">
              <a:srgbClr val="2F6153"/>
            </a:fillRef>
            <a:effectRef idx="0">
              <a:scrgbClr r="0" g="0" b="0"/>
            </a:effectRef>
            <a:fontRef idx="none"/>
          </p:style>
          <p:txBody>
            <a:bodyPr/>
            <a:lstStyle/>
            <a:p>
              <a:endParaRPr/>
            </a:p>
          </p:txBody>
        </p:sp>
        <p:sp>
          <p:nvSpPr>
            <p:cNvPr id="7" name="Shape 147">
              <a:extLst>
                <a:ext uri="{FF2B5EF4-FFF2-40B4-BE49-F238E27FC236}">
                  <a16:creationId xmlns:a16="http://schemas.microsoft.com/office/drawing/2014/main" id="{EC8B4D13-BAC2-4EAE-B6A5-EAA0C32E0E0B}"/>
                </a:ext>
              </a:extLst>
            </p:cNvPr>
            <p:cNvSpPr/>
            <p:nvPr/>
          </p:nvSpPr>
          <p:spPr>
            <a:xfrm>
              <a:off x="0" y="75266"/>
              <a:ext cx="237935" cy="237947"/>
            </a:xfrm>
            <a:custGeom>
              <a:avLst/>
              <a:gdLst/>
              <a:ahLst/>
              <a:cxnLst/>
              <a:rect l="0" t="0" r="0" b="0"/>
              <a:pathLst>
                <a:path w="237935" h="237947">
                  <a:moveTo>
                    <a:pt x="237935" y="118974"/>
                  </a:moveTo>
                  <a:cubicBezTo>
                    <a:pt x="237935" y="184683"/>
                    <a:pt x="184671" y="237947"/>
                    <a:pt x="118961" y="237947"/>
                  </a:cubicBezTo>
                  <a:cubicBezTo>
                    <a:pt x="53264" y="237947"/>
                    <a:pt x="0" y="184683"/>
                    <a:pt x="0" y="118974"/>
                  </a:cubicBezTo>
                  <a:cubicBezTo>
                    <a:pt x="0" y="53276"/>
                    <a:pt x="53264" y="0"/>
                    <a:pt x="118961" y="0"/>
                  </a:cubicBezTo>
                  <a:cubicBezTo>
                    <a:pt x="184671" y="0"/>
                    <a:pt x="237935" y="53276"/>
                    <a:pt x="237935" y="118974"/>
                  </a:cubicBezTo>
                  <a:close/>
                </a:path>
              </a:pathLst>
            </a:custGeom>
            <a:ln w="15469" cap="flat">
              <a:miter lim="127000"/>
            </a:ln>
          </p:spPr>
          <p:style>
            <a:lnRef idx="1">
              <a:srgbClr val="2F6153"/>
            </a:lnRef>
            <a:fillRef idx="0">
              <a:srgbClr val="000000">
                <a:alpha val="0"/>
              </a:srgbClr>
            </a:fillRef>
            <a:effectRef idx="0">
              <a:scrgbClr r="0" g="0" b="0"/>
            </a:effectRef>
            <a:fontRef idx="none"/>
          </p:style>
          <p:txBody>
            <a:bodyPr/>
            <a:lstStyle/>
            <a:p>
              <a:endParaRPr/>
            </a:p>
          </p:txBody>
        </p:sp>
      </p:grpSp>
      <p:graphicFrame>
        <p:nvGraphicFramePr>
          <p:cNvPr id="14" name="Tabla 13">
            <a:extLst>
              <a:ext uri="{FF2B5EF4-FFF2-40B4-BE49-F238E27FC236}">
                <a16:creationId xmlns:a16="http://schemas.microsoft.com/office/drawing/2014/main" id="{9E826EC8-9B4A-423F-8EC7-0F80E35AA177}"/>
              </a:ext>
            </a:extLst>
          </p:cNvPr>
          <p:cNvGraphicFramePr>
            <a:graphicFrameLocks noGrp="1"/>
          </p:cNvGraphicFramePr>
          <p:nvPr>
            <p:extLst>
              <p:ext uri="{D42A27DB-BD31-4B8C-83A1-F6EECF244321}">
                <p14:modId xmlns:p14="http://schemas.microsoft.com/office/powerpoint/2010/main" val="1754061732"/>
              </p:ext>
            </p:extLst>
          </p:nvPr>
        </p:nvGraphicFramePr>
        <p:xfrm>
          <a:off x="652345" y="948224"/>
          <a:ext cx="8621485" cy="5281268"/>
        </p:xfrm>
        <a:graphic>
          <a:graphicData uri="http://schemas.openxmlformats.org/drawingml/2006/table">
            <a:tbl>
              <a:tblPr firstRow="1" firstCol="1" bandRow="1">
                <a:tableStyleId>{8799B23B-EC83-4686-B30A-512413B5E67A}</a:tableStyleId>
              </a:tblPr>
              <a:tblGrid>
                <a:gridCol w="5112351">
                  <a:extLst>
                    <a:ext uri="{9D8B030D-6E8A-4147-A177-3AD203B41FA5}">
                      <a16:colId xmlns:a16="http://schemas.microsoft.com/office/drawing/2014/main" val="3459485581"/>
                    </a:ext>
                  </a:extLst>
                </a:gridCol>
                <a:gridCol w="2301525">
                  <a:extLst>
                    <a:ext uri="{9D8B030D-6E8A-4147-A177-3AD203B41FA5}">
                      <a16:colId xmlns:a16="http://schemas.microsoft.com/office/drawing/2014/main" val="215483581"/>
                    </a:ext>
                  </a:extLst>
                </a:gridCol>
                <a:gridCol w="1207609">
                  <a:extLst>
                    <a:ext uri="{9D8B030D-6E8A-4147-A177-3AD203B41FA5}">
                      <a16:colId xmlns:a16="http://schemas.microsoft.com/office/drawing/2014/main" val="1179000542"/>
                    </a:ext>
                  </a:extLst>
                </a:gridCol>
              </a:tblGrid>
              <a:tr h="528295">
                <a:tc>
                  <a:txBody>
                    <a:bodyPr/>
                    <a:lstStyle/>
                    <a:p>
                      <a:pPr marL="3810">
                        <a:lnSpc>
                          <a:spcPct val="107000"/>
                        </a:lnSpc>
                        <a:spcAft>
                          <a:spcPts val="800"/>
                        </a:spcAft>
                      </a:pPr>
                      <a:r>
                        <a:rPr lang="es-xl" sz="1600" b="1" dirty="0">
                          <a:solidFill>
                            <a:srgbClr val="8C8D8F"/>
                          </a:solidFill>
                          <a:effectLst/>
                          <a:latin typeface="Ubuntu" panose="020B0504030602030204" pitchFamily="34" charset="0"/>
                        </a:rPr>
                        <a:t>Tema</a:t>
                      </a:r>
                      <a:endParaRPr sz="1600" dirty="0">
                        <a:solidFill>
                          <a:srgbClr val="000000"/>
                        </a:solidFill>
                        <a:effectLst/>
                        <a:latin typeface="Ubuntu" panose="020B0504030602030204" pitchFamily="34" charset="0"/>
                        <a:ea typeface="Calibri" panose="020F0502020204030204" pitchFamily="34" charset="0"/>
                        <a:cs typeface="Times New Roman" panose="02020603050405020304" pitchFamily="18" charset="0"/>
                      </a:endParaRPr>
                    </a:p>
                  </a:txBody>
                  <a:tcPr marL="109692" marR="50661" marT="37886" marB="30397" anchor="b">
                    <a:lnT w="12700" cmpd="sng">
                      <a:noFill/>
                    </a:lnT>
                    <a:noFill/>
                  </a:tcPr>
                </a:tc>
                <a:tc>
                  <a:txBody>
                    <a:bodyPr/>
                    <a:lstStyle/>
                    <a:p>
                      <a:pPr marL="3810" algn="l" defTabSz="914400" rtl="0" eaLnBrk="1" latinLnBrk="0" hangingPunct="1">
                        <a:lnSpc>
                          <a:spcPct val="107000"/>
                        </a:lnSpc>
                        <a:spcAft>
                          <a:spcPts val="800"/>
                        </a:spcAft>
                      </a:pPr>
                      <a:r>
                        <a:rPr lang="es-xl" sz="1600" b="1" dirty="0">
                          <a:solidFill>
                            <a:srgbClr val="8C8D8F"/>
                          </a:solidFill>
                          <a:effectLst/>
                          <a:latin typeface="Ubuntu" panose="020B0504030602030204" pitchFamily="34" charset="0"/>
                        </a:rPr>
                        <a:t>Descripción</a:t>
                      </a:r>
                      <a:endParaRPr sz="1600" b="1" dirty="0">
                        <a:solidFill>
                          <a:srgbClr val="8C8D8F"/>
                        </a:solidFill>
                        <a:effectLst/>
                        <a:latin typeface="Ubuntu" panose="020B0504030602030204" pitchFamily="34" charset="0"/>
                        <a:ea typeface="Calibri" panose="020F0502020204030204" pitchFamily="34" charset="0"/>
                        <a:cs typeface="Times New Roman" panose="02020603050405020304" pitchFamily="18" charset="0"/>
                      </a:endParaRPr>
                    </a:p>
                  </a:txBody>
                  <a:tcPr marL="109692" marR="50661" marT="37886" marB="30397" anchor="b">
                    <a:lnT w="12700" cmpd="sng">
                      <a:noFill/>
                    </a:lnT>
                    <a:noFill/>
                  </a:tcPr>
                </a:tc>
                <a:tc>
                  <a:txBody>
                    <a:bodyPr/>
                    <a:lstStyle/>
                    <a:p>
                      <a:pPr marL="3810" algn="l" defTabSz="914400" rtl="0" eaLnBrk="1" latinLnBrk="0" hangingPunct="1">
                        <a:lnSpc>
                          <a:spcPct val="107000"/>
                        </a:lnSpc>
                        <a:spcAft>
                          <a:spcPts val="800"/>
                        </a:spcAft>
                      </a:pPr>
                      <a:r>
                        <a:rPr lang="es-xl" sz="1600" b="1" dirty="0">
                          <a:solidFill>
                            <a:srgbClr val="8C8D8F"/>
                          </a:solidFill>
                          <a:effectLst/>
                          <a:latin typeface="Ubuntu" panose="020B0504030602030204" pitchFamily="34" charset="0"/>
                        </a:rPr>
                        <a:t>Tiempo estimado</a:t>
                      </a:r>
                      <a:endParaRPr sz="1600" b="1" dirty="0">
                        <a:solidFill>
                          <a:srgbClr val="8C8D8F"/>
                        </a:solidFill>
                        <a:effectLst/>
                        <a:latin typeface="Ubuntu" panose="020B0504030602030204" pitchFamily="34" charset="0"/>
                        <a:ea typeface="Calibri" panose="020F0502020204030204" pitchFamily="34" charset="0"/>
                        <a:cs typeface="Times New Roman" panose="02020603050405020304" pitchFamily="18" charset="0"/>
                      </a:endParaRPr>
                    </a:p>
                  </a:txBody>
                  <a:tcPr marL="109692" marR="50661" marT="37886" marB="30397" anchor="b">
                    <a:lnT w="12700" cmpd="sng">
                      <a:noFill/>
                    </a:lnT>
                    <a:noFill/>
                  </a:tcPr>
                </a:tc>
                <a:extLst>
                  <a:ext uri="{0D108BD9-81ED-4DB2-BD59-A6C34878D82A}">
                    <a16:rowId xmlns:a16="http://schemas.microsoft.com/office/drawing/2014/main" val="2425623405"/>
                  </a:ext>
                </a:extLst>
              </a:tr>
              <a:tr h="2432045">
                <a:tc>
                  <a:txBody>
                    <a:bodyPr/>
                    <a:lstStyle/>
                    <a:p>
                      <a:pPr marL="3810">
                        <a:lnSpc>
                          <a:spcPct val="100000"/>
                        </a:lnSpc>
                        <a:spcAft>
                          <a:spcPts val="800"/>
                        </a:spcAft>
                      </a:pPr>
                      <a:r>
                        <a:rPr lang="es-xl" sz="1600" b="1" dirty="0">
                          <a:solidFill>
                            <a:srgbClr val="2F6153"/>
                          </a:solidFill>
                          <a:effectLst/>
                          <a:latin typeface="Ubuntu" panose="020B0504030602030204" pitchFamily="34" charset="0"/>
                        </a:rPr>
                        <a:t>Lección 1:</a:t>
                      </a:r>
                      <a:endParaRPr sz="1600" dirty="0">
                        <a:solidFill>
                          <a:srgbClr val="000000"/>
                        </a:solidFill>
                        <a:effectLst/>
                        <a:latin typeface="Ubuntu" panose="020B0504030602030204" pitchFamily="34" charset="0"/>
                      </a:endParaRPr>
                    </a:p>
                    <a:p>
                      <a:pPr marL="2540">
                        <a:lnSpc>
                          <a:spcPct val="100000"/>
                        </a:lnSpc>
                        <a:spcAft>
                          <a:spcPts val="800"/>
                        </a:spcAft>
                      </a:pPr>
                      <a:r>
                        <a:rPr lang="es-xl" sz="1600" b="1" u="none" strike="noStrike" dirty="0">
                          <a:solidFill>
                            <a:srgbClr val="2F6153"/>
                          </a:solidFill>
                          <a:effectLst/>
                          <a:uFillTx/>
                          <a:latin typeface="Ubuntu" panose="020B0504030602030204" pitchFamily="34" charset="0"/>
                        </a:rPr>
                        <a:t>Descripción general del Mejoramiento Físico</a:t>
                      </a:r>
                      <a:endParaRPr sz="1600" b="1" u="none" strike="noStrike" dirty="0">
                        <a:solidFill>
                          <a:srgbClr val="000000"/>
                        </a:solidFill>
                        <a:effectLst/>
                        <a:uFillTx/>
                        <a:latin typeface="Ubuntu" panose="020B0504030602030204" pitchFamily="34" charset="0"/>
                      </a:endParaRPr>
                    </a:p>
                    <a:p>
                      <a:pPr marL="180975" lvl="0" indent="-85725">
                        <a:lnSpc>
                          <a:spcPct val="100000"/>
                        </a:lnSpc>
                        <a:spcAft>
                          <a:spcPts val="800"/>
                        </a:spcAft>
                        <a:buFont typeface="Arial" panose="020B0604020202020204" pitchFamily="34" charset="0"/>
                        <a:buChar char="•"/>
                      </a:pPr>
                      <a:r>
                        <a:rPr lang="es-xl" sz="1600" b="0" u="none" strike="noStrike" dirty="0">
                          <a:solidFill>
                            <a:srgbClr val="2F6153"/>
                          </a:solidFill>
                          <a:effectLst/>
                          <a:uFill>
                            <a:solidFill>
                              <a:srgbClr val="000000"/>
                            </a:solidFill>
                          </a:uFill>
                          <a:latin typeface="Ubuntu" panose="020B0504030602030204" pitchFamily="34" charset="0"/>
                        </a:rPr>
                        <a:t>Definición de Mejoramiento Físico</a:t>
                      </a:r>
                    </a:p>
                    <a:p>
                      <a:pPr marL="180975" lvl="0" indent="-85725">
                        <a:lnSpc>
                          <a:spcPct val="100000"/>
                        </a:lnSpc>
                        <a:spcAft>
                          <a:spcPts val="800"/>
                        </a:spcAft>
                        <a:buFont typeface="Arial" panose="020B0604020202020204" pitchFamily="34" charset="0"/>
                        <a:buChar char="•"/>
                      </a:pPr>
                      <a:r>
                        <a:rPr lang="es-xl" sz="1600" b="0" u="none" strike="noStrike" dirty="0">
                          <a:solidFill>
                            <a:srgbClr val="2F6153"/>
                          </a:solidFill>
                          <a:effectLst/>
                          <a:uFill>
                            <a:solidFill>
                              <a:srgbClr val="000000"/>
                            </a:solidFill>
                          </a:uFill>
                          <a:latin typeface="Ubuntu" panose="020B0504030602030204" pitchFamily="34" charset="0"/>
                          <a:ea typeface="Ubuntu" panose="020B0504030602030204" pitchFamily="34" charset="0"/>
                          <a:cs typeface="Ubuntu" panose="020B0504030602030204" pitchFamily="34" charset="0"/>
                        </a:rPr>
                        <a:t>Actividad física</a:t>
                      </a:r>
                    </a:p>
                    <a:p>
                      <a:pPr marL="180975" lvl="0" indent="-85725">
                        <a:lnSpc>
                          <a:spcPct val="100000"/>
                        </a:lnSpc>
                        <a:spcAft>
                          <a:spcPts val="800"/>
                        </a:spcAft>
                        <a:buFont typeface="Arial" panose="020B0604020202020204" pitchFamily="34" charset="0"/>
                        <a:buChar char="•"/>
                      </a:pPr>
                      <a:r>
                        <a:rPr lang="es-xl" sz="1600" b="0" u="none" strike="noStrike" dirty="0">
                          <a:solidFill>
                            <a:srgbClr val="2F6153"/>
                          </a:solidFill>
                          <a:effectLst/>
                          <a:uFill>
                            <a:solidFill>
                              <a:srgbClr val="000000"/>
                            </a:solidFill>
                          </a:uFill>
                          <a:latin typeface="Ubuntu" panose="020B0504030602030204" pitchFamily="34" charset="0"/>
                          <a:ea typeface="Ubuntu" panose="020B0504030602030204" pitchFamily="34" charset="0"/>
                          <a:cs typeface="Ubuntu" panose="020B0504030602030204" pitchFamily="34" charset="0"/>
                        </a:rPr>
                        <a:t>Nutrición</a:t>
                      </a:r>
                    </a:p>
                    <a:p>
                      <a:pPr marL="180975" lvl="0" indent="-85725">
                        <a:lnSpc>
                          <a:spcPct val="100000"/>
                        </a:lnSpc>
                        <a:spcAft>
                          <a:spcPts val="800"/>
                        </a:spcAft>
                        <a:buFont typeface="Arial" panose="020B0604020202020204" pitchFamily="34" charset="0"/>
                        <a:buChar char="•"/>
                      </a:pPr>
                      <a:r>
                        <a:rPr lang="es-xl" sz="1600" b="0" u="none" strike="noStrike" dirty="0">
                          <a:solidFill>
                            <a:srgbClr val="2F6153"/>
                          </a:solidFill>
                          <a:effectLst/>
                          <a:uFill>
                            <a:solidFill>
                              <a:srgbClr val="000000"/>
                            </a:solidFill>
                          </a:uFill>
                          <a:latin typeface="Ubuntu" panose="020B0504030602030204" pitchFamily="34" charset="0"/>
                          <a:ea typeface="Ubuntu" panose="020B0504030602030204" pitchFamily="34" charset="0"/>
                          <a:cs typeface="Ubuntu" panose="020B0504030602030204" pitchFamily="34" charset="0"/>
                        </a:rPr>
                        <a:t>Hidratación</a:t>
                      </a:r>
                    </a:p>
                    <a:p>
                      <a:pPr marL="180975" lvl="0" indent="-85725">
                        <a:lnSpc>
                          <a:spcPct val="100000"/>
                        </a:lnSpc>
                        <a:spcAft>
                          <a:spcPts val="800"/>
                        </a:spcAft>
                        <a:buFont typeface="Arial" panose="020B0604020202020204" pitchFamily="34" charset="0"/>
                        <a:buChar char="•"/>
                      </a:pPr>
                      <a:r>
                        <a:rPr lang="es-xl" sz="1600" b="0" u="none" strike="noStrike" dirty="0">
                          <a:solidFill>
                            <a:srgbClr val="2F6153"/>
                          </a:solidFill>
                          <a:effectLst/>
                          <a:uFill>
                            <a:solidFill>
                              <a:srgbClr val="000000"/>
                            </a:solidFill>
                          </a:uFill>
                          <a:latin typeface="Ubuntu" panose="020B0504030602030204" pitchFamily="34" charset="0"/>
                          <a:ea typeface="Ubuntu" panose="020B0504030602030204" pitchFamily="34" charset="0"/>
                          <a:cs typeface="Ubuntu" panose="020B0504030602030204" pitchFamily="34" charset="0"/>
                        </a:rPr>
                        <a:t>Consejos de salud en la práctica</a:t>
                      </a:r>
                      <a:endParaRPr sz="1600" b="0" u="none" strike="noStrike" dirty="0">
                        <a:solidFill>
                          <a:srgbClr val="000000"/>
                        </a:solidFill>
                        <a:effectLst/>
                        <a:uFill>
                          <a:solidFill>
                            <a:srgbClr val="000000"/>
                          </a:solidFill>
                        </a:uFill>
                        <a:latin typeface="Ubuntu" panose="020B0504030602030204" pitchFamily="34" charset="0"/>
                        <a:ea typeface="Ubuntu" panose="020B0504030602030204" pitchFamily="34" charset="0"/>
                        <a:cs typeface="Ubuntu" panose="020B0504030602030204" pitchFamily="34" charset="0"/>
                      </a:endParaRPr>
                    </a:p>
                  </a:txBody>
                  <a:tcPr marL="109692" marR="50661" marT="37886" marB="30397" anchor="ctr">
                    <a:noFill/>
                  </a:tcPr>
                </a:tc>
                <a:tc>
                  <a:txBody>
                    <a:bodyPr/>
                    <a:lstStyle/>
                    <a:p>
                      <a:pPr marL="9525">
                        <a:lnSpc>
                          <a:spcPct val="100000"/>
                        </a:lnSpc>
                        <a:spcAft>
                          <a:spcPts val="800"/>
                        </a:spcAft>
                      </a:pPr>
                      <a:r>
                        <a:rPr lang="es-xl" sz="1600" spc="-20" baseline="0" dirty="0">
                          <a:solidFill>
                            <a:srgbClr val="2F6153"/>
                          </a:solidFill>
                          <a:effectLst/>
                          <a:latin typeface="Ubuntu" panose="020B0504030602030204" pitchFamily="34" charset="0"/>
                        </a:rPr>
                        <a:t>Aprender sobre los conceptos básicos de </a:t>
                      </a:r>
                      <a:br>
                        <a:rPr lang="en-US" sz="1600" spc="-20" baseline="0" dirty="0">
                          <a:solidFill>
                            <a:srgbClr val="2F6153"/>
                          </a:solidFill>
                          <a:effectLst/>
                          <a:latin typeface="Ubuntu" panose="020B0504030602030204" pitchFamily="34" charset="0"/>
                        </a:rPr>
                      </a:br>
                      <a:r>
                        <a:rPr lang="es-xl" sz="1600" spc="-20" baseline="0" dirty="0">
                          <a:solidFill>
                            <a:srgbClr val="2F6153"/>
                          </a:solidFill>
                          <a:effectLst/>
                          <a:latin typeface="Ubuntu" panose="020B0504030602030204" pitchFamily="34" charset="0"/>
                        </a:rPr>
                        <a:t>la actividad física, la nutrición, la hidratación y cómo apoyar a los compañeros de equipo.</a:t>
                      </a:r>
                    </a:p>
                  </a:txBody>
                  <a:tcPr marL="109692" marR="50661" marT="37886" marB="30397" anchor="ctr">
                    <a:noFill/>
                  </a:tcPr>
                </a:tc>
                <a:tc>
                  <a:txBody>
                    <a:bodyPr/>
                    <a:lstStyle/>
                    <a:p>
                      <a:pPr marL="73025">
                        <a:lnSpc>
                          <a:spcPct val="100000"/>
                        </a:lnSpc>
                        <a:spcAft>
                          <a:spcPts val="800"/>
                        </a:spcAft>
                      </a:pPr>
                      <a:r>
                        <a:rPr lang="es-xl" sz="1600">
                          <a:solidFill>
                            <a:srgbClr val="2F6153"/>
                          </a:solidFill>
                          <a:effectLst/>
                          <a:latin typeface="Ubuntu" panose="020B0504030602030204" pitchFamily="34" charset="0"/>
                        </a:rPr>
                        <a:t>1,5 horas</a:t>
                      </a:r>
                      <a:endParaRPr sz="1600">
                        <a:solidFill>
                          <a:srgbClr val="000000"/>
                        </a:solidFill>
                        <a:effectLst/>
                        <a:latin typeface="Ubuntu" panose="020B0504030602030204" pitchFamily="34" charset="0"/>
                        <a:ea typeface="Calibri" panose="020F0502020204030204" pitchFamily="34" charset="0"/>
                        <a:cs typeface="Times New Roman" panose="02020603050405020304" pitchFamily="18" charset="0"/>
                      </a:endParaRPr>
                    </a:p>
                  </a:txBody>
                  <a:tcPr marL="109692" marR="50661" marT="37886" marB="30397" anchor="ctr">
                    <a:noFill/>
                  </a:tcPr>
                </a:tc>
                <a:extLst>
                  <a:ext uri="{0D108BD9-81ED-4DB2-BD59-A6C34878D82A}">
                    <a16:rowId xmlns:a16="http://schemas.microsoft.com/office/drawing/2014/main" val="3586624993"/>
                  </a:ext>
                </a:extLst>
              </a:tr>
              <a:tr h="2076599">
                <a:tc>
                  <a:txBody>
                    <a:bodyPr/>
                    <a:lstStyle/>
                    <a:p>
                      <a:pPr marL="1270">
                        <a:lnSpc>
                          <a:spcPct val="100000"/>
                        </a:lnSpc>
                        <a:spcAft>
                          <a:spcPts val="800"/>
                        </a:spcAft>
                      </a:pPr>
                      <a:r>
                        <a:rPr lang="es-xl" sz="1600" b="1" dirty="0">
                          <a:solidFill>
                            <a:srgbClr val="3A3865"/>
                          </a:solidFill>
                          <a:effectLst/>
                          <a:latin typeface="Ubuntu" panose="020B0504030602030204" pitchFamily="34" charset="0"/>
                        </a:rPr>
                        <a:t>Lección 2:</a:t>
                      </a:r>
                      <a:endParaRPr sz="1600" dirty="0">
                        <a:solidFill>
                          <a:srgbClr val="000000"/>
                        </a:solidFill>
                        <a:effectLst/>
                        <a:latin typeface="Ubuntu" panose="020B0504030602030204" pitchFamily="34" charset="0"/>
                      </a:endParaRPr>
                    </a:p>
                    <a:p>
                      <a:pPr>
                        <a:lnSpc>
                          <a:spcPct val="100000"/>
                        </a:lnSpc>
                        <a:spcAft>
                          <a:spcPts val="800"/>
                        </a:spcAft>
                      </a:pPr>
                      <a:r>
                        <a:rPr lang="es-xl" sz="1600" b="1" dirty="0">
                          <a:solidFill>
                            <a:srgbClr val="3A3865"/>
                          </a:solidFill>
                          <a:effectLst/>
                          <a:latin typeface="Ubuntu" panose="020B0504030602030204" pitchFamily="34" charset="0"/>
                        </a:rPr>
                        <a:t>Dirigir ejercicios de calentamiento y enfriamiento</a:t>
                      </a:r>
                      <a:endParaRPr sz="1600" dirty="0">
                        <a:solidFill>
                          <a:srgbClr val="000000"/>
                        </a:solidFill>
                        <a:effectLst/>
                        <a:latin typeface="Ubuntu" panose="020B0504030602030204" pitchFamily="34" charset="0"/>
                      </a:endParaRPr>
                    </a:p>
                    <a:p>
                      <a:pPr marL="180975" lvl="0" indent="-95250" fontAlgn="base">
                        <a:lnSpc>
                          <a:spcPct val="100000"/>
                        </a:lnSpc>
                        <a:spcAft>
                          <a:spcPts val="800"/>
                        </a:spcAft>
                        <a:buClr>
                          <a:srgbClr val="3A3865"/>
                        </a:buClr>
                        <a:buSzPts val="1200"/>
                        <a:buFont typeface="Arial" panose="020B0604020202020204" pitchFamily="34" charset="0"/>
                        <a:buChar char="•"/>
                      </a:pPr>
                      <a:r>
                        <a:rPr lang="es-xl" sz="1600" b="0" u="none" strike="noStrike" dirty="0">
                          <a:solidFill>
                            <a:srgbClr val="3A3865"/>
                          </a:solidFill>
                          <a:effectLst/>
                          <a:uFill>
                            <a:solidFill>
                              <a:srgbClr val="000000"/>
                            </a:solidFill>
                          </a:uFill>
                          <a:latin typeface="Ubuntu" panose="020B0504030602030204" pitchFamily="34" charset="0"/>
                        </a:rPr>
                        <a:t>Ejercicios de calentamiento</a:t>
                      </a:r>
                    </a:p>
                    <a:p>
                      <a:pPr marL="180975" lvl="0" indent="-95250" fontAlgn="base">
                        <a:lnSpc>
                          <a:spcPct val="100000"/>
                        </a:lnSpc>
                        <a:spcAft>
                          <a:spcPts val="800"/>
                        </a:spcAft>
                        <a:buClr>
                          <a:srgbClr val="3A3865"/>
                        </a:buClr>
                        <a:buSzPts val="1200"/>
                        <a:buFont typeface="Arial" panose="020B0604020202020204" pitchFamily="34" charset="0"/>
                        <a:buChar char="•"/>
                      </a:pPr>
                      <a:r>
                        <a:rPr lang="es-xl" sz="1600" b="0" u="none" strike="noStrike" dirty="0">
                          <a:solidFill>
                            <a:srgbClr val="3A3865"/>
                          </a:solidFill>
                          <a:effectLst/>
                          <a:uFill>
                            <a:solidFill>
                              <a:srgbClr val="000000"/>
                            </a:solidFill>
                          </a:uFill>
                          <a:latin typeface="Ubuntu" panose="020B0504030602030204" pitchFamily="34" charset="0"/>
                          <a:ea typeface="Ubuntu" panose="020B0504030602030204" pitchFamily="34" charset="0"/>
                          <a:cs typeface="Ubuntu" panose="020B0504030602030204" pitchFamily="34" charset="0"/>
                        </a:rPr>
                        <a:t>Ejercicios de enfriamiento</a:t>
                      </a:r>
                    </a:p>
                    <a:p>
                      <a:pPr marL="180975" lvl="0" indent="-95250" fontAlgn="base">
                        <a:lnSpc>
                          <a:spcPct val="100000"/>
                        </a:lnSpc>
                        <a:spcAft>
                          <a:spcPts val="800"/>
                        </a:spcAft>
                        <a:buClr>
                          <a:srgbClr val="3A3865"/>
                        </a:buClr>
                        <a:buSzPts val="1200"/>
                        <a:buFont typeface="Arial" panose="020B0604020202020204" pitchFamily="34" charset="0"/>
                        <a:buChar char="•"/>
                      </a:pPr>
                      <a:r>
                        <a:rPr lang="es-xl" sz="1600" b="0" u="none" strike="noStrike" dirty="0">
                          <a:solidFill>
                            <a:srgbClr val="3A3865"/>
                          </a:solidFill>
                          <a:effectLst/>
                          <a:uFill>
                            <a:solidFill>
                              <a:srgbClr val="000000"/>
                            </a:solidFill>
                          </a:uFill>
                          <a:latin typeface="Ubuntu" panose="020B0504030602030204" pitchFamily="34" charset="0"/>
                          <a:ea typeface="Ubuntu" panose="020B0504030602030204" pitchFamily="34" charset="0"/>
                          <a:cs typeface="Ubuntu" panose="020B0504030602030204" pitchFamily="34" charset="0"/>
                        </a:rPr>
                        <a:t>Dirigir ejercicios de calentamiento y enfriamiento en la práctica</a:t>
                      </a:r>
                    </a:p>
                    <a:p>
                      <a:pPr marL="180975" lvl="0" indent="-95250" fontAlgn="base">
                        <a:lnSpc>
                          <a:spcPct val="100000"/>
                        </a:lnSpc>
                        <a:spcAft>
                          <a:spcPts val="800"/>
                        </a:spcAft>
                        <a:buClr>
                          <a:srgbClr val="3A3865"/>
                        </a:buClr>
                        <a:buSzPts val="1200"/>
                        <a:buFont typeface="Arial" panose="020B0604020202020204" pitchFamily="34" charset="0"/>
                        <a:buChar char="•"/>
                      </a:pPr>
                      <a:r>
                        <a:rPr lang="es-xl" sz="1600" b="0" u="none" strike="noStrike" dirty="0">
                          <a:solidFill>
                            <a:srgbClr val="3A3865"/>
                          </a:solidFill>
                          <a:effectLst/>
                          <a:uFill>
                            <a:solidFill>
                              <a:srgbClr val="000000"/>
                            </a:solidFill>
                          </a:uFill>
                          <a:latin typeface="Ubuntu" panose="020B0504030602030204" pitchFamily="34" charset="0"/>
                          <a:ea typeface="Ubuntu" panose="020B0504030602030204" pitchFamily="34" charset="0"/>
                          <a:cs typeface="Ubuntu" panose="020B0504030602030204" pitchFamily="34" charset="0"/>
                        </a:rPr>
                        <a:t>Comunicarse con el entrenador</a:t>
                      </a:r>
                    </a:p>
                  </a:txBody>
                  <a:tcPr marL="109692" marR="50661" marT="37886" marB="30397" anchor="ctr">
                    <a:noFill/>
                  </a:tcPr>
                </a:tc>
                <a:tc>
                  <a:txBody>
                    <a:bodyPr/>
                    <a:lstStyle/>
                    <a:p>
                      <a:pPr marL="9525" marR="270510">
                        <a:lnSpc>
                          <a:spcPct val="100000"/>
                        </a:lnSpc>
                        <a:spcAft>
                          <a:spcPts val="800"/>
                        </a:spcAft>
                      </a:pPr>
                      <a:r>
                        <a:rPr lang="es-xl" sz="1600" dirty="0">
                          <a:solidFill>
                            <a:srgbClr val="3A3865"/>
                          </a:solidFill>
                          <a:effectLst/>
                          <a:latin typeface="Ubuntu" panose="020B0504030602030204" pitchFamily="34" charset="0"/>
                        </a:rPr>
                        <a:t>Practicar para dirigir rutinas de calentamiento y enfriamiento en diferentesdeportes.</a:t>
                      </a:r>
                    </a:p>
                  </a:txBody>
                  <a:tcPr marL="109692" marR="50661" marT="37886" marB="30397" anchor="ctr">
                    <a:noFill/>
                  </a:tcPr>
                </a:tc>
                <a:tc>
                  <a:txBody>
                    <a:bodyPr/>
                    <a:lstStyle/>
                    <a:p>
                      <a:pPr marL="73025">
                        <a:lnSpc>
                          <a:spcPct val="100000"/>
                        </a:lnSpc>
                        <a:spcAft>
                          <a:spcPts val="800"/>
                        </a:spcAft>
                      </a:pPr>
                      <a:r>
                        <a:rPr lang="es-xl" sz="1600" dirty="0">
                          <a:solidFill>
                            <a:srgbClr val="3A3865"/>
                          </a:solidFill>
                          <a:effectLst/>
                          <a:latin typeface="Ubuntu" panose="020B0504030602030204" pitchFamily="34" charset="0"/>
                        </a:rPr>
                        <a:t>2 horas</a:t>
                      </a:r>
                      <a:endParaRPr sz="1600" dirty="0">
                        <a:solidFill>
                          <a:srgbClr val="000000"/>
                        </a:solidFill>
                        <a:effectLst/>
                        <a:latin typeface="Ubuntu" panose="020B0504030602030204" pitchFamily="34" charset="0"/>
                        <a:ea typeface="Calibri" panose="020F0502020204030204" pitchFamily="34" charset="0"/>
                        <a:cs typeface="Times New Roman" panose="02020603050405020304" pitchFamily="18" charset="0"/>
                      </a:endParaRPr>
                    </a:p>
                  </a:txBody>
                  <a:tcPr marL="109692" marR="50661" marT="37886" marB="30397" anchor="ctr">
                    <a:noFill/>
                  </a:tcPr>
                </a:tc>
                <a:extLst>
                  <a:ext uri="{0D108BD9-81ED-4DB2-BD59-A6C34878D82A}">
                    <a16:rowId xmlns:a16="http://schemas.microsoft.com/office/drawing/2014/main" val="1709741591"/>
                  </a:ext>
                </a:extLst>
              </a:tr>
            </a:tbl>
          </a:graphicData>
        </a:graphic>
      </p:graphicFrame>
    </p:spTree>
    <p:extLst>
      <p:ext uri="{BB962C8B-B14F-4D97-AF65-F5344CB8AC3E}">
        <p14:creationId xmlns:p14="http://schemas.microsoft.com/office/powerpoint/2010/main" val="15952857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3981161106"/>
              </p:ext>
            </p:extLst>
          </p:nvPr>
        </p:nvGraphicFramePr>
        <p:xfrm>
          <a:off x="614150" y="545911"/>
          <a:ext cx="8518837" cy="6277744"/>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297237">
                <a:tc>
                  <a:txBody>
                    <a:bodyPr/>
                    <a:lstStyle/>
                    <a:p>
                      <a:r>
                        <a:rPr lang="es-xl" sz="1200" dirty="0">
                          <a:solidFill>
                            <a:srgbClr val="316355"/>
                          </a:solidFill>
                          <a:latin typeface="Ubuntu" panose="020B0504030602030204" pitchFamily="34" charset="0"/>
                        </a:rPr>
                        <a:t>Preparación</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s-xl" sz="1200">
                          <a:solidFill>
                            <a:srgbClr val="316355"/>
                          </a:solidFill>
                          <a:latin typeface="Ubuntu" panose="020B0504030602030204" pitchFamily="34" charset="0"/>
                        </a:rPr>
                        <a:t>Descripción</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s-xl" sz="1200">
                          <a:solidFill>
                            <a:srgbClr val="316355"/>
                          </a:solidFill>
                          <a:latin typeface="Ubuntu" panose="020B0504030602030204" pitchFamily="34" charset="0"/>
                        </a:rPr>
                        <a:t>Diapositiva</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5980507">
                <a:tc>
                  <a:txBody>
                    <a:bodyPr/>
                    <a:lstStyle/>
                    <a:p>
                      <a:r>
                        <a:rPr lang="es-xl" sz="900" b="1" i="0" u="none" strike="noStrike" baseline="0" dirty="0">
                          <a:solidFill>
                            <a:srgbClr val="316355"/>
                          </a:solidFill>
                          <a:latin typeface="Ubuntu" panose="020B0504030602030204" pitchFamily="34" charset="0"/>
                          <a:ea typeface="+mn-ea"/>
                          <a:cs typeface="+mn-cs"/>
                        </a:rPr>
                        <a:t>Tema</a:t>
                      </a:r>
                    </a:p>
                    <a:p>
                      <a:r>
                        <a:rPr lang="es-xl" sz="900" b="1" i="0" u="none" strike="noStrike" baseline="0" dirty="0">
                          <a:solidFill>
                            <a:srgbClr val="316355"/>
                          </a:solidFill>
                          <a:latin typeface="Ubuntu" panose="020B0504030602030204" pitchFamily="34" charset="0"/>
                          <a:ea typeface="+mn-ea"/>
                          <a:cs typeface="+mn-cs"/>
                        </a:rPr>
                        <a:t>Lección 2: </a:t>
                      </a:r>
                      <a:r>
                        <a:rPr lang="es-xl" sz="900" b="0" i="0" u="none" strike="noStrike" baseline="0" dirty="0">
                          <a:solidFill>
                            <a:schemeClr val="tx1"/>
                          </a:solidFill>
                          <a:latin typeface="Ubuntu" panose="020B0504030602030204" pitchFamily="34" charset="0"/>
                          <a:ea typeface="+mn-ea"/>
                          <a:cs typeface="+mn-cs"/>
                        </a:rPr>
                        <a:t>Practicar cómo dirigir ejercicios de calentamiento y enfriamiento</a:t>
                      </a:r>
                    </a:p>
                    <a:p>
                      <a:endParaRPr sz="900" b="0" i="0" u="none" strike="noStrike" baseline="0" dirty="0">
                        <a:solidFill>
                          <a:srgbClr val="316355"/>
                        </a:solidFill>
                        <a:latin typeface="Ubuntu" panose="020B0504030602030204" pitchFamily="34" charset="0"/>
                        <a:ea typeface="+mn-ea"/>
                        <a:cs typeface="+mn-cs"/>
                      </a:endParaRPr>
                    </a:p>
                    <a:p>
                      <a:r>
                        <a:rPr lang="es-xl" sz="900" b="0" i="0" u="none" strike="noStrike" baseline="0" dirty="0">
                          <a:solidFill>
                            <a:schemeClr val="tx1"/>
                          </a:solidFill>
                          <a:latin typeface="Ubuntu" panose="020B0504030602030204" pitchFamily="34" charset="0"/>
                          <a:ea typeface="+mn-ea"/>
                          <a:cs typeface="+mn-cs"/>
                        </a:rPr>
                        <a:t>Situaciones hipotéticas</a:t>
                      </a:r>
                    </a:p>
                    <a:p>
                      <a:endParaRPr sz="900" b="0" i="0" u="none" strike="noStrike" baseline="0" dirty="0">
                        <a:solidFill>
                          <a:schemeClr val="tx1"/>
                        </a:solidFill>
                        <a:latin typeface="Ubuntu" panose="020B0504030602030204" pitchFamily="34" charset="0"/>
                        <a:ea typeface="+mn-ea"/>
                        <a:cs typeface="+mn-cs"/>
                      </a:endParaRPr>
                    </a:p>
                    <a:p>
                      <a:r>
                        <a:rPr lang="es-xl" sz="900" b="1" i="0" u="none" strike="noStrike" baseline="0" dirty="0">
                          <a:solidFill>
                            <a:srgbClr val="316355"/>
                          </a:solidFill>
                          <a:latin typeface="Ubuntu" panose="020B0504030602030204" pitchFamily="34" charset="0"/>
                          <a:ea typeface="+mn-ea"/>
                          <a:cs typeface="+mn-cs"/>
                        </a:rPr>
                        <a:t>Tiempo: </a:t>
                      </a:r>
                      <a:r>
                        <a:rPr lang="es-xl" sz="900" b="0" i="0" u="none" strike="noStrike" baseline="0" dirty="0">
                          <a:solidFill>
                            <a:schemeClr val="tx1"/>
                          </a:solidFill>
                          <a:latin typeface="Ubuntu" panose="020B0504030602030204" pitchFamily="34" charset="0"/>
                          <a:ea typeface="+mn-ea"/>
                          <a:cs typeface="+mn-cs"/>
                        </a:rPr>
                        <a:t> 10 minutos</a:t>
                      </a:r>
                    </a:p>
                    <a:p>
                      <a:r>
                        <a:rPr lang="es-xl" sz="900" b="1" i="0" u="none" strike="noStrike" baseline="0" dirty="0">
                          <a:solidFill>
                            <a:srgbClr val="316355"/>
                          </a:solidFill>
                          <a:latin typeface="Ubuntu" panose="020B0504030602030204" pitchFamily="34" charset="0"/>
                          <a:ea typeface="+mn-ea"/>
                          <a:cs typeface="+mn-cs"/>
                        </a:rPr>
                        <a:t>Dirige:</a:t>
                      </a:r>
                      <a:endParaRPr sz="900" dirty="0">
                        <a:solidFill>
                          <a:srgbClr val="316355"/>
                        </a:solidFill>
                        <a:latin typeface="Ubuntu" panose="020B0504030602030204" pitchFamily="34" charset="0"/>
                      </a:endParaRPr>
                    </a:p>
                    <a:p>
                      <a:pPr marL="0" algn="l" defTabSz="914400" rtl="0" eaLnBrk="1" latinLnBrk="0" hangingPunct="1"/>
                      <a:endParaRPr sz="900" b="1" i="0" u="none" strike="noStrike" baseline="0" dirty="0">
                        <a:solidFill>
                          <a:srgbClr val="316355"/>
                        </a:solidFill>
                        <a:latin typeface="Ubuntu" panose="020B0504030602030204" pitchFamily="34" charset="0"/>
                        <a:ea typeface="+mn-ea"/>
                        <a:cs typeface="+mn-cs"/>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xl" sz="900" b="1" i="0" u="none" strike="noStrike" baseline="0" dirty="0">
                          <a:solidFill>
                            <a:srgbClr val="316355"/>
                          </a:solidFill>
                          <a:latin typeface="Ubuntu" panose="020B0504030602030204" pitchFamily="34" charset="0"/>
                          <a:ea typeface="+mn-ea"/>
                          <a:cs typeface="+mn-cs"/>
                        </a:rPr>
                        <a:t>ACTIVIDAD:</a:t>
                      </a:r>
                    </a:p>
                    <a:p>
                      <a:pPr marL="0" marR="0" lvl="0" indent="0" algn="l" defTabSz="914400" rtl="0" eaLnBrk="1" fontAlgn="auto" latinLnBrk="0" hangingPunct="1">
                        <a:lnSpc>
                          <a:spcPct val="100000"/>
                        </a:lnSpc>
                        <a:spcBef>
                          <a:spcPts val="0"/>
                        </a:spcBef>
                        <a:spcAft>
                          <a:spcPts val="0"/>
                        </a:spcAft>
                        <a:buClrTx/>
                        <a:buSzTx/>
                        <a:buFontTx/>
                        <a:buNone/>
                        <a:tabLst/>
                        <a:defRPr/>
                      </a:pPr>
                      <a:r>
                        <a:rPr lang="es-xl" sz="900" b="0" i="0" u="none" strike="noStrike" baseline="0" dirty="0">
                          <a:solidFill>
                            <a:schemeClr val="dk1"/>
                          </a:solidFill>
                          <a:latin typeface="Ubuntu" panose="020B0504030602030204" pitchFamily="34" charset="0"/>
                          <a:ea typeface="+mn-ea"/>
                          <a:cs typeface="+mn-cs"/>
                        </a:rPr>
                        <a:t>Hablemos de algunas situaciones hipotéticas diferentes y hagamos una lluvia </a:t>
                      </a:r>
                      <a:br>
                        <a:rPr lang="en-US" sz="900" b="0" i="0" u="none" strike="noStrike" baseline="0" dirty="0">
                          <a:solidFill>
                            <a:schemeClr val="dk1"/>
                          </a:solidFill>
                          <a:latin typeface="Ubuntu" panose="020B0504030602030204" pitchFamily="34" charset="0"/>
                          <a:ea typeface="+mn-ea"/>
                          <a:cs typeface="+mn-cs"/>
                        </a:rPr>
                      </a:br>
                      <a:r>
                        <a:rPr lang="es-xl" sz="900" b="0" i="0" u="none" strike="noStrike" baseline="0" dirty="0">
                          <a:solidFill>
                            <a:schemeClr val="dk1"/>
                          </a:solidFill>
                          <a:latin typeface="Ubuntu" panose="020B0504030602030204" pitchFamily="34" charset="0"/>
                          <a:ea typeface="+mn-ea"/>
                          <a:cs typeface="+mn-cs"/>
                        </a:rPr>
                        <a:t>de ideas sobre cómo abordarlas. A medida que avancemos en cada situación, tomen notas en el libro de trabajo: </a:t>
                      </a:r>
                      <a:endParaRPr sz="900" b="1" i="1" u="none" strike="noStrike" baseline="0" dirty="0">
                        <a:solidFill>
                          <a:schemeClr val="dk1"/>
                        </a:solidFill>
                        <a:latin typeface="Ubuntu" panose="020B050403060203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xl" sz="900" b="1" i="0" u="none" strike="noStrike" baseline="0" dirty="0">
                          <a:solidFill>
                            <a:schemeClr val="dk1"/>
                          </a:solidFill>
                          <a:latin typeface="Ubuntu" panose="020B0504030602030204" pitchFamily="34" charset="0"/>
                          <a:ea typeface="+mn-ea"/>
                          <a:cs typeface="+mn-cs"/>
                        </a:rPr>
                        <a:t>¿Qué deben hacer si un compañero de equipo siempre llega tarde a los ejercicios de calentamiento?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xl" sz="900" b="1" i="0" u="none" strike="noStrike" baseline="0" dirty="0">
                          <a:solidFill>
                            <a:schemeClr val="dk1"/>
                          </a:solidFill>
                          <a:latin typeface="Ubuntu" panose="020B0504030602030204" pitchFamily="34" charset="0"/>
                          <a:ea typeface="+mn-ea"/>
                          <a:cs typeface="+mn-cs"/>
                        </a:rPr>
                        <a:t>RESPUESTA: </a:t>
                      </a:r>
                      <a:r>
                        <a:rPr lang="es-xl" sz="900" b="0" i="0" u="none" strike="noStrike" baseline="0" dirty="0">
                          <a:solidFill>
                            <a:schemeClr val="dk1"/>
                          </a:solidFill>
                          <a:latin typeface="Ubuntu" panose="020B0504030602030204" pitchFamily="34" charset="0"/>
                          <a:ea typeface="+mn-ea"/>
                          <a:cs typeface="+mn-cs"/>
                        </a:rPr>
                        <a:t>Comenzar los ejercicios de calentamiento a tiempo y, cuando llegue esa persona, pedirle que comience primero con </a:t>
                      </a:r>
                      <a:br>
                        <a:rPr lang="en-US" sz="900" b="0" i="0" u="none" strike="noStrike" baseline="0" dirty="0">
                          <a:solidFill>
                            <a:schemeClr val="dk1"/>
                          </a:solidFill>
                          <a:latin typeface="Ubuntu" panose="020B0504030602030204" pitchFamily="34" charset="0"/>
                          <a:ea typeface="+mn-ea"/>
                          <a:cs typeface="+mn-cs"/>
                        </a:rPr>
                      </a:br>
                      <a:r>
                        <a:rPr lang="es-xl" sz="900" b="0" i="0" u="none" strike="noStrike" baseline="0" dirty="0">
                          <a:solidFill>
                            <a:schemeClr val="dk1"/>
                          </a:solidFill>
                          <a:latin typeface="Ubuntu" panose="020B0504030602030204" pitchFamily="34" charset="0"/>
                          <a:ea typeface="+mn-ea"/>
                          <a:cs typeface="+mn-cs"/>
                        </a:rPr>
                        <a:t>la actividad aeróbica.</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sz="900" b="0" i="0" u="none" strike="noStrike" baseline="0" dirty="0">
                        <a:solidFill>
                          <a:schemeClr val="dk1"/>
                        </a:solidFill>
                        <a:latin typeface="Ubuntu" panose="020B0504030602030204" pitchFamily="34" charset="0"/>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xl" sz="900" b="0" i="0" u="none" strike="noStrike" baseline="0" dirty="0">
                          <a:solidFill>
                            <a:schemeClr val="dk1"/>
                          </a:solidFill>
                          <a:latin typeface="Ubuntu" panose="020B0504030602030204" pitchFamily="34" charset="0"/>
                          <a:ea typeface="+mn-ea"/>
                          <a:cs typeface="+mn-cs"/>
                        </a:rPr>
                        <a:t>Hablar con el entrenador.</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sz="900" b="0" i="0" u="none" strike="noStrike" baseline="0" dirty="0">
                        <a:solidFill>
                          <a:schemeClr val="dk1"/>
                        </a:solidFill>
                        <a:latin typeface="Ubuntu" panose="020B0504030602030204" pitchFamily="34" charset="0"/>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xl" sz="900" b="0" i="0" u="none" strike="noStrike" baseline="0" dirty="0">
                          <a:solidFill>
                            <a:schemeClr val="dk1"/>
                          </a:solidFill>
                          <a:latin typeface="Ubuntu" panose="020B0504030602030204" pitchFamily="34" charset="0"/>
                          <a:ea typeface="+mn-ea"/>
                          <a:cs typeface="+mn-cs"/>
                        </a:rPr>
                        <a:t>Animarlo a llegar a tiempo.</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sz="900" b="0" i="0" u="none" strike="noStrike" baseline="0" dirty="0">
                        <a:solidFill>
                          <a:schemeClr val="dk1"/>
                        </a:solidFill>
                        <a:latin typeface="Ubuntu" panose="020B050403060203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xl" sz="900" b="1" i="0" u="none" strike="noStrike" baseline="0" dirty="0">
                          <a:solidFill>
                            <a:schemeClr val="dk1"/>
                          </a:solidFill>
                          <a:latin typeface="Ubuntu" panose="020B0504030602030204" pitchFamily="34" charset="0"/>
                          <a:ea typeface="+mn-ea"/>
                          <a:cs typeface="+mn-cs"/>
                        </a:rPr>
                        <a:t>¿Y si los Compañeros Unificados no participan?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xl" sz="900" b="1" i="0" u="none" strike="noStrike" baseline="0" dirty="0">
                          <a:solidFill>
                            <a:schemeClr val="dk1"/>
                          </a:solidFill>
                          <a:latin typeface="Ubuntu" panose="020B0504030602030204" pitchFamily="34" charset="0"/>
                          <a:ea typeface="+mn-ea"/>
                          <a:cs typeface="+mn-cs"/>
                        </a:rPr>
                        <a:t>RESPUESTA: </a:t>
                      </a:r>
                      <a:r>
                        <a:rPr lang="es-xl" sz="900" b="0" i="0" u="none" strike="noStrike" baseline="0" dirty="0">
                          <a:solidFill>
                            <a:schemeClr val="dk1"/>
                          </a:solidFill>
                          <a:latin typeface="Ubuntu" panose="020B0504030602030204" pitchFamily="34" charset="0"/>
                          <a:ea typeface="+mn-ea"/>
                          <a:cs typeface="+mn-cs"/>
                        </a:rPr>
                        <a:t>Decirles a los Compañeros Unificados que los ejercicios de calentamiento son para todos. Si aún no participan, hablar con ellos después de la práctica y pedirles que se unan </a:t>
                      </a:r>
                      <a:br>
                        <a:rPr lang="en-US" sz="900" b="0" i="0" u="none" strike="noStrike" baseline="0" dirty="0">
                          <a:solidFill>
                            <a:schemeClr val="dk1"/>
                          </a:solidFill>
                          <a:latin typeface="Ubuntu" panose="020B0504030602030204" pitchFamily="34" charset="0"/>
                          <a:ea typeface="+mn-ea"/>
                          <a:cs typeface="+mn-cs"/>
                        </a:rPr>
                      </a:br>
                      <a:r>
                        <a:rPr lang="es-xl" sz="900" b="0" i="0" u="none" strike="noStrike" baseline="0" dirty="0">
                          <a:solidFill>
                            <a:schemeClr val="dk1"/>
                          </a:solidFill>
                          <a:latin typeface="Ubuntu" panose="020B0504030602030204" pitchFamily="34" charset="0"/>
                          <a:ea typeface="+mn-ea"/>
                          <a:cs typeface="+mn-cs"/>
                        </a:rPr>
                        <a:t>la próxima vez.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sz="900" b="0" i="0" u="none" strike="noStrike" baseline="0" dirty="0">
                        <a:solidFill>
                          <a:schemeClr val="dk1"/>
                        </a:solidFill>
                        <a:latin typeface="Ubuntu" panose="020B0504030602030204" pitchFamily="34" charset="0"/>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xl" sz="900" b="0" i="0" u="none" strike="noStrike" baseline="0" dirty="0">
                          <a:solidFill>
                            <a:schemeClr val="dk1"/>
                          </a:solidFill>
                          <a:latin typeface="Ubuntu" panose="020B0504030602030204" pitchFamily="34" charset="0"/>
                          <a:ea typeface="+mn-ea"/>
                          <a:cs typeface="+mn-cs"/>
                        </a:rPr>
                        <a:t>Hablar con el entrenador o con el Compañero Unificado para ver </a:t>
                      </a:r>
                      <a:br>
                        <a:rPr lang="en-US" sz="900" b="0" i="0" u="none" strike="noStrike" baseline="0" dirty="0">
                          <a:solidFill>
                            <a:schemeClr val="dk1"/>
                          </a:solidFill>
                          <a:latin typeface="Ubuntu" panose="020B0504030602030204" pitchFamily="34" charset="0"/>
                          <a:ea typeface="+mn-ea"/>
                          <a:cs typeface="+mn-cs"/>
                        </a:rPr>
                      </a:br>
                      <a:r>
                        <a:rPr lang="es-xl" sz="900" b="0" i="0" u="none" strike="noStrike" baseline="0" dirty="0">
                          <a:solidFill>
                            <a:schemeClr val="dk1"/>
                          </a:solidFill>
                          <a:latin typeface="Ubuntu" panose="020B0504030602030204" pitchFamily="34" charset="0"/>
                          <a:ea typeface="+mn-ea"/>
                          <a:cs typeface="+mn-cs"/>
                        </a:rPr>
                        <a:t>si ellos también pueden ayudarlos.</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sz="900" b="0" i="0" u="none" strike="noStrike" baseline="0" dirty="0">
                        <a:solidFill>
                          <a:schemeClr val="dk1"/>
                        </a:solidFill>
                        <a:highlight>
                          <a:srgbClr val="FFFF00"/>
                        </a:highlight>
                        <a:latin typeface="Ubuntu" panose="020B050403060203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xl" sz="900" b="1" i="0" u="none" strike="noStrike" baseline="0" dirty="0">
                          <a:solidFill>
                            <a:schemeClr val="dk1"/>
                          </a:solidFill>
                          <a:latin typeface="Ubuntu" panose="020B0504030602030204" pitchFamily="34" charset="0"/>
                          <a:ea typeface="+mn-ea"/>
                          <a:cs typeface="+mn-cs"/>
                        </a:rPr>
                        <a:t>¿Y si el entrenador interrumpe el ejercicio de calentamiento para comenzar la práctica?</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xl" sz="900" b="1" i="0" u="none" strike="noStrike" baseline="0" dirty="0">
                          <a:solidFill>
                            <a:schemeClr val="dk1"/>
                          </a:solidFill>
                          <a:latin typeface="Ubuntu" panose="020B0504030602030204" pitchFamily="34" charset="0"/>
                          <a:ea typeface="+mn-ea"/>
                          <a:cs typeface="+mn-cs"/>
                        </a:rPr>
                        <a:t>RESPUESTA: </a:t>
                      </a:r>
                      <a:r>
                        <a:rPr lang="es-xl" sz="900" b="0" i="0" u="none" strike="noStrike" baseline="0" dirty="0">
                          <a:solidFill>
                            <a:schemeClr val="dk1"/>
                          </a:solidFill>
                          <a:latin typeface="Ubuntu" panose="020B0504030602030204" pitchFamily="34" charset="0"/>
                          <a:ea typeface="+mn-ea"/>
                          <a:cs typeface="+mn-cs"/>
                        </a:rPr>
                        <a:t>Antes de que comience la temporada, hablar con </a:t>
                      </a:r>
                      <a:br>
                        <a:rPr lang="en-US" sz="900" b="0" i="0" u="none" strike="noStrike" baseline="0" dirty="0">
                          <a:solidFill>
                            <a:schemeClr val="dk1"/>
                          </a:solidFill>
                          <a:latin typeface="Ubuntu" panose="020B0504030602030204" pitchFamily="34" charset="0"/>
                          <a:ea typeface="+mn-ea"/>
                          <a:cs typeface="+mn-cs"/>
                        </a:rPr>
                      </a:br>
                      <a:r>
                        <a:rPr lang="es-xl" sz="900" b="0" i="0" u="none" strike="noStrike" baseline="0" dirty="0">
                          <a:solidFill>
                            <a:schemeClr val="dk1"/>
                          </a:solidFill>
                          <a:latin typeface="Ubuntu" panose="020B0504030602030204" pitchFamily="34" charset="0"/>
                          <a:ea typeface="+mn-ea"/>
                          <a:cs typeface="+mn-cs"/>
                        </a:rPr>
                        <a:t>el entrenador sobre la importancia de hacer ejercicios de calentamiento antes de cada práctica.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sz="900" b="0" i="0" u="none" strike="noStrike" baseline="0" dirty="0">
                        <a:solidFill>
                          <a:schemeClr val="dk1"/>
                        </a:solidFill>
                        <a:latin typeface="Ubuntu" panose="020B0504030602030204" pitchFamily="34" charset="0"/>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xl" sz="900" b="0" i="0" u="none" strike="noStrike" baseline="0" dirty="0">
                          <a:solidFill>
                            <a:schemeClr val="dk1"/>
                          </a:solidFill>
                          <a:latin typeface="Ubuntu" panose="020B0504030602030204" pitchFamily="34" charset="0"/>
                          <a:ea typeface="+mn-ea"/>
                          <a:cs typeface="+mn-cs"/>
                        </a:rPr>
                        <a:t>Asegurarse de saber el tiempo disponible en cada práctica para calentar y no excederlo.</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sz="900" b="0" i="0" u="none" strike="noStrike" baseline="0" dirty="0">
                        <a:solidFill>
                          <a:schemeClr val="dk1"/>
                        </a:solidFill>
                        <a:latin typeface="Ubuntu" panose="020B0504030602030204" pitchFamily="34" charset="0"/>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xl" sz="900" b="0" i="0" u="none" strike="noStrike" baseline="0" dirty="0">
                          <a:solidFill>
                            <a:schemeClr val="dk1"/>
                          </a:solidFill>
                          <a:latin typeface="Ubuntu" panose="020B0504030602030204" pitchFamily="34" charset="0"/>
                          <a:ea typeface="+mn-ea"/>
                          <a:cs typeface="+mn-cs"/>
                        </a:rPr>
                        <a:t>Hablar con el entrenador después de la práctica sobre el motivo </a:t>
                      </a:r>
                      <a:br>
                        <a:rPr lang="en-US" sz="900" b="0" i="0" u="none" strike="noStrike" baseline="0" dirty="0">
                          <a:solidFill>
                            <a:schemeClr val="dk1"/>
                          </a:solidFill>
                          <a:latin typeface="Ubuntu" panose="020B0504030602030204" pitchFamily="34" charset="0"/>
                          <a:ea typeface="+mn-ea"/>
                          <a:cs typeface="+mn-cs"/>
                        </a:rPr>
                      </a:br>
                      <a:r>
                        <a:rPr lang="es-xl" sz="900" b="0" i="0" u="none" strike="noStrike" baseline="0" dirty="0">
                          <a:solidFill>
                            <a:schemeClr val="dk1"/>
                          </a:solidFill>
                          <a:latin typeface="Ubuntu" panose="020B0504030602030204" pitchFamily="34" charset="0"/>
                          <a:ea typeface="+mn-ea"/>
                          <a:cs typeface="+mn-cs"/>
                        </a:rPr>
                        <a:t>de la interrupción.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sz="900" b="0" i="0" u="none" strike="noStrike" baseline="0" dirty="0">
                        <a:solidFill>
                          <a:schemeClr val="dk1"/>
                        </a:solidFill>
                        <a:latin typeface="Ubuntu" panose="020B0504030602030204" pitchFamily="34" charset="0"/>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xl" sz="900" b="0" i="0" u="none" strike="noStrike" baseline="0" dirty="0">
                          <a:solidFill>
                            <a:schemeClr val="dk1"/>
                          </a:solidFill>
                          <a:latin typeface="Ubuntu" panose="020B0504030602030204" pitchFamily="34" charset="0"/>
                          <a:ea typeface="+mn-ea"/>
                          <a:cs typeface="+mn-cs"/>
                        </a:rPr>
                        <a:t>Si eso sigue ocurriendo, hablar con el equipo del Programa para </a:t>
                      </a:r>
                      <a:br>
                        <a:rPr lang="en-US" sz="900" b="0" i="0" u="none" strike="noStrike" baseline="0" dirty="0">
                          <a:solidFill>
                            <a:schemeClr val="dk1"/>
                          </a:solidFill>
                          <a:latin typeface="Ubuntu" panose="020B0504030602030204" pitchFamily="34" charset="0"/>
                          <a:ea typeface="+mn-ea"/>
                          <a:cs typeface="+mn-cs"/>
                        </a:rPr>
                      </a:br>
                      <a:r>
                        <a:rPr lang="es-xl" sz="900" b="0" i="0" u="none" strike="noStrike" baseline="0" dirty="0">
                          <a:solidFill>
                            <a:schemeClr val="dk1"/>
                          </a:solidFill>
                          <a:latin typeface="Ubuntu" panose="020B0504030602030204" pitchFamily="34" charset="0"/>
                          <a:ea typeface="+mn-ea"/>
                          <a:cs typeface="+mn-cs"/>
                        </a:rPr>
                        <a:t>ver si hay alguna solución.</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endParaRPr sz="1600"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1271419273"/>
                  </a:ext>
                </a:extLst>
              </a:tr>
            </a:tbl>
          </a:graphicData>
        </a:graphic>
      </p:graphicFrame>
      <p:pic>
        <p:nvPicPr>
          <p:cNvPr id="4" name="Picture 3">
            <a:extLst>
              <a:ext uri="{FF2B5EF4-FFF2-40B4-BE49-F238E27FC236}">
                <a16:creationId xmlns:a16="http://schemas.microsoft.com/office/drawing/2014/main" id="{3DA7FF69-085B-C2F2-2C17-A0E41D7A0D40}"/>
              </a:ext>
            </a:extLst>
          </p:cNvPr>
          <p:cNvPicPr>
            <a:picLocks noChangeAspect="1"/>
          </p:cNvPicPr>
          <p:nvPr/>
        </p:nvPicPr>
        <p:blipFill rotWithShape="1">
          <a:blip r:embed="rId2"/>
          <a:srcRect l="6200" t="34923" r="50000" b="21175"/>
          <a:stretch/>
        </p:blipFill>
        <p:spPr>
          <a:xfrm>
            <a:off x="7005850" y="3085125"/>
            <a:ext cx="2127137" cy="1199316"/>
          </a:xfrm>
          <a:prstGeom prst="rect">
            <a:avLst/>
          </a:prstGeom>
          <a:ln>
            <a:solidFill>
              <a:schemeClr val="tx1"/>
            </a:solidFill>
          </a:ln>
        </p:spPr>
      </p:pic>
    </p:spTree>
    <p:extLst>
      <p:ext uri="{BB962C8B-B14F-4D97-AF65-F5344CB8AC3E}">
        <p14:creationId xmlns:p14="http://schemas.microsoft.com/office/powerpoint/2010/main" val="31995164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1554901208"/>
              </p:ext>
            </p:extLst>
          </p:nvPr>
        </p:nvGraphicFramePr>
        <p:xfrm>
          <a:off x="614150" y="545909"/>
          <a:ext cx="8518837" cy="4975701"/>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56616">
                <a:tc>
                  <a:txBody>
                    <a:bodyPr/>
                    <a:lstStyle/>
                    <a:p>
                      <a:r>
                        <a:rPr lang="es-xl" sz="1200" dirty="0">
                          <a:solidFill>
                            <a:srgbClr val="316355"/>
                          </a:solidFill>
                          <a:latin typeface="Ubuntu" panose="020B0504030602030204" pitchFamily="34" charset="0"/>
                        </a:rPr>
                        <a:t>Preparación</a:t>
                      </a:r>
                      <a:endParaRPr sz="1200" dirty="0">
                        <a:solidFill>
                          <a:srgbClr val="316355"/>
                        </a:solidFill>
                        <a:latin typeface="Ubuntu" panose="020B050403060203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s-xl" sz="1200">
                          <a:solidFill>
                            <a:srgbClr val="316355"/>
                          </a:solidFill>
                          <a:latin typeface="Ubuntu" panose="020B0504030602030204" pitchFamily="34" charset="0"/>
                        </a:rPr>
                        <a:t>Descripción</a:t>
                      </a:r>
                      <a:endParaRPr sz="1200">
                        <a:solidFill>
                          <a:srgbClr val="316355"/>
                        </a:solidFill>
                        <a:latin typeface="Ubuntu" panose="020B0504030602030204" pitchFamily="34" charset="0"/>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s-xl" sz="1200">
                          <a:solidFill>
                            <a:srgbClr val="316355"/>
                          </a:solidFill>
                          <a:latin typeface="Ubuntu" panose="020B0504030602030204" pitchFamily="34" charset="0"/>
                        </a:rPr>
                        <a:t>Diapositiva</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1648960">
                <a:tc>
                  <a:txBody>
                    <a:bodyPr/>
                    <a:lstStyle/>
                    <a:p>
                      <a:r>
                        <a:rPr lang="es-xl" sz="900" b="1" i="0" u="none" strike="noStrike" baseline="0" dirty="0">
                          <a:solidFill>
                            <a:srgbClr val="316355"/>
                          </a:solidFill>
                          <a:latin typeface="Ubuntu" panose="020B0504030602030204" pitchFamily="34" charset="0"/>
                          <a:ea typeface="+mn-ea"/>
                          <a:cs typeface="+mn-cs"/>
                        </a:rPr>
                        <a:t>Tema</a:t>
                      </a:r>
                    </a:p>
                    <a:p>
                      <a:r>
                        <a:rPr lang="es-xl" sz="900" b="1" i="0" u="none" strike="noStrike" baseline="0" dirty="0">
                          <a:solidFill>
                            <a:srgbClr val="316355"/>
                          </a:solidFill>
                          <a:latin typeface="Ubuntu" panose="020B0504030602030204" pitchFamily="34" charset="0"/>
                          <a:ea typeface="+mn-ea"/>
                          <a:cs typeface="+mn-cs"/>
                        </a:rPr>
                        <a:t>Lección 2: </a:t>
                      </a:r>
                      <a:r>
                        <a:rPr lang="es-xl" sz="900" b="0" i="0" u="none" strike="noStrike" baseline="0" dirty="0">
                          <a:solidFill>
                            <a:schemeClr val="tx1"/>
                          </a:solidFill>
                          <a:latin typeface="Ubuntu" panose="020B0504030602030204" pitchFamily="34" charset="0"/>
                          <a:ea typeface="+mn-ea"/>
                          <a:cs typeface="+mn-cs"/>
                        </a:rPr>
                        <a:t>Practicar cómo dirigir ejercicios de calentamiento y enfriamiento</a:t>
                      </a:r>
                    </a:p>
                    <a:p>
                      <a:endParaRPr sz="900" b="0" i="0" u="none" strike="noStrike" baseline="0" dirty="0">
                        <a:solidFill>
                          <a:srgbClr val="316355"/>
                        </a:solidFill>
                        <a:latin typeface="Ubuntu" panose="020B0504030602030204" pitchFamily="34" charset="0"/>
                        <a:ea typeface="+mn-ea"/>
                        <a:cs typeface="+mn-cs"/>
                      </a:endParaRPr>
                    </a:p>
                    <a:p>
                      <a:r>
                        <a:rPr lang="es-xl" sz="900" b="0" i="0" u="none" strike="noStrike" baseline="0" dirty="0">
                          <a:solidFill>
                            <a:schemeClr val="tx1"/>
                          </a:solidFill>
                          <a:latin typeface="Ubuntu" panose="020B0504030602030204" pitchFamily="34" charset="0"/>
                          <a:ea typeface="+mn-ea"/>
                          <a:cs typeface="+mn-cs"/>
                        </a:rPr>
                        <a:t>Situaciones hipotéticas</a:t>
                      </a:r>
                    </a:p>
                    <a:p>
                      <a:endParaRPr sz="900" b="0" i="0" u="none" strike="noStrike" baseline="0" dirty="0">
                        <a:solidFill>
                          <a:schemeClr val="tx1"/>
                        </a:solidFill>
                        <a:latin typeface="Ubuntu" panose="020B0504030602030204" pitchFamily="34" charset="0"/>
                        <a:ea typeface="+mn-ea"/>
                        <a:cs typeface="+mn-cs"/>
                      </a:endParaRPr>
                    </a:p>
                    <a:p>
                      <a:r>
                        <a:rPr lang="es-xl" sz="900" b="1" i="0" u="none" strike="noStrike" baseline="0" dirty="0">
                          <a:solidFill>
                            <a:srgbClr val="316355"/>
                          </a:solidFill>
                          <a:latin typeface="Ubuntu" panose="020B0504030602030204" pitchFamily="34" charset="0"/>
                          <a:ea typeface="+mn-ea"/>
                          <a:cs typeface="+mn-cs"/>
                        </a:rPr>
                        <a:t>Tiempo: </a:t>
                      </a:r>
                      <a:r>
                        <a:rPr lang="es-xl" sz="900" b="0" i="0" u="none" strike="noStrike" baseline="0" dirty="0">
                          <a:solidFill>
                            <a:schemeClr val="tx1"/>
                          </a:solidFill>
                          <a:latin typeface="Ubuntu" panose="020B0504030602030204" pitchFamily="34" charset="0"/>
                          <a:ea typeface="+mn-ea"/>
                          <a:cs typeface="+mn-cs"/>
                        </a:rPr>
                        <a:t> 10 minutos</a:t>
                      </a:r>
                    </a:p>
                    <a:p>
                      <a:r>
                        <a:rPr lang="es-xl" sz="900" b="1" i="0" u="none" strike="noStrike" baseline="0" dirty="0">
                          <a:solidFill>
                            <a:srgbClr val="316355"/>
                          </a:solidFill>
                          <a:latin typeface="Ubuntu" panose="020B0504030602030204" pitchFamily="34" charset="0"/>
                          <a:ea typeface="+mn-ea"/>
                          <a:cs typeface="+mn-cs"/>
                        </a:rPr>
                        <a:t>Dirige:</a:t>
                      </a:r>
                      <a:endParaRPr sz="900" dirty="0">
                        <a:solidFill>
                          <a:srgbClr val="316355"/>
                        </a:solidFill>
                        <a:latin typeface="Ubuntu" panose="020B050403060203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xl" sz="900" b="1" i="0" u="none" strike="noStrike" baseline="0" dirty="0">
                          <a:solidFill>
                            <a:srgbClr val="316355"/>
                          </a:solidFill>
                          <a:latin typeface="Ubuntu" panose="020B0504030602030204" pitchFamily="34" charset="0"/>
                          <a:ea typeface="+mn-ea"/>
                          <a:cs typeface="+mn-cs"/>
                        </a:rPr>
                        <a:t>ACTIVIDAD (CONTINUACIÓN):</a:t>
                      </a:r>
                      <a:endParaRPr sz="900" b="0" i="0" u="none" strike="noStrike" baseline="0" dirty="0">
                        <a:solidFill>
                          <a:schemeClr val="dk1"/>
                        </a:solidFill>
                        <a:highlight>
                          <a:srgbClr val="FFFF00"/>
                        </a:highlight>
                        <a:latin typeface="Ubuntu" panose="020B050403060203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xl" sz="900" b="1" i="0" u="none" strike="noStrike" baseline="0" dirty="0">
                          <a:solidFill>
                            <a:schemeClr val="dk1"/>
                          </a:solidFill>
                          <a:latin typeface="Ubuntu" panose="020B0504030602030204" pitchFamily="34" charset="0"/>
                          <a:ea typeface="+mn-ea"/>
                          <a:cs typeface="+mn-cs"/>
                        </a:rPr>
                        <a:t>¿Y su un compañero de equipo hace mal el ejercicio?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xl" sz="900" b="1" i="0" u="none" strike="noStrike" baseline="0" dirty="0">
                          <a:solidFill>
                            <a:schemeClr val="dk1"/>
                          </a:solidFill>
                          <a:latin typeface="Ubuntu" panose="020B0504030602030204" pitchFamily="34" charset="0"/>
                          <a:ea typeface="+mn-ea"/>
                          <a:cs typeface="+mn-cs"/>
                        </a:rPr>
                        <a:t>RESPUESTA: </a:t>
                      </a:r>
                      <a:r>
                        <a:rPr lang="es-xl" sz="900" b="0" i="0" u="none" strike="noStrike" baseline="0" dirty="0">
                          <a:solidFill>
                            <a:schemeClr val="dk1"/>
                          </a:solidFill>
                          <a:latin typeface="Ubuntu" panose="020B0504030602030204" pitchFamily="34" charset="0"/>
                          <a:ea typeface="+mn-ea"/>
                          <a:cs typeface="+mn-cs"/>
                        </a:rPr>
                        <a:t>Ir hacia donde se encuentra esa persona y decirle: “¿Puedo ayudarte con este ejercicio? Quiero asegurarme de que </a:t>
                      </a:r>
                      <a:br>
                        <a:rPr lang="en-US" sz="900" b="0" i="0" u="none" strike="noStrike" baseline="0" dirty="0">
                          <a:solidFill>
                            <a:schemeClr val="dk1"/>
                          </a:solidFill>
                          <a:latin typeface="Ubuntu" panose="020B0504030602030204" pitchFamily="34" charset="0"/>
                          <a:ea typeface="+mn-ea"/>
                          <a:cs typeface="+mn-cs"/>
                        </a:rPr>
                      </a:br>
                      <a:r>
                        <a:rPr lang="es-xl" sz="900" b="0" i="0" u="none" strike="noStrike" baseline="0" dirty="0">
                          <a:solidFill>
                            <a:schemeClr val="dk1"/>
                          </a:solidFill>
                          <a:latin typeface="Ubuntu" panose="020B0504030602030204" pitchFamily="34" charset="0"/>
                          <a:ea typeface="+mn-ea"/>
                          <a:cs typeface="+mn-cs"/>
                        </a:rPr>
                        <a:t>lo hagas correctamente para que calientes bien y no te lastimes”.</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sz="900" b="0" i="0" u="none" strike="noStrike" baseline="0" dirty="0">
                        <a:solidFill>
                          <a:schemeClr val="dk1"/>
                        </a:solidFill>
                        <a:latin typeface="Ubuntu" panose="020B0504030602030204" pitchFamily="34" charset="0"/>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xl" sz="900" b="0" i="0" u="none" strike="noStrike" baseline="0" dirty="0">
                          <a:solidFill>
                            <a:schemeClr val="dk1"/>
                          </a:solidFill>
                          <a:latin typeface="Ubuntu" panose="020B0504030602030204" pitchFamily="34" charset="0"/>
                          <a:ea typeface="+mn-ea"/>
                          <a:cs typeface="+mn-cs"/>
                        </a:rPr>
                        <a:t>Corregir sus movimientos, pero, si no quiere ayuda, apartarse.</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sz="900" b="0" i="0" u="none" strike="noStrike" baseline="0" dirty="0">
                        <a:solidFill>
                          <a:schemeClr val="dk1"/>
                        </a:solidFill>
                        <a:latin typeface="Ubuntu" panose="020B0504030602030204" pitchFamily="34" charset="0"/>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xl" sz="900" b="0" i="0" u="none" strike="noStrike" baseline="0" dirty="0">
                          <a:solidFill>
                            <a:schemeClr val="dk1"/>
                          </a:solidFill>
                          <a:latin typeface="Ubuntu" panose="020B0504030602030204" pitchFamily="34" charset="0"/>
                          <a:ea typeface="+mn-ea"/>
                          <a:cs typeface="+mn-cs"/>
                        </a:rPr>
                        <a:t>Hablar con el entrenador al respecto después de la práctica.</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sz="900" b="0" i="0" u="none" strike="noStrike" baseline="0" dirty="0">
                        <a:solidFill>
                          <a:schemeClr val="dk1"/>
                        </a:solidFill>
                        <a:latin typeface="Ubuntu" panose="020B0504030602030204" pitchFamily="34" charset="0"/>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xl" sz="900" b="0" i="0" u="none" strike="noStrike" baseline="0" dirty="0">
                          <a:solidFill>
                            <a:schemeClr val="dk1"/>
                          </a:solidFill>
                          <a:latin typeface="Ubuntu" panose="020B0504030602030204" pitchFamily="34" charset="0"/>
                          <a:ea typeface="+mn-ea"/>
                          <a:cs typeface="+mn-cs"/>
                        </a:rPr>
                        <a:t>Hacer modificaciones durante las instrucciones para ayudar a los compañeros de equipo.</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sz="900" b="0" i="0" u="none" strike="noStrike" baseline="0" dirty="0">
                        <a:solidFill>
                          <a:schemeClr val="dk1"/>
                        </a:solidFill>
                        <a:highlight>
                          <a:srgbClr val="FFFF00"/>
                        </a:highlight>
                        <a:latin typeface="Ubuntu" panose="020B050403060203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xl" sz="900" b="1" i="0" u="none" strike="noStrike" baseline="0" dirty="0">
                          <a:solidFill>
                            <a:schemeClr val="dk1"/>
                          </a:solidFill>
                          <a:latin typeface="Ubuntu" panose="020B0504030602030204" pitchFamily="34" charset="0"/>
                          <a:ea typeface="+mn-ea"/>
                          <a:cs typeface="+mn-cs"/>
                        </a:rPr>
                        <a:t>¿Y si un compañero de equipo no quiere participar?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xl" sz="900" b="1" i="0" u="none" strike="noStrike" baseline="0" dirty="0">
                          <a:solidFill>
                            <a:schemeClr val="dk1"/>
                          </a:solidFill>
                          <a:latin typeface="Ubuntu" panose="020B0504030602030204" pitchFamily="34" charset="0"/>
                          <a:ea typeface="+mn-ea"/>
                          <a:cs typeface="+mn-cs"/>
                        </a:rPr>
                        <a:t>RESPUESTA: </a:t>
                      </a:r>
                      <a:r>
                        <a:rPr lang="es-xl" sz="900" b="0" i="0" u="none" strike="noStrike" baseline="0" dirty="0">
                          <a:solidFill>
                            <a:schemeClr val="dk1"/>
                          </a:solidFill>
                          <a:latin typeface="Ubuntu" panose="020B0504030602030204" pitchFamily="34" charset="0"/>
                          <a:ea typeface="+mn-ea"/>
                          <a:cs typeface="+mn-cs"/>
                        </a:rPr>
                        <a:t>Animarlo a unirse, pero, después de recordárselo </a:t>
                      </a:r>
                      <a:br>
                        <a:rPr lang="en-US" sz="900" b="0" i="0" u="none" strike="noStrike" baseline="0" dirty="0">
                          <a:solidFill>
                            <a:schemeClr val="dk1"/>
                          </a:solidFill>
                          <a:latin typeface="Ubuntu" panose="020B0504030602030204" pitchFamily="34" charset="0"/>
                          <a:ea typeface="+mn-ea"/>
                          <a:cs typeface="+mn-cs"/>
                        </a:rPr>
                      </a:br>
                      <a:r>
                        <a:rPr lang="es-xl" sz="900" b="0" i="0" u="none" strike="noStrike" baseline="0" dirty="0">
                          <a:solidFill>
                            <a:schemeClr val="dk1"/>
                          </a:solidFill>
                          <a:latin typeface="Ubuntu" panose="020B0504030602030204" pitchFamily="34" charset="0"/>
                          <a:ea typeface="+mn-ea"/>
                          <a:cs typeface="+mn-cs"/>
                        </a:rPr>
                        <a:t>un par de veces, no insistirle más.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sz="900" b="0" i="0" u="none" strike="noStrike" baseline="0" dirty="0">
                        <a:solidFill>
                          <a:schemeClr val="dk1"/>
                        </a:solidFill>
                        <a:latin typeface="Ubuntu" panose="020B0504030602030204" pitchFamily="34" charset="0"/>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xl" sz="900" b="0" i="0" u="none" strike="noStrike" baseline="0" dirty="0">
                          <a:solidFill>
                            <a:schemeClr val="dk1"/>
                          </a:solidFill>
                          <a:latin typeface="Ubuntu" panose="020B0504030602030204" pitchFamily="34" charset="0"/>
                          <a:ea typeface="+mn-ea"/>
                          <a:cs typeface="+mn-cs"/>
                        </a:rPr>
                        <a:t>Hablar personalmente con esa persona después de la práctica </a:t>
                      </a:r>
                      <a:br>
                        <a:rPr lang="en-US" sz="900" b="0" i="0" u="none" strike="noStrike" baseline="0" dirty="0">
                          <a:solidFill>
                            <a:schemeClr val="dk1"/>
                          </a:solidFill>
                          <a:latin typeface="Ubuntu" panose="020B0504030602030204" pitchFamily="34" charset="0"/>
                          <a:ea typeface="+mn-ea"/>
                          <a:cs typeface="+mn-cs"/>
                        </a:rPr>
                      </a:br>
                      <a:r>
                        <a:rPr lang="es-xl" sz="900" b="0" i="0" u="none" strike="noStrike" baseline="0" dirty="0">
                          <a:solidFill>
                            <a:schemeClr val="dk1"/>
                          </a:solidFill>
                          <a:latin typeface="Ubuntu" panose="020B0504030602030204" pitchFamily="34" charset="0"/>
                          <a:ea typeface="+mn-ea"/>
                          <a:cs typeface="+mn-cs"/>
                        </a:rPr>
                        <a:t>o decirle al entrenador que necesitan ayuda.</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sz="160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r h="1921605">
                <a:tc>
                  <a:txBody>
                    <a:bodyPr/>
                    <a:lstStyle/>
                    <a:p>
                      <a:r>
                        <a:rPr lang="es-xl" sz="900" b="1" i="0" u="none" strike="noStrike" baseline="0">
                          <a:solidFill>
                            <a:srgbClr val="316355"/>
                          </a:solidFill>
                          <a:latin typeface="Ubuntu" panose="020B0504030602030204" pitchFamily="34" charset="0"/>
                          <a:ea typeface="+mn-ea"/>
                          <a:cs typeface="+mn-cs"/>
                        </a:rPr>
                        <a:t>Tema</a:t>
                      </a:r>
                    </a:p>
                    <a:p>
                      <a:r>
                        <a:rPr lang="es-xl" sz="900" b="1" i="0" u="none" strike="noStrike" baseline="0">
                          <a:solidFill>
                            <a:srgbClr val="316355"/>
                          </a:solidFill>
                          <a:latin typeface="Ubuntu" panose="020B0504030602030204" pitchFamily="34" charset="0"/>
                          <a:ea typeface="+mn-ea"/>
                          <a:cs typeface="+mn-cs"/>
                        </a:rPr>
                        <a:t>Lección 2: </a:t>
                      </a:r>
                      <a:r>
                        <a:rPr lang="es-xl" sz="900" b="0" i="0" u="none" strike="noStrike" baseline="0">
                          <a:solidFill>
                            <a:schemeClr val="tx1"/>
                          </a:solidFill>
                          <a:latin typeface="Ubuntu" panose="020B0504030602030204" pitchFamily="34" charset="0"/>
                          <a:ea typeface="+mn-ea"/>
                          <a:cs typeface="+mn-cs"/>
                        </a:rPr>
                        <a:t>Practicar cómo dirigir ejercicios de calentamiento y enfriamiento</a:t>
                      </a:r>
                    </a:p>
                    <a:p>
                      <a:endParaRPr sz="900" b="0" i="0" u="none" strike="noStrike" baseline="0">
                        <a:solidFill>
                          <a:srgbClr val="316355"/>
                        </a:solidFill>
                        <a:latin typeface="Ubuntu" panose="020B0504030602030204" pitchFamily="34" charset="0"/>
                        <a:ea typeface="+mn-ea"/>
                        <a:cs typeface="+mn-cs"/>
                      </a:endParaRPr>
                    </a:p>
                    <a:p>
                      <a:r>
                        <a:rPr lang="es-xl" sz="900" b="0" i="0" u="none" strike="noStrike" baseline="0">
                          <a:solidFill>
                            <a:schemeClr val="tx1"/>
                          </a:solidFill>
                          <a:latin typeface="Ubuntu" panose="020B0504030602030204" pitchFamily="34" charset="0"/>
                          <a:ea typeface="+mn-ea"/>
                          <a:cs typeface="+mn-cs"/>
                        </a:rPr>
                        <a:t>Comunicarse con el entrenador</a:t>
                      </a:r>
                    </a:p>
                    <a:p>
                      <a:endParaRPr sz="900" b="0" i="0" u="none" strike="noStrike" baseline="0">
                        <a:solidFill>
                          <a:schemeClr val="tx1"/>
                        </a:solidFill>
                        <a:latin typeface="Ubuntu" panose="020B0504030602030204" pitchFamily="34" charset="0"/>
                        <a:ea typeface="+mn-ea"/>
                        <a:cs typeface="+mn-cs"/>
                      </a:endParaRPr>
                    </a:p>
                    <a:p>
                      <a:r>
                        <a:rPr lang="es-xl" sz="900" b="1" i="0" u="none" strike="noStrike" baseline="0">
                          <a:solidFill>
                            <a:srgbClr val="316355"/>
                          </a:solidFill>
                          <a:latin typeface="Ubuntu" panose="020B0504030602030204" pitchFamily="34" charset="0"/>
                          <a:ea typeface="+mn-ea"/>
                          <a:cs typeface="+mn-cs"/>
                        </a:rPr>
                        <a:t>Tiempo: </a:t>
                      </a:r>
                      <a:r>
                        <a:rPr lang="es-xl" sz="900" b="0" i="0" u="none" strike="noStrike" baseline="0">
                          <a:solidFill>
                            <a:schemeClr val="tx1"/>
                          </a:solidFill>
                          <a:latin typeface="Ubuntu" panose="020B0504030602030204" pitchFamily="34" charset="0"/>
                          <a:ea typeface="+mn-ea"/>
                          <a:cs typeface="+mn-cs"/>
                        </a:rPr>
                        <a:t> 1 minuto</a:t>
                      </a:r>
                    </a:p>
                    <a:p>
                      <a:r>
                        <a:rPr lang="es-xl" sz="900" b="1" i="0" u="none" strike="noStrike" baseline="0">
                          <a:solidFill>
                            <a:srgbClr val="316355"/>
                          </a:solidFill>
                          <a:latin typeface="Ubuntu" panose="020B0504030602030204" pitchFamily="34" charset="0"/>
                          <a:ea typeface="+mn-ea"/>
                          <a:cs typeface="+mn-cs"/>
                        </a:rPr>
                        <a:t>Dirige:</a:t>
                      </a:r>
                      <a:endParaRPr sz="900">
                        <a:solidFill>
                          <a:srgbClr val="316355"/>
                        </a:solidFill>
                        <a:latin typeface="Ubuntu" panose="020B050403060203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xl" sz="900" b="0" i="0" u="none" strike="noStrike" baseline="0" dirty="0">
                          <a:solidFill>
                            <a:schemeClr val="dk1"/>
                          </a:solidFill>
                          <a:latin typeface="Ubuntu" panose="020B0504030602030204" pitchFamily="34" charset="0"/>
                          <a:ea typeface="+mn-ea"/>
                          <a:cs typeface="+mn-cs"/>
                        </a:rPr>
                        <a:t>Como se mencionó durante las situaciones hipotéticas, es importante que hablen con el entrenador acerca de ser Capitanes de Mejoramiento Físico. </a:t>
                      </a:r>
                      <a:br>
                        <a:rPr lang="en-US" sz="900" b="0" i="0" u="none" strike="noStrike" baseline="0" dirty="0">
                          <a:solidFill>
                            <a:schemeClr val="dk1"/>
                          </a:solidFill>
                          <a:latin typeface="Ubuntu" panose="020B0504030602030204" pitchFamily="34" charset="0"/>
                          <a:ea typeface="+mn-ea"/>
                          <a:cs typeface="+mn-cs"/>
                        </a:rPr>
                      </a:br>
                      <a:r>
                        <a:rPr lang="es-xl" sz="900" b="0" i="0" u="none" strike="noStrike" baseline="0" dirty="0">
                          <a:solidFill>
                            <a:schemeClr val="dk1"/>
                          </a:solidFill>
                          <a:latin typeface="Ubuntu" panose="020B0504030602030204" pitchFamily="34" charset="0"/>
                          <a:ea typeface="+mn-ea"/>
                          <a:cs typeface="+mn-cs"/>
                        </a:rPr>
                        <a:t>Esto debería suceder al comienzo de la temporada y puede repetirse antes o después de las prácticas si lo desean. Recuerden que el entrenador y el equipo del Programa están a su disposición para ayudarlos.</a:t>
                      </a:r>
                    </a:p>
                    <a:p>
                      <a:endParaRPr sz="900" b="0" i="0" u="none" strike="noStrike" baseline="0" dirty="0">
                        <a:solidFill>
                          <a:schemeClr val="tx1"/>
                        </a:solidFill>
                        <a:latin typeface="Ubuntu" panose="020B0504030602030204" pitchFamily="34" charset="0"/>
                        <a:ea typeface="+mn-ea"/>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endParaRPr sz="1600"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3215686542"/>
                  </a:ext>
                </a:extLst>
              </a:tr>
            </a:tbl>
          </a:graphicData>
        </a:graphic>
      </p:graphicFrame>
      <p:pic>
        <p:nvPicPr>
          <p:cNvPr id="5" name="Picture 4">
            <a:extLst>
              <a:ext uri="{FF2B5EF4-FFF2-40B4-BE49-F238E27FC236}">
                <a16:creationId xmlns:a16="http://schemas.microsoft.com/office/drawing/2014/main" id="{5A8DA680-5F55-1BFB-CA15-7805A059093B}"/>
              </a:ext>
            </a:extLst>
          </p:cNvPr>
          <p:cNvPicPr>
            <a:picLocks noChangeAspect="1"/>
          </p:cNvPicPr>
          <p:nvPr/>
        </p:nvPicPr>
        <p:blipFill rotWithShape="1">
          <a:blip r:embed="rId2"/>
          <a:srcRect l="6200" t="34923" r="50000" b="21175"/>
          <a:stretch/>
        </p:blipFill>
        <p:spPr>
          <a:xfrm>
            <a:off x="7005850" y="1513501"/>
            <a:ext cx="2127137" cy="1199316"/>
          </a:xfrm>
          <a:prstGeom prst="rect">
            <a:avLst/>
          </a:prstGeom>
          <a:ln>
            <a:solidFill>
              <a:schemeClr val="tx1"/>
            </a:solidFill>
          </a:ln>
        </p:spPr>
      </p:pic>
      <p:pic>
        <p:nvPicPr>
          <p:cNvPr id="7" name="Picture 6">
            <a:extLst>
              <a:ext uri="{FF2B5EF4-FFF2-40B4-BE49-F238E27FC236}">
                <a16:creationId xmlns:a16="http://schemas.microsoft.com/office/drawing/2014/main" id="{1DC1666F-5DCB-F59E-1066-AF4CC252BF8C}"/>
              </a:ext>
            </a:extLst>
          </p:cNvPr>
          <p:cNvPicPr>
            <a:picLocks noChangeAspect="1"/>
          </p:cNvPicPr>
          <p:nvPr/>
        </p:nvPicPr>
        <p:blipFill rotWithShape="1">
          <a:blip r:embed="rId3"/>
          <a:srcRect l="6200" t="34496" r="50000" b="21388"/>
          <a:stretch/>
        </p:blipFill>
        <p:spPr>
          <a:xfrm>
            <a:off x="7005850" y="4056235"/>
            <a:ext cx="2127137" cy="1205137"/>
          </a:xfrm>
          <a:prstGeom prst="rect">
            <a:avLst/>
          </a:prstGeom>
          <a:ln>
            <a:solidFill>
              <a:schemeClr val="tx1"/>
            </a:solidFill>
          </a:ln>
        </p:spPr>
      </p:pic>
    </p:spTree>
    <p:extLst>
      <p:ext uri="{BB962C8B-B14F-4D97-AF65-F5344CB8AC3E}">
        <p14:creationId xmlns:p14="http://schemas.microsoft.com/office/powerpoint/2010/main" val="19067776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560885276"/>
              </p:ext>
            </p:extLst>
          </p:nvPr>
        </p:nvGraphicFramePr>
        <p:xfrm>
          <a:off x="614150" y="545909"/>
          <a:ext cx="8518837" cy="5649625"/>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44740">
                <a:tc>
                  <a:txBody>
                    <a:bodyPr/>
                    <a:lstStyle/>
                    <a:p>
                      <a:r>
                        <a:rPr lang="es-xl" sz="1200" dirty="0">
                          <a:solidFill>
                            <a:srgbClr val="316355"/>
                          </a:solidFill>
                          <a:latin typeface="Ubuntu" panose="020B0504030602030204" pitchFamily="34" charset="0"/>
                        </a:rPr>
                        <a:t>Preparación</a:t>
                      </a:r>
                      <a:endParaRPr sz="1200" dirty="0">
                        <a:solidFill>
                          <a:srgbClr val="316355"/>
                        </a:solidFill>
                        <a:latin typeface="Ubuntu" panose="020B050403060203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s-xl" sz="1200">
                          <a:solidFill>
                            <a:srgbClr val="316355"/>
                          </a:solidFill>
                          <a:latin typeface="Ubuntu" panose="020B0504030602030204" pitchFamily="34" charset="0"/>
                        </a:rPr>
                        <a:t>Descripción</a:t>
                      </a:r>
                      <a:endParaRPr sz="1200">
                        <a:solidFill>
                          <a:srgbClr val="316355"/>
                        </a:solidFill>
                        <a:latin typeface="Ubuntu" panose="020B0504030602030204" pitchFamily="34" charset="0"/>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s-xl" sz="1200">
                          <a:solidFill>
                            <a:srgbClr val="316355"/>
                          </a:solidFill>
                          <a:latin typeface="Ubuntu" panose="020B0504030602030204" pitchFamily="34" charset="0"/>
                        </a:rPr>
                        <a:t>Diapositiva</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1648960">
                <a:tc>
                  <a:txBody>
                    <a:bodyPr/>
                    <a:lstStyle/>
                    <a:p>
                      <a:pPr>
                        <a:lnSpc>
                          <a:spcPct val="100000"/>
                        </a:lnSpc>
                      </a:pPr>
                      <a:r>
                        <a:rPr lang="es-xl" sz="900" b="1" i="0" u="none" strike="noStrike" baseline="0" dirty="0">
                          <a:solidFill>
                            <a:srgbClr val="316355"/>
                          </a:solidFill>
                          <a:latin typeface="Ubuntu" panose="020B0504030602030204" pitchFamily="34" charset="0"/>
                          <a:ea typeface="+mn-ea"/>
                          <a:cs typeface="+mn-cs"/>
                        </a:rPr>
                        <a:t>Tema</a:t>
                      </a:r>
                    </a:p>
                    <a:p>
                      <a:pPr>
                        <a:lnSpc>
                          <a:spcPct val="100000"/>
                        </a:lnSpc>
                      </a:pPr>
                      <a:r>
                        <a:rPr lang="es-xl" sz="900" b="1" i="0" u="none" strike="noStrike" baseline="0" dirty="0">
                          <a:solidFill>
                            <a:srgbClr val="316355"/>
                          </a:solidFill>
                          <a:latin typeface="Ubuntu" panose="020B0504030602030204" pitchFamily="34" charset="0"/>
                          <a:ea typeface="+mn-ea"/>
                          <a:cs typeface="+mn-cs"/>
                        </a:rPr>
                        <a:t>Lección 2: </a:t>
                      </a:r>
                      <a:r>
                        <a:rPr lang="es-xl" sz="900" b="0" i="0" u="none" strike="noStrike" baseline="0" dirty="0">
                          <a:solidFill>
                            <a:schemeClr val="tx1"/>
                          </a:solidFill>
                          <a:latin typeface="Ubuntu" panose="020B0504030602030204" pitchFamily="34" charset="0"/>
                          <a:ea typeface="+mn-ea"/>
                          <a:cs typeface="+mn-cs"/>
                        </a:rPr>
                        <a:t>Comunicarse con el entrenador para dirigir ejercicios de calentamiento y enfriamiento</a:t>
                      </a:r>
                    </a:p>
                    <a:p>
                      <a:pPr>
                        <a:lnSpc>
                          <a:spcPct val="100000"/>
                        </a:lnSpc>
                      </a:pPr>
                      <a:endParaRPr sz="900" b="0" i="0" u="none" strike="noStrike" baseline="0" dirty="0">
                        <a:solidFill>
                          <a:srgbClr val="316355"/>
                        </a:solidFill>
                        <a:latin typeface="Ubuntu" panose="020B0504030602030204" pitchFamily="34" charset="0"/>
                        <a:ea typeface="+mn-ea"/>
                        <a:cs typeface="+mn-cs"/>
                      </a:endParaRPr>
                    </a:p>
                    <a:p>
                      <a:pPr>
                        <a:lnSpc>
                          <a:spcPct val="100000"/>
                        </a:lnSpc>
                      </a:pPr>
                      <a:r>
                        <a:rPr lang="es-xl" sz="900" b="0" i="0" u="none" strike="noStrike" baseline="0" dirty="0">
                          <a:solidFill>
                            <a:schemeClr val="tx1"/>
                          </a:solidFill>
                          <a:latin typeface="Ubuntu" panose="020B0504030602030204" pitchFamily="34" charset="0"/>
                          <a:ea typeface="+mn-ea"/>
                          <a:cs typeface="+mn-cs"/>
                        </a:rPr>
                        <a:t>“Soy Capitán de Mejoramiento Físico”</a:t>
                      </a:r>
                    </a:p>
                    <a:p>
                      <a:pPr>
                        <a:lnSpc>
                          <a:spcPct val="100000"/>
                        </a:lnSpc>
                      </a:pPr>
                      <a:endParaRPr sz="900" b="0" i="0" u="none" strike="noStrike" baseline="0" dirty="0">
                        <a:solidFill>
                          <a:schemeClr val="tx1"/>
                        </a:solidFill>
                        <a:latin typeface="Ubuntu" panose="020B0504030602030204" pitchFamily="34" charset="0"/>
                        <a:ea typeface="+mn-ea"/>
                        <a:cs typeface="+mn-cs"/>
                      </a:endParaRPr>
                    </a:p>
                    <a:p>
                      <a:pPr>
                        <a:lnSpc>
                          <a:spcPct val="100000"/>
                        </a:lnSpc>
                      </a:pPr>
                      <a:r>
                        <a:rPr lang="es-xl" sz="900" b="1" i="0" u="none" strike="noStrike" baseline="0" dirty="0">
                          <a:solidFill>
                            <a:srgbClr val="316355"/>
                          </a:solidFill>
                          <a:latin typeface="Ubuntu" panose="020B0504030602030204" pitchFamily="34" charset="0"/>
                          <a:ea typeface="+mn-ea"/>
                          <a:cs typeface="+mn-cs"/>
                        </a:rPr>
                        <a:t>Tiempo: </a:t>
                      </a:r>
                      <a:r>
                        <a:rPr lang="es-xl" sz="900" b="0" i="0" u="none" strike="noStrike" baseline="0" dirty="0">
                          <a:solidFill>
                            <a:schemeClr val="tx1"/>
                          </a:solidFill>
                          <a:latin typeface="Ubuntu" panose="020B0504030602030204" pitchFamily="34" charset="0"/>
                          <a:ea typeface="+mn-ea"/>
                          <a:cs typeface="+mn-cs"/>
                        </a:rPr>
                        <a:t> 3 minutos</a:t>
                      </a:r>
                    </a:p>
                    <a:p>
                      <a:pPr>
                        <a:lnSpc>
                          <a:spcPct val="100000"/>
                        </a:lnSpc>
                      </a:pPr>
                      <a:r>
                        <a:rPr lang="es-xl" sz="900" b="1" i="0" u="none" strike="noStrike" baseline="0" dirty="0">
                          <a:solidFill>
                            <a:srgbClr val="316355"/>
                          </a:solidFill>
                          <a:latin typeface="Ubuntu" panose="020B0504030602030204" pitchFamily="34" charset="0"/>
                          <a:ea typeface="+mn-ea"/>
                          <a:cs typeface="+mn-cs"/>
                        </a:rPr>
                        <a:t>Dirige:</a:t>
                      </a:r>
                      <a:endParaRPr sz="900" dirty="0">
                        <a:solidFill>
                          <a:srgbClr val="316355"/>
                        </a:solidFill>
                        <a:latin typeface="Ubuntu" panose="020B050403060203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a:lnSpc>
                          <a:spcPct val="100000"/>
                        </a:lnSpc>
                      </a:pPr>
                      <a:r>
                        <a:rPr lang="es-xl" sz="900" b="0" i="0" u="none" strike="noStrike" baseline="0" dirty="0">
                          <a:solidFill>
                            <a:schemeClr val="tx1"/>
                          </a:solidFill>
                          <a:latin typeface="Ubuntu" panose="020B0504030602030204" pitchFamily="34" charset="0"/>
                          <a:ea typeface="+mn-ea"/>
                          <a:cs typeface="+mn-cs"/>
                        </a:rPr>
                        <a:t>Antes de que comience la temporada, es importante comunicarse con el entrenador para hablar sobre ser Capitanes de Mejoramiento Físico. Es mejor llamarlo o reunirse en persona, pero también se le puede enviar un mensaje </a:t>
                      </a:r>
                      <a:br>
                        <a:rPr lang="en-US" sz="900" b="0" i="0" u="none" strike="noStrike" baseline="0" dirty="0">
                          <a:solidFill>
                            <a:schemeClr val="tx1"/>
                          </a:solidFill>
                          <a:latin typeface="Ubuntu" panose="020B0504030602030204" pitchFamily="34" charset="0"/>
                          <a:ea typeface="+mn-ea"/>
                          <a:cs typeface="+mn-cs"/>
                        </a:rPr>
                      </a:br>
                      <a:r>
                        <a:rPr lang="es-xl" sz="900" b="0" i="0" u="none" strike="noStrike" baseline="0" dirty="0">
                          <a:solidFill>
                            <a:schemeClr val="tx1"/>
                          </a:solidFill>
                          <a:latin typeface="Ubuntu" panose="020B0504030602030204" pitchFamily="34" charset="0"/>
                          <a:ea typeface="+mn-ea"/>
                          <a:cs typeface="+mn-cs"/>
                        </a:rPr>
                        <a:t>de correo electrónico. </a:t>
                      </a:r>
                    </a:p>
                    <a:p>
                      <a:pPr>
                        <a:lnSpc>
                          <a:spcPct val="100000"/>
                        </a:lnSpc>
                      </a:pPr>
                      <a:endParaRPr sz="900" b="0" i="0" u="none" strike="noStrike" baseline="0" dirty="0">
                        <a:solidFill>
                          <a:schemeClr val="tx1"/>
                        </a:solidFill>
                        <a:latin typeface="Ubuntu" panose="020B0504030602030204" pitchFamily="34" charset="0"/>
                        <a:ea typeface="+mn-ea"/>
                        <a:cs typeface="+mn-cs"/>
                      </a:endParaRPr>
                    </a:p>
                    <a:p>
                      <a:pPr>
                        <a:lnSpc>
                          <a:spcPct val="100000"/>
                        </a:lnSpc>
                      </a:pPr>
                      <a:r>
                        <a:rPr lang="es-xl" sz="900" b="0" i="0" u="none" strike="noStrike" baseline="0" dirty="0">
                          <a:solidFill>
                            <a:schemeClr val="tx1"/>
                          </a:solidFill>
                          <a:latin typeface="Ubuntu" panose="020B0504030602030204" pitchFamily="34" charset="0"/>
                          <a:ea typeface="+mn-ea"/>
                          <a:cs typeface="+mn-cs"/>
                        </a:rPr>
                        <a:t>Al comunicarse con el entrenador, díganle lo siguiente:</a:t>
                      </a:r>
                    </a:p>
                    <a:p>
                      <a:pPr>
                        <a:lnSpc>
                          <a:spcPct val="100000"/>
                        </a:lnSpc>
                      </a:pPr>
                      <a:r>
                        <a:rPr lang="es-xl" sz="900" b="0" i="1" u="none" strike="noStrike" baseline="0" dirty="0">
                          <a:solidFill>
                            <a:schemeClr val="tx1"/>
                          </a:solidFill>
                          <a:latin typeface="Ubuntu" panose="020B0504030602030204" pitchFamily="34" charset="0"/>
                          <a:ea typeface="+mn-ea"/>
                          <a:cs typeface="+mn-cs"/>
                        </a:rPr>
                        <a:t>“Estoy en tu equipo y soy Capitán de Mejoramiento Físico. He terminado la capacitación para Capitanes de Mejoramiento Físico para dirigir los ejercicios </a:t>
                      </a:r>
                      <a:br>
                        <a:rPr lang="en-US" sz="900" b="0" i="1" u="none" strike="noStrike" baseline="0" dirty="0">
                          <a:solidFill>
                            <a:schemeClr val="tx1"/>
                          </a:solidFill>
                          <a:latin typeface="Ubuntu" panose="020B0504030602030204" pitchFamily="34" charset="0"/>
                          <a:ea typeface="+mn-ea"/>
                          <a:cs typeface="+mn-cs"/>
                        </a:rPr>
                      </a:br>
                      <a:r>
                        <a:rPr lang="es-xl" sz="900" b="0" i="1" u="none" strike="noStrike" baseline="0" dirty="0">
                          <a:solidFill>
                            <a:schemeClr val="tx1"/>
                          </a:solidFill>
                          <a:latin typeface="Ubuntu" panose="020B0504030602030204" pitchFamily="34" charset="0"/>
                          <a:ea typeface="+mn-ea"/>
                          <a:cs typeface="+mn-cs"/>
                        </a:rPr>
                        <a:t>de calentamiento y enfriamiento y para compartir consejos de salud. ¿Podemos reservar algo de tiempo al principio y al final de la práctica para hacerlo?”. </a:t>
                      </a:r>
                    </a:p>
                    <a:p>
                      <a:pPr algn="l" rtl="0" fontAlgn="base">
                        <a:lnSpc>
                          <a:spcPct val="100000"/>
                        </a:lnSpc>
                        <a:buFont typeface="+mj-lt"/>
                        <a:buNone/>
                      </a:pPr>
                      <a:endParaRPr sz="900" b="0" i="1" u="none" strike="noStrike" baseline="0" dirty="0">
                        <a:solidFill>
                          <a:schemeClr val="tx1"/>
                        </a:solidFill>
                        <a:effectLst/>
                        <a:latin typeface="Ubuntu" panose="020B0504030602030204"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mj-lt"/>
                        <a:buNone/>
                        <a:tabLst/>
                        <a:defRPr/>
                      </a:pPr>
                      <a:r>
                        <a:rPr lang="es-xl" sz="900" b="0" i="0" dirty="0">
                          <a:solidFill>
                            <a:srgbClr val="000000"/>
                          </a:solidFill>
                          <a:effectLst/>
                          <a:latin typeface="Ubuntu" panose="020B0504030602030204" pitchFamily="34" charset="0"/>
                        </a:rPr>
                        <a:t>Al decir esto, el entrenador sabrá que su función no implica trabajo extra, sino una ayuda. </a:t>
                      </a:r>
                      <a:r>
                        <a:rPr lang="es-xl" sz="900" b="1" i="1" dirty="0">
                          <a:solidFill>
                            <a:schemeClr val="dk1"/>
                          </a:solidFill>
                          <a:effectLst/>
                          <a:latin typeface="Ubuntu" panose="020B0504030602030204" pitchFamily="34" charset="0"/>
                          <a:cs typeface="Times New Roman" panose="02020603050405020304" pitchFamily="18" charset="0"/>
                        </a:rPr>
                        <a:t> </a:t>
                      </a:r>
                      <a:r>
                        <a:rPr lang="es-xl" sz="900" b="0" i="0" dirty="0">
                          <a:solidFill>
                            <a:schemeClr val="dk1"/>
                          </a:solidFill>
                          <a:effectLst/>
                          <a:latin typeface="Ubuntu" panose="020B0504030602030204" pitchFamily="34" charset="0"/>
                          <a:cs typeface="Times New Roman" panose="02020603050405020304" pitchFamily="18" charset="0"/>
                        </a:rPr>
                        <a:t>De esta manera, </a:t>
                      </a:r>
                      <a:r>
                        <a:rPr lang="es-xl" sz="900" b="0" i="0" dirty="0">
                          <a:solidFill>
                            <a:srgbClr val="000000"/>
                          </a:solidFill>
                          <a:effectLst/>
                          <a:latin typeface="Ubuntu" panose="020B0504030602030204" pitchFamily="34" charset="0"/>
                        </a:rPr>
                        <a:t>el entrenador sabe antes de la primera práctica que son Capitanes de Mejoramiento Físico. Le da la oportunidad de entender su función y tener en cuenta el tiempo necesario para los ejercicios de calentamiento y enfriamiento. </a:t>
                      </a:r>
                    </a:p>
                    <a:p>
                      <a:pPr algn="l" rtl="0" fontAlgn="base">
                        <a:lnSpc>
                          <a:spcPct val="100000"/>
                        </a:lnSpc>
                        <a:buFont typeface="+mj-lt"/>
                        <a:buNone/>
                      </a:pPr>
                      <a:endParaRPr sz="900" b="0" i="0" dirty="0">
                        <a:solidFill>
                          <a:srgbClr val="000000"/>
                        </a:solidFill>
                        <a:effectLst/>
                        <a:latin typeface="Ubuntu" panose="020B0504030602030204" pitchFamily="34" charset="0"/>
                      </a:endParaRPr>
                    </a:p>
                    <a:p>
                      <a:pPr algn="l" rtl="0" fontAlgn="base">
                        <a:lnSpc>
                          <a:spcPct val="100000"/>
                        </a:lnSpc>
                        <a:buFont typeface="+mj-lt"/>
                        <a:buNone/>
                      </a:pPr>
                      <a:r>
                        <a:rPr lang="es-xl" sz="900" b="0" i="0" dirty="0">
                          <a:solidFill>
                            <a:srgbClr val="000000"/>
                          </a:solidFill>
                          <a:effectLst/>
                          <a:latin typeface="Ubuntu" panose="020B0504030602030204" pitchFamily="34" charset="0"/>
                        </a:rPr>
                        <a:t>Si envían un correo electrónico, pueden incluir un archivo adjunto con la guía de ejercicios de calentamiento y enfriamiento para su deporte que el entrenador también podrá revisar. </a:t>
                      </a:r>
                    </a:p>
                    <a:p>
                      <a:pPr algn="l" rtl="0" fontAlgn="base">
                        <a:lnSpc>
                          <a:spcPct val="100000"/>
                        </a:lnSpc>
                        <a:buFont typeface="+mj-lt"/>
                        <a:buNone/>
                      </a:pPr>
                      <a:endParaRPr sz="900" b="0" i="0" dirty="0">
                        <a:solidFill>
                          <a:srgbClr val="000000"/>
                        </a:solidFill>
                        <a:effectLst/>
                        <a:latin typeface="Ubuntu" panose="020B0504030602030204" pitchFamily="34" charset="0"/>
                      </a:endParaRPr>
                    </a:p>
                    <a:p>
                      <a:pPr algn="l" rtl="0" fontAlgn="base">
                        <a:lnSpc>
                          <a:spcPct val="100000"/>
                        </a:lnSpc>
                        <a:buFont typeface="+mj-lt"/>
                        <a:buNone/>
                      </a:pPr>
                      <a:r>
                        <a:rPr lang="es-xl" sz="900" b="0" i="0" dirty="0">
                          <a:solidFill>
                            <a:srgbClr val="000000"/>
                          </a:solidFill>
                          <a:effectLst/>
                          <a:latin typeface="Ubuntu" panose="020B0504030602030204" pitchFamily="34" charset="0"/>
                        </a:rPr>
                        <a:t>También pueden decirle al entrenador que llevarán una copia impresa de las guías a la práctica.</a:t>
                      </a:r>
                    </a:p>
                    <a:p>
                      <a:pPr marL="0" marR="0" lvl="0" indent="0" algn="l" defTabSz="914400" rtl="0" eaLnBrk="1" fontAlgn="auto" latinLnBrk="0" hangingPunct="1">
                        <a:lnSpc>
                          <a:spcPct val="100000"/>
                        </a:lnSpc>
                        <a:spcBef>
                          <a:spcPts val="0"/>
                        </a:spcBef>
                        <a:spcAft>
                          <a:spcPts val="0"/>
                        </a:spcAft>
                        <a:buClrTx/>
                        <a:buSzTx/>
                        <a:buFontTx/>
                        <a:buNone/>
                        <a:tabLst/>
                        <a:defRPr/>
                      </a:pPr>
                      <a:r>
                        <a:rPr lang="es-xl" sz="900" b="0" i="0" u="none" strike="noStrike" baseline="0" dirty="0">
                          <a:solidFill>
                            <a:schemeClr val="dk1"/>
                          </a:solidFill>
                          <a:latin typeface="Ubuntu" panose="020B0504030602030204" pitchFamily="34" charset="0"/>
                          <a:ea typeface="+mn-ea"/>
                          <a:cs typeface="+mn-cs"/>
                        </a:rPr>
                        <a:t>El entrenador y el equipo del Programa están a su disposición para ayudarlos.</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a:lnSpc>
                          <a:spcPct val="100000"/>
                        </a:lnSpc>
                      </a:pPr>
                      <a:endParaRPr sz="160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r h="1921605">
                <a:tc>
                  <a:txBody>
                    <a:bodyPr/>
                    <a:lstStyle/>
                    <a:p>
                      <a:pPr>
                        <a:lnSpc>
                          <a:spcPct val="100000"/>
                        </a:lnSpc>
                      </a:pPr>
                      <a:r>
                        <a:rPr lang="es-xl" sz="900" b="1" i="0" u="none" strike="noStrike" baseline="0">
                          <a:solidFill>
                            <a:srgbClr val="316355"/>
                          </a:solidFill>
                          <a:latin typeface="Ubuntu" panose="020B0504030602030204" pitchFamily="34" charset="0"/>
                          <a:ea typeface="+mn-ea"/>
                          <a:cs typeface="+mn-cs"/>
                        </a:rPr>
                        <a:t>Tema</a:t>
                      </a:r>
                    </a:p>
                    <a:p>
                      <a:pPr>
                        <a:lnSpc>
                          <a:spcPct val="100000"/>
                        </a:lnSpc>
                      </a:pPr>
                      <a:r>
                        <a:rPr lang="es-xl" sz="900" b="1" i="0" u="none" strike="noStrike" baseline="0">
                          <a:solidFill>
                            <a:srgbClr val="316355"/>
                          </a:solidFill>
                          <a:latin typeface="Ubuntu" panose="020B0504030602030204" pitchFamily="34" charset="0"/>
                          <a:ea typeface="+mn-ea"/>
                          <a:cs typeface="+mn-cs"/>
                        </a:rPr>
                        <a:t>Lección 2: </a:t>
                      </a:r>
                      <a:r>
                        <a:rPr lang="es-xl" sz="900" b="0" i="0" u="none" strike="noStrike" baseline="0">
                          <a:solidFill>
                            <a:schemeClr val="tx1"/>
                          </a:solidFill>
                          <a:latin typeface="Ubuntu" panose="020B0504030602030204" pitchFamily="34" charset="0"/>
                          <a:ea typeface="+mn-ea"/>
                          <a:cs typeface="+mn-cs"/>
                        </a:rPr>
                        <a:t>Comunicarse con el entrenador para dirigir ejercicios de calentamiento y enfriamiento</a:t>
                      </a:r>
                    </a:p>
                    <a:p>
                      <a:pPr>
                        <a:lnSpc>
                          <a:spcPct val="100000"/>
                        </a:lnSpc>
                      </a:pPr>
                      <a:endParaRPr sz="900" b="0" i="0" u="none" strike="noStrike" baseline="0">
                        <a:solidFill>
                          <a:srgbClr val="316355"/>
                        </a:solidFill>
                        <a:latin typeface="Ubuntu" panose="020B0504030602030204" pitchFamily="34" charset="0"/>
                        <a:ea typeface="+mn-ea"/>
                        <a:cs typeface="+mn-cs"/>
                      </a:endParaRPr>
                    </a:p>
                    <a:p>
                      <a:pPr>
                        <a:lnSpc>
                          <a:spcPct val="100000"/>
                        </a:lnSpc>
                      </a:pPr>
                      <a:r>
                        <a:rPr lang="es-xl" sz="900" b="0" i="0" u="none" strike="noStrike" baseline="0">
                          <a:solidFill>
                            <a:schemeClr val="tx1"/>
                          </a:solidFill>
                          <a:latin typeface="Ubuntu" panose="020B0504030602030204" pitchFamily="34" charset="0"/>
                          <a:ea typeface="+mn-ea"/>
                          <a:cs typeface="+mn-cs"/>
                        </a:rPr>
                        <a:t>Consejos</a:t>
                      </a:r>
                    </a:p>
                    <a:p>
                      <a:pPr>
                        <a:lnSpc>
                          <a:spcPct val="100000"/>
                        </a:lnSpc>
                      </a:pPr>
                      <a:endParaRPr sz="900" b="0" i="0" u="none" strike="noStrike" baseline="0">
                        <a:solidFill>
                          <a:schemeClr val="tx1"/>
                        </a:solidFill>
                        <a:latin typeface="Ubuntu" panose="020B0504030602030204" pitchFamily="34" charset="0"/>
                        <a:ea typeface="+mn-ea"/>
                        <a:cs typeface="+mn-cs"/>
                      </a:endParaRPr>
                    </a:p>
                    <a:p>
                      <a:pPr>
                        <a:lnSpc>
                          <a:spcPct val="100000"/>
                        </a:lnSpc>
                      </a:pPr>
                      <a:r>
                        <a:rPr lang="es-xl" sz="900" b="1" i="0" u="none" strike="noStrike" baseline="0">
                          <a:solidFill>
                            <a:srgbClr val="316355"/>
                          </a:solidFill>
                          <a:latin typeface="Ubuntu" panose="020B0504030602030204" pitchFamily="34" charset="0"/>
                          <a:ea typeface="+mn-ea"/>
                          <a:cs typeface="+mn-cs"/>
                        </a:rPr>
                        <a:t>Tiempo: </a:t>
                      </a:r>
                      <a:r>
                        <a:rPr lang="es-xl" sz="900" b="0" i="0" u="none" strike="noStrike" baseline="0">
                          <a:solidFill>
                            <a:schemeClr val="tx1"/>
                          </a:solidFill>
                          <a:latin typeface="Ubuntu" panose="020B0504030602030204" pitchFamily="34" charset="0"/>
                          <a:ea typeface="+mn-ea"/>
                          <a:cs typeface="+mn-cs"/>
                        </a:rPr>
                        <a:t> 2 minutos</a:t>
                      </a:r>
                    </a:p>
                    <a:p>
                      <a:pPr>
                        <a:lnSpc>
                          <a:spcPct val="100000"/>
                        </a:lnSpc>
                      </a:pPr>
                      <a:r>
                        <a:rPr lang="es-xl" sz="900" b="1" i="0" u="none" strike="noStrike" baseline="0">
                          <a:solidFill>
                            <a:srgbClr val="316355"/>
                          </a:solidFill>
                          <a:latin typeface="Ubuntu" panose="020B0504030602030204" pitchFamily="34" charset="0"/>
                          <a:ea typeface="+mn-ea"/>
                          <a:cs typeface="+mn-cs"/>
                        </a:rPr>
                        <a:t>Dirige:</a:t>
                      </a:r>
                      <a:endParaRPr sz="900">
                        <a:solidFill>
                          <a:srgbClr val="316355"/>
                        </a:solidFill>
                        <a:latin typeface="Ubuntu" panose="020B050403060203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xl" sz="900" b="0" i="0" u="none" strike="noStrike" baseline="0" dirty="0">
                          <a:solidFill>
                            <a:schemeClr val="dk1"/>
                          </a:solidFill>
                          <a:latin typeface="Ubuntu" panose="020B0504030602030204" pitchFamily="34" charset="0"/>
                          <a:ea typeface="+mn-ea"/>
                          <a:cs typeface="+mn-cs"/>
                        </a:rPr>
                        <a:t>Los invito a compartir también esto al hablar con el entrenador:</a:t>
                      </a:r>
                    </a:p>
                    <a:p>
                      <a:pPr marL="0" marR="0" lvl="0" indent="0" algn="l" defTabSz="914400" rtl="0" eaLnBrk="1" fontAlgn="auto" latinLnBrk="0" hangingPunct="1">
                        <a:lnSpc>
                          <a:spcPct val="100000"/>
                        </a:lnSpc>
                        <a:spcBef>
                          <a:spcPts val="0"/>
                        </a:spcBef>
                        <a:spcAft>
                          <a:spcPts val="0"/>
                        </a:spcAft>
                        <a:buClrTx/>
                        <a:buSzTx/>
                        <a:buFontTx/>
                        <a:buNone/>
                        <a:tabLst/>
                        <a:defRPr/>
                      </a:pPr>
                      <a:endParaRPr sz="900" b="0" i="0" u="none" strike="noStrike" baseline="0" dirty="0">
                        <a:solidFill>
                          <a:schemeClr val="dk1"/>
                        </a:solidFill>
                        <a:latin typeface="Ubuntu" panose="020B050403060203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xl" sz="900" b="0" i="0" u="none" strike="noStrike" baseline="0" dirty="0">
                          <a:solidFill>
                            <a:schemeClr val="dk1"/>
                          </a:solidFill>
                          <a:latin typeface="Ubuntu" panose="020B0504030602030204" pitchFamily="34" charset="0"/>
                          <a:ea typeface="+mn-ea"/>
                          <a:cs typeface="+mn-cs"/>
                        </a:rPr>
                        <a:t>Infórmenle al entrenador sobre los beneficios de hacer ejercicios de calentamiento y enfriamiento cuando hablen antes de la primera práctica.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sz="900" b="0" i="0" u="none" strike="noStrike" baseline="0" dirty="0">
                        <a:solidFill>
                          <a:schemeClr val="dk1"/>
                        </a:solidFill>
                        <a:latin typeface="Ubuntu" panose="020B050403060203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xl" sz="900" b="0" i="0" u="none" strike="noStrike" baseline="0" dirty="0">
                          <a:solidFill>
                            <a:schemeClr val="dk1"/>
                          </a:solidFill>
                          <a:latin typeface="Ubuntu" panose="020B0504030602030204" pitchFamily="34" charset="0"/>
                          <a:ea typeface="+mn-ea"/>
                          <a:cs typeface="+mn-cs"/>
                        </a:rPr>
                        <a:t>Compartan la importancia de ser un atleta saludable y en forma.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sz="900" b="0" i="0" u="none" strike="noStrike" baseline="0" dirty="0">
                        <a:solidFill>
                          <a:schemeClr val="dk1"/>
                        </a:solidFill>
                        <a:latin typeface="Ubuntu" panose="020B050403060203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xl" sz="900" b="0" i="0" u="none" strike="noStrike" baseline="0" dirty="0">
                          <a:solidFill>
                            <a:schemeClr val="dk1"/>
                          </a:solidFill>
                          <a:latin typeface="Ubuntu" panose="020B0504030602030204" pitchFamily="34" charset="0"/>
                          <a:ea typeface="+mn-ea"/>
                          <a:cs typeface="+mn-cs"/>
                        </a:rPr>
                        <a:t>Díganle al entrenador porqué ser Capitanes de Mejoramiento Físico es importante para ustedes.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sz="900" b="0" i="0" u="none" strike="noStrike" baseline="0" dirty="0">
                        <a:solidFill>
                          <a:schemeClr val="dk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xl" sz="900" b="0" i="0" u="none" strike="noStrike" baseline="0" dirty="0">
                          <a:solidFill>
                            <a:schemeClr val="dk1"/>
                          </a:solidFill>
                          <a:latin typeface="Ubuntu" panose="020B0504030602030204" pitchFamily="34" charset="0"/>
                          <a:ea typeface="+mn-ea"/>
                          <a:cs typeface="+mn-cs"/>
                        </a:rPr>
                        <a:t>Tienen todo el conocimiento y las habilidades para ser excelentes Capitanes </a:t>
                      </a:r>
                      <a:br>
                        <a:rPr lang="en-US" sz="900" b="0" i="0" u="none" strike="noStrike" baseline="0" dirty="0">
                          <a:solidFill>
                            <a:schemeClr val="dk1"/>
                          </a:solidFill>
                          <a:latin typeface="Ubuntu" panose="020B0504030602030204" pitchFamily="34" charset="0"/>
                          <a:ea typeface="+mn-ea"/>
                          <a:cs typeface="+mn-cs"/>
                        </a:rPr>
                      </a:br>
                      <a:r>
                        <a:rPr lang="es-xl" sz="900" b="0" i="0" u="none" strike="noStrike" baseline="0" dirty="0">
                          <a:solidFill>
                            <a:schemeClr val="dk1"/>
                          </a:solidFill>
                          <a:latin typeface="Ubuntu" panose="020B0504030602030204" pitchFamily="34" charset="0"/>
                          <a:ea typeface="+mn-ea"/>
                          <a:cs typeface="+mn-cs"/>
                        </a:rPr>
                        <a:t>de Mejoramiento Físico. ¡Muéstrenselo al entrenador!</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a:lnSpc>
                          <a:spcPct val="100000"/>
                        </a:lnSpc>
                      </a:pPr>
                      <a:endParaRPr sz="1600"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3215686542"/>
                  </a:ext>
                </a:extLst>
              </a:tr>
            </a:tbl>
          </a:graphicData>
        </a:graphic>
      </p:graphicFrame>
      <p:pic>
        <p:nvPicPr>
          <p:cNvPr id="5" name="Picture 4">
            <a:extLst>
              <a:ext uri="{FF2B5EF4-FFF2-40B4-BE49-F238E27FC236}">
                <a16:creationId xmlns:a16="http://schemas.microsoft.com/office/drawing/2014/main" id="{C7B173D5-67CF-5947-21F1-4A20D256F0B2}"/>
              </a:ext>
            </a:extLst>
          </p:cNvPr>
          <p:cNvPicPr>
            <a:picLocks noChangeAspect="1"/>
          </p:cNvPicPr>
          <p:nvPr/>
        </p:nvPicPr>
        <p:blipFill rotWithShape="1">
          <a:blip r:embed="rId2"/>
          <a:srcRect l="6200" t="34922" r="50000" b="21602"/>
          <a:stretch/>
        </p:blipFill>
        <p:spPr>
          <a:xfrm>
            <a:off x="7019299" y="1931566"/>
            <a:ext cx="2113688" cy="1180163"/>
          </a:xfrm>
          <a:prstGeom prst="rect">
            <a:avLst/>
          </a:prstGeom>
          <a:ln>
            <a:solidFill>
              <a:schemeClr val="tx1"/>
            </a:solidFill>
          </a:ln>
        </p:spPr>
      </p:pic>
      <p:pic>
        <p:nvPicPr>
          <p:cNvPr id="8" name="Picture 7">
            <a:extLst>
              <a:ext uri="{FF2B5EF4-FFF2-40B4-BE49-F238E27FC236}">
                <a16:creationId xmlns:a16="http://schemas.microsoft.com/office/drawing/2014/main" id="{CDE76EA4-842E-A1FE-1EAB-67F6278FAE51}"/>
              </a:ext>
            </a:extLst>
          </p:cNvPr>
          <p:cNvPicPr>
            <a:picLocks noChangeAspect="1"/>
          </p:cNvPicPr>
          <p:nvPr/>
        </p:nvPicPr>
        <p:blipFill rotWithShape="1">
          <a:blip r:embed="rId3"/>
          <a:srcRect l="6200" t="34922" r="50000" b="22241"/>
          <a:stretch/>
        </p:blipFill>
        <p:spPr>
          <a:xfrm>
            <a:off x="7019299" y="4616788"/>
            <a:ext cx="2113688" cy="1162807"/>
          </a:xfrm>
          <a:prstGeom prst="rect">
            <a:avLst/>
          </a:prstGeom>
          <a:ln>
            <a:solidFill>
              <a:schemeClr val="tx1"/>
            </a:solidFill>
          </a:ln>
        </p:spPr>
      </p:pic>
    </p:spTree>
    <p:extLst>
      <p:ext uri="{BB962C8B-B14F-4D97-AF65-F5344CB8AC3E}">
        <p14:creationId xmlns:p14="http://schemas.microsoft.com/office/powerpoint/2010/main" val="4802026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858261437"/>
              </p:ext>
            </p:extLst>
          </p:nvPr>
        </p:nvGraphicFramePr>
        <p:xfrm>
          <a:off x="614150" y="545909"/>
          <a:ext cx="8518837" cy="4106630"/>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00209">
                <a:tc>
                  <a:txBody>
                    <a:bodyPr/>
                    <a:lstStyle/>
                    <a:p>
                      <a:r>
                        <a:rPr lang="es-xl" sz="1200" dirty="0">
                          <a:solidFill>
                            <a:srgbClr val="316355"/>
                          </a:solidFill>
                          <a:latin typeface="Ubuntu" panose="020B0504030602030204" pitchFamily="34" charset="0"/>
                        </a:rPr>
                        <a:t>Preparación</a:t>
                      </a:r>
                      <a:endParaRPr sz="1200" dirty="0">
                        <a:solidFill>
                          <a:srgbClr val="316355"/>
                        </a:solidFill>
                        <a:latin typeface="Ubuntu" panose="020B050403060203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s-xl" sz="1200">
                          <a:solidFill>
                            <a:srgbClr val="316355"/>
                          </a:solidFill>
                          <a:latin typeface="Ubuntu" panose="020B0504030602030204" pitchFamily="34" charset="0"/>
                        </a:rPr>
                        <a:t>Descripción</a:t>
                      </a:r>
                      <a:endParaRPr sz="1200">
                        <a:solidFill>
                          <a:srgbClr val="316355"/>
                        </a:solidFill>
                        <a:latin typeface="Ubuntu" panose="020B0504030602030204" pitchFamily="34" charset="0"/>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s-xl" sz="1200">
                          <a:solidFill>
                            <a:srgbClr val="316355"/>
                          </a:solidFill>
                          <a:latin typeface="Ubuntu" panose="020B0504030602030204" pitchFamily="34" charset="0"/>
                        </a:rPr>
                        <a:t>Diapositiva</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2041422">
                <a:tc>
                  <a:txBody>
                    <a:bodyPr/>
                    <a:lstStyle/>
                    <a:p>
                      <a:r>
                        <a:rPr lang="es-xl" sz="900" b="1" i="0" u="none" strike="noStrike" baseline="0" dirty="0">
                          <a:solidFill>
                            <a:srgbClr val="316355"/>
                          </a:solidFill>
                          <a:latin typeface="Ubuntu" panose="020B0504030602030204" pitchFamily="34" charset="0"/>
                          <a:ea typeface="+mn-ea"/>
                          <a:cs typeface="+mn-cs"/>
                        </a:rPr>
                        <a:t>Tema</a:t>
                      </a:r>
                    </a:p>
                    <a:p>
                      <a:r>
                        <a:rPr lang="es-xl" sz="900" b="1" i="0" u="none" strike="noStrike" baseline="0" dirty="0">
                          <a:solidFill>
                            <a:srgbClr val="316355"/>
                          </a:solidFill>
                          <a:latin typeface="Ubuntu" panose="020B0504030602030204" pitchFamily="34" charset="0"/>
                          <a:ea typeface="+mn-ea"/>
                          <a:cs typeface="+mn-cs"/>
                        </a:rPr>
                        <a:t>Lección 2: </a:t>
                      </a:r>
                      <a:r>
                        <a:rPr lang="es-xl" sz="900" b="0" i="0" u="none" strike="noStrike" baseline="0" dirty="0">
                          <a:solidFill>
                            <a:schemeClr val="tx1"/>
                          </a:solidFill>
                          <a:latin typeface="Ubuntu" panose="020B0504030602030204" pitchFamily="34" charset="0"/>
                          <a:ea typeface="+mn-ea"/>
                          <a:cs typeface="+mn-cs"/>
                        </a:rPr>
                        <a:t>Dirigir ejercicios de calentamiento y enfriamiento</a:t>
                      </a:r>
                    </a:p>
                    <a:p>
                      <a:endParaRPr sz="900" b="0" i="0" u="none" strike="noStrike" baseline="0" dirty="0">
                        <a:solidFill>
                          <a:schemeClr val="tx1"/>
                        </a:solidFill>
                        <a:latin typeface="Ubuntu" panose="020B0504030602030204" pitchFamily="34" charset="0"/>
                        <a:ea typeface="+mn-ea"/>
                        <a:cs typeface="+mn-cs"/>
                      </a:endParaRPr>
                    </a:p>
                    <a:p>
                      <a:r>
                        <a:rPr lang="es-xl" sz="900" b="0" i="0" u="none" strike="noStrike" baseline="0" dirty="0">
                          <a:solidFill>
                            <a:schemeClr val="tx1"/>
                          </a:solidFill>
                          <a:latin typeface="Ubuntu" panose="020B0504030602030204" pitchFamily="34" charset="0"/>
                          <a:ea typeface="+mn-ea"/>
                          <a:cs typeface="+mn-cs"/>
                        </a:rPr>
                        <a:t>Preguntas y conclusión</a:t>
                      </a:r>
                    </a:p>
                    <a:p>
                      <a:endParaRPr sz="900" b="0" i="0" u="none" strike="noStrike" baseline="0" dirty="0">
                        <a:solidFill>
                          <a:schemeClr val="tx1"/>
                        </a:solidFill>
                        <a:latin typeface="Ubuntu" panose="020B0504030602030204" pitchFamily="34" charset="0"/>
                        <a:ea typeface="+mn-ea"/>
                        <a:cs typeface="+mn-cs"/>
                      </a:endParaRPr>
                    </a:p>
                    <a:p>
                      <a:r>
                        <a:rPr lang="es-xl" sz="900" b="1" i="0" u="none" strike="noStrike" baseline="0" dirty="0">
                          <a:solidFill>
                            <a:srgbClr val="316355"/>
                          </a:solidFill>
                          <a:latin typeface="Ubuntu" panose="020B0504030602030204" pitchFamily="34" charset="0"/>
                          <a:ea typeface="+mn-ea"/>
                          <a:cs typeface="+mn-cs"/>
                        </a:rPr>
                        <a:t>Tiempo: </a:t>
                      </a:r>
                      <a:r>
                        <a:rPr lang="es-xl" sz="900" b="0" i="0" u="none" strike="noStrike" baseline="0" dirty="0">
                          <a:solidFill>
                            <a:schemeClr val="tx1"/>
                          </a:solidFill>
                          <a:latin typeface="Ubuntu" panose="020B0504030602030204" pitchFamily="34" charset="0"/>
                          <a:ea typeface="+mn-ea"/>
                          <a:cs typeface="+mn-cs"/>
                        </a:rPr>
                        <a:t> 5 minutos</a:t>
                      </a:r>
                    </a:p>
                    <a:p>
                      <a:r>
                        <a:rPr lang="es-xl" sz="900" b="1" i="0" u="none" strike="noStrike" baseline="0" dirty="0">
                          <a:solidFill>
                            <a:srgbClr val="316355"/>
                          </a:solidFill>
                          <a:latin typeface="Ubuntu" panose="020B0504030602030204" pitchFamily="34" charset="0"/>
                          <a:ea typeface="+mn-ea"/>
                          <a:cs typeface="+mn-cs"/>
                        </a:rPr>
                        <a:t>Dirige:</a:t>
                      </a:r>
                      <a:endParaRPr sz="900" dirty="0">
                        <a:solidFill>
                          <a:srgbClr val="316355"/>
                        </a:solidFill>
                        <a:latin typeface="Ubuntu" panose="020B050403060203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r>
                        <a:rPr lang="es-xl" sz="900" b="1" i="0" u="none" strike="noStrike" baseline="0" dirty="0">
                          <a:solidFill>
                            <a:srgbClr val="316355"/>
                          </a:solidFill>
                          <a:latin typeface="Ubuntu" panose="020B0504030602030204" pitchFamily="34" charset="0"/>
                          <a:ea typeface="+mn-ea"/>
                          <a:cs typeface="+mn-cs"/>
                        </a:rPr>
                        <a:t>PREGUNTA:</a:t>
                      </a:r>
                    </a:p>
                    <a:p>
                      <a:r>
                        <a:rPr lang="es-xl" sz="900" b="0" i="0" u="none" strike="noStrike" baseline="0" dirty="0">
                          <a:solidFill>
                            <a:schemeClr val="tx1"/>
                          </a:solidFill>
                          <a:effectLst/>
                          <a:latin typeface="Ubuntu" panose="020B0504030602030204" pitchFamily="34" charset="0"/>
                          <a:ea typeface="+mn-ea"/>
                          <a:cs typeface="+mn-cs"/>
                        </a:rPr>
                        <a:t>¿Alguien tiene alguna pregunta sobre lo que aprendimos hoy o en la Lección 1?</a:t>
                      </a:r>
                    </a:p>
                    <a:p>
                      <a:endParaRPr sz="900" b="0" i="0" u="none" strike="noStrike" baseline="0" dirty="0">
                        <a:solidFill>
                          <a:schemeClr val="tx1"/>
                        </a:solidFill>
                        <a:effectLst/>
                        <a:latin typeface="Ubuntu" panose="020B0504030602030204" pitchFamily="34" charset="0"/>
                        <a:ea typeface="+mn-ea"/>
                        <a:cs typeface="+mn-cs"/>
                      </a:endParaRPr>
                    </a:p>
                    <a:p>
                      <a:r>
                        <a:rPr lang="es-xl" sz="900" b="1" i="1" dirty="0">
                          <a:solidFill>
                            <a:srgbClr val="000000"/>
                          </a:solidFill>
                          <a:effectLst/>
                          <a:latin typeface="Ubuntu" panose="020B0504030602030204" pitchFamily="34" charset="0"/>
                        </a:rPr>
                        <a:t>¡Felicidades! Gracias por participar; han finalizado el curso de capacitación para Capitanes de Mejoramiento físico.</a:t>
                      </a:r>
                    </a:p>
                    <a:p>
                      <a:r>
                        <a:rPr lang="es-xl" sz="900" b="1" i="1" dirty="0">
                          <a:solidFill>
                            <a:srgbClr val="000000"/>
                          </a:solidFill>
                          <a:effectLst/>
                          <a:latin typeface="Ubuntu" panose="020B0504030602030204" pitchFamily="34" charset="0"/>
                        </a:rPr>
                        <a:t> </a:t>
                      </a:r>
                    </a:p>
                    <a:p>
                      <a:r>
                        <a:rPr lang="es-xl" sz="900" b="1" i="1" dirty="0">
                          <a:solidFill>
                            <a:srgbClr val="000000"/>
                          </a:solidFill>
                          <a:effectLst/>
                          <a:latin typeface="Ubuntu" panose="020B0504030602030204" pitchFamily="34" charset="0"/>
                        </a:rPr>
                        <a:t>Recuerden que, para ser un gran atleta, hay que ser un atleta saludable. El entrenador y el equipo del Programa están a su disposición para ayudarlos.</a:t>
                      </a:r>
                      <a:endParaRPr lang="en-US" sz="900" b="1" i="1" dirty="0">
                        <a:solidFill>
                          <a:srgbClr val="000000"/>
                        </a:solidFill>
                        <a:effectLst/>
                        <a:latin typeface="Ubuntu" panose="020B0504030602030204" pitchFamily="34" charset="0"/>
                      </a:endParaRPr>
                    </a:p>
                    <a:p>
                      <a:endParaRPr lang="en-US" sz="900" b="1" i="1" dirty="0">
                        <a:solidFill>
                          <a:srgbClr val="000000"/>
                        </a:solidFill>
                        <a:effectLst/>
                        <a:latin typeface="Ubuntu" panose="020B0504030602030204" pitchFamily="34" charset="0"/>
                      </a:endParaRPr>
                    </a:p>
                    <a:p>
                      <a:endParaRPr lang="en-US" sz="900" b="1" i="1" dirty="0">
                        <a:solidFill>
                          <a:srgbClr val="000000"/>
                        </a:solidFill>
                        <a:effectLst/>
                        <a:latin typeface="Ubuntu" panose="020B0504030602030204" pitchFamily="34" charset="0"/>
                      </a:endParaRPr>
                    </a:p>
                    <a:p>
                      <a:endParaRPr lang="es-xl" sz="900" b="1" i="1" dirty="0">
                        <a:solidFill>
                          <a:srgbClr val="000000"/>
                        </a:solidFill>
                        <a:effectLst/>
                        <a:latin typeface="Ubuntu" panose="020B0504030602030204" pitchFamily="34" charset="0"/>
                      </a:endParaRPr>
                    </a:p>
                    <a:p>
                      <a:endParaRPr sz="900" b="0" i="0" dirty="0">
                        <a:solidFill>
                          <a:srgbClr val="000000"/>
                        </a:solidFill>
                        <a:effectLst/>
                        <a:latin typeface="Ubuntu" panose="020B0504030602030204" pitchFamily="34" charset="0"/>
                      </a:endParaRPr>
                    </a:p>
                    <a:p>
                      <a:endParaRPr sz="900" b="0" i="0" dirty="0">
                        <a:solidFill>
                          <a:srgbClr val="000000"/>
                        </a:solidFill>
                        <a:effectLst/>
                        <a:latin typeface="Ubuntu" panose="020B0504030602030204" pitchFamily="34" charset="0"/>
                      </a:endParaRPr>
                    </a:p>
                    <a:p>
                      <a:endParaRPr sz="900" b="0" i="0" dirty="0">
                        <a:solidFill>
                          <a:srgbClr val="000000"/>
                        </a:solidFill>
                        <a:effectLst/>
                        <a:latin typeface="Ubuntu" panose="020B0504030602030204" pitchFamily="34" charset="0"/>
                      </a:endParaRPr>
                    </a:p>
                    <a:p>
                      <a:endParaRPr sz="900" b="0" i="0" dirty="0">
                        <a:solidFill>
                          <a:srgbClr val="000000"/>
                        </a:solidFill>
                        <a:effectLst/>
                        <a:latin typeface="Ubuntu" panose="020B0504030602030204" pitchFamily="34" charset="0"/>
                      </a:endParaRPr>
                    </a:p>
                    <a:p>
                      <a:endParaRPr sz="900" b="0" i="0" dirty="0">
                        <a:solidFill>
                          <a:srgbClr val="000000"/>
                        </a:solidFill>
                        <a:effectLst/>
                        <a:latin typeface="Ubuntu" panose="020B0504030602030204" pitchFamily="34" charset="0"/>
                      </a:endParaRPr>
                    </a:p>
                    <a:p>
                      <a:endParaRPr sz="900" b="0" i="0" dirty="0">
                        <a:solidFill>
                          <a:srgbClr val="000000"/>
                        </a:solidFill>
                        <a:effectLst/>
                        <a:latin typeface="Ubuntu" panose="020B0504030602030204" pitchFamily="34" charset="0"/>
                      </a:endParaRPr>
                    </a:p>
                    <a:p>
                      <a:endParaRPr sz="900" b="0" i="0" dirty="0">
                        <a:solidFill>
                          <a:srgbClr val="000000"/>
                        </a:solidFill>
                        <a:effectLst/>
                        <a:latin typeface="Ubuntu" panose="020B0504030602030204" pitchFamily="34" charset="0"/>
                      </a:endParaRPr>
                    </a:p>
                    <a:p>
                      <a:endParaRPr sz="900" b="0" i="0" dirty="0">
                        <a:solidFill>
                          <a:srgbClr val="000000"/>
                        </a:solidFill>
                        <a:effectLst/>
                        <a:latin typeface="Ubuntu" panose="020B0504030602030204" pitchFamily="34" charset="0"/>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sz="1600"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r h="1108941">
                <a:tc>
                  <a:txBody>
                    <a:bodyPr/>
                    <a:lstStyle/>
                    <a:p>
                      <a:pPr marL="0" algn="l" defTabSz="914400" rtl="0" eaLnBrk="1" latinLnBrk="0" hangingPunct="1"/>
                      <a:endParaRPr sz="1000" b="1" i="0" u="none" strike="noStrike" baseline="0">
                        <a:solidFill>
                          <a:srgbClr val="316355"/>
                        </a:solidFill>
                        <a:latin typeface="Ubuntu" panose="020B0504030602030204" pitchFamily="34" charset="0"/>
                        <a:ea typeface="+mn-ea"/>
                        <a:cs typeface="+mn-cs"/>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solidFill>
                      <a:schemeClr val="accent1">
                        <a:lumMod val="60000"/>
                        <a:lumOff val="40000"/>
                      </a:schemeClr>
                    </a:solidFill>
                  </a:tcPr>
                </a:tc>
                <a:tc>
                  <a:txBody>
                    <a:bodyPr/>
                    <a:lstStyle/>
                    <a:p>
                      <a:pPr marL="0" indent="0">
                        <a:buFont typeface="Arial" panose="020B0604020202020204" pitchFamily="34" charset="0"/>
                        <a:buNone/>
                      </a:pPr>
                      <a:endParaRPr sz="1000" dirty="0">
                        <a:solidFill>
                          <a:srgbClr val="316355"/>
                        </a:solidFill>
                        <a:latin typeface="Ubuntu" panose="020B0504030602030204" pitchFamily="34" charset="0"/>
                      </a:endParaRPr>
                    </a:p>
                    <a:p>
                      <a:pPr algn="ctr"/>
                      <a:r>
                        <a:rPr lang="es-xl" sz="3400" b="1" dirty="0">
                          <a:solidFill>
                            <a:schemeClr val="bg1"/>
                          </a:solidFill>
                          <a:latin typeface="Ubuntu" panose="020B0504030602030204" pitchFamily="34" charset="0"/>
                        </a:rPr>
                        <a:t>Lección 2 finalizada</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solidFill>
                      <a:schemeClr val="accent1">
                        <a:lumMod val="60000"/>
                        <a:lumOff val="40000"/>
                      </a:schemeClr>
                    </a:solidFill>
                  </a:tcPr>
                </a:tc>
                <a:tc>
                  <a:txBody>
                    <a:bodyPr/>
                    <a:lstStyle/>
                    <a:p>
                      <a:endParaRPr sz="1000" dirty="0">
                        <a:solidFill>
                          <a:srgbClr val="316355"/>
                        </a:solidFill>
                        <a:latin typeface="Ubuntu" panose="020B0504030602030204" pitchFamily="34" charset="0"/>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9130031"/>
                  </a:ext>
                </a:extLst>
              </a:tr>
            </a:tbl>
          </a:graphicData>
        </a:graphic>
      </p:graphicFrame>
      <p:grpSp>
        <p:nvGrpSpPr>
          <p:cNvPr id="7" name="Group 6">
            <a:extLst>
              <a:ext uri="{FF2B5EF4-FFF2-40B4-BE49-F238E27FC236}">
                <a16:creationId xmlns:a16="http://schemas.microsoft.com/office/drawing/2014/main" id="{2F418467-0711-6562-F68C-CF27520F765F}"/>
              </a:ext>
            </a:extLst>
          </p:cNvPr>
          <p:cNvGrpSpPr/>
          <p:nvPr/>
        </p:nvGrpSpPr>
        <p:grpSpPr>
          <a:xfrm>
            <a:off x="7037640" y="1033154"/>
            <a:ext cx="2095347" cy="2411657"/>
            <a:chOff x="7037640" y="1033154"/>
            <a:chExt cx="2095347" cy="2411657"/>
          </a:xfrm>
        </p:grpSpPr>
        <p:pic>
          <p:nvPicPr>
            <p:cNvPr id="4" name="Picture 3">
              <a:extLst>
                <a:ext uri="{FF2B5EF4-FFF2-40B4-BE49-F238E27FC236}">
                  <a16:creationId xmlns:a16="http://schemas.microsoft.com/office/drawing/2014/main" id="{89455AA7-6BF3-936A-9AA9-A438AA379688}"/>
                </a:ext>
              </a:extLst>
            </p:cNvPr>
            <p:cNvPicPr>
              <a:picLocks noChangeAspect="1"/>
            </p:cNvPicPr>
            <p:nvPr/>
          </p:nvPicPr>
          <p:blipFill rotWithShape="1">
            <a:blip r:embed="rId2"/>
            <a:srcRect l="6200" t="34709" r="50000" b="21602"/>
            <a:stretch/>
          </p:blipFill>
          <p:spPr>
            <a:xfrm>
              <a:off x="7037640" y="1033154"/>
              <a:ext cx="2095347" cy="1175657"/>
            </a:xfrm>
            <a:prstGeom prst="rect">
              <a:avLst/>
            </a:prstGeom>
            <a:ln>
              <a:solidFill>
                <a:schemeClr val="tx1"/>
              </a:solidFill>
            </a:ln>
          </p:spPr>
        </p:pic>
        <p:pic>
          <p:nvPicPr>
            <p:cNvPr id="6" name="Picture 5">
              <a:extLst>
                <a:ext uri="{FF2B5EF4-FFF2-40B4-BE49-F238E27FC236}">
                  <a16:creationId xmlns:a16="http://schemas.microsoft.com/office/drawing/2014/main" id="{0BAB7D41-67A1-9D2E-5029-3EE8F4FA2C5B}"/>
                </a:ext>
              </a:extLst>
            </p:cNvPr>
            <p:cNvPicPr>
              <a:picLocks noChangeAspect="1"/>
            </p:cNvPicPr>
            <p:nvPr/>
          </p:nvPicPr>
          <p:blipFill rotWithShape="1">
            <a:blip r:embed="rId3"/>
            <a:srcRect l="6200" t="35348" r="50000" b="22241"/>
            <a:stretch/>
          </p:blipFill>
          <p:spPr>
            <a:xfrm>
              <a:off x="7037640" y="2303563"/>
              <a:ext cx="2095347" cy="1141248"/>
            </a:xfrm>
            <a:prstGeom prst="rect">
              <a:avLst/>
            </a:prstGeom>
            <a:ln>
              <a:solidFill>
                <a:schemeClr val="tx1"/>
              </a:solidFill>
            </a:ln>
          </p:spPr>
        </p:pic>
      </p:grpSp>
    </p:spTree>
    <p:extLst>
      <p:ext uri="{BB962C8B-B14F-4D97-AF65-F5344CB8AC3E}">
        <p14:creationId xmlns:p14="http://schemas.microsoft.com/office/powerpoint/2010/main" val="41955856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3626802844"/>
              </p:ext>
            </p:extLst>
          </p:nvPr>
        </p:nvGraphicFramePr>
        <p:xfrm>
          <a:off x="614150" y="545910"/>
          <a:ext cx="8518837" cy="5896336"/>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44739">
                <a:tc>
                  <a:txBody>
                    <a:bodyPr/>
                    <a:lstStyle/>
                    <a:p>
                      <a:r>
                        <a:rPr lang="es-xl" sz="1200" dirty="0">
                          <a:solidFill>
                            <a:srgbClr val="316355"/>
                          </a:solidFill>
                          <a:latin typeface="Ubuntu" panose="020B0504030602030204" pitchFamily="34" charset="0"/>
                        </a:rPr>
                        <a:t>Preparación</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s-xl" sz="1200">
                          <a:solidFill>
                            <a:srgbClr val="316355"/>
                          </a:solidFill>
                          <a:latin typeface="Ubuntu" panose="020B0504030602030204" pitchFamily="34" charset="0"/>
                        </a:rPr>
                        <a:t>Descripción</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s-xl" sz="1200">
                          <a:solidFill>
                            <a:srgbClr val="316355"/>
                          </a:solidFill>
                          <a:latin typeface="Ubuntu" panose="020B0504030602030204" pitchFamily="34" charset="0"/>
                        </a:rPr>
                        <a:t>Diapositiva</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1472588">
                <a:tc>
                  <a:txBody>
                    <a:bodyPr/>
                    <a:lstStyle/>
                    <a:p>
                      <a:r>
                        <a:rPr lang="es-xl" sz="900" b="1" i="0" u="none" strike="noStrike" baseline="0" dirty="0">
                          <a:solidFill>
                            <a:srgbClr val="316355"/>
                          </a:solidFill>
                          <a:latin typeface="Ubuntu" panose="020B0504030602030204" pitchFamily="34" charset="0"/>
                          <a:ea typeface="+mn-ea"/>
                          <a:cs typeface="+mn-cs"/>
                        </a:rPr>
                        <a:t>Tema </a:t>
                      </a:r>
                      <a:endParaRPr sz="900" b="0" i="0" u="none" strike="noStrike" baseline="0" dirty="0">
                        <a:solidFill>
                          <a:srgbClr val="316355"/>
                        </a:solidFill>
                        <a:latin typeface="Ubuntu" panose="020B0504030602030204" pitchFamily="34" charset="0"/>
                        <a:ea typeface="+mn-ea"/>
                        <a:cs typeface="+mn-cs"/>
                      </a:endParaRPr>
                    </a:p>
                    <a:p>
                      <a:r>
                        <a:rPr lang="es-xl" sz="900" b="0" i="0" u="none" strike="noStrike" baseline="0" dirty="0">
                          <a:solidFill>
                            <a:schemeClr val="tx1"/>
                          </a:solidFill>
                          <a:latin typeface="Ubuntu" panose="020B0504030602030204" pitchFamily="34" charset="0"/>
                          <a:ea typeface="+mn-ea"/>
                          <a:cs typeface="+mn-cs"/>
                        </a:rPr>
                        <a:t>Bienvenida y presentaciones </a:t>
                      </a:r>
                    </a:p>
                    <a:p>
                      <a:endParaRPr sz="900" b="0" i="0" u="none" strike="noStrike" baseline="0" dirty="0">
                        <a:solidFill>
                          <a:srgbClr val="316355"/>
                        </a:solidFill>
                        <a:latin typeface="Ubuntu" panose="020B0504030602030204" pitchFamily="34" charset="0"/>
                        <a:ea typeface="+mn-ea"/>
                        <a:cs typeface="+mn-cs"/>
                      </a:endParaRPr>
                    </a:p>
                    <a:p>
                      <a:r>
                        <a:rPr lang="es-xl" sz="900" b="1" i="0" u="none" strike="noStrike" baseline="0" dirty="0">
                          <a:solidFill>
                            <a:srgbClr val="316355"/>
                          </a:solidFill>
                          <a:latin typeface="Ubuntu" panose="020B0504030602030204" pitchFamily="34" charset="0"/>
                          <a:ea typeface="+mn-ea"/>
                          <a:cs typeface="+mn-cs"/>
                        </a:rPr>
                        <a:t>Tiempo: </a:t>
                      </a:r>
                      <a:r>
                        <a:rPr lang="es-xl" sz="900" b="0" i="0" u="none" strike="noStrike" baseline="0" dirty="0">
                          <a:solidFill>
                            <a:schemeClr val="tx1"/>
                          </a:solidFill>
                          <a:latin typeface="Ubuntu" panose="020B0504030602030204" pitchFamily="34" charset="0"/>
                          <a:ea typeface="+mn-ea"/>
                          <a:cs typeface="+mn-cs"/>
                        </a:rPr>
                        <a:t>5 minutos</a:t>
                      </a:r>
                    </a:p>
                    <a:p>
                      <a:r>
                        <a:rPr lang="es-xl" sz="900" b="1" i="0" u="none" strike="noStrike" baseline="0" dirty="0">
                          <a:solidFill>
                            <a:srgbClr val="316355"/>
                          </a:solidFill>
                          <a:latin typeface="Ubuntu" panose="020B0504030602030204" pitchFamily="34" charset="0"/>
                          <a:ea typeface="+mn-ea"/>
                          <a:cs typeface="+mn-cs"/>
                        </a:rPr>
                        <a:t>Dirige: </a:t>
                      </a:r>
                      <a:endParaRPr sz="900" dirty="0">
                        <a:solidFill>
                          <a:srgbClr val="316355"/>
                        </a:solidFill>
                        <a:latin typeface="Ubuntu" panose="020B050403060203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marL="171450" indent="-171450">
                        <a:buFont typeface="Arial" panose="020B0604020202020204" pitchFamily="34" charset="0"/>
                        <a:buChar char="•"/>
                      </a:pPr>
                      <a:r>
                        <a:rPr lang="es-xl" sz="900" i="0" dirty="0">
                          <a:solidFill>
                            <a:schemeClr val="tx1"/>
                          </a:solidFill>
                          <a:latin typeface="Ubuntu" panose="020B0504030602030204" pitchFamily="34" charset="0"/>
                        </a:rPr>
                        <a:t>Da la bienvenida a los participantes.</a:t>
                      </a:r>
                    </a:p>
                    <a:p>
                      <a:pPr marL="171450" indent="-171450">
                        <a:buFont typeface="Arial" panose="020B0604020202020204" pitchFamily="34" charset="0"/>
                        <a:buChar char="•"/>
                      </a:pPr>
                      <a:r>
                        <a:rPr lang="es-xl" sz="900" i="0" dirty="0">
                          <a:solidFill>
                            <a:schemeClr val="tx1"/>
                          </a:solidFill>
                          <a:latin typeface="Ubuntu" panose="020B0504030602030204" pitchFamily="34" charset="0"/>
                        </a:rPr>
                        <a:t>Presenta a los facilitadores.</a:t>
                      </a:r>
                    </a:p>
                    <a:p>
                      <a:pPr marL="171450" indent="-171450">
                        <a:buFont typeface="Arial" panose="020B0604020202020204" pitchFamily="34" charset="0"/>
                        <a:buChar char="•"/>
                      </a:pPr>
                      <a:endParaRPr sz="900" i="0" dirty="0">
                        <a:solidFill>
                          <a:schemeClr val="tx1"/>
                        </a:solidFill>
                        <a:latin typeface="Ubuntu" panose="020B0504030602030204" pitchFamily="34" charset="0"/>
                      </a:endParaRPr>
                    </a:p>
                    <a:p>
                      <a:r>
                        <a:rPr lang="es-xl" sz="900" i="0" dirty="0">
                          <a:solidFill>
                            <a:schemeClr val="tx1"/>
                          </a:solidFill>
                          <a:latin typeface="Ubuntu" panose="020B0504030602030204" pitchFamily="34" charset="0"/>
                        </a:rPr>
                        <a:t>Hola a todos. </a:t>
                      </a:r>
                      <a:r>
                        <a:rPr lang="es-xl" sz="900" b="1" i="1" dirty="0">
                          <a:solidFill>
                            <a:schemeClr val="tx1"/>
                          </a:solidFill>
                          <a:latin typeface="Ubuntu" panose="020B0504030602030204" pitchFamily="34" charset="0"/>
                        </a:rPr>
                        <a:t>Preséntate.</a:t>
                      </a:r>
                      <a:endParaRPr sz="900" i="0" dirty="0">
                        <a:solidFill>
                          <a:schemeClr val="tx1"/>
                        </a:solidFill>
                        <a:latin typeface="Ubuntu" panose="020B0504030602030204" pitchFamily="34" charset="0"/>
                      </a:endParaRPr>
                    </a:p>
                    <a:p>
                      <a:endParaRPr sz="900" i="0" dirty="0">
                        <a:solidFill>
                          <a:schemeClr val="tx1"/>
                        </a:solidFill>
                        <a:latin typeface="Ubuntu" panose="020B0504030602030204" pitchFamily="34" charset="0"/>
                      </a:endParaRPr>
                    </a:p>
                    <a:p>
                      <a:r>
                        <a:rPr lang="es-xl" sz="900" i="0" dirty="0">
                          <a:solidFill>
                            <a:schemeClr val="tx1"/>
                          </a:solidFill>
                          <a:latin typeface="Ubuntu" panose="020B0504030602030204" pitchFamily="34" charset="0"/>
                        </a:rPr>
                        <a:t>Me gustaría pedirle a cada persona que desactive el silencio y se presente. Mencionen su nombre, su deporte favorito y porqué quieren ser Capitanes de Mejoramiento Físico. </a:t>
                      </a:r>
                      <a:r>
                        <a:rPr lang="es-xl" sz="900" b="1" i="1" dirty="0">
                          <a:solidFill>
                            <a:schemeClr val="tx1"/>
                          </a:solidFill>
                          <a:latin typeface="Ubuntu" panose="020B0504030602030204" pitchFamily="34" charset="0"/>
                        </a:rPr>
                        <a:t>Cada persona se presenta</a:t>
                      </a:r>
                      <a:r>
                        <a:rPr lang="es-xl" sz="900" i="0" dirty="0">
                          <a:solidFill>
                            <a:schemeClr val="tx1"/>
                          </a:solidFill>
                          <a:latin typeface="Ubuntu" panose="020B0504030602030204" pitchFamily="34" charset="0"/>
                        </a:rPr>
                        <a:t>.</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sz="160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r h="1518689">
                <a:tc>
                  <a:txBody>
                    <a:bodyPr/>
                    <a:lstStyle/>
                    <a:p>
                      <a:pPr marL="0" algn="l" defTabSz="914400" rtl="0" eaLnBrk="1" latinLnBrk="0" hangingPunct="1"/>
                      <a:r>
                        <a:rPr lang="es-xl" sz="900" b="1" i="0" u="none" strike="noStrike" baseline="0">
                          <a:solidFill>
                            <a:srgbClr val="316355"/>
                          </a:solidFill>
                          <a:latin typeface="Ubuntu" panose="020B0504030602030204" pitchFamily="34" charset="0"/>
                          <a:ea typeface="+mn-ea"/>
                          <a:cs typeface="+mn-cs"/>
                        </a:rPr>
                        <a:t>Tema </a:t>
                      </a:r>
                    </a:p>
                    <a:p>
                      <a:pPr marL="0" algn="l" defTabSz="914400" rtl="0" eaLnBrk="1" latinLnBrk="0" hangingPunct="1"/>
                      <a:r>
                        <a:rPr lang="es-xl" sz="900" b="0" i="0" u="none" strike="noStrike" baseline="0">
                          <a:solidFill>
                            <a:schemeClr val="tx1"/>
                          </a:solidFill>
                          <a:latin typeface="Ubuntu" panose="020B0504030602030204" pitchFamily="34" charset="0"/>
                          <a:ea typeface="+mn-ea"/>
                          <a:cs typeface="+mn-cs"/>
                        </a:rPr>
                        <a:t>Propósito de la capacitación para Capitanes de Mejoramiento Físico</a:t>
                      </a:r>
                    </a:p>
                    <a:p>
                      <a:pPr marL="0" algn="l" defTabSz="914400" rtl="0" eaLnBrk="1" latinLnBrk="0" hangingPunct="1"/>
                      <a:endParaRPr sz="900" b="0" i="0" u="none" strike="noStrike" baseline="0">
                        <a:solidFill>
                          <a:schemeClr val="tx1"/>
                        </a:solidFill>
                        <a:latin typeface="Ubuntu" panose="020B0504030602030204" pitchFamily="34" charset="0"/>
                        <a:ea typeface="+mn-ea"/>
                        <a:cs typeface="+mn-cs"/>
                      </a:endParaRPr>
                    </a:p>
                    <a:p>
                      <a:r>
                        <a:rPr lang="es-xl" sz="900" b="1" i="0" u="none" strike="noStrike" baseline="0">
                          <a:solidFill>
                            <a:srgbClr val="316355"/>
                          </a:solidFill>
                          <a:latin typeface="Ubuntu" panose="020B0504030602030204" pitchFamily="34" charset="0"/>
                          <a:ea typeface="+mn-ea"/>
                          <a:cs typeface="+mn-cs"/>
                        </a:rPr>
                        <a:t>Tiempo: </a:t>
                      </a:r>
                      <a:r>
                        <a:rPr lang="es-xl" sz="900" b="0" i="0" u="none" strike="noStrike" baseline="0">
                          <a:solidFill>
                            <a:schemeClr val="tx1"/>
                          </a:solidFill>
                          <a:latin typeface="Ubuntu" panose="020B0504030602030204" pitchFamily="34" charset="0"/>
                          <a:ea typeface="+mn-ea"/>
                          <a:cs typeface="+mn-cs"/>
                        </a:rPr>
                        <a:t>1 minuto</a:t>
                      </a:r>
                    </a:p>
                    <a:p>
                      <a:pPr marL="0" algn="l" defTabSz="914400" rtl="0" eaLnBrk="1" latinLnBrk="0" hangingPunct="1"/>
                      <a:r>
                        <a:rPr lang="es-xl" sz="900" b="1" i="0" u="none" strike="noStrike" baseline="0">
                          <a:solidFill>
                            <a:srgbClr val="316355"/>
                          </a:solidFill>
                          <a:latin typeface="Ubuntu" panose="020B0504030602030204" pitchFamily="34" charset="0"/>
                          <a:ea typeface="+mn-ea"/>
                          <a:cs typeface="+mn-cs"/>
                        </a:rPr>
                        <a:t>Dirige: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r>
                        <a:rPr lang="es-xl" sz="900" b="0" i="0" u="none" strike="noStrike" baseline="0" dirty="0">
                          <a:solidFill>
                            <a:schemeClr val="dk1"/>
                          </a:solidFill>
                          <a:latin typeface="Ubuntu" panose="020B0504030602030204" pitchFamily="34" charset="0"/>
                          <a:ea typeface="+mn-ea"/>
                          <a:cs typeface="+mn-cs"/>
                        </a:rPr>
                        <a:t>Para convertirse en grandes atletas, deben ser atletas saludables. Vivir un estilo de vida saludable requiere conocimientos, habilidades, apoyo y dedicación a los comportamientos saludables durante todo el año y toda la vida. </a:t>
                      </a:r>
                    </a:p>
                    <a:p>
                      <a:endParaRPr sz="900" b="0" i="0" u="none" strike="noStrike" baseline="0" dirty="0">
                        <a:solidFill>
                          <a:schemeClr val="dk1"/>
                        </a:solidFill>
                        <a:latin typeface="Ubuntu" panose="020B0504030602030204" pitchFamily="34" charset="0"/>
                        <a:ea typeface="+mn-ea"/>
                        <a:cs typeface="+mn-cs"/>
                      </a:endParaRPr>
                    </a:p>
                    <a:p>
                      <a:r>
                        <a:rPr lang="es-xl" sz="900" b="0" i="0" u="none" strike="noStrike" spc="-10" baseline="0" dirty="0">
                          <a:solidFill>
                            <a:schemeClr val="dk1"/>
                          </a:solidFill>
                          <a:latin typeface="Ubuntu" panose="020B0504030602030204" pitchFamily="34" charset="0"/>
                          <a:ea typeface="+mn-ea"/>
                          <a:cs typeface="+mn-cs"/>
                        </a:rPr>
                        <a:t>El propósito del curso de capacitación para Capitanes de Mejoramiento Físico </a:t>
                      </a:r>
                      <a:br>
                        <a:rPr lang="en-US" sz="900" b="0" i="0" u="none" strike="noStrike" spc="-10" baseline="0" dirty="0">
                          <a:solidFill>
                            <a:schemeClr val="dk1"/>
                          </a:solidFill>
                          <a:latin typeface="Ubuntu" panose="020B0504030602030204" pitchFamily="34" charset="0"/>
                          <a:ea typeface="+mn-ea"/>
                          <a:cs typeface="+mn-cs"/>
                        </a:rPr>
                      </a:br>
                      <a:r>
                        <a:rPr lang="es-xl" sz="900" b="0" i="0" u="none" strike="noStrike" spc="-10" baseline="0" dirty="0">
                          <a:solidFill>
                            <a:schemeClr val="dk1"/>
                          </a:solidFill>
                          <a:latin typeface="Ubuntu" panose="020B0504030602030204" pitchFamily="34" charset="0"/>
                          <a:ea typeface="+mn-ea"/>
                          <a:cs typeface="+mn-cs"/>
                        </a:rPr>
                        <a:t>es proporcionarles las habilidades y los conocimientos necesarios para promover el mejoramiento físico a través del deporte y de la competencia. </a:t>
                      </a:r>
                    </a:p>
                    <a:p>
                      <a:endParaRPr sz="900" i="0" dirty="0">
                        <a:latin typeface="Ubuntu" panose="020B0504030602030204" pitchFamily="34" charset="0"/>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sz="160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3215686542"/>
                  </a:ext>
                </a:extLst>
              </a:tr>
              <a:tr h="1319925">
                <a:tc>
                  <a:txBody>
                    <a:bodyPr/>
                    <a:lstStyle/>
                    <a:p>
                      <a:pPr marL="0" algn="l" defTabSz="914400" rtl="0" eaLnBrk="1" latinLnBrk="0" hangingPunct="1"/>
                      <a:r>
                        <a:rPr lang="es-xl" sz="900" b="1" i="0" u="none" strike="noStrike" baseline="0">
                          <a:solidFill>
                            <a:srgbClr val="316355"/>
                          </a:solidFill>
                          <a:latin typeface="Ubuntu" panose="020B0504030602030204" pitchFamily="34" charset="0"/>
                          <a:ea typeface="+mn-ea"/>
                          <a:cs typeface="+mn-cs"/>
                        </a:rPr>
                        <a:t>Tema </a:t>
                      </a:r>
                    </a:p>
                    <a:p>
                      <a:pPr marL="0" algn="l" defTabSz="914400" rtl="0" eaLnBrk="1" latinLnBrk="0" hangingPunct="1"/>
                      <a:r>
                        <a:rPr lang="es-xl" sz="900" b="0" i="0" u="none" strike="noStrike" baseline="0">
                          <a:solidFill>
                            <a:schemeClr val="tx1"/>
                          </a:solidFill>
                          <a:latin typeface="Ubuntu" panose="020B0504030602030204" pitchFamily="34" charset="0"/>
                          <a:ea typeface="+mn-ea"/>
                          <a:cs typeface="+mn-cs"/>
                        </a:rPr>
                        <a:t>¿Qué es un Capitán de Mejoramiento Físico?</a:t>
                      </a:r>
                    </a:p>
                    <a:p>
                      <a:pPr marL="0" algn="l" defTabSz="914400" rtl="0" eaLnBrk="1" latinLnBrk="0" hangingPunct="1"/>
                      <a:endParaRPr sz="900" b="1" i="0" u="none" strike="noStrike" baseline="0">
                        <a:solidFill>
                          <a:srgbClr val="316355"/>
                        </a:solidFill>
                        <a:latin typeface="Ubuntu" panose="020B0504030602030204" pitchFamily="34" charset="0"/>
                        <a:ea typeface="+mn-ea"/>
                        <a:cs typeface="+mn-cs"/>
                      </a:endParaRPr>
                    </a:p>
                    <a:p>
                      <a:r>
                        <a:rPr lang="es-xl" sz="900" b="1" i="0" u="none" strike="noStrike" baseline="0">
                          <a:solidFill>
                            <a:srgbClr val="316355"/>
                          </a:solidFill>
                          <a:latin typeface="Ubuntu" panose="020B0504030602030204" pitchFamily="34" charset="0"/>
                          <a:ea typeface="+mn-ea"/>
                          <a:cs typeface="+mn-cs"/>
                        </a:rPr>
                        <a:t>Tiempo: </a:t>
                      </a:r>
                      <a:r>
                        <a:rPr lang="es-xl" sz="900" b="0" i="0" u="none" strike="noStrike" baseline="0">
                          <a:solidFill>
                            <a:schemeClr val="tx1"/>
                          </a:solidFill>
                          <a:latin typeface="Ubuntu" panose="020B0504030602030204" pitchFamily="34" charset="0"/>
                          <a:ea typeface="+mn-ea"/>
                          <a:cs typeface="+mn-cs"/>
                        </a:rPr>
                        <a:t>3 minutos</a:t>
                      </a:r>
                    </a:p>
                    <a:p>
                      <a:pPr marL="0" algn="l" defTabSz="914400" rtl="0" eaLnBrk="1" latinLnBrk="0" hangingPunct="1"/>
                      <a:r>
                        <a:rPr lang="es-xl" sz="900" b="1" i="0" u="none" strike="noStrike" baseline="0">
                          <a:solidFill>
                            <a:srgbClr val="316355"/>
                          </a:solidFill>
                          <a:latin typeface="Ubuntu" panose="020B0504030602030204" pitchFamily="34" charset="0"/>
                          <a:ea typeface="+mn-ea"/>
                          <a:cs typeface="+mn-cs"/>
                        </a:rPr>
                        <a:t>Dirige: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r>
                        <a:rPr lang="es-xl" sz="900" b="0" i="0" dirty="0">
                          <a:solidFill>
                            <a:schemeClr val="tx1"/>
                          </a:solidFill>
                          <a:latin typeface="Ubuntu" panose="020B0504030602030204" pitchFamily="34" charset="0"/>
                          <a:ea typeface="+mn-ea"/>
                          <a:cs typeface="+mn-cs"/>
                        </a:rPr>
                        <a:t>Los Capitanes de Mejoramiento Físico son atletas de un equipo deportivo que </a:t>
                      </a:r>
                      <a:br>
                        <a:rPr lang="en-US" sz="900" b="0" i="0" dirty="0">
                          <a:solidFill>
                            <a:schemeClr val="tx1"/>
                          </a:solidFill>
                          <a:latin typeface="Ubuntu" panose="020B0504030602030204" pitchFamily="34" charset="0"/>
                          <a:ea typeface="+mn-ea"/>
                          <a:cs typeface="+mn-cs"/>
                        </a:rPr>
                      </a:br>
                      <a:r>
                        <a:rPr lang="en-IN" sz="900" b="0" i="0" dirty="0" err="1">
                          <a:solidFill>
                            <a:schemeClr val="tx1"/>
                          </a:solidFill>
                          <a:latin typeface="Ubuntu" panose="020B0504030602030204" pitchFamily="34" charset="0"/>
                          <a:ea typeface="+mn-ea"/>
                          <a:cs typeface="+mn-cs"/>
                        </a:rPr>
                        <a:t>dirigen</a:t>
                      </a:r>
                      <a:r>
                        <a:rPr lang="en-IN" sz="900" b="0" i="0" dirty="0">
                          <a:solidFill>
                            <a:schemeClr val="tx1"/>
                          </a:solidFill>
                          <a:latin typeface="Ubuntu" panose="020B0504030602030204" pitchFamily="34" charset="0"/>
                          <a:ea typeface="+mn-ea"/>
                          <a:cs typeface="+mn-cs"/>
                        </a:rPr>
                        <a:t> a </a:t>
                      </a:r>
                      <a:r>
                        <a:rPr lang="en-IN" sz="900" b="0" i="0" dirty="0" err="1">
                          <a:solidFill>
                            <a:schemeClr val="tx1"/>
                          </a:solidFill>
                          <a:latin typeface="Ubuntu" panose="020B0504030602030204" pitchFamily="34" charset="0"/>
                          <a:ea typeface="+mn-ea"/>
                          <a:cs typeface="+mn-cs"/>
                        </a:rPr>
                        <a:t>su</a:t>
                      </a:r>
                      <a:r>
                        <a:rPr lang="en-IN" sz="900" b="0" i="0" dirty="0">
                          <a:solidFill>
                            <a:schemeClr val="tx1"/>
                          </a:solidFill>
                          <a:latin typeface="Ubuntu" panose="020B0504030602030204" pitchFamily="34" charset="0"/>
                          <a:ea typeface="+mn-ea"/>
                          <a:cs typeface="+mn-cs"/>
                        </a:rPr>
                        <a:t> </a:t>
                      </a:r>
                      <a:r>
                        <a:rPr lang="en-IN" sz="900" b="0" i="0" dirty="0" err="1">
                          <a:solidFill>
                            <a:schemeClr val="tx1"/>
                          </a:solidFill>
                          <a:latin typeface="Ubuntu" panose="020B0504030602030204" pitchFamily="34" charset="0"/>
                          <a:ea typeface="+mn-ea"/>
                          <a:cs typeface="+mn-cs"/>
                        </a:rPr>
                        <a:t>equipo</a:t>
                      </a:r>
                      <a:r>
                        <a:rPr lang="es-xl" sz="900" b="0" i="0" dirty="0">
                          <a:solidFill>
                            <a:schemeClr val="tx1"/>
                          </a:solidFill>
                          <a:latin typeface="Ubuntu" panose="020B0504030602030204" pitchFamily="34" charset="0"/>
                          <a:ea typeface="+mn-ea"/>
                          <a:cs typeface="+mn-cs"/>
                        </a:rPr>
                        <a:t> en las actividades relacionadas con el mejoramiento físico </a:t>
                      </a:r>
                      <a:br>
                        <a:rPr lang="en-US" sz="900" b="0" i="0" dirty="0">
                          <a:solidFill>
                            <a:schemeClr val="tx1"/>
                          </a:solidFill>
                          <a:latin typeface="Ubuntu" panose="020B0504030602030204" pitchFamily="34" charset="0"/>
                          <a:ea typeface="+mn-ea"/>
                          <a:cs typeface="+mn-cs"/>
                        </a:rPr>
                      </a:br>
                      <a:r>
                        <a:rPr lang="es-xl" sz="900" b="0" i="0" dirty="0">
                          <a:solidFill>
                            <a:schemeClr val="tx1"/>
                          </a:solidFill>
                          <a:latin typeface="Ubuntu" panose="020B0504030602030204" pitchFamily="34" charset="0"/>
                          <a:ea typeface="+mn-ea"/>
                          <a:cs typeface="+mn-cs"/>
                        </a:rPr>
                        <a:t>y un estilo de vida saludable.</a:t>
                      </a:r>
                    </a:p>
                    <a:p>
                      <a:endParaRPr sz="900" b="0" i="0" dirty="0">
                        <a:solidFill>
                          <a:schemeClr val="tx1"/>
                        </a:solidFill>
                        <a:latin typeface="Ubuntu" panose="020B0504030602030204" pitchFamily="34" charset="0"/>
                        <a:ea typeface="+mn-ea"/>
                        <a:cs typeface="+mn-cs"/>
                      </a:endParaRPr>
                    </a:p>
                    <a:p>
                      <a:r>
                        <a:rPr lang="es-xl" sz="900" b="0" i="0" dirty="0">
                          <a:solidFill>
                            <a:schemeClr val="tx1"/>
                          </a:solidFill>
                          <a:latin typeface="Ubuntu" panose="020B0504030602030204" pitchFamily="34" charset="0"/>
                          <a:ea typeface="+mn-ea"/>
                          <a:cs typeface="+mn-cs"/>
                        </a:rPr>
                        <a:t>Sienten pasión por el mejoramiento físico y los hábitos saludables.</a:t>
                      </a:r>
                    </a:p>
                    <a:p>
                      <a:endParaRPr sz="900" b="0" i="0" dirty="0">
                        <a:solidFill>
                          <a:schemeClr val="tx1"/>
                        </a:solidFill>
                        <a:latin typeface="Ubuntu" panose="020B0504030602030204" pitchFamily="34" charset="0"/>
                        <a:ea typeface="+mn-ea"/>
                        <a:cs typeface="+mn-cs"/>
                      </a:endParaRPr>
                    </a:p>
                    <a:p>
                      <a:r>
                        <a:rPr lang="es-xl" sz="900" b="0" i="0" dirty="0">
                          <a:solidFill>
                            <a:schemeClr val="tx1"/>
                          </a:solidFill>
                          <a:latin typeface="Ubuntu" panose="020B0504030602030204" pitchFamily="34" charset="0"/>
                          <a:ea typeface="+mn-ea"/>
                          <a:cs typeface="+mn-cs"/>
                        </a:rPr>
                        <a:t>Como Capitanes de Mejoramiento Físico, pueden utilizar sus habilidades </a:t>
                      </a:r>
                      <a:br>
                        <a:rPr lang="en-US" sz="900" b="0" i="0" dirty="0">
                          <a:solidFill>
                            <a:schemeClr val="tx1"/>
                          </a:solidFill>
                          <a:latin typeface="Ubuntu" panose="020B0504030602030204" pitchFamily="34" charset="0"/>
                          <a:ea typeface="+mn-ea"/>
                          <a:cs typeface="+mn-cs"/>
                        </a:rPr>
                      </a:br>
                      <a:r>
                        <a:rPr lang="es-xl" sz="900" b="0" i="0" dirty="0">
                          <a:solidFill>
                            <a:schemeClr val="tx1"/>
                          </a:solidFill>
                          <a:latin typeface="Ubuntu" panose="020B0504030602030204" pitchFamily="34" charset="0"/>
                          <a:ea typeface="+mn-ea"/>
                          <a:cs typeface="+mn-cs"/>
                        </a:rPr>
                        <a:t>de liderazgo y comunicación para animar y motivar a sus compañeros atletas </a:t>
                      </a:r>
                      <a:br>
                        <a:rPr lang="en-US" sz="900" b="0" i="0" dirty="0">
                          <a:solidFill>
                            <a:schemeClr val="tx1"/>
                          </a:solidFill>
                          <a:latin typeface="Ubuntu" panose="020B0504030602030204" pitchFamily="34" charset="0"/>
                          <a:ea typeface="+mn-ea"/>
                          <a:cs typeface="+mn-cs"/>
                        </a:rPr>
                      </a:br>
                      <a:r>
                        <a:rPr lang="es-xl" sz="900" b="0" i="0" dirty="0">
                          <a:solidFill>
                            <a:schemeClr val="tx1"/>
                          </a:solidFill>
                          <a:latin typeface="Ubuntu" panose="020B0504030602030204" pitchFamily="34" charset="0"/>
                          <a:ea typeface="+mn-ea"/>
                          <a:cs typeface="+mn-cs"/>
                        </a:rPr>
                        <a:t>a mantenerse sanos y en forma en todos los equipos de Olimpiadas Especiales.</a:t>
                      </a:r>
                    </a:p>
                    <a:p>
                      <a:endParaRPr sz="900" b="0" i="0" dirty="0">
                        <a:solidFill>
                          <a:schemeClr val="tx1"/>
                        </a:solidFill>
                        <a:latin typeface="Ubuntu" panose="020B0504030602030204" pitchFamily="34" charset="0"/>
                        <a:ea typeface="+mn-ea"/>
                        <a:cs typeface="+mn-cs"/>
                      </a:endParaRPr>
                    </a:p>
                    <a:p>
                      <a:endParaRPr sz="900" b="0" i="0" dirty="0">
                        <a:solidFill>
                          <a:schemeClr val="tx1"/>
                        </a:solidFill>
                        <a:latin typeface="Ubuntu" panose="020B0504030602030204" pitchFamily="34" charset="0"/>
                        <a:ea typeface="+mn-ea"/>
                        <a:cs typeface="+mn-cs"/>
                      </a:endParaRPr>
                    </a:p>
                    <a:p>
                      <a:pPr marL="0" indent="0">
                        <a:buFont typeface="Arial" panose="020B0604020202020204" pitchFamily="34" charset="0"/>
                        <a:buNone/>
                      </a:pPr>
                      <a:r>
                        <a:rPr lang="es-xl" sz="900" b="0" i="0" dirty="0">
                          <a:solidFill>
                            <a:schemeClr val="tx1"/>
                          </a:solidFill>
                          <a:latin typeface="Ubuntu" panose="020B0504030602030204" pitchFamily="34" charset="0"/>
                          <a:ea typeface="+mn-ea"/>
                          <a:cs typeface="+mn-cs"/>
                        </a:rPr>
                        <a:t>Los Capitanes de Mejoramiento Físico deben hacer lo siguiente:</a:t>
                      </a:r>
                    </a:p>
                    <a:p>
                      <a:pPr marL="171450" indent="-171450">
                        <a:buFont typeface="Arial" panose="020B0604020202020204" pitchFamily="34" charset="0"/>
                        <a:buChar char="•"/>
                      </a:pPr>
                      <a:r>
                        <a:rPr lang="en-IN" sz="900" b="0" i="0" dirty="0">
                          <a:solidFill>
                            <a:schemeClr val="tx1"/>
                          </a:solidFill>
                          <a:latin typeface="Ubuntu" panose="020B0504030602030204" pitchFamily="34" charset="0"/>
                          <a:ea typeface="+mn-ea"/>
                          <a:cs typeface="+mn-cs"/>
                        </a:rPr>
                        <a:t>Tener</a:t>
                      </a:r>
                      <a:r>
                        <a:rPr lang="es-xl" sz="900" b="0" i="0" dirty="0">
                          <a:solidFill>
                            <a:schemeClr val="tx1"/>
                          </a:solidFill>
                          <a:latin typeface="Ubuntu" panose="020B0504030602030204" pitchFamily="34" charset="0"/>
                          <a:ea typeface="+mn-ea"/>
                          <a:cs typeface="+mn-cs"/>
                        </a:rPr>
                        <a:t> una influencia positiva en sus compañeros de equipo</a:t>
                      </a:r>
                    </a:p>
                    <a:p>
                      <a:pPr marL="171450" indent="-171450">
                        <a:buFont typeface="Arial" panose="020B0604020202020204" pitchFamily="34" charset="0"/>
                        <a:buChar char="•"/>
                      </a:pPr>
                      <a:r>
                        <a:rPr lang="en-US" sz="900" b="0" i="0" dirty="0">
                          <a:solidFill>
                            <a:schemeClr val="tx1"/>
                          </a:solidFill>
                          <a:latin typeface="Ubuntu" panose="020B0504030602030204" pitchFamily="34" charset="0"/>
                          <a:ea typeface="+mn-ea"/>
                          <a:cs typeface="+mn-cs"/>
                        </a:rPr>
                        <a:t>S</a:t>
                      </a:r>
                      <a:r>
                        <a:rPr lang="es-xl" sz="900" b="0" i="0" dirty="0">
                          <a:solidFill>
                            <a:schemeClr val="tx1"/>
                          </a:solidFill>
                          <a:latin typeface="Ubuntu" panose="020B0504030602030204" pitchFamily="34" charset="0"/>
                          <a:ea typeface="+mn-ea"/>
                          <a:cs typeface="+mn-cs"/>
                        </a:rPr>
                        <a:t>er confiables, responsables y respetuosos en todo momento</a:t>
                      </a:r>
                    </a:p>
                    <a:p>
                      <a:pPr marL="171450" indent="-171450">
                        <a:buFont typeface="Arial" panose="020B0604020202020204" pitchFamily="34" charset="0"/>
                        <a:buChar char="•"/>
                      </a:pPr>
                      <a:r>
                        <a:rPr lang="en-US" sz="900" b="0" i="0" spc="-10" baseline="0" dirty="0">
                          <a:solidFill>
                            <a:schemeClr val="tx1"/>
                          </a:solidFill>
                          <a:latin typeface="Ubuntu" panose="020B0504030602030204" pitchFamily="34" charset="0"/>
                          <a:ea typeface="+mn-ea"/>
                          <a:cs typeface="+mn-cs"/>
                        </a:rPr>
                        <a:t>M</a:t>
                      </a:r>
                      <a:r>
                        <a:rPr lang="es-xl" sz="900" b="0" i="0" spc="-10" baseline="0" dirty="0">
                          <a:solidFill>
                            <a:schemeClr val="tx1"/>
                          </a:solidFill>
                          <a:latin typeface="Ubuntu" panose="020B0504030602030204" pitchFamily="34" charset="0"/>
                          <a:ea typeface="+mn-ea"/>
                          <a:cs typeface="+mn-cs"/>
                        </a:rPr>
                        <a:t>ostrar gran deportividad en todas las circunstancias y tener una gran actitud</a:t>
                      </a:r>
                    </a:p>
                    <a:p>
                      <a:pPr marL="171450" indent="-171450">
                        <a:buFont typeface="Arial" panose="020B0604020202020204" pitchFamily="34" charset="0"/>
                        <a:buChar char="•"/>
                      </a:pPr>
                      <a:r>
                        <a:rPr lang="en-US" sz="900" b="0" i="0" dirty="0">
                          <a:solidFill>
                            <a:schemeClr val="tx1"/>
                          </a:solidFill>
                          <a:latin typeface="Ubuntu" panose="020B0504030602030204" pitchFamily="34" charset="0"/>
                          <a:ea typeface="+mn-ea"/>
                          <a:cs typeface="+mn-cs"/>
                        </a:rPr>
                        <a:t>S</a:t>
                      </a:r>
                      <a:r>
                        <a:rPr lang="es-xl" sz="900" b="0" i="0" dirty="0">
                          <a:solidFill>
                            <a:schemeClr val="tx1"/>
                          </a:solidFill>
                          <a:latin typeface="Ubuntu" panose="020B0504030602030204" pitchFamily="34" charset="0"/>
                          <a:ea typeface="+mn-ea"/>
                          <a:cs typeface="+mn-cs"/>
                        </a:rPr>
                        <a:t>er excelentes miembros del equipo y preocuparse de forma genuina por quienes los rodean</a:t>
                      </a:r>
                    </a:p>
                    <a:p>
                      <a:pPr marL="0" indent="0">
                        <a:buFont typeface="Arial" panose="020B0604020202020204" pitchFamily="34" charset="0"/>
                        <a:buNone/>
                      </a:pPr>
                      <a:endParaRPr sz="900" i="0" dirty="0">
                        <a:solidFill>
                          <a:schemeClr val="tx1"/>
                        </a:solidFill>
                        <a:latin typeface="Ubuntu" panose="020B0504030602030204" pitchFamily="34" charset="0"/>
                        <a:ea typeface="+mn-ea"/>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sz="1600"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1021866582"/>
                  </a:ext>
                </a:extLst>
              </a:tr>
            </a:tbl>
          </a:graphicData>
        </a:graphic>
      </p:graphicFrame>
      <p:pic>
        <p:nvPicPr>
          <p:cNvPr id="5" name="Picture 4">
            <a:extLst>
              <a:ext uri="{FF2B5EF4-FFF2-40B4-BE49-F238E27FC236}">
                <a16:creationId xmlns:a16="http://schemas.microsoft.com/office/drawing/2014/main" id="{73CDCFD4-241A-493A-0766-3F2477250C20}"/>
              </a:ext>
            </a:extLst>
          </p:cNvPr>
          <p:cNvPicPr>
            <a:picLocks noChangeAspect="1"/>
          </p:cNvPicPr>
          <p:nvPr/>
        </p:nvPicPr>
        <p:blipFill rotWithShape="1">
          <a:blip r:embed="rId2"/>
          <a:srcRect l="7803" t="35774" r="50000" b="21814"/>
          <a:stretch/>
        </p:blipFill>
        <p:spPr>
          <a:xfrm>
            <a:off x="7023506" y="1015180"/>
            <a:ext cx="2109481" cy="1192612"/>
          </a:xfrm>
          <a:prstGeom prst="rect">
            <a:avLst/>
          </a:prstGeom>
          <a:ln>
            <a:solidFill>
              <a:schemeClr val="tx1"/>
            </a:solidFill>
          </a:ln>
        </p:spPr>
      </p:pic>
      <p:pic>
        <p:nvPicPr>
          <p:cNvPr id="8" name="Picture 7">
            <a:extLst>
              <a:ext uri="{FF2B5EF4-FFF2-40B4-BE49-F238E27FC236}">
                <a16:creationId xmlns:a16="http://schemas.microsoft.com/office/drawing/2014/main" id="{E81DBA94-7BF4-DDE7-E42B-5CE032B6D1D1}"/>
              </a:ext>
            </a:extLst>
          </p:cNvPr>
          <p:cNvPicPr>
            <a:picLocks noChangeAspect="1"/>
          </p:cNvPicPr>
          <p:nvPr/>
        </p:nvPicPr>
        <p:blipFill rotWithShape="1">
          <a:blip r:embed="rId3"/>
          <a:srcRect l="6200" t="34709" r="50000" b="22241"/>
          <a:stretch/>
        </p:blipFill>
        <p:spPr>
          <a:xfrm>
            <a:off x="7023506" y="2530625"/>
            <a:ext cx="2113947" cy="1168736"/>
          </a:xfrm>
          <a:prstGeom prst="rect">
            <a:avLst/>
          </a:prstGeom>
          <a:ln>
            <a:solidFill>
              <a:schemeClr val="tx1"/>
            </a:solidFill>
          </a:ln>
        </p:spPr>
      </p:pic>
      <p:pic>
        <p:nvPicPr>
          <p:cNvPr id="10" name="Picture 9">
            <a:extLst>
              <a:ext uri="{FF2B5EF4-FFF2-40B4-BE49-F238E27FC236}">
                <a16:creationId xmlns:a16="http://schemas.microsoft.com/office/drawing/2014/main" id="{E9E66C43-B42B-93CC-4389-6307AEDA3A1B}"/>
              </a:ext>
            </a:extLst>
          </p:cNvPr>
          <p:cNvPicPr>
            <a:picLocks noChangeAspect="1"/>
          </p:cNvPicPr>
          <p:nvPr/>
        </p:nvPicPr>
        <p:blipFill rotWithShape="1">
          <a:blip r:embed="rId4"/>
          <a:srcRect l="6200" t="36506" r="51916" b="22241"/>
          <a:stretch/>
        </p:blipFill>
        <p:spPr>
          <a:xfrm>
            <a:off x="7023506" y="4393049"/>
            <a:ext cx="2109481" cy="1168736"/>
          </a:xfrm>
          <a:prstGeom prst="rect">
            <a:avLst/>
          </a:prstGeom>
          <a:ln>
            <a:solidFill>
              <a:schemeClr val="tx1"/>
            </a:solidFill>
          </a:ln>
        </p:spPr>
      </p:pic>
    </p:spTree>
    <p:extLst>
      <p:ext uri="{BB962C8B-B14F-4D97-AF65-F5344CB8AC3E}">
        <p14:creationId xmlns:p14="http://schemas.microsoft.com/office/powerpoint/2010/main" val="2317878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2458409214"/>
              </p:ext>
            </p:extLst>
          </p:nvPr>
        </p:nvGraphicFramePr>
        <p:xfrm>
          <a:off x="614150" y="545910"/>
          <a:ext cx="8518837" cy="6252713"/>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09113">
                <a:tc>
                  <a:txBody>
                    <a:bodyPr/>
                    <a:lstStyle/>
                    <a:p>
                      <a:r>
                        <a:rPr lang="es-xl" sz="1200" dirty="0">
                          <a:solidFill>
                            <a:srgbClr val="316355"/>
                          </a:solidFill>
                          <a:latin typeface="Ubuntu" panose="020B0504030602030204" pitchFamily="34" charset="0"/>
                        </a:rPr>
                        <a:t>Preparación</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s-xl" sz="1200">
                          <a:solidFill>
                            <a:srgbClr val="316355"/>
                          </a:solidFill>
                          <a:latin typeface="Ubuntu" panose="020B0504030602030204" pitchFamily="34" charset="0"/>
                        </a:rPr>
                        <a:t>Descripción</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s-xl" sz="1200">
                          <a:solidFill>
                            <a:srgbClr val="316355"/>
                          </a:solidFill>
                          <a:latin typeface="Ubuntu" panose="020B0504030602030204" pitchFamily="34" charset="0"/>
                        </a:rPr>
                        <a:t>Diapositiva</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1557068">
                <a:tc>
                  <a:txBody>
                    <a:bodyPr/>
                    <a:lstStyle/>
                    <a:p>
                      <a:pPr>
                        <a:lnSpc>
                          <a:spcPct val="100000"/>
                        </a:lnSpc>
                      </a:pPr>
                      <a:r>
                        <a:rPr lang="es-xl" sz="900" b="1" i="0" u="none" strike="noStrike" baseline="0" dirty="0">
                          <a:solidFill>
                            <a:srgbClr val="316355"/>
                          </a:solidFill>
                          <a:latin typeface="Ubuntu" panose="020B0504030602030204" pitchFamily="34" charset="0"/>
                          <a:ea typeface="+mn-ea"/>
                          <a:cs typeface="+mn-cs"/>
                        </a:rPr>
                        <a:t>Tema </a:t>
                      </a:r>
                      <a:endParaRPr sz="900" b="0" i="0" u="none" strike="noStrike" baseline="0" dirty="0">
                        <a:solidFill>
                          <a:srgbClr val="316355"/>
                        </a:solidFill>
                        <a:latin typeface="Ubuntu" panose="020B0504030602030204" pitchFamily="34" charset="0"/>
                        <a:ea typeface="+mn-ea"/>
                        <a:cs typeface="+mn-cs"/>
                      </a:endParaRPr>
                    </a:p>
                    <a:p>
                      <a:pPr>
                        <a:lnSpc>
                          <a:spcPct val="100000"/>
                        </a:lnSpc>
                      </a:pPr>
                      <a:r>
                        <a:rPr lang="es-xl" sz="900" b="0" i="0" u="none" strike="noStrike" baseline="0" dirty="0">
                          <a:solidFill>
                            <a:schemeClr val="tx1"/>
                          </a:solidFill>
                          <a:latin typeface="Ubuntu" panose="020B0504030602030204" pitchFamily="34" charset="0"/>
                          <a:ea typeface="+mn-ea"/>
                          <a:cs typeface="+mn-cs"/>
                        </a:rPr>
                        <a:t>Funciones y responsabilidades de un Capitán de Mejoramiento Físico</a:t>
                      </a:r>
                    </a:p>
                    <a:p>
                      <a:pPr>
                        <a:lnSpc>
                          <a:spcPct val="100000"/>
                        </a:lnSpc>
                      </a:pPr>
                      <a:endParaRPr sz="900" b="0" i="0" u="none" strike="noStrike" baseline="0" dirty="0">
                        <a:solidFill>
                          <a:srgbClr val="316355"/>
                        </a:solidFill>
                        <a:latin typeface="Ubuntu" panose="020B0504030602030204" pitchFamily="34" charset="0"/>
                        <a:ea typeface="+mn-ea"/>
                        <a:cs typeface="+mn-cs"/>
                      </a:endParaRPr>
                    </a:p>
                    <a:p>
                      <a:pPr>
                        <a:lnSpc>
                          <a:spcPct val="100000"/>
                        </a:lnSpc>
                      </a:pPr>
                      <a:r>
                        <a:rPr lang="es-xl" sz="900" b="1" i="0" u="none" strike="noStrike" baseline="0" dirty="0">
                          <a:solidFill>
                            <a:srgbClr val="316355"/>
                          </a:solidFill>
                          <a:latin typeface="Ubuntu" panose="020B0504030602030204" pitchFamily="34" charset="0"/>
                          <a:ea typeface="+mn-ea"/>
                          <a:cs typeface="+mn-cs"/>
                        </a:rPr>
                        <a:t>Tiempo: </a:t>
                      </a:r>
                      <a:r>
                        <a:rPr lang="es-xl" sz="900" b="0" i="0" u="none" strike="noStrike" baseline="0" dirty="0">
                          <a:solidFill>
                            <a:schemeClr val="tx1"/>
                          </a:solidFill>
                          <a:latin typeface="Ubuntu" panose="020B0504030602030204" pitchFamily="34" charset="0"/>
                          <a:ea typeface="+mn-ea"/>
                          <a:cs typeface="+mn-cs"/>
                        </a:rPr>
                        <a:t>4 minutos</a:t>
                      </a:r>
                    </a:p>
                    <a:p>
                      <a:pPr>
                        <a:lnSpc>
                          <a:spcPct val="100000"/>
                        </a:lnSpc>
                      </a:pPr>
                      <a:r>
                        <a:rPr lang="es-xl" sz="900" b="1" i="0" u="none" strike="noStrike" baseline="0" dirty="0">
                          <a:solidFill>
                            <a:srgbClr val="316355"/>
                          </a:solidFill>
                          <a:latin typeface="Ubuntu" panose="020B0504030602030204" pitchFamily="34" charset="0"/>
                          <a:ea typeface="+mn-ea"/>
                          <a:cs typeface="+mn-cs"/>
                        </a:rPr>
                        <a:t>Dirige: </a:t>
                      </a:r>
                      <a:endParaRPr sz="900" dirty="0">
                        <a:solidFill>
                          <a:srgbClr val="316355"/>
                        </a:solidFill>
                        <a:latin typeface="Ubuntu" panose="020B050403060203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a:lnSpc>
                          <a:spcPct val="100000"/>
                        </a:lnSpc>
                      </a:pPr>
                      <a:r>
                        <a:rPr lang="es-xl" sz="900" b="0" i="0" u="none" strike="noStrike" baseline="0" dirty="0">
                          <a:solidFill>
                            <a:schemeClr val="dk1"/>
                          </a:solidFill>
                          <a:latin typeface="Ubuntu" panose="020B0504030602030204" pitchFamily="34" charset="0"/>
                          <a:ea typeface="+mn-ea"/>
                          <a:cs typeface="+mn-cs"/>
                        </a:rPr>
                        <a:t>Como Capitanes de Mejoramiento Físico, trabajarán en estrecha colaboración con sus entrenadores para garantizar que la salud y el mejoramiento físico sean un componente clave de la experiencia deportiva y tendrán las siguientes funciones de liderazgo:</a:t>
                      </a:r>
                    </a:p>
                    <a:p>
                      <a:pPr marL="171450" indent="-171450">
                        <a:lnSpc>
                          <a:spcPct val="100000"/>
                        </a:lnSpc>
                        <a:buFont typeface="Arial" panose="020B0604020202020204" pitchFamily="34" charset="0"/>
                        <a:buChar char="•"/>
                      </a:pPr>
                      <a:r>
                        <a:rPr lang="en-IN" sz="900" b="0" i="0" u="none" strike="noStrike" baseline="0" dirty="0" err="1">
                          <a:solidFill>
                            <a:schemeClr val="dk1"/>
                          </a:solidFill>
                          <a:latin typeface="Ubuntu" panose="020B0504030602030204" pitchFamily="34" charset="0"/>
                          <a:ea typeface="+mn-ea"/>
                          <a:cs typeface="+mn-cs"/>
                        </a:rPr>
                        <a:t>Enseñar</a:t>
                      </a:r>
                      <a:r>
                        <a:rPr lang="es-xl" sz="900" b="0" i="0" u="none" strike="noStrike" baseline="0" dirty="0">
                          <a:solidFill>
                            <a:schemeClr val="dk1"/>
                          </a:solidFill>
                          <a:latin typeface="Ubuntu" panose="020B0504030602030204" pitchFamily="34" charset="0"/>
                          <a:ea typeface="+mn-ea"/>
                          <a:cs typeface="+mn-cs"/>
                        </a:rPr>
                        <a:t> hábitos saludables</a:t>
                      </a:r>
                    </a:p>
                    <a:p>
                      <a:pPr marL="171450" indent="-171450">
                        <a:lnSpc>
                          <a:spcPct val="100000"/>
                        </a:lnSpc>
                        <a:buFont typeface="Arial" panose="020B0604020202020204" pitchFamily="34" charset="0"/>
                        <a:buChar char="•"/>
                      </a:pPr>
                      <a:r>
                        <a:rPr lang="en-IN" sz="900" b="0" i="0" u="none" strike="noStrike" baseline="0" dirty="0" err="1">
                          <a:solidFill>
                            <a:schemeClr val="dk1"/>
                          </a:solidFill>
                          <a:latin typeface="Ubuntu" panose="020B0504030602030204" pitchFamily="34" charset="0"/>
                          <a:ea typeface="+mn-ea"/>
                          <a:cs typeface="+mn-cs"/>
                        </a:rPr>
                        <a:t>Dirigir</a:t>
                      </a:r>
                      <a:r>
                        <a:rPr lang="es-xl" sz="900" b="0" i="0" u="none" strike="noStrike" baseline="0" dirty="0">
                          <a:solidFill>
                            <a:schemeClr val="dk1"/>
                          </a:solidFill>
                          <a:latin typeface="Ubuntu" panose="020B0504030602030204" pitchFamily="34" charset="0"/>
                          <a:ea typeface="+mn-ea"/>
                          <a:cs typeface="+mn-cs"/>
                        </a:rPr>
                        <a:t> ejercicios de calentamiento y enfriamiento</a:t>
                      </a:r>
                    </a:p>
                    <a:p>
                      <a:pPr>
                        <a:lnSpc>
                          <a:spcPct val="100000"/>
                        </a:lnSpc>
                      </a:pPr>
                      <a:endParaRPr sz="900" b="0" i="0" u="none" strike="noStrike" baseline="0" dirty="0">
                        <a:solidFill>
                          <a:schemeClr val="dk1"/>
                        </a:solidFill>
                        <a:latin typeface="Ubuntu" panose="020B0504030602030204" pitchFamily="34" charset="0"/>
                        <a:ea typeface="+mn-ea"/>
                        <a:cs typeface="+mn-cs"/>
                      </a:endParaRPr>
                    </a:p>
                    <a:p>
                      <a:pPr>
                        <a:lnSpc>
                          <a:spcPct val="100000"/>
                        </a:lnSpc>
                      </a:pPr>
                      <a:r>
                        <a:rPr lang="es-xl" sz="900" b="0" i="0" u="none" strike="noStrike" spc="-20" baseline="0" dirty="0">
                          <a:solidFill>
                            <a:schemeClr val="dk1"/>
                          </a:solidFill>
                          <a:latin typeface="Ubuntu" panose="020B0504030602030204" pitchFamily="34" charset="0"/>
                          <a:ea typeface="+mn-ea"/>
                          <a:cs typeface="+mn-cs"/>
                        </a:rPr>
                        <a:t>Los equipos que tienen Capitanes de Mejoramiento Físico podrán hacer lo siguiente:</a:t>
                      </a:r>
                    </a:p>
                    <a:p>
                      <a:pPr marL="171450" indent="-171450">
                        <a:lnSpc>
                          <a:spcPct val="100000"/>
                        </a:lnSpc>
                        <a:buFont typeface="Arial" panose="020B0604020202020204" pitchFamily="34" charset="0"/>
                        <a:buChar char="•"/>
                      </a:pPr>
                      <a:r>
                        <a:rPr lang="en-IN" sz="900" b="0" i="0" u="none" strike="noStrike" baseline="0" dirty="0" err="1">
                          <a:solidFill>
                            <a:schemeClr val="dk1"/>
                          </a:solidFill>
                          <a:latin typeface="Ubuntu" panose="020B0504030602030204" pitchFamily="34" charset="0"/>
                          <a:ea typeface="+mn-ea"/>
                          <a:cs typeface="+mn-cs"/>
                        </a:rPr>
                        <a:t>Realizar</a:t>
                      </a:r>
                      <a:r>
                        <a:rPr lang="es-xl" sz="900" b="0" i="0" u="none" strike="noStrike" baseline="0" dirty="0">
                          <a:solidFill>
                            <a:schemeClr val="dk1"/>
                          </a:solidFill>
                          <a:latin typeface="Ubuntu" panose="020B0504030602030204" pitchFamily="34" charset="0"/>
                          <a:ea typeface="+mn-ea"/>
                          <a:cs typeface="+mn-cs"/>
                        </a:rPr>
                        <a:t> rutinas de calentamiento y enfriamiento seguras y eficaces</a:t>
                      </a:r>
                    </a:p>
                    <a:p>
                      <a:pPr marL="171450" indent="-171450">
                        <a:lnSpc>
                          <a:spcPct val="100000"/>
                        </a:lnSpc>
                        <a:buFont typeface="Arial" panose="020B0604020202020204" pitchFamily="34" charset="0"/>
                        <a:buChar char="•"/>
                      </a:pPr>
                      <a:r>
                        <a:rPr lang="en-IN" sz="900" b="0" i="0" u="none" strike="noStrike" baseline="0" dirty="0" err="1">
                          <a:solidFill>
                            <a:schemeClr val="dk1"/>
                          </a:solidFill>
                          <a:latin typeface="Ubuntu" panose="020B0504030602030204" pitchFamily="34" charset="0"/>
                          <a:ea typeface="+mn-ea"/>
                          <a:cs typeface="+mn-cs"/>
                        </a:rPr>
                        <a:t>Aprender</a:t>
                      </a:r>
                      <a:r>
                        <a:rPr lang="es-xl" sz="900" b="0" i="0" u="none" strike="noStrike" baseline="0" dirty="0">
                          <a:solidFill>
                            <a:schemeClr val="dk1"/>
                          </a:solidFill>
                          <a:latin typeface="Ubuntu" panose="020B0504030602030204" pitchFamily="34" charset="0"/>
                          <a:ea typeface="+mn-ea"/>
                          <a:cs typeface="+mn-cs"/>
                        </a:rPr>
                        <a:t> consejos o lecciones de educación para la salud</a:t>
                      </a:r>
                    </a:p>
                    <a:p>
                      <a:pPr marL="171450" indent="-171450">
                        <a:lnSpc>
                          <a:spcPct val="100000"/>
                        </a:lnSpc>
                        <a:buFont typeface="Arial" panose="020B0604020202020204" pitchFamily="34" charset="0"/>
                        <a:buChar char="•"/>
                      </a:pPr>
                      <a:r>
                        <a:rPr lang="en-IN" sz="900" b="0" i="0" u="none" strike="noStrike" baseline="0" dirty="0" err="1">
                          <a:solidFill>
                            <a:schemeClr val="dk1"/>
                          </a:solidFill>
                          <a:latin typeface="Ubuntu" panose="020B0504030602030204" pitchFamily="34" charset="0"/>
                          <a:ea typeface="+mn-ea"/>
                          <a:cs typeface="+mn-cs"/>
                        </a:rPr>
                        <a:t>Recibir</a:t>
                      </a:r>
                      <a:r>
                        <a:rPr lang="es-xl" sz="900" b="0" i="0" u="none" strike="noStrike" baseline="0" dirty="0">
                          <a:solidFill>
                            <a:schemeClr val="dk1"/>
                          </a:solidFill>
                          <a:latin typeface="Ubuntu" panose="020B0504030602030204" pitchFamily="34" charset="0"/>
                          <a:ea typeface="+mn-ea"/>
                          <a:cs typeface="+mn-cs"/>
                        </a:rPr>
                        <a:t> apoyo para practicar comportamientos saludables y motivación para participar en otros programas de salud o mejoramiento físico</a:t>
                      </a:r>
                    </a:p>
                    <a:p>
                      <a:pPr>
                        <a:lnSpc>
                          <a:spcPct val="100000"/>
                        </a:lnSpc>
                      </a:pPr>
                      <a:endParaRPr sz="900" b="0" i="0" u="none" strike="noStrike" baseline="0" dirty="0">
                        <a:solidFill>
                          <a:schemeClr val="dk1"/>
                        </a:solidFill>
                        <a:latin typeface="Ubuntu" panose="020B0504030602030204" pitchFamily="34" charset="0"/>
                        <a:ea typeface="+mn-ea"/>
                        <a:cs typeface="+mn-cs"/>
                      </a:endParaRPr>
                    </a:p>
                    <a:p>
                      <a:pPr>
                        <a:lnSpc>
                          <a:spcPct val="100000"/>
                        </a:lnSpc>
                      </a:pPr>
                      <a:r>
                        <a:rPr lang="es-xl" sz="900" b="0" i="0" u="none" strike="noStrike" spc="-10" baseline="0" dirty="0">
                          <a:solidFill>
                            <a:schemeClr val="dk1"/>
                          </a:solidFill>
                          <a:latin typeface="Ubuntu" panose="020B0504030602030204" pitchFamily="34" charset="0"/>
                          <a:ea typeface="+mn-ea"/>
                          <a:cs typeface="+mn-cs"/>
                        </a:rPr>
                        <a:t>Deben cuidar a sus compañeros de equipo de manera positiva y ayudarlos a tener éxito con elogios y motivación.</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a:lnSpc>
                          <a:spcPct val="100000"/>
                        </a:lnSpc>
                      </a:pPr>
                      <a:endParaRPr sz="160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r h="1609690">
                <a:tc>
                  <a:txBody>
                    <a:bodyPr/>
                    <a:lstStyle/>
                    <a:p>
                      <a:pPr marL="0" algn="l" defTabSz="914400" rtl="0" eaLnBrk="1" latinLnBrk="0" hangingPunct="1">
                        <a:lnSpc>
                          <a:spcPct val="100000"/>
                        </a:lnSpc>
                      </a:pPr>
                      <a:r>
                        <a:rPr lang="es-xl" sz="900" b="1" i="0" u="none" strike="noStrike" baseline="0">
                          <a:solidFill>
                            <a:srgbClr val="316355"/>
                          </a:solidFill>
                          <a:latin typeface="Ubuntu" panose="020B0504030602030204" pitchFamily="34" charset="0"/>
                          <a:ea typeface="+mn-ea"/>
                          <a:cs typeface="+mn-cs"/>
                        </a:rPr>
                        <a:t>Tema </a:t>
                      </a:r>
                    </a:p>
                    <a:p>
                      <a:pPr marL="0" algn="l" defTabSz="914400" rtl="0" eaLnBrk="1" latinLnBrk="0" hangingPunct="1">
                        <a:lnSpc>
                          <a:spcPct val="100000"/>
                        </a:lnSpc>
                      </a:pPr>
                      <a:r>
                        <a:rPr lang="es-xl" sz="900" b="0" i="0" u="none" strike="noStrike" baseline="0">
                          <a:solidFill>
                            <a:schemeClr val="tx1"/>
                          </a:solidFill>
                          <a:latin typeface="Ubuntu" panose="020B0504030602030204" pitchFamily="34" charset="0"/>
                          <a:ea typeface="+mn-ea"/>
                          <a:cs typeface="+mn-cs"/>
                        </a:rPr>
                        <a:t>Comparación entre la función del Capitán de Mejoramiento Físico y la función del Mensajero de Salud</a:t>
                      </a:r>
                    </a:p>
                    <a:p>
                      <a:pPr marL="0" algn="l" defTabSz="914400" rtl="0" eaLnBrk="1" latinLnBrk="0" hangingPunct="1">
                        <a:lnSpc>
                          <a:spcPct val="100000"/>
                        </a:lnSpc>
                      </a:pPr>
                      <a:endParaRPr sz="900" b="0" i="0" u="none" strike="noStrike" baseline="0">
                        <a:solidFill>
                          <a:schemeClr val="tx1"/>
                        </a:solidFill>
                        <a:latin typeface="Ubuntu" panose="020B0504030602030204" pitchFamily="34" charset="0"/>
                        <a:ea typeface="+mn-ea"/>
                        <a:cs typeface="+mn-cs"/>
                      </a:endParaRPr>
                    </a:p>
                    <a:p>
                      <a:pPr>
                        <a:lnSpc>
                          <a:spcPct val="100000"/>
                        </a:lnSpc>
                      </a:pPr>
                      <a:r>
                        <a:rPr lang="es-xl" sz="900" b="1" i="0" u="none" strike="noStrike" baseline="0">
                          <a:solidFill>
                            <a:srgbClr val="316355"/>
                          </a:solidFill>
                          <a:latin typeface="Ubuntu" panose="020B0504030602030204" pitchFamily="34" charset="0"/>
                          <a:ea typeface="+mn-ea"/>
                          <a:cs typeface="+mn-cs"/>
                        </a:rPr>
                        <a:t>Tiempo: </a:t>
                      </a:r>
                      <a:r>
                        <a:rPr lang="es-xl" sz="900" b="0" i="0" u="none" strike="noStrike" baseline="0">
                          <a:solidFill>
                            <a:schemeClr val="tx1"/>
                          </a:solidFill>
                          <a:latin typeface="Ubuntu" panose="020B0504030602030204" pitchFamily="34" charset="0"/>
                          <a:ea typeface="+mn-ea"/>
                          <a:cs typeface="+mn-cs"/>
                        </a:rPr>
                        <a:t>5 minutos</a:t>
                      </a:r>
                    </a:p>
                    <a:p>
                      <a:pPr marL="0" algn="l" defTabSz="914400" rtl="0" eaLnBrk="1" latinLnBrk="0" hangingPunct="1">
                        <a:lnSpc>
                          <a:spcPct val="100000"/>
                        </a:lnSpc>
                      </a:pPr>
                      <a:r>
                        <a:rPr lang="es-xl" sz="900" b="1" i="0" u="none" strike="noStrike" baseline="0">
                          <a:solidFill>
                            <a:srgbClr val="316355"/>
                          </a:solidFill>
                          <a:latin typeface="Ubuntu" panose="020B0504030602030204" pitchFamily="34" charset="0"/>
                          <a:ea typeface="+mn-ea"/>
                          <a:cs typeface="+mn-cs"/>
                        </a:rPr>
                        <a:t>Dirige: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a:lnSpc>
                          <a:spcPct val="100000"/>
                        </a:lnSpc>
                      </a:pPr>
                      <a:r>
                        <a:rPr lang="es-xl" sz="900" b="0" i="0" u="none" strike="noStrike" baseline="0" dirty="0">
                          <a:solidFill>
                            <a:schemeClr val="dk1"/>
                          </a:solidFill>
                          <a:latin typeface="Ubuntu" panose="020B0504030602030204" pitchFamily="34" charset="0"/>
                          <a:ea typeface="+mn-ea"/>
                          <a:cs typeface="+mn-cs"/>
                        </a:rPr>
                        <a:t>Los Mensajeros de Salud son atletas de Olimpiadas Especiales que se han capacitado para servir como líderes, educadores y defensores de la salud.</a:t>
                      </a:r>
                    </a:p>
                    <a:p>
                      <a:pPr>
                        <a:lnSpc>
                          <a:spcPct val="100000"/>
                        </a:lnSpc>
                      </a:pPr>
                      <a:endParaRPr sz="900" b="0" i="0" u="none" strike="noStrike" baseline="0" dirty="0">
                        <a:solidFill>
                          <a:schemeClr val="dk1"/>
                        </a:solidFill>
                        <a:latin typeface="Ubuntu" panose="020B0504030602030204" pitchFamily="34" charset="0"/>
                        <a:ea typeface="+mn-ea"/>
                        <a:cs typeface="+mn-cs"/>
                      </a:endParaRPr>
                    </a:p>
                    <a:p>
                      <a:pPr>
                        <a:lnSpc>
                          <a:spcPct val="100000"/>
                        </a:lnSpc>
                      </a:pPr>
                      <a:r>
                        <a:rPr lang="es-xl" sz="900" b="0" i="0" u="none" strike="noStrike" baseline="0" dirty="0">
                          <a:solidFill>
                            <a:schemeClr val="dk1"/>
                          </a:solidFill>
                          <a:latin typeface="Ubuntu" panose="020B0504030602030204" pitchFamily="34" charset="0"/>
                          <a:ea typeface="+mn-ea"/>
                          <a:cs typeface="+mn-cs"/>
                        </a:rPr>
                        <a:t>Los Mensajeros de Salud no son Capitanes de Mejoramiento Físico, pero se </a:t>
                      </a:r>
                      <a:br>
                        <a:rPr lang="en-US" sz="900" b="0" i="0" u="none" strike="noStrike" baseline="0" dirty="0">
                          <a:solidFill>
                            <a:schemeClr val="dk1"/>
                          </a:solidFill>
                          <a:latin typeface="Ubuntu" panose="020B0504030602030204" pitchFamily="34" charset="0"/>
                          <a:ea typeface="+mn-ea"/>
                          <a:cs typeface="+mn-cs"/>
                        </a:rPr>
                      </a:br>
                      <a:r>
                        <a:rPr lang="es-xl" sz="900" b="0" i="0" u="none" strike="noStrike" baseline="0" dirty="0">
                          <a:solidFill>
                            <a:schemeClr val="dk1"/>
                          </a:solidFill>
                          <a:latin typeface="Ubuntu" panose="020B0504030602030204" pitchFamily="34" charset="0"/>
                          <a:ea typeface="+mn-ea"/>
                          <a:cs typeface="+mn-cs"/>
                        </a:rPr>
                        <a:t>l</a:t>
                      </a:r>
                      <a:r>
                        <a:rPr lang="en-US" sz="900" b="0" i="0" u="none" strike="noStrike" baseline="0" dirty="0">
                          <a:solidFill>
                            <a:schemeClr val="dk1"/>
                          </a:solidFill>
                          <a:latin typeface="Ubuntu" panose="020B0504030602030204" pitchFamily="34" charset="0"/>
                          <a:ea typeface="+mn-ea"/>
                          <a:cs typeface="+mn-cs"/>
                        </a:rPr>
                        <a:t>e</a:t>
                      </a:r>
                      <a:r>
                        <a:rPr lang="es-xl" sz="900" b="0" i="0" u="none" strike="noStrike" baseline="0" dirty="0">
                          <a:solidFill>
                            <a:schemeClr val="dk1"/>
                          </a:solidFill>
                          <a:latin typeface="Ubuntu" panose="020B0504030602030204" pitchFamily="34" charset="0"/>
                          <a:ea typeface="+mn-ea"/>
                          <a:cs typeface="+mn-cs"/>
                        </a:rPr>
                        <a:t>s invita a completar este módulo. </a:t>
                      </a:r>
                    </a:p>
                    <a:p>
                      <a:pPr>
                        <a:lnSpc>
                          <a:spcPct val="100000"/>
                        </a:lnSpc>
                      </a:pPr>
                      <a:endParaRPr sz="900" b="0" i="0" dirty="0">
                        <a:latin typeface="Ubuntu" panose="020B0504030602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xl" sz="900" b="0" dirty="0">
                          <a:effectLst/>
                          <a:latin typeface="Ubuntu" panose="020B0504030602030204" pitchFamily="34" charset="0"/>
                          <a:ea typeface="Calibri" panose="020F0502020204030204" pitchFamily="34" charset="0"/>
                          <a:cs typeface="Times New Roman"/>
                        </a:rPr>
                        <a:t>El Programa de Capitanes de Mejoramiento Físico puede ser un paso para convertirse en un Mensajero de Salud u otra función de Liderazgo de Atletas. Los Capitanes de Mejoramiento Físico pueden sentirse inspirados y listos para asumir otras funciones.</a:t>
                      </a:r>
                    </a:p>
                    <a:p>
                      <a:pPr marL="0" marR="0" lvl="0" indent="0" algn="l" defTabSz="914400" rtl="0" eaLnBrk="1" fontAlgn="auto" latinLnBrk="0" hangingPunct="1">
                        <a:lnSpc>
                          <a:spcPct val="100000"/>
                        </a:lnSpc>
                        <a:spcBef>
                          <a:spcPts val="0"/>
                        </a:spcBef>
                        <a:spcAft>
                          <a:spcPts val="0"/>
                        </a:spcAft>
                        <a:buClrTx/>
                        <a:buSzTx/>
                        <a:buFontTx/>
                        <a:buNone/>
                        <a:tabLst/>
                        <a:defRPr/>
                      </a:pPr>
                      <a:endParaRPr sz="900" b="0" i="0" dirty="0">
                        <a:effectLst/>
                        <a:latin typeface="Ubuntu" panose="020B0504030602030204" pitchFamily="34" charset="0"/>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xl" sz="900" b="0" i="0" dirty="0">
                          <a:effectLst/>
                          <a:latin typeface="Ubuntu" panose="020B0504030602030204" pitchFamily="34" charset="0"/>
                          <a:cs typeface="Times New Roman"/>
                        </a:rPr>
                        <a:t>Aquí hay una tabla que compara los Capitanes de Mejoramiento Físico con los Mensajeros de Salud. </a:t>
                      </a:r>
                    </a:p>
                    <a:p>
                      <a:pPr marL="0" marR="0" lvl="0" indent="0" algn="l" defTabSz="914400" rtl="0" eaLnBrk="1" fontAlgn="auto" latinLnBrk="0" hangingPunct="1">
                        <a:lnSpc>
                          <a:spcPct val="100000"/>
                        </a:lnSpc>
                        <a:spcBef>
                          <a:spcPts val="0"/>
                        </a:spcBef>
                        <a:spcAft>
                          <a:spcPts val="0"/>
                        </a:spcAft>
                        <a:buClrTx/>
                        <a:buSzTx/>
                        <a:buFontTx/>
                        <a:buNone/>
                        <a:tabLst/>
                        <a:defRPr/>
                      </a:pPr>
                      <a:endParaRPr sz="900" b="0" i="0" dirty="0">
                        <a:effectLst/>
                        <a:latin typeface="Ubuntu" panose="020B0504030602030204" pitchFamily="34" charset="0"/>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xl" sz="900" b="0" i="0" spc="-20" baseline="0" dirty="0">
                          <a:effectLst/>
                          <a:latin typeface="Ubuntu" panose="020B0504030602030204" pitchFamily="34" charset="0"/>
                          <a:cs typeface="Times New Roman"/>
                        </a:rPr>
                        <a:t>En la columna central, puede verse que tanto los Capitanes de Mejoramiento Físico como los Mensajeros de Salud enseñan hábitos saludables y son un modelo a seguir.</a:t>
                      </a:r>
                    </a:p>
                    <a:p>
                      <a:pPr marL="0" marR="0" lvl="0" indent="0" algn="l" defTabSz="914400" rtl="0" eaLnBrk="1" fontAlgn="auto" latinLnBrk="0" hangingPunct="1">
                        <a:lnSpc>
                          <a:spcPct val="100000"/>
                        </a:lnSpc>
                        <a:spcBef>
                          <a:spcPts val="0"/>
                        </a:spcBef>
                        <a:spcAft>
                          <a:spcPts val="0"/>
                        </a:spcAft>
                        <a:buClrTx/>
                        <a:buSzTx/>
                        <a:buFontTx/>
                        <a:buNone/>
                        <a:tabLst/>
                        <a:defRPr/>
                      </a:pPr>
                      <a:endParaRPr sz="900" b="0" i="0" dirty="0">
                        <a:effectLst/>
                        <a:latin typeface="Ubuntu" panose="020B0504030602030204" pitchFamily="34" charset="0"/>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xl" sz="900" b="0" i="0" dirty="0">
                          <a:effectLst/>
                          <a:latin typeface="Ubuntu" panose="020B0504030602030204" pitchFamily="34" charset="0"/>
                          <a:cs typeface="Times New Roman"/>
                        </a:rPr>
                        <a:t>Hay diferencias entre las dos funciones.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xl" sz="900" b="0" i="0" dirty="0">
                          <a:effectLst/>
                          <a:latin typeface="Ubuntu" panose="020B0504030602030204" pitchFamily="34" charset="0"/>
                          <a:cs typeface="Times New Roman"/>
                        </a:rPr>
                        <a:t>Los Capitanes de Mejoramiento Físico son líderes deportivos, mientras que los Mensajeros de Salud son líderes de salud.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xl" sz="900" b="0" i="0" dirty="0">
                          <a:effectLst/>
                          <a:latin typeface="Ubuntu" panose="020B0504030602030204" pitchFamily="34" charset="0"/>
                          <a:cs typeface="Times New Roman"/>
                        </a:rPr>
                        <a:t>Los Capitanes de Mejoramiento Físico comparten consejos de salud en las prácticas y dirigen a sus compañeros de equipo en los ejercicios de calentamiento y enfriamiento.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xl" sz="900" b="0" i="0" dirty="0">
                          <a:effectLst/>
                          <a:latin typeface="Ubuntu" panose="020B0504030602030204" pitchFamily="34" charset="0"/>
                          <a:cs typeface="Times New Roman"/>
                        </a:rPr>
                        <a:t>Los Mensajeros de Salud reciben capacitación en todas las áreas de los Programas de Salud en Olimpiadas Especiales y pueden dirigir un evento importante de educación para la salud, como una presentación o una lección con actividades.</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a:lnSpc>
                          <a:spcPct val="100000"/>
                        </a:lnSpc>
                      </a:pPr>
                      <a:endParaRPr sz="1600"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3215686542"/>
                  </a:ext>
                </a:extLst>
              </a:tr>
            </a:tbl>
          </a:graphicData>
        </a:graphic>
      </p:graphicFrame>
      <p:pic>
        <p:nvPicPr>
          <p:cNvPr id="5" name="Picture 4">
            <a:extLst>
              <a:ext uri="{FF2B5EF4-FFF2-40B4-BE49-F238E27FC236}">
                <a16:creationId xmlns:a16="http://schemas.microsoft.com/office/drawing/2014/main" id="{88DEDD30-A545-E5B7-00E4-C6A6686B268A}"/>
              </a:ext>
            </a:extLst>
          </p:cNvPr>
          <p:cNvPicPr>
            <a:picLocks noChangeAspect="1"/>
          </p:cNvPicPr>
          <p:nvPr/>
        </p:nvPicPr>
        <p:blipFill rotWithShape="1">
          <a:blip r:embed="rId2"/>
          <a:srcRect l="6200" t="34709" r="50000" b="22028"/>
          <a:stretch/>
        </p:blipFill>
        <p:spPr>
          <a:xfrm>
            <a:off x="7014804" y="1303917"/>
            <a:ext cx="2118183" cy="1176875"/>
          </a:xfrm>
          <a:prstGeom prst="rect">
            <a:avLst/>
          </a:prstGeom>
          <a:ln>
            <a:solidFill>
              <a:schemeClr val="tx1"/>
            </a:solidFill>
          </a:ln>
        </p:spPr>
      </p:pic>
      <p:grpSp>
        <p:nvGrpSpPr>
          <p:cNvPr id="13" name="Group 12">
            <a:extLst>
              <a:ext uri="{FF2B5EF4-FFF2-40B4-BE49-F238E27FC236}">
                <a16:creationId xmlns:a16="http://schemas.microsoft.com/office/drawing/2014/main" id="{1462F23F-CC19-B16D-FD04-3928DD1122E5}"/>
              </a:ext>
            </a:extLst>
          </p:cNvPr>
          <p:cNvGrpSpPr/>
          <p:nvPr/>
        </p:nvGrpSpPr>
        <p:grpSpPr>
          <a:xfrm>
            <a:off x="7014804" y="3429000"/>
            <a:ext cx="2118183" cy="2637831"/>
            <a:chOff x="7014804" y="3429000"/>
            <a:chExt cx="2118183" cy="2637831"/>
          </a:xfrm>
        </p:grpSpPr>
        <p:pic>
          <p:nvPicPr>
            <p:cNvPr id="8" name="Picture 7">
              <a:extLst>
                <a:ext uri="{FF2B5EF4-FFF2-40B4-BE49-F238E27FC236}">
                  <a16:creationId xmlns:a16="http://schemas.microsoft.com/office/drawing/2014/main" id="{F306BD34-8EB2-4603-D0C9-5A62415E9C55}"/>
                </a:ext>
              </a:extLst>
            </p:cNvPr>
            <p:cNvPicPr>
              <a:picLocks noChangeAspect="1"/>
            </p:cNvPicPr>
            <p:nvPr/>
          </p:nvPicPr>
          <p:blipFill rotWithShape="1">
            <a:blip r:embed="rId3"/>
            <a:srcRect l="6200" t="34922" r="50000" b="22028"/>
            <a:stretch/>
          </p:blipFill>
          <p:spPr>
            <a:xfrm>
              <a:off x="7014804" y="3429000"/>
              <a:ext cx="2118183" cy="1171077"/>
            </a:xfrm>
            <a:prstGeom prst="rect">
              <a:avLst/>
            </a:prstGeom>
            <a:ln>
              <a:solidFill>
                <a:schemeClr val="tx1"/>
              </a:solidFill>
            </a:ln>
          </p:spPr>
        </p:pic>
        <p:pic>
          <p:nvPicPr>
            <p:cNvPr id="12" name="Picture 11">
              <a:extLst>
                <a:ext uri="{FF2B5EF4-FFF2-40B4-BE49-F238E27FC236}">
                  <a16:creationId xmlns:a16="http://schemas.microsoft.com/office/drawing/2014/main" id="{597C5CE0-FBC1-DF93-391B-B08922343D7F}"/>
                </a:ext>
              </a:extLst>
            </p:cNvPr>
            <p:cNvPicPr>
              <a:picLocks noChangeAspect="1"/>
            </p:cNvPicPr>
            <p:nvPr/>
          </p:nvPicPr>
          <p:blipFill rotWithShape="1">
            <a:blip r:embed="rId4"/>
            <a:srcRect l="6201" t="35774" r="51088" b="22454"/>
            <a:stretch/>
          </p:blipFill>
          <p:spPr>
            <a:xfrm>
              <a:off x="7014804" y="4901568"/>
              <a:ext cx="2118183" cy="1165263"/>
            </a:xfrm>
            <a:prstGeom prst="rect">
              <a:avLst/>
            </a:prstGeom>
            <a:ln>
              <a:solidFill>
                <a:schemeClr val="tx1"/>
              </a:solidFill>
            </a:ln>
          </p:spPr>
        </p:pic>
      </p:grpSp>
    </p:spTree>
    <p:extLst>
      <p:ext uri="{BB962C8B-B14F-4D97-AF65-F5344CB8AC3E}">
        <p14:creationId xmlns:p14="http://schemas.microsoft.com/office/powerpoint/2010/main" val="10287518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1498555159"/>
              </p:ext>
            </p:extLst>
          </p:nvPr>
        </p:nvGraphicFramePr>
        <p:xfrm>
          <a:off x="614150" y="545910"/>
          <a:ext cx="8518837" cy="5654180"/>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56615">
                <a:tc>
                  <a:txBody>
                    <a:bodyPr/>
                    <a:lstStyle/>
                    <a:p>
                      <a:r>
                        <a:rPr lang="es-xl" sz="1200" dirty="0">
                          <a:solidFill>
                            <a:srgbClr val="316355"/>
                          </a:solidFill>
                          <a:latin typeface="Ubuntu" panose="020B0504030602030204" pitchFamily="34" charset="0"/>
                        </a:rPr>
                        <a:t>Preparación</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s-xl" sz="1200">
                          <a:solidFill>
                            <a:srgbClr val="316355"/>
                          </a:solidFill>
                          <a:latin typeface="Ubuntu" panose="020B0504030602030204" pitchFamily="34" charset="0"/>
                        </a:rPr>
                        <a:t>Descripción</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s-xl" sz="1200">
                          <a:solidFill>
                            <a:srgbClr val="316355"/>
                          </a:solidFill>
                          <a:latin typeface="Ubuntu" panose="020B0504030602030204" pitchFamily="34" charset="0"/>
                        </a:rPr>
                        <a:t>Diapositiva</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1495958">
                <a:tc>
                  <a:txBody>
                    <a:bodyPr/>
                    <a:lstStyle/>
                    <a:p>
                      <a:pPr marL="0" algn="l" defTabSz="914400" rtl="0" eaLnBrk="1" latinLnBrk="0" hangingPunct="1"/>
                      <a:r>
                        <a:rPr lang="es-xl" sz="900" b="1" i="0" u="none" strike="noStrike" baseline="0" dirty="0">
                          <a:solidFill>
                            <a:srgbClr val="316355"/>
                          </a:solidFill>
                          <a:latin typeface="Ubuntu" panose="020B0504030602030204" pitchFamily="34" charset="0"/>
                          <a:ea typeface="+mn-ea"/>
                          <a:cs typeface="+mn-cs"/>
                        </a:rPr>
                        <a:t>Tema </a:t>
                      </a:r>
                    </a:p>
                    <a:p>
                      <a:pPr marL="0" algn="l" defTabSz="914400" rtl="0" eaLnBrk="1" latinLnBrk="0" hangingPunct="1"/>
                      <a:r>
                        <a:rPr lang="es-xl" sz="900" b="0" i="0" u="none" strike="noStrike" baseline="0" dirty="0">
                          <a:solidFill>
                            <a:schemeClr val="tx1"/>
                          </a:solidFill>
                          <a:latin typeface="Ubuntu" panose="020B0504030602030204" pitchFamily="34" charset="0"/>
                          <a:ea typeface="+mn-ea"/>
                          <a:cs typeface="+mn-cs"/>
                        </a:rPr>
                        <a:t>Comparación entre la función </a:t>
                      </a:r>
                      <a:br>
                        <a:rPr lang="en-US" sz="900" b="0" i="0" u="none" strike="noStrike" baseline="0" dirty="0">
                          <a:solidFill>
                            <a:schemeClr val="tx1"/>
                          </a:solidFill>
                          <a:latin typeface="Ubuntu" panose="020B0504030602030204" pitchFamily="34" charset="0"/>
                          <a:ea typeface="+mn-ea"/>
                          <a:cs typeface="+mn-cs"/>
                        </a:rPr>
                      </a:br>
                      <a:r>
                        <a:rPr lang="es-xl" sz="900" b="0" i="0" u="none" strike="noStrike" baseline="0" dirty="0">
                          <a:solidFill>
                            <a:schemeClr val="tx1"/>
                          </a:solidFill>
                          <a:latin typeface="Ubuntu" panose="020B0504030602030204" pitchFamily="34" charset="0"/>
                          <a:ea typeface="+mn-ea"/>
                          <a:cs typeface="+mn-cs"/>
                        </a:rPr>
                        <a:t>del entrenador y la función del Capitán de Mejoramiento Físico</a:t>
                      </a:r>
                    </a:p>
                    <a:p>
                      <a:pPr marL="0" algn="l" defTabSz="914400" rtl="0" eaLnBrk="1" latinLnBrk="0" hangingPunct="1"/>
                      <a:r>
                        <a:rPr lang="es-xl" sz="900" b="1" i="0" u="none" strike="noStrike" baseline="0" dirty="0">
                          <a:solidFill>
                            <a:srgbClr val="316355"/>
                          </a:solidFill>
                          <a:latin typeface="Ubuntu" panose="020B0504030602030204" pitchFamily="34" charset="0"/>
                          <a:ea typeface="+mn-ea"/>
                          <a:cs typeface="+mn-cs"/>
                        </a:rPr>
                        <a:t> </a:t>
                      </a:r>
                    </a:p>
                    <a:p>
                      <a:r>
                        <a:rPr lang="es-xl" sz="900" b="1" i="0" u="none" strike="noStrike" baseline="0" dirty="0">
                          <a:solidFill>
                            <a:srgbClr val="316355"/>
                          </a:solidFill>
                          <a:latin typeface="Ubuntu" panose="020B0504030602030204" pitchFamily="34" charset="0"/>
                          <a:ea typeface="+mn-ea"/>
                          <a:cs typeface="+mn-cs"/>
                        </a:rPr>
                        <a:t>Tiempo: </a:t>
                      </a:r>
                      <a:r>
                        <a:rPr lang="es-xl" sz="900" b="0" i="0" u="none" strike="noStrike" baseline="0" dirty="0">
                          <a:solidFill>
                            <a:schemeClr val="tx1"/>
                          </a:solidFill>
                          <a:latin typeface="Ubuntu" panose="020B0504030602030204" pitchFamily="34" charset="0"/>
                          <a:ea typeface="+mn-ea"/>
                          <a:cs typeface="+mn-cs"/>
                        </a:rPr>
                        <a:t>2 minutos</a:t>
                      </a:r>
                    </a:p>
                    <a:p>
                      <a:pPr marL="0" algn="l" defTabSz="914400" rtl="0" eaLnBrk="1" latinLnBrk="0" hangingPunct="1"/>
                      <a:r>
                        <a:rPr lang="es-xl" sz="900" b="1" i="0" u="none" strike="noStrike" baseline="0" dirty="0">
                          <a:solidFill>
                            <a:srgbClr val="316355"/>
                          </a:solidFill>
                          <a:latin typeface="Ubuntu" panose="020B0504030602030204" pitchFamily="34" charset="0"/>
                          <a:ea typeface="+mn-ea"/>
                          <a:cs typeface="+mn-cs"/>
                        </a:rPr>
                        <a:t>Dirige: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r>
                        <a:rPr lang="es-xl" sz="900" b="0" i="0" u="none" strike="noStrike" baseline="0" dirty="0">
                          <a:solidFill>
                            <a:schemeClr val="dk1"/>
                          </a:solidFill>
                          <a:latin typeface="Ubuntu" panose="020B0504030602030204" pitchFamily="34" charset="0"/>
                          <a:ea typeface="+mn-ea"/>
                          <a:cs typeface="+mn-cs"/>
                        </a:rPr>
                        <a:t>También hay diferencias entre un entrenador y un Capitán de Mejoramiento Físico. </a:t>
                      </a:r>
                    </a:p>
                    <a:p>
                      <a:endParaRPr sz="900" b="0" i="0" u="none" strike="noStrike" baseline="0" dirty="0">
                        <a:solidFill>
                          <a:schemeClr val="dk1"/>
                        </a:solidFill>
                        <a:latin typeface="Ubuntu" panose="020B0504030602030204" pitchFamily="34" charset="0"/>
                        <a:ea typeface="+mn-ea"/>
                        <a:cs typeface="+mn-cs"/>
                      </a:endParaRPr>
                    </a:p>
                    <a:p>
                      <a:r>
                        <a:rPr lang="es-xl" sz="900" i="0" dirty="0">
                          <a:solidFill>
                            <a:schemeClr val="tx1"/>
                          </a:solidFill>
                          <a:latin typeface="Ubuntu" panose="020B0504030602030204" pitchFamily="34" charset="0"/>
                        </a:rPr>
                        <a:t>Un entrenador hace lo siguiente:</a:t>
                      </a:r>
                    </a:p>
                    <a:p>
                      <a:pPr marL="171450" indent="-171450">
                        <a:buFont typeface="Arial" panose="020B0604020202020204" pitchFamily="34" charset="0"/>
                        <a:buChar char="•"/>
                      </a:pPr>
                      <a:r>
                        <a:rPr lang="es-xl" sz="900" i="0" dirty="0">
                          <a:solidFill>
                            <a:schemeClr val="tx1"/>
                          </a:solidFill>
                          <a:latin typeface="Ubuntu" panose="020B0504030602030204" pitchFamily="34" charset="0"/>
                        </a:rPr>
                        <a:t>Es el líder de cada práctica.</a:t>
                      </a:r>
                    </a:p>
                    <a:p>
                      <a:pPr marL="171450" indent="-171450">
                        <a:buFont typeface="Arial" panose="020B0604020202020204" pitchFamily="34" charset="0"/>
                        <a:buChar char="•"/>
                      </a:pPr>
                      <a:r>
                        <a:rPr lang="es-xl" sz="900" i="0" dirty="0">
                          <a:solidFill>
                            <a:schemeClr val="tx1"/>
                          </a:solidFill>
                          <a:latin typeface="Ubuntu" panose="020B0504030602030204" pitchFamily="34" charset="0"/>
                        </a:rPr>
                        <a:t>Determina el orden de la práctica.</a:t>
                      </a:r>
                    </a:p>
                    <a:p>
                      <a:pPr marL="171450" indent="-171450">
                        <a:buFont typeface="Arial" panose="020B0604020202020204" pitchFamily="34" charset="0"/>
                        <a:buChar char="•"/>
                      </a:pPr>
                      <a:r>
                        <a:rPr lang="es-xl" sz="900" i="0" dirty="0">
                          <a:solidFill>
                            <a:schemeClr val="tx1"/>
                          </a:solidFill>
                          <a:latin typeface="Ubuntu" panose="020B0504030602030204" pitchFamily="34" charset="0"/>
                        </a:rPr>
                        <a:t>Enseña habilidades deportivas y ejercicios.</a:t>
                      </a:r>
                    </a:p>
                    <a:p>
                      <a:pPr marL="171450" indent="-171450">
                        <a:buFont typeface="Arial" panose="020B0604020202020204" pitchFamily="34" charset="0"/>
                        <a:buChar char="•"/>
                      </a:pPr>
                      <a:r>
                        <a:rPr lang="es-xl" sz="900" i="0" dirty="0">
                          <a:solidFill>
                            <a:schemeClr val="tx1"/>
                          </a:solidFill>
                          <a:latin typeface="Ubuntu" panose="020B0504030602030204" pitchFamily="34" charset="0"/>
                        </a:rPr>
                        <a:t>Determina cuándo comienza y termina la práctica.</a:t>
                      </a:r>
                    </a:p>
                    <a:p>
                      <a:pPr marL="171450" indent="-171450">
                        <a:buFont typeface="Arial" panose="020B0604020202020204" pitchFamily="34" charset="0"/>
                        <a:buChar char="•"/>
                      </a:pPr>
                      <a:r>
                        <a:rPr lang="es-xl" sz="900" i="0" dirty="0">
                          <a:solidFill>
                            <a:schemeClr val="tx1"/>
                          </a:solidFill>
                          <a:latin typeface="Ubuntu" panose="020B0504030602030204" pitchFamily="34" charset="0"/>
                        </a:rPr>
                        <a:t>Motiva a los atletas.</a:t>
                      </a:r>
                    </a:p>
                    <a:p>
                      <a:pPr marL="171450" indent="-171450">
                        <a:buFont typeface="Arial" panose="020B0604020202020204" pitchFamily="34" charset="0"/>
                        <a:buChar char="•"/>
                      </a:pPr>
                      <a:r>
                        <a:rPr lang="es-xl" sz="900" i="0" dirty="0">
                          <a:solidFill>
                            <a:schemeClr val="tx1"/>
                          </a:solidFill>
                          <a:latin typeface="Ubuntu" panose="020B0504030602030204" pitchFamily="34" charset="0"/>
                        </a:rPr>
                        <a:t>Se comunica con atletas individuales cuando surgen determinadas situaciones.</a:t>
                      </a:r>
                    </a:p>
                    <a:p>
                      <a:endParaRPr sz="900" i="0" dirty="0">
                        <a:solidFill>
                          <a:schemeClr val="tx1"/>
                        </a:solidFill>
                        <a:latin typeface="Ubuntu" panose="020B0504030602030204" pitchFamily="34" charset="0"/>
                      </a:endParaRPr>
                    </a:p>
                    <a:p>
                      <a:r>
                        <a:rPr lang="es-xl" sz="900" i="0" dirty="0">
                          <a:solidFill>
                            <a:schemeClr val="tx1"/>
                          </a:solidFill>
                          <a:latin typeface="Ubuntu" panose="020B0504030602030204" pitchFamily="34" charset="0"/>
                        </a:rPr>
                        <a:t>Un Capitán de Mejoramiento Físico hace lo siguiente:</a:t>
                      </a:r>
                    </a:p>
                    <a:p>
                      <a:pPr marL="171450" indent="-171450">
                        <a:buFont typeface="Arial" panose="020B0604020202020204" pitchFamily="34" charset="0"/>
                        <a:buChar char="•"/>
                      </a:pPr>
                      <a:r>
                        <a:rPr lang="es-xl" sz="900" i="0" dirty="0">
                          <a:solidFill>
                            <a:schemeClr val="tx1"/>
                          </a:solidFill>
                          <a:latin typeface="Ubuntu" panose="020B0504030602030204" pitchFamily="34" charset="0"/>
                        </a:rPr>
                        <a:t>Ayuda a dirigir el calentamiento antes de que comience la práctica.</a:t>
                      </a:r>
                    </a:p>
                    <a:p>
                      <a:pPr marL="171450" indent="-171450">
                        <a:buFont typeface="Arial" panose="020B0604020202020204" pitchFamily="34" charset="0"/>
                        <a:buChar char="•"/>
                      </a:pPr>
                      <a:r>
                        <a:rPr lang="es-xl" sz="900" i="0" dirty="0">
                          <a:solidFill>
                            <a:schemeClr val="tx1"/>
                          </a:solidFill>
                          <a:latin typeface="Ubuntu" panose="020B0504030602030204" pitchFamily="34" charset="0"/>
                        </a:rPr>
                        <a:t>Es un ejemplo positivo para sus compañeros de equipo.</a:t>
                      </a:r>
                    </a:p>
                    <a:p>
                      <a:pPr marL="171450" indent="-171450">
                        <a:buFont typeface="Arial" panose="020B0604020202020204" pitchFamily="34" charset="0"/>
                        <a:buChar char="•"/>
                      </a:pPr>
                      <a:r>
                        <a:rPr lang="es-xl" sz="900" i="0" dirty="0">
                          <a:solidFill>
                            <a:schemeClr val="tx1"/>
                          </a:solidFill>
                          <a:latin typeface="Ubuntu" panose="020B0504030602030204" pitchFamily="34" charset="0"/>
                        </a:rPr>
                        <a:t>Comparte un consejo o una lección de educación para la salud en cada sesión de entrenamiento.</a:t>
                      </a:r>
                    </a:p>
                    <a:p>
                      <a:pPr marL="171450" indent="-171450">
                        <a:spcAft>
                          <a:spcPts val="600"/>
                        </a:spcAft>
                        <a:buFont typeface="Arial" panose="020B0604020202020204" pitchFamily="34" charset="0"/>
                        <a:buChar char="•"/>
                      </a:pPr>
                      <a:r>
                        <a:rPr lang="es-xl" sz="900" i="0" dirty="0">
                          <a:solidFill>
                            <a:schemeClr val="tx1"/>
                          </a:solidFill>
                          <a:latin typeface="Ubuntu" panose="020B0504030602030204" pitchFamily="34" charset="0"/>
                        </a:rPr>
                        <a:t>Ayuda con los estiramientos de enfriamiento después de la práctica.</a:t>
                      </a:r>
                      <a:endParaRPr sz="100" i="1" dirty="0">
                        <a:solidFill>
                          <a:schemeClr val="tx1"/>
                        </a:solidFill>
                        <a:latin typeface="Ubuntu" panose="020B0504030602030204" pitchFamily="34" charset="0"/>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sz="1600"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r h="1085860">
                <a:tc>
                  <a:txBody>
                    <a:bodyPr/>
                    <a:lstStyle/>
                    <a:p>
                      <a:pPr marL="0" algn="l" defTabSz="914400" rtl="0" eaLnBrk="1" latinLnBrk="0" hangingPunct="1"/>
                      <a:r>
                        <a:rPr lang="es-xl" sz="900" b="1" i="0" u="none" strike="noStrike" baseline="0">
                          <a:solidFill>
                            <a:srgbClr val="316355"/>
                          </a:solidFill>
                          <a:latin typeface="Ubuntu" panose="020B0504030602030204" pitchFamily="34" charset="0"/>
                          <a:ea typeface="+mn-ea"/>
                          <a:cs typeface="+mn-cs"/>
                        </a:rPr>
                        <a:t>Tema </a:t>
                      </a:r>
                    </a:p>
                    <a:p>
                      <a:pPr marL="0" algn="l" defTabSz="914400" rtl="0" eaLnBrk="1" latinLnBrk="0" hangingPunct="1"/>
                      <a:r>
                        <a:rPr lang="es-xl" sz="900" b="0" i="0" u="none" strike="noStrike" baseline="0">
                          <a:solidFill>
                            <a:schemeClr val="tx1"/>
                          </a:solidFill>
                          <a:latin typeface="Ubuntu" panose="020B0504030602030204" pitchFamily="34" charset="0"/>
                          <a:ea typeface="+mn-ea"/>
                          <a:cs typeface="+mn-cs"/>
                        </a:rPr>
                        <a:t>Descripción general del módulo</a:t>
                      </a:r>
                    </a:p>
                    <a:p>
                      <a:pPr marL="0" algn="l" defTabSz="914400" rtl="0" eaLnBrk="1" latinLnBrk="0" hangingPunct="1"/>
                      <a:endParaRPr sz="900" b="0" i="0" u="none" strike="noStrike" baseline="0">
                        <a:solidFill>
                          <a:schemeClr val="tx1"/>
                        </a:solidFill>
                        <a:latin typeface="Ubuntu" panose="020B0504030602030204" pitchFamily="34" charset="0"/>
                        <a:ea typeface="+mn-ea"/>
                        <a:cs typeface="+mn-cs"/>
                      </a:endParaRPr>
                    </a:p>
                    <a:p>
                      <a:r>
                        <a:rPr lang="es-xl" sz="900" b="1" i="0" u="none" strike="noStrike" baseline="0">
                          <a:solidFill>
                            <a:srgbClr val="316355"/>
                          </a:solidFill>
                          <a:latin typeface="Ubuntu" panose="020B0504030602030204" pitchFamily="34" charset="0"/>
                          <a:ea typeface="+mn-ea"/>
                          <a:cs typeface="+mn-cs"/>
                        </a:rPr>
                        <a:t>Tiempo: </a:t>
                      </a:r>
                      <a:r>
                        <a:rPr lang="es-xl" sz="900" b="0" i="0" u="none" strike="noStrike" baseline="0">
                          <a:solidFill>
                            <a:schemeClr val="tx1"/>
                          </a:solidFill>
                          <a:latin typeface="Ubuntu" panose="020B0504030602030204" pitchFamily="34" charset="0"/>
                          <a:ea typeface="+mn-ea"/>
                          <a:cs typeface="+mn-cs"/>
                        </a:rPr>
                        <a:t>&lt;1 minuto</a:t>
                      </a:r>
                    </a:p>
                    <a:p>
                      <a:pPr marL="0" algn="l" defTabSz="914400" rtl="0" eaLnBrk="1" latinLnBrk="0" hangingPunct="1"/>
                      <a:r>
                        <a:rPr lang="es-xl" sz="900" b="1" i="0" u="none" strike="noStrike" baseline="0">
                          <a:solidFill>
                            <a:srgbClr val="316355"/>
                          </a:solidFill>
                          <a:latin typeface="Ubuntu" panose="020B0504030602030204" pitchFamily="34" charset="0"/>
                          <a:ea typeface="+mn-ea"/>
                          <a:cs typeface="+mn-cs"/>
                        </a:rPr>
                        <a:t>Dirige: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r>
                        <a:rPr lang="es-xl" sz="900" b="0" i="0" u="none" strike="noStrike" baseline="0" dirty="0">
                          <a:solidFill>
                            <a:schemeClr val="dk1"/>
                          </a:solidFill>
                          <a:latin typeface="Ubuntu" panose="020B0504030602030204" pitchFamily="34" charset="0"/>
                          <a:ea typeface="+mn-ea"/>
                          <a:cs typeface="+mn-cs"/>
                        </a:rPr>
                        <a:t>El curso de capacitación para Capitanes de Mejoramiento Físico se divide en dos lecciones:</a:t>
                      </a:r>
                    </a:p>
                    <a:p>
                      <a:r>
                        <a:rPr lang="es-xl" sz="900" b="0" i="0" u="none" strike="noStrike" baseline="0" dirty="0">
                          <a:solidFill>
                            <a:schemeClr val="dk1"/>
                          </a:solidFill>
                          <a:latin typeface="Ubuntu" panose="020B0504030602030204" pitchFamily="34" charset="0"/>
                          <a:ea typeface="+mn-ea"/>
                          <a:cs typeface="+mn-cs"/>
                        </a:rPr>
                        <a:t> </a:t>
                      </a:r>
                    </a:p>
                    <a:p>
                      <a:pPr marL="228600" indent="-228600">
                        <a:buFont typeface="+mj-lt"/>
                        <a:buAutoNum type="arabicPeriod"/>
                      </a:pPr>
                      <a:r>
                        <a:rPr lang="es-xl" sz="900" b="0" i="0" u="none" strike="noStrike" baseline="0" dirty="0">
                          <a:solidFill>
                            <a:schemeClr val="dk1"/>
                          </a:solidFill>
                          <a:latin typeface="Ubuntu" panose="020B0504030602030204" pitchFamily="34" charset="0"/>
                          <a:ea typeface="+mn-ea"/>
                          <a:cs typeface="+mn-cs"/>
                        </a:rPr>
                        <a:t>Descripción general del Mejoramiento Físico</a:t>
                      </a:r>
                    </a:p>
                    <a:p>
                      <a:pPr marL="228600" indent="-228600">
                        <a:buFont typeface="+mj-lt"/>
                        <a:buAutoNum type="arabicPeriod"/>
                      </a:pPr>
                      <a:r>
                        <a:rPr lang="es-xl" sz="900" b="0" i="0" u="none" strike="noStrike" baseline="0" dirty="0">
                          <a:solidFill>
                            <a:schemeClr val="dk1"/>
                          </a:solidFill>
                          <a:latin typeface="Ubuntu" panose="020B0504030602030204" pitchFamily="34" charset="0"/>
                          <a:ea typeface="+mn-ea"/>
                          <a:cs typeface="+mn-cs"/>
                        </a:rPr>
                        <a:t>Dirigir ejercicios de calentamiento y enfriamiento </a:t>
                      </a:r>
                      <a:endParaRPr lang="en-US" sz="900" b="0" i="0" u="none" strike="noStrike" baseline="0" dirty="0">
                        <a:solidFill>
                          <a:schemeClr val="dk1"/>
                        </a:solidFill>
                        <a:latin typeface="Ubuntu" panose="020B0504030602030204" pitchFamily="34" charset="0"/>
                        <a:ea typeface="+mn-ea"/>
                        <a:cs typeface="+mn-cs"/>
                      </a:endParaRPr>
                    </a:p>
                    <a:p>
                      <a:pPr marL="0" indent="0">
                        <a:buFont typeface="+mj-lt"/>
                        <a:buNone/>
                      </a:pPr>
                      <a:endParaRPr lang="es-xl" sz="600" b="0" i="0" u="none" strike="noStrike" baseline="0" dirty="0">
                        <a:solidFill>
                          <a:schemeClr val="dk1"/>
                        </a:solidFill>
                        <a:latin typeface="Ubuntu" panose="020B0504030602030204" pitchFamily="34" charset="0"/>
                        <a:ea typeface="+mn-ea"/>
                        <a:cs typeface="+mn-cs"/>
                      </a:endParaRPr>
                    </a:p>
                    <a:p>
                      <a:pPr marL="228600" indent="-228600">
                        <a:buFont typeface="+mj-lt"/>
                        <a:buAutoNum type="arabicPeriod"/>
                      </a:pPr>
                      <a:endParaRPr sz="900" b="0" i="0" u="none" strike="noStrike" baseline="0" dirty="0">
                        <a:solidFill>
                          <a:schemeClr val="dk1"/>
                        </a:solidFill>
                        <a:latin typeface="Ubuntu" panose="020B0504030602030204" pitchFamily="34" charset="0"/>
                        <a:ea typeface="+mn-ea"/>
                        <a:cs typeface="+mn-cs"/>
                      </a:endParaRPr>
                    </a:p>
                    <a:p>
                      <a:pPr marL="228600" indent="-228600">
                        <a:buFont typeface="+mj-lt"/>
                        <a:buAutoNum type="arabicPeriod"/>
                      </a:pPr>
                      <a:endParaRPr sz="900" b="0" i="0" u="none" strike="noStrike" baseline="0" dirty="0">
                        <a:solidFill>
                          <a:schemeClr val="dk1"/>
                        </a:solidFill>
                        <a:latin typeface="Ubuntu" panose="020B0504030602030204" pitchFamily="34" charset="0"/>
                        <a:ea typeface="+mn-ea"/>
                        <a:cs typeface="+mn-cs"/>
                      </a:endParaRPr>
                    </a:p>
                    <a:p>
                      <a:pPr marL="228600" indent="-228600">
                        <a:buFont typeface="+mj-lt"/>
                        <a:buAutoNum type="arabicPeriod"/>
                      </a:pPr>
                      <a:endParaRPr sz="900" b="0" i="0" u="none" strike="noStrike" baseline="0" dirty="0">
                        <a:solidFill>
                          <a:schemeClr val="dk1"/>
                        </a:solidFill>
                        <a:latin typeface="Ubuntu" panose="020B0504030602030204" pitchFamily="34" charset="0"/>
                        <a:ea typeface="+mn-ea"/>
                        <a:cs typeface="+mn-cs"/>
                      </a:endParaRPr>
                    </a:p>
                    <a:p>
                      <a:pPr marL="0" indent="0">
                        <a:buFont typeface="+mj-lt"/>
                        <a:buNone/>
                      </a:pPr>
                      <a:endParaRPr sz="900" b="0" i="0" u="none" strike="noStrike" baseline="0" dirty="0">
                        <a:solidFill>
                          <a:schemeClr val="dk1"/>
                        </a:solidFill>
                        <a:latin typeface="Ubuntu" panose="020B0504030602030204" pitchFamily="34" charset="0"/>
                        <a:ea typeface="+mn-ea"/>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sz="1600"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3215686542"/>
                  </a:ext>
                </a:extLst>
              </a:tr>
              <a:tr h="1319925">
                <a:tc>
                  <a:txBody>
                    <a:bodyPr/>
                    <a:lstStyle/>
                    <a:p>
                      <a:pPr marL="0" algn="l" defTabSz="914400" rtl="0" eaLnBrk="1" latinLnBrk="0" hangingPunct="1"/>
                      <a:r>
                        <a:rPr lang="es-xl" sz="900" b="1" i="0" u="none" strike="noStrike" baseline="0" dirty="0">
                          <a:solidFill>
                            <a:srgbClr val="316355"/>
                          </a:solidFill>
                          <a:latin typeface="Ubuntu" panose="020B0504030602030204" pitchFamily="34" charset="0"/>
                          <a:ea typeface="+mn-ea"/>
                          <a:cs typeface="+mn-cs"/>
                        </a:rPr>
                        <a:t>Tema </a:t>
                      </a:r>
                    </a:p>
                    <a:p>
                      <a:pPr marL="0" algn="l" defTabSz="914400" rtl="0" eaLnBrk="1" latinLnBrk="0" hangingPunct="1"/>
                      <a:r>
                        <a:rPr lang="es-xl" sz="900" b="0" i="0" u="none" strike="noStrike" baseline="0" dirty="0">
                          <a:solidFill>
                            <a:schemeClr val="tx1"/>
                          </a:solidFill>
                          <a:latin typeface="Ubuntu" panose="020B0504030602030204" pitchFamily="34" charset="0"/>
                          <a:ea typeface="+mn-ea"/>
                          <a:cs typeface="+mn-cs"/>
                        </a:rPr>
                        <a:t>Lección 1: Descripción general </a:t>
                      </a:r>
                      <a:br>
                        <a:rPr lang="en-US" sz="900" b="0" i="0" u="none" strike="noStrike" baseline="0" dirty="0">
                          <a:solidFill>
                            <a:schemeClr val="tx1"/>
                          </a:solidFill>
                          <a:latin typeface="Ubuntu" panose="020B0504030602030204" pitchFamily="34" charset="0"/>
                          <a:ea typeface="+mn-ea"/>
                          <a:cs typeface="+mn-cs"/>
                        </a:rPr>
                      </a:br>
                      <a:r>
                        <a:rPr lang="es-xl" sz="900" b="0" i="0" u="none" strike="noStrike" baseline="0" dirty="0">
                          <a:solidFill>
                            <a:schemeClr val="tx1"/>
                          </a:solidFill>
                          <a:latin typeface="Ubuntu" panose="020B0504030602030204" pitchFamily="34" charset="0"/>
                          <a:ea typeface="+mn-ea"/>
                          <a:cs typeface="+mn-cs"/>
                        </a:rPr>
                        <a:t>del Mejoramiento Físico</a:t>
                      </a:r>
                    </a:p>
                    <a:p>
                      <a:pPr marL="0" algn="l" defTabSz="914400" rtl="0" eaLnBrk="1" latinLnBrk="0" hangingPunct="1"/>
                      <a:endParaRPr sz="900" b="1" i="0" u="none" strike="noStrike" baseline="0" dirty="0">
                        <a:solidFill>
                          <a:srgbClr val="316355"/>
                        </a:solidFill>
                        <a:latin typeface="Ubuntu" panose="020B0504030602030204" pitchFamily="34" charset="0"/>
                        <a:ea typeface="+mn-ea"/>
                        <a:cs typeface="+mn-cs"/>
                      </a:endParaRPr>
                    </a:p>
                    <a:p>
                      <a:r>
                        <a:rPr lang="es-xl" sz="900" b="1" i="0" u="none" strike="noStrike" baseline="0" dirty="0">
                          <a:solidFill>
                            <a:srgbClr val="316355"/>
                          </a:solidFill>
                          <a:latin typeface="Ubuntu" panose="020B0504030602030204" pitchFamily="34" charset="0"/>
                          <a:ea typeface="+mn-ea"/>
                          <a:cs typeface="+mn-cs"/>
                        </a:rPr>
                        <a:t>Tiempo: </a:t>
                      </a:r>
                      <a:r>
                        <a:rPr lang="es-xl" sz="900" b="0" i="0" u="none" strike="noStrike" baseline="0" dirty="0">
                          <a:solidFill>
                            <a:schemeClr val="tx1"/>
                          </a:solidFill>
                          <a:latin typeface="Ubuntu" panose="020B0504030602030204" pitchFamily="34" charset="0"/>
                          <a:ea typeface="+mn-ea"/>
                          <a:cs typeface="+mn-cs"/>
                        </a:rPr>
                        <a:t>&lt;1 minuto</a:t>
                      </a:r>
                    </a:p>
                    <a:p>
                      <a:pPr marL="0" algn="l" defTabSz="914400" rtl="0" eaLnBrk="1" latinLnBrk="0" hangingPunct="1"/>
                      <a:r>
                        <a:rPr lang="es-xl" sz="900" b="1" i="0" u="none" strike="noStrike" baseline="0" dirty="0">
                          <a:solidFill>
                            <a:srgbClr val="316355"/>
                          </a:solidFill>
                          <a:latin typeface="Ubuntu" panose="020B0504030602030204" pitchFamily="34" charset="0"/>
                          <a:ea typeface="+mn-ea"/>
                          <a:cs typeface="+mn-cs"/>
                        </a:rPr>
                        <a:t>Dirige: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marL="0" algn="l" defTabSz="914400" rtl="0" eaLnBrk="1" latinLnBrk="0" hangingPunct="1"/>
                      <a:r>
                        <a:rPr lang="es-xl" sz="900" b="0" i="0" u="none" strike="noStrike" baseline="0" dirty="0">
                          <a:solidFill>
                            <a:schemeClr val="dk1"/>
                          </a:solidFill>
                          <a:latin typeface="Ubuntu" panose="020B0504030602030204" pitchFamily="34" charset="0"/>
                          <a:ea typeface="+mn-ea"/>
                          <a:cs typeface="+mn-cs"/>
                        </a:rPr>
                        <a:t>Ahora, comencemos la Lección 1: Descripción general del Mejoramiento Físico.</a:t>
                      </a:r>
                    </a:p>
                    <a:p>
                      <a:pPr marL="0" algn="l" defTabSz="914400" rtl="0" eaLnBrk="1" latinLnBrk="0" hangingPunct="1"/>
                      <a:endParaRPr sz="900" b="0" i="0" u="none" strike="noStrike" baseline="0" dirty="0">
                        <a:solidFill>
                          <a:schemeClr val="dk1"/>
                        </a:solidFill>
                        <a:latin typeface="Ubuntu" panose="020B0504030602030204" pitchFamily="34" charset="0"/>
                        <a:ea typeface="+mn-ea"/>
                        <a:cs typeface="+mn-cs"/>
                      </a:endParaRPr>
                    </a:p>
                    <a:p>
                      <a:pPr marL="0" algn="l" defTabSz="914400" rtl="0" eaLnBrk="1" latinLnBrk="0" hangingPunct="1"/>
                      <a:r>
                        <a:rPr lang="es-xl" sz="900" b="0" i="0" u="none" strike="noStrike" baseline="0" dirty="0">
                          <a:solidFill>
                            <a:schemeClr val="dk1"/>
                          </a:solidFill>
                          <a:latin typeface="Ubuntu" panose="020B0504030602030204" pitchFamily="34" charset="0"/>
                          <a:ea typeface="+mn-ea"/>
                          <a:cs typeface="+mn-cs"/>
                        </a:rPr>
                        <a:t>En esta lección, aprenderán los conceptos básicos de la actividad física, </a:t>
                      </a:r>
                      <a:br>
                        <a:rPr lang="en-US" sz="900" b="0" i="0" u="none" strike="noStrike" baseline="0" dirty="0">
                          <a:solidFill>
                            <a:schemeClr val="dk1"/>
                          </a:solidFill>
                          <a:latin typeface="Ubuntu" panose="020B0504030602030204" pitchFamily="34" charset="0"/>
                          <a:ea typeface="+mn-ea"/>
                          <a:cs typeface="+mn-cs"/>
                        </a:rPr>
                      </a:br>
                      <a:r>
                        <a:rPr lang="es-xl" sz="900" b="0" i="0" u="none" strike="noStrike" baseline="0" dirty="0">
                          <a:solidFill>
                            <a:schemeClr val="dk1"/>
                          </a:solidFill>
                          <a:latin typeface="Ubuntu" panose="020B0504030602030204" pitchFamily="34" charset="0"/>
                          <a:ea typeface="+mn-ea"/>
                          <a:cs typeface="+mn-cs"/>
                        </a:rPr>
                        <a:t>la nutrición, la hidratación y cómo apoyar a los compañeros de equipo.</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endParaRPr sz="1600"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1021866582"/>
                  </a:ext>
                </a:extLst>
              </a:tr>
            </a:tbl>
          </a:graphicData>
        </a:graphic>
      </p:graphicFrame>
      <p:pic>
        <p:nvPicPr>
          <p:cNvPr id="5" name="Picture 4">
            <a:extLst>
              <a:ext uri="{FF2B5EF4-FFF2-40B4-BE49-F238E27FC236}">
                <a16:creationId xmlns:a16="http://schemas.microsoft.com/office/drawing/2014/main" id="{1B44E28B-F930-7D2A-0325-39C3AD6FD6B3}"/>
              </a:ext>
            </a:extLst>
          </p:cNvPr>
          <p:cNvPicPr>
            <a:picLocks noChangeAspect="1"/>
          </p:cNvPicPr>
          <p:nvPr/>
        </p:nvPicPr>
        <p:blipFill rotWithShape="1">
          <a:blip r:embed="rId2"/>
          <a:srcRect l="6200" t="35774" r="50000" b="22020"/>
          <a:stretch/>
        </p:blipFill>
        <p:spPr>
          <a:xfrm>
            <a:off x="7005850" y="1543644"/>
            <a:ext cx="2122067" cy="1150210"/>
          </a:xfrm>
          <a:prstGeom prst="rect">
            <a:avLst/>
          </a:prstGeom>
          <a:ln>
            <a:solidFill>
              <a:schemeClr val="tx1"/>
            </a:solidFill>
          </a:ln>
        </p:spPr>
      </p:pic>
      <p:pic>
        <p:nvPicPr>
          <p:cNvPr id="9" name="Picture 8">
            <a:extLst>
              <a:ext uri="{FF2B5EF4-FFF2-40B4-BE49-F238E27FC236}">
                <a16:creationId xmlns:a16="http://schemas.microsoft.com/office/drawing/2014/main" id="{C4D5C157-6640-E163-A750-757E2366108E}"/>
              </a:ext>
            </a:extLst>
          </p:cNvPr>
          <p:cNvPicPr>
            <a:picLocks noChangeAspect="1"/>
          </p:cNvPicPr>
          <p:nvPr/>
        </p:nvPicPr>
        <p:blipFill rotWithShape="1">
          <a:blip r:embed="rId3"/>
          <a:srcRect l="6200" t="34495" r="50000" b="22241"/>
          <a:stretch/>
        </p:blipFill>
        <p:spPr>
          <a:xfrm>
            <a:off x="7005850" y="3574473"/>
            <a:ext cx="2122067" cy="1179033"/>
          </a:xfrm>
          <a:prstGeom prst="rect">
            <a:avLst/>
          </a:prstGeom>
          <a:ln>
            <a:solidFill>
              <a:schemeClr val="tx1"/>
            </a:solidFill>
          </a:ln>
        </p:spPr>
      </p:pic>
      <p:pic>
        <p:nvPicPr>
          <p:cNvPr id="11" name="Picture 10">
            <a:extLst>
              <a:ext uri="{FF2B5EF4-FFF2-40B4-BE49-F238E27FC236}">
                <a16:creationId xmlns:a16="http://schemas.microsoft.com/office/drawing/2014/main" id="{7CA0E5A3-7B0F-559C-151B-04F8AC95C48A}"/>
              </a:ext>
            </a:extLst>
          </p:cNvPr>
          <p:cNvPicPr>
            <a:picLocks noChangeAspect="1"/>
          </p:cNvPicPr>
          <p:nvPr/>
        </p:nvPicPr>
        <p:blipFill rotWithShape="1">
          <a:blip r:embed="rId4"/>
          <a:srcRect l="6200" t="35135" r="50000" b="22454"/>
          <a:stretch/>
        </p:blipFill>
        <p:spPr>
          <a:xfrm>
            <a:off x="7005850" y="5044608"/>
            <a:ext cx="2122067" cy="1155801"/>
          </a:xfrm>
          <a:prstGeom prst="rect">
            <a:avLst/>
          </a:prstGeom>
          <a:ln>
            <a:solidFill>
              <a:schemeClr val="tx1"/>
            </a:solidFill>
          </a:ln>
        </p:spPr>
      </p:pic>
    </p:spTree>
    <p:extLst>
      <p:ext uri="{BB962C8B-B14F-4D97-AF65-F5344CB8AC3E}">
        <p14:creationId xmlns:p14="http://schemas.microsoft.com/office/powerpoint/2010/main" val="22640236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3496193816"/>
              </p:ext>
            </p:extLst>
          </p:nvPr>
        </p:nvGraphicFramePr>
        <p:xfrm>
          <a:off x="614150" y="545910"/>
          <a:ext cx="8518837" cy="5400517"/>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56615">
                <a:tc>
                  <a:txBody>
                    <a:bodyPr/>
                    <a:lstStyle/>
                    <a:p>
                      <a:r>
                        <a:rPr lang="es-xl" sz="1200" dirty="0">
                          <a:solidFill>
                            <a:srgbClr val="316355"/>
                          </a:solidFill>
                          <a:latin typeface="Ubuntu" panose="020B0504030602030204" pitchFamily="34" charset="0"/>
                        </a:rPr>
                        <a:t>Preparación</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s-xl" sz="1200">
                          <a:solidFill>
                            <a:srgbClr val="316355"/>
                          </a:solidFill>
                          <a:latin typeface="Ubuntu" panose="020B0504030602030204" pitchFamily="34" charset="0"/>
                        </a:rPr>
                        <a:t>Descripción</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s-xl" sz="1200">
                          <a:solidFill>
                            <a:srgbClr val="316355"/>
                          </a:solidFill>
                          <a:latin typeface="Ubuntu" panose="020B0504030602030204" pitchFamily="34" charset="0"/>
                        </a:rPr>
                        <a:t>Diapositiva</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3355033">
                <a:tc>
                  <a:txBody>
                    <a:bodyPr/>
                    <a:lstStyle/>
                    <a:p>
                      <a:pPr marL="0" algn="l" defTabSz="914400" rtl="0" eaLnBrk="1" latinLnBrk="0" hangingPunct="1"/>
                      <a:r>
                        <a:rPr lang="es-xl" sz="900" b="1" i="0" u="none" strike="noStrike" baseline="0" dirty="0">
                          <a:solidFill>
                            <a:srgbClr val="316355"/>
                          </a:solidFill>
                          <a:latin typeface="Ubuntu" panose="020B0504030602030204" pitchFamily="34" charset="0"/>
                          <a:ea typeface="+mn-ea"/>
                          <a:cs typeface="+mn-cs"/>
                        </a:rPr>
                        <a:t>Tema </a:t>
                      </a:r>
                    </a:p>
                    <a:p>
                      <a:pPr marL="0" algn="l" defTabSz="914400" rtl="0" eaLnBrk="1" latinLnBrk="0" hangingPunct="1"/>
                      <a:r>
                        <a:rPr lang="es-xl" sz="900" b="1" i="0" u="none" strike="noStrike" baseline="0" dirty="0">
                          <a:solidFill>
                            <a:srgbClr val="316355"/>
                          </a:solidFill>
                          <a:latin typeface="Ubuntu" panose="020B0504030602030204" pitchFamily="34" charset="0"/>
                          <a:ea typeface="+mn-ea"/>
                          <a:cs typeface="+mn-cs"/>
                        </a:rPr>
                        <a:t>Lección 1: </a:t>
                      </a:r>
                      <a:r>
                        <a:rPr lang="es-xl" sz="900" b="0" i="0" u="none" strike="noStrike" baseline="0" dirty="0">
                          <a:solidFill>
                            <a:schemeClr val="tx1"/>
                          </a:solidFill>
                          <a:latin typeface="Ubuntu" panose="020B0504030602030204" pitchFamily="34" charset="0"/>
                          <a:ea typeface="+mn-ea"/>
                          <a:cs typeface="+mn-cs"/>
                        </a:rPr>
                        <a:t>Descripción general </a:t>
                      </a:r>
                      <a:br>
                        <a:rPr lang="en-US" sz="900" b="0" i="0" u="none" strike="noStrike" baseline="0" dirty="0">
                          <a:solidFill>
                            <a:schemeClr val="tx1"/>
                          </a:solidFill>
                          <a:latin typeface="Ubuntu" panose="020B0504030602030204" pitchFamily="34" charset="0"/>
                          <a:ea typeface="+mn-ea"/>
                          <a:cs typeface="+mn-cs"/>
                        </a:rPr>
                      </a:br>
                      <a:r>
                        <a:rPr lang="es-xl" sz="900" b="0" i="0" u="none" strike="noStrike" baseline="0" dirty="0">
                          <a:solidFill>
                            <a:schemeClr val="tx1"/>
                          </a:solidFill>
                          <a:latin typeface="Ubuntu" panose="020B0504030602030204" pitchFamily="34" charset="0"/>
                          <a:ea typeface="+mn-ea"/>
                          <a:cs typeface="+mn-cs"/>
                        </a:rPr>
                        <a:t>del Mejoramiento Físico</a:t>
                      </a:r>
                    </a:p>
                    <a:p>
                      <a:pPr marL="0" algn="l" defTabSz="914400" rtl="0" eaLnBrk="1" latinLnBrk="0" hangingPunct="1"/>
                      <a:endParaRPr sz="900" b="1" i="0" u="none" strike="noStrike" baseline="0" dirty="0">
                        <a:solidFill>
                          <a:srgbClr val="316355"/>
                        </a:solidFill>
                        <a:latin typeface="Ubuntu" panose="020B0504030602030204" pitchFamily="34" charset="0"/>
                        <a:ea typeface="+mn-ea"/>
                        <a:cs typeface="+mn-cs"/>
                      </a:endParaRPr>
                    </a:p>
                    <a:p>
                      <a:pPr marL="0" algn="l" defTabSz="914400" rtl="0" eaLnBrk="1" latinLnBrk="0" hangingPunct="1"/>
                      <a:r>
                        <a:rPr lang="es-xl" sz="900" b="0" i="0" u="none" strike="noStrike" baseline="0" dirty="0">
                          <a:solidFill>
                            <a:schemeClr val="tx1"/>
                          </a:solidFill>
                          <a:latin typeface="Ubuntu" panose="020B0504030602030204" pitchFamily="34" charset="0"/>
                          <a:ea typeface="+mn-ea"/>
                          <a:cs typeface="+mn-cs"/>
                        </a:rPr>
                        <a:t>¿Qué es el Mejoramiento Físico?</a:t>
                      </a:r>
                    </a:p>
                    <a:p>
                      <a:pPr marL="0" algn="l" defTabSz="914400" rtl="0" eaLnBrk="1" latinLnBrk="0" hangingPunct="1"/>
                      <a:r>
                        <a:rPr lang="es-xl" sz="900" b="0" i="0" u="none" strike="noStrike" baseline="0" dirty="0">
                          <a:solidFill>
                            <a:schemeClr val="tx1"/>
                          </a:solidFill>
                          <a:latin typeface="Ubuntu" panose="020B0504030602030204" pitchFamily="34" charset="0"/>
                          <a:ea typeface="+mn-ea"/>
                          <a:cs typeface="+mn-cs"/>
                        </a:rPr>
                        <a:t> </a:t>
                      </a:r>
                    </a:p>
                    <a:p>
                      <a:pPr marL="0" algn="l" defTabSz="914400" rtl="0" eaLnBrk="1" latinLnBrk="0" hangingPunct="1"/>
                      <a:r>
                        <a:rPr lang="es-xl" sz="900" b="1" i="0" u="none" strike="noStrike" baseline="0" dirty="0">
                          <a:solidFill>
                            <a:srgbClr val="316355"/>
                          </a:solidFill>
                          <a:latin typeface="Ubuntu" panose="020B0504030602030204" pitchFamily="34" charset="0"/>
                          <a:ea typeface="+mn-ea"/>
                          <a:cs typeface="+mn-cs"/>
                        </a:rPr>
                        <a:t>Tiempo: </a:t>
                      </a:r>
                      <a:r>
                        <a:rPr lang="es-xl" sz="900" b="0" i="0" u="none" strike="noStrike" baseline="0" dirty="0">
                          <a:solidFill>
                            <a:schemeClr val="tx1"/>
                          </a:solidFill>
                          <a:latin typeface="Ubuntu" panose="020B0504030602030204" pitchFamily="34" charset="0"/>
                          <a:ea typeface="+mn-ea"/>
                          <a:cs typeface="+mn-cs"/>
                        </a:rPr>
                        <a:t>5 minutos</a:t>
                      </a:r>
                    </a:p>
                    <a:p>
                      <a:pPr marL="0" algn="l" defTabSz="914400" rtl="0" eaLnBrk="1" latinLnBrk="0" hangingPunct="1"/>
                      <a:r>
                        <a:rPr lang="es-xl" sz="900" b="1" i="0" u="none" strike="noStrike" baseline="0" dirty="0">
                          <a:solidFill>
                            <a:srgbClr val="316355"/>
                          </a:solidFill>
                          <a:latin typeface="Ubuntu" panose="020B0504030602030204" pitchFamily="34" charset="0"/>
                          <a:ea typeface="+mn-ea"/>
                          <a:cs typeface="+mn-cs"/>
                        </a:rPr>
                        <a:t>Dirige: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r>
                        <a:rPr lang="es-xl" sz="900" b="0" i="0" u="none" strike="noStrike" spc="-10" baseline="0" dirty="0">
                          <a:solidFill>
                            <a:schemeClr val="dk1"/>
                          </a:solidFill>
                          <a:latin typeface="Ubuntu" panose="020B0504030602030204" pitchFamily="34" charset="0"/>
                          <a:ea typeface="+mn-ea"/>
                          <a:cs typeface="+mn-cs"/>
                        </a:rPr>
                        <a:t>El mejoramiento físico consiste en alcanzar la mejor salud y rendimiento a través de actividad física, nutrición e hidratación adecuadas.</a:t>
                      </a:r>
                    </a:p>
                    <a:p>
                      <a:endParaRPr sz="900" b="0" i="0" u="none" strike="noStrike" baseline="0" dirty="0">
                        <a:solidFill>
                          <a:schemeClr val="dk1"/>
                        </a:solidFill>
                        <a:latin typeface="Ubuntu" panose="020B0504030602030204" pitchFamily="34" charset="0"/>
                        <a:ea typeface="+mn-ea"/>
                        <a:cs typeface="+mn-cs"/>
                      </a:endParaRPr>
                    </a:p>
                    <a:p>
                      <a:endParaRPr sz="900" b="0" i="0" u="none" strike="noStrike" baseline="0" dirty="0">
                        <a:solidFill>
                          <a:schemeClr val="dk1"/>
                        </a:solidFill>
                        <a:latin typeface="Ubuntu" panose="020B0504030602030204" pitchFamily="34" charset="0"/>
                        <a:ea typeface="+mn-ea"/>
                        <a:cs typeface="+mn-cs"/>
                      </a:endParaRPr>
                    </a:p>
                    <a:p>
                      <a:r>
                        <a:rPr lang="es-xl" sz="900" b="1" i="0" u="none" strike="noStrike" baseline="0" dirty="0">
                          <a:solidFill>
                            <a:srgbClr val="316355"/>
                          </a:solidFill>
                          <a:latin typeface="Ubuntu" panose="020B0504030602030204" pitchFamily="34" charset="0"/>
                          <a:ea typeface="+mn-ea"/>
                          <a:cs typeface="+mn-cs"/>
                        </a:rPr>
                        <a:t>PREGUNTA:</a:t>
                      </a:r>
                    </a:p>
                    <a:p>
                      <a:r>
                        <a:rPr lang="es-xl" sz="900" b="0" i="0" u="none" strike="noStrike" baseline="0" dirty="0">
                          <a:solidFill>
                            <a:schemeClr val="dk1"/>
                          </a:solidFill>
                          <a:latin typeface="Ubuntu" panose="020B0504030602030204" pitchFamily="34" charset="0"/>
                          <a:ea typeface="+mn-ea"/>
                          <a:cs typeface="+mn-cs"/>
                        </a:rPr>
                        <a:t>Piensen en una persona que consideren que se encuentra en forma. ¿Qué tipo de actividades hacen, o creen que hacen, para mantenerse en forma? Escriban su respuesta en el libro de trabajo.</a:t>
                      </a:r>
                    </a:p>
                    <a:p>
                      <a:endParaRPr sz="900" b="0" i="0" u="none" strike="noStrike" baseline="0" dirty="0">
                        <a:solidFill>
                          <a:schemeClr val="dk1"/>
                        </a:solidFill>
                        <a:latin typeface="Ubuntu" panose="020B0504030602030204" pitchFamily="34" charset="0"/>
                        <a:ea typeface="+mn-ea"/>
                        <a:cs typeface="+mn-cs"/>
                      </a:endParaRPr>
                    </a:p>
                    <a:p>
                      <a:r>
                        <a:rPr lang="es-xl" sz="900" b="1" i="1" u="none" strike="noStrike" baseline="0" dirty="0">
                          <a:solidFill>
                            <a:schemeClr val="dk1"/>
                          </a:solidFill>
                          <a:latin typeface="Ubuntu" panose="020B0504030602030204" pitchFamily="34" charset="0"/>
                          <a:ea typeface="+mn-ea"/>
                          <a:cs typeface="+mn-cs"/>
                        </a:rPr>
                        <a:t>Pídeles a algunos participantes que compartan sus respuestas.</a:t>
                      </a:r>
                    </a:p>
                    <a:p>
                      <a:endParaRPr sz="900" b="0" i="1" u="none" strike="noStrike" baseline="0" dirty="0">
                        <a:solidFill>
                          <a:schemeClr val="dk1"/>
                        </a:solidFill>
                        <a:latin typeface="Ubuntu" panose="020B0504030602030204" pitchFamily="34" charset="0"/>
                        <a:ea typeface="+mn-ea"/>
                        <a:cs typeface="+mn-cs"/>
                      </a:endParaRPr>
                    </a:p>
                    <a:p>
                      <a:r>
                        <a:rPr lang="es-xl" sz="900" b="0" i="0" u="none" strike="noStrike" baseline="0" dirty="0">
                          <a:solidFill>
                            <a:schemeClr val="dk1"/>
                          </a:solidFill>
                          <a:latin typeface="Ubuntu" panose="020B0504030602030204" pitchFamily="34" charset="0"/>
                          <a:ea typeface="+mn-ea"/>
                          <a:cs typeface="+mn-cs"/>
                        </a:rPr>
                        <a:t>Muy buenas respuestas. Estar en forma se trata de tomar decisiones saludables todos los días en las tres áreas mencionadas en la definición: actividad física, nutrición e hidratación. Una persona que se encuentra en forma tiene buena salud y bienestar. </a:t>
                      </a:r>
                    </a:p>
                    <a:p>
                      <a:endParaRPr sz="900" b="0" i="0" u="none" strike="noStrike" baseline="0" dirty="0">
                        <a:solidFill>
                          <a:schemeClr val="dk1"/>
                        </a:solidFill>
                        <a:latin typeface="Ubuntu" panose="020B0504030602030204" pitchFamily="34" charset="0"/>
                        <a:ea typeface="+mn-ea"/>
                        <a:cs typeface="+mn-cs"/>
                      </a:endParaRPr>
                    </a:p>
                    <a:p>
                      <a:r>
                        <a:rPr lang="es-xl" sz="900" b="0" i="0" u="none" strike="noStrike" baseline="0" dirty="0">
                          <a:solidFill>
                            <a:schemeClr val="dk1"/>
                          </a:solidFill>
                          <a:latin typeface="Ubuntu" panose="020B0504030602030204" pitchFamily="34" charset="0"/>
                          <a:ea typeface="+mn-ea"/>
                          <a:cs typeface="+mn-cs"/>
                        </a:rPr>
                        <a:t>Y las decisiones saludables que toman en esas tres áreas cada día pueden ayudarlos a estar más sanos y a tener un mejor rendimiento en el deporte, </a:t>
                      </a:r>
                      <a:br>
                        <a:rPr lang="en-US" sz="900" b="0" i="0" u="none" strike="noStrike" baseline="0" dirty="0">
                          <a:solidFill>
                            <a:schemeClr val="dk1"/>
                          </a:solidFill>
                          <a:latin typeface="Ubuntu" panose="020B0504030602030204" pitchFamily="34" charset="0"/>
                          <a:ea typeface="+mn-ea"/>
                          <a:cs typeface="+mn-cs"/>
                        </a:rPr>
                      </a:br>
                      <a:r>
                        <a:rPr lang="es-xl" sz="900" b="0" i="0" u="none" strike="noStrike" baseline="0" dirty="0">
                          <a:solidFill>
                            <a:schemeClr val="dk1"/>
                          </a:solidFill>
                          <a:latin typeface="Ubuntu" panose="020B0504030602030204" pitchFamily="34" charset="0"/>
                          <a:ea typeface="+mn-ea"/>
                          <a:cs typeface="+mn-cs"/>
                        </a:rPr>
                        <a:t>el trabajo, los pasatiempos y otros aspectos de la vida.</a:t>
                      </a:r>
                    </a:p>
                    <a:p>
                      <a:endParaRPr sz="900" b="0" i="0" u="none" strike="noStrike" baseline="0" dirty="0">
                        <a:solidFill>
                          <a:schemeClr val="dk1"/>
                        </a:solidFill>
                        <a:latin typeface="Ubuntu" panose="020B0504030602030204" pitchFamily="34" charset="0"/>
                        <a:ea typeface="+mn-ea"/>
                        <a:cs typeface="+mn-cs"/>
                      </a:endParaRPr>
                    </a:p>
                    <a:p>
                      <a:r>
                        <a:rPr lang="es-xl" sz="900" b="0" i="0" u="none" strike="noStrike" baseline="0" dirty="0">
                          <a:solidFill>
                            <a:schemeClr val="dk1"/>
                          </a:solidFill>
                          <a:latin typeface="Ubuntu" panose="020B0504030602030204" pitchFamily="34" charset="0"/>
                          <a:ea typeface="+mn-ea"/>
                          <a:cs typeface="+mn-cs"/>
                        </a:rPr>
                        <a:t>Cuando estamos en forma, nos sentimos bien y tenemos mucha energía porque el cuerpo está fuerte y sano.</a:t>
                      </a:r>
                    </a:p>
                    <a:p>
                      <a:endParaRPr sz="900" b="0" i="0" u="none" strike="noStrike" baseline="0" dirty="0">
                        <a:solidFill>
                          <a:schemeClr val="dk1"/>
                        </a:solidFill>
                        <a:latin typeface="Ubuntu" panose="020B0504030602030204" pitchFamily="34" charset="0"/>
                        <a:ea typeface="+mn-ea"/>
                        <a:cs typeface="+mn-cs"/>
                      </a:endParaRPr>
                    </a:p>
                    <a:p>
                      <a:endParaRPr sz="900" b="0" i="0" u="none" strike="noStrike" baseline="0" dirty="0">
                        <a:solidFill>
                          <a:schemeClr val="dk1"/>
                        </a:solidFill>
                        <a:latin typeface="Ubuntu" panose="020B0504030602030204" pitchFamily="34" charset="0"/>
                        <a:ea typeface="+mn-ea"/>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sz="160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r h="1660622">
                <a:tc>
                  <a:txBody>
                    <a:bodyPr/>
                    <a:lstStyle/>
                    <a:p>
                      <a:pPr marL="0" algn="l" defTabSz="914400" rtl="0" eaLnBrk="1" latinLnBrk="0" hangingPunct="1"/>
                      <a:r>
                        <a:rPr lang="es-xl" sz="900" b="1" i="0" u="none" strike="noStrike" baseline="0" dirty="0">
                          <a:solidFill>
                            <a:srgbClr val="316355"/>
                          </a:solidFill>
                          <a:latin typeface="Ubuntu" panose="020B0504030602030204" pitchFamily="34" charset="0"/>
                          <a:ea typeface="+mn-ea"/>
                          <a:cs typeface="+mn-cs"/>
                        </a:rPr>
                        <a:t>Tema </a:t>
                      </a:r>
                    </a:p>
                    <a:p>
                      <a:pPr marL="0" algn="l" defTabSz="914400" rtl="0" eaLnBrk="1" latinLnBrk="0" hangingPunct="1"/>
                      <a:r>
                        <a:rPr lang="es-xl" sz="900" b="1" i="0" u="none" strike="noStrike" baseline="0" dirty="0">
                          <a:solidFill>
                            <a:srgbClr val="316355"/>
                          </a:solidFill>
                          <a:latin typeface="Ubuntu" panose="020B0504030602030204" pitchFamily="34" charset="0"/>
                          <a:ea typeface="+mn-ea"/>
                          <a:cs typeface="+mn-cs"/>
                        </a:rPr>
                        <a:t>Lección 1: </a:t>
                      </a:r>
                      <a:r>
                        <a:rPr lang="es-xl" sz="900" b="0" i="0" u="none" strike="noStrike" baseline="0" dirty="0">
                          <a:solidFill>
                            <a:schemeClr val="tx1"/>
                          </a:solidFill>
                          <a:latin typeface="Ubuntu" panose="020B0504030602030204" pitchFamily="34" charset="0"/>
                          <a:ea typeface="+mn-ea"/>
                          <a:cs typeface="+mn-cs"/>
                        </a:rPr>
                        <a:t>Descripción general </a:t>
                      </a:r>
                      <a:br>
                        <a:rPr lang="en-US" sz="900" b="0" i="0" u="none" strike="noStrike" baseline="0" dirty="0">
                          <a:solidFill>
                            <a:schemeClr val="tx1"/>
                          </a:solidFill>
                          <a:latin typeface="Ubuntu" panose="020B0504030602030204" pitchFamily="34" charset="0"/>
                          <a:ea typeface="+mn-ea"/>
                          <a:cs typeface="+mn-cs"/>
                        </a:rPr>
                      </a:br>
                      <a:r>
                        <a:rPr lang="es-xl" sz="900" b="0" i="0" u="none" strike="noStrike" baseline="0" dirty="0">
                          <a:solidFill>
                            <a:schemeClr val="tx1"/>
                          </a:solidFill>
                          <a:latin typeface="Ubuntu" panose="020B0504030602030204" pitchFamily="34" charset="0"/>
                          <a:ea typeface="+mn-ea"/>
                          <a:cs typeface="+mn-cs"/>
                        </a:rPr>
                        <a:t>del Mejoramiento Físico</a:t>
                      </a:r>
                    </a:p>
                    <a:p>
                      <a:pPr marL="0" algn="l" defTabSz="914400" rtl="0" eaLnBrk="1" latinLnBrk="0" hangingPunct="1"/>
                      <a:endParaRPr sz="900" b="1" i="0" u="none" strike="noStrike" baseline="0" dirty="0">
                        <a:solidFill>
                          <a:srgbClr val="316355"/>
                        </a:solidFill>
                        <a:latin typeface="Ubuntu" panose="020B0504030602030204" pitchFamily="34" charset="0"/>
                        <a:ea typeface="+mn-ea"/>
                        <a:cs typeface="+mn-cs"/>
                      </a:endParaRPr>
                    </a:p>
                    <a:p>
                      <a:pPr marL="0" algn="l" defTabSz="914400" rtl="0" eaLnBrk="1" latinLnBrk="0" hangingPunct="1"/>
                      <a:r>
                        <a:rPr lang="es-xl" sz="900" b="0" i="0" u="none" strike="noStrike" baseline="0" dirty="0">
                          <a:solidFill>
                            <a:schemeClr val="tx1"/>
                          </a:solidFill>
                          <a:latin typeface="Ubuntu" panose="020B0504030602030204" pitchFamily="34" charset="0"/>
                          <a:ea typeface="+mn-ea"/>
                          <a:cs typeface="+mn-cs"/>
                        </a:rPr>
                        <a:t>¿Por qué es importante el Mejoramiento Físico?</a:t>
                      </a:r>
                    </a:p>
                    <a:p>
                      <a:pPr marL="0" algn="l" defTabSz="914400" rtl="0" eaLnBrk="1" latinLnBrk="0" hangingPunct="1"/>
                      <a:endParaRPr sz="900" b="0" i="0" u="none" strike="noStrike" baseline="0" dirty="0">
                        <a:solidFill>
                          <a:schemeClr val="tx1"/>
                        </a:solidFill>
                        <a:latin typeface="Ubuntu" panose="020B0504030602030204" pitchFamily="34" charset="0"/>
                        <a:ea typeface="+mn-ea"/>
                        <a:cs typeface="+mn-cs"/>
                      </a:endParaRPr>
                    </a:p>
                    <a:p>
                      <a:pPr marL="0" algn="l" defTabSz="914400" rtl="0" eaLnBrk="1" latinLnBrk="0" hangingPunct="1"/>
                      <a:r>
                        <a:rPr lang="es-xl" sz="900" b="1" i="0" u="none" strike="noStrike" baseline="0" dirty="0">
                          <a:solidFill>
                            <a:srgbClr val="316355"/>
                          </a:solidFill>
                          <a:latin typeface="Ubuntu" panose="020B0504030602030204" pitchFamily="34" charset="0"/>
                          <a:ea typeface="+mn-ea"/>
                          <a:cs typeface="+mn-cs"/>
                        </a:rPr>
                        <a:t>Tiempo: </a:t>
                      </a:r>
                      <a:r>
                        <a:rPr lang="es-xl" sz="900" b="0" i="0" u="none" strike="noStrike" baseline="0" dirty="0">
                          <a:solidFill>
                            <a:schemeClr val="tx1"/>
                          </a:solidFill>
                          <a:latin typeface="Ubuntu" panose="020B0504030602030204" pitchFamily="34" charset="0"/>
                          <a:ea typeface="+mn-ea"/>
                          <a:cs typeface="+mn-cs"/>
                        </a:rPr>
                        <a:t>2 minutos</a:t>
                      </a:r>
                    </a:p>
                    <a:p>
                      <a:pPr marL="0" algn="l" defTabSz="914400" rtl="0" eaLnBrk="1" latinLnBrk="0" hangingPunct="1"/>
                      <a:r>
                        <a:rPr lang="es-xl" sz="900" b="1" i="0" u="none" strike="noStrike" baseline="0" dirty="0">
                          <a:solidFill>
                            <a:srgbClr val="316355"/>
                          </a:solidFill>
                          <a:latin typeface="Ubuntu" panose="020B0504030602030204" pitchFamily="34" charset="0"/>
                          <a:ea typeface="+mn-ea"/>
                          <a:cs typeface="+mn-cs"/>
                        </a:rPr>
                        <a:t>Dirige: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marL="0" algn="l" defTabSz="914400" rtl="0" eaLnBrk="1" latinLnBrk="0" hangingPunct="1"/>
                      <a:r>
                        <a:rPr lang="es-xl" sz="900" b="0" i="0" u="none" strike="noStrike" baseline="0" dirty="0">
                          <a:solidFill>
                            <a:schemeClr val="dk1"/>
                          </a:solidFill>
                          <a:latin typeface="Ubuntu" panose="020B0504030602030204" pitchFamily="34" charset="0"/>
                          <a:ea typeface="+mn-ea"/>
                          <a:cs typeface="+mn-cs"/>
                        </a:rPr>
                        <a:t>Hay muchos motivos por los que el mejoramiento físico es importante. </a:t>
                      </a:r>
                      <a:br>
                        <a:rPr lang="en-US" sz="900" b="0" i="0" u="none" strike="noStrike" baseline="0" dirty="0">
                          <a:solidFill>
                            <a:schemeClr val="dk1"/>
                          </a:solidFill>
                          <a:latin typeface="Ubuntu" panose="020B0504030602030204" pitchFamily="34" charset="0"/>
                          <a:ea typeface="+mn-ea"/>
                          <a:cs typeface="+mn-cs"/>
                        </a:rPr>
                      </a:br>
                      <a:r>
                        <a:rPr lang="es-xl" sz="900" b="0" i="0" u="none" strike="noStrike" baseline="0" dirty="0">
                          <a:solidFill>
                            <a:schemeClr val="dk1"/>
                          </a:solidFill>
                          <a:latin typeface="Ubuntu" panose="020B0504030602030204" pitchFamily="34" charset="0"/>
                          <a:ea typeface="+mn-ea"/>
                          <a:cs typeface="+mn-cs"/>
                        </a:rPr>
                        <a:t>El mejoramiento físico puede ayudarlos a hacer lo siguiente:</a:t>
                      </a:r>
                    </a:p>
                    <a:p>
                      <a:pPr marL="171450" indent="-171450" algn="l" defTabSz="914400" rtl="0" eaLnBrk="1" latinLnBrk="0" hangingPunct="1">
                        <a:buFont typeface="Arial" panose="020B0604020202020204" pitchFamily="34" charset="0"/>
                        <a:buChar char="•"/>
                      </a:pPr>
                      <a:r>
                        <a:rPr lang="en-IN" sz="900" b="0" i="0" u="none" strike="noStrike" baseline="0" dirty="0" err="1">
                          <a:solidFill>
                            <a:schemeClr val="dk1"/>
                          </a:solidFill>
                          <a:latin typeface="Ubuntu" panose="020B0504030602030204" pitchFamily="34" charset="0"/>
                          <a:ea typeface="+mn-ea"/>
                          <a:cs typeface="+mn-cs"/>
                        </a:rPr>
                        <a:t>Rendir</a:t>
                      </a:r>
                      <a:r>
                        <a:rPr lang="es-xl" sz="900" b="0" i="0" u="none" strike="noStrike" baseline="0" dirty="0">
                          <a:solidFill>
                            <a:schemeClr val="dk1"/>
                          </a:solidFill>
                          <a:latin typeface="Ubuntu" panose="020B0504030602030204" pitchFamily="34" charset="0"/>
                          <a:ea typeface="+mn-ea"/>
                          <a:cs typeface="+mn-cs"/>
                        </a:rPr>
                        <a:t> mejor en el deporte</a:t>
                      </a:r>
                    </a:p>
                    <a:p>
                      <a:pPr marL="171450" indent="-171450" algn="l" defTabSz="914400" rtl="0" eaLnBrk="1" latinLnBrk="0" hangingPunct="1">
                        <a:buFont typeface="Arial" panose="020B0604020202020204" pitchFamily="34" charset="0"/>
                        <a:buChar char="•"/>
                      </a:pPr>
                      <a:r>
                        <a:rPr lang="en-IN" sz="900" b="0" i="0" u="none" strike="noStrike" baseline="0" dirty="0" err="1">
                          <a:solidFill>
                            <a:schemeClr val="dk1"/>
                          </a:solidFill>
                          <a:latin typeface="Ubuntu" panose="020B0504030602030204" pitchFamily="34" charset="0"/>
                          <a:ea typeface="+mn-ea"/>
                          <a:cs typeface="+mn-cs"/>
                        </a:rPr>
                        <a:t>Aumentar</a:t>
                      </a:r>
                      <a:r>
                        <a:rPr lang="es-xl" sz="900" b="0" i="0" u="none" strike="noStrike" baseline="0" dirty="0">
                          <a:solidFill>
                            <a:schemeClr val="dk1"/>
                          </a:solidFill>
                          <a:latin typeface="Ubuntu" panose="020B0504030602030204" pitchFamily="34" charset="0"/>
                          <a:ea typeface="+mn-ea"/>
                          <a:cs typeface="+mn-cs"/>
                        </a:rPr>
                        <a:t> los niveles de energía</a:t>
                      </a:r>
                    </a:p>
                    <a:p>
                      <a:pPr marL="171450" indent="-171450" algn="l" defTabSz="914400" rtl="0" eaLnBrk="1" latinLnBrk="0" hangingPunct="1">
                        <a:buFont typeface="Arial" panose="020B0604020202020204" pitchFamily="34" charset="0"/>
                        <a:buChar char="•"/>
                      </a:pPr>
                      <a:r>
                        <a:rPr lang="en-IN" sz="900" b="0" i="0" u="none" strike="noStrike" baseline="0" dirty="0" err="1">
                          <a:solidFill>
                            <a:schemeClr val="dk1"/>
                          </a:solidFill>
                          <a:latin typeface="Ubuntu" panose="020B0504030602030204" pitchFamily="34" charset="0"/>
                          <a:ea typeface="+mn-ea"/>
                          <a:cs typeface="+mn-cs"/>
                        </a:rPr>
                        <a:t>Sentirse</a:t>
                      </a:r>
                      <a:r>
                        <a:rPr lang="es-xl" sz="900" b="0" i="0" u="none" strike="noStrike" baseline="0" dirty="0">
                          <a:solidFill>
                            <a:schemeClr val="dk1"/>
                          </a:solidFill>
                          <a:latin typeface="Ubuntu" panose="020B0504030602030204" pitchFamily="34" charset="0"/>
                          <a:ea typeface="+mn-ea"/>
                          <a:cs typeface="+mn-cs"/>
                        </a:rPr>
                        <a:t> más felices</a:t>
                      </a:r>
                    </a:p>
                    <a:p>
                      <a:pPr marL="171450" indent="-171450" algn="l" defTabSz="914400" rtl="0" eaLnBrk="1" latinLnBrk="0" hangingPunct="1">
                        <a:buFont typeface="Arial" panose="020B0604020202020204" pitchFamily="34" charset="0"/>
                        <a:buChar char="•"/>
                      </a:pPr>
                      <a:r>
                        <a:rPr lang="en-IN" sz="900" b="0" i="0" u="none" strike="noStrike" baseline="0" dirty="0" err="1">
                          <a:solidFill>
                            <a:schemeClr val="dk1"/>
                          </a:solidFill>
                          <a:latin typeface="Ubuntu" panose="020B0504030602030204" pitchFamily="34" charset="0"/>
                          <a:ea typeface="+mn-ea"/>
                          <a:cs typeface="+mn-cs"/>
                        </a:rPr>
                        <a:t>Mejorar</a:t>
                      </a:r>
                      <a:r>
                        <a:rPr lang="es-xl" sz="900" b="0" i="0" u="none" strike="noStrike" baseline="0" dirty="0">
                          <a:solidFill>
                            <a:schemeClr val="dk1"/>
                          </a:solidFill>
                          <a:latin typeface="Ubuntu" panose="020B0504030602030204" pitchFamily="34" charset="0"/>
                          <a:ea typeface="+mn-ea"/>
                          <a:cs typeface="+mn-cs"/>
                        </a:rPr>
                        <a:t> la calidad del sueño</a:t>
                      </a:r>
                    </a:p>
                    <a:p>
                      <a:pPr marL="171450" indent="-171450" algn="l" defTabSz="914400" rtl="0" eaLnBrk="1" latinLnBrk="0" hangingPunct="1">
                        <a:buFont typeface="Arial" panose="020B0604020202020204" pitchFamily="34" charset="0"/>
                        <a:buChar char="•"/>
                      </a:pPr>
                      <a:r>
                        <a:rPr lang="en-IN" sz="900" b="0" i="0" u="none" strike="noStrike" baseline="0" dirty="0" err="1">
                          <a:solidFill>
                            <a:schemeClr val="dk1"/>
                          </a:solidFill>
                          <a:latin typeface="Ubuntu" panose="020B0504030602030204" pitchFamily="34" charset="0"/>
                          <a:ea typeface="+mn-ea"/>
                          <a:cs typeface="+mn-cs"/>
                        </a:rPr>
                        <a:t>Lograr</a:t>
                      </a:r>
                      <a:r>
                        <a:rPr lang="es-xl" sz="900" b="0" i="0" u="none" strike="noStrike" baseline="0" dirty="0">
                          <a:solidFill>
                            <a:schemeClr val="dk1"/>
                          </a:solidFill>
                          <a:latin typeface="Ubuntu" panose="020B0504030602030204" pitchFamily="34" charset="0"/>
                          <a:ea typeface="+mn-ea"/>
                          <a:cs typeface="+mn-cs"/>
                        </a:rPr>
                        <a:t> un peso saludable</a:t>
                      </a:r>
                    </a:p>
                    <a:p>
                      <a:pPr marL="171450" indent="-171450" algn="l" defTabSz="914400" rtl="0" eaLnBrk="1" latinLnBrk="0" hangingPunct="1">
                        <a:buFont typeface="Arial" panose="020B0604020202020204" pitchFamily="34" charset="0"/>
                        <a:buChar char="•"/>
                      </a:pPr>
                      <a:r>
                        <a:rPr lang="en-IN" sz="900" b="0" i="0" u="none" strike="noStrike" baseline="0" dirty="0">
                          <a:solidFill>
                            <a:schemeClr val="dk1"/>
                          </a:solidFill>
                          <a:latin typeface="Ubuntu" panose="020B0504030602030204" pitchFamily="34" charset="0"/>
                          <a:ea typeface="+mn-ea"/>
                          <a:cs typeface="+mn-cs"/>
                        </a:rPr>
                        <a:t>Ser</a:t>
                      </a:r>
                      <a:r>
                        <a:rPr lang="es-xl" sz="900" b="0" i="0" u="none" strike="noStrike" baseline="0" dirty="0">
                          <a:solidFill>
                            <a:schemeClr val="dk1"/>
                          </a:solidFill>
                          <a:latin typeface="Ubuntu" panose="020B0504030602030204" pitchFamily="34" charset="0"/>
                          <a:ea typeface="+mn-ea"/>
                          <a:cs typeface="+mn-cs"/>
                        </a:rPr>
                        <a:t> sanos y vivir más tiempo</a:t>
                      </a:r>
                    </a:p>
                    <a:p>
                      <a:pPr marL="171450" indent="-171450" algn="l" defTabSz="914400" rtl="0" eaLnBrk="1" latinLnBrk="0" hangingPunct="1">
                        <a:buFont typeface="Arial" panose="020B0604020202020204" pitchFamily="34" charset="0"/>
                        <a:buChar char="•"/>
                      </a:pPr>
                      <a:r>
                        <a:rPr lang="en-IN" sz="900" b="0" i="0" u="none" strike="noStrike" baseline="0" dirty="0" err="1">
                          <a:solidFill>
                            <a:schemeClr val="dk1"/>
                          </a:solidFill>
                          <a:latin typeface="Ubuntu" panose="020B0504030602030204" pitchFamily="34" charset="0"/>
                          <a:ea typeface="+mn-ea"/>
                          <a:cs typeface="+mn-cs"/>
                        </a:rPr>
                        <a:t>Reducir</a:t>
                      </a:r>
                      <a:r>
                        <a:rPr lang="es-xl" sz="900" b="0" i="0" u="none" strike="noStrike" baseline="0" dirty="0">
                          <a:solidFill>
                            <a:schemeClr val="dk1"/>
                          </a:solidFill>
                          <a:latin typeface="Ubuntu" panose="020B0504030602030204" pitchFamily="34" charset="0"/>
                          <a:ea typeface="+mn-ea"/>
                          <a:cs typeface="+mn-cs"/>
                        </a:rPr>
                        <a:t> el nivel de estrés</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endParaRPr sz="1600"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3215686542"/>
                  </a:ext>
                </a:extLst>
              </a:tr>
            </a:tbl>
          </a:graphicData>
        </a:graphic>
      </p:graphicFrame>
      <p:pic>
        <p:nvPicPr>
          <p:cNvPr id="5" name="Picture 4">
            <a:extLst>
              <a:ext uri="{FF2B5EF4-FFF2-40B4-BE49-F238E27FC236}">
                <a16:creationId xmlns:a16="http://schemas.microsoft.com/office/drawing/2014/main" id="{C55A872A-A0CB-D8CC-8D96-5FA7D2DF70F7}"/>
              </a:ext>
            </a:extLst>
          </p:cNvPr>
          <p:cNvPicPr>
            <a:picLocks noChangeAspect="1"/>
          </p:cNvPicPr>
          <p:nvPr/>
        </p:nvPicPr>
        <p:blipFill rotWithShape="1">
          <a:blip r:embed="rId2"/>
          <a:srcRect l="6200" t="35561" r="50000" b="22241"/>
          <a:stretch/>
        </p:blipFill>
        <p:spPr>
          <a:xfrm>
            <a:off x="7005849" y="1866244"/>
            <a:ext cx="2107259" cy="1141968"/>
          </a:xfrm>
          <a:prstGeom prst="rect">
            <a:avLst/>
          </a:prstGeom>
          <a:ln>
            <a:solidFill>
              <a:schemeClr val="tx1"/>
            </a:solidFill>
          </a:ln>
        </p:spPr>
      </p:pic>
      <p:pic>
        <p:nvPicPr>
          <p:cNvPr id="8" name="Picture 7">
            <a:extLst>
              <a:ext uri="{FF2B5EF4-FFF2-40B4-BE49-F238E27FC236}">
                <a16:creationId xmlns:a16="http://schemas.microsoft.com/office/drawing/2014/main" id="{10EE262A-C05C-14CB-DBF3-E0607C9870E8}"/>
              </a:ext>
            </a:extLst>
          </p:cNvPr>
          <p:cNvPicPr>
            <a:picLocks noChangeAspect="1"/>
          </p:cNvPicPr>
          <p:nvPr/>
        </p:nvPicPr>
        <p:blipFill rotWithShape="1">
          <a:blip r:embed="rId3"/>
          <a:srcRect l="6200" t="35348" r="50849" b="22028"/>
          <a:stretch/>
        </p:blipFill>
        <p:spPr>
          <a:xfrm>
            <a:off x="6985741" y="4508622"/>
            <a:ext cx="2107259" cy="1176308"/>
          </a:xfrm>
          <a:prstGeom prst="rect">
            <a:avLst/>
          </a:prstGeom>
          <a:ln>
            <a:solidFill>
              <a:schemeClr val="tx1"/>
            </a:solidFill>
          </a:ln>
        </p:spPr>
      </p:pic>
    </p:spTree>
    <p:extLst>
      <p:ext uri="{BB962C8B-B14F-4D97-AF65-F5344CB8AC3E}">
        <p14:creationId xmlns:p14="http://schemas.microsoft.com/office/powerpoint/2010/main" val="23232256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2886691498"/>
              </p:ext>
            </p:extLst>
          </p:nvPr>
        </p:nvGraphicFramePr>
        <p:xfrm>
          <a:off x="555382" y="205105"/>
          <a:ext cx="8518837" cy="6355814"/>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05534">
                <a:tc>
                  <a:txBody>
                    <a:bodyPr/>
                    <a:lstStyle/>
                    <a:p>
                      <a:r>
                        <a:rPr lang="es-xl" sz="1200" dirty="0">
                          <a:solidFill>
                            <a:srgbClr val="316355"/>
                          </a:solidFill>
                          <a:latin typeface="Ubuntu" panose="020B0504030602030204" pitchFamily="34" charset="0"/>
                        </a:rPr>
                        <a:t>Preparación</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s-xl" sz="1200">
                          <a:solidFill>
                            <a:srgbClr val="316355"/>
                          </a:solidFill>
                          <a:latin typeface="Ubuntu" panose="020B0504030602030204" pitchFamily="34" charset="0"/>
                        </a:rPr>
                        <a:t>Descripción</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s-xl" sz="1200">
                          <a:solidFill>
                            <a:srgbClr val="316355"/>
                          </a:solidFill>
                          <a:latin typeface="Ubuntu" panose="020B0504030602030204" pitchFamily="34" charset="0"/>
                        </a:rPr>
                        <a:t>Diapositiva</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3365915">
                <a:tc>
                  <a:txBody>
                    <a:bodyPr/>
                    <a:lstStyle/>
                    <a:p>
                      <a:pPr marL="0" algn="l" defTabSz="914400" rtl="0" eaLnBrk="1" latinLnBrk="0" hangingPunct="1">
                        <a:lnSpc>
                          <a:spcPct val="100000"/>
                        </a:lnSpc>
                      </a:pPr>
                      <a:r>
                        <a:rPr lang="es-xl" sz="900" b="1" i="0" u="none" strike="noStrike" baseline="0" dirty="0">
                          <a:solidFill>
                            <a:srgbClr val="316355"/>
                          </a:solidFill>
                          <a:latin typeface="Ubuntu" panose="020B0504030602030204" pitchFamily="34" charset="0"/>
                          <a:ea typeface="+mn-ea"/>
                          <a:cs typeface="+mn-cs"/>
                        </a:rPr>
                        <a:t>Tema </a:t>
                      </a:r>
                    </a:p>
                    <a:p>
                      <a:pPr marL="0" marR="0" lvl="0" indent="0" algn="l" defTabSz="914400" rtl="0" eaLnBrk="1" fontAlgn="auto" latinLnBrk="0" hangingPunct="1">
                        <a:lnSpc>
                          <a:spcPct val="100000"/>
                        </a:lnSpc>
                        <a:spcBef>
                          <a:spcPts val="0"/>
                        </a:spcBef>
                        <a:spcAft>
                          <a:spcPts val="0"/>
                        </a:spcAft>
                        <a:buClrTx/>
                        <a:buSzTx/>
                        <a:buFontTx/>
                        <a:buNone/>
                        <a:tabLst/>
                        <a:defRPr/>
                      </a:pPr>
                      <a:r>
                        <a:rPr lang="es-xl" sz="900" b="1" i="0" u="none" strike="noStrike" baseline="0" dirty="0">
                          <a:solidFill>
                            <a:srgbClr val="316355"/>
                          </a:solidFill>
                          <a:latin typeface="Ubuntu" panose="020B0504030602030204" pitchFamily="34" charset="0"/>
                          <a:ea typeface="+mn-ea"/>
                          <a:cs typeface="+mn-cs"/>
                        </a:rPr>
                        <a:t>Lección 1: </a:t>
                      </a:r>
                      <a:r>
                        <a:rPr lang="es-xl" sz="900" b="0" i="0" u="none" strike="noStrike" baseline="0" dirty="0">
                          <a:solidFill>
                            <a:schemeClr val="tx1"/>
                          </a:solidFill>
                          <a:latin typeface="Ubuntu" panose="020B0504030602030204" pitchFamily="34" charset="0"/>
                          <a:ea typeface="+mn-ea"/>
                          <a:cs typeface="+mn-cs"/>
                        </a:rPr>
                        <a:t>Descripción general </a:t>
                      </a:r>
                      <a:br>
                        <a:rPr lang="en-US" sz="900" b="0" i="0" u="none" strike="noStrike" baseline="0" dirty="0">
                          <a:solidFill>
                            <a:schemeClr val="tx1"/>
                          </a:solidFill>
                          <a:latin typeface="Ubuntu" panose="020B0504030602030204" pitchFamily="34" charset="0"/>
                          <a:ea typeface="+mn-ea"/>
                          <a:cs typeface="+mn-cs"/>
                        </a:rPr>
                      </a:br>
                      <a:r>
                        <a:rPr lang="es-xl" sz="900" b="0" i="0" u="none" strike="noStrike" baseline="0" dirty="0">
                          <a:solidFill>
                            <a:schemeClr val="tx1"/>
                          </a:solidFill>
                          <a:latin typeface="Ubuntu" panose="020B0504030602030204" pitchFamily="34" charset="0"/>
                          <a:ea typeface="+mn-ea"/>
                          <a:cs typeface="+mn-cs"/>
                        </a:rPr>
                        <a:t>del área “Actividad física” del Mejoramiento Físico</a:t>
                      </a:r>
                    </a:p>
                    <a:p>
                      <a:pPr marL="0" algn="l" defTabSz="914400" rtl="0" eaLnBrk="1" latinLnBrk="0" hangingPunct="1">
                        <a:lnSpc>
                          <a:spcPct val="100000"/>
                        </a:lnSpc>
                      </a:pPr>
                      <a:endParaRPr sz="900" b="0" i="0" u="none" strike="noStrike" baseline="0" dirty="0">
                        <a:solidFill>
                          <a:schemeClr val="tx1"/>
                        </a:solidFill>
                        <a:latin typeface="Ubuntu" panose="020B0504030602030204" pitchFamily="34" charset="0"/>
                        <a:ea typeface="+mn-ea"/>
                        <a:cs typeface="+mn-cs"/>
                      </a:endParaRPr>
                    </a:p>
                    <a:p>
                      <a:pPr marL="0" algn="l" defTabSz="914400" rtl="0" eaLnBrk="1" latinLnBrk="0" hangingPunct="1">
                        <a:lnSpc>
                          <a:spcPct val="100000"/>
                        </a:lnSpc>
                      </a:pPr>
                      <a:r>
                        <a:rPr lang="es-xl" sz="900" b="0" i="0" u="none" strike="noStrike" baseline="0" dirty="0">
                          <a:solidFill>
                            <a:schemeClr val="tx1"/>
                          </a:solidFill>
                          <a:latin typeface="Ubuntu" panose="020B0504030602030204" pitchFamily="34" charset="0"/>
                          <a:ea typeface="+mn-ea"/>
                          <a:cs typeface="+mn-cs"/>
                        </a:rPr>
                        <a:t>Cuatro tipos de ejercicio</a:t>
                      </a:r>
                    </a:p>
                    <a:p>
                      <a:pPr marL="0" algn="l" defTabSz="914400" rtl="0" eaLnBrk="1" latinLnBrk="0" hangingPunct="1">
                        <a:lnSpc>
                          <a:spcPct val="100000"/>
                        </a:lnSpc>
                      </a:pPr>
                      <a:r>
                        <a:rPr lang="es-xl" sz="900" b="0" i="0" u="none" strike="noStrike" baseline="0" dirty="0">
                          <a:solidFill>
                            <a:schemeClr val="tx1"/>
                          </a:solidFill>
                          <a:latin typeface="Ubuntu" panose="020B0504030602030204" pitchFamily="34" charset="0"/>
                          <a:ea typeface="+mn-ea"/>
                          <a:cs typeface="+mn-cs"/>
                        </a:rPr>
                        <a:t>  </a:t>
                      </a:r>
                    </a:p>
                    <a:p>
                      <a:pPr marL="0" algn="l" defTabSz="914400" rtl="0" eaLnBrk="1" latinLnBrk="0" hangingPunct="1">
                        <a:lnSpc>
                          <a:spcPct val="100000"/>
                        </a:lnSpc>
                      </a:pPr>
                      <a:r>
                        <a:rPr lang="es-xl" sz="900" b="1" i="0" u="none" strike="noStrike" baseline="0" dirty="0">
                          <a:solidFill>
                            <a:srgbClr val="316355"/>
                          </a:solidFill>
                          <a:latin typeface="Ubuntu" panose="020B0504030602030204" pitchFamily="34" charset="0"/>
                          <a:ea typeface="+mn-ea"/>
                          <a:cs typeface="+mn-cs"/>
                        </a:rPr>
                        <a:t>Tiempo: </a:t>
                      </a:r>
                      <a:r>
                        <a:rPr lang="es-xl" sz="900" b="0" i="0" u="none" strike="noStrike" baseline="0" dirty="0">
                          <a:solidFill>
                            <a:schemeClr val="tx1"/>
                          </a:solidFill>
                          <a:latin typeface="Ubuntu" panose="020B0504030602030204" pitchFamily="34" charset="0"/>
                          <a:ea typeface="+mn-ea"/>
                          <a:cs typeface="+mn-cs"/>
                        </a:rPr>
                        <a:t>2 minutos</a:t>
                      </a:r>
                    </a:p>
                    <a:p>
                      <a:pPr marL="0" algn="l" defTabSz="914400" rtl="0" eaLnBrk="1" latinLnBrk="0" hangingPunct="1">
                        <a:lnSpc>
                          <a:spcPct val="100000"/>
                        </a:lnSpc>
                      </a:pPr>
                      <a:r>
                        <a:rPr lang="es-xl" sz="900" b="1" i="0" u="none" strike="noStrike" baseline="0" dirty="0">
                          <a:solidFill>
                            <a:srgbClr val="316355"/>
                          </a:solidFill>
                          <a:latin typeface="Ubuntu" panose="020B0504030602030204" pitchFamily="34" charset="0"/>
                          <a:ea typeface="+mn-ea"/>
                          <a:cs typeface="+mn-cs"/>
                        </a:rPr>
                        <a:t>Dirige: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marL="0" indent="0" algn="l">
                        <a:lnSpc>
                          <a:spcPct val="100000"/>
                        </a:lnSpc>
                        <a:buNone/>
                      </a:pPr>
                      <a:r>
                        <a:rPr lang="es-xl" sz="900" b="0" i="0" u="none" strike="noStrike" baseline="0" dirty="0">
                          <a:solidFill>
                            <a:schemeClr val="dk1"/>
                          </a:solidFill>
                          <a:latin typeface="Ubuntu" panose="020B0504030602030204" pitchFamily="34" charset="0"/>
                          <a:ea typeface="+mn-ea"/>
                          <a:cs typeface="+mn-cs"/>
                        </a:rPr>
                        <a:t>Hablemos más sobre la actividad física y el ejercicio.</a:t>
                      </a:r>
                      <a:br>
                        <a:rPr sz="1600" dirty="0"/>
                      </a:br>
                      <a:br>
                        <a:rPr sz="1600" dirty="0"/>
                      </a:br>
                      <a:r>
                        <a:rPr lang="es-xl" sz="900" b="0" i="0" u="none" strike="noStrike" baseline="0" dirty="0">
                          <a:solidFill>
                            <a:schemeClr val="dk1"/>
                          </a:solidFill>
                          <a:latin typeface="Ubuntu" panose="020B0504030602030204" pitchFamily="34" charset="0"/>
                          <a:ea typeface="+mn-ea"/>
                          <a:cs typeface="+mn-cs"/>
                        </a:rPr>
                        <a:t>La </a:t>
                      </a:r>
                      <a:r>
                        <a:rPr lang="es-xl" sz="900" b="1" dirty="0">
                          <a:latin typeface="Ubuntu" panose="020B0504030602030204" pitchFamily="34" charset="0"/>
                          <a:ea typeface="+mn-lt"/>
                          <a:cs typeface="+mn-lt"/>
                        </a:rPr>
                        <a:t>actividad física </a:t>
                      </a:r>
                      <a:r>
                        <a:rPr lang="es-xl" sz="900" dirty="0">
                          <a:latin typeface="Ubuntu" panose="020B0504030602030204" pitchFamily="34" charset="0"/>
                          <a:ea typeface="+mn-lt"/>
                          <a:cs typeface="+mn-lt"/>
                        </a:rPr>
                        <a:t>es cualquier movimiento que hace el cuerpo. La generan los músculos y consume energía.</a:t>
                      </a:r>
                    </a:p>
                    <a:p>
                      <a:pPr marL="0" indent="0" algn="l">
                        <a:lnSpc>
                          <a:spcPct val="100000"/>
                        </a:lnSpc>
                        <a:buNone/>
                      </a:pPr>
                      <a:endParaRPr sz="900" dirty="0">
                        <a:latin typeface="Ubuntu" panose="020B0504030602030204" pitchFamily="34" charset="0"/>
                        <a:ea typeface="+mn-lt"/>
                        <a:cs typeface="+mn-lt"/>
                      </a:endParaRPr>
                    </a:p>
                    <a:p>
                      <a:pPr marL="0" indent="0" algn="l">
                        <a:lnSpc>
                          <a:spcPct val="100000"/>
                        </a:lnSpc>
                        <a:buNone/>
                      </a:pPr>
                      <a:r>
                        <a:rPr lang="es-xl" sz="900" dirty="0">
                          <a:latin typeface="Ubuntu" panose="020B0504030602030204" pitchFamily="34" charset="0"/>
                          <a:ea typeface="+mn-lt"/>
                          <a:cs typeface="+mn-lt"/>
                        </a:rPr>
                        <a:t>La actividad física puede incluir las formas en que mueven el cuerpo a lo largo del día, como ir de compras al supermercado, caminar en el trabajo o hacer jardinería.</a:t>
                      </a:r>
                      <a:endParaRPr sz="900" dirty="0">
                        <a:latin typeface="Ubuntu" panose="020B0504030602030204" pitchFamily="34" charset="0"/>
                        <a:cs typeface="Calibri"/>
                      </a:endParaRPr>
                    </a:p>
                    <a:p>
                      <a:pPr>
                        <a:lnSpc>
                          <a:spcPct val="100000"/>
                        </a:lnSpc>
                      </a:pPr>
                      <a:endParaRPr sz="900" b="0" i="0" u="none" strike="noStrike" baseline="0" dirty="0">
                        <a:solidFill>
                          <a:schemeClr val="dk1"/>
                        </a:solidFill>
                        <a:latin typeface="Ubuntu" panose="020B0504030602030204" pitchFamily="34" charset="0"/>
                        <a:ea typeface="+mn-ea"/>
                        <a:cs typeface="+mn-cs"/>
                      </a:endParaRPr>
                    </a:p>
                    <a:p>
                      <a:pPr marL="0" indent="0" algn="l">
                        <a:lnSpc>
                          <a:spcPct val="100000"/>
                        </a:lnSpc>
                        <a:buNone/>
                      </a:pPr>
                      <a:r>
                        <a:rPr lang="es-xl" sz="900" b="0" i="0" u="none" strike="noStrike" baseline="0" dirty="0">
                          <a:solidFill>
                            <a:schemeClr val="dk1"/>
                          </a:solidFill>
                          <a:latin typeface="Ubuntu" panose="020B0504030602030204" pitchFamily="34" charset="0"/>
                          <a:ea typeface="+mn-ea"/>
                          <a:cs typeface="+mn-cs"/>
                        </a:rPr>
                        <a:t>El </a:t>
                      </a:r>
                      <a:r>
                        <a:rPr lang="es-xl" sz="900" b="1" dirty="0">
                          <a:latin typeface="Ubuntu" panose="020B0504030602030204" pitchFamily="34" charset="0"/>
                          <a:ea typeface="+mn-lt"/>
                          <a:cs typeface="+mn-lt"/>
                        </a:rPr>
                        <a:t>ejercicio </a:t>
                      </a:r>
                      <a:r>
                        <a:rPr lang="es-xl" sz="900" b="0" dirty="0">
                          <a:latin typeface="Ubuntu" panose="020B0504030602030204" pitchFamily="34" charset="0"/>
                          <a:ea typeface="+mn-lt"/>
                          <a:cs typeface="+mn-lt"/>
                        </a:rPr>
                        <a:t>es</a:t>
                      </a:r>
                      <a:r>
                        <a:rPr lang="es-xl" sz="900" dirty="0">
                          <a:latin typeface="Ubuntu" panose="020B0504030602030204" pitchFamily="34" charset="0"/>
                          <a:ea typeface="+mn-lt"/>
                          <a:cs typeface="+mn-lt"/>
                        </a:rPr>
                        <a:t> planificado, estructurado y repetitivo, y se centra en mantener </a:t>
                      </a:r>
                      <a:br>
                        <a:rPr lang="en-US" sz="900" dirty="0">
                          <a:latin typeface="Ubuntu" panose="020B0504030602030204" pitchFamily="34" charset="0"/>
                          <a:ea typeface="+mn-lt"/>
                          <a:cs typeface="+mn-lt"/>
                        </a:rPr>
                      </a:br>
                      <a:r>
                        <a:rPr lang="es-xl" sz="900" dirty="0">
                          <a:latin typeface="Ubuntu" panose="020B0504030602030204" pitchFamily="34" charset="0"/>
                          <a:ea typeface="+mn-lt"/>
                          <a:cs typeface="+mn-lt"/>
                        </a:rPr>
                        <a:t>o mejorar uno o más componentes del mejoramiento físico.</a:t>
                      </a:r>
                      <a:endParaRPr sz="900" dirty="0">
                        <a:latin typeface="Ubuntu" panose="020B0504030602030204" pitchFamily="34" charset="0"/>
                        <a:cs typeface="Calibri"/>
                      </a:endParaRPr>
                    </a:p>
                    <a:p>
                      <a:pPr>
                        <a:lnSpc>
                          <a:spcPct val="100000"/>
                        </a:lnSpc>
                      </a:pPr>
                      <a:r>
                        <a:rPr lang="es-xl" sz="900" dirty="0">
                          <a:latin typeface="Ubuntu" panose="020B0504030602030204" pitchFamily="34" charset="0"/>
                        </a:rPr>
                        <a:t>Pueden convertirse en mejores atletas y disfrutar de la actividad física fuera de la práctica deportiva. Hay muchas maneras de estar físicamente activo. Ciertos ejercicios pueden ayudar a mejorar las habilidades necesarias para practicar </a:t>
                      </a:r>
                      <a:br>
                        <a:rPr lang="en-US" sz="900" dirty="0">
                          <a:latin typeface="Ubuntu" panose="020B0504030602030204" pitchFamily="34" charset="0"/>
                        </a:rPr>
                      </a:br>
                      <a:r>
                        <a:rPr lang="es-xl" sz="900" dirty="0">
                          <a:latin typeface="Ubuntu" panose="020B0504030602030204" pitchFamily="34" charset="0"/>
                        </a:rPr>
                        <a:t>el deporte.</a:t>
                      </a:r>
                    </a:p>
                    <a:p>
                      <a:pPr>
                        <a:lnSpc>
                          <a:spcPct val="100000"/>
                        </a:lnSpc>
                      </a:pPr>
                      <a:endParaRPr sz="900" dirty="0">
                        <a:latin typeface="Ubuntu" panose="020B0504030602030204" pitchFamily="34" charset="0"/>
                      </a:endParaRPr>
                    </a:p>
                    <a:p>
                      <a:pPr>
                        <a:lnSpc>
                          <a:spcPct val="100000"/>
                        </a:lnSpc>
                      </a:pPr>
                      <a:r>
                        <a:rPr lang="es-xl" sz="900" b="1" spc="-10" baseline="0" dirty="0">
                          <a:latin typeface="Ubuntu" panose="020B0504030602030204" pitchFamily="34" charset="0"/>
                        </a:rPr>
                        <a:t>El ejercicio tiene cuatro componentes diferentes que hacen trabajar al cuerpo de distintas formas:</a:t>
                      </a:r>
                    </a:p>
                    <a:p>
                      <a:pPr>
                        <a:lnSpc>
                          <a:spcPct val="100000"/>
                        </a:lnSpc>
                      </a:pPr>
                      <a:r>
                        <a:rPr lang="en-IN" sz="900" dirty="0">
                          <a:latin typeface="Ubuntu" panose="020B0504030602030204" pitchFamily="34" charset="0"/>
                        </a:rPr>
                        <a:t>Resistencia</a:t>
                      </a:r>
                      <a:endParaRPr lang="es-xl" sz="900" dirty="0">
                        <a:latin typeface="Ubuntu" panose="020B0504030602030204" pitchFamily="34" charset="0"/>
                      </a:endParaRPr>
                    </a:p>
                    <a:p>
                      <a:pPr>
                        <a:lnSpc>
                          <a:spcPct val="100000"/>
                        </a:lnSpc>
                      </a:pPr>
                      <a:r>
                        <a:rPr lang="en-IN" sz="900" dirty="0" err="1">
                          <a:latin typeface="Ubuntu" panose="020B0504030602030204" pitchFamily="34" charset="0"/>
                        </a:rPr>
                        <a:t>Fuerza</a:t>
                      </a:r>
                      <a:endParaRPr lang="es-xl" sz="900" dirty="0">
                        <a:latin typeface="Ubuntu" panose="020B0504030602030204" pitchFamily="34" charset="0"/>
                      </a:endParaRPr>
                    </a:p>
                    <a:p>
                      <a:pPr>
                        <a:lnSpc>
                          <a:spcPct val="100000"/>
                        </a:lnSpc>
                      </a:pPr>
                      <a:r>
                        <a:rPr lang="en-IN" sz="900" dirty="0" err="1">
                          <a:latin typeface="Ubuntu" panose="020B0504030602030204" pitchFamily="34" charset="0"/>
                        </a:rPr>
                        <a:t>Flexibilidad</a:t>
                      </a:r>
                      <a:endParaRPr lang="es-xl" sz="900" dirty="0">
                        <a:latin typeface="Ubuntu" panose="020B0504030602030204" pitchFamily="34" charset="0"/>
                      </a:endParaRPr>
                    </a:p>
                    <a:p>
                      <a:pPr>
                        <a:lnSpc>
                          <a:spcPct val="100000"/>
                        </a:lnSpc>
                      </a:pPr>
                      <a:r>
                        <a:rPr lang="en-IN" sz="900" dirty="0" err="1">
                          <a:latin typeface="Ubuntu" panose="020B0504030602030204" pitchFamily="34" charset="0"/>
                        </a:rPr>
                        <a:t>Equilibrio</a:t>
                      </a:r>
                      <a:endParaRPr lang="es-xl" sz="900" dirty="0">
                        <a:latin typeface="Ubuntu" panose="020B0504030602030204" pitchFamily="34" charset="0"/>
                      </a:endParaRPr>
                    </a:p>
                    <a:p>
                      <a:pPr marL="0" indent="0">
                        <a:lnSpc>
                          <a:spcPct val="100000"/>
                        </a:lnSpc>
                      </a:pPr>
                      <a:endParaRPr sz="900" dirty="0">
                        <a:latin typeface="Ubuntu" panose="020B0504030602030204" pitchFamily="34" charset="0"/>
                      </a:endParaRPr>
                    </a:p>
                    <a:p>
                      <a:pPr>
                        <a:lnSpc>
                          <a:spcPct val="100000"/>
                        </a:lnSpc>
                      </a:pPr>
                      <a:r>
                        <a:rPr lang="es-xl" sz="900" baseline="0" dirty="0">
                          <a:latin typeface="Ubuntu" panose="020B0504030602030204" pitchFamily="34" charset="0"/>
                        </a:rPr>
                        <a:t>Para mantenerse saludables, deben incorporar distintos tipos de ejercicios.  </a:t>
                      </a:r>
                      <a:endParaRPr sz="900" b="0" i="0" u="none" strike="noStrike" baseline="0" dirty="0">
                        <a:solidFill>
                          <a:schemeClr val="dk1"/>
                        </a:solidFill>
                        <a:latin typeface="Ubuntu" panose="020B0504030602030204" pitchFamily="34" charset="0"/>
                        <a:ea typeface="+mn-ea"/>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sz="160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r h="1704777">
                <a:tc>
                  <a:txBody>
                    <a:bodyPr/>
                    <a:lstStyle/>
                    <a:p>
                      <a:pPr marL="0" algn="l" defTabSz="914400" rtl="0" eaLnBrk="1" latinLnBrk="0" hangingPunct="1">
                        <a:lnSpc>
                          <a:spcPct val="100000"/>
                        </a:lnSpc>
                      </a:pPr>
                      <a:r>
                        <a:rPr lang="es-xl" sz="900" b="1" i="0" u="none" strike="noStrike" baseline="0" dirty="0">
                          <a:solidFill>
                            <a:srgbClr val="316355"/>
                          </a:solidFill>
                          <a:latin typeface="Ubuntu" panose="020B0504030602030204" pitchFamily="34" charset="0"/>
                          <a:ea typeface="+mn-ea"/>
                          <a:cs typeface="+mn-cs"/>
                        </a:rPr>
                        <a:t>Tema </a:t>
                      </a:r>
                    </a:p>
                    <a:p>
                      <a:pPr marL="0" marR="0" lvl="0" indent="0" algn="l" defTabSz="914400" rtl="0" eaLnBrk="1" fontAlgn="auto" latinLnBrk="0" hangingPunct="1">
                        <a:lnSpc>
                          <a:spcPct val="100000"/>
                        </a:lnSpc>
                        <a:spcBef>
                          <a:spcPts val="0"/>
                        </a:spcBef>
                        <a:spcAft>
                          <a:spcPts val="0"/>
                        </a:spcAft>
                        <a:buClrTx/>
                        <a:buSzTx/>
                        <a:buFontTx/>
                        <a:buNone/>
                        <a:tabLst/>
                        <a:defRPr/>
                      </a:pPr>
                      <a:r>
                        <a:rPr lang="es-xl" sz="900" b="1" i="0" u="none" strike="noStrike" baseline="0" dirty="0">
                          <a:solidFill>
                            <a:srgbClr val="316355"/>
                          </a:solidFill>
                          <a:latin typeface="Ubuntu" panose="020B0504030602030204" pitchFamily="34" charset="0"/>
                          <a:ea typeface="+mn-ea"/>
                          <a:cs typeface="+mn-cs"/>
                        </a:rPr>
                        <a:t>Lección 1: </a:t>
                      </a:r>
                      <a:r>
                        <a:rPr lang="es-xl" sz="900" b="0" i="0" u="none" strike="noStrike" baseline="0" dirty="0">
                          <a:solidFill>
                            <a:schemeClr val="tx1"/>
                          </a:solidFill>
                          <a:latin typeface="Ubuntu" panose="020B0504030602030204" pitchFamily="34" charset="0"/>
                          <a:ea typeface="+mn-ea"/>
                          <a:cs typeface="+mn-cs"/>
                        </a:rPr>
                        <a:t>Descripción general </a:t>
                      </a:r>
                      <a:br>
                        <a:rPr lang="en-US" sz="900" b="0" i="0" u="none" strike="noStrike" baseline="0" dirty="0">
                          <a:solidFill>
                            <a:schemeClr val="tx1"/>
                          </a:solidFill>
                          <a:latin typeface="Ubuntu" panose="020B0504030602030204" pitchFamily="34" charset="0"/>
                          <a:ea typeface="+mn-ea"/>
                          <a:cs typeface="+mn-cs"/>
                        </a:rPr>
                      </a:br>
                      <a:r>
                        <a:rPr lang="es-xl" sz="900" b="0" i="0" u="none" strike="noStrike" baseline="0" dirty="0">
                          <a:solidFill>
                            <a:schemeClr val="tx1"/>
                          </a:solidFill>
                          <a:latin typeface="Ubuntu" panose="020B0504030602030204" pitchFamily="34" charset="0"/>
                          <a:ea typeface="+mn-ea"/>
                          <a:cs typeface="+mn-cs"/>
                        </a:rPr>
                        <a:t>del área “Actividad física” del Mejoramiento Físico</a:t>
                      </a:r>
                    </a:p>
                    <a:p>
                      <a:pPr marL="0" algn="l" defTabSz="914400" rtl="0" eaLnBrk="1" latinLnBrk="0" hangingPunct="1">
                        <a:lnSpc>
                          <a:spcPct val="100000"/>
                        </a:lnSpc>
                      </a:pPr>
                      <a:endParaRPr sz="900" b="0" i="0" u="none" strike="noStrike" baseline="0" dirty="0">
                        <a:solidFill>
                          <a:schemeClr val="tx1"/>
                        </a:solidFill>
                        <a:latin typeface="Ubuntu" panose="020B0504030602030204" pitchFamily="34" charset="0"/>
                        <a:ea typeface="+mn-ea"/>
                        <a:cs typeface="+mn-cs"/>
                      </a:endParaRPr>
                    </a:p>
                    <a:p>
                      <a:pPr marL="0" algn="l" defTabSz="914400" rtl="0" eaLnBrk="1" latinLnBrk="0" hangingPunct="1">
                        <a:lnSpc>
                          <a:spcPct val="100000"/>
                        </a:lnSpc>
                      </a:pPr>
                      <a:r>
                        <a:rPr lang="es-xl" sz="900" b="0" i="0" u="none" strike="noStrike" baseline="0" dirty="0">
                          <a:solidFill>
                            <a:schemeClr val="tx1"/>
                          </a:solidFill>
                          <a:latin typeface="Ubuntu" panose="020B0504030602030204" pitchFamily="34" charset="0"/>
                          <a:ea typeface="+mn-ea"/>
                          <a:cs typeface="+mn-cs"/>
                        </a:rPr>
                        <a:t>Resistencia</a:t>
                      </a:r>
                    </a:p>
                    <a:p>
                      <a:pPr marL="0" algn="l" defTabSz="914400" rtl="0" eaLnBrk="1" latinLnBrk="0" hangingPunct="1">
                        <a:lnSpc>
                          <a:spcPct val="100000"/>
                        </a:lnSpc>
                      </a:pPr>
                      <a:r>
                        <a:rPr lang="es-xl" sz="900" b="0" i="0" u="none" strike="noStrike" baseline="0" dirty="0">
                          <a:solidFill>
                            <a:schemeClr val="tx1"/>
                          </a:solidFill>
                          <a:latin typeface="Ubuntu" panose="020B0504030602030204" pitchFamily="34" charset="0"/>
                          <a:ea typeface="+mn-ea"/>
                          <a:cs typeface="+mn-cs"/>
                        </a:rPr>
                        <a:t>  </a:t>
                      </a:r>
                    </a:p>
                    <a:p>
                      <a:pPr marL="0" algn="l" defTabSz="914400" rtl="0" eaLnBrk="1" latinLnBrk="0" hangingPunct="1">
                        <a:lnSpc>
                          <a:spcPct val="100000"/>
                        </a:lnSpc>
                      </a:pPr>
                      <a:r>
                        <a:rPr lang="es-xl" sz="900" b="1" i="0" u="none" strike="noStrike" baseline="0" dirty="0">
                          <a:solidFill>
                            <a:srgbClr val="316355"/>
                          </a:solidFill>
                          <a:latin typeface="Ubuntu" panose="020B0504030602030204" pitchFamily="34" charset="0"/>
                          <a:ea typeface="+mn-ea"/>
                          <a:cs typeface="+mn-cs"/>
                        </a:rPr>
                        <a:t>Tiempo: </a:t>
                      </a:r>
                      <a:r>
                        <a:rPr lang="es-xl" sz="900" b="0" i="0" u="none" strike="noStrike" baseline="0" dirty="0">
                          <a:solidFill>
                            <a:schemeClr val="tx1"/>
                          </a:solidFill>
                          <a:latin typeface="Ubuntu" panose="020B0504030602030204" pitchFamily="34" charset="0"/>
                          <a:ea typeface="+mn-ea"/>
                          <a:cs typeface="+mn-cs"/>
                        </a:rPr>
                        <a:t>4 minutos</a:t>
                      </a:r>
                    </a:p>
                    <a:p>
                      <a:pPr marL="0" algn="l" defTabSz="914400" rtl="0" eaLnBrk="1" latinLnBrk="0" hangingPunct="1">
                        <a:lnSpc>
                          <a:spcPct val="100000"/>
                        </a:lnSpc>
                      </a:pPr>
                      <a:r>
                        <a:rPr lang="es-xl" sz="900" b="1" i="0" u="none" strike="noStrike" baseline="0" dirty="0">
                          <a:solidFill>
                            <a:srgbClr val="316355"/>
                          </a:solidFill>
                          <a:latin typeface="Ubuntu" panose="020B0504030602030204" pitchFamily="34" charset="0"/>
                          <a:ea typeface="+mn-ea"/>
                          <a:cs typeface="+mn-cs"/>
                        </a:rPr>
                        <a:t>Dirige: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marL="0" indent="0">
                        <a:lnSpc>
                          <a:spcPct val="100000"/>
                        </a:lnSpc>
                        <a:buFont typeface="Arial" panose="020B0604020202020204" pitchFamily="34" charset="0"/>
                        <a:buNone/>
                      </a:pPr>
                      <a:r>
                        <a:rPr lang="es-xl" sz="900" b="0" i="0" u="none" strike="noStrike" baseline="0" dirty="0">
                          <a:solidFill>
                            <a:schemeClr val="dk1"/>
                          </a:solidFill>
                          <a:latin typeface="Ubuntu" panose="020B0504030602030204" pitchFamily="34" charset="0"/>
                          <a:ea typeface="+mn-ea"/>
                          <a:cs typeface="+mn-cs"/>
                        </a:rPr>
                        <a:t>La resistencia es la capacidad de mantener el cuerpo en movimiento durante largos períodos. La resistencia puede ayudarlos a correr distancias más largas sin detenerse y a practicar durante más tiempo con menos descansos. </a:t>
                      </a:r>
                    </a:p>
                    <a:p>
                      <a:pPr marL="0" indent="0">
                        <a:lnSpc>
                          <a:spcPct val="100000"/>
                        </a:lnSpc>
                        <a:buFont typeface="Arial" panose="020B0604020202020204" pitchFamily="34" charset="0"/>
                        <a:buNone/>
                      </a:pPr>
                      <a:endParaRPr sz="900" b="0" i="0" u="none" strike="noStrike" baseline="0" dirty="0">
                        <a:solidFill>
                          <a:schemeClr val="dk1"/>
                        </a:solidFill>
                        <a:latin typeface="Ubuntu" panose="020B0504030602030204" pitchFamily="34" charset="0"/>
                        <a:ea typeface="+mn-ea"/>
                        <a:cs typeface="+mn-cs"/>
                      </a:endParaRPr>
                    </a:p>
                    <a:p>
                      <a:pPr marL="0" indent="0">
                        <a:lnSpc>
                          <a:spcPct val="100000"/>
                        </a:lnSpc>
                        <a:buFont typeface="Arial" panose="020B0604020202020204" pitchFamily="34" charset="0"/>
                        <a:buNone/>
                      </a:pPr>
                      <a:r>
                        <a:rPr lang="es-xl" sz="900" b="0" i="0" u="none" strike="noStrike" baseline="0" dirty="0">
                          <a:solidFill>
                            <a:schemeClr val="dk1"/>
                          </a:solidFill>
                          <a:latin typeface="Ubuntu" panose="020B0504030602030204" pitchFamily="34" charset="0"/>
                          <a:ea typeface="+mn-ea"/>
                          <a:cs typeface="+mn-cs"/>
                        </a:rPr>
                        <a:t>El objetivo es hacer actividad de resistencia durante al menos 150 minutos cada semana. Eso equivale a alrededor de 30 minutos cada día durante 5 días a la semana.</a:t>
                      </a:r>
                    </a:p>
                    <a:p>
                      <a:pPr>
                        <a:lnSpc>
                          <a:spcPct val="100000"/>
                        </a:lnSpc>
                      </a:pPr>
                      <a:endParaRPr sz="900" b="0" i="0" u="none" strike="noStrike" baseline="0" dirty="0">
                        <a:solidFill>
                          <a:schemeClr val="dk1"/>
                        </a:solidFill>
                        <a:latin typeface="Ubuntu" panose="020B0504030602030204" pitchFamily="34" charset="0"/>
                        <a:ea typeface="+mn-ea"/>
                        <a:cs typeface="+mn-cs"/>
                      </a:endParaRPr>
                    </a:p>
                    <a:p>
                      <a:pPr>
                        <a:lnSpc>
                          <a:spcPct val="100000"/>
                        </a:lnSpc>
                      </a:pPr>
                      <a:r>
                        <a:rPr lang="es-xl" sz="900" b="1" i="0" u="none" strike="noStrike" baseline="0" dirty="0">
                          <a:solidFill>
                            <a:srgbClr val="316355"/>
                          </a:solidFill>
                          <a:latin typeface="Ubuntu" panose="020B0504030602030204" pitchFamily="34" charset="0"/>
                          <a:ea typeface="+mn-ea"/>
                          <a:cs typeface="+mn-cs"/>
                        </a:rPr>
                        <a:t>PREGUNTA:</a:t>
                      </a:r>
                    </a:p>
                    <a:p>
                      <a:pPr>
                        <a:lnSpc>
                          <a:spcPct val="100000"/>
                        </a:lnSpc>
                      </a:pPr>
                      <a:r>
                        <a:rPr lang="es-xl" sz="900" b="0" i="0" u="none" strike="noStrike" baseline="0" dirty="0">
                          <a:solidFill>
                            <a:schemeClr val="dk1"/>
                          </a:solidFill>
                          <a:latin typeface="Ubuntu" panose="020B0504030602030204" pitchFamily="34" charset="0"/>
                          <a:ea typeface="+mn-ea"/>
                          <a:cs typeface="+mn-cs"/>
                        </a:rPr>
                        <a:t>¿Cuáles son algunos ejemplos de ejercicios de resistencia? Escriban sus respuestas en el libro de trabajo.</a:t>
                      </a:r>
                    </a:p>
                    <a:p>
                      <a:pPr>
                        <a:lnSpc>
                          <a:spcPct val="100000"/>
                        </a:lnSpc>
                      </a:pPr>
                      <a:endParaRPr sz="900" b="0" i="0" u="none" strike="noStrike" baseline="0" dirty="0">
                        <a:solidFill>
                          <a:schemeClr val="dk1"/>
                        </a:solidFill>
                        <a:latin typeface="Ubuntu" panose="020B0504030602030204" pitchFamily="34" charset="0"/>
                        <a:ea typeface="+mn-ea"/>
                        <a:cs typeface="+mn-cs"/>
                      </a:endParaRPr>
                    </a:p>
                    <a:p>
                      <a:pPr>
                        <a:lnSpc>
                          <a:spcPct val="100000"/>
                        </a:lnSpc>
                      </a:pPr>
                      <a:r>
                        <a:rPr lang="es-xl" sz="900" b="1" i="1" u="none" strike="noStrike" baseline="0" dirty="0">
                          <a:solidFill>
                            <a:schemeClr val="dk1"/>
                          </a:solidFill>
                          <a:latin typeface="Ubuntu" panose="020B0504030602030204" pitchFamily="34" charset="0"/>
                          <a:ea typeface="+mn-ea"/>
                          <a:cs typeface="+mn-cs"/>
                        </a:rPr>
                        <a:t>Pídeles a algunos participantes que compartan sus respuestas y pasa </a:t>
                      </a:r>
                      <a:br>
                        <a:rPr lang="en-US" sz="900" b="1" i="1" u="none" strike="noStrike" baseline="0" dirty="0">
                          <a:solidFill>
                            <a:schemeClr val="dk1"/>
                          </a:solidFill>
                          <a:latin typeface="Ubuntu" panose="020B0504030602030204" pitchFamily="34" charset="0"/>
                          <a:ea typeface="+mn-ea"/>
                          <a:cs typeface="+mn-cs"/>
                        </a:rPr>
                      </a:br>
                      <a:r>
                        <a:rPr lang="es-xl" sz="900" b="1" i="1" u="none" strike="noStrike" baseline="0" dirty="0">
                          <a:solidFill>
                            <a:schemeClr val="dk1"/>
                          </a:solidFill>
                          <a:latin typeface="Ubuntu" panose="020B0504030602030204" pitchFamily="34" charset="0"/>
                          <a:ea typeface="+mn-ea"/>
                          <a:cs typeface="+mn-cs"/>
                        </a:rPr>
                        <a:t>a la siguiente diapositiva.</a:t>
                      </a:r>
                    </a:p>
                    <a:p>
                      <a:pPr>
                        <a:lnSpc>
                          <a:spcPct val="100000"/>
                        </a:lnSpc>
                      </a:pPr>
                      <a:endParaRPr sz="900" b="1" i="1" u="none" strike="noStrike" baseline="0" dirty="0">
                        <a:solidFill>
                          <a:schemeClr val="dk1"/>
                        </a:solidFill>
                        <a:latin typeface="Ubuntu" panose="020B0504030602030204" pitchFamily="34" charset="0"/>
                        <a:ea typeface="+mn-ea"/>
                        <a:cs typeface="+mn-cs"/>
                      </a:endParaRPr>
                    </a:p>
                    <a:p>
                      <a:pPr>
                        <a:lnSpc>
                          <a:spcPct val="100000"/>
                        </a:lnSpc>
                      </a:pPr>
                      <a:r>
                        <a:rPr lang="es-xl" sz="900" b="0" i="0" u="none" strike="noStrike" baseline="0" dirty="0">
                          <a:solidFill>
                            <a:schemeClr val="dk1"/>
                          </a:solidFill>
                          <a:latin typeface="Ubuntu" panose="020B0504030602030204" pitchFamily="34" charset="0"/>
                          <a:ea typeface="+mn-ea"/>
                          <a:cs typeface="+mn-cs"/>
                        </a:rPr>
                        <a:t>Estos son otros ejemplos de ejercicios de resistencia:</a:t>
                      </a:r>
                    </a:p>
                    <a:p>
                      <a:pPr marL="171450" indent="-171450">
                        <a:lnSpc>
                          <a:spcPct val="100000"/>
                        </a:lnSpc>
                        <a:buFont typeface="Arial" panose="020B0604020202020204" pitchFamily="34" charset="0"/>
                        <a:buChar char="•"/>
                      </a:pPr>
                      <a:r>
                        <a:rPr lang="es-xl" sz="900" b="0" i="0" u="none" strike="noStrike" baseline="0" dirty="0">
                          <a:solidFill>
                            <a:schemeClr val="dk1"/>
                          </a:solidFill>
                          <a:latin typeface="Ubuntu" panose="020B0504030602030204" pitchFamily="34" charset="0"/>
                          <a:ea typeface="+mn-ea"/>
                          <a:cs typeface="+mn-cs"/>
                        </a:rPr>
                        <a:t>Los ejercicios de resistencia son movimientos continuos y rítmicos, como andar en bicicleta, correr o nadar.</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endParaRPr sz="1600"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3215686542"/>
                  </a:ext>
                </a:extLst>
              </a:tr>
            </a:tbl>
          </a:graphicData>
        </a:graphic>
      </p:graphicFrame>
      <p:grpSp>
        <p:nvGrpSpPr>
          <p:cNvPr id="16" name="Group 15">
            <a:extLst>
              <a:ext uri="{FF2B5EF4-FFF2-40B4-BE49-F238E27FC236}">
                <a16:creationId xmlns:a16="http://schemas.microsoft.com/office/drawing/2014/main" id="{31A4D7E0-326C-6899-B13E-C2487F03721A}"/>
              </a:ext>
            </a:extLst>
          </p:cNvPr>
          <p:cNvGrpSpPr/>
          <p:nvPr/>
        </p:nvGrpSpPr>
        <p:grpSpPr>
          <a:xfrm>
            <a:off x="6997865" y="617520"/>
            <a:ext cx="1881371" cy="3285451"/>
            <a:chOff x="6997865" y="617520"/>
            <a:chExt cx="1881371" cy="3285451"/>
          </a:xfrm>
        </p:grpSpPr>
        <p:pic>
          <p:nvPicPr>
            <p:cNvPr id="6" name="Picture 5">
              <a:extLst>
                <a:ext uri="{FF2B5EF4-FFF2-40B4-BE49-F238E27FC236}">
                  <a16:creationId xmlns:a16="http://schemas.microsoft.com/office/drawing/2014/main" id="{60F244C8-2957-682F-2683-55BB4470B0CE}"/>
                </a:ext>
              </a:extLst>
            </p:cNvPr>
            <p:cNvPicPr>
              <a:picLocks noChangeAspect="1"/>
            </p:cNvPicPr>
            <p:nvPr/>
          </p:nvPicPr>
          <p:blipFill rotWithShape="1">
            <a:blip r:embed="rId2"/>
            <a:srcRect l="6593" t="35135" r="50000" b="21815"/>
            <a:stretch/>
          </p:blipFill>
          <p:spPr>
            <a:xfrm>
              <a:off x="6997866" y="617520"/>
              <a:ext cx="1881370" cy="1049583"/>
            </a:xfrm>
            <a:prstGeom prst="rect">
              <a:avLst/>
            </a:prstGeom>
            <a:ln>
              <a:solidFill>
                <a:schemeClr val="tx1"/>
              </a:solidFill>
            </a:ln>
          </p:spPr>
        </p:pic>
        <p:pic>
          <p:nvPicPr>
            <p:cNvPr id="8" name="Picture 7">
              <a:extLst>
                <a:ext uri="{FF2B5EF4-FFF2-40B4-BE49-F238E27FC236}">
                  <a16:creationId xmlns:a16="http://schemas.microsoft.com/office/drawing/2014/main" id="{6009B60F-1160-04C1-36B7-F58F93ABD0B1}"/>
                </a:ext>
              </a:extLst>
            </p:cNvPr>
            <p:cNvPicPr>
              <a:picLocks noChangeAspect="1"/>
            </p:cNvPicPr>
            <p:nvPr/>
          </p:nvPicPr>
          <p:blipFill rotWithShape="1">
            <a:blip r:embed="rId3"/>
            <a:srcRect l="6593" t="35561" r="50000" b="21815"/>
            <a:stretch/>
          </p:blipFill>
          <p:spPr>
            <a:xfrm>
              <a:off x="6997866" y="1745207"/>
              <a:ext cx="1867802" cy="1031697"/>
            </a:xfrm>
            <a:prstGeom prst="rect">
              <a:avLst/>
            </a:prstGeom>
            <a:ln>
              <a:solidFill>
                <a:schemeClr val="tx1"/>
              </a:solidFill>
            </a:ln>
          </p:spPr>
        </p:pic>
        <p:pic>
          <p:nvPicPr>
            <p:cNvPr id="15" name="Picture 14">
              <a:extLst>
                <a:ext uri="{FF2B5EF4-FFF2-40B4-BE49-F238E27FC236}">
                  <a16:creationId xmlns:a16="http://schemas.microsoft.com/office/drawing/2014/main" id="{5C2102C5-0C4A-7E7D-75A7-8453489A0EB3}"/>
                </a:ext>
              </a:extLst>
            </p:cNvPr>
            <p:cNvPicPr>
              <a:picLocks noChangeAspect="1"/>
            </p:cNvPicPr>
            <p:nvPr/>
          </p:nvPicPr>
          <p:blipFill rotWithShape="1">
            <a:blip r:embed="rId4"/>
            <a:srcRect l="6593" t="35561" r="50000" b="21815"/>
            <a:stretch/>
          </p:blipFill>
          <p:spPr>
            <a:xfrm>
              <a:off x="6997865" y="2871274"/>
              <a:ext cx="1867801" cy="1031697"/>
            </a:xfrm>
            <a:prstGeom prst="rect">
              <a:avLst/>
            </a:prstGeom>
            <a:ln>
              <a:solidFill>
                <a:schemeClr val="tx1"/>
              </a:solidFill>
            </a:ln>
          </p:spPr>
        </p:pic>
      </p:grpSp>
      <p:grpSp>
        <p:nvGrpSpPr>
          <p:cNvPr id="21" name="Group 20">
            <a:extLst>
              <a:ext uri="{FF2B5EF4-FFF2-40B4-BE49-F238E27FC236}">
                <a16:creationId xmlns:a16="http://schemas.microsoft.com/office/drawing/2014/main" id="{0201BBBF-4458-AE6E-8740-C4D3419D2AC5}"/>
              </a:ext>
            </a:extLst>
          </p:cNvPr>
          <p:cNvGrpSpPr/>
          <p:nvPr/>
        </p:nvGrpSpPr>
        <p:grpSpPr>
          <a:xfrm>
            <a:off x="6994359" y="4227616"/>
            <a:ext cx="1867802" cy="2201467"/>
            <a:chOff x="6994359" y="4227616"/>
            <a:chExt cx="1867802" cy="2201467"/>
          </a:xfrm>
        </p:grpSpPr>
        <p:pic>
          <p:nvPicPr>
            <p:cNvPr id="18" name="Picture 17">
              <a:extLst>
                <a:ext uri="{FF2B5EF4-FFF2-40B4-BE49-F238E27FC236}">
                  <a16:creationId xmlns:a16="http://schemas.microsoft.com/office/drawing/2014/main" id="{6DFF1172-6B65-E7A0-0BE8-F4C79FBE71DB}"/>
                </a:ext>
              </a:extLst>
            </p:cNvPr>
            <p:cNvPicPr>
              <a:picLocks noChangeAspect="1"/>
            </p:cNvPicPr>
            <p:nvPr/>
          </p:nvPicPr>
          <p:blipFill rotWithShape="1">
            <a:blip r:embed="rId5"/>
            <a:srcRect l="6833" t="35348" r="50000" b="22028"/>
            <a:stretch/>
          </p:blipFill>
          <p:spPr>
            <a:xfrm>
              <a:off x="6994359" y="4227616"/>
              <a:ext cx="1867802" cy="1037428"/>
            </a:xfrm>
            <a:prstGeom prst="rect">
              <a:avLst/>
            </a:prstGeom>
            <a:ln>
              <a:solidFill>
                <a:schemeClr val="tx1"/>
              </a:solidFill>
            </a:ln>
          </p:spPr>
        </p:pic>
        <p:pic>
          <p:nvPicPr>
            <p:cNvPr id="20" name="Picture 19">
              <a:extLst>
                <a:ext uri="{FF2B5EF4-FFF2-40B4-BE49-F238E27FC236}">
                  <a16:creationId xmlns:a16="http://schemas.microsoft.com/office/drawing/2014/main" id="{108C843E-A428-42AB-94E1-810B376E7D43}"/>
                </a:ext>
              </a:extLst>
            </p:cNvPr>
            <p:cNvPicPr>
              <a:picLocks noChangeAspect="1"/>
            </p:cNvPicPr>
            <p:nvPr/>
          </p:nvPicPr>
          <p:blipFill rotWithShape="1">
            <a:blip r:embed="rId6"/>
            <a:srcRect l="6713" t="35134" r="50000" b="21602"/>
            <a:stretch/>
          </p:blipFill>
          <p:spPr>
            <a:xfrm>
              <a:off x="6994359" y="5379010"/>
              <a:ext cx="1867802" cy="1050073"/>
            </a:xfrm>
            <a:prstGeom prst="rect">
              <a:avLst/>
            </a:prstGeom>
            <a:ln>
              <a:solidFill>
                <a:schemeClr val="tx1"/>
              </a:solidFill>
            </a:ln>
          </p:spPr>
        </p:pic>
      </p:grpSp>
    </p:spTree>
    <p:extLst>
      <p:ext uri="{BB962C8B-B14F-4D97-AF65-F5344CB8AC3E}">
        <p14:creationId xmlns:p14="http://schemas.microsoft.com/office/powerpoint/2010/main" val="11701685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3957169928"/>
              </p:ext>
            </p:extLst>
          </p:nvPr>
        </p:nvGraphicFramePr>
        <p:xfrm>
          <a:off x="614150" y="545910"/>
          <a:ext cx="8518837" cy="5990269"/>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20989">
                <a:tc>
                  <a:txBody>
                    <a:bodyPr/>
                    <a:lstStyle/>
                    <a:p>
                      <a:r>
                        <a:rPr lang="es-xl" sz="1200" dirty="0">
                          <a:solidFill>
                            <a:srgbClr val="316355"/>
                          </a:solidFill>
                          <a:latin typeface="Ubuntu" panose="020B0504030602030204" pitchFamily="34" charset="0"/>
                        </a:rPr>
                        <a:t>Preparación</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s-xl" sz="1200">
                          <a:solidFill>
                            <a:srgbClr val="316355"/>
                          </a:solidFill>
                          <a:latin typeface="Ubuntu" panose="020B0504030602030204" pitchFamily="34" charset="0"/>
                        </a:rPr>
                        <a:t>Descripción</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s-xl" sz="1200">
                          <a:solidFill>
                            <a:srgbClr val="316355"/>
                          </a:solidFill>
                          <a:latin typeface="Ubuntu" panose="020B0504030602030204" pitchFamily="34" charset="0"/>
                        </a:rPr>
                        <a:t>Diapositiva</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1768059">
                <a:tc>
                  <a:txBody>
                    <a:bodyPr/>
                    <a:lstStyle/>
                    <a:p>
                      <a:pPr marL="0" algn="l" defTabSz="914400" rtl="0" eaLnBrk="1" latinLnBrk="0" hangingPunct="1">
                        <a:lnSpc>
                          <a:spcPct val="100000"/>
                        </a:lnSpc>
                      </a:pPr>
                      <a:r>
                        <a:rPr lang="es-xl" sz="900" b="1" i="0" u="none" strike="noStrike" baseline="0" dirty="0">
                          <a:solidFill>
                            <a:srgbClr val="316355"/>
                          </a:solidFill>
                          <a:latin typeface="Ubuntu" panose="020B0504030602030204" pitchFamily="34" charset="0"/>
                          <a:ea typeface="+mn-ea"/>
                          <a:cs typeface="+mn-cs"/>
                        </a:rPr>
                        <a:t>Tema </a:t>
                      </a:r>
                    </a:p>
                    <a:p>
                      <a:pPr marL="0" marR="0" lvl="0" indent="0" algn="l" defTabSz="914400" rtl="0" eaLnBrk="1" fontAlgn="auto" latinLnBrk="0" hangingPunct="1">
                        <a:lnSpc>
                          <a:spcPct val="100000"/>
                        </a:lnSpc>
                        <a:spcBef>
                          <a:spcPts val="0"/>
                        </a:spcBef>
                        <a:spcAft>
                          <a:spcPts val="0"/>
                        </a:spcAft>
                        <a:buClrTx/>
                        <a:buSzTx/>
                        <a:buFontTx/>
                        <a:buNone/>
                        <a:tabLst/>
                        <a:defRPr/>
                      </a:pPr>
                      <a:r>
                        <a:rPr lang="es-xl" sz="900" b="1" i="0" u="none" strike="noStrike" baseline="0" dirty="0">
                          <a:solidFill>
                            <a:srgbClr val="316355"/>
                          </a:solidFill>
                          <a:latin typeface="Ubuntu" panose="020B0504030602030204" pitchFamily="34" charset="0"/>
                          <a:ea typeface="+mn-ea"/>
                          <a:cs typeface="+mn-cs"/>
                        </a:rPr>
                        <a:t>Lección 1: </a:t>
                      </a:r>
                      <a:r>
                        <a:rPr lang="es-xl" sz="900" b="0" i="0" u="none" strike="noStrike" baseline="0" dirty="0">
                          <a:solidFill>
                            <a:schemeClr val="tx1"/>
                          </a:solidFill>
                          <a:latin typeface="Ubuntu" panose="020B0504030602030204" pitchFamily="34" charset="0"/>
                          <a:ea typeface="+mn-ea"/>
                          <a:cs typeface="+mn-cs"/>
                        </a:rPr>
                        <a:t>Descripción general </a:t>
                      </a:r>
                      <a:br>
                        <a:rPr lang="en-US" sz="900" b="0" i="0" u="none" strike="noStrike" baseline="0" dirty="0">
                          <a:solidFill>
                            <a:schemeClr val="tx1"/>
                          </a:solidFill>
                          <a:latin typeface="Ubuntu" panose="020B0504030602030204" pitchFamily="34" charset="0"/>
                          <a:ea typeface="+mn-ea"/>
                          <a:cs typeface="+mn-cs"/>
                        </a:rPr>
                      </a:br>
                      <a:r>
                        <a:rPr lang="es-xl" sz="900" b="0" i="0" u="none" strike="noStrike" baseline="0" dirty="0">
                          <a:solidFill>
                            <a:schemeClr val="tx1"/>
                          </a:solidFill>
                          <a:latin typeface="Ubuntu" panose="020B0504030602030204" pitchFamily="34" charset="0"/>
                          <a:ea typeface="+mn-ea"/>
                          <a:cs typeface="+mn-cs"/>
                        </a:rPr>
                        <a:t>del área “Actividad física” del Mejoramiento Físico</a:t>
                      </a:r>
                    </a:p>
                    <a:p>
                      <a:pPr marL="0" algn="l" defTabSz="914400" rtl="0" eaLnBrk="1" latinLnBrk="0" hangingPunct="1">
                        <a:lnSpc>
                          <a:spcPct val="100000"/>
                        </a:lnSpc>
                      </a:pPr>
                      <a:endParaRPr sz="900" b="0" i="0" u="none" strike="noStrike" baseline="0" dirty="0">
                        <a:solidFill>
                          <a:schemeClr val="tx1"/>
                        </a:solidFill>
                        <a:latin typeface="Ubuntu" panose="020B0504030602030204" pitchFamily="34" charset="0"/>
                        <a:ea typeface="+mn-ea"/>
                        <a:cs typeface="+mn-cs"/>
                      </a:endParaRPr>
                    </a:p>
                    <a:p>
                      <a:pPr marL="0" algn="l" defTabSz="914400" rtl="0" eaLnBrk="1" latinLnBrk="0" hangingPunct="1">
                        <a:lnSpc>
                          <a:spcPct val="100000"/>
                        </a:lnSpc>
                      </a:pPr>
                      <a:r>
                        <a:rPr lang="es-xl" sz="900" b="0" i="0" u="none" strike="noStrike" baseline="0" dirty="0">
                          <a:solidFill>
                            <a:schemeClr val="tx1"/>
                          </a:solidFill>
                          <a:latin typeface="Ubuntu" panose="020B0504030602030204" pitchFamily="34" charset="0"/>
                          <a:ea typeface="+mn-ea"/>
                          <a:cs typeface="+mn-cs"/>
                        </a:rPr>
                        <a:t>Fuerza</a:t>
                      </a:r>
                    </a:p>
                    <a:p>
                      <a:pPr marL="0" algn="l" defTabSz="914400" rtl="0" eaLnBrk="1" latinLnBrk="0" hangingPunct="1">
                        <a:lnSpc>
                          <a:spcPct val="100000"/>
                        </a:lnSpc>
                      </a:pPr>
                      <a:r>
                        <a:rPr lang="es-xl" sz="900" b="0" i="0" u="none" strike="noStrike" baseline="0" dirty="0">
                          <a:solidFill>
                            <a:schemeClr val="tx1"/>
                          </a:solidFill>
                          <a:latin typeface="Ubuntu" panose="020B0504030602030204" pitchFamily="34" charset="0"/>
                          <a:ea typeface="+mn-ea"/>
                          <a:cs typeface="+mn-cs"/>
                        </a:rPr>
                        <a:t>  </a:t>
                      </a:r>
                    </a:p>
                    <a:p>
                      <a:pPr marL="0" algn="l" defTabSz="914400" rtl="0" eaLnBrk="1" latinLnBrk="0" hangingPunct="1">
                        <a:lnSpc>
                          <a:spcPct val="100000"/>
                        </a:lnSpc>
                      </a:pPr>
                      <a:r>
                        <a:rPr lang="es-xl" sz="900" b="1" i="0" u="none" strike="noStrike" baseline="0" dirty="0">
                          <a:solidFill>
                            <a:srgbClr val="316355"/>
                          </a:solidFill>
                          <a:latin typeface="Ubuntu" panose="020B0504030602030204" pitchFamily="34" charset="0"/>
                          <a:ea typeface="+mn-ea"/>
                          <a:cs typeface="+mn-cs"/>
                        </a:rPr>
                        <a:t>Tiempo: </a:t>
                      </a:r>
                      <a:r>
                        <a:rPr lang="es-xl" sz="900" b="0" i="0" u="none" strike="noStrike" baseline="0" dirty="0">
                          <a:solidFill>
                            <a:schemeClr val="tx1"/>
                          </a:solidFill>
                          <a:latin typeface="Ubuntu" panose="020B0504030602030204" pitchFamily="34" charset="0"/>
                          <a:ea typeface="+mn-ea"/>
                          <a:cs typeface="+mn-cs"/>
                        </a:rPr>
                        <a:t>4 minutos</a:t>
                      </a:r>
                    </a:p>
                    <a:p>
                      <a:pPr marL="0" algn="l" defTabSz="914400" rtl="0" eaLnBrk="1" latinLnBrk="0" hangingPunct="1">
                        <a:lnSpc>
                          <a:spcPct val="100000"/>
                        </a:lnSpc>
                      </a:pPr>
                      <a:r>
                        <a:rPr lang="es-xl" sz="900" b="1" i="0" u="none" strike="noStrike" baseline="0" dirty="0">
                          <a:solidFill>
                            <a:srgbClr val="316355"/>
                          </a:solidFill>
                          <a:latin typeface="Ubuntu" panose="020B0504030602030204" pitchFamily="34" charset="0"/>
                          <a:ea typeface="+mn-ea"/>
                          <a:cs typeface="+mn-cs"/>
                        </a:rPr>
                        <a:t>Dirige: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a:lnSpc>
                          <a:spcPct val="100000"/>
                        </a:lnSpc>
                      </a:pPr>
                      <a:r>
                        <a:rPr lang="es-xl" sz="900" b="0" i="0" u="none" strike="noStrike" baseline="0" dirty="0">
                          <a:solidFill>
                            <a:schemeClr val="dk1"/>
                          </a:solidFill>
                          <a:latin typeface="Ubuntu" panose="020B0504030602030204" pitchFamily="34" charset="0"/>
                          <a:ea typeface="+mn-ea"/>
                          <a:cs typeface="+mn-cs"/>
                        </a:rPr>
                        <a:t>La fuerza es la capacidad del cuerpo de hacer un determinado trabajo. Intenten hacer ejercicios de fuerza 2 o 3 días a la semana, durante un máximo de 30 minutos.</a:t>
                      </a:r>
                    </a:p>
                    <a:p>
                      <a:pPr>
                        <a:lnSpc>
                          <a:spcPct val="100000"/>
                        </a:lnSpc>
                      </a:pPr>
                      <a:endParaRPr sz="900" b="0" i="0" u="none" strike="noStrike" baseline="0" dirty="0">
                        <a:solidFill>
                          <a:schemeClr val="dk1"/>
                        </a:solidFill>
                        <a:latin typeface="Ubuntu" panose="020B0504030602030204" pitchFamily="34" charset="0"/>
                        <a:ea typeface="+mn-ea"/>
                        <a:cs typeface="+mn-cs"/>
                      </a:endParaRPr>
                    </a:p>
                    <a:p>
                      <a:pPr>
                        <a:lnSpc>
                          <a:spcPct val="100000"/>
                        </a:lnSpc>
                      </a:pPr>
                      <a:r>
                        <a:rPr lang="es-xl" sz="900" b="1" i="0" u="none" strike="noStrike" baseline="0" dirty="0">
                          <a:solidFill>
                            <a:srgbClr val="316355"/>
                          </a:solidFill>
                          <a:latin typeface="Ubuntu" panose="020B0504030602030204" pitchFamily="34" charset="0"/>
                          <a:ea typeface="+mn-ea"/>
                          <a:cs typeface="+mn-cs"/>
                        </a:rPr>
                        <a:t>PREGUNTA:</a:t>
                      </a:r>
                    </a:p>
                    <a:p>
                      <a:pPr>
                        <a:lnSpc>
                          <a:spcPct val="100000"/>
                        </a:lnSpc>
                      </a:pPr>
                      <a:r>
                        <a:rPr lang="es-xl" sz="900" b="0" i="0" u="none" strike="noStrike" baseline="0" dirty="0">
                          <a:solidFill>
                            <a:schemeClr val="dk1"/>
                          </a:solidFill>
                          <a:latin typeface="Ubuntu" panose="020B0504030602030204" pitchFamily="34" charset="0"/>
                          <a:ea typeface="+mn-ea"/>
                          <a:cs typeface="+mn-cs"/>
                        </a:rPr>
                        <a:t>¿Cuáles son algunos ejemplos de ejercicios de fuerza? Escriban sus respuestas en el libro de trabajo.</a:t>
                      </a:r>
                    </a:p>
                    <a:p>
                      <a:pPr>
                        <a:lnSpc>
                          <a:spcPct val="100000"/>
                        </a:lnSpc>
                      </a:pPr>
                      <a:endParaRPr sz="900" b="1" i="1" u="none" strike="noStrike" baseline="0" dirty="0">
                        <a:solidFill>
                          <a:schemeClr val="dk1"/>
                        </a:solidFill>
                        <a:latin typeface="Ubuntu" panose="020B0504030602030204" pitchFamily="34" charset="0"/>
                        <a:ea typeface="+mn-ea"/>
                        <a:cs typeface="+mn-cs"/>
                      </a:endParaRPr>
                    </a:p>
                    <a:p>
                      <a:pPr>
                        <a:lnSpc>
                          <a:spcPct val="100000"/>
                        </a:lnSpc>
                      </a:pPr>
                      <a:r>
                        <a:rPr lang="es-xl" sz="900" b="1" i="1" u="none" strike="noStrike" baseline="0" dirty="0">
                          <a:solidFill>
                            <a:schemeClr val="dk1"/>
                          </a:solidFill>
                          <a:latin typeface="Ubuntu" panose="020B0504030602030204" pitchFamily="34" charset="0"/>
                          <a:ea typeface="+mn-ea"/>
                          <a:cs typeface="+mn-cs"/>
                        </a:rPr>
                        <a:t>Pídeles a algunos participantes que compartan sus respuestas y pasa a la siguiente diapositiva.</a:t>
                      </a:r>
                    </a:p>
                    <a:p>
                      <a:pPr>
                        <a:lnSpc>
                          <a:spcPct val="100000"/>
                        </a:lnSpc>
                      </a:pPr>
                      <a:endParaRPr sz="900" b="1" i="1" u="none" strike="noStrike" baseline="0" dirty="0">
                        <a:solidFill>
                          <a:schemeClr val="dk1"/>
                        </a:solidFill>
                        <a:latin typeface="Ubuntu" panose="020B0504030602030204" pitchFamily="34" charset="0"/>
                        <a:ea typeface="+mn-ea"/>
                        <a:cs typeface="+mn-cs"/>
                      </a:endParaRPr>
                    </a:p>
                    <a:p>
                      <a:pPr marL="171450" indent="-171450">
                        <a:lnSpc>
                          <a:spcPct val="100000"/>
                        </a:lnSpc>
                        <a:buFont typeface="Arial" panose="020B0604020202020204" pitchFamily="34" charset="0"/>
                        <a:buChar char="•"/>
                      </a:pPr>
                      <a:r>
                        <a:rPr lang="es-xl" sz="900" b="0" i="0" u="none" strike="noStrike" baseline="0" dirty="0">
                          <a:solidFill>
                            <a:schemeClr val="dk1"/>
                          </a:solidFill>
                          <a:latin typeface="Ubuntu" panose="020B0504030602030204" pitchFamily="34" charset="0"/>
                          <a:ea typeface="+mn-ea"/>
                          <a:cs typeface="+mn-cs"/>
                        </a:rPr>
                        <a:t>Los ejercicios de fuerza aumentan la fuerza no solo de los músculos, sino también de los huesos.</a:t>
                      </a:r>
                    </a:p>
                    <a:p>
                      <a:pPr marL="171450" indent="-171450">
                        <a:lnSpc>
                          <a:spcPct val="100000"/>
                        </a:lnSpc>
                        <a:buFont typeface="Arial" panose="020B0604020202020204" pitchFamily="34" charset="0"/>
                        <a:buChar char="•"/>
                      </a:pPr>
                      <a:r>
                        <a:rPr lang="es-xl" sz="900" b="0" i="0" u="none" strike="noStrike" baseline="0" dirty="0">
                          <a:solidFill>
                            <a:schemeClr val="dk1"/>
                          </a:solidFill>
                          <a:latin typeface="Ubuntu" panose="020B0504030602030204" pitchFamily="34" charset="0"/>
                          <a:ea typeface="+mn-ea"/>
                          <a:cs typeface="+mn-cs"/>
                        </a:rPr>
                        <a:t>Los ejercicios de fuerza se pueden hacer en cualquier lugar.</a:t>
                      </a:r>
                    </a:p>
                    <a:p>
                      <a:pPr marL="0" indent="0">
                        <a:lnSpc>
                          <a:spcPct val="100000"/>
                        </a:lnSpc>
                        <a:buFont typeface="Arial" panose="020B0604020202020204" pitchFamily="34" charset="0"/>
                        <a:buNone/>
                      </a:pPr>
                      <a:endParaRPr sz="900" b="0" i="0" u="none" strike="noStrike" baseline="0" dirty="0">
                        <a:solidFill>
                          <a:schemeClr val="dk1"/>
                        </a:solidFill>
                        <a:latin typeface="Ubuntu" panose="020B0504030602030204" pitchFamily="34" charset="0"/>
                        <a:ea typeface="+mn-ea"/>
                        <a:cs typeface="+mn-cs"/>
                      </a:endParaRPr>
                    </a:p>
                    <a:p>
                      <a:pPr marL="0" indent="0">
                        <a:lnSpc>
                          <a:spcPct val="100000"/>
                        </a:lnSpc>
                        <a:buFont typeface="Arial" panose="020B0604020202020204" pitchFamily="34" charset="0"/>
                        <a:buNone/>
                      </a:pPr>
                      <a:r>
                        <a:rPr lang="es-xl" sz="900" b="0" i="0" u="none" strike="noStrike" baseline="0" dirty="0">
                          <a:solidFill>
                            <a:schemeClr val="dk1"/>
                          </a:solidFill>
                          <a:latin typeface="Ubuntu" panose="020B0504030602030204" pitchFamily="34" charset="0"/>
                          <a:ea typeface="+mn-ea"/>
                          <a:cs typeface="+mn-cs"/>
                        </a:rPr>
                        <a:t>Recuerden que, si usan pesas o algún </a:t>
                      </a:r>
                      <a:r>
                        <a:rPr lang="en-IN" sz="900" b="0" i="0" u="none" strike="noStrike" baseline="0" dirty="0" err="1">
                          <a:solidFill>
                            <a:schemeClr val="dk1"/>
                          </a:solidFill>
                          <a:latin typeface="Ubuntu" panose="020B0504030602030204" pitchFamily="34" charset="0"/>
                          <a:ea typeface="+mn-ea"/>
                          <a:cs typeface="+mn-cs"/>
                        </a:rPr>
                        <a:t>implemento</a:t>
                      </a:r>
                      <a:r>
                        <a:rPr lang="es-xl" sz="900" b="0" i="0" u="none" strike="noStrike" baseline="0" dirty="0">
                          <a:solidFill>
                            <a:schemeClr val="dk1"/>
                          </a:solidFill>
                          <a:latin typeface="Ubuntu" panose="020B0504030602030204" pitchFamily="34" charset="0"/>
                          <a:ea typeface="+mn-ea"/>
                          <a:cs typeface="+mn-cs"/>
                        </a:rPr>
                        <a:t>, deben estar bajo la supervisión de un profesional calificado.</a:t>
                      </a:r>
                    </a:p>
                    <a:p>
                      <a:pPr marL="171450" indent="-171450">
                        <a:lnSpc>
                          <a:spcPct val="100000"/>
                        </a:lnSpc>
                        <a:buFont typeface="Arial" panose="020B0604020202020204" pitchFamily="34" charset="0"/>
                        <a:buChar char="•"/>
                      </a:pPr>
                      <a:endParaRPr sz="900" b="0" i="0" u="none" strike="noStrike" baseline="0" dirty="0">
                        <a:solidFill>
                          <a:schemeClr val="dk1"/>
                        </a:solidFill>
                        <a:latin typeface="Ubuntu" panose="020B0504030602030204" pitchFamily="34" charset="0"/>
                        <a:ea typeface="+mn-ea"/>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a:lnSpc>
                          <a:spcPct val="100000"/>
                        </a:lnSpc>
                      </a:pPr>
                      <a:endParaRPr sz="160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r h="1704777">
                <a:tc>
                  <a:txBody>
                    <a:bodyPr/>
                    <a:lstStyle/>
                    <a:p>
                      <a:pPr marL="0" algn="l" defTabSz="914400" rtl="0" eaLnBrk="1" latinLnBrk="0" hangingPunct="1">
                        <a:lnSpc>
                          <a:spcPct val="100000"/>
                        </a:lnSpc>
                      </a:pPr>
                      <a:r>
                        <a:rPr lang="es-xl" sz="900" b="1" i="0" u="none" strike="noStrike" baseline="0" dirty="0">
                          <a:solidFill>
                            <a:srgbClr val="316355"/>
                          </a:solidFill>
                          <a:latin typeface="Ubuntu" panose="020B0504030602030204" pitchFamily="34" charset="0"/>
                          <a:ea typeface="+mn-ea"/>
                          <a:cs typeface="+mn-cs"/>
                        </a:rPr>
                        <a:t>Tema </a:t>
                      </a:r>
                    </a:p>
                    <a:p>
                      <a:pPr marL="0" marR="0" lvl="0" indent="0" algn="l" defTabSz="914400" rtl="0" eaLnBrk="1" fontAlgn="auto" latinLnBrk="0" hangingPunct="1">
                        <a:lnSpc>
                          <a:spcPct val="100000"/>
                        </a:lnSpc>
                        <a:spcBef>
                          <a:spcPts val="0"/>
                        </a:spcBef>
                        <a:spcAft>
                          <a:spcPts val="0"/>
                        </a:spcAft>
                        <a:buClrTx/>
                        <a:buSzTx/>
                        <a:buFontTx/>
                        <a:buNone/>
                        <a:tabLst/>
                        <a:defRPr/>
                      </a:pPr>
                      <a:r>
                        <a:rPr lang="es-xl" sz="900" b="1" i="0" u="none" strike="noStrike" baseline="0" dirty="0">
                          <a:solidFill>
                            <a:srgbClr val="316355"/>
                          </a:solidFill>
                          <a:latin typeface="Ubuntu" panose="020B0504030602030204" pitchFamily="34" charset="0"/>
                          <a:ea typeface="+mn-ea"/>
                          <a:cs typeface="+mn-cs"/>
                        </a:rPr>
                        <a:t>Lección 1: </a:t>
                      </a:r>
                      <a:r>
                        <a:rPr lang="es-xl" sz="900" b="0" i="0" u="none" strike="noStrike" baseline="0" dirty="0">
                          <a:solidFill>
                            <a:schemeClr val="tx1"/>
                          </a:solidFill>
                          <a:latin typeface="Ubuntu" panose="020B0504030602030204" pitchFamily="34" charset="0"/>
                          <a:ea typeface="+mn-ea"/>
                          <a:cs typeface="+mn-cs"/>
                        </a:rPr>
                        <a:t>Descripción general </a:t>
                      </a:r>
                      <a:br>
                        <a:rPr lang="en-US" sz="900" b="0" i="0" u="none" strike="noStrike" baseline="0" dirty="0">
                          <a:solidFill>
                            <a:schemeClr val="tx1"/>
                          </a:solidFill>
                          <a:latin typeface="Ubuntu" panose="020B0504030602030204" pitchFamily="34" charset="0"/>
                          <a:ea typeface="+mn-ea"/>
                          <a:cs typeface="+mn-cs"/>
                        </a:rPr>
                      </a:br>
                      <a:r>
                        <a:rPr lang="es-xl" sz="900" b="0" i="0" u="none" strike="noStrike" baseline="0" dirty="0">
                          <a:solidFill>
                            <a:schemeClr val="tx1"/>
                          </a:solidFill>
                          <a:latin typeface="Ubuntu" panose="020B0504030602030204" pitchFamily="34" charset="0"/>
                          <a:ea typeface="+mn-ea"/>
                          <a:cs typeface="+mn-cs"/>
                        </a:rPr>
                        <a:t>del área “Actividad física” del Mejoramiento Físico</a:t>
                      </a:r>
                    </a:p>
                    <a:p>
                      <a:pPr marL="0" algn="l" defTabSz="914400" rtl="0" eaLnBrk="1" latinLnBrk="0" hangingPunct="1">
                        <a:lnSpc>
                          <a:spcPct val="100000"/>
                        </a:lnSpc>
                      </a:pPr>
                      <a:endParaRPr sz="900" b="0" i="0" u="none" strike="noStrike" baseline="0" dirty="0">
                        <a:solidFill>
                          <a:schemeClr val="tx1"/>
                        </a:solidFill>
                        <a:latin typeface="Ubuntu" panose="020B0504030602030204" pitchFamily="34" charset="0"/>
                        <a:ea typeface="+mn-ea"/>
                        <a:cs typeface="+mn-cs"/>
                      </a:endParaRPr>
                    </a:p>
                    <a:p>
                      <a:pPr marL="0" algn="l" defTabSz="914400" rtl="0" eaLnBrk="1" latinLnBrk="0" hangingPunct="1">
                        <a:lnSpc>
                          <a:spcPct val="100000"/>
                        </a:lnSpc>
                      </a:pPr>
                      <a:r>
                        <a:rPr lang="es-xl" sz="900" b="0" i="0" u="none" strike="noStrike" baseline="0" dirty="0">
                          <a:solidFill>
                            <a:schemeClr val="tx1"/>
                          </a:solidFill>
                          <a:latin typeface="Ubuntu" panose="020B0504030602030204" pitchFamily="34" charset="0"/>
                          <a:ea typeface="+mn-ea"/>
                          <a:cs typeface="+mn-cs"/>
                        </a:rPr>
                        <a:t>Flexibilidad </a:t>
                      </a:r>
                    </a:p>
                    <a:p>
                      <a:pPr marL="0" algn="l" defTabSz="914400" rtl="0" eaLnBrk="1" latinLnBrk="0" hangingPunct="1">
                        <a:lnSpc>
                          <a:spcPct val="100000"/>
                        </a:lnSpc>
                      </a:pPr>
                      <a:endParaRPr sz="900" b="0" i="0" u="none" strike="noStrike" baseline="0" dirty="0">
                        <a:solidFill>
                          <a:schemeClr val="tx1"/>
                        </a:solidFill>
                        <a:latin typeface="Ubuntu" panose="020B0504030602030204" pitchFamily="34" charset="0"/>
                        <a:ea typeface="+mn-ea"/>
                        <a:cs typeface="+mn-cs"/>
                      </a:endParaRPr>
                    </a:p>
                    <a:p>
                      <a:pPr marL="0" algn="l" defTabSz="914400" rtl="0" eaLnBrk="1" latinLnBrk="0" hangingPunct="1">
                        <a:lnSpc>
                          <a:spcPct val="100000"/>
                        </a:lnSpc>
                      </a:pPr>
                      <a:r>
                        <a:rPr lang="es-xl" sz="900" b="1" i="0" u="none" strike="noStrike" baseline="0" dirty="0">
                          <a:solidFill>
                            <a:srgbClr val="316355"/>
                          </a:solidFill>
                          <a:latin typeface="Ubuntu" panose="020B0504030602030204" pitchFamily="34" charset="0"/>
                          <a:ea typeface="+mn-ea"/>
                          <a:cs typeface="+mn-cs"/>
                        </a:rPr>
                        <a:t>Tiempo: </a:t>
                      </a:r>
                      <a:r>
                        <a:rPr lang="es-xl" sz="900" b="0" i="0" u="none" strike="noStrike" baseline="0" dirty="0">
                          <a:solidFill>
                            <a:schemeClr val="tx1"/>
                          </a:solidFill>
                          <a:latin typeface="Ubuntu" panose="020B0504030602030204" pitchFamily="34" charset="0"/>
                          <a:ea typeface="+mn-ea"/>
                          <a:cs typeface="+mn-cs"/>
                        </a:rPr>
                        <a:t>4 minutos</a:t>
                      </a:r>
                    </a:p>
                    <a:p>
                      <a:pPr marL="0" algn="l" defTabSz="914400" rtl="0" eaLnBrk="1" latinLnBrk="0" hangingPunct="1">
                        <a:lnSpc>
                          <a:spcPct val="100000"/>
                        </a:lnSpc>
                      </a:pPr>
                      <a:r>
                        <a:rPr lang="es-xl" sz="900" b="1" i="0" u="none" strike="noStrike" baseline="0" dirty="0">
                          <a:solidFill>
                            <a:srgbClr val="316355"/>
                          </a:solidFill>
                          <a:latin typeface="Ubuntu" panose="020B0504030602030204" pitchFamily="34" charset="0"/>
                          <a:ea typeface="+mn-ea"/>
                          <a:cs typeface="+mn-cs"/>
                        </a:rPr>
                        <a:t>Dirige: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marL="0" indent="0">
                        <a:lnSpc>
                          <a:spcPct val="100000"/>
                        </a:lnSpc>
                        <a:buFont typeface="Arial" panose="020B0604020202020204" pitchFamily="34" charset="0"/>
                        <a:buNone/>
                      </a:pPr>
                      <a:r>
                        <a:rPr lang="es-xl" sz="900" b="0" i="0" u="none" strike="noStrike" baseline="0" dirty="0">
                          <a:solidFill>
                            <a:schemeClr val="dk1"/>
                          </a:solidFill>
                          <a:latin typeface="Ubuntu" panose="020B0504030602030204" pitchFamily="34" charset="0"/>
                          <a:ea typeface="+mn-ea"/>
                          <a:cs typeface="+mn-cs"/>
                        </a:rPr>
                        <a:t>La flexibilidad es la capacidad de mover el cuerpo con facilidad en todas las direcciones.</a:t>
                      </a:r>
                    </a:p>
                    <a:p>
                      <a:pPr marL="0" indent="0">
                        <a:lnSpc>
                          <a:spcPct val="100000"/>
                        </a:lnSpc>
                        <a:buFont typeface="Arial" panose="020B0604020202020204" pitchFamily="34" charset="0"/>
                        <a:buNone/>
                      </a:pPr>
                      <a:endParaRPr sz="900" b="0" i="0" u="none" strike="noStrike" baseline="0" dirty="0">
                        <a:solidFill>
                          <a:schemeClr val="dk1"/>
                        </a:solidFill>
                        <a:latin typeface="Ubuntu" panose="020B0504030602030204" pitchFamily="34" charset="0"/>
                        <a:ea typeface="+mn-ea"/>
                        <a:cs typeface="+mn-cs"/>
                      </a:endParaRPr>
                    </a:p>
                    <a:p>
                      <a:pPr marL="0" indent="0">
                        <a:lnSpc>
                          <a:spcPct val="100000"/>
                        </a:lnSpc>
                        <a:buFont typeface="Arial" panose="020B0604020202020204" pitchFamily="34" charset="0"/>
                        <a:buNone/>
                      </a:pPr>
                      <a:r>
                        <a:rPr lang="es-xl" sz="900" b="0" i="0" u="none" strike="noStrike" baseline="0" dirty="0">
                          <a:solidFill>
                            <a:schemeClr val="dk1"/>
                          </a:solidFill>
                          <a:latin typeface="Ubuntu" panose="020B0504030602030204" pitchFamily="34" charset="0"/>
                          <a:ea typeface="+mn-ea"/>
                          <a:cs typeface="+mn-cs"/>
                        </a:rPr>
                        <a:t>La mejor manera de ser flexible es hacer estiramientos. </a:t>
                      </a:r>
                    </a:p>
                    <a:p>
                      <a:pPr marL="0" indent="0">
                        <a:lnSpc>
                          <a:spcPct val="100000"/>
                        </a:lnSpc>
                        <a:buFont typeface="Arial" panose="020B0604020202020204" pitchFamily="34" charset="0"/>
                        <a:buNone/>
                      </a:pPr>
                      <a:endParaRPr sz="900" b="0" i="0" u="none" strike="noStrike" baseline="0" dirty="0">
                        <a:solidFill>
                          <a:schemeClr val="dk1"/>
                        </a:solidFill>
                        <a:latin typeface="Ubuntu" panose="020B0504030602030204" pitchFamily="34" charset="0"/>
                        <a:ea typeface="+mn-ea"/>
                        <a:cs typeface="+mn-cs"/>
                      </a:endParaRPr>
                    </a:p>
                    <a:p>
                      <a:pPr marL="0" indent="0">
                        <a:lnSpc>
                          <a:spcPct val="100000"/>
                        </a:lnSpc>
                        <a:buFont typeface="Arial" panose="020B0604020202020204" pitchFamily="34" charset="0"/>
                        <a:buNone/>
                      </a:pPr>
                      <a:r>
                        <a:rPr lang="es-xl" sz="900" b="0" i="0" u="none" strike="noStrike" baseline="0" dirty="0">
                          <a:solidFill>
                            <a:schemeClr val="dk1"/>
                          </a:solidFill>
                          <a:latin typeface="Ubuntu" panose="020B0504030602030204" pitchFamily="34" charset="0"/>
                          <a:ea typeface="+mn-ea"/>
                          <a:cs typeface="+mn-cs"/>
                        </a:rPr>
                        <a:t>Ser flexible facilita las habilidades deportivas y ayuda a prevenir lesiones en los músculos y las articulaciones.</a:t>
                      </a:r>
                    </a:p>
                    <a:p>
                      <a:pPr>
                        <a:lnSpc>
                          <a:spcPct val="100000"/>
                        </a:lnSpc>
                      </a:pPr>
                      <a:endParaRPr sz="900" b="0" i="0" u="none" strike="noStrike" baseline="0" dirty="0">
                        <a:solidFill>
                          <a:schemeClr val="dk1"/>
                        </a:solidFill>
                        <a:latin typeface="Ubuntu" panose="020B0504030602030204" pitchFamily="34" charset="0"/>
                        <a:ea typeface="+mn-ea"/>
                        <a:cs typeface="+mn-cs"/>
                      </a:endParaRPr>
                    </a:p>
                    <a:p>
                      <a:pPr>
                        <a:lnSpc>
                          <a:spcPct val="100000"/>
                        </a:lnSpc>
                      </a:pPr>
                      <a:r>
                        <a:rPr lang="es-xl" sz="900" b="1" i="0" u="none" strike="noStrike" baseline="0" dirty="0">
                          <a:solidFill>
                            <a:srgbClr val="316355"/>
                          </a:solidFill>
                          <a:latin typeface="Ubuntu" panose="020B0504030602030204" pitchFamily="34" charset="0"/>
                          <a:ea typeface="+mn-ea"/>
                          <a:cs typeface="+mn-cs"/>
                        </a:rPr>
                        <a:t>PREGUNTA:</a:t>
                      </a:r>
                    </a:p>
                    <a:p>
                      <a:pPr marL="0" marR="0" lvl="0" indent="0" algn="l" defTabSz="914400" rtl="0" eaLnBrk="1" fontAlgn="auto" latinLnBrk="0" hangingPunct="1">
                        <a:lnSpc>
                          <a:spcPct val="100000"/>
                        </a:lnSpc>
                        <a:spcBef>
                          <a:spcPts val="0"/>
                        </a:spcBef>
                        <a:spcAft>
                          <a:spcPts val="0"/>
                        </a:spcAft>
                        <a:buClrTx/>
                        <a:buSzTx/>
                        <a:buFontTx/>
                        <a:buNone/>
                        <a:tabLst/>
                        <a:defRPr/>
                      </a:pPr>
                      <a:r>
                        <a:rPr lang="es-xl" sz="900" b="0" i="0" u="none" strike="noStrike" spc="-20" baseline="0" dirty="0">
                          <a:solidFill>
                            <a:schemeClr val="dk1"/>
                          </a:solidFill>
                          <a:latin typeface="Ubuntu" panose="020B0504030602030204" pitchFamily="34" charset="0"/>
                          <a:ea typeface="+mn-ea"/>
                          <a:cs typeface="+mn-cs"/>
                        </a:rPr>
                        <a:t>¿Cuáles son algunos ejemplos de ejercicios de flexibilidad? Piensen en las partes del cuerpo que utilizan en el deporte. Escriban sus respuestas en el libro de trabajo.</a:t>
                      </a:r>
                    </a:p>
                    <a:p>
                      <a:pPr>
                        <a:lnSpc>
                          <a:spcPct val="100000"/>
                        </a:lnSpc>
                      </a:pPr>
                      <a:endParaRPr sz="900" b="0" i="0" u="none" strike="noStrike" baseline="0" dirty="0">
                        <a:solidFill>
                          <a:schemeClr val="dk1"/>
                        </a:solidFill>
                        <a:latin typeface="Ubuntu" panose="020B0504030602030204" pitchFamily="34" charset="0"/>
                        <a:ea typeface="+mn-ea"/>
                        <a:cs typeface="+mn-cs"/>
                      </a:endParaRPr>
                    </a:p>
                    <a:p>
                      <a:pPr>
                        <a:lnSpc>
                          <a:spcPct val="100000"/>
                        </a:lnSpc>
                      </a:pPr>
                      <a:r>
                        <a:rPr lang="es-xl" sz="900" b="1" i="1" u="none" strike="noStrike" baseline="0" dirty="0">
                          <a:solidFill>
                            <a:schemeClr val="dk1"/>
                          </a:solidFill>
                          <a:latin typeface="Ubuntu" panose="020B0504030602030204" pitchFamily="34" charset="0"/>
                          <a:ea typeface="+mn-ea"/>
                          <a:cs typeface="+mn-cs"/>
                        </a:rPr>
                        <a:t>Pídeles a algunos participantes que compartan sus respuestas y pasa a la siguiente diapositiva.</a:t>
                      </a:r>
                    </a:p>
                    <a:p>
                      <a:pPr>
                        <a:lnSpc>
                          <a:spcPct val="100000"/>
                        </a:lnSpc>
                      </a:pPr>
                      <a:endParaRPr sz="900" b="1" i="1" u="none" strike="noStrike" baseline="0" dirty="0">
                        <a:solidFill>
                          <a:schemeClr val="dk1"/>
                        </a:solidFill>
                        <a:latin typeface="Ubuntu" panose="020B0504030602030204" pitchFamily="34" charset="0"/>
                        <a:ea typeface="+mn-ea"/>
                        <a:cs typeface="+mn-cs"/>
                      </a:endParaRPr>
                    </a:p>
                    <a:p>
                      <a:pPr>
                        <a:lnSpc>
                          <a:spcPct val="100000"/>
                        </a:lnSpc>
                      </a:pPr>
                      <a:r>
                        <a:rPr lang="es-xl" sz="900" b="0" i="0" u="none" strike="noStrike" baseline="0" dirty="0">
                          <a:solidFill>
                            <a:schemeClr val="dk1"/>
                          </a:solidFill>
                          <a:latin typeface="Ubuntu" panose="020B0504030602030204" pitchFamily="34" charset="0"/>
                          <a:ea typeface="+mn-ea"/>
                          <a:cs typeface="+mn-cs"/>
                        </a:rPr>
                        <a:t>Deben hacer estiramientos dinámicos antes de la práctica o la actividad y estiramientos estáticos después. </a:t>
                      </a:r>
                      <a:r>
                        <a:rPr lang="es-xl" sz="900" b="1" i="1" u="none" strike="noStrike" baseline="0" dirty="0">
                          <a:solidFill>
                            <a:schemeClr val="dk1"/>
                          </a:solidFill>
                          <a:latin typeface="Ubuntu" panose="020B0504030602030204" pitchFamily="34" charset="0"/>
                          <a:ea typeface="+mn-ea"/>
                          <a:cs typeface="+mn-cs"/>
                        </a:rPr>
                        <a:t>Pídeles a los participantes que tomen notas en el libro de trabajo:</a:t>
                      </a:r>
                    </a:p>
                    <a:p>
                      <a:pPr marL="171450" indent="-171450">
                        <a:lnSpc>
                          <a:spcPct val="100000"/>
                        </a:lnSpc>
                        <a:buFont typeface="Arial" panose="020B0604020202020204" pitchFamily="34" charset="0"/>
                        <a:buChar char="•"/>
                      </a:pPr>
                      <a:r>
                        <a:rPr lang="es-xl" sz="900" b="0" i="0" u="none" strike="noStrike" baseline="0" dirty="0">
                          <a:solidFill>
                            <a:schemeClr val="dk1"/>
                          </a:solidFill>
                          <a:latin typeface="Ubuntu" panose="020B0504030602030204" pitchFamily="34" charset="0"/>
                          <a:ea typeface="+mn-ea"/>
                          <a:cs typeface="+mn-cs"/>
                        </a:rPr>
                        <a:t>Los </a:t>
                      </a:r>
                      <a:r>
                        <a:rPr lang="es-xl" sz="900" b="0" i="0" u="sng" strike="noStrike" baseline="0" dirty="0">
                          <a:solidFill>
                            <a:schemeClr val="dk1"/>
                          </a:solidFill>
                          <a:latin typeface="Ubuntu" panose="020B0504030602030204" pitchFamily="34" charset="0"/>
                          <a:ea typeface="+mn-ea"/>
                          <a:cs typeface="+mn-cs"/>
                        </a:rPr>
                        <a:t>estiramientos dinámicos</a:t>
                      </a:r>
                      <a:r>
                        <a:rPr lang="es-xl" sz="900" b="0" i="0" u="none" strike="noStrike" baseline="0" dirty="0">
                          <a:solidFill>
                            <a:schemeClr val="dk1"/>
                          </a:solidFill>
                          <a:latin typeface="Ubuntu" panose="020B0504030602030204" pitchFamily="34" charset="0"/>
                          <a:ea typeface="+mn-ea"/>
                          <a:cs typeface="+mn-cs"/>
                        </a:rPr>
                        <a:t> implican movimientos activos y controlados de las partes del cuerpo en toda su amplitud.</a:t>
                      </a:r>
                    </a:p>
                    <a:p>
                      <a:pPr marL="171450" indent="-171450">
                        <a:lnSpc>
                          <a:spcPct val="100000"/>
                        </a:lnSpc>
                        <a:buFont typeface="Arial" panose="020B0604020202020204" pitchFamily="34" charset="0"/>
                        <a:buChar char="•"/>
                      </a:pPr>
                      <a:r>
                        <a:rPr lang="es-xl" sz="900" b="0" i="0" u="none" strike="noStrike" spc="-10" baseline="0" dirty="0">
                          <a:solidFill>
                            <a:schemeClr val="dk1"/>
                          </a:solidFill>
                          <a:latin typeface="Ubuntu" panose="020B0504030602030204" pitchFamily="34" charset="0"/>
                          <a:ea typeface="+mn-ea"/>
                          <a:cs typeface="+mn-cs"/>
                        </a:rPr>
                        <a:t>Los </a:t>
                      </a:r>
                      <a:r>
                        <a:rPr lang="es-xl" sz="900" b="0" i="0" u="sng" strike="noStrike" spc="-10" baseline="0" dirty="0">
                          <a:solidFill>
                            <a:schemeClr val="dk1"/>
                          </a:solidFill>
                          <a:latin typeface="Ubuntu" panose="020B0504030602030204" pitchFamily="34" charset="0"/>
                          <a:ea typeface="+mn-ea"/>
                          <a:cs typeface="+mn-cs"/>
                        </a:rPr>
                        <a:t>estiramientos estáticos</a:t>
                      </a:r>
                      <a:r>
                        <a:rPr lang="es-xl" sz="900" b="0" i="0" u="none" strike="noStrike" spc="-10" baseline="0" dirty="0">
                          <a:solidFill>
                            <a:schemeClr val="dk1"/>
                          </a:solidFill>
                          <a:latin typeface="Ubuntu" panose="020B0504030602030204" pitchFamily="34" charset="0"/>
                          <a:ea typeface="+mn-ea"/>
                          <a:cs typeface="+mn-cs"/>
                        </a:rPr>
                        <a:t> son aquellos en los que uno se pone de pie, se sienta o se acuesta y mantiene la misma posición por un determinado período.</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a:lnSpc>
                          <a:spcPct val="100000"/>
                        </a:lnSpc>
                      </a:pPr>
                      <a:endParaRPr sz="1600"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3215686542"/>
                  </a:ext>
                </a:extLst>
              </a:tr>
            </a:tbl>
          </a:graphicData>
        </a:graphic>
      </p:graphicFrame>
      <p:grpSp>
        <p:nvGrpSpPr>
          <p:cNvPr id="8" name="Group 7">
            <a:extLst>
              <a:ext uri="{FF2B5EF4-FFF2-40B4-BE49-F238E27FC236}">
                <a16:creationId xmlns:a16="http://schemas.microsoft.com/office/drawing/2014/main" id="{0684D7AA-AD75-B144-63AE-ACE161F53FD6}"/>
              </a:ext>
            </a:extLst>
          </p:cNvPr>
          <p:cNvGrpSpPr/>
          <p:nvPr/>
        </p:nvGrpSpPr>
        <p:grpSpPr>
          <a:xfrm>
            <a:off x="7042274" y="1073316"/>
            <a:ext cx="1853787" cy="2263713"/>
            <a:chOff x="7042274" y="1073316"/>
            <a:chExt cx="1853787" cy="2263713"/>
          </a:xfrm>
        </p:grpSpPr>
        <p:pic>
          <p:nvPicPr>
            <p:cNvPr id="4" name="Picture 3">
              <a:extLst>
                <a:ext uri="{FF2B5EF4-FFF2-40B4-BE49-F238E27FC236}">
                  <a16:creationId xmlns:a16="http://schemas.microsoft.com/office/drawing/2014/main" id="{D22369C4-DB25-BFFE-6227-4D40FD12BADF}"/>
                </a:ext>
              </a:extLst>
            </p:cNvPr>
            <p:cNvPicPr>
              <a:picLocks noChangeAspect="1"/>
            </p:cNvPicPr>
            <p:nvPr/>
          </p:nvPicPr>
          <p:blipFill rotWithShape="1">
            <a:blip r:embed="rId2"/>
            <a:srcRect l="6200" t="34496" r="50000" b="21547"/>
            <a:stretch/>
          </p:blipFill>
          <p:spPr>
            <a:xfrm>
              <a:off x="7042274" y="1073316"/>
              <a:ext cx="1853787" cy="1046490"/>
            </a:xfrm>
            <a:prstGeom prst="rect">
              <a:avLst/>
            </a:prstGeom>
            <a:ln>
              <a:solidFill>
                <a:schemeClr val="tx1"/>
              </a:solidFill>
            </a:ln>
          </p:spPr>
        </p:pic>
        <p:pic>
          <p:nvPicPr>
            <p:cNvPr id="7" name="Picture 6">
              <a:extLst>
                <a:ext uri="{FF2B5EF4-FFF2-40B4-BE49-F238E27FC236}">
                  <a16:creationId xmlns:a16="http://schemas.microsoft.com/office/drawing/2014/main" id="{B17C9868-9723-D2C3-2FCE-6D51B372A560}"/>
                </a:ext>
              </a:extLst>
            </p:cNvPr>
            <p:cNvPicPr>
              <a:picLocks noChangeAspect="1"/>
            </p:cNvPicPr>
            <p:nvPr/>
          </p:nvPicPr>
          <p:blipFill rotWithShape="1">
            <a:blip r:embed="rId3"/>
            <a:srcRect l="6200" t="35561" r="50000" b="21548"/>
            <a:stretch/>
          </p:blipFill>
          <p:spPr>
            <a:xfrm>
              <a:off x="7042274" y="2315909"/>
              <a:ext cx="1853787" cy="1021120"/>
            </a:xfrm>
            <a:prstGeom prst="rect">
              <a:avLst/>
            </a:prstGeom>
            <a:ln>
              <a:solidFill>
                <a:schemeClr val="tx1"/>
              </a:solidFill>
            </a:ln>
          </p:spPr>
        </p:pic>
      </p:grpSp>
      <p:grpSp>
        <p:nvGrpSpPr>
          <p:cNvPr id="15" name="Group 14">
            <a:extLst>
              <a:ext uri="{FF2B5EF4-FFF2-40B4-BE49-F238E27FC236}">
                <a16:creationId xmlns:a16="http://schemas.microsoft.com/office/drawing/2014/main" id="{DEF40FC0-C3B5-C245-520D-1194F4237E23}"/>
              </a:ext>
            </a:extLst>
          </p:cNvPr>
          <p:cNvGrpSpPr/>
          <p:nvPr/>
        </p:nvGrpSpPr>
        <p:grpSpPr>
          <a:xfrm>
            <a:off x="7042274" y="3877737"/>
            <a:ext cx="1853787" cy="2196009"/>
            <a:chOff x="7042274" y="3533132"/>
            <a:chExt cx="1853787" cy="2196009"/>
          </a:xfrm>
        </p:grpSpPr>
        <p:pic>
          <p:nvPicPr>
            <p:cNvPr id="11" name="Picture 10">
              <a:extLst>
                <a:ext uri="{FF2B5EF4-FFF2-40B4-BE49-F238E27FC236}">
                  <a16:creationId xmlns:a16="http://schemas.microsoft.com/office/drawing/2014/main" id="{F405702B-C0B0-9354-5C6B-0B238F9AE661}"/>
                </a:ext>
              </a:extLst>
            </p:cNvPr>
            <p:cNvPicPr>
              <a:picLocks noChangeAspect="1"/>
            </p:cNvPicPr>
            <p:nvPr/>
          </p:nvPicPr>
          <p:blipFill rotWithShape="1">
            <a:blip r:embed="rId4"/>
            <a:srcRect l="6200" t="35970" r="50000" b="22241"/>
            <a:stretch/>
          </p:blipFill>
          <p:spPr>
            <a:xfrm>
              <a:off x="7042274" y="3533132"/>
              <a:ext cx="1853787" cy="994879"/>
            </a:xfrm>
            <a:prstGeom prst="rect">
              <a:avLst/>
            </a:prstGeom>
            <a:ln>
              <a:solidFill>
                <a:schemeClr val="tx1"/>
              </a:solidFill>
            </a:ln>
          </p:spPr>
        </p:pic>
        <p:pic>
          <p:nvPicPr>
            <p:cNvPr id="14" name="Picture 13">
              <a:extLst>
                <a:ext uri="{FF2B5EF4-FFF2-40B4-BE49-F238E27FC236}">
                  <a16:creationId xmlns:a16="http://schemas.microsoft.com/office/drawing/2014/main" id="{FDB2DA4C-23DC-0014-1A03-361E87D36185}"/>
                </a:ext>
              </a:extLst>
            </p:cNvPr>
            <p:cNvPicPr>
              <a:picLocks noChangeAspect="1"/>
            </p:cNvPicPr>
            <p:nvPr/>
          </p:nvPicPr>
          <p:blipFill rotWithShape="1">
            <a:blip r:embed="rId5"/>
            <a:srcRect l="6200" t="35970" r="50000" b="21815"/>
            <a:stretch/>
          </p:blipFill>
          <p:spPr>
            <a:xfrm>
              <a:off x="7042274" y="4724114"/>
              <a:ext cx="1853787" cy="1005027"/>
            </a:xfrm>
            <a:prstGeom prst="rect">
              <a:avLst/>
            </a:prstGeom>
            <a:ln>
              <a:solidFill>
                <a:schemeClr val="tx1"/>
              </a:solidFill>
            </a:ln>
          </p:spPr>
        </p:pic>
      </p:grpSp>
    </p:spTree>
    <p:extLst>
      <p:ext uri="{BB962C8B-B14F-4D97-AF65-F5344CB8AC3E}">
        <p14:creationId xmlns:p14="http://schemas.microsoft.com/office/powerpoint/2010/main" val="373940869"/>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4083</TotalTime>
  <Words>8777</Words>
  <Application>Microsoft Office PowerPoint</Application>
  <PresentationFormat>A4 Paper (210x297 mm)</PresentationFormat>
  <Paragraphs>1171</Paragraphs>
  <Slides>33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Calibri</vt:lpstr>
      <vt:lpstr>Calibri Light</vt:lpstr>
      <vt:lpstr>Ubuntu</vt:lpstr>
      <vt:lpstr>Ubuntu Light</vt:lpstr>
      <vt:lpstr>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Morazan</dc:creator>
  <cp:lastModifiedBy>Gwendolyn Apgar</cp:lastModifiedBy>
  <cp:revision>95</cp:revision>
  <dcterms:created xsi:type="dcterms:W3CDTF">2021-10-30T18:12:00Z</dcterms:created>
  <dcterms:modified xsi:type="dcterms:W3CDTF">2023-07-21T16:48:22Z</dcterms:modified>
</cp:coreProperties>
</file>